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43"/>
  </p:notesMasterIdLst>
  <p:handoutMasterIdLst>
    <p:handoutMasterId r:id="rId44"/>
  </p:handoutMasterIdLst>
  <p:sldIdLst>
    <p:sldId id="256" r:id="rId2"/>
    <p:sldId id="322" r:id="rId3"/>
    <p:sldId id="323" r:id="rId4"/>
    <p:sldId id="331" r:id="rId5"/>
    <p:sldId id="324" r:id="rId6"/>
    <p:sldId id="325" r:id="rId7"/>
    <p:sldId id="326" r:id="rId8"/>
    <p:sldId id="327" r:id="rId9"/>
    <p:sldId id="318" r:id="rId10"/>
    <p:sldId id="320" r:id="rId11"/>
    <p:sldId id="321" r:id="rId12"/>
    <p:sldId id="303" r:id="rId13"/>
    <p:sldId id="274" r:id="rId14"/>
    <p:sldId id="329" r:id="rId15"/>
    <p:sldId id="330" r:id="rId16"/>
    <p:sldId id="275" r:id="rId17"/>
    <p:sldId id="288" r:id="rId18"/>
    <p:sldId id="289" r:id="rId19"/>
    <p:sldId id="290" r:id="rId20"/>
    <p:sldId id="291" r:id="rId21"/>
    <p:sldId id="308" r:id="rId22"/>
    <p:sldId id="309" r:id="rId23"/>
    <p:sldId id="293" r:id="rId24"/>
    <p:sldId id="294" r:id="rId25"/>
    <p:sldId id="295" r:id="rId26"/>
    <p:sldId id="310" r:id="rId27"/>
    <p:sldId id="311" r:id="rId28"/>
    <p:sldId id="312" r:id="rId29"/>
    <p:sldId id="317" r:id="rId30"/>
    <p:sldId id="296" r:id="rId31"/>
    <p:sldId id="297" r:id="rId32"/>
    <p:sldId id="298" r:id="rId33"/>
    <p:sldId id="304" r:id="rId34"/>
    <p:sldId id="305" r:id="rId35"/>
    <p:sldId id="306" r:id="rId36"/>
    <p:sldId id="299" r:id="rId37"/>
    <p:sldId id="300" r:id="rId38"/>
    <p:sldId id="307" r:id="rId39"/>
    <p:sldId id="301" r:id="rId40"/>
    <p:sldId id="315" r:id="rId41"/>
    <p:sldId id="287" r:id="rId42"/>
  </p:sldIdLst>
  <p:sldSz cx="9144000" cy="6858000" type="screen4x3"/>
  <p:notesSz cx="7315200" cy="9601200"/>
  <p:defaultTextStyle>
    <a:defPPr>
      <a:defRPr lang="en-US"/>
    </a:defPPr>
    <a:lvl1pPr algn="l" rtl="0" fontAlgn="base">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5pPr>
    <a:lvl6pPr marL="2286000" algn="l" defTabSz="457200" rtl="0" eaLnBrk="1" latinLnBrk="0" hangingPunct="1">
      <a:defRPr sz="2400" kern="1200">
        <a:solidFill>
          <a:srgbClr val="000000"/>
        </a:solidFill>
        <a:latin typeface="Arial" charset="0"/>
        <a:ea typeface="ヒラギノ角ゴ ProN W3" charset="0"/>
        <a:cs typeface="ヒラギノ角ゴ ProN W3" charset="0"/>
        <a:sym typeface="Arial" charset="0"/>
      </a:defRPr>
    </a:lvl6pPr>
    <a:lvl7pPr marL="2743200" algn="l" defTabSz="457200" rtl="0" eaLnBrk="1" latinLnBrk="0" hangingPunct="1">
      <a:defRPr sz="2400" kern="1200">
        <a:solidFill>
          <a:srgbClr val="000000"/>
        </a:solidFill>
        <a:latin typeface="Arial" charset="0"/>
        <a:ea typeface="ヒラギノ角ゴ ProN W3" charset="0"/>
        <a:cs typeface="ヒラギノ角ゴ ProN W3" charset="0"/>
        <a:sym typeface="Arial" charset="0"/>
      </a:defRPr>
    </a:lvl7pPr>
    <a:lvl8pPr marL="3200400" algn="l" defTabSz="457200" rtl="0" eaLnBrk="1" latinLnBrk="0" hangingPunct="1">
      <a:defRPr sz="2400" kern="1200">
        <a:solidFill>
          <a:srgbClr val="000000"/>
        </a:solidFill>
        <a:latin typeface="Arial" charset="0"/>
        <a:ea typeface="ヒラギノ角ゴ ProN W3" charset="0"/>
        <a:cs typeface="ヒラギノ角ゴ ProN W3" charset="0"/>
        <a:sym typeface="Arial" charset="0"/>
      </a:defRPr>
    </a:lvl8pPr>
    <a:lvl9pPr marL="3657600" algn="l" defTabSz="457200" rtl="0" eaLnBrk="1" latinLnBrk="0" hangingPunct="1">
      <a:defRPr sz="2400" kern="1200">
        <a:solidFill>
          <a:srgbClr val="000000"/>
        </a:solidFill>
        <a:latin typeface="Arial" charset="0"/>
        <a:ea typeface="ヒラギノ角ゴ ProN W3" charset="0"/>
        <a:cs typeface="ヒラギノ角ゴ ProN W3"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FFAB"/>
    <a:srgbClr val="FFFF66"/>
    <a:srgbClr val="18069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7" d="100"/>
          <a:sy n="127" d="100"/>
        </p:scale>
        <p:origin x="-192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atin typeface="Arial" pitchFamily="34" charset="0"/>
                <a:sym typeface="Arial" pitchFamily="34" charset="0"/>
              </a:defRPr>
            </a:lvl1pPr>
          </a:lstStyle>
          <a:p>
            <a:pPr>
              <a:defRPr/>
            </a:pPr>
            <a:endParaRPr lang="fr-BE"/>
          </a:p>
        </p:txBody>
      </p:sp>
      <p:sp>
        <p:nvSpPr>
          <p:cNvPr id="3" name="Date Placeholder 2"/>
          <p:cNvSpPr>
            <a:spLocks noGrp="1"/>
          </p:cNvSpPr>
          <p:nvPr>
            <p:ph type="dt" sz="quarter"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sz="1300"/>
            </a:lvl1pPr>
          </a:lstStyle>
          <a:p>
            <a:pPr>
              <a:defRPr/>
            </a:pPr>
            <a:fld id="{58C34458-9B6E-0148-B8BE-5924E1D87CBD}" type="datetimeFigureOut">
              <a:rPr lang="fr-FR"/>
              <a:pPr>
                <a:defRPr/>
              </a:pPr>
              <a:t>4/16/15</a:t>
            </a:fld>
            <a:endParaRPr lang="fr-BE"/>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atin typeface="Arial" pitchFamily="34" charset="0"/>
                <a:sym typeface="Arial" pitchFamily="34" charset="0"/>
              </a:defRPr>
            </a:lvl1pPr>
          </a:lstStyle>
          <a:p>
            <a:pPr>
              <a:defRPr/>
            </a:pPr>
            <a:endParaRPr lang="fr-BE"/>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vl1pPr>
          </a:lstStyle>
          <a:p>
            <a:pPr>
              <a:defRPr/>
            </a:pPr>
            <a:fld id="{AF34B83E-2865-AC4E-ACA2-4BA6B62844E7}" type="slidenum">
              <a:rPr lang="fr-BE"/>
              <a:pPr>
                <a:defRPr/>
              </a:pPr>
              <a:t>‹#›</a:t>
            </a:fld>
            <a:endParaRPr lang="fr-BE"/>
          </a:p>
        </p:txBody>
      </p:sp>
    </p:spTree>
    <p:extLst>
      <p:ext uri="{BB962C8B-B14F-4D97-AF65-F5344CB8AC3E}">
        <p14:creationId xmlns:p14="http://schemas.microsoft.com/office/powerpoint/2010/main" val="637163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atin typeface="Arial" charset="0"/>
                <a:sym typeface="Arial" charset="0"/>
              </a:defRPr>
            </a:lvl1pPr>
          </a:lstStyle>
          <a:p>
            <a:pPr>
              <a:defRPr/>
            </a:pPr>
            <a:endParaRPr lang="fr-BE"/>
          </a:p>
        </p:txBody>
      </p:sp>
      <p:sp>
        <p:nvSpPr>
          <p:cNvPr id="3" name="Date Placeholder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sz="1300"/>
            </a:lvl1pPr>
          </a:lstStyle>
          <a:p>
            <a:pPr>
              <a:defRPr/>
            </a:pPr>
            <a:fld id="{4ADB0B4F-6B35-3F48-92EE-B78F21F6897C}" type="datetimeFigureOut">
              <a:rPr lang="fr-FR"/>
              <a:pPr>
                <a:defRPr/>
              </a:pPr>
              <a:t>4/16/15</a:t>
            </a:fld>
            <a:endParaRPr lang="fr-BE"/>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fr-BE" noProof="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r-BE" noProof="0" smtClean="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a:defRPr sz="1300">
                <a:latin typeface="Arial" charset="0"/>
                <a:sym typeface="Arial" charset="0"/>
              </a:defRPr>
            </a:lvl1pPr>
          </a:lstStyle>
          <a:p>
            <a:pPr>
              <a:defRPr/>
            </a:pPr>
            <a:endParaRPr lang="fr-BE"/>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vl1pPr>
          </a:lstStyle>
          <a:p>
            <a:pPr>
              <a:defRPr/>
            </a:pPr>
            <a:fld id="{CFAE9821-E877-404E-B883-3ADFB6889FE4}" type="slidenum">
              <a:rPr lang="fr-BE"/>
              <a:pPr>
                <a:defRPr/>
              </a:pPr>
              <a:t>‹#›</a:t>
            </a:fld>
            <a:endParaRPr lang="fr-BE"/>
          </a:p>
        </p:txBody>
      </p:sp>
    </p:spTree>
    <p:extLst>
      <p:ext uri="{BB962C8B-B14F-4D97-AF65-F5344CB8AC3E}">
        <p14:creationId xmlns:p14="http://schemas.microsoft.com/office/powerpoint/2010/main" val="434812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38017CC8-4346-E64E-B0AD-26738F2CEEEE}" type="datetimeFigureOut">
              <a:rPr lang="en-US"/>
              <a:pPr>
                <a:defRPr/>
              </a:pPr>
              <a:t>4/16/15</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9F312FDC-054F-524D-90EC-C27723A08960}" type="slidenum">
              <a:rPr lang="en-US"/>
              <a:pPr>
                <a:defRPr/>
              </a:pPr>
              <a:t>‹#›</a:t>
            </a:fld>
            <a:endParaRPr lang="en-US"/>
          </a:p>
        </p:txBody>
      </p:sp>
    </p:spTree>
    <p:extLst>
      <p:ext uri="{BB962C8B-B14F-4D97-AF65-F5344CB8AC3E}">
        <p14:creationId xmlns:p14="http://schemas.microsoft.com/office/powerpoint/2010/main" val="363506870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534B235-A5B9-464C-8057-7CCB31B938BF}" type="datetimeFigureOut">
              <a:rPr lang="en-US"/>
              <a:pPr>
                <a:defRPr/>
              </a:pPr>
              <a:t>4/16/15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37B74C6-12B1-D84E-AE85-F658C74DAEF9}" type="slidenum">
              <a:rPr lang="en-US"/>
              <a:pPr>
                <a:defRPr/>
              </a:pPr>
              <a:t>‹#›</a:t>
            </a:fld>
            <a:endParaRPr lang="en-US"/>
          </a:p>
        </p:txBody>
      </p:sp>
    </p:spTree>
    <p:extLst>
      <p:ext uri="{BB962C8B-B14F-4D97-AF65-F5344CB8AC3E}">
        <p14:creationId xmlns:p14="http://schemas.microsoft.com/office/powerpoint/2010/main" val="3689333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5CA0AB53-C6D6-9A42-894A-EC1D50604CEF}" type="datetimeFigureOut">
              <a:rPr lang="en-US"/>
              <a:pPr>
                <a:defRPr/>
              </a:pPr>
              <a:t>4/16/15</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C020D9DD-6403-6340-AAED-983FAA69AFDA}" type="slidenum">
              <a:rPr lang="en-US"/>
              <a:pPr>
                <a:defRPr/>
              </a:pPr>
              <a:t>‹#›</a:t>
            </a:fld>
            <a:endParaRPr lang="en-US"/>
          </a:p>
        </p:txBody>
      </p:sp>
    </p:spTree>
    <p:extLst>
      <p:ext uri="{BB962C8B-B14F-4D97-AF65-F5344CB8AC3E}">
        <p14:creationId xmlns:p14="http://schemas.microsoft.com/office/powerpoint/2010/main" val="211304578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F048282-8465-4B45-9DAD-734ED64E637D}" type="datetimeFigureOut">
              <a:rPr lang="en-US"/>
              <a:pPr>
                <a:defRPr/>
              </a:pPr>
              <a:t>4/16/15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23897B3-6711-EB43-A648-E3D01D11981D}" type="slidenum">
              <a:rPr lang="en-US"/>
              <a:pPr>
                <a:defRPr/>
              </a:pPr>
              <a:t>‹#›</a:t>
            </a:fld>
            <a:endParaRPr lang="en-US"/>
          </a:p>
        </p:txBody>
      </p:sp>
    </p:spTree>
    <p:extLst>
      <p:ext uri="{BB962C8B-B14F-4D97-AF65-F5344CB8AC3E}">
        <p14:creationId xmlns:p14="http://schemas.microsoft.com/office/powerpoint/2010/main" val="247237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3697AA61-5C6B-B944-B966-6E6676AAA057}" type="datetimeFigureOut">
              <a:rPr lang="en-US"/>
              <a:pPr>
                <a:defRPr/>
              </a:pPr>
              <a:t>4/16/15</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lvl1pPr>
          </a:lstStyle>
          <a:p>
            <a:pPr>
              <a:defRPr/>
            </a:pPr>
            <a:fld id="{9E21863B-0DAE-F54D-93A0-F28873E13E20}"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35837607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a:lstStyle>
            <a:lvl1pPr>
              <a:defRPr/>
            </a:lvl1pPr>
          </a:lstStyle>
          <a:p>
            <a:pPr>
              <a:defRPr/>
            </a:pPr>
            <a:fld id="{F85A2CF5-5C31-8947-8678-304726E08437}" type="datetimeFigureOut">
              <a:rPr lang="en-US"/>
              <a:pPr>
                <a:defRPr/>
              </a:pPr>
              <a:t>4/16/15</a:t>
            </a:fld>
            <a:endParaRPr lang="en-US"/>
          </a:p>
        </p:txBody>
      </p:sp>
      <p:sp>
        <p:nvSpPr>
          <p:cNvPr id="6" name="Slide Number Placeholder 9"/>
          <p:cNvSpPr>
            <a:spLocks noGrp="1"/>
          </p:cNvSpPr>
          <p:nvPr>
            <p:ph type="sldNum" sz="quarter" idx="11"/>
          </p:nvPr>
        </p:nvSpPr>
        <p:spPr/>
        <p:txBody>
          <a:bodyPr/>
          <a:lstStyle>
            <a:lvl1pPr>
              <a:defRPr/>
            </a:lvl1pPr>
          </a:lstStyle>
          <a:p>
            <a:pPr>
              <a:defRPr/>
            </a:pPr>
            <a:fld id="{6B0C66CF-26FD-BA40-AE02-62015052A972}"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011802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a:lstStyle>
            <a:lvl1pPr>
              <a:defRPr/>
            </a:lvl1pPr>
          </a:lstStyle>
          <a:p>
            <a:pPr>
              <a:defRPr/>
            </a:pPr>
            <a:fld id="{65A5A3AA-9007-7F40-B665-D8F27CA8922A}" type="datetimeFigureOut">
              <a:rPr lang="en-US"/>
              <a:pPr>
                <a:defRPr/>
              </a:pPr>
              <a:t>4/16/15</a:t>
            </a:fld>
            <a:endParaRPr lang="en-US"/>
          </a:p>
        </p:txBody>
      </p:sp>
      <p:sp>
        <p:nvSpPr>
          <p:cNvPr id="8" name="Slide Number Placeholder 11"/>
          <p:cNvSpPr>
            <a:spLocks noGrp="1"/>
          </p:cNvSpPr>
          <p:nvPr>
            <p:ph type="sldNum" sz="quarter" idx="11"/>
          </p:nvPr>
        </p:nvSpPr>
        <p:spPr/>
        <p:txBody>
          <a:bodyPr/>
          <a:lstStyle>
            <a:lvl1pPr>
              <a:defRPr/>
            </a:lvl1pPr>
          </a:lstStyle>
          <a:p>
            <a:pPr>
              <a:defRPr/>
            </a:pPr>
            <a:fld id="{F36BD379-96D5-CF4E-88B7-4AF7B7F7328C}"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03448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857DD871-1C54-3D44-BFA8-A6F28C32F0B7}" type="datetimeFigureOut">
              <a:rPr lang="en-US"/>
              <a:pPr>
                <a:defRPr/>
              </a:pPr>
              <a:t>4/16/15</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C1179AE7-90F3-CF4E-B0D8-6F97B66B4CDF}" type="slidenum">
              <a:rPr lang="en-US"/>
              <a:pPr>
                <a:defRPr/>
              </a:pPr>
              <a:t>‹#›</a:t>
            </a:fld>
            <a:endParaRPr lang="en-US"/>
          </a:p>
        </p:txBody>
      </p:sp>
    </p:spTree>
    <p:extLst>
      <p:ext uri="{BB962C8B-B14F-4D97-AF65-F5344CB8AC3E}">
        <p14:creationId xmlns:p14="http://schemas.microsoft.com/office/powerpoint/2010/main" val="1016596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9F62DA97-45C9-5144-A9A5-F3312FE281D8}" type="datetimeFigureOut">
              <a:rPr lang="en-US"/>
              <a:pPr>
                <a:defRPr/>
              </a:pPr>
              <a:t>4/16/15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BC6A6733-361B-7B40-AECF-2621378BB0B6}" type="slidenum">
              <a:rPr lang="en-US"/>
              <a:pPr>
                <a:defRPr/>
              </a:pPr>
              <a:t>‹#›</a:t>
            </a:fld>
            <a:endParaRPr lang="en-US"/>
          </a:p>
        </p:txBody>
      </p:sp>
    </p:spTree>
    <p:extLst>
      <p:ext uri="{BB962C8B-B14F-4D97-AF65-F5344CB8AC3E}">
        <p14:creationId xmlns:p14="http://schemas.microsoft.com/office/powerpoint/2010/main" val="3059957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84D0989C-BCFC-D942-A819-362D4672B77F}" type="datetimeFigureOut">
              <a:rPr lang="en-US"/>
              <a:pPr>
                <a:defRPr/>
              </a:pPr>
              <a:t>4/16/15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E712C44-493C-7F4B-B419-800C1F70D1E0}" type="slidenum">
              <a:rPr lang="en-US"/>
              <a:pPr>
                <a:defRPr/>
              </a:pPr>
              <a:t>‹#›</a:t>
            </a:fld>
            <a:endParaRPr lang="en-US"/>
          </a:p>
        </p:txBody>
      </p:sp>
    </p:spTree>
    <p:extLst>
      <p:ext uri="{BB962C8B-B14F-4D97-AF65-F5344CB8AC3E}">
        <p14:creationId xmlns:p14="http://schemas.microsoft.com/office/powerpoint/2010/main" val="2653472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a:lstStyle>
            <a:lvl1pPr>
              <a:defRPr/>
            </a:lvl1pPr>
          </a:lstStyle>
          <a:p>
            <a:pPr>
              <a:defRPr/>
            </a:pPr>
            <a:fld id="{B4B7B68E-E6F8-5B49-A6C3-B6694CBD3B83}" type="datetimeFigureOut">
              <a:rPr lang="en-US"/>
              <a:pPr>
                <a:defRPr/>
              </a:pPr>
              <a:t>4/16/15</a:t>
            </a:fld>
            <a:endParaRPr lang="en-US"/>
          </a:p>
        </p:txBody>
      </p:sp>
      <p:sp>
        <p:nvSpPr>
          <p:cNvPr id="10" name="Slide Number Placeholder 12"/>
          <p:cNvSpPr>
            <a:spLocks noGrp="1"/>
          </p:cNvSpPr>
          <p:nvPr>
            <p:ph type="sldNum" sz="quarter" idx="11"/>
          </p:nvPr>
        </p:nvSpPr>
        <p:spPr>
          <a:xfrm>
            <a:off x="0" y="4667250"/>
            <a:ext cx="1447800" cy="663575"/>
          </a:xfrm>
        </p:spPr>
        <p:txBody>
          <a:bodyPr/>
          <a:lstStyle>
            <a:lvl1pPr>
              <a:defRPr sz="2800"/>
            </a:lvl1pPr>
          </a:lstStyle>
          <a:p>
            <a:pPr>
              <a:defRPr/>
            </a:pPr>
            <a:fld id="{5C01A8F2-4AE5-6140-93B8-D961F3B7612F}"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93165236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defRPr>
            </a:lvl1pPr>
          </a:lstStyle>
          <a:p>
            <a:pPr>
              <a:defRPr/>
            </a:pPr>
            <a:fld id="{3901C43C-F4D6-8D49-B01D-85C1D56645DC}" type="datetimeFigureOut">
              <a:rPr lang="en-US"/>
              <a:pPr>
                <a:defRPr/>
              </a:pPr>
              <a:t>4/16/15</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Arial" charset="0"/>
                <a:sym typeface="Arial" charset="0"/>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defRPr>
            </a:lvl1pPr>
          </a:lstStyle>
          <a:p>
            <a:pPr>
              <a:defRPr/>
            </a:pPr>
            <a:fld id="{9C808443-99A0-1D4F-833F-9012D651961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3" r:id="rId1"/>
    <p:sldLayoutId id="2147483979" r:id="rId2"/>
    <p:sldLayoutId id="2147483984" r:id="rId3"/>
    <p:sldLayoutId id="2147483985" r:id="rId4"/>
    <p:sldLayoutId id="2147483986" r:id="rId5"/>
    <p:sldLayoutId id="2147483980" r:id="rId6"/>
    <p:sldLayoutId id="2147483987" r:id="rId7"/>
    <p:sldLayoutId id="2147483981" r:id="rId8"/>
    <p:sldLayoutId id="2147483988" r:id="rId9"/>
    <p:sldLayoutId id="2147483982" r:id="rId10"/>
    <p:sldLayoutId id="2147483989" r:id="rId11"/>
  </p:sldLayoutIdLst>
  <p:hf hdr="0" ftr="0" dt="0"/>
  <p:txStyles>
    <p:titleStyle>
      <a:lvl1pPr algn="l" rtl="0" eaLnBrk="0" fontAlgn="base" hangingPunct="0">
        <a:spcBef>
          <a:spcPct val="0"/>
        </a:spcBef>
        <a:spcAft>
          <a:spcPct val="0"/>
        </a:spcAft>
        <a:defRPr sz="4400" kern="12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400">
          <a:solidFill>
            <a:schemeClr val="tx2"/>
          </a:solidFill>
          <a:latin typeface="Tw Cen MT"/>
          <a:ea typeface="ＭＳ Ｐゴシック" charset="0"/>
          <a:cs typeface="ＭＳ Ｐゴシック" charset="0"/>
        </a:defRPr>
      </a:lvl2pPr>
      <a:lvl3pPr algn="l" rtl="0" eaLnBrk="0" fontAlgn="base" hangingPunct="0">
        <a:spcBef>
          <a:spcPct val="0"/>
        </a:spcBef>
        <a:spcAft>
          <a:spcPct val="0"/>
        </a:spcAft>
        <a:defRPr sz="4400">
          <a:solidFill>
            <a:schemeClr val="tx2"/>
          </a:solidFill>
          <a:latin typeface="Tw Cen MT"/>
          <a:ea typeface="ＭＳ Ｐゴシック" charset="0"/>
          <a:cs typeface="ＭＳ Ｐゴシック" charset="0"/>
        </a:defRPr>
      </a:lvl3pPr>
      <a:lvl4pPr algn="l" rtl="0" eaLnBrk="0" fontAlgn="base" hangingPunct="0">
        <a:spcBef>
          <a:spcPct val="0"/>
        </a:spcBef>
        <a:spcAft>
          <a:spcPct val="0"/>
        </a:spcAft>
        <a:defRPr sz="4400">
          <a:solidFill>
            <a:schemeClr val="tx2"/>
          </a:solidFill>
          <a:latin typeface="Tw Cen MT"/>
          <a:ea typeface="ＭＳ Ｐゴシック" charset="0"/>
          <a:cs typeface="ＭＳ Ｐゴシック" charset="0"/>
        </a:defRPr>
      </a:lvl4pPr>
      <a:lvl5pPr algn="l" rtl="0" eaLnBrk="0" fontAlgn="base" hangingPunct="0">
        <a:spcBef>
          <a:spcPct val="0"/>
        </a:spcBef>
        <a:spcAft>
          <a:spcPct val="0"/>
        </a:spcAft>
        <a:defRPr sz="4400">
          <a:solidFill>
            <a:schemeClr val="tx2"/>
          </a:solidFill>
          <a:latin typeface="Tw Cen MT"/>
          <a:ea typeface="ＭＳ Ｐゴシック" charset="0"/>
          <a:cs typeface="ＭＳ Ｐゴシック" charset="0"/>
        </a:defRPr>
      </a:lvl5pPr>
      <a:lvl6pPr marL="457200" algn="l" rtl="0" fontAlgn="base">
        <a:spcBef>
          <a:spcPct val="0"/>
        </a:spcBef>
        <a:spcAft>
          <a:spcPct val="0"/>
        </a:spcAft>
        <a:defRPr sz="4400">
          <a:solidFill>
            <a:schemeClr val="tx2"/>
          </a:solidFill>
          <a:latin typeface="Tw Cen MT"/>
        </a:defRPr>
      </a:lvl6pPr>
      <a:lvl7pPr marL="914400" algn="l" rtl="0" fontAlgn="base">
        <a:spcBef>
          <a:spcPct val="0"/>
        </a:spcBef>
        <a:spcAft>
          <a:spcPct val="0"/>
        </a:spcAft>
        <a:defRPr sz="4400">
          <a:solidFill>
            <a:schemeClr val="tx2"/>
          </a:solidFill>
          <a:latin typeface="Tw Cen MT"/>
        </a:defRPr>
      </a:lvl7pPr>
      <a:lvl8pPr marL="1371600" algn="l" rtl="0" fontAlgn="base">
        <a:spcBef>
          <a:spcPct val="0"/>
        </a:spcBef>
        <a:spcAft>
          <a:spcPct val="0"/>
        </a:spcAft>
        <a:defRPr sz="4400">
          <a:solidFill>
            <a:schemeClr val="tx2"/>
          </a:solidFill>
          <a:latin typeface="Tw Cen MT"/>
        </a:defRPr>
      </a:lvl8pPr>
      <a:lvl9pPr marL="1828800" algn="l" rtl="0" fontAlgn="base">
        <a:spcBef>
          <a:spcPct val="0"/>
        </a:spcBef>
        <a:spcAft>
          <a:spcPct val="0"/>
        </a:spcAft>
        <a:defRPr sz="4400">
          <a:solidFill>
            <a:schemeClr val="tx2"/>
          </a:solidFill>
          <a:latin typeface="Tw Cen MT"/>
        </a:defRPr>
      </a:lvl9pPr>
    </p:titleStyle>
    <p:bodyStyle>
      <a:lvl1pPr marL="319088" indent="-319088" algn="l" rtl="0" eaLnBrk="0" fontAlgn="base" hangingPunct="0">
        <a:spcBef>
          <a:spcPts val="700"/>
        </a:spcBef>
        <a:spcAft>
          <a:spcPct val="0"/>
        </a:spcAft>
        <a:buClr>
          <a:schemeClr val="accent2"/>
        </a:buClr>
        <a:buSzPct val="60000"/>
        <a:buFont typeface="Wingdings" charset="0"/>
        <a:buChar char=""/>
        <a:defRPr sz="2900" kern="1200">
          <a:solidFill>
            <a:schemeClr val="tx1"/>
          </a:solidFill>
          <a:latin typeface="+mn-lt"/>
          <a:ea typeface="ＭＳ Ｐゴシック" charset="0"/>
          <a:cs typeface="ＭＳ Ｐゴシック" charset="0"/>
        </a:defRPr>
      </a:lvl1pPr>
      <a:lvl2pPr marL="639763" indent="-273050" algn="l" rtl="0" eaLnBrk="0" fontAlgn="base" hangingPunct="0">
        <a:spcBef>
          <a:spcPts val="550"/>
        </a:spcBef>
        <a:spcAft>
          <a:spcPct val="0"/>
        </a:spcAft>
        <a:buClr>
          <a:schemeClr val="accent1"/>
        </a:buClr>
        <a:buSzPct val="70000"/>
        <a:buFont typeface="Wingdings 2" charset="0"/>
        <a:buChar char=""/>
        <a:defRPr sz="2600" kern="1200">
          <a:solidFill>
            <a:schemeClr val="tx1"/>
          </a:solidFill>
          <a:latin typeface="+mn-lt"/>
          <a:ea typeface="ＭＳ Ｐゴシック" charset="0"/>
          <a:cs typeface="+mn-cs"/>
        </a:defRPr>
      </a:lvl2pPr>
      <a:lvl3pPr marL="914400" indent="-228600" algn="l" rtl="0" eaLnBrk="0" fontAlgn="base" hangingPunct="0">
        <a:spcBef>
          <a:spcPts val="500"/>
        </a:spcBef>
        <a:spcAft>
          <a:spcPct val="0"/>
        </a:spcAft>
        <a:buClr>
          <a:schemeClr val="accent2"/>
        </a:buClr>
        <a:buSzPct val="75000"/>
        <a:buFont typeface="Wingdings" charset="0"/>
        <a:buChar char=""/>
        <a:defRPr sz="2300" kern="1200">
          <a:solidFill>
            <a:schemeClr val="tx1"/>
          </a:solidFill>
          <a:latin typeface="+mn-lt"/>
          <a:ea typeface="ＭＳ Ｐゴシック" charset="0"/>
          <a:cs typeface="+mn-cs"/>
        </a:defRPr>
      </a:lvl3pPr>
      <a:lvl4pPr marL="1371600" indent="-228600" algn="l" rtl="0" eaLnBrk="0" fontAlgn="base" hangingPunct="0">
        <a:spcBef>
          <a:spcPts val="400"/>
        </a:spcBef>
        <a:spcAft>
          <a:spcPct val="0"/>
        </a:spcAft>
        <a:buClr>
          <a:srgbClr val="A5AB81"/>
        </a:buClr>
        <a:buSzPct val="75000"/>
        <a:buFont typeface="Wingdings" charset="0"/>
        <a:buChar char=""/>
        <a:defRPr sz="2000" kern="1200">
          <a:solidFill>
            <a:schemeClr val="tx1"/>
          </a:solidFill>
          <a:latin typeface="+mn-lt"/>
          <a:ea typeface="ＭＳ Ｐゴシック" charset="0"/>
          <a:cs typeface="+mn-cs"/>
        </a:defRPr>
      </a:lvl4pPr>
      <a:lvl5pPr marL="1828800" indent="-228600" algn="l" rtl="0" eaLnBrk="0" fontAlgn="base" hangingPunct="0">
        <a:spcBef>
          <a:spcPts val="400"/>
        </a:spcBef>
        <a:spcAft>
          <a:spcPct val="0"/>
        </a:spcAft>
        <a:buClr>
          <a:srgbClr val="D8B25C"/>
        </a:buClr>
        <a:buSzPct val="65000"/>
        <a:buFont typeface="Wingdings" charset="0"/>
        <a:buChar char=""/>
        <a:defRPr sz="2000" kern="1200">
          <a:solidFill>
            <a:schemeClr val="tx1"/>
          </a:solidFill>
          <a:latin typeface="+mn-lt"/>
          <a:ea typeface="ＭＳ Ｐゴシック" charset="0"/>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mages.google.com/imgres?imgurl=http://julesfredrick.files.wordpress.com/2009/10/cat-robbery.jpg&amp;imgrefurl=http://julesfredrick.wordpress.com/2009/10/19/ripoff-deception-scam/&amp;usg=__5_6dUyW81H5MZAoPRCT2Nm4oRtY=&amp;h=288&amp;w=384&amp;sz=47&amp;hl=en&amp;start=6&amp;um=1&amp;tbnid=wgSGQBtjyvSU0M:&amp;tbnh=92&amp;tbnw=123&amp;prev=/images?q=robbery&amp;hl=en&amp;rls=com.microsoft:en-us:IE-SearchBox&amp;rlz=1I7GGLD&amp;um=1" TargetMode="External"/><Relationship Id="rId3" Type="http://schemas.openxmlformats.org/officeDocument/2006/relationships/image" Target="../media/image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hyperlink" Target="http://images.google.com/imgres?imgurl=http://www.ciaprochef.com/fbi/images/podcasts/breadBaker/Bread-&amp;-Baker.jpg&amp;imgrefurl=http://www.ciaprochef.com/fbi/podcasts/BreadAndBaker.html&amp;usg=__rHQQ6ht33xKj1FmfeOgLHA5NK4Y=&amp;h=340&amp;w=300&amp;sz=22&amp;hl=en&amp;start=1&amp;um=1&amp;tbnid=AiboYT8upHBwGM:&amp;tbnh=119&amp;tbnw=105&amp;prev=/images?q=baker&amp;hl=en&amp;rls=com.microsoft:en-us:IE-SearchBox&amp;rlz=1I7GGLD&amp;um=1" TargetMode="External"/><Relationship Id="rId5" Type="http://schemas.openxmlformats.org/officeDocument/2006/relationships/image" Target="../media/image7.jpeg"/><Relationship Id="rId6" Type="http://schemas.openxmlformats.org/officeDocument/2006/relationships/hyperlink" Target="http://shakunharris.files.wordpress.com/2008/12/j0403213.jpg" TargetMode="External"/><Relationship Id="rId7"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hyperlink" Target="http://images.google.com/imgres?imgurl=http://calorielab.com/news/wp-images/post-images/french-bakery-breads-and-pastries.jpg&amp;imgrefurl=http://calorielab.com/news/2008/03/30/smart-choices-at-french-bakeries-and-pastry-shops/&amp;usg=__rzNSfTbZRibDb_4JlZp5Oy6Oqew=&amp;h=359&amp;w=468&amp;sz=110&amp;hl=en&amp;start=13&amp;um=1&amp;tbnid=GkHvFuCiJdMxJM:&amp;tbnh=98&amp;tbnw=128&amp;prev=/images?q=bakery&amp;hl=en&amp;rls=com.microsoft:en-us:IE-SearchBox&amp;rlz=1I7GGLD&amp;sa=N&amp;um=1"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ocs.oracle.com/javase/tutorial/essential/concurrency/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p:cNvSpPr>
          <p:nvPr/>
        </p:nvSpPr>
        <p:spPr bwMode="auto">
          <a:xfrm>
            <a:off x="912813" y="995363"/>
            <a:ext cx="73152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nchor="ctr"/>
          <a:lstStyle/>
          <a:p>
            <a:pPr marL="39688" algn="ctr"/>
            <a:endParaRPr lang="fr-FR" sz="4400">
              <a:solidFill>
                <a:srgbClr val="FF3300"/>
              </a:solidFill>
              <a:cs typeface="Arial" charset="0"/>
            </a:endParaRPr>
          </a:p>
        </p:txBody>
      </p:sp>
      <p:sp>
        <p:nvSpPr>
          <p:cNvPr id="15362" name="Rectangle 2"/>
          <p:cNvSpPr>
            <a:spLocks noGrp="1"/>
          </p:cNvSpPr>
          <p:nvPr>
            <p:ph type="subTitle" idx="1"/>
          </p:nvPr>
        </p:nvSpPr>
        <p:spPr>
          <a:xfrm>
            <a:off x="2362200" y="6049963"/>
            <a:ext cx="6705600" cy="685800"/>
          </a:xfrm>
          <a:noFill/>
        </p:spPr>
        <p:txBody>
          <a:bodyPr lIns="0" tIns="0" rIns="40639" bIns="0"/>
          <a:lstStyle/>
          <a:p>
            <a:pPr marL="382588" indent="-342900" algn="ctr" eaLnBrk="1" hangingPunct="1">
              <a:spcBef>
                <a:spcPts val="550"/>
              </a:spcBef>
            </a:pPr>
            <a:r>
              <a:rPr lang="en-US">
                <a:solidFill>
                  <a:srgbClr val="3333CC"/>
                </a:solidFill>
                <a:latin typeface="Tw Cen MT" charset="0"/>
                <a:cs typeface="Arial" charset="0"/>
              </a:rPr>
              <a:t>Lecture 22 – CS2110 – Spring 2015</a:t>
            </a:r>
          </a:p>
        </p:txBody>
      </p:sp>
      <p:pic>
        <p:nvPicPr>
          <p:cNvPr id="15363" name="Picture 7" descr="http://i.dailymail.co.uk/i/pix/2008/12/02/article-0-03B16FE50000044D-239_468x54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533400"/>
            <a:ext cx="3005138"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ctrTitle"/>
          </p:nvPr>
        </p:nvSpPr>
        <p:spPr/>
        <p:txBody>
          <a:bodyPr/>
          <a:lstStyle/>
          <a:p>
            <a:pPr>
              <a:defRPr/>
            </a:pPr>
            <a:r>
              <a:rPr lang="en-US" sz="4000" dirty="0" smtClean="0">
                <a:ea typeface="+mj-ea"/>
                <a:cs typeface="+mj-cs"/>
              </a:rPr>
              <a:t>Race Conditions and Synchronization</a:t>
            </a:r>
            <a:endParaRPr lang="fr-BE" sz="4000" dirty="0">
              <a:ea typeface="+mj-ea"/>
              <a:cs typeface="+mj-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algn="ctr"/>
            <a:r>
              <a:rPr lang="en-US" sz="3200">
                <a:solidFill>
                  <a:srgbClr val="800000"/>
                </a:solidFill>
                <a:latin typeface="Tw Cen MT" charset="0"/>
              </a:rPr>
              <a:t>Your method run(): Preprocessing</a:t>
            </a:r>
          </a:p>
        </p:txBody>
      </p:sp>
      <p:sp>
        <p:nvSpPr>
          <p:cNvPr id="3" name="Slide Number Placeholder 2"/>
          <p:cNvSpPr>
            <a:spLocks noGrp="1"/>
          </p:cNvSpPr>
          <p:nvPr>
            <p:ph type="sldNum" sz="quarter" idx="12"/>
          </p:nvPr>
        </p:nvSpPr>
        <p:spPr/>
        <p:txBody>
          <a:bodyPr>
            <a:normAutofit fontScale="85000" lnSpcReduction="20000"/>
          </a:bodyPr>
          <a:lstStyle/>
          <a:p>
            <a:pPr>
              <a:defRPr/>
            </a:pPr>
            <a:fld id="{84659581-21A1-5F46-814E-CD920E29C418}" type="slidenum">
              <a:rPr lang="en-US" smtClean="0"/>
              <a:pPr>
                <a:defRPr/>
              </a:pPr>
              <a:t>10</a:t>
            </a:fld>
            <a:endParaRPr lang="en-US"/>
          </a:p>
        </p:txBody>
      </p:sp>
      <p:sp>
        <p:nvSpPr>
          <p:cNvPr id="25603" name="Rectangle 3"/>
          <p:cNvSpPr>
            <a:spLocks noChangeArrowheads="1"/>
          </p:cNvSpPr>
          <p:nvPr/>
        </p:nvSpPr>
        <p:spPr bwMode="auto">
          <a:xfrm>
            <a:off x="838200" y="1828800"/>
            <a:ext cx="6019800" cy="1570038"/>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b="1">
                <a:latin typeface="Times New Roman" charset="0"/>
                <a:cs typeface="Times New Roman" charset="0"/>
              </a:rPr>
              <a:t>for</a:t>
            </a:r>
            <a:r>
              <a:rPr lang="en-US">
                <a:latin typeface="Times New Roman" charset="0"/>
                <a:cs typeface="Times New Roman" charset="0"/>
              </a:rPr>
              <a:t> Parcel p </a:t>
            </a:r>
            <a:r>
              <a:rPr lang="en-US" b="1">
                <a:latin typeface="Times New Roman" charset="0"/>
                <a:cs typeface="Times New Roman" charset="0"/>
              </a:rPr>
              <a:t>do</a:t>
            </a:r>
          </a:p>
          <a:p>
            <a:r>
              <a:rPr lang="en-US">
                <a:latin typeface="Times New Roman" charset="0"/>
                <a:cs typeface="Times New Roman" charset="0"/>
              </a:rPr>
              <a:t>       Choose a truck t to deliver p. </a:t>
            </a:r>
          </a:p>
          <a:p>
            <a:r>
              <a:rPr lang="en-US">
                <a:latin typeface="Times New Roman" charset="0"/>
                <a:cs typeface="Times New Roman" charset="0"/>
              </a:rPr>
              <a:t>        Store p in a data structure in t’s user data.</a:t>
            </a:r>
          </a:p>
          <a:p>
            <a:r>
              <a:rPr lang="en-US" b="1">
                <a:latin typeface="Times New Roman" charset="0"/>
                <a:cs typeface="Times New Roman" charset="0"/>
              </a:rPr>
              <a:t>end </a:t>
            </a:r>
          </a:p>
        </p:txBody>
      </p:sp>
      <p:sp>
        <p:nvSpPr>
          <p:cNvPr id="25604" name="TextBox 4"/>
          <p:cNvSpPr txBox="1">
            <a:spLocks noChangeArrowheads="1"/>
          </p:cNvSpPr>
          <p:nvPr/>
        </p:nvSpPr>
        <p:spPr bwMode="auto">
          <a:xfrm>
            <a:off x="838200" y="3886200"/>
            <a:ext cx="7696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r>
              <a:rPr lang="en-US">
                <a:latin typeface="Tw Cen MT"/>
                <a:cs typeface="Tw Cen MT"/>
              </a:rPr>
              <a:t>How to choose? It’s up to you.</a:t>
            </a:r>
          </a:p>
          <a:p>
            <a:pPr eaLnBrk="1" hangingPunct="1"/>
            <a:r>
              <a:rPr lang="en-US">
                <a:latin typeface="Tw Cen MT"/>
                <a:cs typeface="Tw Cen MT"/>
              </a:rPr>
              <a:t>How to store data? It’s up to you.</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3200" dirty="0">
                <a:solidFill>
                  <a:srgbClr val="800000"/>
                </a:solidFill>
                <a:latin typeface="Tw Cen MT" charset="0"/>
              </a:rPr>
              <a:t>Your </a:t>
            </a:r>
            <a:r>
              <a:rPr lang="ro-RO" sz="3200" dirty="0">
                <a:latin typeface="Tw Cen MT" charset="0"/>
              </a:rPr>
              <a:t>truckNotification(Truck t, Notification </a:t>
            </a:r>
            <a:r>
              <a:rPr lang="ro-RO" sz="3200" dirty="0" smtClean="0">
                <a:latin typeface="Tw Cen MT" charset="0"/>
              </a:rPr>
              <a:t>msg) </a:t>
            </a:r>
            <a:endParaRPr lang="en-US" sz="3200" dirty="0">
              <a:solidFill>
                <a:srgbClr val="800000"/>
              </a:solidFill>
              <a:latin typeface="Tw Cen MT" charset="0"/>
            </a:endParaRPr>
          </a:p>
        </p:txBody>
      </p:sp>
      <p:sp>
        <p:nvSpPr>
          <p:cNvPr id="3" name="Slide Number Placeholder 2"/>
          <p:cNvSpPr>
            <a:spLocks noGrp="1"/>
          </p:cNvSpPr>
          <p:nvPr>
            <p:ph type="sldNum" sz="quarter" idx="12"/>
          </p:nvPr>
        </p:nvSpPr>
        <p:spPr/>
        <p:txBody>
          <a:bodyPr>
            <a:normAutofit fontScale="85000" lnSpcReduction="20000"/>
          </a:bodyPr>
          <a:lstStyle/>
          <a:p>
            <a:pPr>
              <a:defRPr/>
            </a:pPr>
            <a:fld id="{3FCBD0DB-A6B2-8B47-B040-8BB59F710FAA}" type="slidenum">
              <a:rPr lang="en-US" smtClean="0"/>
              <a:pPr>
                <a:defRPr/>
              </a:pPr>
              <a:t>11</a:t>
            </a:fld>
            <a:endParaRPr lang="en-US"/>
          </a:p>
        </p:txBody>
      </p:sp>
      <p:sp>
        <p:nvSpPr>
          <p:cNvPr id="26627" name="Rectangle 3"/>
          <p:cNvSpPr>
            <a:spLocks noChangeArrowheads="1"/>
          </p:cNvSpPr>
          <p:nvPr/>
        </p:nvSpPr>
        <p:spPr bwMode="auto">
          <a:xfrm>
            <a:off x="457200" y="1600200"/>
            <a:ext cx="5562600" cy="3800475"/>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a:solidFill>
                  <a:srgbClr val="008000"/>
                </a:solidFill>
                <a:latin typeface="Tw Cen MT"/>
                <a:cs typeface="Tw Cen MT"/>
              </a:rPr>
              <a:t>// Always start with first if</a:t>
            </a:r>
          </a:p>
          <a:p>
            <a:r>
              <a:rPr lang="en-US" b="1">
                <a:latin typeface="Tw Cen MT"/>
                <a:cs typeface="Tw Cen MT"/>
              </a:rPr>
              <a:t>if </a:t>
            </a:r>
            <a:r>
              <a:rPr lang="en-US">
                <a:latin typeface="Tw Cen MT"/>
                <a:cs typeface="Tw Cen MT"/>
              </a:rPr>
              <a:t>preprocessing not done </a:t>
            </a:r>
            <a:r>
              <a:rPr lang="en-US" b="1">
                <a:latin typeface="Tw Cen MT"/>
                <a:cs typeface="Tw Cen MT"/>
              </a:rPr>
              <a:t>then </a:t>
            </a:r>
            <a:r>
              <a:rPr lang="en-US">
                <a:latin typeface="Tw Cen MT"/>
                <a:cs typeface="Tw Cen MT"/>
              </a:rPr>
              <a:t>return; </a:t>
            </a:r>
          </a:p>
          <a:p>
            <a:pPr>
              <a:spcBef>
                <a:spcPts val="1200"/>
              </a:spcBef>
            </a:pPr>
            <a:r>
              <a:rPr lang="en-US" b="1">
                <a:latin typeface="Tw Cen MT"/>
                <a:cs typeface="Tw Cen MT"/>
              </a:rPr>
              <a:t>if </a:t>
            </a:r>
            <a:r>
              <a:rPr lang="en-US">
                <a:latin typeface="Tw Cen MT"/>
                <a:cs typeface="Tw Cen MT"/>
              </a:rPr>
              <a:t>there are no Undelivered Parcels</a:t>
            </a:r>
          </a:p>
          <a:p>
            <a:pPr>
              <a:spcBef>
                <a:spcPts val="600"/>
              </a:spcBef>
            </a:pPr>
            <a:r>
              <a:rPr lang="en-US" b="1">
                <a:latin typeface="Tw Cen MT"/>
                <a:cs typeface="Tw Cen MT"/>
              </a:rPr>
              <a:t>     then </a:t>
            </a:r>
            <a:r>
              <a:rPr lang="en-US">
                <a:latin typeface="Tw Cen MT"/>
                <a:cs typeface="Tw Cen MT"/>
              </a:rPr>
              <a:t>Route t home and return;</a:t>
            </a:r>
          </a:p>
          <a:p>
            <a:pPr>
              <a:spcBef>
                <a:spcPts val="1200"/>
              </a:spcBef>
            </a:pPr>
            <a:r>
              <a:rPr lang="en-US" b="1">
                <a:latin typeface="Tw Cen MT"/>
                <a:cs typeface="Tw Cen MT"/>
              </a:rPr>
              <a:t>if </a:t>
            </a:r>
            <a:r>
              <a:rPr lang="en-US">
                <a:latin typeface="Tw Cen MT"/>
                <a:cs typeface="Tw Cen MT"/>
              </a:rPr>
              <a:t>t holding a parcel </a:t>
            </a:r>
            <a:r>
              <a:rPr lang="en-US" b="1">
                <a:latin typeface="Tw Cen MT"/>
                <a:cs typeface="Tw Cen MT"/>
              </a:rPr>
              <a:t>then</a:t>
            </a:r>
            <a:br>
              <a:rPr lang="en-US" b="1">
                <a:latin typeface="Tw Cen MT"/>
                <a:cs typeface="Tw Cen MT"/>
              </a:rPr>
            </a:br>
            <a:r>
              <a:rPr lang="en-US" b="1">
                <a:latin typeface="Tw Cen MT"/>
                <a:cs typeface="Tw Cen MT"/>
              </a:rPr>
              <a:t>        </a:t>
            </a:r>
            <a:r>
              <a:rPr lang="en-US">
                <a:latin typeface="Tw Cen MT"/>
                <a:cs typeface="Tw Cen MT"/>
              </a:rPr>
              <a:t>Route t to parcel’s destination,</a:t>
            </a:r>
          </a:p>
          <a:p>
            <a:r>
              <a:rPr lang="en-US">
                <a:latin typeface="Tw Cen MT"/>
                <a:cs typeface="Tw Cen MT"/>
              </a:rPr>
              <a:t>        drop it off if there </a:t>
            </a:r>
          </a:p>
          <a:p>
            <a:r>
              <a:rPr lang="en-US" b="1">
                <a:latin typeface="Tw Cen MT"/>
                <a:cs typeface="Tw Cen MT"/>
              </a:rPr>
              <a:t>else  </a:t>
            </a:r>
            <a:r>
              <a:rPr lang="en-US">
                <a:latin typeface="Tw Cen MT"/>
                <a:cs typeface="Tw Cen MT"/>
              </a:rPr>
              <a:t>Find next parcel assigned to t,</a:t>
            </a:r>
          </a:p>
          <a:p>
            <a:r>
              <a:rPr lang="en-US">
                <a:latin typeface="Tw Cen MT"/>
                <a:cs typeface="Tw Cen MT"/>
              </a:rPr>
              <a:t>         route to that parcel</a:t>
            </a:r>
          </a:p>
        </p:txBody>
      </p:sp>
      <p:sp>
        <p:nvSpPr>
          <p:cNvPr id="6" name="TextBox 5"/>
          <p:cNvSpPr txBox="1"/>
          <p:nvPr/>
        </p:nvSpPr>
        <p:spPr>
          <a:xfrm>
            <a:off x="6248400" y="1219200"/>
            <a:ext cx="2438400" cy="4154488"/>
          </a:xfrm>
          <a:prstGeom prst="rect">
            <a:avLst/>
          </a:prstGeom>
          <a:solidFill>
            <a:schemeClr val="accent2">
              <a:lumMod val="20000"/>
              <a:lumOff val="80000"/>
            </a:schemeClr>
          </a:solidFill>
        </p:spPr>
        <p:txBody>
          <a:bodyPr>
            <a:spAutoFit/>
          </a:bodyPr>
          <a:lstStyle/>
          <a:p>
            <a:pPr>
              <a:defRPr/>
            </a:pPr>
            <a:r>
              <a:rPr lang="en-US" dirty="0">
                <a:latin typeface="Tw Cen MT"/>
                <a:cs typeface="Tw Cen MT"/>
              </a:rPr>
              <a:t>Remember: several threads (Trucks) may be executing this at the same time. If shared data structures used, must make sure concurrency doesn’t create problems</a:t>
            </a:r>
          </a:p>
        </p:txBody>
      </p:sp>
      <p:sp>
        <p:nvSpPr>
          <p:cNvPr id="26629" name="TextBox 6"/>
          <p:cNvSpPr txBox="1">
            <a:spLocks noChangeArrowheads="1"/>
          </p:cNvSpPr>
          <p:nvPr/>
        </p:nvSpPr>
        <p:spPr bwMode="auto">
          <a:xfrm>
            <a:off x="457200" y="5638800"/>
            <a:ext cx="8229600" cy="830263"/>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r>
              <a:rPr lang="en-US">
                <a:latin typeface="Tw Cen MT"/>
                <a:cs typeface="Tw Cen MT"/>
              </a:rPr>
              <a:t>Truck t calls this method to say that it has done something or it is waiting for further instructions.</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612775" y="228600"/>
            <a:ext cx="8153400" cy="990600"/>
          </a:xfrm>
        </p:spPr>
        <p:txBody>
          <a:bodyPr/>
          <a:lstStyle/>
          <a:p>
            <a:r>
              <a:rPr lang="en-US">
                <a:latin typeface="Tw Cen MT" charset="0"/>
              </a:rPr>
              <a:t>Reminder</a:t>
            </a:r>
            <a:endParaRPr lang="fr-BE">
              <a:latin typeface="Tw Cen MT" charset="0"/>
            </a:endParaRPr>
          </a:p>
        </p:txBody>
      </p:sp>
      <p:sp>
        <p:nvSpPr>
          <p:cNvPr id="27650" name="Content Placeholder 2"/>
          <p:cNvSpPr>
            <a:spLocks noGrp="1"/>
          </p:cNvSpPr>
          <p:nvPr>
            <p:ph sz="quarter" idx="1"/>
          </p:nvPr>
        </p:nvSpPr>
        <p:spPr>
          <a:xfrm>
            <a:off x="612775" y="1600200"/>
            <a:ext cx="8302625" cy="4495800"/>
          </a:xfrm>
        </p:spPr>
        <p:txBody>
          <a:bodyPr/>
          <a:lstStyle/>
          <a:p>
            <a:r>
              <a:rPr lang="en-US">
                <a:latin typeface="Tw Cen MT" charset="0"/>
              </a:rPr>
              <a:t>A “race condition” arises if two threads try and share some data</a:t>
            </a:r>
          </a:p>
          <a:p>
            <a:r>
              <a:rPr lang="en-US">
                <a:latin typeface="Tw Cen MT" charset="0"/>
              </a:rPr>
              <a:t>One updates it and the other reads it, or both update the data</a:t>
            </a:r>
          </a:p>
          <a:p>
            <a:r>
              <a:rPr lang="en-US">
                <a:latin typeface="Tw Cen MT" charset="0"/>
              </a:rPr>
              <a:t>In such cases it is possible that we could see the data “in the middle” of being updated</a:t>
            </a:r>
          </a:p>
          <a:p>
            <a:pPr lvl="1"/>
            <a:r>
              <a:rPr lang="en-US">
                <a:latin typeface="Tw Cen MT" charset="0"/>
              </a:rPr>
              <a:t>A “race condition”: correctness depends on the update racing to completion without the reader managing to glimpse the in-progress update</a:t>
            </a:r>
          </a:p>
          <a:p>
            <a:pPr lvl="1"/>
            <a:r>
              <a:rPr lang="en-US">
                <a:latin typeface="Tw Cen MT" charset="0"/>
              </a:rPr>
              <a:t>Synchronization (aka mutual exclusion) solves this</a:t>
            </a:r>
            <a:endParaRPr lang="fr-BE">
              <a:latin typeface="Tw Cen MT" charset="0"/>
            </a:endParaRPr>
          </a:p>
        </p:txBody>
      </p:sp>
      <p:sp>
        <p:nvSpPr>
          <p:cNvPr id="2765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B5B61A5C-C466-E540-B11C-12CF4D5C34B3}" type="slidenum">
              <a:rPr lang="en-US" sz="1200">
                <a:solidFill>
                  <a:srgbClr val="FFFFFF"/>
                </a:solidFill>
              </a:rPr>
              <a:pPr eaLnBrk="1" hangingPunct="1">
                <a:lnSpc>
                  <a:spcPct val="80000"/>
                </a:lnSpc>
              </a:pPr>
              <a:t>12</a:t>
            </a:fld>
            <a:endParaRPr lang="en-US" sz="120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p:txBody>
          <a:bodyPr rIns="132080"/>
          <a:lstStyle/>
          <a:p>
            <a:pPr eaLnBrk="1" hangingPunct="1"/>
            <a:r>
              <a:rPr lang="en-US" sz="4000">
                <a:latin typeface="Tw Cen MT" charset="0"/>
              </a:rPr>
              <a:t>Java Synchronization (Locking)</a:t>
            </a:r>
          </a:p>
        </p:txBody>
      </p:sp>
      <p:sp>
        <p:nvSpPr>
          <p:cNvPr id="2867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F0E8CADE-DB43-924D-845E-56F2E398E432}" type="slidenum">
              <a:rPr lang="en-US" sz="1200">
                <a:solidFill>
                  <a:srgbClr val="FFFFFF"/>
                </a:solidFill>
              </a:rPr>
              <a:pPr eaLnBrk="1" hangingPunct="1">
                <a:lnSpc>
                  <a:spcPct val="80000"/>
                </a:lnSpc>
              </a:pPr>
              <a:t>13</a:t>
            </a:fld>
            <a:endParaRPr lang="en-US" sz="1200">
              <a:solidFill>
                <a:srgbClr val="FFFFFF"/>
              </a:solidFill>
            </a:endParaRPr>
          </a:p>
        </p:txBody>
      </p:sp>
      <p:sp>
        <p:nvSpPr>
          <p:cNvPr id="28675" name="Rectangle 2"/>
          <p:cNvSpPr>
            <a:spLocks/>
          </p:cNvSpPr>
          <p:nvPr/>
        </p:nvSpPr>
        <p:spPr bwMode="auto">
          <a:xfrm>
            <a:off x="1419225" y="1639888"/>
            <a:ext cx="6276975" cy="2184400"/>
          </a:xfrm>
          <a:prstGeom prst="rect">
            <a:avLst/>
          </a:prstGeom>
          <a:solidFill>
            <a:srgbClr val="FFFFCC"/>
          </a:solidFill>
          <a:ln w="12700">
            <a:solidFill>
              <a:schemeClr val="tx1"/>
            </a:solidFill>
            <a:miter lim="800000"/>
            <a:headEnd/>
            <a:tailEnd/>
          </a:ln>
        </p:spPr>
        <p:txBody>
          <a:bodyPr wrap="none" lIns="0" tIns="0" rIns="40639" bIns="0">
            <a:spAutoFit/>
          </a:bodyPr>
          <a:lstStyle/>
          <a:p>
            <a:pPr marL="39688"/>
            <a:r>
              <a:rPr lang="en-US" sz="1600" b="1">
                <a:solidFill>
                  <a:srgbClr val="7F0055"/>
                </a:solidFill>
                <a:latin typeface="Courier New" charset="0"/>
                <a:cs typeface="Courier New" charset="0"/>
                <a:sym typeface="Courier New" charset="0"/>
              </a:rPr>
              <a:t>private</a:t>
            </a:r>
            <a:r>
              <a:rPr lang="en-US" sz="1600" b="1">
                <a:solidFill>
                  <a:schemeClr val="tx1"/>
                </a:solidFill>
                <a:latin typeface="Courier New" charset="0"/>
                <a:cs typeface="Courier New" charset="0"/>
                <a:sym typeface="Courier New" charset="0"/>
              </a:rPr>
              <a:t> Stack&lt;String&gt; </a:t>
            </a:r>
            <a:r>
              <a:rPr lang="en-US" sz="1600" b="1">
                <a:solidFill>
                  <a:srgbClr val="0000C0"/>
                </a:solidFill>
                <a:latin typeface="Courier New" charset="0"/>
                <a:cs typeface="Courier New" charset="0"/>
                <a:sym typeface="Courier New" charset="0"/>
              </a:rPr>
              <a:t>stack</a:t>
            </a:r>
            <a:r>
              <a:rPr lang="en-US" sz="1600" b="1">
                <a:solidFill>
                  <a:schemeClr val="tx1"/>
                </a:solidFill>
                <a:latin typeface="Courier New" charset="0"/>
                <a:cs typeface="Courier New" charset="0"/>
                <a:sym typeface="Courier New" charset="0"/>
              </a:rPr>
              <a:t> = </a:t>
            </a:r>
            <a:r>
              <a:rPr lang="en-US" sz="1600" b="1">
                <a:solidFill>
                  <a:srgbClr val="7F0055"/>
                </a:solidFill>
                <a:latin typeface="Courier New" charset="0"/>
                <a:cs typeface="Courier New" charset="0"/>
                <a:sym typeface="Courier New" charset="0"/>
              </a:rPr>
              <a:t>new</a:t>
            </a:r>
            <a:r>
              <a:rPr lang="en-US" sz="1600" b="1">
                <a:solidFill>
                  <a:schemeClr val="tx1"/>
                </a:solidFill>
                <a:latin typeface="Courier New" charset="0"/>
                <a:cs typeface="Courier New" charset="0"/>
                <a:sym typeface="Courier New" charset="0"/>
              </a:rPr>
              <a:t> Stack&lt;String&gt;();</a:t>
            </a:r>
          </a:p>
          <a:p>
            <a:pPr marL="39688"/>
            <a:endParaRPr lang="en-US" sz="1600" b="1">
              <a:solidFill>
                <a:schemeClr val="tx1"/>
              </a:solidFill>
              <a:latin typeface="Courier New" charset="0"/>
              <a:cs typeface="Courier New" charset="0"/>
              <a:sym typeface="Courier New" charset="0"/>
            </a:endParaRPr>
          </a:p>
          <a:p>
            <a:pPr marL="39688"/>
            <a:r>
              <a:rPr lang="en-US" sz="1600" b="1">
                <a:solidFill>
                  <a:srgbClr val="7F0055"/>
                </a:solidFill>
                <a:latin typeface="Courier New" charset="0"/>
                <a:cs typeface="Courier New" charset="0"/>
                <a:sym typeface="Courier New" charset="0"/>
              </a:rPr>
              <a:t>public</a:t>
            </a:r>
            <a:r>
              <a:rPr lang="en-US" sz="1600" b="1">
                <a:solidFill>
                  <a:schemeClr val="tx1"/>
                </a:solidFill>
                <a:latin typeface="Courier New" charset="0"/>
                <a:cs typeface="Courier New" charset="0"/>
                <a:sym typeface="Courier New" charset="0"/>
              </a:rPr>
              <a:t> </a:t>
            </a:r>
            <a:r>
              <a:rPr lang="en-US" sz="1600" b="1">
                <a:solidFill>
                  <a:srgbClr val="7F0055"/>
                </a:solidFill>
                <a:latin typeface="Courier New" charset="0"/>
                <a:cs typeface="Courier New" charset="0"/>
                <a:sym typeface="Courier New" charset="0"/>
              </a:rPr>
              <a:t>void</a:t>
            </a:r>
            <a:r>
              <a:rPr lang="en-US" sz="1600" b="1">
                <a:solidFill>
                  <a:schemeClr val="tx1"/>
                </a:solidFill>
                <a:latin typeface="Courier New" charset="0"/>
                <a:cs typeface="Courier New" charset="0"/>
                <a:sym typeface="Courier New" charset="0"/>
              </a:rPr>
              <a:t> doSomething() {</a:t>
            </a:r>
          </a:p>
          <a:p>
            <a:pPr marL="39688"/>
            <a:r>
              <a:rPr lang="en-US" sz="1600" b="1">
                <a:solidFill>
                  <a:schemeClr val="tx1"/>
                </a:solidFill>
                <a:latin typeface="Courier New" charset="0"/>
                <a:cs typeface="Courier New" charset="0"/>
                <a:sym typeface="Courier New" charset="0"/>
              </a:rPr>
              <a:t>   </a:t>
            </a:r>
            <a:r>
              <a:rPr lang="en-US" sz="1600" b="1">
                <a:solidFill>
                  <a:srgbClr val="7F0055"/>
                </a:solidFill>
                <a:latin typeface="Courier New" charset="0"/>
                <a:cs typeface="Courier New" charset="0"/>
                <a:sym typeface="Courier New" charset="0"/>
              </a:rPr>
              <a:t>synchronized</a:t>
            </a:r>
            <a:r>
              <a:rPr lang="en-US" sz="1600" b="1">
                <a:solidFill>
                  <a:schemeClr val="tx1"/>
                </a:solidFill>
                <a:latin typeface="Courier New" charset="0"/>
                <a:cs typeface="Courier New" charset="0"/>
                <a:sym typeface="Courier New" charset="0"/>
              </a:rPr>
              <a:t> (</a:t>
            </a:r>
            <a:r>
              <a:rPr lang="en-US" sz="1600" b="1">
                <a:solidFill>
                  <a:srgbClr val="0000C0"/>
                </a:solidFill>
                <a:latin typeface="Courier New" charset="0"/>
                <a:cs typeface="Courier New" charset="0"/>
                <a:sym typeface="Courier New" charset="0"/>
              </a:rPr>
              <a:t>stack</a:t>
            </a:r>
            <a:r>
              <a:rPr lang="en-US" sz="1600" b="1">
                <a:solidFill>
                  <a:schemeClr val="tx1"/>
                </a:solidFill>
                <a:latin typeface="Courier New" charset="0"/>
                <a:cs typeface="Courier New" charset="0"/>
                <a:sym typeface="Courier New" charset="0"/>
              </a:rPr>
              <a:t>) {</a:t>
            </a:r>
          </a:p>
          <a:p>
            <a:pPr marL="39688"/>
            <a:r>
              <a:rPr lang="en-US" sz="1600" b="1">
                <a:solidFill>
                  <a:schemeClr val="tx1"/>
                </a:solidFill>
                <a:latin typeface="Courier New" charset="0"/>
                <a:cs typeface="Courier New" charset="0"/>
                <a:sym typeface="Courier New" charset="0"/>
              </a:rPr>
              <a:t>      </a:t>
            </a:r>
            <a:r>
              <a:rPr lang="en-US" sz="1600" b="1">
                <a:solidFill>
                  <a:srgbClr val="7F0055"/>
                </a:solidFill>
                <a:latin typeface="Courier New" charset="0"/>
                <a:cs typeface="Courier New" charset="0"/>
                <a:sym typeface="Courier New" charset="0"/>
              </a:rPr>
              <a:t>if</a:t>
            </a:r>
            <a:r>
              <a:rPr lang="en-US" sz="1600" b="1">
                <a:solidFill>
                  <a:schemeClr val="tx1"/>
                </a:solidFill>
                <a:latin typeface="Courier New" charset="0"/>
                <a:cs typeface="Courier New" charset="0"/>
                <a:sym typeface="Courier New" charset="0"/>
              </a:rPr>
              <a:t> (</a:t>
            </a:r>
            <a:r>
              <a:rPr lang="en-US" sz="1600" b="1">
                <a:solidFill>
                  <a:srgbClr val="0000C0"/>
                </a:solidFill>
                <a:latin typeface="Courier New" charset="0"/>
                <a:cs typeface="Courier New" charset="0"/>
                <a:sym typeface="Courier New" charset="0"/>
              </a:rPr>
              <a:t>stack</a:t>
            </a:r>
            <a:r>
              <a:rPr lang="en-US" sz="1600" b="1">
                <a:solidFill>
                  <a:schemeClr val="tx1"/>
                </a:solidFill>
                <a:latin typeface="Courier New" charset="0"/>
                <a:cs typeface="Courier New" charset="0"/>
                <a:sym typeface="Courier New" charset="0"/>
              </a:rPr>
              <a:t>.isEmpty()) </a:t>
            </a:r>
            <a:r>
              <a:rPr lang="en-US" sz="1600" b="1">
                <a:solidFill>
                  <a:srgbClr val="7F0055"/>
                </a:solidFill>
                <a:latin typeface="Courier New" charset="0"/>
                <a:cs typeface="Courier New" charset="0"/>
                <a:sym typeface="Courier New" charset="0"/>
              </a:rPr>
              <a:t>return</a:t>
            </a:r>
            <a:r>
              <a:rPr lang="en-US" sz="1600" b="1">
                <a:solidFill>
                  <a:schemeClr val="tx1"/>
                </a:solidFill>
                <a:latin typeface="Courier New" charset="0"/>
                <a:cs typeface="Courier New" charset="0"/>
                <a:sym typeface="Courier New" charset="0"/>
              </a:rPr>
              <a:t>;</a:t>
            </a:r>
          </a:p>
          <a:p>
            <a:pPr marL="39688"/>
            <a:r>
              <a:rPr lang="en-US" sz="1600" b="1">
                <a:solidFill>
                  <a:schemeClr val="tx1"/>
                </a:solidFill>
                <a:latin typeface="Courier New" charset="0"/>
                <a:cs typeface="Courier New" charset="0"/>
                <a:sym typeface="Courier New" charset="0"/>
              </a:rPr>
              <a:t>      String s = </a:t>
            </a:r>
            <a:r>
              <a:rPr lang="en-US" sz="1600" b="1">
                <a:solidFill>
                  <a:srgbClr val="0000C0"/>
                </a:solidFill>
                <a:latin typeface="Courier New" charset="0"/>
                <a:cs typeface="Courier New" charset="0"/>
                <a:sym typeface="Courier New" charset="0"/>
              </a:rPr>
              <a:t>stack</a:t>
            </a:r>
            <a:r>
              <a:rPr lang="en-US" sz="1600" b="1">
                <a:solidFill>
                  <a:schemeClr val="tx1"/>
                </a:solidFill>
                <a:latin typeface="Courier New" charset="0"/>
                <a:cs typeface="Courier New" charset="0"/>
                <a:sym typeface="Courier New" charset="0"/>
              </a:rPr>
              <a:t>.pop();</a:t>
            </a:r>
          </a:p>
          <a:p>
            <a:pPr marL="39688"/>
            <a:r>
              <a:rPr lang="en-US" sz="1600" b="1">
                <a:solidFill>
                  <a:schemeClr val="tx1"/>
                </a:solidFill>
                <a:latin typeface="Courier New" charset="0"/>
                <a:cs typeface="Courier New" charset="0"/>
                <a:sym typeface="Courier New" charset="0"/>
              </a:rPr>
              <a:t>   }</a:t>
            </a:r>
          </a:p>
          <a:p>
            <a:pPr marL="39688"/>
            <a:r>
              <a:rPr lang="en-US" sz="1600" b="1">
                <a:solidFill>
                  <a:srgbClr val="3F7F5F"/>
                </a:solidFill>
                <a:latin typeface="Courier New" charset="0"/>
                <a:cs typeface="Courier New" charset="0"/>
                <a:sym typeface="Courier New" charset="0"/>
              </a:rPr>
              <a:t>   //do something with s...</a:t>
            </a:r>
          </a:p>
          <a:p>
            <a:pPr marL="39688"/>
            <a:r>
              <a:rPr lang="en-US" sz="1600" b="1">
                <a:solidFill>
                  <a:schemeClr val="tx1"/>
                </a:solidFill>
                <a:latin typeface="Courier New" charset="0"/>
                <a:cs typeface="Courier New" charset="0"/>
                <a:sym typeface="Courier New" charset="0"/>
              </a:rPr>
              <a:t>}</a:t>
            </a:r>
          </a:p>
        </p:txBody>
      </p:sp>
      <p:sp>
        <p:nvSpPr>
          <p:cNvPr id="28676" name="Rectangle 3"/>
          <p:cNvSpPr>
            <a:spLocks/>
          </p:cNvSpPr>
          <p:nvPr/>
        </p:nvSpPr>
        <p:spPr bwMode="auto">
          <a:xfrm>
            <a:off x="657225" y="4759325"/>
            <a:ext cx="7812394"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p>
            <a:pPr marL="211138" indent="-171450">
              <a:buClr>
                <a:srgbClr val="3333CC"/>
              </a:buClr>
              <a:buSzPct val="100000"/>
              <a:buFont typeface="Arial" charset="0"/>
              <a:buChar char="•"/>
            </a:pPr>
            <a:r>
              <a:rPr lang="en-US" sz="2800" dirty="0">
                <a:solidFill>
                  <a:srgbClr val="3333CC"/>
                </a:solidFill>
                <a:latin typeface="Tw Cen MT"/>
                <a:cs typeface="Tw Cen MT"/>
              </a:rPr>
              <a:t>Put critical operations in a (short) </a:t>
            </a:r>
            <a:r>
              <a:rPr lang="en-US" sz="2800" b="1" dirty="0">
                <a:solidFill>
                  <a:srgbClr val="3333CC"/>
                </a:solidFill>
                <a:latin typeface="Tw Cen MT"/>
                <a:cs typeface="Tw Cen MT"/>
                <a:sym typeface="Courier New" charset="0"/>
              </a:rPr>
              <a:t>synchronized</a:t>
            </a:r>
            <a:r>
              <a:rPr lang="en-US" sz="2800" dirty="0">
                <a:solidFill>
                  <a:srgbClr val="3333CC"/>
                </a:solidFill>
                <a:latin typeface="Tw Cen MT"/>
                <a:cs typeface="Tw Cen MT"/>
              </a:rPr>
              <a:t> block</a:t>
            </a:r>
          </a:p>
          <a:p>
            <a:pPr marL="211138" indent="-171450">
              <a:buClr>
                <a:srgbClr val="3333CC"/>
              </a:buClr>
              <a:buSzPct val="100000"/>
              <a:buFont typeface="Arial" charset="0"/>
              <a:buChar char="•"/>
            </a:pPr>
            <a:r>
              <a:rPr lang="en-US" sz="2800" dirty="0">
                <a:solidFill>
                  <a:srgbClr val="3333CC"/>
                </a:solidFill>
                <a:latin typeface="Tw Cen MT"/>
                <a:cs typeface="Tw Cen MT"/>
              </a:rPr>
              <a:t>The </a:t>
            </a:r>
            <a:r>
              <a:rPr lang="en-US" sz="2800" b="1" dirty="0">
                <a:solidFill>
                  <a:srgbClr val="3333CC"/>
                </a:solidFill>
                <a:latin typeface="Tw Cen MT"/>
                <a:cs typeface="Tw Cen MT"/>
                <a:sym typeface="Courier New" charset="0"/>
              </a:rPr>
              <a:t>stack</a:t>
            </a:r>
            <a:r>
              <a:rPr lang="en-US" sz="2800" dirty="0">
                <a:solidFill>
                  <a:srgbClr val="3333CC"/>
                </a:solidFill>
                <a:latin typeface="Tw Cen MT"/>
                <a:cs typeface="Tw Cen MT"/>
              </a:rPr>
              <a:t> object acts as a lock</a:t>
            </a:r>
          </a:p>
          <a:p>
            <a:pPr marL="211138" indent="-171450">
              <a:buClr>
                <a:srgbClr val="3333CC"/>
              </a:buClr>
              <a:buSzPct val="100000"/>
              <a:buFont typeface="Arial" charset="0"/>
              <a:buChar char="•"/>
            </a:pPr>
            <a:r>
              <a:rPr lang="en-US" sz="2800" dirty="0">
                <a:solidFill>
                  <a:srgbClr val="3333CC"/>
                </a:solidFill>
                <a:latin typeface="Tw Cen MT"/>
                <a:cs typeface="Tw Cen MT"/>
              </a:rPr>
              <a:t>Only one thread can own the lock at a time</a:t>
            </a:r>
          </a:p>
        </p:txBody>
      </p:sp>
      <p:grpSp>
        <p:nvGrpSpPr>
          <p:cNvPr id="2" name="Group 4"/>
          <p:cNvGrpSpPr>
            <a:grpSpLocks/>
          </p:cNvGrpSpPr>
          <p:nvPr/>
        </p:nvGrpSpPr>
        <p:grpSpPr bwMode="auto">
          <a:xfrm>
            <a:off x="1846263" y="2390775"/>
            <a:ext cx="6565900" cy="1752600"/>
            <a:chOff x="0" y="0"/>
            <a:chExt cx="4136" cy="1104"/>
          </a:xfrm>
        </p:grpSpPr>
        <p:sp>
          <p:nvSpPr>
            <p:cNvPr id="28678" name="Rectangle 5"/>
            <p:cNvSpPr>
              <a:spLocks/>
            </p:cNvSpPr>
            <p:nvPr/>
          </p:nvSpPr>
          <p:spPr bwMode="auto">
            <a:xfrm>
              <a:off x="0" y="0"/>
              <a:ext cx="2438" cy="57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fr-BE"/>
            </a:p>
          </p:txBody>
        </p:sp>
        <p:grpSp>
          <p:nvGrpSpPr>
            <p:cNvPr id="28679" name="Group 6"/>
            <p:cNvGrpSpPr>
              <a:grpSpLocks/>
            </p:cNvGrpSpPr>
            <p:nvPr/>
          </p:nvGrpSpPr>
          <p:grpSpPr bwMode="auto">
            <a:xfrm>
              <a:off x="1767" y="578"/>
              <a:ext cx="2369" cy="526"/>
              <a:chOff x="0" y="0"/>
              <a:chExt cx="2368" cy="525"/>
            </a:xfrm>
          </p:grpSpPr>
          <p:sp>
            <p:nvSpPr>
              <p:cNvPr id="28680" name="AutoShape 7"/>
              <p:cNvSpPr>
                <a:spLocks/>
              </p:cNvSpPr>
              <p:nvPr/>
            </p:nvSpPr>
            <p:spPr bwMode="auto">
              <a:xfrm>
                <a:off x="0" y="0"/>
                <a:ext cx="2368" cy="5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1600"/>
                  <a:gd name="T46" fmla="*/ 0 h 21600"/>
                  <a:gd name="T47" fmla="*/ 21600 w 21600"/>
                  <a:gd name="T48" fmla="*/ 21600 h 216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1600" h="21600">
                    <a:moveTo>
                      <a:pt x="3600" y="6244"/>
                    </a:moveTo>
                    <a:cubicBezTo>
                      <a:pt x="1612" y="6244"/>
                      <a:pt x="0" y="7389"/>
                      <a:pt x="0" y="8803"/>
                    </a:cubicBezTo>
                    <a:lnTo>
                      <a:pt x="0" y="12642"/>
                    </a:lnTo>
                    <a:lnTo>
                      <a:pt x="0" y="19041"/>
                    </a:lnTo>
                    <a:cubicBezTo>
                      <a:pt x="0" y="20454"/>
                      <a:pt x="1612" y="21600"/>
                      <a:pt x="3600" y="21600"/>
                    </a:cubicBezTo>
                    <a:lnTo>
                      <a:pt x="9000" y="21600"/>
                    </a:lnTo>
                    <a:lnTo>
                      <a:pt x="18000" y="21600"/>
                    </a:lnTo>
                    <a:cubicBezTo>
                      <a:pt x="19988" y="21600"/>
                      <a:pt x="21600" y="20454"/>
                      <a:pt x="21600" y="19041"/>
                    </a:cubicBezTo>
                    <a:lnTo>
                      <a:pt x="21600" y="12642"/>
                    </a:lnTo>
                    <a:lnTo>
                      <a:pt x="21600" y="8803"/>
                    </a:lnTo>
                    <a:cubicBezTo>
                      <a:pt x="21600" y="7389"/>
                      <a:pt x="19988" y="6244"/>
                      <a:pt x="18000" y="6244"/>
                    </a:cubicBezTo>
                    <a:lnTo>
                      <a:pt x="9000" y="6244"/>
                    </a:lnTo>
                    <a:lnTo>
                      <a:pt x="2891" y="0"/>
                    </a:lnTo>
                    <a:lnTo>
                      <a:pt x="3600" y="6244"/>
                    </a:lnTo>
                    <a:close/>
                    <a:moveTo>
                      <a:pt x="3600" y="6244"/>
                    </a:moveTo>
                  </a:path>
                </a:pathLst>
              </a:custGeom>
              <a:solidFill>
                <a:srgbClr val="FF9999"/>
              </a:solidFill>
              <a:ln w="12700">
                <a:solidFill>
                  <a:schemeClr val="tx1"/>
                </a:solidFill>
                <a:miter lim="800000"/>
                <a:headEnd/>
                <a:tailEnd/>
              </a:ln>
            </p:spPr>
            <p:txBody>
              <a:bodyPr lIns="0" tIns="0" rIns="0" bIns="0"/>
              <a:lstStyle/>
              <a:p>
                <a:endParaRPr lang="en-US"/>
              </a:p>
            </p:txBody>
          </p:sp>
          <p:sp>
            <p:nvSpPr>
              <p:cNvPr id="28681" name="Rectangle 8"/>
              <p:cNvSpPr>
                <a:spLocks/>
              </p:cNvSpPr>
              <p:nvPr/>
            </p:nvSpPr>
            <p:spPr bwMode="auto">
              <a:xfrm>
                <a:off x="87" y="202"/>
                <a:ext cx="2193"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38100" tIns="38100" rIns="88091" bIns="38100" anchor="ctr"/>
              <a:lstStyle/>
              <a:p>
                <a:pPr marL="11113" algn="ctr"/>
                <a:r>
                  <a:rPr lang="en-US" b="1">
                    <a:solidFill>
                      <a:schemeClr val="tx1"/>
                    </a:solidFill>
                    <a:latin typeface="Courier New" charset="0"/>
                    <a:cs typeface="Courier New" charset="0"/>
                    <a:sym typeface="Courier New" charset="0"/>
                  </a:rPr>
                  <a:t> synchronized </a:t>
                </a:r>
                <a:r>
                  <a:rPr lang="en-US">
                    <a:solidFill>
                      <a:schemeClr val="tx1"/>
                    </a:solidFill>
                    <a:cs typeface="Arial" charset="0"/>
                  </a:rPr>
                  <a:t>block</a:t>
                </a:r>
              </a:p>
            </p:txBody>
          </p:sp>
        </p:gr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a:latin typeface="Tw Cen MT" charset="0"/>
              </a:rPr>
              <a:t>Synchronization on Objects</a:t>
            </a:r>
          </a:p>
        </p:txBody>
      </p:sp>
      <p:sp>
        <p:nvSpPr>
          <p:cNvPr id="3" name="Slide Number Placeholder 2"/>
          <p:cNvSpPr>
            <a:spLocks noGrp="1"/>
          </p:cNvSpPr>
          <p:nvPr>
            <p:ph type="sldNum" sz="quarter" idx="12"/>
          </p:nvPr>
        </p:nvSpPr>
        <p:spPr/>
        <p:txBody>
          <a:bodyPr>
            <a:normAutofit fontScale="85000" lnSpcReduction="20000"/>
          </a:bodyPr>
          <a:lstStyle/>
          <a:p>
            <a:pPr>
              <a:defRPr/>
            </a:pPr>
            <a:fld id="{5F70A9D6-9AF1-014C-8950-356E6F8394FF}" type="slidenum">
              <a:rPr lang="en-US" smtClean="0"/>
              <a:pPr>
                <a:defRPr/>
              </a:pPr>
              <a:t>14</a:t>
            </a:fld>
            <a:endParaRPr lang="en-US"/>
          </a:p>
        </p:txBody>
      </p:sp>
      <p:sp>
        <p:nvSpPr>
          <p:cNvPr id="29699" name="Rectangle 2"/>
          <p:cNvSpPr>
            <a:spLocks/>
          </p:cNvSpPr>
          <p:nvPr/>
        </p:nvSpPr>
        <p:spPr bwMode="auto">
          <a:xfrm>
            <a:off x="5715000" y="2209800"/>
            <a:ext cx="2667000" cy="738188"/>
          </a:xfrm>
          <a:prstGeom prst="rect">
            <a:avLst/>
          </a:prstGeom>
          <a:solidFill>
            <a:srgbClr val="FFFFCC"/>
          </a:solidFill>
          <a:ln w="12700">
            <a:solidFill>
              <a:schemeClr val="tx1"/>
            </a:solidFill>
            <a:miter lim="800000"/>
            <a:headEnd/>
            <a:tailEnd/>
          </a:ln>
        </p:spPr>
        <p:txBody>
          <a:bodyPr lIns="0" tIns="0" rIns="40639" bIns="0">
            <a:spAutoFit/>
          </a:bodyPr>
          <a:lstStyle/>
          <a:p>
            <a:pPr marL="39688"/>
            <a:r>
              <a:rPr lang="en-US" sz="1600" b="1">
                <a:solidFill>
                  <a:srgbClr val="7F0055"/>
                </a:solidFill>
                <a:latin typeface="Courier New" charset="0"/>
                <a:cs typeface="Courier New" charset="0"/>
                <a:sym typeface="Courier New" charset="0"/>
              </a:rPr>
              <a:t>synchronized</a:t>
            </a:r>
            <a:r>
              <a:rPr lang="en-US" sz="1600" b="1">
                <a:solidFill>
                  <a:schemeClr val="tx1"/>
                </a:solidFill>
                <a:latin typeface="Courier New" charset="0"/>
                <a:cs typeface="Courier New" charset="0"/>
                <a:sym typeface="Courier New" charset="0"/>
              </a:rPr>
              <a:t> (</a:t>
            </a:r>
            <a:r>
              <a:rPr lang="en-US" sz="1600" b="1">
                <a:solidFill>
                  <a:srgbClr val="7F0055"/>
                </a:solidFill>
                <a:latin typeface="Courier New" charset="0"/>
                <a:cs typeface="Courier New" charset="0"/>
                <a:sym typeface="Courier New" charset="0"/>
              </a:rPr>
              <a:t>foo</a:t>
            </a:r>
            <a:r>
              <a:rPr lang="en-US" sz="1600" b="1">
                <a:solidFill>
                  <a:schemeClr val="tx1"/>
                </a:solidFill>
                <a:latin typeface="Courier New" charset="0"/>
                <a:cs typeface="Courier New" charset="0"/>
                <a:sym typeface="Courier New" charset="0"/>
              </a:rPr>
              <a:t>) {</a:t>
            </a:r>
          </a:p>
          <a:p>
            <a:pPr marL="39688"/>
            <a:r>
              <a:rPr lang="en-US" sz="1600" b="1">
                <a:solidFill>
                  <a:schemeClr val="tx1"/>
                </a:solidFill>
                <a:latin typeface="Courier New" charset="0"/>
                <a:cs typeface="Courier New" charset="0"/>
                <a:sym typeface="Courier New" charset="0"/>
              </a:rPr>
              <a:t>   </a:t>
            </a:r>
            <a:r>
              <a:rPr lang="en-US" sz="1600" b="1">
                <a:solidFill>
                  <a:srgbClr val="008000"/>
                </a:solidFill>
                <a:latin typeface="Courier New" charset="0"/>
                <a:cs typeface="Courier New" charset="0"/>
                <a:sym typeface="Courier New" charset="0"/>
              </a:rPr>
              <a:t>// something else</a:t>
            </a:r>
          </a:p>
          <a:p>
            <a:pPr marL="39688"/>
            <a:r>
              <a:rPr lang="en-US" sz="1600" b="1">
                <a:solidFill>
                  <a:schemeClr val="tx1"/>
                </a:solidFill>
                <a:latin typeface="Courier New" charset="0"/>
                <a:cs typeface="Courier New" charset="0"/>
                <a:sym typeface="Courier New" charset="0"/>
              </a:rPr>
              <a:t>}</a:t>
            </a:r>
          </a:p>
        </p:txBody>
      </p:sp>
      <p:sp>
        <p:nvSpPr>
          <p:cNvPr id="29700" name="Rectangle 2"/>
          <p:cNvSpPr>
            <a:spLocks/>
          </p:cNvSpPr>
          <p:nvPr/>
        </p:nvSpPr>
        <p:spPr bwMode="auto">
          <a:xfrm>
            <a:off x="866775" y="2209800"/>
            <a:ext cx="2503488" cy="738188"/>
          </a:xfrm>
          <a:prstGeom prst="rect">
            <a:avLst/>
          </a:prstGeom>
          <a:solidFill>
            <a:srgbClr val="FFFFCC"/>
          </a:solidFill>
          <a:ln w="12700">
            <a:solidFill>
              <a:schemeClr val="tx1"/>
            </a:solidFill>
            <a:miter lim="800000"/>
            <a:headEnd/>
            <a:tailEnd/>
          </a:ln>
        </p:spPr>
        <p:txBody>
          <a:bodyPr wrap="none" lIns="0" tIns="0" rIns="40639" bIns="0">
            <a:spAutoFit/>
          </a:bodyPr>
          <a:lstStyle/>
          <a:p>
            <a:pPr marL="39688"/>
            <a:r>
              <a:rPr lang="en-US" sz="1600" b="1">
                <a:solidFill>
                  <a:srgbClr val="7F0055"/>
                </a:solidFill>
                <a:latin typeface="Courier New" charset="0"/>
                <a:cs typeface="Courier New" charset="0"/>
                <a:sym typeface="Courier New" charset="0"/>
              </a:rPr>
              <a:t>synchronized</a:t>
            </a:r>
            <a:r>
              <a:rPr lang="en-US" sz="1600" b="1">
                <a:solidFill>
                  <a:schemeClr val="tx1"/>
                </a:solidFill>
                <a:latin typeface="Courier New" charset="0"/>
                <a:cs typeface="Courier New" charset="0"/>
                <a:sym typeface="Courier New" charset="0"/>
              </a:rPr>
              <a:t> (</a:t>
            </a:r>
            <a:r>
              <a:rPr lang="en-US" sz="1600" b="1">
                <a:solidFill>
                  <a:srgbClr val="7F0055"/>
                </a:solidFill>
                <a:latin typeface="Courier New" charset="0"/>
                <a:cs typeface="Courier New" charset="0"/>
                <a:sym typeface="Courier New" charset="0"/>
              </a:rPr>
              <a:t>foo</a:t>
            </a:r>
            <a:r>
              <a:rPr lang="en-US" sz="1600" b="1">
                <a:solidFill>
                  <a:schemeClr val="tx1"/>
                </a:solidFill>
                <a:latin typeface="Courier New" charset="0"/>
                <a:cs typeface="Courier New" charset="0"/>
                <a:sym typeface="Courier New" charset="0"/>
              </a:rPr>
              <a:t>) {</a:t>
            </a:r>
          </a:p>
          <a:p>
            <a:pPr marL="39688"/>
            <a:r>
              <a:rPr lang="en-US" sz="1600" b="1">
                <a:solidFill>
                  <a:schemeClr val="tx1"/>
                </a:solidFill>
                <a:latin typeface="Courier New" charset="0"/>
                <a:cs typeface="Courier New" charset="0"/>
                <a:sym typeface="Courier New" charset="0"/>
              </a:rPr>
              <a:t>   </a:t>
            </a:r>
            <a:r>
              <a:rPr lang="en-US" sz="1600" b="1">
                <a:solidFill>
                  <a:srgbClr val="008000"/>
                </a:solidFill>
                <a:latin typeface="Courier New" charset="0"/>
                <a:cs typeface="Courier New" charset="0"/>
                <a:sym typeface="Courier New" charset="0"/>
              </a:rPr>
              <a:t>// something</a:t>
            </a:r>
          </a:p>
          <a:p>
            <a:pPr marL="39688"/>
            <a:r>
              <a:rPr lang="en-US" sz="1600" b="1">
                <a:solidFill>
                  <a:schemeClr val="tx1"/>
                </a:solidFill>
                <a:latin typeface="Courier New" charset="0"/>
                <a:cs typeface="Courier New" charset="0"/>
                <a:sym typeface="Courier New" charset="0"/>
              </a:rPr>
              <a:t>}</a:t>
            </a:r>
          </a:p>
        </p:txBody>
      </p:sp>
      <p:sp>
        <p:nvSpPr>
          <p:cNvPr id="29701" name="Rectangle 2"/>
          <p:cNvSpPr>
            <a:spLocks/>
          </p:cNvSpPr>
          <p:nvPr/>
        </p:nvSpPr>
        <p:spPr bwMode="auto">
          <a:xfrm>
            <a:off x="3352800" y="5105400"/>
            <a:ext cx="2503488" cy="738188"/>
          </a:xfrm>
          <a:prstGeom prst="rect">
            <a:avLst/>
          </a:prstGeom>
          <a:solidFill>
            <a:srgbClr val="FFFFCC"/>
          </a:solidFill>
          <a:ln w="12700">
            <a:solidFill>
              <a:schemeClr val="tx1"/>
            </a:solidFill>
            <a:miter lim="800000"/>
            <a:headEnd/>
            <a:tailEnd/>
          </a:ln>
        </p:spPr>
        <p:txBody>
          <a:bodyPr wrap="none" lIns="0" tIns="0" rIns="40639" bIns="0">
            <a:spAutoFit/>
          </a:bodyPr>
          <a:lstStyle/>
          <a:p>
            <a:pPr marL="39688"/>
            <a:r>
              <a:rPr lang="en-US" sz="1600" b="1">
                <a:solidFill>
                  <a:srgbClr val="7F0055"/>
                </a:solidFill>
                <a:latin typeface="Courier New" charset="0"/>
                <a:cs typeface="Courier New" charset="0"/>
                <a:sym typeface="Courier New" charset="0"/>
              </a:rPr>
              <a:t>synchronized</a:t>
            </a:r>
            <a:r>
              <a:rPr lang="en-US" sz="1600" b="1">
                <a:solidFill>
                  <a:schemeClr val="tx1"/>
                </a:solidFill>
                <a:latin typeface="Courier New" charset="0"/>
                <a:cs typeface="Courier New" charset="0"/>
                <a:sym typeface="Courier New" charset="0"/>
              </a:rPr>
              <a:t> (</a:t>
            </a:r>
            <a:r>
              <a:rPr lang="en-US" sz="1600" b="1">
                <a:solidFill>
                  <a:srgbClr val="7F0055"/>
                </a:solidFill>
                <a:latin typeface="Courier New" charset="0"/>
                <a:cs typeface="Courier New" charset="0"/>
                <a:sym typeface="Courier New" charset="0"/>
              </a:rPr>
              <a:t>bar</a:t>
            </a:r>
            <a:r>
              <a:rPr lang="en-US" sz="1600" b="1">
                <a:solidFill>
                  <a:schemeClr val="tx1"/>
                </a:solidFill>
                <a:latin typeface="Courier New" charset="0"/>
                <a:cs typeface="Courier New" charset="0"/>
                <a:sym typeface="Courier New" charset="0"/>
              </a:rPr>
              <a:t>) {</a:t>
            </a:r>
          </a:p>
          <a:p>
            <a:pPr marL="39688"/>
            <a:r>
              <a:rPr lang="en-US" sz="1600" b="1">
                <a:solidFill>
                  <a:schemeClr val="tx1"/>
                </a:solidFill>
                <a:latin typeface="Courier New" charset="0"/>
                <a:cs typeface="Courier New" charset="0"/>
                <a:sym typeface="Courier New" charset="0"/>
              </a:rPr>
              <a:t>      ...</a:t>
            </a:r>
          </a:p>
          <a:p>
            <a:pPr marL="39688"/>
            <a:r>
              <a:rPr lang="en-US" sz="1600" b="1">
                <a:solidFill>
                  <a:schemeClr val="tx1"/>
                </a:solidFill>
                <a:latin typeface="Courier New" charset="0"/>
                <a:cs typeface="Courier New" charset="0"/>
                <a:sym typeface="Courier New" charset="0"/>
              </a:rPr>
              <a:t>}</a:t>
            </a:r>
          </a:p>
        </p:txBody>
      </p:sp>
      <p:cxnSp>
        <p:nvCxnSpPr>
          <p:cNvPr id="8" name="Straight Arrow Connector 7"/>
          <p:cNvCxnSpPr>
            <a:stCxn id="29700" idx="3"/>
            <a:endCxn id="29699" idx="1"/>
          </p:cNvCxnSpPr>
          <p:nvPr/>
        </p:nvCxnSpPr>
        <p:spPr>
          <a:xfrm>
            <a:off x="3370263" y="2579688"/>
            <a:ext cx="2344737" cy="0"/>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sp>
        <p:nvSpPr>
          <p:cNvPr id="29703" name="TextBox 9"/>
          <p:cNvSpPr txBox="1">
            <a:spLocks noChangeArrowheads="1"/>
          </p:cNvSpPr>
          <p:nvPr/>
        </p:nvSpPr>
        <p:spPr bwMode="auto">
          <a:xfrm>
            <a:off x="3657600" y="1760538"/>
            <a:ext cx="17526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algn="ctr" eaLnBrk="1" hangingPunct="1"/>
            <a:r>
              <a:rPr lang="en-US"/>
              <a:t>Mutually exclusive</a:t>
            </a:r>
          </a:p>
        </p:txBody>
      </p:sp>
      <p:cxnSp>
        <p:nvCxnSpPr>
          <p:cNvPr id="12" name="Straight Arrow Connector 11"/>
          <p:cNvCxnSpPr>
            <a:stCxn id="29701" idx="0"/>
            <a:endCxn id="29700" idx="2"/>
          </p:cNvCxnSpPr>
          <p:nvPr/>
        </p:nvCxnSpPr>
        <p:spPr>
          <a:xfrm flipH="1" flipV="1">
            <a:off x="2119313" y="2947988"/>
            <a:ext cx="2486025" cy="215741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29701" idx="0"/>
            <a:endCxn id="29699" idx="2"/>
          </p:cNvCxnSpPr>
          <p:nvPr/>
        </p:nvCxnSpPr>
        <p:spPr>
          <a:xfrm flipV="1">
            <a:off x="4605338" y="2947988"/>
            <a:ext cx="2443162" cy="215741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9706" name="TextBox 15"/>
          <p:cNvSpPr txBox="1">
            <a:spLocks noChangeArrowheads="1"/>
          </p:cNvSpPr>
          <p:nvPr/>
        </p:nvSpPr>
        <p:spPr bwMode="auto">
          <a:xfrm>
            <a:off x="990600" y="3741738"/>
            <a:ext cx="23622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algn="ctr" eaLnBrk="1" hangingPunct="1"/>
            <a:r>
              <a:rPr lang="en-US"/>
              <a:t>Not mutually exclusive</a:t>
            </a:r>
          </a:p>
        </p:txBody>
      </p:sp>
      <p:sp>
        <p:nvSpPr>
          <p:cNvPr id="29707" name="TextBox 16"/>
          <p:cNvSpPr txBox="1">
            <a:spLocks noChangeArrowheads="1"/>
          </p:cNvSpPr>
          <p:nvPr/>
        </p:nvSpPr>
        <p:spPr bwMode="auto">
          <a:xfrm>
            <a:off x="5867400" y="3733800"/>
            <a:ext cx="2362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algn="ctr" eaLnBrk="1" hangingPunct="1"/>
            <a:r>
              <a:rPr lang="en-US"/>
              <a:t>Not mutually exclusive</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a:latin typeface="Tw Cen MT" charset="0"/>
              </a:rPr>
              <a:t>Synchronization on Objects</a:t>
            </a:r>
          </a:p>
        </p:txBody>
      </p:sp>
      <p:sp>
        <p:nvSpPr>
          <p:cNvPr id="3" name="Slide Number Placeholder 2"/>
          <p:cNvSpPr>
            <a:spLocks noGrp="1"/>
          </p:cNvSpPr>
          <p:nvPr>
            <p:ph type="sldNum" sz="quarter" idx="12"/>
          </p:nvPr>
        </p:nvSpPr>
        <p:spPr/>
        <p:txBody>
          <a:bodyPr>
            <a:normAutofit fontScale="85000" lnSpcReduction="20000"/>
          </a:bodyPr>
          <a:lstStyle/>
          <a:p>
            <a:pPr>
              <a:defRPr/>
            </a:pPr>
            <a:fld id="{831F8E3C-E933-574A-BB4C-E1C15956EEA3}" type="slidenum">
              <a:rPr lang="en-US" smtClean="0"/>
              <a:pPr>
                <a:defRPr/>
              </a:pPr>
              <a:t>15</a:t>
            </a:fld>
            <a:endParaRPr lang="en-US"/>
          </a:p>
        </p:txBody>
      </p:sp>
      <p:sp>
        <p:nvSpPr>
          <p:cNvPr id="30723" name="Rectangle 2"/>
          <p:cNvSpPr>
            <a:spLocks/>
          </p:cNvSpPr>
          <p:nvPr/>
        </p:nvSpPr>
        <p:spPr bwMode="auto">
          <a:xfrm>
            <a:off x="2971800" y="4876800"/>
            <a:ext cx="3276600" cy="738188"/>
          </a:xfrm>
          <a:prstGeom prst="rect">
            <a:avLst/>
          </a:prstGeom>
          <a:solidFill>
            <a:srgbClr val="FFFFCC"/>
          </a:solidFill>
          <a:ln w="12700">
            <a:solidFill>
              <a:schemeClr val="tx1"/>
            </a:solidFill>
            <a:miter lim="800000"/>
            <a:headEnd/>
            <a:tailEnd/>
          </a:ln>
        </p:spPr>
        <p:txBody>
          <a:bodyPr lIns="0" tIns="0" rIns="40639" bIns="0">
            <a:spAutoFit/>
          </a:bodyPr>
          <a:lstStyle/>
          <a:p>
            <a:pPr marL="39688"/>
            <a:r>
              <a:rPr lang="en-US" sz="1600" b="1">
                <a:solidFill>
                  <a:schemeClr val="tx1"/>
                </a:solidFill>
                <a:latin typeface="Courier New" charset="0"/>
                <a:cs typeface="Courier New" charset="0"/>
                <a:sym typeface="Courier New" charset="0"/>
              </a:rPr>
              <a:t>{</a:t>
            </a:r>
          </a:p>
          <a:p>
            <a:pPr marL="39688"/>
            <a:r>
              <a:rPr lang="en-US" sz="1600" b="1">
                <a:solidFill>
                  <a:schemeClr val="tx1"/>
                </a:solidFill>
                <a:latin typeface="Courier New" charset="0"/>
                <a:cs typeface="Courier New" charset="0"/>
                <a:sym typeface="Courier New" charset="0"/>
              </a:rPr>
              <a:t>   </a:t>
            </a:r>
            <a:r>
              <a:rPr lang="en-US" sz="1600" b="1">
                <a:solidFill>
                  <a:srgbClr val="008000"/>
                </a:solidFill>
                <a:latin typeface="Courier New" charset="0"/>
                <a:cs typeface="Courier New" charset="0"/>
                <a:sym typeface="Courier New" charset="0"/>
              </a:rPr>
              <a:t>// unsynchronized code</a:t>
            </a:r>
          </a:p>
          <a:p>
            <a:pPr marL="39688"/>
            <a:r>
              <a:rPr lang="en-US" sz="1600" b="1">
                <a:solidFill>
                  <a:schemeClr val="tx1"/>
                </a:solidFill>
                <a:latin typeface="Courier New" charset="0"/>
                <a:cs typeface="Courier New" charset="0"/>
                <a:sym typeface="Courier New" charset="0"/>
              </a:rPr>
              <a:t>}</a:t>
            </a:r>
          </a:p>
        </p:txBody>
      </p:sp>
      <p:sp>
        <p:nvSpPr>
          <p:cNvPr id="30724" name="Rectangle 2"/>
          <p:cNvSpPr>
            <a:spLocks/>
          </p:cNvSpPr>
          <p:nvPr/>
        </p:nvSpPr>
        <p:spPr bwMode="auto">
          <a:xfrm>
            <a:off x="3381375" y="2209800"/>
            <a:ext cx="2503488" cy="738188"/>
          </a:xfrm>
          <a:prstGeom prst="rect">
            <a:avLst/>
          </a:prstGeom>
          <a:solidFill>
            <a:srgbClr val="FFFFCC"/>
          </a:solidFill>
          <a:ln w="12700">
            <a:solidFill>
              <a:schemeClr val="tx1"/>
            </a:solidFill>
            <a:miter lim="800000"/>
            <a:headEnd/>
            <a:tailEnd/>
          </a:ln>
        </p:spPr>
        <p:txBody>
          <a:bodyPr wrap="none" lIns="0" tIns="0" rIns="40639" bIns="0">
            <a:spAutoFit/>
          </a:bodyPr>
          <a:lstStyle/>
          <a:p>
            <a:pPr marL="39688"/>
            <a:r>
              <a:rPr lang="en-US" sz="1600" b="1">
                <a:solidFill>
                  <a:srgbClr val="7F0055"/>
                </a:solidFill>
                <a:latin typeface="Courier New" charset="0"/>
                <a:cs typeface="Courier New" charset="0"/>
                <a:sym typeface="Courier New" charset="0"/>
              </a:rPr>
              <a:t>synchronized</a:t>
            </a:r>
            <a:r>
              <a:rPr lang="en-US" sz="1600" b="1">
                <a:solidFill>
                  <a:schemeClr val="tx1"/>
                </a:solidFill>
                <a:latin typeface="Courier New" charset="0"/>
                <a:cs typeface="Courier New" charset="0"/>
                <a:sym typeface="Courier New" charset="0"/>
              </a:rPr>
              <a:t> (</a:t>
            </a:r>
            <a:r>
              <a:rPr lang="en-US" sz="1600" b="1">
                <a:solidFill>
                  <a:srgbClr val="7F0055"/>
                </a:solidFill>
                <a:latin typeface="Courier New" charset="0"/>
                <a:cs typeface="Courier New" charset="0"/>
                <a:sym typeface="Courier New" charset="0"/>
              </a:rPr>
              <a:t>foo</a:t>
            </a:r>
            <a:r>
              <a:rPr lang="en-US" sz="1600" b="1">
                <a:solidFill>
                  <a:schemeClr val="tx1"/>
                </a:solidFill>
                <a:latin typeface="Courier New" charset="0"/>
                <a:cs typeface="Courier New" charset="0"/>
                <a:sym typeface="Courier New" charset="0"/>
              </a:rPr>
              <a:t>) {</a:t>
            </a:r>
          </a:p>
          <a:p>
            <a:pPr marL="39688"/>
            <a:r>
              <a:rPr lang="en-US" sz="1600" b="1">
                <a:solidFill>
                  <a:schemeClr val="tx1"/>
                </a:solidFill>
                <a:latin typeface="Courier New" charset="0"/>
                <a:cs typeface="Courier New" charset="0"/>
                <a:sym typeface="Courier New" charset="0"/>
              </a:rPr>
              <a:t>   </a:t>
            </a:r>
            <a:r>
              <a:rPr lang="en-US" sz="1600" b="1">
                <a:solidFill>
                  <a:srgbClr val="008000"/>
                </a:solidFill>
                <a:latin typeface="Courier New" charset="0"/>
                <a:cs typeface="Courier New" charset="0"/>
                <a:sym typeface="Courier New" charset="0"/>
              </a:rPr>
              <a:t>// something</a:t>
            </a:r>
          </a:p>
          <a:p>
            <a:pPr marL="39688"/>
            <a:r>
              <a:rPr lang="en-US" sz="1600" b="1">
                <a:solidFill>
                  <a:schemeClr val="tx1"/>
                </a:solidFill>
                <a:latin typeface="Courier New" charset="0"/>
                <a:cs typeface="Courier New" charset="0"/>
                <a:sym typeface="Courier New" charset="0"/>
              </a:rPr>
              <a:t>}</a:t>
            </a:r>
          </a:p>
        </p:txBody>
      </p:sp>
      <p:cxnSp>
        <p:nvCxnSpPr>
          <p:cNvPr id="8" name="Straight Arrow Connector 7"/>
          <p:cNvCxnSpPr>
            <a:stCxn id="30724" idx="2"/>
            <a:endCxn id="30723" idx="0"/>
          </p:cNvCxnSpPr>
          <p:nvPr/>
        </p:nvCxnSpPr>
        <p:spPr>
          <a:xfrm flipH="1">
            <a:off x="4610100" y="2947988"/>
            <a:ext cx="23813" cy="192881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30726" name="TextBox 9"/>
          <p:cNvSpPr txBox="1">
            <a:spLocks noChangeArrowheads="1"/>
          </p:cNvSpPr>
          <p:nvPr/>
        </p:nvSpPr>
        <p:spPr bwMode="auto">
          <a:xfrm>
            <a:off x="4572000" y="3505200"/>
            <a:ext cx="2286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algn="ctr" eaLnBrk="1" hangingPunct="1"/>
            <a:r>
              <a:rPr lang="en-US"/>
              <a:t>Not mutually exclusive</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p:txBody>
          <a:bodyPr rIns="132080"/>
          <a:lstStyle/>
          <a:p>
            <a:pPr eaLnBrk="1" hangingPunct="1"/>
            <a:r>
              <a:rPr lang="en-US" sz="4000">
                <a:latin typeface="Tw Cen MT" charset="0"/>
              </a:rPr>
              <a:t>Java Synchronization (Locking)</a:t>
            </a:r>
          </a:p>
        </p:txBody>
      </p:sp>
      <p:sp>
        <p:nvSpPr>
          <p:cNvPr id="3174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5357A97C-B80B-0D47-8F52-7772EE40BDD5}" type="slidenum">
              <a:rPr lang="en-US" sz="1200">
                <a:solidFill>
                  <a:srgbClr val="FFFFFF"/>
                </a:solidFill>
              </a:rPr>
              <a:pPr eaLnBrk="1" hangingPunct="1">
                <a:lnSpc>
                  <a:spcPct val="80000"/>
                </a:lnSpc>
              </a:pPr>
              <a:t>16</a:t>
            </a:fld>
            <a:endParaRPr lang="en-US" sz="1200">
              <a:solidFill>
                <a:srgbClr val="FFFFFF"/>
              </a:solidFill>
            </a:endParaRPr>
          </a:p>
        </p:txBody>
      </p:sp>
      <p:sp>
        <p:nvSpPr>
          <p:cNvPr id="31747" name="Rectangle 2"/>
          <p:cNvSpPr>
            <a:spLocks/>
          </p:cNvSpPr>
          <p:nvPr/>
        </p:nvSpPr>
        <p:spPr bwMode="auto">
          <a:xfrm>
            <a:off x="2824163" y="4257675"/>
            <a:ext cx="3471862" cy="1270000"/>
          </a:xfrm>
          <a:prstGeom prst="rect">
            <a:avLst/>
          </a:prstGeom>
          <a:solidFill>
            <a:srgbClr val="FFFFCC"/>
          </a:solidFill>
          <a:ln w="12700">
            <a:solidFill>
              <a:schemeClr val="tx1"/>
            </a:solidFill>
            <a:miter lim="800000"/>
            <a:headEnd/>
            <a:tailEnd/>
          </a:ln>
        </p:spPr>
        <p:txBody>
          <a:bodyPr wrap="none" lIns="0" tIns="0" rIns="40639" bIns="0">
            <a:spAutoFit/>
          </a:bodyPr>
          <a:lstStyle/>
          <a:p>
            <a:pPr marL="39688"/>
            <a:r>
              <a:rPr lang="en-US" sz="1600" b="1">
                <a:solidFill>
                  <a:srgbClr val="7F0055"/>
                </a:solidFill>
                <a:latin typeface="Courier New" charset="0"/>
                <a:cs typeface="Courier New" charset="0"/>
                <a:sym typeface="Courier New" charset="0"/>
              </a:rPr>
              <a:t>public</a:t>
            </a:r>
            <a:r>
              <a:rPr lang="en-US" sz="1600" b="1">
                <a:solidFill>
                  <a:schemeClr val="tx1"/>
                </a:solidFill>
                <a:latin typeface="Courier New" charset="0"/>
                <a:cs typeface="Courier New" charset="0"/>
                <a:sym typeface="Courier New" charset="0"/>
              </a:rPr>
              <a:t> </a:t>
            </a:r>
            <a:r>
              <a:rPr lang="en-US" sz="1600" b="1">
                <a:solidFill>
                  <a:srgbClr val="7F0055"/>
                </a:solidFill>
                <a:latin typeface="Courier New" charset="0"/>
                <a:cs typeface="Courier New" charset="0"/>
                <a:sym typeface="Courier New" charset="0"/>
              </a:rPr>
              <a:t>void</a:t>
            </a:r>
            <a:r>
              <a:rPr lang="en-US" sz="1600" b="1">
                <a:solidFill>
                  <a:schemeClr val="tx1"/>
                </a:solidFill>
                <a:latin typeface="Courier New" charset="0"/>
                <a:cs typeface="Courier New" charset="0"/>
                <a:sym typeface="Courier New" charset="0"/>
              </a:rPr>
              <a:t> doSomething() {</a:t>
            </a:r>
          </a:p>
          <a:p>
            <a:pPr marL="39688"/>
            <a:r>
              <a:rPr lang="en-US" sz="1600" b="1">
                <a:solidFill>
                  <a:schemeClr val="tx1"/>
                </a:solidFill>
                <a:latin typeface="Courier New" charset="0"/>
                <a:cs typeface="Courier New" charset="0"/>
                <a:sym typeface="Courier New" charset="0"/>
              </a:rPr>
              <a:t>   </a:t>
            </a:r>
            <a:r>
              <a:rPr lang="en-US" sz="1600" b="1">
                <a:solidFill>
                  <a:srgbClr val="7F0055"/>
                </a:solidFill>
                <a:latin typeface="Courier New" charset="0"/>
                <a:cs typeface="Courier New" charset="0"/>
                <a:sym typeface="Courier New" charset="0"/>
              </a:rPr>
              <a:t>synchronized</a:t>
            </a:r>
            <a:r>
              <a:rPr lang="en-US" sz="1600" b="1">
                <a:solidFill>
                  <a:schemeClr val="tx1"/>
                </a:solidFill>
                <a:latin typeface="Courier New" charset="0"/>
                <a:cs typeface="Courier New" charset="0"/>
                <a:sym typeface="Courier New" charset="0"/>
              </a:rPr>
              <a:t> (</a:t>
            </a:r>
            <a:r>
              <a:rPr lang="en-US" sz="1600" b="1">
                <a:solidFill>
                  <a:srgbClr val="7F0055"/>
                </a:solidFill>
                <a:latin typeface="Courier New" charset="0"/>
                <a:cs typeface="Courier New" charset="0"/>
                <a:sym typeface="Courier New" charset="0"/>
              </a:rPr>
              <a:t>this</a:t>
            </a:r>
            <a:r>
              <a:rPr lang="en-US" sz="1600" b="1">
                <a:solidFill>
                  <a:schemeClr val="tx1"/>
                </a:solidFill>
                <a:latin typeface="Courier New" charset="0"/>
                <a:cs typeface="Courier New" charset="0"/>
                <a:sym typeface="Courier New" charset="0"/>
              </a:rPr>
              <a:t>) {</a:t>
            </a:r>
          </a:p>
          <a:p>
            <a:pPr marL="39688"/>
            <a:r>
              <a:rPr lang="en-US" sz="1600" b="1">
                <a:solidFill>
                  <a:schemeClr val="tx1"/>
                </a:solidFill>
                <a:latin typeface="Courier New" charset="0"/>
                <a:cs typeface="Courier New" charset="0"/>
                <a:sym typeface="Courier New" charset="0"/>
              </a:rPr>
              <a:t>      ...</a:t>
            </a:r>
          </a:p>
          <a:p>
            <a:pPr marL="39688"/>
            <a:r>
              <a:rPr lang="en-US" sz="1600" b="1">
                <a:solidFill>
                  <a:schemeClr val="tx1"/>
                </a:solidFill>
                <a:latin typeface="Courier New" charset="0"/>
                <a:cs typeface="Courier New" charset="0"/>
                <a:sym typeface="Courier New" charset="0"/>
              </a:rPr>
              <a:t>   }</a:t>
            </a:r>
          </a:p>
          <a:p>
            <a:pPr marL="39688"/>
            <a:r>
              <a:rPr lang="en-US" sz="1600" b="1">
                <a:solidFill>
                  <a:schemeClr val="tx1"/>
                </a:solidFill>
                <a:latin typeface="Courier New" charset="0"/>
                <a:cs typeface="Courier New" charset="0"/>
                <a:sym typeface="Courier New" charset="0"/>
              </a:rPr>
              <a:t>}</a:t>
            </a:r>
          </a:p>
        </p:txBody>
      </p:sp>
      <p:sp>
        <p:nvSpPr>
          <p:cNvPr id="31748" name="Rectangle 3"/>
          <p:cNvSpPr>
            <a:spLocks/>
          </p:cNvSpPr>
          <p:nvPr/>
        </p:nvSpPr>
        <p:spPr bwMode="auto">
          <a:xfrm>
            <a:off x="2030413" y="2819400"/>
            <a:ext cx="5057775" cy="812800"/>
          </a:xfrm>
          <a:prstGeom prst="rect">
            <a:avLst/>
          </a:prstGeom>
          <a:solidFill>
            <a:srgbClr val="FFFFCC"/>
          </a:solidFill>
          <a:ln w="12700">
            <a:solidFill>
              <a:schemeClr val="tx1"/>
            </a:solidFill>
            <a:miter lim="800000"/>
            <a:headEnd/>
            <a:tailEnd/>
          </a:ln>
        </p:spPr>
        <p:txBody>
          <a:bodyPr wrap="none" lIns="0" tIns="0" rIns="40639" bIns="0">
            <a:spAutoFit/>
          </a:bodyPr>
          <a:lstStyle/>
          <a:p>
            <a:pPr marL="39688"/>
            <a:r>
              <a:rPr lang="en-US" sz="1600" b="1">
                <a:solidFill>
                  <a:srgbClr val="7F0055"/>
                </a:solidFill>
                <a:latin typeface="Courier New" charset="0"/>
                <a:cs typeface="Courier New" charset="0"/>
                <a:sym typeface="Courier New" charset="0"/>
              </a:rPr>
              <a:t>public synchronized void</a:t>
            </a:r>
            <a:r>
              <a:rPr lang="en-US" sz="1600" b="1">
                <a:solidFill>
                  <a:schemeClr val="tx1"/>
                </a:solidFill>
                <a:latin typeface="Courier New" charset="0"/>
                <a:cs typeface="Courier New" charset="0"/>
                <a:sym typeface="Courier New" charset="0"/>
              </a:rPr>
              <a:t> doSomething() {</a:t>
            </a:r>
          </a:p>
          <a:p>
            <a:pPr marL="39688"/>
            <a:r>
              <a:rPr lang="en-US" sz="1600" b="1">
                <a:solidFill>
                  <a:schemeClr val="tx1"/>
                </a:solidFill>
                <a:latin typeface="Courier New" charset="0"/>
                <a:cs typeface="Courier New" charset="0"/>
                <a:sym typeface="Courier New" charset="0"/>
              </a:rPr>
              <a:t>   ...</a:t>
            </a:r>
          </a:p>
          <a:p>
            <a:pPr marL="39688"/>
            <a:r>
              <a:rPr lang="en-US" sz="1600" b="1">
                <a:solidFill>
                  <a:schemeClr val="tx1"/>
                </a:solidFill>
                <a:latin typeface="Courier New" charset="0"/>
                <a:cs typeface="Courier New" charset="0"/>
                <a:sym typeface="Courier New" charset="0"/>
              </a:rPr>
              <a:t>}</a:t>
            </a:r>
          </a:p>
        </p:txBody>
      </p:sp>
      <p:sp>
        <p:nvSpPr>
          <p:cNvPr id="31749" name="Rectangle 4"/>
          <p:cNvSpPr>
            <a:spLocks/>
          </p:cNvSpPr>
          <p:nvPr/>
        </p:nvSpPr>
        <p:spPr bwMode="auto">
          <a:xfrm>
            <a:off x="1215533" y="1600200"/>
            <a:ext cx="671293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p>
            <a:pPr marL="39688">
              <a:buClr>
                <a:srgbClr val="3333CC"/>
              </a:buClr>
              <a:buSzPct val="100000"/>
            </a:pPr>
            <a:r>
              <a:rPr lang="en-US" sz="3200" dirty="0">
                <a:solidFill>
                  <a:srgbClr val="3333CC"/>
                </a:solidFill>
                <a:latin typeface="Tw Cen MT"/>
                <a:cs typeface="Tw Cen MT"/>
              </a:rPr>
              <a:t>You can lock on any object, including </a:t>
            </a:r>
            <a:r>
              <a:rPr lang="en-US" sz="3200" b="1" dirty="0">
                <a:solidFill>
                  <a:srgbClr val="3333CC"/>
                </a:solidFill>
                <a:latin typeface="Tw Cen MT"/>
                <a:cs typeface="Tw Cen MT"/>
                <a:sym typeface="Courier New" charset="0"/>
              </a:rPr>
              <a:t>this</a:t>
            </a:r>
          </a:p>
        </p:txBody>
      </p:sp>
      <p:sp>
        <p:nvSpPr>
          <p:cNvPr id="31750" name="Rectangle 5"/>
          <p:cNvSpPr>
            <a:spLocks/>
          </p:cNvSpPr>
          <p:nvPr/>
        </p:nvSpPr>
        <p:spPr bwMode="auto">
          <a:xfrm>
            <a:off x="3475920" y="3673475"/>
            <a:ext cx="218898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p>
            <a:pPr marL="211138" indent="-171450" algn="ctr"/>
            <a:r>
              <a:rPr lang="en-US" sz="2800">
                <a:solidFill>
                  <a:srgbClr val="3333CC"/>
                </a:solidFill>
                <a:latin typeface="Tw Cen MT"/>
                <a:cs typeface="Tw Cen MT"/>
              </a:rPr>
              <a:t>is equivalent to</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12775" y="228600"/>
            <a:ext cx="8153400" cy="990600"/>
          </a:xfrm>
        </p:spPr>
        <p:txBody>
          <a:bodyPr/>
          <a:lstStyle/>
          <a:p>
            <a:r>
              <a:rPr lang="en-US">
                <a:latin typeface="Tw Cen MT" charset="0"/>
              </a:rPr>
              <a:t>How locking works</a:t>
            </a:r>
            <a:endParaRPr lang="fr-BE">
              <a:latin typeface="Tw Cen MT" charset="0"/>
            </a:endParaRPr>
          </a:p>
        </p:txBody>
      </p:sp>
      <p:sp>
        <p:nvSpPr>
          <p:cNvPr id="32770" name="Content Placeholder 3"/>
          <p:cNvSpPr>
            <a:spLocks noGrp="1"/>
          </p:cNvSpPr>
          <p:nvPr>
            <p:ph sz="quarter" idx="1"/>
          </p:nvPr>
        </p:nvSpPr>
        <p:spPr>
          <a:xfrm>
            <a:off x="612775" y="1600200"/>
            <a:ext cx="8153400" cy="4953000"/>
          </a:xfrm>
        </p:spPr>
        <p:txBody>
          <a:bodyPr/>
          <a:lstStyle/>
          <a:p>
            <a:r>
              <a:rPr lang="en-US">
                <a:latin typeface="Tw Cen MT" charset="0"/>
              </a:rPr>
              <a:t>Only one thread can “hold” a lock at a time</a:t>
            </a:r>
          </a:p>
          <a:p>
            <a:pPr lvl="1"/>
            <a:r>
              <a:rPr lang="en-US">
                <a:latin typeface="Tw Cen MT" charset="0"/>
              </a:rPr>
              <a:t>If several request the same lock, Java somehow decides which will get it</a:t>
            </a:r>
          </a:p>
          <a:p>
            <a:r>
              <a:rPr lang="en-US">
                <a:latin typeface="Tw Cen MT" charset="0"/>
              </a:rPr>
              <a:t>The lock is released when the thread leaves the synchronization block</a:t>
            </a:r>
          </a:p>
          <a:p>
            <a:pPr lvl="1"/>
            <a:r>
              <a:rPr lang="en-US">
                <a:latin typeface="Tw Cen MT" charset="0"/>
              </a:rPr>
              <a:t>synchronized(someObject) { </a:t>
            </a:r>
            <a:r>
              <a:rPr lang="en-US" i="1">
                <a:latin typeface="Tw Cen MT" charset="0"/>
              </a:rPr>
              <a:t>protected code </a:t>
            </a:r>
            <a:r>
              <a:rPr lang="en-US">
                <a:latin typeface="Tw Cen MT" charset="0"/>
              </a:rPr>
              <a:t>}</a:t>
            </a:r>
          </a:p>
          <a:p>
            <a:pPr lvl="1"/>
            <a:r>
              <a:rPr lang="en-US">
                <a:latin typeface="Tw Cen MT" charset="0"/>
              </a:rPr>
              <a:t>The protected code has a </a:t>
            </a:r>
            <a:r>
              <a:rPr lang="en-US" i="1">
                <a:latin typeface="Tw Cen MT" charset="0"/>
              </a:rPr>
              <a:t>mutual exclusion </a:t>
            </a:r>
            <a:r>
              <a:rPr lang="en-US">
                <a:latin typeface="Tw Cen MT" charset="0"/>
              </a:rPr>
              <a:t>guarantee: At most one thread can be in it</a:t>
            </a:r>
          </a:p>
          <a:p>
            <a:r>
              <a:rPr lang="en-US">
                <a:latin typeface="Tw Cen MT" charset="0"/>
              </a:rPr>
              <a:t>When released, some other thread can acquire the lock</a:t>
            </a:r>
            <a:endParaRPr lang="fr-BE">
              <a:latin typeface="Tw Cen MT" charset="0"/>
            </a:endParaRPr>
          </a:p>
        </p:txBody>
      </p:sp>
      <p:sp>
        <p:nvSpPr>
          <p:cNvPr id="3277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D75356F5-3024-A242-BA0E-2A62977CA544}" type="slidenum">
              <a:rPr lang="en-US" sz="1200">
                <a:solidFill>
                  <a:srgbClr val="FFFFFF"/>
                </a:solidFill>
              </a:rPr>
              <a:pPr eaLnBrk="1" hangingPunct="1">
                <a:lnSpc>
                  <a:spcPct val="80000"/>
                </a:lnSpc>
              </a:pPr>
              <a:t>17</a:t>
            </a:fld>
            <a:endParaRPr lang="en-US" sz="1200">
              <a:solidFill>
                <a:srgbClr val="FFFFFF"/>
              </a:solidFill>
            </a:endParaRPr>
          </a:p>
        </p:txBody>
      </p:sp>
      <p:sp>
        <p:nvSpPr>
          <p:cNvPr id="32772" name="Lock"/>
          <p:cNvSpPr>
            <a:spLocks noEditPoints="1" noChangeArrowheads="1"/>
          </p:cNvSpPr>
          <p:nvPr/>
        </p:nvSpPr>
        <p:spPr bwMode="auto">
          <a:xfrm>
            <a:off x="7772400" y="152400"/>
            <a:ext cx="633413" cy="106680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0 60000 65536"/>
              <a:gd name="T9" fmla="*/ 0 60000 65536"/>
              <a:gd name="T10" fmla="*/ 0 60000 65536"/>
              <a:gd name="T11" fmla="*/ 0 60000 65536"/>
              <a:gd name="T12" fmla="*/ 744 w 21600"/>
              <a:gd name="T13" fmla="*/ 9904 h 21600"/>
              <a:gd name="T14" fmla="*/ 21134 w 21600"/>
              <a:gd name="T15" fmla="*/ 15335 h 21600"/>
            </a:gdLst>
            <a:ahLst/>
            <a:cxnLst>
              <a:cxn ang="T8">
                <a:pos x="T0" y="T1"/>
              </a:cxn>
              <a:cxn ang="T9">
                <a:pos x="T2" y="T3"/>
              </a:cxn>
              <a:cxn ang="T10">
                <a:pos x="T4" y="T5"/>
              </a:cxn>
              <a:cxn ang="T11">
                <a:pos x="T6" y="T7"/>
              </a:cxn>
            </a:cxnLst>
            <a:rect l="T12" t="T13" r="T14" b="T15"/>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lnTo>
                  <a:pt x="93"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612775" y="228600"/>
            <a:ext cx="8153400" cy="990600"/>
          </a:xfrm>
        </p:spPr>
        <p:txBody>
          <a:bodyPr/>
          <a:lstStyle/>
          <a:p>
            <a:r>
              <a:rPr lang="en-US" sz="4000">
                <a:latin typeface="Tw Cen MT" charset="0"/>
              </a:rPr>
              <a:t>Locks are associated with objects</a:t>
            </a:r>
            <a:endParaRPr lang="fr-BE" sz="4000">
              <a:latin typeface="Tw Cen MT" charset="0"/>
            </a:endParaRPr>
          </a:p>
        </p:txBody>
      </p:sp>
      <p:sp>
        <p:nvSpPr>
          <p:cNvPr id="33794" name="Content Placeholder 2"/>
          <p:cNvSpPr>
            <a:spLocks noGrp="1"/>
          </p:cNvSpPr>
          <p:nvPr>
            <p:ph sz="quarter" idx="1"/>
          </p:nvPr>
        </p:nvSpPr>
        <p:spPr>
          <a:xfrm>
            <a:off x="612775" y="1600200"/>
            <a:ext cx="8153400" cy="4495800"/>
          </a:xfrm>
        </p:spPr>
        <p:txBody>
          <a:bodyPr/>
          <a:lstStyle/>
          <a:p>
            <a:r>
              <a:rPr lang="en-US">
                <a:latin typeface="Tw Cen MT" charset="0"/>
              </a:rPr>
              <a:t>Every Object has its own built-in lock</a:t>
            </a:r>
          </a:p>
          <a:p>
            <a:pPr lvl="1"/>
            <a:r>
              <a:rPr lang="en-US">
                <a:latin typeface="Tw Cen MT" charset="0"/>
              </a:rPr>
              <a:t>Just the same, some applications prefer to create special classes of objects to use just for locking</a:t>
            </a:r>
          </a:p>
          <a:p>
            <a:pPr lvl="1"/>
            <a:r>
              <a:rPr lang="en-US">
                <a:latin typeface="Tw Cen MT" charset="0"/>
              </a:rPr>
              <a:t>This is a stylistic decision and you should agree on it with your teammates or learn the company policy if you work at a company</a:t>
            </a:r>
          </a:p>
          <a:p>
            <a:r>
              <a:rPr lang="en-US">
                <a:latin typeface="Tw Cen MT" charset="0"/>
              </a:rPr>
              <a:t>Code is “thread safe” if it can handle multiple threads using it… otherwise it is “unsafe”</a:t>
            </a:r>
            <a:endParaRPr lang="fr-BE">
              <a:latin typeface="Tw Cen MT" charset="0"/>
            </a:endParaRPr>
          </a:p>
        </p:txBody>
      </p:sp>
      <p:sp>
        <p:nvSpPr>
          <p:cNvPr id="3379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9E50DA67-6D3E-7146-8FE7-F822F541460A}" type="slidenum">
              <a:rPr lang="en-US" sz="1200">
                <a:solidFill>
                  <a:srgbClr val="FFFFFF"/>
                </a:solidFill>
              </a:rPr>
              <a:pPr eaLnBrk="1" hangingPunct="1">
                <a:lnSpc>
                  <a:spcPct val="80000"/>
                </a:lnSpc>
              </a:pPr>
              <a:t>18</a:t>
            </a:fld>
            <a:endParaRPr lang="en-US" sz="120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a:latin typeface="Tw Cen MT" charset="0"/>
              </a:rPr>
              <a:t>Visualizing deadlock</a:t>
            </a:r>
            <a:endParaRPr lang="fr-BE">
              <a:latin typeface="Tw Cen MT" charset="0"/>
            </a:endParaRPr>
          </a:p>
        </p:txBody>
      </p:sp>
      <p:sp>
        <p:nvSpPr>
          <p:cNvPr id="34818"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21588A7B-F6BB-3748-A0D4-B9F06AF0819D}" type="slidenum">
              <a:rPr lang="en-US" sz="1200">
                <a:solidFill>
                  <a:srgbClr val="FFFFFF"/>
                </a:solidFill>
              </a:rPr>
              <a:pPr eaLnBrk="1" hangingPunct="1">
                <a:lnSpc>
                  <a:spcPct val="80000"/>
                </a:lnSpc>
              </a:pPr>
              <a:t>19</a:t>
            </a:fld>
            <a:endParaRPr lang="en-US" sz="1200">
              <a:solidFill>
                <a:srgbClr val="FFFFFF"/>
              </a:solidFill>
            </a:endParaRPr>
          </a:p>
        </p:txBody>
      </p:sp>
      <p:sp>
        <p:nvSpPr>
          <p:cNvPr id="34819" name="TextBox 3"/>
          <p:cNvSpPr txBox="1">
            <a:spLocks noChangeArrowheads="1"/>
          </p:cNvSpPr>
          <p:nvPr/>
        </p:nvSpPr>
        <p:spPr bwMode="auto">
          <a:xfrm>
            <a:off x="2133600" y="3505200"/>
            <a:ext cx="1371600" cy="8302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algn="ctr" eaLnBrk="1" hangingPunct="1"/>
            <a:r>
              <a:rPr lang="en-US"/>
              <a:t>Process A</a:t>
            </a:r>
            <a:endParaRPr lang="fr-BE"/>
          </a:p>
        </p:txBody>
      </p:sp>
      <p:sp>
        <p:nvSpPr>
          <p:cNvPr id="34820" name="TextBox 4"/>
          <p:cNvSpPr txBox="1">
            <a:spLocks noChangeArrowheads="1"/>
          </p:cNvSpPr>
          <p:nvPr/>
        </p:nvSpPr>
        <p:spPr bwMode="auto">
          <a:xfrm>
            <a:off x="5715000" y="3505200"/>
            <a:ext cx="1371600" cy="8302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algn="ctr" eaLnBrk="1" hangingPunct="1"/>
            <a:r>
              <a:rPr lang="en-US"/>
              <a:t>Process B</a:t>
            </a:r>
            <a:endParaRPr lang="fr-BE"/>
          </a:p>
        </p:txBody>
      </p:sp>
      <p:sp>
        <p:nvSpPr>
          <p:cNvPr id="6" name="Freeform 5"/>
          <p:cNvSpPr/>
          <p:nvPr/>
        </p:nvSpPr>
        <p:spPr>
          <a:xfrm>
            <a:off x="2833688" y="2717800"/>
            <a:ext cx="3536950" cy="790575"/>
          </a:xfrm>
          <a:custGeom>
            <a:avLst/>
            <a:gdLst>
              <a:gd name="connsiteX0" fmla="*/ 0 w 3537679"/>
              <a:gd name="connsiteY0" fmla="*/ 774491 h 789481"/>
              <a:gd name="connsiteX1" fmla="*/ 1783829 w 3537679"/>
              <a:gd name="connsiteY1" fmla="*/ 2498 h 789481"/>
              <a:gd name="connsiteX2" fmla="*/ 3537679 w 3537679"/>
              <a:gd name="connsiteY2" fmla="*/ 789481 h 789481"/>
            </a:gdLst>
            <a:ahLst/>
            <a:cxnLst>
              <a:cxn ang="0">
                <a:pos x="connsiteX0" y="connsiteY0"/>
              </a:cxn>
              <a:cxn ang="0">
                <a:pos x="connsiteX1" y="connsiteY1"/>
              </a:cxn>
              <a:cxn ang="0">
                <a:pos x="connsiteX2" y="connsiteY2"/>
              </a:cxn>
            </a:cxnLst>
            <a:rect l="l" t="t" r="r" b="b"/>
            <a:pathLst>
              <a:path w="3537679" h="789481">
                <a:moveTo>
                  <a:pt x="0" y="774491"/>
                </a:moveTo>
                <a:cubicBezTo>
                  <a:pt x="597108" y="387245"/>
                  <a:pt x="1194216" y="0"/>
                  <a:pt x="1783829" y="2498"/>
                </a:cubicBezTo>
                <a:cubicBezTo>
                  <a:pt x="2373442" y="4996"/>
                  <a:pt x="2955560" y="397238"/>
                  <a:pt x="3537679" y="789481"/>
                </a:cubicBezTo>
              </a:path>
            </a:pathLst>
          </a:custGeom>
          <a:ln w="22225">
            <a:solidFill>
              <a:srgbClr val="C00000"/>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BE">
              <a:sym typeface="Arial" pitchFamily="34" charset="0"/>
            </a:endParaRPr>
          </a:p>
        </p:txBody>
      </p:sp>
      <p:sp>
        <p:nvSpPr>
          <p:cNvPr id="7" name="Freeform 6"/>
          <p:cNvSpPr/>
          <p:nvPr/>
        </p:nvSpPr>
        <p:spPr>
          <a:xfrm rot="10800000">
            <a:off x="2895600" y="4343400"/>
            <a:ext cx="3536950" cy="788988"/>
          </a:xfrm>
          <a:custGeom>
            <a:avLst/>
            <a:gdLst>
              <a:gd name="connsiteX0" fmla="*/ 0 w 3537679"/>
              <a:gd name="connsiteY0" fmla="*/ 774491 h 789481"/>
              <a:gd name="connsiteX1" fmla="*/ 1783829 w 3537679"/>
              <a:gd name="connsiteY1" fmla="*/ 2498 h 789481"/>
              <a:gd name="connsiteX2" fmla="*/ 3537679 w 3537679"/>
              <a:gd name="connsiteY2" fmla="*/ 789481 h 789481"/>
            </a:gdLst>
            <a:ahLst/>
            <a:cxnLst>
              <a:cxn ang="0">
                <a:pos x="connsiteX0" y="connsiteY0"/>
              </a:cxn>
              <a:cxn ang="0">
                <a:pos x="connsiteX1" y="connsiteY1"/>
              </a:cxn>
              <a:cxn ang="0">
                <a:pos x="connsiteX2" y="connsiteY2"/>
              </a:cxn>
            </a:cxnLst>
            <a:rect l="l" t="t" r="r" b="b"/>
            <a:pathLst>
              <a:path w="3537679" h="789481">
                <a:moveTo>
                  <a:pt x="0" y="774491"/>
                </a:moveTo>
                <a:cubicBezTo>
                  <a:pt x="597108" y="387245"/>
                  <a:pt x="1194216" y="0"/>
                  <a:pt x="1783829" y="2498"/>
                </a:cubicBezTo>
                <a:cubicBezTo>
                  <a:pt x="2373442" y="4996"/>
                  <a:pt x="2955560" y="397238"/>
                  <a:pt x="3537679" y="789481"/>
                </a:cubicBezTo>
              </a:path>
            </a:pathLst>
          </a:custGeom>
          <a:ln w="22225">
            <a:solidFill>
              <a:srgbClr val="C00000"/>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BE">
              <a:sym typeface="Arial" pitchFamily="34" charset="0"/>
            </a:endParaRPr>
          </a:p>
        </p:txBody>
      </p:sp>
      <p:sp>
        <p:nvSpPr>
          <p:cNvPr id="34823" name="Lock"/>
          <p:cNvSpPr>
            <a:spLocks noEditPoints="1" noChangeArrowheads="1"/>
          </p:cNvSpPr>
          <p:nvPr/>
        </p:nvSpPr>
        <p:spPr bwMode="auto">
          <a:xfrm>
            <a:off x="3276600" y="3810000"/>
            <a:ext cx="633413" cy="64770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0 60000 65536"/>
              <a:gd name="T9" fmla="*/ 0 60000 65536"/>
              <a:gd name="T10" fmla="*/ 0 60000 65536"/>
              <a:gd name="T11" fmla="*/ 0 60000 65536"/>
              <a:gd name="T12" fmla="*/ 744 w 21600"/>
              <a:gd name="T13" fmla="*/ 9904 h 21600"/>
              <a:gd name="T14" fmla="*/ 21134 w 21600"/>
              <a:gd name="T15" fmla="*/ 15335 h 21600"/>
            </a:gdLst>
            <a:ahLst/>
            <a:cxnLst>
              <a:cxn ang="T8">
                <a:pos x="T0" y="T1"/>
              </a:cxn>
              <a:cxn ang="T9">
                <a:pos x="T2" y="T3"/>
              </a:cxn>
              <a:cxn ang="T10">
                <a:pos x="T4" y="T5"/>
              </a:cxn>
              <a:cxn ang="T11">
                <a:pos x="T6" y="T7"/>
              </a:cxn>
            </a:cxnLst>
            <a:rect l="T12" t="T13" r="T14" b="T15"/>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lnTo>
                  <a:pt x="93"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FF0000"/>
          </a:solidFill>
          <a:ln w="38100">
            <a:solidFill>
              <a:srgbClr val="000000"/>
            </a:solidFill>
            <a:miter lim="800000"/>
            <a:headEnd/>
            <a:tailEnd/>
          </a:ln>
        </p:spPr>
        <p:txBody>
          <a:bodyPr/>
          <a:lstStyle/>
          <a:p>
            <a:r>
              <a:rPr lang="en-US" sz="1200" b="1"/>
              <a:t>X</a:t>
            </a:r>
            <a:endParaRPr lang="fr-BE" b="1"/>
          </a:p>
        </p:txBody>
      </p:sp>
      <p:sp>
        <p:nvSpPr>
          <p:cNvPr id="34824" name="Lock"/>
          <p:cNvSpPr>
            <a:spLocks noEditPoints="1" noChangeArrowheads="1"/>
          </p:cNvSpPr>
          <p:nvPr/>
        </p:nvSpPr>
        <p:spPr bwMode="auto">
          <a:xfrm>
            <a:off x="6781800" y="3886200"/>
            <a:ext cx="633413" cy="64770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0 60000 65536"/>
              <a:gd name="T9" fmla="*/ 0 60000 65536"/>
              <a:gd name="T10" fmla="*/ 0 60000 65536"/>
              <a:gd name="T11" fmla="*/ 0 60000 65536"/>
              <a:gd name="T12" fmla="*/ 744 w 21600"/>
              <a:gd name="T13" fmla="*/ 9904 h 21600"/>
              <a:gd name="T14" fmla="*/ 21134 w 21600"/>
              <a:gd name="T15" fmla="*/ 15335 h 21600"/>
            </a:gdLst>
            <a:ahLst/>
            <a:cxnLst>
              <a:cxn ang="T8">
                <a:pos x="T0" y="T1"/>
              </a:cxn>
              <a:cxn ang="T9">
                <a:pos x="T2" y="T3"/>
              </a:cxn>
              <a:cxn ang="T10">
                <a:pos x="T4" y="T5"/>
              </a:cxn>
              <a:cxn ang="T11">
                <a:pos x="T6" y="T7"/>
              </a:cxn>
            </a:cxnLst>
            <a:rect l="T12" t="T13" r="T14" b="T15"/>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lnTo>
                  <a:pt x="93"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00B050"/>
          </a:solidFill>
          <a:ln w="38100">
            <a:solidFill>
              <a:srgbClr val="000000"/>
            </a:solidFill>
            <a:miter lim="800000"/>
            <a:headEnd/>
            <a:tailEnd/>
          </a:ln>
        </p:spPr>
        <p:txBody>
          <a:bodyPr/>
          <a:lstStyle/>
          <a:p>
            <a:r>
              <a:rPr lang="en-US" sz="1400" b="1"/>
              <a:t>Y</a:t>
            </a:r>
            <a:endParaRPr lang="fr-BE" b="1">
              <a:solidFill>
                <a:srgbClr val="00B050"/>
              </a:solidFill>
            </a:endParaRPr>
          </a:p>
        </p:txBody>
      </p:sp>
      <p:sp>
        <p:nvSpPr>
          <p:cNvPr id="34825" name="TextBox 9"/>
          <p:cNvSpPr txBox="1">
            <a:spLocks noChangeArrowheads="1"/>
          </p:cNvSpPr>
          <p:nvPr/>
        </p:nvSpPr>
        <p:spPr bwMode="auto">
          <a:xfrm>
            <a:off x="609600" y="2286000"/>
            <a:ext cx="3352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algn="r" eaLnBrk="1" hangingPunct="1"/>
            <a:r>
              <a:rPr lang="en-US" sz="1800" i="1"/>
              <a:t>A has a lock on </a:t>
            </a:r>
            <a:r>
              <a:rPr lang="en-US" sz="1800" b="1" i="1">
                <a:solidFill>
                  <a:srgbClr val="FF0000"/>
                </a:solidFill>
              </a:rPr>
              <a:t>X</a:t>
            </a:r>
            <a:r>
              <a:rPr lang="en-US" sz="1800" i="1"/>
              <a:t> </a:t>
            </a:r>
            <a:br>
              <a:rPr lang="en-US" sz="1800" i="1"/>
            </a:br>
            <a:r>
              <a:rPr lang="en-US" sz="1800" i="1"/>
              <a:t>wants a lock on </a:t>
            </a:r>
            <a:r>
              <a:rPr lang="en-US" sz="1800" b="1" i="1">
                <a:solidFill>
                  <a:srgbClr val="00B050"/>
                </a:solidFill>
              </a:rPr>
              <a:t>Y</a:t>
            </a:r>
            <a:endParaRPr lang="fr-BE" sz="1800" b="1" i="1">
              <a:solidFill>
                <a:srgbClr val="00B050"/>
              </a:solidFill>
            </a:endParaRPr>
          </a:p>
        </p:txBody>
      </p:sp>
      <p:sp>
        <p:nvSpPr>
          <p:cNvPr id="34826" name="TextBox 10"/>
          <p:cNvSpPr txBox="1">
            <a:spLocks noChangeArrowheads="1"/>
          </p:cNvSpPr>
          <p:nvPr/>
        </p:nvSpPr>
        <p:spPr bwMode="auto">
          <a:xfrm>
            <a:off x="5486400" y="4800600"/>
            <a:ext cx="3352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r>
              <a:rPr lang="en-US" sz="1800" i="1"/>
              <a:t>B has a lock on </a:t>
            </a:r>
            <a:r>
              <a:rPr lang="en-US" sz="1800" b="1" i="1">
                <a:solidFill>
                  <a:srgbClr val="00B050"/>
                </a:solidFill>
              </a:rPr>
              <a:t>Y</a:t>
            </a:r>
            <a:r>
              <a:rPr lang="en-US" sz="1800" i="1"/>
              <a:t> </a:t>
            </a:r>
            <a:br>
              <a:rPr lang="en-US" sz="1800" i="1"/>
            </a:br>
            <a:r>
              <a:rPr lang="en-US" sz="1800" i="1"/>
              <a:t>wants a lock on </a:t>
            </a:r>
            <a:r>
              <a:rPr lang="en-US" sz="1800" b="1" i="1">
                <a:solidFill>
                  <a:srgbClr val="FF0000"/>
                </a:solidFill>
              </a:rPr>
              <a:t>X</a:t>
            </a:r>
            <a:endParaRPr lang="fr-BE" sz="1800" b="1" i="1">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3200">
                <a:solidFill>
                  <a:srgbClr val="800000"/>
                </a:solidFill>
                <a:latin typeface="Tw Cen MT" charset="0"/>
              </a:rPr>
              <a:t>Assignment A8: Shipping Game</a:t>
            </a:r>
          </a:p>
        </p:txBody>
      </p:sp>
      <p:sp>
        <p:nvSpPr>
          <p:cNvPr id="3" name="Slide Number Placeholder 2"/>
          <p:cNvSpPr>
            <a:spLocks noGrp="1"/>
          </p:cNvSpPr>
          <p:nvPr>
            <p:ph type="sldNum" sz="quarter" idx="12"/>
          </p:nvPr>
        </p:nvSpPr>
        <p:spPr/>
        <p:txBody>
          <a:bodyPr>
            <a:normAutofit fontScale="85000" lnSpcReduction="20000"/>
          </a:bodyPr>
          <a:lstStyle/>
          <a:p>
            <a:pPr>
              <a:defRPr/>
            </a:pPr>
            <a:fld id="{F7956C25-87C7-3643-8F08-A4906B60B485}" type="slidenum">
              <a:rPr lang="en-US" smtClean="0"/>
              <a:pPr>
                <a:defRPr/>
              </a:pPr>
              <a:t>2</a:t>
            </a:fld>
            <a:endParaRPr lang="en-US"/>
          </a:p>
        </p:txBody>
      </p:sp>
      <p:sp>
        <p:nvSpPr>
          <p:cNvPr id="4" name="TextBox 3"/>
          <p:cNvSpPr txBox="1"/>
          <p:nvPr/>
        </p:nvSpPr>
        <p:spPr>
          <a:xfrm>
            <a:off x="609600" y="1524000"/>
            <a:ext cx="8077200" cy="4247317"/>
          </a:xfrm>
          <a:prstGeom prst="rect">
            <a:avLst/>
          </a:prstGeom>
          <a:noFill/>
        </p:spPr>
        <p:txBody>
          <a:bodyPr>
            <a:spAutoFit/>
          </a:bodyPr>
          <a:lstStyle/>
          <a:p>
            <a:pPr>
              <a:defRPr/>
            </a:pPr>
            <a:r>
              <a:rPr lang="en-US" dirty="0">
                <a:latin typeface="Tw Cen MT"/>
                <a:cs typeface="Tw Cen MT"/>
              </a:rPr>
              <a:t>In a nut shell:</a:t>
            </a:r>
          </a:p>
          <a:p>
            <a:pPr marL="342900" indent="-342900">
              <a:spcBef>
                <a:spcPts val="600"/>
              </a:spcBef>
              <a:buFont typeface="Arial"/>
              <a:buChar char="•"/>
              <a:defRPr/>
            </a:pPr>
            <a:r>
              <a:rPr lang="en-US" dirty="0">
                <a:latin typeface="Tw Cen MT"/>
                <a:cs typeface="Tw Cen MT"/>
              </a:rPr>
              <a:t>Bunch of cities with roads between them (a graph)</a:t>
            </a:r>
          </a:p>
          <a:p>
            <a:pPr marL="342900" indent="-342900">
              <a:spcBef>
                <a:spcPts val="600"/>
              </a:spcBef>
              <a:buFont typeface="Arial"/>
              <a:buChar char="•"/>
              <a:defRPr/>
            </a:pPr>
            <a:r>
              <a:rPr lang="en-US" dirty="0">
                <a:solidFill>
                  <a:srgbClr val="800000"/>
                </a:solidFill>
                <a:latin typeface="Tw Cen MT"/>
                <a:cs typeface="Tw Cen MT"/>
              </a:rPr>
              <a:t>Parcels</a:t>
            </a:r>
            <a:r>
              <a:rPr lang="en-US" dirty="0">
                <a:latin typeface="Tw Cen MT"/>
                <a:cs typeface="Tw Cen MT"/>
              </a:rPr>
              <a:t> sitting at cities, have to be trucked to other cities</a:t>
            </a:r>
          </a:p>
          <a:p>
            <a:pPr marL="342900" indent="-342900">
              <a:spcBef>
                <a:spcPts val="600"/>
              </a:spcBef>
              <a:buFont typeface="Arial"/>
              <a:buChar char="•"/>
              <a:defRPr/>
            </a:pPr>
            <a:r>
              <a:rPr lang="en-US" dirty="0">
                <a:solidFill>
                  <a:srgbClr val="800000"/>
                </a:solidFill>
                <a:latin typeface="Tw Cen MT"/>
                <a:cs typeface="Tw Cen MT"/>
              </a:rPr>
              <a:t>Trucks</a:t>
            </a:r>
            <a:r>
              <a:rPr lang="en-US" dirty="0">
                <a:latin typeface="Tw Cen MT"/>
                <a:cs typeface="Tw Cen MT"/>
              </a:rPr>
              <a:t>, all at a city called </a:t>
            </a:r>
            <a:r>
              <a:rPr lang="en-US" dirty="0">
                <a:solidFill>
                  <a:srgbClr val="800000"/>
                </a:solidFill>
                <a:latin typeface="Tw Cen MT"/>
                <a:cs typeface="Tw Cen MT"/>
              </a:rPr>
              <a:t>Truck Depot</a:t>
            </a:r>
            <a:r>
              <a:rPr lang="en-US" dirty="0">
                <a:latin typeface="Tw Cen MT"/>
                <a:cs typeface="Tw Cen MT"/>
              </a:rPr>
              <a:t>, have to be used to move each parcel from its start city to its destination city. Then return Trucks to the Home Depot</a:t>
            </a:r>
          </a:p>
          <a:p>
            <a:pPr marL="342900" indent="-342900">
              <a:spcBef>
                <a:spcPts val="600"/>
              </a:spcBef>
              <a:buFont typeface="Arial"/>
              <a:buChar char="•"/>
              <a:defRPr/>
            </a:pPr>
            <a:r>
              <a:rPr lang="en-US" dirty="0">
                <a:solidFill>
                  <a:srgbClr val="800000"/>
                </a:solidFill>
                <a:latin typeface="Tw Cen MT"/>
                <a:cs typeface="Tw Cen MT"/>
              </a:rPr>
              <a:t>YOU</a:t>
            </a:r>
            <a:r>
              <a:rPr lang="en-US" dirty="0">
                <a:latin typeface="Tw Cen MT"/>
                <a:cs typeface="Tw Cen MT"/>
              </a:rPr>
              <a:t> have to write the program that tells the Trucks what to do!</a:t>
            </a:r>
          </a:p>
          <a:p>
            <a:pPr marL="342900" indent="-342900">
              <a:spcBef>
                <a:spcPts val="600"/>
              </a:spcBef>
              <a:buFont typeface="Arial"/>
              <a:buChar char="•"/>
              <a:defRPr/>
            </a:pPr>
            <a:r>
              <a:rPr lang="en-US" dirty="0">
                <a:latin typeface="Tw Cen MT"/>
                <a:cs typeface="Tw Cen MT"/>
              </a:rPr>
              <a:t>Efficiency is important! Use shortest paths where possible.</a:t>
            </a:r>
          </a:p>
          <a:p>
            <a:pPr>
              <a:spcBef>
                <a:spcPts val="600"/>
              </a:spcBef>
              <a:defRPr/>
            </a:pPr>
            <a:r>
              <a:rPr lang="en-US" b="1" dirty="0">
                <a:solidFill>
                  <a:srgbClr val="FF0000"/>
                </a:solidFill>
                <a:latin typeface="Tw Cen MT"/>
                <a:cs typeface="Tw Cen MT"/>
              </a:rPr>
              <a:t>We DEMO </a:t>
            </a:r>
            <a:r>
              <a:rPr lang="en-US" b="1" dirty="0">
                <a:solidFill>
                  <a:srgbClr val="FF0000"/>
                </a:solidFill>
                <a:latin typeface="Tw Cen MT"/>
                <a:cs typeface="Tw Cen MT"/>
              </a:rPr>
              <a:t>A8</a:t>
            </a:r>
            <a:endParaRPr lang="en-US" b="1" dirty="0">
              <a:solidFill>
                <a:srgbClr val="FF0000"/>
              </a:solidFill>
              <a:latin typeface="Tw Cen MT"/>
              <a:cs typeface="Tw Cen MT"/>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612775" y="228600"/>
            <a:ext cx="8153400" cy="990600"/>
          </a:xfrm>
        </p:spPr>
        <p:txBody>
          <a:bodyPr/>
          <a:lstStyle/>
          <a:p>
            <a:r>
              <a:rPr lang="en-US" sz="4000">
                <a:latin typeface="Tw Cen MT" charset="0"/>
              </a:rPr>
              <a:t>Deadlocks always involve cycles</a:t>
            </a:r>
            <a:endParaRPr lang="fr-BE" sz="4000">
              <a:latin typeface="Tw Cen MT" charset="0"/>
            </a:endParaRPr>
          </a:p>
        </p:txBody>
      </p:sp>
      <p:sp>
        <p:nvSpPr>
          <p:cNvPr id="35842" name="Content Placeholder 3"/>
          <p:cNvSpPr>
            <a:spLocks noGrp="1"/>
          </p:cNvSpPr>
          <p:nvPr>
            <p:ph sz="quarter" idx="1"/>
          </p:nvPr>
        </p:nvSpPr>
        <p:spPr>
          <a:xfrm>
            <a:off x="612775" y="1600200"/>
            <a:ext cx="8153400" cy="4495800"/>
          </a:xfrm>
        </p:spPr>
        <p:txBody>
          <a:bodyPr/>
          <a:lstStyle/>
          <a:p>
            <a:r>
              <a:rPr lang="en-US">
                <a:latin typeface="Tw Cen MT" charset="0"/>
              </a:rPr>
              <a:t>They can include 2 or more threads or processes in a waiting cycle</a:t>
            </a:r>
          </a:p>
          <a:p>
            <a:r>
              <a:rPr lang="en-US">
                <a:latin typeface="Tw Cen MT" charset="0"/>
              </a:rPr>
              <a:t>Other properties:</a:t>
            </a:r>
          </a:p>
          <a:p>
            <a:pPr lvl="1"/>
            <a:r>
              <a:rPr lang="en-US">
                <a:latin typeface="Tw Cen MT" charset="0"/>
              </a:rPr>
              <a:t>The locks need to be mutually exclusive (no sharing of the objects being locked)</a:t>
            </a:r>
          </a:p>
          <a:p>
            <a:pPr lvl="1"/>
            <a:r>
              <a:rPr lang="en-US">
                <a:latin typeface="Tw Cen MT" charset="0"/>
              </a:rPr>
              <a:t>The application won’t give up and go away (no timer associated with the lock request)</a:t>
            </a:r>
          </a:p>
          <a:p>
            <a:pPr lvl="1"/>
            <a:r>
              <a:rPr lang="en-US">
                <a:latin typeface="Tw Cen MT" charset="0"/>
              </a:rPr>
              <a:t>There are no mechanisms for one thread to take locked resources away from another </a:t>
            </a:r>
            <a:br>
              <a:rPr lang="en-US">
                <a:latin typeface="Tw Cen MT" charset="0"/>
              </a:rPr>
            </a:br>
            <a:r>
              <a:rPr lang="en-US">
                <a:latin typeface="Tw Cen MT" charset="0"/>
              </a:rPr>
              <a:t>thread – no “preemption”</a:t>
            </a:r>
            <a:endParaRPr lang="fr-BE">
              <a:latin typeface="Tw Cen MT" charset="0"/>
            </a:endParaRPr>
          </a:p>
        </p:txBody>
      </p:sp>
      <p:sp>
        <p:nvSpPr>
          <p:cNvPr id="3584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941495B0-995C-7A47-B1AE-34651647F43A}" type="slidenum">
              <a:rPr lang="en-US" sz="1200">
                <a:solidFill>
                  <a:srgbClr val="FFFFFF"/>
                </a:solidFill>
              </a:rPr>
              <a:pPr eaLnBrk="1" hangingPunct="1">
                <a:lnSpc>
                  <a:spcPct val="80000"/>
                </a:lnSpc>
              </a:pPr>
              <a:t>20</a:t>
            </a:fld>
            <a:endParaRPr lang="en-US" sz="1200">
              <a:solidFill>
                <a:srgbClr val="FFFFFF"/>
              </a:solidFill>
            </a:endParaRPr>
          </a:p>
        </p:txBody>
      </p:sp>
      <p:pic>
        <p:nvPicPr>
          <p:cNvPr id="35844" name="Picture 2" descr="http://t2.gstatic.com/images?q=tbn:wgSGQBtjyvSU0M:http://julesfredrick.files.wordpress.com/2009/10/cat-robbery.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5562600"/>
            <a:ext cx="1171575"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TextBox 1"/>
          <p:cNvSpPr txBox="1">
            <a:spLocks noChangeArrowheads="1"/>
          </p:cNvSpPr>
          <p:nvPr/>
        </p:nvSpPr>
        <p:spPr bwMode="auto">
          <a:xfrm>
            <a:off x="4648200" y="6096000"/>
            <a:ext cx="2362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algn="r" eaLnBrk="1" hangingPunct="1"/>
            <a:r>
              <a:rPr lang="en-US" sz="1400" i="1"/>
              <a:t>“... drop that mouse or you’ll be down to 8 lives”</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12775" y="228600"/>
            <a:ext cx="8153400" cy="990600"/>
          </a:xfrm>
        </p:spPr>
        <p:txBody>
          <a:bodyPr/>
          <a:lstStyle/>
          <a:p>
            <a:r>
              <a:rPr lang="en-US">
                <a:latin typeface="Tw Cen MT" charset="0"/>
              </a:rPr>
              <a:t>Dealing with deadlocks</a:t>
            </a:r>
          </a:p>
        </p:txBody>
      </p:sp>
      <p:sp>
        <p:nvSpPr>
          <p:cNvPr id="36866" name="Content Placeholder 2"/>
          <p:cNvSpPr>
            <a:spLocks noGrp="1"/>
          </p:cNvSpPr>
          <p:nvPr>
            <p:ph sz="quarter" idx="1"/>
          </p:nvPr>
        </p:nvSpPr>
        <p:spPr>
          <a:xfrm>
            <a:off x="612775" y="1600200"/>
            <a:ext cx="8153400" cy="4495800"/>
          </a:xfrm>
        </p:spPr>
        <p:txBody>
          <a:bodyPr/>
          <a:lstStyle/>
          <a:p>
            <a:r>
              <a:rPr lang="en-US">
                <a:latin typeface="Tw Cen MT" charset="0"/>
              </a:rPr>
              <a:t>We recommend designing code to either</a:t>
            </a:r>
          </a:p>
          <a:p>
            <a:pPr lvl="1"/>
            <a:r>
              <a:rPr lang="en-US">
                <a:latin typeface="Tw Cen MT" charset="0"/>
              </a:rPr>
              <a:t>Acquire a lock, use it, then promptly release it, or</a:t>
            </a:r>
          </a:p>
          <a:p>
            <a:pPr lvl="1"/>
            <a:r>
              <a:rPr lang="en-US">
                <a:latin typeface="Tw Cen MT" charset="0"/>
              </a:rPr>
              <a:t>... acquire locks in some “fixed” order</a:t>
            </a:r>
          </a:p>
          <a:p>
            <a:pPr lvl="1"/>
            <a:endParaRPr lang="en-US">
              <a:latin typeface="Tw Cen MT" charset="0"/>
            </a:endParaRPr>
          </a:p>
          <a:p>
            <a:r>
              <a:rPr lang="en-US">
                <a:latin typeface="Tw Cen MT" charset="0"/>
              </a:rPr>
              <a:t>Example, suppose that we have objects a, b, c, ...</a:t>
            </a:r>
          </a:p>
          <a:p>
            <a:r>
              <a:rPr lang="en-US">
                <a:latin typeface="Tw Cen MT" charset="0"/>
              </a:rPr>
              <a:t>Now suppose that threads sometimes lock sets of objects but always do so in alphabetical order</a:t>
            </a:r>
          </a:p>
          <a:p>
            <a:pPr lvl="1"/>
            <a:r>
              <a:rPr lang="en-US">
                <a:latin typeface="Tw Cen MT" charset="0"/>
              </a:rPr>
              <a:t>Can a lock-wait cycle arise?</a:t>
            </a:r>
          </a:p>
          <a:p>
            <a:pPr lvl="1"/>
            <a:r>
              <a:rPr lang="en-US">
                <a:latin typeface="Tw Cen MT" charset="0"/>
              </a:rPr>
              <a:t>... without cycles, no deadlocks can occur! </a:t>
            </a:r>
          </a:p>
        </p:txBody>
      </p:sp>
      <p:sp>
        <p:nvSpPr>
          <p:cNvPr id="3686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443F9640-6BCF-AF42-B0A2-B7C2E672D658}" type="slidenum">
              <a:rPr lang="en-US" sz="1200">
                <a:solidFill>
                  <a:srgbClr val="FFFFFF"/>
                </a:solidFill>
              </a:rPr>
              <a:pPr eaLnBrk="1" hangingPunct="1">
                <a:lnSpc>
                  <a:spcPct val="80000"/>
                </a:lnSpc>
              </a:pPr>
              <a:t>21</a:t>
            </a:fld>
            <a:endParaRPr lang="en-US" sz="120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612775" y="228600"/>
            <a:ext cx="8153400" cy="990600"/>
          </a:xfrm>
        </p:spPr>
        <p:txBody>
          <a:bodyPr/>
          <a:lstStyle/>
          <a:p>
            <a:r>
              <a:rPr lang="en-US">
                <a:latin typeface="Tw Cen MT" charset="0"/>
              </a:rPr>
              <a:t>Higher level abstractions</a:t>
            </a:r>
          </a:p>
        </p:txBody>
      </p:sp>
      <p:sp>
        <p:nvSpPr>
          <p:cNvPr id="37890" name="Content Placeholder 2"/>
          <p:cNvSpPr>
            <a:spLocks noGrp="1"/>
          </p:cNvSpPr>
          <p:nvPr>
            <p:ph sz="quarter" idx="1"/>
          </p:nvPr>
        </p:nvSpPr>
        <p:spPr>
          <a:xfrm>
            <a:off x="612775" y="1600200"/>
            <a:ext cx="8153400" cy="4495800"/>
          </a:xfrm>
        </p:spPr>
        <p:txBody>
          <a:bodyPr/>
          <a:lstStyle/>
          <a:p>
            <a:r>
              <a:rPr lang="en-US">
                <a:latin typeface="Tw Cen MT" charset="0"/>
              </a:rPr>
              <a:t>Locking is a very low-level way to deal with synchronization</a:t>
            </a:r>
          </a:p>
          <a:p>
            <a:pPr lvl="1"/>
            <a:r>
              <a:rPr lang="en-US">
                <a:latin typeface="Tw Cen MT" charset="0"/>
              </a:rPr>
              <a:t>Very nuts-and-bolts</a:t>
            </a:r>
          </a:p>
          <a:p>
            <a:pPr lvl="1"/>
            <a:endParaRPr lang="en-US">
              <a:latin typeface="Tw Cen MT" charset="0"/>
            </a:endParaRPr>
          </a:p>
          <a:p>
            <a:r>
              <a:rPr lang="en-US">
                <a:latin typeface="Tw Cen MT" charset="0"/>
              </a:rPr>
              <a:t>So, many programmers work with higher level concepts.  Sort of like ADTs for synchronization</a:t>
            </a:r>
          </a:p>
          <a:p>
            <a:pPr lvl="1"/>
            <a:r>
              <a:rPr lang="en-US">
                <a:latin typeface="Tw Cen MT" charset="0"/>
              </a:rPr>
              <a:t>We’ll just look at one example today</a:t>
            </a:r>
          </a:p>
          <a:p>
            <a:pPr lvl="1"/>
            <a:r>
              <a:rPr lang="en-US">
                <a:latin typeface="Tw Cen MT" charset="0"/>
              </a:rPr>
              <a:t>There are many others; take cs4410 to learn more</a:t>
            </a:r>
          </a:p>
        </p:txBody>
      </p:sp>
      <p:sp>
        <p:nvSpPr>
          <p:cNvPr id="3789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FAF6F908-20D5-E44A-9180-FF2D2214A0B0}" type="slidenum">
              <a:rPr lang="en-US" sz="1200">
                <a:solidFill>
                  <a:srgbClr val="FFFFFF"/>
                </a:solidFill>
              </a:rPr>
              <a:pPr eaLnBrk="1" hangingPunct="1">
                <a:lnSpc>
                  <a:spcPct val="80000"/>
                </a:lnSpc>
              </a:pPr>
              <a:t>22</a:t>
            </a:fld>
            <a:endParaRPr lang="en-US" sz="120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3"/>
          <p:cNvSpPr>
            <a:spLocks noGrp="1"/>
          </p:cNvSpPr>
          <p:nvPr>
            <p:ph type="title"/>
          </p:nvPr>
        </p:nvSpPr>
        <p:spPr>
          <a:xfrm>
            <a:off x="612775" y="228600"/>
            <a:ext cx="8153400" cy="990600"/>
          </a:xfrm>
        </p:spPr>
        <p:txBody>
          <a:bodyPr/>
          <a:lstStyle/>
          <a:p>
            <a:r>
              <a:rPr lang="en-US">
                <a:latin typeface="Tw Cen MT" charset="0"/>
              </a:rPr>
              <a:t>A producer/consumer example</a:t>
            </a:r>
            <a:endParaRPr lang="fr-BE">
              <a:latin typeface="Tw Cen MT" charset="0"/>
            </a:endParaRPr>
          </a:p>
        </p:txBody>
      </p:sp>
      <p:sp>
        <p:nvSpPr>
          <p:cNvPr id="38914" name="Content Placeholder 4"/>
          <p:cNvSpPr>
            <a:spLocks noGrp="1"/>
          </p:cNvSpPr>
          <p:nvPr>
            <p:ph sz="quarter" idx="1"/>
          </p:nvPr>
        </p:nvSpPr>
        <p:spPr>
          <a:xfrm>
            <a:off x="612775" y="1600200"/>
            <a:ext cx="8153400" cy="4495800"/>
          </a:xfrm>
        </p:spPr>
        <p:txBody>
          <a:bodyPr/>
          <a:lstStyle/>
          <a:p>
            <a:r>
              <a:rPr lang="en-US">
                <a:latin typeface="Tw Cen MT" charset="0"/>
              </a:rPr>
              <a:t>Thread A produces loaves of bread and puts them on a shelf with capacity K</a:t>
            </a:r>
          </a:p>
          <a:p>
            <a:pPr lvl="1"/>
            <a:r>
              <a:rPr lang="en-US">
                <a:latin typeface="Tw Cen MT" charset="0"/>
              </a:rPr>
              <a:t>For example, maybe K=10</a:t>
            </a:r>
          </a:p>
          <a:p>
            <a:r>
              <a:rPr lang="en-US">
                <a:latin typeface="Tw Cen MT" charset="0"/>
              </a:rPr>
              <a:t>Thread B consumes the loaves by taking them off the shelf</a:t>
            </a:r>
          </a:p>
          <a:p>
            <a:pPr lvl="1"/>
            <a:r>
              <a:rPr lang="en-US">
                <a:latin typeface="Tw Cen MT" charset="0"/>
              </a:rPr>
              <a:t>Thread A doesn’t want to overload the shelf</a:t>
            </a:r>
          </a:p>
          <a:p>
            <a:pPr lvl="1"/>
            <a:r>
              <a:rPr lang="en-US">
                <a:latin typeface="Tw Cen MT" charset="0"/>
              </a:rPr>
              <a:t>Thread B doesn’t wait to leave with empty arms</a:t>
            </a:r>
            <a:endParaRPr lang="fr-BE">
              <a:latin typeface="Tw Cen MT" charset="0"/>
            </a:endParaRPr>
          </a:p>
        </p:txBody>
      </p:sp>
      <p:sp>
        <p:nvSpPr>
          <p:cNvPr id="3891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78904BC0-AA17-7243-97A2-DED987B73A97}" type="slidenum">
              <a:rPr lang="en-US" sz="1200">
                <a:solidFill>
                  <a:srgbClr val="FFFFFF"/>
                </a:solidFill>
              </a:rPr>
              <a:pPr eaLnBrk="1" hangingPunct="1">
                <a:lnSpc>
                  <a:spcPct val="80000"/>
                </a:lnSpc>
              </a:pPr>
              <a:t>23</a:t>
            </a:fld>
            <a:endParaRPr lang="en-US" sz="1200">
              <a:solidFill>
                <a:srgbClr val="FFFFFF"/>
              </a:solidFill>
            </a:endParaRPr>
          </a:p>
        </p:txBody>
      </p:sp>
      <p:pic>
        <p:nvPicPr>
          <p:cNvPr id="38916" name="Picture 2" descr="http://t3.gstatic.com/images?q=tbn:GkHvFuCiJdMxJM:http://calorielab.com/news/wp-images/post-images/french-bakery-breads-and-pastries.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5105400"/>
            <a:ext cx="12192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6" descr="http://t0.gstatic.com/images?q=tbn:AiboYT8upHBwGM:http://www.ciaprochef.com/fbi/images/podcasts/breadBaker/Bread-%26-Baker.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5410200"/>
            <a:ext cx="1000125"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8" name="TextBox 8"/>
          <p:cNvSpPr txBox="1">
            <a:spLocks noChangeArrowheads="1"/>
          </p:cNvSpPr>
          <p:nvPr/>
        </p:nvSpPr>
        <p:spPr bwMode="auto">
          <a:xfrm>
            <a:off x="381000" y="6019800"/>
            <a:ext cx="1447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r>
              <a:rPr lang="en-US" i="1"/>
              <a:t>producer</a:t>
            </a:r>
            <a:endParaRPr lang="fr-BE" i="1"/>
          </a:p>
        </p:txBody>
      </p:sp>
      <p:pic>
        <p:nvPicPr>
          <p:cNvPr id="38919" name="Picture 8" descr="See full size imag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15000" y="5256213"/>
            <a:ext cx="838200" cy="126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20" name="TextBox 10"/>
          <p:cNvSpPr txBox="1">
            <a:spLocks noChangeArrowheads="1"/>
          </p:cNvSpPr>
          <p:nvPr/>
        </p:nvSpPr>
        <p:spPr bwMode="auto">
          <a:xfrm>
            <a:off x="3733800" y="5943600"/>
            <a:ext cx="1447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algn="ctr" eaLnBrk="1" hangingPunct="1"/>
            <a:r>
              <a:rPr lang="en-US" i="1"/>
              <a:t>shelves</a:t>
            </a:r>
            <a:endParaRPr lang="fr-BE" i="1"/>
          </a:p>
        </p:txBody>
      </p:sp>
      <p:sp>
        <p:nvSpPr>
          <p:cNvPr id="38921" name="TextBox 11"/>
          <p:cNvSpPr txBox="1">
            <a:spLocks noChangeArrowheads="1"/>
          </p:cNvSpPr>
          <p:nvPr/>
        </p:nvSpPr>
        <p:spPr bwMode="auto">
          <a:xfrm>
            <a:off x="6705600" y="5943600"/>
            <a:ext cx="1752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r>
              <a:rPr lang="en-US" i="1"/>
              <a:t>consumer</a:t>
            </a:r>
            <a:endParaRPr lang="fr-BE" i="1"/>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12775" y="228600"/>
            <a:ext cx="8153400" cy="990600"/>
          </a:xfrm>
        </p:spPr>
        <p:txBody>
          <a:bodyPr/>
          <a:lstStyle/>
          <a:p>
            <a:r>
              <a:rPr lang="en-US">
                <a:latin typeface="Tw Cen MT" charset="0"/>
              </a:rPr>
              <a:t>Producer/Consumer example</a:t>
            </a:r>
            <a:endParaRPr lang="fr-BE">
              <a:latin typeface="Tw Cen MT" charset="0"/>
            </a:endParaRPr>
          </a:p>
        </p:txBody>
      </p:sp>
      <p:sp>
        <p:nvSpPr>
          <p:cNvPr id="3993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E5C11E71-E0FD-D541-9A16-C02F636ACE4E}" type="slidenum">
              <a:rPr lang="en-US" sz="1200">
                <a:solidFill>
                  <a:srgbClr val="FFFFFF"/>
                </a:solidFill>
              </a:rPr>
              <a:pPr eaLnBrk="1" hangingPunct="1">
                <a:lnSpc>
                  <a:spcPct val="80000"/>
                </a:lnSpc>
              </a:pPr>
              <a:t>24</a:t>
            </a:fld>
            <a:endParaRPr lang="en-US" sz="1200">
              <a:solidFill>
                <a:srgbClr val="FFFFFF"/>
              </a:solidFill>
            </a:endParaRPr>
          </a:p>
        </p:txBody>
      </p:sp>
      <p:sp>
        <p:nvSpPr>
          <p:cNvPr id="39939" name="Rectangle 2"/>
          <p:cNvSpPr>
            <a:spLocks/>
          </p:cNvSpPr>
          <p:nvPr/>
        </p:nvSpPr>
        <p:spPr bwMode="auto">
          <a:xfrm>
            <a:off x="587375" y="1911350"/>
            <a:ext cx="8404225" cy="3940175"/>
          </a:xfrm>
          <a:prstGeom prst="rect">
            <a:avLst/>
          </a:prstGeom>
          <a:solidFill>
            <a:srgbClr val="FFFFCC"/>
          </a:solidFill>
          <a:ln w="12700">
            <a:solidFill>
              <a:schemeClr val="tx1"/>
            </a:solidFill>
            <a:miter lim="800000"/>
            <a:headEnd/>
            <a:tailEnd/>
          </a:ln>
        </p:spPr>
        <p:txBody>
          <a:bodyPr lIns="0" tIns="0" rIns="40639" bIns="0">
            <a:spAutoFit/>
          </a:bodyPr>
          <a:lstStyle/>
          <a:p>
            <a:pPr marL="39688"/>
            <a:r>
              <a:rPr lang="en-US" sz="1600" b="1">
                <a:solidFill>
                  <a:schemeClr val="tx1"/>
                </a:solidFill>
                <a:latin typeface="Courier New" charset="0"/>
                <a:cs typeface="Courier New" charset="0"/>
                <a:sym typeface="Courier New" charset="0"/>
              </a:rPr>
              <a:t>class Bakery {</a:t>
            </a:r>
          </a:p>
          <a:p>
            <a:pPr marL="39688"/>
            <a:r>
              <a:rPr lang="en-US" sz="1600" b="1">
                <a:solidFill>
                  <a:schemeClr val="tx1"/>
                </a:solidFill>
                <a:latin typeface="Courier New" charset="0"/>
                <a:cs typeface="Courier New" charset="0"/>
                <a:sym typeface="Courier New" charset="0"/>
              </a:rPr>
              <a:t>    int nLoaves = 0;   // Current number of waiting loaves</a:t>
            </a:r>
          </a:p>
          <a:p>
            <a:pPr marL="39688"/>
            <a:r>
              <a:rPr lang="en-US" sz="1600" b="1">
                <a:solidFill>
                  <a:schemeClr val="tx1"/>
                </a:solidFill>
                <a:latin typeface="Courier New" charset="0"/>
                <a:cs typeface="Courier New" charset="0"/>
                <a:sym typeface="Courier New" charset="0"/>
              </a:rPr>
              <a:t>    final int K = 10;  // Shelf capacity</a:t>
            </a:r>
          </a:p>
          <a:p>
            <a:pPr marL="39688"/>
            <a:endParaRPr lang="en-US" sz="1600" b="1">
              <a:solidFill>
                <a:schemeClr val="tx1"/>
              </a:solidFill>
              <a:latin typeface="Courier New" charset="0"/>
              <a:cs typeface="Courier New" charset="0"/>
              <a:sym typeface="Courier New" charset="0"/>
            </a:endParaRPr>
          </a:p>
          <a:p>
            <a:pPr marL="496888" lvl="1"/>
            <a:r>
              <a:rPr lang="en-US" sz="1600" b="1">
                <a:solidFill>
                  <a:schemeClr val="tx1"/>
                </a:solidFill>
                <a:latin typeface="Courier New" charset="0"/>
                <a:cs typeface="Courier New" charset="0"/>
                <a:sym typeface="Courier New" charset="0"/>
              </a:rPr>
              <a:t>public synchronized void produce() {</a:t>
            </a:r>
          </a:p>
          <a:p>
            <a:pPr marL="496888" lvl="1"/>
            <a:r>
              <a:rPr lang="en-US" sz="1600" b="1">
                <a:solidFill>
                  <a:schemeClr val="tx1"/>
                </a:solidFill>
                <a:latin typeface="Courier New" charset="0"/>
                <a:cs typeface="Courier New" charset="0"/>
                <a:sym typeface="Courier New" charset="0"/>
              </a:rPr>
              <a:t>   while(nLoaves == K) this.wait();  // Wait until not full</a:t>
            </a:r>
          </a:p>
          <a:p>
            <a:pPr marL="496888" lvl="1"/>
            <a:r>
              <a:rPr lang="en-US" sz="1600" b="1">
                <a:solidFill>
                  <a:schemeClr val="tx1"/>
                </a:solidFill>
                <a:latin typeface="Courier New" charset="0"/>
                <a:cs typeface="Courier New" charset="0"/>
                <a:sym typeface="Courier New" charset="0"/>
              </a:rPr>
              <a:t>   ++nLoaves;</a:t>
            </a:r>
          </a:p>
          <a:p>
            <a:pPr marL="496888" lvl="1"/>
            <a:r>
              <a:rPr lang="en-US" sz="1600" b="1">
                <a:solidFill>
                  <a:schemeClr val="tx1"/>
                </a:solidFill>
                <a:latin typeface="Courier New" charset="0"/>
                <a:cs typeface="Courier New" charset="0"/>
                <a:sym typeface="Courier New" charset="0"/>
              </a:rPr>
              <a:t>   this.notifyall();                 // Signal: shelf not empty</a:t>
            </a:r>
          </a:p>
          <a:p>
            <a:pPr marL="496888" lvl="1"/>
            <a:r>
              <a:rPr lang="en-US" sz="1600" b="1">
                <a:solidFill>
                  <a:schemeClr val="tx1"/>
                </a:solidFill>
                <a:latin typeface="Courier New" charset="0"/>
                <a:cs typeface="Courier New" charset="0"/>
                <a:sym typeface="Courier New" charset="0"/>
              </a:rPr>
              <a:t>}</a:t>
            </a:r>
          </a:p>
          <a:p>
            <a:pPr marL="496888" lvl="1"/>
            <a:endParaRPr lang="en-US" sz="1600" b="1">
              <a:solidFill>
                <a:schemeClr val="tx1"/>
              </a:solidFill>
              <a:latin typeface="Courier New" charset="0"/>
              <a:cs typeface="Courier New" charset="0"/>
              <a:sym typeface="Courier New" charset="0"/>
            </a:endParaRPr>
          </a:p>
          <a:p>
            <a:pPr marL="496888" lvl="1"/>
            <a:r>
              <a:rPr lang="en-US" sz="1600" b="1">
                <a:solidFill>
                  <a:schemeClr val="tx1"/>
                </a:solidFill>
                <a:latin typeface="Courier New" charset="0"/>
                <a:cs typeface="Courier New" charset="0"/>
                <a:sym typeface="Courier New" charset="0"/>
              </a:rPr>
              <a:t>public synchronized void consume() {</a:t>
            </a:r>
          </a:p>
          <a:p>
            <a:pPr marL="496888" lvl="1"/>
            <a:r>
              <a:rPr lang="en-US" sz="1600" b="1">
                <a:solidFill>
                  <a:schemeClr val="tx1"/>
                </a:solidFill>
                <a:latin typeface="Courier New" charset="0"/>
                <a:cs typeface="Courier New" charset="0"/>
                <a:sym typeface="Courier New" charset="0"/>
              </a:rPr>
              <a:t>   while(nLoaves == 0) this.wait();  // Wait until not empty</a:t>
            </a:r>
          </a:p>
          <a:p>
            <a:pPr marL="496888" lvl="1"/>
            <a:r>
              <a:rPr lang="en-US" sz="1600" b="1">
                <a:solidFill>
                  <a:schemeClr val="tx1"/>
                </a:solidFill>
                <a:latin typeface="Courier New" charset="0"/>
                <a:cs typeface="Courier New" charset="0"/>
                <a:sym typeface="Courier New" charset="0"/>
              </a:rPr>
              <a:t>   --nLoaves;</a:t>
            </a:r>
          </a:p>
          <a:p>
            <a:pPr marL="496888" lvl="1"/>
            <a:r>
              <a:rPr lang="en-US" sz="1600" b="1">
                <a:solidFill>
                  <a:schemeClr val="tx1"/>
                </a:solidFill>
                <a:latin typeface="Courier New" charset="0"/>
                <a:cs typeface="Courier New" charset="0"/>
                <a:sym typeface="Courier New" charset="0"/>
              </a:rPr>
              <a:t>   this.notifyall();                 // Signal: shelf not full</a:t>
            </a:r>
          </a:p>
          <a:p>
            <a:pPr marL="496888" lvl="1"/>
            <a:r>
              <a:rPr lang="en-US" sz="1600" b="1">
                <a:solidFill>
                  <a:schemeClr val="tx1"/>
                </a:solidFill>
                <a:latin typeface="Courier New" charset="0"/>
                <a:cs typeface="Courier New" charset="0"/>
                <a:sym typeface="Courier New" charset="0"/>
              </a:rPr>
              <a:t>}</a:t>
            </a:r>
          </a:p>
          <a:p>
            <a:pPr marL="39688"/>
            <a:r>
              <a:rPr lang="en-US" sz="1600" b="1">
                <a:solidFill>
                  <a:schemeClr val="tx1"/>
                </a:solidFill>
                <a:latin typeface="Courier New" charset="0"/>
                <a:cs typeface="Courier New" charset="0"/>
                <a:sym typeface="Courier New" charset="0"/>
              </a:rPr>
              <a:t>}</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612775" y="228600"/>
            <a:ext cx="8153400" cy="990600"/>
          </a:xfrm>
        </p:spPr>
        <p:txBody>
          <a:bodyPr/>
          <a:lstStyle/>
          <a:p>
            <a:r>
              <a:rPr lang="en-US">
                <a:latin typeface="Tw Cen MT" charset="0"/>
              </a:rPr>
              <a:t>Things to notice</a:t>
            </a:r>
            <a:endParaRPr lang="fr-BE">
              <a:latin typeface="Tw Cen MT" charset="0"/>
            </a:endParaRPr>
          </a:p>
        </p:txBody>
      </p:sp>
      <p:sp>
        <p:nvSpPr>
          <p:cNvPr id="40962" name="Content Placeholder 2"/>
          <p:cNvSpPr>
            <a:spLocks noGrp="1"/>
          </p:cNvSpPr>
          <p:nvPr>
            <p:ph sz="quarter" idx="1"/>
          </p:nvPr>
        </p:nvSpPr>
        <p:spPr>
          <a:xfrm>
            <a:off x="612775" y="1600200"/>
            <a:ext cx="8153400" cy="4495800"/>
          </a:xfrm>
        </p:spPr>
        <p:txBody>
          <a:bodyPr/>
          <a:lstStyle/>
          <a:p>
            <a:r>
              <a:rPr lang="en-US">
                <a:latin typeface="Tw Cen MT" charset="0"/>
              </a:rPr>
              <a:t>Wait needs to wait on the same object that you used for synchronizing (in our example, “this”, which is this instance of the Bakery</a:t>
            </a:r>
            <a:r>
              <a:rPr lang="fr-BE">
                <a:latin typeface="Tw Cen MT" charset="0"/>
              </a:rPr>
              <a:t>)</a:t>
            </a:r>
          </a:p>
          <a:p>
            <a:endParaRPr lang="en-US">
              <a:latin typeface="Tw Cen MT" charset="0"/>
            </a:endParaRPr>
          </a:p>
          <a:p>
            <a:r>
              <a:rPr lang="en-US">
                <a:latin typeface="Tw Cen MT" charset="0"/>
              </a:rPr>
              <a:t>Notify wakes up just one waiting thread, notifyall wakes all of them up</a:t>
            </a:r>
          </a:p>
          <a:p>
            <a:endParaRPr lang="en-US">
              <a:latin typeface="Tw Cen MT" charset="0"/>
            </a:endParaRPr>
          </a:p>
          <a:p>
            <a:r>
              <a:rPr lang="en-US">
                <a:latin typeface="Tw Cen MT" charset="0"/>
              </a:rPr>
              <a:t>We used a while loop because we can’t predict exactly which thread will wake up “next”</a:t>
            </a:r>
          </a:p>
        </p:txBody>
      </p:sp>
      <p:sp>
        <p:nvSpPr>
          <p:cNvPr id="4096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B231AD50-0896-964A-B829-8611252879C8}" type="slidenum">
              <a:rPr lang="en-US" sz="1200">
                <a:solidFill>
                  <a:srgbClr val="FFFFFF"/>
                </a:solidFill>
              </a:rPr>
              <a:pPr eaLnBrk="1" hangingPunct="1">
                <a:lnSpc>
                  <a:spcPct val="80000"/>
                </a:lnSpc>
              </a:pPr>
              <a:t>25</a:t>
            </a:fld>
            <a:endParaRPr lang="en-US" sz="120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12775" y="228600"/>
            <a:ext cx="8153400" cy="990600"/>
          </a:xfrm>
        </p:spPr>
        <p:txBody>
          <a:bodyPr/>
          <a:lstStyle/>
          <a:p>
            <a:r>
              <a:rPr lang="en-US">
                <a:latin typeface="Tw Cen MT" charset="0"/>
              </a:rPr>
              <a:t>Bounded Buffer</a:t>
            </a:r>
          </a:p>
        </p:txBody>
      </p:sp>
      <p:sp>
        <p:nvSpPr>
          <p:cNvPr id="41986" name="Content Placeholder 2"/>
          <p:cNvSpPr>
            <a:spLocks noGrp="1"/>
          </p:cNvSpPr>
          <p:nvPr>
            <p:ph sz="quarter" idx="1"/>
          </p:nvPr>
        </p:nvSpPr>
        <p:spPr>
          <a:xfrm>
            <a:off x="612775" y="1600200"/>
            <a:ext cx="8153400" cy="4495800"/>
          </a:xfrm>
        </p:spPr>
        <p:txBody>
          <a:bodyPr/>
          <a:lstStyle/>
          <a:p>
            <a:r>
              <a:rPr lang="en-US">
                <a:latin typeface="Tw Cen MT" charset="0"/>
              </a:rPr>
              <a:t>Here we take our producer/consumer and add a notion of passing something from the producer to the consumer</a:t>
            </a:r>
          </a:p>
          <a:p>
            <a:pPr lvl="1"/>
            <a:r>
              <a:rPr lang="en-US">
                <a:latin typeface="Tw Cen MT" charset="0"/>
              </a:rPr>
              <a:t>For example, producer generates strings</a:t>
            </a:r>
          </a:p>
          <a:p>
            <a:pPr lvl="1"/>
            <a:r>
              <a:rPr lang="en-US">
                <a:latin typeface="Tw Cen MT" charset="0"/>
              </a:rPr>
              <a:t>Consumer takes those and puts them into a file</a:t>
            </a:r>
          </a:p>
          <a:p>
            <a:pPr lvl="1"/>
            <a:endParaRPr lang="en-US">
              <a:latin typeface="Tw Cen MT" charset="0"/>
            </a:endParaRPr>
          </a:p>
          <a:p>
            <a:r>
              <a:rPr lang="en-US">
                <a:latin typeface="Tw Cen MT" charset="0"/>
              </a:rPr>
              <a:t>Question: why would we do this?</a:t>
            </a:r>
          </a:p>
          <a:p>
            <a:pPr lvl="1"/>
            <a:r>
              <a:rPr lang="en-US">
                <a:latin typeface="Tw Cen MT" charset="0"/>
              </a:rPr>
              <a:t>Keeps the computer more steadily busy</a:t>
            </a:r>
          </a:p>
        </p:txBody>
      </p:sp>
      <p:sp>
        <p:nvSpPr>
          <p:cNvPr id="4198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379BEBE4-346E-CB40-A16A-B9D2B0B9860A}" type="slidenum">
              <a:rPr lang="en-US" sz="1200">
                <a:solidFill>
                  <a:srgbClr val="FFFFFF"/>
                </a:solidFill>
              </a:rPr>
              <a:pPr eaLnBrk="1" hangingPunct="1">
                <a:lnSpc>
                  <a:spcPct val="80000"/>
                </a:lnSpc>
              </a:pPr>
              <a:t>26</a:t>
            </a:fld>
            <a:endParaRPr lang="en-US" sz="120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612775" y="228600"/>
            <a:ext cx="8153400" cy="990600"/>
          </a:xfrm>
        </p:spPr>
        <p:txBody>
          <a:bodyPr/>
          <a:lstStyle/>
          <a:p>
            <a:r>
              <a:rPr lang="en-US">
                <a:latin typeface="Tw Cen MT" charset="0"/>
              </a:rPr>
              <a:t>Producer/Consumer example</a:t>
            </a:r>
            <a:endParaRPr lang="fr-BE">
              <a:latin typeface="Tw Cen MT" charset="0"/>
            </a:endParaRPr>
          </a:p>
        </p:txBody>
      </p:sp>
      <p:sp>
        <p:nvSpPr>
          <p:cNvPr id="4301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FEBA2824-348B-564F-A7C4-F5763BE0F613}" type="slidenum">
              <a:rPr lang="en-US" sz="1200">
                <a:solidFill>
                  <a:srgbClr val="FFFFFF"/>
                </a:solidFill>
              </a:rPr>
              <a:pPr eaLnBrk="1" hangingPunct="1">
                <a:lnSpc>
                  <a:spcPct val="80000"/>
                </a:lnSpc>
              </a:pPr>
              <a:t>27</a:t>
            </a:fld>
            <a:endParaRPr lang="en-US" sz="1200">
              <a:solidFill>
                <a:srgbClr val="FFFFFF"/>
              </a:solidFill>
            </a:endParaRPr>
          </a:p>
        </p:txBody>
      </p:sp>
      <p:sp>
        <p:nvSpPr>
          <p:cNvPr id="43011" name="Rectangle 2"/>
          <p:cNvSpPr>
            <a:spLocks/>
          </p:cNvSpPr>
          <p:nvPr/>
        </p:nvSpPr>
        <p:spPr bwMode="auto">
          <a:xfrm>
            <a:off x="587375" y="1911350"/>
            <a:ext cx="8404225" cy="3940175"/>
          </a:xfrm>
          <a:prstGeom prst="rect">
            <a:avLst/>
          </a:prstGeom>
          <a:solidFill>
            <a:srgbClr val="FFFFCC"/>
          </a:solidFill>
          <a:ln w="12700">
            <a:solidFill>
              <a:schemeClr val="tx1"/>
            </a:solidFill>
            <a:miter lim="800000"/>
            <a:headEnd/>
            <a:tailEnd/>
          </a:ln>
        </p:spPr>
        <p:txBody>
          <a:bodyPr lIns="0" tIns="0" rIns="40639" bIns="0">
            <a:spAutoFit/>
          </a:bodyPr>
          <a:lstStyle/>
          <a:p>
            <a:pPr marL="39688"/>
            <a:r>
              <a:rPr lang="en-US" sz="1600" b="1">
                <a:solidFill>
                  <a:schemeClr val="tx1"/>
                </a:solidFill>
                <a:latin typeface="Courier New" charset="0"/>
                <a:cs typeface="Courier New" charset="0"/>
                <a:sym typeface="Courier New" charset="0"/>
              </a:rPr>
              <a:t>class Bakery {</a:t>
            </a:r>
          </a:p>
          <a:p>
            <a:pPr marL="39688"/>
            <a:r>
              <a:rPr lang="en-US" sz="1600" b="1">
                <a:solidFill>
                  <a:schemeClr val="tx1"/>
                </a:solidFill>
                <a:latin typeface="Courier New" charset="0"/>
                <a:cs typeface="Courier New" charset="0"/>
                <a:sym typeface="Courier New" charset="0"/>
              </a:rPr>
              <a:t>    int nLoaves = 0;   // Current number of waiting loaves</a:t>
            </a:r>
          </a:p>
          <a:p>
            <a:pPr marL="39688"/>
            <a:r>
              <a:rPr lang="en-US" sz="1600" b="1">
                <a:solidFill>
                  <a:schemeClr val="tx1"/>
                </a:solidFill>
                <a:latin typeface="Courier New" charset="0"/>
                <a:cs typeface="Courier New" charset="0"/>
                <a:sym typeface="Courier New" charset="0"/>
              </a:rPr>
              <a:t>    final int K = 10;  // Shelf capacity</a:t>
            </a:r>
          </a:p>
          <a:p>
            <a:pPr marL="39688"/>
            <a:endParaRPr lang="en-US" sz="1600" b="1">
              <a:solidFill>
                <a:schemeClr val="tx1"/>
              </a:solidFill>
              <a:latin typeface="Courier New" charset="0"/>
              <a:cs typeface="Courier New" charset="0"/>
              <a:sym typeface="Courier New" charset="0"/>
            </a:endParaRPr>
          </a:p>
          <a:p>
            <a:pPr marL="496888" lvl="1"/>
            <a:r>
              <a:rPr lang="en-US" sz="1600" b="1">
                <a:solidFill>
                  <a:schemeClr val="tx1"/>
                </a:solidFill>
                <a:latin typeface="Courier New" charset="0"/>
                <a:cs typeface="Courier New" charset="0"/>
                <a:sym typeface="Courier New" charset="0"/>
              </a:rPr>
              <a:t>public synchronized void produce() {</a:t>
            </a:r>
          </a:p>
          <a:p>
            <a:pPr marL="496888" lvl="1"/>
            <a:r>
              <a:rPr lang="en-US" sz="1600" b="1">
                <a:solidFill>
                  <a:schemeClr val="tx1"/>
                </a:solidFill>
                <a:latin typeface="Courier New" charset="0"/>
                <a:cs typeface="Courier New" charset="0"/>
                <a:sym typeface="Courier New" charset="0"/>
              </a:rPr>
              <a:t>   while(nLoaves == K) this.wait();  // Wait until not full</a:t>
            </a:r>
          </a:p>
          <a:p>
            <a:pPr marL="496888" lvl="1"/>
            <a:r>
              <a:rPr lang="en-US" sz="1600" b="1">
                <a:solidFill>
                  <a:schemeClr val="tx1"/>
                </a:solidFill>
                <a:latin typeface="Courier New" charset="0"/>
                <a:cs typeface="Courier New" charset="0"/>
                <a:sym typeface="Courier New" charset="0"/>
              </a:rPr>
              <a:t>   ++nLoaves;</a:t>
            </a:r>
          </a:p>
          <a:p>
            <a:pPr marL="496888" lvl="1"/>
            <a:r>
              <a:rPr lang="en-US" sz="1600" b="1">
                <a:solidFill>
                  <a:schemeClr val="tx1"/>
                </a:solidFill>
                <a:latin typeface="Courier New" charset="0"/>
                <a:cs typeface="Courier New" charset="0"/>
                <a:sym typeface="Courier New" charset="0"/>
              </a:rPr>
              <a:t>   this.notifyall();                 // Signal: shelf not empty</a:t>
            </a:r>
          </a:p>
          <a:p>
            <a:pPr marL="496888" lvl="1"/>
            <a:r>
              <a:rPr lang="en-US" sz="1600" b="1">
                <a:solidFill>
                  <a:schemeClr val="tx1"/>
                </a:solidFill>
                <a:latin typeface="Courier New" charset="0"/>
                <a:cs typeface="Courier New" charset="0"/>
                <a:sym typeface="Courier New" charset="0"/>
              </a:rPr>
              <a:t>}</a:t>
            </a:r>
          </a:p>
          <a:p>
            <a:pPr marL="496888" lvl="1"/>
            <a:endParaRPr lang="en-US" sz="1600" b="1">
              <a:solidFill>
                <a:schemeClr val="tx1"/>
              </a:solidFill>
              <a:latin typeface="Courier New" charset="0"/>
              <a:cs typeface="Courier New" charset="0"/>
              <a:sym typeface="Courier New" charset="0"/>
            </a:endParaRPr>
          </a:p>
          <a:p>
            <a:pPr marL="496888" lvl="1"/>
            <a:r>
              <a:rPr lang="en-US" sz="1600" b="1">
                <a:solidFill>
                  <a:schemeClr val="tx1"/>
                </a:solidFill>
                <a:latin typeface="Courier New" charset="0"/>
                <a:cs typeface="Courier New" charset="0"/>
                <a:sym typeface="Courier New" charset="0"/>
              </a:rPr>
              <a:t>public synchronized void consume() {</a:t>
            </a:r>
          </a:p>
          <a:p>
            <a:pPr marL="496888" lvl="1"/>
            <a:r>
              <a:rPr lang="en-US" sz="1600" b="1">
                <a:solidFill>
                  <a:schemeClr val="tx1"/>
                </a:solidFill>
                <a:latin typeface="Courier New" charset="0"/>
                <a:cs typeface="Courier New" charset="0"/>
                <a:sym typeface="Courier New" charset="0"/>
              </a:rPr>
              <a:t>   while(nLoaves == 0) this.wait();  // Wait until not empty</a:t>
            </a:r>
          </a:p>
          <a:p>
            <a:pPr marL="496888" lvl="1"/>
            <a:r>
              <a:rPr lang="en-US" sz="1600" b="1">
                <a:solidFill>
                  <a:schemeClr val="tx1"/>
                </a:solidFill>
                <a:latin typeface="Courier New" charset="0"/>
                <a:cs typeface="Courier New" charset="0"/>
                <a:sym typeface="Courier New" charset="0"/>
              </a:rPr>
              <a:t>   --nLoaves;</a:t>
            </a:r>
          </a:p>
          <a:p>
            <a:pPr marL="496888" lvl="1"/>
            <a:r>
              <a:rPr lang="en-US" sz="1600" b="1">
                <a:solidFill>
                  <a:schemeClr val="tx1"/>
                </a:solidFill>
                <a:latin typeface="Courier New" charset="0"/>
                <a:cs typeface="Courier New" charset="0"/>
                <a:sym typeface="Courier New" charset="0"/>
              </a:rPr>
              <a:t>   this.notifyall();                 // Signal: shelf not full</a:t>
            </a:r>
          </a:p>
          <a:p>
            <a:pPr marL="496888" lvl="1"/>
            <a:r>
              <a:rPr lang="en-US" sz="1600" b="1">
                <a:solidFill>
                  <a:schemeClr val="tx1"/>
                </a:solidFill>
                <a:latin typeface="Courier New" charset="0"/>
                <a:cs typeface="Courier New" charset="0"/>
                <a:sym typeface="Courier New" charset="0"/>
              </a:rPr>
              <a:t>}</a:t>
            </a:r>
          </a:p>
          <a:p>
            <a:pPr marL="39688"/>
            <a:r>
              <a:rPr lang="en-US" sz="1600" b="1">
                <a:solidFill>
                  <a:schemeClr val="tx1"/>
                </a:solidFill>
                <a:latin typeface="Courier New" charset="0"/>
                <a:cs typeface="Courier New" charset="0"/>
                <a:sym typeface="Courier New" charset="0"/>
              </a:rPr>
              <a:t>}</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612775" y="228600"/>
            <a:ext cx="8153400" cy="990600"/>
          </a:xfrm>
        </p:spPr>
        <p:txBody>
          <a:bodyPr/>
          <a:lstStyle/>
          <a:p>
            <a:r>
              <a:rPr lang="en-US">
                <a:latin typeface="Tw Cen MT" charset="0"/>
              </a:rPr>
              <a:t>Bounded Buffer example</a:t>
            </a:r>
            <a:endParaRPr lang="fr-BE">
              <a:latin typeface="Tw Cen MT" charset="0"/>
            </a:endParaRPr>
          </a:p>
        </p:txBody>
      </p:sp>
      <p:sp>
        <p:nvSpPr>
          <p:cNvPr id="4403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510606EA-25F8-164E-8381-DF8EB1899E61}" type="slidenum">
              <a:rPr lang="en-US" sz="1200">
                <a:solidFill>
                  <a:srgbClr val="FFFFFF"/>
                </a:solidFill>
              </a:rPr>
              <a:pPr eaLnBrk="1" hangingPunct="1">
                <a:lnSpc>
                  <a:spcPct val="80000"/>
                </a:lnSpc>
              </a:pPr>
              <a:t>28</a:t>
            </a:fld>
            <a:endParaRPr lang="en-US" sz="1200">
              <a:solidFill>
                <a:srgbClr val="FFFFFF"/>
              </a:solidFill>
            </a:endParaRPr>
          </a:p>
        </p:txBody>
      </p:sp>
      <p:sp>
        <p:nvSpPr>
          <p:cNvPr id="44035" name="Rectangle 2"/>
          <p:cNvSpPr>
            <a:spLocks/>
          </p:cNvSpPr>
          <p:nvPr/>
        </p:nvSpPr>
        <p:spPr bwMode="auto">
          <a:xfrm>
            <a:off x="587375" y="1600200"/>
            <a:ext cx="8404225" cy="5170488"/>
          </a:xfrm>
          <a:prstGeom prst="rect">
            <a:avLst/>
          </a:prstGeom>
          <a:solidFill>
            <a:srgbClr val="FFFFCC"/>
          </a:solidFill>
          <a:ln w="12700">
            <a:solidFill>
              <a:schemeClr val="tx1"/>
            </a:solidFill>
            <a:miter lim="800000"/>
            <a:headEnd/>
            <a:tailEnd/>
          </a:ln>
        </p:spPr>
        <p:txBody>
          <a:bodyPr lIns="0" tIns="0" rIns="40639" bIns="0">
            <a:spAutoFit/>
          </a:bodyPr>
          <a:lstStyle/>
          <a:p>
            <a:pPr marL="39688"/>
            <a:r>
              <a:rPr lang="en-US" sz="1600" b="1">
                <a:solidFill>
                  <a:schemeClr val="tx1"/>
                </a:solidFill>
                <a:latin typeface="Courier New" charset="0"/>
                <a:cs typeface="Courier New" charset="0"/>
                <a:sym typeface="Courier New" charset="0"/>
              </a:rPr>
              <a:t>class BoundedBuffer&lt;T&gt; {</a:t>
            </a:r>
          </a:p>
          <a:p>
            <a:pPr marL="39688"/>
            <a:r>
              <a:rPr lang="en-US" sz="1600" b="1">
                <a:solidFill>
                  <a:schemeClr val="tx1"/>
                </a:solidFill>
                <a:latin typeface="Courier New" charset="0"/>
                <a:cs typeface="Courier New" charset="0"/>
                <a:sym typeface="Courier New" charset="0"/>
              </a:rPr>
              <a:t>    int putPtr = 0, getPtr = 0;  // Next slot to use</a:t>
            </a:r>
          </a:p>
          <a:p>
            <a:pPr marL="39688"/>
            <a:r>
              <a:rPr lang="en-US" sz="1600" b="1">
                <a:solidFill>
                  <a:schemeClr val="tx1"/>
                </a:solidFill>
                <a:latin typeface="Courier New" charset="0"/>
                <a:cs typeface="Courier New" charset="0"/>
                <a:sym typeface="Courier New" charset="0"/>
              </a:rPr>
              <a:t>    int available = 0;           // Items currently available</a:t>
            </a:r>
          </a:p>
          <a:p>
            <a:pPr marL="39688"/>
            <a:r>
              <a:rPr lang="en-US" sz="1600" b="1">
                <a:solidFill>
                  <a:schemeClr val="tx1"/>
                </a:solidFill>
                <a:latin typeface="Courier New" charset="0"/>
                <a:cs typeface="Courier New" charset="0"/>
                <a:sym typeface="Courier New" charset="0"/>
              </a:rPr>
              <a:t>    final int K = 10;            // buffer capacity</a:t>
            </a:r>
          </a:p>
          <a:p>
            <a:pPr marL="39688"/>
            <a:r>
              <a:rPr lang="en-US" sz="1600" b="1">
                <a:solidFill>
                  <a:schemeClr val="tx1"/>
                </a:solidFill>
                <a:latin typeface="Courier New" charset="0"/>
                <a:cs typeface="Courier New" charset="0"/>
                <a:sym typeface="Courier New" charset="0"/>
              </a:rPr>
              <a:t>    T[] buffer = new T[K];</a:t>
            </a:r>
          </a:p>
          <a:p>
            <a:pPr marL="39688"/>
            <a:endParaRPr lang="en-US" sz="1600" b="1">
              <a:solidFill>
                <a:schemeClr val="tx1"/>
              </a:solidFill>
              <a:latin typeface="Courier New" charset="0"/>
              <a:cs typeface="Courier New" charset="0"/>
              <a:sym typeface="Courier New" charset="0"/>
            </a:endParaRPr>
          </a:p>
          <a:p>
            <a:pPr marL="496888" lvl="1"/>
            <a:r>
              <a:rPr lang="en-US" sz="1600" b="1">
                <a:solidFill>
                  <a:schemeClr val="tx1"/>
                </a:solidFill>
                <a:latin typeface="Courier New" charset="0"/>
                <a:cs typeface="Courier New" charset="0"/>
                <a:sym typeface="Courier New" charset="0"/>
              </a:rPr>
              <a:t>public synchronized void produce(T item) {</a:t>
            </a:r>
          </a:p>
          <a:p>
            <a:pPr marL="496888" lvl="1"/>
            <a:r>
              <a:rPr lang="en-US" sz="1600" b="1">
                <a:solidFill>
                  <a:schemeClr val="tx1"/>
                </a:solidFill>
                <a:latin typeface="Courier New" charset="0"/>
                <a:cs typeface="Courier New" charset="0"/>
                <a:sym typeface="Courier New" charset="0"/>
              </a:rPr>
              <a:t>   while(available == K) this.wait();  // Wait until not full</a:t>
            </a:r>
          </a:p>
          <a:p>
            <a:pPr marL="496888" lvl="1"/>
            <a:r>
              <a:rPr lang="en-US" sz="1600" b="1">
                <a:solidFill>
                  <a:schemeClr val="tx1"/>
                </a:solidFill>
                <a:latin typeface="Courier New" charset="0"/>
                <a:cs typeface="Courier New" charset="0"/>
                <a:sym typeface="Courier New" charset="0"/>
              </a:rPr>
              <a:t>   buffer[putPtr++ % K] = item;</a:t>
            </a:r>
          </a:p>
          <a:p>
            <a:pPr marL="496888" lvl="1"/>
            <a:r>
              <a:rPr lang="en-US" sz="1600" b="1">
                <a:solidFill>
                  <a:schemeClr val="tx1"/>
                </a:solidFill>
                <a:latin typeface="Courier New" charset="0"/>
                <a:cs typeface="Courier New" charset="0"/>
                <a:sym typeface="Courier New" charset="0"/>
              </a:rPr>
              <a:t>   ++available;</a:t>
            </a:r>
          </a:p>
          <a:p>
            <a:pPr marL="496888" lvl="1"/>
            <a:r>
              <a:rPr lang="en-US" sz="1600" b="1">
                <a:solidFill>
                  <a:schemeClr val="tx1"/>
                </a:solidFill>
                <a:latin typeface="Courier New" charset="0"/>
                <a:cs typeface="Courier New" charset="0"/>
                <a:sym typeface="Courier New" charset="0"/>
              </a:rPr>
              <a:t>   this.notifyall();                   // Signal: not empty</a:t>
            </a:r>
          </a:p>
          <a:p>
            <a:pPr marL="496888" lvl="1"/>
            <a:r>
              <a:rPr lang="en-US" sz="1600" b="1">
                <a:solidFill>
                  <a:schemeClr val="tx1"/>
                </a:solidFill>
                <a:latin typeface="Courier New" charset="0"/>
                <a:cs typeface="Courier New" charset="0"/>
                <a:sym typeface="Courier New" charset="0"/>
              </a:rPr>
              <a:t>}</a:t>
            </a:r>
          </a:p>
          <a:p>
            <a:pPr marL="496888" lvl="1"/>
            <a:endParaRPr lang="en-US" sz="1600" b="1">
              <a:solidFill>
                <a:schemeClr val="tx1"/>
              </a:solidFill>
              <a:latin typeface="Courier New" charset="0"/>
              <a:cs typeface="Courier New" charset="0"/>
              <a:sym typeface="Courier New" charset="0"/>
            </a:endParaRPr>
          </a:p>
          <a:p>
            <a:pPr marL="496888" lvl="1"/>
            <a:r>
              <a:rPr lang="en-US" sz="1600" b="1">
                <a:solidFill>
                  <a:schemeClr val="tx1"/>
                </a:solidFill>
                <a:latin typeface="Courier New" charset="0"/>
                <a:cs typeface="Courier New" charset="0"/>
                <a:sym typeface="Courier New" charset="0"/>
              </a:rPr>
              <a:t>public synchronized T consume() {</a:t>
            </a:r>
          </a:p>
          <a:p>
            <a:pPr marL="496888" lvl="1"/>
            <a:r>
              <a:rPr lang="en-US" sz="1600" b="1">
                <a:solidFill>
                  <a:schemeClr val="tx1"/>
                </a:solidFill>
                <a:latin typeface="Courier New" charset="0"/>
                <a:cs typeface="Courier New" charset="0"/>
                <a:sym typeface="Courier New" charset="0"/>
              </a:rPr>
              <a:t>   while(available == 0) this.wait(); // Wait until not empty</a:t>
            </a:r>
          </a:p>
          <a:p>
            <a:pPr marL="496888" lvl="1"/>
            <a:r>
              <a:rPr lang="en-US" sz="1600" b="1">
                <a:solidFill>
                  <a:schemeClr val="tx1"/>
                </a:solidFill>
                <a:latin typeface="Courier New" charset="0"/>
                <a:cs typeface="Courier New" charset="0"/>
                <a:sym typeface="Courier New" charset="0"/>
              </a:rPr>
              <a:t>   --available;</a:t>
            </a:r>
          </a:p>
          <a:p>
            <a:pPr marL="496888" lvl="1"/>
            <a:r>
              <a:rPr lang="en-US" sz="1600" b="1">
                <a:solidFill>
                  <a:schemeClr val="tx1"/>
                </a:solidFill>
                <a:latin typeface="Courier New" charset="0"/>
                <a:cs typeface="Courier New" charset="0"/>
                <a:sym typeface="Courier New" charset="0"/>
              </a:rPr>
              <a:t>   T item = buffer[getPtr++ % K];</a:t>
            </a:r>
          </a:p>
          <a:p>
            <a:pPr marL="496888" lvl="1"/>
            <a:r>
              <a:rPr lang="en-US" sz="1600" b="1">
                <a:solidFill>
                  <a:schemeClr val="tx1"/>
                </a:solidFill>
                <a:latin typeface="Courier New" charset="0"/>
                <a:cs typeface="Courier New" charset="0"/>
                <a:sym typeface="Courier New" charset="0"/>
              </a:rPr>
              <a:t>   this.notifyall();                   // Signal: not full</a:t>
            </a:r>
          </a:p>
          <a:p>
            <a:pPr marL="496888" lvl="1"/>
            <a:r>
              <a:rPr lang="en-US" sz="1600" b="1">
                <a:solidFill>
                  <a:schemeClr val="tx1"/>
                </a:solidFill>
                <a:latin typeface="Courier New" charset="0"/>
                <a:cs typeface="Courier New" charset="0"/>
                <a:sym typeface="Courier New" charset="0"/>
              </a:rPr>
              <a:t>   return item;</a:t>
            </a:r>
          </a:p>
          <a:p>
            <a:pPr marL="496888" lvl="1"/>
            <a:r>
              <a:rPr lang="en-US" sz="1600" b="1">
                <a:solidFill>
                  <a:schemeClr val="tx1"/>
                </a:solidFill>
                <a:latin typeface="Courier New" charset="0"/>
                <a:cs typeface="Courier New" charset="0"/>
                <a:sym typeface="Courier New" charset="0"/>
              </a:rPr>
              <a:t>}</a:t>
            </a:r>
          </a:p>
          <a:p>
            <a:pPr marL="39688"/>
            <a:r>
              <a:rPr lang="en-US" sz="1600" b="1">
                <a:solidFill>
                  <a:schemeClr val="tx1"/>
                </a:solidFill>
                <a:latin typeface="Courier New" charset="0"/>
                <a:cs typeface="Courier New" charset="0"/>
                <a:sym typeface="Courier New" charset="0"/>
              </a:rPr>
              <a:t>}</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612775" y="228600"/>
            <a:ext cx="8153400" cy="990600"/>
          </a:xfrm>
        </p:spPr>
        <p:txBody>
          <a:bodyPr/>
          <a:lstStyle/>
          <a:p>
            <a:r>
              <a:rPr lang="en-US">
                <a:latin typeface="Tw Cen MT" charset="0"/>
              </a:rPr>
              <a:t>In an ideal world…	</a:t>
            </a:r>
          </a:p>
        </p:txBody>
      </p:sp>
      <p:sp>
        <p:nvSpPr>
          <p:cNvPr id="45058" name="Content Placeholder 2"/>
          <p:cNvSpPr>
            <a:spLocks noGrp="1"/>
          </p:cNvSpPr>
          <p:nvPr>
            <p:ph sz="quarter" idx="1"/>
          </p:nvPr>
        </p:nvSpPr>
        <p:spPr>
          <a:xfrm>
            <a:off x="612775" y="1600200"/>
            <a:ext cx="8153400" cy="4495800"/>
          </a:xfrm>
        </p:spPr>
        <p:txBody>
          <a:bodyPr/>
          <a:lstStyle/>
          <a:p>
            <a:r>
              <a:rPr lang="en-US">
                <a:latin typeface="Tw Cen MT" charset="0"/>
              </a:rPr>
              <a:t>Bounded buffer allows producer and consumer to both run concurrently, with neither blocking</a:t>
            </a:r>
          </a:p>
          <a:p>
            <a:pPr lvl="1"/>
            <a:r>
              <a:rPr lang="en-US">
                <a:latin typeface="Tw Cen MT" charset="0"/>
              </a:rPr>
              <a:t>This happens if they run at the same average rate</a:t>
            </a:r>
          </a:p>
          <a:p>
            <a:pPr lvl="1"/>
            <a:r>
              <a:rPr lang="en-US">
                <a:latin typeface="Tw Cen MT" charset="0"/>
              </a:rPr>
              <a:t>… and if the buffer is big enough to mask any brief rate surges by either of the two</a:t>
            </a:r>
          </a:p>
          <a:p>
            <a:pPr lvl="1"/>
            <a:endParaRPr lang="en-US">
              <a:latin typeface="Tw Cen MT" charset="0"/>
            </a:endParaRPr>
          </a:p>
          <a:p>
            <a:r>
              <a:rPr lang="en-US">
                <a:latin typeface="Tw Cen MT" charset="0"/>
              </a:rPr>
              <a:t>But if one does get ahead of the other, it waits</a:t>
            </a:r>
          </a:p>
          <a:p>
            <a:pPr lvl="1"/>
            <a:r>
              <a:rPr lang="en-US">
                <a:latin typeface="Tw Cen MT" charset="0"/>
              </a:rPr>
              <a:t>This avoids the risk of producing so many items that we run out of computer memory for them.  Or of accidentally trying to consume a non-existent item.</a:t>
            </a:r>
          </a:p>
        </p:txBody>
      </p:sp>
      <p:sp>
        <p:nvSpPr>
          <p:cNvPr id="4505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BA73252E-0887-F64B-92BF-E38A0F0C52F1}" type="slidenum">
              <a:rPr lang="en-US" sz="1200">
                <a:solidFill>
                  <a:srgbClr val="FFFFFF"/>
                </a:solidFill>
              </a:rPr>
              <a:pPr eaLnBrk="1" hangingPunct="1">
                <a:lnSpc>
                  <a:spcPct val="80000"/>
                </a:lnSpc>
              </a:pPr>
              <a:t>29</a:t>
            </a:fld>
            <a:endParaRPr lang="en-US" sz="120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z="3200">
                <a:solidFill>
                  <a:srgbClr val="800000"/>
                </a:solidFill>
                <a:latin typeface="Tw Cen MT" charset="0"/>
              </a:rPr>
              <a:t>Assignment A8: Shipping Game</a:t>
            </a:r>
          </a:p>
        </p:txBody>
      </p:sp>
      <p:sp>
        <p:nvSpPr>
          <p:cNvPr id="3" name="Slide Number Placeholder 2"/>
          <p:cNvSpPr>
            <a:spLocks noGrp="1"/>
          </p:cNvSpPr>
          <p:nvPr>
            <p:ph type="sldNum" sz="quarter" idx="12"/>
          </p:nvPr>
        </p:nvSpPr>
        <p:spPr/>
        <p:txBody>
          <a:bodyPr>
            <a:normAutofit fontScale="85000" lnSpcReduction="20000"/>
          </a:bodyPr>
          <a:lstStyle/>
          <a:p>
            <a:pPr>
              <a:defRPr/>
            </a:pPr>
            <a:fld id="{129081CC-5728-BE47-9116-03A560B358E9}" type="slidenum">
              <a:rPr lang="en-US" smtClean="0"/>
              <a:pPr>
                <a:defRPr/>
              </a:pPr>
              <a:t>3</a:t>
            </a:fld>
            <a:endParaRPr lang="en-US"/>
          </a:p>
        </p:txBody>
      </p:sp>
      <p:sp>
        <p:nvSpPr>
          <p:cNvPr id="17411" name="TextBox 3"/>
          <p:cNvSpPr txBox="1">
            <a:spLocks noChangeArrowheads="1"/>
          </p:cNvSpPr>
          <p:nvPr/>
        </p:nvSpPr>
        <p:spPr bwMode="auto">
          <a:xfrm>
            <a:off x="609600" y="1752600"/>
            <a:ext cx="8077200" cy="253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r>
              <a:rPr lang="en-US" dirty="0">
                <a:latin typeface="Tw Cen MT"/>
                <a:cs typeface="Tw Cen MT"/>
              </a:rPr>
              <a:t>Assignment A8 is developed Michael (Shnik) Patashnik</a:t>
            </a:r>
          </a:p>
          <a:p>
            <a:pPr eaLnBrk="1" hangingPunct="1"/>
            <a:r>
              <a:rPr lang="en-US" dirty="0">
                <a:latin typeface="Tw Cen MT"/>
                <a:cs typeface="Tw Cen MT"/>
              </a:rPr>
              <a:t>Undergrad TA</a:t>
            </a:r>
          </a:p>
          <a:p>
            <a:pPr eaLnBrk="1" hangingPunct="1">
              <a:spcBef>
                <a:spcPts val="600"/>
              </a:spcBef>
            </a:pPr>
            <a:r>
              <a:rPr lang="en-US" dirty="0">
                <a:latin typeface="Tw Cen MT"/>
                <a:cs typeface="Tw Cen MT"/>
              </a:rPr>
              <a:t>A&amp;S, studying Economics and CS</a:t>
            </a:r>
          </a:p>
          <a:p>
            <a:pPr eaLnBrk="1" hangingPunct="1">
              <a:spcBef>
                <a:spcPts val="600"/>
              </a:spcBef>
            </a:pPr>
            <a:endParaRPr lang="en-US" dirty="0">
              <a:latin typeface="Tw Cen MT"/>
              <a:cs typeface="Tw Cen MT"/>
            </a:endParaRPr>
          </a:p>
          <a:p>
            <a:pPr eaLnBrk="1" hangingPunct="1">
              <a:spcBef>
                <a:spcPts val="600"/>
              </a:spcBef>
            </a:pPr>
            <a:r>
              <a:rPr lang="en-US" dirty="0">
                <a:latin typeface="Tw Cen MT"/>
                <a:cs typeface="Tw Cen MT"/>
              </a:rPr>
              <a:t>Other CS2110 staff involved: Eric Chahin, Alex Fusco, Aaron Nelson, Alexandra Anderson.</a:t>
            </a:r>
          </a:p>
        </p:txBody>
      </p:sp>
      <p:sp>
        <p:nvSpPr>
          <p:cNvPr id="17412" name="TextBox 1"/>
          <p:cNvSpPr txBox="1">
            <a:spLocks noChangeArrowheads="1"/>
          </p:cNvSpPr>
          <p:nvPr/>
        </p:nvSpPr>
        <p:spPr bwMode="auto">
          <a:xfrm>
            <a:off x="1524000" y="4724400"/>
            <a:ext cx="59563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r>
              <a:rPr lang="en-US">
                <a:solidFill>
                  <a:srgbClr val="FF0000"/>
                </a:solidFill>
                <a:latin typeface="Tw Cen MT"/>
                <a:cs typeface="Tw Cen MT"/>
              </a:rPr>
              <a:t>Which one of </a:t>
            </a:r>
            <a:r>
              <a:rPr lang="en-US" i="1">
                <a:solidFill>
                  <a:srgbClr val="FF0000"/>
                </a:solidFill>
                <a:latin typeface="Tw Cen MT"/>
                <a:cs typeface="Tw Cen MT"/>
              </a:rPr>
              <a:t>you</a:t>
            </a:r>
            <a:r>
              <a:rPr lang="en-US">
                <a:solidFill>
                  <a:srgbClr val="FF0000"/>
                </a:solidFill>
                <a:latin typeface="Tw Cen MT"/>
                <a:cs typeface="Tw Cen MT"/>
              </a:rPr>
              <a:t> will be the next one to help us develop our assignments?</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612775" y="228600"/>
            <a:ext cx="8153400" cy="990600"/>
          </a:xfrm>
        </p:spPr>
        <p:txBody>
          <a:bodyPr/>
          <a:lstStyle/>
          <a:p>
            <a:r>
              <a:rPr lang="en-US">
                <a:latin typeface="Tw Cen MT" charset="0"/>
              </a:rPr>
              <a:t>Trickier example</a:t>
            </a:r>
            <a:endParaRPr lang="fr-BE">
              <a:latin typeface="Tw Cen MT" charset="0"/>
            </a:endParaRPr>
          </a:p>
        </p:txBody>
      </p:sp>
      <p:sp>
        <p:nvSpPr>
          <p:cNvPr id="46082" name="Content Placeholder 2"/>
          <p:cNvSpPr>
            <a:spLocks noGrp="1"/>
          </p:cNvSpPr>
          <p:nvPr>
            <p:ph sz="quarter" idx="1"/>
          </p:nvPr>
        </p:nvSpPr>
        <p:spPr>
          <a:xfrm>
            <a:off x="612775" y="1600200"/>
            <a:ext cx="8153400" cy="4495800"/>
          </a:xfrm>
        </p:spPr>
        <p:txBody>
          <a:bodyPr/>
          <a:lstStyle/>
          <a:p>
            <a:r>
              <a:rPr lang="en-US">
                <a:latin typeface="Tw Cen MT" charset="0"/>
              </a:rPr>
              <a:t>Suppose we want to use locking in a BST</a:t>
            </a:r>
          </a:p>
          <a:p>
            <a:pPr lvl="1"/>
            <a:r>
              <a:rPr lang="en-US">
                <a:latin typeface="Tw Cen MT" charset="0"/>
              </a:rPr>
              <a:t>Goal: allow multiple threads to search the tree</a:t>
            </a:r>
          </a:p>
          <a:p>
            <a:pPr lvl="1"/>
            <a:r>
              <a:rPr lang="en-US">
                <a:latin typeface="Tw Cen MT" charset="0"/>
              </a:rPr>
              <a:t>But don’t want an insertion to cause a search thread to throw an exception</a:t>
            </a:r>
            <a:endParaRPr lang="fr-BE">
              <a:latin typeface="Tw Cen MT" charset="0"/>
            </a:endParaRPr>
          </a:p>
        </p:txBody>
      </p:sp>
      <p:sp>
        <p:nvSpPr>
          <p:cNvPr id="4608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F30AE68A-634E-7D4B-B535-69B3A3A83298}" type="slidenum">
              <a:rPr lang="en-US" sz="1200">
                <a:solidFill>
                  <a:srgbClr val="FFFFFF"/>
                </a:solidFill>
              </a:rPr>
              <a:pPr eaLnBrk="1" hangingPunct="1">
                <a:lnSpc>
                  <a:spcPct val="80000"/>
                </a:lnSpc>
              </a:pPr>
              <a:t>30</a:t>
            </a:fld>
            <a:endParaRPr lang="en-US" sz="120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533400" y="152400"/>
            <a:ext cx="8153400" cy="990600"/>
          </a:xfrm>
        </p:spPr>
        <p:txBody>
          <a:bodyPr/>
          <a:lstStyle/>
          <a:p>
            <a:r>
              <a:rPr lang="en-US">
                <a:latin typeface="Tw Cen MT" charset="0"/>
              </a:rPr>
              <a:t>Code we’re given is thread unsafe</a:t>
            </a:r>
            <a:endParaRPr lang="fr-BE">
              <a:latin typeface="Tw Cen MT" charset="0"/>
            </a:endParaRPr>
          </a:p>
        </p:txBody>
      </p:sp>
      <p:sp>
        <p:nvSpPr>
          <p:cNvPr id="4710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C33711B5-C193-7A40-BE5A-5879F5A58F65}" type="slidenum">
              <a:rPr lang="en-US" sz="1200">
                <a:solidFill>
                  <a:srgbClr val="FFFFFF"/>
                </a:solidFill>
              </a:rPr>
              <a:pPr eaLnBrk="1" hangingPunct="1">
                <a:lnSpc>
                  <a:spcPct val="80000"/>
                </a:lnSpc>
              </a:pPr>
              <a:t>31</a:t>
            </a:fld>
            <a:endParaRPr lang="en-US" sz="1200">
              <a:solidFill>
                <a:srgbClr val="FFFFFF"/>
              </a:solidFill>
            </a:endParaRPr>
          </a:p>
        </p:txBody>
      </p:sp>
      <p:sp>
        <p:nvSpPr>
          <p:cNvPr id="47107" name="Rectangle 2"/>
          <p:cNvSpPr>
            <a:spLocks/>
          </p:cNvSpPr>
          <p:nvPr/>
        </p:nvSpPr>
        <p:spPr bwMode="auto">
          <a:xfrm>
            <a:off x="228600" y="914400"/>
            <a:ext cx="8915400" cy="5816600"/>
          </a:xfrm>
          <a:prstGeom prst="rect">
            <a:avLst/>
          </a:prstGeom>
          <a:solidFill>
            <a:srgbClr val="FFFFCC"/>
          </a:solidFill>
          <a:ln w="12700">
            <a:solidFill>
              <a:schemeClr val="tx1"/>
            </a:solidFill>
            <a:miter lim="800000"/>
            <a:headEnd/>
            <a:tailEnd/>
          </a:ln>
        </p:spPr>
        <p:txBody>
          <a:bodyPr lIns="0" tIns="0" rIns="40639" bIns="0">
            <a:spAutoFit/>
          </a:bodyPr>
          <a:lstStyle/>
          <a:p>
            <a:pPr marL="39688"/>
            <a:r>
              <a:rPr lang="en-US" sz="1400" b="1">
                <a:solidFill>
                  <a:schemeClr val="tx1"/>
                </a:solidFill>
                <a:latin typeface="Courier New" charset="0"/>
                <a:cs typeface="Courier New" charset="0"/>
                <a:sym typeface="Courier New" charset="0"/>
              </a:rPr>
              <a:t>class BST {</a:t>
            </a:r>
          </a:p>
          <a:p>
            <a:pPr marL="39688"/>
            <a:r>
              <a:rPr lang="en-US" sz="1400" b="1">
                <a:solidFill>
                  <a:schemeClr val="tx1"/>
                </a:solidFill>
                <a:latin typeface="Courier New" charset="0"/>
                <a:cs typeface="Courier New" charset="0"/>
                <a:sym typeface="Courier New" charset="0"/>
              </a:rPr>
              <a:t>    Object name;      // Name of this node</a:t>
            </a:r>
          </a:p>
          <a:p>
            <a:pPr marL="39688"/>
            <a:r>
              <a:rPr lang="en-US" sz="1400" b="1">
                <a:solidFill>
                  <a:schemeClr val="tx1"/>
                </a:solidFill>
                <a:latin typeface="Courier New" charset="0"/>
                <a:cs typeface="Courier New" charset="0"/>
                <a:sym typeface="Courier New" charset="0"/>
              </a:rPr>
              <a:t>    Object value;     // Value of associated with that name</a:t>
            </a:r>
          </a:p>
          <a:p>
            <a:pPr marL="39688"/>
            <a:r>
              <a:rPr lang="en-US" sz="1400" b="1">
                <a:solidFill>
                  <a:schemeClr val="tx1"/>
                </a:solidFill>
                <a:latin typeface="Courier New" charset="0"/>
                <a:cs typeface="Courier New" charset="0"/>
                <a:sym typeface="Courier New" charset="0"/>
              </a:rPr>
              <a:t>    BST left, right;  // Children of this node</a:t>
            </a:r>
          </a:p>
          <a:p>
            <a:pPr marL="39688"/>
            <a:endParaRPr lang="en-US" sz="1400" b="1">
              <a:solidFill>
                <a:schemeClr val="tx1"/>
              </a:solidFill>
              <a:latin typeface="Courier New" charset="0"/>
              <a:cs typeface="Courier New" charset="0"/>
              <a:sym typeface="Courier New" charset="0"/>
            </a:endParaRPr>
          </a:p>
          <a:p>
            <a:pPr marL="39688"/>
            <a:r>
              <a:rPr lang="en-US" sz="1400" b="1">
                <a:solidFill>
                  <a:schemeClr val="tx1"/>
                </a:solidFill>
                <a:latin typeface="Courier New" charset="0"/>
                <a:cs typeface="Courier New" charset="0"/>
                <a:sym typeface="Courier New" charset="0"/>
              </a:rPr>
              <a:t>    // Constructor</a:t>
            </a:r>
          </a:p>
          <a:p>
            <a:pPr marL="39688"/>
            <a:r>
              <a:rPr lang="en-US" sz="1400" b="1">
                <a:solidFill>
                  <a:schemeClr val="tx1"/>
                </a:solidFill>
                <a:latin typeface="Courier New" charset="0"/>
                <a:cs typeface="Courier New" charset="0"/>
                <a:sym typeface="Courier New" charset="0"/>
              </a:rPr>
              <a:t>    public void BST(Object who, Object what) { name = who; value = what; }</a:t>
            </a:r>
          </a:p>
          <a:p>
            <a:pPr marL="39688"/>
            <a:endParaRPr lang="en-US" sz="1400" b="1">
              <a:solidFill>
                <a:schemeClr val="tx1"/>
              </a:solidFill>
              <a:latin typeface="Courier New" charset="0"/>
              <a:cs typeface="Courier New" charset="0"/>
              <a:sym typeface="Courier New" charset="0"/>
            </a:endParaRPr>
          </a:p>
          <a:p>
            <a:pPr marL="496888" lvl="1"/>
            <a:r>
              <a:rPr lang="en-US" sz="1400" b="1">
                <a:solidFill>
                  <a:schemeClr val="tx1"/>
                </a:solidFill>
                <a:latin typeface="Courier New" charset="0"/>
                <a:cs typeface="Courier New" charset="0"/>
                <a:sym typeface="Courier New" charset="0"/>
              </a:rPr>
              <a:t>// Returns value if found, else null</a:t>
            </a:r>
          </a:p>
          <a:p>
            <a:pPr marL="496888" lvl="1"/>
            <a:r>
              <a:rPr lang="en-US" sz="1400" b="1">
                <a:solidFill>
                  <a:schemeClr val="tx1"/>
                </a:solidFill>
                <a:latin typeface="Courier New" charset="0"/>
                <a:cs typeface="Courier New" charset="0"/>
                <a:sym typeface="Courier New" charset="0"/>
              </a:rPr>
              <a:t>public Object get(Object goal) {</a:t>
            </a:r>
          </a:p>
          <a:p>
            <a:pPr marL="496888" lvl="1"/>
            <a:r>
              <a:rPr lang="en-US" sz="1400" b="1">
                <a:solidFill>
                  <a:schemeClr val="tx1"/>
                </a:solidFill>
                <a:latin typeface="Courier New" charset="0"/>
                <a:cs typeface="Courier New" charset="0"/>
                <a:sym typeface="Courier New" charset="0"/>
              </a:rPr>
              <a:t>    if(name.equals(goal)) return value;</a:t>
            </a:r>
          </a:p>
          <a:p>
            <a:pPr marL="496888" lvl="1"/>
            <a:r>
              <a:rPr lang="en-US" sz="1400" b="1">
                <a:solidFill>
                  <a:schemeClr val="tx1"/>
                </a:solidFill>
                <a:latin typeface="Courier New" charset="0"/>
                <a:cs typeface="Courier New" charset="0"/>
                <a:sym typeface="Courier New" charset="0"/>
              </a:rPr>
              <a:t>    if(name.compareTo(goal) &lt; 0) return left==null? null: left.get(goal);</a:t>
            </a:r>
          </a:p>
          <a:p>
            <a:pPr marL="496888" lvl="1"/>
            <a:r>
              <a:rPr lang="en-US" sz="1400" b="1">
                <a:solidFill>
                  <a:schemeClr val="tx1"/>
                </a:solidFill>
                <a:latin typeface="Courier New" charset="0"/>
                <a:cs typeface="Courier New" charset="0"/>
                <a:sym typeface="Courier New" charset="0"/>
              </a:rPr>
              <a:t>    return right==null? null: right.get(goal);</a:t>
            </a:r>
          </a:p>
          <a:p>
            <a:pPr marL="496888" lvl="1"/>
            <a:r>
              <a:rPr lang="en-US" sz="1400" b="1">
                <a:solidFill>
                  <a:schemeClr val="tx1"/>
                </a:solidFill>
                <a:latin typeface="Courier New" charset="0"/>
                <a:cs typeface="Courier New" charset="0"/>
                <a:sym typeface="Courier New" charset="0"/>
              </a:rPr>
              <a:t>}</a:t>
            </a:r>
          </a:p>
          <a:p>
            <a:pPr marL="496888" lvl="1"/>
            <a:endParaRPr lang="en-US" sz="1400" b="1">
              <a:solidFill>
                <a:schemeClr val="tx1"/>
              </a:solidFill>
              <a:latin typeface="Courier New" charset="0"/>
              <a:cs typeface="Courier New" charset="0"/>
              <a:sym typeface="Courier New" charset="0"/>
            </a:endParaRPr>
          </a:p>
          <a:p>
            <a:pPr marL="496888" lvl="1"/>
            <a:r>
              <a:rPr lang="en-US" sz="1400" b="1">
                <a:solidFill>
                  <a:schemeClr val="tx1"/>
                </a:solidFill>
                <a:latin typeface="Courier New" charset="0"/>
                <a:cs typeface="Courier New" charset="0"/>
                <a:sym typeface="Courier New" charset="0"/>
              </a:rPr>
              <a:t>// Updates value if name is already in the tree, else adds new BST node</a:t>
            </a:r>
          </a:p>
          <a:p>
            <a:pPr marL="496888" lvl="1"/>
            <a:r>
              <a:rPr lang="en-US" sz="1400" b="1">
                <a:solidFill>
                  <a:schemeClr val="tx1"/>
                </a:solidFill>
                <a:latin typeface="Courier New" charset="0"/>
                <a:cs typeface="Courier New" charset="0"/>
                <a:sym typeface="Courier New" charset="0"/>
              </a:rPr>
              <a:t>public void put(Object goal, Object value) {</a:t>
            </a:r>
          </a:p>
          <a:p>
            <a:pPr marL="496888" lvl="1"/>
            <a:r>
              <a:rPr lang="en-US" sz="1400" b="1">
                <a:solidFill>
                  <a:schemeClr val="tx1"/>
                </a:solidFill>
                <a:latin typeface="Courier New" charset="0"/>
                <a:cs typeface="Courier New" charset="0"/>
                <a:sym typeface="Courier New" charset="0"/>
              </a:rPr>
              <a:t>    if(name.equals(goal)) { this.value = value; return; }</a:t>
            </a:r>
          </a:p>
          <a:p>
            <a:pPr marL="496888" lvl="1"/>
            <a:r>
              <a:rPr lang="en-US" sz="1400" b="1">
                <a:solidFill>
                  <a:schemeClr val="tx1"/>
                </a:solidFill>
                <a:latin typeface="Courier New" charset="0"/>
                <a:cs typeface="Courier New" charset="0"/>
                <a:sym typeface="Courier New" charset="0"/>
              </a:rPr>
              <a:t>    if(name.compareTo(goal) &lt; 0) {</a:t>
            </a:r>
          </a:p>
          <a:p>
            <a:pPr marL="496888" lvl="1"/>
            <a:r>
              <a:rPr lang="en-US" sz="1400" b="1">
                <a:solidFill>
                  <a:schemeClr val="tx1"/>
                </a:solidFill>
                <a:latin typeface="Courier New" charset="0"/>
                <a:cs typeface="Courier New" charset="0"/>
                <a:sym typeface="Courier New" charset="0"/>
              </a:rPr>
              <a:t>        if(left == null) { left = new BST(goal, value); return; }</a:t>
            </a:r>
          </a:p>
          <a:p>
            <a:pPr marL="496888" lvl="1"/>
            <a:r>
              <a:rPr lang="en-US" sz="1400" b="1">
                <a:solidFill>
                  <a:schemeClr val="tx1"/>
                </a:solidFill>
                <a:latin typeface="Courier New" charset="0"/>
                <a:cs typeface="Courier New" charset="0"/>
                <a:sym typeface="Courier New" charset="0"/>
              </a:rPr>
              <a:t>        left.put(goal, value);</a:t>
            </a:r>
          </a:p>
          <a:p>
            <a:pPr marL="496888" lvl="1"/>
            <a:r>
              <a:rPr lang="en-US" sz="1400" b="1">
                <a:solidFill>
                  <a:schemeClr val="tx1"/>
                </a:solidFill>
                <a:latin typeface="Courier New" charset="0"/>
                <a:cs typeface="Courier New" charset="0"/>
                <a:sym typeface="Courier New" charset="0"/>
              </a:rPr>
              <a:t>    } else {</a:t>
            </a:r>
          </a:p>
          <a:p>
            <a:pPr marL="496888" lvl="1"/>
            <a:r>
              <a:rPr lang="en-US" sz="1400" b="1">
                <a:solidFill>
                  <a:schemeClr val="tx1"/>
                </a:solidFill>
                <a:latin typeface="Courier New" charset="0"/>
                <a:cs typeface="Courier New" charset="0"/>
                <a:sym typeface="Courier New" charset="0"/>
              </a:rPr>
              <a:t>        if(right == null) { right = new BST(goal, value); return; }</a:t>
            </a:r>
          </a:p>
          <a:p>
            <a:pPr marL="496888" lvl="1"/>
            <a:r>
              <a:rPr lang="en-US" sz="1400" b="1">
                <a:solidFill>
                  <a:schemeClr val="tx1"/>
                </a:solidFill>
                <a:latin typeface="Courier New" charset="0"/>
                <a:cs typeface="Courier New" charset="0"/>
                <a:sym typeface="Courier New" charset="0"/>
              </a:rPr>
              <a:t>        right.put(goal, value);</a:t>
            </a:r>
          </a:p>
          <a:p>
            <a:pPr marL="496888" lvl="1"/>
            <a:r>
              <a:rPr lang="en-US" sz="1400" b="1">
                <a:solidFill>
                  <a:schemeClr val="tx1"/>
                </a:solidFill>
                <a:latin typeface="Courier New" charset="0"/>
                <a:cs typeface="Courier New" charset="0"/>
                <a:sym typeface="Courier New" charset="0"/>
              </a:rPr>
              <a:t>    }</a:t>
            </a:r>
          </a:p>
          <a:p>
            <a:pPr marL="496888" lvl="1"/>
            <a:r>
              <a:rPr lang="en-US" sz="1400" b="1">
                <a:solidFill>
                  <a:schemeClr val="tx1"/>
                </a:solidFill>
                <a:latin typeface="Courier New" charset="0"/>
                <a:cs typeface="Courier New" charset="0"/>
                <a:sym typeface="Courier New" charset="0"/>
              </a:rPr>
              <a:t>}</a:t>
            </a:r>
          </a:p>
          <a:p>
            <a:pPr marL="39688"/>
            <a:r>
              <a:rPr lang="en-US" sz="1400" b="1">
                <a:solidFill>
                  <a:schemeClr val="tx1"/>
                </a:solidFill>
                <a:latin typeface="Courier New" charset="0"/>
                <a:cs typeface="Courier New" charset="0"/>
                <a:sym typeface="Courier New" charset="0"/>
              </a:rPr>
              <a:t>}</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3"/>
          <p:cNvSpPr>
            <a:spLocks noGrp="1"/>
          </p:cNvSpPr>
          <p:nvPr>
            <p:ph type="title"/>
          </p:nvPr>
        </p:nvSpPr>
        <p:spPr>
          <a:xfrm>
            <a:off x="612775" y="228600"/>
            <a:ext cx="8153400" cy="990600"/>
          </a:xfrm>
        </p:spPr>
        <p:txBody>
          <a:bodyPr/>
          <a:lstStyle/>
          <a:p>
            <a:r>
              <a:rPr lang="en-US">
                <a:latin typeface="Tw Cen MT" charset="0"/>
              </a:rPr>
              <a:t>Attempt #1</a:t>
            </a:r>
            <a:endParaRPr lang="fr-BE">
              <a:latin typeface="Tw Cen MT" charset="0"/>
            </a:endParaRPr>
          </a:p>
        </p:txBody>
      </p:sp>
      <p:sp>
        <p:nvSpPr>
          <p:cNvPr id="48130" name="Content Placeholder 4"/>
          <p:cNvSpPr>
            <a:spLocks noGrp="1"/>
          </p:cNvSpPr>
          <p:nvPr>
            <p:ph sz="quarter" idx="1"/>
          </p:nvPr>
        </p:nvSpPr>
        <p:spPr>
          <a:xfrm>
            <a:off x="612775" y="1600200"/>
            <a:ext cx="8153400" cy="4495800"/>
          </a:xfrm>
        </p:spPr>
        <p:txBody>
          <a:bodyPr/>
          <a:lstStyle/>
          <a:p>
            <a:r>
              <a:rPr lang="en-US">
                <a:latin typeface="Tw Cen MT" charset="0"/>
              </a:rPr>
              <a:t>Just make both put and get synchronized:</a:t>
            </a:r>
          </a:p>
          <a:p>
            <a:pPr lvl="1"/>
            <a:r>
              <a:rPr lang="en-US">
                <a:latin typeface="Tw Cen MT" charset="0"/>
              </a:rPr>
              <a:t>public synchronized Object get(…) { … }</a:t>
            </a:r>
          </a:p>
          <a:p>
            <a:pPr lvl="1"/>
            <a:r>
              <a:rPr lang="en-US">
                <a:latin typeface="Tw Cen MT" charset="0"/>
              </a:rPr>
              <a:t>public synchronized void put(…) { … }</a:t>
            </a:r>
          </a:p>
          <a:p>
            <a:pPr lvl="1"/>
            <a:endParaRPr lang="en-US">
              <a:latin typeface="Tw Cen MT" charset="0"/>
            </a:endParaRPr>
          </a:p>
          <a:p>
            <a:r>
              <a:rPr lang="en-US">
                <a:latin typeface="Tw Cen MT" charset="0"/>
              </a:rPr>
              <a:t>Let’s have a look….</a:t>
            </a:r>
            <a:endParaRPr lang="fr-BE">
              <a:latin typeface="Tw Cen MT" charset="0"/>
            </a:endParaRPr>
          </a:p>
        </p:txBody>
      </p:sp>
      <p:sp>
        <p:nvSpPr>
          <p:cNvPr id="4813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C67DB566-ABC8-3845-A4D3-0EA22D5BC685}" type="slidenum">
              <a:rPr lang="en-US" sz="1200">
                <a:solidFill>
                  <a:srgbClr val="FFFFFF"/>
                </a:solidFill>
              </a:rPr>
              <a:pPr eaLnBrk="1" hangingPunct="1">
                <a:lnSpc>
                  <a:spcPct val="80000"/>
                </a:lnSpc>
              </a:pPr>
              <a:t>32</a:t>
            </a:fld>
            <a:endParaRPr lang="en-US" sz="120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533400" y="152400"/>
            <a:ext cx="8153400" cy="990600"/>
          </a:xfrm>
        </p:spPr>
        <p:txBody>
          <a:bodyPr/>
          <a:lstStyle/>
          <a:p>
            <a:r>
              <a:rPr lang="en-US">
                <a:latin typeface="Tw Cen MT" charset="0"/>
              </a:rPr>
              <a:t>Safe version: Attempt #1</a:t>
            </a:r>
            <a:endParaRPr lang="fr-BE">
              <a:latin typeface="Tw Cen MT" charset="0"/>
            </a:endParaRPr>
          </a:p>
        </p:txBody>
      </p:sp>
      <p:sp>
        <p:nvSpPr>
          <p:cNvPr id="4915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40F589C4-68A0-2C49-A29E-DEC26E1ABCFE}" type="slidenum">
              <a:rPr lang="en-US" sz="1200">
                <a:solidFill>
                  <a:srgbClr val="FFFFFF"/>
                </a:solidFill>
              </a:rPr>
              <a:pPr eaLnBrk="1" hangingPunct="1">
                <a:lnSpc>
                  <a:spcPct val="80000"/>
                </a:lnSpc>
              </a:pPr>
              <a:t>33</a:t>
            </a:fld>
            <a:endParaRPr lang="en-US" sz="1200">
              <a:solidFill>
                <a:srgbClr val="FFFFFF"/>
              </a:solidFill>
            </a:endParaRPr>
          </a:p>
        </p:txBody>
      </p:sp>
      <p:sp>
        <p:nvSpPr>
          <p:cNvPr id="8" name="Rectangle 2"/>
          <p:cNvSpPr>
            <a:spLocks/>
          </p:cNvSpPr>
          <p:nvPr/>
        </p:nvSpPr>
        <p:spPr bwMode="auto">
          <a:xfrm>
            <a:off x="228600" y="914400"/>
            <a:ext cx="8915400" cy="5816600"/>
          </a:xfrm>
          <a:prstGeom prst="rect">
            <a:avLst/>
          </a:prstGeom>
          <a:solidFill>
            <a:srgbClr val="FFFFCC"/>
          </a:solidFill>
          <a:ln w="12700">
            <a:solidFill>
              <a:schemeClr val="tx1"/>
            </a:solidFill>
            <a:miter lim="800000"/>
            <a:headEnd/>
            <a:tailEnd/>
          </a:ln>
        </p:spPr>
        <p:txBody>
          <a:bodyPr lIns="0" tIns="0" rIns="40639" bIns="0">
            <a:spAutoFit/>
          </a:bodyPr>
          <a:lstStyle/>
          <a:p>
            <a:pPr marL="39688">
              <a:defRPr/>
            </a:pPr>
            <a:r>
              <a:rPr lang="en-US" sz="1400" b="1" dirty="0">
                <a:solidFill>
                  <a:schemeClr val="accent6">
                    <a:lumMod val="75000"/>
                  </a:schemeClr>
                </a:solidFill>
                <a:latin typeface="Courier New" pitchFamily="49" charset="0"/>
                <a:cs typeface="Courier New" pitchFamily="49" charset="0"/>
                <a:sym typeface="Courier New" pitchFamily="49" charset="0"/>
              </a:rPr>
              <a:t>class BST {</a:t>
            </a:r>
          </a:p>
          <a:p>
            <a:pPr marL="39688">
              <a:defRPr/>
            </a:pPr>
            <a:r>
              <a:rPr lang="en-US" sz="1400" b="1" dirty="0">
                <a:solidFill>
                  <a:schemeClr val="accent6">
                    <a:lumMod val="75000"/>
                  </a:schemeClr>
                </a:solidFill>
                <a:latin typeface="Courier New" pitchFamily="49" charset="0"/>
                <a:cs typeface="Courier New" pitchFamily="49" charset="0"/>
                <a:sym typeface="Courier New" pitchFamily="49" charset="0"/>
              </a:rPr>
              <a:t>    Object name;      // Name of this node</a:t>
            </a:r>
          </a:p>
          <a:p>
            <a:pPr marL="39688">
              <a:defRPr/>
            </a:pPr>
            <a:r>
              <a:rPr lang="en-US" sz="1400" b="1" dirty="0">
                <a:solidFill>
                  <a:schemeClr val="accent6">
                    <a:lumMod val="75000"/>
                  </a:schemeClr>
                </a:solidFill>
                <a:latin typeface="Courier New" pitchFamily="49" charset="0"/>
                <a:cs typeface="Courier New" pitchFamily="49" charset="0"/>
                <a:sym typeface="Courier New" pitchFamily="49" charset="0"/>
              </a:rPr>
              <a:t>    Object value;     // Value of associated with that name</a:t>
            </a:r>
          </a:p>
          <a:p>
            <a:pPr marL="39688">
              <a:defRPr/>
            </a:pPr>
            <a:r>
              <a:rPr lang="en-US" sz="1400" b="1" dirty="0">
                <a:solidFill>
                  <a:schemeClr val="accent6">
                    <a:lumMod val="75000"/>
                  </a:schemeClr>
                </a:solidFill>
                <a:latin typeface="Courier New" pitchFamily="49" charset="0"/>
                <a:cs typeface="Courier New" pitchFamily="49" charset="0"/>
                <a:sym typeface="Courier New" pitchFamily="49" charset="0"/>
              </a:rPr>
              <a:t>    BST left, right;  // Children of this node</a:t>
            </a:r>
          </a:p>
          <a:p>
            <a:pPr marL="39688">
              <a:defRPr/>
            </a:pPr>
            <a:endParaRPr lang="en-US" sz="1400" b="1" dirty="0">
              <a:solidFill>
                <a:schemeClr val="accent6">
                  <a:lumMod val="75000"/>
                </a:schemeClr>
              </a:solidFill>
              <a:latin typeface="Courier New" pitchFamily="49" charset="0"/>
              <a:cs typeface="Courier New" pitchFamily="49" charset="0"/>
              <a:sym typeface="Courier New" pitchFamily="49" charset="0"/>
            </a:endParaRPr>
          </a:p>
          <a:p>
            <a:pPr marL="39688">
              <a:defRPr/>
            </a:pPr>
            <a:r>
              <a:rPr lang="en-US" sz="1400" b="1" dirty="0">
                <a:solidFill>
                  <a:schemeClr val="accent6">
                    <a:lumMod val="75000"/>
                  </a:schemeClr>
                </a:solidFill>
                <a:latin typeface="Courier New" pitchFamily="49" charset="0"/>
                <a:cs typeface="Courier New" pitchFamily="49" charset="0"/>
                <a:sym typeface="Courier New" pitchFamily="49" charset="0"/>
              </a:rPr>
              <a:t>    // Constructor</a:t>
            </a:r>
          </a:p>
          <a:p>
            <a:pPr marL="39688">
              <a:defRPr/>
            </a:pPr>
            <a:r>
              <a:rPr lang="en-US" sz="1400" b="1" dirty="0">
                <a:solidFill>
                  <a:schemeClr val="accent6">
                    <a:lumMod val="75000"/>
                  </a:schemeClr>
                </a:solidFill>
                <a:latin typeface="Courier New" pitchFamily="49" charset="0"/>
                <a:cs typeface="Courier New" pitchFamily="49" charset="0"/>
                <a:sym typeface="Courier New" pitchFamily="49" charset="0"/>
              </a:rPr>
              <a:t>    public void BST(Object who, Object what) { name = who; value = what; }</a:t>
            </a:r>
          </a:p>
          <a:p>
            <a:pPr marL="39688">
              <a:defRPr/>
            </a:pPr>
            <a:endParaRPr lang="en-US" sz="1400" b="1" dirty="0">
              <a:solidFill>
                <a:schemeClr val="accent6">
                  <a:lumMod val="75000"/>
                </a:schemeClr>
              </a:solidFill>
              <a:latin typeface="Courier New" pitchFamily="49" charset="0"/>
              <a:cs typeface="Courier New" pitchFamily="49" charset="0"/>
              <a:sym typeface="Courier New" pitchFamily="49" charset="0"/>
            </a:endParaRPr>
          </a:p>
          <a:p>
            <a:pPr marL="496888" lvl="1">
              <a:defRPr/>
            </a:pPr>
            <a:r>
              <a:rPr lang="en-US" sz="1400" b="1" dirty="0">
                <a:solidFill>
                  <a:schemeClr val="accent6">
                    <a:lumMod val="75000"/>
                  </a:schemeClr>
                </a:solidFill>
                <a:latin typeface="Courier New" pitchFamily="49" charset="0"/>
                <a:cs typeface="Courier New" pitchFamily="49" charset="0"/>
                <a:sym typeface="Courier New" pitchFamily="49" charset="0"/>
              </a:rPr>
              <a:t>// Returns value if found, else null</a:t>
            </a:r>
          </a:p>
          <a:p>
            <a:pPr marL="496888" lvl="1">
              <a:defRPr/>
            </a:pPr>
            <a:r>
              <a:rPr lang="en-US" sz="1400" b="1" dirty="0">
                <a:solidFill>
                  <a:schemeClr val="accent6">
                    <a:lumMod val="75000"/>
                  </a:schemeClr>
                </a:solidFill>
                <a:latin typeface="Courier New" pitchFamily="49" charset="0"/>
                <a:cs typeface="Courier New" pitchFamily="49" charset="0"/>
                <a:sym typeface="Courier New" pitchFamily="49" charset="0"/>
              </a:rPr>
              <a:t>public </a:t>
            </a:r>
            <a:r>
              <a:rPr lang="en-US" sz="1400" b="1" dirty="0">
                <a:solidFill>
                  <a:srgbClr val="C00000"/>
                </a:solidFill>
                <a:latin typeface="Courier New" pitchFamily="49" charset="0"/>
                <a:cs typeface="Courier New" pitchFamily="49" charset="0"/>
                <a:sym typeface="Courier New" pitchFamily="49" charset="0"/>
              </a:rPr>
              <a:t>synchronized</a:t>
            </a:r>
            <a:r>
              <a:rPr lang="en-US" sz="1400" b="1" dirty="0">
                <a:solidFill>
                  <a:schemeClr val="accent6">
                    <a:lumMod val="75000"/>
                  </a:schemeClr>
                </a:solidFill>
                <a:latin typeface="Courier New" pitchFamily="49" charset="0"/>
                <a:cs typeface="Courier New" pitchFamily="49" charset="0"/>
                <a:sym typeface="Courier New" pitchFamily="49" charset="0"/>
              </a:rPr>
              <a:t> Object get(Object goal) {</a:t>
            </a:r>
          </a:p>
          <a:p>
            <a:pPr marL="496888" lvl="1">
              <a:defRPr/>
            </a:pPr>
            <a:r>
              <a:rPr lang="en-US" sz="1400" b="1" dirty="0">
                <a:solidFill>
                  <a:schemeClr val="accent6">
                    <a:lumMod val="75000"/>
                  </a:schemeClr>
                </a:solidFill>
                <a:latin typeface="Courier New" pitchFamily="49" charset="0"/>
                <a:cs typeface="Courier New" pitchFamily="49" charset="0"/>
                <a:sym typeface="Courier New" pitchFamily="49" charset="0"/>
              </a:rPr>
              <a:t>    if(</a:t>
            </a:r>
            <a:r>
              <a:rPr lang="en-US" sz="1400" b="1" dirty="0" err="1">
                <a:solidFill>
                  <a:schemeClr val="accent6">
                    <a:lumMod val="75000"/>
                  </a:schemeClr>
                </a:solidFill>
                <a:latin typeface="Courier New" pitchFamily="49" charset="0"/>
                <a:cs typeface="Courier New" pitchFamily="49" charset="0"/>
                <a:sym typeface="Courier New" pitchFamily="49" charset="0"/>
              </a:rPr>
              <a:t>name.equals</a:t>
            </a:r>
            <a:r>
              <a:rPr lang="en-US" sz="1400" b="1" dirty="0">
                <a:solidFill>
                  <a:schemeClr val="accent6">
                    <a:lumMod val="75000"/>
                  </a:schemeClr>
                </a:solidFill>
                <a:latin typeface="Courier New" pitchFamily="49" charset="0"/>
                <a:cs typeface="Courier New" pitchFamily="49" charset="0"/>
                <a:sym typeface="Courier New" pitchFamily="49" charset="0"/>
              </a:rPr>
              <a:t>(goal)) return value;</a:t>
            </a:r>
          </a:p>
          <a:p>
            <a:pPr marL="496888" lvl="1">
              <a:defRPr/>
            </a:pPr>
            <a:r>
              <a:rPr lang="en-US" sz="1400" b="1" dirty="0">
                <a:solidFill>
                  <a:schemeClr val="accent6">
                    <a:lumMod val="75000"/>
                  </a:schemeClr>
                </a:solidFill>
                <a:latin typeface="Courier New" pitchFamily="49" charset="0"/>
                <a:cs typeface="Courier New" pitchFamily="49" charset="0"/>
                <a:sym typeface="Courier New" pitchFamily="49" charset="0"/>
              </a:rPr>
              <a:t>    if(</a:t>
            </a:r>
            <a:r>
              <a:rPr lang="en-US" sz="1400" b="1" dirty="0" err="1">
                <a:solidFill>
                  <a:schemeClr val="accent6">
                    <a:lumMod val="75000"/>
                  </a:schemeClr>
                </a:solidFill>
                <a:latin typeface="Courier New" pitchFamily="49" charset="0"/>
                <a:cs typeface="Courier New" pitchFamily="49" charset="0"/>
                <a:sym typeface="Courier New" pitchFamily="49" charset="0"/>
              </a:rPr>
              <a:t>name.compareTo</a:t>
            </a:r>
            <a:r>
              <a:rPr lang="en-US" sz="1400" b="1" dirty="0">
                <a:solidFill>
                  <a:schemeClr val="accent6">
                    <a:lumMod val="75000"/>
                  </a:schemeClr>
                </a:solidFill>
                <a:latin typeface="Courier New" pitchFamily="49" charset="0"/>
                <a:cs typeface="Courier New" pitchFamily="49" charset="0"/>
                <a:sym typeface="Courier New" pitchFamily="49" charset="0"/>
              </a:rPr>
              <a:t>(goal) &lt; 0) return left==null? null: </a:t>
            </a:r>
            <a:r>
              <a:rPr lang="en-US" sz="1400" b="1" dirty="0" err="1">
                <a:solidFill>
                  <a:schemeClr val="accent6">
                    <a:lumMod val="75000"/>
                  </a:schemeClr>
                </a:solidFill>
                <a:latin typeface="Courier New" pitchFamily="49" charset="0"/>
                <a:cs typeface="Courier New" pitchFamily="49" charset="0"/>
                <a:sym typeface="Courier New" pitchFamily="49" charset="0"/>
              </a:rPr>
              <a:t>left.get</a:t>
            </a:r>
            <a:r>
              <a:rPr lang="en-US" sz="1400" b="1" dirty="0">
                <a:solidFill>
                  <a:schemeClr val="accent6">
                    <a:lumMod val="75000"/>
                  </a:schemeClr>
                </a:solidFill>
                <a:latin typeface="Courier New" pitchFamily="49" charset="0"/>
                <a:cs typeface="Courier New" pitchFamily="49" charset="0"/>
                <a:sym typeface="Courier New" pitchFamily="49" charset="0"/>
              </a:rPr>
              <a:t>(goal);</a:t>
            </a:r>
          </a:p>
          <a:p>
            <a:pPr marL="496888" lvl="1">
              <a:defRPr/>
            </a:pPr>
            <a:r>
              <a:rPr lang="en-US" sz="1400" b="1" dirty="0">
                <a:solidFill>
                  <a:schemeClr val="accent6">
                    <a:lumMod val="75000"/>
                  </a:schemeClr>
                </a:solidFill>
                <a:latin typeface="Courier New" pitchFamily="49" charset="0"/>
                <a:cs typeface="Courier New" pitchFamily="49" charset="0"/>
                <a:sym typeface="Courier New" pitchFamily="49" charset="0"/>
              </a:rPr>
              <a:t>    return right==null? null: </a:t>
            </a:r>
            <a:r>
              <a:rPr lang="en-US" sz="1400" b="1" dirty="0" err="1">
                <a:solidFill>
                  <a:schemeClr val="accent6">
                    <a:lumMod val="75000"/>
                  </a:schemeClr>
                </a:solidFill>
                <a:latin typeface="Courier New" pitchFamily="49" charset="0"/>
                <a:cs typeface="Courier New" pitchFamily="49" charset="0"/>
                <a:sym typeface="Courier New" pitchFamily="49" charset="0"/>
              </a:rPr>
              <a:t>right.get</a:t>
            </a:r>
            <a:r>
              <a:rPr lang="en-US" sz="1400" b="1" dirty="0">
                <a:solidFill>
                  <a:schemeClr val="accent6">
                    <a:lumMod val="75000"/>
                  </a:schemeClr>
                </a:solidFill>
                <a:latin typeface="Courier New" pitchFamily="49" charset="0"/>
                <a:cs typeface="Courier New" pitchFamily="49" charset="0"/>
                <a:sym typeface="Courier New" pitchFamily="49" charset="0"/>
              </a:rPr>
              <a:t>(goal);</a:t>
            </a:r>
          </a:p>
          <a:p>
            <a:pPr marL="496888" lvl="1">
              <a:defRPr/>
            </a:pPr>
            <a:r>
              <a:rPr lang="en-US" sz="1400" b="1" dirty="0">
                <a:solidFill>
                  <a:schemeClr val="accent6">
                    <a:lumMod val="75000"/>
                  </a:schemeClr>
                </a:solidFill>
                <a:latin typeface="Courier New" pitchFamily="49" charset="0"/>
                <a:cs typeface="Courier New" pitchFamily="49" charset="0"/>
                <a:sym typeface="Courier New" pitchFamily="49" charset="0"/>
              </a:rPr>
              <a:t>}</a:t>
            </a:r>
          </a:p>
          <a:p>
            <a:pPr marL="496888" lvl="1">
              <a:defRPr/>
            </a:pPr>
            <a:endParaRPr lang="en-US" sz="1400" b="1" dirty="0">
              <a:solidFill>
                <a:schemeClr val="accent6">
                  <a:lumMod val="75000"/>
                </a:schemeClr>
              </a:solidFill>
              <a:latin typeface="Courier New" pitchFamily="49" charset="0"/>
              <a:cs typeface="Courier New" pitchFamily="49" charset="0"/>
              <a:sym typeface="Courier New" pitchFamily="49" charset="0"/>
            </a:endParaRPr>
          </a:p>
          <a:p>
            <a:pPr marL="496888" lvl="1">
              <a:defRPr/>
            </a:pPr>
            <a:r>
              <a:rPr lang="en-US" sz="1400" b="1" dirty="0">
                <a:solidFill>
                  <a:schemeClr val="accent6">
                    <a:lumMod val="75000"/>
                  </a:schemeClr>
                </a:solidFill>
                <a:latin typeface="Courier New" pitchFamily="49" charset="0"/>
                <a:cs typeface="Courier New" pitchFamily="49" charset="0"/>
                <a:sym typeface="Courier New" pitchFamily="49" charset="0"/>
              </a:rPr>
              <a:t>// Updates value if name is already in the tree, else adds new BST node</a:t>
            </a:r>
          </a:p>
          <a:p>
            <a:pPr marL="496888" lvl="1">
              <a:defRPr/>
            </a:pPr>
            <a:r>
              <a:rPr lang="en-US" sz="1400" b="1" dirty="0">
                <a:solidFill>
                  <a:schemeClr val="accent6">
                    <a:lumMod val="75000"/>
                  </a:schemeClr>
                </a:solidFill>
                <a:latin typeface="Courier New" pitchFamily="49" charset="0"/>
                <a:cs typeface="Courier New" pitchFamily="49" charset="0"/>
                <a:sym typeface="Courier New" pitchFamily="49" charset="0"/>
              </a:rPr>
              <a:t>public </a:t>
            </a:r>
            <a:r>
              <a:rPr lang="en-US" sz="1400" b="1" dirty="0">
                <a:solidFill>
                  <a:srgbClr val="C00000"/>
                </a:solidFill>
                <a:latin typeface="Courier New" pitchFamily="49" charset="0"/>
                <a:cs typeface="Courier New" pitchFamily="49" charset="0"/>
                <a:sym typeface="Courier New" pitchFamily="49" charset="0"/>
              </a:rPr>
              <a:t>synchronized</a:t>
            </a:r>
            <a:r>
              <a:rPr lang="en-US" sz="1400" b="1" dirty="0">
                <a:solidFill>
                  <a:schemeClr val="accent6">
                    <a:lumMod val="75000"/>
                  </a:schemeClr>
                </a:solidFill>
                <a:latin typeface="Courier New" pitchFamily="49" charset="0"/>
                <a:cs typeface="Courier New" pitchFamily="49" charset="0"/>
                <a:sym typeface="Courier New" pitchFamily="49" charset="0"/>
              </a:rPr>
              <a:t> void put(Object goal, object value) {</a:t>
            </a:r>
          </a:p>
          <a:p>
            <a:pPr marL="496888" lvl="1">
              <a:defRPr/>
            </a:pPr>
            <a:r>
              <a:rPr lang="en-US" sz="1400" b="1" dirty="0">
                <a:solidFill>
                  <a:schemeClr val="accent6">
                    <a:lumMod val="75000"/>
                  </a:schemeClr>
                </a:solidFill>
                <a:latin typeface="Courier New" pitchFamily="49" charset="0"/>
                <a:cs typeface="Courier New" pitchFamily="49" charset="0"/>
                <a:sym typeface="Courier New" pitchFamily="49" charset="0"/>
              </a:rPr>
              <a:t>    if(</a:t>
            </a:r>
            <a:r>
              <a:rPr lang="en-US" sz="1400" b="1" dirty="0" err="1">
                <a:solidFill>
                  <a:schemeClr val="accent6">
                    <a:lumMod val="75000"/>
                  </a:schemeClr>
                </a:solidFill>
                <a:latin typeface="Courier New" pitchFamily="49" charset="0"/>
                <a:cs typeface="Courier New" pitchFamily="49" charset="0"/>
                <a:sym typeface="Courier New" pitchFamily="49" charset="0"/>
              </a:rPr>
              <a:t>name.equals</a:t>
            </a:r>
            <a:r>
              <a:rPr lang="en-US" sz="1400" b="1" dirty="0">
                <a:solidFill>
                  <a:schemeClr val="accent6">
                    <a:lumMod val="75000"/>
                  </a:schemeClr>
                </a:solidFill>
                <a:latin typeface="Courier New" pitchFamily="49" charset="0"/>
                <a:cs typeface="Courier New" pitchFamily="49" charset="0"/>
                <a:sym typeface="Courier New" pitchFamily="49" charset="0"/>
              </a:rPr>
              <a:t>(goal)) { </a:t>
            </a:r>
            <a:r>
              <a:rPr lang="en-US" sz="1400" b="1" dirty="0" err="1">
                <a:solidFill>
                  <a:schemeClr val="accent6">
                    <a:lumMod val="75000"/>
                  </a:schemeClr>
                </a:solidFill>
                <a:latin typeface="Courier New" pitchFamily="49" charset="0"/>
                <a:cs typeface="Courier New" pitchFamily="49" charset="0"/>
                <a:sym typeface="Courier New" pitchFamily="49" charset="0"/>
              </a:rPr>
              <a:t>this.value</a:t>
            </a:r>
            <a:r>
              <a:rPr lang="en-US" sz="1400" b="1" dirty="0">
                <a:solidFill>
                  <a:schemeClr val="accent6">
                    <a:lumMod val="75000"/>
                  </a:schemeClr>
                </a:solidFill>
                <a:latin typeface="Courier New" pitchFamily="49" charset="0"/>
                <a:cs typeface="Courier New" pitchFamily="49" charset="0"/>
                <a:sym typeface="Courier New" pitchFamily="49" charset="0"/>
              </a:rPr>
              <a:t> = value; return; }</a:t>
            </a:r>
          </a:p>
          <a:p>
            <a:pPr marL="496888" lvl="1">
              <a:defRPr/>
            </a:pPr>
            <a:r>
              <a:rPr lang="en-US" sz="1400" b="1" dirty="0">
                <a:solidFill>
                  <a:schemeClr val="accent6">
                    <a:lumMod val="75000"/>
                  </a:schemeClr>
                </a:solidFill>
                <a:latin typeface="Courier New" pitchFamily="49" charset="0"/>
                <a:cs typeface="Courier New" pitchFamily="49" charset="0"/>
                <a:sym typeface="Courier New" pitchFamily="49" charset="0"/>
              </a:rPr>
              <a:t>    if(</a:t>
            </a:r>
            <a:r>
              <a:rPr lang="en-US" sz="1400" b="1" dirty="0" err="1">
                <a:solidFill>
                  <a:schemeClr val="accent6">
                    <a:lumMod val="75000"/>
                  </a:schemeClr>
                </a:solidFill>
                <a:latin typeface="Courier New" pitchFamily="49" charset="0"/>
                <a:cs typeface="Courier New" pitchFamily="49" charset="0"/>
                <a:sym typeface="Courier New" pitchFamily="49" charset="0"/>
              </a:rPr>
              <a:t>name.compareTo</a:t>
            </a:r>
            <a:r>
              <a:rPr lang="en-US" sz="1400" b="1" dirty="0">
                <a:solidFill>
                  <a:schemeClr val="accent6">
                    <a:lumMod val="75000"/>
                  </a:schemeClr>
                </a:solidFill>
                <a:latin typeface="Courier New" pitchFamily="49" charset="0"/>
                <a:cs typeface="Courier New" pitchFamily="49" charset="0"/>
                <a:sym typeface="Courier New" pitchFamily="49" charset="0"/>
              </a:rPr>
              <a:t>(goal) &lt; 0) {</a:t>
            </a:r>
          </a:p>
          <a:p>
            <a:pPr marL="496888" lvl="1">
              <a:defRPr/>
            </a:pPr>
            <a:r>
              <a:rPr lang="en-US" sz="1400" b="1" dirty="0">
                <a:solidFill>
                  <a:schemeClr val="accent6">
                    <a:lumMod val="75000"/>
                  </a:schemeClr>
                </a:solidFill>
                <a:latin typeface="Courier New" pitchFamily="49" charset="0"/>
                <a:cs typeface="Courier New" pitchFamily="49" charset="0"/>
                <a:sym typeface="Courier New" pitchFamily="49" charset="0"/>
              </a:rPr>
              <a:t>        if(left == null) { left = new BST(goal, value); return; }</a:t>
            </a:r>
          </a:p>
          <a:p>
            <a:pPr marL="496888" lvl="1">
              <a:defRPr/>
            </a:pPr>
            <a:r>
              <a:rPr lang="en-US" sz="1400" b="1" dirty="0">
                <a:solidFill>
                  <a:schemeClr val="accent6">
                    <a:lumMod val="75000"/>
                  </a:schemeClr>
                </a:solidFill>
                <a:latin typeface="Courier New" pitchFamily="49" charset="0"/>
                <a:cs typeface="Courier New" pitchFamily="49" charset="0"/>
                <a:sym typeface="Courier New" pitchFamily="49" charset="0"/>
              </a:rPr>
              <a:t>        </a:t>
            </a:r>
            <a:r>
              <a:rPr lang="en-US" sz="1400" b="1" dirty="0" err="1">
                <a:solidFill>
                  <a:schemeClr val="accent6">
                    <a:lumMod val="75000"/>
                  </a:schemeClr>
                </a:solidFill>
                <a:latin typeface="Courier New" pitchFamily="49" charset="0"/>
                <a:cs typeface="Courier New" pitchFamily="49" charset="0"/>
                <a:sym typeface="Courier New" pitchFamily="49" charset="0"/>
              </a:rPr>
              <a:t>left.put</a:t>
            </a:r>
            <a:r>
              <a:rPr lang="en-US" sz="1400" b="1" dirty="0">
                <a:solidFill>
                  <a:schemeClr val="accent6">
                    <a:lumMod val="75000"/>
                  </a:schemeClr>
                </a:solidFill>
                <a:latin typeface="Courier New" pitchFamily="49" charset="0"/>
                <a:cs typeface="Courier New" pitchFamily="49" charset="0"/>
                <a:sym typeface="Courier New" pitchFamily="49" charset="0"/>
              </a:rPr>
              <a:t>(goal, value);</a:t>
            </a:r>
          </a:p>
          <a:p>
            <a:pPr marL="496888" lvl="1">
              <a:defRPr/>
            </a:pPr>
            <a:r>
              <a:rPr lang="en-US" sz="1400" b="1" dirty="0">
                <a:solidFill>
                  <a:schemeClr val="accent6">
                    <a:lumMod val="75000"/>
                  </a:schemeClr>
                </a:solidFill>
                <a:latin typeface="Courier New" pitchFamily="49" charset="0"/>
                <a:cs typeface="Courier New" pitchFamily="49" charset="0"/>
                <a:sym typeface="Courier New" pitchFamily="49" charset="0"/>
              </a:rPr>
              <a:t>    } else {</a:t>
            </a:r>
          </a:p>
          <a:p>
            <a:pPr marL="496888" lvl="1">
              <a:defRPr/>
            </a:pPr>
            <a:r>
              <a:rPr lang="en-US" sz="1400" b="1" dirty="0">
                <a:solidFill>
                  <a:schemeClr val="accent6">
                    <a:lumMod val="75000"/>
                  </a:schemeClr>
                </a:solidFill>
                <a:latin typeface="Courier New" pitchFamily="49" charset="0"/>
                <a:cs typeface="Courier New" pitchFamily="49" charset="0"/>
                <a:sym typeface="Courier New" pitchFamily="49" charset="0"/>
              </a:rPr>
              <a:t>        if(right == null) { right = new BST(goal, value); return; }</a:t>
            </a:r>
          </a:p>
          <a:p>
            <a:pPr marL="496888" lvl="1">
              <a:defRPr/>
            </a:pPr>
            <a:r>
              <a:rPr lang="en-US" sz="1400" b="1" dirty="0">
                <a:solidFill>
                  <a:schemeClr val="accent6">
                    <a:lumMod val="75000"/>
                  </a:schemeClr>
                </a:solidFill>
                <a:latin typeface="Courier New" pitchFamily="49" charset="0"/>
                <a:cs typeface="Courier New" pitchFamily="49" charset="0"/>
                <a:sym typeface="Courier New" pitchFamily="49" charset="0"/>
              </a:rPr>
              <a:t>        </a:t>
            </a:r>
            <a:r>
              <a:rPr lang="en-US" sz="1400" b="1" dirty="0" err="1">
                <a:solidFill>
                  <a:schemeClr val="accent6">
                    <a:lumMod val="75000"/>
                  </a:schemeClr>
                </a:solidFill>
                <a:latin typeface="Courier New" pitchFamily="49" charset="0"/>
                <a:cs typeface="Courier New" pitchFamily="49" charset="0"/>
                <a:sym typeface="Courier New" pitchFamily="49" charset="0"/>
              </a:rPr>
              <a:t>right.put</a:t>
            </a:r>
            <a:r>
              <a:rPr lang="en-US" sz="1400" b="1" dirty="0">
                <a:solidFill>
                  <a:schemeClr val="accent6">
                    <a:lumMod val="75000"/>
                  </a:schemeClr>
                </a:solidFill>
                <a:latin typeface="Courier New" pitchFamily="49" charset="0"/>
                <a:cs typeface="Courier New" pitchFamily="49" charset="0"/>
                <a:sym typeface="Courier New" pitchFamily="49" charset="0"/>
              </a:rPr>
              <a:t>(goal, value);</a:t>
            </a:r>
          </a:p>
          <a:p>
            <a:pPr marL="496888" lvl="1">
              <a:defRPr/>
            </a:pPr>
            <a:r>
              <a:rPr lang="en-US" sz="1400" b="1" dirty="0">
                <a:solidFill>
                  <a:schemeClr val="accent6">
                    <a:lumMod val="75000"/>
                  </a:schemeClr>
                </a:solidFill>
                <a:latin typeface="Courier New" pitchFamily="49" charset="0"/>
                <a:cs typeface="Courier New" pitchFamily="49" charset="0"/>
                <a:sym typeface="Courier New" pitchFamily="49" charset="0"/>
              </a:rPr>
              <a:t>    }</a:t>
            </a:r>
          </a:p>
          <a:p>
            <a:pPr marL="496888" lvl="1">
              <a:defRPr/>
            </a:pPr>
            <a:r>
              <a:rPr lang="en-US" sz="1400" b="1" dirty="0">
                <a:solidFill>
                  <a:schemeClr val="accent6">
                    <a:lumMod val="75000"/>
                  </a:schemeClr>
                </a:solidFill>
                <a:latin typeface="Courier New" pitchFamily="49" charset="0"/>
                <a:cs typeface="Courier New" pitchFamily="49" charset="0"/>
                <a:sym typeface="Courier New" pitchFamily="49" charset="0"/>
              </a:rPr>
              <a:t>}</a:t>
            </a:r>
          </a:p>
          <a:p>
            <a:pPr marL="39688">
              <a:defRPr/>
            </a:pPr>
            <a:r>
              <a:rPr lang="en-US" sz="1400" b="1" dirty="0">
                <a:solidFill>
                  <a:schemeClr val="accent6">
                    <a:lumMod val="75000"/>
                  </a:schemeClr>
                </a:solidFill>
                <a:latin typeface="Courier New" pitchFamily="49" charset="0"/>
                <a:cs typeface="Courier New" pitchFamily="49" charset="0"/>
                <a:sym typeface="Courier New" pitchFamily="49" charset="0"/>
              </a:rPr>
              <a:t>}</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3"/>
          <p:cNvSpPr>
            <a:spLocks noGrp="1"/>
          </p:cNvSpPr>
          <p:nvPr>
            <p:ph type="title"/>
          </p:nvPr>
        </p:nvSpPr>
        <p:spPr>
          <a:xfrm>
            <a:off x="612775" y="228600"/>
            <a:ext cx="8153400" cy="990600"/>
          </a:xfrm>
        </p:spPr>
        <p:txBody>
          <a:bodyPr/>
          <a:lstStyle/>
          <a:p>
            <a:r>
              <a:rPr lang="en-US">
                <a:latin typeface="Tw Cen MT" charset="0"/>
              </a:rPr>
              <a:t>Attempt #1</a:t>
            </a:r>
            <a:endParaRPr lang="fr-BE">
              <a:latin typeface="Tw Cen MT" charset="0"/>
            </a:endParaRPr>
          </a:p>
        </p:txBody>
      </p:sp>
      <p:sp>
        <p:nvSpPr>
          <p:cNvPr id="50178" name="Content Placeholder 4"/>
          <p:cNvSpPr>
            <a:spLocks noGrp="1"/>
          </p:cNvSpPr>
          <p:nvPr>
            <p:ph sz="quarter" idx="1"/>
          </p:nvPr>
        </p:nvSpPr>
        <p:spPr>
          <a:xfrm>
            <a:off x="612775" y="1600200"/>
            <a:ext cx="8153400" cy="4495800"/>
          </a:xfrm>
        </p:spPr>
        <p:txBody>
          <a:bodyPr/>
          <a:lstStyle/>
          <a:p>
            <a:r>
              <a:rPr lang="en-US">
                <a:latin typeface="Tw Cen MT" charset="0"/>
              </a:rPr>
              <a:t>Just make both put and get synchronized:</a:t>
            </a:r>
          </a:p>
          <a:p>
            <a:pPr lvl="1"/>
            <a:r>
              <a:rPr lang="en-US">
                <a:latin typeface="Tw Cen MT" charset="0"/>
              </a:rPr>
              <a:t>public synchronized Object get(…) { … }</a:t>
            </a:r>
          </a:p>
          <a:p>
            <a:pPr lvl="1"/>
            <a:r>
              <a:rPr lang="en-US">
                <a:latin typeface="Tw Cen MT" charset="0"/>
              </a:rPr>
              <a:t>public synchronized void put(…) { … }</a:t>
            </a:r>
          </a:p>
          <a:p>
            <a:pPr lvl="1"/>
            <a:endParaRPr lang="en-US">
              <a:latin typeface="Tw Cen MT" charset="0"/>
            </a:endParaRPr>
          </a:p>
          <a:p>
            <a:r>
              <a:rPr lang="en-US">
                <a:latin typeface="Tw Cen MT" charset="0"/>
              </a:rPr>
              <a:t>This works but it kills ALL concurrency</a:t>
            </a:r>
          </a:p>
          <a:p>
            <a:pPr lvl="1"/>
            <a:r>
              <a:rPr lang="en-US">
                <a:latin typeface="Tw Cen MT" charset="0"/>
              </a:rPr>
              <a:t>Only one thread can look at the tree at a time</a:t>
            </a:r>
          </a:p>
          <a:p>
            <a:pPr lvl="1"/>
            <a:r>
              <a:rPr lang="en-US">
                <a:latin typeface="Tw Cen MT" charset="0"/>
              </a:rPr>
              <a:t>Even if all the threads were doing “get”!</a:t>
            </a:r>
            <a:endParaRPr lang="fr-BE">
              <a:latin typeface="Tw Cen MT" charset="0"/>
            </a:endParaRPr>
          </a:p>
        </p:txBody>
      </p:sp>
      <p:sp>
        <p:nvSpPr>
          <p:cNvPr id="5017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637C623E-6793-1545-A640-07740D36979D}" type="slidenum">
              <a:rPr lang="en-US" sz="1200">
                <a:solidFill>
                  <a:srgbClr val="FFFFFF"/>
                </a:solidFill>
              </a:rPr>
              <a:pPr eaLnBrk="1" hangingPunct="1">
                <a:lnSpc>
                  <a:spcPct val="80000"/>
                </a:lnSpc>
              </a:pPr>
              <a:t>34</a:t>
            </a:fld>
            <a:endParaRPr lang="en-US" sz="120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a:latin typeface="Tw Cen MT" charset="0"/>
              </a:rPr>
              <a:t>Visualizing attempt #1</a:t>
            </a:r>
            <a:endParaRPr lang="fr-BE">
              <a:latin typeface="Tw Cen MT" charset="0"/>
            </a:endParaRPr>
          </a:p>
        </p:txBody>
      </p:sp>
      <p:sp>
        <p:nvSpPr>
          <p:cNvPr id="5120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045A1BF9-5068-2945-BA17-E0598CE38FAF}" type="slidenum">
              <a:rPr lang="en-US" sz="1200">
                <a:solidFill>
                  <a:srgbClr val="FFFFFF"/>
                </a:solidFill>
              </a:rPr>
              <a:pPr eaLnBrk="1" hangingPunct="1">
                <a:lnSpc>
                  <a:spcPct val="80000"/>
                </a:lnSpc>
              </a:pPr>
              <a:t>35</a:t>
            </a:fld>
            <a:endParaRPr lang="en-US" sz="1200">
              <a:solidFill>
                <a:srgbClr val="FFFFFF"/>
              </a:solidFill>
            </a:endParaRPr>
          </a:p>
        </p:txBody>
      </p:sp>
      <p:sp>
        <p:nvSpPr>
          <p:cNvPr id="5" name="Oval 4"/>
          <p:cNvSpPr/>
          <p:nvPr/>
        </p:nvSpPr>
        <p:spPr>
          <a:xfrm>
            <a:off x="2057400" y="3352800"/>
            <a:ext cx="2209800" cy="990600"/>
          </a:xfrm>
          <a:prstGeom prst="ellipse">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C00000"/>
                </a:solidFill>
                <a:sym typeface="Arial" pitchFamily="34" charset="0"/>
              </a:rPr>
              <a:t>Cathy</a:t>
            </a:r>
            <a:br>
              <a:rPr lang="en-US" dirty="0">
                <a:solidFill>
                  <a:srgbClr val="C00000"/>
                </a:solidFill>
                <a:sym typeface="Arial" pitchFamily="34" charset="0"/>
              </a:rPr>
            </a:br>
            <a:r>
              <a:rPr lang="en-US" dirty="0">
                <a:solidFill>
                  <a:srgbClr val="C00000"/>
                </a:solidFill>
                <a:sym typeface="Arial" pitchFamily="34" charset="0"/>
              </a:rPr>
              <a:t>cd4</a:t>
            </a:r>
            <a:endParaRPr lang="fr-BE" dirty="0">
              <a:solidFill>
                <a:srgbClr val="C00000"/>
              </a:solidFill>
              <a:sym typeface="Arial" pitchFamily="34" charset="0"/>
            </a:endParaRPr>
          </a:p>
        </p:txBody>
      </p:sp>
      <p:sp>
        <p:nvSpPr>
          <p:cNvPr id="6" name="Oval 5"/>
          <p:cNvSpPr/>
          <p:nvPr/>
        </p:nvSpPr>
        <p:spPr>
          <a:xfrm>
            <a:off x="3276600" y="2057400"/>
            <a:ext cx="2209800" cy="990600"/>
          </a:xfrm>
          <a:prstGeom prst="ellipse">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C00000"/>
                </a:solidFill>
                <a:sym typeface="Arial" pitchFamily="34" charset="0"/>
              </a:rPr>
              <a:t>Freddy</a:t>
            </a:r>
            <a:br>
              <a:rPr lang="en-US" dirty="0">
                <a:solidFill>
                  <a:srgbClr val="C00000"/>
                </a:solidFill>
                <a:sym typeface="Arial" pitchFamily="34" charset="0"/>
              </a:rPr>
            </a:br>
            <a:r>
              <a:rPr lang="en-US" dirty="0" err="1">
                <a:solidFill>
                  <a:srgbClr val="C00000"/>
                </a:solidFill>
                <a:sym typeface="Arial" pitchFamily="34" charset="0"/>
              </a:rPr>
              <a:t>netid</a:t>
            </a:r>
            <a:r>
              <a:rPr lang="en-US" dirty="0">
                <a:solidFill>
                  <a:srgbClr val="C00000"/>
                </a:solidFill>
                <a:sym typeface="Arial" pitchFamily="34" charset="0"/>
              </a:rPr>
              <a:t>: ff1</a:t>
            </a:r>
            <a:endParaRPr lang="fr-BE" dirty="0">
              <a:solidFill>
                <a:srgbClr val="C00000"/>
              </a:solidFill>
              <a:sym typeface="Arial" pitchFamily="34" charset="0"/>
            </a:endParaRPr>
          </a:p>
        </p:txBody>
      </p:sp>
      <p:sp>
        <p:nvSpPr>
          <p:cNvPr id="7" name="Oval 6"/>
          <p:cNvSpPr/>
          <p:nvPr/>
        </p:nvSpPr>
        <p:spPr>
          <a:xfrm>
            <a:off x="4876800" y="3276600"/>
            <a:ext cx="2209800" cy="990600"/>
          </a:xfrm>
          <a:prstGeom prst="ellipse">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C00000"/>
                </a:solidFill>
                <a:sym typeface="Arial" pitchFamily="34" charset="0"/>
              </a:rPr>
              <a:t>Martin</a:t>
            </a:r>
            <a:br>
              <a:rPr lang="en-US" dirty="0">
                <a:solidFill>
                  <a:srgbClr val="C00000"/>
                </a:solidFill>
                <a:sym typeface="Arial" pitchFamily="34" charset="0"/>
              </a:rPr>
            </a:br>
            <a:r>
              <a:rPr lang="en-US" dirty="0">
                <a:solidFill>
                  <a:srgbClr val="C00000"/>
                </a:solidFill>
                <a:sym typeface="Arial" pitchFamily="34" charset="0"/>
              </a:rPr>
              <a:t>mg8</a:t>
            </a:r>
            <a:endParaRPr lang="fr-BE" dirty="0">
              <a:solidFill>
                <a:srgbClr val="C00000"/>
              </a:solidFill>
              <a:sym typeface="Arial" pitchFamily="34" charset="0"/>
            </a:endParaRPr>
          </a:p>
        </p:txBody>
      </p:sp>
      <p:sp>
        <p:nvSpPr>
          <p:cNvPr id="8" name="Oval 7"/>
          <p:cNvSpPr/>
          <p:nvPr/>
        </p:nvSpPr>
        <p:spPr>
          <a:xfrm>
            <a:off x="914400" y="4724400"/>
            <a:ext cx="2209800" cy="990600"/>
          </a:xfrm>
          <a:prstGeom prst="ellipse">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C00000"/>
                </a:solidFill>
                <a:sym typeface="Arial" pitchFamily="34" charset="0"/>
              </a:rPr>
              <a:t>Andy</a:t>
            </a:r>
            <a:br>
              <a:rPr lang="en-US" dirty="0">
                <a:solidFill>
                  <a:srgbClr val="C00000"/>
                </a:solidFill>
                <a:sym typeface="Arial" pitchFamily="34" charset="0"/>
              </a:rPr>
            </a:br>
            <a:r>
              <a:rPr lang="en-US" dirty="0">
                <a:solidFill>
                  <a:srgbClr val="C00000"/>
                </a:solidFill>
                <a:sym typeface="Arial" pitchFamily="34" charset="0"/>
              </a:rPr>
              <a:t>am7</a:t>
            </a:r>
            <a:endParaRPr lang="fr-BE" dirty="0">
              <a:solidFill>
                <a:srgbClr val="C00000"/>
              </a:solidFill>
              <a:sym typeface="Arial" pitchFamily="34" charset="0"/>
            </a:endParaRPr>
          </a:p>
        </p:txBody>
      </p:sp>
      <p:sp>
        <p:nvSpPr>
          <p:cNvPr id="9" name="Oval 8"/>
          <p:cNvSpPr/>
          <p:nvPr/>
        </p:nvSpPr>
        <p:spPr>
          <a:xfrm>
            <a:off x="6781800" y="4800600"/>
            <a:ext cx="2209800" cy="990600"/>
          </a:xfrm>
          <a:prstGeom prst="ellipse">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C00000"/>
                </a:solidFill>
                <a:sym typeface="Arial" pitchFamily="34" charset="0"/>
              </a:rPr>
              <a:t>Zelda</a:t>
            </a:r>
            <a:br>
              <a:rPr lang="en-US" dirty="0">
                <a:solidFill>
                  <a:srgbClr val="C00000"/>
                </a:solidFill>
                <a:sym typeface="Arial" pitchFamily="34" charset="0"/>
              </a:rPr>
            </a:br>
            <a:r>
              <a:rPr lang="en-US" dirty="0">
                <a:solidFill>
                  <a:srgbClr val="C00000"/>
                </a:solidFill>
                <a:sym typeface="Arial" pitchFamily="34" charset="0"/>
              </a:rPr>
              <a:t>za7</a:t>
            </a:r>
            <a:endParaRPr lang="fr-BE" dirty="0">
              <a:solidFill>
                <a:srgbClr val="C00000"/>
              </a:solidFill>
              <a:sym typeface="Arial" pitchFamily="34" charset="0"/>
            </a:endParaRPr>
          </a:p>
        </p:txBody>
      </p:sp>
      <p:sp>
        <p:nvSpPr>
          <p:cNvPr id="10" name="Oval 9"/>
          <p:cNvSpPr/>
          <p:nvPr/>
        </p:nvSpPr>
        <p:spPr>
          <a:xfrm>
            <a:off x="3352800" y="4800600"/>
            <a:ext cx="2209800" cy="990600"/>
          </a:xfrm>
          <a:prstGeom prst="ellipse">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C00000"/>
                </a:solidFill>
                <a:sym typeface="Arial" pitchFamily="34" charset="0"/>
              </a:rPr>
              <a:t>Darleen</a:t>
            </a:r>
            <a:br>
              <a:rPr lang="en-US" dirty="0">
                <a:solidFill>
                  <a:srgbClr val="C00000"/>
                </a:solidFill>
                <a:sym typeface="Arial" pitchFamily="34" charset="0"/>
              </a:rPr>
            </a:br>
            <a:r>
              <a:rPr lang="en-US" dirty="0">
                <a:solidFill>
                  <a:srgbClr val="C00000"/>
                </a:solidFill>
                <a:sym typeface="Arial" pitchFamily="34" charset="0"/>
              </a:rPr>
              <a:t>dd9</a:t>
            </a:r>
            <a:endParaRPr lang="fr-BE" dirty="0">
              <a:solidFill>
                <a:srgbClr val="C00000"/>
              </a:solidFill>
              <a:sym typeface="Arial" pitchFamily="34" charset="0"/>
            </a:endParaRPr>
          </a:p>
        </p:txBody>
      </p:sp>
      <p:sp>
        <p:nvSpPr>
          <p:cNvPr id="11" name="Oval 10"/>
          <p:cNvSpPr/>
          <p:nvPr/>
        </p:nvSpPr>
        <p:spPr>
          <a:xfrm>
            <a:off x="5181600" y="5715000"/>
            <a:ext cx="2209800" cy="990600"/>
          </a:xfrm>
          <a:prstGeom prst="ellipse">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C00000"/>
                </a:solidFill>
                <a:sym typeface="Arial" pitchFamily="34" charset="0"/>
              </a:rPr>
              <a:t>Ernie</a:t>
            </a:r>
            <a:br>
              <a:rPr lang="en-US" dirty="0">
                <a:solidFill>
                  <a:srgbClr val="C00000"/>
                </a:solidFill>
                <a:sym typeface="Arial" pitchFamily="34" charset="0"/>
              </a:rPr>
            </a:br>
            <a:r>
              <a:rPr lang="en-US" dirty="0">
                <a:solidFill>
                  <a:srgbClr val="C00000"/>
                </a:solidFill>
                <a:sym typeface="Arial" pitchFamily="34" charset="0"/>
              </a:rPr>
              <a:t>eb0</a:t>
            </a:r>
            <a:endParaRPr lang="fr-BE" dirty="0">
              <a:solidFill>
                <a:srgbClr val="C00000"/>
              </a:solidFill>
              <a:sym typeface="Arial" pitchFamily="34" charset="0"/>
            </a:endParaRPr>
          </a:p>
        </p:txBody>
      </p:sp>
      <p:cxnSp>
        <p:nvCxnSpPr>
          <p:cNvPr id="13" name="Straight Connector 12"/>
          <p:cNvCxnSpPr>
            <a:stCxn id="6" idx="4"/>
            <a:endCxn id="5" idx="0"/>
          </p:cNvCxnSpPr>
          <p:nvPr/>
        </p:nvCxnSpPr>
        <p:spPr>
          <a:xfrm rot="5400000">
            <a:off x="3619500" y="2590800"/>
            <a:ext cx="304800" cy="12192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8" idx="0"/>
          </p:cNvCxnSpPr>
          <p:nvPr/>
        </p:nvCxnSpPr>
        <p:spPr>
          <a:xfrm rot="10800000" flipV="1">
            <a:off x="2019300" y="4343400"/>
            <a:ext cx="102870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10" idx="0"/>
          </p:cNvCxnSpPr>
          <p:nvPr/>
        </p:nvCxnSpPr>
        <p:spPr>
          <a:xfrm>
            <a:off x="3276600" y="4343400"/>
            <a:ext cx="1181100" cy="4572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5"/>
            <a:endCxn id="7" idx="0"/>
          </p:cNvCxnSpPr>
          <p:nvPr/>
        </p:nvCxnSpPr>
        <p:spPr>
          <a:xfrm rot="16200000" flipH="1">
            <a:off x="5385594" y="2680494"/>
            <a:ext cx="373062" cy="8191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7" idx="4"/>
            <a:endCxn id="9" idx="0"/>
          </p:cNvCxnSpPr>
          <p:nvPr/>
        </p:nvCxnSpPr>
        <p:spPr>
          <a:xfrm rot="16200000" flipH="1">
            <a:off x="6667500" y="3581400"/>
            <a:ext cx="533400" cy="1905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0" idx="4"/>
          </p:cNvCxnSpPr>
          <p:nvPr/>
        </p:nvCxnSpPr>
        <p:spPr>
          <a:xfrm rot="16200000" flipH="1">
            <a:off x="4857750" y="5391150"/>
            <a:ext cx="152400" cy="9525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4" name="TextBox 23"/>
          <p:cNvSpPr txBox="1">
            <a:spLocks noChangeArrowheads="1"/>
          </p:cNvSpPr>
          <p:nvPr/>
        </p:nvSpPr>
        <p:spPr bwMode="auto">
          <a:xfrm>
            <a:off x="304800" y="1981200"/>
            <a:ext cx="274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r>
              <a:rPr lang="en-US"/>
              <a:t>Put(Ernie, eb0)</a:t>
            </a:r>
            <a:endParaRPr lang="fr-BE"/>
          </a:p>
        </p:txBody>
      </p:sp>
      <p:sp>
        <p:nvSpPr>
          <p:cNvPr id="25" name="TextBox 24"/>
          <p:cNvSpPr txBox="1">
            <a:spLocks noChangeArrowheads="1"/>
          </p:cNvSpPr>
          <p:nvPr/>
        </p:nvSpPr>
        <p:spPr bwMode="auto">
          <a:xfrm>
            <a:off x="5791200" y="2209800"/>
            <a:ext cx="3200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algn="ctr" eaLnBrk="1" hangingPunct="1"/>
            <a:r>
              <a:rPr lang="en-US"/>
              <a:t>Get(Martin)… must wait!</a:t>
            </a:r>
            <a:endParaRPr lang="fr-BE"/>
          </a:p>
        </p:txBody>
      </p:sp>
      <p:sp>
        <p:nvSpPr>
          <p:cNvPr id="26" name="TextBox 25"/>
          <p:cNvSpPr txBox="1">
            <a:spLocks noChangeArrowheads="1"/>
          </p:cNvSpPr>
          <p:nvPr/>
        </p:nvSpPr>
        <p:spPr bwMode="auto">
          <a:xfrm>
            <a:off x="5562600" y="1524000"/>
            <a:ext cx="3200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algn="ctr" eaLnBrk="1" hangingPunct="1"/>
            <a:r>
              <a:rPr lang="en-US"/>
              <a:t>Get(Martin)… resumes</a:t>
            </a:r>
            <a:endParaRPr lang="fr-BE"/>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3" presetClass="emph" presetSubtype="0" fill="hold" grpId="0" nodeType="clickEffect">
                                  <p:stCondLst>
                                    <p:cond delay="0"/>
                                  </p:stCondLst>
                                  <p:childTnLst>
                                    <p:animClr clrSpc="hsl" dir="cw">
                                      <p:cBhvr override="childStyle">
                                        <p:cTn id="10" dur="500" fill="hold"/>
                                        <p:tgtEl>
                                          <p:spTgt spid="6"/>
                                        </p:tgtEl>
                                        <p:attrNameLst>
                                          <p:attrName>style.color</p:attrName>
                                        </p:attrNameLst>
                                      </p:cBhvr>
                                      <p:by>
                                        <p:hsl h="10842353" s="0" l="0"/>
                                      </p:by>
                                    </p:animClr>
                                    <p:animClr clrSpc="hsl" dir="cw">
                                      <p:cBhvr>
                                        <p:cTn id="11" dur="500" fill="hold"/>
                                        <p:tgtEl>
                                          <p:spTgt spid="6"/>
                                        </p:tgtEl>
                                        <p:attrNameLst>
                                          <p:attrName>fillcolor</p:attrName>
                                        </p:attrNameLst>
                                      </p:cBhvr>
                                      <p:by>
                                        <p:hsl h="10842353" s="0" l="0"/>
                                      </p:by>
                                    </p:animClr>
                                    <p:animClr clrSpc="hsl" dir="cw">
                                      <p:cBhvr>
                                        <p:cTn id="12" dur="500" fill="hold"/>
                                        <p:tgtEl>
                                          <p:spTgt spid="6"/>
                                        </p:tgtEl>
                                        <p:attrNameLst>
                                          <p:attrName>stroke.color</p:attrName>
                                        </p:attrNameLst>
                                      </p:cBhvr>
                                      <p:by>
                                        <p:hsl h="10842353" s="0" l="0"/>
                                      </p:by>
                                    </p:animClr>
                                    <p:set>
                                      <p:cBhvr>
                                        <p:cTn id="13" dur="500" fill="hold"/>
                                        <p:tgtEl>
                                          <p:spTgt spid="6"/>
                                        </p:tgtEl>
                                        <p:attrNameLst>
                                          <p:attrName>fill.type</p:attrName>
                                        </p:attrNameLst>
                                      </p:cBhvr>
                                      <p:to>
                                        <p:strVal val="solid"/>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mph" presetSubtype="2" fill="hold" grpId="1" nodeType="clickEffect">
                                  <p:stCondLst>
                                    <p:cond delay="0"/>
                                  </p:stCondLst>
                                  <p:childTnLst>
                                    <p:animClr clrSpc="rgb" dir="cw">
                                      <p:cBhvr override="childStyle">
                                        <p:cTn id="21" dur="2000" fill="hold"/>
                                        <p:tgtEl>
                                          <p:spTgt spid="25"/>
                                        </p:tgtEl>
                                        <p:attrNameLst>
                                          <p:attrName>style.color</p:attrName>
                                        </p:attrNameLst>
                                      </p:cBhvr>
                                      <p:to>
                                        <a:srgbClr val="FF0000"/>
                                      </p:to>
                                    </p:animClr>
                                  </p:childTnLst>
                                </p:cTn>
                              </p:par>
                            </p:childTnLst>
                          </p:cTn>
                        </p:par>
                      </p:childTnLst>
                    </p:cTn>
                  </p:par>
                  <p:par>
                    <p:cTn id="22" fill="hold" nodeType="clickPar">
                      <p:stCondLst>
                        <p:cond delay="indefinite"/>
                      </p:stCondLst>
                      <p:childTnLst>
                        <p:par>
                          <p:cTn id="23" fill="hold" nodeType="withGroup">
                            <p:stCondLst>
                              <p:cond delay="0"/>
                            </p:stCondLst>
                            <p:childTnLst>
                              <p:par>
                                <p:cTn id="24" presetID="23" presetClass="emph" presetSubtype="0" fill="hold" grpId="0" nodeType="clickEffect">
                                  <p:stCondLst>
                                    <p:cond delay="0"/>
                                  </p:stCondLst>
                                  <p:childTnLst>
                                    <p:animClr clrSpc="hsl" dir="cw">
                                      <p:cBhvr override="childStyle">
                                        <p:cTn id="25" dur="500" fill="hold"/>
                                        <p:tgtEl>
                                          <p:spTgt spid="5"/>
                                        </p:tgtEl>
                                        <p:attrNameLst>
                                          <p:attrName>style.color</p:attrName>
                                        </p:attrNameLst>
                                      </p:cBhvr>
                                      <p:by>
                                        <p:hsl h="10842353" s="0" l="0"/>
                                      </p:by>
                                    </p:animClr>
                                    <p:animClr clrSpc="hsl" dir="cw">
                                      <p:cBhvr>
                                        <p:cTn id="26" dur="500" fill="hold"/>
                                        <p:tgtEl>
                                          <p:spTgt spid="5"/>
                                        </p:tgtEl>
                                        <p:attrNameLst>
                                          <p:attrName>fillcolor</p:attrName>
                                        </p:attrNameLst>
                                      </p:cBhvr>
                                      <p:by>
                                        <p:hsl h="10842353" s="0" l="0"/>
                                      </p:by>
                                    </p:animClr>
                                    <p:animClr clrSpc="hsl" dir="cw">
                                      <p:cBhvr>
                                        <p:cTn id="27" dur="500" fill="hold"/>
                                        <p:tgtEl>
                                          <p:spTgt spid="5"/>
                                        </p:tgtEl>
                                        <p:attrNameLst>
                                          <p:attrName>stroke.color</p:attrName>
                                        </p:attrNameLst>
                                      </p:cBhvr>
                                      <p:by>
                                        <p:hsl h="10842353" s="0" l="0"/>
                                      </p:by>
                                    </p:animClr>
                                    <p:set>
                                      <p:cBhvr>
                                        <p:cTn id="28" dur="500" fill="hold"/>
                                        <p:tgtEl>
                                          <p:spTgt spid="5"/>
                                        </p:tgtEl>
                                        <p:attrNameLst>
                                          <p:attrName>fill.type</p:attrName>
                                        </p:attrNameLst>
                                      </p:cBhvr>
                                      <p:to>
                                        <p:strVal val="solid"/>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3" presetClass="emph" presetSubtype="0" fill="hold" grpId="0" nodeType="clickEffect">
                                  <p:stCondLst>
                                    <p:cond delay="0"/>
                                  </p:stCondLst>
                                  <p:childTnLst>
                                    <p:animClr clrSpc="hsl" dir="cw">
                                      <p:cBhvr override="childStyle">
                                        <p:cTn id="32" dur="500" fill="hold"/>
                                        <p:tgtEl>
                                          <p:spTgt spid="10"/>
                                        </p:tgtEl>
                                        <p:attrNameLst>
                                          <p:attrName>style.color</p:attrName>
                                        </p:attrNameLst>
                                      </p:cBhvr>
                                      <p:by>
                                        <p:hsl h="10842353" s="0" l="0"/>
                                      </p:by>
                                    </p:animClr>
                                    <p:animClr clrSpc="hsl" dir="cw">
                                      <p:cBhvr>
                                        <p:cTn id="33" dur="500" fill="hold"/>
                                        <p:tgtEl>
                                          <p:spTgt spid="10"/>
                                        </p:tgtEl>
                                        <p:attrNameLst>
                                          <p:attrName>fillcolor</p:attrName>
                                        </p:attrNameLst>
                                      </p:cBhvr>
                                      <p:by>
                                        <p:hsl h="10842353" s="0" l="0"/>
                                      </p:by>
                                    </p:animClr>
                                    <p:animClr clrSpc="hsl" dir="cw">
                                      <p:cBhvr>
                                        <p:cTn id="34" dur="500" fill="hold"/>
                                        <p:tgtEl>
                                          <p:spTgt spid="10"/>
                                        </p:tgtEl>
                                        <p:attrNameLst>
                                          <p:attrName>stroke.color</p:attrName>
                                        </p:attrNameLst>
                                      </p:cBhvr>
                                      <p:by>
                                        <p:hsl h="10842353" s="0" l="0"/>
                                      </p:by>
                                    </p:animClr>
                                    <p:set>
                                      <p:cBhvr>
                                        <p:cTn id="35" dur="500" fill="hold"/>
                                        <p:tgtEl>
                                          <p:spTgt spid="10"/>
                                        </p:tgtEl>
                                        <p:attrNameLst>
                                          <p:attrName>fill.type</p:attrName>
                                        </p:attrNameLst>
                                      </p:cBhvr>
                                      <p:to>
                                        <p:strVal val="solid"/>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23"/>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3" presetClass="emph" presetSubtype="0" fill="hold" grpId="1" nodeType="clickEffect">
                                  <p:stCondLst>
                                    <p:cond delay="0"/>
                                  </p:stCondLst>
                                  <p:childTnLst>
                                    <p:animClr clrSpc="hsl" dir="cw">
                                      <p:cBhvr override="childStyle">
                                        <p:cTn id="45" dur="500" fill="hold"/>
                                        <p:tgtEl>
                                          <p:spTgt spid="6"/>
                                        </p:tgtEl>
                                        <p:attrNameLst>
                                          <p:attrName>style.color</p:attrName>
                                        </p:attrNameLst>
                                      </p:cBhvr>
                                      <p:by>
                                        <p:hsl h="10842353" s="0" l="0"/>
                                      </p:by>
                                    </p:animClr>
                                    <p:animClr clrSpc="hsl" dir="cw">
                                      <p:cBhvr>
                                        <p:cTn id="46" dur="500" fill="hold"/>
                                        <p:tgtEl>
                                          <p:spTgt spid="6"/>
                                        </p:tgtEl>
                                        <p:attrNameLst>
                                          <p:attrName>fillcolor</p:attrName>
                                        </p:attrNameLst>
                                      </p:cBhvr>
                                      <p:by>
                                        <p:hsl h="10842353" s="0" l="0"/>
                                      </p:by>
                                    </p:animClr>
                                    <p:animClr clrSpc="hsl" dir="cw">
                                      <p:cBhvr>
                                        <p:cTn id="47" dur="500" fill="hold"/>
                                        <p:tgtEl>
                                          <p:spTgt spid="6"/>
                                        </p:tgtEl>
                                        <p:attrNameLst>
                                          <p:attrName>stroke.color</p:attrName>
                                        </p:attrNameLst>
                                      </p:cBhvr>
                                      <p:by>
                                        <p:hsl h="10842353" s="0" l="0"/>
                                      </p:by>
                                    </p:animClr>
                                    <p:set>
                                      <p:cBhvr>
                                        <p:cTn id="48" dur="500" fill="hold"/>
                                        <p:tgtEl>
                                          <p:spTgt spid="6"/>
                                        </p:tgtEl>
                                        <p:attrNameLst>
                                          <p:attrName>fill.type</p:attrName>
                                        </p:attrNameLst>
                                      </p:cBhvr>
                                      <p:to>
                                        <p:strVal val="solid"/>
                                      </p:to>
                                    </p:set>
                                  </p:childTnLst>
                                </p:cTn>
                              </p:par>
                              <p:par>
                                <p:cTn id="49" presetID="23" presetClass="emph" presetSubtype="0" fill="hold" grpId="1" nodeType="withEffect">
                                  <p:stCondLst>
                                    <p:cond delay="0"/>
                                  </p:stCondLst>
                                  <p:childTnLst>
                                    <p:animClr clrSpc="hsl" dir="cw">
                                      <p:cBhvr override="childStyle">
                                        <p:cTn id="50" dur="500" fill="hold"/>
                                        <p:tgtEl>
                                          <p:spTgt spid="5"/>
                                        </p:tgtEl>
                                        <p:attrNameLst>
                                          <p:attrName>style.color</p:attrName>
                                        </p:attrNameLst>
                                      </p:cBhvr>
                                      <p:by>
                                        <p:hsl h="10842353" s="0" l="0"/>
                                      </p:by>
                                    </p:animClr>
                                    <p:animClr clrSpc="hsl" dir="cw">
                                      <p:cBhvr>
                                        <p:cTn id="51" dur="500" fill="hold"/>
                                        <p:tgtEl>
                                          <p:spTgt spid="5"/>
                                        </p:tgtEl>
                                        <p:attrNameLst>
                                          <p:attrName>fillcolor</p:attrName>
                                        </p:attrNameLst>
                                      </p:cBhvr>
                                      <p:by>
                                        <p:hsl h="10842353" s="0" l="0"/>
                                      </p:by>
                                    </p:animClr>
                                    <p:animClr clrSpc="hsl" dir="cw">
                                      <p:cBhvr>
                                        <p:cTn id="52" dur="500" fill="hold"/>
                                        <p:tgtEl>
                                          <p:spTgt spid="5"/>
                                        </p:tgtEl>
                                        <p:attrNameLst>
                                          <p:attrName>stroke.color</p:attrName>
                                        </p:attrNameLst>
                                      </p:cBhvr>
                                      <p:by>
                                        <p:hsl h="10842353" s="0" l="0"/>
                                      </p:by>
                                    </p:animClr>
                                    <p:set>
                                      <p:cBhvr>
                                        <p:cTn id="53" dur="500" fill="hold"/>
                                        <p:tgtEl>
                                          <p:spTgt spid="5"/>
                                        </p:tgtEl>
                                        <p:attrNameLst>
                                          <p:attrName>fill.type</p:attrName>
                                        </p:attrNameLst>
                                      </p:cBhvr>
                                      <p:to>
                                        <p:strVal val="solid"/>
                                      </p:to>
                                    </p:set>
                                  </p:childTnLst>
                                </p:cTn>
                              </p:par>
                              <p:par>
                                <p:cTn id="54" presetID="23" presetClass="emph" presetSubtype="0" fill="hold" grpId="1" nodeType="withEffect">
                                  <p:stCondLst>
                                    <p:cond delay="0"/>
                                  </p:stCondLst>
                                  <p:childTnLst>
                                    <p:animClr clrSpc="hsl" dir="cw">
                                      <p:cBhvr override="childStyle">
                                        <p:cTn id="55" dur="500" fill="hold"/>
                                        <p:tgtEl>
                                          <p:spTgt spid="10"/>
                                        </p:tgtEl>
                                        <p:attrNameLst>
                                          <p:attrName>style.color</p:attrName>
                                        </p:attrNameLst>
                                      </p:cBhvr>
                                      <p:by>
                                        <p:hsl h="10842353" s="0" l="0"/>
                                      </p:by>
                                    </p:animClr>
                                    <p:animClr clrSpc="hsl" dir="cw">
                                      <p:cBhvr>
                                        <p:cTn id="56" dur="500" fill="hold"/>
                                        <p:tgtEl>
                                          <p:spTgt spid="10"/>
                                        </p:tgtEl>
                                        <p:attrNameLst>
                                          <p:attrName>fillcolor</p:attrName>
                                        </p:attrNameLst>
                                      </p:cBhvr>
                                      <p:by>
                                        <p:hsl h="10842353" s="0" l="0"/>
                                      </p:by>
                                    </p:animClr>
                                    <p:animClr clrSpc="hsl" dir="cw">
                                      <p:cBhvr>
                                        <p:cTn id="57" dur="500" fill="hold"/>
                                        <p:tgtEl>
                                          <p:spTgt spid="10"/>
                                        </p:tgtEl>
                                        <p:attrNameLst>
                                          <p:attrName>stroke.color</p:attrName>
                                        </p:attrNameLst>
                                      </p:cBhvr>
                                      <p:by>
                                        <p:hsl h="10842353" s="0" l="0"/>
                                      </p:by>
                                    </p:animClr>
                                    <p:set>
                                      <p:cBhvr>
                                        <p:cTn id="58" dur="500" fill="hold"/>
                                        <p:tgtEl>
                                          <p:spTgt spid="10"/>
                                        </p:tgtEl>
                                        <p:attrNameLst>
                                          <p:attrName>fill.type</p:attrName>
                                        </p:attrNameLst>
                                      </p:cBhvr>
                                      <p:to>
                                        <p:strVal val="solid"/>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xit" presetSubtype="0" fill="hold" grpId="2" nodeType="clickEffect">
                                  <p:stCondLst>
                                    <p:cond delay="0"/>
                                  </p:stCondLst>
                                  <p:childTnLst>
                                    <p:set>
                                      <p:cBhvr>
                                        <p:cTn id="62" dur="1" fill="hold">
                                          <p:stCondLst>
                                            <p:cond delay="0"/>
                                          </p:stCondLst>
                                        </p:cTn>
                                        <p:tgtEl>
                                          <p:spTgt spid="25"/>
                                        </p:tgtEl>
                                        <p:attrNameLst>
                                          <p:attrName>style.visibility</p:attrName>
                                        </p:attrNameLst>
                                      </p:cBhvr>
                                      <p:to>
                                        <p:strVal val="hidden"/>
                                      </p:to>
                                    </p:set>
                                  </p:childTnLst>
                                </p:cTn>
                              </p:par>
                              <p:par>
                                <p:cTn id="63" presetID="1" presetClass="entr" presetSubtype="0"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10" grpId="0" animBg="1"/>
      <p:bldP spid="10" grpId="1" animBg="1"/>
      <p:bldP spid="11" grpId="0" animBg="1"/>
      <p:bldP spid="24" grpId="0"/>
      <p:bldP spid="25" grpId="0"/>
      <p:bldP spid="25" grpId="1"/>
      <p:bldP spid="25" grpId="2"/>
      <p:bldP spid="2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612775" y="228600"/>
            <a:ext cx="8153400" cy="990600"/>
          </a:xfrm>
        </p:spPr>
        <p:txBody>
          <a:bodyPr/>
          <a:lstStyle/>
          <a:p>
            <a:r>
              <a:rPr lang="en-US">
                <a:latin typeface="Tw Cen MT" charset="0"/>
              </a:rPr>
              <a:t>Attempt #2</a:t>
            </a:r>
            <a:endParaRPr lang="fr-BE">
              <a:latin typeface="Tw Cen MT" charset="0"/>
            </a:endParaRPr>
          </a:p>
        </p:txBody>
      </p:sp>
      <p:sp>
        <p:nvSpPr>
          <p:cNvPr id="52226" name="Content Placeholder 2"/>
          <p:cNvSpPr>
            <a:spLocks noGrp="1"/>
          </p:cNvSpPr>
          <p:nvPr>
            <p:ph sz="quarter" idx="1"/>
          </p:nvPr>
        </p:nvSpPr>
        <p:spPr>
          <a:xfrm>
            <a:off x="612775" y="1600200"/>
            <a:ext cx="8153400" cy="4495800"/>
          </a:xfrm>
        </p:spPr>
        <p:txBody>
          <a:bodyPr/>
          <a:lstStyle/>
          <a:p>
            <a:r>
              <a:rPr lang="en-US">
                <a:latin typeface="Tw Cen MT" charset="0"/>
              </a:rPr>
              <a:t>put uses synchronized in method declaration</a:t>
            </a:r>
          </a:p>
          <a:p>
            <a:pPr lvl="1"/>
            <a:r>
              <a:rPr lang="en-US">
                <a:latin typeface="Tw Cen MT" charset="0"/>
              </a:rPr>
              <a:t>So it locks every node it visits</a:t>
            </a:r>
          </a:p>
          <a:p>
            <a:r>
              <a:rPr lang="en-US">
                <a:latin typeface="Tw Cen MT" charset="0"/>
              </a:rPr>
              <a:t>get tries to be fancy:</a:t>
            </a:r>
          </a:p>
          <a:p>
            <a:endParaRPr lang="en-US">
              <a:latin typeface="Tw Cen MT" charset="0"/>
            </a:endParaRPr>
          </a:p>
          <a:p>
            <a:endParaRPr lang="en-US">
              <a:latin typeface="Tw Cen MT" charset="0"/>
            </a:endParaRPr>
          </a:p>
          <a:p>
            <a:endParaRPr lang="en-US">
              <a:latin typeface="Tw Cen MT" charset="0"/>
            </a:endParaRPr>
          </a:p>
          <a:p>
            <a:endParaRPr lang="en-US">
              <a:latin typeface="Tw Cen MT" charset="0"/>
            </a:endParaRPr>
          </a:p>
          <a:p>
            <a:r>
              <a:rPr lang="en-US">
                <a:latin typeface="Tw Cen MT" charset="0"/>
              </a:rPr>
              <a:t>Actually this is identical to attempt 1! It only looks different but in fact is doing exactly the same thing</a:t>
            </a:r>
            <a:endParaRPr lang="fr-BE">
              <a:latin typeface="Tw Cen MT" charset="0"/>
            </a:endParaRPr>
          </a:p>
        </p:txBody>
      </p:sp>
      <p:sp>
        <p:nvSpPr>
          <p:cNvPr id="5222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8E868402-8E28-0D47-AFD9-8CC7E23B4BA4}" type="slidenum">
              <a:rPr lang="en-US" sz="1200">
                <a:solidFill>
                  <a:srgbClr val="FFFFFF"/>
                </a:solidFill>
              </a:rPr>
              <a:pPr eaLnBrk="1" hangingPunct="1">
                <a:lnSpc>
                  <a:spcPct val="80000"/>
                </a:lnSpc>
              </a:pPr>
              <a:t>36</a:t>
            </a:fld>
            <a:endParaRPr lang="en-US" sz="1200">
              <a:solidFill>
                <a:srgbClr val="FFFFFF"/>
              </a:solidFill>
            </a:endParaRPr>
          </a:p>
        </p:txBody>
      </p:sp>
      <p:sp>
        <p:nvSpPr>
          <p:cNvPr id="52228" name="Rectangle 4"/>
          <p:cNvSpPr>
            <a:spLocks noChangeArrowheads="1"/>
          </p:cNvSpPr>
          <p:nvPr/>
        </p:nvSpPr>
        <p:spPr bwMode="auto">
          <a:xfrm>
            <a:off x="228600" y="3276600"/>
            <a:ext cx="8763000" cy="1816100"/>
          </a:xfrm>
          <a:prstGeom prst="rect">
            <a:avLst/>
          </a:prstGeom>
          <a:solidFill>
            <a:srgbClr val="FFFFAB"/>
          </a:solidFill>
          <a:ln w="9525">
            <a:solidFill>
              <a:schemeClr val="tx1"/>
            </a:solidFill>
            <a:miter lim="800000"/>
            <a:headEnd/>
            <a:tailEnd/>
          </a:ln>
        </p:spPr>
        <p:txBody>
          <a:bodyPr>
            <a:spAutoFit/>
          </a:bodyPr>
          <a:lstStyle/>
          <a:p>
            <a:pPr marL="496888" lvl="1"/>
            <a:r>
              <a:rPr lang="en-US" sz="1400" b="1">
                <a:solidFill>
                  <a:schemeClr val="tx1"/>
                </a:solidFill>
                <a:latin typeface="Courier New" charset="0"/>
                <a:cs typeface="Courier New" charset="0"/>
                <a:sym typeface="Courier New" charset="0"/>
              </a:rPr>
              <a:t>// Returns value if found, else null</a:t>
            </a:r>
          </a:p>
          <a:p>
            <a:pPr marL="496888" lvl="1"/>
            <a:r>
              <a:rPr lang="en-US" sz="1400" b="1">
                <a:solidFill>
                  <a:schemeClr val="tx1"/>
                </a:solidFill>
                <a:latin typeface="Courier New" charset="0"/>
                <a:cs typeface="Courier New" charset="0"/>
                <a:sym typeface="Courier New" charset="0"/>
              </a:rPr>
              <a:t>public Object get(Object goal) {</a:t>
            </a:r>
          </a:p>
          <a:p>
            <a:pPr marL="496888" lvl="1"/>
            <a:r>
              <a:rPr lang="en-US" sz="1400" b="1">
                <a:solidFill>
                  <a:schemeClr val="tx1"/>
                </a:solidFill>
                <a:latin typeface="Courier New" charset="0"/>
                <a:cs typeface="Courier New" charset="0"/>
                <a:sym typeface="Courier New" charset="0"/>
              </a:rPr>
              <a:t>    synchronized(this) {</a:t>
            </a:r>
          </a:p>
          <a:p>
            <a:pPr marL="496888" lvl="1"/>
            <a:r>
              <a:rPr lang="en-US" sz="1400" b="1">
                <a:solidFill>
                  <a:schemeClr val="tx1"/>
                </a:solidFill>
                <a:latin typeface="Courier New" charset="0"/>
                <a:cs typeface="Courier New" charset="0"/>
                <a:sym typeface="Courier New" charset="0"/>
              </a:rPr>
              <a:t>      if(name.equals(goal)) return value;</a:t>
            </a:r>
          </a:p>
          <a:p>
            <a:pPr marL="496888" lvl="1"/>
            <a:r>
              <a:rPr lang="en-US" sz="1400" b="1">
                <a:solidFill>
                  <a:schemeClr val="tx1"/>
                </a:solidFill>
                <a:latin typeface="Courier New" charset="0"/>
                <a:cs typeface="Courier New" charset="0"/>
                <a:sym typeface="Courier New" charset="0"/>
              </a:rPr>
              <a:t>      if(name.compareTo(goal) &lt; 0) return left==null? null: left.get(goal);</a:t>
            </a:r>
          </a:p>
          <a:p>
            <a:pPr marL="496888" lvl="1"/>
            <a:r>
              <a:rPr lang="en-US" sz="1400" b="1">
                <a:solidFill>
                  <a:schemeClr val="tx1"/>
                </a:solidFill>
                <a:latin typeface="Courier New" charset="0"/>
                <a:cs typeface="Courier New" charset="0"/>
                <a:sym typeface="Courier New" charset="0"/>
              </a:rPr>
              <a:t>      return right==null? null: right.get(goal);</a:t>
            </a:r>
          </a:p>
          <a:p>
            <a:pPr marL="496888" lvl="1"/>
            <a:r>
              <a:rPr lang="en-US" sz="1400" b="1">
                <a:solidFill>
                  <a:schemeClr val="tx1"/>
                </a:solidFill>
                <a:latin typeface="Courier New" charset="0"/>
                <a:cs typeface="Courier New" charset="0"/>
                <a:sym typeface="Courier New" charset="0"/>
              </a:rPr>
              <a:t>    }</a:t>
            </a:r>
          </a:p>
          <a:p>
            <a:pPr marL="496888" lvl="1"/>
            <a:r>
              <a:rPr lang="en-US" sz="1400" b="1">
                <a:solidFill>
                  <a:schemeClr val="tx1"/>
                </a:solidFill>
                <a:latin typeface="Courier New" charset="0"/>
                <a:cs typeface="Courier New" charset="0"/>
                <a:sym typeface="Courier New" charset="0"/>
              </a:rPr>
              <a:t>}</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612775" y="228600"/>
            <a:ext cx="8153400" cy="990600"/>
          </a:xfrm>
        </p:spPr>
        <p:txBody>
          <a:bodyPr/>
          <a:lstStyle/>
          <a:p>
            <a:r>
              <a:rPr lang="en-US">
                <a:latin typeface="Tw Cen MT" charset="0"/>
              </a:rPr>
              <a:t>Attempt #3</a:t>
            </a:r>
            <a:endParaRPr lang="fr-BE">
              <a:latin typeface="Tw Cen MT" charset="0"/>
            </a:endParaRPr>
          </a:p>
        </p:txBody>
      </p:sp>
      <p:sp>
        <p:nvSpPr>
          <p:cNvPr id="53250" name="Content Placeholder 2"/>
          <p:cNvSpPr>
            <a:spLocks noGrp="1"/>
          </p:cNvSpPr>
          <p:nvPr>
            <p:ph sz="quarter" idx="1"/>
          </p:nvPr>
        </p:nvSpPr>
        <p:spPr>
          <a:xfrm>
            <a:off x="304800" y="5334000"/>
            <a:ext cx="8686800" cy="1219200"/>
          </a:xfrm>
        </p:spPr>
        <p:txBody>
          <a:bodyPr/>
          <a:lstStyle/>
          <a:p>
            <a:r>
              <a:rPr lang="en-US" sz="2400">
                <a:latin typeface="Tw Cen MT" charset="0"/>
              </a:rPr>
              <a:t>Risk: “get” (read-only) threads sometimes look at nodes without locks, but “put” always updates those same nodes.  </a:t>
            </a:r>
          </a:p>
          <a:p>
            <a:r>
              <a:rPr lang="en-US" sz="2400">
                <a:latin typeface="Tw Cen MT" charset="0"/>
              </a:rPr>
              <a:t>According to JDK rules this is unsafe</a:t>
            </a:r>
            <a:endParaRPr lang="fr-BE" sz="2400">
              <a:latin typeface="Tw Cen MT" charset="0"/>
            </a:endParaRPr>
          </a:p>
        </p:txBody>
      </p:sp>
      <p:sp>
        <p:nvSpPr>
          <p:cNvPr id="5325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646D7F88-AB50-2B42-8BB1-B0B4943BF044}" type="slidenum">
              <a:rPr lang="en-US" sz="1200">
                <a:solidFill>
                  <a:srgbClr val="FFFFFF"/>
                </a:solidFill>
              </a:rPr>
              <a:pPr eaLnBrk="1" hangingPunct="1">
                <a:lnSpc>
                  <a:spcPct val="80000"/>
                </a:lnSpc>
              </a:pPr>
              <a:t>37</a:t>
            </a:fld>
            <a:endParaRPr lang="en-US" sz="1200">
              <a:solidFill>
                <a:srgbClr val="FFFFFF"/>
              </a:solidFill>
            </a:endParaRPr>
          </a:p>
        </p:txBody>
      </p:sp>
      <p:sp>
        <p:nvSpPr>
          <p:cNvPr id="53252" name="Rectangle 4"/>
          <p:cNvSpPr>
            <a:spLocks noChangeArrowheads="1"/>
          </p:cNvSpPr>
          <p:nvPr/>
        </p:nvSpPr>
        <p:spPr bwMode="auto">
          <a:xfrm>
            <a:off x="228600" y="1600200"/>
            <a:ext cx="8763000" cy="3540125"/>
          </a:xfrm>
          <a:prstGeom prst="rect">
            <a:avLst/>
          </a:prstGeom>
          <a:solidFill>
            <a:srgbClr val="FFFFAB"/>
          </a:solidFill>
          <a:ln w="9525">
            <a:solidFill>
              <a:schemeClr val="tx1"/>
            </a:solidFill>
            <a:miter lim="800000"/>
            <a:headEnd/>
            <a:tailEnd/>
          </a:ln>
        </p:spPr>
        <p:txBody>
          <a:bodyPr>
            <a:spAutoFit/>
          </a:bodyPr>
          <a:lstStyle/>
          <a:p>
            <a:pPr marL="496888" lvl="1"/>
            <a:r>
              <a:rPr lang="en-US" sz="1400" b="1">
                <a:solidFill>
                  <a:schemeClr val="tx1"/>
                </a:solidFill>
                <a:latin typeface="Courier New" charset="0"/>
                <a:cs typeface="Courier New" charset="0"/>
                <a:sym typeface="Courier New" charset="0"/>
              </a:rPr>
              <a:t>// Returns value if found, else null</a:t>
            </a:r>
          </a:p>
          <a:p>
            <a:pPr marL="496888" lvl="1"/>
            <a:r>
              <a:rPr lang="en-US" sz="1400" b="1">
                <a:solidFill>
                  <a:schemeClr val="tx1"/>
                </a:solidFill>
                <a:latin typeface="Courier New" charset="0"/>
                <a:cs typeface="Courier New" charset="0"/>
                <a:sym typeface="Courier New" charset="0"/>
              </a:rPr>
              <a:t>public Object get(Object goal) {</a:t>
            </a:r>
          </a:p>
          <a:p>
            <a:pPr marL="496888" lvl="1"/>
            <a:r>
              <a:rPr lang="en-US" sz="1400" b="1">
                <a:solidFill>
                  <a:schemeClr val="tx1"/>
                </a:solidFill>
                <a:latin typeface="Courier New" charset="0"/>
                <a:cs typeface="Courier New" charset="0"/>
                <a:sym typeface="Courier New" charset="0"/>
              </a:rPr>
              <a:t>    boolean checkLeft = false, checkRight = false;</a:t>
            </a:r>
          </a:p>
          <a:p>
            <a:pPr marL="496888" lvl="1"/>
            <a:r>
              <a:rPr lang="en-US" sz="1400" b="1">
                <a:solidFill>
                  <a:schemeClr val="tx1"/>
                </a:solidFill>
                <a:latin typeface="Courier New" charset="0"/>
                <a:cs typeface="Courier New" charset="0"/>
                <a:sym typeface="Courier New" charset="0"/>
              </a:rPr>
              <a:t>    synchronized(this) { </a:t>
            </a:r>
          </a:p>
          <a:p>
            <a:pPr marL="496888" lvl="1"/>
            <a:r>
              <a:rPr lang="en-US" sz="1400" b="1">
                <a:solidFill>
                  <a:schemeClr val="tx1"/>
                </a:solidFill>
                <a:latin typeface="Courier New" charset="0"/>
                <a:cs typeface="Courier New" charset="0"/>
                <a:sym typeface="Courier New" charset="0"/>
              </a:rPr>
              <a:t>      if(name.equals(goal)) return value;</a:t>
            </a:r>
          </a:p>
          <a:p>
            <a:pPr marL="496888" lvl="1"/>
            <a:r>
              <a:rPr lang="en-US" sz="1400" b="1">
                <a:solidFill>
                  <a:schemeClr val="tx1"/>
                </a:solidFill>
                <a:latin typeface="Courier New" charset="0"/>
                <a:cs typeface="Courier New" charset="0"/>
                <a:sym typeface="Courier New" charset="0"/>
              </a:rPr>
              <a:t>      if(name.compareTo(goal) &lt; 0) {</a:t>
            </a:r>
            <a:br>
              <a:rPr lang="en-US" sz="1400" b="1">
                <a:solidFill>
                  <a:schemeClr val="tx1"/>
                </a:solidFill>
                <a:latin typeface="Courier New" charset="0"/>
                <a:cs typeface="Courier New" charset="0"/>
                <a:sym typeface="Courier New" charset="0"/>
              </a:rPr>
            </a:br>
            <a:r>
              <a:rPr lang="en-US" sz="1400" b="1">
                <a:solidFill>
                  <a:schemeClr val="tx1"/>
                </a:solidFill>
                <a:latin typeface="Courier New" charset="0"/>
                <a:cs typeface="Courier New" charset="0"/>
                <a:sym typeface="Courier New" charset="0"/>
              </a:rPr>
              <a:t>              if (left==null) return null; else checkLeft = true;</a:t>
            </a:r>
          </a:p>
          <a:p>
            <a:pPr marL="496888" lvl="1"/>
            <a:r>
              <a:rPr lang="en-US" sz="1400" b="1">
                <a:solidFill>
                  <a:schemeClr val="tx1"/>
                </a:solidFill>
                <a:latin typeface="Courier New" charset="0"/>
                <a:cs typeface="Courier New" charset="0"/>
                <a:sym typeface="Courier New" charset="0"/>
              </a:rPr>
              <a:t>      } else {</a:t>
            </a:r>
          </a:p>
          <a:p>
            <a:pPr marL="496888" lvl="1"/>
            <a:r>
              <a:rPr lang="en-US" sz="1400" b="1">
                <a:solidFill>
                  <a:schemeClr val="tx1"/>
                </a:solidFill>
                <a:latin typeface="Courier New" charset="0"/>
                <a:cs typeface="Courier New" charset="0"/>
                <a:sym typeface="Courier New" charset="0"/>
              </a:rPr>
              <a:t>              if(right==null) return null; else checkRight = true;</a:t>
            </a:r>
          </a:p>
          <a:p>
            <a:pPr marL="496888" lvl="1"/>
            <a:r>
              <a:rPr lang="en-US" sz="1400" b="1">
                <a:solidFill>
                  <a:schemeClr val="tx1"/>
                </a:solidFill>
                <a:latin typeface="Courier New" charset="0"/>
                <a:cs typeface="Courier New" charset="0"/>
                <a:sym typeface="Courier New" charset="0"/>
              </a:rPr>
              <a:t>      }</a:t>
            </a:r>
          </a:p>
          <a:p>
            <a:pPr marL="496888" lvl="1"/>
            <a:r>
              <a:rPr lang="en-US" sz="1400" b="1">
                <a:solidFill>
                  <a:schemeClr val="tx1"/>
                </a:solidFill>
                <a:latin typeface="Courier New" charset="0"/>
                <a:cs typeface="Courier New" charset="0"/>
                <a:sym typeface="Courier New" charset="0"/>
              </a:rPr>
              <a:t>    }</a:t>
            </a:r>
          </a:p>
          <a:p>
            <a:pPr marL="496888" lvl="1"/>
            <a:r>
              <a:rPr lang="en-US" sz="1400" b="1">
                <a:solidFill>
                  <a:schemeClr val="tx1"/>
                </a:solidFill>
                <a:latin typeface="Courier New" charset="0"/>
                <a:cs typeface="Courier New" charset="0"/>
                <a:sym typeface="Courier New" charset="0"/>
              </a:rPr>
              <a:t>    if (checkLeft) return left.get(goal);</a:t>
            </a:r>
          </a:p>
          <a:p>
            <a:pPr marL="496888" lvl="1"/>
            <a:r>
              <a:rPr lang="en-US" sz="1400" b="1">
                <a:solidFill>
                  <a:schemeClr val="tx1"/>
                </a:solidFill>
                <a:latin typeface="Courier New" charset="0"/>
                <a:cs typeface="Courier New" charset="0"/>
                <a:sym typeface="Courier New" charset="0"/>
              </a:rPr>
              <a:t>    if (checkRight) return right.get(goal);</a:t>
            </a:r>
          </a:p>
          <a:p>
            <a:pPr marL="496888" lvl="1"/>
            <a:endParaRPr lang="en-US" sz="1400" b="1">
              <a:solidFill>
                <a:schemeClr val="tx1"/>
              </a:solidFill>
              <a:latin typeface="Courier New" charset="0"/>
              <a:cs typeface="Courier New" charset="0"/>
              <a:sym typeface="Courier New" charset="0"/>
            </a:endParaRPr>
          </a:p>
          <a:p>
            <a:pPr marL="496888" lvl="1"/>
            <a:r>
              <a:rPr lang="en-US" sz="1400" b="1">
                <a:solidFill>
                  <a:schemeClr val="tx1"/>
                </a:solidFill>
                <a:latin typeface="Courier New" charset="0"/>
                <a:cs typeface="Courier New" charset="0"/>
                <a:sym typeface="Courier New" charset="0"/>
              </a:rPr>
              <a:t>    /* Never executed but keeps Java happy */ return null;</a:t>
            </a:r>
          </a:p>
          <a:p>
            <a:pPr marL="496888" lvl="1"/>
            <a:r>
              <a:rPr lang="en-US" sz="1400" b="1">
                <a:solidFill>
                  <a:schemeClr val="tx1"/>
                </a:solidFill>
                <a:latin typeface="Courier New" charset="0"/>
                <a:cs typeface="Courier New" charset="0"/>
                <a:sym typeface="Courier New" charset="0"/>
              </a:rPr>
              <a:t>}</a:t>
            </a:r>
          </a:p>
        </p:txBody>
      </p:sp>
      <p:grpSp>
        <p:nvGrpSpPr>
          <p:cNvPr id="2" name="Group 4"/>
          <p:cNvGrpSpPr>
            <a:grpSpLocks/>
          </p:cNvGrpSpPr>
          <p:nvPr/>
        </p:nvGrpSpPr>
        <p:grpSpPr bwMode="auto">
          <a:xfrm>
            <a:off x="1447800" y="3276600"/>
            <a:ext cx="5746750" cy="673100"/>
            <a:chOff x="0" y="0"/>
            <a:chExt cx="3619" cy="424"/>
          </a:xfrm>
        </p:grpSpPr>
        <p:sp>
          <p:nvSpPr>
            <p:cNvPr id="53254" name="AutoShape 5"/>
            <p:cNvSpPr>
              <a:spLocks/>
            </p:cNvSpPr>
            <p:nvPr/>
          </p:nvSpPr>
          <p:spPr bwMode="auto">
            <a:xfrm>
              <a:off x="0" y="14"/>
              <a:ext cx="3619" cy="39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1600"/>
                <a:gd name="T46" fmla="*/ 0 h 21600"/>
                <a:gd name="T47" fmla="*/ 21600 w 21600"/>
                <a:gd name="T48" fmla="*/ 21600 h 216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1600" h="21600">
                  <a:moveTo>
                    <a:pt x="6798" y="0"/>
                  </a:moveTo>
                  <a:cubicBezTo>
                    <a:pt x="5163" y="0"/>
                    <a:pt x="3838" y="1612"/>
                    <a:pt x="3838" y="3600"/>
                  </a:cubicBezTo>
                  <a:lnTo>
                    <a:pt x="3838" y="12600"/>
                  </a:lnTo>
                  <a:lnTo>
                    <a:pt x="0" y="20291"/>
                  </a:lnTo>
                  <a:lnTo>
                    <a:pt x="3838" y="18000"/>
                  </a:lnTo>
                  <a:cubicBezTo>
                    <a:pt x="3838" y="19988"/>
                    <a:pt x="5163" y="21600"/>
                    <a:pt x="6798" y="21600"/>
                  </a:cubicBezTo>
                  <a:lnTo>
                    <a:pt x="11239" y="21600"/>
                  </a:lnTo>
                  <a:lnTo>
                    <a:pt x="18640" y="21600"/>
                  </a:lnTo>
                  <a:cubicBezTo>
                    <a:pt x="20275" y="21600"/>
                    <a:pt x="21600" y="19988"/>
                    <a:pt x="21600" y="18000"/>
                  </a:cubicBezTo>
                  <a:lnTo>
                    <a:pt x="21600" y="12600"/>
                  </a:lnTo>
                  <a:lnTo>
                    <a:pt x="21600" y="3600"/>
                  </a:lnTo>
                  <a:cubicBezTo>
                    <a:pt x="21600" y="1612"/>
                    <a:pt x="20275" y="0"/>
                    <a:pt x="18640" y="0"/>
                  </a:cubicBezTo>
                  <a:lnTo>
                    <a:pt x="11239" y="0"/>
                  </a:lnTo>
                  <a:lnTo>
                    <a:pt x="6798" y="0"/>
                  </a:lnTo>
                  <a:close/>
                  <a:moveTo>
                    <a:pt x="6798" y="0"/>
                  </a:moveTo>
                </a:path>
              </a:pathLst>
            </a:custGeom>
            <a:solidFill>
              <a:srgbClr val="FF9999"/>
            </a:solidFill>
            <a:ln w="12700">
              <a:solidFill>
                <a:schemeClr val="tx1"/>
              </a:solidFill>
              <a:miter lim="800000"/>
              <a:headEnd/>
              <a:tailEnd/>
            </a:ln>
          </p:spPr>
          <p:txBody>
            <a:bodyPr lIns="0" tIns="0" rIns="0" bIns="0"/>
            <a:lstStyle/>
            <a:p>
              <a:endParaRPr lang="en-US"/>
            </a:p>
          </p:txBody>
        </p:sp>
        <p:sp>
          <p:nvSpPr>
            <p:cNvPr id="53255" name="Rectangle 6"/>
            <p:cNvSpPr>
              <a:spLocks/>
            </p:cNvSpPr>
            <p:nvPr/>
          </p:nvSpPr>
          <p:spPr bwMode="auto">
            <a:xfrm>
              <a:off x="751" y="0"/>
              <a:ext cx="2760" cy="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38100" tIns="38100" rIns="88091" bIns="38100" anchor="ctr"/>
            <a:lstStyle/>
            <a:p>
              <a:pPr marL="11113" algn="ctr"/>
              <a:r>
                <a:rPr lang="en-US" sz="2000">
                  <a:solidFill>
                    <a:schemeClr val="tx1"/>
                  </a:solidFill>
                  <a:cs typeface="Arial" charset="0"/>
                </a:rPr>
                <a:t>relinquishes lock on </a:t>
              </a:r>
              <a:r>
                <a:rPr lang="en-US" sz="2000" b="1">
                  <a:solidFill>
                    <a:schemeClr val="tx1"/>
                  </a:solidFill>
                  <a:latin typeface="Courier New" charset="0"/>
                  <a:cs typeface="Courier New" charset="0"/>
                  <a:sym typeface="Courier New" charset="0"/>
                </a:rPr>
                <a:t>this </a:t>
              </a:r>
              <a:r>
                <a:rPr lang="en-US" sz="2000">
                  <a:solidFill>
                    <a:schemeClr val="tx1"/>
                  </a:solidFill>
                  <a:cs typeface="Arial" charset="0"/>
                </a:rPr>
                <a:t>– next lines are “unprotected”</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612775" y="228600"/>
            <a:ext cx="8153400" cy="990600"/>
          </a:xfrm>
        </p:spPr>
        <p:txBody>
          <a:bodyPr/>
          <a:lstStyle/>
          <a:p>
            <a:r>
              <a:rPr lang="en-US">
                <a:latin typeface="Tw Cen MT" charset="0"/>
              </a:rPr>
              <a:t>Attempt #4</a:t>
            </a:r>
            <a:endParaRPr lang="fr-BE">
              <a:latin typeface="Tw Cen MT" charset="0"/>
            </a:endParaRPr>
          </a:p>
        </p:txBody>
      </p:sp>
      <p:sp>
        <p:nvSpPr>
          <p:cNvPr id="54274" name="Content Placeholder 2"/>
          <p:cNvSpPr>
            <a:spLocks noGrp="1"/>
          </p:cNvSpPr>
          <p:nvPr>
            <p:ph sz="quarter" idx="1"/>
          </p:nvPr>
        </p:nvSpPr>
        <p:spPr>
          <a:xfrm>
            <a:off x="304800" y="5334000"/>
            <a:ext cx="8686800" cy="1219200"/>
          </a:xfrm>
        </p:spPr>
        <p:txBody>
          <a:bodyPr/>
          <a:lstStyle/>
          <a:p>
            <a:r>
              <a:rPr lang="en-US" sz="2400">
                <a:latin typeface="Tw Cen MT" charset="0"/>
              </a:rPr>
              <a:t>This version is safe: only accesses the shared variables left and right while holding locks</a:t>
            </a:r>
          </a:p>
          <a:p>
            <a:r>
              <a:rPr lang="en-US" sz="2400">
                <a:latin typeface="Tw Cen MT" charset="0"/>
              </a:rPr>
              <a:t>In fact it should work (I think)</a:t>
            </a:r>
            <a:endParaRPr lang="fr-BE" sz="2400">
              <a:latin typeface="Tw Cen MT" charset="0"/>
            </a:endParaRPr>
          </a:p>
        </p:txBody>
      </p:sp>
      <p:sp>
        <p:nvSpPr>
          <p:cNvPr id="5427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CA807B4B-D5D9-BE48-81A6-1E44D3DFD4CC}" type="slidenum">
              <a:rPr lang="en-US" sz="1200">
                <a:solidFill>
                  <a:srgbClr val="FFFFFF"/>
                </a:solidFill>
              </a:rPr>
              <a:pPr eaLnBrk="1" hangingPunct="1">
                <a:lnSpc>
                  <a:spcPct val="80000"/>
                </a:lnSpc>
              </a:pPr>
              <a:t>38</a:t>
            </a:fld>
            <a:endParaRPr lang="en-US" sz="1200">
              <a:solidFill>
                <a:srgbClr val="FFFFFF"/>
              </a:solidFill>
            </a:endParaRPr>
          </a:p>
        </p:txBody>
      </p:sp>
      <p:sp>
        <p:nvSpPr>
          <p:cNvPr id="54276" name="Rectangle 4"/>
          <p:cNvSpPr>
            <a:spLocks noChangeArrowheads="1"/>
          </p:cNvSpPr>
          <p:nvPr/>
        </p:nvSpPr>
        <p:spPr bwMode="auto">
          <a:xfrm>
            <a:off x="228600" y="1600200"/>
            <a:ext cx="8763000" cy="3540125"/>
          </a:xfrm>
          <a:prstGeom prst="rect">
            <a:avLst/>
          </a:prstGeom>
          <a:solidFill>
            <a:srgbClr val="FFFFAB"/>
          </a:solidFill>
          <a:ln w="9525">
            <a:solidFill>
              <a:schemeClr val="tx1"/>
            </a:solidFill>
            <a:miter lim="800000"/>
            <a:headEnd/>
            <a:tailEnd/>
          </a:ln>
        </p:spPr>
        <p:txBody>
          <a:bodyPr>
            <a:spAutoFit/>
          </a:bodyPr>
          <a:lstStyle/>
          <a:p>
            <a:pPr marL="496888" lvl="1"/>
            <a:r>
              <a:rPr lang="en-US" sz="1400" b="1">
                <a:solidFill>
                  <a:schemeClr val="tx1"/>
                </a:solidFill>
                <a:latin typeface="Courier New" charset="0"/>
                <a:cs typeface="Courier New" charset="0"/>
                <a:sym typeface="Courier New" charset="0"/>
              </a:rPr>
              <a:t>// Returns value if found, else null</a:t>
            </a:r>
          </a:p>
          <a:p>
            <a:pPr marL="496888" lvl="1"/>
            <a:r>
              <a:rPr lang="en-US" sz="1400" b="1">
                <a:solidFill>
                  <a:schemeClr val="tx1"/>
                </a:solidFill>
                <a:latin typeface="Courier New" charset="0"/>
                <a:cs typeface="Courier New" charset="0"/>
                <a:sym typeface="Courier New" charset="0"/>
              </a:rPr>
              <a:t>public Object get(Object goal) {</a:t>
            </a:r>
          </a:p>
          <a:p>
            <a:pPr marL="496888" lvl="1"/>
            <a:r>
              <a:rPr lang="en-US" sz="1400" b="1">
                <a:solidFill>
                  <a:schemeClr val="tx1"/>
                </a:solidFill>
                <a:latin typeface="Courier New" charset="0"/>
                <a:cs typeface="Courier New" charset="0"/>
                <a:sym typeface="Courier New" charset="0"/>
              </a:rPr>
              <a:t>    BST checkLeft = null, checkRight = null;</a:t>
            </a:r>
          </a:p>
          <a:p>
            <a:pPr marL="496888" lvl="1"/>
            <a:r>
              <a:rPr lang="en-US" sz="1400" b="1">
                <a:solidFill>
                  <a:schemeClr val="tx1"/>
                </a:solidFill>
                <a:latin typeface="Courier New" charset="0"/>
                <a:cs typeface="Courier New" charset="0"/>
                <a:sym typeface="Courier New" charset="0"/>
              </a:rPr>
              <a:t>    synchronized(this) { </a:t>
            </a:r>
          </a:p>
          <a:p>
            <a:pPr marL="496888" lvl="1"/>
            <a:r>
              <a:rPr lang="en-US" sz="1400" b="1">
                <a:solidFill>
                  <a:schemeClr val="tx1"/>
                </a:solidFill>
                <a:latin typeface="Courier New" charset="0"/>
                <a:cs typeface="Courier New" charset="0"/>
                <a:sym typeface="Courier New" charset="0"/>
              </a:rPr>
              <a:t>      if(name.equals(goal)) return value;</a:t>
            </a:r>
          </a:p>
          <a:p>
            <a:pPr marL="496888" lvl="1"/>
            <a:r>
              <a:rPr lang="en-US" sz="1400" b="1">
                <a:solidFill>
                  <a:schemeClr val="tx1"/>
                </a:solidFill>
                <a:latin typeface="Courier New" charset="0"/>
                <a:cs typeface="Courier New" charset="0"/>
                <a:sym typeface="Courier New" charset="0"/>
              </a:rPr>
              <a:t>      if(name.compareTo(goal) &lt; 0) {</a:t>
            </a:r>
            <a:br>
              <a:rPr lang="en-US" sz="1400" b="1">
                <a:solidFill>
                  <a:schemeClr val="tx1"/>
                </a:solidFill>
                <a:latin typeface="Courier New" charset="0"/>
                <a:cs typeface="Courier New" charset="0"/>
                <a:sym typeface="Courier New" charset="0"/>
              </a:rPr>
            </a:br>
            <a:r>
              <a:rPr lang="en-US" sz="1400" b="1">
                <a:solidFill>
                  <a:schemeClr val="tx1"/>
                </a:solidFill>
                <a:latin typeface="Courier New" charset="0"/>
                <a:cs typeface="Courier New" charset="0"/>
                <a:sym typeface="Courier New" charset="0"/>
              </a:rPr>
              <a:t>              if (left==null) return null; else checkLeft = left;</a:t>
            </a:r>
          </a:p>
          <a:p>
            <a:pPr marL="496888" lvl="1"/>
            <a:r>
              <a:rPr lang="en-US" sz="1400" b="1">
                <a:solidFill>
                  <a:schemeClr val="tx1"/>
                </a:solidFill>
                <a:latin typeface="Courier New" charset="0"/>
                <a:cs typeface="Courier New" charset="0"/>
                <a:sym typeface="Courier New" charset="0"/>
              </a:rPr>
              <a:t>      } else {</a:t>
            </a:r>
          </a:p>
          <a:p>
            <a:pPr marL="496888" lvl="1"/>
            <a:r>
              <a:rPr lang="en-US" sz="1400" b="1">
                <a:solidFill>
                  <a:schemeClr val="tx1"/>
                </a:solidFill>
                <a:latin typeface="Courier New" charset="0"/>
                <a:cs typeface="Courier New" charset="0"/>
                <a:sym typeface="Courier New" charset="0"/>
              </a:rPr>
              <a:t>              if(right==null) return null; else checkRight = right;</a:t>
            </a:r>
          </a:p>
          <a:p>
            <a:pPr marL="496888" lvl="1"/>
            <a:r>
              <a:rPr lang="en-US" sz="1400" b="1">
                <a:solidFill>
                  <a:schemeClr val="tx1"/>
                </a:solidFill>
                <a:latin typeface="Courier New" charset="0"/>
                <a:cs typeface="Courier New" charset="0"/>
                <a:sym typeface="Courier New" charset="0"/>
              </a:rPr>
              <a:t>      }</a:t>
            </a:r>
          </a:p>
          <a:p>
            <a:pPr marL="496888" lvl="1"/>
            <a:r>
              <a:rPr lang="en-US" sz="1400" b="1">
                <a:solidFill>
                  <a:schemeClr val="tx1"/>
                </a:solidFill>
                <a:latin typeface="Courier New" charset="0"/>
                <a:cs typeface="Courier New" charset="0"/>
                <a:sym typeface="Courier New" charset="0"/>
              </a:rPr>
              <a:t>    }</a:t>
            </a:r>
          </a:p>
          <a:p>
            <a:pPr marL="496888" lvl="1"/>
            <a:r>
              <a:rPr lang="en-US" sz="1400" b="1">
                <a:solidFill>
                  <a:schemeClr val="tx1"/>
                </a:solidFill>
                <a:latin typeface="Courier New" charset="0"/>
                <a:cs typeface="Courier New" charset="0"/>
                <a:sym typeface="Courier New" charset="0"/>
              </a:rPr>
              <a:t>    if (checkLeft != null) return checkleft.get(goal);</a:t>
            </a:r>
          </a:p>
          <a:p>
            <a:pPr marL="496888" lvl="1"/>
            <a:r>
              <a:rPr lang="en-US" sz="1400" b="1">
                <a:solidFill>
                  <a:schemeClr val="tx1"/>
                </a:solidFill>
                <a:latin typeface="Courier New" charset="0"/>
                <a:cs typeface="Courier New" charset="0"/>
                <a:sym typeface="Courier New" charset="0"/>
              </a:rPr>
              <a:t>    if (checkRight != null) return checkright.get(goal);</a:t>
            </a:r>
          </a:p>
          <a:p>
            <a:pPr marL="496888" lvl="1"/>
            <a:endParaRPr lang="en-US" sz="1400" b="1">
              <a:solidFill>
                <a:schemeClr val="tx1"/>
              </a:solidFill>
              <a:latin typeface="Courier New" charset="0"/>
              <a:cs typeface="Courier New" charset="0"/>
              <a:sym typeface="Courier New" charset="0"/>
            </a:endParaRPr>
          </a:p>
          <a:p>
            <a:pPr marL="496888" lvl="1"/>
            <a:r>
              <a:rPr lang="en-US" sz="1400" b="1">
                <a:solidFill>
                  <a:schemeClr val="tx1"/>
                </a:solidFill>
                <a:latin typeface="Courier New" charset="0"/>
                <a:cs typeface="Courier New" charset="0"/>
                <a:sym typeface="Courier New" charset="0"/>
              </a:rPr>
              <a:t>    /* Never executed but keeps Java happy */ return null;</a:t>
            </a:r>
          </a:p>
          <a:p>
            <a:pPr marL="496888" lvl="1"/>
            <a:r>
              <a:rPr lang="en-US" sz="1400" b="1">
                <a:solidFill>
                  <a:schemeClr val="tx1"/>
                </a:solidFill>
                <a:latin typeface="Courier New" charset="0"/>
                <a:cs typeface="Courier New" charset="0"/>
                <a:sym typeface="Courier New" charset="0"/>
              </a:rPr>
              <a:t>}</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a:xfrm>
            <a:off x="612775" y="228600"/>
            <a:ext cx="8153400" cy="990600"/>
          </a:xfrm>
        </p:spPr>
        <p:txBody>
          <a:bodyPr/>
          <a:lstStyle/>
          <a:p>
            <a:r>
              <a:rPr lang="en-US">
                <a:latin typeface="Tw Cen MT" charset="0"/>
              </a:rPr>
              <a:t>Attempt #3 illustrates risks</a:t>
            </a:r>
            <a:endParaRPr lang="fr-BE">
              <a:latin typeface="Tw Cen MT" charset="0"/>
            </a:endParaRPr>
          </a:p>
        </p:txBody>
      </p:sp>
      <p:sp>
        <p:nvSpPr>
          <p:cNvPr id="55298" name="Content Placeholder 2"/>
          <p:cNvSpPr>
            <a:spLocks noGrp="1"/>
          </p:cNvSpPr>
          <p:nvPr>
            <p:ph sz="quarter" idx="1"/>
          </p:nvPr>
        </p:nvSpPr>
        <p:spPr>
          <a:xfrm>
            <a:off x="612775" y="1600200"/>
            <a:ext cx="8226425" cy="4953000"/>
          </a:xfrm>
        </p:spPr>
        <p:txBody>
          <a:bodyPr/>
          <a:lstStyle/>
          <a:p>
            <a:r>
              <a:rPr lang="en-US">
                <a:latin typeface="Tw Cen MT" charset="0"/>
              </a:rPr>
              <a:t>The hardware itself actually needs us to use locking and attempt 3, although it looks right in Java, could actually malfunction in various ways</a:t>
            </a:r>
          </a:p>
          <a:p>
            <a:pPr lvl="1"/>
            <a:r>
              <a:rPr lang="en-US">
                <a:latin typeface="Tw Cen MT" charset="0"/>
              </a:rPr>
              <a:t>Issue: put updates several fields:</a:t>
            </a:r>
          </a:p>
          <a:p>
            <a:pPr lvl="2"/>
            <a:r>
              <a:rPr lang="en-US">
                <a:latin typeface="Tw Cen MT" charset="0"/>
              </a:rPr>
              <a:t>parent.left (or parent.right) for its parent node</a:t>
            </a:r>
          </a:p>
          <a:p>
            <a:pPr lvl="2"/>
            <a:r>
              <a:rPr lang="en-US">
                <a:latin typeface="Tw Cen MT" charset="0"/>
              </a:rPr>
              <a:t>this.left and this.right and this.name and this.value</a:t>
            </a:r>
          </a:p>
          <a:p>
            <a:pPr lvl="1"/>
            <a:r>
              <a:rPr lang="en-US">
                <a:latin typeface="Tw Cen MT" charset="0"/>
              </a:rPr>
              <a:t>When locking is used correctly, multicore hardware will correctly implement the updates</a:t>
            </a:r>
          </a:p>
          <a:p>
            <a:pPr lvl="1"/>
            <a:r>
              <a:rPr lang="en-US">
                <a:latin typeface="Tw Cen MT" charset="0"/>
              </a:rPr>
              <a:t>But if you look at values without locking, as we did in Attempt #3, hardware can behave oddly!</a:t>
            </a:r>
            <a:endParaRPr lang="fr-BE">
              <a:latin typeface="Tw Cen MT" charset="0"/>
            </a:endParaRPr>
          </a:p>
        </p:txBody>
      </p:sp>
      <p:sp>
        <p:nvSpPr>
          <p:cNvPr id="5529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4EB4E703-C1B7-D742-ACC4-CB9203779A32}" type="slidenum">
              <a:rPr lang="en-US" sz="1200">
                <a:solidFill>
                  <a:srgbClr val="FFFFFF"/>
                </a:solidFill>
              </a:rPr>
              <a:pPr eaLnBrk="1" hangingPunct="1">
                <a:lnSpc>
                  <a:spcPct val="80000"/>
                </a:lnSpc>
              </a:pPr>
              <a:t>39</a:t>
            </a:fld>
            <a:endParaRPr lang="en-US" sz="120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algn="ctr"/>
            <a:r>
              <a:rPr lang="en-US" sz="3200">
                <a:solidFill>
                  <a:srgbClr val="800000"/>
                </a:solidFill>
                <a:latin typeface="Tw Cen MT" charset="0"/>
              </a:rPr>
              <a:t>A8 Efficiency</a:t>
            </a:r>
          </a:p>
        </p:txBody>
      </p:sp>
      <p:sp>
        <p:nvSpPr>
          <p:cNvPr id="3" name="Slide Number Placeholder 2"/>
          <p:cNvSpPr>
            <a:spLocks noGrp="1"/>
          </p:cNvSpPr>
          <p:nvPr>
            <p:ph type="sldNum" sz="quarter" idx="12"/>
          </p:nvPr>
        </p:nvSpPr>
        <p:spPr/>
        <p:txBody>
          <a:bodyPr>
            <a:normAutofit fontScale="85000" lnSpcReduction="20000"/>
          </a:bodyPr>
          <a:lstStyle/>
          <a:p>
            <a:pPr>
              <a:defRPr/>
            </a:pPr>
            <a:fld id="{03E89DAC-7403-124C-A72A-1836EC94813F}" type="slidenum">
              <a:rPr lang="en-US" smtClean="0"/>
              <a:pPr>
                <a:defRPr/>
              </a:pPr>
              <a:t>4</a:t>
            </a:fld>
            <a:endParaRPr lang="en-US"/>
          </a:p>
        </p:txBody>
      </p:sp>
      <p:sp>
        <p:nvSpPr>
          <p:cNvPr id="22531" name="TextBox 3"/>
          <p:cNvSpPr txBox="1">
            <a:spLocks noChangeArrowheads="1"/>
          </p:cNvSpPr>
          <p:nvPr/>
        </p:nvSpPr>
        <p:spPr bwMode="auto">
          <a:xfrm>
            <a:off x="609600" y="1828800"/>
            <a:ext cx="7848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r>
              <a:rPr lang="en-US">
                <a:latin typeface="Tw Cen MT"/>
                <a:cs typeface="Tw Cen MT"/>
              </a:rPr>
              <a:t>You want to get the best score possible! How much you do, what you do, depends your time constraints, your abilities, whether your find this assignment fun. Here are things to consider. </a:t>
            </a:r>
          </a:p>
        </p:txBody>
      </p:sp>
      <p:sp>
        <p:nvSpPr>
          <p:cNvPr id="22532" name="TextBox 4"/>
          <p:cNvSpPr txBox="1">
            <a:spLocks noChangeArrowheads="1"/>
          </p:cNvSpPr>
          <p:nvPr/>
        </p:nvSpPr>
        <p:spPr bwMode="auto">
          <a:xfrm>
            <a:off x="762000" y="3505200"/>
            <a:ext cx="7620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r>
              <a:rPr lang="en-US">
                <a:latin typeface="Tw Cen MT"/>
                <a:cs typeface="Tw Cen MT"/>
              </a:rPr>
              <a:t>It costs for a Truck to wait</a:t>
            </a:r>
          </a:p>
          <a:p>
            <a:pPr eaLnBrk="1" hangingPunct="1"/>
            <a:r>
              <a:rPr lang="en-US">
                <a:latin typeface="Tw Cen MT"/>
                <a:cs typeface="Tw Cen MT"/>
              </a:rPr>
              <a:t>It costs for a Truck to travel</a:t>
            </a:r>
          </a:p>
          <a:p>
            <a:pPr eaLnBrk="1" hangingPunct="1"/>
            <a:r>
              <a:rPr lang="en-US">
                <a:latin typeface="Tw Cen MT"/>
                <a:cs typeface="Tw Cen MT"/>
              </a:rPr>
              <a:t>It costs for a Truck to pick up and drop a Parcel </a:t>
            </a:r>
          </a:p>
          <a:p>
            <a:pPr eaLnBrk="1" hangingPunct="1"/>
            <a:r>
              <a:rPr lang="en-US">
                <a:latin typeface="Tw Cen MT"/>
                <a:cs typeface="Tw Cen MT"/>
              </a:rPr>
              <a:t>A LOT is gained by dropping a Parcel at its destination</a:t>
            </a:r>
          </a:p>
          <a:p>
            <a:pPr eaLnBrk="1" hangingPunct="1"/>
            <a:r>
              <a:rPr lang="en-US">
                <a:latin typeface="Tw Cen MT"/>
                <a:cs typeface="Tw Cen MT"/>
              </a:rPr>
              <a:t>Parcel Payoff is a LOT more if the truck that delivers it has the same color as the Parcel.</a:t>
            </a:r>
          </a:p>
        </p:txBody>
      </p:sp>
    </p:spTree>
    <p:extLst>
      <p:ext uri="{BB962C8B-B14F-4D97-AF65-F5344CB8AC3E}">
        <p14:creationId xmlns:p14="http://schemas.microsoft.com/office/powerpoint/2010/main" val="274560014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612775" y="228600"/>
            <a:ext cx="8153400" cy="990600"/>
          </a:xfrm>
        </p:spPr>
        <p:txBody>
          <a:bodyPr/>
          <a:lstStyle/>
          <a:p>
            <a:r>
              <a:rPr lang="en-US">
                <a:latin typeface="Tw Cen MT" charset="0"/>
              </a:rPr>
              <a:t>More tricky things to know about</a:t>
            </a:r>
          </a:p>
        </p:txBody>
      </p:sp>
      <p:sp>
        <p:nvSpPr>
          <p:cNvPr id="56322" name="Content Placeholder 2"/>
          <p:cNvSpPr>
            <a:spLocks noGrp="1"/>
          </p:cNvSpPr>
          <p:nvPr>
            <p:ph sz="quarter" idx="1"/>
          </p:nvPr>
        </p:nvSpPr>
        <p:spPr>
          <a:xfrm>
            <a:off x="612775" y="1600200"/>
            <a:ext cx="8153400" cy="4495800"/>
          </a:xfrm>
        </p:spPr>
        <p:txBody>
          <a:bodyPr/>
          <a:lstStyle/>
          <a:p>
            <a:r>
              <a:rPr lang="en-US">
                <a:latin typeface="Tw Cen MT" charset="0"/>
              </a:rPr>
              <a:t>With priorities Java can be very annoying</a:t>
            </a:r>
          </a:p>
          <a:p>
            <a:pPr lvl="1"/>
            <a:r>
              <a:rPr lang="en-US">
                <a:latin typeface="Tw Cen MT" charset="0"/>
              </a:rPr>
              <a:t>ALWAYS runs higher priority threads before lower priority threads if scheduler must pick</a:t>
            </a:r>
          </a:p>
          <a:p>
            <a:pPr lvl="1"/>
            <a:r>
              <a:rPr lang="en-US">
                <a:latin typeface="Tw Cen MT" charset="0"/>
              </a:rPr>
              <a:t>The lower priority ones might never run at all</a:t>
            </a:r>
          </a:p>
          <a:p>
            <a:pPr lvl="1"/>
            <a:endParaRPr lang="en-US">
              <a:latin typeface="Tw Cen MT" charset="0"/>
            </a:endParaRPr>
          </a:p>
          <a:p>
            <a:r>
              <a:rPr lang="en-US">
                <a:latin typeface="Tw Cen MT" charset="0"/>
              </a:rPr>
              <a:t>Consequence: risk of a “priority inversion”</a:t>
            </a:r>
          </a:p>
          <a:p>
            <a:pPr lvl="1"/>
            <a:r>
              <a:rPr lang="en-US">
                <a:latin typeface="Tw Cen MT" charset="0"/>
              </a:rPr>
              <a:t>High priority thread t1 is waiting for a lock, t2 has it</a:t>
            </a:r>
          </a:p>
          <a:p>
            <a:pPr lvl="1"/>
            <a:r>
              <a:rPr lang="en-US">
                <a:latin typeface="Tw Cen MT" charset="0"/>
              </a:rPr>
              <a:t>Thread t2 is runnable, but never gets scheduled because t3 is higher priority and “busy”</a:t>
            </a:r>
          </a:p>
        </p:txBody>
      </p:sp>
      <p:sp>
        <p:nvSpPr>
          <p:cNvPr id="5632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E09FFF46-21A4-264D-988F-EE3074539F5B}" type="slidenum">
              <a:rPr lang="en-US" sz="1200">
                <a:solidFill>
                  <a:srgbClr val="FFFFFF"/>
                </a:solidFill>
              </a:rPr>
              <a:pPr eaLnBrk="1" hangingPunct="1">
                <a:lnSpc>
                  <a:spcPct val="80000"/>
                </a:lnSpc>
              </a:pPr>
              <a:t>40</a:t>
            </a:fld>
            <a:endParaRPr lang="en-US" sz="120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3"/>
          <p:cNvSpPr>
            <a:spLocks noGrp="1"/>
          </p:cNvSpPr>
          <p:nvPr>
            <p:ph type="title"/>
          </p:nvPr>
        </p:nvSpPr>
        <p:spPr>
          <a:xfrm>
            <a:off x="612775" y="228600"/>
            <a:ext cx="8153400" cy="990600"/>
          </a:xfrm>
        </p:spPr>
        <p:txBody>
          <a:bodyPr/>
          <a:lstStyle/>
          <a:p>
            <a:pPr eaLnBrk="1" hangingPunct="1"/>
            <a:r>
              <a:rPr lang="en-US">
                <a:latin typeface="Tw Cen MT" charset="0"/>
              </a:rPr>
              <a:t>Summary</a:t>
            </a:r>
            <a:endParaRPr lang="fr-BE">
              <a:latin typeface="Tw Cen MT" charset="0"/>
            </a:endParaRPr>
          </a:p>
        </p:txBody>
      </p:sp>
      <p:sp>
        <p:nvSpPr>
          <p:cNvPr id="57346"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lnSpc>
                <a:spcPct val="80000"/>
              </a:lnSpc>
            </a:pPr>
            <a:fld id="{8FE3BB6B-23FB-6041-A9F3-6A63349D98A1}" type="slidenum">
              <a:rPr lang="en-US" sz="1200">
                <a:solidFill>
                  <a:srgbClr val="FFFFFF"/>
                </a:solidFill>
              </a:rPr>
              <a:pPr eaLnBrk="1" hangingPunct="1">
                <a:lnSpc>
                  <a:spcPct val="80000"/>
                </a:lnSpc>
              </a:pPr>
              <a:t>41</a:t>
            </a:fld>
            <a:endParaRPr lang="en-US" sz="1200">
              <a:solidFill>
                <a:srgbClr val="FFFFFF"/>
              </a:solidFill>
            </a:endParaRPr>
          </a:p>
        </p:txBody>
      </p:sp>
      <p:sp>
        <p:nvSpPr>
          <p:cNvPr id="57347" name="Content Placeholder 4"/>
          <p:cNvSpPr>
            <a:spLocks noGrp="1"/>
          </p:cNvSpPr>
          <p:nvPr>
            <p:ph sz="quarter" idx="1"/>
          </p:nvPr>
        </p:nvSpPr>
        <p:spPr>
          <a:xfrm>
            <a:off x="457200" y="1676400"/>
            <a:ext cx="8074025" cy="4953000"/>
          </a:xfrm>
        </p:spPr>
        <p:txBody>
          <a:bodyPr/>
          <a:lstStyle/>
          <a:p>
            <a:pPr lvl="1" eaLnBrk="1" hangingPunct="1">
              <a:lnSpc>
                <a:spcPct val="80000"/>
              </a:lnSpc>
              <a:spcBef>
                <a:spcPts val="800"/>
              </a:spcBef>
            </a:pPr>
            <a:r>
              <a:rPr lang="en-US" sz="2800" dirty="0">
                <a:latin typeface="Tw Cen MT" charset="0"/>
              </a:rPr>
              <a:t>Use of multiple processes and multiple threads within each process can exploit concurrency</a:t>
            </a:r>
          </a:p>
          <a:p>
            <a:pPr lvl="2" eaLnBrk="1" hangingPunct="1">
              <a:lnSpc>
                <a:spcPct val="80000"/>
              </a:lnSpc>
              <a:spcBef>
                <a:spcPts val="800"/>
              </a:spcBef>
            </a:pPr>
            <a:r>
              <a:rPr lang="en-US" sz="2400" dirty="0">
                <a:latin typeface="Tw Cen MT" charset="0"/>
              </a:rPr>
              <a:t>Which may be real (multicore) or </a:t>
            </a:r>
            <a:r>
              <a:rPr lang="ja-JP" altLang="en-US" sz="2400" dirty="0">
                <a:latin typeface="Tw Cen MT" charset="0"/>
              </a:rPr>
              <a:t>“</a:t>
            </a:r>
            <a:r>
              <a:rPr lang="en-US" altLang="ja-JP" sz="2400" dirty="0">
                <a:latin typeface="Tw Cen MT" charset="0"/>
              </a:rPr>
              <a:t>virtual</a:t>
            </a:r>
            <a:r>
              <a:rPr lang="ja-JP" altLang="en-US" sz="2400" dirty="0">
                <a:latin typeface="Tw Cen MT" charset="0"/>
              </a:rPr>
              <a:t>”</a:t>
            </a:r>
            <a:r>
              <a:rPr lang="en-US" altLang="ja-JP" sz="2400" dirty="0">
                <a:latin typeface="Tw Cen MT" charset="0"/>
              </a:rPr>
              <a:t> (an illusion)</a:t>
            </a:r>
          </a:p>
          <a:p>
            <a:pPr lvl="1" eaLnBrk="1" hangingPunct="1">
              <a:lnSpc>
                <a:spcPct val="80000"/>
              </a:lnSpc>
              <a:spcBef>
                <a:spcPts val="800"/>
              </a:spcBef>
            </a:pPr>
            <a:r>
              <a:rPr lang="en-US" sz="2800" dirty="0">
                <a:latin typeface="Tw Cen MT" charset="0"/>
              </a:rPr>
              <a:t>But when using threads, beware!</a:t>
            </a:r>
          </a:p>
          <a:p>
            <a:pPr lvl="2" eaLnBrk="1" hangingPunct="1">
              <a:lnSpc>
                <a:spcPct val="80000"/>
              </a:lnSpc>
              <a:spcBef>
                <a:spcPts val="800"/>
              </a:spcBef>
            </a:pPr>
            <a:r>
              <a:rPr lang="en-US" sz="2400" dirty="0">
                <a:latin typeface="Tw Cen MT" charset="0"/>
              </a:rPr>
              <a:t>Must lock (synchronize) any shared memory to avoid non-determinism and race conditions</a:t>
            </a:r>
          </a:p>
          <a:p>
            <a:pPr lvl="2" eaLnBrk="1" hangingPunct="1">
              <a:lnSpc>
                <a:spcPct val="80000"/>
              </a:lnSpc>
              <a:spcBef>
                <a:spcPts val="800"/>
              </a:spcBef>
            </a:pPr>
            <a:r>
              <a:rPr lang="en-US" sz="2400" dirty="0">
                <a:latin typeface="Tw Cen MT" charset="0"/>
              </a:rPr>
              <a:t>Yet synchronization also creates risk of deadlocks</a:t>
            </a:r>
          </a:p>
          <a:p>
            <a:pPr lvl="2" eaLnBrk="1" hangingPunct="1">
              <a:lnSpc>
                <a:spcPct val="80000"/>
              </a:lnSpc>
              <a:spcBef>
                <a:spcPts val="800"/>
              </a:spcBef>
            </a:pPr>
            <a:r>
              <a:rPr lang="en-US" sz="2400" dirty="0">
                <a:latin typeface="Tw Cen MT" charset="0"/>
              </a:rPr>
              <a:t>Even with proper locking concurrent programs can have other problems such as </a:t>
            </a:r>
            <a:r>
              <a:rPr lang="ja-JP" altLang="en-US" sz="2400" dirty="0">
                <a:latin typeface="Tw Cen MT" charset="0"/>
              </a:rPr>
              <a:t>“</a:t>
            </a:r>
            <a:r>
              <a:rPr lang="en-US" altLang="ja-JP" sz="2400" dirty="0">
                <a:latin typeface="Tw Cen MT" charset="0"/>
              </a:rPr>
              <a:t>livelock</a:t>
            </a:r>
            <a:r>
              <a:rPr lang="ja-JP" altLang="en-US" sz="2400" dirty="0">
                <a:latin typeface="Tw Cen MT" charset="0"/>
              </a:rPr>
              <a:t>”</a:t>
            </a:r>
            <a:endParaRPr lang="en-US" altLang="ja-JP" sz="2400" dirty="0">
              <a:latin typeface="Tw Cen MT" charset="0"/>
            </a:endParaRPr>
          </a:p>
          <a:p>
            <a:pPr lvl="1" eaLnBrk="1" hangingPunct="1">
              <a:lnSpc>
                <a:spcPct val="80000"/>
              </a:lnSpc>
              <a:spcBef>
                <a:spcPts val="800"/>
              </a:spcBef>
            </a:pPr>
            <a:r>
              <a:rPr lang="en-US" sz="2800" dirty="0">
                <a:latin typeface="Tw Cen MT" charset="0"/>
              </a:rPr>
              <a:t>Serious treatment of concurrency is a complex topic (covered in more detail in cs3410 and cs4410)</a:t>
            </a:r>
          </a:p>
          <a:p>
            <a:pPr lvl="1" eaLnBrk="1" hangingPunct="1">
              <a:lnSpc>
                <a:spcPct val="80000"/>
              </a:lnSpc>
              <a:spcBef>
                <a:spcPts val="800"/>
              </a:spcBef>
            </a:pPr>
            <a:r>
              <a:rPr lang="en-US" sz="2800" dirty="0">
                <a:latin typeface="Tw Cen MT" charset="0"/>
              </a:rPr>
              <a:t>Nice tutorial at </a:t>
            </a:r>
            <a:r>
              <a:rPr lang="en-US" sz="1800" b="1" dirty="0">
                <a:solidFill>
                  <a:srgbClr val="0000FF"/>
                </a:solidFill>
                <a:latin typeface="Tw Cen MT" charset="0"/>
                <a:hlinkClick r:id="rId2"/>
              </a:rPr>
              <a:t>http://docs.oracle.com/javase/tutorial/essential/concurrency/</a:t>
            </a:r>
            <a:r>
              <a:rPr lang="en-US" sz="1800" b="1" dirty="0" smtClean="0">
                <a:solidFill>
                  <a:srgbClr val="0000FF"/>
                </a:solidFill>
                <a:latin typeface="Tw Cen MT" charset="0"/>
                <a:hlinkClick r:id="rId2"/>
              </a:rPr>
              <a:t>index.html</a:t>
            </a:r>
            <a:r>
              <a:rPr lang="en-US" sz="1800" b="1" dirty="0" smtClean="0">
                <a:solidFill>
                  <a:srgbClr val="0000FF"/>
                </a:solidFill>
                <a:latin typeface="Tw Cen MT" charset="0"/>
              </a:rPr>
              <a:t> </a:t>
            </a:r>
            <a:endParaRPr lang="fr-BE" sz="1800" b="1" dirty="0">
              <a:solidFill>
                <a:srgbClr val="0000FF"/>
              </a:solidFill>
              <a:latin typeface="Tw Cen MT"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algn="ctr"/>
            <a:r>
              <a:rPr lang="en-US" sz="3200">
                <a:solidFill>
                  <a:srgbClr val="800000"/>
                </a:solidFill>
                <a:latin typeface="Tw Cen MT" charset="0"/>
              </a:rPr>
              <a:t>Ideas for A8</a:t>
            </a:r>
          </a:p>
        </p:txBody>
      </p:sp>
      <p:sp>
        <p:nvSpPr>
          <p:cNvPr id="3" name="Slide Number Placeholder 2"/>
          <p:cNvSpPr>
            <a:spLocks noGrp="1"/>
          </p:cNvSpPr>
          <p:nvPr>
            <p:ph type="sldNum" sz="quarter" idx="12"/>
          </p:nvPr>
        </p:nvSpPr>
        <p:spPr/>
        <p:txBody>
          <a:bodyPr>
            <a:normAutofit fontScale="85000" lnSpcReduction="20000"/>
          </a:bodyPr>
          <a:lstStyle/>
          <a:p>
            <a:pPr>
              <a:defRPr/>
            </a:pPr>
            <a:fld id="{30DBCCCC-4CD4-574A-88CA-4F11ECAF212F}" type="slidenum">
              <a:rPr lang="en-US" smtClean="0"/>
              <a:pPr>
                <a:defRPr/>
              </a:pPr>
              <a:t>5</a:t>
            </a:fld>
            <a:endParaRPr lang="en-US"/>
          </a:p>
        </p:txBody>
      </p:sp>
      <p:sp>
        <p:nvSpPr>
          <p:cNvPr id="18435" name="TextBox 3"/>
          <p:cNvSpPr txBox="1">
            <a:spLocks noChangeArrowheads="1"/>
          </p:cNvSpPr>
          <p:nvPr/>
        </p:nvSpPr>
        <p:spPr bwMode="auto">
          <a:xfrm>
            <a:off x="381000" y="1752600"/>
            <a:ext cx="7924800"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buFont typeface="Arial" charset="0"/>
              <a:buChar char="•"/>
            </a:pPr>
            <a:r>
              <a:rPr lang="en-US" dirty="0">
                <a:latin typeface="Tw Cen MT"/>
                <a:cs typeface="Tw Cen MT"/>
              </a:rPr>
              <a:t>Spend a lot of time </a:t>
            </a:r>
            <a:r>
              <a:rPr lang="en-US" i="1" dirty="0">
                <a:latin typeface="Tw Cen MT"/>
                <a:cs typeface="Tw Cen MT"/>
              </a:rPr>
              <a:t>thinking </a:t>
            </a:r>
            <a:r>
              <a:rPr lang="en-US" dirty="0">
                <a:latin typeface="Tw Cen MT"/>
                <a:cs typeface="Tw Cen MT"/>
              </a:rPr>
              <a:t>about the design, looking at specs of Truck, Parcel, manager, etc. Look at class diagram on page 7 of the handout.</a:t>
            </a:r>
          </a:p>
          <a:p>
            <a:pPr eaLnBrk="1" hangingPunct="1">
              <a:spcBef>
                <a:spcPts val="1200"/>
              </a:spcBef>
              <a:buFont typeface="Arial" charset="0"/>
              <a:buChar char="•"/>
            </a:pPr>
            <a:r>
              <a:rPr lang="en-US" dirty="0">
                <a:latin typeface="Tw Cen MT"/>
                <a:cs typeface="Tw Cen MT"/>
              </a:rPr>
              <a:t>Given a truck that has to pickup a Parcel, need to find a quickest/shortest path to where Parcel is. Dfs and bfs won’t do. Probably need a version of shortest-path algorithm from a start node to another.</a:t>
            </a:r>
          </a:p>
          <a:p>
            <a:pPr eaLnBrk="1" hangingPunct="1">
              <a:spcBef>
                <a:spcPts val="1200"/>
              </a:spcBef>
              <a:buFont typeface="Arial" charset="0"/>
              <a:buChar char="•"/>
            </a:pPr>
            <a:r>
              <a:rPr lang="en-US" dirty="0">
                <a:latin typeface="Tw Cen MT"/>
                <a:cs typeface="Tw Cen MT"/>
              </a:rPr>
              <a:t>Each Truck has a field UserData in which you can store anything you wish. E.g. a path from current location to destination of the Parcel it is carrying.</a:t>
            </a:r>
          </a:p>
          <a:p>
            <a:pPr eaLnBrk="1" hangingPunct="1">
              <a:spcBef>
                <a:spcPts val="1200"/>
              </a:spcBef>
              <a:buFont typeface="Arial" charset="0"/>
              <a:buChar char="•"/>
            </a:pPr>
            <a:r>
              <a:rPr lang="en-US" dirty="0">
                <a:latin typeface="Tw Cen MT"/>
                <a:cs typeface="Tw Cen MT"/>
              </a:rPr>
              <a:t>Each Parcel also has a UserData field</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z="3200">
                <a:solidFill>
                  <a:srgbClr val="800000"/>
                </a:solidFill>
                <a:latin typeface="Tw Cen MT" charset="0"/>
              </a:rPr>
              <a:t>You class MyManager extends game.Manager</a:t>
            </a:r>
          </a:p>
        </p:txBody>
      </p:sp>
      <p:sp>
        <p:nvSpPr>
          <p:cNvPr id="3" name="Slide Number Placeholder 2"/>
          <p:cNvSpPr>
            <a:spLocks noGrp="1"/>
          </p:cNvSpPr>
          <p:nvPr>
            <p:ph type="sldNum" sz="quarter" idx="12"/>
          </p:nvPr>
        </p:nvSpPr>
        <p:spPr/>
        <p:txBody>
          <a:bodyPr>
            <a:normAutofit fontScale="85000" lnSpcReduction="20000"/>
          </a:bodyPr>
          <a:lstStyle/>
          <a:p>
            <a:pPr>
              <a:defRPr/>
            </a:pPr>
            <a:fld id="{23DE3CE3-DE56-E148-919B-1DD11C629725}" type="slidenum">
              <a:rPr lang="en-US" smtClean="0"/>
              <a:pPr>
                <a:defRPr/>
              </a:pPr>
              <a:t>6</a:t>
            </a:fld>
            <a:endParaRPr lang="en-US"/>
          </a:p>
        </p:txBody>
      </p:sp>
      <p:sp>
        <p:nvSpPr>
          <p:cNvPr id="19459" name="TextBox 3"/>
          <p:cNvSpPr txBox="1">
            <a:spLocks noChangeArrowheads="1"/>
          </p:cNvSpPr>
          <p:nvPr/>
        </p:nvSpPr>
        <p:spPr bwMode="auto">
          <a:xfrm>
            <a:off x="381000" y="1600200"/>
            <a:ext cx="327025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r>
              <a:rPr lang="en-US" dirty="0">
                <a:solidFill>
                  <a:srgbClr val="FF6600"/>
                </a:solidFill>
                <a:latin typeface="Tw Cen MT"/>
                <a:cs typeface="Tw Cen MT"/>
              </a:rPr>
              <a:t>We don’t give you Java source files.</a:t>
            </a:r>
          </a:p>
          <a:p>
            <a:pPr eaLnBrk="1" hangingPunct="1"/>
            <a:r>
              <a:rPr lang="en-US" dirty="0">
                <a:solidFill>
                  <a:srgbClr val="FF6600"/>
                </a:solidFill>
                <a:latin typeface="Tw Cen MT"/>
                <a:cs typeface="Tw Cen MT"/>
              </a:rPr>
              <a:t>We give you only the .class files and good specs of the classes. Specs are in</a:t>
            </a:r>
          </a:p>
          <a:p>
            <a:pPr eaLnBrk="1" hangingPunct="1"/>
            <a:r>
              <a:rPr lang="en-US" dirty="0">
                <a:solidFill>
                  <a:srgbClr val="FF6600"/>
                </a:solidFill>
                <a:latin typeface="Tw Cen MT"/>
                <a:cs typeface="Tw Cen MT"/>
              </a:rPr>
              <a:t>Data/doc</a:t>
            </a:r>
          </a:p>
          <a:p>
            <a:pPr eaLnBrk="1" hangingPunct="1"/>
            <a:endParaRPr lang="en-US" dirty="0">
              <a:solidFill>
                <a:srgbClr val="FF6600"/>
              </a:solidFill>
              <a:latin typeface="Tw Cen MT"/>
              <a:cs typeface="Tw Cen MT"/>
            </a:endParaRPr>
          </a:p>
          <a:p>
            <a:pPr eaLnBrk="1" hangingPunct="1"/>
            <a:r>
              <a:rPr lang="en-US" dirty="0">
                <a:solidFill>
                  <a:srgbClr val="800000"/>
                </a:solidFill>
                <a:latin typeface="Tw Cen MT"/>
                <a:cs typeface="Tw Cen MT"/>
              </a:rPr>
              <a:t>We demo looking at API specs</a:t>
            </a:r>
          </a:p>
          <a:p>
            <a:pPr eaLnBrk="1" hangingPunct="1"/>
            <a:endParaRPr lang="en-US" dirty="0">
              <a:solidFill>
                <a:srgbClr val="FF6600"/>
              </a:solidFill>
              <a:latin typeface="Tw Cen MT"/>
              <a:cs typeface="Tw Cen MT"/>
            </a:endParaRPr>
          </a:p>
          <a:p>
            <a:pPr eaLnBrk="1" hangingPunct="1"/>
            <a:endParaRPr lang="en-US" dirty="0">
              <a:solidFill>
                <a:srgbClr val="FF6600"/>
              </a:solidFill>
              <a:latin typeface="Tw Cen MT"/>
              <a:cs typeface="Tw Cen MT"/>
            </a:endParaRPr>
          </a:p>
          <a:p>
            <a:pPr eaLnBrk="1" hangingPunct="1"/>
            <a:endParaRPr lang="en-US" dirty="0">
              <a:solidFill>
                <a:srgbClr val="FF6600"/>
              </a:solidFill>
              <a:latin typeface="Tw Cen MT"/>
              <a:cs typeface="Tw Cen MT"/>
            </a:endParaRPr>
          </a:p>
        </p:txBody>
      </p:sp>
      <p:pic>
        <p:nvPicPr>
          <p:cNvPr id="19460" name="Picture 4" descr="A6explorer.tif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1524000"/>
            <a:ext cx="5562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algn="ctr"/>
            <a:r>
              <a:rPr lang="en-US" sz="3200">
                <a:solidFill>
                  <a:srgbClr val="800000"/>
                </a:solidFill>
                <a:latin typeface="Tw Cen MT" charset="0"/>
              </a:rPr>
              <a:t>Your main task</a:t>
            </a:r>
          </a:p>
        </p:txBody>
      </p:sp>
      <p:sp>
        <p:nvSpPr>
          <p:cNvPr id="3" name="Slide Number Placeholder 2"/>
          <p:cNvSpPr>
            <a:spLocks noGrp="1"/>
          </p:cNvSpPr>
          <p:nvPr>
            <p:ph type="sldNum" sz="quarter" idx="12"/>
          </p:nvPr>
        </p:nvSpPr>
        <p:spPr/>
        <p:txBody>
          <a:bodyPr>
            <a:normAutofit fontScale="85000" lnSpcReduction="20000"/>
          </a:bodyPr>
          <a:lstStyle/>
          <a:p>
            <a:pPr>
              <a:defRPr/>
            </a:pPr>
            <a:fld id="{94B230D6-2DE8-0544-A117-135C68FC7684}" type="slidenum">
              <a:rPr lang="en-US" smtClean="0"/>
              <a:pPr>
                <a:defRPr/>
              </a:pPr>
              <a:t>7</a:t>
            </a:fld>
            <a:endParaRPr lang="en-US"/>
          </a:p>
        </p:txBody>
      </p:sp>
      <p:sp>
        <p:nvSpPr>
          <p:cNvPr id="20483" name="Rectangle 3"/>
          <p:cNvSpPr>
            <a:spLocks noChangeArrowheads="1"/>
          </p:cNvSpPr>
          <p:nvPr/>
        </p:nvSpPr>
        <p:spPr bwMode="auto">
          <a:xfrm>
            <a:off x="457200" y="1447800"/>
            <a:ext cx="81534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latin typeface="Tw Cen MT"/>
                <a:cs typeface="Tw Cen MT"/>
              </a:rPr>
              <a:t>public class YourManager extends Manager {</a:t>
            </a:r>
          </a:p>
          <a:p>
            <a:r>
              <a:rPr lang="en-US" dirty="0">
                <a:latin typeface="Tw Cen MT"/>
                <a:cs typeface="Tw Cen MT"/>
              </a:rPr>
              <a:t>    </a:t>
            </a:r>
          </a:p>
          <a:p>
            <a:r>
              <a:rPr lang="en-US" dirty="0">
                <a:latin typeface="Tw Cen MT"/>
                <a:cs typeface="Tw Cen MT"/>
              </a:rPr>
              <a:t>    public @Override void run() {</a:t>
            </a:r>
          </a:p>
          <a:p>
            <a:r>
              <a:rPr lang="ro-RO" dirty="0">
                <a:latin typeface="Tw Cen MT"/>
                <a:cs typeface="Tw Cen MT"/>
              </a:rPr>
              <a:t>          </a:t>
            </a:r>
            <a:r>
              <a:rPr lang="ro-RO" dirty="0">
                <a:solidFill>
                  <a:srgbClr val="008000"/>
                </a:solidFill>
                <a:latin typeface="Tw Cen MT"/>
                <a:cs typeface="Tw Cen MT"/>
              </a:rPr>
              <a:t>Look at map, parcels truck, do preprocessing</a:t>
            </a:r>
            <a:br>
              <a:rPr lang="ro-RO" dirty="0">
                <a:solidFill>
                  <a:srgbClr val="008000"/>
                </a:solidFill>
                <a:latin typeface="Tw Cen MT"/>
                <a:cs typeface="Tw Cen MT"/>
              </a:rPr>
            </a:br>
            <a:r>
              <a:rPr lang="ro-RO" dirty="0">
                <a:solidFill>
                  <a:srgbClr val="008000"/>
                </a:solidFill>
                <a:latin typeface="Tw Cen MT"/>
                <a:cs typeface="Tw Cen MT"/>
              </a:rPr>
              <a:t>          and give Trucks their initial instructions</a:t>
            </a:r>
          </a:p>
          <a:p>
            <a:r>
              <a:rPr lang="ro-RO" dirty="0">
                <a:latin typeface="Tw Cen MT"/>
                <a:cs typeface="Tw Cen MT"/>
              </a:rPr>
              <a:t>    }</a:t>
            </a:r>
          </a:p>
          <a:p>
            <a:endParaRPr lang="ro-RO" dirty="0">
              <a:latin typeface="Tw Cen MT"/>
              <a:cs typeface="Tw Cen MT"/>
            </a:endParaRPr>
          </a:p>
          <a:p>
            <a:r>
              <a:rPr lang="ro-RO" dirty="0">
                <a:latin typeface="Tw Cen MT"/>
                <a:cs typeface="Tw Cen MT"/>
              </a:rPr>
              <a:t>    public  @Override void truckNotification(Truck t,</a:t>
            </a:r>
          </a:p>
          <a:p>
            <a:r>
              <a:rPr lang="ro-RO" dirty="0">
                <a:latin typeface="Tw Cen MT"/>
                <a:cs typeface="Tw Cen MT"/>
              </a:rPr>
              <a:t>                                                   Notification message) {</a:t>
            </a:r>
          </a:p>
          <a:p>
            <a:r>
              <a:rPr lang="ro-RO" dirty="0">
                <a:latin typeface="Tw Cen MT"/>
                <a:cs typeface="Tw Cen MT"/>
              </a:rPr>
              <a:t>          </a:t>
            </a:r>
            <a:r>
              <a:rPr lang="ro-RO" dirty="0">
                <a:solidFill>
                  <a:srgbClr val="008000"/>
                </a:solidFill>
                <a:latin typeface="Tw Cen MT"/>
                <a:cs typeface="Tw Cen MT"/>
              </a:rPr>
              <a:t>Called when event happens with Truck t —it</a:t>
            </a:r>
          </a:p>
          <a:p>
            <a:r>
              <a:rPr lang="ro-RO" dirty="0">
                <a:solidFill>
                  <a:srgbClr val="008000"/>
                </a:solidFill>
                <a:latin typeface="Tw Cen MT"/>
                <a:cs typeface="Tw Cen MT"/>
              </a:rPr>
              <a:t>          waited to long and is prodding, it arrived at a city,</a:t>
            </a:r>
          </a:p>
          <a:p>
            <a:r>
              <a:rPr lang="ro-RO" dirty="0">
                <a:solidFill>
                  <a:srgbClr val="008000"/>
                </a:solidFill>
                <a:latin typeface="Tw Cen MT"/>
                <a:cs typeface="Tw Cen MT"/>
              </a:rPr>
              <a:t>          there’s a parcel at the city, etc. This method should</a:t>
            </a:r>
          </a:p>
          <a:p>
            <a:r>
              <a:rPr lang="ro-RO" dirty="0">
                <a:solidFill>
                  <a:srgbClr val="008000"/>
                </a:solidFill>
                <a:latin typeface="Tw Cen MT"/>
                <a:cs typeface="Tw Cen MT"/>
              </a:rPr>
              <a:t>          give the truck directions on how to proceed.</a:t>
            </a:r>
          </a:p>
          <a:p>
            <a:r>
              <a:rPr lang="ro-RO" dirty="0">
                <a:latin typeface="Tw Cen MT"/>
                <a:cs typeface="Tw Cen MT"/>
              </a:rPr>
              <a:t>    }</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algn="ctr"/>
            <a:r>
              <a:rPr lang="en-US" sz="3200" dirty="0">
                <a:solidFill>
                  <a:srgbClr val="800000"/>
                </a:solidFill>
                <a:latin typeface="Tw Cen MT" charset="0"/>
              </a:rPr>
              <a:t>Manager and trucks run in their own </a:t>
            </a:r>
            <a:r>
              <a:rPr lang="en-US" sz="3200" dirty="0" smtClean="0">
                <a:solidFill>
                  <a:srgbClr val="800000"/>
                </a:solidFill>
                <a:latin typeface="Tw Cen MT" charset="0"/>
              </a:rPr>
              <a:t>threads</a:t>
            </a:r>
            <a:endParaRPr lang="en-US" sz="3200" dirty="0">
              <a:solidFill>
                <a:srgbClr val="800000"/>
              </a:solidFill>
              <a:latin typeface="Tw Cen MT" charset="0"/>
            </a:endParaRPr>
          </a:p>
        </p:txBody>
      </p:sp>
      <p:sp>
        <p:nvSpPr>
          <p:cNvPr id="3" name="Slide Number Placeholder 2"/>
          <p:cNvSpPr>
            <a:spLocks noGrp="1"/>
          </p:cNvSpPr>
          <p:nvPr>
            <p:ph type="sldNum" sz="quarter" idx="12"/>
          </p:nvPr>
        </p:nvSpPr>
        <p:spPr/>
        <p:txBody>
          <a:bodyPr>
            <a:normAutofit fontScale="85000" lnSpcReduction="20000"/>
          </a:bodyPr>
          <a:lstStyle/>
          <a:p>
            <a:pPr>
              <a:defRPr/>
            </a:pPr>
            <a:fld id="{C24B00C7-DB00-E047-BB69-C42E328C8DD9}" type="slidenum">
              <a:rPr lang="en-US" smtClean="0"/>
              <a:pPr>
                <a:defRPr/>
              </a:pPr>
              <a:t>8</a:t>
            </a:fld>
            <a:endParaRPr lang="en-US"/>
          </a:p>
        </p:txBody>
      </p:sp>
      <p:sp>
        <p:nvSpPr>
          <p:cNvPr id="21507" name="Rectangle 3"/>
          <p:cNvSpPr>
            <a:spLocks noChangeArrowheads="1"/>
          </p:cNvSpPr>
          <p:nvPr/>
        </p:nvSpPr>
        <p:spPr bwMode="auto">
          <a:xfrm>
            <a:off x="457200" y="1447800"/>
            <a:ext cx="8077200"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latin typeface="Tw Cen MT"/>
                <a:cs typeface="Tw Cen MT"/>
              </a:rPr>
              <a:t>public class YourManager extends Manager {</a:t>
            </a:r>
          </a:p>
          <a:p>
            <a:pPr>
              <a:spcBef>
                <a:spcPts val="600"/>
              </a:spcBef>
            </a:pPr>
            <a:r>
              <a:rPr lang="en-US" dirty="0">
                <a:latin typeface="Tw Cen MT"/>
                <a:cs typeface="Tw Cen MT"/>
              </a:rPr>
              <a:t>    public @Override void run() {… </a:t>
            </a:r>
            <a:r>
              <a:rPr lang="ro-RO" dirty="0">
                <a:latin typeface="Tw Cen MT"/>
                <a:cs typeface="Tw Cen MT"/>
              </a:rPr>
              <a:t>}</a:t>
            </a:r>
          </a:p>
          <a:p>
            <a:pPr>
              <a:spcBef>
                <a:spcPts val="600"/>
              </a:spcBef>
            </a:pPr>
            <a:r>
              <a:rPr lang="ro-RO" dirty="0">
                <a:latin typeface="Tw Cen MT"/>
                <a:cs typeface="Tw Cen MT"/>
              </a:rPr>
              <a:t>    public @Override void</a:t>
            </a:r>
          </a:p>
          <a:p>
            <a:r>
              <a:rPr lang="ro-RO" dirty="0">
                <a:latin typeface="Tw Cen MT"/>
                <a:cs typeface="Tw Cen MT"/>
              </a:rPr>
              <a:t>          truckNotification(Truck t, Notification </a:t>
            </a:r>
            <a:r>
              <a:rPr lang="ro-RO" dirty="0" smtClean="0">
                <a:latin typeface="Tw Cen MT"/>
                <a:cs typeface="Tw Cen MT"/>
              </a:rPr>
              <a:t>msg) </a:t>
            </a:r>
            <a:r>
              <a:rPr lang="ro-RO" dirty="0">
                <a:latin typeface="Tw Cen MT"/>
                <a:cs typeface="Tw Cen MT"/>
              </a:rPr>
              <a:t>{ ... }</a:t>
            </a:r>
          </a:p>
          <a:p>
            <a:r>
              <a:rPr lang="ro-RO" dirty="0">
                <a:latin typeface="Tw Cen MT"/>
                <a:cs typeface="Tw Cen MT"/>
              </a:rPr>
              <a:t>}</a:t>
            </a:r>
          </a:p>
        </p:txBody>
      </p:sp>
      <p:sp>
        <p:nvSpPr>
          <p:cNvPr id="21508" name="TextBox 4"/>
          <p:cNvSpPr txBox="1">
            <a:spLocks noChangeArrowheads="1"/>
          </p:cNvSpPr>
          <p:nvPr/>
        </p:nvSpPr>
        <p:spPr bwMode="auto">
          <a:xfrm>
            <a:off x="304800" y="3733800"/>
            <a:ext cx="549591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r>
              <a:rPr lang="en-US" dirty="0" smtClean="0">
                <a:latin typeface="Tw Cen MT"/>
                <a:cs typeface="Tw Cen MT"/>
              </a:rPr>
              <a:t> Your </a:t>
            </a:r>
            <a:r>
              <a:rPr lang="en-US" dirty="0">
                <a:latin typeface="Tw Cen MT"/>
                <a:cs typeface="Tw Cen MT"/>
              </a:rPr>
              <a:t>manager      </a:t>
            </a:r>
            <a:r>
              <a:rPr lang="en-US" dirty="0" smtClean="0">
                <a:latin typeface="Tw Cen MT"/>
                <a:cs typeface="Tw Cen MT"/>
              </a:rPr>
              <a:t> Truck </a:t>
            </a:r>
            <a:r>
              <a:rPr lang="en-US" dirty="0">
                <a:latin typeface="Tw Cen MT"/>
                <a:cs typeface="Tw Cen MT"/>
              </a:rPr>
              <a:t>1     </a:t>
            </a:r>
            <a:r>
              <a:rPr lang="en-US" dirty="0" smtClean="0">
                <a:latin typeface="Tw Cen MT"/>
                <a:cs typeface="Tw Cen MT"/>
              </a:rPr>
              <a:t>Truck </a:t>
            </a:r>
            <a:r>
              <a:rPr lang="en-US" dirty="0">
                <a:latin typeface="Tw Cen MT"/>
                <a:cs typeface="Tw Cen MT"/>
              </a:rPr>
              <a:t>2    …</a:t>
            </a:r>
          </a:p>
          <a:p>
            <a:pPr eaLnBrk="1" hangingPunct="1"/>
            <a:r>
              <a:rPr lang="en-US" dirty="0">
                <a:latin typeface="Tw Cen MT"/>
                <a:cs typeface="Tw Cen MT"/>
              </a:rPr>
              <a:t>       thread            thread      thread</a:t>
            </a:r>
          </a:p>
        </p:txBody>
      </p:sp>
      <p:cxnSp>
        <p:nvCxnSpPr>
          <p:cNvPr id="7" name="Straight Connector 6"/>
          <p:cNvCxnSpPr/>
          <p:nvPr/>
        </p:nvCxnSpPr>
        <p:spPr>
          <a:xfrm>
            <a:off x="1447800" y="4572000"/>
            <a:ext cx="0" cy="1828800"/>
          </a:xfrm>
          <a:prstGeom prst="line">
            <a:avLst/>
          </a:prstGeom>
          <a:ln w="47625">
            <a:prstDash val="sysDot"/>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3276600" y="4572000"/>
            <a:ext cx="0" cy="1828800"/>
          </a:xfrm>
          <a:prstGeom prst="line">
            <a:avLst/>
          </a:prstGeom>
          <a:ln w="47625">
            <a:prstDash val="sysDot"/>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648200" y="4572000"/>
            <a:ext cx="0" cy="1828800"/>
          </a:xfrm>
          <a:prstGeom prst="line">
            <a:avLst/>
          </a:prstGeom>
          <a:ln w="47625">
            <a:prstDash val="sysDot"/>
          </a:ln>
          <a:effectLst/>
        </p:spPr>
        <p:style>
          <a:lnRef idx="2">
            <a:schemeClr val="accent1"/>
          </a:lnRef>
          <a:fillRef idx="0">
            <a:schemeClr val="accent1"/>
          </a:fillRef>
          <a:effectRef idx="1">
            <a:schemeClr val="accent1"/>
          </a:effectRef>
          <a:fontRef idx="minor">
            <a:schemeClr val="tx1"/>
          </a:fontRef>
        </p:style>
      </p:cxnSp>
      <p:sp>
        <p:nvSpPr>
          <p:cNvPr id="21512" name="TextBox 10"/>
          <p:cNvSpPr txBox="1">
            <a:spLocks noChangeArrowheads="1"/>
          </p:cNvSpPr>
          <p:nvPr/>
        </p:nvSpPr>
        <p:spPr bwMode="auto">
          <a:xfrm>
            <a:off x="5943600" y="3352800"/>
            <a:ext cx="25781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24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24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24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algn="r" eaLnBrk="1" hangingPunct="1"/>
            <a:r>
              <a:rPr lang="en-US">
                <a:solidFill>
                  <a:srgbClr val="FF0000"/>
                </a:solidFill>
                <a:latin typeface="Tw Cen MT"/>
                <a:cs typeface="Tw Cen MT"/>
              </a:rPr>
              <a:t>Make sure</a:t>
            </a:r>
          </a:p>
          <a:p>
            <a:pPr algn="r" eaLnBrk="1" hangingPunct="1"/>
            <a:r>
              <a:rPr lang="en-US">
                <a:solidFill>
                  <a:srgbClr val="FF0000"/>
                </a:solidFill>
                <a:latin typeface="Tw Cen MT"/>
                <a:cs typeface="Tw Cen MT"/>
              </a:rPr>
              <a:t>shared variables</a:t>
            </a:r>
          </a:p>
          <a:p>
            <a:pPr algn="r" eaLnBrk="1" hangingPunct="1"/>
            <a:r>
              <a:rPr lang="en-US">
                <a:solidFill>
                  <a:srgbClr val="FF0000"/>
                </a:solidFill>
                <a:latin typeface="Tw Cen MT"/>
                <a:cs typeface="Tw Cen MT"/>
              </a:rPr>
              <a:t>don’t cause problems.</a:t>
            </a:r>
          </a:p>
          <a:p>
            <a:pPr algn="r" eaLnBrk="1" hangingPunct="1"/>
            <a:r>
              <a:rPr lang="en-US">
                <a:solidFill>
                  <a:srgbClr val="0000FF"/>
                </a:solidFill>
                <a:latin typeface="Tw Cen MT"/>
                <a:cs typeface="Tw Cen MT"/>
              </a:rPr>
              <a:t>E.g. Two Trucks try to take the same Parcel</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algn="ctr"/>
            <a:r>
              <a:rPr lang="en-US" sz="3200">
                <a:solidFill>
                  <a:srgbClr val="800000"/>
                </a:solidFill>
                <a:latin typeface="Tw Cen MT" charset="0"/>
              </a:rPr>
              <a:t>Threads and synchronization in A8</a:t>
            </a:r>
          </a:p>
        </p:txBody>
      </p:sp>
      <p:sp>
        <p:nvSpPr>
          <p:cNvPr id="3" name="Slide Number Placeholder 2"/>
          <p:cNvSpPr>
            <a:spLocks noGrp="1"/>
          </p:cNvSpPr>
          <p:nvPr>
            <p:ph type="sldNum" sz="quarter" idx="12"/>
          </p:nvPr>
        </p:nvSpPr>
        <p:spPr/>
        <p:txBody>
          <a:bodyPr>
            <a:normAutofit fontScale="85000" lnSpcReduction="20000"/>
          </a:bodyPr>
          <a:lstStyle/>
          <a:p>
            <a:pPr>
              <a:defRPr/>
            </a:pPr>
            <a:fld id="{9C853A68-7705-124B-A19D-B41DC334955B}" type="slidenum">
              <a:rPr lang="en-US" smtClean="0"/>
              <a:pPr>
                <a:defRPr/>
              </a:pPr>
              <a:t>9</a:t>
            </a:fld>
            <a:endParaRPr lang="en-US"/>
          </a:p>
        </p:txBody>
      </p:sp>
      <p:sp>
        <p:nvSpPr>
          <p:cNvPr id="5" name="TextBox 4"/>
          <p:cNvSpPr txBox="1"/>
          <p:nvPr/>
        </p:nvSpPr>
        <p:spPr>
          <a:xfrm>
            <a:off x="609600" y="1905000"/>
            <a:ext cx="8001000" cy="4154488"/>
          </a:xfrm>
          <a:prstGeom prst="rect">
            <a:avLst/>
          </a:prstGeom>
          <a:noFill/>
        </p:spPr>
        <p:txBody>
          <a:bodyPr>
            <a:spAutoFit/>
          </a:bodyPr>
          <a:lstStyle/>
          <a:p>
            <a:pPr>
              <a:defRPr/>
            </a:pPr>
            <a:r>
              <a:rPr lang="en-US" dirty="0">
                <a:latin typeface="Tw Cen MT"/>
                <a:cs typeface="Tw Cen MT"/>
              </a:rPr>
              <a:t>A </a:t>
            </a:r>
            <a:r>
              <a:rPr lang="en-US" i="1" dirty="0">
                <a:latin typeface="Tw Cen MT"/>
                <a:cs typeface="Tw Cen MT"/>
              </a:rPr>
              <a:t>lot</a:t>
            </a:r>
            <a:r>
              <a:rPr lang="en-US" dirty="0">
                <a:latin typeface="Tw Cen MT"/>
                <a:cs typeface="Tw Cen MT"/>
              </a:rPr>
              <a:t> of synchronization happens behind the scenes in </a:t>
            </a:r>
            <a:r>
              <a:rPr lang="en-US" dirty="0">
                <a:latin typeface="Tw Cen MT"/>
                <a:cs typeface="Tw Cen MT"/>
              </a:rPr>
              <a:t>A8:</a:t>
            </a:r>
            <a:endParaRPr lang="en-US" dirty="0">
              <a:latin typeface="Tw Cen MT"/>
              <a:cs typeface="Tw Cen MT"/>
            </a:endParaRPr>
          </a:p>
          <a:p>
            <a:pPr marL="342900" indent="-342900">
              <a:buFont typeface="Arial"/>
              <a:buChar char="•"/>
              <a:defRPr/>
            </a:pPr>
            <a:r>
              <a:rPr lang="en-US" dirty="0">
                <a:latin typeface="Tw Cen MT"/>
                <a:cs typeface="Tw Cen MT"/>
              </a:rPr>
              <a:t>The manager that you write is a Thread.</a:t>
            </a:r>
          </a:p>
          <a:p>
            <a:pPr marL="342900" indent="-342900">
              <a:buFont typeface="Arial"/>
              <a:buChar char="•"/>
              <a:defRPr/>
            </a:pPr>
            <a:r>
              <a:rPr lang="en-US" dirty="0">
                <a:latin typeface="Tw Cen MT"/>
                <a:cs typeface="Tw Cen MT"/>
              </a:rPr>
              <a:t>Each Truck is a Thread.</a:t>
            </a:r>
          </a:p>
          <a:p>
            <a:pPr>
              <a:defRPr/>
            </a:pPr>
            <a:endParaRPr lang="en-US" dirty="0">
              <a:latin typeface="Tw Cen MT"/>
              <a:cs typeface="Tw Cen MT"/>
            </a:endParaRPr>
          </a:p>
          <a:p>
            <a:pPr>
              <a:defRPr/>
            </a:pPr>
            <a:r>
              <a:rPr lang="en-US" dirty="0">
                <a:solidFill>
                  <a:srgbClr val="3366FF"/>
                </a:solidFill>
                <a:latin typeface="Tw Cen MT"/>
                <a:cs typeface="Tw Cen MT"/>
              </a:rPr>
              <a:t>Depending on your implementation, you may or may not have to use synchronization primitives in your part.</a:t>
            </a:r>
          </a:p>
          <a:p>
            <a:pPr>
              <a:defRPr/>
            </a:pPr>
            <a:r>
              <a:rPr lang="en-US" dirty="0">
                <a:solidFill>
                  <a:srgbClr val="3366FF"/>
                </a:solidFill>
                <a:latin typeface="Tw Cen MT"/>
                <a:cs typeface="Tw Cen MT"/>
              </a:rPr>
              <a:t>Most of you will not use synchronized blocks at all.</a:t>
            </a:r>
          </a:p>
          <a:p>
            <a:pPr>
              <a:defRPr/>
            </a:pPr>
            <a:endParaRPr lang="en-US" dirty="0">
              <a:latin typeface="Tw Cen MT"/>
              <a:cs typeface="Tw Cen MT"/>
            </a:endParaRPr>
          </a:p>
          <a:p>
            <a:pPr>
              <a:defRPr/>
            </a:pPr>
            <a:r>
              <a:rPr lang="en-US" dirty="0">
                <a:latin typeface="Tw Cen MT"/>
                <a:cs typeface="Tw Cen MT"/>
              </a:rPr>
              <a:t>Just be careful and ask yourself whether concurrency can cause problems. </a:t>
            </a:r>
            <a:r>
              <a:rPr lang="en-US" dirty="0">
                <a:solidFill>
                  <a:srgbClr val="FF0000"/>
                </a:solidFill>
                <a:latin typeface="Tw Cen MT"/>
                <a:cs typeface="Tw Cen MT"/>
              </a:rPr>
              <a:t>E.g. can two trucks try to pick up the same Parcel at the same time?</a:t>
            </a: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otalTime>779</TotalTime>
  <Pages>0</Pages>
  <Words>3409</Words>
  <Characters>0</Characters>
  <Application>Microsoft Macintosh PowerPoint</Application>
  <PresentationFormat>On-screen Show (4:3)</PresentationFormat>
  <Lines>0</Lines>
  <Paragraphs>471</Paragraphs>
  <Slides>41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41</vt:i4>
      </vt:variant>
    </vt:vector>
  </HeadingPairs>
  <TitlesOfParts>
    <vt:vector size="51" baseType="lpstr">
      <vt:lpstr>Arial</vt:lpstr>
      <vt:lpstr>ヒラギノ角ゴ ProN W3</vt:lpstr>
      <vt:lpstr>Tw Cen MT</vt:lpstr>
      <vt:lpstr>ＭＳ Ｐゴシック</vt:lpstr>
      <vt:lpstr>Wingdings</vt:lpstr>
      <vt:lpstr>Wingdings 2</vt:lpstr>
      <vt:lpstr>Calibri</vt:lpstr>
      <vt:lpstr>Times New Roman</vt:lpstr>
      <vt:lpstr>Courier New</vt:lpstr>
      <vt:lpstr>Median</vt:lpstr>
      <vt:lpstr>Race Conditions and Synchronization</vt:lpstr>
      <vt:lpstr>Assignment A8: Shipping Game</vt:lpstr>
      <vt:lpstr>Assignment A8: Shipping Game</vt:lpstr>
      <vt:lpstr>A8 Efficiency</vt:lpstr>
      <vt:lpstr>Ideas for A8</vt:lpstr>
      <vt:lpstr>You class MyManager extends game.Manager</vt:lpstr>
      <vt:lpstr>Your main task</vt:lpstr>
      <vt:lpstr>Manager and trucks run in their own threads</vt:lpstr>
      <vt:lpstr>Threads and synchronization in A8</vt:lpstr>
      <vt:lpstr>Your method run(): Preprocessing</vt:lpstr>
      <vt:lpstr>Your truckNotification(Truck t, Notification msg) </vt:lpstr>
      <vt:lpstr>Reminder</vt:lpstr>
      <vt:lpstr>Java Synchronization (Locking)</vt:lpstr>
      <vt:lpstr>Synchronization on Objects</vt:lpstr>
      <vt:lpstr>Synchronization on Objects</vt:lpstr>
      <vt:lpstr>Java Synchronization (Locking)</vt:lpstr>
      <vt:lpstr>How locking works</vt:lpstr>
      <vt:lpstr>Locks are associated with objects</vt:lpstr>
      <vt:lpstr>Visualizing deadlock</vt:lpstr>
      <vt:lpstr>Deadlocks always involve cycles</vt:lpstr>
      <vt:lpstr>Dealing with deadlocks</vt:lpstr>
      <vt:lpstr>Higher level abstractions</vt:lpstr>
      <vt:lpstr>A producer/consumer example</vt:lpstr>
      <vt:lpstr>Producer/Consumer example</vt:lpstr>
      <vt:lpstr>Things to notice</vt:lpstr>
      <vt:lpstr>Bounded Buffer</vt:lpstr>
      <vt:lpstr>Producer/Consumer example</vt:lpstr>
      <vt:lpstr>Bounded Buffer example</vt:lpstr>
      <vt:lpstr>In an ideal world… </vt:lpstr>
      <vt:lpstr>Trickier example</vt:lpstr>
      <vt:lpstr>Code we’re given is thread unsafe</vt:lpstr>
      <vt:lpstr>Attempt #1</vt:lpstr>
      <vt:lpstr>Safe version: Attempt #1</vt:lpstr>
      <vt:lpstr>Attempt #1</vt:lpstr>
      <vt:lpstr>Visualizing attempt #1</vt:lpstr>
      <vt:lpstr>Attempt #2</vt:lpstr>
      <vt:lpstr>Attempt #3</vt:lpstr>
      <vt:lpstr>Attempt #4</vt:lpstr>
      <vt:lpstr>Attempt #3 illustrates risks</vt:lpstr>
      <vt:lpstr>More tricky things to know about</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Priority Queue</dc:title>
  <dc:creator>Dexter Kozen</dc:creator>
  <cp:lastModifiedBy>Siddhartha Chaudhuri</cp:lastModifiedBy>
  <cp:revision>67</cp:revision>
  <cp:lastPrinted>2013-11-20T20:12:51Z</cp:lastPrinted>
  <dcterms:modified xsi:type="dcterms:W3CDTF">2015-04-16T13:30:47Z</dcterms:modified>
</cp:coreProperties>
</file>