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328" r:id="rId3"/>
    <p:sldId id="337" r:id="rId4"/>
    <p:sldId id="30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338" r:id="rId15"/>
    <p:sldId id="339" r:id="rId16"/>
    <p:sldId id="270" r:id="rId17"/>
    <p:sldId id="272" r:id="rId18"/>
    <p:sldId id="273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283" r:id="rId29"/>
    <p:sldId id="329" r:id="rId30"/>
    <p:sldId id="284" r:id="rId31"/>
    <p:sldId id="285" r:id="rId32"/>
    <p:sldId id="286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00" r:id="rId47"/>
    <p:sldId id="330" r:id="rId48"/>
    <p:sldId id="331" r:id="rId49"/>
    <p:sldId id="302" r:id="rId50"/>
    <p:sldId id="336" r:id="rId5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28" autoAdjust="0"/>
  </p:normalViewPr>
  <p:slideViewPr>
    <p:cSldViewPr>
      <p:cViewPr>
        <p:scale>
          <a:sx n="75" d="100"/>
          <a:sy n="75" d="100"/>
        </p:scale>
        <p:origin x="-1992" y="-768"/>
      </p:cViewPr>
      <p:guideLst>
        <p:guide orient="horz" pos="2400"/>
        <p:guide pos="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3/18/15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3/18/15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Lecture 16</a:t>
            </a:r>
          </a:p>
          <a:p>
            <a:pPr>
              <a:defRPr/>
            </a:pPr>
            <a:r>
              <a:rPr lang="en-US" dirty="0" smtClean="0"/>
              <a:t>CS2110 Spring 2015</a:t>
            </a:r>
            <a:endParaRPr lang="en-US" dirty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Important Special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1524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 dirty="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 dirty="0" smtClean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add</a:t>
            </a:r>
            <a:r>
              <a:rPr lang="en-US" sz="2800" b="1" dirty="0" smtClean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2800" b="1" dirty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800" dirty="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 dirty="0" smtClean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poll(</a:t>
            </a:r>
            <a:r>
              <a:rPr lang="en-US" sz="2800" b="1" dirty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800" dirty="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0600" y="4495800"/>
            <a:ext cx="7368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f</a:t>
            </a:r>
            <a:r>
              <a:rPr lang="en-US" dirty="0" smtClean="0">
                <a:solidFill>
                  <a:srgbClr val="008000"/>
                </a:solidFill>
              </a:rPr>
              <a:t>irst class      many miles       paying      frequent flier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4290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0866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):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(log n)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poll(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):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762000" y="15240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spcBef>
                <a:spcPts val="6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endParaRPr lang="en-US" dirty="0" smtClean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Binary tree is complete (no holes)</a:t>
            </a:r>
            <a:endParaRPr lang="en-US" dirty="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524000" y="2667000"/>
            <a:ext cx="6705600" cy="838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1.  The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least (highest priority) element of any </a:t>
            </a:r>
            <a:r>
              <a:rPr lang="en-US" dirty="0" err="1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is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at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the root of that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.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1524000" y="4343400"/>
            <a:ext cx="6705600" cy="838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2. Every level (except last) completely filled.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N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odes on bottom level are as far left as possible.</a:t>
            </a:r>
            <a:endParaRPr lang="en-US" dirty="0" smtClean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6212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2261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30384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558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5102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8242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9326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6367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3194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4733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1465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1181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2226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831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3336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2194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83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944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9161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3352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893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40036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895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81000" y="1676400"/>
            <a:ext cx="4420540" cy="110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Smallest element in any </a:t>
            </a:r>
            <a:r>
              <a:rPr lang="en-US" dirty="0" err="1" smtClean="0">
                <a:solidFill>
                  <a:srgbClr val="008000"/>
                </a:solidFill>
                <a:cs typeface="Arial" charset="0"/>
              </a:rPr>
              <a:t>subtree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 smtClean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dirty="0" smtClean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of that </a:t>
            </a:r>
            <a:r>
              <a:rPr lang="en-US" dirty="0" err="1" smtClean="0">
                <a:solidFill>
                  <a:srgbClr val="008000"/>
                </a:solidFill>
                <a:cs typeface="Arial" charset="0"/>
              </a:rPr>
              <a:t>subtree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3193800" y="5867400"/>
            <a:ext cx="495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Note: 19, 20 &lt; 35: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Smaller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elements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can be deeper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 flipH="1">
            <a:off x="4953000" y="5562600"/>
            <a:ext cx="228600" cy="381000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5562601" y="4572000"/>
            <a:ext cx="1523999" cy="1371600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7620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5840413" y="1746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7445375" y="2606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257675" y="2605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75013" y="3659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6729413" y="3659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5043488" y="3659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855913" y="4691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4538663" y="4691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5365750" y="4691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6337300" y="4691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4441825" y="2212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6002338" y="2212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3552825" y="3071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4438650" y="3071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7002463" y="3073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3135313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4808538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5222875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6608763" y="4125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04800" y="1837380"/>
            <a:ext cx="3276600" cy="265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Should be complete: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*  Every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level (except last) completely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filled.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*  Nodes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on bottom level are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as far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left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as possible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.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5105400" y="5562600"/>
            <a:ext cx="20938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FF0000"/>
                </a:solidFill>
                <a:cs typeface="Arial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issing  nodes</a:t>
            </a:r>
            <a:endParaRPr lang="en-US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Not a heap —has two holes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1295400" y="890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5" name="AutoShape 23"/>
          <p:cNvSpPr>
            <a:spLocks/>
          </p:cNvSpPr>
          <p:nvPr/>
        </p:nvSpPr>
        <p:spPr bwMode="auto">
          <a:xfrm flipH="1" flipV="1">
            <a:off x="4114800" y="5029200"/>
            <a:ext cx="914400" cy="6858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39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" name="AutoShape 23"/>
          <p:cNvSpPr>
            <a:spLocks/>
          </p:cNvSpPr>
          <p:nvPr/>
        </p:nvSpPr>
        <p:spPr bwMode="auto">
          <a:xfrm flipV="1">
            <a:off x="7315200" y="3962400"/>
            <a:ext cx="990600" cy="18288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39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711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57642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73691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1814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988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66532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49672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80756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7797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44624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36163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43656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59261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34766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43624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6926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76374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30591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34782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47323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5257800" y="2133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0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Heap: number nodes as shown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121920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5" name="Rectangle 28"/>
          <p:cNvSpPr>
            <a:spLocks/>
          </p:cNvSpPr>
          <p:nvPr/>
        </p:nvSpPr>
        <p:spPr bwMode="auto">
          <a:xfrm>
            <a:off x="3810000" y="30480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1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6" name="Rectangle 28"/>
          <p:cNvSpPr>
            <a:spLocks/>
          </p:cNvSpPr>
          <p:nvPr/>
        </p:nvSpPr>
        <p:spPr bwMode="auto">
          <a:xfrm>
            <a:off x="7010400" y="30480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2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7" name="Rectangle 28"/>
          <p:cNvSpPr>
            <a:spLocks/>
          </p:cNvSpPr>
          <p:nvPr/>
        </p:nvSpPr>
        <p:spPr bwMode="auto">
          <a:xfrm>
            <a:off x="2895600" y="4038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3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9" name="Rectangle 28"/>
          <p:cNvSpPr>
            <a:spLocks/>
          </p:cNvSpPr>
          <p:nvPr/>
        </p:nvSpPr>
        <p:spPr bwMode="auto">
          <a:xfrm>
            <a:off x="4191000" y="51054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9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0" name="Rectangle 28"/>
          <p:cNvSpPr>
            <a:spLocks/>
          </p:cNvSpPr>
          <p:nvPr/>
        </p:nvSpPr>
        <p:spPr bwMode="auto">
          <a:xfrm>
            <a:off x="76962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6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1" name="Rectangle 28"/>
          <p:cNvSpPr>
            <a:spLocks/>
          </p:cNvSpPr>
          <p:nvPr/>
        </p:nvSpPr>
        <p:spPr bwMode="auto">
          <a:xfrm>
            <a:off x="62484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5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2438400" y="5181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7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4" name="Rectangle 28"/>
          <p:cNvSpPr>
            <a:spLocks/>
          </p:cNvSpPr>
          <p:nvPr/>
        </p:nvSpPr>
        <p:spPr bwMode="auto">
          <a:xfrm>
            <a:off x="3352800" y="51054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8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5" name="Rectangle 28"/>
          <p:cNvSpPr>
            <a:spLocks/>
          </p:cNvSpPr>
          <p:nvPr/>
        </p:nvSpPr>
        <p:spPr bwMode="auto">
          <a:xfrm>
            <a:off x="46482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4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7" name="Rectangle 13"/>
          <p:cNvSpPr>
            <a:spLocks/>
          </p:cNvSpPr>
          <p:nvPr/>
        </p:nvSpPr>
        <p:spPr bwMode="auto">
          <a:xfrm>
            <a:off x="533400" y="1905000"/>
            <a:ext cx="3048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children of node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k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:</a:t>
            </a:r>
            <a:br>
              <a:rPr lang="en-US" dirty="0" smtClean="0">
                <a:solidFill>
                  <a:srgbClr val="800000"/>
                </a:solidFill>
                <a:cs typeface="Arial" charset="0"/>
              </a:rPr>
            </a:b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at 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+ 1 and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+ 2</a:t>
            </a:r>
          </a:p>
        </p:txBody>
      </p:sp>
      <p:sp>
        <p:nvSpPr>
          <p:cNvPr id="48" name="Rectangle 13"/>
          <p:cNvSpPr>
            <a:spLocks/>
          </p:cNvSpPr>
          <p:nvPr/>
        </p:nvSpPr>
        <p:spPr bwMode="auto">
          <a:xfrm>
            <a:off x="457200" y="3124200"/>
            <a:ext cx="3048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p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arent of node k:</a:t>
            </a:r>
            <a:br>
              <a:rPr lang="en-US" dirty="0" smtClean="0">
                <a:solidFill>
                  <a:srgbClr val="800000"/>
                </a:solidFill>
                <a:cs typeface="Arial" charset="0"/>
              </a:rPr>
            </a:b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at (k-1) / 2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5791200"/>
            <a:ext cx="422212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Remember, tree has no holes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843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609600" y="1981200"/>
            <a:ext cx="7696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Heap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nodes in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b in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order, going across each level from left to right, top to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bottom</a:t>
            </a: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spcBef>
                <a:spcPts val="12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C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hildren b[k] are b[2k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1]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and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b[2k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2]</a:t>
            </a:r>
            <a:endParaRPr lang="en-US" dirty="0">
              <a:solidFill>
                <a:srgbClr val="800000"/>
              </a:solidFill>
              <a:cs typeface="Arial" charset="0"/>
            </a:endParaRPr>
          </a:p>
          <a:p>
            <a:pPr marL="269875" indent="-230188">
              <a:spcBef>
                <a:spcPts val="12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P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arent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of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b[k]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 b[(k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– 1)/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2]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We illustrate using an array b</a:t>
            </a:r>
            <a:br>
              <a:rPr lang="en-US" sz="3200" dirty="0" smtClean="0"/>
            </a:br>
            <a:r>
              <a:rPr lang="en-US" sz="3200" dirty="0" smtClean="0"/>
              <a:t>(could also be </a:t>
            </a:r>
            <a:r>
              <a:rPr lang="en-US" sz="3200" dirty="0" err="1" smtClean="0"/>
              <a:t>ArrayList</a:t>
            </a:r>
            <a:r>
              <a:rPr lang="en-US" sz="3200" dirty="0" smtClean="0"/>
              <a:t> </a:t>
            </a:r>
            <a:r>
              <a:rPr lang="en-US" sz="3200" dirty="0" smtClean="0"/>
              <a:t>or </a:t>
            </a:r>
            <a:r>
              <a:rPr lang="en-US" sz="3200" dirty="0" smtClean="0"/>
              <a:t>Vector)</a:t>
            </a: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447800" y="4267200"/>
            <a:ext cx="4495800" cy="918865"/>
            <a:chOff x="1447800" y="4495800"/>
            <a:chExt cx="4495800" cy="918865"/>
          </a:xfrm>
        </p:grpSpPr>
        <p:sp>
          <p:nvSpPr>
            <p:cNvPr id="2" name="TextBox 1"/>
            <p:cNvSpPr txBox="1"/>
            <p:nvPr/>
          </p:nvSpPr>
          <p:spPr>
            <a:xfrm>
              <a:off x="1447800" y="4953000"/>
              <a:ext cx="4495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            </a:t>
              </a:r>
              <a:endParaRPr lang="en-US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752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57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438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819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1242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290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7338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419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447800" y="4495800"/>
              <a:ext cx="34355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0  1  2  3  4  5  6  7  8  9  </a:t>
              </a:r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038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953000" y="5410200"/>
            <a:ext cx="35814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Tree structure is implicit. No need for explicit links!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800600" y="47244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648200" y="411480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971800" y="4114800"/>
            <a:ext cx="0" cy="533400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71800" y="4114800"/>
            <a:ext cx="1676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48200" y="3759200"/>
            <a:ext cx="1402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 parent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3558" name="Group 23557"/>
          <p:cNvGrpSpPr/>
          <p:nvPr/>
        </p:nvGrpSpPr>
        <p:grpSpPr>
          <a:xfrm>
            <a:off x="2667000" y="5029200"/>
            <a:ext cx="1524000" cy="609600"/>
            <a:chOff x="2667000" y="5029200"/>
            <a:chExt cx="1524000" cy="60960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2667000" y="5029200"/>
              <a:ext cx="0" cy="609600"/>
            </a:xfrm>
            <a:prstGeom prst="line">
              <a:avLst/>
            </a:prstGeom>
            <a:ln w="28575"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191000" y="5105400"/>
              <a:ext cx="0" cy="533400"/>
            </a:xfrm>
            <a:prstGeom prst="line">
              <a:avLst/>
            </a:prstGeom>
            <a:ln w="50800">
              <a:solidFill>
                <a:srgbClr val="3366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667000" y="5638800"/>
              <a:ext cx="1524000" cy="0"/>
            </a:xfrm>
            <a:prstGeom prst="line">
              <a:avLst/>
            </a:prstGeom>
            <a:ln w="28575"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886200" y="5105400"/>
              <a:ext cx="0" cy="533400"/>
            </a:xfrm>
            <a:prstGeom prst="line">
              <a:avLst/>
            </a:prstGeom>
            <a:ln w="50800">
              <a:solidFill>
                <a:srgbClr val="3366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990600" y="5257800"/>
            <a:ext cx="1604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t</a:t>
            </a:r>
            <a:r>
              <a:rPr lang="en-US" dirty="0">
                <a:solidFill>
                  <a:srgbClr val="3366FF"/>
                </a:solidFill>
              </a:rPr>
              <a:t>o</a:t>
            </a:r>
            <a:r>
              <a:rPr lang="en-US" dirty="0" smtClean="0">
                <a:solidFill>
                  <a:srgbClr val="3366FF"/>
                </a:solidFill>
              </a:rPr>
              <a:t> children</a:t>
            </a:r>
            <a:endParaRPr lang="en-US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Add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e at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add(e)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Readings and Homework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Read Chapter 26</a:t>
            </a:r>
            <a:r>
              <a:rPr lang="en-US" sz="2400" dirty="0" smtClean="0"/>
              <a:t> “A Heap Implementation” to learn about heaps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Exercise: </a:t>
            </a:r>
            <a:r>
              <a:rPr lang="en-US" sz="2400" dirty="0" smtClean="0"/>
              <a:t>Salespeople often make matrices that show all the great features of their product that the competitor’s product lacks.  Try this for a heap versus a BST.  First, try and </a:t>
            </a:r>
          </a:p>
          <a:p>
            <a:pPr marL="0" indent="0">
              <a:buNone/>
            </a:pPr>
            <a:r>
              <a:rPr lang="en-US" sz="2400" dirty="0" smtClean="0"/>
              <a:t>sell someone on a BST: List some </a:t>
            </a:r>
            <a:br>
              <a:rPr lang="en-US" sz="2400" dirty="0" smtClean="0"/>
            </a:br>
            <a:r>
              <a:rPr lang="en-US" sz="2400" dirty="0" smtClean="0"/>
              <a:t>desirable properties of a BST</a:t>
            </a:r>
            <a:br>
              <a:rPr lang="en-US" sz="2400" dirty="0" smtClean="0"/>
            </a:br>
            <a:r>
              <a:rPr lang="en-US" sz="2400" dirty="0" smtClean="0"/>
              <a:t>that a heap lacks.  Now be the heap</a:t>
            </a:r>
            <a:br>
              <a:rPr lang="en-US" sz="2400" dirty="0" smtClean="0"/>
            </a:br>
            <a:r>
              <a:rPr lang="en-US" sz="2400" dirty="0" smtClean="0"/>
              <a:t>salesperson: List some good things </a:t>
            </a:r>
            <a:br>
              <a:rPr lang="en-US" sz="2400" dirty="0" smtClean="0"/>
            </a:br>
            <a:r>
              <a:rPr lang="en-US" sz="2400" dirty="0" smtClean="0"/>
              <a:t>about heaps that a BST lacks.  Can </a:t>
            </a:r>
            <a:br>
              <a:rPr lang="en-US" sz="2400" dirty="0" smtClean="0"/>
            </a:br>
            <a:r>
              <a:rPr lang="en-US" sz="2400" dirty="0" smtClean="0"/>
              <a:t>you think of situations where you </a:t>
            </a:r>
            <a:br>
              <a:rPr lang="en-US" sz="2400" dirty="0" smtClean="0"/>
            </a:br>
            <a:r>
              <a:rPr lang="en-US" sz="2400" dirty="0" smtClean="0"/>
              <a:t>would favor one over the other?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6" name="Picture 2" descr="http://nicholasscalice.com/wp-content/uploads/2010/07/salesman-s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4" y="3352800"/>
            <a:ext cx="3505200" cy="276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56904" y="6096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C00000"/>
                </a:solidFill>
              </a:rPr>
              <a:t>With </a:t>
            </a:r>
            <a:r>
              <a:rPr lang="en-US" sz="1600" b="1" i="1" dirty="0" err="1" smtClean="0">
                <a:solidFill>
                  <a:srgbClr val="C00000"/>
                </a:solidFill>
              </a:rPr>
              <a:t>ZipUltra</a:t>
            </a:r>
            <a:r>
              <a:rPr lang="en-US" sz="1600" b="1" i="1" dirty="0" smtClean="0">
                <a:solidFill>
                  <a:srgbClr val="C00000"/>
                </a:solidFill>
              </a:rPr>
              <a:t> heaps, you’ve got it made in the shade my friend!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 to a tree of size n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457200" y="1760538"/>
            <a:ext cx="8229600" cy="40306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/** An instance of a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heap *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</a:t>
            </a:r>
          </a:p>
          <a:p>
            <a:pPr marL="269875" indent="-230188"/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Class 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H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eap&lt;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&gt;{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E[] b= new E[50]; 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//heap is b[0..n-1]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n= 0;         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heap invariant is true</a:t>
            </a:r>
          </a:p>
          <a:p>
            <a:pPr marL="269875" indent="-230188"/>
            <a:endParaRPr lang="en-US" sz="20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/**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Add e to the heap *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</a:t>
            </a: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public void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add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e) 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{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b[n]= e;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n= b + 1;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bubbleUp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(n 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- 1)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given on next slide</a:t>
            </a: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()  --assuming there is space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114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Cool data structures you now know about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Linked lists –singly linked, doubly linked, circular</a:t>
            </a:r>
          </a:p>
          <a:p>
            <a:r>
              <a:rPr lang="en-US" sz="2400" dirty="0" smtClean="0"/>
              <a:t>Binary search trees</a:t>
            </a:r>
          </a:p>
          <a:p>
            <a:r>
              <a:rPr lang="en-US" sz="2400" dirty="0" smtClean="0"/>
              <a:t>BST-like tree for A4 (</a:t>
            </a:r>
            <a:r>
              <a:rPr lang="en-US" sz="2400" dirty="0" err="1" smtClean="0"/>
              <a:t>BlockTree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Example of how one changes a data structure to make for efficiency purposes:</a:t>
            </a:r>
          </a:p>
          <a:p>
            <a:pPr marL="320675" lvl="1" indent="0">
              <a:buNone/>
            </a:pPr>
            <a:r>
              <a:rPr lang="en-US" sz="2400" dirty="0" smtClean="0">
                <a:solidFill>
                  <a:srgbClr val="3366FF"/>
                </a:solidFill>
              </a:rPr>
              <a:t>In A4 a Shape (consisting of 1,000 Blocks?) gets moved around, rather than change the position field in each Block, have a field of Shape that gives the displacement for all Blocks.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12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533400" y="1600200"/>
            <a:ext cx="8001000" cy="49450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class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Heap&lt;E&gt; {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Bubble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 #k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up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to its position.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*  Precondition: heap </a:t>
            </a:r>
            <a:r>
              <a:rPr lang="en-US" dirty="0" err="1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true except maybe for element k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*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 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private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void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bubbleUp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{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p= (k-1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)/2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p is the parent of k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</a:t>
            </a:r>
            <a:r>
              <a:rPr lang="en-US" dirty="0" err="1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: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p is k’s parent  and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//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Every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 satisfies the heap property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/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 except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perhaps k (might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be smaller than its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parent)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while (k&gt;0  &amp;&amp;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b[k]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.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b[p]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0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Swap b[k] and b[p];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p;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p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(k-1)/2;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add().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Remember, heap is in b[0..n-1]</a:t>
            </a:r>
            <a:endParaRPr lang="en-US" sz="28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Remove the least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element and return it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–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(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the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root)</a:t>
            </a: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</a:t>
            </a:r>
            <a:r>
              <a:rPr lang="en-US" sz="3200" b="1" dirty="0" smtClean="0">
                <a:latin typeface="Courier New" charset="0"/>
                <a:cs typeface="Courier New" charset="0"/>
              </a:rPr>
              <a:t>(</a:t>
            </a:r>
            <a:r>
              <a:rPr lang="en-US" sz="3200" b="1" dirty="0" smtClean="0"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Interface</a:t>
            </a:r>
            <a:r>
              <a:rPr lang="en-US" sz="3200" dirty="0" smtClean="0">
                <a:solidFill>
                  <a:srgbClr val="800000"/>
                </a:solidFill>
              </a:rPr>
              <a:t> Bag (not In Java Collections)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762000" y="1600200"/>
            <a:ext cx="4510088" cy="323165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interface Bag&lt;E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&gt;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implements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Iterable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{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void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add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obj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contains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(E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obj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remove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(E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obj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size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();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isEmpty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Iterator&lt;E&gt; iterator()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295400" y="5410200"/>
            <a:ext cx="70866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800000"/>
                </a:solidFill>
                <a:cs typeface="Arial" charset="0"/>
              </a:rPr>
              <a:t>Refinements of Bag: Stack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, Queue, </a:t>
            </a:r>
            <a:r>
              <a:rPr lang="en-US" dirty="0" err="1">
                <a:solidFill>
                  <a:srgbClr val="800000"/>
                </a:solidFill>
                <a:cs typeface="Arial" charset="0"/>
              </a:rPr>
              <a:t>PriorityQueue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67401" y="1676400"/>
            <a:ext cx="289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Also called </a:t>
            </a:r>
            <a:r>
              <a:rPr lang="en-US" dirty="0" err="1" smtClean="0">
                <a:solidFill>
                  <a:srgbClr val="FF0000"/>
                </a:solidFill>
              </a:rPr>
              <a:t>multiset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 smtClean="0"/>
              <a:t>Like </a:t>
            </a:r>
            <a:r>
              <a:rPr lang="en-US" dirty="0" smtClean="0"/>
              <a:t>a </a:t>
            </a:r>
            <a:r>
              <a:rPr lang="en-US" dirty="0" smtClean="0"/>
              <a:t>set </a:t>
            </a:r>
            <a:r>
              <a:rPr lang="en-US" dirty="0" smtClean="0"/>
              <a:t>except that a value can be in it more than once. Example: a bag of coins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381000" y="1447800"/>
            <a:ext cx="83820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/** Remove and return the smallest element 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  (return null if list is empty) */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public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poll(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 {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if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(n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== 0) return null;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E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val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=  b[0];   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 smallest value is at root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b[0]= b[n-1];   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 move last element to root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n= n - 1; 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bubbleDown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(0);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return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val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}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poll().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Remember, heap is in b[0..n-1]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7768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457200" y="457200"/>
            <a:ext cx="8305800" cy="62484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Bubble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root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down to its heap position.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Pre: b[0..n-1]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is a heap except: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b[0] may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be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&gt; than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 child */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private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void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bubbleDown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{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k= 0;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// Set c to smaller of k’s children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c= 2*k + 2;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 k’s right child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&gt;=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||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b[c-1].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b[c]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&lt;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0)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c-1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// </a:t>
            </a:r>
            <a:r>
              <a:rPr lang="en-US" dirty="0" err="1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: b[0..n-1]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is a heap except: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b[k]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may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be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&gt; than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child.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//     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Also, b[c] is b[k]’s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smallest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child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while (c &lt;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n   &amp;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&amp;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b[k]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.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b[c]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&gt; 0) 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Swap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b[k] and b[c];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k= c;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   c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= 2*k + 2;  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 k’s right child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 &gt;= n || b[c-1].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compareTo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(b[c]) &lt; 0)  c= c-1;</a:t>
            </a:r>
            <a:endParaRPr lang="en-US" dirty="0" smtClean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  }    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8213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err="1" smtClean="0">
                <a:solidFill>
                  <a:srgbClr val="800000"/>
                </a:solidFill>
              </a:rPr>
              <a:t>HeapSort</a:t>
            </a:r>
            <a:r>
              <a:rPr lang="en-US" sz="3200" dirty="0" smtClean="0">
                <a:solidFill>
                  <a:srgbClr val="800000"/>
                </a:solidFill>
              </a:rPr>
              <a:t>(b, n)   —Sort b[0..n-1]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381000" y="2743200"/>
            <a:ext cx="8001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954088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Make b[0..n-1] into a 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max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-heap (in place)</a:t>
            </a:r>
            <a:endParaRPr lang="en-US" dirty="0" smtClean="0">
              <a:solidFill>
                <a:srgbClr val="008000"/>
              </a:solidFill>
              <a:cs typeface="Arial" charset="0"/>
            </a:endParaRPr>
          </a:p>
          <a:p>
            <a:pPr marL="496888" lvl="1"/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954088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for (k= n-1; k &gt; 0; k= k-1) {</a:t>
            </a:r>
          </a:p>
          <a:p>
            <a:pPr marL="496888" lvl="1"/>
            <a:r>
              <a:rPr lang="en-US" dirty="0" smtClean="0">
                <a:solidFill>
                  <a:schemeClr val="tx1"/>
                </a:solidFill>
                <a:cs typeface="Arial" charset="0"/>
              </a:rPr>
              <a:t>             b[k]= poll –i.e. take max element out of heap.</a:t>
            </a:r>
            <a:br>
              <a:rPr lang="en-US" dirty="0" smtClean="0">
                <a:solidFill>
                  <a:schemeClr val="tx1"/>
                </a:solidFill>
                <a:cs typeface="Arial" charset="0"/>
              </a:rPr>
            </a:br>
            <a:r>
              <a:rPr lang="en-US" dirty="0" smtClean="0">
                <a:solidFill>
                  <a:schemeClr val="tx1"/>
                </a:solidFill>
                <a:cs typeface="Arial" charset="0"/>
              </a:rPr>
              <a:t>      }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5715000"/>
            <a:ext cx="4878259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max</a:t>
            </a:r>
            <a:r>
              <a:rPr lang="en-US" dirty="0" smtClean="0"/>
              <a:t>-heap has max value at root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Whet your appetite </a:t>
            </a:r>
            <a:r>
              <a:rPr lang="en-US" dirty="0" smtClean="0"/>
              <a:t>–</a:t>
            </a:r>
            <a:r>
              <a:rPr lang="en-US" dirty="0" smtClean="0">
                <a:solidFill>
                  <a:srgbClr val="800000"/>
                </a:solidFill>
              </a:rPr>
              <a:t>use heap to get exactly n log n 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in-place sorting algorithm. 2 steps, each is O(n log n)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4953000"/>
            <a:ext cx="599515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We’ll post this algorithm on course website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Stacks and </a:t>
            </a:r>
            <a:r>
              <a:rPr lang="en-US" sz="3200" dirty="0" smtClean="0"/>
              <a:t>queues </a:t>
            </a:r>
            <a:r>
              <a:rPr lang="en-US" sz="3200" dirty="0" smtClean="0"/>
              <a:t>are restricted</a:t>
            </a:r>
            <a:r>
              <a:rPr lang="en-US" sz="3200" dirty="0" smtClean="0"/>
              <a:t> </a:t>
            </a:r>
            <a:r>
              <a:rPr lang="en-US" sz="3200" dirty="0"/>
              <a:t>l</a:t>
            </a:r>
            <a:r>
              <a:rPr lang="en-US" sz="3200" dirty="0" smtClean="0"/>
              <a:t>ists</a:t>
            </a:r>
            <a:endParaRPr lang="en-US" sz="3200" dirty="0" smtClean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25146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Stack (</a:t>
            </a:r>
            <a:r>
              <a:rPr lang="en-US" sz="2400" dirty="0" smtClean="0">
                <a:solidFill>
                  <a:srgbClr val="FF0000"/>
                </a:solidFill>
                <a:cs typeface="Arial" charset="0"/>
              </a:rPr>
              <a:t>LIFO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Queue (</a:t>
            </a:r>
            <a:r>
              <a:rPr lang="en-US" sz="2400" dirty="0" smtClean="0">
                <a:solidFill>
                  <a:srgbClr val="FF0000"/>
                </a:solidFill>
                <a:cs typeface="Arial" charset="0"/>
              </a:rPr>
              <a:t>FIFO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These 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592137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58812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568325" cy="4492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711200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54755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62024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456972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77355" y="5332413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9400" y="617220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2"/>
            <a:ext cx="3678238" cy="5603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1981200" y="5269468"/>
            <a:ext cx="7257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 smtClean="0">
                <a:solidFill>
                  <a:schemeClr val="tx1"/>
                </a:solidFill>
                <a:cs typeface="Arial" charset="0"/>
              </a:rPr>
              <a:t>head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09800" y="5943600"/>
            <a:ext cx="4344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 smtClean="0">
                <a:solidFill>
                  <a:schemeClr val="tx1"/>
                </a:solidFill>
                <a:cs typeface="Arial" charset="0"/>
              </a:rPr>
              <a:t>tail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33600" y="4038600"/>
            <a:ext cx="5486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Both efficiently implementable using a singly linked list with head and tail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Many uses of priority queues &amp; heaps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2971800"/>
            <a:ext cx="8153400" cy="3657600"/>
          </a:xfrm>
        </p:spPr>
        <p:txBody>
          <a:bodyPr/>
          <a:lstStyle/>
          <a:p>
            <a:r>
              <a:rPr lang="en-US" sz="1800" dirty="0" smtClean="0"/>
              <a:t>Mesh compression: quadric error mesh simplification</a:t>
            </a:r>
          </a:p>
          <a:p>
            <a:r>
              <a:rPr lang="en-US" sz="1800" dirty="0" smtClean="0"/>
              <a:t>Event</a:t>
            </a:r>
            <a:r>
              <a:rPr lang="en-US" sz="1800" dirty="0"/>
              <a:t>-driven simulation: customers in a line</a:t>
            </a:r>
          </a:p>
          <a:p>
            <a:r>
              <a:rPr lang="en-US" sz="1800" dirty="0"/>
              <a:t>Collision detection: "next time of contact" for colliding bodies</a:t>
            </a:r>
          </a:p>
          <a:p>
            <a:r>
              <a:rPr lang="en-US" sz="1800" dirty="0" smtClean="0"/>
              <a:t>Data </a:t>
            </a:r>
            <a:r>
              <a:rPr lang="en-US" sz="1800" dirty="0"/>
              <a:t>compression: </a:t>
            </a:r>
            <a:r>
              <a:rPr lang="en-US" sz="1800" dirty="0" smtClean="0"/>
              <a:t>Huffman coding </a:t>
            </a:r>
            <a:endParaRPr lang="en-US" sz="1800" dirty="0"/>
          </a:p>
          <a:p>
            <a:r>
              <a:rPr lang="en-US" sz="1800" dirty="0"/>
              <a:t>Graph searching: </a:t>
            </a:r>
            <a:r>
              <a:rPr lang="en-US" sz="1800" dirty="0" err="1"/>
              <a:t>Dijkstra's</a:t>
            </a:r>
            <a:r>
              <a:rPr lang="en-US" sz="1800" dirty="0"/>
              <a:t> algorithm, Prim's algorithm </a:t>
            </a:r>
          </a:p>
          <a:p>
            <a:r>
              <a:rPr lang="en-US" sz="1800" dirty="0"/>
              <a:t>AI Path Planning: A* search </a:t>
            </a:r>
          </a:p>
          <a:p>
            <a:r>
              <a:rPr lang="en-US" sz="1800" dirty="0"/>
              <a:t>Statistics: maintain largest M values in a sequence </a:t>
            </a:r>
          </a:p>
          <a:p>
            <a:r>
              <a:rPr lang="en-US" sz="1800" dirty="0"/>
              <a:t>Operating systems: load balancing, interrupt handling </a:t>
            </a:r>
          </a:p>
          <a:p>
            <a:r>
              <a:rPr lang="en-US" sz="1800" dirty="0"/>
              <a:t>Discrete optimization: bin packing, scheduling </a:t>
            </a:r>
          </a:p>
          <a:p>
            <a:r>
              <a:rPr lang="en-US" sz="1800" dirty="0"/>
              <a:t>Spam filtering: Bayesian spam filter</a:t>
            </a:r>
          </a:p>
          <a:p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DD0A59F-0B18-423F-A6F2-5852E47C3441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00200"/>
            <a:ext cx="7651750" cy="11312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2587823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Surface simplification [Garland and </a:t>
            </a:r>
            <a:r>
              <a:rPr lang="en-US" sz="1400" dirty="0" err="1" smtClean="0"/>
              <a:t>Heckbert</a:t>
            </a:r>
            <a:r>
              <a:rPr lang="en-US" sz="1400" dirty="0" smtClean="0"/>
              <a:t> 1997]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03199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</a:t>
            </a:r>
            <a:r>
              <a:rPr lang="en-US" sz="3200" dirty="0" smtClean="0">
                <a:solidFill>
                  <a:srgbClr val="800000"/>
                </a:solidFill>
              </a:rPr>
              <a:t>queue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FF3300"/>
                </a:solidFill>
                <a:cs typeface="Arial" charset="0"/>
              </a:rPr>
              <a:t>Smaller</a:t>
            </a: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elements (determined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by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return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the element with the highest priority = least in the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/>
          </p:cNvSpPr>
          <p:nvPr/>
        </p:nvSpPr>
        <p:spPr bwMode="auto">
          <a:xfrm>
            <a:off x="533400" y="1684338"/>
            <a:ext cx="7856538" cy="47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FIFO within each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class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3366FF"/>
                </a:solidFill>
                <a:cs typeface="Arial" charset="0"/>
              </a:rPr>
              <a:t>T</a:t>
            </a:r>
            <a:r>
              <a:rPr lang="en-US" dirty="0" smtClean="0">
                <a:solidFill>
                  <a:srgbClr val="3366FF"/>
                </a:solidFill>
                <a:cs typeface="Arial" charset="0"/>
              </a:rPr>
              <a:t>asks that you have to carry out.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You determine priority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Examples of Priority Queues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b="1" dirty="0" err="1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java.util.PriorityQueue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&lt;E&gt;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533400" y="1905000"/>
            <a:ext cx="7318419" cy="349326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add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(E e) {...}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//insert an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void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clear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{...}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//remove all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elements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E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peek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{...}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//return min element without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removing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E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poll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{...}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remove and return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min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element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oolean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contains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(E e)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remove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E e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size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{...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Iterator&lt;E&gt;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iterator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  <a:sym typeface="Courier New" charset="0"/>
              </a:rPr>
              <a:t>()  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//an iterator over the priority queue</a:t>
            </a:r>
            <a:endParaRPr lang="en-US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</a:t>
            </a:r>
            <a:r>
              <a:rPr lang="en-US" sz="3200" dirty="0" smtClean="0">
                <a:solidFill>
                  <a:srgbClr val="800000"/>
                </a:solidFill>
              </a:rPr>
              <a:t>queues </a:t>
            </a:r>
            <a:r>
              <a:rPr lang="en-US" sz="3200" dirty="0" smtClean="0">
                <a:solidFill>
                  <a:srgbClr val="800000"/>
                </a:solidFill>
              </a:rPr>
              <a:t>as </a:t>
            </a:r>
            <a:r>
              <a:rPr lang="en-US" sz="3200" dirty="0" smtClean="0">
                <a:solidFill>
                  <a:srgbClr val="800000"/>
                </a:solidFill>
              </a:rPr>
              <a:t>lists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put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poll(</a:t>
            </a:r>
            <a:r>
              <a:rPr lang="en-US" b="1" dirty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   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cs typeface="Arial" charset="0"/>
              </a:rPr>
              <a:t>peek</a:t>
            </a:r>
            <a:r>
              <a:rPr lang="en-US" b="1" dirty="0" smtClean="0">
                <a:solidFill>
                  <a:srgbClr val="008000"/>
                </a:solidFill>
                <a:cs typeface="Arial" charset="0"/>
              </a:rPr>
              <a:t>()  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)</a:t>
            </a:r>
            <a:endParaRPr lang="en-US" b="1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poll()</a:t>
            </a:r>
            <a:r>
              <a:rPr lang="en-US" dirty="0">
                <a:solidFill>
                  <a:srgbClr val="008000"/>
                </a:solidFill>
                <a:latin typeface="Arial"/>
                <a:cs typeface="Arial"/>
              </a:rPr>
              <a:t>    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cs typeface="Arial" charset="0"/>
              </a:rPr>
              <a:t>peek() </a:t>
            </a:r>
            <a:r>
              <a:rPr lang="en-US" b="1" dirty="0" smtClean="0">
                <a:solidFill>
                  <a:srgbClr val="008000"/>
                </a:solidFill>
                <a:cs typeface="Arial" charset="0"/>
              </a:rPr>
              <a:t> 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O(1)</a:t>
            </a:r>
            <a:endParaRPr lang="en-US" b="1" dirty="0">
              <a:solidFill>
                <a:srgbClr val="008000"/>
              </a:solidFill>
              <a:cs typeface="Arial" charset="0"/>
            </a:endParaRPr>
          </a:p>
          <a:p>
            <a:pPr marL="269875" indent="-230188"/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dirty="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671</TotalTime>
  <Pages>0</Pages>
  <Words>2379</Words>
  <Characters>0</Characters>
  <Application>Microsoft Macintosh PowerPoint</Application>
  <PresentationFormat>On-screen Show (4:3)</PresentationFormat>
  <Lines>0</Lines>
  <Paragraphs>657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Median</vt:lpstr>
      <vt:lpstr>Priority Queues and Heaps</vt:lpstr>
      <vt:lpstr>Readings and Homework</vt:lpstr>
      <vt:lpstr>Cool data structures you now know about</vt:lpstr>
      <vt:lpstr>Interface Bag (not In Java Collections)</vt:lpstr>
      <vt:lpstr>Stacks and queues are restricted lists</vt:lpstr>
      <vt:lpstr>Priority queue</vt:lpstr>
      <vt:lpstr>Examples of Priority Queues</vt:lpstr>
      <vt:lpstr>java.util.PriorityQueue&lt;E&gt;</vt:lpstr>
      <vt:lpstr>Priority queues as lists</vt:lpstr>
      <vt:lpstr>Important Special Case</vt:lpstr>
      <vt:lpstr>Heap</vt:lpstr>
      <vt:lpstr>Heap</vt:lpstr>
      <vt:lpstr>Heap</vt:lpstr>
      <vt:lpstr>Not a heap —has two holes</vt:lpstr>
      <vt:lpstr>Heap: number nodes as shown</vt:lpstr>
      <vt:lpstr>We illustrate using an array b (could also be ArrayList or Vector)</vt:lpstr>
      <vt:lpstr>add(e)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 to a tree of size n</vt:lpstr>
      <vt:lpstr>add()  --assuming there is space</vt:lpstr>
      <vt:lpstr>add(). Remember, heap is in b[0..n-1]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poll(). Remember, heap is in b[0..n-1]</vt:lpstr>
      <vt:lpstr>PowerPoint Presentation</vt:lpstr>
      <vt:lpstr>HeapSort(b, n)   —Sort b[0..n-1]</vt:lpstr>
      <vt:lpstr>Many uses of priority queues &amp; heaps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David Gries</cp:lastModifiedBy>
  <cp:revision>79</cp:revision>
  <cp:lastPrinted>2015-03-18T14:19:28Z</cp:lastPrinted>
  <dcterms:modified xsi:type="dcterms:W3CDTF">2015-03-18T14:19:37Z</dcterms:modified>
</cp:coreProperties>
</file>