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" strictFirstAndLastChars="0" saveSubsetFonts="1" autoCompressPictures="0">
  <p:sldMasterIdLst>
    <p:sldMasterId id="2147483648" r:id="rId1"/>
    <p:sldMasterId id="2147483649" r:id="rId2"/>
  </p:sldMasterIdLst>
  <p:notesMasterIdLst>
    <p:notesMasterId r:id="rId24"/>
  </p:notesMasterIdLst>
  <p:handoutMasterIdLst>
    <p:handoutMasterId r:id="rId25"/>
  </p:handoutMasterIdLst>
  <p:sldIdLst>
    <p:sldId id="294" r:id="rId3"/>
    <p:sldId id="272" r:id="rId4"/>
    <p:sldId id="261" r:id="rId5"/>
    <p:sldId id="275" r:id="rId6"/>
    <p:sldId id="265" r:id="rId7"/>
    <p:sldId id="266" r:id="rId8"/>
    <p:sldId id="267" r:id="rId9"/>
    <p:sldId id="268" r:id="rId10"/>
    <p:sldId id="282" r:id="rId11"/>
    <p:sldId id="276" r:id="rId12"/>
    <p:sldId id="277" r:id="rId13"/>
    <p:sldId id="274" r:id="rId14"/>
    <p:sldId id="269" r:id="rId15"/>
    <p:sldId id="262" r:id="rId16"/>
    <p:sldId id="270" r:id="rId17"/>
    <p:sldId id="278" r:id="rId18"/>
    <p:sldId id="286" r:id="rId19"/>
    <p:sldId id="279" r:id="rId20"/>
    <p:sldId id="283" r:id="rId21"/>
    <p:sldId id="280" r:id="rId22"/>
    <p:sldId id="281" r:id="rId23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200" kern="1200">
        <a:solidFill>
          <a:srgbClr val="000000"/>
        </a:solidFill>
        <a:latin typeface="Gill Sans" charset="0"/>
        <a:ea typeface="ＭＳ Ｐゴシック" charset="0"/>
        <a:cs typeface="ＭＳ Ｐゴシック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3200" kern="1200">
        <a:solidFill>
          <a:srgbClr val="000000"/>
        </a:solidFill>
        <a:latin typeface="Gill Sans" charset="0"/>
        <a:ea typeface="ＭＳ Ｐゴシック" charset="0"/>
        <a:cs typeface="ＭＳ Ｐゴシック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3200" kern="1200">
        <a:solidFill>
          <a:srgbClr val="000000"/>
        </a:solidFill>
        <a:latin typeface="Gill Sans" charset="0"/>
        <a:ea typeface="ＭＳ Ｐゴシック" charset="0"/>
        <a:cs typeface="ＭＳ Ｐゴシック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3200" kern="1200">
        <a:solidFill>
          <a:srgbClr val="000000"/>
        </a:solidFill>
        <a:latin typeface="Gill Sans" charset="0"/>
        <a:ea typeface="ＭＳ Ｐゴシック" charset="0"/>
        <a:cs typeface="ＭＳ Ｐゴシック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3200" kern="1200">
        <a:solidFill>
          <a:srgbClr val="000000"/>
        </a:solidFill>
        <a:latin typeface="Gill Sans" charset="0"/>
        <a:ea typeface="ＭＳ Ｐゴシック" charset="0"/>
        <a:cs typeface="ＭＳ Ｐゴシック" charset="0"/>
        <a:sym typeface="Gill Sans" charset="0"/>
      </a:defRPr>
    </a:lvl5pPr>
    <a:lvl6pPr marL="2286000" algn="l" defTabSz="457200" rtl="0" eaLnBrk="1" latinLnBrk="0" hangingPunct="1">
      <a:defRPr sz="3200" kern="1200">
        <a:solidFill>
          <a:srgbClr val="000000"/>
        </a:solidFill>
        <a:latin typeface="Gill Sans" charset="0"/>
        <a:ea typeface="ＭＳ Ｐゴシック" charset="0"/>
        <a:cs typeface="ＭＳ Ｐゴシック" charset="0"/>
        <a:sym typeface="Gill Sans" charset="0"/>
      </a:defRPr>
    </a:lvl6pPr>
    <a:lvl7pPr marL="2743200" algn="l" defTabSz="457200" rtl="0" eaLnBrk="1" latinLnBrk="0" hangingPunct="1">
      <a:defRPr sz="3200" kern="1200">
        <a:solidFill>
          <a:srgbClr val="000000"/>
        </a:solidFill>
        <a:latin typeface="Gill Sans" charset="0"/>
        <a:ea typeface="ＭＳ Ｐゴシック" charset="0"/>
        <a:cs typeface="ＭＳ Ｐゴシック" charset="0"/>
        <a:sym typeface="Gill Sans" charset="0"/>
      </a:defRPr>
    </a:lvl7pPr>
    <a:lvl8pPr marL="3200400" algn="l" defTabSz="457200" rtl="0" eaLnBrk="1" latinLnBrk="0" hangingPunct="1">
      <a:defRPr sz="3200" kern="1200">
        <a:solidFill>
          <a:srgbClr val="000000"/>
        </a:solidFill>
        <a:latin typeface="Gill Sans" charset="0"/>
        <a:ea typeface="ＭＳ Ｐゴシック" charset="0"/>
        <a:cs typeface="ＭＳ Ｐゴシック" charset="0"/>
        <a:sym typeface="Gill Sans" charset="0"/>
      </a:defRPr>
    </a:lvl8pPr>
    <a:lvl9pPr marL="3657600" algn="l" defTabSz="457200" rtl="0" eaLnBrk="1" latinLnBrk="0" hangingPunct="1">
      <a:defRPr sz="3200" kern="1200">
        <a:solidFill>
          <a:srgbClr val="000000"/>
        </a:solidFill>
        <a:latin typeface="Gill Sans" charset="0"/>
        <a:ea typeface="ＭＳ Ｐゴシック" charset="0"/>
        <a:cs typeface="ＭＳ Ｐゴシック" charset="0"/>
        <a:sym typeface="Gill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AE9F7"/>
    <a:srgbClr val="D8D8E6"/>
    <a:srgbClr val="E6D2C7"/>
    <a:srgbClr val="FFF0F0"/>
    <a:srgbClr val="CC3366"/>
    <a:srgbClr val="FF1A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-192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ea typeface="Gill Sans" charset="0"/>
                <a:cs typeface="Gill San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Gill Sans" charset="0"/>
                <a:cs typeface="Gill San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6" name="Rectangle 4"/>
          <p:cNvSpPr>
            <a:spLocks noGrp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ea typeface="Gill Sans" charset="0"/>
                <a:cs typeface="Gill San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7" name="Rectangle 5"/>
          <p:cNvSpPr>
            <a:spLocks noGrp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Gill Sans" charset="0"/>
              </a:defRPr>
            </a:lvl1pPr>
          </a:lstStyle>
          <a:p>
            <a:pPr>
              <a:defRPr/>
            </a:pPr>
            <a:fld id="{82502081-6658-134C-8FBA-48C72BF5C9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547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ea typeface="Gill Sans" charset="0"/>
                <a:cs typeface="Gill San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1" name="Rectangle 3"/>
          <p:cNvSpPr>
            <a:spLocks noGrp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Gill Sans" charset="0"/>
                <a:cs typeface="Gill San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8133" name="Rectangle 5"/>
          <p:cNvSpPr>
            <a:spLocks noGrp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8134" name="Rectangle 6"/>
          <p:cNvSpPr>
            <a:spLocks noGrp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ea typeface="Gill Sans" charset="0"/>
                <a:cs typeface="Gill San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5" name="Rectangle 7"/>
          <p:cNvSpPr>
            <a:spLocks noGrp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Gill Sans" charset="0"/>
              </a:defRPr>
            </a:lvl1pPr>
          </a:lstStyle>
          <a:p>
            <a:pPr>
              <a:defRPr/>
            </a:pPr>
            <a:fld id="{457B6616-72A3-274E-8B5D-5A886A78D5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3093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7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/>
            <a:fld id="{A8E5EF6C-227A-804A-9ACA-338DC9CD5BA8}" type="slidenum">
              <a:rPr lang="en-US" sz="1200"/>
              <a:pPr eaLnBrk="1" hangingPunct="1"/>
              <a:t>2</a:t>
            </a:fld>
            <a:endParaRPr lang="en-US" sz="1200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7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/>
            <a:fld id="{9B307A36-0D37-6A45-800E-A3A8597BC0C7}" type="slidenum">
              <a:rPr lang="en-US" sz="1200"/>
              <a:pPr eaLnBrk="1" hangingPunct="1"/>
              <a:t>11</a:t>
            </a:fld>
            <a:endParaRPr lang="en-US" sz="1200"/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7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/>
            <a:fld id="{A0F85104-5804-FF4D-8ABA-107E5A256C99}" type="slidenum">
              <a:rPr lang="en-US" sz="1200"/>
              <a:pPr eaLnBrk="1" hangingPunct="1"/>
              <a:t>13</a:t>
            </a:fld>
            <a:endParaRPr lang="en-US" sz="1200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7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/>
            <a:fld id="{A2AE0569-9AEB-EB40-841D-27BBAF876579}" type="slidenum">
              <a:rPr lang="en-US" sz="1200"/>
              <a:pPr eaLnBrk="1" hangingPunct="1"/>
              <a:t>14</a:t>
            </a:fld>
            <a:endParaRPr lang="en-US" sz="1200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7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/>
            <a:fld id="{E0BECD4D-196A-1541-BC3D-6B0012BC67E3}" type="slidenum">
              <a:rPr lang="en-US" sz="1200"/>
              <a:pPr eaLnBrk="1" hangingPunct="1"/>
              <a:t>15</a:t>
            </a:fld>
            <a:endParaRPr lang="en-US" sz="1200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7B6616-72A3-274E-8B5D-5A886A78D513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7743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7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/>
            <a:fld id="{5E756C54-2890-4D47-8958-ADAAB4D6688B}" type="slidenum">
              <a:rPr lang="en-US" sz="1200"/>
              <a:pPr eaLnBrk="1" hangingPunct="1"/>
              <a:t>3</a:t>
            </a:fld>
            <a:endParaRPr lang="en-US" sz="1200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/>
            <a:fld id="{4C050BE0-E969-8F4D-8197-32E47CFC33FB}" type="slidenum">
              <a:rPr lang="en-US" sz="1200"/>
              <a:pPr eaLnBrk="1" hangingPunct="1"/>
              <a:t>4</a:t>
            </a:fld>
            <a:endParaRPr lang="en-US" sz="1200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7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/>
            <a:fld id="{3D07D97A-4FF0-E345-AF81-5AB18B69982C}" type="slidenum">
              <a:rPr lang="en-US" sz="1200"/>
              <a:pPr eaLnBrk="1" hangingPunct="1"/>
              <a:t>5</a:t>
            </a:fld>
            <a:endParaRPr lang="en-US" sz="1200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7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/>
            <a:fld id="{2B0FC47D-DF13-304E-90DE-B834E7B0BE1E}" type="slidenum">
              <a:rPr lang="en-US" sz="1200"/>
              <a:pPr eaLnBrk="1" hangingPunct="1"/>
              <a:t>6</a:t>
            </a:fld>
            <a:endParaRPr lang="en-US" sz="1200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/>
            <a:fld id="{CD13AFEC-3473-B149-8D87-CF33B6D82092}" type="slidenum">
              <a:rPr lang="en-US" sz="1200"/>
              <a:pPr eaLnBrk="1" hangingPunct="1"/>
              <a:t>7</a:t>
            </a:fld>
            <a:endParaRPr lang="en-US" sz="1200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/>
            <a:fld id="{C8361607-DAF5-4345-9F0D-C70EAFC5DA8E}" type="slidenum">
              <a:rPr lang="en-US" sz="1200"/>
              <a:pPr eaLnBrk="1" hangingPunct="1"/>
              <a:t>8</a:t>
            </a:fld>
            <a:endParaRPr lang="en-US" sz="1200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7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/>
            <a:fld id="{A33DE60C-7F23-C04E-AFED-53AA0BAEBB03}" type="slidenum">
              <a:rPr lang="en-US" sz="1200"/>
              <a:pPr eaLnBrk="1" hangingPunct="1"/>
              <a:t>9</a:t>
            </a:fld>
            <a:endParaRPr lang="en-US" sz="1200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/>
            <a:fld id="{F4635CD1-76BF-7746-8595-9BD50FED3A43}" type="slidenum">
              <a:rPr lang="en-US" sz="1200"/>
              <a:pPr eaLnBrk="1" hangingPunct="1"/>
              <a:t>10</a:t>
            </a:fld>
            <a:endParaRPr lang="en-US" sz="1200"/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FD5F10-BC2F-E348-9F8C-ABC56A366A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604192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7AB76-2AFB-6F4B-8D8C-69A48E891C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410985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13500" y="1155700"/>
            <a:ext cx="1839913" cy="31765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0588" y="1155700"/>
            <a:ext cx="5370512" cy="31765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D871D-EC98-2B44-A570-1299FA979E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402397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6421BD-A0F3-8747-8255-070EF2DD0F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251543"/>
      </p:ext>
    </p:extLst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70669A-590B-A443-B01D-F910072632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826187"/>
      </p:ext>
    </p:extLst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2E0496-020E-9F4C-A7CE-F03EDC9345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22922"/>
      </p:ext>
    </p:extLst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0588" y="1943100"/>
            <a:ext cx="3605212" cy="4022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43100"/>
            <a:ext cx="3605213" cy="4022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5DC34D-6312-BA4C-BBA2-433364DAF4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781833"/>
      </p:ext>
    </p:extLst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2DAC3-606F-7E4C-BB32-212C488422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319996"/>
      </p:ext>
    </p:extLst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8F0030-626B-9D44-B8C0-999D77F68C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580668"/>
      </p:ext>
    </p:extLst>
  </p:cSld>
  <p:clrMapOvr>
    <a:masterClrMapping/>
  </p:clrMapOvr>
  <p:transition xmlns:p14="http://schemas.microsoft.com/office/powerpoint/2010/main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437EBB-8B2E-5748-8E0A-40EB31CE37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378378"/>
      </p:ext>
    </p:extLst>
  </p:cSld>
  <p:clrMapOvr>
    <a:masterClrMapping/>
  </p:clrMapOvr>
  <p:transition xmlns:p14="http://schemas.microsoft.com/office/powerpoint/2010/main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99022-E8FE-634E-A17E-600525DAD5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66236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AA23AC-3877-764D-B7EF-FF9427F6D9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963155"/>
      </p:ext>
    </p:extLst>
  </p:cSld>
  <p:clrMapOvr>
    <a:masterClrMapping/>
  </p:clrMapOvr>
  <p:transition xmlns:p14="http://schemas.microsoft.com/office/powerpoint/2010/main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4A00D3-252F-DD46-B0F0-CA249D28E9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213933"/>
      </p:ext>
    </p:extLst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00A6F9-C859-B04E-B8C4-649A1BB326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572386"/>
      </p:ext>
    </p:extLst>
  </p:cSld>
  <p:clrMapOvr>
    <a:masterClrMapping/>
  </p:clrMapOvr>
  <p:transition xmlns:p14="http://schemas.microsoft.com/office/powerpoint/2010/main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13500" y="184150"/>
            <a:ext cx="1839913" cy="57816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0588" y="184150"/>
            <a:ext cx="5370512" cy="57816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E06BB0-4A96-AC4D-B13A-AA58F3DDE4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174059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ED8C97-2B94-394D-9A1F-B60B7CE180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356135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0588" y="3532188"/>
            <a:ext cx="3605212" cy="800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532188"/>
            <a:ext cx="3605213" cy="800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682502-F9FD-C545-BEE8-D2FBB43702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430745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EDE6E7-56F8-AA45-A842-6AD87E84B1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810569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22C3B4-733C-7B4D-8D98-CB6FFAAC34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03883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712707-13BB-D247-8CF4-91F8588964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080653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20F51C-8109-524D-9DBB-361A913D37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015673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A17A46-CF73-0648-BACC-35010C3C1A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029338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890588" y="1155700"/>
            <a:ext cx="7362825" cy="2319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137160" tIns="0" rIns="164592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0588" y="3532188"/>
            <a:ext cx="736282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45720" tIns="0" rIns="4572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  <p:sp>
        <p:nvSpPr>
          <p:cNvPr id="2" name="Text Box 3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4446588" y="6527800"/>
            <a:ext cx="239712" cy="250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cs typeface="Gill Sans" charset="0"/>
              </a:defRPr>
            </a:lvl1pPr>
          </a:lstStyle>
          <a:p>
            <a:pPr>
              <a:defRPr/>
            </a:pPr>
            <a:fld id="{252282DC-B5AD-B843-815C-E0A1C846B9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xmlns:p14="http://schemas.microsoft.com/office/powerpoint/2010/main"/>
  <p:hf hdr="0" ftr="0" dt="0"/>
  <p:txStyles>
    <p:titleStyle>
      <a:lvl1pPr marL="25400" indent="-25400"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+mj-lt"/>
          <a:ea typeface="ＭＳ Ｐゴシック" charset="0"/>
          <a:cs typeface="+mj-cs"/>
          <a:sym typeface="Gill Sans" charset="0"/>
        </a:defRPr>
      </a:lvl1pPr>
      <a:lvl2pPr marL="25400" indent="-25400"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ＭＳ Ｐゴシック" charset="0"/>
          <a:cs typeface="Gill Sans" charset="0"/>
          <a:sym typeface="Gill Sans" charset="0"/>
        </a:defRPr>
      </a:lvl2pPr>
      <a:lvl3pPr marL="25400" indent="-25400"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ＭＳ Ｐゴシック" charset="0"/>
          <a:cs typeface="Gill Sans" charset="0"/>
          <a:sym typeface="Gill Sans" charset="0"/>
        </a:defRPr>
      </a:lvl3pPr>
      <a:lvl4pPr marL="25400" indent="-25400"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ＭＳ Ｐゴシック" charset="0"/>
          <a:cs typeface="Gill Sans" charset="0"/>
          <a:sym typeface="Gill Sans" charset="0"/>
        </a:defRPr>
      </a:lvl4pPr>
      <a:lvl5pPr marL="25400" indent="-25400"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ＭＳ Ｐゴシック" charset="0"/>
          <a:cs typeface="Gill Sans" charset="0"/>
          <a:sym typeface="Gill Sans" charset="0"/>
        </a:defRPr>
      </a:lvl5pPr>
      <a:lvl6pPr marL="4826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Gill Sans" charset="0"/>
          <a:cs typeface="Gill Sans" charset="0"/>
          <a:sym typeface="Gill Sans" charset="0"/>
        </a:defRPr>
      </a:lvl6pPr>
      <a:lvl7pPr marL="9398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Gill Sans" charset="0"/>
          <a:cs typeface="Gill Sans" charset="0"/>
          <a:sym typeface="Gill Sans" charset="0"/>
        </a:defRPr>
      </a:lvl7pPr>
      <a:lvl8pPr marL="13970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Gill Sans" charset="0"/>
          <a:cs typeface="Gill Sans" charset="0"/>
          <a:sym typeface="Gill Sans" charset="0"/>
        </a:defRPr>
      </a:lvl8pPr>
      <a:lvl9pPr marL="18542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Gill Sans" charset="0"/>
          <a:cs typeface="Gill Sans" charset="0"/>
          <a:sym typeface="Gill Sans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ＭＳ Ｐゴシック" charset="0"/>
          <a:cs typeface="+mn-cs"/>
          <a:sym typeface="Gill Sans" charset="0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890588" y="184150"/>
            <a:ext cx="7362825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137160" tIns="0" rIns="164592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0588" y="1943100"/>
            <a:ext cx="7362825" cy="402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45720" tIns="0" rIns="4572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  <p:sp>
        <p:nvSpPr>
          <p:cNvPr id="2051" name="Text Box 3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4446588" y="6527800"/>
            <a:ext cx="239712" cy="250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cs typeface="Gill Sans" charset="0"/>
              </a:defRPr>
            </a:lvl1pPr>
          </a:lstStyle>
          <a:p>
            <a:pPr>
              <a:defRPr/>
            </a:pPr>
            <a:fld id="{77D193E8-06A6-AB45-B61D-414A1164F6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xmlns:p14="http://schemas.microsoft.com/office/powerpoint/2010/main"/>
  <p:hf hdr="0" ftr="0" dt="0"/>
  <p:txStyles>
    <p:titleStyle>
      <a:lvl1pPr marL="25400" indent="-25400"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+mj-lt"/>
          <a:ea typeface="ＭＳ Ｐゴシック" charset="0"/>
          <a:cs typeface="+mj-cs"/>
          <a:sym typeface="Gill Sans" charset="0"/>
        </a:defRPr>
      </a:lvl1pPr>
      <a:lvl2pPr marL="25400" indent="-25400"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ＭＳ Ｐゴシック" charset="0"/>
          <a:cs typeface="Gill Sans" charset="0"/>
          <a:sym typeface="Gill Sans" charset="0"/>
        </a:defRPr>
      </a:lvl2pPr>
      <a:lvl3pPr marL="25400" indent="-25400"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ＭＳ Ｐゴシック" charset="0"/>
          <a:cs typeface="Gill Sans" charset="0"/>
          <a:sym typeface="Gill Sans" charset="0"/>
        </a:defRPr>
      </a:lvl3pPr>
      <a:lvl4pPr marL="25400" indent="-25400"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ＭＳ Ｐゴシック" charset="0"/>
          <a:cs typeface="Gill Sans" charset="0"/>
          <a:sym typeface="Gill Sans" charset="0"/>
        </a:defRPr>
      </a:lvl4pPr>
      <a:lvl5pPr marL="25400" indent="-25400"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ＭＳ Ｐゴシック" charset="0"/>
          <a:cs typeface="Gill Sans" charset="0"/>
          <a:sym typeface="Gill Sans" charset="0"/>
        </a:defRPr>
      </a:lvl5pPr>
      <a:lvl6pPr marL="4826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Gill Sans" charset="0"/>
          <a:cs typeface="Gill Sans" charset="0"/>
          <a:sym typeface="Gill Sans" charset="0"/>
        </a:defRPr>
      </a:lvl6pPr>
      <a:lvl7pPr marL="9398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Gill Sans" charset="0"/>
          <a:cs typeface="Gill Sans" charset="0"/>
          <a:sym typeface="Gill Sans" charset="0"/>
        </a:defRPr>
      </a:lvl7pPr>
      <a:lvl8pPr marL="13970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Gill Sans" charset="0"/>
          <a:cs typeface="Gill Sans" charset="0"/>
          <a:sym typeface="Gill Sans" charset="0"/>
        </a:defRPr>
      </a:lvl8pPr>
      <a:lvl9pPr marL="18542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Gill Sans" charset="0"/>
          <a:cs typeface="Gill Sans" charset="0"/>
          <a:sym typeface="Gill Sans" charset="0"/>
        </a:defRPr>
      </a:lvl9pPr>
    </p:titleStyle>
    <p:bodyStyle>
      <a:lvl1pPr marL="644525" indent="-436563" algn="l" rtl="0" eaLnBrk="0" fontAlgn="base" hangingPunct="0">
        <a:spcBef>
          <a:spcPts val="1800"/>
        </a:spcBef>
        <a:spcAft>
          <a:spcPct val="0"/>
        </a:spcAft>
        <a:buClr>
          <a:srgbClr val="000000"/>
        </a:buClr>
        <a:buSzPct val="171000"/>
        <a:buFont typeface="Lucida Grande" charset="0"/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  <a:sym typeface="Gill Sans" charset="0"/>
        </a:defRPr>
      </a:lvl1pPr>
      <a:lvl2pPr marL="987425" indent="-436563" algn="l" rtl="0" eaLnBrk="0" fontAlgn="base" hangingPunct="0">
        <a:spcBef>
          <a:spcPts val="1800"/>
        </a:spcBef>
        <a:spcAft>
          <a:spcPct val="0"/>
        </a:spcAft>
        <a:buClr>
          <a:srgbClr val="000000"/>
        </a:buClr>
        <a:buSzPct val="171000"/>
        <a:buFont typeface="Lucida Grande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330325" indent="-436563" algn="l" rtl="0" eaLnBrk="0" fontAlgn="base" hangingPunct="0">
        <a:spcBef>
          <a:spcPts val="1800"/>
        </a:spcBef>
        <a:spcAft>
          <a:spcPct val="0"/>
        </a:spcAft>
        <a:buClr>
          <a:srgbClr val="000000"/>
        </a:buClr>
        <a:buSzPct val="171000"/>
        <a:buFont typeface="Lucida Grande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1685925" indent="-436563" algn="l" rtl="0" eaLnBrk="0" fontAlgn="base" hangingPunct="0">
        <a:spcBef>
          <a:spcPts val="1800"/>
        </a:spcBef>
        <a:spcAft>
          <a:spcPct val="0"/>
        </a:spcAft>
        <a:buClr>
          <a:srgbClr val="000000"/>
        </a:buClr>
        <a:buSzPct val="171000"/>
        <a:buFont typeface="Lucida Grande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028825" indent="-436563" algn="l" rtl="0" eaLnBrk="0" fontAlgn="base" hangingPunct="0">
        <a:spcBef>
          <a:spcPts val="1800"/>
        </a:spcBef>
        <a:spcAft>
          <a:spcPct val="0"/>
        </a:spcAft>
        <a:buClr>
          <a:srgbClr val="000000"/>
        </a:buClr>
        <a:buSzPct val="171000"/>
        <a:buFont typeface="Lucida Grande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486025" indent="-436563" algn="l" rtl="0" fontAlgn="base">
        <a:spcBef>
          <a:spcPts val="1800"/>
        </a:spcBef>
        <a:spcAft>
          <a:spcPct val="0"/>
        </a:spcAft>
        <a:buClr>
          <a:srgbClr val="000000"/>
        </a:buClr>
        <a:buSzPct val="171000"/>
        <a:buFont typeface="Lucida Grande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2943225" indent="-436563" algn="l" rtl="0" fontAlgn="base">
        <a:spcBef>
          <a:spcPts val="1800"/>
        </a:spcBef>
        <a:spcAft>
          <a:spcPct val="0"/>
        </a:spcAft>
        <a:buClr>
          <a:srgbClr val="000000"/>
        </a:buClr>
        <a:buSzPct val="171000"/>
        <a:buFont typeface="Lucida Grande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400425" indent="-436563" algn="l" rtl="0" fontAlgn="base">
        <a:spcBef>
          <a:spcPts val="1800"/>
        </a:spcBef>
        <a:spcAft>
          <a:spcPct val="0"/>
        </a:spcAft>
        <a:buClr>
          <a:srgbClr val="000000"/>
        </a:buClr>
        <a:buSzPct val="171000"/>
        <a:buFont typeface="Lucida Grande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3857625" indent="-436563" algn="l" rtl="0" fontAlgn="base">
        <a:spcBef>
          <a:spcPts val="1800"/>
        </a:spcBef>
        <a:spcAft>
          <a:spcPct val="0"/>
        </a:spcAft>
        <a:buClr>
          <a:srgbClr val="000000"/>
        </a:buClr>
        <a:buSzPct val="171000"/>
        <a:buFont typeface="Lucida Grande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itle 1"/>
          <p:cNvSpPr>
            <a:spLocks noGrp="1"/>
          </p:cNvSpPr>
          <p:nvPr>
            <p:ph type="title"/>
          </p:nvPr>
        </p:nvSpPr>
        <p:spPr>
          <a:xfrm>
            <a:off x="914400" y="1981200"/>
            <a:ext cx="7362825" cy="596900"/>
          </a:xfrm>
        </p:spPr>
        <p:txBody>
          <a:bodyPr/>
          <a:lstStyle/>
          <a:p>
            <a:r>
              <a:rPr lang="en-US" sz="3200" dirty="0">
                <a:solidFill>
                  <a:srgbClr val="800000"/>
                </a:solidFill>
                <a:latin typeface="Gill Sans" charset="0"/>
              </a:rPr>
              <a:t>CS2110.  GUIS: Listening to Events</a:t>
            </a:r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/>
            <a:fld id="{569A389F-8E03-4D4E-BF23-378E3E828799}" type="slidenum">
              <a:rPr lang="en-US" sz="1400">
                <a:solidFill>
                  <a:schemeClr val="tx1"/>
                </a:solidFill>
                <a:cs typeface="Gill Sans" charset="0"/>
              </a:rPr>
              <a:pPr eaLnBrk="1" hangingPunct="1"/>
              <a:t>1</a:t>
            </a:fld>
            <a:endParaRPr lang="en-US" sz="1400">
              <a:solidFill>
                <a:schemeClr val="tx1"/>
              </a:solidFill>
              <a:cs typeface="Gill Sans" charset="0"/>
            </a:endParaRPr>
          </a:p>
        </p:txBody>
      </p:sp>
      <p:sp>
        <p:nvSpPr>
          <p:cNvPr id="70660" name="TextBox 4"/>
          <p:cNvSpPr txBox="1">
            <a:spLocks noChangeArrowheads="1"/>
          </p:cNvSpPr>
          <p:nvPr/>
        </p:nvSpPr>
        <p:spPr bwMode="auto">
          <a:xfrm>
            <a:off x="990600" y="4114800"/>
            <a:ext cx="6781800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algn="l" eaLnBrk="1" hangingPunct="1"/>
            <a:r>
              <a:rPr lang="en-US"/>
              <a:t>Download the demo zip file from course website and look at the demos of GUI things: sliders, scroll bars, combobox listener, etc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/>
            <a:fld id="{F75321FD-EA07-364C-97D6-2A1222478956}" type="slidenum">
              <a:rPr lang="en-US" sz="1400">
                <a:solidFill>
                  <a:schemeClr val="tx1"/>
                </a:solidFill>
              </a:rPr>
              <a:pPr eaLnBrk="1" hangingPunct="1"/>
              <a:t>10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53250" name="Text Box 6"/>
          <p:cNvSpPr txBox="1">
            <a:spLocks/>
          </p:cNvSpPr>
          <p:nvPr/>
        </p:nvSpPr>
        <p:spPr bwMode="auto">
          <a:xfrm>
            <a:off x="754063" y="342900"/>
            <a:ext cx="7323137" cy="954088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Listen to mouse event</a:t>
            </a:r>
            <a:br>
              <a:rPr lang="en-US" sz="2800">
                <a:solidFill>
                  <a:srgbClr val="FF0000"/>
                </a:solidFill>
              </a:rPr>
            </a:br>
            <a:r>
              <a:rPr lang="en-US" sz="2800">
                <a:solidFill>
                  <a:srgbClr val="FF0000"/>
                </a:solidFill>
              </a:rPr>
              <a:t>(click, press, release, enter, leave on a component) </a:t>
            </a:r>
          </a:p>
        </p:txBody>
      </p:sp>
      <p:sp>
        <p:nvSpPr>
          <p:cNvPr id="41990" name="Rectangle 7"/>
          <p:cNvSpPr>
            <a:spLocks noChangeArrowheads="1"/>
          </p:cNvSpPr>
          <p:nvPr/>
        </p:nvSpPr>
        <p:spPr bwMode="auto">
          <a:xfrm>
            <a:off x="762000" y="1447800"/>
            <a:ext cx="7362825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tIns="0" rIns="45720" bIns="0"/>
          <a:lstStyle/>
          <a:p>
            <a:pPr marL="55563" indent="-55563" algn="l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charset="0"/>
              <a:buNone/>
              <a:defRPr/>
            </a:pPr>
            <a:r>
              <a:rPr lang="en-US" sz="2400" b="1" dirty="0">
                <a:solidFill>
                  <a:schemeClr val="tx1"/>
                </a:solidFill>
                <a:latin typeface="Times" charset="0"/>
              </a:rPr>
              <a:t>public</a:t>
            </a:r>
            <a:r>
              <a:rPr lang="en-US" sz="2400" dirty="0">
                <a:solidFill>
                  <a:schemeClr val="tx1"/>
                </a:solidFill>
                <a:latin typeface="Times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Times" charset="0"/>
              </a:rPr>
              <a:t>interface</a:t>
            </a:r>
            <a:r>
              <a:rPr lang="en-US" sz="2400" dirty="0">
                <a:solidFill>
                  <a:schemeClr val="tx1"/>
                </a:solidFill>
                <a:latin typeface="Times" charset="0"/>
              </a:rPr>
              <a:t> </a:t>
            </a:r>
            <a:r>
              <a:rPr lang="en-US" sz="2400" dirty="0" err="1">
                <a:solidFill>
                  <a:srgbClr val="800000"/>
                </a:solidFill>
                <a:cs typeface="Gill Sans" charset="0"/>
              </a:rPr>
              <a:t>MouseListener</a:t>
            </a:r>
            <a:r>
              <a:rPr lang="en-US" sz="2400" dirty="0">
                <a:solidFill>
                  <a:srgbClr val="800000"/>
                </a:solidFill>
                <a:cs typeface="Gill Sans" charset="0"/>
              </a:rPr>
              <a:t> {</a:t>
            </a:r>
          </a:p>
          <a:p>
            <a:pPr algn="l">
              <a:defRPr/>
            </a:pPr>
            <a:r>
              <a:rPr lang="en-US" sz="2400" dirty="0">
                <a:solidFill>
                  <a:schemeClr val="tx1"/>
                </a:solidFill>
                <a:latin typeface="Times" charset="0"/>
              </a:rPr>
              <a:t>      </a:t>
            </a:r>
            <a:r>
              <a:rPr lang="en-US" sz="2400" b="1" dirty="0">
                <a:solidFill>
                  <a:schemeClr val="tx1"/>
                </a:solidFill>
                <a:latin typeface="Times" charset="0"/>
              </a:rPr>
              <a:t>void</a:t>
            </a:r>
            <a:r>
              <a:rPr lang="en-US" sz="2400" dirty="0">
                <a:solidFill>
                  <a:schemeClr val="tx1"/>
                </a:solidFill>
                <a:latin typeface="Times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mouseClicked</a:t>
            </a: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(</a:t>
            </a:r>
            <a:r>
              <a:rPr lang="en-U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MouseEvent</a:t>
            </a: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 e);</a:t>
            </a:r>
          </a:p>
          <a:p>
            <a:pPr algn="l">
              <a:defRPr/>
            </a:pP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      </a:t>
            </a:r>
            <a:r>
              <a:rPr lang="en-US" sz="2400" b="1" dirty="0">
                <a:solidFill>
                  <a:schemeClr val="tx1"/>
                </a:solidFill>
                <a:latin typeface="Times New Roman"/>
                <a:cs typeface="Times New Roman"/>
              </a:rPr>
              <a:t>void</a:t>
            </a: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mouseEntered</a:t>
            </a: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(</a:t>
            </a:r>
            <a:r>
              <a:rPr lang="en-U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MouseEvent</a:t>
            </a: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 e);</a:t>
            </a:r>
          </a:p>
          <a:p>
            <a:pPr algn="l">
              <a:defRPr/>
            </a:pP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      </a:t>
            </a:r>
            <a:r>
              <a:rPr lang="en-US" sz="2400" b="1" dirty="0">
                <a:solidFill>
                  <a:schemeClr val="tx1"/>
                </a:solidFill>
                <a:latin typeface="Times New Roman"/>
                <a:cs typeface="Times New Roman"/>
              </a:rPr>
              <a:t>void</a:t>
            </a: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mouseExited</a:t>
            </a: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(</a:t>
            </a:r>
            <a:r>
              <a:rPr lang="en-U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MouseEvent</a:t>
            </a: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 e);</a:t>
            </a:r>
          </a:p>
          <a:p>
            <a:pPr algn="l">
              <a:defRPr/>
            </a:pP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      </a:t>
            </a:r>
            <a:r>
              <a:rPr lang="en-US" sz="2400" b="1" dirty="0">
                <a:solidFill>
                  <a:schemeClr val="tx1"/>
                </a:solidFill>
                <a:latin typeface="Times New Roman"/>
                <a:cs typeface="Times New Roman"/>
              </a:rPr>
              <a:t>void</a:t>
            </a: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mousePressed</a:t>
            </a: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(</a:t>
            </a:r>
            <a:r>
              <a:rPr lang="en-U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MouseEvent</a:t>
            </a: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 e);</a:t>
            </a:r>
          </a:p>
          <a:p>
            <a:pPr algn="l">
              <a:defRPr/>
            </a:pP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      </a:t>
            </a:r>
            <a:r>
              <a:rPr lang="en-US" sz="2400" b="1" dirty="0">
                <a:solidFill>
                  <a:schemeClr val="tx1"/>
                </a:solidFill>
                <a:latin typeface="Times New Roman"/>
                <a:cs typeface="Times New Roman"/>
              </a:rPr>
              <a:t>void</a:t>
            </a: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mouseReleased</a:t>
            </a: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(</a:t>
            </a:r>
            <a:r>
              <a:rPr lang="en-U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MouseEvent</a:t>
            </a: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 e);</a:t>
            </a:r>
          </a:p>
          <a:p>
            <a:pPr algn="l">
              <a:defRPr/>
            </a:pPr>
            <a:r>
              <a:rPr lang="en-US" sz="2400" dirty="0">
                <a:solidFill>
                  <a:schemeClr val="tx1"/>
                </a:solidFill>
                <a:latin typeface="Times" charset="0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57800" y="1447800"/>
            <a:ext cx="3506788" cy="4619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>
                <a:latin typeface="Times New Roman"/>
                <a:cs typeface="Times New Roman"/>
              </a:rPr>
              <a:t>In package </a:t>
            </a:r>
            <a:r>
              <a:rPr lang="en-US" sz="2400" dirty="0" err="1">
                <a:latin typeface="Times New Roman"/>
                <a:cs typeface="Times New Roman"/>
              </a:rPr>
              <a:t>java.awt.event</a:t>
            </a:r>
            <a:r>
              <a:rPr lang="en-US" sz="2400" b="1" dirty="0">
                <a:latin typeface="Times New Roman"/>
                <a:cs typeface="Times New Roman"/>
              </a:rPr>
              <a:t> 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53253" name="TextBox 4"/>
          <p:cNvSpPr txBox="1">
            <a:spLocks noChangeArrowheads="1"/>
          </p:cNvSpPr>
          <p:nvPr/>
        </p:nvSpPr>
        <p:spPr bwMode="auto">
          <a:xfrm>
            <a:off x="990600" y="4572000"/>
            <a:ext cx="7043738" cy="1570038"/>
          </a:xfrm>
          <a:prstGeom prst="rect">
            <a:avLst/>
          </a:prstGeom>
          <a:solidFill>
            <a:srgbClr val="FFF0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algn="l" eaLnBrk="1" hangingPunct="1"/>
            <a:r>
              <a:rPr lang="en-US" sz="2400" dirty="0">
                <a:latin typeface="Times New Roman" charset="0"/>
                <a:cs typeface="Times New Roman" charset="0"/>
              </a:rPr>
              <a:t>Having to write all of these in a class that implements </a:t>
            </a:r>
            <a:r>
              <a:rPr lang="en-US" sz="2400" dirty="0">
                <a:solidFill>
                  <a:srgbClr val="800000"/>
                </a:solidFill>
                <a:latin typeface="Times New Roman" charset="0"/>
                <a:cs typeface="Times New Roman" charset="0"/>
              </a:rPr>
              <a:t>MouseListener</a:t>
            </a:r>
            <a:r>
              <a:rPr lang="en-US" sz="2400" dirty="0">
                <a:latin typeface="Times New Roman" charset="0"/>
                <a:cs typeface="Times New Roman" charset="0"/>
              </a:rPr>
              <a:t>, even though you don’t want to use all of them, can be a pain. So, a class is provided that implements them in a </a:t>
            </a:r>
            <a:r>
              <a:rPr lang="en-US" sz="2400" dirty="0" smtClean="0">
                <a:latin typeface="Times New Roman" charset="0"/>
                <a:cs typeface="Times New Roman" charset="0"/>
              </a:rPr>
              <a:t>painless way.</a:t>
            </a:r>
            <a:endParaRPr lang="en-US" sz="2400" dirty="0">
              <a:latin typeface="Times New Roman" charset="0"/>
              <a:cs typeface="Times New Roman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/>
            <a:fld id="{D94D6052-EA16-EF40-84D1-11F55C12E02A}" type="slidenum">
              <a:rPr lang="en-US" sz="1400">
                <a:solidFill>
                  <a:schemeClr val="tx1"/>
                </a:solidFill>
              </a:rPr>
              <a:pPr eaLnBrk="1" hangingPunct="1"/>
              <a:t>11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55298" name="Text Box 6"/>
          <p:cNvSpPr txBox="1">
            <a:spLocks/>
          </p:cNvSpPr>
          <p:nvPr/>
        </p:nvSpPr>
        <p:spPr bwMode="auto">
          <a:xfrm>
            <a:off x="754063" y="342900"/>
            <a:ext cx="7323137" cy="954088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Listen to mouse event</a:t>
            </a:r>
            <a:br>
              <a:rPr lang="en-US" sz="2800">
                <a:solidFill>
                  <a:srgbClr val="FF0000"/>
                </a:solidFill>
              </a:rPr>
            </a:br>
            <a:r>
              <a:rPr lang="en-US" sz="2800">
                <a:solidFill>
                  <a:srgbClr val="FF0000"/>
                </a:solidFill>
              </a:rPr>
              <a:t>(click, press, release, enter, leave on a component) </a:t>
            </a:r>
          </a:p>
        </p:txBody>
      </p:sp>
      <p:sp>
        <p:nvSpPr>
          <p:cNvPr id="41990" name="Rectangle 7"/>
          <p:cNvSpPr>
            <a:spLocks noChangeArrowheads="1"/>
          </p:cNvSpPr>
          <p:nvPr/>
        </p:nvSpPr>
        <p:spPr bwMode="auto">
          <a:xfrm>
            <a:off x="609600" y="1981200"/>
            <a:ext cx="77724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tIns="0" rIns="45720" bIns="0"/>
          <a:lstStyle/>
          <a:p>
            <a:pPr marL="55563" indent="-55563" algn="l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charset="0"/>
              <a:buNone/>
              <a:defRPr/>
            </a:pPr>
            <a:r>
              <a:rPr lang="en-US" sz="2400" b="1" dirty="0">
                <a:solidFill>
                  <a:schemeClr val="tx1"/>
                </a:solidFill>
                <a:latin typeface="Times" charset="0"/>
              </a:rPr>
              <a:t>public</a:t>
            </a:r>
            <a:r>
              <a:rPr lang="en-US" sz="2400" dirty="0">
                <a:solidFill>
                  <a:schemeClr val="tx1"/>
                </a:solidFill>
                <a:latin typeface="Times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Times" charset="0"/>
              </a:rPr>
              <a:t>class </a:t>
            </a:r>
            <a:r>
              <a:rPr lang="en-US" sz="2400" dirty="0" smtClean="0">
                <a:solidFill>
                  <a:schemeClr val="tx1"/>
                </a:solidFill>
                <a:latin typeface="Times" charset="0"/>
              </a:rPr>
              <a:t>MouseInputAdapter</a:t>
            </a:r>
            <a:endParaRPr lang="en-US" sz="2400" dirty="0">
              <a:solidFill>
                <a:schemeClr val="tx1"/>
              </a:solidFill>
              <a:latin typeface="Times" charset="0"/>
            </a:endParaRPr>
          </a:p>
          <a:p>
            <a:pPr marL="55563" indent="-55563" algn="l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charset="0"/>
              <a:buNone/>
              <a:defRPr/>
            </a:pPr>
            <a:r>
              <a:rPr lang="en-US" sz="2400" b="1" dirty="0">
                <a:solidFill>
                  <a:schemeClr val="tx1"/>
                </a:solidFill>
                <a:latin typeface="Times" charset="0"/>
              </a:rPr>
              <a:t>           implements </a:t>
            </a:r>
            <a:r>
              <a:rPr lang="en-US" sz="2400" dirty="0" err="1">
                <a:solidFill>
                  <a:schemeClr val="tx1"/>
                </a:solidFill>
                <a:cs typeface="Gill Sans" charset="0"/>
              </a:rPr>
              <a:t>MouseListener</a:t>
            </a:r>
            <a:r>
              <a:rPr lang="en-US" sz="2400" dirty="0">
                <a:solidFill>
                  <a:schemeClr val="tx1"/>
                </a:solidFill>
                <a:cs typeface="Gill Sans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cs typeface="Gill Sans" charset="0"/>
              </a:rPr>
              <a:t>MouseInputListener</a:t>
            </a:r>
            <a:r>
              <a:rPr lang="en-US" sz="2400" dirty="0">
                <a:solidFill>
                  <a:schemeClr val="tx1"/>
                </a:solidFill>
                <a:cs typeface="Gill Sans" charset="0"/>
              </a:rPr>
              <a:t> { </a:t>
            </a:r>
            <a:endParaRPr lang="en-US" sz="2400" dirty="0">
              <a:solidFill>
                <a:schemeClr val="tx1"/>
              </a:solidFill>
              <a:latin typeface="Times" charset="0"/>
            </a:endParaRPr>
          </a:p>
          <a:p>
            <a:pPr algn="l">
              <a:defRPr/>
            </a:pPr>
            <a:r>
              <a:rPr lang="en-US" sz="2400" b="1" dirty="0">
                <a:solidFill>
                  <a:schemeClr val="tx1"/>
                </a:solidFill>
                <a:latin typeface="Times" charset="0"/>
              </a:rPr>
              <a:t>   public void</a:t>
            </a:r>
            <a:r>
              <a:rPr lang="en-US" sz="2400" dirty="0">
                <a:solidFill>
                  <a:schemeClr val="tx1"/>
                </a:solidFill>
                <a:latin typeface="Times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mouseClicked</a:t>
            </a: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(</a:t>
            </a:r>
            <a:r>
              <a:rPr lang="en-U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MouseEvent</a:t>
            </a: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 e) {}</a:t>
            </a:r>
          </a:p>
          <a:p>
            <a:pPr algn="l">
              <a:defRPr/>
            </a:pP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sz="2400" b="1" dirty="0">
                <a:solidFill>
                  <a:schemeClr val="tx1"/>
                </a:solidFill>
                <a:latin typeface="Times" charset="0"/>
              </a:rPr>
              <a:t>public </a:t>
            </a:r>
            <a:r>
              <a:rPr lang="en-US" sz="2400" b="1" dirty="0">
                <a:solidFill>
                  <a:schemeClr val="tx1"/>
                </a:solidFill>
                <a:latin typeface="Times New Roman"/>
                <a:cs typeface="Times New Roman"/>
              </a:rPr>
              <a:t>void</a:t>
            </a: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mouseEntered</a:t>
            </a: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(</a:t>
            </a:r>
            <a:r>
              <a:rPr lang="en-U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MouseEvent</a:t>
            </a: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 e) {}</a:t>
            </a:r>
          </a:p>
          <a:p>
            <a:pPr algn="l">
              <a:defRPr/>
            </a:pP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sz="2400" b="1" dirty="0">
                <a:solidFill>
                  <a:schemeClr val="tx1"/>
                </a:solidFill>
                <a:latin typeface="Times" charset="0"/>
              </a:rPr>
              <a:t>public </a:t>
            </a:r>
            <a:r>
              <a:rPr lang="en-US" sz="2400" b="1" dirty="0">
                <a:solidFill>
                  <a:schemeClr val="tx1"/>
                </a:solidFill>
                <a:latin typeface="Times New Roman"/>
                <a:cs typeface="Times New Roman"/>
              </a:rPr>
              <a:t>void</a:t>
            </a: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mouseExited</a:t>
            </a: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(</a:t>
            </a:r>
            <a:r>
              <a:rPr lang="en-U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MouseEvent</a:t>
            </a: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 e) {}</a:t>
            </a:r>
          </a:p>
          <a:p>
            <a:pPr algn="l">
              <a:defRPr/>
            </a:pP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sz="2400" b="1" dirty="0">
                <a:solidFill>
                  <a:schemeClr val="tx1"/>
                </a:solidFill>
                <a:latin typeface="Times" charset="0"/>
              </a:rPr>
              <a:t>public </a:t>
            </a:r>
            <a:r>
              <a:rPr lang="en-US" sz="2400" b="1" dirty="0">
                <a:solidFill>
                  <a:schemeClr val="tx1"/>
                </a:solidFill>
                <a:latin typeface="Times New Roman"/>
                <a:cs typeface="Times New Roman"/>
              </a:rPr>
              <a:t>void</a:t>
            </a: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mousePressed</a:t>
            </a: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(</a:t>
            </a:r>
            <a:r>
              <a:rPr lang="en-U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MouseEvent</a:t>
            </a: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 e) {}</a:t>
            </a:r>
          </a:p>
          <a:p>
            <a:pPr algn="l">
              <a:defRPr/>
            </a:pP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sz="2400" b="1" dirty="0">
                <a:solidFill>
                  <a:schemeClr val="tx1"/>
                </a:solidFill>
                <a:latin typeface="Times" charset="0"/>
              </a:rPr>
              <a:t>public </a:t>
            </a:r>
            <a:r>
              <a:rPr lang="en-US" sz="2400" b="1" dirty="0">
                <a:solidFill>
                  <a:schemeClr val="tx1"/>
                </a:solidFill>
                <a:latin typeface="Times New Roman"/>
                <a:cs typeface="Times New Roman"/>
              </a:rPr>
              <a:t>void</a:t>
            </a: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mouseReleased</a:t>
            </a: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(</a:t>
            </a:r>
            <a:r>
              <a:rPr lang="en-U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MouseEvent</a:t>
            </a: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 e) {}</a:t>
            </a:r>
          </a:p>
          <a:p>
            <a:pPr algn="l">
              <a:defRPr/>
            </a:pP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   …  others …</a:t>
            </a:r>
          </a:p>
          <a:p>
            <a:pPr algn="l">
              <a:defRPr/>
            </a:pPr>
            <a:endParaRPr lang="en-US" sz="24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algn="l">
              <a:defRPr/>
            </a:pPr>
            <a:endParaRPr lang="en-US" sz="24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algn="l">
              <a:defRPr/>
            </a:pPr>
            <a:endParaRPr lang="en-US" sz="24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algn="l">
              <a:defRPr/>
            </a:pPr>
            <a:r>
              <a:rPr lang="en-US" sz="2400" dirty="0">
                <a:solidFill>
                  <a:schemeClr val="tx1"/>
                </a:solidFill>
                <a:latin typeface="Times" charset="0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173663" y="1447800"/>
            <a:ext cx="3673475" cy="4619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>
                <a:latin typeface="Times New Roman"/>
                <a:cs typeface="Times New Roman"/>
              </a:rPr>
              <a:t>In package </a:t>
            </a:r>
            <a:r>
              <a:rPr lang="en-US" sz="2400" dirty="0" err="1">
                <a:latin typeface="Times New Roman"/>
                <a:cs typeface="Times New Roman"/>
              </a:rPr>
              <a:t>java.swing.event</a:t>
            </a:r>
            <a:r>
              <a:rPr lang="en-US" sz="2400" b="1" dirty="0">
                <a:latin typeface="Times New Roman"/>
                <a:cs typeface="Times New Roman"/>
              </a:rPr>
              <a:t> 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55301" name="TextBox 6"/>
          <p:cNvSpPr txBox="1">
            <a:spLocks noChangeArrowheads="1"/>
          </p:cNvSpPr>
          <p:nvPr/>
        </p:nvSpPr>
        <p:spPr bwMode="auto">
          <a:xfrm>
            <a:off x="762000" y="5562600"/>
            <a:ext cx="7543800" cy="830263"/>
          </a:xfrm>
          <a:prstGeom prst="rect">
            <a:avLst/>
          </a:prstGeom>
          <a:solidFill>
            <a:srgbClr val="FFF0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algn="l" eaLnBrk="1" hangingPunct="1"/>
            <a:r>
              <a:rPr lang="en-US" sz="2400" dirty="0">
                <a:latin typeface="Times New Roman" charset="0"/>
                <a:cs typeface="Times New Roman" charset="0"/>
              </a:rPr>
              <a:t>So, just write a subclass of </a:t>
            </a:r>
            <a:r>
              <a:rPr lang="en-US" sz="2400" dirty="0" smtClean="0">
                <a:latin typeface="Times New Roman" charset="0"/>
                <a:cs typeface="Times New Roman" charset="0"/>
              </a:rPr>
              <a:t>MouseInputAdapter </a:t>
            </a:r>
            <a:r>
              <a:rPr lang="en-US" sz="2400" dirty="0">
                <a:latin typeface="Times New Roman" charset="0"/>
                <a:cs typeface="Times New Roman" charset="0"/>
              </a:rPr>
              <a:t>and override only the methods appropriate for the application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362825" cy="806450"/>
          </a:xfrm>
        </p:spPr>
        <p:txBody>
          <a:bodyPr/>
          <a:lstStyle/>
          <a:p>
            <a:r>
              <a:rPr lang="en-US" sz="2400">
                <a:solidFill>
                  <a:srgbClr val="800000"/>
                </a:solidFill>
                <a:latin typeface="Gill Sans" charset="0"/>
              </a:rPr>
              <a:t>Javax.swing.event.MouseInputAdapter</a:t>
            </a:r>
            <a:br>
              <a:rPr lang="en-US" sz="2400">
                <a:solidFill>
                  <a:srgbClr val="800000"/>
                </a:solidFill>
                <a:latin typeface="Gill Sans" charset="0"/>
              </a:rPr>
            </a:br>
            <a:r>
              <a:rPr lang="en-US" sz="2400">
                <a:solidFill>
                  <a:srgbClr val="800000"/>
                </a:solidFill>
                <a:latin typeface="Gill Sans" charset="0"/>
              </a:rPr>
              <a:t>	                                 implements MouseListener</a:t>
            </a:r>
          </a:p>
        </p:txBody>
      </p:sp>
      <p:sp>
        <p:nvSpPr>
          <p:cNvPr id="5734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/>
            <a:fld id="{36C73759-87D0-C24D-870B-D4A41958D488}" type="slidenum">
              <a:rPr lang="en-US" sz="1400">
                <a:solidFill>
                  <a:schemeClr val="tx1"/>
                </a:solidFill>
              </a:rPr>
              <a:pPr eaLnBrk="1" hangingPunct="1"/>
              <a:t>12</a:t>
            </a:fld>
            <a:endParaRPr lang="en-US" sz="1400">
              <a:solidFill>
                <a:schemeClr val="tx1"/>
              </a:solidFill>
            </a:endParaRPr>
          </a:p>
        </p:txBody>
      </p:sp>
      <p:grpSp>
        <p:nvGrpSpPr>
          <p:cNvPr id="57347" name="Group 2"/>
          <p:cNvGrpSpPr>
            <a:grpSpLocks/>
          </p:cNvGrpSpPr>
          <p:nvPr/>
        </p:nvGrpSpPr>
        <p:grpSpPr bwMode="auto">
          <a:xfrm>
            <a:off x="4191000" y="2514600"/>
            <a:ext cx="4495800" cy="3973513"/>
            <a:chOff x="4038600" y="2514600"/>
            <a:chExt cx="4495800" cy="3973513"/>
          </a:xfrm>
        </p:grpSpPr>
        <p:grpSp>
          <p:nvGrpSpPr>
            <p:cNvPr id="57360" name="Group 1"/>
            <p:cNvGrpSpPr>
              <a:grpSpLocks/>
            </p:cNvGrpSpPr>
            <p:nvPr/>
          </p:nvGrpSpPr>
          <p:grpSpPr bwMode="auto">
            <a:xfrm>
              <a:off x="4038600" y="2514600"/>
              <a:ext cx="4495800" cy="3973513"/>
              <a:chOff x="4267200" y="1295400"/>
              <a:chExt cx="4495800" cy="3973513"/>
            </a:xfrm>
          </p:grpSpPr>
          <p:sp>
            <p:nvSpPr>
              <p:cNvPr id="57362" name="TextBox 14"/>
              <p:cNvSpPr txBox="1">
                <a:spLocks noChangeArrowheads="1"/>
              </p:cNvSpPr>
              <p:nvPr/>
            </p:nvSpPr>
            <p:spPr bwMode="auto">
              <a:xfrm>
                <a:off x="4267200" y="2590800"/>
                <a:ext cx="4419600" cy="267811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>
                    <a:solidFill>
                      <a:srgbClr val="000000"/>
                    </a:solidFill>
                    <a:latin typeface="Gill Sans" charset="0"/>
                    <a:ea typeface="ＭＳ Ｐゴシック" charset="0"/>
                    <a:cs typeface="ＭＳ Ｐゴシック" charset="0"/>
                    <a:sym typeface="Gill Sans" charset="0"/>
                  </a:defRPr>
                </a:lvl1pPr>
                <a:lvl2pPr marL="742950" indent="-285750" eaLnBrk="0" hangingPunct="0">
                  <a:defRPr sz="3200">
                    <a:solidFill>
                      <a:srgbClr val="000000"/>
                    </a:solidFill>
                    <a:latin typeface="Gill Sans" charset="0"/>
                    <a:ea typeface="ＭＳ Ｐゴシック" charset="0"/>
                    <a:sym typeface="Gill Sans" charset="0"/>
                  </a:defRPr>
                </a:lvl2pPr>
                <a:lvl3pPr marL="1143000" indent="-228600" eaLnBrk="0" hangingPunct="0">
                  <a:defRPr sz="3200">
                    <a:solidFill>
                      <a:srgbClr val="000000"/>
                    </a:solidFill>
                    <a:latin typeface="Gill Sans" charset="0"/>
                    <a:ea typeface="ＭＳ Ｐゴシック" charset="0"/>
                    <a:sym typeface="Gill Sans" charset="0"/>
                  </a:defRPr>
                </a:lvl3pPr>
                <a:lvl4pPr marL="1600200" indent="-228600" eaLnBrk="0" hangingPunct="0">
                  <a:defRPr sz="3200">
                    <a:solidFill>
                      <a:srgbClr val="000000"/>
                    </a:solidFill>
                    <a:latin typeface="Gill Sans" charset="0"/>
                    <a:ea typeface="ＭＳ Ｐゴシック" charset="0"/>
                    <a:sym typeface="Gill Sans" charset="0"/>
                  </a:defRPr>
                </a:lvl4pPr>
                <a:lvl5pPr marL="2057400" indent="-228600" eaLnBrk="0" hangingPunct="0">
                  <a:defRPr sz="3200">
                    <a:solidFill>
                      <a:srgbClr val="000000"/>
                    </a:solidFill>
                    <a:latin typeface="Gill Sans" charset="0"/>
                    <a:ea typeface="ＭＳ Ｐゴシック" charset="0"/>
                    <a:sym typeface="Gill Sans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rgbClr val="000000"/>
                    </a:solidFill>
                    <a:latin typeface="Gill Sans" charset="0"/>
                    <a:ea typeface="ＭＳ Ｐゴシック" charset="0"/>
                    <a:sym typeface="Gill Sans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rgbClr val="000000"/>
                    </a:solidFill>
                    <a:latin typeface="Gill Sans" charset="0"/>
                    <a:ea typeface="ＭＳ Ｐゴシック" charset="0"/>
                    <a:sym typeface="Gill Sans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rgbClr val="000000"/>
                    </a:solidFill>
                    <a:latin typeface="Gill Sans" charset="0"/>
                    <a:ea typeface="ＭＳ Ｐゴシック" charset="0"/>
                    <a:sym typeface="Gill Sans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rgbClr val="000000"/>
                    </a:solidFill>
                    <a:latin typeface="Gill Sans" charset="0"/>
                    <a:ea typeface="ＭＳ Ｐゴシック" charset="0"/>
                    <a:sym typeface="Gill Sans" charset="0"/>
                  </a:defRPr>
                </a:lvl9pPr>
              </a:lstStyle>
              <a:p>
                <a:pPr algn="l" eaLnBrk="1" hangingPunct="1"/>
                <a:endParaRPr lang="en-US" sz="2400">
                  <a:latin typeface="Times New Roman" charset="0"/>
                  <a:cs typeface="Times New Roman" charset="0"/>
                </a:endParaRPr>
              </a:p>
              <a:p>
                <a:pPr algn="l" eaLnBrk="1" hangingPunct="1"/>
                <a:endParaRPr lang="en-US" sz="2400">
                  <a:latin typeface="Times New Roman" charset="0"/>
                  <a:cs typeface="Times New Roman" charset="0"/>
                </a:endParaRPr>
              </a:p>
              <a:p>
                <a:pPr algn="l" eaLnBrk="1" hangingPunct="1"/>
                <a:endParaRPr lang="en-US" sz="2400">
                  <a:latin typeface="Times New Roman" charset="0"/>
                  <a:cs typeface="Times New Roman" charset="0"/>
                </a:endParaRPr>
              </a:p>
              <a:p>
                <a:pPr algn="l" eaLnBrk="1" hangingPunct="1"/>
                <a:r>
                  <a:rPr lang="en-US" sz="2400">
                    <a:latin typeface="Times New Roman" charset="0"/>
                    <a:cs typeface="Times New Roman" charset="0"/>
                  </a:rPr>
                  <a:t> DemoMouseEvents() { …</a:t>
                </a:r>
              </a:p>
              <a:p>
                <a:pPr algn="l" eaLnBrk="1" hangingPunct="1"/>
                <a:endParaRPr lang="en-US" sz="2400">
                  <a:latin typeface="Times New Roman" charset="0"/>
                  <a:cs typeface="Times New Roman" charset="0"/>
                </a:endParaRPr>
              </a:p>
              <a:p>
                <a:pPr algn="l" eaLnBrk="1" hangingPunct="1"/>
                <a:r>
                  <a:rPr lang="en-US" sz="2400">
                    <a:latin typeface="Times New Roman" charset="0"/>
                    <a:cs typeface="Times New Roman" charset="0"/>
                  </a:rPr>
                  <a:t>  …</a:t>
                </a:r>
              </a:p>
              <a:p>
                <a:pPr algn="l" eaLnBrk="1" hangingPunct="1"/>
                <a:r>
                  <a:rPr lang="en-US" sz="2400">
                    <a:latin typeface="Times New Roman" charset="0"/>
                    <a:cs typeface="Times New Roman" charset="0"/>
                  </a:rPr>
                  <a:t> }</a:t>
                </a:r>
              </a:p>
            </p:txBody>
          </p:sp>
          <p:sp>
            <p:nvSpPr>
              <p:cNvPr id="57363" name="TextBox 15"/>
              <p:cNvSpPr txBox="1">
                <a:spLocks noChangeArrowheads="1"/>
              </p:cNvSpPr>
              <p:nvPr/>
            </p:nvSpPr>
            <p:spPr bwMode="auto">
              <a:xfrm>
                <a:off x="5881687" y="2590800"/>
                <a:ext cx="280511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>
                    <a:solidFill>
                      <a:srgbClr val="000000"/>
                    </a:solidFill>
                    <a:latin typeface="Gill Sans" charset="0"/>
                    <a:ea typeface="ＭＳ Ｐゴシック" charset="0"/>
                    <a:cs typeface="ＭＳ Ｐゴシック" charset="0"/>
                    <a:sym typeface="Gill Sans" charset="0"/>
                  </a:defRPr>
                </a:lvl1pPr>
                <a:lvl2pPr marL="742950" indent="-285750" eaLnBrk="0" hangingPunct="0">
                  <a:defRPr sz="3200">
                    <a:solidFill>
                      <a:srgbClr val="000000"/>
                    </a:solidFill>
                    <a:latin typeface="Gill Sans" charset="0"/>
                    <a:ea typeface="ＭＳ Ｐゴシック" charset="0"/>
                    <a:sym typeface="Gill Sans" charset="0"/>
                  </a:defRPr>
                </a:lvl2pPr>
                <a:lvl3pPr marL="1143000" indent="-228600" eaLnBrk="0" hangingPunct="0">
                  <a:defRPr sz="3200">
                    <a:solidFill>
                      <a:srgbClr val="000000"/>
                    </a:solidFill>
                    <a:latin typeface="Gill Sans" charset="0"/>
                    <a:ea typeface="ＭＳ Ｐゴシック" charset="0"/>
                    <a:sym typeface="Gill Sans" charset="0"/>
                  </a:defRPr>
                </a:lvl3pPr>
                <a:lvl4pPr marL="1600200" indent="-228600" eaLnBrk="0" hangingPunct="0">
                  <a:defRPr sz="3200">
                    <a:solidFill>
                      <a:srgbClr val="000000"/>
                    </a:solidFill>
                    <a:latin typeface="Gill Sans" charset="0"/>
                    <a:ea typeface="ＭＳ Ｐゴシック" charset="0"/>
                    <a:sym typeface="Gill Sans" charset="0"/>
                  </a:defRPr>
                </a:lvl4pPr>
                <a:lvl5pPr marL="2057400" indent="-228600" eaLnBrk="0" hangingPunct="0">
                  <a:defRPr sz="3200">
                    <a:solidFill>
                      <a:srgbClr val="000000"/>
                    </a:solidFill>
                    <a:latin typeface="Gill Sans" charset="0"/>
                    <a:ea typeface="ＭＳ Ｐゴシック" charset="0"/>
                    <a:sym typeface="Gill Sans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rgbClr val="000000"/>
                    </a:solidFill>
                    <a:latin typeface="Gill Sans" charset="0"/>
                    <a:ea typeface="ＭＳ Ｐゴシック" charset="0"/>
                    <a:sym typeface="Gill Sans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rgbClr val="000000"/>
                    </a:solidFill>
                    <a:latin typeface="Gill Sans" charset="0"/>
                    <a:ea typeface="ＭＳ Ｐゴシック" charset="0"/>
                    <a:sym typeface="Gill Sans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rgbClr val="000000"/>
                    </a:solidFill>
                    <a:latin typeface="Gill Sans" charset="0"/>
                    <a:ea typeface="ＭＳ Ｐゴシック" charset="0"/>
                    <a:sym typeface="Gill Sans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rgbClr val="000000"/>
                    </a:solidFill>
                    <a:latin typeface="Gill Sans" charset="0"/>
                    <a:ea typeface="ＭＳ Ｐゴシック" charset="0"/>
                    <a:sym typeface="Gill Sans" charset="0"/>
                  </a:defRPr>
                </a:lvl9pPr>
              </a:lstStyle>
              <a:p>
                <a:pPr eaLnBrk="1" hangingPunct="1"/>
                <a:r>
                  <a:rPr lang="en-US" sz="2400">
                    <a:latin typeface="Times New Roman" charset="0"/>
                    <a:cs typeface="Times New Roman" charset="0"/>
                  </a:rPr>
                  <a:t>DemoMouseEvents</a:t>
                </a:r>
              </a:p>
            </p:txBody>
          </p:sp>
          <p:grpSp>
            <p:nvGrpSpPr>
              <p:cNvPr id="57364" name="Group 25"/>
              <p:cNvGrpSpPr>
                <a:grpSpLocks/>
              </p:cNvGrpSpPr>
              <p:nvPr/>
            </p:nvGrpSpPr>
            <p:grpSpPr bwMode="auto">
              <a:xfrm>
                <a:off x="4267200" y="1295400"/>
                <a:ext cx="4495800" cy="1287463"/>
                <a:chOff x="4724400" y="1295400"/>
                <a:chExt cx="2755773" cy="1288197"/>
              </a:xfrm>
            </p:grpSpPr>
            <p:sp>
              <p:nvSpPr>
                <p:cNvPr id="57374" name="TextBox 16"/>
                <p:cNvSpPr txBox="1">
                  <a:spLocks noChangeArrowheads="1"/>
                </p:cNvSpPr>
                <p:nvPr/>
              </p:nvSpPr>
              <p:spPr bwMode="auto">
                <a:xfrm>
                  <a:off x="4724400" y="1295400"/>
                  <a:ext cx="475160" cy="461665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cs typeface="ＭＳ Ｐゴシック" charset="0"/>
                      <a:sym typeface="Gill Sans" charset="0"/>
                    </a:defRPr>
                  </a:lvl1pPr>
                  <a:lvl2pPr marL="742950" indent="-28575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2pPr>
                  <a:lvl3pPr marL="1143000" indent="-22860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3pPr>
                  <a:lvl4pPr marL="1600200" indent="-22860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4pPr>
                  <a:lvl5pPr marL="2057400" indent="-22860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9pPr>
                </a:lstStyle>
                <a:p>
                  <a:pPr eaLnBrk="1" hangingPunct="1"/>
                  <a:r>
                    <a:rPr lang="en-US" sz="2400">
                      <a:latin typeface="Times New Roman" charset="0"/>
                      <a:cs typeface="Times New Roman" charset="0"/>
                    </a:rPr>
                    <a:t>a2</a:t>
                  </a:r>
                </a:p>
              </p:txBody>
            </p:sp>
            <p:sp>
              <p:nvSpPr>
                <p:cNvPr id="57375" name="TextBox 17"/>
                <p:cNvSpPr txBox="1">
                  <a:spLocks noChangeArrowheads="1"/>
                </p:cNvSpPr>
                <p:nvPr/>
              </p:nvSpPr>
              <p:spPr bwMode="auto">
                <a:xfrm>
                  <a:off x="4724400" y="1752600"/>
                  <a:ext cx="2740505" cy="83099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cs typeface="ＭＳ Ｐゴシック" charset="0"/>
                      <a:sym typeface="Gill Sans" charset="0"/>
                    </a:defRPr>
                  </a:lvl1pPr>
                  <a:lvl2pPr marL="742950" indent="-28575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2pPr>
                  <a:lvl3pPr marL="1143000" indent="-22860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3pPr>
                  <a:lvl4pPr marL="1600200" indent="-22860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4pPr>
                  <a:lvl5pPr marL="2057400" indent="-22860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9pPr>
                </a:lstStyle>
                <a:p>
                  <a:pPr algn="l" eaLnBrk="1" hangingPunct="1"/>
                  <a:endParaRPr lang="en-US" sz="2400">
                    <a:latin typeface="Times New Roman" charset="0"/>
                    <a:cs typeface="Times New Roman" charset="0"/>
                  </a:endParaRPr>
                </a:p>
                <a:p>
                  <a:pPr algn="l" eaLnBrk="1" hangingPunct="1"/>
                  <a:r>
                    <a:rPr lang="en-US" sz="2400">
                      <a:latin typeface="Times New Roman" charset="0"/>
                      <a:cs typeface="Times New Roman" charset="0"/>
                    </a:rPr>
                    <a:t>  …</a:t>
                  </a:r>
                </a:p>
              </p:txBody>
            </p:sp>
            <p:sp>
              <p:nvSpPr>
                <p:cNvPr id="57376" name="TextBox 18"/>
                <p:cNvSpPr txBox="1">
                  <a:spLocks noChangeArrowheads="1"/>
                </p:cNvSpPr>
                <p:nvPr/>
              </p:nvSpPr>
              <p:spPr bwMode="auto">
                <a:xfrm>
                  <a:off x="5985516" y="1752600"/>
                  <a:ext cx="1494657" cy="461665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cs typeface="ＭＳ Ｐゴシック" charset="0"/>
                      <a:sym typeface="Gill Sans" charset="0"/>
                    </a:defRPr>
                  </a:lvl1pPr>
                  <a:lvl2pPr marL="742950" indent="-28575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2pPr>
                  <a:lvl3pPr marL="1143000" indent="-22860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3pPr>
                  <a:lvl4pPr marL="1600200" indent="-22860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4pPr>
                  <a:lvl5pPr marL="2057400" indent="-22860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9pPr>
                </a:lstStyle>
                <a:p>
                  <a:pPr eaLnBrk="1" hangingPunct="1"/>
                  <a:r>
                    <a:rPr lang="en-US" sz="2400">
                      <a:latin typeface="Times New Roman" charset="0"/>
                      <a:cs typeface="Times New Roman" charset="0"/>
                    </a:rPr>
                    <a:t>JFrame</a:t>
                  </a:r>
                </a:p>
              </p:txBody>
            </p:sp>
          </p:grpSp>
          <p:grpSp>
            <p:nvGrpSpPr>
              <p:cNvPr id="57365" name="Group 23"/>
              <p:cNvGrpSpPr>
                <a:grpSpLocks/>
              </p:cNvGrpSpPr>
              <p:nvPr/>
            </p:nvGrpSpPr>
            <p:grpSpPr bwMode="auto">
              <a:xfrm>
                <a:off x="4419600" y="3200400"/>
                <a:ext cx="1089503" cy="461963"/>
                <a:chOff x="4795320" y="3200400"/>
                <a:chExt cx="1090040" cy="461665"/>
              </a:xfrm>
            </p:grpSpPr>
            <p:sp>
              <p:nvSpPr>
                <p:cNvPr id="57372" name="TextBox 19"/>
                <p:cNvSpPr txBox="1">
                  <a:spLocks noChangeArrowheads="1"/>
                </p:cNvSpPr>
                <p:nvPr/>
              </p:nvSpPr>
              <p:spPr bwMode="auto">
                <a:xfrm>
                  <a:off x="5410200" y="3200400"/>
                  <a:ext cx="475160" cy="461665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cs typeface="ＭＳ Ｐゴシック" charset="0"/>
                      <a:sym typeface="Gill Sans" charset="0"/>
                    </a:defRPr>
                  </a:lvl1pPr>
                  <a:lvl2pPr marL="742950" indent="-28575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2pPr>
                  <a:lvl3pPr marL="1143000" indent="-22860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3pPr>
                  <a:lvl4pPr marL="1600200" indent="-22860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4pPr>
                  <a:lvl5pPr marL="2057400" indent="-22860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9pPr>
                </a:lstStyle>
                <a:p>
                  <a:pPr eaLnBrk="1" hangingPunct="1"/>
                  <a:r>
                    <a:rPr lang="en-US" sz="2400">
                      <a:latin typeface="Times New Roman" charset="0"/>
                      <a:cs typeface="Times New Roman" charset="0"/>
                    </a:rPr>
                    <a:t>a1</a:t>
                  </a:r>
                </a:p>
              </p:txBody>
            </p:sp>
            <p:sp>
              <p:nvSpPr>
                <p:cNvPr id="57373" name="TextBox 20"/>
                <p:cNvSpPr txBox="1">
                  <a:spLocks noChangeArrowheads="1"/>
                </p:cNvSpPr>
                <p:nvPr/>
              </p:nvSpPr>
              <p:spPr bwMode="auto">
                <a:xfrm>
                  <a:off x="4795320" y="3200400"/>
                  <a:ext cx="723631" cy="46136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cs typeface="ＭＳ Ｐゴシック" charset="0"/>
                      <a:sym typeface="Gill Sans" charset="0"/>
                    </a:defRPr>
                  </a:lvl1pPr>
                  <a:lvl2pPr marL="742950" indent="-28575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2pPr>
                  <a:lvl3pPr marL="1143000" indent="-22860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3pPr>
                  <a:lvl4pPr marL="1600200" indent="-22860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4pPr>
                  <a:lvl5pPr marL="2057400" indent="-22860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9pPr>
                </a:lstStyle>
                <a:p>
                  <a:pPr eaLnBrk="1" hangingPunct="1"/>
                  <a:r>
                    <a:rPr lang="en-US" sz="2400">
                      <a:latin typeface="Times New Roman" charset="0"/>
                      <a:cs typeface="Times New Roman" charset="0"/>
                    </a:rPr>
                    <a:t>dma</a:t>
                  </a:r>
                </a:p>
              </p:txBody>
            </p:sp>
          </p:grpSp>
          <p:grpSp>
            <p:nvGrpSpPr>
              <p:cNvPr id="57366" name="Group 24"/>
              <p:cNvGrpSpPr>
                <a:grpSpLocks/>
              </p:cNvGrpSpPr>
              <p:nvPr/>
            </p:nvGrpSpPr>
            <p:grpSpPr bwMode="auto">
              <a:xfrm>
                <a:off x="5714999" y="3200402"/>
                <a:ext cx="1093929" cy="461665"/>
                <a:chOff x="5637898" y="3810000"/>
                <a:chExt cx="1094413" cy="461367"/>
              </a:xfrm>
            </p:grpSpPr>
            <p:sp>
              <p:nvSpPr>
                <p:cNvPr id="57370" name="TextBox 21"/>
                <p:cNvSpPr txBox="1">
                  <a:spLocks noChangeArrowheads="1"/>
                </p:cNvSpPr>
                <p:nvPr/>
              </p:nvSpPr>
              <p:spPr bwMode="auto">
                <a:xfrm>
                  <a:off x="6239650" y="3810000"/>
                  <a:ext cx="492661" cy="46136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cs typeface="ＭＳ Ｐゴシック" charset="0"/>
                      <a:sym typeface="Gill Sans" charset="0"/>
                    </a:defRPr>
                  </a:lvl1pPr>
                  <a:lvl2pPr marL="742950" indent="-28575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2pPr>
                  <a:lvl3pPr marL="1143000" indent="-22860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3pPr>
                  <a:lvl4pPr marL="1600200" indent="-22860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4pPr>
                  <a:lvl5pPr marL="2057400" indent="-22860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9pPr>
                </a:lstStyle>
                <a:p>
                  <a:pPr eaLnBrk="1" hangingPunct="1"/>
                  <a:r>
                    <a:rPr lang="en-US" sz="2400">
                      <a:latin typeface="Times New Roman" charset="0"/>
                      <a:cs typeface="Times New Roman" charset="0"/>
                    </a:rPr>
                    <a:t>…</a:t>
                  </a:r>
                </a:p>
              </p:txBody>
            </p:sp>
            <p:sp>
              <p:nvSpPr>
                <p:cNvPr id="57371" name="TextBox 22"/>
                <p:cNvSpPr txBox="1">
                  <a:spLocks noChangeArrowheads="1"/>
                </p:cNvSpPr>
                <p:nvPr/>
              </p:nvSpPr>
              <p:spPr bwMode="auto">
                <a:xfrm>
                  <a:off x="5637898" y="3810000"/>
                  <a:ext cx="714875" cy="46136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cs typeface="ＭＳ Ｐゴシック" charset="0"/>
                      <a:sym typeface="Gill Sans" charset="0"/>
                    </a:defRPr>
                  </a:lvl1pPr>
                  <a:lvl2pPr marL="742950" indent="-28575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2pPr>
                  <a:lvl3pPr marL="1143000" indent="-22860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3pPr>
                  <a:lvl4pPr marL="1600200" indent="-22860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4pPr>
                  <a:lvl5pPr marL="2057400" indent="-22860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9pPr>
                </a:lstStyle>
                <a:p>
                  <a:pPr eaLnBrk="1" hangingPunct="1"/>
                  <a:r>
                    <a:rPr lang="en-US" sz="2400">
                      <a:latin typeface="Times New Roman" charset="0"/>
                      <a:cs typeface="Times New Roman" charset="0"/>
                    </a:rPr>
                    <a:t>lab1</a:t>
                  </a:r>
                </a:p>
              </p:txBody>
            </p:sp>
          </p:grpSp>
          <p:grpSp>
            <p:nvGrpSpPr>
              <p:cNvPr id="57367" name="Group 24"/>
              <p:cNvGrpSpPr>
                <a:grpSpLocks/>
              </p:cNvGrpSpPr>
              <p:nvPr/>
            </p:nvGrpSpPr>
            <p:grpSpPr bwMode="auto">
              <a:xfrm>
                <a:off x="7010399" y="3200402"/>
                <a:ext cx="1093929" cy="461665"/>
                <a:chOff x="5637898" y="3810000"/>
                <a:chExt cx="1094413" cy="461367"/>
              </a:xfrm>
            </p:grpSpPr>
            <p:sp>
              <p:nvSpPr>
                <p:cNvPr id="57368" name="TextBox 21"/>
                <p:cNvSpPr txBox="1">
                  <a:spLocks noChangeArrowheads="1"/>
                </p:cNvSpPr>
                <p:nvPr/>
              </p:nvSpPr>
              <p:spPr bwMode="auto">
                <a:xfrm>
                  <a:off x="6239650" y="3810000"/>
                  <a:ext cx="492661" cy="46136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cs typeface="ＭＳ Ｐゴシック" charset="0"/>
                      <a:sym typeface="Gill Sans" charset="0"/>
                    </a:defRPr>
                  </a:lvl1pPr>
                  <a:lvl2pPr marL="742950" indent="-28575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2pPr>
                  <a:lvl3pPr marL="1143000" indent="-22860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3pPr>
                  <a:lvl4pPr marL="1600200" indent="-22860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4pPr>
                  <a:lvl5pPr marL="2057400" indent="-22860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9pPr>
                </a:lstStyle>
                <a:p>
                  <a:pPr eaLnBrk="1" hangingPunct="1"/>
                  <a:r>
                    <a:rPr lang="en-US" sz="2400">
                      <a:latin typeface="Times New Roman" charset="0"/>
                      <a:cs typeface="Times New Roman" charset="0"/>
                    </a:rPr>
                    <a:t>…</a:t>
                  </a:r>
                </a:p>
              </p:txBody>
            </p:sp>
            <p:sp>
              <p:nvSpPr>
                <p:cNvPr id="57369" name="TextBox 22"/>
                <p:cNvSpPr txBox="1">
                  <a:spLocks noChangeArrowheads="1"/>
                </p:cNvSpPr>
                <p:nvPr/>
              </p:nvSpPr>
              <p:spPr bwMode="auto">
                <a:xfrm>
                  <a:off x="5637898" y="3810000"/>
                  <a:ext cx="714875" cy="46136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cs typeface="ＭＳ Ｐゴシック" charset="0"/>
                      <a:sym typeface="Gill Sans" charset="0"/>
                    </a:defRPr>
                  </a:lvl1pPr>
                  <a:lvl2pPr marL="742950" indent="-28575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2pPr>
                  <a:lvl3pPr marL="1143000" indent="-22860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3pPr>
                  <a:lvl4pPr marL="1600200" indent="-22860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4pPr>
                  <a:lvl5pPr marL="2057400" indent="-22860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9pPr>
                </a:lstStyle>
                <a:p>
                  <a:pPr eaLnBrk="1" hangingPunct="1"/>
                  <a:r>
                    <a:rPr lang="en-US" sz="2400">
                      <a:latin typeface="Times New Roman" charset="0"/>
                      <a:cs typeface="Times New Roman" charset="0"/>
                    </a:rPr>
                    <a:t>lab1</a:t>
                  </a:r>
                </a:p>
              </p:txBody>
            </p:sp>
          </p:grpSp>
        </p:grpSp>
        <p:sp>
          <p:nvSpPr>
            <p:cNvPr id="57361" name="Rectangle 30"/>
            <p:cNvSpPr>
              <a:spLocks noChangeArrowheads="1"/>
            </p:cNvSpPr>
            <p:nvPr/>
          </p:nvSpPr>
          <p:spPr bwMode="auto">
            <a:xfrm>
              <a:off x="4495800" y="5410200"/>
              <a:ext cx="40386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 sz="2400">
                  <a:latin typeface="Times New Roman" charset="0"/>
                  <a:cs typeface="Times New Roman" charset="0"/>
                </a:rPr>
                <a:t>lab1.addMouseListener(dma);</a:t>
              </a:r>
            </a:p>
          </p:txBody>
        </p:sp>
      </p:grp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381000" y="1447800"/>
            <a:ext cx="4851400" cy="5029200"/>
            <a:chOff x="381000" y="1447800"/>
            <a:chExt cx="4851400" cy="5029200"/>
          </a:xfrm>
        </p:grpSpPr>
        <p:grpSp>
          <p:nvGrpSpPr>
            <p:cNvPr id="57349" name="Group 31"/>
            <p:cNvGrpSpPr>
              <a:grpSpLocks/>
            </p:cNvGrpSpPr>
            <p:nvPr/>
          </p:nvGrpSpPr>
          <p:grpSpPr bwMode="auto">
            <a:xfrm>
              <a:off x="381000" y="1679575"/>
              <a:ext cx="2682875" cy="4797425"/>
              <a:chOff x="533400" y="1120676"/>
              <a:chExt cx="2682266" cy="4796849"/>
            </a:xfrm>
          </p:grpSpPr>
          <p:grpSp>
            <p:nvGrpSpPr>
              <p:cNvPr id="57353" name="Group 7"/>
              <p:cNvGrpSpPr>
                <a:grpSpLocks/>
              </p:cNvGrpSpPr>
              <p:nvPr/>
            </p:nvGrpSpPr>
            <p:grpSpPr bwMode="auto">
              <a:xfrm>
                <a:off x="533400" y="1120676"/>
                <a:ext cx="2682266" cy="2765524"/>
                <a:chOff x="1064105" y="762000"/>
                <a:chExt cx="2682266" cy="2765524"/>
              </a:xfrm>
            </p:grpSpPr>
            <p:sp>
              <p:nvSpPr>
                <p:cNvPr id="57357" name="TextBox 6"/>
                <p:cNvSpPr txBox="1">
                  <a:spLocks noChangeArrowheads="1"/>
                </p:cNvSpPr>
                <p:nvPr/>
              </p:nvSpPr>
              <p:spPr bwMode="auto">
                <a:xfrm>
                  <a:off x="1066800" y="1219200"/>
                  <a:ext cx="2667000" cy="2308324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cs typeface="ＭＳ Ｐゴシック" charset="0"/>
                      <a:sym typeface="Gill Sans" charset="0"/>
                    </a:defRPr>
                  </a:lvl1pPr>
                  <a:lvl2pPr marL="742950" indent="-28575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2pPr>
                  <a:lvl3pPr marL="1143000" indent="-22860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3pPr>
                  <a:lvl4pPr marL="1600200" indent="-22860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4pPr>
                  <a:lvl5pPr marL="2057400" indent="-22860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9pPr>
                </a:lstStyle>
                <a:p>
                  <a:pPr algn="l" eaLnBrk="1" hangingPunct="1"/>
                  <a:endParaRPr lang="en-US" sz="2400">
                    <a:latin typeface="Times New Roman" charset="0"/>
                    <a:cs typeface="Times New Roman" charset="0"/>
                  </a:endParaRPr>
                </a:p>
                <a:p>
                  <a:pPr algn="l" eaLnBrk="1" hangingPunct="1"/>
                  <a:r>
                    <a:rPr lang="en-US" sz="2400">
                      <a:latin typeface="Times New Roman" charset="0"/>
                      <a:cs typeface="Times New Roman" charset="0"/>
                    </a:rPr>
                    <a:t>mouseClicked()</a:t>
                  </a:r>
                </a:p>
                <a:p>
                  <a:pPr algn="l" eaLnBrk="1" hangingPunct="1"/>
                  <a:r>
                    <a:rPr lang="en-US" sz="2400">
                      <a:latin typeface="Times New Roman" charset="0"/>
                      <a:cs typeface="Times New Roman" charset="0"/>
                    </a:rPr>
                    <a:t>mouseEntered()</a:t>
                  </a:r>
                </a:p>
                <a:p>
                  <a:pPr algn="l" eaLnBrk="1" hangingPunct="1"/>
                  <a:r>
                    <a:rPr lang="en-US" sz="2400">
                      <a:latin typeface="Times New Roman" charset="0"/>
                      <a:cs typeface="Times New Roman" charset="0"/>
                    </a:rPr>
                    <a:t>mouseExited()</a:t>
                  </a:r>
                </a:p>
                <a:p>
                  <a:pPr algn="l" eaLnBrk="1" hangingPunct="1"/>
                  <a:r>
                    <a:rPr lang="en-US" sz="2400">
                      <a:latin typeface="Times New Roman" charset="0"/>
                      <a:cs typeface="Times New Roman" charset="0"/>
                    </a:rPr>
                    <a:t>mousePressed()</a:t>
                  </a:r>
                </a:p>
                <a:p>
                  <a:pPr algn="l" eaLnBrk="1" hangingPunct="1"/>
                  <a:r>
                    <a:rPr lang="en-US" sz="2400">
                      <a:latin typeface="Times New Roman" charset="0"/>
                      <a:cs typeface="Times New Roman" charset="0"/>
                    </a:rPr>
                    <a:t>mouseReleased()</a:t>
                  </a:r>
                </a:p>
              </p:txBody>
            </p:sp>
            <p:sp>
              <p:nvSpPr>
                <p:cNvPr id="57358" name="TextBox 4"/>
                <p:cNvSpPr txBox="1">
                  <a:spLocks noChangeArrowheads="1"/>
                </p:cNvSpPr>
                <p:nvPr/>
              </p:nvSpPr>
              <p:spPr bwMode="auto">
                <a:xfrm>
                  <a:off x="2971800" y="1219200"/>
                  <a:ext cx="774571" cy="461665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cs typeface="ＭＳ Ｐゴシック" charset="0"/>
                      <a:sym typeface="Gill Sans" charset="0"/>
                    </a:defRPr>
                  </a:lvl1pPr>
                  <a:lvl2pPr marL="742950" indent="-28575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2pPr>
                  <a:lvl3pPr marL="1143000" indent="-22860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3pPr>
                  <a:lvl4pPr marL="1600200" indent="-22860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4pPr>
                  <a:lvl5pPr marL="2057400" indent="-22860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9pPr>
                </a:lstStyle>
                <a:p>
                  <a:pPr eaLnBrk="1" hangingPunct="1"/>
                  <a:r>
                    <a:rPr lang="en-US" sz="2400">
                      <a:latin typeface="Times New Roman" charset="0"/>
                      <a:cs typeface="Times New Roman" charset="0"/>
                    </a:rPr>
                    <a:t>MIA</a:t>
                  </a:r>
                </a:p>
              </p:txBody>
            </p:sp>
            <p:sp>
              <p:nvSpPr>
                <p:cNvPr id="57359" name="TextBox 5"/>
                <p:cNvSpPr txBox="1">
                  <a:spLocks noChangeArrowheads="1"/>
                </p:cNvSpPr>
                <p:nvPr/>
              </p:nvSpPr>
              <p:spPr bwMode="auto">
                <a:xfrm>
                  <a:off x="1064105" y="762000"/>
                  <a:ext cx="475160" cy="461665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cs typeface="ＭＳ Ｐゴシック" charset="0"/>
                      <a:sym typeface="Gill Sans" charset="0"/>
                    </a:defRPr>
                  </a:lvl1pPr>
                  <a:lvl2pPr marL="742950" indent="-28575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2pPr>
                  <a:lvl3pPr marL="1143000" indent="-22860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3pPr>
                  <a:lvl4pPr marL="1600200" indent="-22860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4pPr>
                  <a:lvl5pPr marL="2057400" indent="-22860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9pPr>
                </a:lstStyle>
                <a:p>
                  <a:pPr eaLnBrk="1" hangingPunct="1"/>
                  <a:r>
                    <a:rPr lang="en-US" sz="2400">
                      <a:latin typeface="Times New Roman" charset="0"/>
                      <a:cs typeface="Times New Roman" charset="0"/>
                    </a:rPr>
                    <a:t>a1</a:t>
                  </a:r>
                </a:p>
              </p:txBody>
            </p:sp>
          </p:grpSp>
          <p:grpSp>
            <p:nvGrpSpPr>
              <p:cNvPr id="57354" name="Group 12"/>
              <p:cNvGrpSpPr>
                <a:grpSpLocks/>
              </p:cNvGrpSpPr>
              <p:nvPr/>
            </p:nvGrpSpPr>
            <p:grpSpPr bwMode="auto">
              <a:xfrm>
                <a:off x="533400" y="3886200"/>
                <a:ext cx="2679572" cy="2031325"/>
                <a:chOff x="3888895" y="2819400"/>
                <a:chExt cx="2679572" cy="2031325"/>
              </a:xfrm>
            </p:grpSpPr>
            <p:sp>
              <p:nvSpPr>
                <p:cNvPr id="57355" name="TextBox 9"/>
                <p:cNvSpPr txBox="1">
                  <a:spLocks noChangeArrowheads="1"/>
                </p:cNvSpPr>
                <p:nvPr/>
              </p:nvSpPr>
              <p:spPr bwMode="auto">
                <a:xfrm>
                  <a:off x="3888895" y="2819400"/>
                  <a:ext cx="2667000" cy="2031325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cs typeface="ＭＳ Ｐゴシック" charset="0"/>
                      <a:sym typeface="Gill Sans" charset="0"/>
                    </a:defRPr>
                  </a:lvl1pPr>
                  <a:lvl2pPr marL="742950" indent="-28575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2pPr>
                  <a:lvl3pPr marL="1143000" indent="-22860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3pPr>
                  <a:lvl4pPr marL="1600200" indent="-22860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4pPr>
                  <a:lvl5pPr marL="2057400" indent="-22860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9pPr>
                </a:lstStyle>
                <a:p>
                  <a:pPr algn="l" eaLnBrk="1" hangingPunct="1">
                    <a:spcBef>
                      <a:spcPts val="1200"/>
                    </a:spcBef>
                  </a:pPr>
                  <a:endParaRPr lang="en-US" sz="2400">
                    <a:latin typeface="Times New Roman" charset="0"/>
                    <a:cs typeface="Times New Roman" charset="0"/>
                  </a:endParaRPr>
                </a:p>
                <a:p>
                  <a:pPr algn="l" eaLnBrk="1" hangingPunct="1">
                    <a:spcBef>
                      <a:spcPts val="1200"/>
                    </a:spcBef>
                  </a:pPr>
                  <a:r>
                    <a:rPr lang="en-US" sz="2400">
                      <a:latin typeface="Times New Roman" charset="0"/>
                      <a:cs typeface="Times New Roman" charset="0"/>
                    </a:rPr>
                    <a:t>mouseClicked() {</a:t>
                  </a:r>
                </a:p>
                <a:p>
                  <a:pPr algn="l" eaLnBrk="1" hangingPunct="1">
                    <a:spcBef>
                      <a:spcPts val="1200"/>
                    </a:spcBef>
                  </a:pPr>
                  <a:r>
                    <a:rPr lang="en-US" sz="2400">
                      <a:latin typeface="Times New Roman" charset="0"/>
                      <a:cs typeface="Times New Roman" charset="0"/>
                    </a:rPr>
                    <a:t>  …</a:t>
                  </a:r>
                </a:p>
                <a:p>
                  <a:pPr algn="l" eaLnBrk="1" hangingPunct="1">
                    <a:spcBef>
                      <a:spcPts val="1200"/>
                    </a:spcBef>
                  </a:pPr>
                  <a:r>
                    <a:rPr lang="en-US" sz="2400">
                      <a:latin typeface="Times New Roman" charset="0"/>
                      <a:cs typeface="Times New Roman" charset="0"/>
                    </a:rPr>
                    <a:t>}</a:t>
                  </a:r>
                </a:p>
              </p:txBody>
            </p:sp>
            <p:sp>
              <p:nvSpPr>
                <p:cNvPr id="57356" name="TextBox 10"/>
                <p:cNvSpPr txBox="1">
                  <a:spLocks noChangeArrowheads="1"/>
                </p:cNvSpPr>
                <p:nvPr/>
              </p:nvSpPr>
              <p:spPr bwMode="auto">
                <a:xfrm>
                  <a:off x="4648201" y="2819400"/>
                  <a:ext cx="1920266" cy="461665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cs typeface="ＭＳ Ｐゴシック" charset="0"/>
                      <a:sym typeface="Gill Sans" charset="0"/>
                    </a:defRPr>
                  </a:lvl1pPr>
                  <a:lvl2pPr marL="742950" indent="-28575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2pPr>
                  <a:lvl3pPr marL="1143000" indent="-22860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3pPr>
                  <a:lvl4pPr marL="1600200" indent="-22860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4pPr>
                  <a:lvl5pPr marL="2057400" indent="-228600" eaLnBrk="0" hangingPunct="0"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charset="0"/>
                      <a:ea typeface="ＭＳ Ｐゴシック" charset="0"/>
                      <a:sym typeface="Gill Sans" charset="0"/>
                    </a:defRPr>
                  </a:lvl9pPr>
                </a:lstStyle>
                <a:p>
                  <a:pPr eaLnBrk="1" hangingPunct="1"/>
                  <a:r>
                    <a:rPr lang="en-US" sz="2400">
                      <a:latin typeface="Times New Roman" charset="0"/>
                      <a:cs typeface="Times New Roman" charset="0"/>
                    </a:rPr>
                    <a:t>MouseEvents</a:t>
                  </a:r>
                </a:p>
              </p:txBody>
            </p:sp>
          </p:grpSp>
        </p:grpSp>
        <p:cxnSp>
          <p:nvCxnSpPr>
            <p:cNvPr id="57350" name="Straight Connector 4"/>
            <p:cNvCxnSpPr>
              <a:cxnSpLocks noChangeShapeType="1"/>
            </p:cNvCxnSpPr>
            <p:nvPr/>
          </p:nvCxnSpPr>
          <p:spPr bwMode="auto">
            <a:xfrm flipV="1">
              <a:off x="3124200" y="1905000"/>
              <a:ext cx="1295400" cy="2286000"/>
            </a:xfrm>
            <a:prstGeom prst="line">
              <a:avLst/>
            </a:prstGeom>
            <a:noFill/>
            <a:ln w="44450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7351" name="Straight Connector 35"/>
            <p:cNvCxnSpPr>
              <a:cxnSpLocks noChangeShapeType="1"/>
            </p:cNvCxnSpPr>
            <p:nvPr/>
          </p:nvCxnSpPr>
          <p:spPr bwMode="auto">
            <a:xfrm flipV="1">
              <a:off x="3048000" y="1905000"/>
              <a:ext cx="304800" cy="1219200"/>
            </a:xfrm>
            <a:prstGeom prst="line">
              <a:avLst/>
            </a:prstGeom>
            <a:noFill/>
            <a:ln w="44450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7352" name="TextBox 7"/>
            <p:cNvSpPr txBox="1">
              <a:spLocks noChangeArrowheads="1"/>
            </p:cNvSpPr>
            <p:nvPr/>
          </p:nvSpPr>
          <p:spPr bwMode="auto">
            <a:xfrm>
              <a:off x="3200400" y="1447800"/>
              <a:ext cx="2032000" cy="461963"/>
            </a:xfrm>
            <a:prstGeom prst="rect">
              <a:avLst/>
            </a:prstGeom>
            <a:noFill/>
            <a:ln w="38100">
              <a:solidFill>
                <a:srgbClr val="8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cs typeface="ＭＳ Ｐゴシック" charset="0"/>
                  <a:sym typeface="Gill Sans" charset="0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9pPr>
            </a:lstStyle>
            <a:p>
              <a:pPr eaLnBrk="1" hangingPunct="1"/>
              <a:r>
                <a:rPr lang="en-US" sz="2400">
                  <a:latin typeface="Times New Roman" charset="0"/>
                  <a:cs typeface="Times New Roman" charset="0"/>
                </a:rPr>
                <a:t>MouseListener</a:t>
              </a: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/>
            <a:fld id="{1904D1F9-9798-EE46-964B-B31E4F7A1579}" type="slidenum">
              <a:rPr lang="en-US" sz="1400">
                <a:solidFill>
                  <a:schemeClr val="tx1"/>
                </a:solidFill>
              </a:rPr>
              <a:pPr eaLnBrk="1" hangingPunct="1"/>
              <a:t>13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2971800" y="304800"/>
            <a:ext cx="4114800" cy="695325"/>
          </a:xfrm>
        </p:spPr>
        <p:txBody>
          <a:bodyPr anchor="t"/>
          <a:lstStyle/>
          <a:p>
            <a:pPr marL="0" indent="0" eaLnBrk="1" hangingPunct="1"/>
            <a:r>
              <a:rPr lang="en-US" sz="2400" b="1">
                <a:solidFill>
                  <a:srgbClr val="800000"/>
                </a:solidFill>
                <a:latin typeface="Gill Sans" charset="0"/>
              </a:rPr>
              <a:t>A class that listens to a mouseclick in a Square </a:t>
            </a:r>
            <a:endParaRPr lang="en-US" sz="3600" b="1">
              <a:solidFill>
                <a:srgbClr val="800000"/>
              </a:solidFill>
              <a:latin typeface="Gill Sans" charset="0"/>
            </a:endParaRPr>
          </a:p>
        </p:txBody>
      </p:sp>
      <p:pic>
        <p:nvPicPr>
          <p:cNvPr id="58371" name="Picture 4" descr="window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1200" y="228600"/>
            <a:ext cx="17018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372" name="Rectangle 6"/>
          <p:cNvSpPr>
            <a:spLocks noChangeArrowheads="1"/>
          </p:cNvSpPr>
          <p:nvPr/>
        </p:nvSpPr>
        <p:spPr bwMode="auto">
          <a:xfrm>
            <a:off x="228600" y="381000"/>
            <a:ext cx="7362825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tIns="0" rIns="45720" bIns="0"/>
          <a:lstStyle/>
          <a:p>
            <a:pPr algn="l">
              <a:spcBef>
                <a:spcPts val="300"/>
              </a:spcBef>
              <a:buClr>
                <a:srgbClr val="000000"/>
              </a:buClr>
              <a:buSzPct val="171000"/>
              <a:buFont typeface="Lucida Grande" charset="0"/>
              <a:buNone/>
            </a:pPr>
            <a:r>
              <a:rPr lang="en-US" sz="2000" b="1">
                <a:solidFill>
                  <a:schemeClr val="tx1"/>
                </a:solidFill>
                <a:latin typeface="Times" charset="0"/>
              </a:rPr>
              <a:t>import</a:t>
            </a:r>
            <a:r>
              <a:rPr lang="en-US" sz="2000">
                <a:solidFill>
                  <a:schemeClr val="tx1"/>
                </a:solidFill>
                <a:latin typeface="Times" charset="0"/>
              </a:rPr>
              <a:t> javax.swing.*;</a:t>
            </a:r>
          </a:p>
          <a:p>
            <a:pPr algn="l">
              <a:spcBef>
                <a:spcPts val="300"/>
              </a:spcBef>
              <a:buClr>
                <a:srgbClr val="000000"/>
              </a:buClr>
              <a:buSzPct val="171000"/>
              <a:buFont typeface="Lucida Grande" charset="0"/>
              <a:buNone/>
            </a:pPr>
            <a:r>
              <a:rPr lang="en-US" sz="2000" b="1">
                <a:solidFill>
                  <a:schemeClr val="tx1"/>
                </a:solidFill>
                <a:latin typeface="Times" charset="0"/>
              </a:rPr>
              <a:t>import</a:t>
            </a:r>
            <a:r>
              <a:rPr lang="en-US" sz="2000">
                <a:solidFill>
                  <a:schemeClr val="tx1"/>
                </a:solidFill>
                <a:latin typeface="Times" charset="0"/>
              </a:rPr>
              <a:t> javax.swing.event.*;</a:t>
            </a:r>
          </a:p>
          <a:p>
            <a:pPr algn="l">
              <a:spcBef>
                <a:spcPts val="300"/>
              </a:spcBef>
              <a:buClr>
                <a:srgbClr val="000000"/>
              </a:buClr>
              <a:buSzPct val="171000"/>
              <a:buFont typeface="Lucida Grande" charset="0"/>
              <a:buNone/>
            </a:pPr>
            <a:r>
              <a:rPr lang="en-US" sz="2000" b="1">
                <a:solidFill>
                  <a:schemeClr val="tx1"/>
                </a:solidFill>
                <a:latin typeface="Times" charset="0"/>
              </a:rPr>
              <a:t>import</a:t>
            </a:r>
            <a:r>
              <a:rPr lang="en-US" sz="2000">
                <a:solidFill>
                  <a:schemeClr val="tx1"/>
                </a:solidFill>
                <a:latin typeface="Times" charset="0"/>
              </a:rPr>
              <a:t> java.awt.*;</a:t>
            </a:r>
          </a:p>
          <a:p>
            <a:pPr algn="l">
              <a:spcBef>
                <a:spcPts val="300"/>
              </a:spcBef>
              <a:buClr>
                <a:srgbClr val="000000"/>
              </a:buClr>
              <a:buSzPct val="171000"/>
              <a:buFont typeface="Lucida Grande" charset="0"/>
              <a:buNone/>
            </a:pPr>
            <a:r>
              <a:rPr lang="en-US" sz="2000" b="1">
                <a:solidFill>
                  <a:schemeClr val="tx1"/>
                </a:solidFill>
                <a:latin typeface="Times" charset="0"/>
              </a:rPr>
              <a:t>import</a:t>
            </a:r>
            <a:r>
              <a:rPr lang="en-US" sz="2000">
                <a:solidFill>
                  <a:schemeClr val="tx1"/>
                </a:solidFill>
                <a:latin typeface="Times" charset="0"/>
              </a:rPr>
              <a:t> java.awt.event.*;</a:t>
            </a:r>
          </a:p>
          <a:p>
            <a:pPr algn="l">
              <a:spcBef>
                <a:spcPts val="300"/>
              </a:spcBef>
              <a:buClr>
                <a:srgbClr val="000000"/>
              </a:buClr>
              <a:buSzPct val="171000"/>
              <a:buFont typeface="Lucida Grande" charset="0"/>
              <a:buNone/>
            </a:pPr>
            <a:endParaRPr lang="en-US" sz="2000">
              <a:solidFill>
                <a:schemeClr val="tx1"/>
              </a:solidFill>
              <a:latin typeface="Times" charset="0"/>
            </a:endParaRPr>
          </a:p>
          <a:p>
            <a:pPr algn="l">
              <a:spcBef>
                <a:spcPts val="300"/>
              </a:spcBef>
              <a:buClr>
                <a:srgbClr val="000000"/>
              </a:buClr>
              <a:buSzPct val="171000"/>
              <a:buFont typeface="Lucida Grande" charset="0"/>
              <a:buNone/>
            </a:pPr>
            <a:r>
              <a:rPr lang="en-US" sz="2000">
                <a:solidFill>
                  <a:schemeClr val="tx1"/>
                </a:solidFill>
                <a:latin typeface="Times" charset="0"/>
              </a:rPr>
              <a:t>/** Contains a method that responds to a</a:t>
            </a:r>
          </a:p>
          <a:p>
            <a:pPr algn="l">
              <a:spcBef>
                <a:spcPts val="300"/>
              </a:spcBef>
              <a:buClr>
                <a:srgbClr val="000000"/>
              </a:buClr>
              <a:buSzPct val="171000"/>
              <a:buFont typeface="Lucida Grande" charset="0"/>
              <a:buNone/>
            </a:pPr>
            <a:r>
              <a:rPr lang="en-US" sz="2000">
                <a:solidFill>
                  <a:schemeClr val="tx1"/>
                </a:solidFill>
                <a:latin typeface="Times" charset="0"/>
              </a:rPr>
              <a:t>     mouse click in a Square */</a:t>
            </a:r>
          </a:p>
          <a:p>
            <a:pPr algn="l">
              <a:spcBef>
                <a:spcPts val="300"/>
              </a:spcBef>
              <a:buClr>
                <a:srgbClr val="000000"/>
              </a:buClr>
              <a:buSzPct val="171000"/>
              <a:buFont typeface="Lucida Grande" charset="0"/>
              <a:buNone/>
            </a:pPr>
            <a:r>
              <a:rPr lang="en-US" sz="2000" b="1">
                <a:solidFill>
                  <a:schemeClr val="tx1"/>
                </a:solidFill>
                <a:latin typeface="Times" charset="0"/>
              </a:rPr>
              <a:t>public</a:t>
            </a:r>
            <a:r>
              <a:rPr lang="en-US" sz="2000">
                <a:solidFill>
                  <a:schemeClr val="tx1"/>
                </a:solidFill>
                <a:latin typeface="Times" charset="0"/>
              </a:rPr>
              <a:t> </a:t>
            </a:r>
            <a:r>
              <a:rPr lang="en-US" sz="2000" b="1">
                <a:solidFill>
                  <a:schemeClr val="tx1"/>
                </a:solidFill>
                <a:latin typeface="Times" charset="0"/>
              </a:rPr>
              <a:t>class</a:t>
            </a:r>
            <a:r>
              <a:rPr lang="en-US" sz="2000">
                <a:solidFill>
                  <a:schemeClr val="tx1"/>
                </a:solidFill>
                <a:latin typeface="Times" charset="0"/>
              </a:rPr>
              <a:t> MouseEvents</a:t>
            </a:r>
          </a:p>
          <a:p>
            <a:pPr algn="l">
              <a:spcBef>
                <a:spcPts val="300"/>
              </a:spcBef>
              <a:buClr>
                <a:srgbClr val="000000"/>
              </a:buClr>
              <a:buSzPct val="171000"/>
              <a:buFont typeface="Lucida Grande" charset="0"/>
              <a:buNone/>
            </a:pPr>
            <a:r>
              <a:rPr lang="en-US" sz="2000">
                <a:solidFill>
                  <a:schemeClr val="tx1"/>
                </a:solidFill>
                <a:latin typeface="Times" charset="0"/>
              </a:rPr>
              <a:t>                    </a:t>
            </a:r>
            <a:r>
              <a:rPr lang="en-US" sz="2000" b="1">
                <a:solidFill>
                  <a:srgbClr val="FF1A7C"/>
                </a:solidFill>
                <a:latin typeface="Times" charset="0"/>
              </a:rPr>
              <a:t>extends</a:t>
            </a:r>
            <a:r>
              <a:rPr lang="en-US" sz="2000">
                <a:solidFill>
                  <a:srgbClr val="FF1A7C"/>
                </a:solidFill>
                <a:latin typeface="Times" charset="0"/>
              </a:rPr>
              <a:t> MouseInputAdapter</a:t>
            </a:r>
            <a:r>
              <a:rPr lang="en-US" sz="2000">
                <a:solidFill>
                  <a:schemeClr val="tx1"/>
                </a:solidFill>
                <a:latin typeface="Times" charset="0"/>
              </a:rPr>
              <a:t> {</a:t>
            </a:r>
          </a:p>
          <a:p>
            <a:pPr algn="l">
              <a:spcBef>
                <a:spcPts val="300"/>
              </a:spcBef>
              <a:buClr>
                <a:srgbClr val="000000"/>
              </a:buClr>
              <a:buSzPct val="171000"/>
              <a:buFont typeface="Lucida Grande" charset="0"/>
              <a:buNone/>
            </a:pPr>
            <a:r>
              <a:rPr lang="en-US" sz="2000">
                <a:solidFill>
                  <a:schemeClr val="tx1"/>
                </a:solidFill>
                <a:latin typeface="Times" charset="0"/>
              </a:rPr>
              <a:t>    // Complement "has pink disk" property</a:t>
            </a:r>
          </a:p>
          <a:p>
            <a:pPr algn="l">
              <a:spcBef>
                <a:spcPts val="300"/>
              </a:spcBef>
              <a:buClr>
                <a:srgbClr val="000000"/>
              </a:buClr>
              <a:buSzPct val="171000"/>
              <a:buFont typeface="Lucida Grande" charset="0"/>
              <a:buNone/>
            </a:pPr>
            <a:r>
              <a:rPr lang="en-US" sz="2000">
                <a:solidFill>
                  <a:schemeClr val="tx1"/>
                </a:solidFill>
                <a:latin typeface="Times" charset="0"/>
              </a:rPr>
              <a:t>    </a:t>
            </a:r>
            <a:r>
              <a:rPr lang="en-US" sz="2000" b="1">
                <a:solidFill>
                  <a:srgbClr val="FF1A7C"/>
                </a:solidFill>
                <a:latin typeface="Times" charset="0"/>
              </a:rPr>
              <a:t>public</a:t>
            </a:r>
            <a:r>
              <a:rPr lang="en-US" sz="2000">
                <a:solidFill>
                  <a:srgbClr val="FF1A7C"/>
                </a:solidFill>
                <a:latin typeface="Times" charset="0"/>
              </a:rPr>
              <a:t> </a:t>
            </a:r>
            <a:r>
              <a:rPr lang="en-US" sz="2000" b="1">
                <a:solidFill>
                  <a:srgbClr val="FF1A7C"/>
                </a:solidFill>
                <a:latin typeface="Times" charset="0"/>
              </a:rPr>
              <a:t>void</a:t>
            </a:r>
            <a:r>
              <a:rPr lang="en-US" sz="2000">
                <a:solidFill>
                  <a:srgbClr val="FF1A7C"/>
                </a:solidFill>
                <a:latin typeface="Times" charset="0"/>
              </a:rPr>
              <a:t> mouseClicked(MouseEvent e)</a:t>
            </a:r>
            <a:r>
              <a:rPr lang="en-US" sz="2000">
                <a:solidFill>
                  <a:schemeClr val="tx1"/>
                </a:solidFill>
                <a:latin typeface="Times" charset="0"/>
              </a:rPr>
              <a:t> {</a:t>
            </a:r>
          </a:p>
          <a:p>
            <a:pPr algn="l">
              <a:spcBef>
                <a:spcPts val="300"/>
              </a:spcBef>
              <a:buClr>
                <a:srgbClr val="000000"/>
              </a:buClr>
              <a:buSzPct val="171000"/>
              <a:buFont typeface="Lucida Grande" charset="0"/>
              <a:buNone/>
            </a:pPr>
            <a:r>
              <a:rPr lang="en-US" sz="2000">
                <a:solidFill>
                  <a:schemeClr val="tx1"/>
                </a:solidFill>
                <a:latin typeface="Times" charset="0"/>
              </a:rPr>
              <a:t>        Object ob= e.getSource();</a:t>
            </a:r>
          </a:p>
          <a:p>
            <a:pPr algn="l">
              <a:spcBef>
                <a:spcPts val="300"/>
              </a:spcBef>
              <a:buClr>
                <a:srgbClr val="000000"/>
              </a:buClr>
              <a:buSzPct val="171000"/>
              <a:buFont typeface="Lucida Grande" charset="0"/>
              <a:buNone/>
            </a:pPr>
            <a:r>
              <a:rPr lang="en-US" sz="2000">
                <a:solidFill>
                  <a:schemeClr val="tx1"/>
                </a:solidFill>
                <a:latin typeface="Times" charset="0"/>
              </a:rPr>
              <a:t>        </a:t>
            </a:r>
            <a:r>
              <a:rPr lang="en-US" sz="2000" b="1">
                <a:solidFill>
                  <a:schemeClr val="tx1"/>
                </a:solidFill>
                <a:latin typeface="Times" charset="0"/>
              </a:rPr>
              <a:t>if</a:t>
            </a:r>
            <a:r>
              <a:rPr lang="en-US" sz="2000">
                <a:solidFill>
                  <a:schemeClr val="tx1"/>
                </a:solidFill>
                <a:latin typeface="Times" charset="0"/>
              </a:rPr>
              <a:t> (ob </a:t>
            </a:r>
            <a:r>
              <a:rPr lang="en-US" sz="2000" b="1">
                <a:solidFill>
                  <a:schemeClr val="tx1"/>
                </a:solidFill>
                <a:latin typeface="Times" charset="0"/>
              </a:rPr>
              <a:t>instanceof</a:t>
            </a:r>
            <a:r>
              <a:rPr lang="en-US" sz="2000">
                <a:solidFill>
                  <a:schemeClr val="tx1"/>
                </a:solidFill>
                <a:latin typeface="Times" charset="0"/>
              </a:rPr>
              <a:t> Square) {</a:t>
            </a:r>
          </a:p>
          <a:p>
            <a:pPr algn="l">
              <a:spcBef>
                <a:spcPts val="300"/>
              </a:spcBef>
              <a:buClr>
                <a:srgbClr val="000000"/>
              </a:buClr>
              <a:buSzPct val="171000"/>
              <a:buFont typeface="Lucida Grande" charset="0"/>
              <a:buNone/>
            </a:pPr>
            <a:r>
              <a:rPr lang="en-US" sz="2000">
                <a:solidFill>
                  <a:schemeClr val="tx1"/>
                </a:solidFill>
                <a:latin typeface="Times" charset="0"/>
              </a:rPr>
              <a:t>            ((Square)ob).complementDisk();</a:t>
            </a:r>
          </a:p>
          <a:p>
            <a:pPr algn="l">
              <a:spcBef>
                <a:spcPts val="300"/>
              </a:spcBef>
              <a:buClr>
                <a:srgbClr val="000000"/>
              </a:buClr>
              <a:buSzPct val="171000"/>
              <a:buFont typeface="Lucida Grande" charset="0"/>
              <a:buNone/>
            </a:pPr>
            <a:r>
              <a:rPr lang="en-US" sz="2000">
                <a:solidFill>
                  <a:schemeClr val="tx1"/>
                </a:solidFill>
                <a:latin typeface="Times" charset="0"/>
              </a:rPr>
              <a:t>        }</a:t>
            </a:r>
          </a:p>
          <a:p>
            <a:pPr algn="l">
              <a:spcBef>
                <a:spcPts val="300"/>
              </a:spcBef>
              <a:buClr>
                <a:srgbClr val="000000"/>
              </a:buClr>
              <a:buSzPct val="171000"/>
              <a:buFont typeface="Lucida Grande" charset="0"/>
              <a:buNone/>
            </a:pPr>
            <a:r>
              <a:rPr lang="en-US" sz="2000">
                <a:solidFill>
                  <a:schemeClr val="tx1"/>
                </a:solidFill>
                <a:latin typeface="Times" charset="0"/>
              </a:rPr>
              <a:t>    }</a:t>
            </a:r>
          </a:p>
          <a:p>
            <a:pPr algn="l">
              <a:spcBef>
                <a:spcPts val="300"/>
              </a:spcBef>
              <a:buClr>
                <a:srgbClr val="000000"/>
              </a:buClr>
              <a:buSzPct val="171000"/>
              <a:buFont typeface="Lucida Grande" charset="0"/>
              <a:buNone/>
            </a:pPr>
            <a:r>
              <a:rPr lang="en-US" sz="2000">
                <a:solidFill>
                  <a:schemeClr val="tx1"/>
                </a:solidFill>
                <a:latin typeface="Times" charset="0"/>
              </a:rPr>
              <a:t>}</a:t>
            </a:r>
          </a:p>
        </p:txBody>
      </p:sp>
      <p:sp>
        <p:nvSpPr>
          <p:cNvPr id="58373" name="Text Box 8"/>
          <p:cNvSpPr txBox="1">
            <a:spLocks/>
          </p:cNvSpPr>
          <p:nvPr/>
        </p:nvSpPr>
        <p:spPr bwMode="auto">
          <a:xfrm>
            <a:off x="5486400" y="2813050"/>
            <a:ext cx="3360738" cy="3235325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2000">
                <a:latin typeface="Times" charset="0"/>
              </a:rPr>
              <a:t>This class has several methods (that do nothing) that process mouse events:</a:t>
            </a:r>
          </a:p>
          <a:p>
            <a:pPr algn="l" eaLnBrk="1" hangingPunct="1">
              <a:spcBef>
                <a:spcPct val="5000"/>
              </a:spcBef>
            </a:pPr>
            <a:r>
              <a:rPr lang="en-US" sz="2000">
                <a:solidFill>
                  <a:srgbClr val="FF1A7C"/>
                </a:solidFill>
                <a:latin typeface="Times" charset="0"/>
              </a:rPr>
              <a:t>mouse click</a:t>
            </a:r>
          </a:p>
          <a:p>
            <a:pPr algn="l" eaLnBrk="1" hangingPunct="1">
              <a:spcBef>
                <a:spcPct val="5000"/>
              </a:spcBef>
            </a:pPr>
            <a:r>
              <a:rPr lang="en-US" sz="2000">
                <a:solidFill>
                  <a:srgbClr val="FF1A7C"/>
                </a:solidFill>
                <a:latin typeface="Times" charset="0"/>
              </a:rPr>
              <a:t>mouse press</a:t>
            </a:r>
          </a:p>
          <a:p>
            <a:pPr algn="l" eaLnBrk="1" hangingPunct="1">
              <a:spcBef>
                <a:spcPct val="5000"/>
              </a:spcBef>
            </a:pPr>
            <a:r>
              <a:rPr lang="en-US" sz="2000">
                <a:solidFill>
                  <a:srgbClr val="FF1A7C"/>
                </a:solidFill>
                <a:latin typeface="Times" charset="0"/>
              </a:rPr>
              <a:t>mouse release</a:t>
            </a:r>
          </a:p>
          <a:p>
            <a:pPr algn="l" eaLnBrk="1" hangingPunct="1">
              <a:spcBef>
                <a:spcPct val="5000"/>
              </a:spcBef>
            </a:pPr>
            <a:r>
              <a:rPr lang="en-US" sz="2000">
                <a:solidFill>
                  <a:srgbClr val="FF1A7C"/>
                </a:solidFill>
                <a:latin typeface="Times" charset="0"/>
              </a:rPr>
              <a:t>mouse enters component</a:t>
            </a:r>
          </a:p>
          <a:p>
            <a:pPr algn="l" eaLnBrk="1" hangingPunct="1">
              <a:spcBef>
                <a:spcPct val="5000"/>
              </a:spcBef>
            </a:pPr>
            <a:r>
              <a:rPr lang="en-US" sz="2000">
                <a:solidFill>
                  <a:srgbClr val="FF1A7C"/>
                </a:solidFill>
                <a:latin typeface="Times" charset="0"/>
              </a:rPr>
              <a:t>mouse leaves component</a:t>
            </a:r>
          </a:p>
          <a:p>
            <a:pPr algn="l" eaLnBrk="1" hangingPunct="1">
              <a:spcBef>
                <a:spcPct val="5000"/>
              </a:spcBef>
            </a:pPr>
            <a:r>
              <a:rPr lang="en-US" sz="2000">
                <a:solidFill>
                  <a:srgbClr val="FF1A7C"/>
                </a:solidFill>
                <a:latin typeface="Times" charset="0"/>
              </a:rPr>
              <a:t>mouse dragged beginning in component</a:t>
            </a:r>
            <a:endParaRPr lang="en-US" sz="2000">
              <a:latin typeface="Times" charset="0"/>
            </a:endParaRPr>
          </a:p>
        </p:txBody>
      </p:sp>
      <p:sp>
        <p:nvSpPr>
          <p:cNvPr id="58374" name="Line 9"/>
          <p:cNvSpPr>
            <a:spLocks noChangeShapeType="1"/>
          </p:cNvSpPr>
          <p:nvPr/>
        </p:nvSpPr>
        <p:spPr bwMode="auto">
          <a:xfrm flipH="1">
            <a:off x="4648200" y="3276600"/>
            <a:ext cx="1066800" cy="0"/>
          </a:xfrm>
          <a:prstGeom prst="line">
            <a:avLst/>
          </a:prstGeom>
          <a:noFill/>
          <a:ln w="63500">
            <a:solidFill>
              <a:srgbClr val="CCFF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5" name="Text Box 10"/>
          <p:cNvSpPr txBox="1">
            <a:spLocks/>
          </p:cNvSpPr>
          <p:nvPr/>
        </p:nvSpPr>
        <p:spPr bwMode="auto">
          <a:xfrm>
            <a:off x="685800" y="6080125"/>
            <a:ext cx="7696200" cy="3968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/>
              <a:t>Our class overrides only the method that processes mouse clicks</a:t>
            </a:r>
            <a:endParaRPr lang="en-US"/>
          </a:p>
        </p:txBody>
      </p:sp>
      <p:sp>
        <p:nvSpPr>
          <p:cNvPr id="58376" name="Text Box 11"/>
          <p:cNvSpPr txBox="1">
            <a:spLocks/>
          </p:cNvSpPr>
          <p:nvPr/>
        </p:nvSpPr>
        <p:spPr bwMode="auto">
          <a:xfrm>
            <a:off x="3976688" y="1235075"/>
            <a:ext cx="2470150" cy="85407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000" b="1">
                <a:solidFill>
                  <a:srgbClr val="FF1A7C"/>
                </a:solidFill>
              </a:rPr>
              <a:t>red</a:t>
            </a:r>
            <a:r>
              <a:rPr lang="en-US" sz="2000" b="1"/>
              <a:t>: listening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sz="2000" b="1">
                <a:solidFill>
                  <a:schemeClr val="accent2"/>
                </a:solidFill>
              </a:rPr>
              <a:t>blue</a:t>
            </a:r>
            <a:r>
              <a:rPr lang="en-US" sz="2000" b="1"/>
              <a:t>: placing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/>
            <a:fld id="{AFCDF472-9F86-144E-B10C-598222E8D57B}" type="slidenum">
              <a:rPr lang="en-US" sz="1400">
                <a:solidFill>
                  <a:schemeClr val="tx1"/>
                </a:solidFill>
              </a:rPr>
              <a:pPr eaLnBrk="1" hangingPunct="1"/>
              <a:t>14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60418" name="Rectangle 1"/>
          <p:cNvSpPr>
            <a:spLocks noGrp="1" noChangeArrowheads="1"/>
          </p:cNvSpPr>
          <p:nvPr>
            <p:ph type="title"/>
          </p:nvPr>
        </p:nvSpPr>
        <p:spPr>
          <a:xfrm>
            <a:off x="4038600" y="5943600"/>
            <a:ext cx="3132138" cy="457200"/>
          </a:xfrm>
        </p:spPr>
        <p:txBody>
          <a:bodyPr/>
          <a:lstStyle/>
          <a:p>
            <a:pPr marL="0" indent="0" eaLnBrk="1" hangingPunct="1"/>
            <a:r>
              <a:rPr lang="en-US" sz="2000" b="1">
                <a:solidFill>
                  <a:srgbClr val="800000"/>
                </a:solidFill>
                <a:latin typeface="Gill Sans" charset="0"/>
              </a:rPr>
              <a:t>Class  MouseDemo2</a:t>
            </a:r>
            <a:endParaRPr lang="en-US" sz="2400" b="1">
              <a:solidFill>
                <a:srgbClr val="800000"/>
              </a:solidFill>
              <a:latin typeface="Gill Sans" charset="0"/>
            </a:endParaRPr>
          </a:p>
        </p:txBody>
      </p:sp>
      <p:sp>
        <p:nvSpPr>
          <p:cNvPr id="60419" name="Rectangle 2"/>
          <p:cNvSpPr>
            <a:spLocks noChangeArrowheads="1"/>
          </p:cNvSpPr>
          <p:nvPr/>
        </p:nvSpPr>
        <p:spPr bwMode="auto">
          <a:xfrm>
            <a:off x="0" y="25400"/>
            <a:ext cx="5211763" cy="614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l"/>
            <a:r>
              <a:rPr lang="en-US" sz="2400" b="1">
                <a:solidFill>
                  <a:schemeClr val="tx1"/>
                </a:solidFill>
                <a:latin typeface="Times New Roman" charset="0"/>
                <a:cs typeface="Times New Roman" charset="0"/>
              </a:rPr>
              <a:t>public</a:t>
            </a:r>
            <a:r>
              <a:rPr lang="en-US" sz="2400">
                <a:solidFill>
                  <a:schemeClr val="tx1"/>
                </a:solidFill>
                <a:latin typeface="Times New Roman" charset="0"/>
                <a:cs typeface="Times New Roman" charset="0"/>
              </a:rPr>
              <a:t> </a:t>
            </a:r>
            <a:r>
              <a:rPr lang="en-US" sz="2400" b="1">
                <a:solidFill>
                  <a:schemeClr val="tx1"/>
                </a:solidFill>
                <a:latin typeface="Times New Roman" charset="0"/>
                <a:cs typeface="Times New Roman" charset="0"/>
              </a:rPr>
              <a:t>class</a:t>
            </a:r>
            <a:r>
              <a:rPr lang="en-US" sz="2400">
                <a:solidFill>
                  <a:schemeClr val="tx1"/>
                </a:solidFill>
                <a:latin typeface="Times New Roman" charset="0"/>
                <a:cs typeface="Times New Roman" charset="0"/>
              </a:rPr>
              <a:t> MD2 </a:t>
            </a:r>
            <a:r>
              <a:rPr lang="en-US" sz="2400" b="1">
                <a:solidFill>
                  <a:schemeClr val="tx1"/>
                </a:solidFill>
                <a:latin typeface="Times New Roman" charset="0"/>
                <a:cs typeface="Times New Roman" charset="0"/>
              </a:rPr>
              <a:t>extends</a:t>
            </a:r>
            <a:r>
              <a:rPr lang="en-US" sz="2400">
                <a:solidFill>
                  <a:schemeClr val="tx1"/>
                </a:solidFill>
                <a:latin typeface="Times New Roman" charset="0"/>
                <a:cs typeface="Times New Roman" charset="0"/>
              </a:rPr>
              <a:t> JFrame </a:t>
            </a:r>
          </a:p>
          <a:p>
            <a:pPr algn="l"/>
            <a:endParaRPr lang="en-US" sz="2400">
              <a:solidFill>
                <a:schemeClr val="tx1"/>
              </a:solidFill>
              <a:latin typeface="Times New Roman" charset="0"/>
              <a:cs typeface="Times New Roman" charset="0"/>
            </a:endParaRPr>
          </a:p>
          <a:p>
            <a:pPr algn="l"/>
            <a:r>
              <a:rPr lang="en-US" sz="2400">
                <a:solidFill>
                  <a:schemeClr val="tx1"/>
                </a:solidFill>
                <a:latin typeface="Times New Roman" charset="0"/>
                <a:cs typeface="Times New Roman" charset="0"/>
              </a:rPr>
              <a:t>    Box b= </a:t>
            </a:r>
            <a:r>
              <a:rPr lang="en-US" sz="2400" b="1">
                <a:solidFill>
                  <a:schemeClr val="tx1"/>
                </a:solidFill>
                <a:latin typeface="Times New Roman" charset="0"/>
                <a:cs typeface="Times New Roman" charset="0"/>
              </a:rPr>
              <a:t>new</a:t>
            </a:r>
            <a:r>
              <a:rPr lang="en-US" sz="2400">
                <a:solidFill>
                  <a:schemeClr val="tx1"/>
                </a:solidFill>
                <a:latin typeface="Times New Roman" charset="0"/>
                <a:cs typeface="Times New Roman" charset="0"/>
              </a:rPr>
              <a:t> Box(…X_AXIS);</a:t>
            </a:r>
          </a:p>
          <a:p>
            <a:pPr algn="l">
              <a:spcBef>
                <a:spcPts val="600"/>
              </a:spcBef>
            </a:pPr>
            <a:r>
              <a:rPr lang="en-US" sz="2400">
                <a:solidFill>
                  <a:schemeClr val="tx1"/>
                </a:solidFill>
                <a:latin typeface="Times New Roman" charset="0"/>
                <a:cs typeface="Times New Roman" charset="0"/>
              </a:rPr>
              <a:t>    Box leftC= </a:t>
            </a:r>
            <a:r>
              <a:rPr lang="en-US" sz="2400" b="1">
                <a:solidFill>
                  <a:schemeClr val="tx1"/>
                </a:solidFill>
                <a:latin typeface="Times New Roman" charset="0"/>
                <a:cs typeface="Times New Roman" charset="0"/>
              </a:rPr>
              <a:t>new</a:t>
            </a:r>
            <a:r>
              <a:rPr lang="en-US" sz="2400">
                <a:solidFill>
                  <a:schemeClr val="tx1"/>
                </a:solidFill>
                <a:latin typeface="Times New Roman" charset="0"/>
                <a:cs typeface="Times New Roman" charset="0"/>
              </a:rPr>
              <a:t> Box(…Y_AXIS);</a:t>
            </a:r>
          </a:p>
          <a:p>
            <a:pPr algn="l"/>
            <a:r>
              <a:rPr lang="en-US" sz="2400">
                <a:solidFill>
                  <a:schemeClr val="tx1"/>
                </a:solidFill>
                <a:latin typeface="Times New Roman" charset="0"/>
                <a:cs typeface="Times New Roman" charset="0"/>
              </a:rPr>
              <a:t>    Square b00, b01= new squares;</a:t>
            </a:r>
          </a:p>
          <a:p>
            <a:pPr algn="l">
              <a:spcBef>
                <a:spcPts val="600"/>
              </a:spcBef>
            </a:pPr>
            <a:r>
              <a:rPr lang="en-US" sz="2400">
                <a:solidFill>
                  <a:schemeClr val="tx1"/>
                </a:solidFill>
                <a:latin typeface="Times New Roman" charset="0"/>
                <a:cs typeface="Times New Roman" charset="0"/>
              </a:rPr>
              <a:t>    Box riteC= </a:t>
            </a:r>
            <a:r>
              <a:rPr lang="en-US" sz="2400" b="1">
                <a:solidFill>
                  <a:schemeClr val="tx1"/>
                </a:solidFill>
                <a:latin typeface="Times New Roman" charset="0"/>
                <a:cs typeface="Times New Roman" charset="0"/>
              </a:rPr>
              <a:t>new</a:t>
            </a:r>
            <a:r>
              <a:rPr lang="en-US" sz="2400">
                <a:solidFill>
                  <a:schemeClr val="tx1"/>
                </a:solidFill>
                <a:latin typeface="Times New Roman" charset="0"/>
                <a:cs typeface="Times New Roman" charset="0"/>
              </a:rPr>
              <a:t> Box(..Y_AXIS);</a:t>
            </a:r>
          </a:p>
          <a:p>
            <a:pPr algn="l"/>
            <a:r>
              <a:rPr lang="en-US" sz="2400">
                <a:solidFill>
                  <a:schemeClr val="tx1"/>
                </a:solidFill>
                <a:latin typeface="Times New Roman" charset="0"/>
                <a:cs typeface="Times New Roman" charset="0"/>
              </a:rPr>
              <a:t>    Square b10, b01= new squares;</a:t>
            </a:r>
          </a:p>
          <a:p>
            <a:pPr algn="l"/>
            <a:r>
              <a:rPr lang="en-US" sz="2400">
                <a:solidFill>
                  <a:schemeClr val="tx1"/>
                </a:solidFill>
                <a:latin typeface="Times New Roman" charset="0"/>
                <a:cs typeface="Times New Roman" charset="0"/>
              </a:rPr>
              <a:t>    JButton jb= </a:t>
            </a:r>
            <a:r>
              <a:rPr lang="en-US" sz="2400" b="1">
                <a:solidFill>
                  <a:schemeClr val="tx1"/>
                </a:solidFill>
                <a:latin typeface="Times New Roman" charset="0"/>
                <a:cs typeface="Times New Roman" charset="0"/>
              </a:rPr>
              <a:t>new</a:t>
            </a:r>
            <a:r>
              <a:rPr lang="en-US" sz="2400">
                <a:solidFill>
                  <a:schemeClr val="tx1"/>
                </a:solidFill>
                <a:latin typeface="Times New Roman" charset="0"/>
                <a:cs typeface="Times New Roman" charset="0"/>
              </a:rPr>
              <a:t> JButton("reset");</a:t>
            </a:r>
          </a:p>
          <a:p>
            <a:pPr algn="l">
              <a:spcBef>
                <a:spcPts val="600"/>
              </a:spcBef>
            </a:pPr>
            <a:endParaRPr lang="en-US" sz="2000">
              <a:solidFill>
                <a:schemeClr val="tx1"/>
              </a:solidFill>
              <a:latin typeface="Times" charset="0"/>
            </a:endParaRPr>
          </a:p>
          <a:p>
            <a:pPr algn="l">
              <a:spcBef>
                <a:spcPts val="600"/>
              </a:spcBef>
            </a:pPr>
            <a:r>
              <a:rPr lang="en-US" sz="2000">
                <a:solidFill>
                  <a:schemeClr val="tx1"/>
                </a:solidFill>
                <a:latin typeface="Times" charset="0"/>
              </a:rPr>
              <a:t>  </a:t>
            </a:r>
          </a:p>
          <a:p>
            <a:pPr algn="l">
              <a:spcBef>
                <a:spcPts val="600"/>
              </a:spcBef>
            </a:pPr>
            <a:r>
              <a:rPr lang="en-US" sz="2400">
                <a:solidFill>
                  <a:schemeClr val="tx1"/>
                </a:solidFill>
                <a:latin typeface="Times" charset="0"/>
              </a:rPr>
              <a:t>  /** Constructor: … */</a:t>
            </a:r>
          </a:p>
          <a:p>
            <a:pPr algn="l"/>
            <a:r>
              <a:rPr lang="en-US" sz="2400">
                <a:solidFill>
                  <a:schemeClr val="tx1"/>
                </a:solidFill>
                <a:latin typeface="Times" charset="0"/>
              </a:rPr>
              <a:t>  </a:t>
            </a:r>
            <a:r>
              <a:rPr lang="en-US" sz="2400" b="1">
                <a:solidFill>
                  <a:schemeClr val="tx1"/>
                </a:solidFill>
                <a:latin typeface="Times" charset="0"/>
              </a:rPr>
              <a:t>public</a:t>
            </a:r>
            <a:r>
              <a:rPr lang="en-US" sz="2400">
                <a:solidFill>
                  <a:schemeClr val="tx1"/>
                </a:solidFill>
                <a:latin typeface="Times" charset="0"/>
              </a:rPr>
              <a:t> MouseDemo2() {</a:t>
            </a:r>
          </a:p>
          <a:p>
            <a:pPr algn="l"/>
            <a:r>
              <a:rPr lang="en-US" sz="2400">
                <a:solidFill>
                  <a:schemeClr val="tx1"/>
                </a:solidFill>
                <a:latin typeface="Times" charset="0"/>
              </a:rPr>
              <a:t>     </a:t>
            </a:r>
            <a:r>
              <a:rPr lang="en-US" sz="2400" b="1">
                <a:solidFill>
                  <a:schemeClr val="tx1"/>
                </a:solidFill>
                <a:latin typeface="Times" charset="0"/>
              </a:rPr>
              <a:t>super</a:t>
            </a:r>
            <a:r>
              <a:rPr lang="en-US" sz="2400">
                <a:solidFill>
                  <a:schemeClr val="tx1"/>
                </a:solidFill>
                <a:latin typeface="Times" charset="0"/>
              </a:rPr>
              <a:t>(t);</a:t>
            </a:r>
          </a:p>
          <a:p>
            <a:pPr algn="l"/>
            <a:r>
              <a:rPr lang="en-US" sz="2400">
                <a:solidFill>
                  <a:schemeClr val="tx1"/>
                </a:solidFill>
                <a:latin typeface="Times" charset="0"/>
              </a:rPr>
              <a:t>     </a:t>
            </a:r>
            <a:r>
              <a:rPr lang="en-US" sz="2400">
                <a:solidFill>
                  <a:srgbClr val="3366FF"/>
                </a:solidFill>
                <a:latin typeface="Times" charset="0"/>
              </a:rPr>
              <a:t>place components on content pane</a:t>
            </a:r>
            <a:r>
              <a:rPr lang="en-US" sz="2400">
                <a:solidFill>
                  <a:schemeClr val="tx1"/>
                </a:solidFill>
                <a:latin typeface="Times" charset="0"/>
              </a:rPr>
              <a:t>;</a:t>
            </a:r>
          </a:p>
          <a:p>
            <a:pPr algn="l"/>
            <a:r>
              <a:rPr lang="en-US" sz="2400">
                <a:solidFill>
                  <a:schemeClr val="tx1"/>
                </a:solidFill>
                <a:latin typeface="Times" charset="0"/>
              </a:rPr>
              <a:t>     pack, make unresizeable, visible;</a:t>
            </a:r>
          </a:p>
          <a:p>
            <a:pPr algn="l"/>
            <a:r>
              <a:rPr lang="en-US" sz="2400">
                <a:solidFill>
                  <a:schemeClr val="tx1"/>
                </a:solidFill>
                <a:latin typeface="Times" charset="0"/>
              </a:rPr>
              <a:t>     </a:t>
            </a:r>
            <a:endParaRPr lang="en-US" sz="2400">
              <a:solidFill>
                <a:schemeClr val="accent2"/>
              </a:solidFill>
              <a:latin typeface="Times" charset="0"/>
            </a:endParaRPr>
          </a:p>
        </p:txBody>
      </p:sp>
      <p:sp>
        <p:nvSpPr>
          <p:cNvPr id="53252" name="Rectangle 10"/>
          <p:cNvSpPr>
            <a:spLocks noChangeArrowheads="1"/>
          </p:cNvSpPr>
          <p:nvPr/>
        </p:nvSpPr>
        <p:spPr bwMode="auto">
          <a:xfrm>
            <a:off x="5029200" y="228600"/>
            <a:ext cx="3886200" cy="586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l"/>
            <a:r>
              <a:rPr lang="en-US" sz="2000">
                <a:solidFill>
                  <a:schemeClr val="tx1"/>
                </a:solidFill>
              </a:rPr>
              <a:t>    </a:t>
            </a:r>
            <a:r>
              <a:rPr lang="en-US" sz="2400">
                <a:solidFill>
                  <a:srgbClr val="FF1A7C"/>
                </a:solidFill>
                <a:latin typeface="Times New Roman" charset="0"/>
                <a:cs typeface="Times New Roman" charset="0"/>
              </a:rPr>
              <a:t>jb.addActionListener(</a:t>
            </a:r>
            <a:r>
              <a:rPr lang="en-US" sz="2400" b="1">
                <a:solidFill>
                  <a:srgbClr val="FF1A7C"/>
                </a:solidFill>
                <a:latin typeface="Times New Roman" charset="0"/>
                <a:cs typeface="Times New Roman" charset="0"/>
              </a:rPr>
              <a:t>this</a:t>
            </a:r>
            <a:r>
              <a:rPr lang="en-US" sz="2400">
                <a:solidFill>
                  <a:srgbClr val="FF1A7C"/>
                </a:solidFill>
                <a:latin typeface="Times New Roman" charset="0"/>
                <a:cs typeface="Times New Roman" charset="0"/>
              </a:rPr>
              <a:t>);</a:t>
            </a:r>
          </a:p>
          <a:p>
            <a:pPr algn="l">
              <a:spcBef>
                <a:spcPts val="600"/>
              </a:spcBef>
            </a:pPr>
            <a:r>
              <a:rPr lang="en-US" sz="2400">
                <a:solidFill>
                  <a:srgbClr val="FF1A7C"/>
                </a:solidFill>
                <a:latin typeface="Times New Roman" charset="0"/>
                <a:cs typeface="Times New Roman" charset="0"/>
              </a:rPr>
              <a:t>    b00.addMouseListener(me);</a:t>
            </a:r>
          </a:p>
          <a:p>
            <a:pPr algn="l"/>
            <a:r>
              <a:rPr lang="en-US" sz="2400">
                <a:solidFill>
                  <a:srgbClr val="FF1A7C"/>
                </a:solidFill>
                <a:latin typeface="Times New Roman" charset="0"/>
                <a:cs typeface="Times New Roman" charset="0"/>
              </a:rPr>
              <a:t>    b01.addMouseListener(me);</a:t>
            </a:r>
          </a:p>
          <a:p>
            <a:pPr algn="l"/>
            <a:r>
              <a:rPr lang="en-US" sz="2400">
                <a:solidFill>
                  <a:srgbClr val="FF1A7C"/>
                </a:solidFill>
                <a:latin typeface="Times New Roman" charset="0"/>
                <a:cs typeface="Times New Roman" charset="0"/>
              </a:rPr>
              <a:t>    b10.addMouseListener(me);</a:t>
            </a:r>
          </a:p>
          <a:p>
            <a:pPr algn="l"/>
            <a:r>
              <a:rPr lang="en-US" sz="2400">
                <a:solidFill>
                  <a:srgbClr val="FF1A7C"/>
                </a:solidFill>
                <a:latin typeface="Times New Roman" charset="0"/>
                <a:cs typeface="Times New Roman" charset="0"/>
              </a:rPr>
              <a:t>    b11.addMouseListener(me);</a:t>
            </a:r>
          </a:p>
          <a:p>
            <a:pPr algn="l"/>
            <a:r>
              <a:rPr lang="en-US" sz="2400">
                <a:solidFill>
                  <a:srgbClr val="FF1A7C"/>
                </a:solidFill>
                <a:latin typeface="Times New Roman" charset="0"/>
                <a:cs typeface="Times New Roman" charset="0"/>
              </a:rPr>
              <a:t>}</a:t>
            </a:r>
            <a:endParaRPr lang="en-US" sz="2400">
              <a:solidFill>
                <a:schemeClr val="tx1"/>
              </a:solidFill>
              <a:latin typeface="Times New Roman" charset="0"/>
              <a:cs typeface="Times New Roman" charset="0"/>
            </a:endParaRPr>
          </a:p>
          <a:p>
            <a:pPr algn="l"/>
            <a:endParaRPr lang="en-US" sz="2000">
              <a:solidFill>
                <a:schemeClr val="tx1"/>
              </a:solidFill>
            </a:endParaRPr>
          </a:p>
        </p:txBody>
      </p:sp>
      <p:pic>
        <p:nvPicPr>
          <p:cNvPr id="60421" name="Picture 11" descr="window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4343400"/>
            <a:ext cx="1703388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422" name="Text Box 12"/>
          <p:cNvSpPr txBox="1">
            <a:spLocks/>
          </p:cNvSpPr>
          <p:nvPr/>
        </p:nvSpPr>
        <p:spPr bwMode="auto">
          <a:xfrm>
            <a:off x="4953000" y="4724400"/>
            <a:ext cx="1752600" cy="101600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400">
                <a:solidFill>
                  <a:srgbClr val="FF1A7C"/>
                </a:solidFill>
              </a:rPr>
              <a:t>red</a:t>
            </a:r>
            <a:r>
              <a:rPr lang="en-US" sz="2400"/>
              <a:t>: listening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</a:rPr>
              <a:t>blue</a:t>
            </a:r>
            <a:r>
              <a:rPr lang="en-US" sz="2400"/>
              <a:t>: placing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143000" y="304800"/>
            <a:ext cx="3962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r>
              <a:rPr lang="en-US" sz="2400">
                <a:solidFill>
                  <a:schemeClr val="tx1"/>
                </a:solidFill>
                <a:latin typeface="Times New Roman" charset="0"/>
                <a:cs typeface="Times New Roman" charset="0"/>
              </a:rPr>
              <a:t> </a:t>
            </a:r>
            <a:r>
              <a:rPr lang="en-US" sz="2400" b="1">
                <a:solidFill>
                  <a:srgbClr val="FF1A7C"/>
                </a:solidFill>
                <a:latin typeface="Times New Roman" charset="0"/>
                <a:cs typeface="Times New Roman" charset="0"/>
              </a:rPr>
              <a:t>implements</a:t>
            </a:r>
            <a:r>
              <a:rPr lang="en-US" sz="2400">
                <a:solidFill>
                  <a:srgbClr val="FF1A7C"/>
                </a:solidFill>
                <a:latin typeface="Times New Roman" charset="0"/>
                <a:cs typeface="Times New Roman" charset="0"/>
              </a:rPr>
              <a:t> ActionListener {</a:t>
            </a:r>
            <a:endParaRPr lang="en-US" sz="2400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876800" y="2667000"/>
            <a:ext cx="41148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ts val="600"/>
              </a:spcBef>
            </a:pPr>
            <a:r>
              <a:rPr lang="en-US" sz="2400" b="1">
                <a:solidFill>
                  <a:schemeClr val="tx1"/>
                </a:solidFill>
                <a:latin typeface="Times New Roman" charset="0"/>
                <a:cs typeface="Times New Roman" charset="0"/>
              </a:rPr>
              <a:t> </a:t>
            </a:r>
            <a:r>
              <a:rPr lang="en-US" sz="2400" b="1">
                <a:solidFill>
                  <a:srgbClr val="FF1A7C"/>
                </a:solidFill>
                <a:latin typeface="Times New Roman" charset="0"/>
                <a:cs typeface="Times New Roman" charset="0"/>
              </a:rPr>
              <a:t>public</a:t>
            </a:r>
            <a:r>
              <a:rPr lang="en-US" sz="2400">
                <a:solidFill>
                  <a:srgbClr val="FF1A7C"/>
                </a:solidFill>
                <a:latin typeface="Times New Roman" charset="0"/>
                <a:cs typeface="Times New Roman" charset="0"/>
              </a:rPr>
              <a:t> </a:t>
            </a:r>
            <a:r>
              <a:rPr lang="en-US" sz="2400" b="1">
                <a:solidFill>
                  <a:srgbClr val="FF1A7C"/>
                </a:solidFill>
                <a:latin typeface="Times New Roman" charset="0"/>
                <a:cs typeface="Times New Roman" charset="0"/>
              </a:rPr>
              <a:t>void</a:t>
            </a:r>
            <a:r>
              <a:rPr lang="en-US" sz="2400">
                <a:solidFill>
                  <a:srgbClr val="FF1A7C"/>
                </a:solidFill>
                <a:latin typeface="Times New Roman" charset="0"/>
                <a:cs typeface="Times New Roman" charset="0"/>
              </a:rPr>
              <a:t> actionPerformed (</a:t>
            </a:r>
          </a:p>
          <a:p>
            <a:pPr algn="l"/>
            <a:r>
              <a:rPr lang="en-US" sz="2400">
                <a:solidFill>
                  <a:srgbClr val="FF1A7C"/>
                </a:solidFill>
                <a:latin typeface="Times New Roman" charset="0"/>
                <a:cs typeface="Times New Roman" charset="0"/>
              </a:rPr>
              <a:t>                       ActionEvent e) {</a:t>
            </a:r>
          </a:p>
          <a:p>
            <a:pPr algn="l"/>
            <a:r>
              <a:rPr lang="en-US" sz="2400">
                <a:solidFill>
                  <a:srgbClr val="FF1A7C"/>
                </a:solidFill>
                <a:latin typeface="Times New Roman" charset="0"/>
                <a:cs typeface="Times New Roman" charset="0"/>
              </a:rPr>
              <a:t>       call clearDisk() for </a:t>
            </a:r>
            <a:br>
              <a:rPr lang="en-US" sz="2400">
                <a:solidFill>
                  <a:srgbClr val="FF1A7C"/>
                </a:solidFill>
                <a:latin typeface="Times New Roman" charset="0"/>
                <a:cs typeface="Times New Roman" charset="0"/>
              </a:rPr>
            </a:br>
            <a:r>
              <a:rPr lang="en-US" sz="2400">
                <a:solidFill>
                  <a:srgbClr val="FF1A7C"/>
                </a:solidFill>
                <a:latin typeface="Times New Roman" charset="0"/>
                <a:cs typeface="Times New Roman" charset="0"/>
              </a:rPr>
              <a:t>       b00, b01, b10, b11</a:t>
            </a:r>
          </a:p>
          <a:p>
            <a:pPr algn="l"/>
            <a:r>
              <a:rPr lang="en-US" sz="2400">
                <a:solidFill>
                  <a:srgbClr val="FF1A7C"/>
                </a:solidFill>
                <a:latin typeface="Times New Roman" charset="0"/>
                <a:cs typeface="Times New Roman" charset="0"/>
              </a:rPr>
              <a:t>}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28600" y="3200400"/>
            <a:ext cx="4038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ts val="600"/>
              </a:spcBef>
            </a:pPr>
            <a:r>
              <a:rPr lang="en-US" sz="2400">
                <a:solidFill>
                  <a:srgbClr val="FF1A7C"/>
                </a:solidFill>
                <a:latin typeface="Times New Roman" charset="0"/>
                <a:cs typeface="Times New Roman" charset="0"/>
              </a:rPr>
              <a:t>MouseEvents me= </a:t>
            </a:r>
            <a:br>
              <a:rPr lang="en-US" sz="2400">
                <a:solidFill>
                  <a:srgbClr val="FF1A7C"/>
                </a:solidFill>
                <a:latin typeface="Times New Roman" charset="0"/>
                <a:cs typeface="Times New Roman" charset="0"/>
              </a:rPr>
            </a:br>
            <a:r>
              <a:rPr lang="en-US" sz="2400">
                <a:solidFill>
                  <a:srgbClr val="FF1A7C"/>
                </a:solidFill>
                <a:latin typeface="Times New Roman" charset="0"/>
                <a:cs typeface="Times New Roman" charset="0"/>
              </a:rPr>
              <a:t>           </a:t>
            </a:r>
            <a:r>
              <a:rPr lang="en-US" sz="2400" b="1">
                <a:solidFill>
                  <a:srgbClr val="FF1A7C"/>
                </a:solidFill>
                <a:latin typeface="Times New Roman" charset="0"/>
                <a:cs typeface="Times New Roman" charset="0"/>
              </a:rPr>
              <a:t>new</a:t>
            </a:r>
            <a:r>
              <a:rPr lang="en-US" sz="2400">
                <a:solidFill>
                  <a:srgbClr val="FF1A7C"/>
                </a:solidFill>
                <a:latin typeface="Times New Roman" charset="0"/>
                <a:cs typeface="Times New Roman" charset="0"/>
              </a:rPr>
              <a:t> MouseEvents();</a:t>
            </a:r>
            <a:endParaRPr lang="en-US" sz="2400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53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2" grpId="0"/>
      <p:bldP spid="2" grpId="0"/>
      <p:bldP spid="3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/>
            <a:fld id="{1D03FD0F-CFEE-814D-9CBF-7A1B8515E77B}" type="slidenum">
              <a:rPr lang="en-US" sz="1400">
                <a:solidFill>
                  <a:schemeClr val="tx1"/>
                </a:solidFill>
              </a:rPr>
              <a:pPr eaLnBrk="1" hangingPunct="1"/>
              <a:t>15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62400" y="304800"/>
            <a:ext cx="4724400" cy="381000"/>
          </a:xfrm>
        </p:spPr>
        <p:txBody>
          <a:bodyPr/>
          <a:lstStyle/>
          <a:p>
            <a:pPr marL="0" indent="0" eaLnBrk="1" hangingPunct="1"/>
            <a:r>
              <a:rPr lang="en-US" sz="2400" b="1">
                <a:solidFill>
                  <a:srgbClr val="800000"/>
                </a:solidFill>
                <a:latin typeface="Gill Sans" charset="0"/>
              </a:rPr>
              <a:t>Listening to the keyboard</a:t>
            </a:r>
          </a:p>
        </p:txBody>
      </p:sp>
      <p:sp>
        <p:nvSpPr>
          <p:cNvPr id="62467" name="Rectangle 3"/>
          <p:cNvSpPr>
            <a:spLocks noChangeArrowheads="1"/>
          </p:cNvSpPr>
          <p:nvPr/>
        </p:nvSpPr>
        <p:spPr bwMode="auto">
          <a:xfrm>
            <a:off x="274638" y="755650"/>
            <a:ext cx="8102600" cy="586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l"/>
            <a:r>
              <a:rPr lang="en-US" sz="2000" b="1">
                <a:solidFill>
                  <a:schemeClr val="tx1"/>
                </a:solidFill>
                <a:latin typeface="Times" charset="0"/>
              </a:rPr>
              <a:t>import</a:t>
            </a:r>
            <a:r>
              <a:rPr lang="en-US" sz="2000">
                <a:solidFill>
                  <a:schemeClr val="tx1"/>
                </a:solidFill>
                <a:latin typeface="Times" charset="0"/>
              </a:rPr>
              <a:t> java.awt.*;     </a:t>
            </a:r>
            <a:r>
              <a:rPr lang="en-US" sz="2000" b="1">
                <a:solidFill>
                  <a:schemeClr val="tx1"/>
                </a:solidFill>
                <a:latin typeface="Times" charset="0"/>
              </a:rPr>
              <a:t>import</a:t>
            </a:r>
            <a:r>
              <a:rPr lang="en-US" sz="2000">
                <a:solidFill>
                  <a:schemeClr val="tx1"/>
                </a:solidFill>
                <a:latin typeface="Times" charset="0"/>
              </a:rPr>
              <a:t> java.awt.event.*;      </a:t>
            </a:r>
            <a:r>
              <a:rPr lang="en-US" sz="2000" b="1">
                <a:solidFill>
                  <a:schemeClr val="tx1"/>
                </a:solidFill>
                <a:latin typeface="Times" charset="0"/>
              </a:rPr>
              <a:t>import</a:t>
            </a:r>
            <a:r>
              <a:rPr lang="en-US" sz="2000">
                <a:solidFill>
                  <a:schemeClr val="tx1"/>
                </a:solidFill>
                <a:latin typeface="Times" charset="0"/>
              </a:rPr>
              <a:t> javax.swing.*;</a:t>
            </a:r>
            <a:endParaRPr lang="en-US" sz="800">
              <a:solidFill>
                <a:schemeClr val="tx1"/>
              </a:solidFill>
              <a:latin typeface="Times" charset="0"/>
            </a:endParaRPr>
          </a:p>
          <a:p>
            <a:pPr algn="l"/>
            <a:endParaRPr lang="en-US" sz="800">
              <a:solidFill>
                <a:schemeClr val="tx1"/>
              </a:solidFill>
              <a:latin typeface="Times" charset="0"/>
            </a:endParaRPr>
          </a:p>
          <a:p>
            <a:pPr algn="l"/>
            <a:r>
              <a:rPr lang="en-US" sz="2000" b="1">
                <a:solidFill>
                  <a:schemeClr val="tx1"/>
                </a:solidFill>
                <a:latin typeface="Times" charset="0"/>
              </a:rPr>
              <a:t>public</a:t>
            </a:r>
            <a:r>
              <a:rPr lang="en-US" sz="2000">
                <a:solidFill>
                  <a:schemeClr val="tx1"/>
                </a:solidFill>
                <a:latin typeface="Times" charset="0"/>
              </a:rPr>
              <a:t> </a:t>
            </a:r>
            <a:r>
              <a:rPr lang="en-US" sz="2000" b="1">
                <a:solidFill>
                  <a:schemeClr val="tx1"/>
                </a:solidFill>
                <a:latin typeface="Times" charset="0"/>
              </a:rPr>
              <a:t>class</a:t>
            </a:r>
            <a:r>
              <a:rPr lang="en-US" sz="2000">
                <a:solidFill>
                  <a:schemeClr val="tx1"/>
                </a:solidFill>
                <a:latin typeface="Times" charset="0"/>
              </a:rPr>
              <a:t> AllCaps </a:t>
            </a:r>
            <a:r>
              <a:rPr lang="en-US" sz="2000" b="1">
                <a:solidFill>
                  <a:srgbClr val="FF1A7C"/>
                </a:solidFill>
                <a:latin typeface="Times" charset="0"/>
              </a:rPr>
              <a:t>extends</a:t>
            </a:r>
            <a:r>
              <a:rPr lang="en-US" sz="2000">
                <a:solidFill>
                  <a:srgbClr val="FF1A7C"/>
                </a:solidFill>
                <a:latin typeface="Times" charset="0"/>
              </a:rPr>
              <a:t> KeyAdapter</a:t>
            </a:r>
            <a:r>
              <a:rPr lang="en-US" sz="2000">
                <a:solidFill>
                  <a:schemeClr val="tx1"/>
                </a:solidFill>
                <a:latin typeface="Times" charset="0"/>
              </a:rPr>
              <a:t> {</a:t>
            </a:r>
          </a:p>
          <a:p>
            <a:pPr algn="l"/>
            <a:r>
              <a:rPr lang="en-US" sz="2000">
                <a:solidFill>
                  <a:schemeClr val="tx1"/>
                </a:solidFill>
                <a:latin typeface="Times" charset="0"/>
              </a:rPr>
              <a:t>  JFrame capsFrame= </a:t>
            </a:r>
            <a:r>
              <a:rPr lang="en-US" sz="2000" b="1">
                <a:solidFill>
                  <a:schemeClr val="tx1"/>
                </a:solidFill>
                <a:latin typeface="Times" charset="0"/>
              </a:rPr>
              <a:t>new</a:t>
            </a:r>
            <a:r>
              <a:rPr lang="en-US" sz="2000">
                <a:solidFill>
                  <a:schemeClr val="tx1"/>
                </a:solidFill>
                <a:latin typeface="Times" charset="0"/>
              </a:rPr>
              <a:t> JFrame();</a:t>
            </a:r>
          </a:p>
          <a:p>
            <a:pPr algn="l"/>
            <a:r>
              <a:rPr lang="en-US" sz="2000">
                <a:solidFill>
                  <a:schemeClr val="tx1"/>
                </a:solidFill>
                <a:latin typeface="Times" charset="0"/>
              </a:rPr>
              <a:t>  JLabel capsLabel= </a:t>
            </a:r>
            <a:r>
              <a:rPr lang="en-US" sz="2000" b="1">
                <a:solidFill>
                  <a:schemeClr val="tx1"/>
                </a:solidFill>
                <a:latin typeface="Times" charset="0"/>
              </a:rPr>
              <a:t>new</a:t>
            </a:r>
            <a:r>
              <a:rPr lang="en-US" sz="2000">
                <a:solidFill>
                  <a:schemeClr val="tx1"/>
                </a:solidFill>
                <a:latin typeface="Times" charset="0"/>
              </a:rPr>
              <a:t> JLabel();</a:t>
            </a:r>
            <a:endParaRPr lang="en-US" sz="800">
              <a:solidFill>
                <a:schemeClr val="tx1"/>
              </a:solidFill>
              <a:latin typeface="Times" charset="0"/>
            </a:endParaRPr>
          </a:p>
          <a:p>
            <a:pPr algn="l"/>
            <a:r>
              <a:rPr lang="en-US" sz="800">
                <a:solidFill>
                  <a:schemeClr val="tx1"/>
                </a:solidFill>
                <a:latin typeface="Times" charset="0"/>
              </a:rPr>
              <a:t>  </a:t>
            </a:r>
          </a:p>
          <a:p>
            <a:pPr algn="l"/>
            <a:r>
              <a:rPr lang="en-US" sz="2000">
                <a:solidFill>
                  <a:schemeClr val="tx1"/>
                </a:solidFill>
                <a:latin typeface="Times" charset="0"/>
              </a:rPr>
              <a:t>  </a:t>
            </a:r>
            <a:r>
              <a:rPr lang="en-US" sz="2000" b="1">
                <a:solidFill>
                  <a:schemeClr val="tx1"/>
                </a:solidFill>
                <a:latin typeface="Times" charset="0"/>
              </a:rPr>
              <a:t>public</a:t>
            </a:r>
            <a:r>
              <a:rPr lang="en-US" sz="2000">
                <a:solidFill>
                  <a:schemeClr val="tx1"/>
                </a:solidFill>
                <a:latin typeface="Times" charset="0"/>
              </a:rPr>
              <a:t> AllCaps() {</a:t>
            </a:r>
          </a:p>
          <a:p>
            <a:pPr algn="l"/>
            <a:r>
              <a:rPr lang="en-US" sz="2000">
                <a:solidFill>
                  <a:schemeClr val="tx1"/>
                </a:solidFill>
                <a:latin typeface="Times" charset="0"/>
              </a:rPr>
              <a:t>    capsLabel.setHorizontalAlignment(SwingConstants.CENTER);</a:t>
            </a:r>
          </a:p>
          <a:p>
            <a:pPr algn="l"/>
            <a:r>
              <a:rPr lang="en-US" sz="2000">
                <a:solidFill>
                  <a:schemeClr val="tx1"/>
                </a:solidFill>
                <a:latin typeface="Times" charset="0"/>
              </a:rPr>
              <a:t>    capsLabel.setText(":)");</a:t>
            </a:r>
          </a:p>
          <a:p>
            <a:pPr algn="l"/>
            <a:r>
              <a:rPr lang="en-US" sz="2000">
                <a:solidFill>
                  <a:schemeClr val="tx1"/>
                </a:solidFill>
                <a:latin typeface="Times" charset="0"/>
              </a:rPr>
              <a:t>    capsFrame.setSize(200,200);</a:t>
            </a:r>
          </a:p>
          <a:p>
            <a:pPr algn="l"/>
            <a:r>
              <a:rPr lang="en-US" sz="2000">
                <a:solidFill>
                  <a:schemeClr val="tx1"/>
                </a:solidFill>
                <a:latin typeface="Times" charset="0"/>
              </a:rPr>
              <a:t>    </a:t>
            </a:r>
            <a:r>
              <a:rPr lang="en-US" sz="2000">
                <a:solidFill>
                  <a:schemeClr val="accent2"/>
                </a:solidFill>
                <a:latin typeface="Times" charset="0"/>
              </a:rPr>
              <a:t>Container c= capsFrame.getContentPane();</a:t>
            </a:r>
          </a:p>
          <a:p>
            <a:pPr algn="l"/>
            <a:r>
              <a:rPr lang="en-US" sz="2000">
                <a:solidFill>
                  <a:schemeClr val="accent2"/>
                </a:solidFill>
                <a:latin typeface="Times" charset="0"/>
              </a:rPr>
              <a:t>    c.add(capsLabel);</a:t>
            </a:r>
          </a:p>
          <a:p>
            <a:pPr algn="l"/>
            <a:r>
              <a:rPr lang="en-US" sz="2000">
                <a:solidFill>
                  <a:schemeClr val="tx1"/>
                </a:solidFill>
                <a:latin typeface="Times" charset="0"/>
              </a:rPr>
              <a:t>    </a:t>
            </a:r>
            <a:r>
              <a:rPr lang="en-US" sz="2000">
                <a:solidFill>
                  <a:srgbClr val="FF1A7C"/>
                </a:solidFill>
                <a:latin typeface="Times" charset="0"/>
              </a:rPr>
              <a:t>capsFrame.addKeyListener(</a:t>
            </a:r>
            <a:r>
              <a:rPr lang="en-US" sz="2000" b="1">
                <a:solidFill>
                  <a:srgbClr val="FF1A7C"/>
                </a:solidFill>
                <a:latin typeface="Times" charset="0"/>
              </a:rPr>
              <a:t>this</a:t>
            </a:r>
            <a:r>
              <a:rPr lang="en-US" sz="2000">
                <a:solidFill>
                  <a:srgbClr val="FF1A7C"/>
                </a:solidFill>
                <a:latin typeface="Times" charset="0"/>
              </a:rPr>
              <a:t>);</a:t>
            </a:r>
            <a:endParaRPr lang="en-US" sz="2000">
              <a:solidFill>
                <a:schemeClr val="tx1"/>
              </a:solidFill>
              <a:latin typeface="Times" charset="0"/>
            </a:endParaRPr>
          </a:p>
          <a:p>
            <a:pPr algn="l"/>
            <a:r>
              <a:rPr lang="en-US" sz="2000">
                <a:solidFill>
                  <a:schemeClr val="tx1"/>
                </a:solidFill>
                <a:latin typeface="Times" charset="0"/>
              </a:rPr>
              <a:t>    capsFrame.show();</a:t>
            </a:r>
          </a:p>
          <a:p>
            <a:pPr algn="l"/>
            <a:r>
              <a:rPr lang="en-US" sz="2000">
                <a:solidFill>
                  <a:schemeClr val="tx1"/>
                </a:solidFill>
                <a:latin typeface="Times" charset="0"/>
              </a:rPr>
              <a:t>  }</a:t>
            </a:r>
            <a:endParaRPr lang="en-US" sz="800">
              <a:solidFill>
                <a:schemeClr val="tx1"/>
              </a:solidFill>
              <a:latin typeface="Times" charset="0"/>
            </a:endParaRPr>
          </a:p>
          <a:p>
            <a:pPr algn="l"/>
            <a:r>
              <a:rPr lang="en-US" sz="800">
                <a:solidFill>
                  <a:schemeClr val="tx1"/>
                </a:solidFill>
                <a:latin typeface="Times" charset="0"/>
              </a:rPr>
              <a:t>  </a:t>
            </a:r>
          </a:p>
          <a:p>
            <a:pPr algn="l"/>
            <a:r>
              <a:rPr lang="en-US" sz="2000">
                <a:solidFill>
                  <a:schemeClr val="tx1"/>
                </a:solidFill>
                <a:latin typeface="Times" charset="0"/>
              </a:rPr>
              <a:t>   </a:t>
            </a:r>
            <a:r>
              <a:rPr lang="en-US" sz="2000" b="1">
                <a:solidFill>
                  <a:srgbClr val="FF1A7C"/>
                </a:solidFill>
                <a:latin typeface="Times" charset="0"/>
              </a:rPr>
              <a:t>public</a:t>
            </a:r>
            <a:r>
              <a:rPr lang="en-US" sz="2000">
                <a:solidFill>
                  <a:srgbClr val="FF1A7C"/>
                </a:solidFill>
                <a:latin typeface="Times" charset="0"/>
              </a:rPr>
              <a:t> </a:t>
            </a:r>
            <a:r>
              <a:rPr lang="en-US" sz="2000" b="1">
                <a:solidFill>
                  <a:srgbClr val="FF1A7C"/>
                </a:solidFill>
                <a:latin typeface="Times" charset="0"/>
              </a:rPr>
              <a:t>void</a:t>
            </a:r>
            <a:r>
              <a:rPr lang="en-US" sz="2000">
                <a:solidFill>
                  <a:srgbClr val="FF1A7C"/>
                </a:solidFill>
                <a:latin typeface="Times" charset="0"/>
              </a:rPr>
              <a:t> keyPressed (KeyEvent e)</a:t>
            </a:r>
            <a:r>
              <a:rPr lang="en-US" sz="2000">
                <a:solidFill>
                  <a:schemeClr val="tx1"/>
                </a:solidFill>
                <a:latin typeface="Times" charset="0"/>
              </a:rPr>
              <a:t> {</a:t>
            </a:r>
          </a:p>
          <a:p>
            <a:pPr algn="l"/>
            <a:r>
              <a:rPr lang="en-US" sz="2000">
                <a:solidFill>
                  <a:schemeClr val="tx1"/>
                </a:solidFill>
                <a:latin typeface="Times" charset="0"/>
              </a:rPr>
              <a:t>    </a:t>
            </a:r>
            <a:r>
              <a:rPr lang="en-US" sz="2000" b="1">
                <a:solidFill>
                  <a:schemeClr val="tx1"/>
                </a:solidFill>
                <a:latin typeface="Times" charset="0"/>
              </a:rPr>
              <a:t>char</a:t>
            </a:r>
            <a:r>
              <a:rPr lang="en-US" sz="2000">
                <a:solidFill>
                  <a:schemeClr val="tx1"/>
                </a:solidFill>
                <a:latin typeface="Times" charset="0"/>
              </a:rPr>
              <a:t> typedChar= e.getKeyChar();</a:t>
            </a:r>
          </a:p>
          <a:p>
            <a:pPr algn="l"/>
            <a:r>
              <a:rPr lang="en-US" sz="2000">
                <a:solidFill>
                  <a:schemeClr val="tx1"/>
                </a:solidFill>
                <a:latin typeface="Times" charset="0"/>
              </a:rPr>
              <a:t>    capsLabel.setText(("'" + typedChar + "'").toUpperCase());</a:t>
            </a:r>
          </a:p>
          <a:p>
            <a:pPr algn="l"/>
            <a:r>
              <a:rPr lang="en-US" sz="2000">
                <a:solidFill>
                  <a:schemeClr val="tx1"/>
                </a:solidFill>
                <a:latin typeface="Times" charset="0"/>
              </a:rPr>
              <a:t>  }</a:t>
            </a:r>
          </a:p>
          <a:p>
            <a:pPr algn="l"/>
            <a:r>
              <a:rPr lang="en-US" sz="2000">
                <a:solidFill>
                  <a:schemeClr val="tx1"/>
                </a:solidFill>
                <a:latin typeface="Times" charset="0"/>
              </a:rPr>
              <a:t>}</a:t>
            </a:r>
          </a:p>
        </p:txBody>
      </p:sp>
      <p:sp>
        <p:nvSpPr>
          <p:cNvPr id="62468" name="Rectangle 4"/>
          <p:cNvSpPr>
            <a:spLocks noChangeArrowheads="1"/>
          </p:cNvSpPr>
          <p:nvPr/>
        </p:nvSpPr>
        <p:spPr bwMode="auto">
          <a:xfrm>
            <a:off x="6503988" y="2103438"/>
            <a:ext cx="2073275" cy="304800"/>
          </a:xfrm>
          <a:prstGeom prst="rect">
            <a:avLst/>
          </a:prstGeom>
          <a:solidFill>
            <a:srgbClr val="FFF7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</a:rPr>
              <a:t>1. Extend this class. </a:t>
            </a:r>
          </a:p>
        </p:txBody>
      </p:sp>
      <p:sp>
        <p:nvSpPr>
          <p:cNvPr id="62469" name="Line 5"/>
          <p:cNvSpPr>
            <a:spLocks noChangeShapeType="1"/>
          </p:cNvSpPr>
          <p:nvPr/>
        </p:nvSpPr>
        <p:spPr bwMode="auto">
          <a:xfrm>
            <a:off x="4411663" y="1543050"/>
            <a:ext cx="2079625" cy="685800"/>
          </a:xfrm>
          <a:prstGeom prst="line">
            <a:avLst/>
          </a:prstGeom>
          <a:noFill/>
          <a:ln w="38100">
            <a:solidFill>
              <a:srgbClr val="FF008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70" name="Rectangle 6"/>
          <p:cNvSpPr>
            <a:spLocks noChangeArrowheads="1"/>
          </p:cNvSpPr>
          <p:nvPr/>
        </p:nvSpPr>
        <p:spPr bwMode="auto">
          <a:xfrm>
            <a:off x="5897563" y="3806825"/>
            <a:ext cx="2686050" cy="857250"/>
          </a:xfrm>
          <a:prstGeom prst="rect">
            <a:avLst/>
          </a:prstGeom>
          <a:solidFill>
            <a:srgbClr val="FFF7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l"/>
            <a:r>
              <a:rPr lang="en-US" sz="2000">
                <a:solidFill>
                  <a:schemeClr val="tx1"/>
                </a:solidFill>
              </a:rPr>
              <a:t>2. Override this method. It is called when a key stroke is detected. </a:t>
            </a:r>
          </a:p>
        </p:txBody>
      </p:sp>
      <p:sp>
        <p:nvSpPr>
          <p:cNvPr id="62471" name="Line 7"/>
          <p:cNvSpPr>
            <a:spLocks noChangeShapeType="1"/>
          </p:cNvSpPr>
          <p:nvPr/>
        </p:nvSpPr>
        <p:spPr bwMode="auto">
          <a:xfrm rot="10800000" flipH="1">
            <a:off x="2890838" y="4572000"/>
            <a:ext cx="3019425" cy="446088"/>
          </a:xfrm>
          <a:prstGeom prst="line">
            <a:avLst/>
          </a:prstGeom>
          <a:noFill/>
          <a:ln w="38100">
            <a:solidFill>
              <a:srgbClr val="FF008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72" name="Rectangle 8"/>
          <p:cNvSpPr>
            <a:spLocks noChangeArrowheads="1"/>
          </p:cNvSpPr>
          <p:nvPr/>
        </p:nvSpPr>
        <p:spPr bwMode="auto">
          <a:xfrm>
            <a:off x="5897563" y="3086100"/>
            <a:ext cx="2686050" cy="593725"/>
          </a:xfrm>
          <a:prstGeom prst="rect">
            <a:avLst/>
          </a:prstGeom>
          <a:solidFill>
            <a:srgbClr val="FFF7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l"/>
            <a:r>
              <a:rPr lang="en-US" sz="2000">
                <a:solidFill>
                  <a:schemeClr val="tx1"/>
                </a:solidFill>
              </a:rPr>
              <a:t>3. Add this instance as a key listener for the frame</a:t>
            </a:r>
          </a:p>
        </p:txBody>
      </p:sp>
      <p:sp>
        <p:nvSpPr>
          <p:cNvPr id="62473" name="Line 9"/>
          <p:cNvSpPr>
            <a:spLocks noChangeShapeType="1"/>
          </p:cNvSpPr>
          <p:nvPr/>
        </p:nvSpPr>
        <p:spPr bwMode="auto">
          <a:xfrm rot="10800000" flipH="1">
            <a:off x="3509963" y="3429000"/>
            <a:ext cx="2400300" cy="560388"/>
          </a:xfrm>
          <a:prstGeom prst="line">
            <a:avLst/>
          </a:prstGeom>
          <a:noFill/>
          <a:ln w="38100">
            <a:solidFill>
              <a:srgbClr val="FF008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2474" name="Picture 10" descr="window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3213" y="4870450"/>
            <a:ext cx="18049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475" name="Text Box 11"/>
          <p:cNvSpPr txBox="1">
            <a:spLocks/>
          </p:cNvSpPr>
          <p:nvPr/>
        </p:nvSpPr>
        <p:spPr bwMode="auto">
          <a:xfrm>
            <a:off x="6324600" y="1143000"/>
            <a:ext cx="2057400" cy="85407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2000" b="1">
                <a:solidFill>
                  <a:srgbClr val="FF1A7C"/>
                </a:solidFill>
              </a:rPr>
              <a:t>red</a:t>
            </a:r>
            <a:r>
              <a:rPr lang="en-US" sz="2000" b="1"/>
              <a:t>: listening</a:t>
            </a:r>
          </a:p>
          <a:p>
            <a:pPr algn="r" eaLnBrk="1" hangingPunct="1">
              <a:spcBef>
                <a:spcPct val="50000"/>
              </a:spcBef>
            </a:pPr>
            <a:r>
              <a:rPr lang="en-US" sz="2000" b="1">
                <a:solidFill>
                  <a:schemeClr val="accent2"/>
                </a:solidFill>
              </a:rPr>
              <a:t>blue</a:t>
            </a:r>
            <a:r>
              <a:rPr lang="en-US" sz="2000" b="1"/>
              <a:t>: placing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533400" y="457200"/>
            <a:ext cx="8153400" cy="6570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6600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defTabSz="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defTabSz="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defTabSz="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defTabSz="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2200" b="1" dirty="0" smtClean="0"/>
              <a:t>public</a:t>
            </a:r>
            <a:r>
              <a:rPr lang="en-US" sz="2200" dirty="0" smtClean="0"/>
              <a:t> </a:t>
            </a:r>
            <a:r>
              <a:rPr lang="en-US" sz="2200" b="1" dirty="0" smtClean="0"/>
              <a:t>class</a:t>
            </a:r>
            <a:r>
              <a:rPr lang="en-US" sz="2200" dirty="0" smtClean="0"/>
              <a:t> BDemo3 </a:t>
            </a:r>
            <a:r>
              <a:rPr lang="en-US" sz="2200" b="1" dirty="0" smtClean="0"/>
              <a:t>extends</a:t>
            </a:r>
            <a:r>
              <a:rPr lang="en-US" sz="2200" dirty="0" smtClean="0"/>
              <a:t> </a:t>
            </a:r>
            <a:r>
              <a:rPr lang="en-US" sz="2200" dirty="0" err="1" smtClean="0"/>
              <a:t>JFrame</a:t>
            </a:r>
            <a:r>
              <a:rPr lang="en-US" sz="2200" dirty="0" smtClean="0"/>
              <a:t>  </a:t>
            </a:r>
            <a:r>
              <a:rPr lang="en-US" sz="2200" dirty="0" smtClean="0">
                <a:solidFill>
                  <a:srgbClr val="0000CC"/>
                </a:solidFill>
              </a:rPr>
              <a:t>implements </a:t>
            </a:r>
            <a:r>
              <a:rPr lang="en-US" sz="2200" dirty="0" err="1" smtClean="0">
                <a:solidFill>
                  <a:srgbClr val="0000CC"/>
                </a:solidFill>
              </a:rPr>
              <a:t>ActionListener</a:t>
            </a:r>
            <a:r>
              <a:rPr lang="en-US" sz="2200" dirty="0" smtClean="0"/>
              <a:t> {</a:t>
            </a:r>
          </a:p>
          <a:p>
            <a:pPr algn="l">
              <a:defRPr/>
            </a:pPr>
            <a:r>
              <a:rPr lang="en-US" sz="2200" dirty="0" smtClean="0"/>
              <a:t>     </a:t>
            </a:r>
            <a:r>
              <a:rPr lang="en-US" sz="2200" b="1" dirty="0" smtClean="0"/>
              <a:t>private</a:t>
            </a:r>
            <a:r>
              <a:rPr lang="en-US" sz="2200" dirty="0" smtClean="0"/>
              <a:t> </a:t>
            </a:r>
            <a:r>
              <a:rPr lang="en-US" sz="2200" dirty="0" err="1" smtClean="0"/>
              <a:t>JButton</a:t>
            </a:r>
            <a:r>
              <a:rPr lang="en-US" sz="2200" dirty="0" smtClean="0"/>
              <a:t> </a:t>
            </a:r>
            <a:r>
              <a:rPr lang="en-US" sz="2200" dirty="0" err="1" smtClean="0"/>
              <a:t>wButt</a:t>
            </a:r>
            <a:r>
              <a:rPr lang="en-US" sz="2200" dirty="0" smtClean="0"/>
              <a:t>, </a:t>
            </a:r>
            <a:r>
              <a:rPr lang="en-US" sz="2200" dirty="0" err="1" smtClean="0"/>
              <a:t>eButt</a:t>
            </a:r>
            <a:r>
              <a:rPr lang="en-US" sz="2200" dirty="0" smtClean="0"/>
              <a:t> …; </a:t>
            </a:r>
          </a:p>
          <a:p>
            <a:pPr algn="l">
              <a:spcBef>
                <a:spcPts val="1200"/>
              </a:spcBef>
              <a:defRPr/>
            </a:pPr>
            <a:r>
              <a:rPr lang="en-US" sz="2200" b="1" dirty="0" smtClean="0"/>
              <a:t>     public</a:t>
            </a:r>
            <a:r>
              <a:rPr lang="en-US" sz="2200" dirty="0" smtClean="0"/>
              <a:t> ButtonDemo3() {</a:t>
            </a:r>
          </a:p>
          <a:p>
            <a:pPr algn="l">
              <a:defRPr/>
            </a:pPr>
            <a:r>
              <a:rPr lang="en-US" sz="2200" dirty="0" smtClean="0">
                <a:solidFill>
                  <a:srgbClr val="008000"/>
                </a:solidFill>
              </a:rPr>
              <a:t>           Add buttons to content pane, enable </a:t>
            </a:r>
          </a:p>
          <a:p>
            <a:pPr algn="l">
              <a:defRPr/>
            </a:pPr>
            <a:r>
              <a:rPr lang="en-US" sz="2200" dirty="0" smtClean="0">
                <a:solidFill>
                  <a:srgbClr val="008000"/>
                </a:solidFill>
              </a:rPr>
              <a:t>                 ne, disable the other</a:t>
            </a:r>
          </a:p>
          <a:p>
            <a:pPr algn="l">
              <a:defRPr/>
            </a:pPr>
            <a:r>
              <a:rPr lang="en-US" sz="2200" dirty="0" smtClean="0"/>
              <a:t>           </a:t>
            </a:r>
            <a:r>
              <a:rPr lang="en-US" sz="2200" dirty="0" err="1" smtClean="0"/>
              <a:t>wButt.addActionListener</a:t>
            </a:r>
            <a:r>
              <a:rPr lang="en-US" sz="2200" dirty="0" smtClean="0"/>
              <a:t>(</a:t>
            </a:r>
            <a:r>
              <a:rPr lang="en-US" sz="2200" b="1" dirty="0" smtClean="0"/>
              <a:t>this</a:t>
            </a:r>
            <a:r>
              <a:rPr lang="en-US" sz="2200" dirty="0" smtClean="0"/>
              <a:t>);</a:t>
            </a:r>
          </a:p>
          <a:p>
            <a:pPr algn="l">
              <a:defRPr/>
            </a:pPr>
            <a:r>
              <a:rPr lang="en-US" sz="2200" dirty="0" smtClean="0"/>
              <a:t>           </a:t>
            </a:r>
            <a:r>
              <a:rPr lang="en-US" sz="2200" dirty="0" err="1" smtClean="0"/>
              <a:t>eButt.addActionListener</a:t>
            </a:r>
            <a:r>
              <a:rPr lang="en-US" sz="2200" dirty="0" smtClean="0"/>
              <a:t>(</a:t>
            </a:r>
            <a:r>
              <a:rPr lang="en-US" sz="2200" b="1" dirty="0" smtClean="0"/>
              <a:t>new</a:t>
            </a:r>
            <a:r>
              <a:rPr lang="en-US" sz="2200" dirty="0" smtClean="0"/>
              <a:t> </a:t>
            </a:r>
            <a:r>
              <a:rPr lang="en-US" sz="2200" dirty="0" err="1" smtClean="0"/>
              <a:t>BeListener</a:t>
            </a:r>
            <a:r>
              <a:rPr lang="en-US" sz="2200" dirty="0" smtClean="0"/>
              <a:t>());  }</a:t>
            </a:r>
          </a:p>
          <a:p>
            <a:pPr algn="l">
              <a:spcBef>
                <a:spcPts val="1200"/>
              </a:spcBef>
              <a:defRPr/>
            </a:pPr>
            <a:r>
              <a:rPr lang="en-US" sz="2200" dirty="0" smtClean="0"/>
              <a:t>     </a:t>
            </a:r>
            <a:r>
              <a:rPr lang="en-US" sz="2200" b="1" dirty="0" smtClean="0"/>
              <a:t>public</a:t>
            </a:r>
            <a:r>
              <a:rPr lang="en-US" sz="2200" dirty="0" smtClean="0"/>
              <a:t> </a:t>
            </a:r>
            <a:r>
              <a:rPr lang="en-US" sz="2200" b="1" dirty="0" smtClean="0"/>
              <a:t>void</a:t>
            </a:r>
            <a:r>
              <a:rPr lang="en-US" sz="2200" dirty="0" smtClean="0"/>
              <a:t> </a:t>
            </a:r>
            <a:r>
              <a:rPr lang="en-US" sz="2200" dirty="0" err="1" smtClean="0"/>
              <a:t>actionPerformed</a:t>
            </a:r>
            <a:r>
              <a:rPr lang="en-US" sz="2200" dirty="0" smtClean="0"/>
              <a:t>(</a:t>
            </a:r>
            <a:r>
              <a:rPr lang="en-US" sz="2200" dirty="0" err="1" smtClean="0"/>
              <a:t>ActionEvent</a:t>
            </a:r>
            <a:r>
              <a:rPr lang="en-US" sz="2200" dirty="0" smtClean="0"/>
              <a:t> e) {</a:t>
            </a:r>
          </a:p>
          <a:p>
            <a:pPr algn="l">
              <a:defRPr/>
            </a:pPr>
            <a:r>
              <a:rPr lang="en-US" sz="2200" dirty="0" smtClean="0"/>
              <a:t>          </a:t>
            </a:r>
            <a:r>
              <a:rPr lang="en-US" sz="2200" b="1" dirty="0" err="1" smtClean="0"/>
              <a:t>boolean</a:t>
            </a:r>
            <a:r>
              <a:rPr lang="en-US" sz="2200" dirty="0" smtClean="0"/>
              <a:t> b= </a:t>
            </a:r>
            <a:r>
              <a:rPr lang="en-US" sz="2200" dirty="0" err="1" smtClean="0"/>
              <a:t>eButt.isEnabled</a:t>
            </a:r>
            <a:r>
              <a:rPr lang="en-US" sz="2200" dirty="0" smtClean="0"/>
              <a:t>();</a:t>
            </a:r>
          </a:p>
          <a:p>
            <a:pPr algn="l">
              <a:defRPr/>
            </a:pPr>
            <a:r>
              <a:rPr lang="en-US" sz="2200" dirty="0" smtClean="0"/>
              <a:t>          </a:t>
            </a:r>
            <a:r>
              <a:rPr lang="en-US" sz="2200" dirty="0" err="1" smtClean="0"/>
              <a:t>eButt.setEnabled</a:t>
            </a:r>
            <a:r>
              <a:rPr lang="en-US" sz="2200" dirty="0" smtClean="0"/>
              <a:t>(!b); </a:t>
            </a:r>
            <a:r>
              <a:rPr lang="en-US" sz="2200" dirty="0" err="1" smtClean="0"/>
              <a:t>wButt.setEnabled</a:t>
            </a:r>
            <a:r>
              <a:rPr lang="en-US" sz="2200" dirty="0" smtClean="0"/>
              <a:t>(b);  }</a:t>
            </a:r>
          </a:p>
          <a:p>
            <a:pPr algn="l">
              <a:defRPr/>
            </a:pPr>
            <a:r>
              <a:rPr lang="en-US" sz="2200" dirty="0" smtClean="0"/>
              <a:t> }</a:t>
            </a:r>
          </a:p>
          <a:p>
            <a:pPr algn="l">
              <a:defRPr/>
            </a:pPr>
            <a:endParaRPr lang="en-US" sz="2200" dirty="0" smtClean="0"/>
          </a:p>
          <a:p>
            <a:pPr algn="l">
              <a:spcBef>
                <a:spcPts val="600"/>
              </a:spcBef>
              <a:defRPr/>
            </a:pPr>
            <a:r>
              <a:rPr lang="en-US" sz="2200" b="1" dirty="0" smtClean="0"/>
              <a:t>class</a:t>
            </a:r>
            <a:r>
              <a:rPr lang="en-US" sz="2200" dirty="0" smtClean="0"/>
              <a:t> </a:t>
            </a:r>
            <a:r>
              <a:rPr lang="en-US" sz="2200" dirty="0" err="1" smtClean="0"/>
              <a:t>BeListener</a:t>
            </a:r>
            <a:r>
              <a:rPr lang="en-US" sz="2200" dirty="0" smtClean="0"/>
              <a:t> </a:t>
            </a:r>
            <a:r>
              <a:rPr lang="en-US" sz="2200" dirty="0" smtClean="0">
                <a:solidFill>
                  <a:srgbClr val="0000CC"/>
                </a:solidFill>
              </a:rPr>
              <a:t>implements </a:t>
            </a:r>
            <a:r>
              <a:rPr lang="en-US" sz="2200" dirty="0" err="1" smtClean="0">
                <a:solidFill>
                  <a:srgbClr val="0000CC"/>
                </a:solidFill>
              </a:rPr>
              <a:t>ActionListener</a:t>
            </a:r>
            <a:r>
              <a:rPr lang="en-US" sz="2200" dirty="0" smtClean="0"/>
              <a:t> {</a:t>
            </a:r>
          </a:p>
          <a:p>
            <a:pPr algn="l">
              <a:defRPr/>
            </a:pPr>
            <a:r>
              <a:rPr lang="en-US" sz="2200" dirty="0" smtClean="0"/>
              <a:t>       </a:t>
            </a:r>
            <a:r>
              <a:rPr lang="en-US" sz="2200" b="1" dirty="0" smtClean="0"/>
              <a:t>public</a:t>
            </a:r>
            <a:r>
              <a:rPr lang="en-US" sz="2200" dirty="0" smtClean="0"/>
              <a:t> </a:t>
            </a:r>
            <a:r>
              <a:rPr lang="en-US" sz="2200" b="1" dirty="0" smtClean="0"/>
              <a:t>void</a:t>
            </a:r>
            <a:r>
              <a:rPr lang="en-US" sz="2200" dirty="0" smtClean="0"/>
              <a:t> </a:t>
            </a:r>
            <a:r>
              <a:rPr lang="en-US" sz="2200" dirty="0" err="1" smtClean="0"/>
              <a:t>actionPerformed</a:t>
            </a:r>
            <a:r>
              <a:rPr lang="en-US" sz="2200" dirty="0" smtClean="0"/>
              <a:t>(</a:t>
            </a:r>
            <a:r>
              <a:rPr lang="en-US" sz="2200" dirty="0" err="1" smtClean="0"/>
              <a:t>ActionEvent</a:t>
            </a:r>
            <a:r>
              <a:rPr lang="en-US" sz="2200" dirty="0" smtClean="0"/>
              <a:t> e) {</a:t>
            </a:r>
          </a:p>
          <a:p>
            <a:pPr algn="l">
              <a:defRPr/>
            </a:pPr>
            <a:r>
              <a:rPr lang="en-US" sz="2200" dirty="0" smtClean="0"/>
              <a:t>     	    </a:t>
            </a:r>
            <a:r>
              <a:rPr lang="en-US" sz="2200" b="1" dirty="0" err="1" smtClean="0"/>
              <a:t>boolean</a:t>
            </a:r>
            <a:r>
              <a:rPr lang="en-US" sz="2200" dirty="0" smtClean="0"/>
              <a:t> b= </a:t>
            </a:r>
            <a:r>
              <a:rPr lang="en-US" sz="2200" dirty="0" err="1" smtClean="0"/>
              <a:t>eButt.isEnabled</a:t>
            </a:r>
            <a:r>
              <a:rPr lang="en-US" sz="2200" dirty="0" smtClean="0"/>
              <a:t>();</a:t>
            </a:r>
          </a:p>
          <a:p>
            <a:pPr algn="l">
              <a:defRPr/>
            </a:pPr>
            <a:r>
              <a:rPr lang="en-US" sz="2200" dirty="0" smtClean="0"/>
              <a:t>     	    </a:t>
            </a:r>
            <a:r>
              <a:rPr lang="en-US" sz="2200" dirty="0" err="1" smtClean="0"/>
              <a:t>eButt.setEnabled</a:t>
            </a:r>
            <a:r>
              <a:rPr lang="en-US" sz="2200" dirty="0" smtClean="0"/>
              <a:t>(!b); </a:t>
            </a:r>
            <a:r>
              <a:rPr lang="en-US" sz="2200" dirty="0" err="1" smtClean="0"/>
              <a:t>wButt.setEnabled</a:t>
            </a:r>
            <a:r>
              <a:rPr lang="en-US" sz="2200" dirty="0" smtClean="0"/>
              <a:t>(b);</a:t>
            </a:r>
          </a:p>
          <a:p>
            <a:pPr algn="l">
              <a:defRPr/>
            </a:pPr>
            <a:r>
              <a:rPr lang="en-US" sz="2200" dirty="0" smtClean="0"/>
              <a:t>  	   }</a:t>
            </a:r>
          </a:p>
          <a:p>
            <a:pPr algn="l">
              <a:defRPr/>
            </a:pPr>
            <a:endParaRPr lang="en-US" sz="2200" dirty="0" smtClean="0"/>
          </a:p>
        </p:txBody>
      </p:sp>
      <p:sp>
        <p:nvSpPr>
          <p:cNvPr id="6451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/>
            <a:fld id="{1453FF00-3C88-A14D-8EF4-EA03AD025AF5}" type="slidenum">
              <a:rPr lang="en-US" sz="1400">
                <a:solidFill>
                  <a:schemeClr val="tx1"/>
                </a:solidFill>
                <a:cs typeface="Gill Sans" charset="0"/>
              </a:rPr>
              <a:pPr eaLnBrk="1" hangingPunct="1"/>
              <a:t>16</a:t>
            </a:fld>
            <a:endParaRPr lang="en-US" sz="1400">
              <a:solidFill>
                <a:schemeClr val="tx1"/>
              </a:solidFill>
              <a:cs typeface="Gill Sans" charset="0"/>
            </a:endParaRPr>
          </a:p>
        </p:txBody>
      </p:sp>
      <p:sp>
        <p:nvSpPr>
          <p:cNvPr id="64515" name="Slide Number Placeholder 4"/>
          <p:cNvSpPr txBox="1">
            <a:spLocks/>
          </p:cNvSpPr>
          <p:nvPr/>
        </p:nvSpPr>
        <p:spPr bwMode="auto">
          <a:xfrm>
            <a:off x="4762500" y="9247188"/>
            <a:ext cx="1428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/>
            <a:fld id="{25932529-61DD-A34E-A8F6-612DDC989175}" type="slidenum">
              <a:rPr lang="en-US"/>
              <a:pPr eaLnBrk="1" hangingPunct="1"/>
              <a:t>16</a:t>
            </a:fld>
            <a:endParaRPr 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09600" y="4572000"/>
            <a:ext cx="36576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977900" indent="-4572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549400" indent="-4572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2120900" indent="-4572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692400" indent="-4572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3149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3606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40640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4521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l">
              <a:spcBef>
                <a:spcPct val="15000"/>
              </a:spcBef>
              <a:buFont typeface="Times" charset="0"/>
              <a:buNone/>
              <a:defRPr/>
            </a:pPr>
            <a:r>
              <a:rPr lang="en-US" dirty="0" smtClean="0">
                <a:solidFill>
                  <a:srgbClr val="CC0000"/>
                </a:solidFill>
              </a:rPr>
              <a:t>A listener for </a:t>
            </a:r>
            <a:r>
              <a:rPr lang="en-US" dirty="0" err="1" smtClean="0">
                <a:solidFill>
                  <a:srgbClr val="CC0000"/>
                </a:solidFill>
              </a:rPr>
              <a:t>eastButt</a:t>
            </a:r>
            <a:endParaRPr lang="en-US" dirty="0" smtClean="0">
              <a:solidFill>
                <a:srgbClr val="CC0000"/>
              </a:solidFill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553200" y="3962400"/>
            <a:ext cx="2057400" cy="1570038"/>
          </a:xfrm>
          <a:prstGeom prst="rect">
            <a:avLst/>
          </a:prstGeom>
          <a:solidFill>
            <a:srgbClr val="FFF0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algn="r" eaLnBrk="1" hangingPunct="1"/>
            <a:r>
              <a:rPr lang="en-US" sz="2400">
                <a:latin typeface="Times New Roman" charset="0"/>
                <a:cs typeface="Times New Roman" charset="0"/>
              </a:rPr>
              <a:t>Doesn’t work!</a:t>
            </a:r>
          </a:p>
          <a:p>
            <a:pPr algn="r" eaLnBrk="1" hangingPunct="1"/>
            <a:r>
              <a:rPr lang="en-US" sz="2400">
                <a:latin typeface="Times New Roman" charset="0"/>
                <a:cs typeface="Times New Roman" charset="0"/>
              </a:rPr>
              <a:t>Can’t reference</a:t>
            </a:r>
          </a:p>
          <a:p>
            <a:pPr algn="r" eaLnBrk="1" hangingPunct="1"/>
            <a:r>
              <a:rPr lang="en-US" sz="2400">
                <a:latin typeface="Times New Roman" charset="0"/>
                <a:cs typeface="Times New Roman" charset="0"/>
              </a:rPr>
              <a:t>eButt, wButt</a:t>
            </a:r>
          </a:p>
        </p:txBody>
      </p:sp>
      <p:sp>
        <p:nvSpPr>
          <p:cNvPr id="64518" name="TextBox 10"/>
          <p:cNvSpPr txBox="1">
            <a:spLocks noChangeArrowheads="1"/>
          </p:cNvSpPr>
          <p:nvPr/>
        </p:nvSpPr>
        <p:spPr bwMode="auto">
          <a:xfrm>
            <a:off x="6172200" y="1143000"/>
            <a:ext cx="2438400" cy="1200150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algn="r" eaLnBrk="1" hangingPunct="1"/>
            <a:r>
              <a:rPr lang="en-US" sz="2400">
                <a:solidFill>
                  <a:srgbClr val="FF0000"/>
                </a:solidFill>
                <a:latin typeface="Times New Roman" charset="0"/>
                <a:cs typeface="Times New Roman" charset="0"/>
              </a:rPr>
              <a:t>Have a different listener for each button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/>
            <a:fld id="{43978FA9-D4D3-9244-833D-70942015524D}" type="slidenum">
              <a:rPr lang="en-US" sz="1400">
                <a:solidFill>
                  <a:schemeClr val="tx1"/>
                </a:solidFill>
                <a:cs typeface="Gill Sans" charset="0"/>
              </a:rPr>
              <a:pPr eaLnBrk="1" hangingPunct="1"/>
              <a:t>17</a:t>
            </a:fld>
            <a:endParaRPr lang="en-US" sz="1400">
              <a:solidFill>
                <a:schemeClr val="tx1"/>
              </a:solidFill>
              <a:cs typeface="Gill Sans" charset="0"/>
            </a:endParaRPr>
          </a:p>
        </p:txBody>
      </p:sp>
      <p:sp>
        <p:nvSpPr>
          <p:cNvPr id="65538" name="Slide Number Placeholder 4"/>
          <p:cNvSpPr txBox="1">
            <a:spLocks/>
          </p:cNvSpPr>
          <p:nvPr/>
        </p:nvSpPr>
        <p:spPr bwMode="auto">
          <a:xfrm>
            <a:off x="4762500" y="9247188"/>
            <a:ext cx="1428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/>
            <a:fld id="{A6C9DDD7-A025-9341-89C6-ED5DABC5291D}" type="slidenum">
              <a:rPr lang="en-US"/>
              <a:pPr eaLnBrk="1" hangingPunct="1"/>
              <a:t>17</a:t>
            </a:fld>
            <a:endParaRPr lang="en-US"/>
          </a:p>
        </p:txBody>
      </p:sp>
      <p:grpSp>
        <p:nvGrpSpPr>
          <p:cNvPr id="65539" name="Group 3"/>
          <p:cNvGrpSpPr>
            <a:grpSpLocks/>
          </p:cNvGrpSpPr>
          <p:nvPr/>
        </p:nvGrpSpPr>
        <p:grpSpPr bwMode="auto">
          <a:xfrm>
            <a:off x="304800" y="609600"/>
            <a:ext cx="8001000" cy="1752600"/>
            <a:chOff x="304800" y="990600"/>
            <a:chExt cx="8001000" cy="1752600"/>
          </a:xfrm>
        </p:grpSpPr>
        <p:grpSp>
          <p:nvGrpSpPr>
            <p:cNvPr id="65563" name="Group 1"/>
            <p:cNvGrpSpPr>
              <a:grpSpLocks/>
            </p:cNvGrpSpPr>
            <p:nvPr/>
          </p:nvGrpSpPr>
          <p:grpSpPr bwMode="auto">
            <a:xfrm>
              <a:off x="304800" y="990600"/>
              <a:ext cx="3962400" cy="1752600"/>
              <a:chOff x="3505200" y="1066800"/>
              <a:chExt cx="3895242" cy="1752600"/>
            </a:xfrm>
          </p:grpSpPr>
          <p:grpSp>
            <p:nvGrpSpPr>
              <p:cNvPr id="65570" name="Group 7"/>
              <p:cNvGrpSpPr>
                <a:grpSpLocks/>
              </p:cNvGrpSpPr>
              <p:nvPr/>
            </p:nvGrpSpPr>
            <p:grpSpPr bwMode="auto">
              <a:xfrm>
                <a:off x="3505200" y="1066800"/>
                <a:ext cx="3895242" cy="1752600"/>
                <a:chOff x="2393461" y="4114800"/>
                <a:chExt cx="3196096" cy="1752600"/>
              </a:xfrm>
            </p:grpSpPr>
            <p:grpSp>
              <p:nvGrpSpPr>
                <p:cNvPr id="65573" name="Group 9"/>
                <p:cNvGrpSpPr>
                  <a:grpSpLocks/>
                </p:cNvGrpSpPr>
                <p:nvPr/>
              </p:nvGrpSpPr>
              <p:grpSpPr bwMode="auto">
                <a:xfrm>
                  <a:off x="2393461" y="4114800"/>
                  <a:ext cx="3196096" cy="1752600"/>
                  <a:chOff x="2916899" y="2049517"/>
                  <a:chExt cx="4010787" cy="1933904"/>
                </a:xfrm>
              </p:grpSpPr>
              <p:sp>
                <p:nvSpPr>
                  <p:cNvPr id="65577" name="Rectangle 2"/>
                  <p:cNvSpPr>
                    <a:spLocks noChangeArrowheads="1"/>
                  </p:cNvSpPr>
                  <p:nvPr/>
                </p:nvSpPr>
                <p:spPr bwMode="auto">
                  <a:xfrm>
                    <a:off x="2916900" y="2667000"/>
                    <a:ext cx="4010786" cy="1316421"/>
                  </a:xfrm>
                  <a:prstGeom prst="rect">
                    <a:avLst/>
                  </a:prstGeom>
                  <a:solidFill>
                    <a:srgbClr val="FFCC99"/>
                  </a:solidFill>
                  <a:ln w="9525">
                    <a:solidFill>
                      <a:srgbClr val="FFCC99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5578" name="Rectangle 3"/>
                  <p:cNvSpPr>
                    <a:spLocks noChangeArrowheads="1"/>
                  </p:cNvSpPr>
                  <p:nvPr/>
                </p:nvSpPr>
                <p:spPr bwMode="auto">
                  <a:xfrm>
                    <a:off x="2916899" y="2049517"/>
                    <a:ext cx="1752601" cy="609600"/>
                  </a:xfrm>
                  <a:prstGeom prst="rect">
                    <a:avLst/>
                  </a:prstGeom>
                  <a:solidFill>
                    <a:srgbClr val="FFCC99"/>
                  </a:solidFill>
                  <a:ln w="9525">
                    <a:solidFill>
                      <a:srgbClr val="FFCC99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r>
                      <a:rPr lang="en-US" sz="2400">
                        <a:solidFill>
                          <a:srgbClr val="8B008C"/>
                        </a:solidFill>
                      </a:rPr>
                      <a:t>BD3@2</a:t>
                    </a:r>
                    <a:endParaRPr lang="en-US" sz="2400"/>
                  </a:p>
                </p:txBody>
              </p:sp>
              <p:sp>
                <p:nvSpPr>
                  <p:cNvPr id="65579" name="Rectangle 4"/>
                  <p:cNvSpPr>
                    <a:spLocks noChangeArrowheads="1"/>
                  </p:cNvSpPr>
                  <p:nvPr/>
                </p:nvSpPr>
                <p:spPr bwMode="auto">
                  <a:xfrm>
                    <a:off x="6002120" y="2667000"/>
                    <a:ext cx="914400" cy="53340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r>
                      <a:rPr lang="en-US" sz="2400"/>
                      <a:t>BD3</a:t>
                    </a:r>
                  </a:p>
                </p:txBody>
              </p:sp>
            </p:grpSp>
            <p:sp>
              <p:nvSpPr>
                <p:cNvPr id="65574" name="Rectangle 21"/>
                <p:cNvSpPr>
                  <a:spLocks noChangeArrowheads="1"/>
                </p:cNvSpPr>
                <p:nvPr/>
              </p:nvSpPr>
              <p:spPr bwMode="auto">
                <a:xfrm>
                  <a:off x="3706446" y="4724400"/>
                  <a:ext cx="6096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r>
                    <a:rPr lang="en-US" sz="2400"/>
                    <a:t>eButt</a:t>
                  </a:r>
                </a:p>
              </p:txBody>
            </p:sp>
            <p:sp>
              <p:nvSpPr>
                <p:cNvPr id="65575" name="Rectangle 22"/>
                <p:cNvSpPr>
                  <a:spLocks noChangeArrowheads="1"/>
                </p:cNvSpPr>
                <p:nvPr/>
              </p:nvSpPr>
              <p:spPr bwMode="auto">
                <a:xfrm>
                  <a:off x="4308231" y="4724400"/>
                  <a:ext cx="461107" cy="457200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r>
                    <a:rPr lang="en-US" sz="2400"/>
                    <a:t>…</a:t>
                  </a:r>
                </a:p>
              </p:txBody>
            </p:sp>
            <p:sp>
              <p:nvSpPr>
                <p:cNvPr id="65576" name="Rectangle 21"/>
                <p:cNvSpPr>
                  <a:spLocks noChangeArrowheads="1"/>
                </p:cNvSpPr>
                <p:nvPr/>
              </p:nvSpPr>
              <p:spPr bwMode="auto">
                <a:xfrm>
                  <a:off x="2455985" y="5257800"/>
                  <a:ext cx="2887719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/>
                <a:lstStyle/>
                <a:p>
                  <a:pPr algn="l"/>
                  <a:r>
                    <a:rPr lang="en-US" sz="2400"/>
                    <a:t>aPerf(…  eButt … wButt ...}</a:t>
                  </a:r>
                </a:p>
              </p:txBody>
            </p:sp>
          </p:grpSp>
          <p:sp>
            <p:nvSpPr>
              <p:cNvPr id="65571" name="Rectangle 21"/>
              <p:cNvSpPr>
                <a:spLocks noChangeArrowheads="1"/>
              </p:cNvSpPr>
              <p:nvPr/>
            </p:nvSpPr>
            <p:spPr bwMode="auto">
              <a:xfrm>
                <a:off x="3581400" y="1676400"/>
                <a:ext cx="742950" cy="3810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2400"/>
                  <a:t>wButt</a:t>
                </a:r>
              </a:p>
            </p:txBody>
          </p:sp>
          <p:sp>
            <p:nvSpPr>
              <p:cNvPr id="65572" name="Rectangle 22"/>
              <p:cNvSpPr>
                <a:spLocks noChangeArrowheads="1"/>
              </p:cNvSpPr>
              <p:nvPr/>
            </p:nvSpPr>
            <p:spPr bwMode="auto">
              <a:xfrm>
                <a:off x="4371975" y="1676400"/>
                <a:ext cx="581025" cy="4572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2400"/>
                  <a:t>…</a:t>
                </a:r>
              </a:p>
            </p:txBody>
          </p:sp>
        </p:grpSp>
        <p:grpSp>
          <p:nvGrpSpPr>
            <p:cNvPr id="65564" name="Group 2"/>
            <p:cNvGrpSpPr>
              <a:grpSpLocks/>
            </p:cNvGrpSpPr>
            <p:nvPr/>
          </p:nvGrpSpPr>
          <p:grpSpPr bwMode="auto">
            <a:xfrm>
              <a:off x="4648200" y="1143000"/>
              <a:ext cx="3657600" cy="1600200"/>
              <a:chOff x="4648200" y="1143000"/>
              <a:chExt cx="3657600" cy="1600200"/>
            </a:xfrm>
          </p:grpSpPr>
          <p:grpSp>
            <p:nvGrpSpPr>
              <p:cNvPr id="65565" name="Group 21"/>
              <p:cNvGrpSpPr>
                <a:grpSpLocks/>
              </p:cNvGrpSpPr>
              <p:nvPr/>
            </p:nvGrpSpPr>
            <p:grpSpPr bwMode="auto">
              <a:xfrm>
                <a:off x="4648200" y="1143000"/>
                <a:ext cx="3657600" cy="1600200"/>
                <a:chOff x="4407647" y="2133600"/>
                <a:chExt cx="3059953" cy="1765738"/>
              </a:xfrm>
            </p:grpSpPr>
            <p:sp>
              <p:nvSpPr>
                <p:cNvPr id="65567" name="Rectangle 2"/>
                <p:cNvSpPr>
                  <a:spLocks noChangeArrowheads="1"/>
                </p:cNvSpPr>
                <p:nvPr/>
              </p:nvSpPr>
              <p:spPr bwMode="auto">
                <a:xfrm>
                  <a:off x="4407647" y="2667000"/>
                  <a:ext cx="3059953" cy="1232338"/>
                </a:xfrm>
                <a:prstGeom prst="rect">
                  <a:avLst/>
                </a:prstGeom>
                <a:solidFill>
                  <a:srgbClr val="FFCC99"/>
                </a:solidFill>
                <a:ln w="9525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568" name="Rectangle 3"/>
                <p:cNvSpPr>
                  <a:spLocks noChangeArrowheads="1"/>
                </p:cNvSpPr>
                <p:nvPr/>
              </p:nvSpPr>
              <p:spPr bwMode="auto">
                <a:xfrm>
                  <a:off x="4407650" y="2133600"/>
                  <a:ext cx="1752601" cy="609600"/>
                </a:xfrm>
                <a:prstGeom prst="rect">
                  <a:avLst/>
                </a:prstGeom>
                <a:solidFill>
                  <a:srgbClr val="FFCC99"/>
                </a:solidFill>
                <a:ln w="9525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r>
                    <a:rPr lang="en-US" sz="2400">
                      <a:solidFill>
                        <a:srgbClr val="8B008C"/>
                      </a:solidFill>
                    </a:rPr>
                    <a:t>BeLis@80</a:t>
                  </a:r>
                  <a:endParaRPr lang="en-US" sz="2400"/>
                </a:p>
              </p:txBody>
            </p:sp>
            <p:sp>
              <p:nvSpPr>
                <p:cNvPr id="65569" name="Rectangle 4"/>
                <p:cNvSpPr>
                  <a:spLocks noChangeArrowheads="1"/>
                </p:cNvSpPr>
                <p:nvPr/>
              </p:nvSpPr>
              <p:spPr bwMode="auto">
                <a:xfrm>
                  <a:off x="6320118" y="2667000"/>
                  <a:ext cx="1147482" cy="53340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r>
                    <a:rPr lang="en-US" sz="2400"/>
                    <a:t>BeLis</a:t>
                  </a:r>
                </a:p>
              </p:txBody>
            </p:sp>
          </p:grpSp>
          <p:sp>
            <p:nvSpPr>
              <p:cNvPr id="65566" name="Rectangle 21"/>
              <p:cNvSpPr>
                <a:spLocks noChangeArrowheads="1"/>
              </p:cNvSpPr>
              <p:nvPr/>
            </p:nvSpPr>
            <p:spPr bwMode="auto">
              <a:xfrm>
                <a:off x="4724400" y="2133600"/>
                <a:ext cx="3580086" cy="3810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/>
              <a:lstStyle/>
              <a:p>
                <a:pPr algn="l"/>
                <a:r>
                  <a:rPr lang="en-US" sz="2400"/>
                  <a:t>aPerf(…  eButt … wButt ...}</a:t>
                </a:r>
              </a:p>
            </p:txBody>
          </p:sp>
        </p:grpSp>
      </p:grp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457200" y="3352800"/>
            <a:ext cx="8077200" cy="3200400"/>
            <a:chOff x="304801" y="3276600"/>
            <a:chExt cx="8077199" cy="3200400"/>
          </a:xfrm>
        </p:grpSpPr>
        <p:sp>
          <p:nvSpPr>
            <p:cNvPr id="65545" name="TextBox 8"/>
            <p:cNvSpPr txBox="1">
              <a:spLocks noChangeArrowheads="1"/>
            </p:cNvSpPr>
            <p:nvPr/>
          </p:nvSpPr>
          <p:spPr bwMode="auto">
            <a:xfrm>
              <a:off x="4953000" y="3505200"/>
              <a:ext cx="3429000" cy="1938992"/>
            </a:xfrm>
            <a:prstGeom prst="rect">
              <a:avLst/>
            </a:prstGeom>
            <a:solidFill>
              <a:srgbClr val="FFF0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cs typeface="ＭＳ Ｐゴシック" charset="0"/>
                  <a:sym typeface="Gill Sans" charset="0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9pPr>
            </a:lstStyle>
            <a:p>
              <a:pPr algn="r" eaLnBrk="1" hangingPunct="1"/>
              <a:r>
                <a:rPr lang="en-US" sz="2400">
                  <a:latin typeface="Times New Roman" charset="0"/>
                  <a:cs typeface="Times New Roman" charset="0"/>
                </a:rPr>
                <a:t>Make BeListener an inner class.</a:t>
              </a:r>
            </a:p>
            <a:p>
              <a:pPr algn="r" eaLnBrk="1" hangingPunct="1"/>
              <a:endParaRPr lang="en-US" sz="2400">
                <a:latin typeface="Times New Roman" charset="0"/>
                <a:cs typeface="Times New Roman" charset="0"/>
              </a:endParaRPr>
            </a:p>
            <a:p>
              <a:pPr algn="r" eaLnBrk="1" hangingPunct="1"/>
              <a:r>
                <a:rPr lang="en-US" sz="2400">
                  <a:latin typeface="Times New Roman" charset="0"/>
                  <a:cs typeface="Times New Roman" charset="0"/>
                </a:rPr>
                <a:t>Inside-out rule then gives access to wButt, eButt</a:t>
              </a:r>
            </a:p>
          </p:txBody>
        </p:sp>
        <p:grpSp>
          <p:nvGrpSpPr>
            <p:cNvPr id="65546" name="Group 31"/>
            <p:cNvGrpSpPr>
              <a:grpSpLocks/>
            </p:cNvGrpSpPr>
            <p:nvPr/>
          </p:nvGrpSpPr>
          <p:grpSpPr bwMode="auto">
            <a:xfrm>
              <a:off x="304801" y="3276600"/>
              <a:ext cx="4419601" cy="3200400"/>
              <a:chOff x="3505200" y="1066800"/>
              <a:chExt cx="4419602" cy="3310759"/>
            </a:xfrm>
          </p:grpSpPr>
          <p:grpSp>
            <p:nvGrpSpPr>
              <p:cNvPr id="65553" name="Group 32"/>
              <p:cNvGrpSpPr>
                <a:grpSpLocks/>
              </p:cNvGrpSpPr>
              <p:nvPr/>
            </p:nvGrpSpPr>
            <p:grpSpPr bwMode="auto">
              <a:xfrm>
                <a:off x="3505200" y="1066800"/>
                <a:ext cx="4419602" cy="3310759"/>
                <a:chOff x="2393461" y="4114800"/>
                <a:chExt cx="3626340" cy="3310759"/>
              </a:xfrm>
            </p:grpSpPr>
            <p:grpSp>
              <p:nvGrpSpPr>
                <p:cNvPr id="65556" name="Group 35"/>
                <p:cNvGrpSpPr>
                  <a:grpSpLocks/>
                </p:cNvGrpSpPr>
                <p:nvPr/>
              </p:nvGrpSpPr>
              <p:grpSpPr bwMode="auto">
                <a:xfrm>
                  <a:off x="2393461" y="4114800"/>
                  <a:ext cx="3626340" cy="3310759"/>
                  <a:chOff x="2916899" y="2049517"/>
                  <a:chExt cx="4550701" cy="3653251"/>
                </a:xfrm>
              </p:grpSpPr>
              <p:sp>
                <p:nvSpPr>
                  <p:cNvPr id="65560" name="Rectangle 2"/>
                  <p:cNvSpPr>
                    <a:spLocks noChangeArrowheads="1"/>
                  </p:cNvSpPr>
                  <p:nvPr/>
                </p:nvSpPr>
                <p:spPr bwMode="auto">
                  <a:xfrm>
                    <a:off x="2916901" y="2667000"/>
                    <a:ext cx="4550697" cy="3035768"/>
                  </a:xfrm>
                  <a:prstGeom prst="rect">
                    <a:avLst/>
                  </a:prstGeom>
                  <a:solidFill>
                    <a:srgbClr val="FFCC99"/>
                  </a:solidFill>
                  <a:ln w="9525">
                    <a:solidFill>
                      <a:srgbClr val="FFCC99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5561" name="Rectangle 3"/>
                  <p:cNvSpPr>
                    <a:spLocks noChangeArrowheads="1"/>
                  </p:cNvSpPr>
                  <p:nvPr/>
                </p:nvSpPr>
                <p:spPr bwMode="auto">
                  <a:xfrm>
                    <a:off x="2916899" y="2049517"/>
                    <a:ext cx="1752601" cy="609600"/>
                  </a:xfrm>
                  <a:prstGeom prst="rect">
                    <a:avLst/>
                  </a:prstGeom>
                  <a:solidFill>
                    <a:srgbClr val="FFCC99"/>
                  </a:solidFill>
                  <a:ln w="9525">
                    <a:solidFill>
                      <a:srgbClr val="FFCC99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r>
                      <a:rPr lang="en-US" sz="2400">
                        <a:solidFill>
                          <a:srgbClr val="8B008C"/>
                        </a:solidFill>
                      </a:rPr>
                      <a:t>BD3@2</a:t>
                    </a:r>
                    <a:endParaRPr lang="en-US" sz="2400"/>
                  </a:p>
                </p:txBody>
              </p:sp>
              <p:sp>
                <p:nvSpPr>
                  <p:cNvPr id="65562" name="Rectangle 4"/>
                  <p:cNvSpPr>
                    <a:spLocks noChangeArrowheads="1"/>
                  </p:cNvSpPr>
                  <p:nvPr/>
                </p:nvSpPr>
                <p:spPr bwMode="auto">
                  <a:xfrm>
                    <a:off x="6553200" y="2667000"/>
                    <a:ext cx="914400" cy="53340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r>
                      <a:rPr lang="en-US" sz="2400"/>
                      <a:t>BD3</a:t>
                    </a:r>
                  </a:p>
                </p:txBody>
              </p:sp>
            </p:grpSp>
            <p:sp>
              <p:nvSpPr>
                <p:cNvPr id="65557" name="Rectangle 21"/>
                <p:cNvSpPr>
                  <a:spLocks noChangeArrowheads="1"/>
                </p:cNvSpPr>
                <p:nvPr/>
              </p:nvSpPr>
              <p:spPr bwMode="auto">
                <a:xfrm>
                  <a:off x="3847123" y="4724400"/>
                  <a:ext cx="6096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r>
                    <a:rPr lang="en-US" sz="2400"/>
                    <a:t>eButt</a:t>
                  </a:r>
                </a:p>
              </p:txBody>
            </p:sp>
            <p:sp>
              <p:nvSpPr>
                <p:cNvPr id="65558" name="Rectangle 22"/>
                <p:cNvSpPr>
                  <a:spLocks noChangeArrowheads="1"/>
                </p:cNvSpPr>
                <p:nvPr/>
              </p:nvSpPr>
              <p:spPr bwMode="auto">
                <a:xfrm>
                  <a:off x="4495800" y="4724400"/>
                  <a:ext cx="609600" cy="457200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r>
                    <a:rPr lang="en-US" sz="2400"/>
                    <a:t>…</a:t>
                  </a:r>
                </a:p>
              </p:txBody>
            </p:sp>
            <p:sp>
              <p:nvSpPr>
                <p:cNvPr id="65559" name="Rectangle 21"/>
                <p:cNvSpPr>
                  <a:spLocks noChangeArrowheads="1"/>
                </p:cNvSpPr>
                <p:nvPr/>
              </p:nvSpPr>
              <p:spPr bwMode="auto">
                <a:xfrm>
                  <a:off x="2455984" y="5218386"/>
                  <a:ext cx="3501292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/>
                <a:lstStyle/>
                <a:p>
                  <a:pPr algn="l"/>
                  <a:r>
                    <a:rPr lang="en-US" sz="2400"/>
                    <a:t>aPerf…(…  eButt … wButt..}</a:t>
                  </a:r>
                </a:p>
              </p:txBody>
            </p:sp>
          </p:grpSp>
          <p:sp>
            <p:nvSpPr>
              <p:cNvPr id="65554" name="Rectangle 21"/>
              <p:cNvSpPr>
                <a:spLocks noChangeArrowheads="1"/>
              </p:cNvSpPr>
              <p:nvPr/>
            </p:nvSpPr>
            <p:spPr bwMode="auto">
              <a:xfrm>
                <a:off x="3581400" y="1676400"/>
                <a:ext cx="742950" cy="3810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2400"/>
                  <a:t>wButt</a:t>
                </a:r>
              </a:p>
            </p:txBody>
          </p:sp>
          <p:sp>
            <p:nvSpPr>
              <p:cNvPr id="65555" name="Rectangle 22"/>
              <p:cNvSpPr>
                <a:spLocks noChangeArrowheads="1"/>
              </p:cNvSpPr>
              <p:nvPr/>
            </p:nvSpPr>
            <p:spPr bwMode="auto">
              <a:xfrm>
                <a:off x="4371975" y="1676400"/>
                <a:ext cx="742950" cy="4572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2400"/>
                  <a:t>…</a:t>
                </a:r>
              </a:p>
            </p:txBody>
          </p:sp>
        </p:grpSp>
        <p:grpSp>
          <p:nvGrpSpPr>
            <p:cNvPr id="65547" name="Group 48"/>
            <p:cNvGrpSpPr>
              <a:grpSpLocks/>
            </p:cNvGrpSpPr>
            <p:nvPr/>
          </p:nvGrpSpPr>
          <p:grpSpPr bwMode="auto">
            <a:xfrm>
              <a:off x="838200" y="4933951"/>
              <a:ext cx="3657600" cy="1466850"/>
              <a:chOff x="4648200" y="1276351"/>
              <a:chExt cx="3657600" cy="1466850"/>
            </a:xfrm>
          </p:grpSpPr>
          <p:grpSp>
            <p:nvGrpSpPr>
              <p:cNvPr id="65548" name="Group 49"/>
              <p:cNvGrpSpPr>
                <a:grpSpLocks/>
              </p:cNvGrpSpPr>
              <p:nvPr/>
            </p:nvGrpSpPr>
            <p:grpSpPr bwMode="auto">
              <a:xfrm>
                <a:off x="4648200" y="1276351"/>
                <a:ext cx="3657600" cy="1466850"/>
                <a:chOff x="4407647" y="2280745"/>
                <a:chExt cx="3059953" cy="1618593"/>
              </a:xfrm>
            </p:grpSpPr>
            <p:sp>
              <p:nvSpPr>
                <p:cNvPr id="65550" name="Rectangle 2"/>
                <p:cNvSpPr>
                  <a:spLocks noChangeArrowheads="1"/>
                </p:cNvSpPr>
                <p:nvPr/>
              </p:nvSpPr>
              <p:spPr bwMode="auto">
                <a:xfrm>
                  <a:off x="4407647" y="2667000"/>
                  <a:ext cx="3059953" cy="1232338"/>
                </a:xfrm>
                <a:prstGeom prst="rect">
                  <a:avLst/>
                </a:prstGeom>
                <a:solidFill>
                  <a:srgbClr val="FFF0F0"/>
                </a:solidFill>
                <a:ln w="9525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551" name="Rectangle 3"/>
                <p:cNvSpPr>
                  <a:spLocks noChangeArrowheads="1"/>
                </p:cNvSpPr>
                <p:nvPr/>
              </p:nvSpPr>
              <p:spPr bwMode="auto">
                <a:xfrm>
                  <a:off x="4407650" y="2280745"/>
                  <a:ext cx="1752601" cy="609600"/>
                </a:xfrm>
                <a:prstGeom prst="rect">
                  <a:avLst/>
                </a:prstGeom>
                <a:solidFill>
                  <a:srgbClr val="FFF0F0"/>
                </a:solidFill>
                <a:ln w="9525">
                  <a:solidFill>
                    <a:srgbClr val="FFF0F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r>
                    <a:rPr lang="en-US" sz="2400">
                      <a:solidFill>
                        <a:srgbClr val="8B008C"/>
                      </a:solidFill>
                    </a:rPr>
                    <a:t>BeLis@80</a:t>
                  </a:r>
                  <a:endParaRPr lang="en-US" sz="2400"/>
                </a:p>
              </p:txBody>
            </p:sp>
            <p:sp>
              <p:nvSpPr>
                <p:cNvPr id="65552" name="Rectangle 4"/>
                <p:cNvSpPr>
                  <a:spLocks noChangeArrowheads="1"/>
                </p:cNvSpPr>
                <p:nvPr/>
              </p:nvSpPr>
              <p:spPr bwMode="auto">
                <a:xfrm>
                  <a:off x="6320118" y="2667000"/>
                  <a:ext cx="1147482" cy="533400"/>
                </a:xfrm>
                <a:prstGeom prst="rect">
                  <a:avLst/>
                </a:prstGeom>
                <a:solidFill>
                  <a:srgbClr val="FFF0F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r>
                    <a:rPr lang="en-US" sz="2400"/>
                    <a:t>BeLis</a:t>
                  </a:r>
                </a:p>
              </p:txBody>
            </p:sp>
          </p:grpSp>
          <p:sp>
            <p:nvSpPr>
              <p:cNvPr id="65549" name="Rectangle 21"/>
              <p:cNvSpPr>
                <a:spLocks noChangeArrowheads="1"/>
              </p:cNvSpPr>
              <p:nvPr/>
            </p:nvSpPr>
            <p:spPr bwMode="auto">
              <a:xfrm>
                <a:off x="4724400" y="2133600"/>
                <a:ext cx="3580086" cy="381000"/>
              </a:xfrm>
              <a:prstGeom prst="rect">
                <a:avLst/>
              </a:prstGeom>
              <a:solidFill>
                <a:srgbClr val="FFF0F0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/>
              <a:lstStyle/>
              <a:p>
                <a:pPr algn="l"/>
                <a:r>
                  <a:rPr lang="en-US" sz="2400"/>
                  <a:t>aPerf(…  eButt … wButt ...}</a:t>
                </a:r>
              </a:p>
            </p:txBody>
          </p:sp>
        </p:grpSp>
      </p:grpSp>
      <p:sp>
        <p:nvSpPr>
          <p:cNvPr id="65541" name="TextBox 47"/>
          <p:cNvSpPr txBox="1">
            <a:spLocks noChangeArrowheads="1"/>
          </p:cNvSpPr>
          <p:nvPr/>
        </p:nvSpPr>
        <p:spPr bwMode="auto">
          <a:xfrm>
            <a:off x="254000" y="2667000"/>
            <a:ext cx="2159000" cy="461963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/>
            <a:r>
              <a:rPr lang="en-US" sz="2400"/>
              <a:t>listens to wButt</a:t>
            </a:r>
          </a:p>
        </p:txBody>
      </p:sp>
      <p:sp>
        <p:nvSpPr>
          <p:cNvPr id="65542" name="TextBox 57"/>
          <p:cNvSpPr txBox="1">
            <a:spLocks noChangeArrowheads="1"/>
          </p:cNvSpPr>
          <p:nvPr/>
        </p:nvSpPr>
        <p:spPr bwMode="auto">
          <a:xfrm>
            <a:off x="3141663" y="2667000"/>
            <a:ext cx="5240337" cy="461963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/>
            <a:r>
              <a:rPr lang="en-US" sz="2400"/>
              <a:t>listens to eButt but can’t reference fields</a:t>
            </a:r>
          </a:p>
        </p:txBody>
      </p:sp>
      <p:cxnSp>
        <p:nvCxnSpPr>
          <p:cNvPr id="65543" name="Straight Connector 55"/>
          <p:cNvCxnSpPr>
            <a:cxnSpLocks noChangeShapeType="1"/>
          </p:cNvCxnSpPr>
          <p:nvPr/>
        </p:nvCxnSpPr>
        <p:spPr bwMode="auto">
          <a:xfrm flipV="1">
            <a:off x="914400" y="2286000"/>
            <a:ext cx="76200" cy="5334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5544" name="Straight Connector 60"/>
          <p:cNvCxnSpPr>
            <a:cxnSpLocks noChangeShapeType="1"/>
          </p:cNvCxnSpPr>
          <p:nvPr/>
        </p:nvCxnSpPr>
        <p:spPr bwMode="auto">
          <a:xfrm flipV="1">
            <a:off x="5105400" y="2209800"/>
            <a:ext cx="76200" cy="5334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533400" y="457200"/>
            <a:ext cx="8153400" cy="360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6600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defTabSz="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defTabSz="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defTabSz="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defTabSz="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2200" dirty="0" smtClean="0">
                <a:solidFill>
                  <a:srgbClr val="FF0000"/>
                </a:solidFill>
              </a:rPr>
              <a:t>Solution to problem: Make </a:t>
            </a:r>
            <a:r>
              <a:rPr lang="en-US" sz="2200" dirty="0" err="1" smtClean="0">
                <a:solidFill>
                  <a:srgbClr val="800000"/>
                </a:solidFill>
              </a:rPr>
              <a:t>BeListener</a:t>
            </a:r>
            <a:r>
              <a:rPr lang="en-US" sz="2200" dirty="0" smtClean="0">
                <a:solidFill>
                  <a:srgbClr val="800000"/>
                </a:solidFill>
              </a:rPr>
              <a:t> an </a:t>
            </a:r>
            <a:r>
              <a:rPr lang="en-US" sz="2200" dirty="0" smtClean="0">
                <a:solidFill>
                  <a:srgbClr val="FF0000"/>
                </a:solidFill>
              </a:rPr>
              <a:t>inner class.</a:t>
            </a:r>
          </a:p>
          <a:p>
            <a:pPr algn="l">
              <a:defRPr/>
            </a:pPr>
            <a:endParaRPr lang="en-US" sz="2200" b="1" dirty="0" smtClean="0"/>
          </a:p>
          <a:p>
            <a:pPr algn="l">
              <a:defRPr/>
            </a:pPr>
            <a:r>
              <a:rPr lang="en-US" sz="2200" b="1" dirty="0" smtClean="0"/>
              <a:t>public</a:t>
            </a:r>
            <a:r>
              <a:rPr lang="en-US" sz="2200" dirty="0" smtClean="0"/>
              <a:t> </a:t>
            </a:r>
            <a:r>
              <a:rPr lang="en-US" sz="2200" b="1" dirty="0" smtClean="0"/>
              <a:t>class</a:t>
            </a:r>
            <a:r>
              <a:rPr lang="en-US" sz="2200" dirty="0" smtClean="0"/>
              <a:t> BDemo3 </a:t>
            </a:r>
            <a:r>
              <a:rPr lang="en-US" sz="2200" b="1" dirty="0" smtClean="0"/>
              <a:t>extends</a:t>
            </a:r>
            <a:r>
              <a:rPr lang="en-US" sz="2200" dirty="0" smtClean="0"/>
              <a:t> </a:t>
            </a:r>
            <a:r>
              <a:rPr lang="en-US" sz="2200" dirty="0" err="1" smtClean="0"/>
              <a:t>Jframe</a:t>
            </a:r>
            <a:r>
              <a:rPr lang="en-US" sz="2200" dirty="0" smtClean="0"/>
              <a:t> </a:t>
            </a:r>
          </a:p>
          <a:p>
            <a:pPr algn="l">
              <a:defRPr/>
            </a:pPr>
            <a:r>
              <a:rPr lang="en-US" sz="2200" dirty="0" smtClean="0">
                <a:solidFill>
                  <a:srgbClr val="0000CC"/>
                </a:solidFill>
              </a:rPr>
              <a:t>                 </a:t>
            </a:r>
            <a:r>
              <a:rPr lang="en-US" sz="2200" b="1" dirty="0" smtClean="0">
                <a:solidFill>
                  <a:srgbClr val="0000CC"/>
                </a:solidFill>
              </a:rPr>
              <a:t>implements</a:t>
            </a:r>
            <a:r>
              <a:rPr lang="en-US" sz="2200" dirty="0" smtClean="0">
                <a:solidFill>
                  <a:srgbClr val="0000CC"/>
                </a:solidFill>
              </a:rPr>
              <a:t> </a:t>
            </a:r>
            <a:r>
              <a:rPr lang="en-US" sz="2200" dirty="0" err="1" smtClean="0">
                <a:solidFill>
                  <a:srgbClr val="0000CC"/>
                </a:solidFill>
              </a:rPr>
              <a:t>ActionListener</a:t>
            </a:r>
            <a:r>
              <a:rPr lang="en-US" sz="2200" dirty="0" smtClean="0"/>
              <a:t> {</a:t>
            </a:r>
          </a:p>
          <a:p>
            <a:pPr algn="l">
              <a:defRPr/>
            </a:pPr>
            <a:r>
              <a:rPr lang="en-US" sz="2200" dirty="0" smtClean="0"/>
              <a:t>       </a:t>
            </a:r>
            <a:r>
              <a:rPr lang="en-US" sz="2200" b="1" dirty="0" smtClean="0"/>
              <a:t>private</a:t>
            </a:r>
            <a:r>
              <a:rPr lang="en-US" sz="2200" dirty="0" smtClean="0"/>
              <a:t> </a:t>
            </a:r>
            <a:r>
              <a:rPr lang="en-US" sz="2200" dirty="0" err="1" smtClean="0"/>
              <a:t>JButton</a:t>
            </a:r>
            <a:r>
              <a:rPr lang="en-US" sz="2200" dirty="0" smtClean="0"/>
              <a:t> </a:t>
            </a:r>
            <a:r>
              <a:rPr lang="en-US" sz="2200" dirty="0" err="1" smtClean="0"/>
              <a:t>wButt</a:t>
            </a:r>
            <a:r>
              <a:rPr lang="en-US" sz="2200" dirty="0" smtClean="0"/>
              <a:t>, </a:t>
            </a:r>
            <a:r>
              <a:rPr lang="en-US" sz="2200" dirty="0" err="1" smtClean="0"/>
              <a:t>eButt</a:t>
            </a:r>
            <a:r>
              <a:rPr lang="en-US" sz="2200" dirty="0" smtClean="0"/>
              <a:t> …; </a:t>
            </a:r>
          </a:p>
          <a:p>
            <a:pPr algn="l">
              <a:spcBef>
                <a:spcPts val="1200"/>
              </a:spcBef>
              <a:defRPr/>
            </a:pPr>
            <a:r>
              <a:rPr lang="en-US" sz="2200" b="1" dirty="0" smtClean="0"/>
              <a:t>       public</a:t>
            </a:r>
            <a:r>
              <a:rPr lang="en-US" sz="2200" dirty="0" smtClean="0"/>
              <a:t> ButtonDemo3() { … }</a:t>
            </a:r>
          </a:p>
          <a:p>
            <a:pPr algn="l">
              <a:spcBef>
                <a:spcPts val="1200"/>
              </a:spcBef>
              <a:defRPr/>
            </a:pPr>
            <a:r>
              <a:rPr lang="en-US" sz="2200" b="1" dirty="0" smtClean="0"/>
              <a:t>       public</a:t>
            </a:r>
            <a:r>
              <a:rPr lang="en-US" sz="2200" dirty="0" smtClean="0"/>
              <a:t> </a:t>
            </a:r>
            <a:r>
              <a:rPr lang="en-US" sz="2200" b="1" dirty="0" smtClean="0"/>
              <a:t>void</a:t>
            </a:r>
            <a:r>
              <a:rPr lang="en-US" sz="2200" dirty="0" smtClean="0"/>
              <a:t> </a:t>
            </a:r>
            <a:r>
              <a:rPr lang="en-US" sz="2200" dirty="0" err="1" smtClean="0"/>
              <a:t>actionPerformed</a:t>
            </a:r>
            <a:r>
              <a:rPr lang="en-US" sz="2200" dirty="0" smtClean="0"/>
              <a:t>(</a:t>
            </a:r>
            <a:r>
              <a:rPr lang="en-US" sz="2200" dirty="0" err="1" smtClean="0"/>
              <a:t>ActionEvent</a:t>
            </a:r>
            <a:r>
              <a:rPr lang="en-US" sz="2200" dirty="0" smtClean="0"/>
              <a:t> e) { … }</a:t>
            </a:r>
          </a:p>
          <a:p>
            <a:pPr algn="l">
              <a:spcBef>
                <a:spcPts val="1200"/>
              </a:spcBef>
              <a:defRPr/>
            </a:pPr>
            <a:r>
              <a:rPr lang="en-US" sz="2200" b="1" dirty="0" smtClean="0"/>
              <a:t>       private</a:t>
            </a:r>
            <a:r>
              <a:rPr lang="en-US" sz="2200" dirty="0" smtClean="0"/>
              <a:t> </a:t>
            </a:r>
            <a:r>
              <a:rPr lang="en-US" sz="2200" b="1" dirty="0" smtClean="0"/>
              <a:t>class</a:t>
            </a:r>
            <a:r>
              <a:rPr lang="en-US" sz="2200" dirty="0" smtClean="0"/>
              <a:t> </a:t>
            </a:r>
            <a:r>
              <a:rPr lang="en-US" sz="2200" dirty="0" err="1" smtClean="0"/>
              <a:t>BeListener</a:t>
            </a:r>
            <a:r>
              <a:rPr lang="en-US" sz="2200" dirty="0" smtClean="0"/>
              <a:t> </a:t>
            </a:r>
            <a:r>
              <a:rPr lang="en-US" sz="2200" b="1" dirty="0" smtClean="0">
                <a:solidFill>
                  <a:srgbClr val="0000CC"/>
                </a:solidFill>
              </a:rPr>
              <a:t>implements</a:t>
            </a:r>
            <a:r>
              <a:rPr lang="en-US" sz="2200" dirty="0" smtClean="0">
                <a:solidFill>
                  <a:srgbClr val="0000CC"/>
                </a:solidFill>
              </a:rPr>
              <a:t> </a:t>
            </a:r>
            <a:r>
              <a:rPr lang="en-US" sz="2200" dirty="0" err="1" smtClean="0">
                <a:solidFill>
                  <a:srgbClr val="0000CC"/>
                </a:solidFill>
              </a:rPr>
              <a:t>ActionListener</a:t>
            </a:r>
            <a:r>
              <a:rPr lang="en-US" sz="2200" dirty="0" smtClean="0"/>
              <a:t> { … }</a:t>
            </a:r>
          </a:p>
          <a:p>
            <a:pPr algn="l">
              <a:defRPr/>
            </a:pPr>
            <a:endParaRPr lang="en-US" sz="2200" dirty="0" smtClean="0"/>
          </a:p>
        </p:txBody>
      </p:sp>
      <p:sp>
        <p:nvSpPr>
          <p:cNvPr id="6656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/>
            <a:fld id="{5BFD531E-F0BA-ED44-996B-25F89C53CF4A}" type="slidenum">
              <a:rPr lang="en-US" sz="1400">
                <a:solidFill>
                  <a:schemeClr val="tx1"/>
                </a:solidFill>
                <a:cs typeface="Gill Sans" charset="0"/>
              </a:rPr>
              <a:pPr eaLnBrk="1" hangingPunct="1"/>
              <a:t>18</a:t>
            </a:fld>
            <a:endParaRPr lang="en-US" sz="1400">
              <a:solidFill>
                <a:schemeClr val="tx1"/>
              </a:solidFill>
              <a:cs typeface="Gill Sans" charset="0"/>
            </a:endParaRPr>
          </a:p>
        </p:txBody>
      </p:sp>
      <p:sp>
        <p:nvSpPr>
          <p:cNvPr id="66563" name="Slide Number Placeholder 4"/>
          <p:cNvSpPr txBox="1">
            <a:spLocks/>
          </p:cNvSpPr>
          <p:nvPr/>
        </p:nvSpPr>
        <p:spPr bwMode="auto">
          <a:xfrm>
            <a:off x="4762500" y="9247188"/>
            <a:ext cx="1428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/>
            <a:fld id="{B2AC9419-20C4-C44A-A09C-336F40B73272}" type="slidenum">
              <a:rPr lang="en-US"/>
              <a:pPr eaLnBrk="1" hangingPunct="1"/>
              <a:t>18</a:t>
            </a:fld>
            <a:endParaRPr lang="en-US"/>
          </a:p>
        </p:txBody>
      </p:sp>
      <p:sp>
        <p:nvSpPr>
          <p:cNvPr id="66564" name="Rectangle 1"/>
          <p:cNvSpPr>
            <a:spLocks noChangeArrowheads="1"/>
          </p:cNvSpPr>
          <p:nvPr/>
        </p:nvSpPr>
        <p:spPr bwMode="auto">
          <a:xfrm>
            <a:off x="5943600" y="914400"/>
            <a:ext cx="2667000" cy="2308225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>
              <a:spcBef>
                <a:spcPts val="1200"/>
              </a:spcBef>
            </a:pPr>
            <a:r>
              <a:rPr lang="en-US" sz="2400">
                <a:latin typeface="Times New Roman" charset="0"/>
                <a:cs typeface="Times New Roman" charset="0"/>
              </a:rPr>
              <a:t>Just as you can declare variables and methods within a class, you can declare a class within a class</a:t>
            </a:r>
          </a:p>
        </p:txBody>
      </p:sp>
      <p:sp>
        <p:nvSpPr>
          <p:cNvPr id="66565" name="TextBox 2"/>
          <p:cNvSpPr txBox="1">
            <a:spLocks noChangeArrowheads="1"/>
          </p:cNvSpPr>
          <p:nvPr/>
        </p:nvSpPr>
        <p:spPr bwMode="auto">
          <a:xfrm>
            <a:off x="2133600" y="4191000"/>
            <a:ext cx="5410200" cy="830263"/>
          </a:xfrm>
          <a:prstGeom prst="rect">
            <a:avLst/>
          </a:prstGeom>
          <a:solidFill>
            <a:srgbClr val="FFF0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algn="l" eaLnBrk="1" hangingPunct="1"/>
            <a:r>
              <a:rPr lang="en-US" sz="2400">
                <a:latin typeface="Times New Roman" charset="0"/>
                <a:cs typeface="Times New Roman" charset="0"/>
              </a:rPr>
              <a:t>Inside-out rule says that methods in here</a:t>
            </a:r>
          </a:p>
          <a:p>
            <a:pPr algn="l" eaLnBrk="1" hangingPunct="1"/>
            <a:r>
              <a:rPr lang="en-US" sz="2400">
                <a:latin typeface="Times New Roman" charset="0"/>
                <a:cs typeface="Times New Roman" charset="0"/>
              </a:rPr>
              <a:t>Can reference all the fields and methods</a:t>
            </a:r>
          </a:p>
        </p:txBody>
      </p:sp>
      <p:cxnSp>
        <p:nvCxnSpPr>
          <p:cNvPr id="66566" name="Straight Arrow Connector 9"/>
          <p:cNvCxnSpPr>
            <a:cxnSpLocks noChangeShapeType="1"/>
          </p:cNvCxnSpPr>
          <p:nvPr/>
        </p:nvCxnSpPr>
        <p:spPr bwMode="auto">
          <a:xfrm flipV="1">
            <a:off x="7162800" y="3657600"/>
            <a:ext cx="304800" cy="685800"/>
          </a:xfrm>
          <a:prstGeom prst="straightConnector1">
            <a:avLst/>
          </a:prstGeom>
          <a:noFill/>
          <a:ln w="50800">
            <a:solidFill>
              <a:srgbClr val="8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6567" name="Straight Connector 11"/>
          <p:cNvCxnSpPr>
            <a:cxnSpLocks noChangeShapeType="1"/>
          </p:cNvCxnSpPr>
          <p:nvPr/>
        </p:nvCxnSpPr>
        <p:spPr bwMode="auto">
          <a:xfrm flipH="1">
            <a:off x="685800" y="2057400"/>
            <a:ext cx="381000" cy="0"/>
          </a:xfrm>
          <a:prstGeom prst="line">
            <a:avLst/>
          </a:prstGeom>
          <a:noFill/>
          <a:ln w="41275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6568" name="Straight Connector 12"/>
          <p:cNvCxnSpPr>
            <a:cxnSpLocks noChangeShapeType="1"/>
          </p:cNvCxnSpPr>
          <p:nvPr/>
        </p:nvCxnSpPr>
        <p:spPr bwMode="auto">
          <a:xfrm flipH="1">
            <a:off x="685800" y="2514600"/>
            <a:ext cx="381000" cy="0"/>
          </a:xfrm>
          <a:prstGeom prst="line">
            <a:avLst/>
          </a:prstGeom>
          <a:noFill/>
          <a:ln w="41275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6569" name="Straight Connector 13"/>
          <p:cNvCxnSpPr>
            <a:cxnSpLocks noChangeShapeType="1"/>
          </p:cNvCxnSpPr>
          <p:nvPr/>
        </p:nvCxnSpPr>
        <p:spPr bwMode="auto">
          <a:xfrm flipH="1">
            <a:off x="685800" y="2971800"/>
            <a:ext cx="381000" cy="0"/>
          </a:xfrm>
          <a:prstGeom prst="line">
            <a:avLst/>
          </a:prstGeom>
          <a:noFill/>
          <a:ln w="41275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6570" name="Straight Connector 14"/>
          <p:cNvCxnSpPr>
            <a:cxnSpLocks noChangeShapeType="1"/>
          </p:cNvCxnSpPr>
          <p:nvPr/>
        </p:nvCxnSpPr>
        <p:spPr bwMode="auto">
          <a:xfrm flipH="1">
            <a:off x="685800" y="3505200"/>
            <a:ext cx="381000" cy="0"/>
          </a:xfrm>
          <a:prstGeom prst="line">
            <a:avLst/>
          </a:prstGeom>
          <a:noFill/>
          <a:ln w="41275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6571" name="Straight Connector 15"/>
          <p:cNvCxnSpPr>
            <a:cxnSpLocks noChangeShapeType="1"/>
          </p:cNvCxnSpPr>
          <p:nvPr/>
        </p:nvCxnSpPr>
        <p:spPr bwMode="auto">
          <a:xfrm flipV="1">
            <a:off x="685800" y="2057400"/>
            <a:ext cx="0" cy="3124200"/>
          </a:xfrm>
          <a:prstGeom prst="line">
            <a:avLst/>
          </a:prstGeom>
          <a:noFill/>
          <a:ln w="41275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6572" name="Straight Connector 18"/>
          <p:cNvCxnSpPr>
            <a:cxnSpLocks noChangeShapeType="1"/>
          </p:cNvCxnSpPr>
          <p:nvPr/>
        </p:nvCxnSpPr>
        <p:spPr bwMode="auto">
          <a:xfrm flipH="1">
            <a:off x="685800" y="5181600"/>
            <a:ext cx="5867400" cy="0"/>
          </a:xfrm>
          <a:prstGeom prst="line">
            <a:avLst/>
          </a:prstGeom>
          <a:noFill/>
          <a:ln w="41275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6573" name="Straight Connector 21"/>
          <p:cNvCxnSpPr>
            <a:cxnSpLocks noChangeShapeType="1"/>
          </p:cNvCxnSpPr>
          <p:nvPr/>
        </p:nvCxnSpPr>
        <p:spPr bwMode="auto">
          <a:xfrm>
            <a:off x="6553200" y="4953000"/>
            <a:ext cx="0" cy="228600"/>
          </a:xfrm>
          <a:prstGeom prst="line">
            <a:avLst/>
          </a:prstGeom>
          <a:noFill/>
          <a:ln w="41275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6574" name="Straight Connector 24"/>
          <p:cNvCxnSpPr>
            <a:cxnSpLocks noChangeShapeType="1"/>
          </p:cNvCxnSpPr>
          <p:nvPr/>
        </p:nvCxnSpPr>
        <p:spPr bwMode="auto">
          <a:xfrm>
            <a:off x="5181600" y="4953000"/>
            <a:ext cx="0" cy="228600"/>
          </a:xfrm>
          <a:prstGeom prst="line">
            <a:avLst/>
          </a:prstGeom>
          <a:noFill/>
          <a:ln w="41275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6575" name="TextBox 27"/>
          <p:cNvSpPr txBox="1">
            <a:spLocks noChangeArrowheads="1"/>
          </p:cNvSpPr>
          <p:nvPr/>
        </p:nvSpPr>
        <p:spPr bwMode="auto">
          <a:xfrm>
            <a:off x="1981200" y="5715000"/>
            <a:ext cx="4433888" cy="461963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/>
            <a:r>
              <a:rPr lang="en-US" sz="2400">
                <a:latin typeface="Times New Roman" charset="0"/>
                <a:cs typeface="Times New Roman" charset="0"/>
              </a:rPr>
              <a:t>We demo this using ButtonDemo3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/>
            <a:fld id="{01057F95-B039-6840-8457-D1FF78D622B5}" type="slidenum">
              <a:rPr lang="en-US" sz="1400">
                <a:solidFill>
                  <a:schemeClr val="tx1"/>
                </a:solidFill>
                <a:cs typeface="Gill Sans" charset="0"/>
              </a:rPr>
              <a:pPr eaLnBrk="1" hangingPunct="1"/>
              <a:t>19</a:t>
            </a:fld>
            <a:endParaRPr lang="en-US" sz="1400">
              <a:solidFill>
                <a:schemeClr val="tx1"/>
              </a:solidFill>
              <a:cs typeface="Gill Sans" charset="0"/>
            </a:endParaRPr>
          </a:p>
        </p:txBody>
      </p:sp>
      <p:sp>
        <p:nvSpPr>
          <p:cNvPr id="67586" name="Slide Number Placeholder 4"/>
          <p:cNvSpPr txBox="1">
            <a:spLocks/>
          </p:cNvSpPr>
          <p:nvPr/>
        </p:nvSpPr>
        <p:spPr bwMode="auto">
          <a:xfrm>
            <a:off x="4762500" y="9247188"/>
            <a:ext cx="1428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/>
            <a:fld id="{8232B92F-29A1-8949-B187-0C39D2C7F0E6}" type="slidenum">
              <a:rPr lang="en-US"/>
              <a:pPr eaLnBrk="1" hangingPunct="1"/>
              <a:t>19</a:t>
            </a:fld>
            <a:endParaRPr lang="en-US"/>
          </a:p>
        </p:txBody>
      </p:sp>
      <p:sp>
        <p:nvSpPr>
          <p:cNvPr id="67587" name="Rectangle 1"/>
          <p:cNvSpPr>
            <a:spLocks noChangeArrowheads="1"/>
          </p:cNvSpPr>
          <p:nvPr/>
        </p:nvSpPr>
        <p:spPr bwMode="auto">
          <a:xfrm>
            <a:off x="1676400" y="381000"/>
            <a:ext cx="5943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r>
              <a:rPr lang="en-US" sz="2400">
                <a:solidFill>
                  <a:srgbClr val="FF0000"/>
                </a:solidFill>
              </a:rPr>
              <a:t>Problem: can’t give a function as a parameter:</a:t>
            </a:r>
          </a:p>
        </p:txBody>
      </p:sp>
      <p:sp>
        <p:nvSpPr>
          <p:cNvPr id="67588" name="Rectangle 2"/>
          <p:cNvSpPr>
            <a:spLocks noChangeArrowheads="1"/>
          </p:cNvSpPr>
          <p:nvPr/>
        </p:nvSpPr>
        <p:spPr bwMode="auto">
          <a:xfrm>
            <a:off x="762000" y="1166813"/>
            <a:ext cx="5257800" cy="172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ts val="1200"/>
              </a:spcBef>
            </a:pPr>
            <a:r>
              <a:rPr lang="en-US" sz="2400" b="1">
                <a:latin typeface="Times New Roman" charset="0"/>
                <a:cs typeface="Times New Roman" charset="0"/>
              </a:rPr>
              <a:t>public</a:t>
            </a:r>
            <a:r>
              <a:rPr lang="en-US" sz="2400">
                <a:latin typeface="Times New Roman" charset="0"/>
                <a:cs typeface="Times New Roman" charset="0"/>
              </a:rPr>
              <a:t> </a:t>
            </a:r>
            <a:r>
              <a:rPr lang="en-US" sz="2400" b="1">
                <a:latin typeface="Times New Roman" charset="0"/>
                <a:cs typeface="Times New Roman" charset="0"/>
              </a:rPr>
              <a:t>void</a:t>
            </a:r>
            <a:r>
              <a:rPr lang="en-US" sz="2400">
                <a:latin typeface="Times New Roman" charset="0"/>
                <a:cs typeface="Times New Roman" charset="0"/>
              </a:rPr>
              <a:t> m() { … </a:t>
            </a:r>
          </a:p>
          <a:p>
            <a:pPr algn="l"/>
            <a:r>
              <a:rPr lang="en-US" sz="2400">
                <a:latin typeface="Times New Roman" charset="0"/>
                <a:cs typeface="Times New Roman" charset="0"/>
              </a:rPr>
              <a:t>    eButt.addActionListener(aP);</a:t>
            </a:r>
          </a:p>
          <a:p>
            <a:pPr algn="l"/>
            <a:r>
              <a:rPr lang="en-US" sz="2400">
                <a:latin typeface="Times New Roman" charset="0"/>
                <a:cs typeface="Times New Roman" charset="0"/>
              </a:rPr>
              <a:t>}</a:t>
            </a:r>
            <a:endParaRPr lang="en-US" sz="2400">
              <a:solidFill>
                <a:srgbClr val="800000"/>
              </a:solidFill>
              <a:latin typeface="Times New Roman" charset="0"/>
              <a:cs typeface="Times New Roman" charset="0"/>
            </a:endParaRPr>
          </a:p>
          <a:p>
            <a:pPr algn="l">
              <a:spcBef>
                <a:spcPts val="1200"/>
              </a:spcBef>
            </a:pPr>
            <a:r>
              <a:rPr lang="en-US" sz="2400" b="1">
                <a:latin typeface="Times New Roman" charset="0"/>
                <a:cs typeface="Times New Roman" charset="0"/>
              </a:rPr>
              <a:t>public</a:t>
            </a:r>
            <a:r>
              <a:rPr lang="en-US" sz="2400">
                <a:latin typeface="Times New Roman" charset="0"/>
                <a:cs typeface="Times New Roman" charset="0"/>
              </a:rPr>
              <a:t> </a:t>
            </a:r>
            <a:r>
              <a:rPr lang="en-US" sz="2400" b="1">
                <a:latin typeface="Times New Roman" charset="0"/>
                <a:cs typeface="Times New Roman" charset="0"/>
              </a:rPr>
              <a:t>void</a:t>
            </a:r>
            <a:r>
              <a:rPr lang="en-US" sz="2400">
                <a:latin typeface="Times New Roman" charset="0"/>
                <a:cs typeface="Times New Roman" charset="0"/>
              </a:rPr>
              <a:t> aP(ActionEvent e) { body }</a:t>
            </a:r>
          </a:p>
        </p:txBody>
      </p:sp>
      <p:sp>
        <p:nvSpPr>
          <p:cNvPr id="67589" name="TextBox 3"/>
          <p:cNvSpPr txBox="1">
            <a:spLocks noChangeArrowheads="1"/>
          </p:cNvSpPr>
          <p:nvPr/>
        </p:nvSpPr>
        <p:spPr bwMode="auto">
          <a:xfrm>
            <a:off x="6172200" y="914400"/>
            <a:ext cx="2590800" cy="2308225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algn="r" eaLnBrk="1" hangingPunct="1"/>
            <a:r>
              <a:rPr lang="en-US" sz="2400">
                <a:latin typeface="Times New Roman" charset="0"/>
                <a:cs typeface="Times New Roman" charset="0"/>
              </a:rPr>
              <a:t>Why not just give eButt the </a:t>
            </a:r>
            <a:br>
              <a:rPr lang="en-US" sz="2400">
                <a:latin typeface="Times New Roman" charset="0"/>
                <a:cs typeface="Times New Roman" charset="0"/>
              </a:rPr>
            </a:br>
            <a:r>
              <a:rPr lang="en-US" sz="2400">
                <a:latin typeface="Times New Roman" charset="0"/>
                <a:cs typeface="Times New Roman" charset="0"/>
              </a:rPr>
              <a:t>function to call?</a:t>
            </a:r>
          </a:p>
          <a:p>
            <a:pPr algn="r" eaLnBrk="1" hangingPunct="1"/>
            <a:r>
              <a:rPr lang="en-US" sz="2400">
                <a:solidFill>
                  <a:srgbClr val="800000"/>
                </a:solidFill>
                <a:latin typeface="Times New Roman" charset="0"/>
                <a:cs typeface="Times New Roman" charset="0"/>
              </a:rPr>
              <a:t>Can’t do it in Java!</a:t>
            </a:r>
          </a:p>
          <a:p>
            <a:pPr algn="r" eaLnBrk="1" hangingPunct="1"/>
            <a:r>
              <a:rPr lang="en-US" sz="2400">
                <a:solidFill>
                  <a:srgbClr val="800000"/>
                </a:solidFill>
                <a:latin typeface="Times New Roman" charset="0"/>
                <a:cs typeface="Times New Roman" charset="0"/>
              </a:rPr>
              <a:t>Can in some </a:t>
            </a:r>
            <a:br>
              <a:rPr lang="en-US" sz="2400">
                <a:solidFill>
                  <a:srgbClr val="800000"/>
                </a:solidFill>
                <a:latin typeface="Times New Roman" charset="0"/>
                <a:cs typeface="Times New Roman" charset="0"/>
              </a:rPr>
            </a:br>
            <a:r>
              <a:rPr lang="en-US" sz="2400">
                <a:solidFill>
                  <a:srgbClr val="800000"/>
                </a:solidFill>
                <a:latin typeface="Times New Roman" charset="0"/>
                <a:cs typeface="Times New Roman" charset="0"/>
              </a:rPr>
              <a:t>other languages</a:t>
            </a:r>
          </a:p>
        </p:txBody>
      </p: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685800" y="3429000"/>
            <a:ext cx="8153400" cy="2678113"/>
            <a:chOff x="685800" y="3429000"/>
            <a:chExt cx="8153400" cy="2677656"/>
          </a:xfrm>
        </p:grpSpPr>
        <p:sp>
          <p:nvSpPr>
            <p:cNvPr id="6" name="Text Box 2"/>
            <p:cNvSpPr txBox="1">
              <a:spLocks noChangeArrowheads="1"/>
            </p:cNvSpPr>
            <p:nvPr/>
          </p:nvSpPr>
          <p:spPr bwMode="auto">
            <a:xfrm>
              <a:off x="685800" y="3429000"/>
              <a:ext cx="5410200" cy="26776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660033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1pPr>
              <a:lvl2pPr defTabSz="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defTabSz="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defTabSz="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defTabSz="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defTabSz="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defTabSz="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defTabSz="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defTabSz="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l">
                <a:spcBef>
                  <a:spcPts val="1200"/>
                </a:spcBef>
                <a:defRPr/>
              </a:pPr>
              <a:r>
                <a:rPr lang="en-US" b="1" dirty="0">
                  <a:solidFill>
                    <a:srgbClr val="800000"/>
                  </a:solidFill>
                  <a:latin typeface="Times New Roman"/>
                  <a:cs typeface="Times New Roman"/>
                </a:rPr>
                <a:t>public</a:t>
              </a:r>
              <a:r>
                <a:rPr lang="en-US" dirty="0">
                  <a:solidFill>
                    <a:srgbClr val="800000"/>
                  </a:solidFill>
                  <a:latin typeface="Times New Roman"/>
                  <a:cs typeface="Times New Roman"/>
                </a:rPr>
                <a:t> </a:t>
              </a:r>
              <a:r>
                <a:rPr lang="en-US" b="1" dirty="0">
                  <a:solidFill>
                    <a:srgbClr val="800000"/>
                  </a:solidFill>
                  <a:latin typeface="Times New Roman"/>
                  <a:cs typeface="Times New Roman"/>
                </a:rPr>
                <a:t>void</a:t>
              </a:r>
              <a:r>
                <a:rPr lang="en-US" dirty="0">
                  <a:solidFill>
                    <a:srgbClr val="800000"/>
                  </a:solidFill>
                  <a:latin typeface="Times New Roman"/>
                  <a:cs typeface="Times New Roman"/>
                </a:rPr>
                <a:t> m() { … </a:t>
              </a:r>
            </a:p>
            <a:p>
              <a:pPr algn="l">
                <a:spcBef>
                  <a:spcPts val="0"/>
                </a:spcBef>
                <a:defRPr/>
              </a:pPr>
              <a:r>
                <a:rPr lang="en-US" dirty="0">
                  <a:solidFill>
                    <a:srgbClr val="800000"/>
                  </a:solidFill>
                  <a:latin typeface="Times New Roman"/>
                  <a:cs typeface="Times New Roman"/>
                </a:rPr>
                <a:t>    </a:t>
              </a:r>
              <a:r>
                <a:rPr lang="en-US" dirty="0" err="1">
                  <a:solidFill>
                    <a:srgbClr val="800000"/>
                  </a:solidFill>
                  <a:latin typeface="Times New Roman"/>
                  <a:cs typeface="Times New Roman"/>
                </a:rPr>
                <a:t>eButt.addActionListener</a:t>
              </a:r>
              <a:r>
                <a:rPr lang="en-US" dirty="0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(</a:t>
              </a:r>
              <a:r>
                <a:rPr lang="en-US" b="1" dirty="0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new</a:t>
              </a:r>
              <a:r>
                <a:rPr lang="en-US" dirty="0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 C())</a:t>
              </a:r>
              <a:r>
                <a:rPr lang="en-US" dirty="0">
                  <a:solidFill>
                    <a:srgbClr val="800000"/>
                  </a:solidFill>
                  <a:latin typeface="Times New Roman"/>
                  <a:cs typeface="Times New Roman"/>
                </a:rPr>
                <a:t>;</a:t>
              </a:r>
            </a:p>
            <a:p>
              <a:pPr algn="l">
                <a:spcBef>
                  <a:spcPts val="0"/>
                </a:spcBef>
                <a:defRPr/>
              </a:pPr>
              <a:r>
                <a:rPr lang="en-US" dirty="0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}</a:t>
              </a:r>
            </a:p>
            <a:p>
              <a:pPr algn="l">
                <a:spcBef>
                  <a:spcPts val="0"/>
                </a:spcBef>
                <a:defRPr/>
              </a:pPr>
              <a:endParaRPr lang="en-US" dirty="0">
                <a:solidFill>
                  <a:srgbClr val="800000"/>
                </a:solidFill>
                <a:latin typeface="Times New Roman"/>
                <a:cs typeface="Times New Roman"/>
              </a:endParaRPr>
            </a:p>
            <a:p>
              <a:pPr algn="l">
                <a:defRPr/>
              </a:pPr>
              <a:r>
                <a:rPr lang="en-US" b="1" dirty="0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public</a:t>
              </a:r>
              <a:r>
                <a:rPr lang="en-US" dirty="0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 </a:t>
              </a:r>
              <a:r>
                <a:rPr lang="en-US" b="1" dirty="0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class</a:t>
              </a:r>
              <a:r>
                <a:rPr lang="en-US" dirty="0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 C </a:t>
              </a:r>
              <a:r>
                <a:rPr lang="en-US" b="1" dirty="0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implements</a:t>
              </a:r>
              <a:r>
                <a:rPr lang="en-US" dirty="0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 IN {</a:t>
              </a:r>
            </a:p>
            <a:p>
              <a:pPr algn="l">
                <a:defRPr/>
              </a:pPr>
              <a:r>
                <a:rPr lang="en-US" dirty="0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    </a:t>
              </a:r>
              <a:r>
                <a:rPr lang="en-US" b="1" dirty="0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public</a:t>
              </a:r>
              <a:r>
                <a:rPr lang="en-US" dirty="0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 </a:t>
              </a:r>
              <a:r>
                <a:rPr lang="en-US" b="1" dirty="0">
                  <a:solidFill>
                    <a:srgbClr val="800000"/>
                  </a:solidFill>
                  <a:latin typeface="Times New Roman"/>
                  <a:cs typeface="Times New Roman"/>
                </a:rPr>
                <a:t>void</a:t>
              </a:r>
              <a:r>
                <a:rPr lang="en-US" dirty="0">
                  <a:solidFill>
                    <a:srgbClr val="800000"/>
                  </a:solidFill>
                  <a:latin typeface="Times New Roman"/>
                  <a:cs typeface="Times New Roman"/>
                </a:rPr>
                <a:t> </a:t>
              </a:r>
              <a:r>
                <a:rPr lang="en-US" dirty="0" err="1">
                  <a:solidFill>
                    <a:srgbClr val="800000"/>
                  </a:solidFill>
                  <a:latin typeface="Times New Roman"/>
                  <a:cs typeface="Times New Roman"/>
                </a:rPr>
                <a:t>aP</a:t>
              </a:r>
              <a:r>
                <a:rPr lang="en-US" dirty="0">
                  <a:solidFill>
                    <a:srgbClr val="800000"/>
                  </a:solidFill>
                  <a:latin typeface="Times New Roman"/>
                  <a:cs typeface="Times New Roman"/>
                </a:rPr>
                <a:t>(</a:t>
              </a:r>
              <a:r>
                <a:rPr lang="en-US" dirty="0" err="1">
                  <a:solidFill>
                    <a:srgbClr val="800000"/>
                  </a:solidFill>
                  <a:latin typeface="Times New Roman"/>
                  <a:cs typeface="Times New Roman"/>
                </a:rPr>
                <a:t>ActionEvent</a:t>
              </a:r>
              <a:r>
                <a:rPr lang="en-US" dirty="0">
                  <a:solidFill>
                    <a:srgbClr val="800000"/>
                  </a:solidFill>
                  <a:latin typeface="Times New Roman"/>
                  <a:cs typeface="Times New Roman"/>
                </a:rPr>
                <a:t> e) { body </a:t>
              </a:r>
              <a:r>
                <a:rPr lang="en-US" dirty="0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}</a:t>
              </a:r>
              <a:endParaRPr lang="en-US" dirty="0">
                <a:solidFill>
                  <a:srgbClr val="800000"/>
                </a:solidFill>
                <a:latin typeface="Times New Roman"/>
                <a:cs typeface="Times New Roman"/>
              </a:endParaRPr>
            </a:p>
            <a:p>
              <a:pPr algn="l">
                <a:defRPr/>
              </a:pPr>
              <a:r>
                <a:rPr lang="en-US" dirty="0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}</a:t>
              </a:r>
            </a:p>
          </p:txBody>
        </p:sp>
        <p:sp>
          <p:nvSpPr>
            <p:cNvPr id="67594" name="TextBox 8"/>
            <p:cNvSpPr txBox="1">
              <a:spLocks noChangeArrowheads="1"/>
            </p:cNvSpPr>
            <p:nvPr/>
          </p:nvSpPr>
          <p:spPr bwMode="auto">
            <a:xfrm>
              <a:off x="6172200" y="3733800"/>
              <a:ext cx="2667000" cy="1569660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cs typeface="ＭＳ Ｐゴシック" charset="0"/>
                  <a:sym typeface="Gill Sans" charset="0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9pPr>
            </a:lstStyle>
            <a:p>
              <a:pPr algn="r" eaLnBrk="1" hangingPunct="1"/>
              <a:r>
                <a:rPr lang="en-US" sz="2400">
                  <a:latin typeface="Times New Roman" charset="0"/>
                  <a:cs typeface="Times New Roman" charset="0"/>
                </a:rPr>
                <a:t>Java says: provide </a:t>
              </a:r>
              <a:br>
                <a:rPr lang="en-US" sz="2400">
                  <a:latin typeface="Times New Roman" charset="0"/>
                  <a:cs typeface="Times New Roman" charset="0"/>
                </a:rPr>
              </a:br>
              <a:r>
                <a:rPr lang="en-US" sz="2400">
                  <a:latin typeface="Times New Roman" charset="0"/>
                  <a:cs typeface="Times New Roman" charset="0"/>
                </a:rPr>
                <a:t>class C that wraps method; give eButt </a:t>
              </a:r>
              <a:br>
                <a:rPr lang="en-US" sz="2400">
                  <a:latin typeface="Times New Roman" charset="0"/>
                  <a:cs typeface="Times New Roman" charset="0"/>
                </a:rPr>
              </a:br>
              <a:r>
                <a:rPr lang="en-US" sz="2400">
                  <a:latin typeface="Times New Roman" charset="0"/>
                  <a:cs typeface="Times New Roman" charset="0"/>
                </a:rPr>
                <a:t>an object of class C</a:t>
              </a:r>
            </a:p>
          </p:txBody>
        </p:sp>
      </p:grpSp>
      <p:cxnSp>
        <p:nvCxnSpPr>
          <p:cNvPr id="67591" name="Straight Connector 6"/>
          <p:cNvCxnSpPr>
            <a:cxnSpLocks noChangeShapeType="1"/>
          </p:cNvCxnSpPr>
          <p:nvPr/>
        </p:nvCxnSpPr>
        <p:spPr bwMode="auto">
          <a:xfrm>
            <a:off x="762000" y="3429000"/>
            <a:ext cx="60960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295400" y="5867400"/>
            <a:ext cx="7456488" cy="461963"/>
          </a:xfrm>
          <a:prstGeom prst="rect">
            <a:avLst/>
          </a:prstGeom>
          <a:solidFill>
            <a:srgbClr val="FFF0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/>
            <a:r>
              <a:rPr lang="en-US" sz="2400">
                <a:latin typeface="Times New Roman" charset="0"/>
                <a:cs typeface="Times New Roman" charset="0"/>
              </a:rPr>
              <a:t>C must implement interface IN that has abstract method aP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/>
            <a:fld id="{4CE25DF5-4FA2-DD47-B02E-60778953F8F2}" type="slidenum">
              <a:rPr lang="en-US" sz="1400">
                <a:solidFill>
                  <a:schemeClr val="tx1"/>
                </a:solidFill>
              </a:rPr>
              <a:pPr eaLnBrk="1" hangingPunct="1"/>
              <a:t>2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892175" y="479425"/>
            <a:ext cx="7359650" cy="492125"/>
          </a:xfrm>
        </p:spPr>
        <p:txBody>
          <a:bodyPr/>
          <a:lstStyle/>
          <a:p>
            <a:pPr marL="0" indent="0" eaLnBrk="1" hangingPunct="1"/>
            <a:r>
              <a:rPr lang="en-US" sz="2400" b="1" dirty="0">
                <a:solidFill>
                  <a:srgbClr val="FF0080"/>
                </a:solidFill>
                <a:latin typeface="Times New Roman" charset="0"/>
              </a:rPr>
              <a:t>Listening to events: </a:t>
            </a:r>
            <a:r>
              <a:rPr lang="en-US" sz="2400" b="1" dirty="0">
                <a:solidFill>
                  <a:srgbClr val="CC3366"/>
                </a:solidFill>
                <a:latin typeface="Times New Roman" charset="0"/>
              </a:rPr>
              <a:t>mouse click, mouse movement into or out of a window, a keystroke, etc.</a:t>
            </a:r>
            <a:r>
              <a:rPr lang="en-US" sz="2400" b="1" dirty="0">
                <a:solidFill>
                  <a:srgbClr val="FF0080"/>
                </a:solidFill>
                <a:latin typeface="Times New Roman" charset="0"/>
              </a:rPr>
              <a:t> </a:t>
            </a:r>
            <a:endParaRPr lang="en-US" sz="2400" b="1" dirty="0">
              <a:solidFill>
                <a:srgbClr val="FF0080"/>
              </a:solidFill>
              <a:latin typeface="Gill Sans" charset="0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3388" y="1212850"/>
            <a:ext cx="8253412" cy="4273550"/>
          </a:xfrm>
        </p:spPr>
        <p:txBody>
          <a:bodyPr anchor="t"/>
          <a:lstStyle/>
          <a:p>
            <a:pPr marL="347663" indent="-139700" eaLnBrk="1" hangingPunct="1">
              <a:buFont typeface="Lucida Grande" charset="0"/>
              <a:buNone/>
            </a:pPr>
            <a:r>
              <a:rPr lang="en-US" sz="2400" dirty="0">
                <a:latin typeface="Times New Roman" charset="0"/>
              </a:rPr>
              <a:t>• An </a:t>
            </a:r>
            <a:r>
              <a:rPr lang="en-US" sz="2400" dirty="0">
                <a:solidFill>
                  <a:srgbClr val="8F00FF"/>
                </a:solidFill>
                <a:latin typeface="Times New Roman" charset="0"/>
              </a:rPr>
              <a:t>event</a:t>
            </a:r>
            <a:r>
              <a:rPr lang="en-US" sz="2400" dirty="0">
                <a:latin typeface="Times New Roman" charset="0"/>
              </a:rPr>
              <a:t> is a mouse click, a mouse movement into or out of a window, a keystroke, etc.</a:t>
            </a:r>
          </a:p>
          <a:p>
            <a:pPr marL="347663" indent="-139700" eaLnBrk="1" hangingPunct="1">
              <a:buFont typeface="Lucida Grande" charset="0"/>
              <a:buNone/>
            </a:pPr>
            <a:r>
              <a:rPr lang="en-US" sz="2400" dirty="0">
                <a:latin typeface="Times New Roman" charset="0"/>
              </a:rPr>
              <a:t>• To be able to </a:t>
            </a:r>
            <a:r>
              <a:rPr lang="ja-JP" altLang="en-US" sz="2400" dirty="0">
                <a:latin typeface="Times New Roman" charset="0"/>
              </a:rPr>
              <a:t>“</a:t>
            </a:r>
            <a:r>
              <a:rPr lang="en-US" altLang="ja-JP" sz="2400" dirty="0">
                <a:latin typeface="Times New Roman" charset="0"/>
              </a:rPr>
              <a:t>listen to</a:t>
            </a:r>
            <a:r>
              <a:rPr lang="ja-JP" altLang="en-US" sz="2400" dirty="0">
                <a:latin typeface="Times New Roman" charset="0"/>
              </a:rPr>
              <a:t>”</a:t>
            </a:r>
            <a:r>
              <a:rPr lang="en-US" altLang="ja-JP" sz="2400" dirty="0">
                <a:latin typeface="Times New Roman" charset="0"/>
              </a:rPr>
              <a:t> a kind of event, you have to: </a:t>
            </a:r>
          </a:p>
          <a:p>
            <a:pPr marL="746125" lvl="2" indent="-288925" eaLnBrk="1" hangingPunct="1">
              <a:buSzPct val="93000"/>
              <a:buFont typeface="Arial" charset="0"/>
              <a:buAutoNum type="arabicPeriod"/>
            </a:pPr>
            <a:r>
              <a:rPr lang="en-US" sz="2400" dirty="0">
                <a:latin typeface="Times New Roman" charset="0"/>
                <a:ea typeface="Gill Sans" charset="0"/>
                <a:cs typeface="Gill Sans" charset="0"/>
              </a:rPr>
              <a:t>Have some class C implement an interface IN that is connected with the event.</a:t>
            </a:r>
          </a:p>
          <a:p>
            <a:pPr marL="746125" lvl="2" indent="-288925" eaLnBrk="1" hangingPunct="1">
              <a:buSzPct val="93000"/>
              <a:buFont typeface="Arial" charset="0"/>
              <a:buAutoNum type="arabicPeriod"/>
            </a:pPr>
            <a:r>
              <a:rPr lang="en-US" sz="2400" dirty="0">
                <a:latin typeface="Times New Roman" charset="0"/>
                <a:ea typeface="Gill Sans" charset="0"/>
                <a:cs typeface="Gill Sans" charset="0"/>
              </a:rPr>
              <a:t>In class C, override methods required by interface IN; these methods are generally called when the event happens.</a:t>
            </a:r>
          </a:p>
          <a:p>
            <a:pPr marL="746125" lvl="2" indent="-288925" eaLnBrk="1" hangingPunct="1">
              <a:buSzPct val="93000"/>
              <a:buFont typeface="Arial" charset="0"/>
              <a:buAutoNum type="arabicPeriod"/>
            </a:pPr>
            <a:r>
              <a:rPr lang="en-US" sz="2400" dirty="0">
                <a:latin typeface="Times New Roman" charset="0"/>
                <a:ea typeface="Gill Sans" charset="0"/>
                <a:cs typeface="Gill Sans" charset="0"/>
              </a:rPr>
              <a:t>Register an object of class C as a </a:t>
            </a:r>
            <a:r>
              <a:rPr lang="en-US" sz="2400" i="1" dirty="0">
                <a:latin typeface="Times New Roman" charset="0"/>
                <a:ea typeface="Gill Sans" charset="0"/>
                <a:cs typeface="Gill Sans" charset="0"/>
              </a:rPr>
              <a:t>listener</a:t>
            </a:r>
            <a:r>
              <a:rPr lang="en-US" sz="2400" dirty="0">
                <a:latin typeface="Times New Roman" charset="0"/>
                <a:ea typeface="Gill Sans" charset="0"/>
                <a:cs typeface="Gill Sans" charset="0"/>
              </a:rPr>
              <a:t> for the event. That object’s methods will be called when event happens.</a:t>
            </a: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762000" y="5638800"/>
            <a:ext cx="7440613" cy="892175"/>
          </a:xfrm>
          <a:prstGeom prst="rect">
            <a:avLst/>
          </a:prstGeom>
          <a:solidFill>
            <a:srgbClr val="FFF7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l"/>
            <a:r>
              <a:rPr lang="en-US" sz="2400" dirty="0">
                <a:solidFill>
                  <a:srgbClr val="CC3366"/>
                </a:solidFill>
              </a:rPr>
              <a:t>We show you how to do this for clicks on buttons, clicks on components, and keystrokes.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533400" y="457200"/>
            <a:ext cx="8153400" cy="555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6600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defTabSz="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defTabSz="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defTabSz="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defTabSz="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2200" dirty="0" smtClean="0">
                <a:solidFill>
                  <a:srgbClr val="800000"/>
                </a:solidFill>
              </a:rPr>
              <a:t>Have a class for which only one object is created?</a:t>
            </a:r>
          </a:p>
          <a:p>
            <a:pPr algn="l">
              <a:defRPr/>
            </a:pPr>
            <a:r>
              <a:rPr lang="en-US" sz="2200" dirty="0" smtClean="0">
                <a:solidFill>
                  <a:srgbClr val="800000"/>
                </a:solidFill>
              </a:rPr>
              <a:t>Use an </a:t>
            </a:r>
            <a:r>
              <a:rPr lang="en-US" sz="2200" b="1" dirty="0" smtClean="0">
                <a:solidFill>
                  <a:srgbClr val="800000"/>
                </a:solidFill>
              </a:rPr>
              <a:t>anonymous class</a:t>
            </a:r>
            <a:r>
              <a:rPr lang="en-US" sz="2200" dirty="0" smtClean="0">
                <a:solidFill>
                  <a:srgbClr val="800000"/>
                </a:solidFill>
              </a:rPr>
              <a:t>.</a:t>
            </a:r>
          </a:p>
          <a:p>
            <a:pPr algn="l">
              <a:defRPr/>
            </a:pPr>
            <a:r>
              <a:rPr lang="en-US" sz="2200" dirty="0" smtClean="0"/>
              <a:t>Use sparingly, and only when the anonymous class has 1 or 2 methods in it, because the syntax is ugly, complex, hard to understand.</a:t>
            </a:r>
          </a:p>
          <a:p>
            <a:pPr algn="l">
              <a:defRPr/>
            </a:pPr>
            <a:endParaRPr lang="en-US" sz="2200" b="1" dirty="0" smtClean="0"/>
          </a:p>
          <a:p>
            <a:pPr algn="l">
              <a:defRPr/>
            </a:pPr>
            <a:r>
              <a:rPr lang="en-US" sz="2200" b="1" dirty="0" smtClean="0"/>
              <a:t>public</a:t>
            </a:r>
            <a:r>
              <a:rPr lang="en-US" sz="2200" dirty="0" smtClean="0"/>
              <a:t> </a:t>
            </a:r>
            <a:r>
              <a:rPr lang="en-US" sz="2200" b="1" dirty="0" smtClean="0"/>
              <a:t>class</a:t>
            </a:r>
            <a:r>
              <a:rPr lang="en-US" sz="2200" dirty="0" smtClean="0"/>
              <a:t> BDemo3 </a:t>
            </a:r>
            <a:r>
              <a:rPr lang="en-US" sz="2200" b="1" dirty="0" smtClean="0"/>
              <a:t>extends</a:t>
            </a:r>
            <a:r>
              <a:rPr lang="en-US" sz="2200" dirty="0" smtClean="0"/>
              <a:t> </a:t>
            </a:r>
            <a:r>
              <a:rPr lang="en-US" sz="2200" dirty="0" err="1" smtClean="0"/>
              <a:t>JFrame</a:t>
            </a:r>
            <a:r>
              <a:rPr lang="en-US" sz="2200" dirty="0" smtClean="0"/>
              <a:t>  </a:t>
            </a:r>
            <a:r>
              <a:rPr lang="en-US" sz="2200" dirty="0" smtClean="0">
                <a:solidFill>
                  <a:srgbClr val="0000CC"/>
                </a:solidFill>
              </a:rPr>
              <a:t>implements </a:t>
            </a:r>
            <a:r>
              <a:rPr lang="en-US" sz="2200" dirty="0" err="1" smtClean="0">
                <a:solidFill>
                  <a:srgbClr val="0000CC"/>
                </a:solidFill>
              </a:rPr>
              <a:t>ActionListener</a:t>
            </a:r>
            <a:r>
              <a:rPr lang="en-US" sz="2200" dirty="0" smtClean="0"/>
              <a:t> {</a:t>
            </a:r>
          </a:p>
          <a:p>
            <a:pPr algn="l">
              <a:defRPr/>
            </a:pPr>
            <a:r>
              <a:rPr lang="en-US" sz="2200" dirty="0" smtClean="0"/>
              <a:t>     </a:t>
            </a:r>
            <a:r>
              <a:rPr lang="en-US" sz="2200" b="1" dirty="0" smtClean="0"/>
              <a:t>private</a:t>
            </a:r>
            <a:r>
              <a:rPr lang="en-US" sz="2200" dirty="0" smtClean="0"/>
              <a:t> </a:t>
            </a:r>
            <a:r>
              <a:rPr lang="en-US" sz="2200" dirty="0" err="1" smtClean="0"/>
              <a:t>JButton</a:t>
            </a:r>
            <a:r>
              <a:rPr lang="en-US" sz="2200" dirty="0" smtClean="0"/>
              <a:t> </a:t>
            </a:r>
            <a:r>
              <a:rPr lang="en-US" sz="2200" dirty="0" err="1" smtClean="0"/>
              <a:t>wButt</a:t>
            </a:r>
            <a:r>
              <a:rPr lang="en-US" sz="2200" dirty="0" smtClean="0"/>
              <a:t>, </a:t>
            </a:r>
            <a:r>
              <a:rPr lang="en-US" sz="2200" dirty="0" err="1" smtClean="0"/>
              <a:t>eButt</a:t>
            </a:r>
            <a:r>
              <a:rPr lang="en-US" sz="2200" dirty="0" smtClean="0"/>
              <a:t> …; </a:t>
            </a:r>
          </a:p>
          <a:p>
            <a:pPr algn="l">
              <a:spcBef>
                <a:spcPts val="1200"/>
              </a:spcBef>
              <a:defRPr/>
            </a:pPr>
            <a:r>
              <a:rPr lang="en-US" sz="2200" b="1" dirty="0" smtClean="0"/>
              <a:t>     public</a:t>
            </a:r>
            <a:r>
              <a:rPr lang="en-US" sz="2200" dirty="0" smtClean="0"/>
              <a:t> ButtonDemo3() { … </a:t>
            </a:r>
          </a:p>
          <a:p>
            <a:pPr algn="l">
              <a:spcBef>
                <a:spcPts val="0"/>
              </a:spcBef>
              <a:defRPr/>
            </a:pPr>
            <a:r>
              <a:rPr lang="en-US" sz="2200" dirty="0" smtClean="0"/>
              <a:t>           </a:t>
            </a:r>
            <a:r>
              <a:rPr lang="en-US" sz="2200" dirty="0" err="1" smtClean="0"/>
              <a:t>eButt.addActionListener</a:t>
            </a:r>
            <a:r>
              <a:rPr lang="en-US" sz="2200" dirty="0" smtClean="0"/>
              <a:t>(</a:t>
            </a:r>
            <a:r>
              <a:rPr lang="en-US" sz="2200" b="1" dirty="0" smtClean="0"/>
              <a:t>new</a:t>
            </a:r>
            <a:r>
              <a:rPr lang="en-US" sz="2200" dirty="0" smtClean="0"/>
              <a:t> </a:t>
            </a:r>
            <a:r>
              <a:rPr lang="en-US" sz="2200" dirty="0" err="1" smtClean="0"/>
              <a:t>BeListener</a:t>
            </a:r>
            <a:r>
              <a:rPr lang="en-US" sz="2200" dirty="0" smtClean="0"/>
              <a:t>());</a:t>
            </a:r>
          </a:p>
          <a:p>
            <a:pPr algn="l">
              <a:spcBef>
                <a:spcPts val="0"/>
              </a:spcBef>
              <a:defRPr/>
            </a:pPr>
            <a:r>
              <a:rPr lang="en-US" sz="2200" dirty="0" smtClean="0"/>
              <a:t>     }</a:t>
            </a:r>
          </a:p>
          <a:p>
            <a:pPr algn="l">
              <a:spcBef>
                <a:spcPts val="1200"/>
              </a:spcBef>
              <a:defRPr/>
            </a:pPr>
            <a:r>
              <a:rPr lang="en-US" sz="2200" dirty="0" smtClean="0"/>
              <a:t>     </a:t>
            </a:r>
            <a:r>
              <a:rPr lang="en-US" sz="2200" b="1" dirty="0" smtClean="0"/>
              <a:t>public</a:t>
            </a:r>
            <a:r>
              <a:rPr lang="en-US" sz="2200" dirty="0" smtClean="0"/>
              <a:t> </a:t>
            </a:r>
            <a:r>
              <a:rPr lang="en-US" sz="2200" b="1" dirty="0" smtClean="0"/>
              <a:t>void</a:t>
            </a:r>
            <a:r>
              <a:rPr lang="en-US" sz="2200" dirty="0" smtClean="0"/>
              <a:t> </a:t>
            </a:r>
            <a:r>
              <a:rPr lang="en-US" sz="2200" dirty="0" err="1" smtClean="0"/>
              <a:t>actionPerformed</a:t>
            </a:r>
            <a:r>
              <a:rPr lang="en-US" sz="2200" dirty="0" smtClean="0"/>
              <a:t>(</a:t>
            </a:r>
            <a:r>
              <a:rPr lang="en-US" sz="2200" dirty="0" err="1" smtClean="0"/>
              <a:t>ActionEvent</a:t>
            </a:r>
            <a:r>
              <a:rPr lang="en-US" sz="2200" dirty="0" smtClean="0"/>
              <a:t> e) { … }</a:t>
            </a:r>
          </a:p>
          <a:p>
            <a:pPr algn="l">
              <a:spcBef>
                <a:spcPts val="600"/>
              </a:spcBef>
              <a:defRPr/>
            </a:pPr>
            <a:r>
              <a:rPr lang="en-US" sz="2200" b="1" dirty="0" smtClean="0"/>
              <a:t>     private class</a:t>
            </a:r>
            <a:r>
              <a:rPr lang="en-US" sz="2200" dirty="0" smtClean="0"/>
              <a:t> </a:t>
            </a:r>
            <a:r>
              <a:rPr lang="en-US" sz="2200" dirty="0" err="1" smtClean="0"/>
              <a:t>BeListener</a:t>
            </a:r>
            <a:r>
              <a:rPr lang="en-US" sz="2200" dirty="0" smtClean="0"/>
              <a:t> </a:t>
            </a:r>
            <a:r>
              <a:rPr lang="en-US" sz="2200" dirty="0" smtClean="0">
                <a:solidFill>
                  <a:srgbClr val="0000CC"/>
                </a:solidFill>
              </a:rPr>
              <a:t>implements </a:t>
            </a:r>
            <a:r>
              <a:rPr lang="en-US" sz="2200" dirty="0" err="1" smtClean="0">
                <a:solidFill>
                  <a:srgbClr val="0000CC"/>
                </a:solidFill>
              </a:rPr>
              <a:t>ActionListener</a:t>
            </a:r>
            <a:r>
              <a:rPr lang="en-US" sz="2200" dirty="0" smtClean="0"/>
              <a:t> {</a:t>
            </a:r>
          </a:p>
          <a:p>
            <a:pPr algn="l">
              <a:defRPr/>
            </a:pPr>
            <a:r>
              <a:rPr lang="en-US" sz="2200" dirty="0" smtClean="0"/>
              <a:t>         </a:t>
            </a:r>
            <a:r>
              <a:rPr lang="en-US" sz="2200" b="1" dirty="0" smtClean="0"/>
              <a:t>public</a:t>
            </a:r>
            <a:r>
              <a:rPr lang="en-US" sz="2200" dirty="0" smtClean="0"/>
              <a:t> </a:t>
            </a:r>
            <a:r>
              <a:rPr lang="en-US" sz="2200" b="1" dirty="0" smtClean="0"/>
              <a:t>void</a:t>
            </a:r>
            <a:r>
              <a:rPr lang="en-US" sz="2200" dirty="0" smtClean="0"/>
              <a:t> </a:t>
            </a:r>
            <a:r>
              <a:rPr lang="en-US" sz="2200" dirty="0" err="1" smtClean="0"/>
              <a:t>actionPerformed</a:t>
            </a:r>
            <a:r>
              <a:rPr lang="en-US" sz="2200" dirty="0" smtClean="0"/>
              <a:t>(</a:t>
            </a:r>
            <a:r>
              <a:rPr lang="en-US" sz="2200" dirty="0" err="1" smtClean="0"/>
              <a:t>ActionEvent</a:t>
            </a:r>
            <a:r>
              <a:rPr lang="en-US" sz="2200" dirty="0" smtClean="0"/>
              <a:t> e) { body }</a:t>
            </a:r>
          </a:p>
          <a:p>
            <a:pPr algn="l">
              <a:defRPr/>
            </a:pPr>
            <a:r>
              <a:rPr lang="en-US" sz="2200" dirty="0" smtClean="0"/>
              <a:t>     }</a:t>
            </a:r>
          </a:p>
          <a:p>
            <a:pPr algn="l">
              <a:defRPr/>
            </a:pPr>
            <a:r>
              <a:rPr lang="en-US" sz="2200" dirty="0" smtClean="0"/>
              <a:t>}</a:t>
            </a:r>
          </a:p>
        </p:txBody>
      </p:sp>
      <p:sp>
        <p:nvSpPr>
          <p:cNvPr id="6861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/>
            <a:fld id="{9F2E9C80-06B5-6340-B17D-819916D42603}" type="slidenum">
              <a:rPr lang="en-US" sz="1400">
                <a:solidFill>
                  <a:schemeClr val="tx1"/>
                </a:solidFill>
                <a:cs typeface="Gill Sans" charset="0"/>
              </a:rPr>
              <a:pPr eaLnBrk="1" hangingPunct="1"/>
              <a:t>20</a:t>
            </a:fld>
            <a:endParaRPr lang="en-US" sz="1400">
              <a:solidFill>
                <a:schemeClr val="tx1"/>
              </a:solidFill>
              <a:cs typeface="Gill Sans" charset="0"/>
            </a:endParaRPr>
          </a:p>
        </p:txBody>
      </p:sp>
      <p:sp>
        <p:nvSpPr>
          <p:cNvPr id="68611" name="Slide Number Placeholder 4"/>
          <p:cNvSpPr txBox="1">
            <a:spLocks/>
          </p:cNvSpPr>
          <p:nvPr/>
        </p:nvSpPr>
        <p:spPr bwMode="auto">
          <a:xfrm>
            <a:off x="4762500" y="9247188"/>
            <a:ext cx="1428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/>
            <a:fld id="{A3C1BA97-C9F8-6041-B2D4-896EA349DDBC}" type="slidenum">
              <a:rPr lang="en-US"/>
              <a:pPr eaLnBrk="1" hangingPunct="1"/>
              <a:t>20</a:t>
            </a:fld>
            <a:endParaRPr lang="en-US"/>
          </a:p>
        </p:txBody>
      </p:sp>
      <p:sp>
        <p:nvSpPr>
          <p:cNvPr id="68612" name="TextBox 1"/>
          <p:cNvSpPr txBox="1">
            <a:spLocks noChangeArrowheads="1"/>
          </p:cNvSpPr>
          <p:nvPr/>
        </p:nvSpPr>
        <p:spPr bwMode="auto">
          <a:xfrm>
            <a:off x="914400" y="5715000"/>
            <a:ext cx="7554913" cy="461963"/>
          </a:xfrm>
          <a:prstGeom prst="rect">
            <a:avLst/>
          </a:prstGeom>
          <a:solidFill>
            <a:srgbClr val="CCFFCC"/>
          </a:solidFill>
          <a:ln w="9525">
            <a:solidFill>
              <a:srgbClr val="CCFFCC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/>
            <a:r>
              <a:rPr lang="en-US" sz="2400">
                <a:latin typeface="Times New Roman" charset="0"/>
                <a:cs typeface="Times New Roman" charset="0"/>
              </a:rPr>
              <a:t>1 object of BeListener created. Ripe for making anonymous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533400" y="457200"/>
            <a:ext cx="8153400" cy="261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6600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defTabSz="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defTabSz="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defTabSz="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defTabSz="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2200" dirty="0" smtClean="0">
                <a:solidFill>
                  <a:srgbClr val="800000"/>
                </a:solidFill>
              </a:rPr>
              <a:t>Making class anonymous will replace </a:t>
            </a:r>
            <a:r>
              <a:rPr lang="en-US" sz="2200" b="1" dirty="0" smtClean="0">
                <a:solidFill>
                  <a:srgbClr val="800000"/>
                </a:solidFill>
              </a:rPr>
              <a:t>new </a:t>
            </a:r>
            <a:r>
              <a:rPr lang="en-US" sz="2200" b="1" dirty="0" err="1" smtClean="0">
                <a:solidFill>
                  <a:srgbClr val="800000"/>
                </a:solidFill>
              </a:rPr>
              <a:t>BeListener</a:t>
            </a:r>
            <a:r>
              <a:rPr lang="en-US" sz="2200" b="1" dirty="0" smtClean="0">
                <a:solidFill>
                  <a:srgbClr val="800000"/>
                </a:solidFill>
              </a:rPr>
              <a:t>()</a:t>
            </a:r>
            <a:endParaRPr lang="en-US" sz="2200" dirty="0" smtClean="0"/>
          </a:p>
          <a:p>
            <a:pPr algn="l">
              <a:defRPr/>
            </a:pPr>
            <a:endParaRPr lang="en-US" sz="2200" b="1" dirty="0" smtClean="0"/>
          </a:p>
          <a:p>
            <a:pPr algn="l">
              <a:defRPr/>
            </a:pPr>
            <a:endParaRPr lang="en-US" sz="2200" b="1" dirty="0" smtClean="0"/>
          </a:p>
          <a:p>
            <a:pPr algn="l">
              <a:defRPr/>
            </a:pPr>
            <a:r>
              <a:rPr lang="en-US" sz="2200" dirty="0" smtClean="0"/>
              <a:t>     </a:t>
            </a:r>
            <a:r>
              <a:rPr lang="en-US" sz="2200" dirty="0" err="1" smtClean="0"/>
              <a:t>eButt.addActionListener</a:t>
            </a:r>
            <a:r>
              <a:rPr lang="en-US" sz="2200" dirty="0" smtClean="0"/>
              <a:t>(  </a:t>
            </a:r>
            <a:r>
              <a:rPr lang="en-US" sz="2200" b="1" dirty="0" smtClean="0"/>
              <a:t>new</a:t>
            </a:r>
            <a:r>
              <a:rPr lang="en-US" sz="2200" dirty="0" smtClean="0"/>
              <a:t> </a:t>
            </a:r>
            <a:r>
              <a:rPr lang="en-US" sz="2200" dirty="0" err="1" smtClean="0"/>
              <a:t>BeListener</a:t>
            </a:r>
            <a:r>
              <a:rPr lang="en-US" sz="2200" dirty="0" smtClean="0"/>
              <a:t> ()   );</a:t>
            </a:r>
            <a:endParaRPr lang="en-US" sz="2200" b="1" dirty="0" smtClean="0"/>
          </a:p>
          <a:p>
            <a:pPr algn="l">
              <a:spcBef>
                <a:spcPts val="1200"/>
              </a:spcBef>
              <a:defRPr/>
            </a:pPr>
            <a:r>
              <a:rPr lang="en-US" sz="2200" b="1" dirty="0" smtClean="0"/>
              <a:t>     private class</a:t>
            </a:r>
            <a:r>
              <a:rPr lang="en-US" sz="2200" dirty="0" smtClean="0"/>
              <a:t> </a:t>
            </a:r>
            <a:r>
              <a:rPr lang="en-US" sz="2200" dirty="0" err="1" smtClean="0"/>
              <a:t>BeListener</a:t>
            </a:r>
            <a:r>
              <a:rPr lang="en-US" sz="2200" dirty="0" smtClean="0"/>
              <a:t> </a:t>
            </a:r>
            <a:r>
              <a:rPr lang="en-US" sz="2200" dirty="0" smtClean="0">
                <a:solidFill>
                  <a:srgbClr val="0000CC"/>
                </a:solidFill>
              </a:rPr>
              <a:t>implements </a:t>
            </a:r>
            <a:r>
              <a:rPr lang="en-US" sz="2200" dirty="0" err="1" smtClean="0">
                <a:solidFill>
                  <a:srgbClr val="0000CC"/>
                </a:solidFill>
              </a:rPr>
              <a:t>ActionListener</a:t>
            </a:r>
            <a:endParaRPr lang="en-US" sz="2200" dirty="0" smtClean="0"/>
          </a:p>
          <a:p>
            <a:pPr algn="l">
              <a:spcBef>
                <a:spcPts val="0"/>
              </a:spcBef>
              <a:defRPr/>
            </a:pPr>
            <a:r>
              <a:rPr lang="en-US" sz="2200" dirty="0" smtClean="0"/>
              <a:t>        { declarations in class }</a:t>
            </a:r>
          </a:p>
          <a:p>
            <a:pPr algn="l">
              <a:defRPr/>
            </a:pPr>
            <a:r>
              <a:rPr lang="en-US" sz="2200" dirty="0" smtClean="0"/>
              <a:t>}</a:t>
            </a:r>
          </a:p>
        </p:txBody>
      </p:sp>
      <p:sp>
        <p:nvSpPr>
          <p:cNvPr id="6963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/>
            <a:fld id="{5F04C382-6D5B-0947-AEC4-B79A4CA6D524}" type="slidenum">
              <a:rPr lang="en-US" sz="1400">
                <a:solidFill>
                  <a:schemeClr val="tx1"/>
                </a:solidFill>
                <a:cs typeface="Gill Sans" charset="0"/>
              </a:rPr>
              <a:pPr eaLnBrk="1" hangingPunct="1"/>
              <a:t>21</a:t>
            </a:fld>
            <a:endParaRPr lang="en-US" sz="1400">
              <a:solidFill>
                <a:schemeClr val="tx1"/>
              </a:solidFill>
              <a:cs typeface="Gill Sans" charset="0"/>
            </a:endParaRPr>
          </a:p>
        </p:txBody>
      </p:sp>
      <p:sp>
        <p:nvSpPr>
          <p:cNvPr id="69635" name="Slide Number Placeholder 4"/>
          <p:cNvSpPr txBox="1">
            <a:spLocks/>
          </p:cNvSpPr>
          <p:nvPr/>
        </p:nvSpPr>
        <p:spPr bwMode="auto">
          <a:xfrm>
            <a:off x="4762500" y="9247188"/>
            <a:ext cx="1428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/>
            <a:fld id="{CA19CBD9-3176-9D45-858E-42130FDDCC9D}" type="slidenum">
              <a:rPr lang="en-US"/>
              <a:pPr eaLnBrk="1" hangingPunct="1"/>
              <a:t>21</a:t>
            </a:fld>
            <a:endParaRPr lang="en-US"/>
          </a:p>
        </p:txBody>
      </p:sp>
      <p:sp>
        <p:nvSpPr>
          <p:cNvPr id="69636" name="TextBox 1"/>
          <p:cNvSpPr txBox="1">
            <a:spLocks noChangeArrowheads="1"/>
          </p:cNvSpPr>
          <p:nvPr/>
        </p:nvSpPr>
        <p:spPr bwMode="auto">
          <a:xfrm>
            <a:off x="3124200" y="990600"/>
            <a:ext cx="5611813" cy="461963"/>
          </a:xfrm>
          <a:prstGeom prst="rect">
            <a:avLst/>
          </a:prstGeom>
          <a:solidFill>
            <a:srgbClr val="CCFFCC"/>
          </a:solidFill>
          <a:ln w="9525">
            <a:solidFill>
              <a:srgbClr val="CCFFCC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/>
            <a:r>
              <a:rPr lang="en-US" sz="2400">
                <a:latin typeface="Times New Roman" charset="0"/>
                <a:cs typeface="Times New Roman" charset="0"/>
              </a:rPr>
              <a:t>Expression that creates object of BeListener</a:t>
            </a:r>
          </a:p>
        </p:txBody>
      </p: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533400" y="1828800"/>
            <a:ext cx="4572000" cy="1833563"/>
            <a:chOff x="533400" y="2133600"/>
            <a:chExt cx="4572000" cy="1833265"/>
          </a:xfrm>
        </p:grpSpPr>
        <p:sp>
          <p:nvSpPr>
            <p:cNvPr id="69656" name="Rectangle 2"/>
            <p:cNvSpPr>
              <a:spLocks noChangeArrowheads="1"/>
            </p:cNvSpPr>
            <p:nvPr/>
          </p:nvSpPr>
          <p:spPr bwMode="auto">
            <a:xfrm>
              <a:off x="533400" y="3505200"/>
              <a:ext cx="45720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 sz="2400">
                  <a:latin typeface="Times New Roman" charset="0"/>
                  <a:cs typeface="Times New Roman" charset="0"/>
                </a:rPr>
                <a:t>1. Write </a:t>
              </a:r>
              <a:r>
                <a:rPr lang="en-US" sz="2400" b="1">
                  <a:solidFill>
                    <a:srgbClr val="800000"/>
                  </a:solidFill>
                  <a:latin typeface="Times New Roman" charset="0"/>
                  <a:cs typeface="Times New Roman" charset="0"/>
                </a:rPr>
                <a:t>new</a:t>
              </a:r>
              <a:endParaRPr lang="en-US" sz="2400">
                <a:solidFill>
                  <a:srgbClr val="800000"/>
                </a:solidFill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69657" name="Straight Connector 7"/>
            <p:cNvCxnSpPr>
              <a:cxnSpLocks noChangeShapeType="1"/>
            </p:cNvCxnSpPr>
            <p:nvPr/>
          </p:nvCxnSpPr>
          <p:spPr bwMode="auto">
            <a:xfrm flipH="1">
              <a:off x="2133600" y="2133600"/>
              <a:ext cx="1981200" cy="1524000"/>
            </a:xfrm>
            <a:prstGeom prst="line">
              <a:avLst/>
            </a:prstGeom>
            <a:noFill/>
            <a:ln w="31750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8" name="Group 17"/>
          <p:cNvGrpSpPr>
            <a:grpSpLocks/>
          </p:cNvGrpSpPr>
          <p:nvPr/>
        </p:nvGrpSpPr>
        <p:grpSpPr bwMode="auto">
          <a:xfrm>
            <a:off x="533400" y="2362200"/>
            <a:ext cx="7924800" cy="1833563"/>
            <a:chOff x="533400" y="2671465"/>
            <a:chExt cx="7924800" cy="1833265"/>
          </a:xfrm>
        </p:grpSpPr>
        <p:sp>
          <p:nvSpPr>
            <p:cNvPr id="69652" name="Rectangle 9"/>
            <p:cNvSpPr>
              <a:spLocks noChangeArrowheads="1"/>
            </p:cNvSpPr>
            <p:nvPr/>
          </p:nvSpPr>
          <p:spPr bwMode="auto">
            <a:xfrm>
              <a:off x="533400" y="4043065"/>
              <a:ext cx="45720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 sz="2400">
                  <a:latin typeface="Times New Roman" charset="0"/>
                  <a:cs typeface="Times New Roman" charset="0"/>
                </a:rPr>
                <a:t>2. Write </a:t>
              </a:r>
              <a:r>
                <a:rPr lang="en-US" sz="2400" b="1">
                  <a:solidFill>
                    <a:srgbClr val="800000"/>
                  </a:solidFill>
                  <a:latin typeface="Times New Roman" charset="0"/>
                  <a:cs typeface="Times New Roman" charset="0"/>
                </a:rPr>
                <a:t>new ActionListener</a:t>
              </a:r>
              <a:endParaRPr lang="en-US" sz="2400">
                <a:solidFill>
                  <a:srgbClr val="800000"/>
                </a:solidFill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69653" name="Straight Connector 10"/>
            <p:cNvCxnSpPr>
              <a:cxnSpLocks noChangeShapeType="1"/>
            </p:cNvCxnSpPr>
            <p:nvPr/>
          </p:nvCxnSpPr>
          <p:spPr bwMode="auto">
            <a:xfrm flipH="1">
              <a:off x="3657600" y="2671465"/>
              <a:ext cx="2286000" cy="1524000"/>
            </a:xfrm>
            <a:prstGeom prst="line">
              <a:avLst/>
            </a:prstGeom>
            <a:noFill/>
            <a:ln w="31750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9654" name="Straight Connector 12"/>
            <p:cNvCxnSpPr>
              <a:cxnSpLocks noChangeShapeType="1"/>
            </p:cNvCxnSpPr>
            <p:nvPr/>
          </p:nvCxnSpPr>
          <p:spPr bwMode="auto">
            <a:xfrm flipH="1">
              <a:off x="5181600" y="2671465"/>
              <a:ext cx="1676400" cy="0"/>
            </a:xfrm>
            <a:prstGeom prst="line">
              <a:avLst/>
            </a:prstGeom>
            <a:noFill/>
            <a:ln w="31750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9655" name="TextBox 16"/>
            <p:cNvSpPr txBox="1">
              <a:spLocks noChangeArrowheads="1"/>
            </p:cNvSpPr>
            <p:nvPr/>
          </p:nvSpPr>
          <p:spPr bwMode="auto">
            <a:xfrm>
              <a:off x="4724400" y="3128665"/>
              <a:ext cx="3733800" cy="830997"/>
            </a:xfrm>
            <a:prstGeom prst="rect">
              <a:avLst/>
            </a:prstGeom>
            <a:solidFill>
              <a:srgbClr val="FFF0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cs typeface="ＭＳ Ｐゴシック" charset="0"/>
                  <a:sym typeface="Gill Sans" charset="0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9pPr>
            </a:lstStyle>
            <a:p>
              <a:pPr algn="r" eaLnBrk="1" hangingPunct="1"/>
              <a:r>
                <a:rPr lang="en-US" sz="2400">
                  <a:latin typeface="Times New Roman" charset="0"/>
                  <a:cs typeface="Times New Roman" charset="0"/>
                </a:rPr>
                <a:t>2. Use name of interface that BeListener implements</a:t>
              </a:r>
            </a:p>
          </p:txBody>
        </p:sp>
      </p:grpSp>
      <p:grpSp>
        <p:nvGrpSpPr>
          <p:cNvPr id="19" name="Group 18"/>
          <p:cNvGrpSpPr>
            <a:grpSpLocks/>
          </p:cNvGrpSpPr>
          <p:nvPr/>
        </p:nvGrpSpPr>
        <p:grpSpPr bwMode="auto">
          <a:xfrm>
            <a:off x="533400" y="1905000"/>
            <a:ext cx="7924800" cy="2824163"/>
            <a:chOff x="304800" y="1752600"/>
            <a:chExt cx="7924800" cy="2823865"/>
          </a:xfrm>
        </p:grpSpPr>
        <p:sp>
          <p:nvSpPr>
            <p:cNvPr id="69648" name="Rectangle 19"/>
            <p:cNvSpPr>
              <a:spLocks noChangeArrowheads="1"/>
            </p:cNvSpPr>
            <p:nvPr/>
          </p:nvSpPr>
          <p:spPr bwMode="auto">
            <a:xfrm>
              <a:off x="304800" y="4114800"/>
              <a:ext cx="45720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 sz="2400">
                  <a:latin typeface="Times New Roman" charset="0"/>
                  <a:cs typeface="Times New Roman" charset="0"/>
                </a:rPr>
                <a:t>3. Write </a:t>
              </a:r>
              <a:r>
                <a:rPr lang="en-US" sz="2400" b="1">
                  <a:solidFill>
                    <a:srgbClr val="800000"/>
                  </a:solidFill>
                  <a:latin typeface="Times New Roman" charset="0"/>
                  <a:cs typeface="Times New Roman" charset="0"/>
                </a:rPr>
                <a:t>new ActionListener ()</a:t>
              </a:r>
              <a:endParaRPr lang="en-US" sz="2400">
                <a:solidFill>
                  <a:srgbClr val="800000"/>
                </a:solidFill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69649" name="Straight Connector 20"/>
            <p:cNvCxnSpPr>
              <a:cxnSpLocks noChangeShapeType="1"/>
            </p:cNvCxnSpPr>
            <p:nvPr/>
          </p:nvCxnSpPr>
          <p:spPr bwMode="auto">
            <a:xfrm flipH="1">
              <a:off x="4267200" y="1752600"/>
              <a:ext cx="1447800" cy="2438400"/>
            </a:xfrm>
            <a:prstGeom prst="line">
              <a:avLst/>
            </a:prstGeom>
            <a:noFill/>
            <a:ln w="31750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9650" name="Straight Connector 21"/>
            <p:cNvCxnSpPr>
              <a:cxnSpLocks noChangeShapeType="1"/>
            </p:cNvCxnSpPr>
            <p:nvPr/>
          </p:nvCxnSpPr>
          <p:spPr bwMode="auto">
            <a:xfrm flipH="1">
              <a:off x="5562600" y="1752600"/>
              <a:ext cx="228600" cy="0"/>
            </a:xfrm>
            <a:prstGeom prst="line">
              <a:avLst/>
            </a:prstGeom>
            <a:noFill/>
            <a:ln w="31750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9651" name="TextBox 22"/>
            <p:cNvSpPr txBox="1">
              <a:spLocks noChangeArrowheads="1"/>
            </p:cNvSpPr>
            <p:nvPr/>
          </p:nvSpPr>
          <p:spPr bwMode="auto">
            <a:xfrm>
              <a:off x="5181600" y="3657600"/>
              <a:ext cx="3048000" cy="830997"/>
            </a:xfrm>
            <a:prstGeom prst="rect">
              <a:avLst/>
            </a:prstGeom>
            <a:solidFill>
              <a:srgbClr val="FFF0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cs typeface="ＭＳ Ｐゴシック" charset="0"/>
                  <a:sym typeface="Gill Sans" charset="0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2pPr>
              <a:lvl3pPr indent="-914400" eaLnBrk="0" hangingPunct="0"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9pPr>
            </a:lstStyle>
            <a:p>
              <a:pPr lvl="2" algn="r" eaLnBrk="1" hangingPunct="1"/>
              <a:r>
                <a:rPr lang="en-US" sz="2400">
                  <a:latin typeface="Times New Roman" charset="0"/>
                  <a:cs typeface="Times New Roman" charset="0"/>
                </a:rPr>
                <a:t>3. Put in arguments of constructor call</a:t>
              </a:r>
            </a:p>
          </p:txBody>
        </p:sp>
      </p:grpSp>
      <p:grpSp>
        <p:nvGrpSpPr>
          <p:cNvPr id="33" name="Group 32"/>
          <p:cNvGrpSpPr>
            <a:grpSpLocks/>
          </p:cNvGrpSpPr>
          <p:nvPr/>
        </p:nvGrpSpPr>
        <p:grpSpPr bwMode="auto">
          <a:xfrm>
            <a:off x="533400" y="2743200"/>
            <a:ext cx="7924800" cy="2965450"/>
            <a:chOff x="304800" y="2061865"/>
            <a:chExt cx="7924800" cy="2965341"/>
          </a:xfrm>
        </p:grpSpPr>
        <p:sp>
          <p:nvSpPr>
            <p:cNvPr id="69644" name="Rectangle 33"/>
            <p:cNvSpPr>
              <a:spLocks noChangeArrowheads="1"/>
            </p:cNvSpPr>
            <p:nvPr/>
          </p:nvSpPr>
          <p:spPr bwMode="auto">
            <a:xfrm>
              <a:off x="304800" y="4119265"/>
              <a:ext cx="4572000" cy="9079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ts val="600"/>
                </a:spcBef>
              </a:pPr>
              <a:r>
                <a:rPr lang="en-US" sz="2400">
                  <a:latin typeface="Times New Roman" charset="0"/>
                  <a:cs typeface="Times New Roman" charset="0"/>
                </a:rPr>
                <a:t>4. Write </a:t>
              </a:r>
              <a:r>
                <a:rPr lang="en-US" sz="2400" b="1">
                  <a:solidFill>
                    <a:srgbClr val="800000"/>
                  </a:solidFill>
                  <a:latin typeface="Times New Roman" charset="0"/>
                  <a:cs typeface="Times New Roman" charset="0"/>
                </a:rPr>
                <a:t>new ActionListener () </a:t>
              </a:r>
            </a:p>
            <a:p>
              <a:pPr algn="l">
                <a:spcBef>
                  <a:spcPts val="600"/>
                </a:spcBef>
              </a:pPr>
              <a:r>
                <a:rPr lang="en-US" sz="2400" b="1">
                  <a:solidFill>
                    <a:srgbClr val="800000"/>
                  </a:solidFill>
                  <a:latin typeface="Times New Roman" charset="0"/>
                  <a:cs typeface="Times New Roman" charset="0"/>
                </a:rPr>
                <a:t>                </a:t>
              </a:r>
              <a:r>
                <a:rPr lang="en-US" sz="2400">
                  <a:solidFill>
                    <a:srgbClr val="800000"/>
                  </a:solidFill>
                  <a:latin typeface="Times New Roman" charset="0"/>
                  <a:cs typeface="Times New Roman" charset="0"/>
                </a:rPr>
                <a:t> </a:t>
              </a:r>
              <a:r>
                <a:rPr lang="en-US" sz="2400">
                  <a:latin typeface="Times New Roman" charset="0"/>
                  <a:cs typeface="Times New Roman" charset="0"/>
                </a:rPr>
                <a:t>{ declarations in class }</a:t>
              </a:r>
            </a:p>
          </p:txBody>
        </p:sp>
        <p:cxnSp>
          <p:nvCxnSpPr>
            <p:cNvPr id="69645" name="Straight Connector 34"/>
            <p:cNvCxnSpPr>
              <a:cxnSpLocks noChangeShapeType="1"/>
            </p:cNvCxnSpPr>
            <p:nvPr/>
          </p:nvCxnSpPr>
          <p:spPr bwMode="auto">
            <a:xfrm flipH="1">
              <a:off x="1676400" y="2061865"/>
              <a:ext cx="533400" cy="2667000"/>
            </a:xfrm>
            <a:prstGeom prst="line">
              <a:avLst/>
            </a:prstGeom>
            <a:noFill/>
            <a:ln w="31750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9646" name="Straight Connector 35"/>
            <p:cNvCxnSpPr>
              <a:cxnSpLocks noChangeShapeType="1"/>
            </p:cNvCxnSpPr>
            <p:nvPr/>
          </p:nvCxnSpPr>
          <p:spPr bwMode="auto">
            <a:xfrm flipH="1">
              <a:off x="990600" y="2061865"/>
              <a:ext cx="2590800" cy="0"/>
            </a:xfrm>
            <a:prstGeom prst="line">
              <a:avLst/>
            </a:prstGeom>
            <a:noFill/>
            <a:ln w="31750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9647" name="TextBox 36"/>
            <p:cNvSpPr txBox="1">
              <a:spLocks noChangeArrowheads="1"/>
            </p:cNvSpPr>
            <p:nvPr/>
          </p:nvSpPr>
          <p:spPr bwMode="auto">
            <a:xfrm>
              <a:off x="5638800" y="4119265"/>
              <a:ext cx="2590800" cy="461665"/>
            </a:xfrm>
            <a:prstGeom prst="rect">
              <a:avLst/>
            </a:prstGeom>
            <a:solidFill>
              <a:srgbClr val="FFF0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cs typeface="ＭＳ Ｐゴシック" charset="0"/>
                  <a:sym typeface="Gill Sans" charset="0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9pPr>
            </a:lstStyle>
            <a:p>
              <a:pPr algn="l" eaLnBrk="1" hangingPunct="1"/>
              <a:r>
                <a:rPr lang="en-US" sz="2400">
                  <a:latin typeface="Times New Roman" charset="0"/>
                  <a:cs typeface="Times New Roman" charset="0"/>
                </a:rPr>
                <a:t>4. Put in class body</a:t>
              </a:r>
            </a:p>
          </p:txBody>
        </p:sp>
      </p:grpSp>
      <p:grpSp>
        <p:nvGrpSpPr>
          <p:cNvPr id="55" name="Group 54"/>
          <p:cNvGrpSpPr>
            <a:grpSpLocks/>
          </p:cNvGrpSpPr>
          <p:nvPr/>
        </p:nvGrpSpPr>
        <p:grpSpPr bwMode="auto">
          <a:xfrm>
            <a:off x="381000" y="4876800"/>
            <a:ext cx="6440488" cy="1452563"/>
            <a:chOff x="381000" y="4805065"/>
            <a:chExt cx="6440464" cy="1452265"/>
          </a:xfrm>
        </p:grpSpPr>
        <p:sp>
          <p:nvSpPr>
            <p:cNvPr id="69642" name="TextBox 44"/>
            <p:cNvSpPr txBox="1">
              <a:spLocks noChangeArrowheads="1"/>
            </p:cNvSpPr>
            <p:nvPr/>
          </p:nvSpPr>
          <p:spPr bwMode="auto">
            <a:xfrm>
              <a:off x="381000" y="5795665"/>
              <a:ext cx="644046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cs typeface="ＭＳ Ｐゴシック" charset="0"/>
                  <a:sym typeface="Gill Sans" charset="0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charset="0"/>
                  <a:ea typeface="ＭＳ Ｐゴシック" charset="0"/>
                  <a:sym typeface="Gill Sans" charset="0"/>
                </a:defRPr>
              </a:lvl9pPr>
            </a:lstStyle>
            <a:p>
              <a:pPr eaLnBrk="1" hangingPunct="1"/>
              <a:r>
                <a:rPr lang="en-US" sz="2400">
                  <a:latin typeface="Times New Roman" charset="0"/>
                  <a:cs typeface="Times New Roman" charset="0"/>
                </a:rPr>
                <a:t>5. Replace </a:t>
              </a:r>
              <a:r>
                <a:rPr lang="en-US" sz="2400" b="1">
                  <a:solidFill>
                    <a:srgbClr val="800000"/>
                  </a:solidFill>
                  <a:latin typeface="Times New Roman" charset="0"/>
                  <a:cs typeface="Times New Roman" charset="0"/>
                </a:rPr>
                <a:t>new</a:t>
              </a:r>
              <a:r>
                <a:rPr lang="en-US" sz="2400">
                  <a:solidFill>
                    <a:srgbClr val="800000"/>
                  </a:solidFill>
                  <a:latin typeface="Times New Roman" charset="0"/>
                  <a:cs typeface="Times New Roman" charset="0"/>
                </a:rPr>
                <a:t> BeListener() </a:t>
              </a:r>
              <a:r>
                <a:rPr lang="en-US" sz="2400">
                  <a:latin typeface="Times New Roman" charset="0"/>
                  <a:cs typeface="Times New Roman" charset="0"/>
                </a:rPr>
                <a:t>by new-expression</a:t>
              </a:r>
            </a:p>
          </p:txBody>
        </p:sp>
        <p:sp>
          <p:nvSpPr>
            <p:cNvPr id="69643" name="Rectangle 53"/>
            <p:cNvSpPr>
              <a:spLocks noChangeArrowheads="1"/>
            </p:cNvSpPr>
            <p:nvPr/>
          </p:nvSpPr>
          <p:spPr bwMode="auto">
            <a:xfrm>
              <a:off x="1600200" y="4805065"/>
              <a:ext cx="3352800" cy="838200"/>
            </a:xfrm>
            <a:prstGeom prst="rect">
              <a:avLst/>
            </a:prstGeom>
            <a:noFill/>
            <a:ln w="31750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>
                <a:cs typeface="Gill Sans" charset="0"/>
              </a:endParaRP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/>
            <a:fld id="{87041FE1-F23D-EE4A-9238-9670C77B13A1}" type="slidenum">
              <a:rPr lang="en-US" sz="1400">
                <a:solidFill>
                  <a:schemeClr val="tx1"/>
                </a:solidFill>
              </a:rPr>
              <a:pPr eaLnBrk="1" hangingPunct="1"/>
              <a:t>3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38914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7696200" cy="1143000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</a:pPr>
            <a:r>
              <a:rPr lang="en-US" sz="2800" b="1">
                <a:solidFill>
                  <a:srgbClr val="FF0000"/>
                </a:solidFill>
                <a:latin typeface="Times New Roman" charset="0"/>
                <a:cs typeface="Times New Roman" charset="0"/>
              </a:rPr>
              <a:t>What is a JButton?</a:t>
            </a:r>
            <a:br>
              <a:rPr lang="en-US" sz="2800" b="1">
                <a:solidFill>
                  <a:srgbClr val="FF0000"/>
                </a:solidFill>
                <a:latin typeface="Times New Roman" charset="0"/>
                <a:cs typeface="Times New Roman" charset="0"/>
              </a:rPr>
            </a:br>
            <a:r>
              <a:rPr lang="en-US" sz="2800">
                <a:solidFill>
                  <a:srgbClr val="800000"/>
                </a:solidFill>
                <a:latin typeface="Times New Roman" charset="0"/>
                <a:cs typeface="Times New Roman" charset="0"/>
              </a:rPr>
              <a:t>Instance: associated with a “button” on the GUI, which can be clicked to do something</a:t>
            </a: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001000" cy="3200400"/>
          </a:xfrm>
        </p:spPr>
        <p:txBody>
          <a:bodyPr anchor="t"/>
          <a:lstStyle/>
          <a:p>
            <a:pPr marL="206375" indent="0" eaLnBrk="1" hangingPunct="1">
              <a:spcBef>
                <a:spcPct val="10000"/>
              </a:spcBef>
              <a:buSzPct val="99000"/>
              <a:buFont typeface="Lucida Grande" charset="0"/>
              <a:buNone/>
            </a:pPr>
            <a:r>
              <a:rPr lang="en-US" sz="2400" dirty="0">
                <a:latin typeface="Times New Roman" charset="0"/>
              </a:rPr>
              <a:t>jb1= </a:t>
            </a:r>
            <a:r>
              <a:rPr lang="en-US" sz="2400" b="1" dirty="0">
                <a:latin typeface="Times New Roman" charset="0"/>
              </a:rPr>
              <a:t>new</a:t>
            </a:r>
            <a:r>
              <a:rPr lang="en-US" sz="2400" dirty="0">
                <a:latin typeface="Times New Roman" charset="0"/>
              </a:rPr>
              <a:t> JButton()              </a:t>
            </a:r>
            <a:r>
              <a:rPr lang="en-US" sz="2400" dirty="0">
                <a:solidFill>
                  <a:srgbClr val="008000"/>
                </a:solidFill>
                <a:latin typeface="Times New Roman" charset="0"/>
              </a:rPr>
              <a:t>// jb1 has no text on it</a:t>
            </a:r>
          </a:p>
          <a:p>
            <a:pPr marL="206375" indent="0" eaLnBrk="1" hangingPunct="1">
              <a:spcBef>
                <a:spcPct val="10000"/>
              </a:spcBef>
              <a:buSzPct val="99000"/>
              <a:buFont typeface="Lucida Grande" charset="0"/>
              <a:buNone/>
            </a:pPr>
            <a:r>
              <a:rPr lang="en-US" sz="2400" dirty="0">
                <a:latin typeface="Times New Roman" charset="0"/>
              </a:rPr>
              <a:t>jb2= </a:t>
            </a:r>
            <a:r>
              <a:rPr lang="en-US" sz="2400" b="1" dirty="0">
                <a:latin typeface="Times New Roman" charset="0"/>
              </a:rPr>
              <a:t>new</a:t>
            </a:r>
            <a:r>
              <a:rPr lang="en-US" sz="2400" dirty="0">
                <a:latin typeface="Times New Roman" charset="0"/>
              </a:rPr>
              <a:t> JButton(“first”)    </a:t>
            </a:r>
            <a:r>
              <a:rPr lang="en-US" sz="2400" dirty="0">
                <a:solidFill>
                  <a:srgbClr val="008000"/>
                </a:solidFill>
                <a:latin typeface="Times New Roman" charset="0"/>
              </a:rPr>
              <a:t>// jb2 has label “first” on it</a:t>
            </a:r>
            <a:endParaRPr lang="en-US" sz="2400" dirty="0">
              <a:latin typeface="Times New Roman" charset="0"/>
            </a:endParaRPr>
          </a:p>
          <a:p>
            <a:pPr marL="206375" indent="0" eaLnBrk="1" hangingPunct="1">
              <a:spcBef>
                <a:spcPts val="1488"/>
              </a:spcBef>
              <a:buSzPct val="99000"/>
              <a:buFont typeface="Lucida Grande" charset="0"/>
              <a:buNone/>
            </a:pPr>
            <a:r>
              <a:rPr lang="en-US" sz="2400" dirty="0">
                <a:latin typeface="Times New Roman" charset="0"/>
              </a:rPr>
              <a:t>jb2.isEnabled()                    </a:t>
            </a:r>
            <a:r>
              <a:rPr lang="en-US" sz="2400" dirty="0">
                <a:solidFill>
                  <a:srgbClr val="008000"/>
                </a:solidFill>
                <a:latin typeface="Times New Roman" charset="0"/>
              </a:rPr>
              <a:t>// true iff a click on button can be</a:t>
            </a:r>
          </a:p>
          <a:p>
            <a:pPr marL="206375" indent="0" eaLnBrk="1" hangingPunct="1">
              <a:spcBef>
                <a:spcPct val="10000"/>
              </a:spcBef>
              <a:buSzPct val="99000"/>
              <a:buFont typeface="Lucida Grande" charset="0"/>
              <a:buNone/>
            </a:pPr>
            <a:r>
              <a:rPr lang="en-US" sz="2400" dirty="0">
                <a:solidFill>
                  <a:srgbClr val="008000"/>
                </a:solidFill>
                <a:latin typeface="Times New Roman" charset="0"/>
              </a:rPr>
              <a:t>                                             // detected</a:t>
            </a:r>
          </a:p>
          <a:p>
            <a:pPr marL="206375" indent="0" eaLnBrk="1" hangingPunct="1">
              <a:spcBef>
                <a:spcPct val="10000"/>
              </a:spcBef>
              <a:buSzPct val="99000"/>
              <a:buFont typeface="Lucida Grande" charset="0"/>
              <a:buNone/>
            </a:pPr>
            <a:r>
              <a:rPr lang="en-US" sz="2400" dirty="0">
                <a:latin typeface="Times New Roman" charset="0"/>
              </a:rPr>
              <a:t>jb2.setEnabled(b);               </a:t>
            </a:r>
            <a:r>
              <a:rPr lang="en-US" sz="2400" dirty="0">
                <a:solidFill>
                  <a:srgbClr val="008000"/>
                </a:solidFill>
                <a:latin typeface="Times New Roman" charset="0"/>
              </a:rPr>
              <a:t>// Set enabled property</a:t>
            </a:r>
          </a:p>
          <a:p>
            <a:pPr marL="206375" indent="0" eaLnBrk="1" hangingPunct="1">
              <a:spcBef>
                <a:spcPts val="1488"/>
              </a:spcBef>
              <a:buSzPct val="99000"/>
              <a:buFont typeface="Lucida Grande" charset="0"/>
              <a:buNone/>
            </a:pPr>
            <a:r>
              <a:rPr lang="en-US" sz="2400" dirty="0">
                <a:latin typeface="Times New Roman" charset="0"/>
              </a:rPr>
              <a:t>jb2.addActionListener(object)</a:t>
            </a:r>
            <a:r>
              <a:rPr lang="en-US" sz="2400" dirty="0" smtClean="0">
                <a:latin typeface="Times New Roman" charset="0"/>
              </a:rPr>
              <a:t>;   </a:t>
            </a:r>
            <a:r>
              <a:rPr lang="en-US" sz="2400" dirty="0">
                <a:solidFill>
                  <a:srgbClr val="008000"/>
                </a:solidFill>
                <a:latin typeface="Times New Roman" charset="0"/>
              </a:rPr>
              <a:t>// object must have a method,</a:t>
            </a:r>
            <a:br>
              <a:rPr lang="en-US" sz="2400" dirty="0">
                <a:solidFill>
                  <a:srgbClr val="008000"/>
                </a:solidFill>
                <a:latin typeface="Times New Roman" charset="0"/>
              </a:rPr>
            </a:br>
            <a:r>
              <a:rPr lang="en-US" sz="2400" dirty="0">
                <a:solidFill>
                  <a:srgbClr val="008000"/>
                </a:solidFill>
                <a:latin typeface="Times New Roman" charset="0"/>
              </a:rPr>
              <a:t>             // which is called when button jb2 clicked (next page)</a:t>
            </a:r>
          </a:p>
        </p:txBody>
      </p:sp>
      <p:sp>
        <p:nvSpPr>
          <p:cNvPr id="38916" name="TextBox 1"/>
          <p:cNvSpPr txBox="1">
            <a:spLocks noChangeArrowheads="1"/>
          </p:cNvSpPr>
          <p:nvPr/>
        </p:nvSpPr>
        <p:spPr bwMode="auto">
          <a:xfrm>
            <a:off x="685800" y="5181600"/>
            <a:ext cx="6942138" cy="461963"/>
          </a:xfrm>
          <a:prstGeom prst="rect">
            <a:avLst/>
          </a:prstGeom>
          <a:solidFill>
            <a:srgbClr val="FFF0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/>
            <a:r>
              <a:rPr lang="en-US" sz="2400"/>
              <a:t>At least 100 more methods; these are most important</a:t>
            </a:r>
          </a:p>
        </p:txBody>
      </p:sp>
      <p:sp>
        <p:nvSpPr>
          <p:cNvPr id="38917" name="TextBox 2"/>
          <p:cNvSpPr txBox="1">
            <a:spLocks noChangeArrowheads="1"/>
          </p:cNvSpPr>
          <p:nvPr/>
        </p:nvSpPr>
        <p:spPr bwMode="auto">
          <a:xfrm>
            <a:off x="4191000" y="5943600"/>
            <a:ext cx="42021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/>
            <a:r>
              <a:rPr lang="en-US" sz="2400"/>
              <a:t>JButton is in package javax.swing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/>
            <a:fld id="{15C55FF6-A7AE-964D-8E7D-F20369BC3817}" type="slidenum">
              <a:rPr lang="en-US" sz="1400">
                <a:solidFill>
                  <a:schemeClr val="tx1"/>
                </a:solidFill>
              </a:rPr>
              <a:pPr eaLnBrk="1" hangingPunct="1"/>
              <a:t>4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40962" name="Rectangle 1"/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7239000" cy="609600"/>
          </a:xfrm>
        </p:spPr>
        <p:txBody>
          <a:bodyPr/>
          <a:lstStyle/>
          <a:p>
            <a:pPr marL="0" indent="0" eaLnBrk="1" hangingPunct="1"/>
            <a:r>
              <a:rPr lang="en-US" sz="2800" b="1">
                <a:solidFill>
                  <a:srgbClr val="FF0000"/>
                </a:solidFill>
                <a:latin typeface="Times New Roman" charset="0"/>
                <a:cs typeface="Times New Roman" charset="0"/>
              </a:rPr>
              <a:t>Listening to a JButton</a:t>
            </a: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3400" y="990600"/>
            <a:ext cx="8001000" cy="5410200"/>
          </a:xfrm>
        </p:spPr>
        <p:txBody>
          <a:bodyPr anchor="t"/>
          <a:lstStyle/>
          <a:p>
            <a:pPr marL="514350" indent="-306388" eaLnBrk="1" hangingPunct="1">
              <a:spcBef>
                <a:spcPct val="10000"/>
              </a:spcBef>
              <a:buSzPct val="99000"/>
              <a:buFontTx/>
              <a:buAutoNum type="arabicPeriod"/>
              <a:defRPr/>
            </a:pPr>
            <a:r>
              <a:rPr lang="en-US" sz="2400" dirty="0">
                <a:solidFill>
                  <a:srgbClr val="800000"/>
                </a:solidFill>
                <a:latin typeface="Gill Sans" charset="0"/>
                <a:cs typeface="Gill Sans" charset="0"/>
              </a:rPr>
              <a:t>I</a:t>
            </a:r>
            <a:r>
              <a:rPr lang="en-US" sz="2400" dirty="0" smtClean="0">
                <a:solidFill>
                  <a:srgbClr val="800000"/>
                </a:solidFill>
                <a:latin typeface="Gill Sans" charset="0"/>
                <a:cs typeface="Gill Sans" charset="0"/>
              </a:rPr>
              <a:t>mplement interface </a:t>
            </a:r>
            <a:r>
              <a:rPr lang="en-US" sz="2400" dirty="0" err="1" smtClean="0">
                <a:solidFill>
                  <a:srgbClr val="800000"/>
                </a:solidFill>
                <a:latin typeface="Gill Sans" charset="0"/>
                <a:cs typeface="Gill Sans" charset="0"/>
              </a:rPr>
              <a:t>ActionListener</a:t>
            </a:r>
            <a:r>
              <a:rPr lang="en-US" sz="2400" dirty="0" smtClean="0">
                <a:solidFill>
                  <a:srgbClr val="800000"/>
                </a:solidFill>
                <a:latin typeface="Gill Sans" charset="0"/>
                <a:cs typeface="Gill Sans" charset="0"/>
              </a:rPr>
              <a:t>:</a:t>
            </a:r>
            <a:br>
              <a:rPr lang="en-US" sz="2400" dirty="0" smtClean="0">
                <a:solidFill>
                  <a:srgbClr val="800000"/>
                </a:solidFill>
                <a:latin typeface="Gill Sans" charset="0"/>
                <a:cs typeface="Gill Sans" charset="0"/>
              </a:rPr>
            </a:br>
            <a:r>
              <a:rPr lang="en-US" sz="2400" b="1" dirty="0" smtClean="0">
                <a:latin typeface="Gill Sans" charset="0"/>
                <a:cs typeface="Gill Sans" charset="0"/>
              </a:rPr>
              <a:t>public class </a:t>
            </a:r>
            <a:r>
              <a:rPr lang="en-US" sz="2400" dirty="0" smtClean="0">
                <a:latin typeface="Gill Sans" charset="0"/>
                <a:cs typeface="Gill Sans" charset="0"/>
              </a:rPr>
              <a:t>C </a:t>
            </a:r>
            <a:r>
              <a:rPr lang="en-US" sz="2400" b="1" dirty="0" smtClean="0">
                <a:latin typeface="Gill Sans" charset="0"/>
                <a:cs typeface="Gill Sans" charset="0"/>
              </a:rPr>
              <a:t>extends</a:t>
            </a:r>
            <a:r>
              <a:rPr lang="en-US" sz="2400" dirty="0" smtClean="0">
                <a:latin typeface="Gill Sans" charset="0"/>
                <a:cs typeface="Gill Sans" charset="0"/>
              </a:rPr>
              <a:t> </a:t>
            </a:r>
            <a:r>
              <a:rPr lang="en-US" sz="2400" dirty="0" err="1" smtClean="0">
                <a:latin typeface="Gill Sans" charset="0"/>
                <a:cs typeface="Gill Sans" charset="0"/>
              </a:rPr>
              <a:t>JFrame</a:t>
            </a:r>
            <a:r>
              <a:rPr lang="en-US" sz="2400" dirty="0" smtClean="0">
                <a:latin typeface="Gill Sans" charset="0"/>
                <a:cs typeface="Gill Sans" charset="0"/>
              </a:rPr>
              <a:t>  </a:t>
            </a:r>
            <a:r>
              <a:rPr lang="en-US" sz="2400" dirty="0" smtClean="0">
                <a:solidFill>
                  <a:srgbClr val="FF1A7C"/>
                </a:solidFill>
                <a:latin typeface="Gill Sans" charset="0"/>
                <a:cs typeface="Gill Sans" charset="0"/>
              </a:rPr>
              <a:t>implements</a:t>
            </a:r>
            <a:r>
              <a:rPr lang="en-US" sz="2400" b="1" dirty="0" smtClean="0">
                <a:solidFill>
                  <a:srgbClr val="FF1A7C"/>
                </a:solidFill>
                <a:latin typeface="Gill Sans" charset="0"/>
                <a:cs typeface="Gill Sans" charset="0"/>
              </a:rPr>
              <a:t/>
            </a:r>
            <a:br>
              <a:rPr lang="en-US" sz="2400" b="1" dirty="0" smtClean="0">
                <a:solidFill>
                  <a:srgbClr val="FF1A7C"/>
                </a:solidFill>
                <a:latin typeface="Gill Sans" charset="0"/>
                <a:cs typeface="Gill Sans" charset="0"/>
              </a:rPr>
            </a:br>
            <a:r>
              <a:rPr lang="en-US" sz="2400" b="1" dirty="0" smtClean="0">
                <a:solidFill>
                  <a:srgbClr val="FF1A7C"/>
                </a:solidFill>
                <a:latin typeface="Gill Sans" charset="0"/>
                <a:cs typeface="Gill Sans" charset="0"/>
              </a:rPr>
              <a:t>      </a:t>
            </a:r>
            <a:r>
              <a:rPr lang="en-US" sz="2400" dirty="0" smtClean="0">
                <a:latin typeface="Gill Sans" charset="0"/>
                <a:cs typeface="Gill Sans" charset="0"/>
              </a:rPr>
              <a:t>...	                                               </a:t>
            </a:r>
            <a:r>
              <a:rPr lang="en-US" sz="2400" dirty="0" err="1" smtClean="0">
                <a:solidFill>
                  <a:srgbClr val="FF1A7C"/>
                </a:solidFill>
                <a:latin typeface="Gill Sans" charset="0"/>
                <a:cs typeface="Gill Sans" charset="0"/>
              </a:rPr>
              <a:t>ActionListener</a:t>
            </a:r>
            <a:r>
              <a:rPr lang="en-US" sz="2400" dirty="0" smtClean="0">
                <a:latin typeface="Gill Sans" charset="0"/>
                <a:cs typeface="Gill Sans" charset="0"/>
              </a:rPr>
              <a:t> {</a:t>
            </a:r>
            <a:br>
              <a:rPr lang="en-US" sz="2400" dirty="0" smtClean="0">
                <a:latin typeface="Gill Sans" charset="0"/>
                <a:cs typeface="Gill Sans" charset="0"/>
              </a:rPr>
            </a:br>
            <a:r>
              <a:rPr lang="en-US" sz="2400" dirty="0" smtClean="0">
                <a:latin typeface="Gill Sans" charset="0"/>
                <a:cs typeface="Gill Sans" charset="0"/>
              </a:rPr>
              <a:t>}</a:t>
            </a:r>
          </a:p>
          <a:p>
            <a:pPr marL="514350" indent="-306388" eaLnBrk="1" hangingPunct="1">
              <a:spcBef>
                <a:spcPct val="10000"/>
              </a:spcBef>
              <a:buSzPct val="99000"/>
              <a:buFontTx/>
              <a:buAutoNum type="arabicPeriod"/>
              <a:defRPr/>
            </a:pPr>
            <a:endParaRPr lang="en-US" sz="2400" dirty="0" smtClean="0">
              <a:latin typeface="Gill Sans" charset="0"/>
              <a:cs typeface="Gill Sans" charset="0"/>
            </a:endParaRPr>
          </a:p>
          <a:p>
            <a:pPr marL="514350" indent="-306388" eaLnBrk="1" hangingPunct="1">
              <a:spcBef>
                <a:spcPct val="10000"/>
              </a:spcBef>
              <a:buSzPct val="99000"/>
              <a:buFontTx/>
              <a:buAutoNum type="arabicPeriod"/>
              <a:defRPr/>
            </a:pPr>
            <a:r>
              <a:rPr lang="en-US" sz="2400" dirty="0" smtClean="0">
                <a:solidFill>
                  <a:srgbClr val="800000"/>
                </a:solidFill>
                <a:latin typeface="Gill Sans" charset="0"/>
                <a:cs typeface="Gill Sans" charset="0"/>
              </a:rPr>
              <a:t>In class C override </a:t>
            </a:r>
            <a:r>
              <a:rPr lang="en-US" sz="2400" dirty="0" err="1" smtClean="0">
                <a:solidFill>
                  <a:srgbClr val="800000"/>
                </a:solidFill>
                <a:latin typeface="Gill Sans" charset="0"/>
                <a:cs typeface="Gill Sans" charset="0"/>
              </a:rPr>
              <a:t>actionPerformed</a:t>
            </a:r>
            <a:r>
              <a:rPr lang="en-US" sz="2400" dirty="0" smtClean="0">
                <a:solidFill>
                  <a:srgbClr val="800000"/>
                </a:solidFill>
                <a:latin typeface="Gill Sans" charset="0"/>
                <a:cs typeface="Gill Sans" charset="0"/>
              </a:rPr>
              <a:t>, which is to </a:t>
            </a:r>
            <a:r>
              <a:rPr lang="en-US" sz="2400" dirty="0">
                <a:solidFill>
                  <a:srgbClr val="800000"/>
                </a:solidFill>
                <a:latin typeface="Gill Sans" charset="0"/>
                <a:cs typeface="Gill Sans" charset="0"/>
              </a:rPr>
              <a:t>be called </a:t>
            </a:r>
            <a:r>
              <a:rPr lang="en-US" sz="2400" dirty="0" smtClean="0">
                <a:solidFill>
                  <a:srgbClr val="800000"/>
                </a:solidFill>
                <a:latin typeface="Gill Sans" charset="0"/>
                <a:cs typeface="Gill Sans" charset="0"/>
              </a:rPr>
              <a:t>when button </a:t>
            </a:r>
            <a:r>
              <a:rPr lang="en-US" sz="2400" dirty="0">
                <a:solidFill>
                  <a:srgbClr val="800000"/>
                </a:solidFill>
                <a:latin typeface="Gill Sans" charset="0"/>
                <a:cs typeface="Gill Sans" charset="0"/>
              </a:rPr>
              <a:t>is clicked:</a:t>
            </a:r>
          </a:p>
          <a:p>
            <a:pPr marL="744538" lvl="1" indent="0" eaLnBrk="1" hangingPunct="1">
              <a:lnSpc>
                <a:spcPct val="70000"/>
              </a:lnSpc>
              <a:spcBef>
                <a:spcPct val="10000"/>
              </a:spcBef>
              <a:buFont typeface="Lucida Grande" charset="0"/>
              <a:buNone/>
              <a:defRPr/>
            </a:pPr>
            <a:r>
              <a:rPr lang="en-US" sz="2400" dirty="0">
                <a:latin typeface="Gill Sans" charset="0"/>
                <a:ea typeface="Gill Sans" charset="0"/>
                <a:cs typeface="Gill Sans" charset="0"/>
              </a:rPr>
              <a:t>/** Process click of button */</a:t>
            </a:r>
          </a:p>
          <a:p>
            <a:pPr marL="744538" lvl="1" indent="0" eaLnBrk="1" hangingPunct="1">
              <a:lnSpc>
                <a:spcPct val="70000"/>
              </a:lnSpc>
              <a:spcBef>
                <a:spcPct val="10000"/>
              </a:spcBef>
              <a:buFont typeface="Lucida Grande" charset="0"/>
              <a:buNone/>
              <a:defRPr/>
            </a:pPr>
            <a:r>
              <a:rPr lang="en-US" sz="2400" b="1" dirty="0">
                <a:solidFill>
                  <a:srgbClr val="FF1A7C"/>
                </a:solidFill>
                <a:latin typeface="Gill Sans" charset="0"/>
                <a:ea typeface="Gill Sans" charset="0"/>
                <a:cs typeface="Gill Sans" charset="0"/>
              </a:rPr>
              <a:t>public</a:t>
            </a:r>
            <a:r>
              <a:rPr lang="en-US" sz="2400" dirty="0">
                <a:solidFill>
                  <a:srgbClr val="FF1A7C"/>
                </a:solidFill>
                <a:latin typeface="Gill Sans" charset="0"/>
                <a:ea typeface="Gill Sans" charset="0"/>
                <a:cs typeface="Gill Sans" charset="0"/>
              </a:rPr>
              <a:t> </a:t>
            </a:r>
            <a:r>
              <a:rPr lang="en-US" sz="2400" b="1" dirty="0">
                <a:solidFill>
                  <a:srgbClr val="FF1A7C"/>
                </a:solidFill>
                <a:latin typeface="Gill Sans" charset="0"/>
                <a:ea typeface="Gill Sans" charset="0"/>
                <a:cs typeface="Gill Sans" charset="0"/>
              </a:rPr>
              <a:t>void</a:t>
            </a:r>
            <a:r>
              <a:rPr lang="en-US" sz="2400" dirty="0">
                <a:solidFill>
                  <a:srgbClr val="FF1A7C"/>
                </a:solidFill>
                <a:latin typeface="Gill Sans" charset="0"/>
                <a:ea typeface="Gill Sans" charset="0"/>
                <a:cs typeface="Gill Sans" charset="0"/>
              </a:rPr>
              <a:t> </a:t>
            </a:r>
            <a:r>
              <a:rPr lang="en-US" sz="2400" dirty="0" err="1">
                <a:solidFill>
                  <a:srgbClr val="FF1A7C"/>
                </a:solidFill>
                <a:latin typeface="Gill Sans" charset="0"/>
                <a:ea typeface="Gill Sans" charset="0"/>
                <a:cs typeface="Gill Sans" charset="0"/>
              </a:rPr>
              <a:t>actionPerformed</a:t>
            </a:r>
            <a:r>
              <a:rPr lang="en-US" sz="2400" dirty="0">
                <a:solidFill>
                  <a:srgbClr val="FF1A7C"/>
                </a:solidFill>
                <a:latin typeface="Gill Sans" charset="0"/>
                <a:ea typeface="Gill Sans" charset="0"/>
                <a:cs typeface="Gill Sans" charset="0"/>
              </a:rPr>
              <a:t>(</a:t>
            </a:r>
            <a:r>
              <a:rPr lang="en-US" sz="2400" dirty="0" err="1">
                <a:solidFill>
                  <a:srgbClr val="FF1A7C"/>
                </a:solidFill>
                <a:latin typeface="Gill Sans" charset="0"/>
                <a:ea typeface="Gill Sans" charset="0"/>
                <a:cs typeface="Gill Sans" charset="0"/>
              </a:rPr>
              <a:t>ActionEvent</a:t>
            </a:r>
            <a:r>
              <a:rPr lang="en-US" sz="2400" dirty="0">
                <a:solidFill>
                  <a:srgbClr val="FF1A7C"/>
                </a:solidFill>
                <a:latin typeface="Gill Sans" charset="0"/>
                <a:ea typeface="Gill Sans" charset="0"/>
                <a:cs typeface="Gill Sans" charset="0"/>
              </a:rPr>
              <a:t> </a:t>
            </a:r>
            <a:r>
              <a:rPr lang="en-US" sz="2400" dirty="0" smtClean="0">
                <a:solidFill>
                  <a:srgbClr val="FF1A7C"/>
                </a:solidFill>
                <a:latin typeface="Gill Sans" charset="0"/>
                <a:ea typeface="Gill Sans" charset="0"/>
                <a:cs typeface="Gill Sans" charset="0"/>
              </a:rPr>
              <a:t>e</a:t>
            </a:r>
            <a:r>
              <a:rPr lang="en-US" sz="2400" dirty="0">
                <a:solidFill>
                  <a:srgbClr val="FF1A7C"/>
                </a:solidFill>
                <a:latin typeface="Gill Sans" charset="0"/>
                <a:ea typeface="Gill Sans" charset="0"/>
                <a:cs typeface="Gill Sans" charset="0"/>
              </a:rPr>
              <a:t>)</a:t>
            </a:r>
            <a:r>
              <a:rPr lang="en-US" sz="2400" dirty="0">
                <a:latin typeface="Gill Sans" charset="0"/>
                <a:ea typeface="Gill Sans" charset="0"/>
                <a:cs typeface="Gill Sans" charset="0"/>
              </a:rPr>
              <a:t> {</a:t>
            </a:r>
          </a:p>
          <a:p>
            <a:pPr marL="744538" lvl="1" indent="0" eaLnBrk="1" hangingPunct="1">
              <a:lnSpc>
                <a:spcPct val="70000"/>
              </a:lnSpc>
              <a:spcBef>
                <a:spcPct val="10000"/>
              </a:spcBef>
              <a:buFont typeface="Lucida Grande" charset="0"/>
              <a:buNone/>
              <a:defRPr/>
            </a:pPr>
            <a:r>
              <a:rPr lang="en-US" sz="2400" dirty="0">
                <a:latin typeface="Gill Sans" charset="0"/>
                <a:ea typeface="Gill Sans" charset="0"/>
                <a:cs typeface="Gill Sans" charset="0"/>
              </a:rPr>
              <a:t>    ...</a:t>
            </a:r>
          </a:p>
          <a:p>
            <a:pPr marL="744538" lvl="1" indent="0" eaLnBrk="1" hangingPunct="1">
              <a:lnSpc>
                <a:spcPct val="70000"/>
              </a:lnSpc>
              <a:spcBef>
                <a:spcPct val="10000"/>
              </a:spcBef>
              <a:buFont typeface="Lucida Grande" charset="0"/>
              <a:buNone/>
              <a:defRPr/>
            </a:pPr>
            <a:r>
              <a:rPr lang="en-US" sz="2400" dirty="0">
                <a:latin typeface="Gill Sans" charset="0"/>
                <a:ea typeface="Gill Sans" charset="0"/>
                <a:cs typeface="Gill Sans" charset="0"/>
              </a:rPr>
              <a:t>}</a:t>
            </a:r>
          </a:p>
          <a:p>
            <a:pPr marL="207962" indent="0" eaLnBrk="1" hangingPunct="1">
              <a:lnSpc>
                <a:spcPct val="70000"/>
              </a:lnSpc>
              <a:spcBef>
                <a:spcPct val="10000"/>
              </a:spcBef>
              <a:buSzPct val="99000"/>
              <a:buFont typeface="Lucida Grande" charset="0"/>
              <a:buNone/>
              <a:defRPr/>
            </a:pPr>
            <a:endParaRPr lang="en-US" sz="2400" dirty="0">
              <a:latin typeface="Gill Sans" charset="0"/>
              <a:cs typeface="Gill Sans" charset="0"/>
            </a:endParaRPr>
          </a:p>
          <a:p>
            <a:pPr marL="514350" indent="-306388" eaLnBrk="1" hangingPunct="1">
              <a:spcBef>
                <a:spcPct val="10000"/>
              </a:spcBef>
              <a:buSzPct val="99000"/>
              <a:buFont typeface="Lucida Grande" charset="0"/>
              <a:buNone/>
              <a:defRPr/>
            </a:pPr>
            <a:r>
              <a:rPr lang="en-US" sz="2400" dirty="0" smtClean="0">
                <a:latin typeface="Gill Sans" charset="0"/>
                <a:cs typeface="Gill Sans" charset="0"/>
              </a:rPr>
              <a:t>3. </a:t>
            </a:r>
            <a:r>
              <a:rPr lang="en-US" sz="2400" dirty="0">
                <a:solidFill>
                  <a:srgbClr val="800000"/>
                </a:solidFill>
                <a:latin typeface="Gill Sans" charset="0"/>
                <a:cs typeface="Gill Sans" charset="0"/>
              </a:rPr>
              <a:t>Add </a:t>
            </a:r>
            <a:r>
              <a:rPr lang="en-US" sz="2400" dirty="0" smtClean="0">
                <a:solidFill>
                  <a:srgbClr val="800000"/>
                </a:solidFill>
                <a:latin typeface="Gill Sans" charset="0"/>
                <a:cs typeface="Gill Sans" charset="0"/>
              </a:rPr>
              <a:t>an instance </a:t>
            </a:r>
            <a:r>
              <a:rPr lang="en-US" sz="2400" dirty="0">
                <a:solidFill>
                  <a:srgbClr val="800000"/>
                </a:solidFill>
                <a:latin typeface="Gill Sans" charset="0"/>
                <a:cs typeface="Gill Sans" charset="0"/>
              </a:rPr>
              <a:t>of </a:t>
            </a:r>
            <a:r>
              <a:rPr lang="en-US" sz="2400" dirty="0" smtClean="0">
                <a:solidFill>
                  <a:srgbClr val="800000"/>
                </a:solidFill>
                <a:latin typeface="Gill Sans" charset="0"/>
                <a:cs typeface="Gill Sans" charset="0"/>
              </a:rPr>
              <a:t>class C </a:t>
            </a:r>
            <a:r>
              <a:rPr lang="en-US" sz="2400" dirty="0">
                <a:solidFill>
                  <a:srgbClr val="800000"/>
                </a:solidFill>
                <a:latin typeface="Gill Sans" charset="0"/>
                <a:cs typeface="Gill Sans" charset="0"/>
              </a:rPr>
              <a:t>an </a:t>
            </a:r>
            <a:r>
              <a:rPr lang="ja-JP" altLang="en-US" sz="2400" dirty="0">
                <a:solidFill>
                  <a:srgbClr val="800000"/>
                </a:solidFill>
                <a:latin typeface="Gill Sans" charset="0"/>
                <a:cs typeface="Gill Sans" charset="0"/>
              </a:rPr>
              <a:t>“</a:t>
            </a:r>
            <a:r>
              <a:rPr lang="en-US" altLang="ja-JP" sz="2400" dirty="0">
                <a:solidFill>
                  <a:srgbClr val="800000"/>
                </a:solidFill>
                <a:latin typeface="Gill Sans" charset="0"/>
                <a:cs typeface="Gill Sans" charset="0"/>
              </a:rPr>
              <a:t>action listener</a:t>
            </a:r>
            <a:r>
              <a:rPr lang="ja-JP" altLang="en-US" sz="2400" dirty="0">
                <a:solidFill>
                  <a:srgbClr val="800000"/>
                </a:solidFill>
                <a:latin typeface="Gill Sans" charset="0"/>
                <a:cs typeface="Gill Sans" charset="0"/>
              </a:rPr>
              <a:t>”</a:t>
            </a:r>
            <a:r>
              <a:rPr lang="en-US" altLang="ja-JP" sz="2400" dirty="0">
                <a:solidFill>
                  <a:srgbClr val="800000"/>
                </a:solidFill>
                <a:latin typeface="Gill Sans" charset="0"/>
                <a:cs typeface="Gill Sans" charset="0"/>
              </a:rPr>
              <a:t> for button</a:t>
            </a:r>
            <a:r>
              <a:rPr lang="en-US" altLang="ja-JP" sz="2400" dirty="0">
                <a:latin typeface="Gill Sans" charset="0"/>
                <a:cs typeface="Gill Sans" charset="0"/>
              </a:rPr>
              <a:t>:</a:t>
            </a:r>
          </a:p>
          <a:p>
            <a:pPr marL="744538" lvl="1" indent="0" eaLnBrk="1" hangingPunct="1">
              <a:spcBef>
                <a:spcPct val="10000"/>
              </a:spcBef>
              <a:buFont typeface="Lucida Grande" charset="0"/>
              <a:buNone/>
              <a:defRPr/>
            </a:pPr>
            <a:r>
              <a:rPr lang="en-US" sz="2400" dirty="0" err="1">
                <a:solidFill>
                  <a:srgbClr val="FF1A7C"/>
                </a:solidFill>
                <a:latin typeface="Gill Sans" charset="0"/>
                <a:ea typeface="Gill Sans" charset="0"/>
                <a:cs typeface="Gill Sans" charset="0"/>
              </a:rPr>
              <a:t>button.addActionListener</a:t>
            </a:r>
            <a:r>
              <a:rPr lang="en-US" sz="2400" dirty="0">
                <a:solidFill>
                  <a:srgbClr val="FF1A7C"/>
                </a:solidFill>
                <a:latin typeface="Gill Sans" charset="0"/>
                <a:ea typeface="Gill Sans" charset="0"/>
                <a:cs typeface="Gill Sans" charset="0"/>
              </a:rPr>
              <a:t>(</a:t>
            </a:r>
            <a:r>
              <a:rPr lang="en-US" sz="2400" b="1" dirty="0">
                <a:solidFill>
                  <a:srgbClr val="FF1A7C"/>
                </a:solidFill>
                <a:latin typeface="Gill Sans" charset="0"/>
                <a:ea typeface="Gill Sans" charset="0"/>
                <a:cs typeface="Gill Sans" charset="0"/>
              </a:rPr>
              <a:t>this</a:t>
            </a:r>
            <a:r>
              <a:rPr lang="en-US" sz="2400" dirty="0">
                <a:solidFill>
                  <a:srgbClr val="FF1A7C"/>
                </a:solidFill>
                <a:latin typeface="Gill Sans" charset="0"/>
                <a:ea typeface="Gill Sans" charset="0"/>
                <a:cs typeface="Gill Sans" charset="0"/>
              </a:rPr>
              <a:t>);</a:t>
            </a:r>
            <a:endParaRPr lang="en-US" sz="2400" dirty="0">
              <a:latin typeface="Gill Sans" charset="0"/>
              <a:ea typeface="Gill Sans" charset="0"/>
              <a:cs typeface="Gill Sans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/>
            <a:fld id="{FC18749B-EA26-0F44-BEE1-D970951EAE0D}" type="slidenum">
              <a:rPr lang="en-US" sz="1400">
                <a:solidFill>
                  <a:schemeClr val="tx1"/>
                </a:solidFill>
              </a:rPr>
              <a:pPr eaLnBrk="1" hangingPunct="1"/>
              <a:t>5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04800"/>
            <a:ext cx="7554913" cy="4995863"/>
          </a:xfrm>
          <a:noFill/>
        </p:spPr>
        <p:txBody>
          <a:bodyPr anchor="t"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  <a:buFont typeface="Lucida Grande" charset="0"/>
              <a:buNone/>
            </a:pPr>
            <a:r>
              <a:rPr lang="en-US" sz="2400">
                <a:latin typeface="Times New Roman" charset="0"/>
                <a:cs typeface="Times New Roman" charset="0"/>
              </a:rPr>
              <a:t>/** Object has two buttons. Exactly one is enabled. */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Font typeface="Lucida Grande" charset="0"/>
              <a:buNone/>
            </a:pPr>
            <a:r>
              <a:rPr lang="en-US" sz="2400" b="1">
                <a:latin typeface="Times New Roman" charset="0"/>
                <a:cs typeface="Times New Roman" charset="0"/>
              </a:rPr>
              <a:t>class</a:t>
            </a:r>
            <a:r>
              <a:rPr lang="en-US" sz="2400">
                <a:latin typeface="Times New Roman" charset="0"/>
                <a:cs typeface="Times New Roman" charset="0"/>
              </a:rPr>
              <a:t> ButtonDemo1 </a:t>
            </a:r>
            <a:r>
              <a:rPr lang="en-US" sz="2400" b="1">
                <a:latin typeface="Times New Roman" charset="0"/>
                <a:cs typeface="Times New Roman" charset="0"/>
              </a:rPr>
              <a:t>extends</a:t>
            </a:r>
            <a:r>
              <a:rPr lang="en-US" sz="2400">
                <a:latin typeface="Times New Roman" charset="0"/>
                <a:cs typeface="Times New Roman" charset="0"/>
              </a:rPr>
              <a:t> JFrame </a:t>
            </a:r>
            <a:br>
              <a:rPr lang="en-US" sz="2400">
                <a:latin typeface="Times New Roman" charset="0"/>
                <a:cs typeface="Times New Roman" charset="0"/>
              </a:rPr>
            </a:br>
            <a:r>
              <a:rPr lang="en-US" sz="2400">
                <a:latin typeface="Times New Roman" charset="0"/>
                <a:cs typeface="Times New Roman" charset="0"/>
              </a:rPr>
              <a:t>                                                                         {</a:t>
            </a:r>
          </a:p>
          <a:p>
            <a:pPr eaLnBrk="1" hangingPunct="1">
              <a:lnSpc>
                <a:spcPct val="70000"/>
              </a:lnSpc>
              <a:spcBef>
                <a:spcPts val="1200"/>
              </a:spcBef>
              <a:buFont typeface="Lucida Grande" charset="0"/>
              <a:buNone/>
            </a:pPr>
            <a:r>
              <a:rPr lang="en-US" sz="2400">
                <a:latin typeface="Times New Roman" charset="0"/>
                <a:cs typeface="Times New Roman" charset="0"/>
              </a:rPr>
              <a:t>    /** Class inv: exactly one of eastB, westB is enabled */</a:t>
            </a:r>
          </a:p>
          <a:p>
            <a:pPr eaLnBrk="1" hangingPunct="1">
              <a:lnSpc>
                <a:spcPct val="70000"/>
              </a:lnSpc>
              <a:spcBef>
                <a:spcPts val="600"/>
              </a:spcBef>
              <a:buFont typeface="Lucida Grande" charset="0"/>
              <a:buNone/>
            </a:pPr>
            <a:r>
              <a:rPr lang="en-US" sz="2400">
                <a:latin typeface="Times New Roman" charset="0"/>
                <a:cs typeface="Times New Roman" charset="0"/>
              </a:rPr>
              <a:t>    JButton westB= </a:t>
            </a:r>
            <a:r>
              <a:rPr lang="en-US" sz="2400" b="1">
                <a:latin typeface="Times New Roman" charset="0"/>
                <a:cs typeface="Times New Roman" charset="0"/>
              </a:rPr>
              <a:t>new</a:t>
            </a:r>
            <a:r>
              <a:rPr lang="en-US" sz="2400">
                <a:latin typeface="Times New Roman" charset="0"/>
                <a:cs typeface="Times New Roman" charset="0"/>
              </a:rPr>
              <a:t> JButton("west");</a:t>
            </a:r>
          </a:p>
          <a:p>
            <a:pPr eaLnBrk="1" hangingPunct="1">
              <a:lnSpc>
                <a:spcPct val="70000"/>
              </a:lnSpc>
              <a:spcBef>
                <a:spcPts val="600"/>
              </a:spcBef>
              <a:buFont typeface="Lucida Grande" charset="0"/>
              <a:buNone/>
            </a:pPr>
            <a:r>
              <a:rPr lang="en-US" sz="2400">
                <a:latin typeface="Times New Roman" charset="0"/>
                <a:cs typeface="Times New Roman" charset="0"/>
              </a:rPr>
              <a:t>    JButton eastB= </a:t>
            </a:r>
            <a:r>
              <a:rPr lang="en-US" sz="2400" b="1">
                <a:latin typeface="Times New Roman" charset="0"/>
                <a:cs typeface="Times New Roman" charset="0"/>
              </a:rPr>
              <a:t>new</a:t>
            </a:r>
            <a:r>
              <a:rPr lang="en-US" sz="2400">
                <a:latin typeface="Times New Roman" charset="0"/>
                <a:cs typeface="Times New Roman" charset="0"/>
              </a:rPr>
              <a:t> JButton("east");</a:t>
            </a:r>
          </a:p>
          <a:p>
            <a:pPr eaLnBrk="1" hangingPunct="1">
              <a:lnSpc>
                <a:spcPct val="70000"/>
              </a:lnSpc>
              <a:buFont typeface="Lucida Grande" charset="0"/>
              <a:buNone/>
            </a:pPr>
            <a:r>
              <a:rPr lang="en-US" sz="2400" b="1">
                <a:latin typeface="Times New Roman" charset="0"/>
                <a:cs typeface="Times New Roman" charset="0"/>
              </a:rPr>
              <a:t>    public</a:t>
            </a:r>
            <a:r>
              <a:rPr lang="en-US" sz="2400">
                <a:latin typeface="Times New Roman" charset="0"/>
                <a:cs typeface="Times New Roman" charset="0"/>
              </a:rPr>
              <a:t> ButtonDemo1(String t) {</a:t>
            </a:r>
          </a:p>
          <a:p>
            <a:pPr eaLnBrk="1" hangingPunct="1">
              <a:lnSpc>
                <a:spcPct val="70000"/>
              </a:lnSpc>
              <a:spcBef>
                <a:spcPts val="600"/>
              </a:spcBef>
              <a:buFont typeface="Lucida Grande" charset="0"/>
              <a:buNone/>
            </a:pPr>
            <a:r>
              <a:rPr lang="en-US" sz="2400">
                <a:latin typeface="Times New Roman" charset="0"/>
                <a:cs typeface="Times New Roman" charset="0"/>
              </a:rPr>
              <a:t>	</a:t>
            </a:r>
            <a:r>
              <a:rPr lang="en-US" sz="2400" b="1">
                <a:latin typeface="Times New Roman" charset="0"/>
                <a:cs typeface="Times New Roman" charset="0"/>
              </a:rPr>
              <a:t>super</a:t>
            </a:r>
            <a:r>
              <a:rPr lang="en-US" sz="2400">
                <a:latin typeface="Times New Roman" charset="0"/>
                <a:cs typeface="Times New Roman" charset="0"/>
              </a:rPr>
              <a:t>(t);</a:t>
            </a:r>
          </a:p>
          <a:p>
            <a:pPr eaLnBrk="1" hangingPunct="1">
              <a:lnSpc>
                <a:spcPct val="70000"/>
              </a:lnSpc>
              <a:spcBef>
                <a:spcPts val="600"/>
              </a:spcBef>
              <a:buFont typeface="Lucida Grande" charset="0"/>
              <a:buNone/>
            </a:pPr>
            <a:r>
              <a:rPr lang="en-US" sz="2400">
                <a:latin typeface="Times New Roman" charset="0"/>
                <a:cs typeface="Times New Roman" charset="0"/>
              </a:rPr>
              <a:t>	Container cp= getContentPane();</a:t>
            </a:r>
          </a:p>
          <a:p>
            <a:pPr eaLnBrk="1" hangingPunct="1">
              <a:lnSpc>
                <a:spcPct val="70000"/>
              </a:lnSpc>
              <a:spcBef>
                <a:spcPts val="600"/>
              </a:spcBef>
              <a:buFont typeface="Lucida Grande" charset="0"/>
              <a:buNone/>
            </a:pPr>
            <a:r>
              <a:rPr lang="en-US" sz="2400">
                <a:latin typeface="Times New Roman" charset="0"/>
                <a:cs typeface="Times New Roman" charset="0"/>
              </a:rPr>
              <a:t>	</a:t>
            </a:r>
            <a:r>
              <a:rPr lang="en-US" sz="2400">
                <a:solidFill>
                  <a:schemeClr val="accent2"/>
                </a:solidFill>
                <a:latin typeface="Times New Roman" charset="0"/>
                <a:cs typeface="Times New Roman" charset="0"/>
              </a:rPr>
              <a:t>cp.add(westB, </a:t>
            </a:r>
            <a:r>
              <a:rPr lang="en-US" sz="2400">
                <a:solidFill>
                  <a:srgbClr val="008000"/>
                </a:solidFill>
                <a:latin typeface="Times New Roman" charset="0"/>
                <a:cs typeface="Times New Roman" charset="0"/>
              </a:rPr>
              <a:t>BLayout</a:t>
            </a:r>
            <a:r>
              <a:rPr lang="en-US" sz="2400">
                <a:solidFill>
                  <a:schemeClr val="accent2"/>
                </a:solidFill>
                <a:latin typeface="Times New Roman" charset="0"/>
                <a:cs typeface="Times New Roman" charset="0"/>
              </a:rPr>
              <a:t>.WEST);</a:t>
            </a:r>
          </a:p>
          <a:p>
            <a:pPr eaLnBrk="1" hangingPunct="1">
              <a:lnSpc>
                <a:spcPct val="70000"/>
              </a:lnSpc>
              <a:spcBef>
                <a:spcPts val="600"/>
              </a:spcBef>
              <a:buFont typeface="Lucida Grande" charset="0"/>
              <a:buNone/>
            </a:pPr>
            <a:r>
              <a:rPr lang="en-US" sz="2400">
                <a:solidFill>
                  <a:schemeClr val="accent2"/>
                </a:solidFill>
                <a:latin typeface="Times New Roman" charset="0"/>
                <a:cs typeface="Times New Roman" charset="0"/>
              </a:rPr>
              <a:t>	cp.add(eastB, </a:t>
            </a:r>
            <a:r>
              <a:rPr lang="en-US" sz="2400">
                <a:solidFill>
                  <a:srgbClr val="008000"/>
                </a:solidFill>
                <a:latin typeface="Times New Roman" charset="0"/>
                <a:cs typeface="Times New Roman" charset="0"/>
              </a:rPr>
              <a:t>BLayout</a:t>
            </a:r>
            <a:r>
              <a:rPr lang="en-US" sz="2400">
                <a:solidFill>
                  <a:schemeClr val="accent2"/>
                </a:solidFill>
                <a:latin typeface="Times New Roman" charset="0"/>
                <a:cs typeface="Times New Roman" charset="0"/>
              </a:rPr>
              <a:t>, EAST);</a:t>
            </a:r>
            <a:endParaRPr lang="en-US" sz="2400">
              <a:latin typeface="Times New Roman" charset="0"/>
              <a:cs typeface="Times New Roman" charset="0"/>
            </a:endParaRPr>
          </a:p>
          <a:p>
            <a:pPr eaLnBrk="1" hangingPunct="1">
              <a:lnSpc>
                <a:spcPct val="70000"/>
              </a:lnSpc>
              <a:spcBef>
                <a:spcPts val="1200"/>
              </a:spcBef>
              <a:buFont typeface="Lucida Grande" charset="0"/>
              <a:buNone/>
            </a:pPr>
            <a:r>
              <a:rPr lang="en-US" sz="2400">
                <a:latin typeface="Times New Roman" charset="0"/>
                <a:cs typeface="Times New Roman" charset="0"/>
              </a:rPr>
              <a:t>	westB.setEnabled(</a:t>
            </a:r>
            <a:r>
              <a:rPr lang="en-US" sz="2400" b="1">
                <a:latin typeface="Times New Roman" charset="0"/>
                <a:cs typeface="Times New Roman" charset="0"/>
              </a:rPr>
              <a:t>false</a:t>
            </a:r>
            <a:r>
              <a:rPr lang="en-US" sz="2400">
                <a:latin typeface="Times New Roman" charset="0"/>
                <a:cs typeface="Times New Roman" charset="0"/>
              </a:rPr>
              <a:t>);</a:t>
            </a:r>
          </a:p>
          <a:p>
            <a:pPr eaLnBrk="1" hangingPunct="1">
              <a:lnSpc>
                <a:spcPct val="70000"/>
              </a:lnSpc>
              <a:spcBef>
                <a:spcPts val="600"/>
              </a:spcBef>
              <a:buFont typeface="Lucida Grande" charset="0"/>
              <a:buNone/>
            </a:pPr>
            <a:r>
              <a:rPr lang="en-US" sz="2400">
                <a:latin typeface="Times New Roman" charset="0"/>
                <a:cs typeface="Times New Roman" charset="0"/>
              </a:rPr>
              <a:t>	eastB.setEnabled(</a:t>
            </a:r>
            <a:r>
              <a:rPr lang="en-US" sz="2400" b="1">
                <a:latin typeface="Times New Roman" charset="0"/>
                <a:cs typeface="Times New Roman" charset="0"/>
              </a:rPr>
              <a:t>true</a:t>
            </a:r>
            <a:r>
              <a:rPr lang="en-US" sz="2400">
                <a:latin typeface="Times New Roman" charset="0"/>
                <a:cs typeface="Times New Roman" charset="0"/>
              </a:rPr>
              <a:t>);	</a:t>
            </a:r>
          </a:p>
          <a:p>
            <a:pPr eaLnBrk="1" hangingPunct="1">
              <a:lnSpc>
                <a:spcPct val="70000"/>
              </a:lnSpc>
              <a:spcBef>
                <a:spcPts val="600"/>
              </a:spcBef>
              <a:buFont typeface="Lucida Grande" charset="0"/>
              <a:buNone/>
            </a:pPr>
            <a:endParaRPr lang="en-US" sz="2400">
              <a:latin typeface="Times New Roman" charset="0"/>
              <a:cs typeface="Times New Roman" charset="0"/>
            </a:endParaRPr>
          </a:p>
          <a:p>
            <a:pPr eaLnBrk="1" hangingPunct="1">
              <a:lnSpc>
                <a:spcPct val="70000"/>
              </a:lnSpc>
              <a:spcBef>
                <a:spcPts val="600"/>
              </a:spcBef>
              <a:buFont typeface="Lucida Grande" charset="0"/>
              <a:buNone/>
            </a:pPr>
            <a:endParaRPr lang="en-US" sz="2400">
              <a:latin typeface="Times New Roman" charset="0"/>
              <a:cs typeface="Times New Roman" charset="0"/>
            </a:endParaRPr>
          </a:p>
          <a:p>
            <a:pPr eaLnBrk="1" hangingPunct="1">
              <a:lnSpc>
                <a:spcPct val="70000"/>
              </a:lnSpc>
              <a:spcBef>
                <a:spcPts val="1200"/>
              </a:spcBef>
              <a:buFont typeface="Lucida Grande" charset="0"/>
              <a:buNone/>
            </a:pPr>
            <a:r>
              <a:rPr lang="en-US" sz="2400">
                <a:latin typeface="Times New Roman" charset="0"/>
                <a:cs typeface="Times New Roman" charset="0"/>
              </a:rPr>
              <a:t>	pack(); setVisible(</a:t>
            </a:r>
            <a:r>
              <a:rPr lang="en-US" sz="2400" b="1">
                <a:latin typeface="Times New Roman" charset="0"/>
                <a:cs typeface="Times New Roman" charset="0"/>
              </a:rPr>
              <a:t>true</a:t>
            </a:r>
            <a:r>
              <a:rPr lang="en-US" sz="2400">
                <a:latin typeface="Times New Roman" charset="0"/>
                <a:cs typeface="Times New Roman" charset="0"/>
              </a:rPr>
              <a:t>);</a:t>
            </a:r>
          </a:p>
          <a:p>
            <a:pPr eaLnBrk="1" hangingPunct="1">
              <a:lnSpc>
                <a:spcPct val="70000"/>
              </a:lnSpc>
              <a:spcBef>
                <a:spcPts val="600"/>
              </a:spcBef>
              <a:buFont typeface="Lucida Grande" charset="0"/>
              <a:buNone/>
            </a:pPr>
            <a:r>
              <a:rPr lang="en-US" sz="2400">
                <a:latin typeface="Times New Roman" charset="0"/>
                <a:cs typeface="Times New Roman" charset="0"/>
              </a:rPr>
              <a:t>   }</a:t>
            </a:r>
          </a:p>
        </p:txBody>
      </p:sp>
      <p:sp>
        <p:nvSpPr>
          <p:cNvPr id="35843" name="Text Box 5"/>
          <p:cNvSpPr txBox="1">
            <a:spLocks/>
          </p:cNvSpPr>
          <p:nvPr/>
        </p:nvSpPr>
        <p:spPr bwMode="auto">
          <a:xfrm>
            <a:off x="4876800" y="3505200"/>
            <a:ext cx="4038600" cy="279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algn="l" eaLnBrk="1" hangingPunct="1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71000"/>
              <a:buFont typeface="Lucida Grande" charset="0"/>
              <a:buNone/>
            </a:pPr>
            <a:r>
              <a:rPr lang="en-US" sz="2400" b="1">
                <a:solidFill>
                  <a:srgbClr val="FF1A7C"/>
                </a:solidFill>
                <a:latin typeface="Times New Roman" charset="0"/>
                <a:cs typeface="Times New Roman" charset="0"/>
              </a:rPr>
              <a:t>public</a:t>
            </a:r>
            <a:r>
              <a:rPr lang="en-US" sz="2400">
                <a:solidFill>
                  <a:srgbClr val="FF1A7C"/>
                </a:solidFill>
                <a:latin typeface="Times New Roman" charset="0"/>
                <a:cs typeface="Times New Roman" charset="0"/>
              </a:rPr>
              <a:t> </a:t>
            </a:r>
            <a:r>
              <a:rPr lang="en-US" sz="2400" b="1">
                <a:solidFill>
                  <a:srgbClr val="FF1A7C"/>
                </a:solidFill>
                <a:latin typeface="Times New Roman" charset="0"/>
                <a:cs typeface="Times New Roman" charset="0"/>
              </a:rPr>
              <a:t>void</a:t>
            </a:r>
            <a:r>
              <a:rPr lang="en-US" sz="2400">
                <a:solidFill>
                  <a:srgbClr val="FF1A7C"/>
                </a:solidFill>
                <a:latin typeface="Times New Roman" charset="0"/>
                <a:cs typeface="Times New Roman" charset="0"/>
              </a:rPr>
              <a:t> actionPerformed</a:t>
            </a:r>
          </a:p>
          <a:p>
            <a:pPr algn="l" eaLnBrk="1" hangingPunct="1">
              <a:lnSpc>
                <a:spcPct val="70000"/>
              </a:lnSpc>
              <a:spcBef>
                <a:spcPts val="600"/>
              </a:spcBef>
              <a:buClr>
                <a:srgbClr val="000000"/>
              </a:buClr>
              <a:buSzPct val="171000"/>
              <a:buFont typeface="Lucida Grande" charset="0"/>
              <a:buNone/>
            </a:pPr>
            <a:r>
              <a:rPr lang="en-US" sz="2400">
                <a:solidFill>
                  <a:srgbClr val="FF1A7C"/>
                </a:solidFill>
                <a:latin typeface="Times New Roman" charset="0"/>
                <a:cs typeface="Times New Roman" charset="0"/>
              </a:rPr>
              <a:t>                     (ActionEvent e) {</a:t>
            </a:r>
          </a:p>
          <a:p>
            <a:pPr algn="l" eaLnBrk="1" hangingPunct="1">
              <a:lnSpc>
                <a:spcPct val="70000"/>
              </a:lnSpc>
              <a:spcBef>
                <a:spcPts val="600"/>
              </a:spcBef>
              <a:buClr>
                <a:srgbClr val="000000"/>
              </a:buClr>
              <a:buSzPct val="171000"/>
              <a:buFont typeface="Lucida Grande" charset="0"/>
              <a:buNone/>
            </a:pPr>
            <a:r>
              <a:rPr lang="en-US" sz="2400">
                <a:solidFill>
                  <a:srgbClr val="FF1A7C"/>
                </a:solidFill>
                <a:latin typeface="Times New Roman" charset="0"/>
                <a:cs typeface="Times New Roman" charset="0"/>
              </a:rPr>
              <a:t>     </a:t>
            </a:r>
            <a:r>
              <a:rPr lang="en-US" sz="2400" b="1">
                <a:solidFill>
                  <a:srgbClr val="FF1A7C"/>
                </a:solidFill>
                <a:latin typeface="Times New Roman" charset="0"/>
                <a:cs typeface="Times New Roman" charset="0"/>
              </a:rPr>
              <a:t>boolean</a:t>
            </a:r>
            <a:r>
              <a:rPr lang="en-US" sz="2400">
                <a:solidFill>
                  <a:srgbClr val="FF1A7C"/>
                </a:solidFill>
                <a:latin typeface="Times New Roman" charset="0"/>
                <a:cs typeface="Times New Roman" charset="0"/>
              </a:rPr>
              <a:t> b= </a:t>
            </a:r>
            <a:br>
              <a:rPr lang="en-US" sz="2400">
                <a:solidFill>
                  <a:srgbClr val="FF1A7C"/>
                </a:solidFill>
                <a:latin typeface="Times New Roman" charset="0"/>
                <a:cs typeface="Times New Roman" charset="0"/>
              </a:rPr>
            </a:br>
            <a:r>
              <a:rPr lang="en-US" sz="2400">
                <a:solidFill>
                  <a:srgbClr val="FF1A7C"/>
                </a:solidFill>
                <a:latin typeface="Times New Roman" charset="0"/>
                <a:cs typeface="Times New Roman" charset="0"/>
              </a:rPr>
              <a:t>                    eastB.isEnabled();</a:t>
            </a:r>
          </a:p>
          <a:p>
            <a:pPr algn="l" eaLnBrk="1" hangingPunct="1">
              <a:lnSpc>
                <a:spcPct val="70000"/>
              </a:lnSpc>
              <a:spcBef>
                <a:spcPts val="1200"/>
              </a:spcBef>
              <a:buClr>
                <a:srgbClr val="000000"/>
              </a:buClr>
              <a:buSzPct val="171000"/>
              <a:buFont typeface="Lucida Grande" charset="0"/>
              <a:buNone/>
            </a:pPr>
            <a:r>
              <a:rPr lang="en-US" sz="2400">
                <a:solidFill>
                  <a:srgbClr val="FF1A7C"/>
                </a:solidFill>
                <a:latin typeface="Times New Roman" charset="0"/>
                <a:cs typeface="Times New Roman" charset="0"/>
              </a:rPr>
              <a:t>     eastB.setEnabled(!b);</a:t>
            </a:r>
          </a:p>
          <a:p>
            <a:pPr algn="l" eaLnBrk="1" hangingPunct="1">
              <a:lnSpc>
                <a:spcPct val="70000"/>
              </a:lnSpc>
              <a:spcBef>
                <a:spcPts val="600"/>
              </a:spcBef>
              <a:buClr>
                <a:srgbClr val="000000"/>
              </a:buClr>
              <a:buSzPct val="171000"/>
              <a:buFont typeface="Lucida Grande" charset="0"/>
              <a:buNone/>
            </a:pPr>
            <a:r>
              <a:rPr lang="en-US" sz="2400">
                <a:solidFill>
                  <a:srgbClr val="FF1A7C"/>
                </a:solidFill>
                <a:latin typeface="Times New Roman" charset="0"/>
                <a:cs typeface="Times New Roman" charset="0"/>
              </a:rPr>
              <a:t>     westB.setEnabled(b);</a:t>
            </a:r>
          </a:p>
          <a:p>
            <a:pPr algn="l" eaLnBrk="1" hangingPunct="1">
              <a:lnSpc>
                <a:spcPct val="70000"/>
              </a:lnSpc>
              <a:spcBef>
                <a:spcPts val="600"/>
              </a:spcBef>
              <a:buClr>
                <a:srgbClr val="000000"/>
              </a:buClr>
              <a:buSzPct val="171000"/>
              <a:buFont typeface="Lucida Grande" charset="0"/>
              <a:buNone/>
            </a:pPr>
            <a:r>
              <a:rPr lang="en-US" sz="2400">
                <a:solidFill>
                  <a:srgbClr val="FF1A7C"/>
                </a:solidFill>
                <a:latin typeface="Times New Roman" charset="0"/>
                <a:cs typeface="Times New Roman" charset="0"/>
              </a:rPr>
              <a:t>   }</a:t>
            </a:r>
          </a:p>
          <a:p>
            <a:pPr algn="l" eaLnBrk="1" hangingPunct="1">
              <a:lnSpc>
                <a:spcPct val="70000"/>
              </a:lnSpc>
              <a:spcBef>
                <a:spcPts val="600"/>
              </a:spcBef>
              <a:buClr>
                <a:srgbClr val="000000"/>
              </a:buClr>
              <a:buSzPct val="171000"/>
              <a:buFont typeface="Lucida Grande" charset="0"/>
              <a:buNone/>
            </a:pPr>
            <a:r>
              <a:rPr lang="en-US" sz="2400">
                <a:solidFill>
                  <a:srgbClr val="FF1A7C"/>
                </a:solidFill>
                <a:latin typeface="Times New Roman" charset="0"/>
                <a:cs typeface="Times New Roman" charset="0"/>
              </a:rPr>
              <a:t>}</a:t>
            </a:r>
          </a:p>
        </p:txBody>
      </p:sp>
      <p:pic>
        <p:nvPicPr>
          <p:cNvPr id="43012" name="Picture 6" descr="window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981200"/>
            <a:ext cx="2743200" cy="143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3" name="Text Box 7"/>
          <p:cNvSpPr txBox="1">
            <a:spLocks/>
          </p:cNvSpPr>
          <p:nvPr/>
        </p:nvSpPr>
        <p:spPr bwMode="auto">
          <a:xfrm>
            <a:off x="7010400" y="381000"/>
            <a:ext cx="1905000" cy="85407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000" b="1">
                <a:solidFill>
                  <a:srgbClr val="FF1A7C"/>
                </a:solidFill>
              </a:rPr>
              <a:t>red</a:t>
            </a:r>
            <a:r>
              <a:rPr lang="en-US" sz="2000" b="1"/>
              <a:t>: listening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sz="2000" b="1">
                <a:solidFill>
                  <a:schemeClr val="accent2"/>
                </a:solidFill>
              </a:rPr>
              <a:t>blue</a:t>
            </a:r>
            <a:r>
              <a:rPr lang="en-US" sz="2000" b="1"/>
              <a:t>: placing</a:t>
            </a:r>
          </a:p>
        </p:txBody>
      </p:sp>
      <p:sp>
        <p:nvSpPr>
          <p:cNvPr id="43014" name="Rectangle 2"/>
          <p:cNvSpPr>
            <a:spLocks noGrp="1" noChangeArrowheads="1"/>
          </p:cNvSpPr>
          <p:nvPr>
            <p:ph type="title"/>
          </p:nvPr>
        </p:nvSpPr>
        <p:spPr>
          <a:xfrm>
            <a:off x="5105400" y="5943600"/>
            <a:ext cx="3733800" cy="609600"/>
          </a:xfrm>
        </p:spPr>
        <p:txBody>
          <a:bodyPr/>
          <a:lstStyle/>
          <a:p>
            <a:pPr marL="0" indent="0" algn="r" eaLnBrk="1" hangingPunct="1"/>
            <a:r>
              <a:rPr lang="en-US" sz="2400" b="1">
                <a:solidFill>
                  <a:srgbClr val="800000"/>
                </a:solidFill>
                <a:latin typeface="Gill Sans" charset="0"/>
              </a:rPr>
              <a:t>Listening to a Button</a:t>
            </a:r>
            <a:endParaRPr lang="en-US" sz="3600" b="1">
              <a:solidFill>
                <a:srgbClr val="800000"/>
              </a:solidFill>
              <a:latin typeface="Gill Sans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286000" y="914400"/>
            <a:ext cx="4267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>
                <a:latin typeface="Times New Roman" charset="0"/>
                <a:cs typeface="Times New Roman" charset="0"/>
              </a:rPr>
              <a:t> </a:t>
            </a:r>
            <a:r>
              <a:rPr lang="en-US" sz="2400" b="1">
                <a:solidFill>
                  <a:srgbClr val="FF1A7C"/>
                </a:solidFill>
                <a:latin typeface="Times New Roman" charset="0"/>
                <a:cs typeface="Times New Roman" charset="0"/>
              </a:rPr>
              <a:t>implements</a:t>
            </a:r>
            <a:r>
              <a:rPr lang="en-US" sz="2400">
                <a:solidFill>
                  <a:srgbClr val="FF1A7C"/>
                </a:solidFill>
                <a:latin typeface="Times New Roman" charset="0"/>
                <a:cs typeface="Times New Roman" charset="0"/>
              </a:rPr>
              <a:t> ActionListener</a:t>
            </a:r>
            <a:r>
              <a:rPr lang="en-US" sz="2400">
                <a:latin typeface="Times New Roman" charset="0"/>
                <a:cs typeface="Times New Roman" charset="0"/>
              </a:rPr>
              <a:t> </a:t>
            </a:r>
            <a:endParaRPr lang="en-US" sz="240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04800" y="5029200"/>
            <a:ext cx="457200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ts val="1200"/>
              </a:spcBef>
              <a:buFont typeface="Lucida Grande" charset="0"/>
              <a:buNone/>
            </a:pPr>
            <a:r>
              <a:rPr lang="en-US" sz="2400">
                <a:solidFill>
                  <a:srgbClr val="FF1A7C"/>
                </a:solidFill>
                <a:latin typeface="Times New Roman" charset="0"/>
                <a:cs typeface="Times New Roman" charset="0"/>
              </a:rPr>
              <a:t>westB.addActionListener(</a:t>
            </a:r>
            <a:r>
              <a:rPr lang="en-US" sz="2400" b="1">
                <a:solidFill>
                  <a:srgbClr val="FF1A7C"/>
                </a:solidFill>
                <a:latin typeface="Times New Roman" charset="0"/>
                <a:cs typeface="Times New Roman" charset="0"/>
              </a:rPr>
              <a:t>this</a:t>
            </a:r>
            <a:r>
              <a:rPr lang="en-US" sz="2400">
                <a:solidFill>
                  <a:srgbClr val="FF1A7C"/>
                </a:solidFill>
                <a:latin typeface="Times New Roman" charset="0"/>
                <a:cs typeface="Times New Roman" charset="0"/>
              </a:rPr>
              <a:t>);</a:t>
            </a:r>
            <a:br>
              <a:rPr lang="en-US" sz="2400">
                <a:solidFill>
                  <a:srgbClr val="FF1A7C"/>
                </a:solidFill>
                <a:latin typeface="Times New Roman" charset="0"/>
                <a:cs typeface="Times New Roman" charset="0"/>
              </a:rPr>
            </a:br>
            <a:r>
              <a:rPr lang="en-US" sz="2400">
                <a:solidFill>
                  <a:srgbClr val="FF1A7C"/>
                </a:solidFill>
                <a:latin typeface="Times New Roman" charset="0"/>
                <a:cs typeface="Times New Roman" charset="0"/>
              </a:rPr>
              <a:t>eastB.addActionListener(</a:t>
            </a:r>
            <a:r>
              <a:rPr lang="en-US" sz="2400" b="1">
                <a:solidFill>
                  <a:srgbClr val="FF1A7C"/>
                </a:solidFill>
                <a:latin typeface="Times New Roman" charset="0"/>
                <a:cs typeface="Times New Roman" charset="0"/>
              </a:rPr>
              <a:t>this</a:t>
            </a:r>
            <a:r>
              <a:rPr lang="en-US" sz="2400">
                <a:solidFill>
                  <a:srgbClr val="FF1A7C"/>
                </a:solidFill>
                <a:latin typeface="Times New Roman" charset="0"/>
                <a:cs typeface="Times New Roman" charset="0"/>
              </a:rPr>
              <a:t>);</a:t>
            </a:r>
            <a:r>
              <a:rPr lang="en-US" sz="2400">
                <a:latin typeface="Times New Roman" charset="0"/>
                <a:cs typeface="Times New Roman" charset="0"/>
              </a:rPr>
              <a:t> 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5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/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/>
            <a:fld id="{D065BA2F-13B2-6F40-8FC2-3BC87AEABEBC}" type="slidenum">
              <a:rPr lang="en-US" sz="1400">
                <a:solidFill>
                  <a:schemeClr val="tx1"/>
                </a:solidFill>
              </a:rPr>
              <a:pPr eaLnBrk="1" hangingPunct="1"/>
              <a:t>6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06375"/>
            <a:ext cx="6477001" cy="696913"/>
          </a:xfrm>
        </p:spPr>
        <p:txBody>
          <a:bodyPr/>
          <a:lstStyle/>
          <a:p>
            <a:pPr marL="0" indent="0" eaLnBrk="1" hangingPunct="1"/>
            <a:r>
              <a:rPr lang="en-US" sz="2400" b="1" dirty="0">
                <a:solidFill>
                  <a:srgbClr val="FF0080"/>
                </a:solidFill>
                <a:latin typeface="Gill Sans" charset="0"/>
              </a:rPr>
              <a:t>A JPanel that is </a:t>
            </a:r>
            <a:r>
              <a:rPr lang="en-US" sz="2400" b="1" dirty="0" smtClean="0">
                <a:solidFill>
                  <a:srgbClr val="FF0080"/>
                </a:solidFill>
                <a:latin typeface="Gill Sans" charset="0"/>
              </a:rPr>
              <a:t>painted (MouseDemo2)</a:t>
            </a:r>
            <a:endParaRPr lang="en-US" sz="3600" b="1" dirty="0">
              <a:solidFill>
                <a:srgbClr val="FF0080"/>
              </a:solidFill>
              <a:latin typeface="Gill Sans" charset="0"/>
            </a:endParaRP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81100"/>
            <a:ext cx="8382000" cy="5295900"/>
          </a:xfrm>
        </p:spPr>
        <p:txBody>
          <a:bodyPr anchor="t"/>
          <a:lstStyle/>
          <a:p>
            <a:pPr marL="284163" indent="-76200" eaLnBrk="1" hangingPunct="1">
              <a:lnSpc>
                <a:spcPct val="90000"/>
              </a:lnSpc>
              <a:spcBef>
                <a:spcPts val="1000"/>
              </a:spcBef>
              <a:buSzPct val="99000"/>
            </a:pPr>
            <a:r>
              <a:rPr lang="en-US" sz="2200" dirty="0">
                <a:latin typeface="Gill Sans" charset="0"/>
              </a:rPr>
              <a:t> The JFrame content pane has a JPanel in its CENTER</a:t>
            </a:r>
            <a:br>
              <a:rPr lang="en-US" sz="2200" dirty="0">
                <a:latin typeface="Gill Sans" charset="0"/>
              </a:rPr>
            </a:br>
            <a:r>
              <a:rPr lang="en-US" sz="2200" dirty="0">
                <a:latin typeface="Gill Sans" charset="0"/>
              </a:rPr>
              <a:t> and a </a:t>
            </a:r>
            <a:r>
              <a:rPr lang="ja-JP" altLang="en-US" sz="2200" dirty="0">
                <a:latin typeface="Gill Sans" charset="0"/>
              </a:rPr>
              <a:t>“</a:t>
            </a:r>
            <a:r>
              <a:rPr lang="en-US" altLang="ja-JP" sz="2200" dirty="0">
                <a:latin typeface="Gill Sans" charset="0"/>
              </a:rPr>
              <a:t>reset</a:t>
            </a:r>
            <a:r>
              <a:rPr lang="ja-JP" altLang="en-US" sz="2200" dirty="0">
                <a:latin typeface="Gill Sans" charset="0"/>
              </a:rPr>
              <a:t>”</a:t>
            </a:r>
            <a:r>
              <a:rPr lang="en-US" altLang="ja-JP" sz="2200" dirty="0">
                <a:latin typeface="Gill Sans" charset="0"/>
              </a:rPr>
              <a:t> button in its SOUTH.</a:t>
            </a:r>
          </a:p>
          <a:p>
            <a:pPr marL="284163" indent="-76200" eaLnBrk="1" hangingPunct="1">
              <a:lnSpc>
                <a:spcPct val="90000"/>
              </a:lnSpc>
              <a:spcBef>
                <a:spcPts val="1000"/>
              </a:spcBef>
              <a:buSzPct val="99000"/>
            </a:pPr>
            <a:r>
              <a:rPr lang="en-US" sz="2200" dirty="0">
                <a:latin typeface="Gill Sans" charset="0"/>
              </a:rPr>
              <a:t> The JPanel has a horizontal box b, which contains</a:t>
            </a:r>
            <a:br>
              <a:rPr lang="en-US" sz="2200" dirty="0">
                <a:latin typeface="Gill Sans" charset="0"/>
              </a:rPr>
            </a:br>
            <a:r>
              <a:rPr lang="en-US" sz="2200" dirty="0">
                <a:latin typeface="Gill Sans" charset="0"/>
              </a:rPr>
              <a:t>two vertical Boxes.</a:t>
            </a:r>
          </a:p>
          <a:p>
            <a:pPr marL="284163" indent="-76200" eaLnBrk="1" hangingPunct="1">
              <a:lnSpc>
                <a:spcPct val="90000"/>
              </a:lnSpc>
              <a:spcBef>
                <a:spcPts val="1000"/>
              </a:spcBef>
              <a:buSzPct val="99000"/>
            </a:pPr>
            <a:r>
              <a:rPr lang="en-US" sz="2200" dirty="0">
                <a:latin typeface="Gill Sans" charset="0"/>
              </a:rPr>
              <a:t> Each vertical Box contains two instances of class Square.</a:t>
            </a:r>
          </a:p>
          <a:p>
            <a:pPr marL="284163" indent="-76200" eaLnBrk="1" hangingPunct="1">
              <a:lnSpc>
                <a:spcPct val="90000"/>
              </a:lnSpc>
              <a:spcBef>
                <a:spcPts val="1000"/>
              </a:spcBef>
              <a:buSzPct val="99000"/>
            </a:pPr>
            <a:r>
              <a:rPr lang="en-US" sz="2200" dirty="0">
                <a:latin typeface="Gill Sans" charset="0"/>
              </a:rPr>
              <a:t> Click a S</a:t>
            </a:r>
            <a:r>
              <a:rPr lang="en-US" sz="2200" dirty="0" smtClean="0">
                <a:latin typeface="Gill Sans" charset="0"/>
              </a:rPr>
              <a:t>quare </a:t>
            </a:r>
            <a:r>
              <a:rPr lang="en-US" sz="2200" dirty="0">
                <a:latin typeface="Gill Sans" charset="0"/>
              </a:rPr>
              <a:t>that has no pink circle, and a pink circle is drawn.</a:t>
            </a:r>
            <a:br>
              <a:rPr lang="en-US" sz="2200" dirty="0">
                <a:latin typeface="Gill Sans" charset="0"/>
              </a:rPr>
            </a:br>
            <a:r>
              <a:rPr lang="en-US" sz="2200" dirty="0">
                <a:latin typeface="Gill Sans" charset="0"/>
              </a:rPr>
              <a:t>  Click a </a:t>
            </a:r>
            <a:r>
              <a:rPr lang="en-US" sz="2200" dirty="0" smtClean="0">
                <a:latin typeface="Gill Sans" charset="0"/>
              </a:rPr>
              <a:t>Square </a:t>
            </a:r>
            <a:r>
              <a:rPr lang="en-US" sz="2200" dirty="0">
                <a:latin typeface="Gill Sans" charset="0"/>
              </a:rPr>
              <a:t>that has a pink circle, and the pink circle disappears.</a:t>
            </a:r>
            <a:br>
              <a:rPr lang="en-US" sz="2200" dirty="0">
                <a:latin typeface="Gill Sans" charset="0"/>
              </a:rPr>
            </a:br>
            <a:r>
              <a:rPr lang="en-US" sz="2200" dirty="0">
                <a:latin typeface="Gill Sans" charset="0"/>
              </a:rPr>
              <a:t>  Click the </a:t>
            </a:r>
            <a:r>
              <a:rPr lang="en-US" sz="2200" dirty="0" smtClean="0">
                <a:latin typeface="Gill Sans" charset="0"/>
              </a:rPr>
              <a:t>reset </a:t>
            </a:r>
            <a:r>
              <a:rPr lang="en-US" sz="2200" dirty="0">
                <a:latin typeface="Gill Sans" charset="0"/>
              </a:rPr>
              <a:t>button and all pink circles disappear.</a:t>
            </a:r>
          </a:p>
          <a:p>
            <a:pPr marL="284163" indent="-76200" eaLnBrk="1" hangingPunct="1">
              <a:lnSpc>
                <a:spcPct val="90000"/>
              </a:lnSpc>
              <a:spcBef>
                <a:spcPts val="1000"/>
              </a:spcBef>
              <a:buSzPct val="99000"/>
            </a:pPr>
            <a:r>
              <a:rPr lang="en-US" sz="2200" dirty="0">
                <a:latin typeface="Gill Sans" charset="0"/>
              </a:rPr>
              <a:t> This GUI has to listen to:</a:t>
            </a:r>
            <a:br>
              <a:rPr lang="en-US" sz="2200" dirty="0">
                <a:latin typeface="Gill Sans" charset="0"/>
              </a:rPr>
            </a:br>
            <a:r>
              <a:rPr lang="en-US" sz="2200" dirty="0">
                <a:latin typeface="Gill Sans" charset="0"/>
              </a:rPr>
              <a:t>(1) a click on Button reset</a:t>
            </a:r>
            <a:br>
              <a:rPr lang="en-US" sz="2200" dirty="0">
                <a:latin typeface="Gill Sans" charset="0"/>
              </a:rPr>
            </a:br>
            <a:r>
              <a:rPr lang="en-US" sz="2200" dirty="0">
                <a:latin typeface="Gill Sans" charset="0"/>
              </a:rPr>
              <a:t>(2) a click on a Square (a Box)</a:t>
            </a:r>
            <a:br>
              <a:rPr lang="en-US" sz="2200" dirty="0">
                <a:latin typeface="Gill Sans" charset="0"/>
              </a:rPr>
            </a:br>
            <a:endParaRPr lang="en-US" sz="2000" dirty="0">
              <a:latin typeface="Gill Sans" charset="0"/>
            </a:endParaRPr>
          </a:p>
          <a:p>
            <a:pPr marL="284163" indent="-76200" eaLnBrk="1" hangingPunct="1">
              <a:lnSpc>
                <a:spcPct val="90000"/>
              </a:lnSpc>
              <a:buSzPct val="99000"/>
              <a:buFont typeface="Arial" charset="0"/>
              <a:buAutoNum type="arabicParenBoth"/>
            </a:pPr>
            <a:endParaRPr lang="en-US" sz="2000" dirty="0">
              <a:latin typeface="Gill Sans" charset="0"/>
            </a:endParaRPr>
          </a:p>
          <a:p>
            <a:pPr marL="284163" indent="-76200" eaLnBrk="1" hangingPunct="1">
              <a:lnSpc>
                <a:spcPct val="90000"/>
              </a:lnSpc>
              <a:buSzPct val="99000"/>
              <a:buFont typeface="Arial" charset="0"/>
              <a:buAutoNum type="arabicParenBoth"/>
            </a:pPr>
            <a:endParaRPr lang="en-US" sz="2000" dirty="0">
              <a:latin typeface="Gill Sans" charset="0"/>
            </a:endParaRPr>
          </a:p>
        </p:txBody>
      </p:sp>
      <p:pic>
        <p:nvPicPr>
          <p:cNvPr id="45060" name="Picture 5" descr="window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3600" y="304800"/>
            <a:ext cx="17018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61" name="Text Box 6"/>
          <p:cNvSpPr txBox="1">
            <a:spLocks/>
          </p:cNvSpPr>
          <p:nvPr/>
        </p:nvSpPr>
        <p:spPr bwMode="auto">
          <a:xfrm>
            <a:off x="4953000" y="4191000"/>
            <a:ext cx="3733800" cy="1200150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400">
                <a:solidFill>
                  <a:schemeClr val="tx1"/>
                </a:solidFill>
              </a:rPr>
              <a:t>these are different kinds of events, and they need different listener methods</a:t>
            </a:r>
            <a:endParaRPr lang="en-US" sz="240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/>
            <a:fld id="{807BCFD6-2FBC-514C-944E-EDB702D005BC}" type="slidenum">
              <a:rPr lang="en-US" sz="1400">
                <a:solidFill>
                  <a:schemeClr val="tx1"/>
                </a:solidFill>
              </a:rPr>
              <a:pPr eaLnBrk="1" hangingPunct="1"/>
              <a:t>7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471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2900" y="419100"/>
            <a:ext cx="8267700" cy="6210300"/>
          </a:xfrm>
          <a:noFill/>
        </p:spPr>
        <p:txBody>
          <a:bodyPr anchor="t"/>
          <a:lstStyle/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charset="0"/>
              <a:buNone/>
            </a:pPr>
            <a:r>
              <a:rPr lang="en-US" sz="2400" dirty="0">
                <a:latin typeface="Times" charset="0"/>
              </a:rPr>
              <a:t>/** Instance: JPanel of size (WIDTH, HEIGHT).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charset="0"/>
              <a:buNone/>
            </a:pPr>
            <a:r>
              <a:rPr lang="en-US" sz="2400" dirty="0">
                <a:latin typeface="Times" charset="0"/>
              </a:rPr>
              <a:t>                   Green or red: */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charset="0"/>
              <a:buNone/>
            </a:pPr>
            <a:r>
              <a:rPr lang="en-US" sz="2400" b="1" dirty="0">
                <a:solidFill>
                  <a:srgbClr val="FF0000"/>
                </a:solidFill>
                <a:latin typeface="Times" charset="0"/>
              </a:rPr>
              <a:t>public</a:t>
            </a:r>
            <a:r>
              <a:rPr lang="en-US" sz="2400" dirty="0">
                <a:solidFill>
                  <a:srgbClr val="FF0000"/>
                </a:solidFill>
                <a:latin typeface="Times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" charset="0"/>
              </a:rPr>
              <a:t>class</a:t>
            </a:r>
            <a:r>
              <a:rPr lang="en-US" sz="2400" dirty="0">
                <a:solidFill>
                  <a:srgbClr val="FF0000"/>
                </a:solidFill>
                <a:latin typeface="Times" charset="0"/>
              </a:rPr>
              <a:t> Square </a:t>
            </a:r>
            <a:r>
              <a:rPr lang="en-US" sz="2400" b="1" dirty="0">
                <a:latin typeface="Times" charset="0"/>
              </a:rPr>
              <a:t>extends</a:t>
            </a:r>
            <a:r>
              <a:rPr lang="en-US" sz="2400" dirty="0">
                <a:latin typeface="Times" charset="0"/>
              </a:rPr>
              <a:t> JPanel { 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charset="0"/>
              <a:buNone/>
            </a:pPr>
            <a:r>
              <a:rPr lang="en-US" sz="2400" b="1" dirty="0">
                <a:latin typeface="Times" charset="0"/>
              </a:rPr>
              <a:t>   public</a:t>
            </a:r>
            <a:r>
              <a:rPr lang="en-US" sz="2400" dirty="0">
                <a:latin typeface="Times" charset="0"/>
              </a:rPr>
              <a:t> </a:t>
            </a:r>
            <a:r>
              <a:rPr lang="en-US" sz="2400" b="1" dirty="0">
                <a:latin typeface="Times" charset="0"/>
              </a:rPr>
              <a:t>static</a:t>
            </a:r>
            <a:r>
              <a:rPr lang="en-US" sz="2400" dirty="0">
                <a:latin typeface="Times" charset="0"/>
              </a:rPr>
              <a:t> </a:t>
            </a:r>
            <a:r>
              <a:rPr lang="en-US" sz="2400" b="1" dirty="0">
                <a:latin typeface="Times" charset="0"/>
              </a:rPr>
              <a:t>final</a:t>
            </a:r>
            <a:r>
              <a:rPr lang="en-US" sz="2400" dirty="0">
                <a:latin typeface="Times" charset="0"/>
              </a:rPr>
              <a:t> </a:t>
            </a:r>
            <a:r>
              <a:rPr lang="en-US" sz="2400" b="1" dirty="0">
                <a:latin typeface="Times" charset="0"/>
              </a:rPr>
              <a:t>int</a:t>
            </a:r>
            <a:r>
              <a:rPr lang="en-US" sz="2400" dirty="0">
                <a:latin typeface="Times" charset="0"/>
              </a:rPr>
              <a:t> HEIGHT= 70;  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charset="0"/>
              <a:buNone/>
            </a:pPr>
            <a:r>
              <a:rPr lang="en-US" sz="2400" b="1" dirty="0">
                <a:latin typeface="Times" charset="0"/>
              </a:rPr>
              <a:t>   public</a:t>
            </a:r>
            <a:r>
              <a:rPr lang="en-US" sz="2400" dirty="0">
                <a:latin typeface="Times" charset="0"/>
              </a:rPr>
              <a:t> </a:t>
            </a:r>
            <a:r>
              <a:rPr lang="en-US" sz="2400" b="1" dirty="0">
                <a:latin typeface="Times" charset="0"/>
              </a:rPr>
              <a:t>static</a:t>
            </a:r>
            <a:r>
              <a:rPr lang="en-US" sz="2400" dirty="0">
                <a:latin typeface="Times" charset="0"/>
              </a:rPr>
              <a:t> </a:t>
            </a:r>
            <a:r>
              <a:rPr lang="en-US" sz="2400" b="1" dirty="0">
                <a:latin typeface="Times" charset="0"/>
              </a:rPr>
              <a:t>final</a:t>
            </a:r>
            <a:r>
              <a:rPr lang="en-US" sz="2400" dirty="0">
                <a:latin typeface="Times" charset="0"/>
              </a:rPr>
              <a:t> </a:t>
            </a:r>
            <a:r>
              <a:rPr lang="en-US" sz="2400" b="1" dirty="0">
                <a:latin typeface="Times" charset="0"/>
              </a:rPr>
              <a:t>int</a:t>
            </a:r>
            <a:r>
              <a:rPr lang="en-US" sz="2400" dirty="0">
                <a:latin typeface="Times" charset="0"/>
              </a:rPr>
              <a:t> WIDTH= 70; 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charset="0"/>
              <a:buNone/>
            </a:pPr>
            <a:r>
              <a:rPr lang="en-US" sz="2400" b="1" dirty="0">
                <a:latin typeface="Times" charset="0"/>
              </a:rPr>
              <a:t>   private</a:t>
            </a:r>
            <a:r>
              <a:rPr lang="en-US" sz="2400" dirty="0">
                <a:latin typeface="Times" charset="0"/>
              </a:rPr>
              <a:t> </a:t>
            </a:r>
            <a:r>
              <a:rPr lang="en-US" sz="2400" b="1" dirty="0">
                <a:latin typeface="Times" charset="0"/>
              </a:rPr>
              <a:t>int</a:t>
            </a:r>
            <a:r>
              <a:rPr lang="en-US" sz="2400" dirty="0">
                <a:latin typeface="Times" charset="0"/>
              </a:rPr>
              <a:t> x, y; // Panel is at (x, y)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charset="0"/>
              <a:buNone/>
            </a:pPr>
            <a:r>
              <a:rPr lang="en-US" sz="2400" b="1" dirty="0">
                <a:latin typeface="Times" charset="0"/>
              </a:rPr>
              <a:t>   private</a:t>
            </a:r>
            <a:r>
              <a:rPr lang="en-US" sz="2400" dirty="0">
                <a:latin typeface="Times" charset="0"/>
              </a:rPr>
              <a:t> </a:t>
            </a:r>
            <a:r>
              <a:rPr lang="en-US" sz="2400" b="1" dirty="0">
                <a:latin typeface="Times" charset="0"/>
              </a:rPr>
              <a:t>boolean</a:t>
            </a:r>
            <a:r>
              <a:rPr lang="en-US" sz="2400" dirty="0">
                <a:latin typeface="Times" charset="0"/>
              </a:rPr>
              <a:t> hasDisk= </a:t>
            </a:r>
            <a:r>
              <a:rPr lang="en-US" sz="2400" b="1" dirty="0">
                <a:latin typeface="Times" charset="0"/>
              </a:rPr>
              <a:t>false</a:t>
            </a:r>
            <a:r>
              <a:rPr lang="en-US" sz="2400" dirty="0">
                <a:latin typeface="Times" charset="0"/>
              </a:rPr>
              <a:t>; 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charset="0"/>
              <a:buNone/>
            </a:pPr>
            <a:r>
              <a:rPr lang="en-US" sz="2400" dirty="0">
                <a:latin typeface="Times" charset="0"/>
              </a:rPr>
              <a:t>   /** Const: square at (x, y). Red/green? Parity of x+y.  */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charset="0"/>
              <a:buNone/>
            </a:pPr>
            <a:r>
              <a:rPr lang="en-US" sz="2400" dirty="0">
                <a:latin typeface="Times" charset="0"/>
              </a:rPr>
              <a:t>  </a:t>
            </a:r>
            <a:r>
              <a:rPr lang="en-US" sz="2400" b="1" dirty="0">
                <a:latin typeface="Times" charset="0"/>
              </a:rPr>
              <a:t>public</a:t>
            </a:r>
            <a:r>
              <a:rPr lang="en-US" sz="2400" dirty="0">
                <a:latin typeface="Times" charset="0"/>
              </a:rPr>
              <a:t> Square(</a:t>
            </a:r>
            <a:r>
              <a:rPr lang="en-US" sz="2400" b="1" dirty="0">
                <a:latin typeface="Times" charset="0"/>
              </a:rPr>
              <a:t>int</a:t>
            </a:r>
            <a:r>
              <a:rPr lang="en-US" sz="2400" dirty="0">
                <a:latin typeface="Times" charset="0"/>
              </a:rPr>
              <a:t> x, </a:t>
            </a:r>
            <a:r>
              <a:rPr lang="en-US" sz="2400" b="1" dirty="0">
                <a:latin typeface="Times" charset="0"/>
              </a:rPr>
              <a:t>int</a:t>
            </a:r>
            <a:r>
              <a:rPr lang="en-US" sz="2400" dirty="0">
                <a:latin typeface="Times" charset="0"/>
              </a:rPr>
              <a:t> y) {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charset="0"/>
              <a:buNone/>
            </a:pPr>
            <a:r>
              <a:rPr lang="en-US" sz="2400" dirty="0">
                <a:latin typeface="Times" charset="0"/>
              </a:rPr>
              <a:t>      </a:t>
            </a:r>
            <a:r>
              <a:rPr lang="en-US" sz="2400" b="1" dirty="0">
                <a:latin typeface="Times" charset="0"/>
              </a:rPr>
              <a:t>this</a:t>
            </a:r>
            <a:r>
              <a:rPr lang="en-US" sz="2400" dirty="0">
                <a:latin typeface="Times" charset="0"/>
              </a:rPr>
              <a:t>.x= x;         </a:t>
            </a:r>
            <a:r>
              <a:rPr lang="en-US" sz="2400" b="1" dirty="0">
                <a:latin typeface="Times" charset="0"/>
              </a:rPr>
              <a:t>this</a:t>
            </a:r>
            <a:r>
              <a:rPr lang="en-US" sz="2400" dirty="0">
                <a:latin typeface="Times" charset="0"/>
              </a:rPr>
              <a:t>.y= y;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charset="0"/>
              <a:buNone/>
            </a:pPr>
            <a:r>
              <a:rPr lang="en-US" sz="2400" dirty="0">
                <a:latin typeface="Times" charset="0"/>
              </a:rPr>
              <a:t>     setPreferredSize(</a:t>
            </a:r>
            <a:r>
              <a:rPr lang="en-US" sz="2400" b="1" dirty="0">
                <a:latin typeface="Times" charset="0"/>
              </a:rPr>
              <a:t>new</a:t>
            </a:r>
            <a:r>
              <a:rPr lang="en-US" sz="2400" dirty="0">
                <a:latin typeface="Times" charset="0"/>
              </a:rPr>
              <a:t> Dimension(WIDTH,HEIGHT));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charset="0"/>
              <a:buNone/>
            </a:pPr>
            <a:r>
              <a:rPr lang="en-US" sz="2400" dirty="0">
                <a:latin typeface="Times" charset="0"/>
              </a:rPr>
              <a:t>  }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charset="0"/>
              <a:buNone/>
            </a:pPr>
            <a:r>
              <a:rPr lang="en-US" sz="2400" dirty="0">
                <a:latin typeface="Times" charset="0"/>
              </a:rPr>
              <a:t>  /** Complement the "has pink disk" property */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charset="0"/>
              <a:buNone/>
            </a:pPr>
            <a:r>
              <a:rPr lang="en-US" sz="2400" dirty="0">
                <a:latin typeface="Times" charset="0"/>
              </a:rPr>
              <a:t>  </a:t>
            </a:r>
            <a:r>
              <a:rPr lang="en-US" sz="2400" b="1" dirty="0">
                <a:latin typeface="Times" charset="0"/>
              </a:rPr>
              <a:t>public</a:t>
            </a:r>
            <a:r>
              <a:rPr lang="en-US" sz="2400" dirty="0">
                <a:latin typeface="Times" charset="0"/>
              </a:rPr>
              <a:t> </a:t>
            </a:r>
            <a:r>
              <a:rPr lang="en-US" sz="2400" b="1" dirty="0">
                <a:latin typeface="Times" charset="0"/>
              </a:rPr>
              <a:t>void</a:t>
            </a:r>
            <a:r>
              <a:rPr lang="en-US" sz="2400" dirty="0">
                <a:latin typeface="Times" charset="0"/>
              </a:rPr>
              <a:t> complementDisk() {  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charset="0"/>
              <a:buNone/>
            </a:pPr>
            <a:r>
              <a:rPr lang="en-US" sz="2400" dirty="0">
                <a:latin typeface="Times" charset="0"/>
              </a:rPr>
              <a:t>      hasDisk= ! hasDisk;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charset="0"/>
              <a:buNone/>
            </a:pPr>
            <a:r>
              <a:rPr lang="en-US" sz="2400" dirty="0">
                <a:latin typeface="Times" charset="0"/>
              </a:rPr>
              <a:t>      repaint(); // Ask the system to repaint the square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charset="0"/>
              <a:buNone/>
            </a:pPr>
            <a:r>
              <a:rPr lang="en-US" sz="2400" dirty="0">
                <a:latin typeface="Times" charset="0"/>
              </a:rPr>
              <a:t>  }  </a:t>
            </a:r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>
          <a:xfrm>
            <a:off x="7315200" y="3429000"/>
            <a:ext cx="1393825" cy="695325"/>
          </a:xfrm>
        </p:spPr>
        <p:txBody>
          <a:bodyPr/>
          <a:lstStyle/>
          <a:p>
            <a:pPr marL="0" indent="0" algn="r" eaLnBrk="1" hangingPunct="1"/>
            <a:r>
              <a:rPr lang="en-US" sz="2400" b="1">
                <a:solidFill>
                  <a:srgbClr val="FF0000"/>
                </a:solidFill>
                <a:latin typeface="Gill Sans" charset="0"/>
              </a:rPr>
              <a:t>Class Square</a:t>
            </a:r>
            <a:endParaRPr lang="en-US" sz="3600" b="1">
              <a:solidFill>
                <a:srgbClr val="FF0000"/>
              </a:solidFill>
              <a:latin typeface="Gill Sans" charset="0"/>
            </a:endParaRPr>
          </a:p>
        </p:txBody>
      </p:sp>
      <p:sp>
        <p:nvSpPr>
          <p:cNvPr id="47109" name="Text Box 6"/>
          <p:cNvSpPr txBox="1">
            <a:spLocks/>
          </p:cNvSpPr>
          <p:nvPr/>
        </p:nvSpPr>
        <p:spPr bwMode="auto">
          <a:xfrm>
            <a:off x="5638800" y="5334000"/>
            <a:ext cx="2895600" cy="3968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/>
              <a:t>continued on later</a:t>
            </a:r>
          </a:p>
        </p:txBody>
      </p:sp>
      <p:pic>
        <p:nvPicPr>
          <p:cNvPr id="7" name="Picture 5" descr="window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3600" y="304800"/>
            <a:ext cx="17018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/>
            <a:fld id="{1A243683-B512-8B43-B0C0-F8A46E1AEE12}" type="slidenum">
              <a:rPr lang="en-US" sz="1400">
                <a:solidFill>
                  <a:schemeClr val="tx1"/>
                </a:solidFill>
              </a:rPr>
              <a:pPr eaLnBrk="1" hangingPunct="1"/>
              <a:t>8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304800"/>
            <a:ext cx="3962400" cy="609600"/>
          </a:xfrm>
        </p:spPr>
        <p:txBody>
          <a:bodyPr/>
          <a:lstStyle/>
          <a:p>
            <a:pPr marL="0" indent="0" eaLnBrk="1" hangingPunct="1"/>
            <a:r>
              <a:rPr lang="en-US" sz="2400" b="1">
                <a:solidFill>
                  <a:srgbClr val="FF0000"/>
                </a:solidFill>
                <a:latin typeface="Gill Sans" charset="0"/>
              </a:rPr>
              <a:t>Class Graphics</a:t>
            </a:r>
            <a:endParaRPr lang="en-US" sz="3600" b="1">
              <a:solidFill>
                <a:srgbClr val="FF0000"/>
              </a:solidFill>
              <a:latin typeface="Gill Sans" charset="0"/>
            </a:endParaRPr>
          </a:p>
        </p:txBody>
      </p:sp>
      <p:sp>
        <p:nvSpPr>
          <p:cNvPr id="49155" name="Rectangle 7"/>
          <p:cNvSpPr>
            <a:spLocks noChangeArrowheads="1"/>
          </p:cNvSpPr>
          <p:nvPr/>
        </p:nvSpPr>
        <p:spPr bwMode="auto">
          <a:xfrm>
            <a:off x="381000" y="1066800"/>
            <a:ext cx="7362825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tIns="0" rIns="45720" bIns="0"/>
          <a:lstStyle/>
          <a:p>
            <a:pPr marL="190500" indent="17463" algn="l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charset="0"/>
              <a:buNone/>
            </a:pPr>
            <a:r>
              <a:rPr lang="en-US" sz="2000">
                <a:solidFill>
                  <a:schemeClr val="tx1"/>
                </a:solidFill>
                <a:latin typeface="Times" charset="0"/>
              </a:rPr>
              <a:t> An object of abstract class </a:t>
            </a:r>
            <a:r>
              <a:rPr lang="en-US" sz="2000">
                <a:solidFill>
                  <a:srgbClr val="800000"/>
                </a:solidFill>
                <a:latin typeface="Times" charset="0"/>
              </a:rPr>
              <a:t>Graphics</a:t>
            </a:r>
            <a:r>
              <a:rPr lang="en-US" sz="2000">
                <a:solidFill>
                  <a:schemeClr val="tx1"/>
                </a:solidFill>
                <a:latin typeface="Times" charset="0"/>
              </a:rPr>
              <a:t> has methods to draw on a component (e.g. on a JPanel, or canvas). </a:t>
            </a:r>
          </a:p>
          <a:p>
            <a:pPr marL="190500" indent="17463" algn="l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charset="0"/>
              <a:buNone/>
            </a:pPr>
            <a:endParaRPr lang="en-US" sz="2000">
              <a:solidFill>
                <a:schemeClr val="tx1"/>
              </a:solidFill>
              <a:latin typeface="Times" charset="0"/>
            </a:endParaRPr>
          </a:p>
          <a:p>
            <a:pPr marL="190500" indent="17463" algn="l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charset="0"/>
              <a:buNone/>
            </a:pPr>
            <a:r>
              <a:rPr lang="en-US" sz="2000">
                <a:solidFill>
                  <a:schemeClr val="tx1"/>
                </a:solidFill>
                <a:latin typeface="Times" charset="0"/>
              </a:rPr>
              <a:t>Major methods:</a:t>
            </a:r>
          </a:p>
          <a:p>
            <a:pPr marL="190500" indent="17463" algn="l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</a:pPr>
            <a:r>
              <a:rPr lang="en-US" sz="2000">
                <a:solidFill>
                  <a:schemeClr val="tx1"/>
                </a:solidFill>
                <a:latin typeface="Times" charset="0"/>
              </a:rPr>
              <a:t>drawString(“</a:t>
            </a:r>
            <a:r>
              <a:rPr lang="en-US" altLang="ja-JP" sz="2000">
                <a:solidFill>
                  <a:schemeClr val="tx1"/>
                </a:solidFill>
                <a:latin typeface="Times" charset="0"/>
              </a:rPr>
              <a:t>abc</a:t>
            </a:r>
            <a:r>
              <a:rPr lang="en-US" sz="2000">
                <a:solidFill>
                  <a:schemeClr val="tx1"/>
                </a:solidFill>
                <a:latin typeface="Times" charset="0"/>
              </a:rPr>
              <a:t>”</a:t>
            </a:r>
            <a:r>
              <a:rPr lang="en-US" altLang="ja-JP" sz="2000">
                <a:solidFill>
                  <a:schemeClr val="tx1"/>
                </a:solidFill>
                <a:latin typeface="Times" charset="0"/>
              </a:rPr>
              <a:t>, 20, 30);         drawLine(x1, y1, x2, y2);</a:t>
            </a:r>
          </a:p>
          <a:p>
            <a:pPr marL="190500" indent="17463" algn="l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charset="0"/>
              <a:buNone/>
            </a:pPr>
            <a:r>
              <a:rPr lang="en-US" sz="2000">
                <a:solidFill>
                  <a:schemeClr val="tx1"/>
                </a:solidFill>
                <a:latin typeface="Times" charset="0"/>
              </a:rPr>
              <a:t>drawRect(x, y, width, height);    fillRect(x, y, width, height);</a:t>
            </a:r>
          </a:p>
          <a:p>
            <a:pPr marL="190500" indent="17463" algn="l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</a:pPr>
            <a:r>
              <a:rPr lang="en-US" sz="2000">
                <a:solidFill>
                  <a:schemeClr val="tx1"/>
                </a:solidFill>
                <a:latin typeface="Times" charset="0"/>
              </a:rPr>
              <a:t>drawOval(x, y, width, height);    fillOval(x, y, width, height);</a:t>
            </a:r>
          </a:p>
          <a:p>
            <a:pPr marL="190500" indent="17463" algn="l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charset="0"/>
              <a:buNone/>
            </a:pPr>
            <a:r>
              <a:rPr lang="en-US" sz="2000">
                <a:solidFill>
                  <a:schemeClr val="tx1"/>
                </a:solidFill>
                <a:latin typeface="Times" charset="0"/>
              </a:rPr>
              <a:t>setColor(Color.red);                    getColor()</a:t>
            </a:r>
          </a:p>
          <a:p>
            <a:pPr marL="190500" indent="17463" algn="l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charset="0"/>
              <a:buNone/>
            </a:pPr>
            <a:r>
              <a:rPr lang="en-US" sz="2000">
                <a:solidFill>
                  <a:schemeClr val="tx1"/>
                </a:solidFill>
                <a:latin typeface="Times" charset="0"/>
              </a:rPr>
              <a:t>getFont()                                      setFont(Font f);</a:t>
            </a:r>
          </a:p>
          <a:p>
            <a:pPr marL="190500" indent="17463" algn="l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charset="0"/>
              <a:buNone/>
            </a:pPr>
            <a:r>
              <a:rPr lang="en-US" sz="2000" i="1">
                <a:solidFill>
                  <a:schemeClr val="tx1"/>
                </a:solidFill>
                <a:latin typeface="Times" charset="0"/>
              </a:rPr>
              <a:t>More methods</a:t>
            </a:r>
          </a:p>
        </p:txBody>
      </p:sp>
      <p:sp>
        <p:nvSpPr>
          <p:cNvPr id="49156" name="TextBox 2"/>
          <p:cNvSpPr txBox="1">
            <a:spLocks noChangeArrowheads="1"/>
          </p:cNvSpPr>
          <p:nvPr/>
        </p:nvSpPr>
        <p:spPr bwMode="auto">
          <a:xfrm>
            <a:off x="4300538" y="5943600"/>
            <a:ext cx="39830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/>
            <a:r>
              <a:rPr lang="en-US" sz="2400"/>
              <a:t>Graphics is in package java.awt</a:t>
            </a:r>
          </a:p>
        </p:txBody>
      </p:sp>
      <p:sp>
        <p:nvSpPr>
          <p:cNvPr id="49157" name="TextBox 2"/>
          <p:cNvSpPr txBox="1">
            <a:spLocks noChangeArrowheads="1"/>
          </p:cNvSpPr>
          <p:nvPr/>
        </p:nvSpPr>
        <p:spPr bwMode="auto">
          <a:xfrm>
            <a:off x="914400" y="4724400"/>
            <a:ext cx="7086600" cy="830263"/>
          </a:xfrm>
          <a:prstGeom prst="rect">
            <a:avLst/>
          </a:prstGeom>
          <a:solidFill>
            <a:srgbClr val="CCFFCC"/>
          </a:solidFill>
          <a:ln w="9525">
            <a:solidFill>
              <a:srgbClr val="CCFFCC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/>
            <a:r>
              <a:rPr lang="en-US" sz="2400">
                <a:latin typeface="Times New Roman" charset="0"/>
                <a:cs typeface="Times New Roman" charset="0"/>
              </a:rPr>
              <a:t>You won’t create an object of Graphics; you will be given one to use when you want to paint a component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/>
            <a:fld id="{1AFDF216-C0E0-BA4F-A3AC-B2A1B41720F4}" type="slidenum">
              <a:rPr lang="en-US" sz="1400">
                <a:solidFill>
                  <a:schemeClr val="tx1"/>
                </a:solidFill>
              </a:rPr>
              <a:pPr eaLnBrk="1" hangingPunct="1"/>
              <a:t>9</a:t>
            </a:fld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7132638" y="412750"/>
            <a:ext cx="1393825" cy="695325"/>
          </a:xfrm>
        </p:spPr>
        <p:txBody>
          <a:bodyPr/>
          <a:lstStyle/>
          <a:p>
            <a:pPr marL="0" indent="0" eaLnBrk="1" hangingPunct="1"/>
            <a:r>
              <a:rPr lang="en-US" sz="2400" b="1">
                <a:solidFill>
                  <a:srgbClr val="FF0000"/>
                </a:solidFill>
                <a:latin typeface="Gill Sans" charset="0"/>
              </a:rPr>
              <a:t>Class Square</a:t>
            </a:r>
            <a:endParaRPr lang="en-US" sz="3600" b="1">
              <a:solidFill>
                <a:srgbClr val="FF0000"/>
              </a:solidFill>
              <a:latin typeface="Gill Sans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86400" y="1143000"/>
            <a:ext cx="3290888" cy="4994275"/>
          </a:xfrm>
          <a:noFill/>
        </p:spPr>
        <p:txBody>
          <a:bodyPr anchor="t"/>
          <a:lstStyle/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charset="0"/>
              <a:buNone/>
            </a:pPr>
            <a:r>
              <a:rPr lang="en-US" sz="2000">
                <a:latin typeface="Times" charset="0"/>
              </a:rPr>
              <a:t>  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charset="0"/>
              <a:buNone/>
            </a:pPr>
            <a:r>
              <a:rPr lang="en-US" sz="2000">
                <a:latin typeface="Times" charset="0"/>
              </a:rPr>
              <a:t> /** Remove pink disk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charset="0"/>
              <a:buNone/>
            </a:pPr>
            <a:r>
              <a:rPr lang="en-US" sz="2000">
                <a:latin typeface="Times" charset="0"/>
              </a:rPr>
              <a:t>       (if present) */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charset="0"/>
              <a:buNone/>
            </a:pPr>
            <a:r>
              <a:rPr lang="en-US" sz="2000">
                <a:latin typeface="Times" charset="0"/>
              </a:rPr>
              <a:t> </a:t>
            </a:r>
            <a:r>
              <a:rPr lang="en-US" sz="2000" b="1">
                <a:latin typeface="Times" charset="0"/>
              </a:rPr>
              <a:t>public</a:t>
            </a:r>
            <a:r>
              <a:rPr lang="en-US" sz="2000">
                <a:latin typeface="Times" charset="0"/>
              </a:rPr>
              <a:t> </a:t>
            </a:r>
            <a:r>
              <a:rPr lang="en-US" sz="2000" b="1">
                <a:latin typeface="Times" charset="0"/>
              </a:rPr>
              <a:t>void</a:t>
            </a:r>
            <a:r>
              <a:rPr lang="en-US" sz="2000">
                <a:latin typeface="Times" charset="0"/>
              </a:rPr>
              <a:t> clearDisk() {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charset="0"/>
              <a:buNone/>
            </a:pPr>
            <a:r>
              <a:rPr lang="en-US" sz="2000">
                <a:latin typeface="Times" charset="0"/>
              </a:rPr>
              <a:t>    hasDisk= </a:t>
            </a:r>
            <a:r>
              <a:rPr lang="en-US" sz="2000" b="1">
                <a:latin typeface="Times" charset="0"/>
              </a:rPr>
              <a:t>false</a:t>
            </a:r>
            <a:r>
              <a:rPr lang="en-US" sz="2000">
                <a:latin typeface="Times" charset="0"/>
              </a:rPr>
              <a:t>;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charset="0"/>
              <a:buNone/>
            </a:pPr>
            <a:r>
              <a:rPr lang="en-US" sz="2000">
                <a:latin typeface="Times" charset="0"/>
              </a:rPr>
              <a:t>    // Ask system to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charset="0"/>
              <a:buNone/>
            </a:pPr>
            <a:r>
              <a:rPr lang="en-US" sz="2000">
                <a:latin typeface="Times" charset="0"/>
              </a:rPr>
              <a:t>    // repaint square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charset="0"/>
              <a:buNone/>
            </a:pPr>
            <a:r>
              <a:rPr lang="en-US" sz="2000">
                <a:latin typeface="Times" charset="0"/>
              </a:rPr>
              <a:t>    repaint();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charset="0"/>
              <a:buNone/>
            </a:pPr>
            <a:r>
              <a:rPr lang="en-US" sz="2000">
                <a:latin typeface="Times" charset="0"/>
              </a:rPr>
              <a:t>  } </a:t>
            </a:r>
          </a:p>
        </p:txBody>
      </p:sp>
      <p:pic>
        <p:nvPicPr>
          <p:cNvPr id="51204" name="Picture 4" descr="window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038600"/>
            <a:ext cx="1703388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5" name="Text Box 6"/>
          <p:cNvSpPr txBox="1">
            <a:spLocks/>
          </p:cNvSpPr>
          <p:nvPr/>
        </p:nvSpPr>
        <p:spPr bwMode="auto">
          <a:xfrm>
            <a:off x="754063" y="342900"/>
            <a:ext cx="5213350" cy="3968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cs typeface="ＭＳ Ｐゴシック" charset="0"/>
                <a:sym typeface="Gill Sans" charset="0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charset="0"/>
                <a:ea typeface="ＭＳ Ｐゴシック" charset="0"/>
                <a:sym typeface="Gill Sans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/>
              <a:t>continuation of class Square</a:t>
            </a:r>
          </a:p>
        </p:txBody>
      </p:sp>
      <p:sp>
        <p:nvSpPr>
          <p:cNvPr id="51206" name="Rectangle 7"/>
          <p:cNvSpPr>
            <a:spLocks noChangeArrowheads="1"/>
          </p:cNvSpPr>
          <p:nvPr/>
        </p:nvSpPr>
        <p:spPr bwMode="auto">
          <a:xfrm>
            <a:off x="204788" y="533400"/>
            <a:ext cx="7362825" cy="4995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tIns="0" rIns="45720" bIns="0"/>
          <a:lstStyle/>
          <a:p>
            <a:pPr marL="190500" indent="17463" algn="l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charset="0"/>
              <a:buNone/>
            </a:pPr>
            <a:r>
              <a:rPr lang="en-US" sz="2000">
                <a:solidFill>
                  <a:schemeClr val="tx1"/>
                </a:solidFill>
                <a:latin typeface="Times" charset="0"/>
              </a:rPr>
              <a:t>  </a:t>
            </a:r>
          </a:p>
          <a:p>
            <a:pPr marL="190500" indent="17463" algn="l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charset="0"/>
              <a:buNone/>
            </a:pPr>
            <a:r>
              <a:rPr lang="en-US" sz="2000">
                <a:solidFill>
                  <a:schemeClr val="tx1"/>
                </a:solidFill>
                <a:latin typeface="Times" charset="0"/>
              </a:rPr>
              <a:t>/* paint this square using g. System calls</a:t>
            </a:r>
          </a:p>
          <a:p>
            <a:pPr marL="190500" indent="17463" algn="l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charset="0"/>
              <a:buNone/>
            </a:pPr>
            <a:r>
              <a:rPr lang="en-US" sz="2000">
                <a:solidFill>
                  <a:schemeClr val="tx1"/>
                </a:solidFill>
                <a:latin typeface="Times" charset="0"/>
              </a:rPr>
              <a:t>     paint whenever square has to be redrawn.*/</a:t>
            </a:r>
          </a:p>
          <a:p>
            <a:pPr marL="190500" indent="17463" algn="l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charset="0"/>
              <a:buNone/>
            </a:pPr>
            <a:r>
              <a:rPr lang="en-US" sz="2000">
                <a:solidFill>
                  <a:schemeClr val="tx1"/>
                </a:solidFill>
                <a:latin typeface="Times" charset="0"/>
              </a:rPr>
              <a:t>  </a:t>
            </a:r>
            <a:r>
              <a:rPr lang="en-US" sz="2000" b="1">
                <a:solidFill>
                  <a:schemeClr val="tx1"/>
                </a:solidFill>
                <a:latin typeface="Times" charset="0"/>
              </a:rPr>
              <a:t>public</a:t>
            </a:r>
            <a:r>
              <a:rPr lang="en-US" sz="2000">
                <a:solidFill>
                  <a:schemeClr val="tx1"/>
                </a:solidFill>
                <a:latin typeface="Times" charset="0"/>
              </a:rPr>
              <a:t> </a:t>
            </a:r>
            <a:r>
              <a:rPr lang="en-US" sz="2000" b="1">
                <a:solidFill>
                  <a:schemeClr val="tx1"/>
                </a:solidFill>
                <a:latin typeface="Times" charset="0"/>
              </a:rPr>
              <a:t>void</a:t>
            </a:r>
            <a:r>
              <a:rPr lang="en-US" sz="2000">
                <a:solidFill>
                  <a:schemeClr val="tx1"/>
                </a:solidFill>
                <a:latin typeface="Times" charset="0"/>
              </a:rPr>
              <a:t> paint(Graphics g) {</a:t>
            </a:r>
          </a:p>
          <a:p>
            <a:pPr marL="190500" indent="17463" algn="l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charset="0"/>
              <a:buNone/>
            </a:pPr>
            <a:r>
              <a:rPr lang="en-US" sz="2000">
                <a:solidFill>
                  <a:schemeClr val="tx1"/>
                </a:solidFill>
                <a:latin typeface="Times" charset="0"/>
              </a:rPr>
              <a:t>    </a:t>
            </a:r>
            <a:r>
              <a:rPr lang="en-US" sz="2000" b="1">
                <a:solidFill>
                  <a:schemeClr val="tx1"/>
                </a:solidFill>
                <a:latin typeface="Times" charset="0"/>
              </a:rPr>
              <a:t>if</a:t>
            </a:r>
            <a:r>
              <a:rPr lang="en-US" sz="2000">
                <a:solidFill>
                  <a:schemeClr val="tx1"/>
                </a:solidFill>
                <a:latin typeface="Times" charset="0"/>
              </a:rPr>
              <a:t> ((x+y)%2 == 0) g.setColor(Color.green);</a:t>
            </a:r>
          </a:p>
          <a:p>
            <a:pPr marL="190500" indent="17463" algn="l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charset="0"/>
              <a:buNone/>
            </a:pPr>
            <a:r>
              <a:rPr lang="en-US" sz="2000">
                <a:solidFill>
                  <a:schemeClr val="tx1"/>
                </a:solidFill>
                <a:latin typeface="Times" charset="0"/>
              </a:rPr>
              <a:t>    </a:t>
            </a:r>
            <a:r>
              <a:rPr lang="en-US" sz="2000" b="1">
                <a:solidFill>
                  <a:schemeClr val="tx1"/>
                </a:solidFill>
                <a:latin typeface="Times" charset="0"/>
              </a:rPr>
              <a:t>else</a:t>
            </a:r>
            <a:r>
              <a:rPr lang="en-US" sz="2000">
                <a:solidFill>
                  <a:schemeClr val="tx1"/>
                </a:solidFill>
                <a:latin typeface="Times" charset="0"/>
              </a:rPr>
              <a:t> g.setColor(Color.red);</a:t>
            </a:r>
          </a:p>
          <a:p>
            <a:pPr marL="190500" indent="17463" algn="l">
              <a:lnSpc>
                <a:spcPct val="105000"/>
              </a:lnSpc>
              <a:spcBef>
                <a:spcPts val="900"/>
              </a:spcBef>
              <a:buClr>
                <a:srgbClr val="000000"/>
              </a:buClr>
              <a:buSzPct val="171000"/>
              <a:buFont typeface="Lucida Grande" charset="0"/>
              <a:buNone/>
            </a:pPr>
            <a:r>
              <a:rPr lang="en-US" sz="2000">
                <a:solidFill>
                  <a:schemeClr val="tx1"/>
                </a:solidFill>
                <a:latin typeface="Times" charset="0"/>
              </a:rPr>
              <a:t>    g.fillRect(0, 0, WIDTH-1, HEIGHT-1);</a:t>
            </a:r>
          </a:p>
          <a:p>
            <a:pPr marL="190500" indent="17463" algn="l">
              <a:lnSpc>
                <a:spcPct val="105000"/>
              </a:lnSpc>
              <a:spcBef>
                <a:spcPts val="1000"/>
              </a:spcBef>
              <a:buClr>
                <a:srgbClr val="000000"/>
              </a:buClr>
              <a:buSzPct val="171000"/>
              <a:buFont typeface="Lucida Grande" charset="0"/>
              <a:buNone/>
            </a:pPr>
            <a:r>
              <a:rPr lang="en-US" sz="2000">
                <a:solidFill>
                  <a:schemeClr val="tx1"/>
                </a:solidFill>
                <a:latin typeface="Times" charset="0"/>
              </a:rPr>
              <a:t>    </a:t>
            </a:r>
            <a:r>
              <a:rPr lang="en-US" sz="2000" b="1">
                <a:solidFill>
                  <a:schemeClr val="tx1"/>
                </a:solidFill>
                <a:latin typeface="Times" charset="0"/>
              </a:rPr>
              <a:t>if</a:t>
            </a:r>
            <a:r>
              <a:rPr lang="en-US" sz="2000">
                <a:solidFill>
                  <a:schemeClr val="tx1"/>
                </a:solidFill>
                <a:latin typeface="Times" charset="0"/>
              </a:rPr>
              <a:t> (hasDisk) {</a:t>
            </a:r>
          </a:p>
          <a:p>
            <a:pPr marL="190500" indent="17463" algn="l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charset="0"/>
              <a:buNone/>
            </a:pPr>
            <a:r>
              <a:rPr lang="en-US" sz="2000">
                <a:solidFill>
                  <a:schemeClr val="tx1"/>
                </a:solidFill>
                <a:latin typeface="Times" charset="0"/>
              </a:rPr>
              <a:t>      g.setColor(Color.pink);</a:t>
            </a:r>
          </a:p>
          <a:p>
            <a:pPr marL="190500" indent="17463" algn="l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charset="0"/>
              <a:buNone/>
            </a:pPr>
            <a:r>
              <a:rPr lang="en-US" sz="2000">
                <a:solidFill>
                  <a:schemeClr val="tx1"/>
                </a:solidFill>
                <a:latin typeface="Times" charset="0"/>
              </a:rPr>
              <a:t>      g.fillOval(7, 7, WIDTH-14, HEIGHT-14);</a:t>
            </a:r>
          </a:p>
          <a:p>
            <a:pPr marL="190500" indent="17463" algn="l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charset="0"/>
              <a:buNone/>
            </a:pPr>
            <a:r>
              <a:rPr lang="en-US" sz="2000">
                <a:solidFill>
                  <a:schemeClr val="tx1"/>
                </a:solidFill>
                <a:latin typeface="Times" charset="0"/>
              </a:rPr>
              <a:t>    }</a:t>
            </a:r>
          </a:p>
          <a:p>
            <a:pPr marL="190500" indent="17463" algn="l">
              <a:lnSpc>
                <a:spcPct val="105000"/>
              </a:lnSpc>
              <a:spcBef>
                <a:spcPts val="1000"/>
              </a:spcBef>
              <a:buClr>
                <a:srgbClr val="000000"/>
              </a:buClr>
              <a:buSzPct val="171000"/>
              <a:buFont typeface="Lucida Grande" charset="0"/>
              <a:buNone/>
            </a:pPr>
            <a:r>
              <a:rPr lang="en-US" sz="2000">
                <a:solidFill>
                  <a:schemeClr val="tx1"/>
                </a:solidFill>
                <a:latin typeface="Times" charset="0"/>
              </a:rPr>
              <a:t>    g.setColor(Color.black);</a:t>
            </a:r>
          </a:p>
          <a:p>
            <a:pPr marL="190500" indent="17463" algn="l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charset="0"/>
              <a:buNone/>
            </a:pPr>
            <a:r>
              <a:rPr lang="en-US" sz="2000">
                <a:solidFill>
                  <a:schemeClr val="tx1"/>
                </a:solidFill>
                <a:latin typeface="Times" charset="0"/>
              </a:rPr>
              <a:t>    g.drawRect(0, 0, WIDTH-1,HEIGHT-1);</a:t>
            </a:r>
          </a:p>
          <a:p>
            <a:pPr marL="190500" indent="17463" algn="l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charset="0"/>
              <a:buNone/>
            </a:pPr>
            <a:r>
              <a:rPr lang="en-US" sz="2000">
                <a:solidFill>
                  <a:schemeClr val="tx1"/>
                </a:solidFill>
                <a:latin typeface="Times" charset="0"/>
              </a:rPr>
              <a:t>    g.drawString("("+x+", "+y+")", 10, 5+HEIGHT/2);</a:t>
            </a:r>
          </a:p>
          <a:p>
            <a:pPr marL="190500" indent="17463" algn="l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charset="0"/>
              <a:buNone/>
            </a:pPr>
            <a:r>
              <a:rPr lang="en-US" sz="2000">
                <a:solidFill>
                  <a:schemeClr val="tx1"/>
                </a:solidFill>
                <a:latin typeface="Times" charset="0"/>
              </a:rPr>
              <a:t>  }    </a:t>
            </a:r>
          </a:p>
          <a:p>
            <a:pPr marL="190500" indent="17463" algn="l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charset="0"/>
              <a:buNone/>
            </a:pPr>
            <a:r>
              <a:rPr lang="en-US" sz="2000">
                <a:solidFill>
                  <a:schemeClr val="tx1"/>
                </a:solidFill>
                <a:latin typeface="Times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Gill Sans"/>
        <a:ea typeface="Gill Sans"/>
        <a:cs typeface="Gill Sans"/>
      </a:majorFont>
      <a:minorFont>
        <a:latin typeface="Gill Sans"/>
        <a:ea typeface="Gill Sans"/>
        <a:cs typeface="Gill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Gill Sans" charset="0"/>
            <a:cs typeface="Gill Sans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Gill Sans" charset="0"/>
            <a:cs typeface="Gill Sans" charset="0"/>
            <a:sym typeface="Gill Sans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&amp; Bullets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CB58"/>
      </a:accent1>
      <a:accent2>
        <a:srgbClr val="333399"/>
      </a:accent2>
      <a:accent3>
        <a:srgbClr val="FFFFFF"/>
      </a:accent3>
      <a:accent4>
        <a:srgbClr val="000000"/>
      </a:accent4>
      <a:accent5>
        <a:srgbClr val="FFE2B4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Gill Sans"/>
        <a:ea typeface="Gill Sans"/>
        <a:cs typeface="Gill Sans"/>
      </a:majorFont>
      <a:minorFont>
        <a:latin typeface="Gill Sans"/>
        <a:ea typeface="Gill Sans"/>
        <a:cs typeface="Gill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Gill Sans" charset="0"/>
            <a:cs typeface="Gill Sans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Gill Sans" charset="0"/>
            <a:cs typeface="Gill Sans" charset="0"/>
            <a:sym typeface="Gill Sans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4625</TotalTime>
  <Pages>0</Pages>
  <Words>2293</Words>
  <Characters>0</Characters>
  <Application>Microsoft Macintosh PowerPoint</Application>
  <PresentationFormat>On-screen Show (4:3)</PresentationFormat>
  <Lines>0</Lines>
  <Paragraphs>416</Paragraphs>
  <Slides>21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Title &amp; Subtitle</vt:lpstr>
      <vt:lpstr>Title &amp; Bullets</vt:lpstr>
      <vt:lpstr>CS2110.  GUIS: Listening to Events</vt:lpstr>
      <vt:lpstr>Listening to events: mouse click, mouse movement into or out of a window, a keystroke, etc. </vt:lpstr>
      <vt:lpstr>What is a JButton? Instance: associated with a “button” on the GUI, which can be clicked to do something</vt:lpstr>
      <vt:lpstr>Listening to a JButton</vt:lpstr>
      <vt:lpstr>Listening to a Button</vt:lpstr>
      <vt:lpstr>A JPanel that is painted (MouseDemo2)</vt:lpstr>
      <vt:lpstr>Class Square</vt:lpstr>
      <vt:lpstr>Class Graphics</vt:lpstr>
      <vt:lpstr>Class Square</vt:lpstr>
      <vt:lpstr>PowerPoint Presentation</vt:lpstr>
      <vt:lpstr>PowerPoint Presentation</vt:lpstr>
      <vt:lpstr>Javax.swing.event.MouseInputAdapter                                   implements MouseListener</vt:lpstr>
      <vt:lpstr>A class that listens to a mouseclick in a Square </vt:lpstr>
      <vt:lpstr>Class  MouseDemo2</vt:lpstr>
      <vt:lpstr>Listening to the keyboard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GUIS —Graphical User Interfaces</dc:title>
  <dc:subject/>
  <dc:creator/>
  <cp:keywords/>
  <dc:description/>
  <cp:lastModifiedBy>Siddhartha Chaudhuri</cp:lastModifiedBy>
  <cp:revision>278</cp:revision>
  <cp:lastPrinted>2009-04-13T00:54:22Z</cp:lastPrinted>
  <dcterms:created xsi:type="dcterms:W3CDTF">2009-12-04T18:54:21Z</dcterms:created>
  <dcterms:modified xsi:type="dcterms:W3CDTF">2015-03-23T09:45:26Z</dcterms:modified>
</cp:coreProperties>
</file>