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40"/>
  </p:notesMasterIdLst>
  <p:handoutMasterIdLst>
    <p:handoutMasterId r:id="rId41"/>
  </p:handoutMasterIdLst>
  <p:sldIdLst>
    <p:sldId id="257" r:id="rId2"/>
    <p:sldId id="308" r:id="rId3"/>
    <p:sldId id="343" r:id="rId4"/>
    <p:sldId id="342" r:id="rId5"/>
    <p:sldId id="303" r:id="rId6"/>
    <p:sldId id="332" r:id="rId7"/>
    <p:sldId id="274" r:id="rId8"/>
    <p:sldId id="275" r:id="rId9"/>
    <p:sldId id="276" r:id="rId10"/>
    <p:sldId id="334" r:id="rId11"/>
    <p:sldId id="335" r:id="rId12"/>
    <p:sldId id="336" r:id="rId13"/>
    <p:sldId id="338" r:id="rId14"/>
    <p:sldId id="337" r:id="rId15"/>
    <p:sldId id="339" r:id="rId16"/>
    <p:sldId id="340" r:id="rId17"/>
    <p:sldId id="341" r:id="rId18"/>
    <p:sldId id="277" r:id="rId19"/>
    <p:sldId id="289" r:id="rId20"/>
    <p:sldId id="344" r:id="rId21"/>
    <p:sldId id="262" r:id="rId22"/>
    <p:sldId id="345" r:id="rId23"/>
    <p:sldId id="346" r:id="rId24"/>
    <p:sldId id="347" r:id="rId25"/>
    <p:sldId id="348" r:id="rId26"/>
    <p:sldId id="349" r:id="rId27"/>
    <p:sldId id="350" r:id="rId28"/>
    <p:sldId id="263" r:id="rId29"/>
    <p:sldId id="304" r:id="rId30"/>
    <p:sldId id="305" r:id="rId31"/>
    <p:sldId id="271" r:id="rId32"/>
    <p:sldId id="272" r:id="rId33"/>
    <p:sldId id="356" r:id="rId34"/>
    <p:sldId id="357" r:id="rId35"/>
    <p:sldId id="358" r:id="rId36"/>
    <p:sldId id="359" r:id="rId37"/>
    <p:sldId id="360" r:id="rId38"/>
    <p:sldId id="279" r:id="rId39"/>
  </p:sldIdLst>
  <p:sldSz cx="9144000" cy="6858000" type="screen4x3"/>
  <p:notesSz cx="7315200" cy="9601200"/>
  <p:defaultTextStyle>
    <a:defPPr>
      <a:defRPr lang="en-US"/>
    </a:defPPr>
    <a:lvl1pPr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1pPr>
    <a:lvl2pPr marL="4572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2pPr>
    <a:lvl3pPr marL="9144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3pPr>
    <a:lvl4pPr marL="13716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4pPr>
    <a:lvl5pPr marL="18288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5pPr>
    <a:lvl6pPr marL="22860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6pPr>
    <a:lvl7pPr marL="27432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7pPr>
    <a:lvl8pPr marL="32004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8pPr>
    <a:lvl9pPr marL="36576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FFFFCC"/>
    <a:srgbClr val="FF00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72" y="-800"/>
      </p:cViewPr>
      <p:guideLst>
        <p:guide orient="horz" pos="1104"/>
        <p:guide pos="672"/>
      </p:guideLst>
    </p:cSldViewPr>
  </p:slideViewPr>
  <p:notesTextViewPr>
    <p:cViewPr>
      <p:scale>
        <a:sx n="100" d="100"/>
        <a:sy n="100" d="100"/>
      </p:scale>
      <p:origin x="0" y="0"/>
    </p:cViewPr>
  </p:notesTextViewPr>
  <p:sorterViewPr>
    <p:cViewPr>
      <p:scale>
        <a:sx n="128" d="100"/>
        <a:sy n="128" d="100"/>
      </p:scale>
      <p:origin x="0" y="8296"/>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9B4318BD-C299-44E9-88D1-C6CC9E233D26}" type="datetimeFigureOut">
              <a:rPr lang="fr-FR" smtClean="0"/>
              <a:pPr/>
              <a:t>2/12/15</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A05F905-2C5C-4864-A355-6EC3CB3AE8BB}" type="slidenum">
              <a:rPr lang="fr-BE" smtClean="0"/>
              <a:pPr/>
              <a:t>‹#›</a:t>
            </a:fld>
            <a:endParaRPr lang="fr-BE"/>
          </a:p>
        </p:txBody>
      </p:sp>
    </p:spTree>
    <p:extLst>
      <p:ext uri="{BB962C8B-B14F-4D97-AF65-F5344CB8AC3E}">
        <p14:creationId xmlns:p14="http://schemas.microsoft.com/office/powerpoint/2010/main" val="4044035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F579695-C23E-4FFE-ABC5-539166CA7C48}" type="datetimeFigureOut">
              <a:rPr lang="fr-FR" smtClean="0"/>
              <a:pPr/>
              <a:t>2/12/15</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fr-BE"/>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F3DDF71-1BD4-4DB5-A775-C070775D01DC}" type="slidenum">
              <a:rPr lang="fr-BE" smtClean="0"/>
              <a:pPr/>
              <a:t>‹#›</a:t>
            </a:fld>
            <a:endParaRPr lang="fr-BE"/>
          </a:p>
        </p:txBody>
      </p:sp>
    </p:spTree>
    <p:extLst>
      <p:ext uri="{BB962C8B-B14F-4D97-AF65-F5344CB8AC3E}">
        <p14:creationId xmlns:p14="http://schemas.microsoft.com/office/powerpoint/2010/main" val="83662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2/12/15</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530CB95-2B6A-467F-B333-49971DD9111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2/12/15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4F895EA-417B-4F7C-962F-9E328EFCE2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3A271A1-F6D6-438B-A432-4747EE7ECD40}" type="datetimeFigureOut">
              <a:rPr lang="en-US" smtClean="0"/>
              <a:pPr/>
              <a:t>2/12/15</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E15FE25-7B5C-405C-9E44-2D9F3E6861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2/12/15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7486EEE-CEC5-4AEA-9FA0-08BD86ED8DF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3A271A1-F6D6-438B-A432-4747EE7ECD40}" type="datetimeFigureOut">
              <a:rPr lang="en-US" smtClean="0"/>
              <a:pPr/>
              <a:t>2/12/15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480990A-AB83-4A88-A706-0F19240CB24E}" type="slidenum">
              <a:rPr lang="en-US" smtClean="0"/>
              <a:pPr/>
              <a:t>‹#›</a:t>
            </a:fld>
            <a:endParaRPr lang="en-US"/>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3A271A1-F6D6-438B-A432-4747EE7ECD40}" type="datetimeFigureOut">
              <a:rPr lang="en-US" smtClean="0"/>
              <a:pPr/>
              <a:t>2/12/15</a:t>
            </a:fld>
            <a:endParaRPr lang="en-US"/>
          </a:p>
        </p:txBody>
      </p:sp>
      <p:sp>
        <p:nvSpPr>
          <p:cNvPr id="10" name="Slide Number Placeholder 9"/>
          <p:cNvSpPr>
            <a:spLocks noGrp="1"/>
          </p:cNvSpPr>
          <p:nvPr>
            <p:ph type="sldNum" sz="quarter" idx="16"/>
          </p:nvPr>
        </p:nvSpPr>
        <p:spPr/>
        <p:txBody>
          <a:bodyPr rtlCol="0"/>
          <a:lstStyle/>
          <a:p>
            <a:fld id="{B175A245-EE69-4B3A-AFB3-0E3CED17144A}" type="slidenum">
              <a:rPr lang="en-US" smtClean="0"/>
              <a:pPr/>
              <a:t>‹#›</a:t>
            </a:fld>
            <a:endParaRPr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3A271A1-F6D6-438B-A432-4747EE7ECD40}" type="datetimeFigureOut">
              <a:rPr lang="en-US" smtClean="0"/>
              <a:pPr/>
              <a:t>2/12/15</a:t>
            </a:fld>
            <a:endParaRPr lang="en-US"/>
          </a:p>
        </p:txBody>
      </p:sp>
      <p:sp>
        <p:nvSpPr>
          <p:cNvPr id="12" name="Slide Number Placeholder 11"/>
          <p:cNvSpPr>
            <a:spLocks noGrp="1"/>
          </p:cNvSpPr>
          <p:nvPr>
            <p:ph type="sldNum" sz="quarter" idx="16"/>
          </p:nvPr>
        </p:nvSpPr>
        <p:spPr/>
        <p:txBody>
          <a:bodyPr rtlCol="0"/>
          <a:lstStyle/>
          <a:p>
            <a:fld id="{0A9BB117-30C8-4C4C-A786-F07586D086AD}" type="slidenum">
              <a:rPr lang="en-US" smtClean="0"/>
              <a:pPr/>
              <a:t>‹#›</a:t>
            </a:fld>
            <a:endParaRPr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A271A1-F6D6-438B-A432-4747EE7ECD40}" type="datetimeFigureOut">
              <a:rPr lang="en-US" smtClean="0"/>
              <a:pPr/>
              <a:t>2/12/15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A7D23AC-FF0A-4996-AE1A-D46A578017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71A1-F6D6-438B-A432-4747EE7ECD40}" type="datetimeFigureOut">
              <a:rPr lang="en-US" smtClean="0"/>
              <a:pPr/>
              <a:t>2/12/15</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730C3DA-37AA-4A8A-84A9-259E84A18A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3A271A1-F6D6-438B-A432-4747EE7ECD40}" type="datetimeFigureOut">
              <a:rPr lang="en-US" smtClean="0"/>
              <a:pPr/>
              <a:t>2/12/15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DD195D-8CA4-4EB9-95E6-C475B94F1C98}"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2/12/15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D0FE9C2-751A-4D4B-83D5-7DEE1D71A43C}"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2/12/15</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AE02889-2932-4A11-AA74-26138C8CB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3" name="Group 1"/>
          <p:cNvGrpSpPr>
            <a:grpSpLocks/>
          </p:cNvGrpSpPr>
          <p:nvPr/>
        </p:nvGrpSpPr>
        <p:grpSpPr bwMode="auto">
          <a:xfrm>
            <a:off x="304800" y="228600"/>
            <a:ext cx="4711700" cy="5981700"/>
            <a:chOff x="0" y="0"/>
            <a:chExt cx="2968" cy="3768"/>
          </a:xfrm>
        </p:grpSpPr>
        <p:sp>
          <p:nvSpPr>
            <p:cNvPr id="3074" name="Rectangle 2"/>
            <p:cNvSpPr>
              <a:spLocks/>
            </p:cNvSpPr>
            <p:nvPr/>
          </p:nvSpPr>
          <p:spPr bwMode="auto">
            <a:xfrm>
              <a:off x="0" y="0"/>
              <a:ext cx="2968" cy="3768"/>
            </a:xfrm>
            <a:prstGeom prst="rect">
              <a:avLst/>
            </a:prstGeom>
            <a:solidFill>
              <a:schemeClr val="accent1"/>
            </a:solidFill>
            <a:ln w="12700">
              <a:noFill/>
              <a:miter lim="800000"/>
              <a:headEnd type="none" w="med" len="med"/>
              <a:tailEnd type="none" w="med" len="med"/>
            </a:ln>
          </p:spPr>
          <p:txBody>
            <a:bodyPr lIns="0" tIns="0" rIns="0" bIns="0"/>
            <a:lstStyle/>
            <a:p>
              <a:endParaRPr lang="fr-BE"/>
            </a:p>
          </p:txBody>
        </p:sp>
        <p:pic>
          <p:nvPicPr>
            <p:cNvPr id="3075" name="Picture 3"/>
            <p:cNvPicPr>
              <a:picLocks noChangeAspect="1" noChangeArrowheads="1"/>
            </p:cNvPicPr>
            <p:nvPr/>
          </p:nvPicPr>
          <p:blipFill>
            <a:blip r:embed="rId2" cstate="print"/>
            <a:srcRect l="20000" t="218" r="6874" b="438"/>
            <a:stretch>
              <a:fillRect/>
            </a:stretch>
          </p:blipFill>
          <p:spPr bwMode="auto">
            <a:xfrm>
              <a:off x="80" y="72"/>
              <a:ext cx="2808" cy="3624"/>
            </a:xfrm>
            <a:prstGeom prst="rect">
              <a:avLst/>
            </a:prstGeom>
            <a:noFill/>
            <a:ln w="12700">
              <a:noFill/>
              <a:miter lim="800000"/>
              <a:headEnd/>
              <a:tailEnd/>
            </a:ln>
          </p:spPr>
        </p:pic>
      </p:grpSp>
      <p:sp>
        <p:nvSpPr>
          <p:cNvPr id="3076" name="Rectangle 4"/>
          <p:cNvSpPr>
            <a:spLocks noGrp="1" noChangeArrowheads="1"/>
          </p:cNvSpPr>
          <p:nvPr>
            <p:ph type="ctrTitle"/>
          </p:nvPr>
        </p:nvSpPr>
        <p:spPr>
          <a:ln/>
        </p:spPr>
        <p:txBody>
          <a:bodyPr rIns="132080"/>
          <a:lstStyle/>
          <a:p>
            <a:pPr algn="r"/>
            <a:r>
              <a:rPr lang="en-US" sz="3600" dirty="0"/>
              <a:t>Recursion</a:t>
            </a:r>
          </a:p>
        </p:txBody>
      </p:sp>
      <p:sp>
        <p:nvSpPr>
          <p:cNvPr id="3077" name="Rectangle 5"/>
          <p:cNvSpPr>
            <a:spLocks noGrp="1" noChangeArrowheads="1"/>
          </p:cNvSpPr>
          <p:nvPr>
            <p:ph type="subTitle" idx="1"/>
          </p:nvPr>
        </p:nvSpPr>
        <p:spPr>
          <a:ln/>
        </p:spPr>
        <p:txBody>
          <a:bodyPr rIns="132080" anchor="ctr">
            <a:normAutofit fontScale="92500" lnSpcReduction="10000"/>
          </a:bodyPr>
          <a:lstStyle/>
          <a:p>
            <a:pPr marL="39688" indent="0" algn="ctr">
              <a:spcBef>
                <a:spcPct val="0"/>
              </a:spcBef>
              <a:buFont typeface="Wingdings" charset="2"/>
              <a:buNone/>
            </a:pPr>
            <a:r>
              <a:rPr lang="en-US" sz="2000" dirty="0"/>
              <a:t>Lecture </a:t>
            </a:r>
            <a:r>
              <a:rPr lang="en-US" sz="2000" dirty="0" smtClean="0"/>
              <a:t>7</a:t>
            </a:r>
            <a:endParaRPr lang="en-US" sz="2000" dirty="0"/>
          </a:p>
          <a:p>
            <a:pPr marL="39688" indent="0" algn="ctr">
              <a:spcBef>
                <a:spcPts val="500"/>
              </a:spcBef>
              <a:buFont typeface="Wingdings" charset="2"/>
              <a:buNone/>
            </a:pPr>
            <a:r>
              <a:rPr lang="en-US" sz="2000" dirty="0"/>
              <a:t>CS2110 – </a:t>
            </a:r>
            <a:r>
              <a:rPr lang="en-US" sz="2000" dirty="0" smtClean="0"/>
              <a:t>Spring 2015</a:t>
            </a:r>
            <a:endParaRPr lang="en-US" sz="20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10</a:t>
            </a:fld>
            <a:endParaRPr lang="en-US"/>
          </a:p>
        </p:txBody>
      </p:sp>
      <p:sp>
        <p:nvSpPr>
          <p:cNvPr id="217" name="Rectangle 216"/>
          <p:cNvSpPr/>
          <p:nvPr/>
        </p:nvSpPr>
        <p:spPr>
          <a:xfrm>
            <a:off x="304800" y="16002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6002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r>
              <a:rPr lang="en-US" dirty="0">
                <a:solidFill>
                  <a:schemeClr val="tx1"/>
                </a:solidFill>
              </a:rPr>
              <a:t>;</a:t>
            </a: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334000"/>
            <a:ext cx="4419600" cy="1200328"/>
          </a:xfrm>
          <a:prstGeom prst="rect">
            <a:avLst/>
          </a:prstGeom>
          <a:noFill/>
        </p:spPr>
        <p:txBody>
          <a:bodyPr wrap="square" rtlCol="0">
            <a:spAutoFit/>
          </a:bodyPr>
          <a:lstStyle/>
          <a:p>
            <a:r>
              <a:rPr lang="en-US" dirty="0" smtClean="0"/>
              <a:t>Frame for method in the system that calls method main: main is then called</a:t>
            </a:r>
            <a:endParaRPr lang="en-US" dirty="0"/>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smtClean="0"/>
              <a:t>system</a:t>
            </a:r>
            <a:endParaRPr lang="en-US" dirty="0"/>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spTree>
    <p:extLst>
      <p:ext uri="{BB962C8B-B14F-4D97-AF65-F5344CB8AC3E}">
        <p14:creationId xmlns:p14="http://schemas.microsoft.com/office/powerpoint/2010/main" val="11834239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11</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sum</a:t>
            </a:r>
            <a:r>
              <a:rPr lang="en-US" dirty="0">
                <a:solidFill>
                  <a:schemeClr val="tx1"/>
                </a:solidFill>
              </a:rPr>
              <a:t>(n/10</a:t>
            </a:r>
            <a:r>
              <a:rPr lang="en-US" dirty="0" smtClean="0">
                <a:solidFill>
                  <a:schemeClr val="tx1"/>
                </a:solidFill>
              </a:rPr>
              <a:t>)  +  n</a:t>
            </a:r>
            <a:r>
              <a:rPr lang="en-US" dirty="0">
                <a:solidFill>
                  <a:schemeClr val="tx1"/>
                </a:solidFill>
              </a:rPr>
              <a:t>%10 </a:t>
            </a:r>
            <a:r>
              <a:rPr lang="en-US" dirty="0" smtClean="0">
                <a:solidFill>
                  <a:schemeClr val="tx1"/>
                </a:solidFill>
              </a:rPr>
              <a:t>;</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smtClean="0"/>
              <a:t>Method main calls sum: </a:t>
            </a:r>
            <a:endParaRPr lang="en-US" dirty="0"/>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smtClean="0"/>
              <a:t>system</a:t>
            </a:r>
            <a:endParaRPr lang="en-US" dirty="0"/>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438135" cy="914400"/>
            <a:chOff x="6019800" y="4419600"/>
            <a:chExt cx="1676135" cy="914400"/>
          </a:xfrm>
        </p:grpSpPr>
        <p:sp>
          <p:nvSpPr>
            <p:cNvPr id="17"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spTree>
    <p:extLst>
      <p:ext uri="{BB962C8B-B14F-4D97-AF65-F5344CB8AC3E}">
        <p14:creationId xmlns:p14="http://schemas.microsoft.com/office/powerpoint/2010/main" val="356328529"/>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12</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a:t>n &gt;= 10, sum calls sum</a:t>
            </a:r>
            <a:r>
              <a:rPr lang="en-US" dirty="0" smtClean="0"/>
              <a:t>: </a:t>
            </a:r>
            <a:endParaRPr lang="en-US" dirty="0"/>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smtClean="0"/>
              <a:t>system</a:t>
            </a:r>
            <a:endParaRPr lang="en-US" dirty="0"/>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438135" cy="914400"/>
            <a:chOff x="6019800" y="4419600"/>
            <a:chExt cx="2438135" cy="914400"/>
          </a:xfrm>
        </p:grpSpPr>
        <p:sp>
          <p:nvSpPr>
            <p:cNvPr id="17" name="Rectangle 7"/>
            <p:cNvSpPr>
              <a:spLocks/>
            </p:cNvSpPr>
            <p:nvPr/>
          </p:nvSpPr>
          <p:spPr bwMode="auto">
            <a:xfrm>
              <a:off x="6019800" y="4419600"/>
              <a:ext cx="2438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grpSp>
        <p:nvGrpSpPr>
          <p:cNvPr id="22" name="Group 21"/>
          <p:cNvGrpSpPr/>
          <p:nvPr/>
        </p:nvGrpSpPr>
        <p:grpSpPr>
          <a:xfrm>
            <a:off x="6096000" y="2971800"/>
            <a:ext cx="2438400" cy="914400"/>
            <a:chOff x="6019800" y="4419600"/>
            <a:chExt cx="2438400" cy="914400"/>
          </a:xfrm>
        </p:grpSpPr>
        <p:sp>
          <p:nvSpPr>
            <p:cNvPr id="24" name="Rectangle 7"/>
            <p:cNvSpPr>
              <a:spLocks/>
            </p:cNvSpPr>
            <p:nvPr/>
          </p:nvSpPr>
          <p:spPr bwMode="auto">
            <a:xfrm>
              <a:off x="6019800" y="4419600"/>
              <a:ext cx="24384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smtClean="0"/>
              <a:t>82</a:t>
            </a:r>
            <a:endParaRPr lang="en-US" dirty="0"/>
          </a:p>
        </p:txBody>
      </p:sp>
    </p:spTree>
    <p:extLst>
      <p:ext uri="{BB962C8B-B14F-4D97-AF65-F5344CB8AC3E}">
        <p14:creationId xmlns:p14="http://schemas.microsoft.com/office/powerpoint/2010/main" val="3822320726"/>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dissolve">
                                      <p:cBhvr>
                                        <p:cTn id="1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13</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3622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a:t>n</a:t>
            </a:r>
            <a:r>
              <a:rPr lang="en-US" dirty="0" smtClean="0"/>
              <a:t> &gt;= 10. sum calls sum: </a:t>
            </a:r>
            <a:endParaRPr lang="en-US" dirty="0"/>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smtClean="0"/>
              <a:t>system</a:t>
            </a:r>
            <a:endParaRPr lang="en-US" dirty="0"/>
          </a:p>
        </p:txBody>
      </p:sp>
      <p:grpSp>
        <p:nvGrpSpPr>
          <p:cNvPr id="4" name="Group 3"/>
          <p:cNvGrpSpPr/>
          <p:nvPr/>
        </p:nvGrpSpPr>
        <p:grpSpPr>
          <a:xfrm>
            <a:off x="4953000" y="4800600"/>
            <a:ext cx="3505200" cy="838200"/>
            <a:chOff x="4953000" y="4800600"/>
            <a:chExt cx="3505200" cy="838200"/>
          </a:xfrm>
        </p:grpSpPr>
        <p:grpSp>
          <p:nvGrpSpPr>
            <p:cNvPr id="19" name="Group 18"/>
            <p:cNvGrpSpPr/>
            <p:nvPr/>
          </p:nvGrpSpPr>
          <p:grpSpPr>
            <a:xfrm>
              <a:off x="6096265" y="4800600"/>
              <a:ext cx="2361935" cy="838200"/>
              <a:chOff x="6019800" y="4724400"/>
              <a:chExt cx="2361935" cy="838200"/>
            </a:xfrm>
          </p:grpSpPr>
          <p:sp>
            <p:nvSpPr>
              <p:cNvPr id="20" name="Rectangle 7"/>
              <p:cNvSpPr>
                <a:spLocks/>
              </p:cNvSpPr>
              <p:nvPr/>
            </p:nvSpPr>
            <p:spPr bwMode="auto">
              <a:xfrm>
                <a:off x="6019800" y="4724400"/>
                <a:ext cx="23619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361935" cy="914400"/>
            <a:chOff x="6019800" y="4419600"/>
            <a:chExt cx="2361935" cy="914400"/>
          </a:xfrm>
        </p:grpSpPr>
        <p:sp>
          <p:nvSpPr>
            <p:cNvPr id="17" name="Rectangle 7"/>
            <p:cNvSpPr>
              <a:spLocks/>
            </p:cNvSpPr>
            <p:nvPr/>
          </p:nvSpPr>
          <p:spPr bwMode="auto">
            <a:xfrm>
              <a:off x="6019800" y="4419600"/>
              <a:ext cx="23619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grpSp>
        <p:nvGrpSpPr>
          <p:cNvPr id="22" name="Group 21"/>
          <p:cNvGrpSpPr/>
          <p:nvPr/>
        </p:nvGrpSpPr>
        <p:grpSpPr>
          <a:xfrm>
            <a:off x="6096000" y="2971800"/>
            <a:ext cx="2362200" cy="914400"/>
            <a:chOff x="6019800" y="4419600"/>
            <a:chExt cx="2362200" cy="914400"/>
          </a:xfrm>
        </p:grpSpPr>
        <p:sp>
          <p:nvSpPr>
            <p:cNvPr id="24" name="Rectangle 7"/>
            <p:cNvSpPr>
              <a:spLocks/>
            </p:cNvSpPr>
            <p:nvPr/>
          </p:nvSpPr>
          <p:spPr bwMode="auto">
            <a:xfrm>
              <a:off x="6019800" y="4419600"/>
              <a:ext cx="23622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info</a:t>
              </a:r>
              <a:endParaRPr lang="en-US" dirty="0">
                <a:solidFill>
                  <a:schemeClr val="tx1"/>
                </a:solidFill>
                <a:latin typeface="Arial" charset="0"/>
                <a:cs typeface="Arial" charset="0"/>
                <a:sym typeface="Arial" charset="0"/>
              </a:endParaRP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smtClean="0"/>
              <a:t>82</a:t>
            </a:r>
            <a:endParaRPr lang="en-US" dirty="0"/>
          </a:p>
        </p:txBody>
      </p:sp>
      <p:grpSp>
        <p:nvGrpSpPr>
          <p:cNvPr id="27" name="Group 26"/>
          <p:cNvGrpSpPr/>
          <p:nvPr/>
        </p:nvGrpSpPr>
        <p:grpSpPr>
          <a:xfrm>
            <a:off x="6096265" y="2057400"/>
            <a:ext cx="2361935" cy="914400"/>
            <a:chOff x="6019800" y="4419600"/>
            <a:chExt cx="2361935" cy="914400"/>
          </a:xfrm>
        </p:grpSpPr>
        <p:sp>
          <p:nvSpPr>
            <p:cNvPr id="28" name="Rectangle 7"/>
            <p:cNvSpPr>
              <a:spLocks/>
            </p:cNvSpPr>
            <p:nvPr/>
          </p:nvSpPr>
          <p:spPr bwMode="auto">
            <a:xfrm>
              <a:off x="6019800" y="4419600"/>
              <a:ext cx="23619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9"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info</a:t>
              </a:r>
              <a:endParaRPr lang="en-US" dirty="0">
                <a:solidFill>
                  <a:schemeClr val="tx1"/>
                </a:solidFill>
                <a:latin typeface="Arial" charset="0"/>
                <a:cs typeface="Arial" charset="0"/>
                <a:sym typeface="Arial" charset="0"/>
              </a:endParaRPr>
            </a:p>
          </p:txBody>
        </p:sp>
      </p:grpSp>
      <p:sp>
        <p:nvSpPr>
          <p:cNvPr id="30" name="TextBox 29"/>
          <p:cNvSpPr txBox="1"/>
          <p:nvPr/>
        </p:nvSpPr>
        <p:spPr>
          <a:xfrm>
            <a:off x="6629400" y="2057400"/>
            <a:ext cx="338554" cy="461665"/>
          </a:xfrm>
          <a:prstGeom prst="rect">
            <a:avLst/>
          </a:prstGeom>
          <a:noFill/>
        </p:spPr>
        <p:txBody>
          <a:bodyPr wrap="none" rtlCol="0">
            <a:spAutoFit/>
          </a:bodyPr>
          <a:lstStyle/>
          <a:p>
            <a:r>
              <a:rPr lang="en-US" dirty="0" smtClean="0"/>
              <a:t>8</a:t>
            </a:r>
            <a:endParaRPr lang="en-US" dirty="0"/>
          </a:p>
        </p:txBody>
      </p:sp>
      <p:sp>
        <p:nvSpPr>
          <p:cNvPr id="6" name="TextBox 5"/>
          <p:cNvSpPr txBox="1"/>
          <p:nvPr/>
        </p:nvSpPr>
        <p:spPr>
          <a:xfrm>
            <a:off x="6629400" y="3429000"/>
            <a:ext cx="492443" cy="461665"/>
          </a:xfrm>
          <a:prstGeom prst="rect">
            <a:avLst/>
          </a:prstGeom>
          <a:noFill/>
        </p:spPr>
        <p:txBody>
          <a:bodyPr wrap="none" rtlCol="0">
            <a:spAutoFit/>
          </a:bodyPr>
          <a:lstStyle/>
          <a:p>
            <a:r>
              <a:rPr lang="en-US" dirty="0" smtClean="0"/>
              <a:t>10</a:t>
            </a:r>
            <a:endParaRPr lang="en-US" dirty="0"/>
          </a:p>
        </p:txBody>
      </p:sp>
    </p:spTree>
    <p:extLst>
      <p:ext uri="{BB962C8B-B14F-4D97-AF65-F5344CB8AC3E}">
        <p14:creationId xmlns:p14="http://schemas.microsoft.com/office/powerpoint/2010/main" val="363019958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dissolve">
                                      <p:cBhvr>
                                        <p:cTn id="12" dur="2000"/>
                                        <p:tgtEl>
                                          <p:spTgt spid="30"/>
                                        </p:tgtEl>
                                      </p:cBhvr>
                                    </p:animEffect>
                                  </p:childTnLst>
                                </p:cTn>
                              </p:par>
                            </p:childTnLst>
                          </p:cTn>
                        </p:par>
                        <p:par>
                          <p:cTn id="13" fill="hold">
                            <p:stCondLst>
                              <p:cond delay="2500"/>
                            </p:stCondLst>
                            <p:childTnLst>
                              <p:par>
                                <p:cTn id="14" presetID="9"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14</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286000" cy="838200"/>
            <a:chOff x="6019800" y="4495800"/>
            <a:chExt cx="2286000" cy="838200"/>
          </a:xfrm>
        </p:grpSpPr>
        <p:sp>
          <p:nvSpPr>
            <p:cNvPr id="238" name="Rectangle 7"/>
            <p:cNvSpPr>
              <a:spLocks/>
            </p:cNvSpPr>
            <p:nvPr/>
          </p:nvSpPr>
          <p:spPr bwMode="auto">
            <a:xfrm>
              <a:off x="6019800" y="4495800"/>
              <a:ext cx="22860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4419600" cy="830997"/>
          </a:xfrm>
          <a:prstGeom prst="rect">
            <a:avLst/>
          </a:prstGeom>
          <a:noFill/>
        </p:spPr>
        <p:txBody>
          <a:bodyPr wrap="square" rtlCol="0">
            <a:spAutoFit/>
          </a:bodyPr>
          <a:lstStyle/>
          <a:p>
            <a:r>
              <a:rPr lang="en-US" dirty="0"/>
              <a:t>n</a:t>
            </a:r>
            <a:r>
              <a:rPr lang="en-US" dirty="0" smtClean="0"/>
              <a:t> &lt; 10, sum stops: frame is popped</a:t>
            </a:r>
            <a:r>
              <a:rPr lang="en-US" dirty="0"/>
              <a:t> </a:t>
            </a:r>
            <a:r>
              <a:rPr lang="en-US" dirty="0" smtClean="0"/>
              <a:t>and n is put on stack:</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smtClean="0"/>
              <a:t>system</a:t>
            </a:r>
            <a:endParaRPr lang="en-US" dirty="0"/>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285735" cy="914400"/>
            <a:chOff x="6019800" y="4419600"/>
            <a:chExt cx="2285735" cy="914400"/>
          </a:xfrm>
        </p:grpSpPr>
        <p:sp>
          <p:nvSpPr>
            <p:cNvPr id="17" name="Rectangle 7"/>
            <p:cNvSpPr>
              <a:spLocks/>
            </p:cNvSpPr>
            <p:nvPr/>
          </p:nvSpPr>
          <p:spPr bwMode="auto">
            <a:xfrm>
              <a:off x="6019800" y="4419600"/>
              <a:ext cx="22857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grpSp>
        <p:nvGrpSpPr>
          <p:cNvPr id="22" name="Group 21"/>
          <p:cNvGrpSpPr/>
          <p:nvPr/>
        </p:nvGrpSpPr>
        <p:grpSpPr>
          <a:xfrm>
            <a:off x="6096000" y="2971800"/>
            <a:ext cx="2286000" cy="914400"/>
            <a:chOff x="6019800" y="4419600"/>
            <a:chExt cx="2286000" cy="914400"/>
          </a:xfrm>
        </p:grpSpPr>
        <p:sp>
          <p:nvSpPr>
            <p:cNvPr id="24" name="Rectangle 7"/>
            <p:cNvSpPr>
              <a:spLocks/>
            </p:cNvSpPr>
            <p:nvPr/>
          </p:nvSpPr>
          <p:spPr bwMode="auto">
            <a:xfrm>
              <a:off x="6019800" y="4419600"/>
              <a:ext cx="22860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info</a:t>
              </a:r>
              <a:endParaRPr lang="en-US" dirty="0">
                <a:solidFill>
                  <a:schemeClr val="tx1"/>
                </a:solidFill>
                <a:latin typeface="Arial" charset="0"/>
                <a:cs typeface="Arial" charset="0"/>
                <a:sym typeface="Arial" charset="0"/>
              </a:endParaRP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smtClean="0"/>
              <a:t>82</a:t>
            </a:r>
            <a:endParaRPr lang="en-US" dirty="0"/>
          </a:p>
        </p:txBody>
      </p:sp>
      <p:grpSp>
        <p:nvGrpSpPr>
          <p:cNvPr id="27" name="Group 26"/>
          <p:cNvGrpSpPr/>
          <p:nvPr/>
        </p:nvGrpSpPr>
        <p:grpSpPr>
          <a:xfrm>
            <a:off x="6096265" y="2057400"/>
            <a:ext cx="2285735" cy="914400"/>
            <a:chOff x="6019800" y="4419600"/>
            <a:chExt cx="1676135" cy="914400"/>
          </a:xfrm>
        </p:grpSpPr>
        <p:sp>
          <p:nvSpPr>
            <p:cNvPr id="28"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9"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info</a:t>
              </a:r>
              <a:endParaRPr lang="en-US" dirty="0">
                <a:solidFill>
                  <a:schemeClr val="tx1"/>
                </a:solidFill>
                <a:latin typeface="Arial" charset="0"/>
                <a:cs typeface="Arial" charset="0"/>
                <a:sym typeface="Arial" charset="0"/>
              </a:endParaRPr>
            </a:p>
          </p:txBody>
        </p:sp>
      </p:grpSp>
      <p:sp>
        <p:nvSpPr>
          <p:cNvPr id="30" name="TextBox 29"/>
          <p:cNvSpPr txBox="1"/>
          <p:nvPr/>
        </p:nvSpPr>
        <p:spPr>
          <a:xfrm>
            <a:off x="6629400" y="2057400"/>
            <a:ext cx="338554" cy="461665"/>
          </a:xfrm>
          <a:prstGeom prst="rect">
            <a:avLst/>
          </a:prstGeom>
          <a:noFill/>
        </p:spPr>
        <p:txBody>
          <a:bodyPr wrap="none" rtlCol="0">
            <a:spAutoFit/>
          </a:bodyPr>
          <a:lstStyle/>
          <a:p>
            <a:r>
              <a:rPr lang="en-US" dirty="0" smtClean="0"/>
              <a:t>8</a:t>
            </a:r>
            <a:endParaRPr lang="en-US" dirty="0"/>
          </a:p>
        </p:txBody>
      </p:sp>
      <p:sp>
        <p:nvSpPr>
          <p:cNvPr id="31" name="TextBox 30"/>
          <p:cNvSpPr txBox="1"/>
          <p:nvPr/>
        </p:nvSpPr>
        <p:spPr>
          <a:xfrm>
            <a:off x="6705600" y="2514600"/>
            <a:ext cx="338554" cy="461665"/>
          </a:xfrm>
          <a:prstGeom prst="rect">
            <a:avLst/>
          </a:prstGeom>
          <a:noFill/>
        </p:spPr>
        <p:txBody>
          <a:bodyPr wrap="none" rtlCol="0">
            <a:spAutoFit/>
          </a:bodyPr>
          <a:lstStyle/>
          <a:p>
            <a:r>
              <a:rPr lang="en-US" dirty="0" smtClean="0"/>
              <a:t>8</a:t>
            </a:r>
            <a:endParaRPr lang="en-US" dirty="0"/>
          </a:p>
        </p:txBody>
      </p:sp>
    </p:spTree>
    <p:extLst>
      <p:ext uri="{BB962C8B-B14F-4D97-AF65-F5344CB8AC3E}">
        <p14:creationId xmlns:p14="http://schemas.microsoft.com/office/powerpoint/2010/main" val="2592349550"/>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9" presetClass="exit" presetSubtype="0" fill="hold" grpId="1" nodeType="clickEffect">
                                  <p:stCondLst>
                                    <p:cond delay="0"/>
                                  </p:stCondLst>
                                  <p:childTnLst>
                                    <p:animEffect transition="out" filter="dissolve">
                                      <p:cBhvr>
                                        <p:cTn id="10" dur="500"/>
                                        <p:tgtEl>
                                          <p:spTgt spid="30"/>
                                        </p:tgtEl>
                                      </p:cBhvr>
                                    </p:animEffect>
                                    <p:set>
                                      <p:cBhvr>
                                        <p:cTn id="11" dur="1" fill="hold">
                                          <p:stCondLst>
                                            <p:cond delay="499"/>
                                          </p:stCondLst>
                                        </p:cTn>
                                        <p:tgtEl>
                                          <p:spTgt spid="30"/>
                                        </p:tgtEl>
                                        <p:attrNameLst>
                                          <p:attrName>style.visibility</p:attrName>
                                        </p:attrNameLst>
                                      </p:cBhvr>
                                      <p:to>
                                        <p:strVal val="hidden"/>
                                      </p:to>
                                    </p:set>
                                  </p:childTnLst>
                                </p:cTn>
                              </p:par>
                            </p:childTnLst>
                          </p:cTn>
                        </p:par>
                        <p:par>
                          <p:cTn id="12" fill="hold">
                            <p:stCondLst>
                              <p:cond delay="500"/>
                            </p:stCondLst>
                            <p:childTnLst>
                              <p:par>
                                <p:cTn id="13" presetID="9" presetClass="entr" presetSubtype="0" fill="hold" grpId="0"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dissolve">
                                      <p:cBhvr>
                                        <p:cTn id="1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1"/>
      <p:bldP spid="3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15</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2860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5029200" cy="1200328"/>
          </a:xfrm>
          <a:prstGeom prst="rect">
            <a:avLst/>
          </a:prstGeom>
          <a:noFill/>
        </p:spPr>
        <p:txBody>
          <a:bodyPr wrap="square" rtlCol="0">
            <a:spAutoFit/>
          </a:bodyPr>
          <a:lstStyle/>
          <a:p>
            <a:r>
              <a:rPr lang="en-US" dirty="0" smtClean="0"/>
              <a:t>Using return value 8, stack computes</a:t>
            </a:r>
            <a:br>
              <a:rPr lang="en-US" dirty="0" smtClean="0"/>
            </a:br>
            <a:r>
              <a:rPr lang="en-US" dirty="0" smtClean="0"/>
              <a:t> 8 + 2 = 10, pops frame from stack, puts return value 10 on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285735" cy="914400"/>
            <a:chOff x="6019800" y="4419600"/>
            <a:chExt cx="2285735" cy="914400"/>
          </a:xfrm>
        </p:grpSpPr>
        <p:sp>
          <p:nvSpPr>
            <p:cNvPr id="17" name="Rectangle 7"/>
            <p:cNvSpPr>
              <a:spLocks/>
            </p:cNvSpPr>
            <p:nvPr/>
          </p:nvSpPr>
          <p:spPr bwMode="auto">
            <a:xfrm>
              <a:off x="6019800" y="4419600"/>
              <a:ext cx="22857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grpSp>
        <p:nvGrpSpPr>
          <p:cNvPr id="22" name="Group 21"/>
          <p:cNvGrpSpPr/>
          <p:nvPr/>
        </p:nvGrpSpPr>
        <p:grpSpPr>
          <a:xfrm>
            <a:off x="6096000" y="2971800"/>
            <a:ext cx="2286000" cy="914400"/>
            <a:chOff x="6019800" y="4419600"/>
            <a:chExt cx="1676135" cy="914400"/>
          </a:xfrm>
        </p:grpSpPr>
        <p:sp>
          <p:nvSpPr>
            <p:cNvPr id="24"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info</a:t>
              </a:r>
              <a:endParaRPr lang="en-US" dirty="0">
                <a:solidFill>
                  <a:schemeClr val="tx1"/>
                </a:solidFill>
                <a:latin typeface="Arial" charset="0"/>
                <a:cs typeface="Arial" charset="0"/>
                <a:sym typeface="Arial" charset="0"/>
              </a:endParaRP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smtClean="0"/>
              <a:t>82</a:t>
            </a:r>
            <a:endParaRPr lang="en-US" dirty="0"/>
          </a:p>
        </p:txBody>
      </p:sp>
      <p:sp>
        <p:nvSpPr>
          <p:cNvPr id="31" name="TextBox 30"/>
          <p:cNvSpPr txBox="1"/>
          <p:nvPr/>
        </p:nvSpPr>
        <p:spPr>
          <a:xfrm>
            <a:off x="6705600" y="2514600"/>
            <a:ext cx="338554" cy="461665"/>
          </a:xfrm>
          <a:prstGeom prst="rect">
            <a:avLst/>
          </a:prstGeom>
          <a:noFill/>
        </p:spPr>
        <p:txBody>
          <a:bodyPr wrap="none" rtlCol="0">
            <a:spAutoFit/>
          </a:bodyPr>
          <a:lstStyle/>
          <a:p>
            <a:r>
              <a:rPr lang="en-US" dirty="0" smtClean="0"/>
              <a:t>8</a:t>
            </a:r>
            <a:endParaRPr lang="en-US" dirty="0"/>
          </a:p>
        </p:txBody>
      </p:sp>
      <p:sp>
        <p:nvSpPr>
          <p:cNvPr id="9" name="TextBox 8"/>
          <p:cNvSpPr txBox="1"/>
          <p:nvPr/>
        </p:nvSpPr>
        <p:spPr>
          <a:xfrm>
            <a:off x="6553200" y="3352800"/>
            <a:ext cx="492443" cy="461665"/>
          </a:xfrm>
          <a:prstGeom prst="rect">
            <a:avLst/>
          </a:prstGeom>
          <a:noFill/>
        </p:spPr>
        <p:txBody>
          <a:bodyPr wrap="none" rtlCol="0">
            <a:spAutoFit/>
          </a:bodyPr>
          <a:lstStyle/>
          <a:p>
            <a:r>
              <a:rPr lang="en-US" dirty="0" smtClean="0"/>
              <a:t>10</a:t>
            </a:r>
            <a:endParaRPr lang="en-US" dirty="0"/>
          </a:p>
        </p:txBody>
      </p:sp>
    </p:spTree>
    <p:extLst>
      <p:ext uri="{BB962C8B-B14F-4D97-AF65-F5344CB8AC3E}">
        <p14:creationId xmlns:p14="http://schemas.microsoft.com/office/powerpoint/2010/main" val="261346162"/>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31"/>
                                        </p:tgtEl>
                                      </p:cBhvr>
                                    </p:animEffect>
                                    <p:set>
                                      <p:cBhvr>
                                        <p:cTn id="7" dur="1" fill="hold">
                                          <p:stCondLst>
                                            <p:cond delay="499"/>
                                          </p:stCondLst>
                                        </p:cTn>
                                        <p:tgtEl>
                                          <p:spTgt spid="3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22"/>
                                        </p:tgtEl>
                                      </p:cBhvr>
                                    </p:animEffect>
                                    <p:set>
                                      <p:cBhvr>
                                        <p:cTn id="12" dur="1" fill="hold">
                                          <p:stCondLst>
                                            <p:cond delay="499"/>
                                          </p:stCondLst>
                                        </p:cTn>
                                        <p:tgtEl>
                                          <p:spTgt spid="2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26"/>
                                        </p:tgtEl>
                                      </p:cBhvr>
                                    </p:animEffect>
                                    <p:set>
                                      <p:cBhvr>
                                        <p:cTn id="17" dur="1" fill="hold">
                                          <p:stCondLst>
                                            <p:cond delay="499"/>
                                          </p:stCondLst>
                                        </p:cTn>
                                        <p:tgtEl>
                                          <p:spTgt spid="2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1"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16</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2860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5029200" cy="1200328"/>
          </a:xfrm>
          <a:prstGeom prst="rect">
            <a:avLst/>
          </a:prstGeom>
          <a:noFill/>
        </p:spPr>
        <p:txBody>
          <a:bodyPr wrap="square" rtlCol="0">
            <a:spAutoFit/>
          </a:bodyPr>
          <a:lstStyle/>
          <a:p>
            <a:r>
              <a:rPr lang="en-US" dirty="0" smtClean="0"/>
              <a:t>Using return value 10, stack computes</a:t>
            </a:r>
            <a:br>
              <a:rPr lang="en-US" dirty="0" smtClean="0"/>
            </a:br>
            <a:r>
              <a:rPr lang="en-US" dirty="0" smtClean="0"/>
              <a:t> 10 + 4 = 14, pops frame from stack, puts return value 14 on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grpSp>
        <p:nvGrpSpPr>
          <p:cNvPr id="16" name="Group 15"/>
          <p:cNvGrpSpPr/>
          <p:nvPr/>
        </p:nvGrpSpPr>
        <p:grpSpPr>
          <a:xfrm>
            <a:off x="6096265" y="3886200"/>
            <a:ext cx="2285735" cy="914400"/>
            <a:chOff x="6019800" y="4419600"/>
            <a:chExt cx="1676135" cy="914400"/>
          </a:xfrm>
        </p:grpSpPr>
        <p:sp>
          <p:nvSpPr>
            <p:cNvPr id="17"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smtClean="0"/>
              <a:t>824</a:t>
            </a:r>
            <a:endParaRPr lang="en-US" dirty="0"/>
          </a:p>
        </p:txBody>
      </p:sp>
      <p:sp>
        <p:nvSpPr>
          <p:cNvPr id="9" name="TextBox 8"/>
          <p:cNvSpPr txBox="1"/>
          <p:nvPr/>
        </p:nvSpPr>
        <p:spPr>
          <a:xfrm>
            <a:off x="6553200" y="3352800"/>
            <a:ext cx="492443" cy="461665"/>
          </a:xfrm>
          <a:prstGeom prst="rect">
            <a:avLst/>
          </a:prstGeom>
          <a:noFill/>
        </p:spPr>
        <p:txBody>
          <a:bodyPr wrap="none" rtlCol="0">
            <a:spAutoFit/>
          </a:bodyPr>
          <a:lstStyle/>
          <a:p>
            <a:r>
              <a:rPr lang="en-US" dirty="0" smtClean="0"/>
              <a:t>10</a:t>
            </a:r>
            <a:endParaRPr lang="en-US" dirty="0"/>
          </a:p>
        </p:txBody>
      </p:sp>
      <p:sp>
        <p:nvSpPr>
          <p:cNvPr id="2" name="TextBox 1"/>
          <p:cNvSpPr txBox="1"/>
          <p:nvPr/>
        </p:nvSpPr>
        <p:spPr>
          <a:xfrm>
            <a:off x="6629400" y="4343400"/>
            <a:ext cx="492443" cy="461665"/>
          </a:xfrm>
          <a:prstGeom prst="rect">
            <a:avLst/>
          </a:prstGeom>
          <a:noFill/>
        </p:spPr>
        <p:txBody>
          <a:bodyPr wrap="none" rtlCol="0">
            <a:spAutoFit/>
          </a:bodyPr>
          <a:lstStyle/>
          <a:p>
            <a:r>
              <a:rPr lang="en-US" dirty="0" smtClean="0"/>
              <a:t>14</a:t>
            </a:r>
            <a:endParaRPr lang="en-US" dirty="0"/>
          </a:p>
        </p:txBody>
      </p:sp>
    </p:spTree>
    <p:extLst>
      <p:ext uri="{BB962C8B-B14F-4D97-AF65-F5344CB8AC3E}">
        <p14:creationId xmlns:p14="http://schemas.microsoft.com/office/powerpoint/2010/main" val="74050525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16"/>
                                        </p:tgtEl>
                                      </p:cBhvr>
                                    </p:animEffect>
                                    <p:set>
                                      <p:cBhvr>
                                        <p:cTn id="12" dur="1" fill="hold">
                                          <p:stCondLst>
                                            <p:cond delay="499"/>
                                          </p:stCondLst>
                                        </p:cTn>
                                        <p:tgtEl>
                                          <p:spTgt spid="16"/>
                                        </p:tgtEl>
                                        <p:attrNameLst>
                                          <p:attrName>style.visibility</p:attrName>
                                        </p:attrNameLst>
                                      </p:cBhvr>
                                      <p:to>
                                        <p:strVal val="hidden"/>
                                      </p:to>
                                    </p:set>
                                  </p:childTnLst>
                                </p:cTn>
                              </p:par>
                              <p:par>
                                <p:cTn id="13" presetID="9" presetClass="exit" presetSubtype="0" fill="hold" grpId="0" nodeType="withEffect">
                                  <p:stCondLst>
                                    <p:cond delay="0"/>
                                  </p:stCondLst>
                                  <p:childTnLst>
                                    <p:animEffect transition="out" filter="dissolv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dissolv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17</a:t>
            </a:fld>
            <a:endParaRPr lang="en-US"/>
          </a:p>
        </p:txBody>
      </p:sp>
      <p:sp>
        <p:nvSpPr>
          <p:cNvPr id="217" name="Rectangle 216"/>
          <p:cNvSpPr/>
          <p:nvPr/>
        </p:nvSpPr>
        <p:spPr>
          <a:xfrm>
            <a:off x="304800" y="1905000"/>
            <a:ext cx="4343400" cy="35052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416320"/>
          </a:xfrm>
          <a:prstGeom prst="rect">
            <a:avLst/>
          </a:prstGeom>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sum(</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solidFill>
                  <a:schemeClr val="tx1"/>
                </a:solidFill>
              </a:rPr>
              <a:t> </a:t>
            </a:r>
            <a:r>
              <a:rPr lang="en-US" dirty="0" smtClean="0">
                <a:solidFill>
                  <a:schemeClr val="tx1"/>
                </a:solidFill>
              </a:rPr>
              <a:t>     </a:t>
            </a:r>
            <a:r>
              <a:rPr lang="en-US" b="1" dirty="0" smtClean="0">
                <a:solidFill>
                  <a:schemeClr val="tx1"/>
                </a:solidFill>
              </a:rPr>
              <a:t>return</a:t>
            </a:r>
            <a:r>
              <a:rPr lang="en-US" dirty="0" smtClean="0">
                <a:solidFill>
                  <a:schemeClr val="tx1"/>
                </a:solidFill>
              </a:rPr>
              <a:t> </a:t>
            </a:r>
            <a:r>
              <a:rPr lang="en-US" dirty="0">
                <a:solidFill>
                  <a:schemeClr val="tx1"/>
                </a:solidFill>
              </a:rPr>
              <a:t>sum(n/10)  +  n%</a:t>
            </a:r>
            <a:r>
              <a:rPr lang="en-US" dirty="0" smtClean="0">
                <a:solidFill>
                  <a:schemeClr val="tx1"/>
                </a:solidFill>
              </a:rPr>
              <a:t>10;</a:t>
            </a:r>
            <a:endParaRPr lang="en-US" dirty="0">
              <a:solidFill>
                <a:schemeClr val="tx1"/>
              </a:solidFill>
            </a:endParaRPr>
          </a:p>
          <a:p>
            <a:r>
              <a:rPr lang="en-US" dirty="0" smtClean="0">
                <a:solidFill>
                  <a:schemeClr val="tx1"/>
                </a:solidFill>
              </a:rPr>
              <a:t>}</a:t>
            </a:r>
          </a:p>
          <a:p>
            <a:endParaRPr lang="en-US" dirty="0">
              <a:solidFill>
                <a:schemeClr val="tx1"/>
              </a:solidFill>
            </a:endParaRPr>
          </a:p>
          <a:p>
            <a:r>
              <a:rPr lang="en-US" b="1" dirty="0" smtClean="0">
                <a:solidFill>
                  <a:schemeClr val="tx1"/>
                </a:solidFill>
              </a:rPr>
              <a:t>public</a:t>
            </a:r>
            <a:r>
              <a:rPr lang="en-US" dirty="0" smtClean="0">
                <a:solidFill>
                  <a:schemeClr val="tx1"/>
                </a:solidFill>
              </a:rPr>
              <a:t> </a:t>
            </a:r>
            <a:r>
              <a:rPr lang="en-US" b="1" dirty="0" smtClean="0">
                <a:solidFill>
                  <a:schemeClr val="tx1"/>
                </a:solidFill>
              </a:rPr>
              <a:t>static</a:t>
            </a:r>
            <a:r>
              <a:rPr lang="en-US" dirty="0" smtClean="0">
                <a:solidFill>
                  <a:schemeClr val="tx1"/>
                </a:solidFill>
              </a:rPr>
              <a:t> void main(…) {</a:t>
            </a:r>
          </a:p>
          <a:p>
            <a:r>
              <a:rPr lang="en-US" dirty="0">
                <a:solidFill>
                  <a:schemeClr val="tx1"/>
                </a:solidFill>
              </a:rPr>
              <a:t> </a:t>
            </a:r>
            <a:r>
              <a:rPr lang="en-US" dirty="0" smtClean="0">
                <a:solidFill>
                  <a:schemeClr val="tx1"/>
                </a:solidFill>
              </a:rPr>
              <a:t>  </a:t>
            </a:r>
            <a:r>
              <a:rPr lang="en-US" dirty="0" err="1" smtClean="0">
                <a:solidFill>
                  <a:schemeClr val="tx1"/>
                </a:solidFill>
              </a:rPr>
              <a:t>int</a:t>
            </a:r>
            <a:r>
              <a:rPr lang="en-US" dirty="0" smtClean="0">
                <a:solidFill>
                  <a:schemeClr val="tx1"/>
                </a:solidFill>
              </a:rPr>
              <a:t> r= sum(824);</a:t>
            </a:r>
          </a:p>
          <a:p>
            <a:r>
              <a:rPr lang="en-US" dirty="0">
                <a:solidFill>
                  <a:schemeClr val="tx1"/>
                </a:solidFill>
              </a:rPr>
              <a:t> </a:t>
            </a:r>
            <a:r>
              <a:rPr lang="en-US" dirty="0" smtClean="0">
                <a:solidFill>
                  <a:schemeClr val="tx1"/>
                </a:solidFill>
              </a:rPr>
              <a:t>  </a:t>
            </a:r>
            <a:r>
              <a:rPr lang="en-US" dirty="0" err="1" smtClean="0">
                <a:solidFill>
                  <a:schemeClr val="tx1"/>
                </a:solidFill>
              </a:rPr>
              <a:t>System.out.println</a:t>
            </a:r>
            <a:r>
              <a:rPr lang="en-US" dirty="0" smtClean="0">
                <a:solidFill>
                  <a:schemeClr val="tx1"/>
                </a:solidFill>
              </a:rPr>
              <a:t>(r);</a:t>
            </a:r>
          </a:p>
          <a:p>
            <a:r>
              <a:rPr lang="en-US" dirty="0">
                <a:solidFill>
                  <a:schemeClr val="tx1"/>
                </a:solidFill>
              </a:rPr>
              <a:t>}</a:t>
            </a:r>
          </a:p>
        </p:txBody>
      </p:sp>
      <p:grpSp>
        <p:nvGrpSpPr>
          <p:cNvPr id="237" name="Group 236"/>
          <p:cNvGrpSpPr/>
          <p:nvPr/>
        </p:nvGrpSpPr>
        <p:grpSpPr>
          <a:xfrm>
            <a:off x="6096000" y="5638800"/>
            <a:ext cx="2286000" cy="838200"/>
            <a:chOff x="6019800" y="4495800"/>
            <a:chExt cx="2286000" cy="838200"/>
          </a:xfrm>
        </p:grpSpPr>
        <p:sp>
          <p:nvSpPr>
            <p:cNvPr id="238" name="Rectangle 7"/>
            <p:cNvSpPr>
              <a:spLocks/>
            </p:cNvSpPr>
            <p:nvPr/>
          </p:nvSpPr>
          <p:spPr bwMode="auto">
            <a:xfrm>
              <a:off x="6019800" y="4495800"/>
              <a:ext cx="22860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381000" y="5562600"/>
            <a:ext cx="5029200" cy="830997"/>
          </a:xfrm>
          <a:prstGeom prst="rect">
            <a:avLst/>
          </a:prstGeom>
          <a:noFill/>
        </p:spPr>
        <p:txBody>
          <a:bodyPr wrap="square" rtlCol="0">
            <a:spAutoFit/>
          </a:bodyPr>
          <a:lstStyle/>
          <a:p>
            <a:r>
              <a:rPr lang="en-US" dirty="0" smtClean="0"/>
              <a:t>Using return value 14, main stores</a:t>
            </a:r>
            <a:br>
              <a:rPr lang="en-US" dirty="0" smtClean="0"/>
            </a:br>
            <a:r>
              <a:rPr lang="en-US" dirty="0" smtClean="0"/>
              <a:t> 14 in r and removes 14 from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065729"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smtClean="0"/>
                <a:t>main</a:t>
              </a:r>
              <a:endParaRPr lang="en-US" dirty="0"/>
            </a:p>
          </p:txBody>
        </p:sp>
      </p:grpSp>
      <p:sp>
        <p:nvSpPr>
          <p:cNvPr id="2" name="TextBox 1"/>
          <p:cNvSpPr txBox="1"/>
          <p:nvPr/>
        </p:nvSpPr>
        <p:spPr>
          <a:xfrm>
            <a:off x="6629400" y="4343400"/>
            <a:ext cx="492443" cy="461665"/>
          </a:xfrm>
          <a:prstGeom prst="rect">
            <a:avLst/>
          </a:prstGeom>
          <a:noFill/>
        </p:spPr>
        <p:txBody>
          <a:bodyPr wrap="none" rtlCol="0">
            <a:spAutoFit/>
          </a:bodyPr>
          <a:lstStyle/>
          <a:p>
            <a:r>
              <a:rPr lang="en-US" dirty="0" smtClean="0"/>
              <a:t>14</a:t>
            </a:r>
            <a:endParaRPr lang="en-US" dirty="0"/>
          </a:p>
        </p:txBody>
      </p:sp>
      <p:sp>
        <p:nvSpPr>
          <p:cNvPr id="6" name="TextBox 5"/>
          <p:cNvSpPr txBox="1"/>
          <p:nvPr/>
        </p:nvSpPr>
        <p:spPr>
          <a:xfrm>
            <a:off x="6324600" y="4800600"/>
            <a:ext cx="492443" cy="461665"/>
          </a:xfrm>
          <a:prstGeom prst="rect">
            <a:avLst/>
          </a:prstGeom>
          <a:noFill/>
        </p:spPr>
        <p:txBody>
          <a:bodyPr wrap="none" rtlCol="0">
            <a:spAutoFit/>
          </a:bodyPr>
          <a:lstStyle/>
          <a:p>
            <a:r>
              <a:rPr lang="en-US" dirty="0" smtClean="0"/>
              <a:t>14</a:t>
            </a:r>
            <a:endParaRPr lang="en-US" dirty="0"/>
          </a:p>
        </p:txBody>
      </p:sp>
    </p:spTree>
    <p:extLst>
      <p:ext uri="{BB962C8B-B14F-4D97-AF65-F5344CB8AC3E}">
        <p14:creationId xmlns:p14="http://schemas.microsoft.com/office/powerpoint/2010/main" val="4049906321"/>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685800" y="411163"/>
            <a:ext cx="7772400" cy="1076325"/>
          </a:xfrm>
          <a:ln/>
        </p:spPr>
        <p:txBody>
          <a:bodyPr rIns="132080">
            <a:normAutofit/>
          </a:bodyPr>
          <a:lstStyle/>
          <a:p>
            <a:pPr algn="ctr"/>
            <a:r>
              <a:rPr lang="en-US" sz="3200" dirty="0" smtClean="0">
                <a:solidFill>
                  <a:srgbClr val="800000"/>
                </a:solidFill>
              </a:rPr>
              <a:t>Summary of method call execution</a:t>
            </a:r>
            <a:endParaRPr lang="en-US" sz="3200" dirty="0">
              <a:solidFill>
                <a:srgbClr val="800000"/>
              </a:solidFill>
            </a:endParaRPr>
          </a:p>
        </p:txBody>
      </p:sp>
      <p:sp>
        <p:nvSpPr>
          <p:cNvPr id="5" name="Slide Number Placeholder 3"/>
          <p:cNvSpPr>
            <a:spLocks noGrp="1"/>
          </p:cNvSpPr>
          <p:nvPr>
            <p:ph type="sldNum" sz="quarter" idx="12"/>
          </p:nvPr>
        </p:nvSpPr>
        <p:spPr/>
        <p:txBody>
          <a:bodyPr>
            <a:normAutofit fontScale="85000" lnSpcReduction="20000"/>
          </a:bodyPr>
          <a:lstStyle/>
          <a:p>
            <a:fld id="{1B8D5EDB-C7D2-4E15-AD8E-B44246F73DE8}" type="slidenum">
              <a:rPr lang="en-US"/>
              <a:pPr/>
              <a:t>18</a:t>
            </a:fld>
            <a:endParaRPr lang="en-US"/>
          </a:p>
        </p:txBody>
      </p:sp>
      <p:sp>
        <p:nvSpPr>
          <p:cNvPr id="2" name="Content Placeholder 1"/>
          <p:cNvSpPr>
            <a:spLocks noGrp="1"/>
          </p:cNvSpPr>
          <p:nvPr>
            <p:ph sz="quarter" idx="1"/>
          </p:nvPr>
        </p:nvSpPr>
        <p:spPr>
          <a:xfrm>
            <a:off x="612648" y="1600200"/>
            <a:ext cx="8150352" cy="4876800"/>
          </a:xfrm>
        </p:spPr>
        <p:txBody>
          <a:bodyPr>
            <a:noAutofit/>
          </a:bodyPr>
          <a:lstStyle/>
          <a:p>
            <a:pPr marL="0" indent="0">
              <a:buNone/>
            </a:pPr>
            <a:r>
              <a:rPr lang="en-US" sz="2400" dirty="0" smtClean="0">
                <a:latin typeface="Times New Roman"/>
                <a:cs typeface="Times New Roman"/>
              </a:rPr>
              <a:t>Memorize this!</a:t>
            </a:r>
          </a:p>
          <a:p>
            <a:pPr>
              <a:spcBef>
                <a:spcPts val="1200"/>
              </a:spcBef>
            </a:pPr>
            <a:r>
              <a:rPr lang="en-US" sz="2400" dirty="0" smtClean="0">
                <a:latin typeface="Times New Roman"/>
                <a:cs typeface="Times New Roman"/>
              </a:rPr>
              <a:t>1. A frame for a call contains parameters, local variables, and other information needed to properly execute a method call.</a:t>
            </a:r>
          </a:p>
          <a:p>
            <a:pPr>
              <a:spcBef>
                <a:spcPts val="1200"/>
              </a:spcBef>
            </a:pPr>
            <a:r>
              <a:rPr lang="en-US" sz="2400" dirty="0" smtClean="0">
                <a:latin typeface="Times New Roman"/>
                <a:cs typeface="Times New Roman"/>
              </a:rPr>
              <a:t>2. To execute a method call: push a frame for the call on the stack, assign </a:t>
            </a:r>
            <a:r>
              <a:rPr lang="en-US" sz="2400" dirty="0" err="1" smtClean="0">
                <a:latin typeface="Times New Roman"/>
                <a:cs typeface="Times New Roman"/>
              </a:rPr>
              <a:t>arg</a:t>
            </a:r>
            <a:r>
              <a:rPr lang="en-US" sz="2400" dirty="0" smtClean="0">
                <a:latin typeface="Times New Roman"/>
                <a:cs typeface="Times New Roman"/>
              </a:rPr>
              <a:t> values to pars, and execute method body.</a:t>
            </a:r>
          </a:p>
          <a:p>
            <a:pPr marL="320040" lvl="1" indent="0">
              <a:spcBef>
                <a:spcPts val="1200"/>
              </a:spcBef>
              <a:buNone/>
            </a:pPr>
            <a:r>
              <a:rPr lang="en-US" sz="2400" dirty="0" smtClean="0">
                <a:latin typeface="Times New Roman"/>
                <a:cs typeface="Times New Roman"/>
              </a:rPr>
              <a:t>When executing method body, look in frame for call for parameters and local variables.</a:t>
            </a:r>
          </a:p>
          <a:p>
            <a:pPr marL="320040" lvl="1" indent="0">
              <a:spcBef>
                <a:spcPts val="1200"/>
              </a:spcBef>
              <a:buNone/>
            </a:pPr>
            <a:r>
              <a:rPr lang="en-US" sz="2400" dirty="0" smtClean="0">
                <a:latin typeface="Times New Roman"/>
                <a:cs typeface="Times New Roman"/>
              </a:rPr>
              <a:t>When method body finishes, pop frame from stack and (for a function) push the return value on the stack.</a:t>
            </a:r>
          </a:p>
          <a:p>
            <a:pPr marL="342900" indent="-342900">
              <a:spcBef>
                <a:spcPts val="1200"/>
              </a:spcBef>
            </a:pPr>
            <a:r>
              <a:rPr lang="en-US" sz="2400" dirty="0" smtClean="0">
                <a:latin typeface="Times New Roman"/>
                <a:cs typeface="Times New Roman"/>
              </a:rPr>
              <a:t>For function call: When control given back to call, it pops the return value and uses it as the value of the function call.</a:t>
            </a:r>
            <a:endParaRPr lang="en-US" sz="2400" dirty="0">
              <a:latin typeface="Times New Roman"/>
              <a:cs typeface="Times New Roman"/>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800000"/>
                </a:solidFill>
              </a:rPr>
              <a:t>Questions about local variables</a:t>
            </a:r>
            <a:endParaRPr lang="fr-BE"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19</a:t>
            </a:fld>
            <a:endParaRPr lang="en-US"/>
          </a:p>
        </p:txBody>
      </p:sp>
      <p:sp>
        <p:nvSpPr>
          <p:cNvPr id="4" name="Content Placeholder 3"/>
          <p:cNvSpPr>
            <a:spLocks noGrp="1"/>
          </p:cNvSpPr>
          <p:nvPr>
            <p:ph sz="quarter" idx="1"/>
          </p:nvPr>
        </p:nvSpPr>
        <p:spPr>
          <a:xfrm>
            <a:off x="457200" y="1600200"/>
            <a:ext cx="3581400" cy="3352800"/>
          </a:xfrm>
          <a:ln w="25400">
            <a:solidFill>
              <a:srgbClr val="800000"/>
            </a:solidFill>
          </a:ln>
        </p:spPr>
        <p:txBody>
          <a:bodyPr>
            <a:normAutofit/>
          </a:bodyPr>
          <a:lstStyle/>
          <a:p>
            <a:pPr marL="0" indent="0">
              <a:spcBef>
                <a:spcPts val="600"/>
              </a:spcBef>
              <a:buNone/>
            </a:pPr>
            <a:r>
              <a:rPr lang="en-US" sz="2400" dirty="0" smtClean="0">
                <a:latin typeface="Times New Roman"/>
                <a:cs typeface="Times New Roman"/>
              </a:rPr>
              <a:t>public static void m(…) {</a:t>
            </a:r>
          </a:p>
          <a:p>
            <a:pPr marL="0" indent="0">
              <a:spcBef>
                <a:spcPts val="600"/>
              </a:spcBef>
              <a:buNone/>
            </a:pPr>
            <a:r>
              <a:rPr lang="en-US" sz="2400" dirty="0">
                <a:latin typeface="Times New Roman"/>
                <a:cs typeface="Times New Roman"/>
              </a:rPr>
              <a:t> </a:t>
            </a:r>
            <a:r>
              <a:rPr lang="en-US" sz="2400" dirty="0" smtClean="0">
                <a:latin typeface="Times New Roman"/>
                <a:cs typeface="Times New Roman"/>
              </a:rPr>
              <a:t>   …</a:t>
            </a:r>
          </a:p>
          <a:p>
            <a:pPr marL="0" indent="0">
              <a:spcBef>
                <a:spcPts val="600"/>
              </a:spcBef>
              <a:buNone/>
            </a:pPr>
            <a:r>
              <a:rPr lang="en-US" sz="2400" dirty="0">
                <a:latin typeface="Times New Roman"/>
                <a:cs typeface="Times New Roman"/>
              </a:rPr>
              <a:t> </a:t>
            </a:r>
            <a:r>
              <a:rPr lang="en-US" sz="2400" dirty="0" smtClean="0">
                <a:latin typeface="Times New Roman"/>
                <a:cs typeface="Times New Roman"/>
              </a:rPr>
              <a:t>   while (…) {</a:t>
            </a:r>
          </a:p>
          <a:p>
            <a:pPr marL="0" indent="0">
              <a:spcBef>
                <a:spcPts val="600"/>
              </a:spcBef>
              <a:buNone/>
            </a:pPr>
            <a:r>
              <a:rPr lang="en-US" sz="2400" dirty="0" smtClean="0">
                <a:latin typeface="Times New Roman"/>
                <a:cs typeface="Times New Roman"/>
              </a:rPr>
              <a:t>        </a:t>
            </a:r>
            <a:r>
              <a:rPr lang="en-US" sz="2400" dirty="0" err="1" smtClean="0">
                <a:latin typeface="Times New Roman"/>
                <a:cs typeface="Times New Roman"/>
              </a:rPr>
              <a:t>int</a:t>
            </a:r>
            <a:r>
              <a:rPr lang="en-US" sz="2400" dirty="0" smtClean="0">
                <a:latin typeface="Times New Roman"/>
                <a:cs typeface="Times New Roman"/>
              </a:rPr>
              <a:t> d= 5;</a:t>
            </a:r>
          </a:p>
          <a:p>
            <a:pPr marL="0" indent="0">
              <a:spcBef>
                <a:spcPts val="600"/>
              </a:spcBef>
              <a:buNone/>
            </a:pPr>
            <a:r>
              <a:rPr lang="en-US" sz="2400" dirty="0">
                <a:latin typeface="Times New Roman"/>
                <a:cs typeface="Times New Roman"/>
              </a:rPr>
              <a:t> </a:t>
            </a:r>
            <a:r>
              <a:rPr lang="en-US" sz="2400" dirty="0" smtClean="0">
                <a:latin typeface="Times New Roman"/>
                <a:cs typeface="Times New Roman"/>
              </a:rPr>
              <a:t>       …</a:t>
            </a:r>
          </a:p>
          <a:p>
            <a:pPr marL="0" indent="0">
              <a:spcBef>
                <a:spcPts val="600"/>
              </a:spcBef>
              <a:buNone/>
            </a:pPr>
            <a:r>
              <a:rPr lang="en-US" sz="2400" dirty="0">
                <a:latin typeface="Times New Roman"/>
                <a:cs typeface="Times New Roman"/>
              </a:rPr>
              <a:t> </a:t>
            </a:r>
            <a:r>
              <a:rPr lang="en-US" sz="2400" dirty="0" smtClean="0">
                <a:latin typeface="Times New Roman"/>
                <a:cs typeface="Times New Roman"/>
              </a:rPr>
              <a:t>   }</a:t>
            </a:r>
          </a:p>
          <a:p>
            <a:pPr marL="0" indent="0">
              <a:spcBef>
                <a:spcPts val="600"/>
              </a:spcBef>
              <a:buNone/>
            </a:pPr>
            <a:r>
              <a:rPr lang="en-US" sz="2400" dirty="0">
                <a:latin typeface="Times New Roman"/>
                <a:cs typeface="Times New Roman"/>
              </a:rPr>
              <a:t>}</a:t>
            </a:r>
          </a:p>
        </p:txBody>
      </p:sp>
      <p:sp>
        <p:nvSpPr>
          <p:cNvPr id="5" name="TextBox 4"/>
          <p:cNvSpPr txBox="1"/>
          <p:nvPr/>
        </p:nvSpPr>
        <p:spPr>
          <a:xfrm>
            <a:off x="609600" y="5257800"/>
            <a:ext cx="7620000" cy="1200328"/>
          </a:xfrm>
          <a:prstGeom prst="rect">
            <a:avLst/>
          </a:prstGeom>
          <a:noFill/>
        </p:spPr>
        <p:txBody>
          <a:bodyPr wrap="square" rtlCol="0">
            <a:spAutoFit/>
          </a:bodyPr>
          <a:lstStyle/>
          <a:p>
            <a:r>
              <a:rPr lang="en-US" dirty="0" smtClean="0"/>
              <a:t>In a call  m(),</a:t>
            </a:r>
          </a:p>
          <a:p>
            <a:r>
              <a:rPr lang="en-US" dirty="0" smtClean="0"/>
              <a:t>when is local variable  d  created and when is it destroyed?</a:t>
            </a:r>
          </a:p>
          <a:p>
            <a:r>
              <a:rPr lang="en-US" dirty="0" smtClean="0"/>
              <a:t>Which version of procedure  m  do you like better?  Why?</a:t>
            </a:r>
            <a:endParaRPr lang="en-US" dirty="0"/>
          </a:p>
        </p:txBody>
      </p:sp>
      <p:sp>
        <p:nvSpPr>
          <p:cNvPr id="6" name="Content Placeholder 3"/>
          <p:cNvSpPr txBox="1">
            <a:spLocks/>
          </p:cNvSpPr>
          <p:nvPr/>
        </p:nvSpPr>
        <p:spPr>
          <a:xfrm>
            <a:off x="4572000" y="1600200"/>
            <a:ext cx="3581400" cy="3733800"/>
          </a:xfrm>
          <a:prstGeom prst="rect">
            <a:avLst/>
          </a:prstGeom>
          <a:ln w="25400">
            <a:solidFill>
              <a:srgbClr val="800000"/>
            </a:solidFill>
          </a:ln>
        </p:spPr>
        <p:txBody>
          <a:bodyPr vert="horz">
            <a:normAutofit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nSpc>
                <a:spcPct val="110000"/>
              </a:lnSpc>
              <a:spcBef>
                <a:spcPts val="600"/>
              </a:spcBef>
              <a:buFont typeface="Wingdings"/>
              <a:buNone/>
            </a:pPr>
            <a:r>
              <a:rPr lang="en-US" sz="2400" dirty="0" smtClean="0">
                <a:latin typeface="Times New Roman"/>
                <a:cs typeface="Times New Roman"/>
              </a:rPr>
              <a:t>public static void m(…) {</a:t>
            </a:r>
          </a:p>
          <a:p>
            <a:pPr marL="0" indent="0">
              <a:lnSpc>
                <a:spcPct val="110000"/>
              </a:lnSpc>
              <a:spcBef>
                <a:spcPts val="600"/>
              </a:spcBef>
              <a:buFont typeface="Wingdings"/>
              <a:buNone/>
            </a:pPr>
            <a:r>
              <a:rPr lang="en-US" sz="2400" dirty="0" smtClean="0">
                <a:latin typeface="Times New Roman"/>
                <a:cs typeface="Times New Roman"/>
              </a:rPr>
              <a:t>    </a:t>
            </a:r>
            <a:r>
              <a:rPr lang="en-US" sz="2400" dirty="0" err="1" smtClean="0">
                <a:latin typeface="Times New Roman"/>
                <a:cs typeface="Times New Roman"/>
              </a:rPr>
              <a:t>int</a:t>
            </a:r>
            <a:r>
              <a:rPr lang="en-US" sz="2400" dirty="0" smtClean="0">
                <a:latin typeface="Times New Roman"/>
                <a:cs typeface="Times New Roman"/>
              </a:rPr>
              <a:t> d;  </a:t>
            </a:r>
          </a:p>
          <a:p>
            <a:pPr marL="0" indent="0">
              <a:lnSpc>
                <a:spcPct val="110000"/>
              </a:lnSpc>
              <a:spcBef>
                <a:spcPts val="600"/>
              </a:spcBef>
              <a:buFont typeface="Wingdings"/>
              <a:buNone/>
            </a:pPr>
            <a:r>
              <a:rPr lang="en-US" sz="2400" dirty="0">
                <a:latin typeface="Times New Roman"/>
                <a:cs typeface="Times New Roman"/>
              </a:rPr>
              <a:t> </a:t>
            </a:r>
            <a:r>
              <a:rPr lang="en-US" sz="2400" dirty="0" smtClean="0">
                <a:latin typeface="Times New Roman"/>
                <a:cs typeface="Times New Roman"/>
              </a:rPr>
              <a:t>   …</a:t>
            </a:r>
          </a:p>
          <a:p>
            <a:pPr marL="0" indent="0">
              <a:lnSpc>
                <a:spcPct val="110000"/>
              </a:lnSpc>
              <a:spcBef>
                <a:spcPts val="600"/>
              </a:spcBef>
              <a:buFont typeface="Wingdings"/>
              <a:buNone/>
            </a:pPr>
            <a:r>
              <a:rPr lang="en-US" sz="2400" dirty="0" smtClean="0">
                <a:latin typeface="Times New Roman"/>
                <a:cs typeface="Times New Roman"/>
              </a:rPr>
              <a:t>    while (…) {</a:t>
            </a:r>
          </a:p>
          <a:p>
            <a:pPr marL="0" indent="0">
              <a:lnSpc>
                <a:spcPct val="110000"/>
              </a:lnSpc>
              <a:spcBef>
                <a:spcPts val="600"/>
              </a:spcBef>
              <a:buFont typeface="Wingdings"/>
              <a:buNone/>
            </a:pPr>
            <a:r>
              <a:rPr lang="en-US" sz="2400" dirty="0" smtClean="0">
                <a:latin typeface="Times New Roman"/>
                <a:cs typeface="Times New Roman"/>
              </a:rPr>
              <a:t>        d= 5;</a:t>
            </a:r>
          </a:p>
          <a:p>
            <a:pPr marL="0" indent="0">
              <a:lnSpc>
                <a:spcPct val="110000"/>
              </a:lnSpc>
              <a:spcBef>
                <a:spcPts val="600"/>
              </a:spcBef>
              <a:buFont typeface="Wingdings"/>
              <a:buNone/>
            </a:pPr>
            <a:r>
              <a:rPr lang="en-US" sz="2400" dirty="0" smtClean="0">
                <a:latin typeface="Times New Roman"/>
                <a:cs typeface="Times New Roman"/>
              </a:rPr>
              <a:t>        …</a:t>
            </a:r>
          </a:p>
          <a:p>
            <a:pPr marL="0" indent="0">
              <a:lnSpc>
                <a:spcPct val="110000"/>
              </a:lnSpc>
              <a:spcBef>
                <a:spcPts val="600"/>
              </a:spcBef>
              <a:buFont typeface="Wingdings"/>
              <a:buNone/>
            </a:pPr>
            <a:r>
              <a:rPr lang="en-US" sz="2400" dirty="0" smtClean="0">
                <a:latin typeface="Times New Roman"/>
                <a:cs typeface="Times New Roman"/>
              </a:rPr>
              <a:t>    }</a:t>
            </a:r>
          </a:p>
          <a:p>
            <a:pPr marL="0" indent="0">
              <a:lnSpc>
                <a:spcPct val="110000"/>
              </a:lnSpc>
              <a:spcBef>
                <a:spcPts val="600"/>
              </a:spcBef>
              <a:buFont typeface="Wingdings"/>
              <a:buNone/>
            </a:pPr>
            <a:r>
              <a:rPr lang="en-US" sz="2400" dirty="0" smtClean="0">
                <a:latin typeface="Times New Roman"/>
                <a:cs typeface="Times New Roman"/>
              </a:rPr>
              <a:t>}</a:t>
            </a:r>
            <a:endParaRPr lang="en-US" sz="2400"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00000"/>
                </a:solidFill>
              </a:rPr>
              <a:t>Overview references to sections </a:t>
            </a:r>
            <a:r>
              <a:rPr lang="en-US" sz="3600" dirty="0" smtClean="0">
                <a:solidFill>
                  <a:srgbClr val="008000"/>
                </a:solidFill>
              </a:rPr>
              <a:t>in text</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a:xfrm>
            <a:off x="612648" y="1600200"/>
            <a:ext cx="8153400" cy="2438400"/>
          </a:xfrm>
        </p:spPr>
        <p:txBody>
          <a:bodyPr>
            <a:noAutofit/>
          </a:bodyPr>
          <a:lstStyle/>
          <a:p>
            <a:r>
              <a:rPr lang="en-US" sz="2400" dirty="0" smtClean="0"/>
              <a:t>Note: We’ve covered everything in JavaSummary.pptx!</a:t>
            </a:r>
            <a:endParaRPr lang="en-US" sz="2400" dirty="0" smtClean="0">
              <a:solidFill>
                <a:srgbClr val="800000"/>
              </a:solidFill>
            </a:endParaRPr>
          </a:p>
          <a:p>
            <a:r>
              <a:rPr lang="en-US" sz="2400" dirty="0" smtClean="0"/>
              <a:t>What is recursion? </a:t>
            </a:r>
            <a:r>
              <a:rPr lang="en-US" sz="2400" dirty="0" smtClean="0">
                <a:solidFill>
                  <a:srgbClr val="008000"/>
                </a:solidFill>
              </a:rPr>
              <a:t>7.1-7.39 </a:t>
            </a:r>
            <a:r>
              <a:rPr lang="en-US" sz="2400" dirty="0" smtClean="0"/>
              <a:t>  </a:t>
            </a:r>
            <a:r>
              <a:rPr lang="en-US" sz="2400" dirty="0" smtClean="0">
                <a:solidFill>
                  <a:srgbClr val="800000"/>
                </a:solidFill>
              </a:rPr>
              <a:t>slide 1-7</a:t>
            </a:r>
          </a:p>
          <a:p>
            <a:r>
              <a:rPr lang="en-US" sz="2400" dirty="0" smtClean="0"/>
              <a:t>Base case   </a:t>
            </a:r>
            <a:r>
              <a:rPr lang="en-US" sz="2400" dirty="0" smtClean="0">
                <a:solidFill>
                  <a:srgbClr val="00B050"/>
                </a:solidFill>
              </a:rPr>
              <a:t>7.1-7.10</a:t>
            </a:r>
            <a:r>
              <a:rPr lang="en-US" sz="2400" dirty="0" smtClean="0"/>
              <a:t> </a:t>
            </a:r>
            <a:r>
              <a:rPr lang="en-US" sz="2400" dirty="0" smtClean="0">
                <a:solidFill>
                  <a:srgbClr val="800000"/>
                </a:solidFill>
              </a:rPr>
              <a:t>slide 13</a:t>
            </a:r>
            <a:endParaRPr lang="en-US" sz="2400" b="1" dirty="0" smtClean="0">
              <a:solidFill>
                <a:srgbClr val="800000"/>
              </a:solidFill>
            </a:endParaRPr>
          </a:p>
          <a:p>
            <a:r>
              <a:rPr lang="en-US" sz="2400" dirty="0" smtClean="0"/>
              <a:t>How Java stack frames work </a:t>
            </a:r>
            <a:r>
              <a:rPr lang="en-US" sz="2400" dirty="0" smtClean="0">
                <a:solidFill>
                  <a:srgbClr val="00B050"/>
                </a:solidFill>
              </a:rPr>
              <a:t>7.8-7.10 </a:t>
            </a:r>
            <a:r>
              <a:rPr lang="en-US" sz="2400" dirty="0" smtClean="0">
                <a:solidFill>
                  <a:srgbClr val="800000"/>
                </a:solidFill>
              </a:rPr>
              <a:t>slide 28-32</a:t>
            </a:r>
          </a:p>
        </p:txBody>
      </p:sp>
      <p:sp>
        <p:nvSpPr>
          <p:cNvPr id="5" name="TextBox 4"/>
          <p:cNvSpPr txBox="1"/>
          <p:nvPr/>
        </p:nvSpPr>
        <p:spPr>
          <a:xfrm>
            <a:off x="609600" y="4297740"/>
            <a:ext cx="7699544" cy="1938992"/>
          </a:xfrm>
          <a:prstGeom prst="rect">
            <a:avLst/>
          </a:prstGeom>
          <a:solidFill>
            <a:schemeClr val="accent2">
              <a:lumMod val="20000"/>
              <a:lumOff val="80000"/>
            </a:schemeClr>
          </a:solidFill>
        </p:spPr>
        <p:txBody>
          <a:bodyPr wrap="none" rtlCol="0">
            <a:spAutoFit/>
          </a:bodyPr>
          <a:lstStyle/>
          <a:p>
            <a:r>
              <a:rPr lang="en-US" dirty="0" smtClean="0"/>
              <a:t>NEXT WEEK IS </a:t>
            </a:r>
            <a:r>
              <a:rPr lang="en-US" dirty="0" smtClean="0">
                <a:solidFill>
                  <a:srgbClr val="FF0000"/>
                </a:solidFill>
              </a:rPr>
              <a:t>FEBRUARY BREAK</a:t>
            </a:r>
          </a:p>
          <a:p>
            <a:pPr marL="457200" indent="-457200">
              <a:buAutoNum type="arabicPeriod"/>
            </a:pPr>
            <a:r>
              <a:rPr lang="en-US" dirty="0" smtClean="0"/>
              <a:t>No lecture on Tuesday.</a:t>
            </a:r>
          </a:p>
          <a:p>
            <a:pPr marL="457200" indent="-457200">
              <a:buAutoNum type="arabicPeriod"/>
            </a:pPr>
            <a:r>
              <a:rPr lang="en-US" dirty="0" smtClean="0"/>
              <a:t>No CS2111 on Tuesday.</a:t>
            </a:r>
          </a:p>
          <a:p>
            <a:pPr marL="457200" indent="-457200">
              <a:buAutoNum type="arabicPeriod"/>
            </a:pPr>
            <a:r>
              <a:rPr lang="en-US" dirty="0" smtClean="0"/>
              <a:t>No recitation/discussion sections on Tuesday/Wednesday</a:t>
            </a:r>
          </a:p>
          <a:p>
            <a:pPr marL="457200" indent="-457200">
              <a:buAutoNum type="arabicPeriod"/>
            </a:pPr>
            <a:r>
              <a:rPr lang="en-US" dirty="0" smtClean="0">
                <a:solidFill>
                  <a:srgbClr val="FF0000"/>
                </a:solidFill>
              </a:rPr>
              <a:t>See you in lecture next Thursday</a:t>
            </a:r>
            <a:endParaRPr lang="en-US" dirty="0">
              <a:solidFill>
                <a:srgbClr val="FF0000"/>
              </a:solidFill>
            </a:endParaRPr>
          </a:p>
        </p:txBody>
      </p:sp>
    </p:spTree>
    <p:extLst>
      <p:ext uri="{BB962C8B-B14F-4D97-AF65-F5344CB8AC3E}">
        <p14:creationId xmlns:p14="http://schemas.microsoft.com/office/powerpoint/2010/main" val="178011991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solidFill>
                  <a:srgbClr val="800000"/>
                </a:solidFill>
              </a:rPr>
              <a:t>Recursion is used extensively in math</a:t>
            </a:r>
            <a:endParaRPr lang="fr-BE"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20</a:t>
            </a:fld>
            <a:endParaRPr lang="en-US"/>
          </a:p>
        </p:txBody>
      </p:sp>
      <p:sp>
        <p:nvSpPr>
          <p:cNvPr id="4" name="Content Placeholder 3"/>
          <p:cNvSpPr>
            <a:spLocks noGrp="1"/>
          </p:cNvSpPr>
          <p:nvPr>
            <p:ph sz="quarter" idx="1"/>
          </p:nvPr>
        </p:nvSpPr>
        <p:spPr>
          <a:xfrm>
            <a:off x="457200" y="1600200"/>
            <a:ext cx="7696200" cy="4495800"/>
          </a:xfrm>
        </p:spPr>
        <p:txBody>
          <a:bodyPr>
            <a:normAutofit/>
          </a:bodyPr>
          <a:lstStyle/>
          <a:p>
            <a:pPr marL="0" indent="0">
              <a:buNone/>
            </a:pPr>
            <a:r>
              <a:rPr lang="en-US" sz="2400" dirty="0" smtClean="0">
                <a:latin typeface="Times New Roman"/>
                <a:cs typeface="Times New Roman"/>
              </a:rPr>
              <a:t>Math definition of n factorial           </a:t>
            </a:r>
            <a:r>
              <a:rPr lang="en-US" sz="2400" dirty="0" smtClean="0">
                <a:solidFill>
                  <a:srgbClr val="008000"/>
                </a:solidFill>
                <a:latin typeface="Times New Roman"/>
                <a:cs typeface="Times New Roman"/>
              </a:rPr>
              <a:t>E.g. 3! = 3*2*1 = 6</a:t>
            </a:r>
          </a:p>
          <a:p>
            <a:pPr marL="0" indent="0">
              <a:buNone/>
            </a:pPr>
            <a:r>
              <a:rPr lang="en-US" sz="2400" dirty="0">
                <a:latin typeface="Times New Roman"/>
                <a:cs typeface="Times New Roman"/>
              </a:rPr>
              <a:t> </a:t>
            </a:r>
            <a:r>
              <a:rPr lang="en-US" sz="2400" dirty="0" smtClean="0">
                <a:latin typeface="Times New Roman"/>
                <a:cs typeface="Times New Roman"/>
              </a:rPr>
              <a:t>    </a:t>
            </a:r>
            <a:r>
              <a:rPr lang="en-US" sz="2400" dirty="0" smtClean="0">
                <a:solidFill>
                  <a:srgbClr val="FF0000"/>
                </a:solidFill>
                <a:latin typeface="Times New Roman"/>
                <a:cs typeface="Times New Roman"/>
              </a:rPr>
              <a:t> 0! = 1</a:t>
            </a:r>
          </a:p>
          <a:p>
            <a:pPr marL="0" indent="0">
              <a:buNone/>
            </a:pP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n! = n * (n-1)!   </a:t>
            </a:r>
            <a:r>
              <a:rPr lang="en-US" sz="2400" dirty="0">
                <a:solidFill>
                  <a:srgbClr val="FF0000"/>
                </a:solidFill>
                <a:latin typeface="Times New Roman"/>
                <a:cs typeface="Times New Roman"/>
              </a:rPr>
              <a:t>f</a:t>
            </a:r>
            <a:r>
              <a:rPr lang="en-US" sz="2400" dirty="0" smtClean="0">
                <a:solidFill>
                  <a:srgbClr val="FF0000"/>
                </a:solidFill>
                <a:latin typeface="Times New Roman"/>
                <a:cs typeface="Times New Roman"/>
              </a:rPr>
              <a:t>or n &gt; 0</a:t>
            </a:r>
          </a:p>
          <a:p>
            <a:pPr marL="0" indent="0">
              <a:buNone/>
            </a:pPr>
            <a:endParaRPr lang="en-US" sz="2400" dirty="0">
              <a:solidFill>
                <a:srgbClr val="FF0000"/>
              </a:solidFill>
              <a:latin typeface="Times New Roman"/>
              <a:cs typeface="Times New Roman"/>
            </a:endParaRPr>
          </a:p>
          <a:p>
            <a:pPr marL="0" indent="0">
              <a:buNone/>
            </a:pPr>
            <a:r>
              <a:rPr lang="en-US" sz="2400" dirty="0" smtClean="0">
                <a:latin typeface="Times New Roman"/>
                <a:cs typeface="Times New Roman"/>
              </a:rPr>
              <a:t>Math definition of b c  for c &gt;= 0</a:t>
            </a:r>
            <a:endParaRPr lang="en-US" sz="2400" dirty="0">
              <a:latin typeface="Times New Roman"/>
              <a:cs typeface="Times New Roman"/>
            </a:endParaRPr>
          </a:p>
          <a:p>
            <a:pPr marL="0" indent="0">
              <a:buNone/>
            </a:pPr>
            <a:r>
              <a:rPr lang="en-US" sz="2400" dirty="0" smtClean="0">
                <a:solidFill>
                  <a:srgbClr val="FF0000"/>
                </a:solidFill>
                <a:latin typeface="Times New Roman"/>
                <a:cs typeface="Times New Roman"/>
              </a:rPr>
              <a:t>    b</a:t>
            </a:r>
            <a:r>
              <a:rPr lang="en-US" sz="3000" baseline="30000" dirty="0" smtClean="0">
                <a:solidFill>
                  <a:srgbClr val="FF0000"/>
                </a:solidFill>
                <a:latin typeface="Times New Roman"/>
                <a:cs typeface="Times New Roman"/>
              </a:rPr>
              <a:t>0</a:t>
            </a:r>
            <a:r>
              <a:rPr lang="en-US" sz="2400" dirty="0" smtClean="0">
                <a:solidFill>
                  <a:srgbClr val="FF0000"/>
                </a:solidFill>
                <a:latin typeface="Times New Roman"/>
                <a:cs typeface="Times New Roman"/>
              </a:rPr>
              <a:t> = 1</a:t>
            </a:r>
          </a:p>
          <a:p>
            <a:pPr marL="0" indent="0">
              <a:buNone/>
            </a:pP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a:t>
            </a:r>
            <a:r>
              <a:rPr lang="en-US" sz="2400" dirty="0" err="1" smtClean="0">
                <a:solidFill>
                  <a:srgbClr val="FF0000"/>
                </a:solidFill>
                <a:latin typeface="Times New Roman"/>
                <a:cs typeface="Times New Roman"/>
              </a:rPr>
              <a:t>b</a:t>
            </a:r>
            <a:r>
              <a:rPr lang="en-US" sz="3200" baseline="30000" dirty="0" err="1" smtClean="0">
                <a:solidFill>
                  <a:srgbClr val="FF0000"/>
                </a:solidFill>
                <a:latin typeface="Times New Roman"/>
                <a:cs typeface="Times New Roman"/>
              </a:rPr>
              <a:t>c</a:t>
            </a:r>
            <a:r>
              <a:rPr lang="en-US" sz="2400" dirty="0" smtClean="0">
                <a:solidFill>
                  <a:srgbClr val="FF0000"/>
                </a:solidFill>
                <a:latin typeface="Times New Roman"/>
                <a:cs typeface="Times New Roman"/>
              </a:rPr>
              <a:t> = b * b</a:t>
            </a:r>
            <a:r>
              <a:rPr lang="en-US" sz="3200" baseline="30000" dirty="0" smtClean="0">
                <a:solidFill>
                  <a:srgbClr val="FF0000"/>
                </a:solidFill>
                <a:latin typeface="Times New Roman"/>
                <a:cs typeface="Times New Roman"/>
              </a:rPr>
              <a:t>c-1</a:t>
            </a:r>
            <a:r>
              <a:rPr lang="en-US" sz="2400" dirty="0" smtClean="0">
                <a:solidFill>
                  <a:srgbClr val="FF0000"/>
                </a:solidFill>
                <a:latin typeface="Times New Roman"/>
                <a:cs typeface="Times New Roman"/>
              </a:rPr>
              <a:t>   for </a:t>
            </a:r>
            <a:r>
              <a:rPr lang="en-US" sz="2400" smtClean="0">
                <a:solidFill>
                  <a:srgbClr val="FF0000"/>
                </a:solidFill>
                <a:latin typeface="Times New Roman"/>
                <a:cs typeface="Times New Roman"/>
              </a:rPr>
              <a:t>c &gt; </a:t>
            </a:r>
            <a:r>
              <a:rPr lang="en-US" sz="2400" dirty="0" smtClean="0">
                <a:solidFill>
                  <a:srgbClr val="FF0000"/>
                </a:solidFill>
                <a:latin typeface="Times New Roman"/>
                <a:cs typeface="Times New Roman"/>
              </a:rPr>
              <a:t>0</a:t>
            </a:r>
            <a:endParaRPr lang="fr-BE" sz="2400" dirty="0">
              <a:solidFill>
                <a:srgbClr val="FF0000"/>
              </a:solidFill>
              <a:latin typeface="Times New Roman"/>
              <a:cs typeface="Times New Roman"/>
            </a:endParaRPr>
          </a:p>
        </p:txBody>
      </p:sp>
      <p:sp>
        <p:nvSpPr>
          <p:cNvPr id="5" name="TextBox 4"/>
          <p:cNvSpPr txBox="1"/>
          <p:nvPr/>
        </p:nvSpPr>
        <p:spPr>
          <a:xfrm>
            <a:off x="5105400" y="2286000"/>
            <a:ext cx="3810000" cy="3046988"/>
          </a:xfrm>
          <a:prstGeom prst="rect">
            <a:avLst/>
          </a:prstGeom>
          <a:noFill/>
          <a:ln>
            <a:solidFill>
              <a:srgbClr val="800000"/>
            </a:solidFill>
          </a:ln>
        </p:spPr>
        <p:txBody>
          <a:bodyPr wrap="square" rtlCol="0">
            <a:spAutoFit/>
          </a:bodyPr>
          <a:lstStyle/>
          <a:p>
            <a:r>
              <a:rPr lang="en-US" dirty="0" smtClean="0"/>
              <a:t>Easy to make math definition into a Java function!</a:t>
            </a:r>
          </a:p>
          <a:p>
            <a:endParaRPr lang="en-US" dirty="0" smtClean="0"/>
          </a:p>
          <a:p>
            <a:r>
              <a:rPr lang="en-US" b="1" dirty="0" smtClean="0">
                <a:solidFill>
                  <a:srgbClr val="FF0000"/>
                </a:solidFill>
              </a:rPr>
              <a:t>public</a:t>
            </a:r>
            <a:r>
              <a:rPr lang="en-US" dirty="0" smtClean="0">
                <a:solidFill>
                  <a:srgbClr val="FF0000"/>
                </a:solidFill>
              </a:rPr>
              <a:t> </a:t>
            </a:r>
            <a:r>
              <a:rPr lang="en-US" b="1" dirty="0" smtClean="0">
                <a:solidFill>
                  <a:srgbClr val="FF0000"/>
                </a:solidFill>
              </a:rPr>
              <a:t>static</a:t>
            </a:r>
            <a:r>
              <a:rPr lang="en-US" dirty="0" smtClean="0">
                <a:solidFill>
                  <a:srgbClr val="FF0000"/>
                </a:solidFill>
              </a:rPr>
              <a:t> </a:t>
            </a:r>
            <a:r>
              <a:rPr lang="en-US" b="1" dirty="0" err="1" smtClean="0">
                <a:solidFill>
                  <a:srgbClr val="FF0000"/>
                </a:solidFill>
              </a:rPr>
              <a:t>int</a:t>
            </a:r>
            <a:r>
              <a:rPr lang="en-US" dirty="0" smtClean="0">
                <a:solidFill>
                  <a:srgbClr val="FF0000"/>
                </a:solidFill>
              </a:rPr>
              <a:t> fact(</a:t>
            </a:r>
            <a:r>
              <a:rPr lang="en-US" b="1" dirty="0" err="1" smtClean="0">
                <a:solidFill>
                  <a:srgbClr val="FF0000"/>
                </a:solidFill>
              </a:rPr>
              <a:t>int</a:t>
            </a:r>
            <a:r>
              <a:rPr lang="en-US" dirty="0" smtClean="0">
                <a:solidFill>
                  <a:srgbClr val="FF0000"/>
                </a:solidFill>
              </a:rPr>
              <a:t> n) {</a:t>
            </a:r>
          </a:p>
          <a:p>
            <a:r>
              <a:rPr lang="en-US" dirty="0">
                <a:solidFill>
                  <a:srgbClr val="FF0000"/>
                </a:solidFill>
              </a:rPr>
              <a:t> </a:t>
            </a:r>
            <a:r>
              <a:rPr lang="en-US" dirty="0" smtClean="0">
                <a:solidFill>
                  <a:srgbClr val="FF0000"/>
                </a:solidFill>
              </a:rPr>
              <a:t>  </a:t>
            </a:r>
            <a:r>
              <a:rPr lang="en-US" b="1" dirty="0" smtClean="0">
                <a:solidFill>
                  <a:srgbClr val="FF0000"/>
                </a:solidFill>
              </a:rPr>
              <a:t>if</a:t>
            </a:r>
            <a:r>
              <a:rPr lang="en-US" dirty="0" smtClean="0">
                <a:solidFill>
                  <a:srgbClr val="FF0000"/>
                </a:solidFill>
              </a:rPr>
              <a:t> (n == 0) </a:t>
            </a:r>
            <a:r>
              <a:rPr lang="en-US" b="1" dirty="0" smtClean="0">
                <a:solidFill>
                  <a:srgbClr val="FF0000"/>
                </a:solidFill>
              </a:rPr>
              <a:t>return</a:t>
            </a:r>
            <a:r>
              <a:rPr lang="en-US" dirty="0" smtClean="0">
                <a:solidFill>
                  <a:srgbClr val="FF0000"/>
                </a:solidFill>
              </a:rPr>
              <a:t> 1;</a:t>
            </a:r>
          </a:p>
          <a:p>
            <a:endParaRPr lang="en-US" dirty="0">
              <a:solidFill>
                <a:srgbClr val="FF0000"/>
              </a:solidFill>
            </a:endParaRPr>
          </a:p>
          <a:p>
            <a:r>
              <a:rPr lang="en-US" dirty="0" smtClean="0">
                <a:solidFill>
                  <a:srgbClr val="FF0000"/>
                </a:solidFill>
              </a:rPr>
              <a:t>   </a:t>
            </a:r>
            <a:r>
              <a:rPr lang="en-US" b="1" dirty="0" smtClean="0">
                <a:solidFill>
                  <a:srgbClr val="FF0000"/>
                </a:solidFill>
              </a:rPr>
              <a:t>return</a:t>
            </a:r>
            <a:r>
              <a:rPr lang="en-US" dirty="0" smtClean="0">
                <a:solidFill>
                  <a:srgbClr val="FF0000"/>
                </a:solidFill>
              </a:rPr>
              <a:t> n * fact(n-1);</a:t>
            </a:r>
          </a:p>
          <a:p>
            <a:r>
              <a:rPr lang="en-US" dirty="0" smtClean="0">
                <a:solidFill>
                  <a:srgbClr val="FF0000"/>
                </a:solidFill>
              </a:rPr>
              <a:t>}</a:t>
            </a:r>
          </a:p>
        </p:txBody>
      </p:sp>
      <p:sp>
        <p:nvSpPr>
          <p:cNvPr id="6" name="TextBox 5"/>
          <p:cNvSpPr txBox="1"/>
          <p:nvPr/>
        </p:nvSpPr>
        <p:spPr>
          <a:xfrm>
            <a:off x="609600" y="5124272"/>
            <a:ext cx="7315200" cy="1200328"/>
          </a:xfrm>
          <a:prstGeom prst="rect">
            <a:avLst/>
          </a:prstGeom>
          <a:noFill/>
        </p:spPr>
        <p:txBody>
          <a:bodyPr wrap="square" rtlCol="0">
            <a:spAutoFit/>
          </a:bodyPr>
          <a:lstStyle/>
          <a:p>
            <a:r>
              <a:rPr lang="en-US" dirty="0" smtClean="0"/>
              <a:t>Lots of things defined recursively: </a:t>
            </a:r>
          </a:p>
          <a:p>
            <a:r>
              <a:rPr lang="en-US" dirty="0" smtClean="0"/>
              <a:t>expression, grammars, trees, ….   </a:t>
            </a:r>
          </a:p>
          <a:p>
            <a:r>
              <a:rPr lang="en-US" dirty="0" smtClean="0"/>
              <a:t>We will see such things later</a:t>
            </a:r>
            <a:endParaRPr lang="en-US" dirty="0"/>
          </a:p>
        </p:txBody>
      </p:sp>
    </p:spTree>
    <p:extLst>
      <p:ext uri="{BB962C8B-B14F-4D97-AF65-F5344CB8AC3E}">
        <p14:creationId xmlns:p14="http://schemas.microsoft.com/office/powerpoint/2010/main" val="199663451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Two views of recursive methods</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21</a:t>
            </a:fld>
            <a:endParaRPr lang="en-US"/>
          </a:p>
        </p:txBody>
      </p:sp>
      <p:sp>
        <p:nvSpPr>
          <p:cNvPr id="10242" name="Rectangle 2"/>
          <p:cNvSpPr>
            <a:spLocks noGrp="1" noChangeArrowheads="1"/>
          </p:cNvSpPr>
          <p:nvPr>
            <p:ph sz="quarter" idx="1"/>
          </p:nvPr>
        </p:nvSpPr>
        <p:spPr>
          <a:xfrm>
            <a:off x="609600" y="1676400"/>
            <a:ext cx="7848600" cy="4808537"/>
          </a:xfrm>
          <a:ln/>
        </p:spPr>
        <p:txBody>
          <a:bodyPr rIns="132080">
            <a:normAutofit/>
          </a:bodyPr>
          <a:lstStyle/>
          <a:p>
            <a:pPr marL="496888" indent="-457200"/>
            <a:r>
              <a:rPr lang="en-US" dirty="0" smtClean="0">
                <a:solidFill>
                  <a:srgbClr val="FF0000"/>
                </a:solidFill>
              </a:rPr>
              <a:t>How are calls on recursive methods executed?</a:t>
            </a:r>
            <a:r>
              <a:rPr lang="en-US" dirty="0">
                <a:solidFill>
                  <a:srgbClr val="FF0000"/>
                </a:solidFill>
              </a:rPr>
              <a:t> </a:t>
            </a:r>
            <a:r>
              <a:rPr lang="en-US" dirty="0" smtClean="0"/>
              <a:t>We saw that. Use this only to gain understanding / assurance that recursion works</a:t>
            </a:r>
          </a:p>
          <a:p>
            <a:pPr marL="496888" indent="-457200"/>
            <a:r>
              <a:rPr lang="en-US" dirty="0" smtClean="0">
                <a:solidFill>
                  <a:srgbClr val="FF0000"/>
                </a:solidFill>
              </a:rPr>
              <a:t>How do we understand a recursive method —know that it satisfies its specification? How do we write a recursive method?</a:t>
            </a:r>
            <a:r>
              <a:rPr lang="en-US" dirty="0">
                <a:solidFill>
                  <a:srgbClr val="FF0000"/>
                </a:solidFill>
              </a:rPr>
              <a:t/>
            </a:r>
            <a:br>
              <a:rPr lang="en-US" dirty="0">
                <a:solidFill>
                  <a:srgbClr val="FF0000"/>
                </a:solidFill>
              </a:rPr>
            </a:br>
            <a:r>
              <a:rPr lang="en-US" dirty="0" smtClean="0"/>
              <a:t>This requires a totally different approach. Thinking about how the method gets executed will confuse you completely! We now introduce this approach.</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Understanding  a recursive method</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22</a:t>
            </a:fld>
            <a:endParaRPr lang="en-US"/>
          </a:p>
        </p:txBody>
      </p:sp>
      <p:sp>
        <p:nvSpPr>
          <p:cNvPr id="10242" name="Rectangle 2"/>
          <p:cNvSpPr>
            <a:spLocks noGrp="1" noChangeArrowheads="1"/>
          </p:cNvSpPr>
          <p:nvPr>
            <p:ph sz="quarter" idx="1"/>
          </p:nvPr>
        </p:nvSpPr>
        <p:spPr>
          <a:xfrm>
            <a:off x="381000" y="1524000"/>
            <a:ext cx="7848600" cy="4808537"/>
          </a:xfrm>
          <a:ln/>
        </p:spPr>
        <p:txBody>
          <a:bodyPr rIns="132080">
            <a:normAutofit/>
          </a:bodyPr>
          <a:lstStyle/>
          <a:p>
            <a:pPr marL="39688" indent="0">
              <a:buNone/>
            </a:pPr>
            <a:r>
              <a:rPr lang="en-US" sz="2400" dirty="0" smtClean="0">
                <a:latin typeface="Times New Roman"/>
                <a:cs typeface="Times New Roman"/>
              </a:rPr>
              <a:t>Step 1. Have a precise spec!</a:t>
            </a:r>
          </a:p>
        </p:txBody>
      </p:sp>
      <p:grpSp>
        <p:nvGrpSpPr>
          <p:cNvPr id="2" name="Group 1"/>
          <p:cNvGrpSpPr/>
          <p:nvPr/>
        </p:nvGrpSpPr>
        <p:grpSpPr>
          <a:xfrm>
            <a:off x="4343400" y="3352800"/>
            <a:ext cx="4267200" cy="3200400"/>
            <a:chOff x="1143000" y="1143000"/>
            <a:chExt cx="4267200" cy="3200400"/>
          </a:xfrm>
        </p:grpSpPr>
        <p:sp>
          <p:nvSpPr>
            <p:cNvPr id="5" name="Rectangle 4"/>
            <p:cNvSpPr/>
            <p:nvPr/>
          </p:nvSpPr>
          <p:spPr>
            <a:xfrm>
              <a:off x="1143000" y="1143000"/>
              <a:ext cx="4267200" cy="32004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19200" y="1219200"/>
              <a:ext cx="4114800" cy="3046988"/>
            </a:xfrm>
            <a:prstGeom prst="rect">
              <a:avLst/>
            </a:prstGeom>
          </p:spPr>
          <p:txBody>
            <a:bodyPr wrap="square">
              <a:spAutoFit/>
            </a:bodyPr>
            <a:lstStyle/>
            <a:p>
              <a:r>
                <a:rPr lang="en-US" dirty="0" smtClean="0"/>
                <a:t>/</a:t>
              </a:r>
              <a:r>
                <a:rPr lang="en-US" dirty="0"/>
                <a:t>** </a:t>
              </a:r>
              <a:r>
                <a:rPr lang="en-US" dirty="0" smtClean="0"/>
                <a:t>=  sum </a:t>
              </a:r>
              <a:r>
                <a:rPr lang="en-US" dirty="0"/>
                <a:t>of digits </a:t>
              </a:r>
              <a:r>
                <a:rPr lang="en-US" dirty="0" smtClean="0"/>
                <a:t>of n.</a:t>
              </a:r>
            </a:p>
            <a:p>
              <a:r>
                <a:rPr lang="en-US" dirty="0"/>
                <a:t> </a:t>
              </a:r>
              <a:r>
                <a:rPr lang="en-US" dirty="0" smtClean="0"/>
                <a:t>  * Precondition:  </a:t>
              </a:r>
              <a:r>
                <a:rPr lang="en-US" dirty="0"/>
                <a:t>n &gt;= 0 */ </a:t>
              </a:r>
              <a:r>
                <a:rPr lang="en-US" b="1" dirty="0" smtClean="0"/>
                <a:t>public</a:t>
              </a:r>
              <a:r>
                <a:rPr lang="en-US" dirty="0" smtClean="0"/>
                <a:t> </a:t>
              </a:r>
              <a:r>
                <a:rPr lang="en-US" b="1" dirty="0"/>
                <a:t>static</a:t>
              </a:r>
              <a:r>
                <a:rPr lang="en-US" dirty="0"/>
                <a:t> </a:t>
              </a:r>
              <a:r>
                <a:rPr lang="en-US" b="1" dirty="0" err="1"/>
                <a:t>int</a:t>
              </a:r>
              <a:r>
                <a:rPr lang="en-US" dirty="0"/>
                <a:t> sum(</a:t>
              </a:r>
              <a:r>
                <a:rPr lang="en-US" b="1" dirty="0" err="1"/>
                <a:t>int</a:t>
              </a:r>
              <a:r>
                <a:rPr lang="en-US" dirty="0"/>
                <a:t> n) {</a:t>
              </a:r>
            </a:p>
            <a:p>
              <a:r>
                <a:rPr lang="en-US" dirty="0"/>
                <a:t>     </a:t>
              </a:r>
              <a:r>
                <a:rPr lang="en-US" b="1" dirty="0" smtClean="0"/>
                <a:t>if</a:t>
              </a:r>
              <a:r>
                <a:rPr lang="en-US" dirty="0" smtClean="0"/>
                <a:t> </a:t>
              </a:r>
              <a:r>
                <a:rPr lang="en-US" dirty="0"/>
                <a:t>(n &lt; 10) </a:t>
              </a:r>
              <a:r>
                <a:rPr lang="en-US" b="1" dirty="0"/>
                <a:t>return</a:t>
              </a:r>
              <a:r>
                <a:rPr lang="en-US" dirty="0"/>
                <a:t> n;</a:t>
              </a:r>
            </a:p>
            <a:p>
              <a:r>
                <a:rPr lang="en-US" dirty="0"/>
                <a:t> </a:t>
              </a:r>
            </a:p>
            <a:p>
              <a:r>
                <a:rPr lang="en-US" dirty="0"/>
                <a:t>     </a:t>
              </a:r>
              <a:r>
                <a:rPr lang="en-US" dirty="0" smtClean="0"/>
                <a:t>/</a:t>
              </a:r>
              <a:r>
                <a:rPr lang="en-US" dirty="0"/>
                <a:t>/ </a:t>
              </a:r>
              <a:r>
                <a:rPr lang="en-US" dirty="0" smtClean="0"/>
                <a:t>n </a:t>
              </a:r>
              <a:r>
                <a:rPr lang="en-US" dirty="0"/>
                <a:t>has at least two </a:t>
              </a:r>
              <a:r>
                <a:rPr lang="en-US" dirty="0" smtClean="0"/>
                <a:t>digits</a:t>
              </a:r>
              <a:endParaRPr lang="en-US" dirty="0"/>
            </a:p>
            <a:p>
              <a:r>
                <a:rPr lang="en-US" b="1" dirty="0" smtClean="0"/>
                <a:t>     return</a:t>
              </a:r>
              <a:r>
                <a:rPr lang="en-US" dirty="0" smtClean="0"/>
                <a:t> sum</a:t>
              </a:r>
              <a:r>
                <a:rPr lang="en-US" dirty="0"/>
                <a:t>(n/10)  +  n%10 </a:t>
              </a:r>
              <a:r>
                <a:rPr lang="en-US" dirty="0" smtClean="0"/>
                <a:t>;</a:t>
              </a:r>
            </a:p>
            <a:p>
              <a:r>
                <a:rPr lang="en-US" dirty="0" smtClean="0"/>
                <a:t>}</a:t>
              </a:r>
              <a:endParaRPr lang="en-US" dirty="0"/>
            </a:p>
          </p:txBody>
        </p:sp>
      </p:grpSp>
      <p:sp>
        <p:nvSpPr>
          <p:cNvPr id="8" name="Rectangle 2"/>
          <p:cNvSpPr txBox="1">
            <a:spLocks noChangeArrowheads="1"/>
          </p:cNvSpPr>
          <p:nvPr/>
        </p:nvSpPr>
        <p:spPr>
          <a:xfrm>
            <a:off x="381000" y="2075507"/>
            <a:ext cx="8229600" cy="40966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Check that the method works in </a:t>
            </a:r>
            <a:r>
              <a:rPr lang="en-US" sz="2400" dirty="0" smtClean="0">
                <a:solidFill>
                  <a:srgbClr val="FF0000"/>
                </a:solidFill>
                <a:latin typeface="Times New Roman"/>
                <a:cs typeface="Times New Roman"/>
              </a:rPr>
              <a:t>the base case</a:t>
            </a:r>
            <a:r>
              <a:rPr lang="en-US" sz="2400" dirty="0" smtClean="0">
                <a:latin typeface="Times New Roman"/>
                <a:cs typeface="Times New Roman"/>
              </a:rPr>
              <a:t>(s): Cases where the parameter is small enough that the result can be computed simply and without recursive calls. </a:t>
            </a:r>
          </a:p>
          <a:p>
            <a:pPr marL="39688" indent="0">
              <a:buFont typeface="Wingdings"/>
              <a:buNone/>
            </a:pPr>
            <a:endParaRPr lang="en-US" sz="2400" dirty="0">
              <a:latin typeface="Times New Roman"/>
              <a:cs typeface="Times New Roman"/>
            </a:endParaRPr>
          </a:p>
          <a:p>
            <a:pPr marL="39688" indent="0">
              <a:buFont typeface="Wingdings"/>
              <a:buNone/>
            </a:pPr>
            <a:r>
              <a:rPr lang="en-US" sz="2400" dirty="0" smtClean="0">
                <a:solidFill>
                  <a:srgbClr val="3366FF"/>
                </a:solidFill>
                <a:latin typeface="Times New Roman"/>
                <a:cs typeface="Times New Roman"/>
              </a:rPr>
              <a:t>If n &lt; 10, then n consists of</a:t>
            </a:r>
          </a:p>
          <a:p>
            <a:pPr marL="39688" indent="0">
              <a:buFont typeface="Wingdings"/>
              <a:buNone/>
            </a:pPr>
            <a:r>
              <a:rPr lang="en-US" sz="2400" dirty="0">
                <a:solidFill>
                  <a:srgbClr val="3366FF"/>
                </a:solidFill>
                <a:latin typeface="Times New Roman"/>
                <a:cs typeface="Times New Roman"/>
              </a:rPr>
              <a:t>a</a:t>
            </a:r>
            <a:r>
              <a:rPr lang="en-US" sz="2400" dirty="0" smtClean="0">
                <a:solidFill>
                  <a:srgbClr val="3366FF"/>
                </a:solidFill>
                <a:latin typeface="Times New Roman"/>
                <a:cs typeface="Times New Roman"/>
              </a:rPr>
              <a:t> single digit. Looking at the</a:t>
            </a:r>
          </a:p>
          <a:p>
            <a:pPr marL="39688" indent="0">
              <a:buFont typeface="Wingdings"/>
              <a:buNone/>
            </a:pPr>
            <a:r>
              <a:rPr lang="en-US" sz="2400" dirty="0" smtClean="0">
                <a:solidFill>
                  <a:srgbClr val="3366FF"/>
                </a:solidFill>
                <a:latin typeface="Times New Roman"/>
                <a:cs typeface="Times New Roman"/>
              </a:rPr>
              <a:t>spec, we see that that digit is</a:t>
            </a:r>
          </a:p>
          <a:p>
            <a:pPr marL="39688" indent="0">
              <a:buFont typeface="Wingdings"/>
              <a:buNone/>
            </a:pPr>
            <a:r>
              <a:rPr lang="en-US" sz="2400" dirty="0" smtClean="0">
                <a:solidFill>
                  <a:srgbClr val="3366FF"/>
                </a:solidFill>
                <a:latin typeface="Times New Roman"/>
                <a:cs typeface="Times New Roman"/>
              </a:rPr>
              <a:t>the required sum.</a:t>
            </a:r>
          </a:p>
        </p:txBody>
      </p:sp>
    </p:spTree>
    <p:extLst>
      <p:ext uri="{BB962C8B-B14F-4D97-AF65-F5344CB8AC3E}">
        <p14:creationId xmlns:p14="http://schemas.microsoft.com/office/powerpoint/2010/main" val="27889419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2971801"/>
            <a:ext cx="8458200" cy="28193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3. Look at the</a:t>
            </a:r>
            <a:r>
              <a:rPr lang="en-US" sz="2400" dirty="0" smtClean="0">
                <a:solidFill>
                  <a:srgbClr val="FF0000"/>
                </a:solidFill>
                <a:latin typeface="Times New Roman"/>
                <a:cs typeface="Times New Roman"/>
              </a:rPr>
              <a:t> recursive</a:t>
            </a:r>
          </a:p>
          <a:p>
            <a:pPr marL="39688" indent="0">
              <a:buFont typeface="Wingdings"/>
              <a:buNone/>
            </a:pPr>
            <a:r>
              <a:rPr lang="en-US" sz="2400" dirty="0" smtClean="0">
                <a:solidFill>
                  <a:srgbClr val="FF0000"/>
                </a:solidFill>
                <a:latin typeface="Times New Roman"/>
                <a:cs typeface="Times New Roman"/>
              </a:rPr>
              <a:t>case(s)</a:t>
            </a:r>
            <a:r>
              <a:rPr lang="en-US" sz="2400" dirty="0" smtClean="0">
                <a:latin typeface="Times New Roman"/>
                <a:cs typeface="Times New Roman"/>
              </a:rPr>
              <a:t>. In your mind, replace</a:t>
            </a:r>
          </a:p>
          <a:p>
            <a:pPr marL="39688" indent="0">
              <a:buFont typeface="Wingdings"/>
              <a:buNone/>
            </a:pPr>
            <a:r>
              <a:rPr lang="en-US" sz="2400" dirty="0" smtClean="0">
                <a:latin typeface="Times New Roman"/>
                <a:cs typeface="Times New Roman"/>
              </a:rPr>
              <a:t>each recursive call by what it</a:t>
            </a:r>
          </a:p>
          <a:p>
            <a:pPr marL="39688" indent="0">
              <a:buFont typeface="Wingdings"/>
              <a:buNone/>
            </a:pPr>
            <a:r>
              <a:rPr lang="en-US" sz="2400" dirty="0" smtClean="0">
                <a:latin typeface="Times New Roman"/>
                <a:cs typeface="Times New Roman"/>
              </a:rPr>
              <a:t>does according to the method spec and verify that the correct result is then obtained. </a:t>
            </a:r>
          </a:p>
          <a:p>
            <a:pPr marL="39688" indent="0">
              <a:buNone/>
            </a:pPr>
            <a:r>
              <a:rPr lang="en-US" sz="2400" dirty="0">
                <a:latin typeface="Times New Roman"/>
                <a:cs typeface="Times New Roman"/>
              </a:rPr>
              <a:t> </a:t>
            </a:r>
            <a:r>
              <a:rPr lang="en-US" sz="2400" dirty="0" smtClean="0">
                <a:latin typeface="Times New Roman"/>
                <a:cs typeface="Times New Roman"/>
              </a:rPr>
              <a:t>           </a:t>
            </a:r>
            <a:r>
              <a:rPr lang="en-US" sz="2400" b="1" dirty="0">
                <a:solidFill>
                  <a:srgbClr val="3366FF"/>
                </a:solidFill>
                <a:latin typeface="Times New Roman"/>
                <a:cs typeface="Times New Roman"/>
              </a:rPr>
              <a:t>return</a:t>
            </a:r>
            <a:r>
              <a:rPr lang="en-US" sz="2400" dirty="0">
                <a:solidFill>
                  <a:srgbClr val="3366FF"/>
                </a:solidFill>
                <a:latin typeface="Times New Roman"/>
                <a:cs typeface="Times New Roman"/>
              </a:rPr>
              <a:t> sum(n/10)  +  n%</a:t>
            </a:r>
            <a:r>
              <a:rPr lang="en-US" sz="2400" dirty="0" smtClean="0">
                <a:solidFill>
                  <a:srgbClr val="3366FF"/>
                </a:solidFill>
                <a:latin typeface="Times New Roman"/>
                <a:cs typeface="Times New Roman"/>
              </a:rPr>
              <a:t>10;</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Understanding a recursive method</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23</a:t>
            </a:fld>
            <a:endParaRPr lang="en-US"/>
          </a:p>
        </p:txBody>
      </p:sp>
      <p:sp>
        <p:nvSpPr>
          <p:cNvPr id="10242" name="Rectangle 2"/>
          <p:cNvSpPr>
            <a:spLocks noGrp="1" noChangeArrowheads="1"/>
          </p:cNvSpPr>
          <p:nvPr>
            <p:ph sz="quarter" idx="1"/>
          </p:nvPr>
        </p:nvSpPr>
        <p:spPr>
          <a:xfrm>
            <a:off x="381000" y="1524001"/>
            <a:ext cx="7848600" cy="609600"/>
          </a:xfrm>
          <a:ln/>
        </p:spPr>
        <p:txBody>
          <a:bodyPr rIns="132080">
            <a:normAutofit/>
          </a:bodyPr>
          <a:lstStyle/>
          <a:p>
            <a:pPr marL="39688" indent="0">
              <a:buNone/>
            </a:pPr>
            <a:r>
              <a:rPr lang="en-US" sz="2400" dirty="0" smtClean="0">
                <a:latin typeface="Times New Roman"/>
                <a:cs typeface="Times New Roman"/>
              </a:rPr>
              <a:t>Step 1. Have a precise spec!</a:t>
            </a:r>
          </a:p>
        </p:txBody>
      </p:sp>
      <p:grpSp>
        <p:nvGrpSpPr>
          <p:cNvPr id="2" name="Group 1"/>
          <p:cNvGrpSpPr/>
          <p:nvPr/>
        </p:nvGrpSpPr>
        <p:grpSpPr>
          <a:xfrm>
            <a:off x="4572000" y="1143000"/>
            <a:ext cx="4267200" cy="3200400"/>
            <a:chOff x="1143000" y="1143000"/>
            <a:chExt cx="4267200" cy="3200400"/>
          </a:xfrm>
        </p:grpSpPr>
        <p:sp>
          <p:nvSpPr>
            <p:cNvPr id="5" name="Rectangle 4"/>
            <p:cNvSpPr/>
            <p:nvPr/>
          </p:nvSpPr>
          <p:spPr>
            <a:xfrm>
              <a:off x="1143000" y="1143000"/>
              <a:ext cx="4267200" cy="32004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19200" y="1219200"/>
              <a:ext cx="4114800" cy="3046988"/>
            </a:xfrm>
            <a:prstGeom prst="rect">
              <a:avLst/>
            </a:prstGeom>
          </p:spPr>
          <p:txBody>
            <a:bodyPr wrap="square">
              <a:spAutoFit/>
            </a:bodyPr>
            <a:lstStyle/>
            <a:p>
              <a:r>
                <a:rPr lang="en-US" dirty="0" smtClean="0"/>
                <a:t>/</a:t>
              </a:r>
              <a:r>
                <a:rPr lang="en-US" dirty="0"/>
                <a:t>** </a:t>
              </a:r>
              <a:r>
                <a:rPr lang="en-US" dirty="0" smtClean="0"/>
                <a:t>=  sum </a:t>
              </a:r>
              <a:r>
                <a:rPr lang="en-US" dirty="0"/>
                <a:t>of digits </a:t>
              </a:r>
              <a:r>
                <a:rPr lang="en-US" dirty="0" smtClean="0"/>
                <a:t>of n.</a:t>
              </a:r>
            </a:p>
            <a:p>
              <a:r>
                <a:rPr lang="en-US" dirty="0"/>
                <a:t> </a:t>
              </a:r>
              <a:r>
                <a:rPr lang="en-US" dirty="0" smtClean="0"/>
                <a:t>  * Precondition:  </a:t>
              </a:r>
              <a:r>
                <a:rPr lang="en-US" dirty="0"/>
                <a:t>n &gt;= 0 */ </a:t>
              </a:r>
              <a:r>
                <a:rPr lang="en-US" b="1" dirty="0" smtClean="0"/>
                <a:t>public</a:t>
              </a:r>
              <a:r>
                <a:rPr lang="en-US" dirty="0" smtClean="0"/>
                <a:t> </a:t>
              </a:r>
              <a:r>
                <a:rPr lang="en-US" b="1" dirty="0"/>
                <a:t>static</a:t>
              </a:r>
              <a:r>
                <a:rPr lang="en-US" dirty="0"/>
                <a:t> </a:t>
              </a:r>
              <a:r>
                <a:rPr lang="en-US" b="1" dirty="0" err="1"/>
                <a:t>int</a:t>
              </a:r>
              <a:r>
                <a:rPr lang="en-US" dirty="0"/>
                <a:t> sum(</a:t>
              </a:r>
              <a:r>
                <a:rPr lang="en-US" b="1" dirty="0" err="1"/>
                <a:t>int</a:t>
              </a:r>
              <a:r>
                <a:rPr lang="en-US" dirty="0"/>
                <a:t> n) {</a:t>
              </a:r>
            </a:p>
            <a:p>
              <a:r>
                <a:rPr lang="en-US" dirty="0"/>
                <a:t>     </a:t>
              </a:r>
              <a:r>
                <a:rPr lang="en-US" b="1" dirty="0" smtClean="0"/>
                <a:t>if</a:t>
              </a:r>
              <a:r>
                <a:rPr lang="en-US" dirty="0" smtClean="0"/>
                <a:t> </a:t>
              </a:r>
              <a:r>
                <a:rPr lang="en-US" dirty="0"/>
                <a:t>(n &lt; 10) </a:t>
              </a:r>
              <a:r>
                <a:rPr lang="en-US" b="1" dirty="0"/>
                <a:t>return</a:t>
              </a:r>
              <a:r>
                <a:rPr lang="en-US" dirty="0"/>
                <a:t> n;</a:t>
              </a:r>
            </a:p>
            <a:p>
              <a:r>
                <a:rPr lang="en-US" dirty="0"/>
                <a:t> </a:t>
              </a:r>
            </a:p>
            <a:p>
              <a:r>
                <a:rPr lang="en-US" dirty="0"/>
                <a:t>     </a:t>
              </a:r>
              <a:r>
                <a:rPr lang="en-US" dirty="0" smtClean="0"/>
                <a:t>/</a:t>
              </a:r>
              <a:r>
                <a:rPr lang="en-US" dirty="0"/>
                <a:t>/ </a:t>
              </a:r>
              <a:r>
                <a:rPr lang="en-US" dirty="0" smtClean="0"/>
                <a:t>n </a:t>
              </a:r>
              <a:r>
                <a:rPr lang="en-US" dirty="0"/>
                <a:t>has at least two </a:t>
              </a:r>
              <a:r>
                <a:rPr lang="en-US" dirty="0" smtClean="0"/>
                <a:t>digits</a:t>
              </a:r>
              <a:endParaRPr lang="en-US" dirty="0"/>
            </a:p>
            <a:p>
              <a:r>
                <a:rPr lang="en-US" b="1" dirty="0" smtClean="0"/>
                <a:t>     return</a:t>
              </a:r>
              <a:r>
                <a:rPr lang="en-US" dirty="0" smtClean="0"/>
                <a:t> sum</a:t>
              </a:r>
              <a:r>
                <a:rPr lang="en-US" dirty="0"/>
                <a:t>(n/10)  +  n%10 </a:t>
              </a:r>
              <a:r>
                <a:rPr lang="en-US" dirty="0" smtClean="0"/>
                <a:t>;</a:t>
              </a:r>
            </a:p>
            <a:p>
              <a:r>
                <a:rPr lang="en-US" dirty="0" smtClean="0"/>
                <a:t>}</a:t>
              </a:r>
              <a:endParaRPr lang="en-US" dirty="0"/>
            </a:p>
          </p:txBody>
        </p:sp>
      </p:grpSp>
      <p:sp>
        <p:nvSpPr>
          <p:cNvPr id="8" name="Rectangle 2"/>
          <p:cNvSpPr txBox="1">
            <a:spLocks noChangeArrowheads="1"/>
          </p:cNvSpPr>
          <p:nvPr/>
        </p:nvSpPr>
        <p:spPr>
          <a:xfrm>
            <a:off x="381000" y="20755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Check that the method works in </a:t>
            </a:r>
            <a:r>
              <a:rPr lang="en-US" sz="2400" dirty="0" smtClean="0">
                <a:solidFill>
                  <a:srgbClr val="FF0000"/>
                </a:solidFill>
                <a:latin typeface="Times New Roman"/>
                <a:cs typeface="Times New Roman"/>
              </a:rPr>
              <a:t>the base case(s)</a:t>
            </a:r>
            <a:r>
              <a:rPr lang="en-US" sz="2400" dirty="0" smtClean="0">
                <a:latin typeface="Times New Roman"/>
                <a:cs typeface="Times New Roman"/>
              </a:rPr>
              <a:t>.</a:t>
            </a:r>
          </a:p>
        </p:txBody>
      </p:sp>
      <p:sp>
        <p:nvSpPr>
          <p:cNvPr id="7" name="Rectangle 6"/>
          <p:cNvSpPr/>
          <p:nvPr/>
        </p:nvSpPr>
        <p:spPr>
          <a:xfrm>
            <a:off x="1219200" y="5715000"/>
            <a:ext cx="7543800" cy="461665"/>
          </a:xfrm>
          <a:prstGeom prst="rect">
            <a:avLst/>
          </a:prstGeom>
        </p:spPr>
        <p:txBody>
          <a:bodyPr wrap="square">
            <a:spAutoFit/>
          </a:bodyPr>
          <a:lstStyle/>
          <a:p>
            <a:pPr marL="39688" indent="0">
              <a:buNone/>
            </a:pPr>
            <a:r>
              <a:rPr lang="en-US" dirty="0">
                <a:latin typeface="Times New Roman"/>
                <a:cs typeface="Times New Roman"/>
              </a:rPr>
              <a:t> </a:t>
            </a:r>
            <a:r>
              <a:rPr lang="en-US" b="1" dirty="0">
                <a:solidFill>
                  <a:srgbClr val="3366FF"/>
                </a:solidFill>
                <a:latin typeface="Times New Roman"/>
                <a:cs typeface="Times New Roman"/>
              </a:rPr>
              <a:t>return </a:t>
            </a:r>
            <a:r>
              <a:rPr lang="en-US" dirty="0">
                <a:solidFill>
                  <a:srgbClr val="FF0000"/>
                </a:solidFill>
                <a:latin typeface="Times New Roman"/>
                <a:cs typeface="Times New Roman"/>
              </a:rPr>
              <a:t>(sum of digits of n/10)  </a:t>
            </a:r>
            <a:r>
              <a:rPr lang="en-US" dirty="0" smtClean="0">
                <a:solidFill>
                  <a:srgbClr val="3366FF"/>
                </a:solidFill>
                <a:latin typeface="Times New Roman"/>
                <a:cs typeface="Times New Roman"/>
              </a:rPr>
              <a:t>+  </a:t>
            </a:r>
            <a:r>
              <a:rPr lang="en-US" dirty="0">
                <a:solidFill>
                  <a:srgbClr val="3366FF"/>
                </a:solidFill>
                <a:latin typeface="Times New Roman"/>
                <a:cs typeface="Times New Roman"/>
              </a:rPr>
              <a:t>n%10</a:t>
            </a:r>
            <a:r>
              <a:rPr lang="en-US" dirty="0" smtClean="0">
                <a:solidFill>
                  <a:srgbClr val="3366FF"/>
                </a:solidFill>
                <a:latin typeface="Times New Roman"/>
                <a:cs typeface="Times New Roman"/>
              </a:rPr>
              <a:t>;       </a:t>
            </a:r>
            <a:r>
              <a:rPr lang="en-US" dirty="0" smtClean="0">
                <a:solidFill>
                  <a:srgbClr val="008000"/>
                </a:solidFill>
                <a:latin typeface="Times New Roman"/>
                <a:cs typeface="Times New Roman"/>
              </a:rPr>
              <a:t>// e.g. n = 843</a:t>
            </a:r>
            <a:endParaRPr lang="en-US" dirty="0">
              <a:solidFill>
                <a:srgbClr val="008000"/>
              </a:solidFill>
              <a:latin typeface="Times New Roman"/>
              <a:cs typeface="Times New Roman"/>
            </a:endParaRPr>
          </a:p>
        </p:txBody>
      </p:sp>
    </p:spTree>
    <p:extLst>
      <p:ext uri="{BB962C8B-B14F-4D97-AF65-F5344CB8AC3E}">
        <p14:creationId xmlns:p14="http://schemas.microsoft.com/office/powerpoint/2010/main" val="2160381421"/>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8458200" cy="16763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3. Look at the</a:t>
            </a:r>
            <a:r>
              <a:rPr lang="en-US" sz="2400" dirty="0" smtClean="0">
                <a:solidFill>
                  <a:srgbClr val="FF0000"/>
                </a:solidFill>
                <a:latin typeface="Times New Roman"/>
                <a:cs typeface="Times New Roman"/>
              </a:rPr>
              <a:t> recursive</a:t>
            </a:r>
          </a:p>
          <a:p>
            <a:pPr marL="0" indent="0">
              <a:spcBef>
                <a:spcPts val="0"/>
              </a:spcBef>
              <a:buFont typeface="Wingdings"/>
              <a:buNone/>
            </a:pPr>
            <a:r>
              <a:rPr lang="en-US" sz="2400" dirty="0" smtClean="0">
                <a:solidFill>
                  <a:srgbClr val="FF0000"/>
                </a:solidFill>
                <a:latin typeface="Times New Roman"/>
                <a:cs typeface="Times New Roman"/>
              </a:rPr>
              <a:t>case(s)</a:t>
            </a:r>
            <a:r>
              <a:rPr lang="en-US" sz="2400" dirty="0" smtClean="0">
                <a:latin typeface="Times New Roman"/>
                <a:cs typeface="Times New Roman"/>
              </a:rPr>
              <a:t>. In your mind, replace</a:t>
            </a:r>
          </a:p>
          <a:p>
            <a:pPr marL="0" indent="0">
              <a:spcBef>
                <a:spcPts val="0"/>
              </a:spcBef>
              <a:buFont typeface="Wingdings"/>
              <a:buNone/>
            </a:pPr>
            <a:r>
              <a:rPr lang="en-US" sz="2400" dirty="0" smtClean="0">
                <a:latin typeface="Times New Roman"/>
                <a:cs typeface="Times New Roman"/>
              </a:rPr>
              <a:t>each recursive call by what it</a:t>
            </a:r>
          </a:p>
          <a:p>
            <a:pPr marL="0" indent="0">
              <a:spcBef>
                <a:spcPts val="0"/>
              </a:spcBef>
              <a:buFont typeface="Wingdings"/>
              <a:buNone/>
            </a:pPr>
            <a:r>
              <a:rPr lang="en-US" sz="2400" dirty="0" smtClean="0">
                <a:latin typeface="Times New Roman"/>
                <a:cs typeface="Times New Roman"/>
              </a:rPr>
              <a:t>does acc. to the spec and verify correctness.</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Understanding a recursive method</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24</a:t>
            </a:fld>
            <a:endParaRPr lang="en-US"/>
          </a:p>
        </p:txBody>
      </p:sp>
      <p:sp>
        <p:nvSpPr>
          <p:cNvPr id="10242" name="Rectangle 2"/>
          <p:cNvSpPr>
            <a:spLocks noGrp="1" noChangeArrowheads="1"/>
          </p:cNvSpPr>
          <p:nvPr>
            <p:ph sz="quarter" idx="1"/>
          </p:nvPr>
        </p:nvSpPr>
        <p:spPr>
          <a:xfrm>
            <a:off x="381000" y="1524001"/>
            <a:ext cx="7848600" cy="609600"/>
          </a:xfrm>
          <a:ln/>
        </p:spPr>
        <p:txBody>
          <a:bodyPr rIns="132080">
            <a:normAutofit/>
          </a:bodyPr>
          <a:lstStyle/>
          <a:p>
            <a:pPr marL="39688" indent="0">
              <a:buNone/>
            </a:pPr>
            <a:r>
              <a:rPr lang="en-US" sz="2400" dirty="0" smtClean="0">
                <a:latin typeface="Times New Roman"/>
                <a:cs typeface="Times New Roman"/>
              </a:rPr>
              <a:t>Step 1. Have a precise spec!</a:t>
            </a:r>
          </a:p>
        </p:txBody>
      </p:sp>
      <p:grpSp>
        <p:nvGrpSpPr>
          <p:cNvPr id="2" name="Group 1"/>
          <p:cNvGrpSpPr/>
          <p:nvPr/>
        </p:nvGrpSpPr>
        <p:grpSpPr>
          <a:xfrm>
            <a:off x="4572000" y="1143000"/>
            <a:ext cx="4267200" cy="3200400"/>
            <a:chOff x="1143000" y="1143000"/>
            <a:chExt cx="4267200" cy="3200400"/>
          </a:xfrm>
        </p:grpSpPr>
        <p:sp>
          <p:nvSpPr>
            <p:cNvPr id="5" name="Rectangle 4"/>
            <p:cNvSpPr/>
            <p:nvPr/>
          </p:nvSpPr>
          <p:spPr>
            <a:xfrm>
              <a:off x="1143000" y="1143000"/>
              <a:ext cx="4267200" cy="32004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19200" y="1219200"/>
              <a:ext cx="4114800" cy="3046988"/>
            </a:xfrm>
            <a:prstGeom prst="rect">
              <a:avLst/>
            </a:prstGeom>
          </p:spPr>
          <p:txBody>
            <a:bodyPr wrap="square">
              <a:spAutoFit/>
            </a:bodyPr>
            <a:lstStyle/>
            <a:p>
              <a:r>
                <a:rPr lang="en-US" dirty="0" smtClean="0"/>
                <a:t>/</a:t>
              </a:r>
              <a:r>
                <a:rPr lang="en-US" dirty="0"/>
                <a:t>** </a:t>
              </a:r>
              <a:r>
                <a:rPr lang="en-US" dirty="0" smtClean="0"/>
                <a:t>=  sum </a:t>
              </a:r>
              <a:r>
                <a:rPr lang="en-US" dirty="0"/>
                <a:t>of digits </a:t>
              </a:r>
              <a:r>
                <a:rPr lang="en-US" dirty="0" smtClean="0"/>
                <a:t>of n.</a:t>
              </a:r>
            </a:p>
            <a:p>
              <a:r>
                <a:rPr lang="en-US" dirty="0"/>
                <a:t> </a:t>
              </a:r>
              <a:r>
                <a:rPr lang="en-US" dirty="0" smtClean="0"/>
                <a:t>  * Precondition:  </a:t>
              </a:r>
              <a:r>
                <a:rPr lang="en-US" dirty="0"/>
                <a:t>n &gt;= 0 */ </a:t>
              </a:r>
              <a:r>
                <a:rPr lang="en-US" b="1" dirty="0" smtClean="0"/>
                <a:t>public</a:t>
              </a:r>
              <a:r>
                <a:rPr lang="en-US" dirty="0" smtClean="0"/>
                <a:t> </a:t>
              </a:r>
              <a:r>
                <a:rPr lang="en-US" b="1" dirty="0"/>
                <a:t>static</a:t>
              </a:r>
              <a:r>
                <a:rPr lang="en-US" dirty="0"/>
                <a:t> </a:t>
              </a:r>
              <a:r>
                <a:rPr lang="en-US" b="1" dirty="0" err="1"/>
                <a:t>int</a:t>
              </a:r>
              <a:r>
                <a:rPr lang="en-US" dirty="0"/>
                <a:t> sum(</a:t>
              </a:r>
              <a:r>
                <a:rPr lang="en-US" b="1" dirty="0" err="1"/>
                <a:t>int</a:t>
              </a:r>
              <a:r>
                <a:rPr lang="en-US" dirty="0"/>
                <a:t> n) {</a:t>
              </a:r>
            </a:p>
            <a:p>
              <a:r>
                <a:rPr lang="en-US" dirty="0"/>
                <a:t>     </a:t>
              </a:r>
              <a:r>
                <a:rPr lang="en-US" b="1" dirty="0" smtClean="0"/>
                <a:t>if</a:t>
              </a:r>
              <a:r>
                <a:rPr lang="en-US" dirty="0" smtClean="0"/>
                <a:t> </a:t>
              </a:r>
              <a:r>
                <a:rPr lang="en-US" dirty="0"/>
                <a:t>(n &lt; 10) </a:t>
              </a:r>
              <a:r>
                <a:rPr lang="en-US" b="1" dirty="0"/>
                <a:t>return</a:t>
              </a:r>
              <a:r>
                <a:rPr lang="en-US" dirty="0"/>
                <a:t> n;</a:t>
              </a:r>
            </a:p>
            <a:p>
              <a:r>
                <a:rPr lang="en-US" dirty="0"/>
                <a:t> </a:t>
              </a:r>
            </a:p>
            <a:p>
              <a:r>
                <a:rPr lang="en-US" dirty="0"/>
                <a:t>     </a:t>
              </a:r>
              <a:r>
                <a:rPr lang="en-US" dirty="0" smtClean="0"/>
                <a:t>/</a:t>
              </a:r>
              <a:r>
                <a:rPr lang="en-US" dirty="0"/>
                <a:t>/ </a:t>
              </a:r>
              <a:r>
                <a:rPr lang="en-US" dirty="0" smtClean="0"/>
                <a:t>n </a:t>
              </a:r>
              <a:r>
                <a:rPr lang="en-US" dirty="0"/>
                <a:t>has at least two </a:t>
              </a:r>
              <a:r>
                <a:rPr lang="en-US" dirty="0" smtClean="0"/>
                <a:t>digits</a:t>
              </a:r>
              <a:endParaRPr lang="en-US" dirty="0"/>
            </a:p>
            <a:p>
              <a:r>
                <a:rPr lang="en-US" b="1" dirty="0" smtClean="0"/>
                <a:t>     return</a:t>
              </a:r>
              <a:r>
                <a:rPr lang="en-US" dirty="0" smtClean="0"/>
                <a:t> sum</a:t>
              </a:r>
              <a:r>
                <a:rPr lang="en-US" dirty="0"/>
                <a:t>(n/10)  +  n%10 </a:t>
              </a:r>
              <a:r>
                <a:rPr lang="en-US" dirty="0" smtClean="0"/>
                <a:t>;</a:t>
              </a:r>
            </a:p>
            <a:p>
              <a:r>
                <a:rPr lang="en-US" dirty="0" smtClean="0"/>
                <a:t>}</a:t>
              </a:r>
              <a:endParaRPr lang="en-US" dirty="0"/>
            </a:p>
          </p:txBody>
        </p:sp>
      </p:grpSp>
      <p:sp>
        <p:nvSpPr>
          <p:cNvPr id="8" name="Rectangle 2"/>
          <p:cNvSpPr txBox="1">
            <a:spLocks noChangeArrowheads="1"/>
          </p:cNvSpPr>
          <p:nvPr/>
        </p:nvSpPr>
        <p:spPr>
          <a:xfrm>
            <a:off x="381000" y="21517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Check that the method works in </a:t>
            </a:r>
            <a:r>
              <a:rPr lang="en-US" sz="2400" dirty="0" smtClean="0">
                <a:solidFill>
                  <a:srgbClr val="FF0000"/>
                </a:solidFill>
                <a:latin typeface="Times New Roman"/>
                <a:cs typeface="Times New Roman"/>
              </a:rPr>
              <a:t>the base case(s)</a:t>
            </a:r>
            <a:r>
              <a:rPr lang="en-US" sz="2400" dirty="0" smtClean="0">
                <a:latin typeface="Times New Roman"/>
                <a:cs typeface="Times New Roman"/>
              </a:rPr>
              <a:t>.</a:t>
            </a:r>
          </a:p>
        </p:txBody>
      </p:sp>
      <p:sp>
        <p:nvSpPr>
          <p:cNvPr id="12" name="Rectangle 2"/>
          <p:cNvSpPr txBox="1">
            <a:spLocks noChangeArrowheads="1"/>
          </p:cNvSpPr>
          <p:nvPr/>
        </p:nvSpPr>
        <p:spPr>
          <a:xfrm>
            <a:off x="381000" y="4876800"/>
            <a:ext cx="8458200" cy="16764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4. (No infinite recursion) Make sure that the </a:t>
            </a:r>
            <a:r>
              <a:rPr lang="en-US" sz="2400" dirty="0" err="1" smtClean="0">
                <a:latin typeface="Times New Roman"/>
                <a:cs typeface="Times New Roman"/>
              </a:rPr>
              <a:t>args</a:t>
            </a:r>
            <a:r>
              <a:rPr lang="en-US" sz="2400" dirty="0" smtClean="0">
                <a:latin typeface="Times New Roman"/>
                <a:cs typeface="Times New Roman"/>
              </a:rPr>
              <a:t> of recursive calls are in some sense smaller than the pars of the method.</a:t>
            </a:r>
          </a:p>
          <a:p>
            <a:pPr marL="0" indent="0">
              <a:spcBef>
                <a:spcPts val="0"/>
              </a:spcBef>
              <a:buFont typeface="Wingdings"/>
              <a:buNone/>
            </a:pPr>
            <a:endParaRPr lang="en-US" sz="2400" dirty="0">
              <a:latin typeface="Times New Roman"/>
              <a:cs typeface="Times New Roman"/>
            </a:endParaRPr>
          </a:p>
          <a:p>
            <a:pPr marL="0" indent="0">
              <a:spcBef>
                <a:spcPts val="0"/>
              </a:spcBef>
              <a:buFont typeface="Wingdings"/>
              <a:buNone/>
            </a:pPr>
            <a:r>
              <a:rPr lang="en-US" sz="2400" dirty="0" smtClean="0">
                <a:latin typeface="Times New Roman"/>
                <a:cs typeface="Times New Roman"/>
              </a:rPr>
              <a:t>        </a:t>
            </a:r>
            <a:r>
              <a:rPr lang="en-US" sz="2400" dirty="0" smtClean="0">
                <a:solidFill>
                  <a:srgbClr val="0000FF"/>
                </a:solidFill>
                <a:latin typeface="Times New Roman"/>
                <a:cs typeface="Times New Roman"/>
              </a:rPr>
              <a:t>n/10  &lt;  n</a:t>
            </a:r>
          </a:p>
        </p:txBody>
      </p:sp>
    </p:spTree>
    <p:extLst>
      <p:ext uri="{BB962C8B-B14F-4D97-AF65-F5344CB8AC3E}">
        <p14:creationId xmlns:p14="http://schemas.microsoft.com/office/powerpoint/2010/main" val="363329502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4114800" cy="21335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3. Look at the</a:t>
            </a:r>
            <a:r>
              <a:rPr lang="en-US" sz="2400" dirty="0" smtClean="0">
                <a:solidFill>
                  <a:srgbClr val="FF0000"/>
                </a:solidFill>
                <a:latin typeface="Times New Roman"/>
                <a:cs typeface="Times New Roman"/>
              </a:rPr>
              <a:t> recursive</a:t>
            </a:r>
          </a:p>
          <a:p>
            <a:pPr marL="0" indent="0">
              <a:spcBef>
                <a:spcPts val="0"/>
              </a:spcBef>
              <a:buFont typeface="Wingdings"/>
              <a:buNone/>
            </a:pPr>
            <a:r>
              <a:rPr lang="en-US" sz="2400" dirty="0" smtClean="0">
                <a:solidFill>
                  <a:srgbClr val="FF0000"/>
                </a:solidFill>
                <a:latin typeface="Times New Roman"/>
                <a:cs typeface="Times New Roman"/>
              </a:rPr>
              <a:t>case(s)</a:t>
            </a:r>
            <a:r>
              <a:rPr lang="en-US" sz="2400" dirty="0" smtClean="0">
                <a:latin typeface="Times New Roman"/>
                <a:cs typeface="Times New Roman"/>
              </a:rPr>
              <a:t>. In your mind, replace</a:t>
            </a:r>
          </a:p>
          <a:p>
            <a:pPr marL="0" indent="0">
              <a:spcBef>
                <a:spcPts val="0"/>
              </a:spcBef>
              <a:buFont typeface="Wingdings"/>
              <a:buNone/>
            </a:pPr>
            <a:r>
              <a:rPr lang="en-US" sz="2400" dirty="0" smtClean="0">
                <a:latin typeface="Times New Roman"/>
                <a:cs typeface="Times New Roman"/>
              </a:rPr>
              <a:t>each recursive call by what it</a:t>
            </a:r>
          </a:p>
          <a:p>
            <a:pPr marL="0" indent="0">
              <a:spcBef>
                <a:spcPts val="0"/>
              </a:spcBef>
              <a:buFont typeface="Wingdings"/>
              <a:buNone/>
            </a:pPr>
            <a:r>
              <a:rPr lang="en-US" sz="2400" dirty="0" smtClean="0">
                <a:latin typeface="Times New Roman"/>
                <a:cs typeface="Times New Roman"/>
              </a:rPr>
              <a:t>does according to the spec and verify correctness.</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Understanding a recursive method</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25</a:t>
            </a:fld>
            <a:endParaRPr lang="en-US"/>
          </a:p>
        </p:txBody>
      </p:sp>
      <p:sp>
        <p:nvSpPr>
          <p:cNvPr id="10242" name="Rectangle 2"/>
          <p:cNvSpPr>
            <a:spLocks noGrp="1" noChangeArrowheads="1"/>
          </p:cNvSpPr>
          <p:nvPr>
            <p:ph sz="quarter" idx="1"/>
          </p:nvPr>
        </p:nvSpPr>
        <p:spPr>
          <a:xfrm>
            <a:off x="381000" y="1524001"/>
            <a:ext cx="4191000" cy="609600"/>
          </a:xfrm>
          <a:ln/>
        </p:spPr>
        <p:txBody>
          <a:bodyPr rIns="132080">
            <a:normAutofit/>
          </a:bodyPr>
          <a:lstStyle/>
          <a:p>
            <a:pPr marL="39688" indent="0">
              <a:buNone/>
            </a:pPr>
            <a:r>
              <a:rPr lang="en-US" sz="2400" dirty="0" smtClean="0">
                <a:latin typeface="Times New Roman"/>
                <a:cs typeface="Times New Roman"/>
              </a:rPr>
              <a:t>Step 1. Have a precise spec!      </a:t>
            </a:r>
          </a:p>
        </p:txBody>
      </p:sp>
      <p:sp>
        <p:nvSpPr>
          <p:cNvPr id="8" name="Rectangle 2"/>
          <p:cNvSpPr txBox="1">
            <a:spLocks noChangeArrowheads="1"/>
          </p:cNvSpPr>
          <p:nvPr/>
        </p:nvSpPr>
        <p:spPr>
          <a:xfrm>
            <a:off x="381000" y="21517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Check that the method works in </a:t>
            </a:r>
            <a:r>
              <a:rPr lang="en-US" sz="2400" dirty="0" smtClean="0">
                <a:solidFill>
                  <a:srgbClr val="FF0000"/>
                </a:solidFill>
                <a:latin typeface="Times New Roman"/>
                <a:cs typeface="Times New Roman"/>
              </a:rPr>
              <a:t>the base case(s)</a:t>
            </a:r>
            <a:r>
              <a:rPr lang="en-US" sz="2400" dirty="0" smtClean="0">
                <a:latin typeface="Times New Roman"/>
                <a:cs typeface="Times New Roman"/>
              </a:rPr>
              <a:t>.</a:t>
            </a:r>
          </a:p>
        </p:txBody>
      </p:sp>
      <p:sp>
        <p:nvSpPr>
          <p:cNvPr id="12" name="Rectangle 2"/>
          <p:cNvSpPr txBox="1">
            <a:spLocks noChangeArrowheads="1"/>
          </p:cNvSpPr>
          <p:nvPr/>
        </p:nvSpPr>
        <p:spPr>
          <a:xfrm>
            <a:off x="381000" y="5410200"/>
            <a:ext cx="8458200"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4. (No infinite recursion) Make sure that the </a:t>
            </a:r>
            <a:r>
              <a:rPr lang="en-US" sz="2400" dirty="0" err="1" smtClean="0">
                <a:latin typeface="Times New Roman"/>
                <a:cs typeface="Times New Roman"/>
              </a:rPr>
              <a:t>args</a:t>
            </a:r>
            <a:r>
              <a:rPr lang="en-US" sz="2400" dirty="0" smtClean="0">
                <a:latin typeface="Times New Roman"/>
                <a:cs typeface="Times New Roman"/>
              </a:rPr>
              <a:t> of recursive calls are in some sense smaller than the pars of the method</a:t>
            </a:r>
          </a:p>
        </p:txBody>
      </p:sp>
      <p:sp>
        <p:nvSpPr>
          <p:cNvPr id="3" name="TextBox 2"/>
          <p:cNvSpPr txBox="1"/>
          <p:nvPr/>
        </p:nvSpPr>
        <p:spPr>
          <a:xfrm>
            <a:off x="4191000" y="1600200"/>
            <a:ext cx="4711546" cy="461665"/>
          </a:xfrm>
          <a:prstGeom prst="rect">
            <a:avLst/>
          </a:prstGeom>
          <a:solidFill>
            <a:srgbClr val="FFFFCC"/>
          </a:solidFill>
        </p:spPr>
        <p:txBody>
          <a:bodyPr wrap="none" rtlCol="0">
            <a:spAutoFit/>
          </a:bodyPr>
          <a:lstStyle/>
          <a:p>
            <a:r>
              <a:rPr lang="en-US" dirty="0" smtClean="0"/>
              <a:t>Important! Can’t do step 3 without it</a:t>
            </a:r>
            <a:endParaRPr lang="en-US" dirty="0"/>
          </a:p>
        </p:txBody>
      </p:sp>
      <p:sp>
        <p:nvSpPr>
          <p:cNvPr id="13" name="TextBox 12"/>
          <p:cNvSpPr txBox="1"/>
          <p:nvPr/>
        </p:nvSpPr>
        <p:spPr>
          <a:xfrm>
            <a:off x="4343400" y="3200400"/>
            <a:ext cx="4343400" cy="1938992"/>
          </a:xfrm>
          <a:prstGeom prst="rect">
            <a:avLst/>
          </a:prstGeom>
          <a:solidFill>
            <a:srgbClr val="FFFFCC"/>
          </a:solidFill>
        </p:spPr>
        <p:txBody>
          <a:bodyPr wrap="square" rtlCol="0">
            <a:spAutoFit/>
          </a:bodyPr>
          <a:lstStyle/>
          <a:p>
            <a:r>
              <a:rPr lang="en-US" dirty="0" smtClean="0"/>
              <a:t>Once you get the hang of it, this is what makes recursion easy! This way of thinking is based on math induction, which we will see later in the course.</a:t>
            </a:r>
          </a:p>
        </p:txBody>
      </p:sp>
    </p:spTree>
    <p:extLst>
      <p:ext uri="{BB962C8B-B14F-4D97-AF65-F5344CB8AC3E}">
        <p14:creationId xmlns:p14="http://schemas.microsoft.com/office/powerpoint/2010/main" val="339867614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7924800" cy="21335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3. Look at all other cases. See how to define these cases in terms </a:t>
            </a:r>
            <a:r>
              <a:rPr lang="en-US" sz="2400" dirty="0" smtClean="0">
                <a:solidFill>
                  <a:srgbClr val="FF0000"/>
                </a:solidFill>
                <a:latin typeface="Times New Roman"/>
                <a:cs typeface="Times New Roman"/>
              </a:rPr>
              <a:t>of smaller problems of the same kind</a:t>
            </a:r>
            <a:r>
              <a:rPr lang="en-US" sz="2400" dirty="0" smtClean="0">
                <a:latin typeface="Times New Roman"/>
                <a:cs typeface="Times New Roman"/>
              </a:rPr>
              <a:t>. Then implement those definitions, using recursive calls for those </a:t>
            </a:r>
            <a:r>
              <a:rPr lang="en-US" sz="2400" dirty="0" smtClean="0">
                <a:solidFill>
                  <a:srgbClr val="FF0000"/>
                </a:solidFill>
                <a:latin typeface="Times New Roman"/>
                <a:cs typeface="Times New Roman"/>
              </a:rPr>
              <a:t>smaller problems of the same kind</a:t>
            </a:r>
            <a:r>
              <a:rPr lang="en-US" sz="2400" dirty="0" smtClean="0">
                <a:latin typeface="Times New Roman"/>
                <a:cs typeface="Times New Roman"/>
              </a:rPr>
              <a:t>. Done suitably, point 4 is automatically satisfied.</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Writing a recursive method</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26</a:t>
            </a:fld>
            <a:endParaRPr lang="en-US"/>
          </a:p>
        </p:txBody>
      </p:sp>
      <p:sp>
        <p:nvSpPr>
          <p:cNvPr id="10242" name="Rectangle 2"/>
          <p:cNvSpPr>
            <a:spLocks noGrp="1" noChangeArrowheads="1"/>
          </p:cNvSpPr>
          <p:nvPr>
            <p:ph sz="quarter" idx="1"/>
          </p:nvPr>
        </p:nvSpPr>
        <p:spPr>
          <a:xfrm>
            <a:off x="381000" y="1524001"/>
            <a:ext cx="4191000" cy="609600"/>
          </a:xfrm>
          <a:ln/>
        </p:spPr>
        <p:txBody>
          <a:bodyPr rIns="132080">
            <a:normAutofit/>
          </a:bodyPr>
          <a:lstStyle/>
          <a:p>
            <a:pPr marL="39688" indent="0">
              <a:buNone/>
            </a:pPr>
            <a:r>
              <a:rPr lang="en-US" sz="2400" dirty="0" smtClean="0">
                <a:latin typeface="Times New Roman"/>
                <a:cs typeface="Times New Roman"/>
              </a:rPr>
              <a:t>Step 1. Have a precise spec!      </a:t>
            </a:r>
          </a:p>
        </p:txBody>
      </p:sp>
      <p:sp>
        <p:nvSpPr>
          <p:cNvPr id="8" name="Rectangle 2"/>
          <p:cNvSpPr txBox="1">
            <a:spLocks noChangeArrowheads="1"/>
          </p:cNvSpPr>
          <p:nvPr/>
        </p:nvSpPr>
        <p:spPr>
          <a:xfrm>
            <a:off x="381000" y="2151707"/>
            <a:ext cx="82296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Write the </a:t>
            </a:r>
            <a:r>
              <a:rPr lang="en-US" sz="2400" dirty="0" smtClean="0">
                <a:solidFill>
                  <a:srgbClr val="FF0000"/>
                </a:solidFill>
                <a:latin typeface="Times New Roman"/>
                <a:cs typeface="Times New Roman"/>
              </a:rPr>
              <a:t>base case(s)</a:t>
            </a:r>
            <a:r>
              <a:rPr lang="en-US" sz="2400" dirty="0" smtClean="0">
                <a:latin typeface="Times New Roman"/>
                <a:cs typeface="Times New Roman"/>
              </a:rPr>
              <a:t>: Cases in which no recursive calls are needed Generally, for “small” values of the parameters.</a:t>
            </a:r>
          </a:p>
        </p:txBody>
      </p:sp>
      <p:sp>
        <p:nvSpPr>
          <p:cNvPr id="12" name="Rectangle 2"/>
          <p:cNvSpPr txBox="1">
            <a:spLocks noChangeArrowheads="1"/>
          </p:cNvSpPr>
          <p:nvPr/>
        </p:nvSpPr>
        <p:spPr>
          <a:xfrm>
            <a:off x="381000" y="5334000"/>
            <a:ext cx="8458200"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4. (No infinite recursion) Make sure that the </a:t>
            </a:r>
            <a:r>
              <a:rPr lang="en-US" sz="2400" dirty="0" err="1" smtClean="0">
                <a:latin typeface="Times New Roman"/>
                <a:cs typeface="Times New Roman"/>
              </a:rPr>
              <a:t>args</a:t>
            </a:r>
            <a:r>
              <a:rPr lang="en-US" sz="2400" dirty="0" smtClean="0">
                <a:latin typeface="Times New Roman"/>
                <a:cs typeface="Times New Roman"/>
              </a:rPr>
              <a:t> of recursive calls are in some sense smaller than the pars of the method</a:t>
            </a:r>
          </a:p>
        </p:txBody>
      </p:sp>
    </p:spTree>
    <p:extLst>
      <p:ext uri="{BB962C8B-B14F-4D97-AF65-F5344CB8AC3E}">
        <p14:creationId xmlns:p14="http://schemas.microsoft.com/office/powerpoint/2010/main" val="35382455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457200" y="4800600"/>
            <a:ext cx="7924800" cy="16764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smtClean="0">
                <a:latin typeface="Times New Roman"/>
                <a:cs typeface="Times New Roman"/>
              </a:rPr>
              <a:t>Step 3. Look at all other cases. See how to define these cases in terms </a:t>
            </a:r>
            <a:r>
              <a:rPr lang="en-US" sz="2400" dirty="0" smtClean="0">
                <a:solidFill>
                  <a:srgbClr val="FF0000"/>
                </a:solidFill>
                <a:latin typeface="Times New Roman"/>
                <a:cs typeface="Times New Roman"/>
              </a:rPr>
              <a:t>of smaller problems of the same kind</a:t>
            </a:r>
            <a:r>
              <a:rPr lang="en-US" sz="2400" dirty="0" smtClean="0">
                <a:latin typeface="Times New Roman"/>
                <a:cs typeface="Times New Roman"/>
              </a:rPr>
              <a:t>. Then implement those definitions, using recursive calls for those </a:t>
            </a:r>
            <a:r>
              <a:rPr lang="en-US" sz="2400" dirty="0" smtClean="0">
                <a:solidFill>
                  <a:srgbClr val="FF0000"/>
                </a:solidFill>
                <a:latin typeface="Times New Roman"/>
                <a:cs typeface="Times New Roman"/>
              </a:rPr>
              <a:t>smaller problems of the same kind</a:t>
            </a:r>
            <a:r>
              <a:rPr lang="en-US" sz="2400" dirty="0" smtClean="0">
                <a:latin typeface="Times New Roman"/>
                <a:cs typeface="Times New Roman"/>
              </a:rPr>
              <a:t>.</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smtClean="0">
                <a:solidFill>
                  <a:srgbClr val="800000"/>
                </a:solidFill>
              </a:rPr>
              <a:t>Examples of writing recursive functions</a:t>
            </a:r>
            <a:endParaRPr lang="en-US" sz="36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27</a:t>
            </a:fld>
            <a:endParaRPr lang="en-US"/>
          </a:p>
        </p:txBody>
      </p:sp>
      <p:sp>
        <p:nvSpPr>
          <p:cNvPr id="10242" name="Rectangle 2"/>
          <p:cNvSpPr>
            <a:spLocks noGrp="1" noChangeArrowheads="1"/>
          </p:cNvSpPr>
          <p:nvPr>
            <p:ph sz="quarter" idx="1"/>
          </p:nvPr>
        </p:nvSpPr>
        <p:spPr>
          <a:xfrm>
            <a:off x="457200" y="3657601"/>
            <a:ext cx="4191000" cy="609600"/>
          </a:xfrm>
          <a:ln/>
        </p:spPr>
        <p:txBody>
          <a:bodyPr rIns="132080">
            <a:normAutofit/>
          </a:bodyPr>
          <a:lstStyle/>
          <a:p>
            <a:pPr marL="39688" indent="0">
              <a:buNone/>
            </a:pPr>
            <a:r>
              <a:rPr lang="en-US" sz="2400" dirty="0" smtClean="0">
                <a:latin typeface="Times New Roman"/>
                <a:cs typeface="Times New Roman"/>
              </a:rPr>
              <a:t>Step 1. Have a precise spec!      </a:t>
            </a:r>
          </a:p>
        </p:txBody>
      </p:sp>
      <p:sp>
        <p:nvSpPr>
          <p:cNvPr id="8" name="Rectangle 2"/>
          <p:cNvSpPr txBox="1">
            <a:spLocks noChangeArrowheads="1"/>
          </p:cNvSpPr>
          <p:nvPr/>
        </p:nvSpPr>
        <p:spPr>
          <a:xfrm>
            <a:off x="457200" y="4285307"/>
            <a:ext cx="8229600" cy="591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smtClean="0">
                <a:latin typeface="Times New Roman"/>
                <a:cs typeface="Times New Roman"/>
              </a:rPr>
              <a:t>Step 2. Write the </a:t>
            </a:r>
            <a:r>
              <a:rPr lang="en-US" sz="2400" dirty="0" smtClean="0">
                <a:solidFill>
                  <a:srgbClr val="FF0000"/>
                </a:solidFill>
                <a:latin typeface="Times New Roman"/>
                <a:cs typeface="Times New Roman"/>
              </a:rPr>
              <a:t>base case(s)</a:t>
            </a:r>
            <a:r>
              <a:rPr lang="en-US" sz="2400" dirty="0">
                <a:latin typeface="Times New Roman"/>
                <a:cs typeface="Times New Roman"/>
              </a:rPr>
              <a:t>.</a:t>
            </a:r>
            <a:endParaRPr lang="en-US" sz="2400" dirty="0" smtClean="0">
              <a:latin typeface="Times New Roman"/>
              <a:cs typeface="Times New Roman"/>
            </a:endParaRPr>
          </a:p>
        </p:txBody>
      </p:sp>
      <p:sp>
        <p:nvSpPr>
          <p:cNvPr id="2" name="TextBox 1"/>
          <p:cNvSpPr txBox="1"/>
          <p:nvPr/>
        </p:nvSpPr>
        <p:spPr>
          <a:xfrm>
            <a:off x="533400" y="1905000"/>
            <a:ext cx="7848600" cy="1569660"/>
          </a:xfrm>
          <a:prstGeom prst="rect">
            <a:avLst/>
          </a:prstGeom>
          <a:noFill/>
        </p:spPr>
        <p:txBody>
          <a:bodyPr wrap="square" rtlCol="0">
            <a:spAutoFit/>
          </a:bodyPr>
          <a:lstStyle/>
          <a:p>
            <a:r>
              <a:rPr lang="en-US" dirty="0" smtClean="0"/>
              <a:t>For the rest of the class, we demo writing recursive functions using the approach outlined below. The java file we develop will be placed on the course webpage some time after the lecture.</a:t>
            </a:r>
            <a:endParaRPr lang="en-US" dirty="0"/>
          </a:p>
        </p:txBody>
      </p:sp>
    </p:spTree>
    <p:extLst>
      <p:ext uri="{BB962C8B-B14F-4D97-AF65-F5344CB8AC3E}">
        <p14:creationId xmlns:p14="http://schemas.microsoft.com/office/powerpoint/2010/main" val="22505039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1219200" y="174625"/>
            <a:ext cx="7239000" cy="1149350"/>
          </a:xfrm>
          <a:ln/>
        </p:spPr>
        <p:txBody>
          <a:bodyPr rIns="132080">
            <a:normAutofit/>
          </a:bodyPr>
          <a:lstStyle/>
          <a:p>
            <a:r>
              <a:rPr lang="en-US" sz="3200" dirty="0">
                <a:solidFill>
                  <a:srgbClr val="800000"/>
                </a:solidFill>
              </a:rPr>
              <a:t>The Fibonacci Function</a:t>
            </a:r>
          </a:p>
        </p:txBody>
      </p:sp>
      <p:sp>
        <p:nvSpPr>
          <p:cNvPr id="11" name="Slide Number Placeholder 3"/>
          <p:cNvSpPr>
            <a:spLocks noGrp="1"/>
          </p:cNvSpPr>
          <p:nvPr>
            <p:ph type="sldNum" sz="quarter" idx="12"/>
          </p:nvPr>
        </p:nvSpPr>
        <p:spPr/>
        <p:txBody>
          <a:bodyPr>
            <a:normAutofit fontScale="85000" lnSpcReduction="20000"/>
          </a:bodyPr>
          <a:lstStyle/>
          <a:p>
            <a:fld id="{966615C3-CC08-4A6B-A8A8-842E85B2A13A}" type="slidenum">
              <a:rPr lang="en-US"/>
              <a:pPr/>
              <a:t>28</a:t>
            </a:fld>
            <a:endParaRPr lang="en-US"/>
          </a:p>
        </p:txBody>
      </p:sp>
      <p:sp>
        <p:nvSpPr>
          <p:cNvPr id="11266" name="Rectangle 2"/>
          <p:cNvSpPr>
            <a:spLocks noGrp="1" noChangeArrowheads="1"/>
          </p:cNvSpPr>
          <p:nvPr>
            <p:ph sz="quarter" idx="1"/>
          </p:nvPr>
        </p:nvSpPr>
        <p:spPr>
          <a:xfrm>
            <a:off x="685800" y="1717675"/>
            <a:ext cx="5638800" cy="4119563"/>
          </a:xfrm>
          <a:ln/>
        </p:spPr>
        <p:txBody>
          <a:bodyPr rIns="132080">
            <a:normAutofit/>
          </a:bodyPr>
          <a:lstStyle/>
          <a:p>
            <a:pPr marL="0" indent="0">
              <a:buNone/>
            </a:pPr>
            <a:r>
              <a:rPr lang="en-US" sz="2400" dirty="0"/>
              <a:t>Mathematical definition:</a:t>
            </a:r>
          </a:p>
          <a:p>
            <a:pPr>
              <a:spcBef>
                <a:spcPct val="0"/>
              </a:spcBef>
              <a:buFont typeface="Wingdings" charset="2"/>
              <a:buNone/>
            </a:pPr>
            <a:r>
              <a:rPr lang="en-US" sz="2400" dirty="0"/>
              <a:t>       fib(0) = 0</a:t>
            </a:r>
          </a:p>
          <a:p>
            <a:pPr>
              <a:spcBef>
                <a:spcPct val="0"/>
              </a:spcBef>
              <a:buFont typeface="Wingdings" charset="2"/>
              <a:buNone/>
            </a:pPr>
            <a:r>
              <a:rPr lang="en-US" sz="2400" dirty="0"/>
              <a:t>       fib(1) = 1</a:t>
            </a:r>
          </a:p>
          <a:p>
            <a:pPr>
              <a:spcBef>
                <a:spcPct val="0"/>
              </a:spcBef>
              <a:buFont typeface="Wingdings" charset="2"/>
              <a:buNone/>
            </a:pPr>
            <a:r>
              <a:rPr lang="en-US" sz="2400" dirty="0"/>
              <a:t>       fib(n) = fib(n </a:t>
            </a:r>
            <a:r>
              <a:rPr lang="en-US" sz="2400" dirty="0" smtClean="0">
                <a:latin typeface="Symbol" charset="2"/>
                <a:ea typeface="Symbol" charset="2"/>
                <a:cs typeface="Symbol" charset="2"/>
                <a:sym typeface="Symbol" charset="2"/>
              </a:rPr>
              <a:t>-</a:t>
            </a:r>
            <a:r>
              <a:rPr lang="en-US" sz="2400" dirty="0" smtClean="0"/>
              <a:t> </a:t>
            </a:r>
            <a:r>
              <a:rPr lang="en-US" sz="2400" dirty="0"/>
              <a:t>1) + fib(n </a:t>
            </a:r>
            <a:r>
              <a:rPr lang="en-US" sz="2400" dirty="0" smtClean="0">
                <a:latin typeface="Symbol" charset="2"/>
                <a:ea typeface="Symbol" charset="2"/>
                <a:cs typeface="Symbol" charset="2"/>
                <a:sym typeface="Symbol" charset="2"/>
              </a:rPr>
              <a:t>-</a:t>
            </a:r>
            <a:r>
              <a:rPr lang="en-US" sz="2400" dirty="0" smtClean="0"/>
              <a:t> </a:t>
            </a:r>
            <a:r>
              <a:rPr lang="en-US" sz="2400" dirty="0"/>
              <a:t>2),  n ≥ </a:t>
            </a:r>
            <a:r>
              <a:rPr lang="en-US" sz="2400" dirty="0" smtClean="0"/>
              <a:t>2</a:t>
            </a:r>
            <a:endParaRPr lang="en-US" sz="2400" dirty="0"/>
          </a:p>
          <a:p>
            <a:pPr>
              <a:spcBef>
                <a:spcPct val="0"/>
              </a:spcBef>
            </a:pPr>
            <a:endParaRPr lang="en-US" sz="2400" dirty="0"/>
          </a:p>
          <a:p>
            <a:pPr marL="0" indent="0">
              <a:spcBef>
                <a:spcPct val="0"/>
              </a:spcBef>
              <a:buNone/>
            </a:pPr>
            <a:r>
              <a:rPr lang="en-US" sz="2400" dirty="0"/>
              <a:t>Fibonacci sequence:  0, 1, 1, 2, 3, 5, 8, 13, …</a:t>
            </a:r>
          </a:p>
        </p:txBody>
      </p:sp>
      <p:sp>
        <p:nvSpPr>
          <p:cNvPr id="11267" name="Rectangle 3"/>
          <p:cNvSpPr>
            <a:spLocks/>
          </p:cNvSpPr>
          <p:nvPr/>
        </p:nvSpPr>
        <p:spPr bwMode="auto">
          <a:xfrm>
            <a:off x="914400" y="4343400"/>
            <a:ext cx="4119075" cy="2215991"/>
          </a:xfrm>
          <a:prstGeom prst="rect">
            <a:avLst/>
          </a:prstGeom>
          <a:solidFill>
            <a:srgbClr val="FFFFCC"/>
          </a:solidFill>
          <a:ln w="12700">
            <a:solidFill>
              <a:schemeClr val="tx1"/>
            </a:solidFill>
            <a:prstDash val="solid"/>
            <a:miter lim="800000"/>
            <a:headEnd type="none" w="med" len="med"/>
            <a:tailEnd type="none" w="med" len="med"/>
          </a:ln>
        </p:spPr>
        <p:txBody>
          <a:bodyPr wrap="none" lIns="0" tIns="0" rIns="40639" bIns="0">
            <a:spAutoFit/>
          </a:bodyPr>
          <a:lstStyle/>
          <a:p>
            <a:pPr marL="39688"/>
            <a:r>
              <a:rPr lang="en-US" dirty="0" smtClean="0">
                <a:solidFill>
                  <a:schemeClr val="tx1"/>
                </a:solidFill>
                <a:latin typeface="Times New Roman"/>
                <a:cs typeface="Times New Roman"/>
                <a:sym typeface="Courier New" charset="0"/>
              </a:rPr>
              <a:t>/** = </a:t>
            </a:r>
            <a:r>
              <a:rPr lang="en-US" dirty="0" err="1" smtClean="0">
                <a:solidFill>
                  <a:schemeClr val="tx1"/>
                </a:solidFill>
                <a:latin typeface="Times New Roman"/>
                <a:cs typeface="Times New Roman"/>
                <a:sym typeface="Courier New" charset="0"/>
              </a:rPr>
              <a:t>fibonacci</a:t>
            </a:r>
            <a:r>
              <a:rPr lang="en-US" dirty="0" smtClean="0">
                <a:solidFill>
                  <a:schemeClr val="tx1"/>
                </a:solidFill>
                <a:latin typeface="Times New Roman"/>
                <a:cs typeface="Times New Roman"/>
                <a:sym typeface="Courier New" charset="0"/>
              </a:rPr>
              <a:t>(n). Pre: n &gt;= 0 */</a:t>
            </a:r>
          </a:p>
          <a:p>
            <a:pPr marL="39688"/>
            <a:r>
              <a:rPr lang="en-US" b="1" dirty="0" smtClean="0">
                <a:solidFill>
                  <a:schemeClr val="tx1"/>
                </a:solidFill>
                <a:latin typeface="Times New Roman"/>
                <a:cs typeface="Times New Roman"/>
                <a:sym typeface="Courier New" charset="0"/>
              </a:rPr>
              <a:t>static</a:t>
            </a:r>
            <a:r>
              <a:rPr lang="en-US" dirty="0" smtClean="0">
                <a:solidFill>
                  <a:schemeClr val="tx1"/>
                </a:solidFill>
                <a:latin typeface="Times New Roman"/>
                <a:cs typeface="Times New Roman"/>
                <a:sym typeface="Courier New" charset="0"/>
              </a:rPr>
              <a:t> </a:t>
            </a:r>
            <a:r>
              <a:rPr lang="en-US" b="1" dirty="0" err="1">
                <a:solidFill>
                  <a:schemeClr val="tx1"/>
                </a:solidFill>
                <a:latin typeface="Times New Roman"/>
                <a:cs typeface="Times New Roman"/>
                <a:sym typeface="Courier New" charset="0"/>
              </a:rPr>
              <a:t>int</a:t>
            </a:r>
            <a:r>
              <a:rPr lang="en-US" dirty="0">
                <a:solidFill>
                  <a:schemeClr val="tx1"/>
                </a:solidFill>
                <a:latin typeface="Times New Roman"/>
                <a:cs typeface="Times New Roman"/>
                <a:sym typeface="Courier New" charset="0"/>
              </a:rPr>
              <a:t> fib(</a:t>
            </a:r>
            <a:r>
              <a:rPr lang="en-US" b="1" dirty="0" err="1">
                <a:solidFill>
                  <a:schemeClr val="tx1"/>
                </a:solidFill>
                <a:latin typeface="Times New Roman"/>
                <a:cs typeface="Times New Roman"/>
                <a:sym typeface="Courier New" charset="0"/>
              </a:rPr>
              <a:t>int</a:t>
            </a:r>
            <a:r>
              <a:rPr lang="en-US" dirty="0">
                <a:solidFill>
                  <a:schemeClr val="tx1"/>
                </a:solidFill>
                <a:latin typeface="Times New Roman"/>
                <a:cs typeface="Times New Roman"/>
                <a:sym typeface="Courier New" charset="0"/>
              </a:rPr>
              <a:t> n) {</a:t>
            </a:r>
          </a:p>
          <a:p>
            <a:pPr marL="39688"/>
            <a:r>
              <a:rPr lang="en-US" dirty="0">
                <a:solidFill>
                  <a:schemeClr val="tx1"/>
                </a:solidFill>
                <a:latin typeface="Times New Roman"/>
                <a:cs typeface="Times New Roman"/>
                <a:sym typeface="Courier New" charset="0"/>
              </a:rPr>
              <a:t>   </a:t>
            </a:r>
            <a:r>
              <a:rPr lang="en-US" b="1" dirty="0">
                <a:solidFill>
                  <a:schemeClr val="tx1"/>
                </a:solidFill>
                <a:latin typeface="Times New Roman"/>
                <a:cs typeface="Times New Roman"/>
                <a:sym typeface="Courier New" charset="0"/>
              </a:rPr>
              <a:t>if</a:t>
            </a:r>
            <a:r>
              <a:rPr lang="en-US" dirty="0">
                <a:solidFill>
                  <a:schemeClr val="tx1"/>
                </a:solidFill>
                <a:latin typeface="Times New Roman"/>
                <a:cs typeface="Times New Roman"/>
                <a:sym typeface="Courier New" charset="0"/>
              </a:rPr>
              <a:t> (n </a:t>
            </a:r>
            <a:r>
              <a:rPr lang="en-US" dirty="0" smtClean="0">
                <a:solidFill>
                  <a:schemeClr val="tx1"/>
                </a:solidFill>
                <a:latin typeface="Times New Roman"/>
                <a:cs typeface="Times New Roman"/>
                <a:sym typeface="Courier New" charset="0"/>
              </a:rPr>
              <a:t>&lt;= 1) </a:t>
            </a:r>
            <a:r>
              <a:rPr lang="en-US" b="1" dirty="0">
                <a:solidFill>
                  <a:schemeClr val="tx1"/>
                </a:solidFill>
                <a:latin typeface="Times New Roman"/>
                <a:cs typeface="Times New Roman"/>
                <a:sym typeface="Courier New" charset="0"/>
              </a:rPr>
              <a:t>return</a:t>
            </a:r>
            <a:r>
              <a:rPr lang="en-US" dirty="0">
                <a:solidFill>
                  <a:schemeClr val="tx1"/>
                </a:solidFill>
                <a:latin typeface="Times New Roman"/>
                <a:cs typeface="Times New Roman"/>
                <a:sym typeface="Courier New" charset="0"/>
              </a:rPr>
              <a:t> </a:t>
            </a:r>
            <a:r>
              <a:rPr lang="en-US" dirty="0" smtClean="0">
                <a:solidFill>
                  <a:schemeClr val="tx1"/>
                </a:solidFill>
                <a:latin typeface="Times New Roman"/>
                <a:cs typeface="Times New Roman"/>
                <a:sym typeface="Courier New" charset="0"/>
              </a:rPr>
              <a:t>n;</a:t>
            </a:r>
          </a:p>
          <a:p>
            <a:pPr marL="39688"/>
            <a:r>
              <a:rPr lang="en-US" dirty="0">
                <a:solidFill>
                  <a:schemeClr val="tx1"/>
                </a:solidFill>
                <a:latin typeface="Times New Roman"/>
                <a:cs typeface="Times New Roman"/>
                <a:sym typeface="Courier New" charset="0"/>
              </a:rPr>
              <a:t> </a:t>
            </a:r>
            <a:r>
              <a:rPr lang="en-US" dirty="0" smtClean="0">
                <a:solidFill>
                  <a:schemeClr val="tx1"/>
                </a:solidFill>
                <a:latin typeface="Times New Roman"/>
                <a:cs typeface="Times New Roman"/>
                <a:sym typeface="Courier New" charset="0"/>
              </a:rPr>
              <a:t>  // { 1 &lt; n }</a:t>
            </a:r>
          </a:p>
          <a:p>
            <a:pPr marL="39688"/>
            <a:r>
              <a:rPr lang="en-US" dirty="0" smtClean="0">
                <a:solidFill>
                  <a:schemeClr val="tx1"/>
                </a:solidFill>
                <a:latin typeface="Times New Roman"/>
                <a:cs typeface="Times New Roman"/>
                <a:sym typeface="Courier New" charset="0"/>
              </a:rPr>
              <a:t>   </a:t>
            </a:r>
            <a:r>
              <a:rPr lang="en-US" b="1" dirty="0" smtClean="0">
                <a:solidFill>
                  <a:schemeClr val="tx1"/>
                </a:solidFill>
                <a:latin typeface="Times New Roman"/>
                <a:cs typeface="Times New Roman"/>
                <a:sym typeface="Courier New" charset="0"/>
              </a:rPr>
              <a:t>return</a:t>
            </a:r>
            <a:r>
              <a:rPr lang="en-US" dirty="0" smtClean="0">
                <a:solidFill>
                  <a:schemeClr val="tx1"/>
                </a:solidFill>
                <a:latin typeface="Times New Roman"/>
                <a:cs typeface="Times New Roman"/>
                <a:sym typeface="Courier New" charset="0"/>
              </a:rPr>
              <a:t> fib(n-2) </a:t>
            </a:r>
            <a:r>
              <a:rPr lang="en-US" dirty="0">
                <a:solidFill>
                  <a:schemeClr val="tx1"/>
                </a:solidFill>
                <a:latin typeface="Times New Roman"/>
                <a:cs typeface="Times New Roman"/>
                <a:sym typeface="Courier New" charset="0"/>
              </a:rPr>
              <a:t>+ </a:t>
            </a:r>
            <a:r>
              <a:rPr lang="en-US" dirty="0" smtClean="0">
                <a:solidFill>
                  <a:schemeClr val="tx1"/>
                </a:solidFill>
                <a:latin typeface="Times New Roman"/>
                <a:cs typeface="Times New Roman"/>
                <a:sym typeface="Courier New" charset="0"/>
              </a:rPr>
              <a:t>fib(n-1);</a:t>
            </a:r>
            <a:endParaRPr lang="en-US" dirty="0">
              <a:solidFill>
                <a:schemeClr val="tx1"/>
              </a:solidFill>
              <a:latin typeface="Times New Roman"/>
              <a:cs typeface="Times New Roman"/>
              <a:sym typeface="Courier New" charset="0"/>
            </a:endParaRPr>
          </a:p>
          <a:p>
            <a:pPr marL="39688"/>
            <a:r>
              <a:rPr lang="en-US" dirty="0">
                <a:solidFill>
                  <a:schemeClr val="tx1"/>
                </a:solidFill>
                <a:latin typeface="Times New Roman"/>
                <a:cs typeface="Times New Roman"/>
                <a:sym typeface="Courier New" charset="0"/>
              </a:rPr>
              <a:t>} </a:t>
            </a:r>
          </a:p>
        </p:txBody>
      </p:sp>
      <p:grpSp>
        <p:nvGrpSpPr>
          <p:cNvPr id="11268" name="Group 4"/>
          <p:cNvGrpSpPr>
            <a:grpSpLocks/>
          </p:cNvGrpSpPr>
          <p:nvPr/>
        </p:nvGrpSpPr>
        <p:grpSpPr bwMode="auto">
          <a:xfrm>
            <a:off x="2743200" y="2209802"/>
            <a:ext cx="3267075" cy="452438"/>
            <a:chOff x="-144" y="333"/>
            <a:chExt cx="2058" cy="285"/>
          </a:xfrm>
        </p:grpSpPr>
        <p:sp>
          <p:nvSpPr>
            <p:cNvPr id="11269" name="Rectangle 5"/>
            <p:cNvSpPr>
              <a:spLocks/>
            </p:cNvSpPr>
            <p:nvPr/>
          </p:nvSpPr>
          <p:spPr bwMode="auto">
            <a:xfrm>
              <a:off x="440" y="333"/>
              <a:ext cx="1474" cy="280"/>
            </a:xfrm>
            <a:prstGeom prst="rect">
              <a:avLst/>
            </a:prstGeom>
            <a:noFill/>
            <a:ln w="12700">
              <a:noFill/>
              <a:miter lim="800000"/>
              <a:headEnd type="none" w="med" len="med"/>
              <a:tailEnd type="none" w="med" len="med"/>
            </a:ln>
          </p:spPr>
          <p:txBody>
            <a:bodyPr wrap="none" lIns="0" tIns="0" rIns="40639" bIns="0">
              <a:spAutoFit/>
            </a:bodyPr>
            <a:lstStyle/>
            <a:p>
              <a:pPr marL="39688">
                <a:spcBef>
                  <a:spcPts val="550"/>
                </a:spcBef>
              </a:pPr>
              <a:r>
                <a:rPr lang="en-US" dirty="0">
                  <a:solidFill>
                    <a:srgbClr val="00CC00"/>
                  </a:solidFill>
                  <a:latin typeface="Arial" charset="0"/>
                  <a:cs typeface="Arial" charset="0"/>
                  <a:sym typeface="Arial" charset="0"/>
                </a:rPr>
                <a:t>two base cases!</a:t>
              </a:r>
            </a:p>
          </p:txBody>
        </p:sp>
        <p:sp>
          <p:nvSpPr>
            <p:cNvPr id="11270" name="Line 6"/>
            <p:cNvSpPr>
              <a:spLocks noChangeShapeType="1"/>
            </p:cNvSpPr>
            <p:nvPr/>
          </p:nvSpPr>
          <p:spPr bwMode="auto">
            <a:xfrm rot="10800000">
              <a:off x="-144" y="411"/>
              <a:ext cx="584" cy="59"/>
            </a:xfrm>
            <a:prstGeom prst="line">
              <a:avLst/>
            </a:prstGeom>
            <a:noFill/>
            <a:ln w="12700">
              <a:solidFill>
                <a:schemeClr val="tx1"/>
              </a:solidFill>
              <a:prstDash val="solid"/>
              <a:round/>
              <a:headEnd type="none" w="med" len="med"/>
              <a:tailEnd type="triangle" w="med" len="med"/>
            </a:ln>
          </p:spPr>
          <p:txBody>
            <a:bodyPr/>
            <a:lstStyle/>
            <a:p>
              <a:endParaRPr lang="fr-BE"/>
            </a:p>
          </p:txBody>
        </p:sp>
        <p:sp>
          <p:nvSpPr>
            <p:cNvPr id="11271" name="Line 7"/>
            <p:cNvSpPr>
              <a:spLocks noChangeShapeType="1"/>
            </p:cNvSpPr>
            <p:nvPr/>
          </p:nvSpPr>
          <p:spPr bwMode="auto">
            <a:xfrm flipH="1">
              <a:off x="-144" y="470"/>
              <a:ext cx="584" cy="148"/>
            </a:xfrm>
            <a:prstGeom prst="line">
              <a:avLst/>
            </a:prstGeom>
            <a:noFill/>
            <a:ln w="12700">
              <a:solidFill>
                <a:schemeClr val="tx1"/>
              </a:solidFill>
              <a:prstDash val="solid"/>
              <a:round/>
              <a:headEnd type="none" w="med" len="med"/>
              <a:tailEnd type="triangle" w="med" len="med"/>
            </a:ln>
          </p:spPr>
          <p:txBody>
            <a:bodyPr/>
            <a:lstStyle/>
            <a:p>
              <a:endParaRPr lang="fr-BE"/>
            </a:p>
          </p:txBody>
        </p:sp>
      </p:grpSp>
      <p:pic>
        <p:nvPicPr>
          <p:cNvPr id="11272" name="Picture 8"/>
          <p:cNvPicPr>
            <a:picLocks noChangeArrowheads="1"/>
          </p:cNvPicPr>
          <p:nvPr/>
        </p:nvPicPr>
        <p:blipFill>
          <a:blip r:embed="rId2" cstate="print"/>
          <a:srcRect/>
          <a:stretch>
            <a:fillRect/>
          </a:stretch>
        </p:blipFill>
        <p:spPr bwMode="auto">
          <a:xfrm>
            <a:off x="6400800" y="1065213"/>
            <a:ext cx="2443163" cy="2973387"/>
          </a:xfrm>
          <a:prstGeom prst="rect">
            <a:avLst/>
          </a:prstGeom>
          <a:noFill/>
          <a:ln w="12700">
            <a:noFill/>
            <a:miter lim="800000"/>
            <a:headEnd/>
            <a:tailEnd/>
          </a:ln>
        </p:spPr>
      </p:pic>
      <p:sp>
        <p:nvSpPr>
          <p:cNvPr id="11273" name="Rectangle 9"/>
          <p:cNvSpPr>
            <a:spLocks/>
          </p:cNvSpPr>
          <p:nvPr/>
        </p:nvSpPr>
        <p:spPr bwMode="auto">
          <a:xfrm>
            <a:off x="6096000" y="4038600"/>
            <a:ext cx="2895600" cy="2362200"/>
          </a:xfrm>
          <a:prstGeom prst="rect">
            <a:avLst/>
          </a:prstGeom>
          <a:noFill/>
          <a:ln w="12700">
            <a:noFill/>
            <a:miter lim="800000"/>
            <a:headEnd type="none" w="med" len="med"/>
            <a:tailEnd type="none" w="med" len="med"/>
          </a:ln>
        </p:spPr>
        <p:txBody>
          <a:bodyPr lIns="0" tIns="0" rIns="40639" bIns="0"/>
          <a:lstStyle/>
          <a:p>
            <a:pPr marL="39688" algn="ctr">
              <a:spcBef>
                <a:spcPts val="350"/>
              </a:spcBef>
            </a:pPr>
            <a:r>
              <a:rPr lang="en-US" dirty="0">
                <a:solidFill>
                  <a:srgbClr val="9900CC"/>
                </a:solidFill>
                <a:latin typeface="Times New Roman"/>
                <a:cs typeface="Times New Roman"/>
                <a:sym typeface="Arial" charset="0"/>
              </a:rPr>
              <a:t>Fibonacci (Leonardo Pisano) </a:t>
            </a:r>
            <a:r>
              <a:rPr lang="en-US" dirty="0" smtClean="0">
                <a:solidFill>
                  <a:srgbClr val="9900CC"/>
                </a:solidFill>
                <a:latin typeface="Times New Roman"/>
                <a:cs typeface="Times New Roman"/>
                <a:sym typeface="Arial" charset="0"/>
              </a:rPr>
              <a:t>1170</a:t>
            </a:r>
            <a:r>
              <a:rPr lang="en-US" dirty="0" smtClean="0">
                <a:solidFill>
                  <a:srgbClr val="9900CC"/>
                </a:solidFill>
                <a:latin typeface="Times New Roman"/>
                <a:ea typeface="Symbol" charset="2"/>
                <a:cs typeface="Times New Roman"/>
                <a:sym typeface="Symbol" charset="2"/>
              </a:rPr>
              <a:t>-</a:t>
            </a:r>
            <a:r>
              <a:rPr lang="en-US" dirty="0" smtClean="0">
                <a:solidFill>
                  <a:srgbClr val="9900CC"/>
                </a:solidFill>
                <a:latin typeface="Times New Roman"/>
                <a:cs typeface="Times New Roman"/>
                <a:sym typeface="Arial" charset="0"/>
              </a:rPr>
              <a:t>1240</a:t>
            </a:r>
            <a:r>
              <a:rPr lang="en-US" dirty="0">
                <a:solidFill>
                  <a:srgbClr val="9900CC"/>
                </a:solidFill>
                <a:latin typeface="Times New Roman"/>
                <a:cs typeface="Times New Roman"/>
                <a:sym typeface="Arial" charset="0"/>
              </a:rPr>
              <a:t>?</a:t>
            </a:r>
          </a:p>
          <a:p>
            <a:pPr marL="39688" algn="ctr">
              <a:spcBef>
                <a:spcPts val="350"/>
              </a:spcBef>
            </a:pPr>
            <a:endParaRPr lang="en-US" dirty="0">
              <a:solidFill>
                <a:srgbClr val="9900CC"/>
              </a:solidFill>
              <a:latin typeface="Times New Roman"/>
              <a:cs typeface="Times New Roman"/>
              <a:sym typeface="Arial" charset="0"/>
            </a:endParaRPr>
          </a:p>
          <a:p>
            <a:pPr marL="39688" algn="ctr">
              <a:spcBef>
                <a:spcPts val="350"/>
              </a:spcBef>
            </a:pPr>
            <a:r>
              <a:rPr lang="en-US" dirty="0">
                <a:solidFill>
                  <a:srgbClr val="9900CC"/>
                </a:solidFill>
                <a:latin typeface="Times New Roman"/>
                <a:cs typeface="Times New Roman"/>
                <a:sym typeface="Arial" charset="0"/>
              </a:rPr>
              <a:t>Statue in Pisa, Italy</a:t>
            </a:r>
          </a:p>
          <a:p>
            <a:pPr marL="39688" algn="ctr">
              <a:spcBef>
                <a:spcPts val="350"/>
              </a:spcBef>
            </a:pPr>
            <a:r>
              <a:rPr lang="en-US" dirty="0">
                <a:solidFill>
                  <a:srgbClr val="9900CC"/>
                </a:solidFill>
                <a:latin typeface="Times New Roman"/>
                <a:cs typeface="Times New Roman"/>
                <a:sym typeface="Arial" charset="0"/>
              </a:rPr>
              <a:t>Giovanni </a:t>
            </a:r>
            <a:r>
              <a:rPr lang="en-US" dirty="0" err="1">
                <a:solidFill>
                  <a:srgbClr val="9900CC"/>
                </a:solidFill>
                <a:latin typeface="Times New Roman"/>
                <a:cs typeface="Times New Roman"/>
                <a:sym typeface="Arial" charset="0"/>
              </a:rPr>
              <a:t>Paganucci</a:t>
            </a:r>
            <a:endParaRPr lang="en-US" dirty="0">
              <a:solidFill>
                <a:srgbClr val="9900CC"/>
              </a:solidFill>
              <a:latin typeface="Times New Roman"/>
              <a:cs typeface="Times New Roman"/>
              <a:sym typeface="Arial" charset="0"/>
            </a:endParaRPr>
          </a:p>
          <a:p>
            <a:pPr marL="39688" algn="ctr">
              <a:spcBef>
                <a:spcPts val="350"/>
              </a:spcBef>
            </a:pPr>
            <a:r>
              <a:rPr lang="en-US" dirty="0">
                <a:solidFill>
                  <a:srgbClr val="9900CC"/>
                </a:solidFill>
                <a:latin typeface="Times New Roman"/>
                <a:cs typeface="Times New Roman"/>
                <a:sym typeface="Arial" charset="0"/>
              </a:rPr>
              <a:t>1863</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800000"/>
                </a:solidFill>
              </a:rPr>
              <a:t>Example: Is a string a palindrome?</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29</a:t>
            </a:fld>
            <a:endParaRPr lang="en-US"/>
          </a:p>
        </p:txBody>
      </p:sp>
      <p:sp>
        <p:nvSpPr>
          <p:cNvPr id="4" name="Content Placeholder 3"/>
          <p:cNvSpPr>
            <a:spLocks noGrp="1"/>
          </p:cNvSpPr>
          <p:nvPr>
            <p:ph sz="quarter" idx="1"/>
          </p:nvPr>
        </p:nvSpPr>
        <p:spPr>
          <a:xfrm>
            <a:off x="612648" y="5257800"/>
            <a:ext cx="8153400" cy="838200"/>
          </a:xfrm>
        </p:spPr>
        <p:txBody>
          <a:bodyPr>
            <a:normAutofit fontScale="85000" lnSpcReduction="20000"/>
          </a:bodyPr>
          <a:lstStyle/>
          <a:p>
            <a:pPr marL="0" indent="0">
              <a:buNone/>
            </a:pPr>
            <a:r>
              <a:rPr lang="en-US" dirty="0" err="1" smtClean="0"/>
              <a:t>isPal</a:t>
            </a:r>
            <a:r>
              <a:rPr lang="en-US" dirty="0" smtClean="0"/>
              <a:t>(“racecar”) returns true</a:t>
            </a:r>
          </a:p>
          <a:p>
            <a:pPr marL="0" indent="0">
              <a:buNone/>
            </a:pPr>
            <a:r>
              <a:rPr lang="en-US" dirty="0" err="1" smtClean="0"/>
              <a:t>isPal</a:t>
            </a:r>
            <a:r>
              <a:rPr lang="en-US" dirty="0" smtClean="0"/>
              <a:t>(“pumpkin”) returns false</a:t>
            </a:r>
            <a:endParaRPr lang="en-US" dirty="0"/>
          </a:p>
        </p:txBody>
      </p:sp>
      <p:sp>
        <p:nvSpPr>
          <p:cNvPr id="5" name="Rectangle 4"/>
          <p:cNvSpPr/>
          <p:nvPr/>
        </p:nvSpPr>
        <p:spPr>
          <a:xfrm>
            <a:off x="381000" y="1600200"/>
            <a:ext cx="8534400" cy="3416320"/>
          </a:xfrm>
          <a:prstGeom prst="rect">
            <a:avLst/>
          </a:prstGeom>
          <a:solidFill>
            <a:srgbClr val="FFFFCC"/>
          </a:solidFill>
          <a:ln>
            <a:solidFill>
              <a:srgbClr val="0070C0"/>
            </a:solidFill>
          </a:ln>
        </p:spPr>
        <p:txBody>
          <a:bodyPr wrap="square">
            <a:spAutoFit/>
          </a:bodyPr>
          <a:lstStyle/>
          <a:p>
            <a:r>
              <a:rPr lang="en-US" dirty="0" smtClean="0"/>
              <a:t>/</a:t>
            </a:r>
            <a:r>
              <a:rPr lang="en-US" dirty="0"/>
              <a:t>** = "s is a palindrome" */</a:t>
            </a:r>
          </a:p>
          <a:p>
            <a:r>
              <a:rPr lang="en-US" b="1" dirty="0" smtClean="0"/>
              <a:t>public</a:t>
            </a:r>
            <a:r>
              <a:rPr lang="en-US" dirty="0" smtClean="0"/>
              <a:t> </a:t>
            </a:r>
            <a:r>
              <a:rPr lang="en-US" dirty="0"/>
              <a:t>static </a:t>
            </a:r>
            <a:r>
              <a:rPr lang="en-US" dirty="0" err="1"/>
              <a:t>boolean</a:t>
            </a:r>
            <a:r>
              <a:rPr lang="en-US" dirty="0"/>
              <a:t> </a:t>
            </a:r>
            <a:r>
              <a:rPr lang="en-US" dirty="0" err="1" smtClean="0"/>
              <a:t>isPal</a:t>
            </a:r>
            <a:r>
              <a:rPr lang="en-US" dirty="0" smtClean="0"/>
              <a:t>(</a:t>
            </a:r>
            <a:r>
              <a:rPr lang="en-US" dirty="0"/>
              <a:t>String s) {</a:t>
            </a:r>
          </a:p>
          <a:p>
            <a:r>
              <a:rPr lang="en-US" dirty="0"/>
              <a:t>    </a:t>
            </a:r>
            <a:r>
              <a:rPr lang="en-US" dirty="0" smtClean="0"/>
              <a:t> </a:t>
            </a:r>
            <a:r>
              <a:rPr lang="en-US" b="1" dirty="0"/>
              <a:t>if</a:t>
            </a:r>
            <a:r>
              <a:rPr lang="en-US" dirty="0"/>
              <a:t> (</a:t>
            </a:r>
            <a:r>
              <a:rPr lang="en-US" dirty="0" err="1"/>
              <a:t>s.length</a:t>
            </a:r>
            <a:r>
              <a:rPr lang="en-US" dirty="0"/>
              <a:t>() &lt;= 1)</a:t>
            </a:r>
          </a:p>
          <a:p>
            <a:r>
              <a:rPr lang="en-US" dirty="0"/>
              <a:t>         </a:t>
            </a:r>
            <a:r>
              <a:rPr lang="en-US" b="1" dirty="0" smtClean="0"/>
              <a:t>return</a:t>
            </a:r>
            <a:r>
              <a:rPr lang="en-US" dirty="0" smtClean="0"/>
              <a:t> </a:t>
            </a:r>
            <a:r>
              <a:rPr lang="en-US" dirty="0"/>
              <a:t>true;</a:t>
            </a:r>
          </a:p>
          <a:p>
            <a:r>
              <a:rPr lang="en-US" dirty="0"/>
              <a:t>        </a:t>
            </a:r>
          </a:p>
          <a:p>
            <a:r>
              <a:rPr lang="en-US" dirty="0"/>
              <a:t>     </a:t>
            </a:r>
            <a:r>
              <a:rPr lang="en-US" dirty="0" smtClean="0"/>
              <a:t>/</a:t>
            </a:r>
            <a:r>
              <a:rPr lang="en-US" dirty="0"/>
              <a:t>/ </a:t>
            </a:r>
            <a:r>
              <a:rPr lang="en-US" dirty="0" smtClean="0"/>
              <a:t>{ s </a:t>
            </a:r>
            <a:r>
              <a:rPr lang="en-US" dirty="0"/>
              <a:t>has at least 2 </a:t>
            </a:r>
            <a:r>
              <a:rPr lang="en-US" dirty="0" smtClean="0"/>
              <a:t>chars }</a:t>
            </a:r>
            <a:endParaRPr lang="en-US" dirty="0"/>
          </a:p>
          <a:p>
            <a:r>
              <a:rPr lang="en-US" dirty="0"/>
              <a:t>     </a:t>
            </a:r>
            <a:r>
              <a:rPr lang="en-US" b="1" dirty="0" err="1" smtClean="0"/>
              <a:t>int</a:t>
            </a:r>
            <a:r>
              <a:rPr lang="en-US" dirty="0" smtClean="0"/>
              <a:t> </a:t>
            </a:r>
            <a:r>
              <a:rPr lang="en-US" dirty="0"/>
              <a:t>n= </a:t>
            </a:r>
            <a:r>
              <a:rPr lang="en-US" dirty="0" err="1"/>
              <a:t>s.length</a:t>
            </a:r>
            <a:r>
              <a:rPr lang="en-US" dirty="0"/>
              <a:t>()-1;</a:t>
            </a:r>
          </a:p>
          <a:p>
            <a:r>
              <a:rPr lang="en-US" dirty="0"/>
              <a:t>     </a:t>
            </a:r>
            <a:r>
              <a:rPr lang="en-US" b="1" dirty="0" smtClean="0"/>
              <a:t>return</a:t>
            </a:r>
            <a:r>
              <a:rPr lang="en-US" dirty="0" smtClean="0"/>
              <a:t> </a:t>
            </a:r>
            <a:r>
              <a:rPr lang="en-US" dirty="0" err="1"/>
              <a:t>s.charAt</a:t>
            </a:r>
            <a:r>
              <a:rPr lang="en-US" dirty="0"/>
              <a:t>(0) == </a:t>
            </a:r>
            <a:r>
              <a:rPr lang="en-US" dirty="0" err="1"/>
              <a:t>s.charAt</a:t>
            </a:r>
            <a:r>
              <a:rPr lang="en-US" dirty="0"/>
              <a:t>(n</a:t>
            </a:r>
            <a:r>
              <a:rPr lang="en-US" dirty="0" smtClean="0"/>
              <a:t>)  &amp;&amp;  </a:t>
            </a:r>
            <a:r>
              <a:rPr lang="en-US" dirty="0" err="1" smtClean="0"/>
              <a:t>isPal</a:t>
            </a:r>
            <a:r>
              <a:rPr lang="en-US" dirty="0" smtClean="0"/>
              <a:t>(</a:t>
            </a:r>
            <a:r>
              <a:rPr lang="en-US" dirty="0" err="1" smtClean="0"/>
              <a:t>s.substring</a:t>
            </a:r>
            <a:r>
              <a:rPr lang="en-US" dirty="0" smtClean="0"/>
              <a:t>(1, n</a:t>
            </a:r>
            <a:r>
              <a:rPr lang="en-US" dirty="0"/>
              <a:t>))</a:t>
            </a:r>
            <a:r>
              <a:rPr lang="en-US" dirty="0" smtClean="0"/>
              <a:t>;</a:t>
            </a:r>
          </a:p>
          <a:p>
            <a:r>
              <a:rPr lang="en-US" dirty="0" smtClean="0"/>
              <a:t>}</a:t>
            </a:r>
            <a:endParaRPr lang="en-US" dirty="0"/>
          </a:p>
        </p:txBody>
      </p:sp>
      <p:sp>
        <p:nvSpPr>
          <p:cNvPr id="10" name="TextBox 9"/>
          <p:cNvSpPr txBox="1"/>
          <p:nvPr/>
        </p:nvSpPr>
        <p:spPr>
          <a:xfrm>
            <a:off x="4876800" y="2590800"/>
            <a:ext cx="2761281" cy="830997"/>
          </a:xfrm>
          <a:prstGeom prst="rect">
            <a:avLst/>
          </a:prstGeom>
          <a:solidFill>
            <a:schemeClr val="accent2"/>
          </a:solidFill>
        </p:spPr>
        <p:txBody>
          <a:bodyPr wrap="square" rtlCol="0">
            <a:spAutoFit/>
          </a:bodyPr>
          <a:lstStyle/>
          <a:p>
            <a:pPr algn="ctr"/>
            <a:r>
              <a:rPr lang="en-US" b="1" dirty="0" smtClean="0">
                <a:solidFill>
                  <a:srgbClr val="FFFF00"/>
                </a:solidFill>
              </a:rPr>
              <a:t>Substring from </a:t>
            </a:r>
            <a:br>
              <a:rPr lang="en-US" b="1" dirty="0" smtClean="0">
                <a:solidFill>
                  <a:srgbClr val="FFFF00"/>
                </a:solidFill>
              </a:rPr>
            </a:br>
            <a:r>
              <a:rPr lang="en-US" b="1" dirty="0" smtClean="0">
                <a:solidFill>
                  <a:srgbClr val="FFFF00"/>
                </a:solidFill>
              </a:rPr>
              <a:t>s[1</a:t>
            </a:r>
            <a:r>
              <a:rPr lang="en-US" b="1" dirty="0">
                <a:solidFill>
                  <a:srgbClr val="FFFF00"/>
                </a:solidFill>
              </a:rPr>
              <a:t>]</a:t>
            </a:r>
            <a:r>
              <a:rPr lang="en-US" b="1" dirty="0" smtClean="0">
                <a:solidFill>
                  <a:srgbClr val="FFFF00"/>
                </a:solidFill>
              </a:rPr>
              <a:t> to s[n-1]</a:t>
            </a:r>
            <a:endParaRPr lang="en-US" b="1" dirty="0">
              <a:solidFill>
                <a:srgbClr val="FFFF00"/>
              </a:solidFill>
            </a:endParaRPr>
          </a:p>
        </p:txBody>
      </p:sp>
      <p:cxnSp>
        <p:nvCxnSpPr>
          <p:cNvPr id="12" name="Straight Arrow Connector 11"/>
          <p:cNvCxnSpPr/>
          <p:nvPr/>
        </p:nvCxnSpPr>
        <p:spPr>
          <a:xfrm>
            <a:off x="6010759" y="3398459"/>
            <a:ext cx="1685441" cy="792541"/>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52747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800000"/>
                </a:solidFill>
              </a:rPr>
              <a:t>A little about generics –used in A3</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533400" y="1524000"/>
            <a:ext cx="8153400" cy="685800"/>
          </a:xfrm>
        </p:spPr>
        <p:txBody>
          <a:bodyPr>
            <a:noAutofit/>
          </a:bodyPr>
          <a:lstStyle/>
          <a:p>
            <a:pPr marL="0" indent="0">
              <a:buNone/>
            </a:pPr>
            <a:r>
              <a:rPr lang="en-US" sz="2400" dirty="0" smtClean="0">
                <a:solidFill>
                  <a:srgbClr val="3366FF"/>
                </a:solidFill>
                <a:latin typeface="Times New Roman"/>
                <a:cs typeface="Times New Roman"/>
              </a:rPr>
              <a:t>public </a:t>
            </a:r>
            <a:r>
              <a:rPr lang="en-US" sz="2400" dirty="0">
                <a:solidFill>
                  <a:srgbClr val="3366FF"/>
                </a:solidFill>
                <a:latin typeface="Times New Roman"/>
                <a:cs typeface="Times New Roman"/>
              </a:rPr>
              <a:t>class </a:t>
            </a:r>
            <a:r>
              <a:rPr lang="en-US" sz="2400" dirty="0" err="1" smtClean="0">
                <a:solidFill>
                  <a:srgbClr val="3366FF"/>
                </a:solidFill>
                <a:latin typeface="Times New Roman"/>
                <a:cs typeface="Times New Roman"/>
              </a:rPr>
              <a:t>LinkedList</a:t>
            </a:r>
            <a:r>
              <a:rPr lang="en-US" sz="2400" dirty="0">
                <a:solidFill>
                  <a:srgbClr val="FF0000"/>
                </a:solidFill>
                <a:latin typeface="Times New Roman"/>
                <a:cs typeface="Times New Roman"/>
              </a:rPr>
              <a:t>&lt;E&gt;</a:t>
            </a:r>
            <a:r>
              <a:rPr lang="en-US" sz="2400" dirty="0">
                <a:solidFill>
                  <a:srgbClr val="3366FF"/>
                </a:solidFill>
                <a:latin typeface="Times New Roman"/>
                <a:cs typeface="Times New Roman"/>
              </a:rPr>
              <a:t> </a:t>
            </a:r>
            <a:r>
              <a:rPr lang="en-US" sz="2400" dirty="0" smtClean="0">
                <a:solidFill>
                  <a:srgbClr val="3366FF"/>
                </a:solidFill>
                <a:latin typeface="Times New Roman"/>
                <a:cs typeface="Times New Roman"/>
              </a:rPr>
              <a:t>{ …}    </a:t>
            </a:r>
            <a:r>
              <a:rPr lang="en-US" sz="2400" dirty="0" smtClean="0">
                <a:solidFill>
                  <a:srgbClr val="008000"/>
                </a:solidFill>
                <a:latin typeface="Times New Roman"/>
                <a:cs typeface="Times New Roman"/>
              </a:rPr>
              <a:t>// </a:t>
            </a:r>
            <a:r>
              <a:rPr lang="en-US" sz="2400" dirty="0">
                <a:solidFill>
                  <a:srgbClr val="008000"/>
                </a:solidFill>
                <a:latin typeface="Times New Roman"/>
                <a:cs typeface="Times New Roman"/>
              </a:rPr>
              <a:t>E is a </a:t>
            </a:r>
            <a:r>
              <a:rPr lang="en-US" sz="2400" dirty="0">
                <a:solidFill>
                  <a:srgbClr val="FF0000"/>
                </a:solidFill>
                <a:latin typeface="Times New Roman"/>
                <a:cs typeface="Times New Roman"/>
              </a:rPr>
              <a:t>type parameter</a:t>
            </a:r>
            <a:endParaRPr lang="en-US" sz="2400" dirty="0">
              <a:solidFill>
                <a:srgbClr val="3366FF"/>
              </a:solidFill>
              <a:latin typeface="Times New Roman"/>
              <a:cs typeface="Times New Roman"/>
            </a:endParaRPr>
          </a:p>
        </p:txBody>
      </p:sp>
      <p:sp>
        <p:nvSpPr>
          <p:cNvPr id="5" name="TextBox 4"/>
          <p:cNvSpPr txBox="1"/>
          <p:nvPr/>
        </p:nvSpPr>
        <p:spPr>
          <a:xfrm>
            <a:off x="685800" y="2209800"/>
            <a:ext cx="8077200" cy="1569660"/>
          </a:xfrm>
          <a:prstGeom prst="rect">
            <a:avLst/>
          </a:prstGeom>
          <a:noFill/>
          <a:ln w="15875">
            <a:solidFill>
              <a:srgbClr val="800000"/>
            </a:solidFill>
          </a:ln>
        </p:spPr>
        <p:txBody>
          <a:bodyPr wrap="square" rtlCol="0">
            <a:spAutoFit/>
          </a:bodyPr>
          <a:lstStyle/>
          <a:p>
            <a:r>
              <a:rPr lang="en-US" dirty="0" smtClean="0">
                <a:solidFill>
                  <a:srgbClr val="008000"/>
                </a:solidFill>
              </a:rPr>
              <a:t>/** </a:t>
            </a:r>
            <a:r>
              <a:rPr lang="en-US" dirty="0">
                <a:solidFill>
                  <a:srgbClr val="008000"/>
                </a:solidFill>
              </a:rPr>
              <a:t>V</a:t>
            </a:r>
            <a:r>
              <a:rPr lang="en-US" dirty="0" smtClean="0">
                <a:solidFill>
                  <a:srgbClr val="008000"/>
                </a:solidFill>
              </a:rPr>
              <a:t>alues in d1 can be ANY objects  —String, </a:t>
            </a:r>
            <a:r>
              <a:rPr lang="en-US" dirty="0" err="1" smtClean="0">
                <a:solidFill>
                  <a:srgbClr val="008000"/>
                </a:solidFill>
              </a:rPr>
              <a:t>JFrame</a:t>
            </a:r>
            <a:r>
              <a:rPr lang="en-US" dirty="0" smtClean="0">
                <a:solidFill>
                  <a:srgbClr val="008000"/>
                </a:solidFill>
              </a:rPr>
              <a:t>, etc.  */</a:t>
            </a:r>
          </a:p>
          <a:p>
            <a:r>
              <a:rPr lang="en-US" dirty="0" err="1" smtClean="0"/>
              <a:t>LinkedList</a:t>
            </a:r>
            <a:r>
              <a:rPr lang="en-US" dirty="0" smtClean="0"/>
              <a:t> d1= </a:t>
            </a:r>
            <a:r>
              <a:rPr lang="en-US" b="1" dirty="0" smtClean="0"/>
              <a:t>new</a:t>
            </a:r>
            <a:r>
              <a:rPr lang="en-US" dirty="0" smtClean="0"/>
              <a:t> </a:t>
            </a:r>
            <a:r>
              <a:rPr lang="en-US" dirty="0" err="1" smtClean="0"/>
              <a:t>LinkedList</a:t>
            </a:r>
            <a:r>
              <a:rPr lang="en-US" dirty="0" smtClean="0"/>
              <a:t>();</a:t>
            </a:r>
          </a:p>
          <a:p>
            <a:r>
              <a:rPr lang="en-US" dirty="0" smtClean="0"/>
              <a:t>…</a:t>
            </a:r>
          </a:p>
          <a:p>
            <a:r>
              <a:rPr lang="en-US" dirty="0" smtClean="0"/>
              <a:t>String x= (</a:t>
            </a:r>
            <a:r>
              <a:rPr lang="en-US" dirty="0" smtClean="0">
                <a:solidFill>
                  <a:srgbClr val="FF0000"/>
                </a:solidFill>
              </a:rPr>
              <a:t>(String) </a:t>
            </a:r>
            <a:r>
              <a:rPr lang="en-US" dirty="0" smtClean="0"/>
              <a:t>d1.getFirst()).</a:t>
            </a:r>
            <a:r>
              <a:rPr lang="en-US" dirty="0" err="1" smtClean="0"/>
              <a:t>getValueOf</a:t>
            </a:r>
            <a:r>
              <a:rPr lang="en-US" dirty="0" smtClean="0"/>
              <a:t>();  </a:t>
            </a:r>
            <a:r>
              <a:rPr lang="en-US" dirty="0" smtClean="0">
                <a:solidFill>
                  <a:srgbClr val="008000"/>
                </a:solidFill>
              </a:rPr>
              <a:t>// cast is needed</a:t>
            </a:r>
            <a:endParaRPr lang="en-US" dirty="0">
              <a:solidFill>
                <a:srgbClr val="008000"/>
              </a:solidFill>
            </a:endParaRPr>
          </a:p>
        </p:txBody>
      </p:sp>
      <p:sp>
        <p:nvSpPr>
          <p:cNvPr id="6" name="TextBox 5"/>
          <p:cNvSpPr txBox="1"/>
          <p:nvPr/>
        </p:nvSpPr>
        <p:spPr>
          <a:xfrm>
            <a:off x="685800" y="4233208"/>
            <a:ext cx="8077200" cy="1569660"/>
          </a:xfrm>
          <a:prstGeom prst="rect">
            <a:avLst/>
          </a:prstGeom>
          <a:noFill/>
          <a:ln w="19050">
            <a:solidFill>
              <a:srgbClr val="800000"/>
            </a:solidFill>
          </a:ln>
        </p:spPr>
        <p:txBody>
          <a:bodyPr wrap="square" rtlCol="0">
            <a:spAutoFit/>
          </a:bodyPr>
          <a:lstStyle/>
          <a:p>
            <a:r>
              <a:rPr lang="en-US" dirty="0" smtClean="0">
                <a:solidFill>
                  <a:srgbClr val="008000"/>
                </a:solidFill>
              </a:rPr>
              <a:t>/** The values in d2 are only objects of class String */</a:t>
            </a:r>
            <a:r>
              <a:rPr lang="en-US" dirty="0" err="1" smtClean="0"/>
              <a:t>LinkedList</a:t>
            </a:r>
            <a:r>
              <a:rPr lang="en-US" dirty="0">
                <a:solidFill>
                  <a:srgbClr val="FF0000"/>
                </a:solidFill>
              </a:rPr>
              <a:t>&lt;String&gt;</a:t>
            </a:r>
            <a:r>
              <a:rPr lang="en-US" dirty="0" smtClean="0"/>
              <a:t> d2= </a:t>
            </a:r>
            <a:r>
              <a:rPr lang="en-US" b="1" dirty="0" smtClean="0"/>
              <a:t>new</a:t>
            </a:r>
            <a:r>
              <a:rPr lang="en-US" dirty="0" smtClean="0"/>
              <a:t> </a:t>
            </a:r>
            <a:r>
              <a:rPr lang="en-US" dirty="0" err="1" smtClean="0"/>
              <a:t>LinkedList</a:t>
            </a:r>
            <a:r>
              <a:rPr lang="en-US" dirty="0" smtClean="0">
                <a:solidFill>
                  <a:srgbClr val="FF0000"/>
                </a:solidFill>
              </a:rPr>
              <a:t>&lt;String&gt;</a:t>
            </a:r>
            <a:r>
              <a:rPr lang="en-US" dirty="0" smtClean="0"/>
              <a:t>();</a:t>
            </a:r>
          </a:p>
          <a:p>
            <a:r>
              <a:rPr lang="en-US" dirty="0" smtClean="0"/>
              <a:t>…</a:t>
            </a:r>
          </a:p>
          <a:p>
            <a:r>
              <a:rPr lang="en-US" dirty="0"/>
              <a:t>String </a:t>
            </a:r>
            <a:r>
              <a:rPr lang="en-US" dirty="0" smtClean="0"/>
              <a:t>s= </a:t>
            </a:r>
            <a:r>
              <a:rPr lang="en-US" dirty="0" smtClean="0">
                <a:solidFill>
                  <a:srgbClr val="FF0000"/>
                </a:solidFill>
              </a:rPr>
              <a:t> </a:t>
            </a:r>
            <a:r>
              <a:rPr lang="en-US" dirty="0" smtClean="0"/>
              <a:t>d2.getFirst(</a:t>
            </a:r>
            <a:r>
              <a:rPr lang="en-US" dirty="0"/>
              <a:t>).</a:t>
            </a:r>
            <a:r>
              <a:rPr lang="en-US" dirty="0" err="1"/>
              <a:t>getValueOf</a:t>
            </a:r>
            <a:r>
              <a:rPr lang="en-US" dirty="0"/>
              <a:t>();  </a:t>
            </a:r>
            <a:r>
              <a:rPr lang="en-US" dirty="0">
                <a:solidFill>
                  <a:srgbClr val="008000"/>
                </a:solidFill>
              </a:rPr>
              <a:t>// </a:t>
            </a:r>
            <a:r>
              <a:rPr lang="en-US" dirty="0" smtClean="0">
                <a:solidFill>
                  <a:srgbClr val="008000"/>
                </a:solidFill>
              </a:rPr>
              <a:t>no cast </a:t>
            </a:r>
            <a:r>
              <a:rPr lang="en-US" dirty="0">
                <a:solidFill>
                  <a:srgbClr val="008000"/>
                </a:solidFill>
              </a:rPr>
              <a:t>is </a:t>
            </a:r>
            <a:r>
              <a:rPr lang="en-US" dirty="0" smtClean="0">
                <a:solidFill>
                  <a:srgbClr val="008000"/>
                </a:solidFill>
              </a:rPr>
              <a:t>needed</a:t>
            </a:r>
            <a:endParaRPr lang="en-US" dirty="0">
              <a:solidFill>
                <a:srgbClr val="008000"/>
              </a:solidFill>
            </a:endParaRPr>
          </a:p>
        </p:txBody>
      </p:sp>
    </p:spTree>
    <p:extLst>
      <p:ext uri="{BB962C8B-B14F-4D97-AF65-F5344CB8AC3E}">
        <p14:creationId xmlns:p14="http://schemas.microsoft.com/office/powerpoint/2010/main" val="36921598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1"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800000"/>
                </a:solidFill>
              </a:rPr>
              <a:t>Example: Count the e’s in a string</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30</a:t>
            </a:fld>
            <a:endParaRPr lang="en-US"/>
          </a:p>
        </p:txBody>
      </p:sp>
      <p:sp>
        <p:nvSpPr>
          <p:cNvPr id="4" name="Content Placeholder 3"/>
          <p:cNvSpPr>
            <a:spLocks noGrp="1"/>
          </p:cNvSpPr>
          <p:nvPr>
            <p:ph sz="quarter" idx="1"/>
          </p:nvPr>
        </p:nvSpPr>
        <p:spPr>
          <a:xfrm>
            <a:off x="612648" y="5486400"/>
            <a:ext cx="8153400" cy="914400"/>
          </a:xfrm>
        </p:spPr>
        <p:txBody>
          <a:bodyPr>
            <a:normAutofit/>
          </a:bodyPr>
          <a:lstStyle/>
          <a:p>
            <a:r>
              <a:rPr lang="en-US" sz="2400" dirty="0" err="1"/>
              <a:t>countEm</a:t>
            </a:r>
            <a:r>
              <a:rPr lang="en-US" sz="2400" dirty="0"/>
              <a:t>(‘</a:t>
            </a:r>
            <a:r>
              <a:rPr lang="en-US" sz="2400" dirty="0" smtClean="0"/>
              <a:t>e’, “it is </a:t>
            </a:r>
            <a:r>
              <a:rPr lang="en-US" sz="2400" dirty="0" smtClean="0">
                <a:solidFill>
                  <a:srgbClr val="00B050"/>
                </a:solidFill>
              </a:rPr>
              <a:t>e</a:t>
            </a:r>
            <a:r>
              <a:rPr lang="en-US" sz="2400" dirty="0" smtClean="0"/>
              <a:t>asy to s</a:t>
            </a:r>
            <a:r>
              <a:rPr lang="en-US" sz="2400" dirty="0" smtClean="0">
                <a:solidFill>
                  <a:srgbClr val="00B050"/>
                </a:solidFill>
              </a:rPr>
              <a:t>ee</a:t>
            </a:r>
            <a:r>
              <a:rPr lang="en-US" sz="2400" dirty="0" smtClean="0"/>
              <a:t> that this has many </a:t>
            </a:r>
            <a:r>
              <a:rPr lang="en-US" sz="2400" dirty="0" smtClean="0">
                <a:solidFill>
                  <a:srgbClr val="00B050"/>
                </a:solidFill>
              </a:rPr>
              <a:t>e</a:t>
            </a:r>
            <a:r>
              <a:rPr lang="en-US" sz="2400" dirty="0" smtClean="0"/>
              <a:t>’s”) = 4</a:t>
            </a:r>
          </a:p>
          <a:p>
            <a:r>
              <a:rPr lang="en-US" sz="2400" dirty="0" err="1"/>
              <a:t>countEm</a:t>
            </a:r>
            <a:r>
              <a:rPr lang="en-US" sz="2400" dirty="0"/>
              <a:t>(‘</a:t>
            </a:r>
            <a:r>
              <a:rPr lang="en-US" sz="2400" dirty="0" smtClean="0"/>
              <a:t>e’, “Mississippi”) = 0</a:t>
            </a:r>
            <a:endParaRPr lang="en-US" sz="2400" dirty="0"/>
          </a:p>
        </p:txBody>
      </p:sp>
      <p:sp>
        <p:nvSpPr>
          <p:cNvPr id="5" name="Rectangle 4"/>
          <p:cNvSpPr/>
          <p:nvPr/>
        </p:nvSpPr>
        <p:spPr>
          <a:xfrm>
            <a:off x="381000" y="1689080"/>
            <a:ext cx="8610600" cy="3724097"/>
          </a:xfrm>
          <a:prstGeom prst="rect">
            <a:avLst/>
          </a:prstGeom>
          <a:solidFill>
            <a:srgbClr val="FFFFCC"/>
          </a:solidFill>
          <a:ln>
            <a:solidFill>
              <a:srgbClr val="0070C0"/>
            </a:solidFill>
          </a:ln>
        </p:spPr>
        <p:txBody>
          <a:bodyPr wrap="square">
            <a:spAutoFit/>
          </a:bodyPr>
          <a:lstStyle/>
          <a:p>
            <a:r>
              <a:rPr lang="en-US" dirty="0"/>
              <a:t> /** =  </a:t>
            </a:r>
            <a:r>
              <a:rPr lang="en-US" dirty="0" smtClean="0"/>
              <a:t>number </a:t>
            </a:r>
            <a:r>
              <a:rPr lang="en-US" dirty="0"/>
              <a:t>of times c occurs in s */</a:t>
            </a:r>
          </a:p>
          <a:p>
            <a:r>
              <a:rPr lang="en-US" dirty="0"/>
              <a:t> </a:t>
            </a:r>
            <a:r>
              <a:rPr lang="en-US" b="1" dirty="0" smtClean="0"/>
              <a:t>public</a:t>
            </a:r>
            <a:r>
              <a:rPr lang="en-US" dirty="0" smtClean="0"/>
              <a:t> </a:t>
            </a:r>
            <a:r>
              <a:rPr lang="en-US" b="1" dirty="0"/>
              <a:t>static</a:t>
            </a:r>
            <a:r>
              <a:rPr lang="en-US" dirty="0"/>
              <a:t> </a:t>
            </a:r>
            <a:r>
              <a:rPr lang="en-US" b="1" dirty="0" err="1"/>
              <a:t>int</a:t>
            </a:r>
            <a:r>
              <a:rPr lang="en-US" dirty="0"/>
              <a:t> </a:t>
            </a:r>
            <a:r>
              <a:rPr lang="en-US" dirty="0" err="1" smtClean="0"/>
              <a:t>countEm</a:t>
            </a:r>
            <a:r>
              <a:rPr lang="en-US" dirty="0" smtClean="0"/>
              <a:t>(</a:t>
            </a:r>
            <a:r>
              <a:rPr lang="en-US" b="1" dirty="0" smtClean="0"/>
              <a:t>char</a:t>
            </a:r>
            <a:r>
              <a:rPr lang="en-US" dirty="0" smtClean="0"/>
              <a:t> </a:t>
            </a:r>
            <a:r>
              <a:rPr lang="en-US" dirty="0"/>
              <a:t>c, String s) {</a:t>
            </a:r>
          </a:p>
          <a:p>
            <a:r>
              <a:rPr lang="en-US" dirty="0"/>
              <a:t>    </a:t>
            </a:r>
            <a:r>
              <a:rPr lang="en-US" b="1" dirty="0" smtClean="0"/>
              <a:t>if</a:t>
            </a:r>
            <a:r>
              <a:rPr lang="en-US" dirty="0" smtClean="0"/>
              <a:t> </a:t>
            </a:r>
            <a:r>
              <a:rPr lang="en-US" dirty="0"/>
              <a:t>(</a:t>
            </a:r>
            <a:r>
              <a:rPr lang="en-US" dirty="0" err="1"/>
              <a:t>s.length</a:t>
            </a:r>
            <a:r>
              <a:rPr lang="en-US" dirty="0"/>
              <a:t>() == 0</a:t>
            </a:r>
            <a:r>
              <a:rPr lang="en-US" dirty="0" smtClean="0"/>
              <a:t>) </a:t>
            </a:r>
            <a:r>
              <a:rPr lang="en-US" b="1" dirty="0" smtClean="0"/>
              <a:t>return</a:t>
            </a:r>
            <a:r>
              <a:rPr lang="en-US" dirty="0" smtClean="0"/>
              <a:t> </a:t>
            </a:r>
            <a:r>
              <a:rPr lang="en-US" dirty="0"/>
              <a:t>0</a:t>
            </a:r>
            <a:r>
              <a:rPr lang="en-US" dirty="0" smtClean="0"/>
              <a:t>;</a:t>
            </a:r>
            <a:endParaRPr lang="en-US" dirty="0"/>
          </a:p>
          <a:p>
            <a:pPr>
              <a:spcBef>
                <a:spcPts val="1200"/>
              </a:spcBef>
            </a:pPr>
            <a:r>
              <a:rPr lang="en-US" dirty="0"/>
              <a:t>    </a:t>
            </a:r>
            <a:r>
              <a:rPr lang="en-US" dirty="0" smtClean="0"/>
              <a:t>/</a:t>
            </a:r>
            <a:r>
              <a:rPr lang="en-US" dirty="0"/>
              <a:t>/ { s has at least 1 character }</a:t>
            </a:r>
          </a:p>
          <a:p>
            <a:r>
              <a:rPr lang="en-US" dirty="0"/>
              <a:t>    </a:t>
            </a:r>
            <a:r>
              <a:rPr lang="en-US" b="1" dirty="0" smtClean="0"/>
              <a:t>if</a:t>
            </a:r>
            <a:r>
              <a:rPr lang="en-US" dirty="0" smtClean="0"/>
              <a:t> </a:t>
            </a:r>
            <a:r>
              <a:rPr lang="en-US" dirty="0"/>
              <a:t>(</a:t>
            </a:r>
            <a:r>
              <a:rPr lang="en-US" dirty="0" err="1"/>
              <a:t>s.charAt</a:t>
            </a:r>
            <a:r>
              <a:rPr lang="en-US" dirty="0"/>
              <a:t>(0) != c)</a:t>
            </a:r>
          </a:p>
          <a:p>
            <a:r>
              <a:rPr lang="en-US" dirty="0"/>
              <a:t>         </a:t>
            </a:r>
            <a:r>
              <a:rPr lang="en-US" b="1" dirty="0" smtClean="0"/>
              <a:t>return</a:t>
            </a:r>
            <a:r>
              <a:rPr lang="en-US" dirty="0" smtClean="0"/>
              <a:t> </a:t>
            </a:r>
            <a:r>
              <a:rPr lang="en-US" dirty="0" err="1" smtClean="0"/>
              <a:t>countEm</a:t>
            </a:r>
            <a:r>
              <a:rPr lang="en-US" dirty="0" smtClean="0"/>
              <a:t>(c</a:t>
            </a:r>
            <a:r>
              <a:rPr lang="en-US" dirty="0"/>
              <a:t>, </a:t>
            </a:r>
            <a:r>
              <a:rPr lang="en-US" dirty="0" err="1"/>
              <a:t>s.substring</a:t>
            </a:r>
            <a:r>
              <a:rPr lang="en-US" dirty="0"/>
              <a:t>(1))</a:t>
            </a:r>
            <a:r>
              <a:rPr lang="en-US" dirty="0" smtClean="0"/>
              <a:t>;</a:t>
            </a:r>
            <a:endParaRPr lang="en-US" dirty="0"/>
          </a:p>
          <a:p>
            <a:pPr>
              <a:spcBef>
                <a:spcPts val="1200"/>
              </a:spcBef>
            </a:pPr>
            <a:r>
              <a:rPr lang="en-US" dirty="0"/>
              <a:t>    </a:t>
            </a:r>
            <a:r>
              <a:rPr lang="en-US" dirty="0" smtClean="0"/>
              <a:t>/</a:t>
            </a:r>
            <a:r>
              <a:rPr lang="en-US" dirty="0"/>
              <a:t>/ { first character of s is c}</a:t>
            </a:r>
          </a:p>
          <a:p>
            <a:r>
              <a:rPr lang="en-US" dirty="0"/>
              <a:t>    </a:t>
            </a:r>
            <a:r>
              <a:rPr lang="en-US" b="1" dirty="0" smtClean="0"/>
              <a:t>return</a:t>
            </a:r>
            <a:r>
              <a:rPr lang="en-US" dirty="0" smtClean="0"/>
              <a:t> </a:t>
            </a:r>
            <a:r>
              <a:rPr lang="en-US" dirty="0"/>
              <a:t>1 + </a:t>
            </a:r>
            <a:r>
              <a:rPr lang="en-US" dirty="0" err="1"/>
              <a:t>countEm</a:t>
            </a:r>
            <a:r>
              <a:rPr lang="en-US" dirty="0"/>
              <a:t> </a:t>
            </a:r>
            <a:r>
              <a:rPr lang="en-US" dirty="0" smtClean="0"/>
              <a:t>(</a:t>
            </a:r>
            <a:r>
              <a:rPr lang="en-US" dirty="0"/>
              <a:t>c, </a:t>
            </a:r>
            <a:r>
              <a:rPr lang="en-US" dirty="0" err="1"/>
              <a:t>s.substring</a:t>
            </a:r>
            <a:r>
              <a:rPr lang="en-US" dirty="0"/>
              <a:t>(1))</a:t>
            </a:r>
            <a:r>
              <a:rPr lang="en-US" dirty="0" smtClean="0"/>
              <a:t>;</a:t>
            </a:r>
          </a:p>
          <a:p>
            <a:r>
              <a:rPr lang="en-US" dirty="0" smtClean="0"/>
              <a:t>}</a:t>
            </a:r>
            <a:endParaRPr lang="en-US" dirty="0"/>
          </a:p>
        </p:txBody>
      </p:sp>
      <p:sp>
        <p:nvSpPr>
          <p:cNvPr id="6" name="TextBox 5"/>
          <p:cNvSpPr txBox="1"/>
          <p:nvPr/>
        </p:nvSpPr>
        <p:spPr>
          <a:xfrm>
            <a:off x="5715000" y="2514600"/>
            <a:ext cx="2761281" cy="1200328"/>
          </a:xfrm>
          <a:prstGeom prst="rect">
            <a:avLst/>
          </a:prstGeom>
          <a:solidFill>
            <a:schemeClr val="accent2"/>
          </a:solidFill>
        </p:spPr>
        <p:txBody>
          <a:bodyPr wrap="square" rtlCol="0">
            <a:spAutoFit/>
          </a:bodyPr>
          <a:lstStyle/>
          <a:p>
            <a:r>
              <a:rPr lang="en-US" b="1" dirty="0">
                <a:solidFill>
                  <a:srgbClr val="FFFF00"/>
                </a:solidFill>
              </a:rPr>
              <a:t>s</a:t>
            </a:r>
            <a:r>
              <a:rPr lang="en-US" b="1" dirty="0" smtClean="0">
                <a:solidFill>
                  <a:srgbClr val="FFFF00"/>
                </a:solidFill>
              </a:rPr>
              <a:t>ubstring s[1..],</a:t>
            </a:r>
            <a:br>
              <a:rPr lang="en-US" b="1" dirty="0" smtClean="0">
                <a:solidFill>
                  <a:srgbClr val="FFFF00"/>
                </a:solidFill>
              </a:rPr>
            </a:br>
            <a:r>
              <a:rPr lang="en-US" b="1" dirty="0" smtClean="0">
                <a:solidFill>
                  <a:srgbClr val="FFFF00"/>
                </a:solidFill>
              </a:rPr>
              <a:t>i.e. s[1], …, s(</a:t>
            </a:r>
            <a:r>
              <a:rPr lang="en-US" b="1" dirty="0" err="1" smtClean="0">
                <a:solidFill>
                  <a:srgbClr val="FFFF00"/>
                </a:solidFill>
              </a:rPr>
              <a:t>s.length</a:t>
            </a:r>
            <a:r>
              <a:rPr lang="en-US" b="1" dirty="0" smtClean="0">
                <a:solidFill>
                  <a:srgbClr val="FFFF00"/>
                </a:solidFill>
              </a:rPr>
              <a:t>()-1)</a:t>
            </a:r>
            <a:endParaRPr lang="en-US" b="1" dirty="0">
              <a:solidFill>
                <a:srgbClr val="FFFF00"/>
              </a:solidFill>
            </a:endParaRPr>
          </a:p>
        </p:txBody>
      </p:sp>
      <p:cxnSp>
        <p:nvCxnSpPr>
          <p:cNvPr id="7" name="Straight Arrow Connector 6"/>
          <p:cNvCxnSpPr>
            <a:stCxn id="6" idx="1"/>
          </p:cNvCxnSpPr>
          <p:nvPr/>
        </p:nvCxnSpPr>
        <p:spPr>
          <a:xfrm flipH="1">
            <a:off x="4343400" y="3114764"/>
            <a:ext cx="1371600" cy="61903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23197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p:txBody>
          <a:bodyPr>
            <a:normAutofit/>
          </a:bodyPr>
          <a:lstStyle/>
          <a:p>
            <a:pPr algn="ctr"/>
            <a:r>
              <a:rPr lang="en-US" sz="3200" dirty="0" smtClean="0">
                <a:solidFill>
                  <a:srgbClr val="800000"/>
                </a:solidFill>
              </a:rPr>
              <a:t>Computing a</a:t>
            </a:r>
            <a:r>
              <a:rPr lang="en-US" sz="4000" baseline="30000" dirty="0" smtClean="0">
                <a:solidFill>
                  <a:srgbClr val="800000"/>
                </a:solidFill>
              </a:rPr>
              <a:t>n</a:t>
            </a:r>
            <a:r>
              <a:rPr lang="en-US" sz="3200" dirty="0" smtClean="0">
                <a:solidFill>
                  <a:srgbClr val="800000"/>
                </a:solidFill>
              </a:rPr>
              <a:t> for n &gt;= 0</a:t>
            </a:r>
            <a:endParaRPr lang="en-US" sz="3200" dirty="0">
              <a:solidFill>
                <a:srgbClr val="800000"/>
              </a:solidFill>
            </a:endParaRPr>
          </a:p>
        </p:txBody>
      </p:sp>
      <p:sp>
        <p:nvSpPr>
          <p:cNvPr id="4" name="Slide Number Placeholder 3"/>
          <p:cNvSpPr>
            <a:spLocks noGrp="1"/>
          </p:cNvSpPr>
          <p:nvPr>
            <p:ph type="sldNum" sz="quarter" idx="12"/>
          </p:nvPr>
        </p:nvSpPr>
        <p:spPr/>
        <p:txBody>
          <a:bodyPr>
            <a:normAutofit fontScale="85000" lnSpcReduction="20000"/>
          </a:bodyPr>
          <a:lstStyle/>
          <a:p>
            <a:fld id="{CEE6C706-42C8-4184-8300-7301804EC38A}" type="slidenum">
              <a:rPr lang="en-US" smtClean="0"/>
              <a:pPr/>
              <a:t>31</a:t>
            </a:fld>
            <a:endParaRPr lang="en-US"/>
          </a:p>
        </p:txBody>
      </p:sp>
      <p:sp>
        <p:nvSpPr>
          <p:cNvPr id="19458" name="Rectangle 2"/>
          <p:cNvSpPr>
            <a:spLocks noGrp="1" noChangeArrowheads="1"/>
          </p:cNvSpPr>
          <p:nvPr>
            <p:ph sz="quarter" idx="1"/>
          </p:nvPr>
        </p:nvSpPr>
        <p:spPr>
          <a:xfrm>
            <a:off x="612648" y="1600200"/>
            <a:ext cx="8153400" cy="4114800"/>
          </a:xfrm>
        </p:spPr>
        <p:txBody>
          <a:bodyPr>
            <a:normAutofit/>
          </a:bodyPr>
          <a:lstStyle/>
          <a:p>
            <a:pPr marL="0" indent="0">
              <a:buNone/>
            </a:pPr>
            <a:r>
              <a:rPr lang="en-US" sz="2400" dirty="0" smtClean="0"/>
              <a:t>Power computation:</a:t>
            </a:r>
          </a:p>
          <a:p>
            <a:pPr lvl="1"/>
            <a:r>
              <a:rPr lang="en-US" sz="2400" dirty="0" smtClean="0"/>
              <a:t>a</a:t>
            </a:r>
            <a:r>
              <a:rPr lang="en-US" sz="3200" baseline="30000" dirty="0" smtClean="0"/>
              <a:t>0</a:t>
            </a:r>
            <a:r>
              <a:rPr lang="en-US" sz="2400" dirty="0" smtClean="0"/>
              <a:t> = 1</a:t>
            </a:r>
          </a:p>
          <a:p>
            <a:pPr lvl="1"/>
            <a:r>
              <a:rPr lang="en-US" sz="2400" dirty="0"/>
              <a:t>If n != </a:t>
            </a:r>
            <a:r>
              <a:rPr lang="en-US" sz="2400" dirty="0" smtClean="0"/>
              <a:t>0, a</a:t>
            </a:r>
            <a:r>
              <a:rPr lang="en-US" sz="3200" baseline="30000" dirty="0" smtClean="0"/>
              <a:t>n</a:t>
            </a:r>
            <a:r>
              <a:rPr lang="en-US" sz="2400" dirty="0" smtClean="0"/>
              <a:t> = a * a</a:t>
            </a:r>
            <a:r>
              <a:rPr lang="en-US" sz="3200" baseline="30000" dirty="0" smtClean="0"/>
              <a:t>n-1</a:t>
            </a:r>
            <a:endParaRPr lang="en-US" sz="3200" dirty="0"/>
          </a:p>
          <a:p>
            <a:pPr lvl="1"/>
            <a:r>
              <a:rPr lang="en-US" sz="2400" dirty="0"/>
              <a:t>If n != 0 and even, a</a:t>
            </a:r>
            <a:r>
              <a:rPr lang="en-US" sz="3200" baseline="30000" dirty="0"/>
              <a:t>n</a:t>
            </a:r>
            <a:r>
              <a:rPr lang="en-US" sz="2400" dirty="0"/>
              <a:t> = (a*a)</a:t>
            </a:r>
            <a:r>
              <a:rPr lang="en-US" sz="3200" baseline="30000" dirty="0"/>
              <a:t>n/2</a:t>
            </a:r>
          </a:p>
          <a:p>
            <a:pPr marL="365760" lvl="1" indent="0">
              <a:buNone/>
            </a:pPr>
            <a:endParaRPr lang="en-US" sz="2400" dirty="0" smtClean="0"/>
          </a:p>
          <a:p>
            <a:pPr marL="411480" lvl="1" indent="0">
              <a:buNone/>
            </a:pPr>
            <a:r>
              <a:rPr lang="en-US" sz="2400" dirty="0" smtClean="0"/>
              <a:t>Java note: For </a:t>
            </a:r>
            <a:r>
              <a:rPr lang="en-US" sz="2400" dirty="0" err="1" smtClean="0"/>
              <a:t>ints</a:t>
            </a:r>
            <a:r>
              <a:rPr lang="en-US" sz="2400" dirty="0" smtClean="0"/>
              <a:t> x and y, x/y is the integer part of the quotient</a:t>
            </a:r>
          </a:p>
          <a:p>
            <a:pPr marL="0" indent="0">
              <a:buNone/>
            </a:pPr>
            <a:r>
              <a:rPr lang="en-US" sz="2400" dirty="0">
                <a:solidFill>
                  <a:srgbClr val="000090"/>
                </a:solidFill>
              </a:rPr>
              <a:t>J</a:t>
            </a:r>
            <a:r>
              <a:rPr lang="en-US" sz="2400" dirty="0" smtClean="0">
                <a:solidFill>
                  <a:srgbClr val="000090"/>
                </a:solidFill>
              </a:rPr>
              <a:t>udicious use of the third property gives a logarithmic algorithm, as we will see</a:t>
            </a:r>
          </a:p>
        </p:txBody>
      </p:sp>
      <p:sp>
        <p:nvSpPr>
          <p:cNvPr id="2" name="TextBox 1"/>
          <p:cNvSpPr txBox="1"/>
          <p:nvPr/>
        </p:nvSpPr>
        <p:spPr>
          <a:xfrm>
            <a:off x="914400" y="5867400"/>
            <a:ext cx="7164708" cy="461665"/>
          </a:xfrm>
          <a:prstGeom prst="rect">
            <a:avLst/>
          </a:prstGeom>
          <a:noFill/>
        </p:spPr>
        <p:txBody>
          <a:bodyPr wrap="none" rtlCol="0">
            <a:spAutoFit/>
          </a:bodyPr>
          <a:lstStyle/>
          <a:p>
            <a:r>
              <a:rPr lang="en-US" dirty="0" smtClean="0">
                <a:solidFill>
                  <a:srgbClr val="800000"/>
                </a:solidFill>
              </a:rPr>
              <a:t>Example: 3</a:t>
            </a:r>
            <a:r>
              <a:rPr lang="en-US" sz="3200" baseline="30000" dirty="0" smtClean="0">
                <a:solidFill>
                  <a:srgbClr val="800000"/>
                </a:solidFill>
              </a:rPr>
              <a:t>8</a:t>
            </a:r>
            <a:r>
              <a:rPr lang="en-US" dirty="0" smtClean="0">
                <a:solidFill>
                  <a:srgbClr val="800000"/>
                </a:solidFill>
              </a:rPr>
              <a:t>  =  (3*3) * (3*3) * (3*3) * (3*3)  =  (3*3) </a:t>
            </a:r>
            <a:r>
              <a:rPr lang="en-US" sz="3200" baseline="30000" dirty="0" smtClean="0">
                <a:solidFill>
                  <a:srgbClr val="800000"/>
                </a:solidFill>
              </a:rPr>
              <a:t>4</a:t>
            </a:r>
            <a:r>
              <a:rPr lang="en-US" dirty="0" smtClean="0">
                <a:solidFill>
                  <a:srgbClr val="800000"/>
                </a:solidFill>
              </a:rPr>
              <a:t> </a:t>
            </a:r>
            <a:endParaRPr lang="en-US" dirty="0">
              <a:solidFill>
                <a:srgbClr val="800000"/>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rIns="132080">
            <a:normAutofit/>
          </a:bodyPr>
          <a:lstStyle/>
          <a:p>
            <a:pPr algn="ctr"/>
            <a:r>
              <a:rPr lang="en-US" sz="3200" dirty="0">
                <a:solidFill>
                  <a:srgbClr val="800000"/>
                </a:solidFill>
              </a:rPr>
              <a:t>Computing a</a:t>
            </a:r>
            <a:r>
              <a:rPr lang="en-US" sz="3200" baseline="30000" dirty="0">
                <a:solidFill>
                  <a:srgbClr val="800000"/>
                </a:solidFill>
              </a:rPr>
              <a:t>n</a:t>
            </a:r>
            <a:r>
              <a:rPr lang="en-US" sz="3200" dirty="0">
                <a:solidFill>
                  <a:srgbClr val="800000"/>
                </a:solidFill>
              </a:rPr>
              <a:t> for n &gt;= 0</a:t>
            </a:r>
            <a:endParaRPr lang="en-US" sz="3200" dirty="0"/>
          </a:p>
        </p:txBody>
      </p:sp>
      <p:sp>
        <p:nvSpPr>
          <p:cNvPr id="12" name="Slide Number Placeholder 3"/>
          <p:cNvSpPr>
            <a:spLocks noGrp="1"/>
          </p:cNvSpPr>
          <p:nvPr>
            <p:ph type="sldNum" sz="quarter" idx="12"/>
          </p:nvPr>
        </p:nvSpPr>
        <p:spPr/>
        <p:txBody>
          <a:bodyPr>
            <a:normAutofit fontScale="85000" lnSpcReduction="20000"/>
          </a:bodyPr>
          <a:lstStyle/>
          <a:p>
            <a:fld id="{56D73C1E-8206-4137-8EE5-DCDC1F046D9B}" type="slidenum">
              <a:rPr lang="en-US"/>
              <a:pPr/>
              <a:t>32</a:t>
            </a:fld>
            <a:endParaRPr lang="en-US"/>
          </a:p>
        </p:txBody>
      </p:sp>
      <p:sp>
        <p:nvSpPr>
          <p:cNvPr id="20483" name="Rectangle 3"/>
          <p:cNvSpPr>
            <a:spLocks/>
          </p:cNvSpPr>
          <p:nvPr/>
        </p:nvSpPr>
        <p:spPr bwMode="auto">
          <a:xfrm>
            <a:off x="1384662" y="3657600"/>
            <a:ext cx="5320938" cy="2575064"/>
          </a:xfrm>
          <a:prstGeom prst="rect">
            <a:avLst/>
          </a:prstGeom>
          <a:solidFill>
            <a:srgbClr val="FFFFCC"/>
          </a:solidFill>
          <a:ln w="12700">
            <a:solidFill>
              <a:schemeClr val="tx1"/>
            </a:solidFill>
            <a:prstDash val="solid"/>
            <a:miter lim="800000"/>
            <a:headEnd type="none" w="med" len="med"/>
            <a:tailEnd type="none" w="med" len="med"/>
          </a:ln>
        </p:spPr>
        <p:txBody>
          <a:bodyPr wrap="none" lIns="177800" tIns="177800" rIns="182880" bIns="177800">
            <a:spAutoFit/>
          </a:bodyPr>
          <a:lstStyle/>
          <a:p>
            <a:r>
              <a:rPr lang="en-US" dirty="0" smtClean="0">
                <a:solidFill>
                  <a:schemeClr val="tx1"/>
                </a:solidFill>
                <a:latin typeface="Times New Roman"/>
                <a:cs typeface="Times New Roman"/>
                <a:sym typeface="Courier New" charset="0"/>
              </a:rPr>
              <a:t>/** = a**n. Precondition: n &gt;= 0 */</a:t>
            </a:r>
          </a:p>
          <a:p>
            <a:r>
              <a:rPr lang="en-US" b="1" dirty="0" smtClean="0">
                <a:solidFill>
                  <a:schemeClr val="tx1"/>
                </a:solidFill>
                <a:latin typeface="Times New Roman"/>
                <a:cs typeface="Times New Roman"/>
                <a:sym typeface="Courier New" charset="0"/>
              </a:rPr>
              <a:t>static</a:t>
            </a:r>
            <a:r>
              <a:rPr lang="en-US" dirty="0" smtClean="0">
                <a:solidFill>
                  <a:schemeClr val="tx1"/>
                </a:solidFill>
                <a:latin typeface="Times New Roman"/>
                <a:cs typeface="Times New Roman"/>
                <a:sym typeface="Courier New" charset="0"/>
              </a:rPr>
              <a:t> </a:t>
            </a:r>
            <a:r>
              <a:rPr lang="en-US" b="1" dirty="0" err="1">
                <a:solidFill>
                  <a:schemeClr val="tx1"/>
                </a:solidFill>
                <a:latin typeface="Times New Roman"/>
                <a:cs typeface="Times New Roman"/>
                <a:sym typeface="Courier New" charset="0"/>
              </a:rPr>
              <a:t>int</a:t>
            </a:r>
            <a:r>
              <a:rPr lang="en-US" dirty="0">
                <a:solidFill>
                  <a:schemeClr val="tx1"/>
                </a:solidFill>
                <a:latin typeface="Times New Roman"/>
                <a:cs typeface="Times New Roman"/>
                <a:sym typeface="Courier New" charset="0"/>
              </a:rPr>
              <a:t> </a:t>
            </a:r>
            <a:r>
              <a:rPr lang="en-US" dirty="0" smtClean="0">
                <a:solidFill>
                  <a:srgbClr val="0000FF"/>
                </a:solidFill>
                <a:latin typeface="Times New Roman"/>
                <a:cs typeface="Times New Roman"/>
                <a:sym typeface="Courier New" charset="0"/>
              </a:rPr>
              <a:t>power</a:t>
            </a:r>
            <a:r>
              <a:rPr lang="en-US" dirty="0" smtClean="0">
                <a:solidFill>
                  <a:schemeClr val="tx1"/>
                </a:solidFill>
                <a:latin typeface="Times New Roman"/>
                <a:cs typeface="Times New Roman"/>
                <a:sym typeface="Courier New" charset="0"/>
              </a:rPr>
              <a:t>(</a:t>
            </a:r>
            <a:r>
              <a:rPr lang="en-US" b="1" dirty="0" err="1">
                <a:solidFill>
                  <a:srgbClr val="FF0000"/>
                </a:solidFill>
                <a:latin typeface="Times New Roman"/>
                <a:cs typeface="Times New Roman"/>
                <a:sym typeface="Courier New" charset="0"/>
              </a:rPr>
              <a:t>int</a:t>
            </a:r>
            <a:r>
              <a:rPr lang="en-US" dirty="0">
                <a:solidFill>
                  <a:srgbClr val="FF0000"/>
                </a:solidFill>
                <a:latin typeface="Times New Roman"/>
                <a:cs typeface="Times New Roman"/>
                <a:sym typeface="Courier New" charset="0"/>
              </a:rPr>
              <a:t> a</a:t>
            </a:r>
            <a:r>
              <a:rPr lang="en-US" dirty="0">
                <a:solidFill>
                  <a:schemeClr val="tx1"/>
                </a:solidFill>
                <a:latin typeface="Times New Roman"/>
                <a:cs typeface="Times New Roman"/>
                <a:sym typeface="Courier New" charset="0"/>
              </a:rPr>
              <a:t>, </a:t>
            </a:r>
            <a:r>
              <a:rPr lang="en-US" b="1" dirty="0" err="1">
                <a:solidFill>
                  <a:srgbClr val="FF0000"/>
                </a:solidFill>
                <a:latin typeface="Times New Roman"/>
                <a:cs typeface="Times New Roman"/>
                <a:sym typeface="Courier New" charset="0"/>
              </a:rPr>
              <a:t>int</a:t>
            </a:r>
            <a:r>
              <a:rPr lang="en-US" dirty="0">
                <a:solidFill>
                  <a:srgbClr val="FF0000"/>
                </a:solidFill>
                <a:latin typeface="Times New Roman"/>
                <a:cs typeface="Times New Roman"/>
                <a:sym typeface="Courier New" charset="0"/>
              </a:rPr>
              <a:t> n</a:t>
            </a:r>
            <a:r>
              <a:rPr lang="en-US" dirty="0">
                <a:solidFill>
                  <a:schemeClr val="tx1"/>
                </a:solidFill>
                <a:latin typeface="Times New Roman"/>
                <a:cs typeface="Times New Roman"/>
                <a:sym typeface="Courier New" charset="0"/>
              </a:rPr>
              <a:t>) {</a:t>
            </a:r>
          </a:p>
          <a:p>
            <a:r>
              <a:rPr lang="en-US" dirty="0">
                <a:solidFill>
                  <a:schemeClr val="tx1"/>
                </a:solidFill>
                <a:latin typeface="Times New Roman"/>
                <a:cs typeface="Times New Roman"/>
                <a:sym typeface="Courier New" charset="0"/>
              </a:rPr>
              <a:t>   </a:t>
            </a:r>
            <a:r>
              <a:rPr lang="en-US" b="1" dirty="0">
                <a:solidFill>
                  <a:schemeClr val="tx1"/>
                </a:solidFill>
                <a:latin typeface="Times New Roman"/>
                <a:cs typeface="Times New Roman"/>
                <a:sym typeface="Courier New" charset="0"/>
              </a:rPr>
              <a:t>if</a:t>
            </a:r>
            <a:r>
              <a:rPr lang="en-US" dirty="0">
                <a:solidFill>
                  <a:schemeClr val="tx1"/>
                </a:solidFill>
                <a:latin typeface="Times New Roman"/>
                <a:cs typeface="Times New Roman"/>
                <a:sym typeface="Courier New" charset="0"/>
              </a:rPr>
              <a:t> (n == 0) </a:t>
            </a:r>
            <a:r>
              <a:rPr lang="en-US" b="1" dirty="0">
                <a:solidFill>
                  <a:schemeClr val="tx1"/>
                </a:solidFill>
                <a:latin typeface="Times New Roman"/>
                <a:cs typeface="Times New Roman"/>
                <a:sym typeface="Courier New" charset="0"/>
              </a:rPr>
              <a:t>return</a:t>
            </a:r>
            <a:r>
              <a:rPr lang="en-US" dirty="0">
                <a:solidFill>
                  <a:schemeClr val="tx1"/>
                </a:solidFill>
                <a:latin typeface="Times New Roman"/>
                <a:cs typeface="Times New Roman"/>
                <a:sym typeface="Courier New" charset="0"/>
              </a:rPr>
              <a:t> 1;</a:t>
            </a:r>
          </a:p>
          <a:p>
            <a:r>
              <a:rPr lang="en-US" dirty="0">
                <a:solidFill>
                  <a:schemeClr val="tx1"/>
                </a:solidFill>
                <a:latin typeface="Times New Roman"/>
                <a:cs typeface="Times New Roman"/>
                <a:sym typeface="Courier New" charset="0"/>
              </a:rPr>
              <a:t>   </a:t>
            </a:r>
            <a:r>
              <a:rPr lang="en-US" b="1" dirty="0" smtClean="0">
                <a:solidFill>
                  <a:srgbClr val="FF0000"/>
                </a:solidFill>
                <a:latin typeface="Times New Roman"/>
                <a:cs typeface="Times New Roman"/>
                <a:sym typeface="Courier New" charset="0"/>
              </a:rPr>
              <a:t>if</a:t>
            </a:r>
            <a:r>
              <a:rPr lang="en-US" dirty="0" smtClean="0">
                <a:solidFill>
                  <a:srgbClr val="FF0000"/>
                </a:solidFill>
                <a:latin typeface="Times New Roman"/>
                <a:cs typeface="Times New Roman"/>
                <a:sym typeface="Courier New" charset="0"/>
              </a:rPr>
              <a:t> (n%2 == 0) </a:t>
            </a:r>
            <a:r>
              <a:rPr lang="en-US" b="1" dirty="0" smtClean="0">
                <a:solidFill>
                  <a:srgbClr val="FF0000"/>
                </a:solidFill>
                <a:latin typeface="Times New Roman"/>
                <a:cs typeface="Times New Roman"/>
                <a:sym typeface="Courier New" charset="0"/>
              </a:rPr>
              <a:t>return</a:t>
            </a:r>
            <a:r>
              <a:rPr lang="en-US" dirty="0" smtClean="0">
                <a:solidFill>
                  <a:srgbClr val="FF0000"/>
                </a:solidFill>
                <a:latin typeface="Times New Roman"/>
                <a:cs typeface="Times New Roman"/>
                <a:sym typeface="Courier New" charset="0"/>
              </a:rPr>
              <a:t> </a:t>
            </a:r>
            <a:r>
              <a:rPr lang="en-US" dirty="0" smtClean="0">
                <a:solidFill>
                  <a:srgbClr val="0000FF"/>
                </a:solidFill>
                <a:latin typeface="Times New Roman"/>
                <a:cs typeface="Times New Roman"/>
                <a:sym typeface="Courier New" charset="0"/>
              </a:rPr>
              <a:t>power</a:t>
            </a:r>
            <a:r>
              <a:rPr lang="en-US" dirty="0" smtClean="0">
                <a:solidFill>
                  <a:srgbClr val="FF0000"/>
                </a:solidFill>
                <a:latin typeface="Times New Roman"/>
                <a:cs typeface="Times New Roman"/>
                <a:sym typeface="Courier New" charset="0"/>
              </a:rPr>
              <a:t>(a*a, n/2);</a:t>
            </a:r>
            <a:endParaRPr lang="en-US" dirty="0">
              <a:solidFill>
                <a:schemeClr val="tx1"/>
              </a:solidFill>
              <a:latin typeface="Times New Roman"/>
              <a:cs typeface="Times New Roman"/>
              <a:sym typeface="Courier New" charset="0"/>
            </a:endParaRPr>
          </a:p>
          <a:p>
            <a:r>
              <a:rPr lang="en-US" dirty="0" smtClean="0">
                <a:solidFill>
                  <a:schemeClr val="tx1"/>
                </a:solidFill>
                <a:latin typeface="Times New Roman"/>
                <a:cs typeface="Times New Roman"/>
                <a:sym typeface="Courier New" charset="0"/>
              </a:rPr>
              <a:t>   </a:t>
            </a:r>
            <a:r>
              <a:rPr lang="en-US" b="1" dirty="0" smtClean="0">
                <a:solidFill>
                  <a:schemeClr val="tx1"/>
                </a:solidFill>
                <a:latin typeface="Times New Roman"/>
                <a:cs typeface="Times New Roman"/>
                <a:sym typeface="Courier New" charset="0"/>
              </a:rPr>
              <a:t>return</a:t>
            </a:r>
            <a:r>
              <a:rPr lang="en-US" dirty="0" smtClean="0">
                <a:solidFill>
                  <a:schemeClr val="tx1"/>
                </a:solidFill>
                <a:latin typeface="Times New Roman"/>
                <a:cs typeface="Times New Roman"/>
                <a:sym typeface="Courier New" charset="0"/>
              </a:rPr>
              <a:t> a * </a:t>
            </a:r>
            <a:r>
              <a:rPr lang="en-US" dirty="0" smtClean="0">
                <a:solidFill>
                  <a:srgbClr val="0000FF"/>
                </a:solidFill>
                <a:latin typeface="Times New Roman"/>
                <a:cs typeface="Times New Roman"/>
                <a:sym typeface="Courier New" charset="0"/>
              </a:rPr>
              <a:t>power</a:t>
            </a:r>
            <a:r>
              <a:rPr lang="en-US" dirty="0" smtClean="0">
                <a:solidFill>
                  <a:schemeClr val="tx1"/>
                </a:solidFill>
                <a:latin typeface="Times New Roman"/>
                <a:cs typeface="Times New Roman"/>
                <a:sym typeface="Courier New" charset="0"/>
              </a:rPr>
              <a:t>(a, n-1);</a:t>
            </a:r>
            <a:endParaRPr lang="en-US" dirty="0">
              <a:solidFill>
                <a:schemeClr val="tx1"/>
              </a:solidFill>
              <a:latin typeface="Times New Roman"/>
              <a:cs typeface="Times New Roman"/>
              <a:sym typeface="Courier New" charset="0"/>
            </a:endParaRPr>
          </a:p>
          <a:p>
            <a:r>
              <a:rPr lang="en-US" dirty="0">
                <a:solidFill>
                  <a:schemeClr val="tx1"/>
                </a:solidFill>
                <a:latin typeface="Times New Roman"/>
                <a:cs typeface="Times New Roman"/>
                <a:sym typeface="Courier New" charset="0"/>
              </a:rPr>
              <a:t>}</a:t>
            </a:r>
          </a:p>
        </p:txBody>
      </p:sp>
      <p:sp>
        <p:nvSpPr>
          <p:cNvPr id="6" name="Rectangle 2"/>
          <p:cNvSpPr txBox="1">
            <a:spLocks noChangeArrowheads="1"/>
          </p:cNvSpPr>
          <p:nvPr/>
        </p:nvSpPr>
        <p:spPr>
          <a:xfrm>
            <a:off x="609600" y="1600200"/>
            <a:ext cx="8153400" cy="41148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smtClean="0"/>
              <a:t>Power computation:</a:t>
            </a:r>
          </a:p>
          <a:p>
            <a:pPr lvl="1"/>
            <a:r>
              <a:rPr lang="en-US" sz="2400" dirty="0" smtClean="0"/>
              <a:t>a</a:t>
            </a:r>
            <a:r>
              <a:rPr lang="en-US" sz="3200" baseline="30000" dirty="0" smtClean="0"/>
              <a:t>0</a:t>
            </a:r>
            <a:r>
              <a:rPr lang="en-US" sz="2400" dirty="0" smtClean="0"/>
              <a:t> = 1</a:t>
            </a:r>
          </a:p>
          <a:p>
            <a:pPr lvl="1"/>
            <a:r>
              <a:rPr lang="en-US" sz="2400" dirty="0" smtClean="0"/>
              <a:t>If n != 0, a</a:t>
            </a:r>
            <a:r>
              <a:rPr lang="en-US" sz="3200" baseline="30000" dirty="0" smtClean="0"/>
              <a:t>n</a:t>
            </a:r>
            <a:r>
              <a:rPr lang="en-US" sz="2400" dirty="0" smtClean="0"/>
              <a:t> = a * a</a:t>
            </a:r>
            <a:r>
              <a:rPr lang="en-US" sz="3200" baseline="30000" dirty="0" smtClean="0"/>
              <a:t>n-1</a:t>
            </a:r>
            <a:endParaRPr lang="en-US" sz="3200" dirty="0" smtClean="0"/>
          </a:p>
          <a:p>
            <a:pPr lvl="1"/>
            <a:r>
              <a:rPr lang="en-US" sz="2400" dirty="0" smtClean="0"/>
              <a:t>If n != 0 and even, a</a:t>
            </a:r>
            <a:r>
              <a:rPr lang="en-US" sz="3200" baseline="30000" dirty="0" smtClean="0"/>
              <a:t>n</a:t>
            </a:r>
            <a:r>
              <a:rPr lang="en-US" sz="2400" dirty="0" smtClean="0"/>
              <a:t> = (a*a)</a:t>
            </a:r>
            <a:r>
              <a:rPr lang="en-US" sz="3200" baseline="30000" dirty="0" smtClean="0"/>
              <a:t>n/2</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612775" y="228600"/>
            <a:ext cx="8153400" cy="990600"/>
          </a:xfrm>
        </p:spPr>
        <p:txBody>
          <a:bodyPr rIns="132080"/>
          <a:lstStyle/>
          <a:p>
            <a:pPr algn="ctr" eaLnBrk="1" hangingPunct="1"/>
            <a:r>
              <a:rPr lang="en-US" sz="3200">
                <a:solidFill>
                  <a:srgbClr val="800000"/>
                </a:solidFill>
                <a:latin typeface="Tw Cen MT" charset="0"/>
                <a:ea typeface="MS PGothic" charset="0"/>
              </a:rPr>
              <a:t>Tiling Elaine’s kitchen</a:t>
            </a:r>
          </a:p>
        </p:txBody>
      </p:sp>
      <p:sp>
        <p:nvSpPr>
          <p:cNvPr id="47106" name="Slide Number Placeholder 3"/>
          <p:cNvSpPr>
            <a:spLocks noGrp="1"/>
          </p:cNvSpPr>
          <p:nvPr>
            <p:ph type="sldNum" sz="quarter" idx="12"/>
          </p:nvPr>
        </p:nvSpPr>
        <p:spPr bwMode="auto">
          <a:xfrm>
            <a:off x="0" y="1295400"/>
            <a:ext cx="5334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lnSpc>
                <a:spcPct val="80000"/>
              </a:lnSpc>
            </a:pPr>
            <a:fld id="{6BB2C459-5F4C-484F-AA66-589F9914284A}" type="slidenum">
              <a:rPr lang="en-US" sz="1200">
                <a:solidFill>
                  <a:srgbClr val="FFFFFF"/>
                </a:solidFill>
              </a:rPr>
              <a:pPr eaLnBrk="1" hangingPunct="1">
                <a:lnSpc>
                  <a:spcPct val="80000"/>
                </a:lnSpc>
              </a:pPr>
              <a:t>33</a:t>
            </a:fld>
            <a:endParaRPr lang="en-US" sz="1200">
              <a:solidFill>
                <a:srgbClr val="FFFFFF"/>
              </a:solidFill>
            </a:endParaRPr>
          </a:p>
        </p:txBody>
      </p:sp>
      <p:sp>
        <p:nvSpPr>
          <p:cNvPr id="47107" name="Rectangle 2"/>
          <p:cNvSpPr>
            <a:spLocks noGrp="1" noChangeArrowheads="1"/>
          </p:cNvSpPr>
          <p:nvPr>
            <p:ph sz="quarter" idx="1"/>
          </p:nvPr>
        </p:nvSpPr>
        <p:spPr>
          <a:xfrm>
            <a:off x="609600" y="1600200"/>
            <a:ext cx="8153400" cy="4495800"/>
          </a:xfrm>
        </p:spPr>
        <p:txBody>
          <a:bodyPr rIns="132080"/>
          <a:lstStyle/>
          <a:p>
            <a:pPr marL="0" indent="0" eaLnBrk="1" hangingPunct="1">
              <a:buFont typeface="Wingdings" charset="0"/>
              <a:buNone/>
            </a:pPr>
            <a:r>
              <a:rPr lang="en-US" sz="2400">
                <a:latin typeface="Tw Cen MT" charset="0"/>
                <a:ea typeface="MS PGothic" charset="0"/>
              </a:rPr>
              <a:t>Kitchen in Gries’s house is 8 x 8. A refrigerator sits on one of the 1 x 1 squares</a:t>
            </a:r>
          </a:p>
          <a:p>
            <a:pPr marL="0" indent="0" eaLnBrk="1" hangingPunct="1">
              <a:buFont typeface="Wingdings" charset="0"/>
              <a:buNone/>
            </a:pPr>
            <a:r>
              <a:rPr lang="en-US" sz="2400">
                <a:latin typeface="Tw Cen MT" charset="0"/>
                <a:ea typeface="MS PGothic" charset="0"/>
              </a:rPr>
              <a:t>His wife, Elaine, wants the kitchen tiled with el-shaped tiles –every square except where the refrigerator sits should be tiled.</a:t>
            </a:r>
          </a:p>
        </p:txBody>
      </p:sp>
      <p:grpSp>
        <p:nvGrpSpPr>
          <p:cNvPr id="47108" name="Group 2"/>
          <p:cNvGrpSpPr>
            <a:grpSpLocks/>
          </p:cNvGrpSpPr>
          <p:nvPr/>
        </p:nvGrpSpPr>
        <p:grpSpPr bwMode="auto">
          <a:xfrm>
            <a:off x="4648200" y="5791200"/>
            <a:ext cx="609600" cy="609600"/>
            <a:chOff x="7315200" y="4114800"/>
            <a:chExt cx="609600" cy="609600"/>
          </a:xfrm>
        </p:grpSpPr>
        <p:sp>
          <p:nvSpPr>
            <p:cNvPr id="47135"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6"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7"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grpSp>
        <p:nvGrpSpPr>
          <p:cNvPr id="47109" name="Group 6"/>
          <p:cNvGrpSpPr>
            <a:grpSpLocks/>
          </p:cNvGrpSpPr>
          <p:nvPr/>
        </p:nvGrpSpPr>
        <p:grpSpPr bwMode="auto">
          <a:xfrm>
            <a:off x="5318125" y="3352800"/>
            <a:ext cx="3216275" cy="3082925"/>
            <a:chOff x="0" y="0"/>
            <a:chExt cx="2026" cy="1942"/>
          </a:xfrm>
        </p:grpSpPr>
        <p:sp>
          <p:nvSpPr>
            <p:cNvPr id="47110" name="Line 7"/>
            <p:cNvSpPr>
              <a:spLocks noChangeShapeType="1"/>
            </p:cNvSpPr>
            <p:nvPr/>
          </p:nvSpPr>
          <p:spPr bwMode="auto">
            <a:xfrm>
              <a:off x="55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p:cNvSpPr>
              <a:spLocks noChangeShapeType="1"/>
            </p:cNvSpPr>
            <p:nvPr/>
          </p:nvSpPr>
          <p:spPr bwMode="auto">
            <a:xfrm>
              <a:off x="116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p:cNvSpPr>
              <a:spLocks noChangeShapeType="1"/>
            </p:cNvSpPr>
            <p:nvPr/>
          </p:nvSpPr>
          <p:spPr bwMode="auto">
            <a:xfrm>
              <a:off x="137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p:cNvSpPr>
              <a:spLocks noChangeShapeType="1"/>
            </p:cNvSpPr>
            <p:nvPr/>
          </p:nvSpPr>
          <p:spPr bwMode="auto">
            <a:xfrm>
              <a:off x="157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p:cNvSpPr>
              <a:spLocks noChangeShapeType="1"/>
            </p:cNvSpPr>
            <p:nvPr/>
          </p:nvSpPr>
          <p:spPr bwMode="auto">
            <a:xfrm>
              <a:off x="178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p:cNvSpPr>
              <a:spLocks noChangeShapeType="1"/>
            </p:cNvSpPr>
            <p:nvPr/>
          </p:nvSpPr>
          <p:spPr bwMode="auto">
            <a:xfrm>
              <a:off x="96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p:cNvSpPr>
              <a:spLocks noChangeShapeType="1"/>
            </p:cNvSpPr>
            <p:nvPr/>
          </p:nvSpPr>
          <p:spPr bwMode="auto">
            <a:xfrm>
              <a:off x="75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Rectangle 14"/>
            <p:cNvSpPr>
              <a:spLocks/>
            </p:cNvSpPr>
            <p:nvPr/>
          </p:nvSpPr>
          <p:spPr bwMode="auto">
            <a:xfrm>
              <a:off x="1374" y="719"/>
              <a:ext cx="204" cy="203"/>
            </a:xfrm>
            <a:prstGeom prst="rect">
              <a:avLst/>
            </a:prstGeom>
            <a:solidFill>
              <a:srgbClr val="00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p>
              <a:endParaRPr lang="fr-FR"/>
            </a:p>
          </p:txBody>
        </p:sp>
        <p:sp>
          <p:nvSpPr>
            <p:cNvPr id="47118" name="Rectangle 15"/>
            <p:cNvSpPr>
              <a:spLocks/>
            </p:cNvSpPr>
            <p:nvPr/>
          </p:nvSpPr>
          <p:spPr bwMode="auto">
            <a:xfrm>
              <a:off x="0" y="960"/>
              <a:ext cx="193"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r>
                <a:rPr lang="en-US">
                  <a:solidFill>
                    <a:schemeClr val="tx1"/>
                  </a:solidFill>
                  <a:cs typeface="Times New Roman" charset="0"/>
                </a:rPr>
                <a:t>8</a:t>
              </a:r>
            </a:p>
          </p:txBody>
        </p:sp>
        <p:sp>
          <p:nvSpPr>
            <p:cNvPr id="47119" name="Rectangle 16"/>
            <p:cNvSpPr>
              <a:spLocks/>
            </p:cNvSpPr>
            <p:nvPr/>
          </p:nvSpPr>
          <p:spPr bwMode="auto">
            <a:xfrm>
              <a:off x="1008" y="0"/>
              <a:ext cx="193"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r>
                <a:rPr lang="en-US">
                  <a:solidFill>
                    <a:schemeClr val="tx1"/>
                  </a:solidFill>
                  <a:cs typeface="Times New Roman" charset="0"/>
                </a:rPr>
                <a:t>8</a:t>
              </a:r>
            </a:p>
          </p:txBody>
        </p:sp>
        <p:sp>
          <p:nvSpPr>
            <p:cNvPr id="47120" name="Line 17"/>
            <p:cNvSpPr>
              <a:spLocks noChangeShapeType="1"/>
            </p:cNvSpPr>
            <p:nvPr/>
          </p:nvSpPr>
          <p:spPr bwMode="auto">
            <a:xfrm>
              <a:off x="106" y="1222"/>
              <a:ext cx="1"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Line 18"/>
            <p:cNvSpPr>
              <a:spLocks noChangeShapeType="1"/>
            </p:cNvSpPr>
            <p:nvPr/>
          </p:nvSpPr>
          <p:spPr bwMode="auto">
            <a:xfrm rot="10800000" flipH="1">
              <a:off x="106" y="310"/>
              <a:ext cx="1" cy="62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Line 19"/>
            <p:cNvSpPr>
              <a:spLocks noChangeShapeType="1"/>
            </p:cNvSpPr>
            <p:nvPr/>
          </p:nvSpPr>
          <p:spPr bwMode="auto">
            <a:xfrm flipH="1">
              <a:off x="298" y="166"/>
              <a:ext cx="6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3" name="Line 20"/>
            <p:cNvSpPr>
              <a:spLocks noChangeShapeType="1"/>
            </p:cNvSpPr>
            <p:nvPr/>
          </p:nvSpPr>
          <p:spPr bwMode="auto">
            <a:xfrm>
              <a:off x="1258" y="166"/>
              <a:ext cx="76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Line 21"/>
            <p:cNvSpPr>
              <a:spLocks noChangeShapeType="1"/>
            </p:cNvSpPr>
            <p:nvPr/>
          </p:nvSpPr>
          <p:spPr bwMode="auto">
            <a:xfrm>
              <a:off x="1982" y="306"/>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2"/>
            <p:cNvSpPr>
              <a:spLocks noChangeShapeType="1"/>
            </p:cNvSpPr>
            <p:nvPr/>
          </p:nvSpPr>
          <p:spPr bwMode="auto">
            <a:xfrm>
              <a:off x="34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6" name="Line 23"/>
            <p:cNvSpPr>
              <a:spLocks noChangeShapeType="1"/>
            </p:cNvSpPr>
            <p:nvPr/>
          </p:nvSpPr>
          <p:spPr bwMode="auto">
            <a:xfrm rot="10800000" flipH="1">
              <a:off x="346" y="30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24"/>
            <p:cNvSpPr>
              <a:spLocks noChangeShapeType="1"/>
            </p:cNvSpPr>
            <p:nvPr/>
          </p:nvSpPr>
          <p:spPr bwMode="auto">
            <a:xfrm rot="10800000" flipH="1">
              <a:off x="346" y="51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25"/>
            <p:cNvSpPr>
              <a:spLocks noChangeShapeType="1"/>
            </p:cNvSpPr>
            <p:nvPr/>
          </p:nvSpPr>
          <p:spPr bwMode="auto">
            <a:xfrm rot="10800000" flipH="1">
              <a:off x="346" y="71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9" name="Line 26"/>
            <p:cNvSpPr>
              <a:spLocks noChangeShapeType="1"/>
            </p:cNvSpPr>
            <p:nvPr/>
          </p:nvSpPr>
          <p:spPr bwMode="auto">
            <a:xfrm rot="10800000" flipH="1">
              <a:off x="346" y="91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27"/>
            <p:cNvSpPr>
              <a:spLocks noChangeShapeType="1"/>
            </p:cNvSpPr>
            <p:nvPr/>
          </p:nvSpPr>
          <p:spPr bwMode="auto">
            <a:xfrm rot="10800000" flipH="1">
              <a:off x="346" y="132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28"/>
            <p:cNvSpPr>
              <a:spLocks noChangeShapeType="1"/>
            </p:cNvSpPr>
            <p:nvPr/>
          </p:nvSpPr>
          <p:spPr bwMode="auto">
            <a:xfrm rot="10800000" flipH="1">
              <a:off x="346" y="153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29"/>
            <p:cNvSpPr>
              <a:spLocks noChangeShapeType="1"/>
            </p:cNvSpPr>
            <p:nvPr/>
          </p:nvSpPr>
          <p:spPr bwMode="auto">
            <a:xfrm rot="10800000" flipH="1">
              <a:off x="346" y="173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30"/>
            <p:cNvSpPr>
              <a:spLocks noChangeShapeType="1"/>
            </p:cNvSpPr>
            <p:nvPr/>
          </p:nvSpPr>
          <p:spPr bwMode="auto">
            <a:xfrm rot="10800000" flipH="1">
              <a:off x="346" y="193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31"/>
            <p:cNvSpPr>
              <a:spLocks noChangeShapeType="1"/>
            </p:cNvSpPr>
            <p:nvPr/>
          </p:nvSpPr>
          <p:spPr bwMode="auto">
            <a:xfrm rot="10800000" flipH="1">
              <a:off x="346" y="1122"/>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421054" y="3449209"/>
            <a:ext cx="4303346" cy="2419124"/>
          </a:xfrm>
          <a:prstGeom prst="rect">
            <a:avLst/>
          </a:prstGeom>
          <a:noFill/>
        </p:spPr>
        <p:txBody>
          <a:bodyPr wrap="square" rtlCol="0">
            <a:spAutoFit/>
          </a:bodyPr>
          <a:lstStyle/>
          <a:p>
            <a:pPr>
              <a:spcBef>
                <a:spcPct val="10000"/>
              </a:spcBef>
            </a:pPr>
            <a:r>
              <a:rPr lang="en-US" dirty="0">
                <a:solidFill>
                  <a:srgbClr val="0009CC"/>
                </a:solidFill>
              </a:rPr>
              <a:t>/** tile a 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kitchen with 1</a:t>
            </a:r>
          </a:p>
          <a:p>
            <a:pPr>
              <a:spcBef>
                <a:spcPct val="10000"/>
              </a:spcBef>
            </a:pPr>
            <a:r>
              <a:rPr lang="en-US" dirty="0">
                <a:solidFill>
                  <a:srgbClr val="0009CC"/>
                </a:solidFill>
              </a:rPr>
              <a:t>      square filled. */ </a:t>
            </a:r>
            <a:br>
              <a:rPr lang="en-US" dirty="0">
                <a:solidFill>
                  <a:srgbClr val="0009CC"/>
                </a:solidFill>
              </a:rPr>
            </a:br>
            <a:r>
              <a:rPr lang="en-US" dirty="0">
                <a:solidFill>
                  <a:srgbClr val="0009CC"/>
                </a:solidFill>
              </a:rPr>
              <a:t>public static void tile(</a:t>
            </a:r>
            <a:r>
              <a:rPr lang="en-US" dirty="0" err="1">
                <a:solidFill>
                  <a:srgbClr val="0009CC"/>
                </a:solidFill>
              </a:rPr>
              <a:t>int</a:t>
            </a:r>
            <a:r>
              <a:rPr lang="en-US" dirty="0">
                <a:solidFill>
                  <a:srgbClr val="0009CC"/>
                </a:solidFill>
              </a:rPr>
              <a:t> n</a:t>
            </a:r>
            <a:r>
              <a:rPr lang="en-US" dirty="0" smtClean="0">
                <a:solidFill>
                  <a:srgbClr val="0009CC"/>
                </a:solidFill>
              </a:rPr>
              <a:t>)</a:t>
            </a:r>
          </a:p>
          <a:p>
            <a:pPr>
              <a:spcBef>
                <a:spcPct val="10000"/>
              </a:spcBef>
            </a:pPr>
            <a:endParaRPr lang="en-US" dirty="0" smtClean="0">
              <a:solidFill>
                <a:srgbClr val="0009CC"/>
              </a:solidFill>
            </a:endParaRPr>
          </a:p>
          <a:p>
            <a:pPr>
              <a:spcBef>
                <a:spcPct val="10000"/>
              </a:spcBef>
            </a:pPr>
            <a:r>
              <a:rPr lang="en-US" dirty="0" smtClean="0">
                <a:solidFill>
                  <a:srgbClr val="FF0000"/>
                </a:solidFill>
              </a:rPr>
              <a:t>We abstract away keeping track of where the filled square is, etc.</a:t>
            </a:r>
            <a:endParaRPr lang="en-US" dirty="0">
              <a:solidFill>
                <a:srgbClr val="FF0000"/>
              </a:solidFill>
            </a:endParaRPr>
          </a:p>
        </p:txBody>
      </p:sp>
    </p:spTree>
    <p:extLst>
      <p:ext uri="{BB962C8B-B14F-4D97-AF65-F5344CB8AC3E}">
        <p14:creationId xmlns:p14="http://schemas.microsoft.com/office/powerpoint/2010/main" val="976484253"/>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612775" y="228600"/>
            <a:ext cx="8153400" cy="990600"/>
          </a:xfrm>
        </p:spPr>
        <p:txBody>
          <a:bodyPr rIns="132080"/>
          <a:lstStyle/>
          <a:p>
            <a:pPr algn="ctr" eaLnBrk="1" hangingPunct="1"/>
            <a:r>
              <a:rPr lang="en-US" sz="3200">
                <a:solidFill>
                  <a:srgbClr val="800000"/>
                </a:solidFill>
                <a:latin typeface="Tw Cen MT" charset="0"/>
                <a:ea typeface="MS PGothic" charset="0"/>
              </a:rPr>
              <a:t>Tiling Elaine’s kitchen</a:t>
            </a:r>
          </a:p>
        </p:txBody>
      </p:sp>
      <p:sp>
        <p:nvSpPr>
          <p:cNvPr id="47106" name="Slide Number Placeholder 3"/>
          <p:cNvSpPr>
            <a:spLocks noGrp="1"/>
          </p:cNvSpPr>
          <p:nvPr>
            <p:ph type="sldNum" sz="quarter" idx="12"/>
          </p:nvPr>
        </p:nvSpPr>
        <p:spPr bwMode="auto">
          <a:xfrm>
            <a:off x="0" y="1295400"/>
            <a:ext cx="5334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lnSpc>
                <a:spcPct val="80000"/>
              </a:lnSpc>
            </a:pPr>
            <a:fld id="{6BB2C459-5F4C-484F-AA66-589F9914284A}" type="slidenum">
              <a:rPr lang="en-US" sz="1200">
                <a:solidFill>
                  <a:srgbClr val="FFFFFF"/>
                </a:solidFill>
              </a:rPr>
              <a:pPr eaLnBrk="1" hangingPunct="1">
                <a:lnSpc>
                  <a:spcPct val="80000"/>
                </a:lnSpc>
              </a:pPr>
              <a:t>34</a:t>
            </a:fld>
            <a:endParaRPr lang="en-US" sz="1200">
              <a:solidFill>
                <a:srgbClr val="FFFFFF"/>
              </a:solidFill>
            </a:endParaRPr>
          </a:p>
        </p:txBody>
      </p:sp>
      <p:grpSp>
        <p:nvGrpSpPr>
          <p:cNvPr id="47108" name="Group 2"/>
          <p:cNvGrpSpPr>
            <a:grpSpLocks/>
          </p:cNvGrpSpPr>
          <p:nvPr/>
        </p:nvGrpSpPr>
        <p:grpSpPr bwMode="auto">
          <a:xfrm>
            <a:off x="7924800" y="4724400"/>
            <a:ext cx="609600" cy="609600"/>
            <a:chOff x="7315200" y="4114800"/>
            <a:chExt cx="609600" cy="609600"/>
          </a:xfrm>
        </p:grpSpPr>
        <p:sp>
          <p:nvSpPr>
            <p:cNvPr id="47135"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6"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7"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grpSp>
        <p:nvGrpSpPr>
          <p:cNvPr id="47109" name="Group 6"/>
          <p:cNvGrpSpPr>
            <a:grpSpLocks/>
          </p:cNvGrpSpPr>
          <p:nvPr/>
        </p:nvGrpSpPr>
        <p:grpSpPr bwMode="auto">
          <a:xfrm>
            <a:off x="5334000" y="1371600"/>
            <a:ext cx="3216275" cy="3082925"/>
            <a:chOff x="0" y="0"/>
            <a:chExt cx="2026" cy="1942"/>
          </a:xfrm>
        </p:grpSpPr>
        <p:sp>
          <p:nvSpPr>
            <p:cNvPr id="47110" name="Line 7"/>
            <p:cNvSpPr>
              <a:spLocks noChangeShapeType="1"/>
            </p:cNvSpPr>
            <p:nvPr/>
          </p:nvSpPr>
          <p:spPr bwMode="auto">
            <a:xfrm>
              <a:off x="55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p:cNvSpPr>
              <a:spLocks noChangeShapeType="1"/>
            </p:cNvSpPr>
            <p:nvPr/>
          </p:nvSpPr>
          <p:spPr bwMode="auto">
            <a:xfrm>
              <a:off x="116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p:cNvSpPr>
              <a:spLocks noChangeShapeType="1"/>
            </p:cNvSpPr>
            <p:nvPr/>
          </p:nvSpPr>
          <p:spPr bwMode="auto">
            <a:xfrm>
              <a:off x="137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p:cNvSpPr>
              <a:spLocks noChangeShapeType="1"/>
            </p:cNvSpPr>
            <p:nvPr/>
          </p:nvSpPr>
          <p:spPr bwMode="auto">
            <a:xfrm>
              <a:off x="157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p:cNvSpPr>
              <a:spLocks noChangeShapeType="1"/>
            </p:cNvSpPr>
            <p:nvPr/>
          </p:nvSpPr>
          <p:spPr bwMode="auto">
            <a:xfrm>
              <a:off x="178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p:cNvSpPr>
              <a:spLocks noChangeShapeType="1"/>
            </p:cNvSpPr>
            <p:nvPr/>
          </p:nvSpPr>
          <p:spPr bwMode="auto">
            <a:xfrm>
              <a:off x="96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p:cNvSpPr>
              <a:spLocks noChangeShapeType="1"/>
            </p:cNvSpPr>
            <p:nvPr/>
          </p:nvSpPr>
          <p:spPr bwMode="auto">
            <a:xfrm>
              <a:off x="75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Rectangle 14"/>
            <p:cNvSpPr>
              <a:spLocks/>
            </p:cNvSpPr>
            <p:nvPr/>
          </p:nvSpPr>
          <p:spPr bwMode="auto">
            <a:xfrm>
              <a:off x="1374" y="719"/>
              <a:ext cx="204" cy="203"/>
            </a:xfrm>
            <a:prstGeom prst="rect">
              <a:avLst/>
            </a:prstGeom>
            <a:solidFill>
              <a:srgbClr val="00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p>
              <a:endParaRPr lang="fr-FR"/>
            </a:p>
          </p:txBody>
        </p:sp>
        <p:sp>
          <p:nvSpPr>
            <p:cNvPr id="47118" name="Rectangle 15"/>
            <p:cNvSpPr>
              <a:spLocks/>
            </p:cNvSpPr>
            <p:nvPr/>
          </p:nvSpPr>
          <p:spPr bwMode="auto">
            <a:xfrm>
              <a:off x="0" y="96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19" name="Rectangle 16"/>
            <p:cNvSpPr>
              <a:spLocks/>
            </p:cNvSpPr>
            <p:nvPr/>
          </p:nvSpPr>
          <p:spPr bwMode="auto">
            <a:xfrm>
              <a:off x="1008" y="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20" name="Line 17"/>
            <p:cNvSpPr>
              <a:spLocks noChangeShapeType="1"/>
            </p:cNvSpPr>
            <p:nvPr/>
          </p:nvSpPr>
          <p:spPr bwMode="auto">
            <a:xfrm>
              <a:off x="106" y="1222"/>
              <a:ext cx="1"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Line 18"/>
            <p:cNvSpPr>
              <a:spLocks noChangeShapeType="1"/>
            </p:cNvSpPr>
            <p:nvPr/>
          </p:nvSpPr>
          <p:spPr bwMode="auto">
            <a:xfrm rot="10800000" flipH="1">
              <a:off x="106" y="310"/>
              <a:ext cx="1" cy="62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Line 19"/>
            <p:cNvSpPr>
              <a:spLocks noChangeShapeType="1"/>
            </p:cNvSpPr>
            <p:nvPr/>
          </p:nvSpPr>
          <p:spPr bwMode="auto">
            <a:xfrm flipH="1">
              <a:off x="298" y="166"/>
              <a:ext cx="6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3" name="Line 20"/>
            <p:cNvSpPr>
              <a:spLocks noChangeShapeType="1"/>
            </p:cNvSpPr>
            <p:nvPr/>
          </p:nvSpPr>
          <p:spPr bwMode="auto">
            <a:xfrm>
              <a:off x="1258" y="166"/>
              <a:ext cx="76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Line 21"/>
            <p:cNvSpPr>
              <a:spLocks noChangeShapeType="1"/>
            </p:cNvSpPr>
            <p:nvPr/>
          </p:nvSpPr>
          <p:spPr bwMode="auto">
            <a:xfrm>
              <a:off x="1982" y="306"/>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2"/>
            <p:cNvSpPr>
              <a:spLocks noChangeShapeType="1"/>
            </p:cNvSpPr>
            <p:nvPr/>
          </p:nvSpPr>
          <p:spPr bwMode="auto">
            <a:xfrm>
              <a:off x="34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6" name="Line 23"/>
            <p:cNvSpPr>
              <a:spLocks noChangeShapeType="1"/>
            </p:cNvSpPr>
            <p:nvPr/>
          </p:nvSpPr>
          <p:spPr bwMode="auto">
            <a:xfrm rot="10800000" flipH="1">
              <a:off x="346" y="30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24"/>
            <p:cNvSpPr>
              <a:spLocks noChangeShapeType="1"/>
            </p:cNvSpPr>
            <p:nvPr/>
          </p:nvSpPr>
          <p:spPr bwMode="auto">
            <a:xfrm rot="10800000" flipH="1">
              <a:off x="346" y="51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25"/>
            <p:cNvSpPr>
              <a:spLocks noChangeShapeType="1"/>
            </p:cNvSpPr>
            <p:nvPr/>
          </p:nvSpPr>
          <p:spPr bwMode="auto">
            <a:xfrm rot="10800000" flipH="1">
              <a:off x="346" y="71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9" name="Line 26"/>
            <p:cNvSpPr>
              <a:spLocks noChangeShapeType="1"/>
            </p:cNvSpPr>
            <p:nvPr/>
          </p:nvSpPr>
          <p:spPr bwMode="auto">
            <a:xfrm rot="10800000" flipH="1">
              <a:off x="346" y="91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27"/>
            <p:cNvSpPr>
              <a:spLocks noChangeShapeType="1"/>
            </p:cNvSpPr>
            <p:nvPr/>
          </p:nvSpPr>
          <p:spPr bwMode="auto">
            <a:xfrm rot="10800000" flipH="1">
              <a:off x="346" y="132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28"/>
            <p:cNvSpPr>
              <a:spLocks noChangeShapeType="1"/>
            </p:cNvSpPr>
            <p:nvPr/>
          </p:nvSpPr>
          <p:spPr bwMode="auto">
            <a:xfrm rot="10800000" flipH="1">
              <a:off x="346" y="153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29"/>
            <p:cNvSpPr>
              <a:spLocks noChangeShapeType="1"/>
            </p:cNvSpPr>
            <p:nvPr/>
          </p:nvSpPr>
          <p:spPr bwMode="auto">
            <a:xfrm rot="10800000" flipH="1">
              <a:off x="346" y="173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30"/>
            <p:cNvSpPr>
              <a:spLocks noChangeShapeType="1"/>
            </p:cNvSpPr>
            <p:nvPr/>
          </p:nvSpPr>
          <p:spPr bwMode="auto">
            <a:xfrm rot="10800000" flipH="1">
              <a:off x="346" y="193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31"/>
            <p:cNvSpPr>
              <a:spLocks noChangeShapeType="1"/>
            </p:cNvSpPr>
            <p:nvPr/>
          </p:nvSpPr>
          <p:spPr bwMode="auto">
            <a:xfrm rot="10800000" flipH="1">
              <a:off x="346" y="1122"/>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533400" y="1750067"/>
            <a:ext cx="4800600" cy="4081118"/>
          </a:xfrm>
          <a:prstGeom prst="rect">
            <a:avLst/>
          </a:prstGeom>
          <a:noFill/>
        </p:spPr>
        <p:txBody>
          <a:bodyPr wrap="square" rtlCol="0">
            <a:spAutoFit/>
          </a:bodyPr>
          <a:lstStyle/>
          <a:p>
            <a:pPr>
              <a:spcBef>
                <a:spcPct val="10000"/>
              </a:spcBef>
            </a:pPr>
            <a:r>
              <a:rPr lang="en-US" dirty="0">
                <a:solidFill>
                  <a:srgbClr val="0009CC"/>
                </a:solidFill>
              </a:rPr>
              <a:t>/** tile a 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kitchen with 1</a:t>
            </a:r>
          </a:p>
          <a:p>
            <a:pPr>
              <a:spcBef>
                <a:spcPct val="10000"/>
              </a:spcBef>
            </a:pPr>
            <a:r>
              <a:rPr lang="en-US" dirty="0">
                <a:solidFill>
                  <a:srgbClr val="0009CC"/>
                </a:solidFill>
              </a:rPr>
              <a:t>      square filled. */ </a:t>
            </a:r>
            <a:br>
              <a:rPr lang="en-US" dirty="0">
                <a:solidFill>
                  <a:srgbClr val="0009CC"/>
                </a:solidFill>
              </a:rPr>
            </a:br>
            <a:r>
              <a:rPr lang="en-US" dirty="0">
                <a:solidFill>
                  <a:srgbClr val="0009CC"/>
                </a:solidFill>
              </a:rPr>
              <a:t>public static void tile(</a:t>
            </a:r>
            <a:r>
              <a:rPr lang="en-US" dirty="0" err="1">
                <a:solidFill>
                  <a:srgbClr val="0009CC"/>
                </a:solidFill>
              </a:rPr>
              <a:t>int</a:t>
            </a:r>
            <a:r>
              <a:rPr lang="en-US" dirty="0">
                <a:solidFill>
                  <a:srgbClr val="0009CC"/>
                </a:solidFill>
              </a:rPr>
              <a:t> n</a:t>
            </a:r>
            <a:r>
              <a:rPr lang="en-US" dirty="0" smtClean="0">
                <a:solidFill>
                  <a:srgbClr val="0009CC"/>
                </a:solidFill>
              </a:rPr>
              <a:t>) {</a:t>
            </a: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r>
              <a:rPr lang="en-US" dirty="0">
                <a:solidFill>
                  <a:srgbClr val="0009CC"/>
                </a:solidFill>
              </a:rPr>
              <a:t>}</a:t>
            </a:r>
            <a:endParaRPr lang="en-US" dirty="0" smtClean="0">
              <a:solidFill>
                <a:srgbClr val="0009CC"/>
              </a:solidFill>
            </a:endParaRPr>
          </a:p>
          <a:p>
            <a:pPr>
              <a:spcBef>
                <a:spcPct val="10000"/>
              </a:spcBef>
            </a:pPr>
            <a:endParaRPr lang="en-US" dirty="0" smtClean="0">
              <a:solidFill>
                <a:srgbClr val="0009CC"/>
              </a:solidFill>
            </a:endParaRPr>
          </a:p>
          <a:p>
            <a:pPr>
              <a:spcBef>
                <a:spcPct val="10000"/>
              </a:spcBef>
            </a:pPr>
            <a:r>
              <a:rPr lang="en-US" dirty="0" smtClean="0">
                <a:solidFill>
                  <a:srgbClr val="FF0000"/>
                </a:solidFill>
              </a:rPr>
              <a:t>We generalize to a</a:t>
            </a:r>
            <a:r>
              <a:rPr lang="en-US" dirty="0" smtClean="0">
                <a:solidFill>
                  <a:srgbClr val="0009CC"/>
                </a:solidFill>
              </a:rPr>
              <a:t> </a:t>
            </a:r>
            <a:r>
              <a:rPr lang="en-US" dirty="0">
                <a:solidFill>
                  <a:srgbClr val="0009CC"/>
                </a:solidFill>
              </a:rPr>
              <a:t>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a:t>
            </a:r>
            <a:r>
              <a:rPr lang="en-US" dirty="0" smtClean="0">
                <a:solidFill>
                  <a:srgbClr val="FF0000"/>
                </a:solidFill>
              </a:rPr>
              <a:t>kitchen  </a:t>
            </a:r>
            <a:endParaRPr lang="en-US" dirty="0">
              <a:solidFill>
                <a:srgbClr val="FF0000"/>
              </a:solidFill>
            </a:endParaRPr>
          </a:p>
        </p:txBody>
      </p:sp>
      <p:sp>
        <p:nvSpPr>
          <p:cNvPr id="4" name="TextBox 3"/>
          <p:cNvSpPr txBox="1"/>
          <p:nvPr/>
        </p:nvSpPr>
        <p:spPr>
          <a:xfrm>
            <a:off x="5837027" y="5012200"/>
            <a:ext cx="1526079" cy="461665"/>
          </a:xfrm>
          <a:prstGeom prst="rect">
            <a:avLst/>
          </a:prstGeom>
          <a:noFill/>
        </p:spPr>
        <p:txBody>
          <a:bodyPr wrap="none" rtlCol="0">
            <a:spAutoFit/>
          </a:bodyPr>
          <a:lstStyle/>
          <a:p>
            <a:r>
              <a:rPr lang="en-US" dirty="0" smtClean="0"/>
              <a:t>Base case?</a:t>
            </a:r>
            <a:endParaRPr lang="en-US" dirty="0"/>
          </a:p>
        </p:txBody>
      </p:sp>
      <p:sp>
        <p:nvSpPr>
          <p:cNvPr id="5" name="TextBox 4"/>
          <p:cNvSpPr txBox="1"/>
          <p:nvPr/>
        </p:nvSpPr>
        <p:spPr>
          <a:xfrm>
            <a:off x="1076258" y="3124200"/>
            <a:ext cx="2360742" cy="461665"/>
          </a:xfrm>
          <a:prstGeom prst="rect">
            <a:avLst/>
          </a:prstGeom>
          <a:noFill/>
        </p:spPr>
        <p:txBody>
          <a:bodyPr wrap="none" rtlCol="0">
            <a:spAutoFit/>
          </a:bodyPr>
          <a:lstStyle/>
          <a:p>
            <a:r>
              <a:rPr lang="en-US" dirty="0"/>
              <a:t>i</a:t>
            </a:r>
            <a:r>
              <a:rPr lang="en-US" dirty="0" smtClean="0"/>
              <a:t>f (n == 0) return; </a:t>
            </a:r>
            <a:endParaRPr lang="en-US" dirty="0"/>
          </a:p>
        </p:txBody>
      </p:sp>
    </p:spTree>
    <p:extLst>
      <p:ext uri="{BB962C8B-B14F-4D97-AF65-F5344CB8AC3E}">
        <p14:creationId xmlns:p14="http://schemas.microsoft.com/office/powerpoint/2010/main" val="1568834931"/>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612775" y="228600"/>
            <a:ext cx="8153400" cy="990600"/>
          </a:xfrm>
        </p:spPr>
        <p:txBody>
          <a:bodyPr rIns="132080"/>
          <a:lstStyle/>
          <a:p>
            <a:pPr algn="ctr" eaLnBrk="1" hangingPunct="1"/>
            <a:r>
              <a:rPr lang="en-US" sz="3200">
                <a:solidFill>
                  <a:srgbClr val="800000"/>
                </a:solidFill>
                <a:latin typeface="Tw Cen MT" charset="0"/>
                <a:ea typeface="MS PGothic" charset="0"/>
              </a:rPr>
              <a:t>Tiling Elaine’s kitchen</a:t>
            </a:r>
          </a:p>
        </p:txBody>
      </p:sp>
      <p:sp>
        <p:nvSpPr>
          <p:cNvPr id="47106" name="Slide Number Placeholder 3"/>
          <p:cNvSpPr>
            <a:spLocks noGrp="1"/>
          </p:cNvSpPr>
          <p:nvPr>
            <p:ph type="sldNum" sz="quarter" idx="12"/>
          </p:nvPr>
        </p:nvSpPr>
        <p:spPr bwMode="auto">
          <a:xfrm>
            <a:off x="0" y="1295400"/>
            <a:ext cx="5334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lnSpc>
                <a:spcPct val="80000"/>
              </a:lnSpc>
            </a:pPr>
            <a:fld id="{6BB2C459-5F4C-484F-AA66-589F9914284A}" type="slidenum">
              <a:rPr lang="en-US" sz="1200">
                <a:solidFill>
                  <a:srgbClr val="FFFFFF"/>
                </a:solidFill>
              </a:rPr>
              <a:pPr eaLnBrk="1" hangingPunct="1">
                <a:lnSpc>
                  <a:spcPct val="80000"/>
                </a:lnSpc>
              </a:pPr>
              <a:t>35</a:t>
            </a:fld>
            <a:endParaRPr lang="en-US" sz="1200">
              <a:solidFill>
                <a:srgbClr val="FFFFFF"/>
              </a:solidFill>
            </a:endParaRPr>
          </a:p>
        </p:txBody>
      </p:sp>
      <p:grpSp>
        <p:nvGrpSpPr>
          <p:cNvPr id="47108" name="Group 2"/>
          <p:cNvGrpSpPr>
            <a:grpSpLocks/>
          </p:cNvGrpSpPr>
          <p:nvPr/>
        </p:nvGrpSpPr>
        <p:grpSpPr bwMode="auto">
          <a:xfrm>
            <a:off x="7924800" y="4724400"/>
            <a:ext cx="609600" cy="609600"/>
            <a:chOff x="7315200" y="4114800"/>
            <a:chExt cx="609600" cy="609600"/>
          </a:xfrm>
        </p:grpSpPr>
        <p:sp>
          <p:nvSpPr>
            <p:cNvPr id="47135"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6"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7"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grpSp>
        <p:nvGrpSpPr>
          <p:cNvPr id="47109" name="Group 6"/>
          <p:cNvGrpSpPr>
            <a:grpSpLocks/>
          </p:cNvGrpSpPr>
          <p:nvPr/>
        </p:nvGrpSpPr>
        <p:grpSpPr bwMode="auto">
          <a:xfrm>
            <a:off x="5334000" y="1371600"/>
            <a:ext cx="3216275" cy="3082925"/>
            <a:chOff x="0" y="0"/>
            <a:chExt cx="2026" cy="1942"/>
          </a:xfrm>
        </p:grpSpPr>
        <p:sp>
          <p:nvSpPr>
            <p:cNvPr id="47110" name="Line 7"/>
            <p:cNvSpPr>
              <a:spLocks noChangeShapeType="1"/>
            </p:cNvSpPr>
            <p:nvPr/>
          </p:nvSpPr>
          <p:spPr bwMode="auto">
            <a:xfrm>
              <a:off x="55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p:cNvSpPr>
              <a:spLocks noChangeShapeType="1"/>
            </p:cNvSpPr>
            <p:nvPr/>
          </p:nvSpPr>
          <p:spPr bwMode="auto">
            <a:xfrm>
              <a:off x="116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p:cNvSpPr>
              <a:spLocks noChangeShapeType="1"/>
            </p:cNvSpPr>
            <p:nvPr/>
          </p:nvSpPr>
          <p:spPr bwMode="auto">
            <a:xfrm>
              <a:off x="137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p:cNvSpPr>
              <a:spLocks noChangeShapeType="1"/>
            </p:cNvSpPr>
            <p:nvPr/>
          </p:nvSpPr>
          <p:spPr bwMode="auto">
            <a:xfrm>
              <a:off x="157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p:cNvSpPr>
              <a:spLocks noChangeShapeType="1"/>
            </p:cNvSpPr>
            <p:nvPr/>
          </p:nvSpPr>
          <p:spPr bwMode="auto">
            <a:xfrm>
              <a:off x="178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p:cNvSpPr>
              <a:spLocks noChangeShapeType="1"/>
            </p:cNvSpPr>
            <p:nvPr/>
          </p:nvSpPr>
          <p:spPr bwMode="auto">
            <a:xfrm>
              <a:off x="96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p:cNvSpPr>
              <a:spLocks noChangeShapeType="1"/>
            </p:cNvSpPr>
            <p:nvPr/>
          </p:nvSpPr>
          <p:spPr bwMode="auto">
            <a:xfrm>
              <a:off x="75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Rectangle 14"/>
            <p:cNvSpPr>
              <a:spLocks/>
            </p:cNvSpPr>
            <p:nvPr/>
          </p:nvSpPr>
          <p:spPr bwMode="auto">
            <a:xfrm>
              <a:off x="1374" y="719"/>
              <a:ext cx="204" cy="203"/>
            </a:xfrm>
            <a:prstGeom prst="rect">
              <a:avLst/>
            </a:prstGeom>
            <a:solidFill>
              <a:srgbClr val="00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p>
              <a:endParaRPr lang="fr-FR"/>
            </a:p>
          </p:txBody>
        </p:sp>
        <p:sp>
          <p:nvSpPr>
            <p:cNvPr id="47118" name="Rectangle 15"/>
            <p:cNvSpPr>
              <a:spLocks/>
            </p:cNvSpPr>
            <p:nvPr/>
          </p:nvSpPr>
          <p:spPr bwMode="auto">
            <a:xfrm>
              <a:off x="0" y="96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19" name="Rectangle 16"/>
            <p:cNvSpPr>
              <a:spLocks/>
            </p:cNvSpPr>
            <p:nvPr/>
          </p:nvSpPr>
          <p:spPr bwMode="auto">
            <a:xfrm>
              <a:off x="1008" y="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20" name="Line 17"/>
            <p:cNvSpPr>
              <a:spLocks noChangeShapeType="1"/>
            </p:cNvSpPr>
            <p:nvPr/>
          </p:nvSpPr>
          <p:spPr bwMode="auto">
            <a:xfrm>
              <a:off x="106" y="1222"/>
              <a:ext cx="1"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Line 18"/>
            <p:cNvSpPr>
              <a:spLocks noChangeShapeType="1"/>
            </p:cNvSpPr>
            <p:nvPr/>
          </p:nvSpPr>
          <p:spPr bwMode="auto">
            <a:xfrm rot="10800000" flipH="1">
              <a:off x="106" y="310"/>
              <a:ext cx="1" cy="62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Line 19"/>
            <p:cNvSpPr>
              <a:spLocks noChangeShapeType="1"/>
            </p:cNvSpPr>
            <p:nvPr/>
          </p:nvSpPr>
          <p:spPr bwMode="auto">
            <a:xfrm flipH="1">
              <a:off x="298" y="166"/>
              <a:ext cx="6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3" name="Line 20"/>
            <p:cNvSpPr>
              <a:spLocks noChangeShapeType="1"/>
            </p:cNvSpPr>
            <p:nvPr/>
          </p:nvSpPr>
          <p:spPr bwMode="auto">
            <a:xfrm>
              <a:off x="1258" y="166"/>
              <a:ext cx="76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Line 21"/>
            <p:cNvSpPr>
              <a:spLocks noChangeShapeType="1"/>
            </p:cNvSpPr>
            <p:nvPr/>
          </p:nvSpPr>
          <p:spPr bwMode="auto">
            <a:xfrm>
              <a:off x="1982" y="306"/>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2"/>
            <p:cNvSpPr>
              <a:spLocks noChangeShapeType="1"/>
            </p:cNvSpPr>
            <p:nvPr/>
          </p:nvSpPr>
          <p:spPr bwMode="auto">
            <a:xfrm>
              <a:off x="34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6" name="Line 23"/>
            <p:cNvSpPr>
              <a:spLocks noChangeShapeType="1"/>
            </p:cNvSpPr>
            <p:nvPr/>
          </p:nvSpPr>
          <p:spPr bwMode="auto">
            <a:xfrm rot="10800000" flipH="1">
              <a:off x="346" y="30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24"/>
            <p:cNvSpPr>
              <a:spLocks noChangeShapeType="1"/>
            </p:cNvSpPr>
            <p:nvPr/>
          </p:nvSpPr>
          <p:spPr bwMode="auto">
            <a:xfrm rot="10800000" flipH="1">
              <a:off x="346" y="51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25"/>
            <p:cNvSpPr>
              <a:spLocks noChangeShapeType="1"/>
            </p:cNvSpPr>
            <p:nvPr/>
          </p:nvSpPr>
          <p:spPr bwMode="auto">
            <a:xfrm rot="10800000" flipH="1">
              <a:off x="346" y="71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9" name="Line 26"/>
            <p:cNvSpPr>
              <a:spLocks noChangeShapeType="1"/>
            </p:cNvSpPr>
            <p:nvPr/>
          </p:nvSpPr>
          <p:spPr bwMode="auto">
            <a:xfrm rot="10800000" flipH="1">
              <a:off x="346" y="91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27"/>
            <p:cNvSpPr>
              <a:spLocks noChangeShapeType="1"/>
            </p:cNvSpPr>
            <p:nvPr/>
          </p:nvSpPr>
          <p:spPr bwMode="auto">
            <a:xfrm rot="10800000" flipH="1">
              <a:off x="346" y="132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28"/>
            <p:cNvSpPr>
              <a:spLocks noChangeShapeType="1"/>
            </p:cNvSpPr>
            <p:nvPr/>
          </p:nvSpPr>
          <p:spPr bwMode="auto">
            <a:xfrm rot="10800000" flipH="1">
              <a:off x="346" y="153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29"/>
            <p:cNvSpPr>
              <a:spLocks noChangeShapeType="1"/>
            </p:cNvSpPr>
            <p:nvPr/>
          </p:nvSpPr>
          <p:spPr bwMode="auto">
            <a:xfrm rot="10800000" flipH="1">
              <a:off x="346" y="173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30"/>
            <p:cNvSpPr>
              <a:spLocks noChangeShapeType="1"/>
            </p:cNvSpPr>
            <p:nvPr/>
          </p:nvSpPr>
          <p:spPr bwMode="auto">
            <a:xfrm rot="10800000" flipH="1">
              <a:off x="346" y="193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31"/>
            <p:cNvSpPr>
              <a:spLocks noChangeShapeType="1"/>
            </p:cNvSpPr>
            <p:nvPr/>
          </p:nvSpPr>
          <p:spPr bwMode="auto">
            <a:xfrm rot="10800000" flipH="1">
              <a:off x="346" y="1122"/>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533400" y="1750067"/>
            <a:ext cx="4495800" cy="4081118"/>
          </a:xfrm>
          <a:prstGeom prst="rect">
            <a:avLst/>
          </a:prstGeom>
          <a:noFill/>
        </p:spPr>
        <p:txBody>
          <a:bodyPr wrap="square" rtlCol="0">
            <a:spAutoFit/>
          </a:bodyPr>
          <a:lstStyle/>
          <a:p>
            <a:pPr>
              <a:spcBef>
                <a:spcPct val="10000"/>
              </a:spcBef>
            </a:pPr>
            <a:r>
              <a:rPr lang="en-US" dirty="0">
                <a:solidFill>
                  <a:srgbClr val="0009CC"/>
                </a:solidFill>
              </a:rPr>
              <a:t>/** tile a 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kitchen with 1</a:t>
            </a:r>
          </a:p>
          <a:p>
            <a:pPr>
              <a:spcBef>
                <a:spcPct val="10000"/>
              </a:spcBef>
            </a:pPr>
            <a:r>
              <a:rPr lang="en-US" dirty="0">
                <a:solidFill>
                  <a:srgbClr val="0009CC"/>
                </a:solidFill>
              </a:rPr>
              <a:t>      square filled. */ </a:t>
            </a:r>
            <a:br>
              <a:rPr lang="en-US" dirty="0">
                <a:solidFill>
                  <a:srgbClr val="0009CC"/>
                </a:solidFill>
              </a:rPr>
            </a:br>
            <a:r>
              <a:rPr lang="en-US" dirty="0">
                <a:solidFill>
                  <a:srgbClr val="0009CC"/>
                </a:solidFill>
              </a:rPr>
              <a:t>public static void tile(</a:t>
            </a:r>
            <a:r>
              <a:rPr lang="en-US" dirty="0" err="1">
                <a:solidFill>
                  <a:srgbClr val="0009CC"/>
                </a:solidFill>
              </a:rPr>
              <a:t>int</a:t>
            </a:r>
            <a:r>
              <a:rPr lang="en-US" dirty="0">
                <a:solidFill>
                  <a:srgbClr val="0009CC"/>
                </a:solidFill>
              </a:rPr>
              <a:t> n</a:t>
            </a:r>
            <a:r>
              <a:rPr lang="en-US" dirty="0" smtClean="0">
                <a:solidFill>
                  <a:srgbClr val="0009CC"/>
                </a:solidFill>
              </a:rPr>
              <a:t>) {</a:t>
            </a: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r>
              <a:rPr lang="en-US" dirty="0">
                <a:solidFill>
                  <a:srgbClr val="0009CC"/>
                </a:solidFill>
              </a:rPr>
              <a:t>}</a:t>
            </a:r>
            <a:endParaRPr lang="en-US" dirty="0" smtClean="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FF0000"/>
              </a:solidFill>
            </a:endParaRPr>
          </a:p>
        </p:txBody>
      </p:sp>
      <p:sp>
        <p:nvSpPr>
          <p:cNvPr id="4" name="TextBox 3"/>
          <p:cNvSpPr txBox="1"/>
          <p:nvPr/>
        </p:nvSpPr>
        <p:spPr>
          <a:xfrm>
            <a:off x="609600" y="5638800"/>
            <a:ext cx="7372681" cy="461665"/>
          </a:xfrm>
          <a:prstGeom prst="rect">
            <a:avLst/>
          </a:prstGeom>
          <a:noFill/>
        </p:spPr>
        <p:txBody>
          <a:bodyPr wrap="none" rtlCol="0">
            <a:spAutoFit/>
          </a:bodyPr>
          <a:lstStyle/>
          <a:p>
            <a:r>
              <a:rPr lang="en-US" dirty="0" smtClean="0"/>
              <a:t>n  &gt; 0. What can we do to get kitchens of size </a:t>
            </a:r>
            <a:r>
              <a:rPr lang="en-US" dirty="0" smtClean="0">
                <a:solidFill>
                  <a:srgbClr val="FF0000"/>
                </a:solidFill>
              </a:rPr>
              <a:t>2</a:t>
            </a:r>
            <a:r>
              <a:rPr lang="en-US" sz="3200" baseline="30000" dirty="0" smtClean="0">
                <a:solidFill>
                  <a:srgbClr val="FF0000"/>
                </a:solidFill>
              </a:rPr>
              <a:t>n-1</a:t>
            </a:r>
            <a:r>
              <a:rPr lang="en-US" dirty="0" smtClean="0">
                <a:solidFill>
                  <a:srgbClr val="FF0000"/>
                </a:solidFill>
              </a:rPr>
              <a:t> </a:t>
            </a:r>
            <a:r>
              <a:rPr lang="en-US" dirty="0">
                <a:solidFill>
                  <a:srgbClr val="FF0000"/>
                </a:solidFill>
              </a:rPr>
              <a:t>by </a:t>
            </a:r>
            <a:r>
              <a:rPr lang="en-US" dirty="0" smtClean="0">
                <a:solidFill>
                  <a:srgbClr val="FF0000"/>
                </a:solidFill>
              </a:rPr>
              <a:t>2</a:t>
            </a:r>
            <a:r>
              <a:rPr lang="en-US" sz="3200" baseline="30000" dirty="0" smtClean="0">
                <a:solidFill>
                  <a:srgbClr val="FF0000"/>
                </a:solidFill>
              </a:rPr>
              <a:t>n-1</a:t>
            </a:r>
            <a:r>
              <a:rPr lang="en-US" dirty="0" smtClean="0">
                <a:solidFill>
                  <a:srgbClr val="FF0000"/>
                </a:solidFill>
              </a:rPr>
              <a:t>  </a:t>
            </a:r>
            <a:endParaRPr lang="en-US" dirty="0">
              <a:solidFill>
                <a:srgbClr val="FF0000"/>
              </a:solidFill>
            </a:endParaRPr>
          </a:p>
        </p:txBody>
      </p:sp>
      <p:sp>
        <p:nvSpPr>
          <p:cNvPr id="5" name="TextBox 4"/>
          <p:cNvSpPr txBox="1"/>
          <p:nvPr/>
        </p:nvSpPr>
        <p:spPr>
          <a:xfrm>
            <a:off x="1071529" y="3048000"/>
            <a:ext cx="2360742" cy="461665"/>
          </a:xfrm>
          <a:prstGeom prst="rect">
            <a:avLst/>
          </a:prstGeom>
          <a:noFill/>
        </p:spPr>
        <p:txBody>
          <a:bodyPr wrap="none" rtlCol="0">
            <a:spAutoFit/>
          </a:bodyPr>
          <a:lstStyle/>
          <a:p>
            <a:r>
              <a:rPr lang="en-US" dirty="0"/>
              <a:t>i</a:t>
            </a:r>
            <a:r>
              <a:rPr lang="en-US" dirty="0" smtClean="0"/>
              <a:t>f (n == 0) return; </a:t>
            </a:r>
            <a:endParaRPr lang="en-US" dirty="0"/>
          </a:p>
        </p:txBody>
      </p:sp>
      <p:grpSp>
        <p:nvGrpSpPr>
          <p:cNvPr id="2" name="Group 1"/>
          <p:cNvGrpSpPr/>
          <p:nvPr/>
        </p:nvGrpSpPr>
        <p:grpSpPr>
          <a:xfrm>
            <a:off x="5867400" y="1789038"/>
            <a:ext cx="2590800" cy="2630561"/>
            <a:chOff x="5867400" y="1789038"/>
            <a:chExt cx="2590800" cy="2630561"/>
          </a:xfrm>
        </p:grpSpPr>
        <p:sp>
          <p:nvSpPr>
            <p:cNvPr id="37" name="Line 18"/>
            <p:cNvSpPr>
              <a:spLocks noChangeShapeType="1"/>
            </p:cNvSpPr>
            <p:nvPr/>
          </p:nvSpPr>
          <p:spPr bwMode="auto">
            <a:xfrm rot="10800000" flipH="1">
              <a:off x="7162800" y="1789038"/>
              <a:ext cx="1588" cy="263056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sp>
          <p:nvSpPr>
            <p:cNvPr id="38" name="Line 18"/>
            <p:cNvSpPr>
              <a:spLocks noChangeShapeType="1"/>
            </p:cNvSpPr>
            <p:nvPr/>
          </p:nvSpPr>
          <p:spPr bwMode="auto">
            <a:xfrm rot="10800000">
              <a:off x="5867400" y="3124198"/>
              <a:ext cx="2590800" cy="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grpSp>
      <p:sp>
        <p:nvSpPr>
          <p:cNvPr id="6" name="Rectangle 5"/>
          <p:cNvSpPr/>
          <p:nvPr/>
        </p:nvSpPr>
        <p:spPr>
          <a:xfrm>
            <a:off x="5257800" y="2895600"/>
            <a:ext cx="475344" cy="461665"/>
          </a:xfrm>
          <a:prstGeom prst="rect">
            <a:avLst/>
          </a:prstGeom>
        </p:spPr>
        <p:txBody>
          <a:bodyPr wrap="none">
            <a:spAutoFit/>
          </a:bodyPr>
          <a:lstStyle/>
          <a:p>
            <a:r>
              <a:rPr lang="en-US" dirty="0" smtClean="0">
                <a:solidFill>
                  <a:srgbClr val="0009CC"/>
                </a:solidFill>
              </a:rPr>
              <a:t>2</a:t>
            </a:r>
            <a:r>
              <a:rPr lang="en-US" sz="3200" baseline="30000" dirty="0" smtClean="0">
                <a:solidFill>
                  <a:srgbClr val="0009CC"/>
                </a:solidFill>
              </a:rPr>
              <a:t>n</a:t>
            </a:r>
            <a:endParaRPr lang="en-US" dirty="0"/>
          </a:p>
        </p:txBody>
      </p:sp>
      <p:sp>
        <p:nvSpPr>
          <p:cNvPr id="7" name="Rectangle 6"/>
          <p:cNvSpPr/>
          <p:nvPr/>
        </p:nvSpPr>
        <p:spPr>
          <a:xfrm>
            <a:off x="6858000" y="1290935"/>
            <a:ext cx="475344" cy="461665"/>
          </a:xfrm>
          <a:prstGeom prst="rect">
            <a:avLst/>
          </a:prstGeom>
        </p:spPr>
        <p:txBody>
          <a:bodyPr wrap="none">
            <a:spAutoFit/>
          </a:bodyPr>
          <a:lstStyle/>
          <a:p>
            <a:r>
              <a:rPr lang="en-US" dirty="0">
                <a:solidFill>
                  <a:srgbClr val="0009CC"/>
                </a:solidFill>
              </a:rPr>
              <a:t>2</a:t>
            </a:r>
            <a:r>
              <a:rPr lang="en-US" sz="3200" baseline="30000" dirty="0">
                <a:solidFill>
                  <a:srgbClr val="0009CC"/>
                </a:solidFill>
              </a:rPr>
              <a:t>n</a:t>
            </a:r>
            <a:endParaRPr lang="en-US" dirty="0"/>
          </a:p>
        </p:txBody>
      </p:sp>
    </p:spTree>
    <p:extLst>
      <p:ext uri="{BB962C8B-B14F-4D97-AF65-F5344CB8AC3E}">
        <p14:creationId xmlns:p14="http://schemas.microsoft.com/office/powerpoint/2010/main" val="364950055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612775" y="228600"/>
            <a:ext cx="8153400" cy="990600"/>
          </a:xfrm>
        </p:spPr>
        <p:txBody>
          <a:bodyPr rIns="132080"/>
          <a:lstStyle/>
          <a:p>
            <a:pPr algn="ctr" eaLnBrk="1" hangingPunct="1"/>
            <a:r>
              <a:rPr lang="en-US" sz="3200">
                <a:solidFill>
                  <a:srgbClr val="800000"/>
                </a:solidFill>
                <a:latin typeface="Tw Cen MT" charset="0"/>
                <a:ea typeface="MS PGothic" charset="0"/>
              </a:rPr>
              <a:t>Tiling Elaine’s kitchen</a:t>
            </a:r>
          </a:p>
        </p:txBody>
      </p:sp>
      <p:sp>
        <p:nvSpPr>
          <p:cNvPr id="47106" name="Slide Number Placeholder 3"/>
          <p:cNvSpPr>
            <a:spLocks noGrp="1"/>
          </p:cNvSpPr>
          <p:nvPr>
            <p:ph type="sldNum" sz="quarter" idx="12"/>
          </p:nvPr>
        </p:nvSpPr>
        <p:spPr bwMode="auto">
          <a:xfrm>
            <a:off x="0" y="1295400"/>
            <a:ext cx="5334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lnSpc>
                <a:spcPct val="80000"/>
              </a:lnSpc>
            </a:pPr>
            <a:fld id="{6BB2C459-5F4C-484F-AA66-589F9914284A}" type="slidenum">
              <a:rPr lang="en-US" sz="1200">
                <a:solidFill>
                  <a:srgbClr val="FFFFFF"/>
                </a:solidFill>
              </a:rPr>
              <a:pPr eaLnBrk="1" hangingPunct="1">
                <a:lnSpc>
                  <a:spcPct val="80000"/>
                </a:lnSpc>
              </a:pPr>
              <a:t>36</a:t>
            </a:fld>
            <a:endParaRPr lang="en-US" sz="1200">
              <a:solidFill>
                <a:srgbClr val="FFFFFF"/>
              </a:solidFill>
            </a:endParaRPr>
          </a:p>
        </p:txBody>
      </p:sp>
      <p:grpSp>
        <p:nvGrpSpPr>
          <p:cNvPr id="47108" name="Group 2"/>
          <p:cNvGrpSpPr>
            <a:grpSpLocks/>
          </p:cNvGrpSpPr>
          <p:nvPr/>
        </p:nvGrpSpPr>
        <p:grpSpPr bwMode="auto">
          <a:xfrm>
            <a:off x="7924800" y="4724400"/>
            <a:ext cx="609600" cy="609600"/>
            <a:chOff x="7315200" y="4114800"/>
            <a:chExt cx="609600" cy="609600"/>
          </a:xfrm>
        </p:grpSpPr>
        <p:sp>
          <p:nvSpPr>
            <p:cNvPr id="47135"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6"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7"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grpSp>
        <p:nvGrpSpPr>
          <p:cNvPr id="47109" name="Group 6"/>
          <p:cNvGrpSpPr>
            <a:grpSpLocks/>
          </p:cNvGrpSpPr>
          <p:nvPr/>
        </p:nvGrpSpPr>
        <p:grpSpPr bwMode="auto">
          <a:xfrm>
            <a:off x="5334000" y="1371600"/>
            <a:ext cx="3216275" cy="3082925"/>
            <a:chOff x="0" y="0"/>
            <a:chExt cx="2026" cy="1942"/>
          </a:xfrm>
        </p:grpSpPr>
        <p:sp>
          <p:nvSpPr>
            <p:cNvPr id="47110" name="Line 7"/>
            <p:cNvSpPr>
              <a:spLocks noChangeShapeType="1"/>
            </p:cNvSpPr>
            <p:nvPr/>
          </p:nvSpPr>
          <p:spPr bwMode="auto">
            <a:xfrm>
              <a:off x="55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p:cNvSpPr>
              <a:spLocks noChangeShapeType="1"/>
            </p:cNvSpPr>
            <p:nvPr/>
          </p:nvSpPr>
          <p:spPr bwMode="auto">
            <a:xfrm>
              <a:off x="116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p:cNvSpPr>
              <a:spLocks noChangeShapeType="1"/>
            </p:cNvSpPr>
            <p:nvPr/>
          </p:nvSpPr>
          <p:spPr bwMode="auto">
            <a:xfrm>
              <a:off x="137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p:cNvSpPr>
              <a:spLocks noChangeShapeType="1"/>
            </p:cNvSpPr>
            <p:nvPr/>
          </p:nvSpPr>
          <p:spPr bwMode="auto">
            <a:xfrm>
              <a:off x="157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p:cNvSpPr>
              <a:spLocks noChangeShapeType="1"/>
            </p:cNvSpPr>
            <p:nvPr/>
          </p:nvSpPr>
          <p:spPr bwMode="auto">
            <a:xfrm>
              <a:off x="178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p:cNvSpPr>
              <a:spLocks noChangeShapeType="1"/>
            </p:cNvSpPr>
            <p:nvPr/>
          </p:nvSpPr>
          <p:spPr bwMode="auto">
            <a:xfrm>
              <a:off x="96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p:cNvSpPr>
              <a:spLocks noChangeShapeType="1"/>
            </p:cNvSpPr>
            <p:nvPr/>
          </p:nvSpPr>
          <p:spPr bwMode="auto">
            <a:xfrm>
              <a:off x="75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Rectangle 14"/>
            <p:cNvSpPr>
              <a:spLocks/>
            </p:cNvSpPr>
            <p:nvPr/>
          </p:nvSpPr>
          <p:spPr bwMode="auto">
            <a:xfrm>
              <a:off x="1374" y="719"/>
              <a:ext cx="204" cy="203"/>
            </a:xfrm>
            <a:prstGeom prst="rect">
              <a:avLst/>
            </a:prstGeom>
            <a:solidFill>
              <a:srgbClr val="00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p>
              <a:endParaRPr lang="fr-FR"/>
            </a:p>
          </p:txBody>
        </p:sp>
        <p:sp>
          <p:nvSpPr>
            <p:cNvPr id="47118" name="Rectangle 15"/>
            <p:cNvSpPr>
              <a:spLocks/>
            </p:cNvSpPr>
            <p:nvPr/>
          </p:nvSpPr>
          <p:spPr bwMode="auto">
            <a:xfrm>
              <a:off x="0" y="96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19" name="Rectangle 16"/>
            <p:cNvSpPr>
              <a:spLocks/>
            </p:cNvSpPr>
            <p:nvPr/>
          </p:nvSpPr>
          <p:spPr bwMode="auto">
            <a:xfrm>
              <a:off x="1008" y="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20" name="Line 17"/>
            <p:cNvSpPr>
              <a:spLocks noChangeShapeType="1"/>
            </p:cNvSpPr>
            <p:nvPr/>
          </p:nvSpPr>
          <p:spPr bwMode="auto">
            <a:xfrm>
              <a:off x="106" y="1222"/>
              <a:ext cx="1"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Line 18"/>
            <p:cNvSpPr>
              <a:spLocks noChangeShapeType="1"/>
            </p:cNvSpPr>
            <p:nvPr/>
          </p:nvSpPr>
          <p:spPr bwMode="auto">
            <a:xfrm rot="10800000" flipH="1">
              <a:off x="106" y="310"/>
              <a:ext cx="1" cy="62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Line 19"/>
            <p:cNvSpPr>
              <a:spLocks noChangeShapeType="1"/>
            </p:cNvSpPr>
            <p:nvPr/>
          </p:nvSpPr>
          <p:spPr bwMode="auto">
            <a:xfrm flipH="1">
              <a:off x="298" y="166"/>
              <a:ext cx="6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3" name="Line 20"/>
            <p:cNvSpPr>
              <a:spLocks noChangeShapeType="1"/>
            </p:cNvSpPr>
            <p:nvPr/>
          </p:nvSpPr>
          <p:spPr bwMode="auto">
            <a:xfrm>
              <a:off x="1258" y="166"/>
              <a:ext cx="76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Line 21"/>
            <p:cNvSpPr>
              <a:spLocks noChangeShapeType="1"/>
            </p:cNvSpPr>
            <p:nvPr/>
          </p:nvSpPr>
          <p:spPr bwMode="auto">
            <a:xfrm>
              <a:off x="1982" y="306"/>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2"/>
            <p:cNvSpPr>
              <a:spLocks noChangeShapeType="1"/>
            </p:cNvSpPr>
            <p:nvPr/>
          </p:nvSpPr>
          <p:spPr bwMode="auto">
            <a:xfrm>
              <a:off x="34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6" name="Line 23"/>
            <p:cNvSpPr>
              <a:spLocks noChangeShapeType="1"/>
            </p:cNvSpPr>
            <p:nvPr/>
          </p:nvSpPr>
          <p:spPr bwMode="auto">
            <a:xfrm rot="10800000" flipH="1">
              <a:off x="346" y="30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24"/>
            <p:cNvSpPr>
              <a:spLocks noChangeShapeType="1"/>
            </p:cNvSpPr>
            <p:nvPr/>
          </p:nvSpPr>
          <p:spPr bwMode="auto">
            <a:xfrm rot="10800000" flipH="1">
              <a:off x="346" y="51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25"/>
            <p:cNvSpPr>
              <a:spLocks noChangeShapeType="1"/>
            </p:cNvSpPr>
            <p:nvPr/>
          </p:nvSpPr>
          <p:spPr bwMode="auto">
            <a:xfrm rot="10800000" flipH="1">
              <a:off x="346" y="71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9" name="Line 26"/>
            <p:cNvSpPr>
              <a:spLocks noChangeShapeType="1"/>
            </p:cNvSpPr>
            <p:nvPr/>
          </p:nvSpPr>
          <p:spPr bwMode="auto">
            <a:xfrm rot="10800000" flipH="1">
              <a:off x="346" y="91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27"/>
            <p:cNvSpPr>
              <a:spLocks noChangeShapeType="1"/>
            </p:cNvSpPr>
            <p:nvPr/>
          </p:nvSpPr>
          <p:spPr bwMode="auto">
            <a:xfrm rot="10800000" flipH="1">
              <a:off x="346" y="132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28"/>
            <p:cNvSpPr>
              <a:spLocks noChangeShapeType="1"/>
            </p:cNvSpPr>
            <p:nvPr/>
          </p:nvSpPr>
          <p:spPr bwMode="auto">
            <a:xfrm rot="10800000" flipH="1">
              <a:off x="346" y="153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29"/>
            <p:cNvSpPr>
              <a:spLocks noChangeShapeType="1"/>
            </p:cNvSpPr>
            <p:nvPr/>
          </p:nvSpPr>
          <p:spPr bwMode="auto">
            <a:xfrm rot="10800000" flipH="1">
              <a:off x="346" y="173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30"/>
            <p:cNvSpPr>
              <a:spLocks noChangeShapeType="1"/>
            </p:cNvSpPr>
            <p:nvPr/>
          </p:nvSpPr>
          <p:spPr bwMode="auto">
            <a:xfrm rot="10800000" flipH="1">
              <a:off x="346" y="193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31"/>
            <p:cNvSpPr>
              <a:spLocks noChangeShapeType="1"/>
            </p:cNvSpPr>
            <p:nvPr/>
          </p:nvSpPr>
          <p:spPr bwMode="auto">
            <a:xfrm rot="10800000" flipH="1">
              <a:off x="346" y="1122"/>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533400" y="1750067"/>
            <a:ext cx="4495800" cy="4081118"/>
          </a:xfrm>
          <a:prstGeom prst="rect">
            <a:avLst/>
          </a:prstGeom>
          <a:noFill/>
        </p:spPr>
        <p:txBody>
          <a:bodyPr wrap="square" rtlCol="0">
            <a:spAutoFit/>
          </a:bodyPr>
          <a:lstStyle/>
          <a:p>
            <a:pPr>
              <a:spcBef>
                <a:spcPct val="10000"/>
              </a:spcBef>
            </a:pPr>
            <a:r>
              <a:rPr lang="en-US" dirty="0">
                <a:solidFill>
                  <a:srgbClr val="0009CC"/>
                </a:solidFill>
              </a:rPr>
              <a:t>/** tile a 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kitchen with 1</a:t>
            </a:r>
          </a:p>
          <a:p>
            <a:pPr>
              <a:spcBef>
                <a:spcPct val="10000"/>
              </a:spcBef>
            </a:pPr>
            <a:r>
              <a:rPr lang="en-US" dirty="0">
                <a:solidFill>
                  <a:srgbClr val="0009CC"/>
                </a:solidFill>
              </a:rPr>
              <a:t>      square filled. */ </a:t>
            </a:r>
            <a:br>
              <a:rPr lang="en-US" dirty="0">
                <a:solidFill>
                  <a:srgbClr val="0009CC"/>
                </a:solidFill>
              </a:rPr>
            </a:br>
            <a:r>
              <a:rPr lang="en-US" dirty="0">
                <a:solidFill>
                  <a:srgbClr val="0009CC"/>
                </a:solidFill>
              </a:rPr>
              <a:t>public static void tile(</a:t>
            </a:r>
            <a:r>
              <a:rPr lang="en-US" dirty="0" err="1">
                <a:solidFill>
                  <a:srgbClr val="0009CC"/>
                </a:solidFill>
              </a:rPr>
              <a:t>int</a:t>
            </a:r>
            <a:r>
              <a:rPr lang="en-US" dirty="0">
                <a:solidFill>
                  <a:srgbClr val="0009CC"/>
                </a:solidFill>
              </a:rPr>
              <a:t> n</a:t>
            </a:r>
            <a:r>
              <a:rPr lang="en-US" dirty="0" smtClean="0">
                <a:solidFill>
                  <a:srgbClr val="0009CC"/>
                </a:solidFill>
              </a:rPr>
              <a:t>) {</a:t>
            </a: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r>
              <a:rPr lang="en-US" dirty="0">
                <a:solidFill>
                  <a:srgbClr val="0009CC"/>
                </a:solidFill>
              </a:rPr>
              <a:t>}</a:t>
            </a:r>
            <a:endParaRPr lang="en-US" dirty="0" smtClean="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FF0000"/>
              </a:solidFill>
            </a:endParaRPr>
          </a:p>
        </p:txBody>
      </p:sp>
      <p:sp>
        <p:nvSpPr>
          <p:cNvPr id="4" name="TextBox 3"/>
          <p:cNvSpPr txBox="1"/>
          <p:nvPr/>
        </p:nvSpPr>
        <p:spPr>
          <a:xfrm>
            <a:off x="381000" y="4953000"/>
            <a:ext cx="8018605" cy="1569660"/>
          </a:xfrm>
          <a:prstGeom prst="rect">
            <a:avLst/>
          </a:prstGeom>
          <a:noFill/>
        </p:spPr>
        <p:txBody>
          <a:bodyPr wrap="square" rtlCol="0">
            <a:spAutoFit/>
          </a:bodyPr>
          <a:lstStyle/>
          <a:p>
            <a:r>
              <a:rPr lang="en-US" dirty="0" smtClean="0"/>
              <a:t>We can tile the upper-right </a:t>
            </a:r>
            <a:r>
              <a:rPr lang="en-US" dirty="0" smtClean="0">
                <a:solidFill>
                  <a:srgbClr val="FF0000"/>
                </a:solidFill>
              </a:rPr>
              <a:t>2</a:t>
            </a:r>
            <a:r>
              <a:rPr lang="en-US" sz="3200" baseline="30000" dirty="0" smtClean="0">
                <a:solidFill>
                  <a:srgbClr val="FF0000"/>
                </a:solidFill>
              </a:rPr>
              <a:t>n-1</a:t>
            </a:r>
            <a:r>
              <a:rPr lang="en-US" dirty="0" smtClean="0">
                <a:solidFill>
                  <a:srgbClr val="FF0000"/>
                </a:solidFill>
              </a:rPr>
              <a:t> </a:t>
            </a:r>
            <a:r>
              <a:rPr lang="en-US" dirty="0">
                <a:solidFill>
                  <a:srgbClr val="FF0000"/>
                </a:solidFill>
              </a:rPr>
              <a:t>by </a:t>
            </a:r>
            <a:r>
              <a:rPr lang="en-US" dirty="0" smtClean="0">
                <a:solidFill>
                  <a:srgbClr val="FF0000"/>
                </a:solidFill>
              </a:rPr>
              <a:t>2</a:t>
            </a:r>
            <a:r>
              <a:rPr lang="en-US" sz="3200" baseline="30000" dirty="0" smtClean="0">
                <a:solidFill>
                  <a:srgbClr val="FF0000"/>
                </a:solidFill>
              </a:rPr>
              <a:t>n-1</a:t>
            </a:r>
            <a:r>
              <a:rPr lang="en-US" dirty="0" smtClean="0">
                <a:solidFill>
                  <a:srgbClr val="FF0000"/>
                </a:solidFill>
              </a:rPr>
              <a:t> </a:t>
            </a:r>
            <a:r>
              <a:rPr lang="en-US" dirty="0" smtClean="0">
                <a:solidFill>
                  <a:schemeClr val="tx1"/>
                </a:solidFill>
              </a:rPr>
              <a:t>kitchen recursively.</a:t>
            </a:r>
          </a:p>
          <a:p>
            <a:r>
              <a:rPr lang="en-US" dirty="0" smtClean="0">
                <a:solidFill>
                  <a:srgbClr val="FF0000"/>
                </a:solidFill>
              </a:rPr>
              <a:t>But we can’t tile the other three because they don’t have a filled square.</a:t>
            </a:r>
          </a:p>
          <a:p>
            <a:r>
              <a:rPr lang="en-US" dirty="0" smtClean="0">
                <a:solidFill>
                  <a:srgbClr val="3366FF"/>
                </a:solidFill>
              </a:rPr>
              <a:t>What can we do? Remember, the idea is to tile the kitchen!</a:t>
            </a:r>
            <a:endParaRPr lang="en-US" dirty="0">
              <a:solidFill>
                <a:srgbClr val="3366FF"/>
              </a:solidFill>
            </a:endParaRPr>
          </a:p>
        </p:txBody>
      </p:sp>
      <p:sp>
        <p:nvSpPr>
          <p:cNvPr id="5" name="TextBox 4"/>
          <p:cNvSpPr txBox="1"/>
          <p:nvPr/>
        </p:nvSpPr>
        <p:spPr>
          <a:xfrm>
            <a:off x="1071529" y="3048000"/>
            <a:ext cx="2360742" cy="461665"/>
          </a:xfrm>
          <a:prstGeom prst="rect">
            <a:avLst/>
          </a:prstGeom>
          <a:noFill/>
        </p:spPr>
        <p:txBody>
          <a:bodyPr wrap="none" rtlCol="0">
            <a:spAutoFit/>
          </a:bodyPr>
          <a:lstStyle/>
          <a:p>
            <a:r>
              <a:rPr lang="en-US" dirty="0"/>
              <a:t>i</a:t>
            </a:r>
            <a:r>
              <a:rPr lang="en-US" dirty="0" smtClean="0"/>
              <a:t>f (n == 0) return; </a:t>
            </a:r>
            <a:endParaRPr lang="en-US" dirty="0"/>
          </a:p>
        </p:txBody>
      </p:sp>
      <p:grpSp>
        <p:nvGrpSpPr>
          <p:cNvPr id="2" name="Group 1"/>
          <p:cNvGrpSpPr/>
          <p:nvPr/>
        </p:nvGrpSpPr>
        <p:grpSpPr>
          <a:xfrm>
            <a:off x="5867400" y="1789038"/>
            <a:ext cx="2590800" cy="2630561"/>
            <a:chOff x="5867400" y="1789038"/>
            <a:chExt cx="2590800" cy="2630561"/>
          </a:xfrm>
        </p:grpSpPr>
        <p:sp>
          <p:nvSpPr>
            <p:cNvPr id="37" name="Line 18"/>
            <p:cNvSpPr>
              <a:spLocks noChangeShapeType="1"/>
            </p:cNvSpPr>
            <p:nvPr/>
          </p:nvSpPr>
          <p:spPr bwMode="auto">
            <a:xfrm rot="10800000" flipH="1">
              <a:off x="7162800" y="1789038"/>
              <a:ext cx="1588" cy="263056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sp>
          <p:nvSpPr>
            <p:cNvPr id="38" name="Line 18"/>
            <p:cNvSpPr>
              <a:spLocks noChangeShapeType="1"/>
            </p:cNvSpPr>
            <p:nvPr/>
          </p:nvSpPr>
          <p:spPr bwMode="auto">
            <a:xfrm rot="10800000">
              <a:off x="5867400" y="3124198"/>
              <a:ext cx="2590800" cy="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90267530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612775" y="228600"/>
            <a:ext cx="8153400" cy="990600"/>
          </a:xfrm>
        </p:spPr>
        <p:txBody>
          <a:bodyPr rIns="132080"/>
          <a:lstStyle/>
          <a:p>
            <a:pPr algn="ctr" eaLnBrk="1" hangingPunct="1"/>
            <a:r>
              <a:rPr lang="en-US" sz="3200">
                <a:solidFill>
                  <a:srgbClr val="800000"/>
                </a:solidFill>
                <a:latin typeface="Tw Cen MT" charset="0"/>
                <a:ea typeface="MS PGothic" charset="0"/>
              </a:rPr>
              <a:t>Tiling Elaine’s kitchen</a:t>
            </a:r>
          </a:p>
        </p:txBody>
      </p:sp>
      <p:sp>
        <p:nvSpPr>
          <p:cNvPr id="47106" name="Slide Number Placeholder 3"/>
          <p:cNvSpPr>
            <a:spLocks noGrp="1"/>
          </p:cNvSpPr>
          <p:nvPr>
            <p:ph type="sldNum" sz="quarter" idx="12"/>
          </p:nvPr>
        </p:nvSpPr>
        <p:spPr bwMode="auto">
          <a:xfrm>
            <a:off x="0" y="1295400"/>
            <a:ext cx="5334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lnSpc>
                <a:spcPct val="80000"/>
              </a:lnSpc>
            </a:pPr>
            <a:fld id="{6BB2C459-5F4C-484F-AA66-589F9914284A}" type="slidenum">
              <a:rPr lang="en-US" sz="1200">
                <a:solidFill>
                  <a:srgbClr val="FFFFFF"/>
                </a:solidFill>
              </a:rPr>
              <a:pPr eaLnBrk="1" hangingPunct="1">
                <a:lnSpc>
                  <a:spcPct val="80000"/>
                </a:lnSpc>
              </a:pPr>
              <a:t>37</a:t>
            </a:fld>
            <a:endParaRPr lang="en-US" sz="1200">
              <a:solidFill>
                <a:srgbClr val="FFFFFF"/>
              </a:solidFill>
            </a:endParaRPr>
          </a:p>
        </p:txBody>
      </p:sp>
      <p:grpSp>
        <p:nvGrpSpPr>
          <p:cNvPr id="47108" name="Group 2"/>
          <p:cNvGrpSpPr>
            <a:grpSpLocks/>
          </p:cNvGrpSpPr>
          <p:nvPr/>
        </p:nvGrpSpPr>
        <p:grpSpPr bwMode="auto">
          <a:xfrm>
            <a:off x="7924800" y="4724400"/>
            <a:ext cx="609600" cy="609600"/>
            <a:chOff x="7315200" y="4114800"/>
            <a:chExt cx="609600" cy="609600"/>
          </a:xfrm>
        </p:grpSpPr>
        <p:sp>
          <p:nvSpPr>
            <p:cNvPr id="47135"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6"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7137"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grpSp>
        <p:nvGrpSpPr>
          <p:cNvPr id="47109" name="Group 6"/>
          <p:cNvGrpSpPr>
            <a:grpSpLocks/>
          </p:cNvGrpSpPr>
          <p:nvPr/>
        </p:nvGrpSpPr>
        <p:grpSpPr bwMode="auto">
          <a:xfrm>
            <a:off x="5334000" y="1371600"/>
            <a:ext cx="3216275" cy="3082925"/>
            <a:chOff x="0" y="0"/>
            <a:chExt cx="2026" cy="1942"/>
          </a:xfrm>
        </p:grpSpPr>
        <p:sp>
          <p:nvSpPr>
            <p:cNvPr id="47110" name="Line 7"/>
            <p:cNvSpPr>
              <a:spLocks noChangeShapeType="1"/>
            </p:cNvSpPr>
            <p:nvPr/>
          </p:nvSpPr>
          <p:spPr bwMode="auto">
            <a:xfrm>
              <a:off x="55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p:cNvSpPr>
              <a:spLocks noChangeShapeType="1"/>
            </p:cNvSpPr>
            <p:nvPr/>
          </p:nvSpPr>
          <p:spPr bwMode="auto">
            <a:xfrm>
              <a:off x="116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p:cNvSpPr>
              <a:spLocks noChangeShapeType="1"/>
            </p:cNvSpPr>
            <p:nvPr/>
          </p:nvSpPr>
          <p:spPr bwMode="auto">
            <a:xfrm>
              <a:off x="137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p:cNvSpPr>
              <a:spLocks noChangeShapeType="1"/>
            </p:cNvSpPr>
            <p:nvPr/>
          </p:nvSpPr>
          <p:spPr bwMode="auto">
            <a:xfrm>
              <a:off x="1577"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p:cNvSpPr>
              <a:spLocks noChangeShapeType="1"/>
            </p:cNvSpPr>
            <p:nvPr/>
          </p:nvSpPr>
          <p:spPr bwMode="auto">
            <a:xfrm>
              <a:off x="1782"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p:cNvSpPr>
              <a:spLocks noChangeShapeType="1"/>
            </p:cNvSpPr>
            <p:nvPr/>
          </p:nvSpPr>
          <p:spPr bwMode="auto">
            <a:xfrm>
              <a:off x="961"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p:cNvSpPr>
              <a:spLocks noChangeShapeType="1"/>
            </p:cNvSpPr>
            <p:nvPr/>
          </p:nvSpPr>
          <p:spPr bwMode="auto">
            <a:xfrm>
              <a:off x="75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Rectangle 14"/>
            <p:cNvSpPr>
              <a:spLocks/>
            </p:cNvSpPr>
            <p:nvPr/>
          </p:nvSpPr>
          <p:spPr bwMode="auto">
            <a:xfrm>
              <a:off x="1374" y="719"/>
              <a:ext cx="204" cy="203"/>
            </a:xfrm>
            <a:prstGeom prst="rect">
              <a:avLst/>
            </a:prstGeom>
            <a:solidFill>
              <a:srgbClr val="00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p>
              <a:endParaRPr lang="fr-FR"/>
            </a:p>
          </p:txBody>
        </p:sp>
        <p:sp>
          <p:nvSpPr>
            <p:cNvPr id="47118" name="Rectangle 15"/>
            <p:cNvSpPr>
              <a:spLocks/>
            </p:cNvSpPr>
            <p:nvPr/>
          </p:nvSpPr>
          <p:spPr bwMode="auto">
            <a:xfrm>
              <a:off x="0" y="96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19" name="Rectangle 16"/>
            <p:cNvSpPr>
              <a:spLocks/>
            </p:cNvSpPr>
            <p:nvPr/>
          </p:nvSpPr>
          <p:spPr bwMode="auto">
            <a:xfrm>
              <a:off x="1008" y="0"/>
              <a:ext cx="2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p>
              <a:pPr marL="39688">
                <a:spcBef>
                  <a:spcPts val="1350"/>
                </a:spcBef>
              </a:pPr>
              <a:endParaRPr lang="en-US" dirty="0">
                <a:solidFill>
                  <a:schemeClr val="tx1"/>
                </a:solidFill>
                <a:cs typeface="Times New Roman" charset="0"/>
              </a:endParaRPr>
            </a:p>
          </p:txBody>
        </p:sp>
        <p:sp>
          <p:nvSpPr>
            <p:cNvPr id="47120" name="Line 17"/>
            <p:cNvSpPr>
              <a:spLocks noChangeShapeType="1"/>
            </p:cNvSpPr>
            <p:nvPr/>
          </p:nvSpPr>
          <p:spPr bwMode="auto">
            <a:xfrm>
              <a:off x="106" y="1222"/>
              <a:ext cx="1"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Line 18"/>
            <p:cNvSpPr>
              <a:spLocks noChangeShapeType="1"/>
            </p:cNvSpPr>
            <p:nvPr/>
          </p:nvSpPr>
          <p:spPr bwMode="auto">
            <a:xfrm rot="10800000" flipH="1">
              <a:off x="106" y="310"/>
              <a:ext cx="1" cy="62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Line 19"/>
            <p:cNvSpPr>
              <a:spLocks noChangeShapeType="1"/>
            </p:cNvSpPr>
            <p:nvPr/>
          </p:nvSpPr>
          <p:spPr bwMode="auto">
            <a:xfrm flipH="1">
              <a:off x="298" y="166"/>
              <a:ext cx="6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3" name="Line 20"/>
            <p:cNvSpPr>
              <a:spLocks noChangeShapeType="1"/>
            </p:cNvSpPr>
            <p:nvPr/>
          </p:nvSpPr>
          <p:spPr bwMode="auto">
            <a:xfrm>
              <a:off x="1258" y="166"/>
              <a:ext cx="76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Line 21"/>
            <p:cNvSpPr>
              <a:spLocks noChangeShapeType="1"/>
            </p:cNvSpPr>
            <p:nvPr/>
          </p:nvSpPr>
          <p:spPr bwMode="auto">
            <a:xfrm>
              <a:off x="1982" y="306"/>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2"/>
            <p:cNvSpPr>
              <a:spLocks noChangeShapeType="1"/>
            </p:cNvSpPr>
            <p:nvPr/>
          </p:nvSpPr>
          <p:spPr bwMode="auto">
            <a:xfrm>
              <a:off x="346" y="307"/>
              <a:ext cx="1" cy="163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6" name="Line 23"/>
            <p:cNvSpPr>
              <a:spLocks noChangeShapeType="1"/>
            </p:cNvSpPr>
            <p:nvPr/>
          </p:nvSpPr>
          <p:spPr bwMode="auto">
            <a:xfrm rot="10800000" flipH="1">
              <a:off x="346" y="30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24"/>
            <p:cNvSpPr>
              <a:spLocks noChangeShapeType="1"/>
            </p:cNvSpPr>
            <p:nvPr/>
          </p:nvSpPr>
          <p:spPr bwMode="auto">
            <a:xfrm rot="10800000" flipH="1">
              <a:off x="346" y="51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25"/>
            <p:cNvSpPr>
              <a:spLocks noChangeShapeType="1"/>
            </p:cNvSpPr>
            <p:nvPr/>
          </p:nvSpPr>
          <p:spPr bwMode="auto">
            <a:xfrm rot="10800000" flipH="1">
              <a:off x="346" y="71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9" name="Line 26"/>
            <p:cNvSpPr>
              <a:spLocks noChangeShapeType="1"/>
            </p:cNvSpPr>
            <p:nvPr/>
          </p:nvSpPr>
          <p:spPr bwMode="auto">
            <a:xfrm rot="10800000" flipH="1">
              <a:off x="346" y="91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27"/>
            <p:cNvSpPr>
              <a:spLocks noChangeShapeType="1"/>
            </p:cNvSpPr>
            <p:nvPr/>
          </p:nvSpPr>
          <p:spPr bwMode="auto">
            <a:xfrm rot="10800000" flipH="1">
              <a:off x="346" y="1326"/>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28"/>
            <p:cNvSpPr>
              <a:spLocks noChangeShapeType="1"/>
            </p:cNvSpPr>
            <p:nvPr/>
          </p:nvSpPr>
          <p:spPr bwMode="auto">
            <a:xfrm rot="10800000" flipH="1">
              <a:off x="346" y="1530"/>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29"/>
            <p:cNvSpPr>
              <a:spLocks noChangeShapeType="1"/>
            </p:cNvSpPr>
            <p:nvPr/>
          </p:nvSpPr>
          <p:spPr bwMode="auto">
            <a:xfrm rot="10800000" flipH="1">
              <a:off x="346" y="1734"/>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30"/>
            <p:cNvSpPr>
              <a:spLocks noChangeShapeType="1"/>
            </p:cNvSpPr>
            <p:nvPr/>
          </p:nvSpPr>
          <p:spPr bwMode="auto">
            <a:xfrm rot="10800000" flipH="1">
              <a:off x="346" y="1938"/>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31"/>
            <p:cNvSpPr>
              <a:spLocks noChangeShapeType="1"/>
            </p:cNvSpPr>
            <p:nvPr/>
          </p:nvSpPr>
          <p:spPr bwMode="auto">
            <a:xfrm rot="10800000" flipH="1">
              <a:off x="346" y="1122"/>
              <a:ext cx="1632"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381000" y="1750067"/>
            <a:ext cx="4495800" cy="4487383"/>
          </a:xfrm>
          <a:prstGeom prst="rect">
            <a:avLst/>
          </a:prstGeom>
          <a:noFill/>
        </p:spPr>
        <p:txBody>
          <a:bodyPr wrap="square" rtlCol="0">
            <a:spAutoFit/>
          </a:bodyPr>
          <a:lstStyle/>
          <a:p>
            <a:pPr>
              <a:spcBef>
                <a:spcPct val="10000"/>
              </a:spcBef>
            </a:pPr>
            <a:r>
              <a:rPr lang="en-US" dirty="0">
                <a:solidFill>
                  <a:srgbClr val="0009CC"/>
                </a:solidFill>
              </a:rPr>
              <a:t>/** tile a 2</a:t>
            </a:r>
            <a:r>
              <a:rPr lang="en-US" sz="3200" baseline="30000" dirty="0">
                <a:solidFill>
                  <a:srgbClr val="0009CC"/>
                </a:solidFill>
              </a:rPr>
              <a:t>n</a:t>
            </a:r>
            <a:r>
              <a:rPr lang="en-US" dirty="0">
                <a:solidFill>
                  <a:srgbClr val="0009CC"/>
                </a:solidFill>
              </a:rPr>
              <a:t> by 2</a:t>
            </a:r>
            <a:r>
              <a:rPr lang="en-US" sz="3200" baseline="30000" dirty="0">
                <a:solidFill>
                  <a:srgbClr val="0009CC"/>
                </a:solidFill>
              </a:rPr>
              <a:t>n</a:t>
            </a:r>
            <a:r>
              <a:rPr lang="en-US" dirty="0">
                <a:solidFill>
                  <a:srgbClr val="0009CC"/>
                </a:solidFill>
              </a:rPr>
              <a:t> kitchen with 1</a:t>
            </a:r>
          </a:p>
          <a:p>
            <a:pPr>
              <a:spcBef>
                <a:spcPct val="10000"/>
              </a:spcBef>
            </a:pPr>
            <a:r>
              <a:rPr lang="en-US" dirty="0">
                <a:solidFill>
                  <a:srgbClr val="0009CC"/>
                </a:solidFill>
              </a:rPr>
              <a:t>      square filled. */ </a:t>
            </a:r>
            <a:br>
              <a:rPr lang="en-US" dirty="0">
                <a:solidFill>
                  <a:srgbClr val="0009CC"/>
                </a:solidFill>
              </a:rPr>
            </a:br>
            <a:r>
              <a:rPr lang="en-US" dirty="0">
                <a:solidFill>
                  <a:srgbClr val="0009CC"/>
                </a:solidFill>
              </a:rPr>
              <a:t>public static void tile(</a:t>
            </a:r>
            <a:r>
              <a:rPr lang="en-US" dirty="0" err="1">
                <a:solidFill>
                  <a:srgbClr val="0009CC"/>
                </a:solidFill>
              </a:rPr>
              <a:t>int</a:t>
            </a:r>
            <a:r>
              <a:rPr lang="en-US" dirty="0">
                <a:solidFill>
                  <a:srgbClr val="0009CC"/>
                </a:solidFill>
              </a:rPr>
              <a:t> n</a:t>
            </a:r>
            <a:r>
              <a:rPr lang="en-US" dirty="0" smtClean="0">
                <a:solidFill>
                  <a:srgbClr val="0009CC"/>
                </a:solidFill>
              </a:rPr>
              <a:t>) {</a:t>
            </a:r>
          </a:p>
          <a:p>
            <a:pPr>
              <a:spcBef>
                <a:spcPct val="10000"/>
              </a:spcBef>
            </a:pPr>
            <a:endParaRPr lang="en-US" dirty="0">
              <a:solidFill>
                <a:srgbClr val="0009CC"/>
              </a:solidFill>
            </a:endParaRPr>
          </a:p>
          <a:p>
            <a:pPr>
              <a:spcBef>
                <a:spcPct val="10000"/>
              </a:spcBef>
            </a:pPr>
            <a:r>
              <a:rPr lang="en-US" dirty="0" smtClean="0">
                <a:solidFill>
                  <a:srgbClr val="0009CC"/>
                </a:solidFill>
              </a:rPr>
              <a:t> </a:t>
            </a: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endParaRPr lang="en-US" dirty="0">
              <a:solidFill>
                <a:srgbClr val="0009CC"/>
              </a:solidFill>
            </a:endParaRPr>
          </a:p>
          <a:p>
            <a:pPr>
              <a:spcBef>
                <a:spcPct val="10000"/>
              </a:spcBef>
            </a:pPr>
            <a:endParaRPr lang="en-US" dirty="0" smtClean="0">
              <a:solidFill>
                <a:srgbClr val="0009CC"/>
              </a:solidFill>
            </a:endParaRPr>
          </a:p>
          <a:p>
            <a:pPr>
              <a:spcBef>
                <a:spcPct val="10000"/>
              </a:spcBef>
            </a:pPr>
            <a:endParaRPr lang="en-US" dirty="0" smtClean="0">
              <a:solidFill>
                <a:srgbClr val="0009CC"/>
              </a:solidFill>
            </a:endParaRPr>
          </a:p>
          <a:p>
            <a:pPr>
              <a:spcBef>
                <a:spcPct val="10000"/>
              </a:spcBef>
            </a:pPr>
            <a:r>
              <a:rPr lang="en-US" dirty="0" smtClean="0">
                <a:solidFill>
                  <a:srgbClr val="0009CC"/>
                </a:solidFill>
              </a:rPr>
              <a:t>}</a:t>
            </a:r>
          </a:p>
        </p:txBody>
      </p:sp>
      <p:sp>
        <p:nvSpPr>
          <p:cNvPr id="5" name="TextBox 4"/>
          <p:cNvSpPr txBox="1"/>
          <p:nvPr/>
        </p:nvSpPr>
        <p:spPr>
          <a:xfrm>
            <a:off x="685800" y="2971800"/>
            <a:ext cx="4648200" cy="1938992"/>
          </a:xfrm>
          <a:prstGeom prst="rect">
            <a:avLst/>
          </a:prstGeom>
          <a:noFill/>
        </p:spPr>
        <p:txBody>
          <a:bodyPr wrap="square" rtlCol="0">
            <a:spAutoFit/>
          </a:bodyPr>
          <a:lstStyle/>
          <a:p>
            <a:r>
              <a:rPr lang="en-US" dirty="0"/>
              <a:t>i</a:t>
            </a:r>
            <a:r>
              <a:rPr lang="en-US" dirty="0" smtClean="0"/>
              <a:t>f (n == 0) return;</a:t>
            </a:r>
          </a:p>
          <a:p>
            <a:r>
              <a:rPr lang="en-US" dirty="0" smtClean="0"/>
              <a:t>Place one tile so that each kitchen has one square filled;</a:t>
            </a:r>
          </a:p>
          <a:p>
            <a:endParaRPr lang="en-US" dirty="0"/>
          </a:p>
          <a:p>
            <a:endParaRPr lang="en-US" dirty="0"/>
          </a:p>
        </p:txBody>
      </p:sp>
      <p:grpSp>
        <p:nvGrpSpPr>
          <p:cNvPr id="2" name="Group 1"/>
          <p:cNvGrpSpPr/>
          <p:nvPr/>
        </p:nvGrpSpPr>
        <p:grpSpPr>
          <a:xfrm>
            <a:off x="5867400" y="1789038"/>
            <a:ext cx="2590800" cy="2630561"/>
            <a:chOff x="5867400" y="1789038"/>
            <a:chExt cx="2590800" cy="2630561"/>
          </a:xfrm>
        </p:grpSpPr>
        <p:sp>
          <p:nvSpPr>
            <p:cNvPr id="37" name="Line 18"/>
            <p:cNvSpPr>
              <a:spLocks noChangeShapeType="1"/>
            </p:cNvSpPr>
            <p:nvPr/>
          </p:nvSpPr>
          <p:spPr bwMode="auto">
            <a:xfrm rot="10800000" flipH="1">
              <a:off x="7162800" y="1789038"/>
              <a:ext cx="1588" cy="263056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sp>
          <p:nvSpPr>
            <p:cNvPr id="38" name="Line 18"/>
            <p:cNvSpPr>
              <a:spLocks noChangeShapeType="1"/>
            </p:cNvSpPr>
            <p:nvPr/>
          </p:nvSpPr>
          <p:spPr bwMode="auto">
            <a:xfrm rot="10800000">
              <a:off x="5867400" y="3124198"/>
              <a:ext cx="2590800" cy="1"/>
            </a:xfrm>
            <a:prstGeom prst="line">
              <a:avLst/>
            </a:prstGeom>
            <a:noFill/>
            <a:ln w="38100">
              <a:solidFill>
                <a:srgbClr val="FF0000"/>
              </a:solidFill>
              <a:round/>
              <a:headEnd/>
              <a:tailEnd type="none" w="med" len="med"/>
            </a:ln>
            <a:extLst>
              <a:ext uri="{909E8E84-426E-40dd-AFC4-6F175D3DCCD1}">
                <a14:hiddenFill xmlns:a14="http://schemas.microsoft.com/office/drawing/2010/main">
                  <a:noFill/>
                </a14:hiddenFill>
              </a:ext>
            </a:extLst>
          </p:spPr>
          <p:txBody>
            <a:bodyPr/>
            <a:lstStyle/>
            <a:p>
              <a:endParaRPr lang="en-US"/>
            </a:p>
          </p:txBody>
        </p:sp>
      </p:grpSp>
      <p:grpSp>
        <p:nvGrpSpPr>
          <p:cNvPr id="40" name="Group 2"/>
          <p:cNvGrpSpPr>
            <a:grpSpLocks/>
          </p:cNvGrpSpPr>
          <p:nvPr/>
        </p:nvGrpSpPr>
        <p:grpSpPr bwMode="auto">
          <a:xfrm flipH="1" flipV="1">
            <a:off x="6858000" y="2819400"/>
            <a:ext cx="609600" cy="609600"/>
            <a:chOff x="7315200" y="4114800"/>
            <a:chExt cx="609600" cy="609600"/>
          </a:xfrm>
          <a:scene3d>
            <a:camera prst="orthographicFront"/>
            <a:lightRig rig="threePt" dir="t"/>
          </a:scene3d>
        </p:grpSpPr>
        <p:sp>
          <p:nvSpPr>
            <p:cNvPr id="41" name="Rectangle 3"/>
            <p:cNvSpPr>
              <a:spLocks/>
            </p:cNvSpPr>
            <p:nvPr/>
          </p:nvSpPr>
          <p:spPr bwMode="auto">
            <a:xfrm>
              <a:off x="7620000" y="44196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2" name="Rectangle 4"/>
            <p:cNvSpPr>
              <a:spLocks/>
            </p:cNvSpPr>
            <p:nvPr/>
          </p:nvSpPr>
          <p:spPr bwMode="auto">
            <a:xfrm>
              <a:off x="76200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sp>
          <p:nvSpPr>
            <p:cNvPr id="43" name="Rectangle 5"/>
            <p:cNvSpPr>
              <a:spLocks/>
            </p:cNvSpPr>
            <p:nvPr/>
          </p:nvSpPr>
          <p:spPr bwMode="auto">
            <a:xfrm>
              <a:off x="7315200" y="4114800"/>
              <a:ext cx="304800" cy="304800"/>
            </a:xfrm>
            <a:prstGeom prst="rect">
              <a:avLst/>
            </a:prstGeom>
            <a:solidFill>
              <a:srgbClr val="0033CC"/>
            </a:solidFill>
            <a:ln w="12700">
              <a:solidFill>
                <a:schemeClr val="tx1"/>
              </a:solidFill>
              <a:miter lim="800000"/>
              <a:headEnd/>
              <a:tailEnd/>
            </a:ln>
          </p:spPr>
          <p:txBody>
            <a:bodyPr lIns="0" tIns="0" rIns="0" bIns="0"/>
            <a:lstStyle/>
            <a:p>
              <a:endParaRPr lang="fr-FR"/>
            </a:p>
          </p:txBody>
        </p:sp>
      </p:grpSp>
      <p:sp>
        <p:nvSpPr>
          <p:cNvPr id="6" name="TextBox 5"/>
          <p:cNvSpPr txBox="1"/>
          <p:nvPr/>
        </p:nvSpPr>
        <p:spPr>
          <a:xfrm>
            <a:off x="685800" y="4267200"/>
            <a:ext cx="4617971" cy="1938992"/>
          </a:xfrm>
          <a:prstGeom prst="rect">
            <a:avLst/>
          </a:prstGeom>
          <a:noFill/>
        </p:spPr>
        <p:txBody>
          <a:bodyPr wrap="none" rtlCol="0">
            <a:spAutoFit/>
          </a:bodyPr>
          <a:lstStyle/>
          <a:p>
            <a:r>
              <a:rPr lang="en-US" dirty="0"/>
              <a:t>Tile upper left kitchen recursively;</a:t>
            </a:r>
          </a:p>
          <a:p>
            <a:r>
              <a:rPr lang="en-US" dirty="0"/>
              <a:t>Tile upper right kitchen recursively;</a:t>
            </a:r>
          </a:p>
          <a:p>
            <a:r>
              <a:rPr lang="en-US" dirty="0"/>
              <a:t>Tile lower left kitchen recursively;</a:t>
            </a:r>
          </a:p>
          <a:p>
            <a:r>
              <a:rPr lang="en-US" dirty="0"/>
              <a:t>Tile lower right kitchen recursively;</a:t>
            </a:r>
          </a:p>
          <a:p>
            <a:endParaRPr lang="en-US" dirty="0"/>
          </a:p>
        </p:txBody>
      </p:sp>
    </p:spTree>
    <p:extLst>
      <p:ext uri="{BB962C8B-B14F-4D97-AF65-F5344CB8AC3E}">
        <p14:creationId xmlns:p14="http://schemas.microsoft.com/office/powerpoint/2010/main" val="211757240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685800" y="173038"/>
            <a:ext cx="7772400" cy="1343025"/>
          </a:xfrm>
          <a:ln/>
        </p:spPr>
        <p:txBody>
          <a:bodyPr rIns="132080"/>
          <a:lstStyle/>
          <a:p>
            <a:r>
              <a:rPr lang="en-US"/>
              <a:t>Conclusion</a:t>
            </a:r>
          </a:p>
        </p:txBody>
      </p:sp>
      <p:sp>
        <p:nvSpPr>
          <p:cNvPr id="4" name="Slide Number Placeholder 3"/>
          <p:cNvSpPr>
            <a:spLocks noGrp="1"/>
          </p:cNvSpPr>
          <p:nvPr>
            <p:ph type="sldNum" sz="quarter" idx="12"/>
          </p:nvPr>
        </p:nvSpPr>
        <p:spPr/>
        <p:txBody>
          <a:bodyPr>
            <a:normAutofit fontScale="85000" lnSpcReduction="20000"/>
          </a:bodyPr>
          <a:lstStyle/>
          <a:p>
            <a:fld id="{E9AD2483-82B0-46A2-BAFE-DE0955272D50}" type="slidenum">
              <a:rPr lang="en-US"/>
              <a:pPr/>
              <a:t>38</a:t>
            </a:fld>
            <a:endParaRPr lang="en-US"/>
          </a:p>
        </p:txBody>
      </p:sp>
      <p:sp>
        <p:nvSpPr>
          <p:cNvPr id="27650" name="Rectangle 2"/>
          <p:cNvSpPr>
            <a:spLocks noGrp="1" noChangeArrowheads="1"/>
          </p:cNvSpPr>
          <p:nvPr>
            <p:ph sz="quarter" idx="1"/>
          </p:nvPr>
        </p:nvSpPr>
        <p:spPr>
          <a:xfrm>
            <a:off x="685800" y="1516063"/>
            <a:ext cx="7772400" cy="5037137"/>
          </a:xfrm>
          <a:ln/>
        </p:spPr>
        <p:txBody>
          <a:bodyPr rIns="132080">
            <a:noAutofit/>
          </a:bodyPr>
          <a:lstStyle/>
          <a:p>
            <a:pPr marL="0" indent="0">
              <a:buNone/>
            </a:pPr>
            <a:r>
              <a:rPr lang="en-US" sz="2400" dirty="0">
                <a:latin typeface="Times New Roman"/>
                <a:cs typeface="Times New Roman"/>
              </a:rPr>
              <a:t>Recursion is a convenient and powerful way to define functions</a:t>
            </a:r>
          </a:p>
          <a:p>
            <a:endParaRPr lang="en-US" sz="2400" dirty="0">
              <a:latin typeface="Times New Roman"/>
              <a:cs typeface="Times New Roman"/>
            </a:endParaRPr>
          </a:p>
          <a:p>
            <a:pPr marL="0" indent="0">
              <a:buNone/>
            </a:pPr>
            <a:r>
              <a:rPr lang="en-US" sz="2400" dirty="0">
                <a:latin typeface="Times New Roman"/>
                <a:cs typeface="Times New Roman"/>
              </a:rPr>
              <a:t>Problems that seem insurmountable can often be solved in a “divide-and-conquer” fashion:</a:t>
            </a:r>
          </a:p>
          <a:p>
            <a:pPr marL="728663" lvl="1"/>
            <a:r>
              <a:rPr lang="en-US" sz="2400" dirty="0">
                <a:latin typeface="Times New Roman"/>
                <a:cs typeface="Times New Roman"/>
              </a:rPr>
              <a:t>Reduce a big problem to smaller problems of the same kind, solve the smaller problems</a:t>
            </a:r>
          </a:p>
          <a:p>
            <a:pPr marL="728663" lvl="1"/>
            <a:r>
              <a:rPr lang="en-US" sz="2400" dirty="0">
                <a:latin typeface="Times New Roman"/>
                <a:cs typeface="Times New Roman"/>
              </a:rPr>
              <a:t>Recombine the solutions to smaller problems to form solution for big </a:t>
            </a:r>
            <a:r>
              <a:rPr lang="en-US" sz="2400" dirty="0" smtClean="0">
                <a:latin typeface="Times New Roman"/>
                <a:cs typeface="Times New Roman"/>
              </a:rPr>
              <a:t>problem</a:t>
            </a:r>
            <a:endParaRPr lang="en-US" sz="2400" dirty="0">
              <a:latin typeface="Times New Roman"/>
              <a:cs typeface="Times New Roman"/>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800000"/>
                </a:solidFill>
              </a:rPr>
              <a:t>What does </a:t>
            </a:r>
            <a:r>
              <a:rPr lang="en-US" sz="3200" dirty="0" smtClean="0">
                <a:solidFill>
                  <a:srgbClr val="FF0000"/>
                </a:solidFill>
              </a:rPr>
              <a:t>generic</a:t>
            </a:r>
            <a:r>
              <a:rPr lang="en-US" sz="3200" dirty="0" smtClean="0">
                <a:solidFill>
                  <a:srgbClr val="800000"/>
                </a:solidFill>
              </a:rPr>
              <a:t> mean?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4" name="Content Placeholder 3"/>
          <p:cNvSpPr>
            <a:spLocks noGrp="1"/>
          </p:cNvSpPr>
          <p:nvPr>
            <p:ph sz="quarter" idx="1"/>
          </p:nvPr>
        </p:nvSpPr>
        <p:spPr>
          <a:xfrm>
            <a:off x="612648" y="1600200"/>
            <a:ext cx="8153400" cy="4648200"/>
          </a:xfrm>
        </p:spPr>
        <p:txBody>
          <a:bodyPr>
            <a:noAutofit/>
          </a:bodyPr>
          <a:lstStyle/>
          <a:p>
            <a:pPr marL="0" indent="0">
              <a:buNone/>
            </a:pPr>
            <a:r>
              <a:rPr lang="en-US" sz="2400" i="1" dirty="0" smtClean="0">
                <a:solidFill>
                  <a:srgbClr val="FF0000"/>
                </a:solidFill>
                <a:latin typeface="Times New Roman"/>
                <a:cs typeface="Times New Roman"/>
              </a:rPr>
              <a:t>From Merriam-Webster online</a:t>
            </a:r>
            <a:r>
              <a:rPr lang="en-US" sz="2400" i="1" dirty="0" smtClean="0">
                <a:latin typeface="Times New Roman"/>
                <a:cs typeface="Times New Roman"/>
              </a:rPr>
              <a:t>:</a:t>
            </a:r>
          </a:p>
          <a:p>
            <a:pPr marL="0" indent="0">
              <a:spcBef>
                <a:spcPts val="1300"/>
              </a:spcBef>
              <a:buNone/>
            </a:pPr>
            <a:r>
              <a:rPr lang="en-US" sz="2400" dirty="0" err="1">
                <a:latin typeface="Times New Roman"/>
                <a:cs typeface="Times New Roman"/>
              </a:rPr>
              <a:t>ge·ner·ic</a:t>
            </a:r>
            <a:r>
              <a:rPr lang="en-US" sz="2400" dirty="0">
                <a:latin typeface="Times New Roman"/>
                <a:cs typeface="Times New Roman"/>
              </a:rPr>
              <a:t> </a:t>
            </a:r>
            <a:r>
              <a:rPr lang="en-US" sz="2400" i="1" dirty="0" smtClean="0">
                <a:latin typeface="Times New Roman"/>
                <a:cs typeface="Times New Roman"/>
              </a:rPr>
              <a:t>adjective</a:t>
            </a:r>
            <a:endParaRPr lang="en-US" sz="2400" i="1" dirty="0">
              <a:latin typeface="Times New Roman"/>
              <a:cs typeface="Times New Roman"/>
            </a:endParaRPr>
          </a:p>
          <a:p>
            <a:pPr marL="0" indent="0">
              <a:spcBef>
                <a:spcPts val="1300"/>
              </a:spcBef>
              <a:buNone/>
            </a:pPr>
            <a:r>
              <a:rPr lang="en-US" sz="2400" b="1" dirty="0" smtClean="0">
                <a:latin typeface="Times New Roman"/>
                <a:cs typeface="Times New Roman"/>
              </a:rPr>
              <a:t>a</a:t>
            </a:r>
            <a:r>
              <a:rPr lang="en-US" sz="2400" dirty="0" smtClean="0">
                <a:latin typeface="Times New Roman"/>
                <a:cs typeface="Times New Roman"/>
              </a:rPr>
              <a:t> </a:t>
            </a:r>
            <a:r>
              <a:rPr lang="en-US" sz="2400" b="1" dirty="0">
                <a:latin typeface="Times New Roman"/>
                <a:cs typeface="Times New Roman"/>
              </a:rPr>
              <a:t>:</a:t>
            </a:r>
            <a:r>
              <a:rPr lang="en-US" sz="2400" dirty="0">
                <a:latin typeface="Times New Roman"/>
                <a:cs typeface="Times New Roman"/>
              </a:rPr>
              <a:t>  relating or applied to or descriptive of all members of a genus, species, class, or group </a:t>
            </a:r>
            <a:r>
              <a:rPr lang="en-US" sz="2400" b="1" dirty="0">
                <a:latin typeface="Times New Roman"/>
                <a:cs typeface="Times New Roman"/>
              </a:rPr>
              <a:t>:</a:t>
            </a:r>
            <a:r>
              <a:rPr lang="en-US" sz="2400" dirty="0">
                <a:latin typeface="Times New Roman"/>
                <a:cs typeface="Times New Roman"/>
              </a:rPr>
              <a:t>  common to or characteristic of a whole group or class </a:t>
            </a:r>
            <a:r>
              <a:rPr lang="en-US" sz="2400" b="1" dirty="0">
                <a:latin typeface="Times New Roman"/>
                <a:cs typeface="Times New Roman"/>
              </a:rPr>
              <a:t>:</a:t>
            </a:r>
            <a:r>
              <a:rPr lang="en-US" sz="2400" dirty="0">
                <a:latin typeface="Times New Roman"/>
                <a:cs typeface="Times New Roman"/>
              </a:rPr>
              <a:t>  typifying or subsuming </a:t>
            </a:r>
            <a:r>
              <a:rPr lang="en-US" sz="2400" b="1" dirty="0">
                <a:latin typeface="Times New Roman"/>
                <a:cs typeface="Times New Roman"/>
              </a:rPr>
              <a:t>:</a:t>
            </a:r>
            <a:r>
              <a:rPr lang="en-US" sz="2400" dirty="0">
                <a:latin typeface="Times New Roman"/>
                <a:cs typeface="Times New Roman"/>
              </a:rPr>
              <a:t>  not specific or individual</a:t>
            </a:r>
            <a:endParaRPr lang="en-US" sz="2400" i="1" dirty="0">
              <a:latin typeface="Times New Roman"/>
              <a:cs typeface="Times New Roman"/>
            </a:endParaRPr>
          </a:p>
          <a:p>
            <a:pPr marL="0" indent="0">
              <a:spcBef>
                <a:spcPts val="1300"/>
              </a:spcBef>
              <a:buNone/>
            </a:pPr>
            <a:r>
              <a:rPr lang="en-US" sz="2400" i="1" dirty="0" smtClean="0">
                <a:solidFill>
                  <a:srgbClr val="3366FF"/>
                </a:solidFill>
                <a:latin typeface="Times New Roman"/>
                <a:cs typeface="Times New Roman"/>
              </a:rPr>
              <a:t>generic</a:t>
            </a:r>
            <a:r>
              <a:rPr lang="en-US" sz="2400" dirty="0" smtClean="0">
                <a:solidFill>
                  <a:srgbClr val="3366FF"/>
                </a:solidFill>
                <a:latin typeface="Times New Roman"/>
                <a:cs typeface="Times New Roman"/>
              </a:rPr>
              <a:t> </a:t>
            </a:r>
            <a:r>
              <a:rPr lang="en-US" sz="2400" dirty="0">
                <a:solidFill>
                  <a:srgbClr val="3366FF"/>
                </a:solidFill>
                <a:latin typeface="Times New Roman"/>
                <a:cs typeface="Times New Roman"/>
              </a:rPr>
              <a:t>applies to that which characterizes every individual in a category or group and may suggest further that what is designated may be thought of as a clear and certain classificatory criterion</a:t>
            </a:r>
          </a:p>
        </p:txBody>
      </p:sp>
    </p:spTree>
    <p:extLst>
      <p:ext uri="{BB962C8B-B14F-4D97-AF65-F5344CB8AC3E}">
        <p14:creationId xmlns:p14="http://schemas.microsoft.com/office/powerpoint/2010/main" val="88270974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43000" y="1143000"/>
            <a:ext cx="6705600" cy="38100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12648" y="228600"/>
            <a:ext cx="8153400" cy="685800"/>
          </a:xfrm>
        </p:spPr>
        <p:txBody>
          <a:bodyPr>
            <a:normAutofit/>
          </a:bodyPr>
          <a:lstStyle/>
          <a:p>
            <a:pPr algn="ctr"/>
            <a:r>
              <a:rPr lang="en-US" sz="3200" dirty="0" smtClean="0">
                <a:solidFill>
                  <a:srgbClr val="800000"/>
                </a:solidFill>
              </a:rPr>
              <a:t>Sum the digits in a non-negative integer</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5</a:t>
            </a:fld>
            <a:endParaRPr lang="en-US"/>
          </a:p>
        </p:txBody>
      </p:sp>
      <p:sp>
        <p:nvSpPr>
          <p:cNvPr id="9" name="Content Placeholder 8"/>
          <p:cNvSpPr>
            <a:spLocks noGrp="1"/>
          </p:cNvSpPr>
          <p:nvPr>
            <p:ph sz="quarter" idx="1"/>
          </p:nvPr>
        </p:nvSpPr>
        <p:spPr>
          <a:xfrm>
            <a:off x="838200" y="5105400"/>
            <a:ext cx="6629400" cy="533400"/>
          </a:xfrm>
        </p:spPr>
        <p:txBody>
          <a:bodyPr>
            <a:normAutofit/>
          </a:bodyPr>
          <a:lstStyle/>
          <a:p>
            <a:pPr marL="0" indent="0">
              <a:buNone/>
            </a:pPr>
            <a:r>
              <a:rPr lang="en-US" sz="2400" dirty="0" smtClean="0"/>
              <a:t>E.g. sum(</a:t>
            </a:r>
            <a:r>
              <a:rPr lang="en-US" sz="2400" dirty="0"/>
              <a:t>7</a:t>
            </a:r>
            <a:r>
              <a:rPr lang="en-US" sz="2400" dirty="0" smtClean="0"/>
              <a:t>) = </a:t>
            </a:r>
            <a:r>
              <a:rPr lang="en-US" sz="2400" dirty="0"/>
              <a:t>7</a:t>
            </a:r>
          </a:p>
        </p:txBody>
      </p:sp>
      <p:sp>
        <p:nvSpPr>
          <p:cNvPr id="6" name="Rectangle 5"/>
          <p:cNvSpPr/>
          <p:nvPr/>
        </p:nvSpPr>
        <p:spPr>
          <a:xfrm>
            <a:off x="1371600" y="1371600"/>
            <a:ext cx="6324600" cy="3416320"/>
          </a:xfrm>
          <a:prstGeom prst="rect">
            <a:avLst/>
          </a:prstGeom>
        </p:spPr>
        <p:txBody>
          <a:bodyPr wrap="square">
            <a:spAutoFit/>
          </a:bodyPr>
          <a:lstStyle/>
          <a:p>
            <a:r>
              <a:rPr lang="en-US" dirty="0"/>
              <a:t> /** return sum of digits in </a:t>
            </a:r>
            <a:r>
              <a:rPr lang="en-US" dirty="0" smtClean="0"/>
              <a:t>n.</a:t>
            </a:r>
          </a:p>
          <a:p>
            <a:r>
              <a:rPr lang="en-US" dirty="0"/>
              <a:t> </a:t>
            </a:r>
            <a:r>
              <a:rPr lang="en-US" dirty="0" smtClean="0"/>
              <a:t>   * Precondition:  </a:t>
            </a:r>
            <a:r>
              <a:rPr lang="en-US" dirty="0"/>
              <a:t>n &gt;= 0 */ </a:t>
            </a:r>
          </a:p>
          <a:p>
            <a:r>
              <a:rPr lang="en-US" dirty="0"/>
              <a:t>   </a:t>
            </a:r>
            <a:r>
              <a:rPr lang="en-US" b="1" dirty="0"/>
              <a:t>public</a:t>
            </a:r>
            <a:r>
              <a:rPr lang="en-US" dirty="0"/>
              <a:t> </a:t>
            </a:r>
            <a:r>
              <a:rPr lang="en-US" b="1" dirty="0"/>
              <a:t>static</a:t>
            </a:r>
            <a:r>
              <a:rPr lang="en-US" dirty="0"/>
              <a:t> </a:t>
            </a:r>
            <a:r>
              <a:rPr lang="en-US" b="1" dirty="0" err="1"/>
              <a:t>int</a:t>
            </a:r>
            <a:r>
              <a:rPr lang="en-US" dirty="0"/>
              <a:t> sum(</a:t>
            </a:r>
            <a:r>
              <a:rPr lang="en-US" b="1" dirty="0" err="1"/>
              <a:t>int</a:t>
            </a:r>
            <a:r>
              <a:rPr lang="en-US" dirty="0"/>
              <a:t> n) {</a:t>
            </a:r>
          </a:p>
          <a:p>
            <a:r>
              <a:rPr lang="en-US" dirty="0"/>
              <a:t>        </a:t>
            </a:r>
            <a:r>
              <a:rPr lang="en-US" b="1" dirty="0"/>
              <a:t>if</a:t>
            </a:r>
            <a:r>
              <a:rPr lang="en-US" dirty="0"/>
              <a:t> (n &lt; 10) </a:t>
            </a:r>
            <a:r>
              <a:rPr lang="en-US" b="1" dirty="0"/>
              <a:t>return</a:t>
            </a:r>
            <a:r>
              <a:rPr lang="en-US" dirty="0"/>
              <a:t> n;</a:t>
            </a:r>
          </a:p>
          <a:p>
            <a:r>
              <a:rPr lang="en-US" dirty="0"/>
              <a:t> </a:t>
            </a:r>
          </a:p>
          <a:p>
            <a:r>
              <a:rPr lang="en-US" dirty="0"/>
              <a:t>       // </a:t>
            </a:r>
            <a:r>
              <a:rPr lang="en-US" dirty="0" smtClean="0"/>
              <a:t>{ n </a:t>
            </a:r>
            <a:r>
              <a:rPr lang="en-US" dirty="0"/>
              <a:t>has at least two </a:t>
            </a:r>
            <a:r>
              <a:rPr lang="en-US" dirty="0" smtClean="0"/>
              <a:t>digits }</a:t>
            </a:r>
            <a:endParaRPr lang="en-US" dirty="0"/>
          </a:p>
          <a:p>
            <a:r>
              <a:rPr lang="en-US" dirty="0"/>
              <a:t>       // return first digit + sum of rest</a:t>
            </a:r>
          </a:p>
          <a:p>
            <a:r>
              <a:rPr lang="en-US" dirty="0"/>
              <a:t>       </a:t>
            </a:r>
            <a:r>
              <a:rPr lang="en-US" b="1" dirty="0"/>
              <a:t>return</a:t>
            </a:r>
            <a:r>
              <a:rPr lang="en-US" dirty="0"/>
              <a:t> </a:t>
            </a:r>
            <a:r>
              <a:rPr lang="en-US" dirty="0" smtClean="0"/>
              <a:t>sum</a:t>
            </a:r>
            <a:r>
              <a:rPr lang="en-US" dirty="0"/>
              <a:t>(n/10)  +  n%10 ;</a:t>
            </a:r>
          </a:p>
          <a:p>
            <a:r>
              <a:rPr lang="en-US" dirty="0"/>
              <a:t>   }</a:t>
            </a:r>
          </a:p>
        </p:txBody>
      </p:sp>
      <p:grpSp>
        <p:nvGrpSpPr>
          <p:cNvPr id="7" name="Group 6"/>
          <p:cNvGrpSpPr/>
          <p:nvPr/>
        </p:nvGrpSpPr>
        <p:grpSpPr>
          <a:xfrm>
            <a:off x="3810000" y="2514600"/>
            <a:ext cx="3917197" cy="1676400"/>
            <a:chOff x="4188327" y="2514600"/>
            <a:chExt cx="3538870" cy="1588576"/>
          </a:xfrm>
        </p:grpSpPr>
        <p:sp>
          <p:nvSpPr>
            <p:cNvPr id="2" name="Freeform 1"/>
            <p:cNvSpPr/>
            <p:nvPr/>
          </p:nvSpPr>
          <p:spPr>
            <a:xfrm>
              <a:off x="4188327" y="2514600"/>
              <a:ext cx="1298073" cy="1588576"/>
            </a:xfrm>
            <a:custGeom>
              <a:avLst/>
              <a:gdLst>
                <a:gd name="connsiteX0" fmla="*/ 0 w 1298073"/>
                <a:gd name="connsiteY0" fmla="*/ 0 h 1588576"/>
                <a:gd name="connsiteX1" fmla="*/ 1294108 w 1298073"/>
                <a:gd name="connsiteY1" fmla="*/ 712922 h 1588576"/>
                <a:gd name="connsiteX2" fmla="*/ 325464 w 1298073"/>
                <a:gd name="connsiteY2" fmla="*/ 1588576 h 1588576"/>
              </a:gdLst>
              <a:ahLst/>
              <a:cxnLst>
                <a:cxn ang="0">
                  <a:pos x="connsiteX0" y="connsiteY0"/>
                </a:cxn>
                <a:cxn ang="0">
                  <a:pos x="connsiteX1" y="connsiteY1"/>
                </a:cxn>
                <a:cxn ang="0">
                  <a:pos x="connsiteX2" y="connsiteY2"/>
                </a:cxn>
              </a:cxnLst>
              <a:rect l="l" t="t" r="r" b="b"/>
              <a:pathLst>
                <a:path w="1298073" h="1588576">
                  <a:moveTo>
                    <a:pt x="0" y="0"/>
                  </a:moveTo>
                  <a:cubicBezTo>
                    <a:pt x="619932" y="224079"/>
                    <a:pt x="1239864" y="448159"/>
                    <a:pt x="1294108" y="712922"/>
                  </a:cubicBezTo>
                  <a:cubicBezTo>
                    <a:pt x="1348352" y="977685"/>
                    <a:pt x="836908" y="1283130"/>
                    <a:pt x="325464" y="1588576"/>
                  </a:cubicBezTo>
                </a:path>
              </a:pathLst>
            </a:cu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5420623" y="2514600"/>
              <a:ext cx="2306574" cy="461665"/>
            </a:xfrm>
            <a:prstGeom prst="rect">
              <a:avLst/>
            </a:prstGeom>
            <a:solidFill>
              <a:srgbClr val="92D050"/>
            </a:solidFill>
            <a:ln>
              <a:solidFill>
                <a:schemeClr val="tx1"/>
              </a:solidFill>
              <a:headEnd type="triangle" w="med" len="med"/>
              <a:tailEnd type="none" w="med" len="med"/>
            </a:ln>
          </p:spPr>
          <p:txBody>
            <a:bodyPr wrap="square" rtlCol="0">
              <a:spAutoFit/>
            </a:bodyPr>
            <a:lstStyle/>
            <a:p>
              <a:r>
                <a:rPr lang="en-US" b="1" dirty="0" smtClean="0">
                  <a:solidFill>
                    <a:srgbClr val="C00000"/>
                  </a:solidFill>
                </a:rPr>
                <a:t>sum calls itself!</a:t>
              </a:r>
              <a:endParaRPr lang="en-US" b="1" dirty="0">
                <a:solidFill>
                  <a:srgbClr val="C00000"/>
                </a:solidFill>
              </a:endParaRPr>
            </a:p>
          </p:txBody>
        </p:sp>
      </p:grpSp>
      <p:sp>
        <p:nvSpPr>
          <p:cNvPr id="10" name="Content Placeholder 8"/>
          <p:cNvSpPr txBox="1">
            <a:spLocks/>
          </p:cNvSpPr>
          <p:nvPr/>
        </p:nvSpPr>
        <p:spPr>
          <a:xfrm>
            <a:off x="838200" y="5715000"/>
            <a:ext cx="8153400" cy="533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smtClean="0"/>
              <a:t>E.g. sum(8703) = sum(870) + 3;</a:t>
            </a:r>
            <a:endParaRPr lang="en-US" sz="2400" dirty="0"/>
          </a:p>
        </p:txBody>
      </p:sp>
    </p:spTree>
    <p:extLst>
      <p:ext uri="{BB962C8B-B14F-4D97-AF65-F5344CB8AC3E}">
        <p14:creationId xmlns:p14="http://schemas.microsoft.com/office/powerpoint/2010/main" val="41536519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43000" y="1143000"/>
            <a:ext cx="6705600" cy="38100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12648" y="228600"/>
            <a:ext cx="8153400" cy="685800"/>
          </a:xfrm>
        </p:spPr>
        <p:txBody>
          <a:bodyPr>
            <a:normAutofit/>
          </a:bodyPr>
          <a:lstStyle/>
          <a:p>
            <a:pPr algn="ctr"/>
            <a:r>
              <a:rPr lang="en-US" sz="3200" dirty="0" smtClean="0">
                <a:solidFill>
                  <a:srgbClr val="800000"/>
                </a:solidFill>
              </a:rPr>
              <a:t>Two issues with recursion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6</a:t>
            </a:fld>
            <a:endParaRPr lang="en-US"/>
          </a:p>
        </p:txBody>
      </p:sp>
      <p:sp>
        <p:nvSpPr>
          <p:cNvPr id="9" name="Content Placeholder 8"/>
          <p:cNvSpPr>
            <a:spLocks noGrp="1"/>
          </p:cNvSpPr>
          <p:nvPr>
            <p:ph sz="quarter" idx="1"/>
          </p:nvPr>
        </p:nvSpPr>
        <p:spPr>
          <a:xfrm>
            <a:off x="838200" y="4953000"/>
            <a:ext cx="6629400" cy="533400"/>
          </a:xfrm>
        </p:spPr>
        <p:txBody>
          <a:bodyPr>
            <a:normAutofit fontScale="92500"/>
          </a:bodyPr>
          <a:lstStyle/>
          <a:p>
            <a:pPr marL="0" indent="0">
              <a:buNone/>
            </a:pPr>
            <a:r>
              <a:rPr lang="en-US" sz="2400" dirty="0" smtClean="0"/>
              <a:t>1. Why does it work?  How does the method executed?</a:t>
            </a:r>
            <a:endParaRPr lang="en-US" sz="2400" dirty="0"/>
          </a:p>
        </p:txBody>
      </p:sp>
      <p:sp>
        <p:nvSpPr>
          <p:cNvPr id="6" name="Rectangle 5"/>
          <p:cNvSpPr/>
          <p:nvPr/>
        </p:nvSpPr>
        <p:spPr>
          <a:xfrm>
            <a:off x="1371600" y="1371600"/>
            <a:ext cx="6324600" cy="3416320"/>
          </a:xfrm>
          <a:prstGeom prst="rect">
            <a:avLst/>
          </a:prstGeom>
        </p:spPr>
        <p:txBody>
          <a:bodyPr wrap="square">
            <a:spAutoFit/>
          </a:bodyPr>
          <a:lstStyle/>
          <a:p>
            <a:r>
              <a:rPr lang="en-US" dirty="0"/>
              <a:t> /** return sum of digits in </a:t>
            </a:r>
            <a:r>
              <a:rPr lang="en-US" dirty="0" smtClean="0"/>
              <a:t>n.</a:t>
            </a:r>
          </a:p>
          <a:p>
            <a:r>
              <a:rPr lang="en-US" dirty="0"/>
              <a:t> </a:t>
            </a:r>
            <a:r>
              <a:rPr lang="en-US" dirty="0" smtClean="0"/>
              <a:t>   * Precondition:  </a:t>
            </a:r>
            <a:r>
              <a:rPr lang="en-US" dirty="0"/>
              <a:t>n &gt;= 0 */ </a:t>
            </a:r>
          </a:p>
          <a:p>
            <a:r>
              <a:rPr lang="en-US" dirty="0"/>
              <a:t>   </a:t>
            </a:r>
            <a:r>
              <a:rPr lang="en-US" b="1" dirty="0"/>
              <a:t>public</a:t>
            </a:r>
            <a:r>
              <a:rPr lang="en-US" dirty="0"/>
              <a:t> </a:t>
            </a:r>
            <a:r>
              <a:rPr lang="en-US" b="1" dirty="0"/>
              <a:t>static</a:t>
            </a:r>
            <a:r>
              <a:rPr lang="en-US" dirty="0"/>
              <a:t> </a:t>
            </a:r>
            <a:r>
              <a:rPr lang="en-US" b="1" dirty="0" err="1"/>
              <a:t>int</a:t>
            </a:r>
            <a:r>
              <a:rPr lang="en-US" dirty="0"/>
              <a:t> sum(</a:t>
            </a:r>
            <a:r>
              <a:rPr lang="en-US" b="1" dirty="0" err="1"/>
              <a:t>int</a:t>
            </a:r>
            <a:r>
              <a:rPr lang="en-US" dirty="0"/>
              <a:t> n) {</a:t>
            </a:r>
          </a:p>
          <a:p>
            <a:r>
              <a:rPr lang="en-US" dirty="0"/>
              <a:t>        </a:t>
            </a:r>
            <a:r>
              <a:rPr lang="en-US" b="1" dirty="0"/>
              <a:t>if</a:t>
            </a:r>
            <a:r>
              <a:rPr lang="en-US" dirty="0"/>
              <a:t> (n &lt; 10) </a:t>
            </a:r>
            <a:r>
              <a:rPr lang="en-US" b="1" dirty="0"/>
              <a:t>return</a:t>
            </a:r>
            <a:r>
              <a:rPr lang="en-US" dirty="0"/>
              <a:t> n;</a:t>
            </a:r>
          </a:p>
          <a:p>
            <a:r>
              <a:rPr lang="en-US" dirty="0"/>
              <a:t> </a:t>
            </a:r>
          </a:p>
          <a:p>
            <a:r>
              <a:rPr lang="en-US" dirty="0"/>
              <a:t>       // </a:t>
            </a:r>
            <a:r>
              <a:rPr lang="en-US" dirty="0" smtClean="0"/>
              <a:t>{ n </a:t>
            </a:r>
            <a:r>
              <a:rPr lang="en-US" dirty="0"/>
              <a:t>has at least two </a:t>
            </a:r>
            <a:r>
              <a:rPr lang="en-US" dirty="0" smtClean="0"/>
              <a:t>digits }</a:t>
            </a:r>
            <a:endParaRPr lang="en-US" dirty="0"/>
          </a:p>
          <a:p>
            <a:r>
              <a:rPr lang="en-US" dirty="0"/>
              <a:t>       // return first digit + sum of rest</a:t>
            </a:r>
          </a:p>
          <a:p>
            <a:r>
              <a:rPr lang="en-US" dirty="0"/>
              <a:t>       </a:t>
            </a:r>
            <a:r>
              <a:rPr lang="en-US" b="1" dirty="0"/>
              <a:t>return</a:t>
            </a:r>
            <a:r>
              <a:rPr lang="en-US" dirty="0"/>
              <a:t> </a:t>
            </a:r>
            <a:r>
              <a:rPr lang="en-US" dirty="0" smtClean="0"/>
              <a:t>sum</a:t>
            </a:r>
            <a:r>
              <a:rPr lang="en-US" dirty="0"/>
              <a:t>(n/10)  +  n%10  + ;</a:t>
            </a:r>
          </a:p>
          <a:p>
            <a:r>
              <a:rPr lang="en-US" dirty="0"/>
              <a:t>   }</a:t>
            </a:r>
          </a:p>
        </p:txBody>
      </p:sp>
      <p:grpSp>
        <p:nvGrpSpPr>
          <p:cNvPr id="7" name="Group 6"/>
          <p:cNvGrpSpPr/>
          <p:nvPr/>
        </p:nvGrpSpPr>
        <p:grpSpPr>
          <a:xfrm>
            <a:off x="3657600" y="2514600"/>
            <a:ext cx="4069597" cy="1676400"/>
            <a:chOff x="4188327" y="2514600"/>
            <a:chExt cx="3538870" cy="1588576"/>
          </a:xfrm>
        </p:grpSpPr>
        <p:sp>
          <p:nvSpPr>
            <p:cNvPr id="2" name="Freeform 1"/>
            <p:cNvSpPr/>
            <p:nvPr/>
          </p:nvSpPr>
          <p:spPr>
            <a:xfrm>
              <a:off x="4188327" y="2514600"/>
              <a:ext cx="1298073" cy="1588576"/>
            </a:xfrm>
            <a:custGeom>
              <a:avLst/>
              <a:gdLst>
                <a:gd name="connsiteX0" fmla="*/ 0 w 1298073"/>
                <a:gd name="connsiteY0" fmla="*/ 0 h 1588576"/>
                <a:gd name="connsiteX1" fmla="*/ 1294108 w 1298073"/>
                <a:gd name="connsiteY1" fmla="*/ 712922 h 1588576"/>
                <a:gd name="connsiteX2" fmla="*/ 325464 w 1298073"/>
                <a:gd name="connsiteY2" fmla="*/ 1588576 h 1588576"/>
              </a:gdLst>
              <a:ahLst/>
              <a:cxnLst>
                <a:cxn ang="0">
                  <a:pos x="connsiteX0" y="connsiteY0"/>
                </a:cxn>
                <a:cxn ang="0">
                  <a:pos x="connsiteX1" y="connsiteY1"/>
                </a:cxn>
                <a:cxn ang="0">
                  <a:pos x="connsiteX2" y="connsiteY2"/>
                </a:cxn>
              </a:cxnLst>
              <a:rect l="l" t="t" r="r" b="b"/>
              <a:pathLst>
                <a:path w="1298073" h="1588576">
                  <a:moveTo>
                    <a:pt x="0" y="0"/>
                  </a:moveTo>
                  <a:cubicBezTo>
                    <a:pt x="619932" y="224079"/>
                    <a:pt x="1239864" y="448159"/>
                    <a:pt x="1294108" y="712922"/>
                  </a:cubicBezTo>
                  <a:cubicBezTo>
                    <a:pt x="1348352" y="977685"/>
                    <a:pt x="836908" y="1283130"/>
                    <a:pt x="325464" y="1588576"/>
                  </a:cubicBezTo>
                </a:path>
              </a:pathLst>
            </a:cu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5420623" y="2514600"/>
              <a:ext cx="2306574" cy="461665"/>
            </a:xfrm>
            <a:prstGeom prst="rect">
              <a:avLst/>
            </a:prstGeom>
            <a:solidFill>
              <a:srgbClr val="92D050"/>
            </a:solidFill>
            <a:ln>
              <a:solidFill>
                <a:schemeClr val="tx1"/>
              </a:solidFill>
              <a:headEnd type="triangle" w="med" len="med"/>
              <a:tailEnd type="none" w="med" len="med"/>
            </a:ln>
          </p:spPr>
          <p:txBody>
            <a:bodyPr wrap="square" rtlCol="0">
              <a:spAutoFit/>
            </a:bodyPr>
            <a:lstStyle/>
            <a:p>
              <a:r>
                <a:rPr lang="en-US" b="1" dirty="0" smtClean="0">
                  <a:solidFill>
                    <a:srgbClr val="C00000"/>
                  </a:solidFill>
                </a:rPr>
                <a:t>sum calls itself!</a:t>
              </a:r>
              <a:endParaRPr lang="en-US" b="1" dirty="0">
                <a:solidFill>
                  <a:srgbClr val="C00000"/>
                </a:solidFill>
              </a:endParaRPr>
            </a:p>
          </p:txBody>
        </p:sp>
      </p:grpSp>
      <p:sp>
        <p:nvSpPr>
          <p:cNvPr id="10" name="Content Placeholder 8"/>
          <p:cNvSpPr txBox="1">
            <a:spLocks/>
          </p:cNvSpPr>
          <p:nvPr/>
        </p:nvSpPr>
        <p:spPr>
          <a:xfrm>
            <a:off x="838200" y="5562600"/>
            <a:ext cx="8153400" cy="914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smtClean="0"/>
              <a:t>2. How do </a:t>
            </a:r>
            <a:r>
              <a:rPr lang="en-US" sz="2400" dirty="0" smtClean="0">
                <a:solidFill>
                  <a:srgbClr val="FF0000"/>
                </a:solidFill>
              </a:rPr>
              <a:t>we understand a given recursive method, or how do we </a:t>
            </a:r>
            <a:r>
              <a:rPr lang="en-US" sz="2400" dirty="0" smtClean="0"/>
              <a:t>write/develop a recursive method?</a:t>
            </a:r>
            <a:endParaRPr lang="en-US" sz="2400" dirty="0"/>
          </a:p>
        </p:txBody>
      </p:sp>
    </p:spTree>
    <p:extLst>
      <p:ext uri="{BB962C8B-B14F-4D97-AF65-F5344CB8AC3E}">
        <p14:creationId xmlns:p14="http://schemas.microsoft.com/office/powerpoint/2010/main" val="113510932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96888" y="304800"/>
            <a:ext cx="8308975" cy="685800"/>
          </a:xfrm>
          <a:ln/>
        </p:spPr>
        <p:txBody>
          <a:bodyPr rIns="132080">
            <a:normAutofit/>
          </a:bodyPr>
          <a:lstStyle/>
          <a:p>
            <a:pPr algn="ctr"/>
            <a:r>
              <a:rPr lang="en-US" sz="3200" dirty="0" smtClean="0">
                <a:solidFill>
                  <a:srgbClr val="800000"/>
                </a:solidFill>
              </a:rPr>
              <a:t>Stacks and Queues</a:t>
            </a:r>
            <a:endParaRPr lang="en-US" sz="3200" dirty="0">
              <a:solidFill>
                <a:srgbClr val="800000"/>
              </a:solidFill>
            </a:endParaRPr>
          </a:p>
        </p:txBody>
      </p:sp>
      <p:sp>
        <p:nvSpPr>
          <p:cNvPr id="14" name="Slide Number Placeholder 3"/>
          <p:cNvSpPr>
            <a:spLocks noGrp="1"/>
          </p:cNvSpPr>
          <p:nvPr>
            <p:ph type="sldNum" sz="quarter" idx="12"/>
          </p:nvPr>
        </p:nvSpPr>
        <p:spPr/>
        <p:txBody>
          <a:bodyPr>
            <a:normAutofit fontScale="85000" lnSpcReduction="20000"/>
          </a:bodyPr>
          <a:lstStyle/>
          <a:p>
            <a:fld id="{4FA76D61-F4EF-481F-B46A-47FAA5B109BF}" type="slidenum">
              <a:rPr lang="en-US"/>
              <a:pPr/>
              <a:t>7</a:t>
            </a:fld>
            <a:endParaRPr lang="en-US"/>
          </a:p>
        </p:txBody>
      </p:sp>
      <p:sp>
        <p:nvSpPr>
          <p:cNvPr id="22531" name="Rectangle 3"/>
          <p:cNvSpPr>
            <a:spLocks/>
          </p:cNvSpPr>
          <p:nvPr/>
        </p:nvSpPr>
        <p:spPr bwMode="auto">
          <a:xfrm>
            <a:off x="609600" y="2032001"/>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dirty="0">
                <a:solidFill>
                  <a:srgbClr val="9900CC"/>
                </a:solidFill>
                <a:latin typeface="Arial" charset="0"/>
                <a:cs typeface="Arial" charset="0"/>
                <a:sym typeface="Arial" charset="0"/>
              </a:rPr>
              <a:t>top element</a:t>
            </a:r>
          </a:p>
        </p:txBody>
      </p:sp>
      <p:sp>
        <p:nvSpPr>
          <p:cNvPr id="22532" name="Rectangle 4"/>
          <p:cNvSpPr>
            <a:spLocks/>
          </p:cNvSpPr>
          <p:nvPr/>
        </p:nvSpPr>
        <p:spPr bwMode="auto">
          <a:xfrm>
            <a:off x="609600" y="2498726"/>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a:solidFill>
                  <a:srgbClr val="9900CC"/>
                </a:solidFill>
                <a:latin typeface="Arial" charset="0"/>
                <a:cs typeface="Arial" charset="0"/>
                <a:sym typeface="Arial" charset="0"/>
              </a:rPr>
              <a:t>2nd element</a:t>
            </a:r>
          </a:p>
        </p:txBody>
      </p:sp>
      <p:sp>
        <p:nvSpPr>
          <p:cNvPr id="22534" name="Rectangle 6"/>
          <p:cNvSpPr>
            <a:spLocks/>
          </p:cNvSpPr>
          <p:nvPr/>
        </p:nvSpPr>
        <p:spPr bwMode="auto">
          <a:xfrm>
            <a:off x="609600" y="2962275"/>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a:solidFill>
                  <a:srgbClr val="9900CC"/>
                </a:solidFill>
                <a:latin typeface="Arial" charset="0"/>
                <a:cs typeface="Arial" charset="0"/>
                <a:sym typeface="Arial" charset="0"/>
              </a:rPr>
              <a:t>...</a:t>
            </a:r>
          </a:p>
        </p:txBody>
      </p:sp>
      <p:sp>
        <p:nvSpPr>
          <p:cNvPr id="22535" name="Rectangle 7"/>
          <p:cNvSpPr>
            <a:spLocks/>
          </p:cNvSpPr>
          <p:nvPr/>
        </p:nvSpPr>
        <p:spPr bwMode="auto">
          <a:xfrm>
            <a:off x="611187" y="3441700"/>
            <a:ext cx="2133600" cy="825500"/>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dirty="0">
                <a:solidFill>
                  <a:srgbClr val="9900CC"/>
                </a:solidFill>
                <a:latin typeface="Arial" charset="0"/>
                <a:cs typeface="Arial" charset="0"/>
                <a:sym typeface="Arial" charset="0"/>
              </a:rPr>
              <a:t>bottom element</a:t>
            </a:r>
          </a:p>
        </p:txBody>
      </p:sp>
      <p:sp>
        <p:nvSpPr>
          <p:cNvPr id="22539" name="Rectangle 11"/>
          <p:cNvSpPr>
            <a:spLocks/>
          </p:cNvSpPr>
          <p:nvPr/>
        </p:nvSpPr>
        <p:spPr bwMode="auto">
          <a:xfrm>
            <a:off x="990600" y="1574801"/>
            <a:ext cx="1717177" cy="369332"/>
          </a:xfrm>
          <a:prstGeom prst="rect">
            <a:avLst/>
          </a:prstGeom>
          <a:noFill/>
          <a:ln w="12700">
            <a:noFill/>
            <a:miter lim="800000"/>
            <a:headEnd type="none" w="med" len="med"/>
            <a:tailEnd type="none" w="med" len="med"/>
          </a:ln>
        </p:spPr>
        <p:txBody>
          <a:bodyPr wrap="none" lIns="0" tIns="0" bIns="0">
            <a:spAutoFit/>
          </a:bodyPr>
          <a:lstStyle/>
          <a:p>
            <a:pPr>
              <a:spcBef>
                <a:spcPts val="413"/>
              </a:spcBef>
            </a:pPr>
            <a:r>
              <a:rPr lang="en-US" dirty="0">
                <a:solidFill>
                  <a:srgbClr val="009900"/>
                </a:solidFill>
                <a:latin typeface="Arial" charset="0"/>
                <a:cs typeface="Arial" charset="0"/>
                <a:sym typeface="Arial" charset="0"/>
              </a:rPr>
              <a:t>stack grows</a:t>
            </a:r>
          </a:p>
        </p:txBody>
      </p:sp>
      <p:sp>
        <p:nvSpPr>
          <p:cNvPr id="22540" name="Line 12"/>
          <p:cNvSpPr>
            <a:spLocks noChangeShapeType="1"/>
          </p:cNvSpPr>
          <p:nvPr/>
        </p:nvSpPr>
        <p:spPr bwMode="auto">
          <a:xfrm rot="10800000" flipH="1">
            <a:off x="1600200" y="990600"/>
            <a:ext cx="0" cy="609600"/>
          </a:xfrm>
          <a:prstGeom prst="line">
            <a:avLst/>
          </a:prstGeom>
          <a:noFill/>
          <a:ln w="60325">
            <a:solidFill>
              <a:schemeClr val="tx1"/>
            </a:solidFill>
            <a:prstDash val="solid"/>
            <a:round/>
            <a:headEnd type="none" w="med" len="med"/>
            <a:tailEnd type="triangle" w="med" len="med"/>
          </a:ln>
        </p:spPr>
        <p:txBody>
          <a:bodyPr/>
          <a:lstStyle/>
          <a:p>
            <a:endParaRPr lang="fr-BE"/>
          </a:p>
        </p:txBody>
      </p:sp>
      <p:sp>
        <p:nvSpPr>
          <p:cNvPr id="2" name="TextBox 1"/>
          <p:cNvSpPr txBox="1"/>
          <p:nvPr/>
        </p:nvSpPr>
        <p:spPr>
          <a:xfrm>
            <a:off x="3657600" y="1447800"/>
            <a:ext cx="6172200" cy="1800493"/>
          </a:xfrm>
          <a:prstGeom prst="rect">
            <a:avLst/>
          </a:prstGeom>
          <a:noFill/>
        </p:spPr>
        <p:txBody>
          <a:bodyPr wrap="square" rtlCol="0">
            <a:spAutoFit/>
          </a:bodyPr>
          <a:lstStyle/>
          <a:p>
            <a:r>
              <a:rPr lang="en-US" dirty="0" smtClean="0"/>
              <a:t>Stack: list with (at least) two basic ops:</a:t>
            </a:r>
          </a:p>
          <a:p>
            <a:pPr>
              <a:spcBef>
                <a:spcPts val="600"/>
              </a:spcBef>
            </a:pPr>
            <a:r>
              <a:rPr lang="en-US" dirty="0"/>
              <a:t> </a:t>
            </a:r>
            <a:r>
              <a:rPr lang="en-US" dirty="0" smtClean="0"/>
              <a:t>  * Push an element onto its top </a:t>
            </a:r>
          </a:p>
          <a:p>
            <a:r>
              <a:rPr lang="en-US" dirty="0"/>
              <a:t> </a:t>
            </a:r>
            <a:r>
              <a:rPr lang="en-US" dirty="0" smtClean="0"/>
              <a:t>  * Pop (remove) top element</a:t>
            </a:r>
          </a:p>
          <a:p>
            <a:pPr>
              <a:spcBef>
                <a:spcPts val="1200"/>
              </a:spcBef>
            </a:pPr>
            <a:r>
              <a:rPr lang="en-US" dirty="0" smtClean="0">
                <a:solidFill>
                  <a:srgbClr val="800000"/>
                </a:solidFill>
              </a:rPr>
              <a:t>Last-In-First-Out (LIFO)</a:t>
            </a:r>
            <a:endParaRPr lang="en-US" dirty="0">
              <a:solidFill>
                <a:srgbClr val="800000"/>
              </a:solidFill>
            </a:endParaRPr>
          </a:p>
        </p:txBody>
      </p:sp>
      <p:sp>
        <p:nvSpPr>
          <p:cNvPr id="3" name="TextBox 2"/>
          <p:cNvSpPr txBox="1"/>
          <p:nvPr/>
        </p:nvSpPr>
        <p:spPr>
          <a:xfrm>
            <a:off x="3886200" y="3505200"/>
            <a:ext cx="4352474" cy="461665"/>
          </a:xfrm>
          <a:prstGeom prst="rect">
            <a:avLst/>
          </a:prstGeom>
          <a:solidFill>
            <a:srgbClr val="FFFFCC"/>
          </a:solidFill>
        </p:spPr>
        <p:txBody>
          <a:bodyPr wrap="none" rtlCol="0">
            <a:spAutoFit/>
          </a:bodyPr>
          <a:lstStyle/>
          <a:p>
            <a:r>
              <a:rPr lang="en-US" dirty="0" smtClean="0"/>
              <a:t>Like a stack of trays in a cafeteria</a:t>
            </a:r>
            <a:endParaRPr lang="en-US" dirty="0"/>
          </a:p>
        </p:txBody>
      </p:sp>
      <p:sp>
        <p:nvSpPr>
          <p:cNvPr id="4" name="TextBox 3"/>
          <p:cNvSpPr txBox="1"/>
          <p:nvPr/>
        </p:nvSpPr>
        <p:spPr>
          <a:xfrm>
            <a:off x="533401" y="4495800"/>
            <a:ext cx="3048000" cy="461665"/>
          </a:xfrm>
          <a:prstGeom prst="rect">
            <a:avLst/>
          </a:prstGeom>
          <a:noFill/>
          <a:ln>
            <a:solidFill>
              <a:schemeClr val="tx1"/>
            </a:solidFill>
          </a:ln>
        </p:spPr>
        <p:txBody>
          <a:bodyPr wrap="square" rtlCol="0">
            <a:spAutoFit/>
          </a:bodyPr>
          <a:lstStyle/>
          <a:p>
            <a:r>
              <a:rPr lang="en-US" dirty="0">
                <a:solidFill>
                  <a:srgbClr val="CC3399"/>
                </a:solidFill>
              </a:rPr>
              <a:t>f</a:t>
            </a:r>
            <a:r>
              <a:rPr lang="en-US" dirty="0" smtClean="0">
                <a:solidFill>
                  <a:srgbClr val="CC3399"/>
                </a:solidFill>
              </a:rPr>
              <a:t>irst    second   …   last</a:t>
            </a:r>
            <a:endParaRPr lang="en-US" dirty="0">
              <a:solidFill>
                <a:srgbClr val="CC3399"/>
              </a:solidFill>
            </a:endParaRPr>
          </a:p>
        </p:txBody>
      </p:sp>
      <p:sp>
        <p:nvSpPr>
          <p:cNvPr id="18" name="TextBox 17"/>
          <p:cNvSpPr txBox="1"/>
          <p:nvPr/>
        </p:nvSpPr>
        <p:spPr>
          <a:xfrm>
            <a:off x="3810000" y="4343400"/>
            <a:ext cx="5181600" cy="1723549"/>
          </a:xfrm>
          <a:prstGeom prst="rect">
            <a:avLst/>
          </a:prstGeom>
          <a:noFill/>
        </p:spPr>
        <p:txBody>
          <a:bodyPr wrap="square" rtlCol="0">
            <a:spAutoFit/>
          </a:bodyPr>
          <a:lstStyle/>
          <a:p>
            <a:r>
              <a:rPr lang="en-US" dirty="0" smtClean="0"/>
              <a:t>Queue: list with (at least) two basic ops:</a:t>
            </a:r>
          </a:p>
          <a:p>
            <a:pPr>
              <a:spcBef>
                <a:spcPts val="600"/>
              </a:spcBef>
            </a:pPr>
            <a:r>
              <a:rPr lang="en-US" dirty="0"/>
              <a:t> </a:t>
            </a:r>
            <a:r>
              <a:rPr lang="en-US" dirty="0" smtClean="0"/>
              <a:t>  * Append an element</a:t>
            </a:r>
          </a:p>
          <a:p>
            <a:r>
              <a:rPr lang="en-US" dirty="0"/>
              <a:t> </a:t>
            </a:r>
            <a:r>
              <a:rPr lang="en-US" dirty="0" smtClean="0"/>
              <a:t>  * Remove first element</a:t>
            </a:r>
          </a:p>
          <a:p>
            <a:pPr>
              <a:spcBef>
                <a:spcPts val="600"/>
              </a:spcBef>
            </a:pPr>
            <a:r>
              <a:rPr lang="en-US" dirty="0" smtClean="0">
                <a:solidFill>
                  <a:srgbClr val="800000"/>
                </a:solidFill>
              </a:rPr>
              <a:t>First</a:t>
            </a:r>
            <a:r>
              <a:rPr lang="en-US" dirty="0">
                <a:solidFill>
                  <a:srgbClr val="800000"/>
                </a:solidFill>
              </a:rPr>
              <a:t>-In-First-Out (FIFO</a:t>
            </a:r>
            <a:r>
              <a:rPr lang="en-US" dirty="0" smtClean="0">
                <a:solidFill>
                  <a:srgbClr val="800000"/>
                </a:solidFill>
              </a:rPr>
              <a:t>)</a:t>
            </a:r>
            <a:endParaRPr lang="en-US" dirty="0">
              <a:solidFill>
                <a:srgbClr val="800000"/>
              </a:solidFill>
            </a:endParaRPr>
          </a:p>
        </p:txBody>
      </p:sp>
      <p:sp>
        <p:nvSpPr>
          <p:cNvPr id="20" name="TextBox 19"/>
          <p:cNvSpPr txBox="1"/>
          <p:nvPr/>
        </p:nvSpPr>
        <p:spPr>
          <a:xfrm>
            <a:off x="533400" y="5181600"/>
            <a:ext cx="3124200" cy="1200328"/>
          </a:xfrm>
          <a:prstGeom prst="rect">
            <a:avLst/>
          </a:prstGeom>
          <a:solidFill>
            <a:srgbClr val="FFFFCC"/>
          </a:solidFill>
        </p:spPr>
        <p:txBody>
          <a:bodyPr wrap="square" rtlCol="0">
            <a:spAutoFit/>
          </a:bodyPr>
          <a:lstStyle/>
          <a:p>
            <a:r>
              <a:rPr lang="en-US" dirty="0" smtClean="0"/>
              <a:t>Americans wait in a line, the Brits wait in a queue !</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8"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5"/>
          <p:cNvGrpSpPr>
            <a:grpSpLocks/>
          </p:cNvGrpSpPr>
          <p:nvPr/>
        </p:nvGrpSpPr>
        <p:grpSpPr bwMode="auto">
          <a:xfrm>
            <a:off x="6425368" y="1752600"/>
            <a:ext cx="2109032" cy="2105025"/>
            <a:chOff x="0" y="0"/>
            <a:chExt cx="1152" cy="1326"/>
          </a:xfrm>
        </p:grpSpPr>
        <p:grpSp>
          <p:nvGrpSpPr>
            <p:cNvPr id="21" name="Group 6"/>
            <p:cNvGrpSpPr>
              <a:grpSpLocks/>
            </p:cNvGrpSpPr>
            <p:nvPr/>
          </p:nvGrpSpPr>
          <p:grpSpPr bwMode="auto">
            <a:xfrm>
              <a:off x="0" y="0"/>
              <a:ext cx="1152" cy="1326"/>
              <a:chOff x="0" y="0"/>
              <a:chExt cx="1152" cy="1326"/>
            </a:xfrm>
          </p:grpSpPr>
          <p:sp>
            <p:nvSpPr>
              <p:cNvPr id="31" name="Rectangle 7"/>
              <p:cNvSpPr>
                <a:spLocks/>
              </p:cNvSpPr>
              <p:nvPr/>
            </p:nvSpPr>
            <p:spPr bwMode="auto">
              <a:xfrm>
                <a:off x="0" y="0"/>
                <a:ext cx="1152" cy="1326"/>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32" name="Rectangle 8"/>
              <p:cNvSpPr>
                <a:spLocks/>
              </p:cNvSpPr>
              <p:nvPr/>
            </p:nvSpPr>
            <p:spPr bwMode="auto">
              <a:xfrm>
                <a:off x="0" y="0"/>
                <a:ext cx="912" cy="1326"/>
              </a:xfrm>
              <a:prstGeom prst="rect">
                <a:avLst/>
              </a:prstGeom>
              <a:noFill/>
              <a:ln w="12700">
                <a:noFill/>
                <a:miter lim="800000"/>
                <a:headEnd type="none" w="med" len="med"/>
                <a:tailEnd type="none" w="med" len="med"/>
              </a:ln>
            </p:spPr>
            <p:txBody>
              <a:bodyPr wrap="none" lIns="0" tIns="0" rIns="0" bIns="0">
                <a:spAutoFit/>
              </a:bodyPr>
              <a:lstStyle/>
              <a:p>
                <a:endParaRPr lang="fr-BE"/>
              </a:p>
            </p:txBody>
          </p:sp>
        </p:grpSp>
        <p:sp>
          <p:nvSpPr>
            <p:cNvPr id="30" name="Rectangle 11"/>
            <p:cNvSpPr>
              <a:spLocks/>
            </p:cNvSpPr>
            <p:nvPr/>
          </p:nvSpPr>
          <p:spPr bwMode="auto">
            <a:xfrm>
              <a:off x="22" y="85"/>
              <a:ext cx="1088" cy="1163"/>
            </a:xfrm>
            <a:prstGeom prst="rect">
              <a:avLst/>
            </a:prstGeom>
            <a:noFill/>
            <a:ln w="12700">
              <a:noFill/>
              <a:miter lim="800000"/>
              <a:headEnd type="none" w="med" len="med"/>
              <a:tailEnd type="none" w="med" len="med"/>
            </a:ln>
          </p:spPr>
          <p:txBody>
            <a:bodyPr wrap="none" lIns="0" tIns="0" rIns="40639" bIns="0" anchor="t" anchorCtr="0">
              <a:spAutoFit/>
            </a:bodyPr>
            <a:lstStyle/>
            <a:p>
              <a:pPr marL="39688" algn="ctr"/>
              <a:r>
                <a:rPr lang="en-US" dirty="0">
                  <a:solidFill>
                    <a:schemeClr val="tx1"/>
                  </a:solidFill>
                  <a:latin typeface="Arial" charset="0"/>
                  <a:cs typeface="Arial" charset="0"/>
                  <a:sym typeface="Arial" charset="0"/>
                </a:rPr>
                <a:t>l</a:t>
              </a:r>
              <a:r>
                <a:rPr lang="en-US" dirty="0" smtClean="0">
                  <a:solidFill>
                    <a:schemeClr val="tx1"/>
                  </a:solidFill>
                  <a:latin typeface="Arial" charset="0"/>
                  <a:cs typeface="Arial" charset="0"/>
                  <a:sym typeface="Arial" charset="0"/>
                </a:rPr>
                <a:t>ocal variables</a:t>
              </a:r>
            </a:p>
            <a:p>
              <a:pPr marL="39688" algn="ctr"/>
              <a:endParaRPr lang="en-US" dirty="0" smtClean="0">
                <a:solidFill>
                  <a:schemeClr val="tx1"/>
                </a:solidFill>
                <a:latin typeface="Arial" charset="0"/>
                <a:cs typeface="Arial" charset="0"/>
                <a:sym typeface="Arial" charset="0"/>
              </a:endParaRPr>
            </a:p>
            <a:p>
              <a:pPr marL="39688" algn="ctr"/>
              <a:r>
                <a:rPr lang="en-US" dirty="0">
                  <a:solidFill>
                    <a:schemeClr val="tx1"/>
                  </a:solidFill>
                  <a:latin typeface="Arial" charset="0"/>
                  <a:cs typeface="Arial" charset="0"/>
                  <a:sym typeface="Arial" charset="0"/>
                </a:rPr>
                <a:t>p</a:t>
              </a:r>
              <a:r>
                <a:rPr lang="en-US" dirty="0" smtClean="0">
                  <a:solidFill>
                    <a:schemeClr val="tx1"/>
                  </a:solidFill>
                  <a:latin typeface="Arial" charset="0"/>
                  <a:cs typeface="Arial" charset="0"/>
                  <a:sym typeface="Arial" charset="0"/>
                </a:rPr>
                <a:t>arameters</a:t>
              </a:r>
            </a:p>
            <a:p>
              <a:pPr marL="39688" algn="ctr"/>
              <a:endParaRPr lang="en-US" dirty="0" smtClean="0">
                <a:solidFill>
                  <a:schemeClr val="tx1"/>
                </a:solidFill>
                <a:latin typeface="Arial" charset="0"/>
                <a:cs typeface="Arial" charset="0"/>
                <a:sym typeface="Arial" charset="0"/>
              </a:endParaRPr>
            </a:p>
            <a:p>
              <a:pPr marL="39688" algn="ct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553" name="Rectangle 1"/>
          <p:cNvSpPr>
            <a:spLocks noGrp="1" noChangeArrowheads="1"/>
          </p:cNvSpPr>
          <p:nvPr>
            <p:ph type="title"/>
          </p:nvPr>
        </p:nvSpPr>
        <p:spPr>
          <a:xfrm>
            <a:off x="685800" y="381000"/>
            <a:ext cx="7772400" cy="609600"/>
          </a:xfrm>
          <a:ln/>
        </p:spPr>
        <p:txBody>
          <a:bodyPr rIns="132080">
            <a:normAutofit/>
          </a:bodyPr>
          <a:lstStyle/>
          <a:p>
            <a:pPr algn="ctr"/>
            <a:r>
              <a:rPr lang="en-US" sz="3200" dirty="0">
                <a:solidFill>
                  <a:srgbClr val="800000"/>
                </a:solidFill>
              </a:rPr>
              <a:t>Stack Frame</a:t>
            </a:r>
          </a:p>
        </p:txBody>
      </p:sp>
      <p:sp>
        <p:nvSpPr>
          <p:cNvPr id="19" name="Slide Number Placeholder 3"/>
          <p:cNvSpPr>
            <a:spLocks noGrp="1"/>
          </p:cNvSpPr>
          <p:nvPr>
            <p:ph type="sldNum" sz="quarter" idx="12"/>
          </p:nvPr>
        </p:nvSpPr>
        <p:spPr/>
        <p:txBody>
          <a:bodyPr>
            <a:normAutofit fontScale="85000" lnSpcReduction="20000"/>
          </a:bodyPr>
          <a:lstStyle/>
          <a:p>
            <a:fld id="{7023AEF6-179E-455F-9AB9-A0F881B32240}" type="slidenum">
              <a:rPr lang="en-US"/>
              <a:pPr/>
              <a:t>8</a:t>
            </a:fld>
            <a:endParaRPr lang="en-US"/>
          </a:p>
        </p:txBody>
      </p:sp>
      <p:sp>
        <p:nvSpPr>
          <p:cNvPr id="23555" name="AutoShape 3"/>
          <p:cNvSpPr>
            <a:spLocks/>
          </p:cNvSpPr>
          <p:nvPr/>
        </p:nvSpPr>
        <p:spPr bwMode="auto">
          <a:xfrm>
            <a:off x="5791200" y="1828800"/>
            <a:ext cx="485775" cy="2105025"/>
          </a:xfrm>
          <a:custGeom>
            <a:avLst/>
            <a:gdLst/>
            <a:ahLst/>
            <a:cxnLst/>
            <a:rect l="0" t="0" r="r" b="b"/>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12700">
            <a:solidFill>
              <a:schemeClr val="tx1"/>
            </a:solidFill>
            <a:prstDash val="solid"/>
            <a:miter lim="800000"/>
            <a:headEnd type="none" w="med" len="med"/>
            <a:tailEnd type="none" w="med" len="med"/>
          </a:ln>
        </p:spPr>
        <p:txBody>
          <a:bodyPr lIns="0" tIns="0" rIns="0" bIns="0"/>
          <a:lstStyle/>
          <a:p>
            <a:endParaRPr lang="fr-BE"/>
          </a:p>
        </p:txBody>
      </p:sp>
      <p:sp>
        <p:nvSpPr>
          <p:cNvPr id="23556" name="Rectangle 4"/>
          <p:cNvSpPr>
            <a:spLocks/>
          </p:cNvSpPr>
          <p:nvPr/>
        </p:nvSpPr>
        <p:spPr bwMode="auto">
          <a:xfrm>
            <a:off x="4739378" y="2667000"/>
            <a:ext cx="1084440" cy="369332"/>
          </a:xfrm>
          <a:prstGeom prst="rect">
            <a:avLst/>
          </a:prstGeom>
          <a:noFill/>
          <a:ln w="12700">
            <a:noFill/>
            <a:miter lim="800000"/>
            <a:headEnd type="none" w="med" len="med"/>
            <a:tailEnd type="none" w="med" len="med"/>
          </a:ln>
        </p:spPr>
        <p:txBody>
          <a:bodyPr wrap="none" lIns="0" tIns="0" rIns="40639" bIns="0">
            <a:spAutoFit/>
          </a:bodyPr>
          <a:lstStyle/>
          <a:p>
            <a:pPr marL="39688" algn="ctr"/>
            <a:r>
              <a:rPr lang="en-US" dirty="0">
                <a:solidFill>
                  <a:srgbClr val="009900"/>
                </a:solidFill>
                <a:latin typeface="Arial" charset="0"/>
                <a:cs typeface="Arial" charset="0"/>
                <a:sym typeface="Arial" charset="0"/>
              </a:rPr>
              <a:t>a</a:t>
            </a:r>
            <a:r>
              <a:rPr lang="en-US" dirty="0" smtClean="0">
                <a:solidFill>
                  <a:srgbClr val="009900"/>
                </a:solidFill>
                <a:latin typeface="Arial" charset="0"/>
                <a:cs typeface="Arial" charset="0"/>
                <a:sym typeface="Arial" charset="0"/>
              </a:rPr>
              <a:t> frame</a:t>
            </a:r>
            <a:endParaRPr lang="en-US" dirty="0">
              <a:solidFill>
                <a:srgbClr val="009900"/>
              </a:solidFill>
              <a:latin typeface="Arial" charset="0"/>
              <a:cs typeface="Arial" charset="0"/>
              <a:sym typeface="Arial" charset="0"/>
            </a:endParaRPr>
          </a:p>
        </p:txBody>
      </p:sp>
      <p:sp>
        <p:nvSpPr>
          <p:cNvPr id="2" name="TextBox 1"/>
          <p:cNvSpPr txBox="1"/>
          <p:nvPr/>
        </p:nvSpPr>
        <p:spPr>
          <a:xfrm>
            <a:off x="914400" y="1752600"/>
            <a:ext cx="4724400" cy="830997"/>
          </a:xfrm>
          <a:prstGeom prst="rect">
            <a:avLst/>
          </a:prstGeom>
          <a:noFill/>
        </p:spPr>
        <p:txBody>
          <a:bodyPr wrap="square" rtlCol="0">
            <a:spAutoFit/>
          </a:bodyPr>
          <a:lstStyle/>
          <a:p>
            <a:r>
              <a:rPr lang="en-US" dirty="0" smtClean="0"/>
              <a:t>A “frame” contains information about a method call:</a:t>
            </a:r>
            <a:endParaRPr lang="en-US" dirty="0"/>
          </a:p>
        </p:txBody>
      </p:sp>
      <p:cxnSp>
        <p:nvCxnSpPr>
          <p:cNvPr id="4" name="Straight Connector 3"/>
          <p:cNvCxnSpPr/>
          <p:nvPr/>
        </p:nvCxnSpPr>
        <p:spPr>
          <a:xfrm>
            <a:off x="6400800" y="2438400"/>
            <a:ext cx="2133600" cy="0"/>
          </a:xfrm>
          <a:prstGeom prst="line">
            <a:avLst/>
          </a:prstGeom>
          <a:ln w="34925">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6400800" y="3200400"/>
            <a:ext cx="2133600" cy="0"/>
          </a:xfrm>
          <a:prstGeom prst="line">
            <a:avLst/>
          </a:prstGeom>
          <a:ln w="34925">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62000" y="2590800"/>
            <a:ext cx="4572000" cy="1569660"/>
          </a:xfrm>
          <a:prstGeom prst="rect">
            <a:avLst/>
          </a:prstGeom>
          <a:noFill/>
        </p:spPr>
        <p:txBody>
          <a:bodyPr wrap="square" rtlCol="0">
            <a:spAutoFit/>
          </a:bodyPr>
          <a:lstStyle/>
          <a:p>
            <a:r>
              <a:rPr lang="en-US" dirty="0" smtClean="0"/>
              <a:t>At runtime, Java maintains a</a:t>
            </a:r>
          </a:p>
          <a:p>
            <a:r>
              <a:rPr lang="en-US" dirty="0">
                <a:solidFill>
                  <a:srgbClr val="FF0000"/>
                </a:solidFill>
              </a:rPr>
              <a:t>s</a:t>
            </a:r>
            <a:r>
              <a:rPr lang="en-US" dirty="0" smtClean="0">
                <a:solidFill>
                  <a:srgbClr val="FF0000"/>
                </a:solidFill>
              </a:rPr>
              <a:t>tack</a:t>
            </a:r>
            <a:r>
              <a:rPr lang="en-US" dirty="0" smtClean="0"/>
              <a:t> that contains frames</a:t>
            </a:r>
          </a:p>
          <a:p>
            <a:r>
              <a:rPr lang="en-US" dirty="0" smtClean="0"/>
              <a:t>for all method calls that are being executed but have not completed.</a:t>
            </a:r>
          </a:p>
        </p:txBody>
      </p:sp>
      <p:sp>
        <p:nvSpPr>
          <p:cNvPr id="6" name="TextBox 5"/>
          <p:cNvSpPr txBox="1"/>
          <p:nvPr/>
        </p:nvSpPr>
        <p:spPr>
          <a:xfrm>
            <a:off x="685800" y="4343400"/>
            <a:ext cx="7924800" cy="1200328"/>
          </a:xfrm>
          <a:prstGeom prst="rect">
            <a:avLst/>
          </a:prstGeom>
          <a:noFill/>
        </p:spPr>
        <p:txBody>
          <a:bodyPr wrap="square" rtlCol="0">
            <a:spAutoFit/>
          </a:bodyPr>
          <a:lstStyle/>
          <a:p>
            <a:r>
              <a:rPr lang="en-US" dirty="0" smtClean="0"/>
              <a:t>Method call: </a:t>
            </a:r>
            <a:r>
              <a:rPr lang="en-US" dirty="0"/>
              <a:t>push a </a:t>
            </a:r>
            <a:r>
              <a:rPr lang="en-US" dirty="0" smtClean="0"/>
              <a:t>frame </a:t>
            </a:r>
            <a:r>
              <a:rPr lang="en-US" dirty="0"/>
              <a:t>for call on </a:t>
            </a:r>
            <a:r>
              <a:rPr lang="en-US" dirty="0" smtClean="0">
                <a:solidFill>
                  <a:srgbClr val="FF0000"/>
                </a:solidFill>
              </a:rPr>
              <a:t>stack</a:t>
            </a:r>
            <a:r>
              <a:rPr lang="en-US" dirty="0" smtClean="0"/>
              <a:t>, assign argument values to parameters, execute method body. Use the frame for the call to reference local variables, parameters.</a:t>
            </a:r>
            <a:endParaRPr lang="en-US" dirty="0"/>
          </a:p>
        </p:txBody>
      </p:sp>
      <p:sp>
        <p:nvSpPr>
          <p:cNvPr id="41" name="TextBox 40"/>
          <p:cNvSpPr txBox="1"/>
          <p:nvPr/>
        </p:nvSpPr>
        <p:spPr>
          <a:xfrm>
            <a:off x="685800" y="5684973"/>
            <a:ext cx="7924800" cy="830997"/>
          </a:xfrm>
          <a:prstGeom prst="rect">
            <a:avLst/>
          </a:prstGeom>
          <a:noFill/>
        </p:spPr>
        <p:txBody>
          <a:bodyPr wrap="square" rtlCol="0">
            <a:spAutoFit/>
          </a:bodyPr>
          <a:lstStyle/>
          <a:p>
            <a:r>
              <a:rPr lang="en-US" dirty="0" smtClean="0"/>
              <a:t>End of method call: pop its frame from the </a:t>
            </a:r>
            <a:r>
              <a:rPr lang="en-US" dirty="0">
                <a:solidFill>
                  <a:srgbClr val="FF0000"/>
                </a:solidFill>
              </a:rPr>
              <a:t>stack</a:t>
            </a:r>
            <a:r>
              <a:rPr lang="en-US" dirty="0" smtClean="0"/>
              <a:t>; if it is a function, leave the return value on top of </a:t>
            </a:r>
            <a:r>
              <a:rPr lang="en-US" dirty="0" smtClean="0">
                <a:solidFill>
                  <a:srgbClr val="FF0000"/>
                </a:solidFill>
              </a:rPr>
              <a:t>stack.</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smtClean="0">
                <a:solidFill>
                  <a:srgbClr val="800000"/>
                </a:solidFill>
              </a:rPr>
              <a:t>Example: Sum </a:t>
            </a:r>
            <a:r>
              <a:rPr lang="en-US" sz="2800" dirty="0">
                <a:solidFill>
                  <a:srgbClr val="800000"/>
                </a:solidFill>
              </a:rPr>
              <a:t>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9</a:t>
            </a:fld>
            <a:endParaRPr lang="en-US"/>
          </a:p>
        </p:txBody>
      </p:sp>
      <p:sp>
        <p:nvSpPr>
          <p:cNvPr id="217" name="Rectangle 216"/>
          <p:cNvSpPr/>
          <p:nvPr/>
        </p:nvSpPr>
        <p:spPr>
          <a:xfrm>
            <a:off x="304800" y="1905000"/>
            <a:ext cx="4419600" cy="37338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 name="Rectangle 2"/>
          <p:cNvSpPr/>
          <p:nvPr/>
        </p:nvSpPr>
        <p:spPr>
          <a:xfrm>
            <a:off x="304800" y="1905000"/>
            <a:ext cx="4495800" cy="3785652"/>
          </a:xfrm>
          <a:prstGeom prst="rect">
            <a:avLst/>
          </a:prstGeom>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dirty="0" smtClean="0">
                <a:solidFill>
                  <a:srgbClr val="FF6600"/>
                </a:solidFill>
              </a:rPr>
              <a:t>     </a:t>
            </a:r>
            <a:r>
              <a:rPr lang="en-US" b="1" dirty="0" smtClean="0">
                <a:solidFill>
                  <a:srgbClr val="FF6600"/>
                </a:solidFill>
              </a:rPr>
              <a:t>return</a:t>
            </a:r>
            <a:r>
              <a:rPr lang="en-US" dirty="0" smtClean="0">
                <a:solidFill>
                  <a:srgbClr val="FF6600"/>
                </a:solidFill>
              </a:rPr>
              <a:t> </a:t>
            </a:r>
            <a:r>
              <a:rPr lang="en-US" dirty="0">
                <a:solidFill>
                  <a:srgbClr val="FF6600"/>
                </a:solidFill>
              </a:rPr>
              <a:t>sum(n/10)  +  n%</a:t>
            </a:r>
            <a:r>
              <a:rPr lang="en-US" dirty="0" smtClean="0">
                <a:solidFill>
                  <a:srgbClr val="FF6600"/>
                </a:solidFill>
              </a:rPr>
              <a:t>10;</a:t>
            </a:r>
            <a:endParaRPr lang="en-US" dirty="0">
              <a:solidFill>
                <a:srgbClr val="FF6600"/>
              </a:solidFill>
            </a:endParaRPr>
          </a:p>
          <a:p>
            <a:r>
              <a:rPr lang="en-US" dirty="0" smtClean="0">
                <a:solidFill>
                  <a:srgbClr val="FF6600"/>
                </a:solidFill>
              </a:rPr>
              <a:t>}</a:t>
            </a:r>
          </a:p>
          <a:p>
            <a:endParaRPr lang="en-US" dirty="0">
              <a:solidFill>
                <a:schemeClr val="tx1"/>
              </a:solidFill>
            </a:endParaRPr>
          </a:p>
          <a:p>
            <a:r>
              <a:rPr lang="en-US" b="1" dirty="0" smtClean="0">
                <a:solidFill>
                  <a:srgbClr val="3366FF"/>
                </a:solidFill>
              </a:rPr>
              <a:t>public</a:t>
            </a:r>
            <a:r>
              <a:rPr lang="en-US" dirty="0" smtClean="0">
                <a:solidFill>
                  <a:srgbClr val="3366FF"/>
                </a:solidFill>
              </a:rPr>
              <a:t> </a:t>
            </a:r>
            <a:r>
              <a:rPr lang="en-US" b="1" dirty="0" smtClean="0">
                <a:solidFill>
                  <a:srgbClr val="3366FF"/>
                </a:solidFill>
              </a:rPr>
              <a:t>static</a:t>
            </a:r>
            <a:r>
              <a:rPr lang="en-US" dirty="0" smtClean="0">
                <a:solidFill>
                  <a:srgbClr val="3366FF"/>
                </a:solidFill>
              </a:rPr>
              <a:t> void main(</a:t>
            </a:r>
          </a:p>
          <a:p>
            <a:r>
              <a:rPr lang="en-US" dirty="0">
                <a:solidFill>
                  <a:srgbClr val="3366FF"/>
                </a:solidFill>
              </a:rPr>
              <a:t> </a:t>
            </a:r>
            <a:r>
              <a:rPr lang="en-US" dirty="0" smtClean="0">
                <a:solidFill>
                  <a:srgbClr val="3366FF"/>
                </a:solidFill>
              </a:rPr>
              <a:t>       String[] </a:t>
            </a:r>
            <a:r>
              <a:rPr lang="en-US" dirty="0" err="1" smtClean="0">
                <a:solidFill>
                  <a:srgbClr val="3366FF"/>
                </a:solidFill>
              </a:rPr>
              <a:t>args</a:t>
            </a:r>
            <a:r>
              <a:rPr lang="en-US" dirty="0" smtClean="0">
                <a:solidFill>
                  <a:srgbClr val="3366FF"/>
                </a:solidFill>
              </a:rPr>
              <a:t>) {</a:t>
            </a:r>
          </a:p>
          <a:p>
            <a:r>
              <a:rPr lang="en-US" dirty="0">
                <a:solidFill>
                  <a:srgbClr val="3366FF"/>
                </a:solidFill>
              </a:rPr>
              <a:t> </a:t>
            </a:r>
            <a:r>
              <a:rPr lang="en-US" dirty="0" smtClean="0">
                <a:solidFill>
                  <a:srgbClr val="3366FF"/>
                </a:solidFill>
              </a:rPr>
              <a:t>  </a:t>
            </a:r>
            <a:r>
              <a:rPr lang="en-US" dirty="0" err="1" smtClean="0">
                <a:solidFill>
                  <a:srgbClr val="3366FF"/>
                </a:solidFill>
              </a:rPr>
              <a:t>int</a:t>
            </a:r>
            <a:r>
              <a:rPr lang="en-US" dirty="0" smtClean="0">
                <a:solidFill>
                  <a:srgbClr val="3366FF"/>
                </a:solidFill>
              </a:rPr>
              <a:t> r= sum(824);</a:t>
            </a:r>
          </a:p>
          <a:p>
            <a:r>
              <a:rPr lang="en-US" dirty="0">
                <a:solidFill>
                  <a:srgbClr val="3366FF"/>
                </a:solidFill>
              </a:rPr>
              <a:t> </a:t>
            </a:r>
            <a:r>
              <a:rPr lang="en-US" dirty="0" smtClean="0">
                <a:solidFill>
                  <a:srgbClr val="3366FF"/>
                </a:solidFill>
              </a:rPr>
              <a:t>  </a:t>
            </a:r>
            <a:r>
              <a:rPr lang="en-US" dirty="0" err="1" smtClean="0">
                <a:solidFill>
                  <a:srgbClr val="3366FF"/>
                </a:solidFill>
              </a:rPr>
              <a:t>System.out.println</a:t>
            </a:r>
            <a:r>
              <a:rPr lang="en-US" dirty="0" smtClean="0">
                <a:solidFill>
                  <a:srgbClr val="3366FF"/>
                </a:solidFill>
              </a:rPr>
              <a:t>(r);</a:t>
            </a:r>
          </a:p>
          <a:p>
            <a:r>
              <a:rPr lang="en-US" dirty="0">
                <a:solidFill>
                  <a:srgbClr val="3366FF"/>
                </a:solidFill>
              </a:rPr>
              <a:t>}</a:t>
            </a:r>
          </a:p>
        </p:txBody>
      </p:sp>
      <p:sp>
        <p:nvSpPr>
          <p:cNvPr id="5" name="TextBox 4"/>
          <p:cNvSpPr txBox="1"/>
          <p:nvPr/>
        </p:nvSpPr>
        <p:spPr>
          <a:xfrm>
            <a:off x="5029465" y="2209800"/>
            <a:ext cx="987770" cy="461665"/>
          </a:xfrm>
          <a:prstGeom prst="rect">
            <a:avLst/>
          </a:prstGeom>
          <a:noFill/>
        </p:spPr>
        <p:txBody>
          <a:bodyPr wrap="none" rtlCol="0">
            <a:spAutoFit/>
          </a:bodyPr>
          <a:lstStyle/>
          <a:p>
            <a:r>
              <a:rPr lang="en-US" dirty="0" smtClean="0"/>
              <a:t>frame:</a:t>
            </a:r>
            <a:endParaRPr lang="en-US" dirty="0"/>
          </a:p>
        </p:txBody>
      </p:sp>
      <p:grpSp>
        <p:nvGrpSpPr>
          <p:cNvPr id="6" name="Group 5"/>
          <p:cNvGrpSpPr/>
          <p:nvPr/>
        </p:nvGrpSpPr>
        <p:grpSpPr>
          <a:xfrm>
            <a:off x="6096265" y="1905000"/>
            <a:ext cx="1676135" cy="1066800"/>
            <a:chOff x="6019800" y="4267200"/>
            <a:chExt cx="1676135" cy="1066800"/>
          </a:xfrm>
        </p:grpSpPr>
        <p:sp>
          <p:nvSpPr>
            <p:cNvPr id="229" name="Rectangle 7"/>
            <p:cNvSpPr>
              <a:spLocks/>
            </p:cNvSpPr>
            <p:nvPr/>
          </p:nvSpPr>
          <p:spPr bwMode="auto">
            <a:xfrm>
              <a:off x="6019800" y="4267200"/>
              <a:ext cx="1676135" cy="10668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30" name="Rectangle 11"/>
            <p:cNvSpPr>
              <a:spLocks/>
            </p:cNvSpPr>
            <p:nvPr/>
          </p:nvSpPr>
          <p:spPr bwMode="auto">
            <a:xfrm>
              <a:off x="6172200" y="439937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smtClean="0">
                  <a:solidFill>
                    <a:schemeClr val="tx1"/>
                  </a:solidFill>
                  <a:latin typeface="Arial" charset="0"/>
                  <a:cs typeface="Arial" charset="0"/>
                  <a:sym typeface="Arial" charset="0"/>
                </a:rPr>
                <a:t>n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2" name="TextBox 231"/>
          <p:cNvSpPr txBox="1"/>
          <p:nvPr/>
        </p:nvSpPr>
        <p:spPr>
          <a:xfrm>
            <a:off x="5029465" y="4038600"/>
            <a:ext cx="987770" cy="461665"/>
          </a:xfrm>
          <a:prstGeom prst="rect">
            <a:avLst/>
          </a:prstGeom>
          <a:noFill/>
        </p:spPr>
        <p:txBody>
          <a:bodyPr wrap="none" rtlCol="0">
            <a:spAutoFit/>
          </a:bodyPr>
          <a:lstStyle/>
          <a:p>
            <a:r>
              <a:rPr lang="en-US" dirty="0" smtClean="0"/>
              <a:t>frame:</a:t>
            </a:r>
            <a:endParaRPr lang="en-US" dirty="0"/>
          </a:p>
        </p:txBody>
      </p:sp>
      <p:grpSp>
        <p:nvGrpSpPr>
          <p:cNvPr id="233" name="Group 232"/>
          <p:cNvGrpSpPr/>
          <p:nvPr/>
        </p:nvGrpSpPr>
        <p:grpSpPr>
          <a:xfrm>
            <a:off x="6096265" y="3733800"/>
            <a:ext cx="2590535" cy="1066800"/>
            <a:chOff x="6019800" y="4267200"/>
            <a:chExt cx="1676135" cy="1066800"/>
          </a:xfrm>
        </p:grpSpPr>
        <p:sp>
          <p:nvSpPr>
            <p:cNvPr id="234" name="Rectangle 7"/>
            <p:cNvSpPr>
              <a:spLocks/>
            </p:cNvSpPr>
            <p:nvPr/>
          </p:nvSpPr>
          <p:spPr bwMode="auto">
            <a:xfrm>
              <a:off x="6019800" y="4267200"/>
              <a:ext cx="1676135" cy="10668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35" name="Rectangle 11"/>
            <p:cNvSpPr>
              <a:spLocks/>
            </p:cNvSpPr>
            <p:nvPr/>
          </p:nvSpPr>
          <p:spPr bwMode="auto">
            <a:xfrm>
              <a:off x="6172200" y="4399372"/>
              <a:ext cx="1391998"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a:t>
              </a:r>
              <a:r>
                <a:rPr lang="en-US" dirty="0" smtClean="0">
                  <a:solidFill>
                    <a:schemeClr val="tx1"/>
                  </a:solidFill>
                  <a:latin typeface="Arial" charset="0"/>
                  <a:cs typeface="Arial" charset="0"/>
                  <a:sym typeface="Arial" charset="0"/>
                </a:rPr>
                <a:t> ___  </a:t>
              </a:r>
              <a:r>
                <a:rPr lang="en-US" dirty="0" err="1" smtClean="0">
                  <a:solidFill>
                    <a:schemeClr val="tx1"/>
                  </a:solidFill>
                  <a:latin typeface="Arial" charset="0"/>
                  <a:cs typeface="Arial" charset="0"/>
                  <a:sym typeface="Arial" charset="0"/>
                </a:rPr>
                <a:t>args</a:t>
              </a:r>
              <a:r>
                <a:rPr lang="en-US" dirty="0" smtClean="0">
                  <a:solidFill>
                    <a:schemeClr val="tx1"/>
                  </a:solidFill>
                  <a:latin typeface="Arial" charset="0"/>
                  <a:cs typeface="Arial" charset="0"/>
                  <a:sym typeface="Arial" charset="0"/>
                </a:rPr>
                <a:t> ___</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236" name="TextBox 235"/>
          <p:cNvSpPr txBox="1"/>
          <p:nvPr/>
        </p:nvSpPr>
        <p:spPr>
          <a:xfrm>
            <a:off x="5029200" y="5562600"/>
            <a:ext cx="987770" cy="461665"/>
          </a:xfrm>
          <a:prstGeom prst="rect">
            <a:avLst/>
          </a:prstGeom>
          <a:noFill/>
        </p:spPr>
        <p:txBody>
          <a:bodyPr wrap="none" rtlCol="0">
            <a:spAutoFit/>
          </a:bodyPr>
          <a:lstStyle/>
          <a:p>
            <a:r>
              <a:rPr lang="en-US" dirty="0" smtClean="0"/>
              <a:t>frame:</a:t>
            </a:r>
            <a:endParaRPr lang="en-US" dirty="0"/>
          </a:p>
        </p:txBody>
      </p:sp>
      <p:grpSp>
        <p:nvGrpSpPr>
          <p:cNvPr id="237" name="Group 236"/>
          <p:cNvGrpSpPr/>
          <p:nvPr/>
        </p:nvGrpSpPr>
        <p:grpSpPr>
          <a:xfrm>
            <a:off x="6096000" y="5105400"/>
            <a:ext cx="1676135" cy="1066800"/>
            <a:chOff x="6019800" y="4267200"/>
            <a:chExt cx="1676135" cy="1066800"/>
          </a:xfrm>
        </p:grpSpPr>
        <p:sp>
          <p:nvSpPr>
            <p:cNvPr id="238" name="Rectangle 7"/>
            <p:cNvSpPr>
              <a:spLocks/>
            </p:cNvSpPr>
            <p:nvPr/>
          </p:nvSpPr>
          <p:spPr bwMode="auto">
            <a:xfrm>
              <a:off x="6019800" y="4267200"/>
              <a:ext cx="1676135" cy="10668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172200" y="439937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r>
                <a:rPr lang="en-US" dirty="0" smtClean="0">
                  <a:solidFill>
                    <a:schemeClr val="tx1"/>
                  </a:solidFill>
                  <a:latin typeface="Arial" charset="0"/>
                  <a:cs typeface="Arial" charset="0"/>
                  <a:sym typeface="Arial" charset="0"/>
                </a:rPr>
                <a:t>     ?</a:t>
              </a:r>
            </a:p>
            <a:p>
              <a:pPr>
                <a:spcBef>
                  <a:spcPts val="600"/>
                </a:spcBef>
              </a:pPr>
              <a:r>
                <a:rPr lang="en-US" dirty="0" smtClean="0">
                  <a:solidFill>
                    <a:schemeClr val="tx1"/>
                  </a:solidFill>
                  <a:latin typeface="Arial" charset="0"/>
                  <a:cs typeface="Arial" charset="0"/>
                  <a:sym typeface="Arial" charset="0"/>
                </a:rPr>
                <a:t>return </a:t>
              </a:r>
              <a:r>
                <a:rPr lang="en-US" dirty="0">
                  <a:solidFill>
                    <a:schemeClr val="tx1"/>
                  </a:solidFill>
                  <a:latin typeface="Arial" charset="0"/>
                  <a:cs typeface="Arial" charset="0"/>
                  <a:sym typeface="Arial" charset="0"/>
                </a:rPr>
                <a:t>info</a:t>
              </a:r>
            </a:p>
          </p:txBody>
        </p:sp>
      </p:grpSp>
      <p:sp>
        <p:nvSpPr>
          <p:cNvPr id="7" name="TextBox 6"/>
          <p:cNvSpPr txBox="1"/>
          <p:nvPr/>
        </p:nvSpPr>
        <p:spPr>
          <a:xfrm>
            <a:off x="609600" y="5715000"/>
            <a:ext cx="4419600" cy="830997"/>
          </a:xfrm>
          <a:prstGeom prst="rect">
            <a:avLst/>
          </a:prstGeom>
          <a:noFill/>
        </p:spPr>
        <p:txBody>
          <a:bodyPr wrap="square" rtlCol="0">
            <a:spAutoFit/>
          </a:bodyPr>
          <a:lstStyle/>
          <a:p>
            <a:r>
              <a:rPr lang="en-US" dirty="0" smtClean="0">
                <a:solidFill>
                  <a:srgbClr val="FF0000"/>
                </a:solidFill>
              </a:rPr>
              <a:t>Frame for method in the system that calls method main</a:t>
            </a:r>
            <a:endParaRPr lang="en-US" dirty="0">
              <a:solidFill>
                <a:srgbClr val="FF0000"/>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3313</TotalTime>
  <Pages>0</Pages>
  <Words>3293</Words>
  <Characters>0</Characters>
  <Application>Microsoft Macintosh PowerPoint</Application>
  <PresentationFormat>On-screen Show (4:3)</PresentationFormat>
  <Lines>0</Lines>
  <Paragraphs>566</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Median</vt:lpstr>
      <vt:lpstr>Recursion</vt:lpstr>
      <vt:lpstr>Overview references to sections in text</vt:lpstr>
      <vt:lpstr>A little about generics –used in A3</vt:lpstr>
      <vt:lpstr>What does generic mean?</vt:lpstr>
      <vt:lpstr>Sum the digits in a non-negative integer</vt:lpstr>
      <vt:lpstr>Two issues with recursion</vt:lpstr>
      <vt:lpstr>Stacks and Queues</vt:lpstr>
      <vt:lpstr>Stack Frame</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Summary of method call execution</vt:lpstr>
      <vt:lpstr>Questions about local variables</vt:lpstr>
      <vt:lpstr>Recursion is used extensively in math</vt:lpstr>
      <vt:lpstr>Two views of recursive methods</vt:lpstr>
      <vt:lpstr>Understanding  a recursive method</vt:lpstr>
      <vt:lpstr>Understanding a recursive method</vt:lpstr>
      <vt:lpstr>Understanding a recursive method</vt:lpstr>
      <vt:lpstr>Understanding a recursive method</vt:lpstr>
      <vt:lpstr>Writing a recursive method</vt:lpstr>
      <vt:lpstr>Examples of writing recursive functions</vt:lpstr>
      <vt:lpstr>The Fibonacci Function</vt:lpstr>
      <vt:lpstr>Example: Is a string a palindrome?</vt:lpstr>
      <vt:lpstr>Example: Count the e’s in a string</vt:lpstr>
      <vt:lpstr>Computing an for n &gt;= 0</vt:lpstr>
      <vt:lpstr>Computing an for n &gt;= 0</vt:lpstr>
      <vt:lpstr>Tiling Elaine’s kitchen</vt:lpstr>
      <vt:lpstr>Tiling Elaine’s kitchen</vt:lpstr>
      <vt:lpstr>Tiling Elaine’s kitchen</vt:lpstr>
      <vt:lpstr>Tiling Elaine’s kitchen</vt:lpstr>
      <vt:lpstr>Tiling Elaine’s kitchen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CS211</dc:title>
  <dc:creator>chew</dc:creator>
  <cp:lastModifiedBy>David Gries</cp:lastModifiedBy>
  <cp:revision>151</cp:revision>
  <cp:lastPrinted>2014-09-15T14:24:46Z</cp:lastPrinted>
  <dcterms:modified xsi:type="dcterms:W3CDTF">2015-02-12T14:35:58Z</dcterms:modified>
</cp:coreProperties>
</file>