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5" r:id="rId3"/>
    <p:sldId id="360" r:id="rId4"/>
    <p:sldId id="361" r:id="rId5"/>
    <p:sldId id="362" r:id="rId6"/>
    <p:sldId id="282" r:id="rId7"/>
    <p:sldId id="364" r:id="rId8"/>
    <p:sldId id="363" r:id="rId9"/>
    <p:sldId id="321" r:id="rId10"/>
    <p:sldId id="338" r:id="rId11"/>
    <p:sldId id="340" r:id="rId12"/>
    <p:sldId id="339" r:id="rId13"/>
    <p:sldId id="357" r:id="rId14"/>
    <p:sldId id="358" r:id="rId15"/>
    <p:sldId id="356" r:id="rId16"/>
    <p:sldId id="341" r:id="rId17"/>
    <p:sldId id="342" r:id="rId18"/>
    <p:sldId id="353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4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FFF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34" d="100"/>
          <a:sy n="134" d="100"/>
        </p:scale>
        <p:origin x="-264" y="-96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2/10/15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2/10/15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2/10/15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2/10/15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2/10/15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2/10/15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2/10/15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Spring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6: Consequence of type, casting; function equals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</a:t>
            </a:r>
            <a:r>
              <a:rPr lang="en-US" sz="3600" dirty="0" smtClean="0">
                <a:solidFill>
                  <a:srgbClr val="800000"/>
                </a:solidFill>
              </a:rPr>
              <a:t>[</a:t>
            </a:r>
            <a:r>
              <a:rPr lang="en-US" sz="3600" dirty="0">
                <a:solidFill>
                  <a:srgbClr val="800000"/>
                </a:solidFill>
              </a:rPr>
              <a:t>3</a:t>
            </a:r>
            <a:r>
              <a:rPr lang="en-US" sz="3600" dirty="0" smtClean="0">
                <a:solidFill>
                  <a:srgbClr val="800000"/>
                </a:solidFill>
              </a:rPr>
              <a:t>];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</a:t>
              </a:r>
              <a:r>
                <a:rPr lang="en-US" sz="2400" dirty="0" smtClean="0">
                  <a:solidFill>
                    <a:srgbClr val="800000"/>
                  </a:solidFill>
                </a:rPr>
                <a:t>eclaration of</a:t>
              </a:r>
              <a:br>
                <a:rPr lang="en-US" sz="2400" dirty="0" smtClean="0">
                  <a:solidFill>
                    <a:srgbClr val="800000"/>
                  </a:solidFill>
                </a:rPr>
              </a:br>
              <a:r>
                <a:rPr lang="en-US" sz="2400" dirty="0" smtClean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null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67000"/>
            <a:ext cx="2514600" cy="2286000"/>
            <a:chOff x="6172200" y="1752600"/>
            <a:chExt cx="2514600" cy="2286000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52600"/>
              <a:ext cx="2133600" cy="2286000"/>
              <a:chOff x="4368" y="2208"/>
              <a:chExt cx="1152" cy="1350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a6</a:t>
                </a:r>
                <a:endParaRPr lang="en-US" dirty="0">
                  <a:solidFill>
                    <a:srgbClr val="E41900"/>
                  </a:solidFill>
                </a:endParaRP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Animal[]</a:t>
                </a:r>
                <a:endParaRPr lang="en-US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</a:t>
              </a:r>
            </a:p>
            <a:p>
              <a:r>
                <a:rPr lang="en-US" sz="2400" dirty="0" smtClean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null</a:t>
              </a:r>
            </a:p>
            <a:p>
              <a:r>
                <a:rPr lang="en-US" sz="2400" dirty="0"/>
                <a:t>n</a:t>
              </a:r>
              <a:r>
                <a:rPr lang="en-US" sz="2400" dirty="0" smtClean="0"/>
                <a:t>ull</a:t>
              </a:r>
            </a:p>
            <a:p>
              <a:r>
                <a:rPr lang="en-US" sz="2400" dirty="0" smtClean="0"/>
                <a:t>null</a:t>
              </a:r>
              <a:endParaRPr lang="en-US" sz="2400" dirty="0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Assign value of new-</a:t>
            </a:r>
            <a:r>
              <a:rPr lang="en-US" sz="2400" dirty="0" err="1" smtClean="0">
                <a:solidFill>
                  <a:srgbClr val="800000"/>
                </a:solidFill>
              </a:rPr>
              <a:t>exp</a:t>
            </a:r>
            <a:r>
              <a:rPr lang="en-US" sz="2400" dirty="0" smtClean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a6</a:t>
              </a:r>
              <a:endParaRPr lang="en-US" dirty="0">
                <a:solidFill>
                  <a:srgbClr val="E41900"/>
                </a:solidFill>
              </a:endParaRP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v[0]=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= v[0].</a:t>
            </a:r>
            <a:r>
              <a:rPr lang="en-US" sz="2400" dirty="0" err="1" smtClean="0">
                <a:solidFill>
                  <a:srgbClr val="800000"/>
                </a:solidFill>
              </a:rPr>
              <a:t>getAge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 smtClean="0"/>
                      <a:t>       </a:t>
                    </a:r>
                    <a:r>
                      <a:rPr lang="en-US" dirty="0"/>
                      <a:t>null      </a:t>
                    </a:r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null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v</a:t>
                </a:r>
                <a:endParaRPr lang="en-US" dirty="0"/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Sometimes use horizontal picture of an array: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54864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 smtClean="0">
                <a:solidFill>
                  <a:srgbClr val="8B008C"/>
                </a:solidFill>
              </a:rPr>
              <a:t>Which function is called </a:t>
            </a:r>
            <a:r>
              <a:rPr lang="en-US" sz="2200" b="1" dirty="0">
                <a:solidFill>
                  <a:srgbClr val="8B008C"/>
                </a:solidFill>
              </a:rPr>
              <a:t>by</a:t>
            </a:r>
          </a:p>
          <a:p>
            <a:pPr>
              <a:spcBef>
                <a:spcPts val="12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       v[0].</a:t>
            </a:r>
            <a:r>
              <a:rPr lang="en-US" sz="2200" b="1" dirty="0" err="1" smtClean="0">
                <a:solidFill>
                  <a:srgbClr val="FF0000"/>
                </a:solidFill>
              </a:rPr>
              <a:t>toString</a:t>
            </a:r>
            <a:r>
              <a:rPr lang="en-US" sz="2200" b="1" dirty="0">
                <a:solidFill>
                  <a:srgbClr val="FF0000"/>
                </a:solidFill>
              </a:rPr>
              <a:t>()    </a:t>
            </a:r>
            <a:r>
              <a:rPr lang="en-US" sz="2200" b="1" dirty="0" smtClean="0">
                <a:solidFill>
                  <a:srgbClr val="8B008C"/>
                </a:solidFill>
              </a:rPr>
              <a:t>?</a:t>
            </a:r>
            <a:endParaRPr lang="en-US" sz="2200" b="1" dirty="0">
              <a:solidFill>
                <a:srgbClr val="8B008C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200" dirty="0"/>
              <a:t>R</a:t>
            </a:r>
            <a:r>
              <a:rPr lang="en-US" sz="2200" dirty="0" smtClean="0"/>
              <a:t>emember, partition Object </a:t>
            </a:r>
            <a:br>
              <a:rPr lang="en-US" sz="2200" dirty="0" smtClean="0"/>
            </a:br>
            <a:r>
              <a:rPr lang="en-US" sz="2200" dirty="0" smtClean="0"/>
              <a:t>contains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Which function is called?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r>
                  <a:rPr lang="en-US"/>
                  <a:t>       null      </a:t>
                </a:r>
                <a:r>
                  <a:rPr lang="en-US">
                    <a:solidFill>
                      <a:srgbClr val="E41900"/>
                    </a:solidFill>
                  </a:rPr>
                  <a:t>a1</a:t>
                </a:r>
                <a:endParaRPr lang="en-US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4572000"/>
            <a:ext cx="3810000" cy="1938992"/>
            <a:chOff x="457200" y="4572000"/>
            <a:chExt cx="3810000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4572000"/>
              <a:ext cx="2035386" cy="1938992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Bottom-up or overriding rule says function </a:t>
              </a:r>
              <a:r>
                <a:rPr lang="en-US" sz="2400" dirty="0" err="1" smtClean="0"/>
                <a:t>toString</a:t>
              </a:r>
              <a:r>
                <a:rPr lang="en-US" sz="2400" dirty="0" smtClean="0"/>
                <a:t> in Cat partition</a:t>
              </a:r>
              <a:endParaRPr lang="en-US" sz="2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62200" y="5943600"/>
              <a:ext cx="1905000" cy="0"/>
            </a:xfrm>
            <a:prstGeom prst="straightConnector1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2979003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The type of </a:t>
            </a: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000000"/>
                </a:solidFill>
              </a:rPr>
              <a:t> is </a:t>
            </a:r>
            <a:r>
              <a:rPr lang="en-US" dirty="0" smtClean="0">
                <a:solidFill>
                  <a:srgbClr val="FF0000"/>
                </a:solidFill>
              </a:rPr>
              <a:t>Animal[] </a:t>
            </a:r>
          </a:p>
          <a:p>
            <a:r>
              <a:rPr lang="en-US" dirty="0" smtClean="0"/>
              <a:t>The type of each </a:t>
            </a:r>
            <a:r>
              <a:rPr lang="en-US" dirty="0" smtClean="0">
                <a:solidFill>
                  <a:srgbClr val="FF0000"/>
                </a:solidFill>
              </a:rPr>
              <a:t>v[k]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Animal</a:t>
            </a:r>
          </a:p>
          <a:p>
            <a:r>
              <a:rPr lang="en-US" dirty="0" smtClean="0"/>
              <a:t>The type is part of the syntax/grammar of the language. Known at compile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Consequences of a class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3048000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752600"/>
            <a:ext cx="771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Animal[] v;              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declaration of v. Also means that each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variable v[k] is of type Animal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4343400"/>
            <a:ext cx="230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Animal variables</a:t>
            </a:r>
            <a:endParaRPr lang="en-US" sz="2400" dirty="0">
              <a:latin typeface="Times New Roman"/>
              <a:cs typeface="Times New Roma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553200" y="3962400"/>
            <a:ext cx="990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 flipV="1">
            <a:off x="7086600" y="3962400"/>
            <a:ext cx="4572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543800" y="3962400"/>
            <a:ext cx="228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0" y="5410200"/>
            <a:ext cx="662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As we see on next slide, the type of a class variable like v[k] determines what methods can be called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From an Animal variable, can use only methods available in class Animal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91200" y="3505200"/>
            <a:ext cx="2819400" cy="3048000"/>
            <a:chOff x="2819400" y="3505200"/>
            <a:chExt cx="2819400" cy="3048000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2819400" y="3505200"/>
              <a:ext cx="2819400" cy="3048000"/>
              <a:chOff x="3696" y="144"/>
              <a:chExt cx="1776" cy="1920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Cat(String, </a:t>
                    </a:r>
                    <a:r>
                      <a:rPr lang="en-US" dirty="0" err="1"/>
                      <a:t>int</a:t>
                    </a:r>
                    <a:r>
                      <a:rPr lang="en-US" dirty="0"/>
                      <a:t>)</a:t>
                    </a: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</a:t>
                    </a:r>
                    <a:r>
                      <a:rPr lang="en-US" dirty="0" smtClean="0"/>
                      <a:t>) </a:t>
                    </a:r>
                    <a:r>
                      <a:rPr lang="en-US" dirty="0" err="1" smtClean="0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 err="1">
                        <a:solidFill>
                          <a:srgbClr val="FF0000"/>
                        </a:solidFill>
                      </a:rPr>
                      <a:t>getWeight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()</a:t>
                    </a:r>
                  </a:p>
                </p:txBody>
              </p: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  <a:br>
                      <a:rPr lang="en-US" dirty="0"/>
                    </a:br>
                    <a:r>
                      <a:rPr lang="en-US" dirty="0"/>
                      <a:t>Animal(String, </a:t>
                    </a:r>
                    <a:r>
                      <a:rPr lang="en-US" dirty="0" err="1"/>
                      <a:t>int</a:t>
                    </a:r>
                    <a:r>
                      <a:rPr lang="en-US" dirty="0"/>
                      <a:t>)</a:t>
                    </a:r>
                    <a:br>
                      <a:rPr lang="en-US" dirty="0"/>
                    </a:b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" y="1905000"/>
            <a:ext cx="1732159" cy="852190"/>
            <a:chOff x="228602" y="2276475"/>
            <a:chExt cx="1732159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6976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Cat</a:t>
              </a:r>
              <a:endParaRPr lang="en-US" sz="2400" dirty="0"/>
            </a:p>
          </p:txBody>
        </p:sp>
      </p:grpSp>
      <p:grpSp>
        <p:nvGrpSpPr>
          <p:cNvPr id="75" name="Group 39"/>
          <p:cNvGrpSpPr>
            <a:grpSpLocks/>
          </p:cNvGrpSpPr>
          <p:nvPr/>
        </p:nvGrpSpPr>
        <p:grpSpPr bwMode="auto">
          <a:xfrm>
            <a:off x="533400" y="3429000"/>
            <a:ext cx="2819400" cy="3048000"/>
            <a:chOff x="3696" y="144"/>
            <a:chExt cx="1776" cy="1920"/>
          </a:xfrm>
        </p:grpSpPr>
        <p:grpSp>
          <p:nvGrpSpPr>
            <p:cNvPr id="86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88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90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9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9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9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9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9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89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09800" y="1295400"/>
            <a:ext cx="39624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same object a0, from the viewpoint of a Cat variable and an Animal variable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2819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c.getWeight</a:t>
            </a:r>
            <a:r>
              <a:rPr lang="en-US" sz="2400" dirty="0" smtClean="0"/>
              <a:t>() is legal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3886200" y="2819400"/>
            <a:ext cx="3124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a</a:t>
            </a:r>
            <a:r>
              <a:rPr lang="en-US" sz="2400" dirty="0" err="1" smtClean="0"/>
              <a:t>.getWeight</a:t>
            </a:r>
            <a:r>
              <a:rPr lang="en-US" sz="2400" dirty="0" smtClean="0"/>
              <a:t>() is illegal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886200" y="3276600"/>
            <a:ext cx="1600199" cy="2308324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ecause </a:t>
            </a:r>
            <a:r>
              <a:rPr lang="en-US" sz="2400" dirty="0" err="1" smtClean="0"/>
              <a:t>getWeight</a:t>
            </a:r>
            <a:endParaRPr lang="en-US" sz="2400" dirty="0" smtClean="0"/>
          </a:p>
          <a:p>
            <a:r>
              <a:rPr lang="en-US" sz="2400" dirty="0"/>
              <a:t>i</a:t>
            </a:r>
            <a:r>
              <a:rPr lang="en-US" sz="2400" dirty="0" smtClean="0"/>
              <a:t>s </a:t>
            </a:r>
            <a:r>
              <a:rPr lang="en-US" sz="2400" dirty="0" smtClean="0"/>
              <a:t>not available in class Animal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056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Rule for determining legality of method call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2400" y="1905000"/>
            <a:ext cx="1501427" cy="852190"/>
            <a:chOff x="228602" y="2276475"/>
            <a:chExt cx="1501427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4668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 C</a:t>
              </a:r>
              <a:endParaRPr lang="en-US" sz="2400" dirty="0"/>
            </a:p>
          </p:txBody>
        </p:sp>
      </p:grpSp>
      <p:grpSp>
        <p:nvGrpSpPr>
          <p:cNvPr id="88" name="Group 16"/>
          <p:cNvGrpSpPr>
            <a:grpSpLocks/>
          </p:cNvGrpSpPr>
          <p:nvPr/>
        </p:nvGrpSpPr>
        <p:grpSpPr bwMode="auto">
          <a:xfrm>
            <a:off x="1676400" y="2895600"/>
            <a:ext cx="5791200" cy="3560618"/>
            <a:chOff x="1824" y="812"/>
            <a:chExt cx="3648" cy="2056"/>
          </a:xfrm>
        </p:grpSpPr>
        <p:grpSp>
          <p:nvGrpSpPr>
            <p:cNvPr id="90" name="Group 15"/>
            <p:cNvGrpSpPr>
              <a:grpSpLocks/>
            </p:cNvGrpSpPr>
            <p:nvPr/>
          </p:nvGrpSpPr>
          <p:grpSpPr bwMode="auto">
            <a:xfrm>
              <a:off x="3696" y="812"/>
              <a:ext cx="1776" cy="2056"/>
              <a:chOff x="3696" y="812"/>
              <a:chExt cx="1776" cy="2056"/>
            </a:xfrm>
          </p:grpSpPr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3696" y="1120"/>
                <a:ext cx="1776" cy="17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4" name="Text Box 8"/>
              <p:cNvSpPr txBox="1">
                <a:spLocks noChangeArrowheads="1"/>
              </p:cNvSpPr>
              <p:nvPr/>
            </p:nvSpPr>
            <p:spPr bwMode="auto">
              <a:xfrm>
                <a:off x="3696" y="812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endParaRPr lang="en-US"/>
              </a:p>
            </p:txBody>
          </p:sp>
          <p:sp>
            <p:nvSpPr>
              <p:cNvPr id="95" name="Text Box 9"/>
              <p:cNvSpPr txBox="1">
                <a:spLocks noChangeArrowheads="1"/>
              </p:cNvSpPr>
              <p:nvPr/>
            </p:nvSpPr>
            <p:spPr bwMode="auto">
              <a:xfrm>
                <a:off x="4704" y="1117"/>
                <a:ext cx="768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Object</a:t>
                </a:r>
                <a:endParaRPr lang="en-US" dirty="0"/>
              </a:p>
            </p:txBody>
          </p:sp>
          <p:sp>
            <p:nvSpPr>
              <p:cNvPr id="96" name="Text Box 10"/>
              <p:cNvSpPr txBox="1">
                <a:spLocks noChangeArrowheads="1"/>
              </p:cNvSpPr>
              <p:nvPr/>
            </p:nvSpPr>
            <p:spPr bwMode="auto">
              <a:xfrm>
                <a:off x="4992" y="2437"/>
                <a:ext cx="480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3696" y="2437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91" name="Text Box 12"/>
            <p:cNvSpPr txBox="1">
              <a:spLocks noChangeArrowheads="1"/>
            </p:cNvSpPr>
            <p:nvPr/>
          </p:nvSpPr>
          <p:spPr bwMode="auto">
            <a:xfrm>
              <a:off x="1824" y="1659"/>
              <a:ext cx="1440" cy="693"/>
            </a:xfrm>
            <a:prstGeom prst="rect">
              <a:avLst/>
            </a:prstGeom>
            <a:solidFill>
              <a:srgbClr val="E4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m(…)  must be declared in one of these classes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05000" y="1524000"/>
            <a:ext cx="6781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Rule: </a:t>
            </a:r>
            <a:r>
              <a:rPr lang="en-US" sz="2400" dirty="0" err="1" smtClean="0">
                <a:solidFill>
                  <a:srgbClr val="FF0000"/>
                </a:solidFill>
              </a:rPr>
              <a:t>c.m</a:t>
            </a:r>
            <a:r>
              <a:rPr lang="en-US" sz="2400" dirty="0" smtClean="0">
                <a:solidFill>
                  <a:srgbClr val="FF0000"/>
                </a:solidFill>
              </a:rPr>
              <a:t>(…) </a:t>
            </a:r>
            <a:r>
              <a:rPr lang="en-US" sz="2400" dirty="0" smtClean="0"/>
              <a:t>is legal and the program will compile ONLY if method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is declared in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or one of its </a:t>
            </a:r>
            <a:r>
              <a:rPr lang="en-US" sz="2400" dirty="0" err="1" smtClean="0"/>
              <a:t>superclasses</a:t>
            </a:r>
            <a:endParaRPr lang="en-US" sz="2400" dirty="0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05600" y="4947805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4" name="Line 11"/>
          <p:cNvSpPr>
            <a:spLocks noChangeShapeType="1"/>
          </p:cNvSpPr>
          <p:nvPr/>
        </p:nvSpPr>
        <p:spPr bwMode="auto">
          <a:xfrm>
            <a:off x="4648200" y="494780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916083" y="44555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705600" y="4114800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4648200" y="4114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12" name="Straight Connector 11"/>
          <p:cNvCxnSpPr>
            <a:stCxn id="91" idx="3"/>
          </p:cNvCxnSpPr>
          <p:nvPr/>
        </p:nvCxnSpPr>
        <p:spPr>
          <a:xfrm flipV="1">
            <a:off x="3962400" y="3810001"/>
            <a:ext cx="1066800" cy="115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962400" y="4724400"/>
            <a:ext cx="1066800" cy="2381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1" idx="3"/>
          </p:cNvCxnSpPr>
          <p:nvPr/>
        </p:nvCxnSpPr>
        <p:spPr>
          <a:xfrm>
            <a:off x="3962400" y="4962525"/>
            <a:ext cx="1066800" cy="295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1" idx="3"/>
          </p:cNvCxnSpPr>
          <p:nvPr/>
        </p:nvCxnSpPr>
        <p:spPr>
          <a:xfrm>
            <a:off x="3962400" y="4962525"/>
            <a:ext cx="1066800" cy="1057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5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800000"/>
                </a:solidFill>
              </a:rPr>
              <a:t>Type of v[0]: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719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29200" y="18288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200" y="25146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Should this call be allowed? 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v[k].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115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38862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Each element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 is of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type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0000"/>
                </a:solidFill>
              </a:rPr>
              <a:t>From </a:t>
            </a:r>
            <a:r>
              <a:rPr lang="en-US" dirty="0" smtClean="0">
                <a:solidFill>
                  <a:srgbClr val="800000"/>
                </a:solidFill>
              </a:rPr>
              <a:t>v[k]</a:t>
            </a:r>
            <a:r>
              <a:rPr lang="en-US" dirty="0" smtClean="0">
                <a:solidFill>
                  <a:srgbClr val="000000"/>
                </a:solidFill>
              </a:rPr>
              <a:t>, see only what is in partition </a:t>
            </a:r>
            <a:r>
              <a:rPr lang="en-US" dirty="0" smtClean="0">
                <a:solidFill>
                  <a:srgbClr val="800000"/>
                </a:solidFill>
              </a:rPr>
              <a:t>Animal</a:t>
            </a:r>
            <a:r>
              <a:rPr lang="en-US" dirty="0" smtClean="0">
                <a:solidFill>
                  <a:srgbClr val="000000"/>
                </a:solidFill>
              </a:rPr>
              <a:t> and partitions above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View of object based on  the type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2625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>
                    <a:solidFill>
                      <a:srgbClr val="E41900"/>
                    </a:solidFill>
                  </a:rPr>
                  <a:t>a0</a:t>
                </a:r>
                <a:r>
                  <a:rPr lang="en-US" dirty="0" smtClean="0"/>
                  <a:t>     </a:t>
                </a:r>
                <a:r>
                  <a:rPr lang="en-US" dirty="0"/>
                  <a:t>null    </a:t>
                </a:r>
                <a:r>
                  <a:rPr lang="en-US" dirty="0" smtClean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</a:t>
              </a:r>
              <a:r>
                <a:rPr lang="en-US" dirty="0" smtClean="0"/>
                <a:t> </a:t>
              </a:r>
              <a:r>
                <a:rPr lang="en-US" dirty="0"/>
                <a:t>1        </a:t>
              </a:r>
              <a:r>
                <a:rPr lang="en-US" dirty="0" smtClean="0"/>
                <a:t> </a:t>
              </a:r>
              <a:r>
                <a:rPr lang="en-US" dirty="0"/>
                <a:t>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191000" y="1676400"/>
            <a:ext cx="4724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 smtClean="0">
                <a:latin typeface="Times New Roman"/>
                <a:cs typeface="Times New Roman"/>
              </a:rPr>
              <a:t>not in class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 smtClean="0">
                <a:latin typeface="Times New Roman"/>
                <a:cs typeface="Times New Roman"/>
              </a:rPr>
              <a:t> or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Object</a:t>
            </a:r>
            <a:r>
              <a:rPr lang="en-US" sz="2400" dirty="0" smtClean="0">
                <a:latin typeface="Times New Roman"/>
                <a:cs typeface="Times New Roman"/>
              </a:rPr>
              <a:t>. Calls are illegal, program does not compile: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()  v[k]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764340"/>
            <a:ext cx="22098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Components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are in lower partitions, but can’t see them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19400" y="5257800"/>
            <a:ext cx="5943600" cy="1295400"/>
            <a:chOff x="2819400" y="5257800"/>
            <a:chExt cx="5943600" cy="1295400"/>
          </a:xfrm>
        </p:grpSpPr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867400" y="5334000"/>
              <a:ext cx="2895600" cy="12192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6172200"/>
            <a:ext cx="112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Casting up class hierarchy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371600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962400" y="1143000"/>
            <a:ext cx="1752600" cy="1913930"/>
            <a:chOff x="3505200" y="4338935"/>
            <a:chExt cx="1752600" cy="1913930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38935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36576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D</a:t>
            </a:r>
            <a:r>
              <a:rPr lang="en-US" dirty="0" smtClean="0">
                <a:solidFill>
                  <a:srgbClr val="0009CC"/>
                </a:solidFill>
              </a:rPr>
              <a:t>iscuss </a:t>
            </a:r>
            <a:r>
              <a:rPr lang="en-US" dirty="0">
                <a:solidFill>
                  <a:srgbClr val="0009CC"/>
                </a:solidFill>
              </a:rPr>
              <a:t>casts </a:t>
            </a:r>
            <a:r>
              <a:rPr lang="en-US" dirty="0" smtClean="0">
                <a:solidFill>
                  <a:srgbClr val="0009CC"/>
                </a:solidFill>
              </a:rPr>
              <a:t>up/down class </a:t>
            </a:r>
            <a:r>
              <a:rPr lang="en-US" dirty="0">
                <a:solidFill>
                  <a:srgbClr val="0009CC"/>
                </a:solidFill>
              </a:rPr>
              <a:t>hierarchy.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h=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ja-JP" altLang="en-US" dirty="0">
                <a:solidFill>
                  <a:srgbClr val="800000"/>
                </a:solidFill>
              </a:rPr>
              <a:t>“</a:t>
            </a:r>
            <a:r>
              <a:rPr lang="en-US" altLang="ja-JP" dirty="0">
                <a:solidFill>
                  <a:srgbClr val="800000"/>
                </a:solidFill>
              </a:rPr>
              <a:t>N</a:t>
            </a:r>
            <a:r>
              <a:rPr lang="ja-JP" altLang="en-US" dirty="0">
                <a:solidFill>
                  <a:srgbClr val="800000"/>
                </a:solidFill>
              </a:rPr>
              <a:t>”</a:t>
            </a:r>
            <a:r>
              <a:rPr lang="en-US" altLang="ja-JP" dirty="0">
                <a:solidFill>
                  <a:srgbClr val="800000"/>
                </a:solidFill>
              </a:rPr>
              <a:t>, 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c= (Cat) h;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5410200"/>
            <a:ext cx="51816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class cast doesn’t change the object. It just changes the </a:t>
            </a:r>
            <a:r>
              <a:rPr lang="en-US" sz="2400" dirty="0" err="1" smtClean="0"/>
              <a:t>perpective</a:t>
            </a:r>
            <a:r>
              <a:rPr lang="en-US" sz="2400" dirty="0" smtClean="0"/>
              <a:t> –how it is viewed!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  <a:br>
              <a:rPr lang="en-US" dirty="0"/>
            </a:br>
            <a:r>
              <a:rPr lang="en-US" dirty="0"/>
              <a:t>Animal(String,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casts: </a:t>
            </a:r>
            <a:r>
              <a:rPr lang="en-US" sz="3600" dirty="0" smtClean="0">
                <a:solidFill>
                  <a:srgbClr val="0000FF"/>
                </a:solidFill>
              </a:rPr>
              <a:t>unary prefix operators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Cat(String, </a:t>
            </a:r>
            <a:r>
              <a:rPr lang="en-US" dirty="0" err="1"/>
              <a:t>int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</a:t>
            </a:r>
            <a:r>
              <a:rPr lang="en-US" dirty="0" smtClean="0"/>
              <a:t>) </a:t>
            </a:r>
            <a:r>
              <a:rPr lang="en-US" dirty="0" err="1" smtClean="0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 err="1"/>
              <a:t>getWeight</a:t>
            </a:r>
            <a:r>
              <a:rPr lang="en-US" dirty="0"/>
              <a:t>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</a:t>
            </a:r>
            <a:r>
              <a:rPr lang="en-US" sz="2400" dirty="0" smtClean="0">
                <a:latin typeface="Times"/>
                <a:cs typeface="Times"/>
              </a:rPr>
              <a:t>quals</a:t>
            </a:r>
            <a:r>
              <a:rPr lang="en-US" dirty="0" smtClean="0">
                <a:latin typeface="Times New Roman"/>
                <a:cs typeface="Times New Roman"/>
              </a:rPr>
              <a:t>() …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Rule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800000"/>
                </a:solidFill>
              </a:rPr>
              <a:t>an object can be cast to the name of any partition that occurs within it —and to nothing else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0</a:t>
            </a:r>
            <a:r>
              <a:rPr lang="en-US" sz="2400" dirty="0" smtClean="0"/>
              <a:t> maybe cast to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An attempt to cast it to anything else causes an exception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5431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"/>
                <a:cs typeface="Times"/>
              </a:rPr>
              <a:t>(Animal) (Animal) (Cat) (Object) c</a:t>
            </a:r>
            <a:endParaRPr lang="en-US" sz="2400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"/>
                <a:cs typeface="Times"/>
              </a:rPr>
              <a:t>These casts don’t take any time. The object does not change. It’s a change of perception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Implicit upward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</a:t>
            </a:r>
            <a:r>
              <a:rPr lang="en-US" sz="2400" dirty="0" smtClean="0">
                <a:solidFill>
                  <a:srgbClr val="800000"/>
                </a:solidFill>
              </a:rPr>
              <a:t>Animal is </a:t>
            </a:r>
            <a:r>
              <a:rPr lang="en-US" sz="2400" dirty="0">
                <a:solidFill>
                  <a:srgbClr val="800000"/>
                </a:solidFill>
              </a:rPr>
              <a:t>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487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Call  </a:t>
            </a:r>
            <a:r>
              <a:rPr lang="en-US" sz="2400" dirty="0" err="1" smtClean="0">
                <a:solidFill>
                  <a:srgbClr val="FF0000"/>
                </a:solidFill>
              </a:rPr>
              <a:t>c.isOlder</a:t>
            </a:r>
            <a:r>
              <a:rPr lang="en-US" sz="2400" dirty="0" smtClean="0">
                <a:solidFill>
                  <a:srgbClr val="FF0000"/>
                </a:solidFill>
              </a:rPr>
              <a:t>(d)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h is created. </a:t>
            </a:r>
            <a:r>
              <a:rPr lang="en-US" sz="2400" dirty="0" smtClean="0">
                <a:solidFill>
                  <a:srgbClr val="800000"/>
                </a:solidFill>
              </a:rPr>
              <a:t>a1</a:t>
            </a:r>
            <a:r>
              <a:rPr lang="en-US" sz="2400" dirty="0" smtClean="0"/>
              <a:t> is cast up to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stored in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191000" y="5842000"/>
            <a:ext cx="1600200" cy="787400"/>
            <a:chOff x="3429000" y="5248275"/>
            <a:chExt cx="16002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d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Dog</a:t>
              </a:r>
              <a:endParaRPr lang="en-US" sz="20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71800" y="58420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Cat</a:t>
              </a:r>
              <a:endParaRPr lang="en-US" sz="20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4876800"/>
            <a:ext cx="4114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Upward casts done automatically when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Announcements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A1 feedback available</a:t>
            </a:r>
            <a:r>
              <a:rPr lang="en-US" sz="2400" dirty="0" smtClean="0">
                <a:latin typeface="Times New Roman"/>
                <a:cs typeface="Times New Roman"/>
              </a:rPr>
              <a:t>. 30 still to be graded. Hopefully today. If yours is not graded yet, we appreciate your patience.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Average 93.1  Median 95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You can ask for a </a:t>
            </a:r>
            <a:r>
              <a:rPr lang="en-US" sz="2400" dirty="0" err="1" smtClean="0">
                <a:latin typeface="Times New Roman"/>
                <a:cs typeface="Times New Roman"/>
              </a:rPr>
              <a:t>regrade</a:t>
            </a:r>
            <a:r>
              <a:rPr lang="en-US" sz="2400" dirty="0" smtClean="0">
                <a:latin typeface="Times New Roman"/>
                <a:cs typeface="Times New Roman"/>
              </a:rPr>
              <a:t> of A1 on the CMS. State what you think we graded unfairly or incorrectly.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Your file A2.java must be in the default package. </a:t>
            </a:r>
            <a:r>
              <a:rPr lang="en-US" sz="2400" dirty="0" smtClean="0">
                <a:latin typeface="Times New Roman"/>
                <a:cs typeface="Times New Roman"/>
              </a:rPr>
              <a:t>Do NOT put a package statement at the top of it.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A3 now available on CMS and Piazza</a:t>
            </a:r>
            <a:r>
              <a:rPr lang="en-US" sz="2400" dirty="0" smtClean="0">
                <a:latin typeface="Times New Roman"/>
                <a:cs typeface="Times New Roman"/>
              </a:rPr>
              <a:t>. Refer often to the Piazza FAQ Note for A3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Please read the assignment FAQ Notes on the Piazza before asking a question. </a:t>
            </a:r>
            <a:r>
              <a:rPr lang="en-US" sz="2400" dirty="0" smtClean="0">
                <a:latin typeface="Times New Roman"/>
                <a:cs typeface="Times New Roman"/>
              </a:rPr>
              <a:t>It might already be answered.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ead Note @282 on study habits!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ake its message to heart.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4153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Example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581400"/>
            <a:ext cx="4038600" cy="2015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ype</a:t>
            </a:r>
            <a:r>
              <a:rPr lang="en-US" sz="2400" dirty="0" smtClean="0"/>
              <a:t> of </a:t>
            </a:r>
            <a:r>
              <a:rPr lang="en-US" sz="2400" dirty="0" smtClean="0">
                <a:solidFill>
                  <a:srgbClr val="800000"/>
                </a:solidFill>
              </a:rPr>
              <a:t>h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. Syntactic property.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Determines at compile-time what components can be used: those available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334000" y="4191000"/>
            <a:ext cx="3352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smtClean="0"/>
              <a:t>If a method call is legal, the overriding rule determines which method is called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Components used from h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447800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</a:t>
            </a:r>
            <a:r>
              <a:rPr lang="en-US" sz="2400" dirty="0" smtClean="0">
                <a:solidFill>
                  <a:srgbClr val="800000"/>
                </a:solidFill>
              </a:rPr>
              <a:t>{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age </a:t>
            </a:r>
            <a:r>
              <a:rPr lang="en-US" sz="2400" dirty="0">
                <a:solidFill>
                  <a:srgbClr val="800000"/>
                </a:solidFill>
              </a:rPr>
              <a:t>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h.toString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OK —it’s in class </a:t>
            </a:r>
            <a:r>
              <a:rPr lang="en-US" sz="2400" dirty="0" smtClean="0">
                <a:solidFill>
                  <a:srgbClr val="800000"/>
                </a:solidFill>
              </a:rPr>
              <a:t>Object </a:t>
            </a:r>
            <a:r>
              <a:rPr lang="en-US" sz="2400" dirty="0" smtClean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h.isOlder</a:t>
            </a:r>
            <a:r>
              <a:rPr lang="en-US" sz="2400" dirty="0" smtClean="0">
                <a:solidFill>
                  <a:srgbClr val="800000"/>
                </a:solidFill>
              </a:rPr>
              <a:t>(…) </a:t>
            </a:r>
            <a:r>
              <a:rPr lang="en-US" sz="2400" dirty="0" smtClean="0">
                <a:solidFill>
                  <a:srgbClr val="000000"/>
                </a:solidFill>
              </a:rPr>
              <a:t>OK —it’s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</a:rPr>
              <a:t>h.getWeight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>
                <a:solidFill>
                  <a:srgbClr val="FF0000"/>
                </a:solidFill>
              </a:rPr>
              <a:t>ILLEGAL</a:t>
            </a:r>
            <a:r>
              <a:rPr lang="en-US" sz="2400" dirty="0" smtClean="0">
                <a:solidFill>
                  <a:srgbClr val="000000"/>
                </a:solidFill>
              </a:rPr>
              <a:t> —not in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                      partition or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590800" cy="1569660"/>
            <a:chOff x="6172200" y="3799344"/>
            <a:chExt cx="2590800" cy="156966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858000" y="3799344"/>
              <a:ext cx="1905000" cy="1569660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By overriding rule, calls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in </a:t>
              </a:r>
              <a:r>
                <a:rPr lang="en-US" sz="2400" dirty="0" smtClean="0">
                  <a:solidFill>
                    <a:srgbClr val="800000"/>
                  </a:solidFill>
                </a:rPr>
                <a:t>Cat</a:t>
              </a:r>
              <a:r>
                <a:rPr lang="en-US" sz="2400" dirty="0" smtClean="0"/>
                <a:t> partition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</a:t>
            </a:r>
            <a:r>
              <a:rPr lang="en-US" sz="2400" dirty="0" smtClean="0"/>
              <a:t>Cat</a:t>
            </a:r>
            <a:r>
              <a:rPr lang="en-US" sz="2400" dirty="0"/>
              <a:t>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                               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38499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 smtClean="0"/>
              <a:t>(</a:t>
            </a:r>
            <a:r>
              <a:rPr lang="en-US" b="1" dirty="0"/>
              <a:t>Dog) </a:t>
            </a:r>
            <a:r>
              <a:rPr lang="en-US" b="1" dirty="0" smtClean="0"/>
              <a:t>h</a:t>
            </a:r>
            <a:r>
              <a:rPr lang="en-US" dirty="0" smtClean="0"/>
              <a:t> leads </a:t>
            </a:r>
            <a:r>
              <a:rPr lang="en-US" dirty="0"/>
              <a:t>to </a:t>
            </a:r>
            <a:r>
              <a:rPr lang="en-US" dirty="0" smtClean="0"/>
              <a:t>runtime </a:t>
            </a:r>
            <a:r>
              <a:rPr lang="en-US" dirty="0"/>
              <a:t>error.</a:t>
            </a:r>
          </a:p>
          <a:p>
            <a:pPr>
              <a:spcBef>
                <a:spcPct val="50000"/>
              </a:spcBef>
            </a:pPr>
            <a:r>
              <a:rPr lang="en-US" dirty="0"/>
              <a:t>Don</a:t>
            </a:r>
            <a:r>
              <a:rPr lang="ja-JP" altLang="en-US" dirty="0"/>
              <a:t>’</a:t>
            </a:r>
            <a:r>
              <a:rPr lang="en-US" altLang="ja-JP" dirty="0"/>
              <a:t>t try to cast an object to something that it is not!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Operator </a:t>
            </a:r>
            <a:r>
              <a:rPr lang="en-US" sz="3600" dirty="0" err="1" smtClean="0">
                <a:solidFill>
                  <a:srgbClr val="800000"/>
                </a:solidFill>
              </a:rPr>
              <a:t>instanceof</a:t>
            </a:r>
            <a:r>
              <a:rPr lang="en-US" sz="3600" dirty="0" smtClean="0">
                <a:solidFill>
                  <a:srgbClr val="800000"/>
                </a:solidFill>
              </a:rPr>
              <a:t>, explicit downward cast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533400" y="5715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Animal</a:t>
              </a:r>
              <a:endParaRPr lang="en-US" sz="2000" dirty="0"/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Animal {</a:t>
            </a:r>
          </a:p>
          <a:p>
            <a:r>
              <a:rPr lang="en-US" sz="2400" dirty="0"/>
              <a:t>   </a:t>
            </a:r>
            <a:r>
              <a:rPr lang="en-US" sz="2400" dirty="0" smtClean="0"/>
              <a:t>/</a:t>
            </a:r>
            <a:r>
              <a:rPr lang="en-US" sz="2400" dirty="0"/>
              <a:t>/ If Animal is a cat, return its weight;</a:t>
            </a:r>
          </a:p>
          <a:p>
            <a:r>
              <a:rPr lang="en-US" sz="2400" dirty="0"/>
              <a:t>       </a:t>
            </a:r>
            <a:r>
              <a:rPr lang="en-US" sz="2400" dirty="0" smtClean="0"/>
              <a:t>otherwise</a:t>
            </a:r>
            <a:r>
              <a:rPr lang="en-US" sz="2400" dirty="0"/>
              <a:t>, return 0.</a:t>
            </a:r>
          </a:p>
          <a:p>
            <a:r>
              <a:rPr lang="en-US" sz="2400" dirty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checkWeight</a:t>
            </a:r>
            <a:r>
              <a:rPr lang="en-US" sz="2400" dirty="0"/>
              <a:t>(Animal h) {</a:t>
            </a:r>
          </a:p>
          <a:p>
            <a:r>
              <a:rPr lang="en-US" sz="2400" dirty="0"/>
              <a:t>     </a:t>
            </a:r>
            <a:r>
              <a:rPr lang="en-US" sz="2400" b="1" dirty="0" smtClean="0"/>
              <a:t>if</a:t>
            </a:r>
            <a:r>
              <a:rPr lang="en-US" sz="2400" dirty="0" smtClean="0"/>
              <a:t> </a:t>
            </a:r>
            <a:r>
              <a:rPr lang="en-US" sz="2400" dirty="0"/>
              <a:t>( !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h </a:t>
            </a:r>
            <a:r>
              <a:rPr lang="en-US" sz="2400" b="1" dirty="0" err="1" smtClean="0">
                <a:solidFill>
                  <a:srgbClr val="FF0000"/>
                </a:solidFill>
              </a:rPr>
              <a:t>instanceof</a:t>
            </a:r>
            <a:r>
              <a:rPr lang="en-US" sz="2400" dirty="0" smtClean="0">
                <a:solidFill>
                  <a:srgbClr val="FF0000"/>
                </a:solidFill>
              </a:rPr>
              <a:t> Cat</a:t>
            </a:r>
            <a:r>
              <a:rPr lang="en-US" sz="2400" dirty="0" smtClean="0"/>
              <a:t>) </a:t>
            </a:r>
            <a:r>
              <a:rPr lang="en-US" sz="2400" dirty="0"/>
              <a:t>) </a:t>
            </a:r>
          </a:p>
          <a:p>
            <a:r>
              <a:rPr lang="en-US" sz="2400" dirty="0"/>
              <a:t> 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/>
              <a:t>0;</a:t>
            </a:r>
          </a:p>
          <a:p>
            <a:r>
              <a:rPr lang="en-US" sz="2400" dirty="0"/>
              <a:t>     </a:t>
            </a:r>
            <a:r>
              <a:rPr lang="en-US" sz="2400" dirty="0" smtClean="0"/>
              <a:t>/</a:t>
            </a:r>
            <a:r>
              <a:rPr lang="en-US" sz="2400" dirty="0"/>
              <a:t>/ </a:t>
            </a:r>
            <a:r>
              <a:rPr lang="en-US" sz="2400" dirty="0" smtClean="0"/>
              <a:t>{ h </a:t>
            </a:r>
            <a:r>
              <a:rPr lang="en-US" sz="2400" dirty="0"/>
              <a:t>is a </a:t>
            </a:r>
            <a:r>
              <a:rPr lang="en-US" sz="2400" dirty="0" smtClean="0"/>
              <a:t>Cat }</a:t>
            </a:r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 smtClean="0"/>
              <a:t>Cat </a:t>
            </a:r>
            <a:r>
              <a:rPr lang="en-US" sz="2400" dirty="0"/>
              <a:t>c= (Cat) h </a:t>
            </a:r>
            <a:r>
              <a:rPr lang="en-US" sz="2400" dirty="0" smtClean="0"/>
              <a:t>;  </a:t>
            </a:r>
            <a:r>
              <a:rPr lang="en-US" sz="2400" dirty="0" smtClean="0">
                <a:solidFill>
                  <a:srgbClr val="FF0000"/>
                </a:solidFill>
              </a:rPr>
              <a:t>// downward cast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b="1" dirty="0"/>
              <a:t>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1600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4191000" y="4939605"/>
            <a:ext cx="4495800" cy="175432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</a:rPr>
              <a:t>&lt;object&gt;</a:t>
            </a:r>
            <a:r>
              <a:rPr lang="en-US" b="1" dirty="0" smtClean="0">
                <a:solidFill>
                  <a:srgbClr val="FF0000"/>
                </a:solidFill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</a:rPr>
              <a:t>instanceof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 &lt;class&gt;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true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is an instance of the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r>
              <a:rPr lang="en-US" dirty="0" smtClean="0"/>
              <a:t> —if </a:t>
            </a:r>
            <a:r>
              <a:rPr lang="en-US" dirty="0" smtClean="0">
                <a:solidFill>
                  <a:srgbClr val="800000"/>
                </a:solidFill>
              </a:rPr>
              <a:t>object</a:t>
            </a:r>
            <a:r>
              <a:rPr lang="en-US" dirty="0" smtClean="0"/>
              <a:t> has a partition for </a:t>
            </a:r>
            <a:r>
              <a:rPr lang="en-US" dirty="0" smtClean="0">
                <a:solidFill>
                  <a:srgbClr val="800000"/>
                </a:solidFill>
              </a:rPr>
              <a:t>class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0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153400" cy="25908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2400" b="1" dirty="0" smtClean="0"/>
              <a:t>public class </a:t>
            </a:r>
            <a:r>
              <a:rPr lang="en-US" sz="2400" dirty="0" smtClean="0"/>
              <a:t>Object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 /** Return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this object is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* the same as </a:t>
            </a:r>
            <a:r>
              <a:rPr lang="en-US" sz="2400" dirty="0" err="1" smtClean="0"/>
              <a:t>ob</a:t>
            </a:r>
            <a:r>
              <a:rPr lang="en-US" sz="2400" dirty="0" smtClean="0"/>
              <a:t> */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b="1" dirty="0" smtClean="0"/>
              <a:t>public </a:t>
            </a:r>
            <a:r>
              <a:rPr lang="en-US" sz="2400" b="1" dirty="0" err="1" smtClean="0"/>
              <a:t>boolean</a:t>
            </a:r>
            <a:r>
              <a:rPr lang="en-US" sz="2400" dirty="0" smtClean="0"/>
              <a:t> equals(Object b) {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      </a:t>
            </a:r>
            <a:r>
              <a:rPr lang="en-US" sz="2400" b="1" dirty="0" smtClean="0"/>
              <a:t>return</a:t>
            </a:r>
            <a:r>
              <a:rPr lang="en-US" sz="2400" dirty="0" smtClean="0"/>
              <a:t> </a:t>
            </a:r>
            <a:r>
              <a:rPr lang="en-US" sz="2400" b="1" dirty="0" smtClean="0"/>
              <a:t>this</a:t>
            </a:r>
            <a:r>
              <a:rPr lang="en-US" sz="2400" dirty="0" smtClean="0"/>
              <a:t> == b;</a:t>
            </a:r>
            <a:endParaRPr lang="en-US" sz="2400" dirty="0"/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spcBef>
                <a:spcPts val="10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66519" y="4895672"/>
            <a:ext cx="2962470" cy="1200328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x.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(y)  </a:t>
            </a:r>
            <a:r>
              <a:rPr lang="en-US" sz="2400" dirty="0" smtClean="0">
                <a:latin typeface="Times New Roman"/>
                <a:cs typeface="Times New Roman"/>
              </a:rPr>
              <a:t>is same as </a:t>
            </a:r>
          </a:p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x == y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except when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 is null!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91200" y="5715000"/>
            <a:ext cx="1981200" cy="790635"/>
            <a:chOff x="3429000" y="5248275"/>
            <a:chExt cx="1981200" cy="790635"/>
          </a:xfrm>
        </p:grpSpPr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 </a:t>
              </a:r>
              <a:r>
                <a:rPr lang="en-US" dirty="0" smtClean="0">
                  <a:solidFill>
                    <a:srgbClr val="E41900"/>
                  </a:solidFill>
                </a:rPr>
                <a:t>?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0668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Object</a:t>
              </a: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14800" y="5715000"/>
            <a:ext cx="1752600" cy="790635"/>
            <a:chOff x="3505200" y="5248275"/>
            <a:chExt cx="1752600" cy="790635"/>
          </a:xfrm>
        </p:grpSpPr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x</a:t>
              </a:r>
            </a:p>
          </p:txBody>
        </p:sp>
        <p:sp>
          <p:nvSpPr>
            <p:cNvPr id="12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 </a:t>
              </a:r>
              <a:r>
                <a:rPr lang="en-US" dirty="0" smtClean="0">
                  <a:solidFill>
                    <a:srgbClr val="E41900"/>
                  </a:solidFill>
                </a:rPr>
                <a:t>?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13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14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 smtClean="0"/>
                <a:t>Object</a:t>
              </a:r>
              <a:endParaRPr lang="en-US" sz="2000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114800" y="4057472"/>
            <a:ext cx="4267200" cy="1200328"/>
          </a:xfrm>
          <a:prstGeom prst="rect">
            <a:avLst/>
          </a:prstGeom>
          <a:solidFill>
            <a:srgbClr val="F8DFF0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This gives a null-pointer exception: 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             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null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.equals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(y) 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grpSp>
        <p:nvGrpSpPr>
          <p:cNvPr id="18" name="Group 16"/>
          <p:cNvGrpSpPr>
            <a:grpSpLocks/>
          </p:cNvGrpSpPr>
          <p:nvPr/>
        </p:nvGrpSpPr>
        <p:grpSpPr bwMode="auto">
          <a:xfrm>
            <a:off x="5867400" y="1600200"/>
            <a:ext cx="2819400" cy="1676400"/>
            <a:chOff x="3696" y="768"/>
            <a:chExt cx="1776" cy="1056"/>
          </a:xfrm>
        </p:grpSpPr>
        <p:grpSp>
          <p:nvGrpSpPr>
            <p:cNvPr id="20" name="Group 15"/>
            <p:cNvGrpSpPr>
              <a:grpSpLocks/>
            </p:cNvGrpSpPr>
            <p:nvPr/>
          </p:nvGrpSpPr>
          <p:grpSpPr bwMode="auto">
            <a:xfrm>
              <a:off x="3696" y="768"/>
              <a:ext cx="1776" cy="1056"/>
              <a:chOff x="3696" y="768"/>
              <a:chExt cx="1776" cy="1056"/>
            </a:xfrm>
          </p:grpSpPr>
          <p:sp>
            <p:nvSpPr>
              <p:cNvPr id="23" name="Rectangle 7"/>
              <p:cNvSpPr>
                <a:spLocks noChangeArrowheads="1"/>
              </p:cNvSpPr>
              <p:nvPr/>
            </p:nvSpPr>
            <p:spPr bwMode="auto">
              <a:xfrm>
                <a:off x="3696" y="1072"/>
                <a:ext cx="1776" cy="7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3696" y="7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endParaRPr lang="en-US"/>
              </a:p>
            </p:txBody>
          </p:sp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4704" y="1072"/>
                <a:ext cx="768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Object</a:t>
                </a:r>
                <a:endParaRPr lang="en-US" dirty="0"/>
              </a:p>
            </p:txBody>
          </p:sp>
        </p:grpSp>
        <p:sp>
          <p:nvSpPr>
            <p:cNvPr id="22" name="Text Box 13"/>
            <p:cNvSpPr txBox="1">
              <a:spLocks noChangeArrowheads="1"/>
            </p:cNvSpPr>
            <p:nvPr/>
          </p:nvSpPr>
          <p:spPr bwMode="auto">
            <a:xfrm>
              <a:off x="3792" y="1200"/>
              <a:ext cx="168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/>
              </a:r>
              <a:br>
                <a:rPr lang="en-US" dirty="0"/>
              </a:br>
              <a:r>
                <a:rPr lang="en-US" dirty="0" smtClean="0"/>
                <a:t>equals(Object)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944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Overriding function equals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162800" cy="1447800"/>
          </a:xfrm>
        </p:spPr>
        <p:txBody>
          <a:bodyPr>
            <a:normAutofit/>
          </a:bodyPr>
          <a:lstStyle/>
          <a:p>
            <a:pPr marL="0" indent="0">
              <a:spcBef>
                <a:spcPts val="1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Override function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equals</a:t>
            </a:r>
            <a:r>
              <a:rPr lang="en-US" sz="2400" dirty="0" smtClean="0">
                <a:latin typeface="Times New Roman"/>
                <a:cs typeface="Times New Roman"/>
              </a:rPr>
              <a:t> in a class to give meaning to: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“these two (possibly different) objects of the class have the same values in some of their fields”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2006" y="3276600"/>
            <a:ext cx="6495594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those who are mathematically inclined, like any equality function, </a:t>
            </a:r>
            <a:r>
              <a:rPr lang="en-US" sz="2400" dirty="0" smtClean="0">
                <a:solidFill>
                  <a:srgbClr val="800000"/>
                </a:solidFill>
              </a:rPr>
              <a:t>equals</a:t>
            </a:r>
            <a:r>
              <a:rPr lang="en-US" sz="2400" dirty="0" smtClean="0"/>
              <a:t> should be reflexive, symmetric, and transitive.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724400"/>
            <a:ext cx="730139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Reflexive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(b)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Symmetric</a:t>
            </a:r>
            <a:r>
              <a:rPr lang="en-US" sz="2400" dirty="0" smtClean="0">
                <a:latin typeface="Times New Roman"/>
                <a:cs typeface="Times New Roman"/>
              </a:rPr>
              <a:t>: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(c)  =  </a:t>
            </a:r>
            <a:r>
              <a:rPr lang="en-US" sz="2400" dirty="0" err="1" smtClean="0">
                <a:latin typeface="Times New Roman"/>
                <a:cs typeface="Times New Roman"/>
              </a:rPr>
              <a:t>c.equals</a:t>
            </a:r>
            <a:r>
              <a:rPr lang="en-US" sz="2400" dirty="0" smtClean="0">
                <a:latin typeface="Times New Roman"/>
                <a:cs typeface="Times New Roman"/>
              </a:rPr>
              <a:t>(b)</a:t>
            </a:r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Transitive</a:t>
            </a:r>
            <a:r>
              <a:rPr lang="en-US" sz="2400" dirty="0" smtClean="0">
                <a:latin typeface="Times New Roman"/>
                <a:cs typeface="Times New Roman"/>
              </a:rPr>
              <a:t>: if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(c) and </a:t>
            </a:r>
            <a:r>
              <a:rPr lang="en-US" sz="2400" dirty="0" err="1" smtClean="0">
                <a:latin typeface="Times New Roman"/>
                <a:cs typeface="Times New Roman"/>
              </a:rPr>
              <a:t>c.equals</a:t>
            </a:r>
            <a:r>
              <a:rPr lang="en-US" sz="2400" dirty="0" smtClean="0">
                <a:latin typeface="Times New Roman"/>
                <a:cs typeface="Times New Roman"/>
              </a:rPr>
              <a:t>(d), then </a:t>
            </a:r>
            <a:r>
              <a:rPr lang="en-US" sz="2400" dirty="0" err="1" smtClean="0">
                <a:latin typeface="Times New Roman"/>
                <a:cs typeface="Times New Roman"/>
              </a:rPr>
              <a:t>b.equals</a:t>
            </a:r>
            <a:r>
              <a:rPr lang="en-US" sz="2400" dirty="0" smtClean="0">
                <a:latin typeface="Times New Roman"/>
                <a:cs typeface="Times New Roman"/>
              </a:rPr>
              <a:t>(d)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4417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09600" y="3657600"/>
            <a:ext cx="7685868" cy="2895600"/>
            <a:chOff x="609600" y="3657600"/>
            <a:chExt cx="7685868" cy="2895600"/>
          </a:xfrm>
        </p:grpSpPr>
        <p:sp>
          <p:nvSpPr>
            <p:cNvPr id="24" name="TextBox 23"/>
            <p:cNvSpPr txBox="1"/>
            <p:nvPr/>
          </p:nvSpPr>
          <p:spPr>
            <a:xfrm>
              <a:off x="609600" y="5722203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1. Because of </a:t>
              </a:r>
              <a:r>
                <a:rPr lang="en-US" sz="2400" dirty="0" smtClean="0">
                  <a:solidFill>
                    <a:srgbClr val="FF0000"/>
                  </a:solidFill>
                </a:rPr>
                <a:t>h is an Animal</a:t>
              </a:r>
              <a:r>
                <a:rPr lang="en-US" sz="2400" dirty="0" smtClean="0"/>
                <a:t> in spec,</a:t>
              </a:r>
            </a:p>
            <a:p>
              <a:r>
                <a:rPr lang="en-US" sz="2400" dirty="0" smtClean="0"/>
                <a:t>    need the test </a:t>
              </a:r>
              <a:r>
                <a:rPr lang="en-US" sz="2400" dirty="0" smtClean="0">
                  <a:solidFill>
                    <a:srgbClr val="FF0000"/>
                  </a:solidFill>
                </a:rPr>
                <a:t>h </a:t>
              </a:r>
              <a:r>
                <a:rPr lang="en-US" sz="2400" b="1" dirty="0" err="1" smtClean="0">
                  <a:solidFill>
                    <a:srgbClr val="FF0000"/>
                  </a:solidFill>
                </a:rPr>
                <a:t>instanceof</a:t>
              </a:r>
              <a:r>
                <a:rPr lang="en-US" sz="2400" dirty="0" smtClean="0">
                  <a:solidFill>
                    <a:srgbClr val="FF0000"/>
                  </a:solidFill>
                </a:rPr>
                <a:t> Animal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1447800" y="3657600"/>
              <a:ext cx="25908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895600" y="3657600"/>
              <a:ext cx="533400" cy="2590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37507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066800" y="4419600"/>
            <a:ext cx="2895600" cy="0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33400" y="3429000"/>
            <a:ext cx="7685868" cy="3116997"/>
            <a:chOff x="533400" y="3429000"/>
            <a:chExt cx="7685868" cy="3116997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  <a:r>
                <a:rPr lang="en-US" sz="2400" dirty="0" smtClean="0"/>
                <a:t>. In order to be able to reference fields in partition </a:t>
              </a:r>
              <a:r>
                <a:rPr lang="en-US" sz="2400" dirty="0" smtClean="0">
                  <a:solidFill>
                    <a:srgbClr val="800000"/>
                  </a:solidFill>
                </a:rPr>
                <a:t>Animal</a:t>
              </a:r>
              <a:r>
                <a:rPr lang="en-US" sz="2400" dirty="0" smtClean="0"/>
                <a:t>,</a:t>
              </a:r>
            </a:p>
            <a:p>
              <a:r>
                <a:rPr lang="en-US" sz="2400" dirty="0">
                  <a:solidFill>
                    <a:srgbClr val="FF0000"/>
                  </a:solidFill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</a:rPr>
                <a:t>   need to cast h to Animal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895600" y="4419600"/>
              <a:ext cx="533400" cy="1828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7162800" y="3429000"/>
              <a:ext cx="152400" cy="24384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0338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Function equals in class Animal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(Object h)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(!(h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Animal)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1752600" y="4800600"/>
            <a:ext cx="2895600" cy="0"/>
          </a:xfrm>
          <a:prstGeom prst="line">
            <a:avLst/>
          </a:prstGeom>
          <a:ln w="317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33400" y="4800600"/>
            <a:ext cx="7685868" cy="1745397"/>
            <a:chOff x="533400" y="4800600"/>
            <a:chExt cx="7685868" cy="1745397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3. Use </a:t>
              </a:r>
              <a:r>
                <a:rPr lang="en-US" sz="2400" dirty="0" smtClean="0">
                  <a:solidFill>
                    <a:srgbClr val="800000"/>
                  </a:solidFill>
                </a:rPr>
                <a:t>String</a:t>
              </a:r>
              <a:r>
                <a:rPr lang="en-US" sz="2400" dirty="0" smtClean="0"/>
                <a:t> </a:t>
              </a:r>
              <a:r>
                <a:rPr lang="en-US" sz="2400" dirty="0" smtClean="0">
                  <a:solidFill>
                    <a:srgbClr val="800000"/>
                  </a:solidFill>
                </a:rPr>
                <a:t>equals</a:t>
              </a:r>
              <a:r>
                <a:rPr lang="en-US" sz="2400" dirty="0" smtClean="0"/>
                <a:t> function to check for equality of </a:t>
              </a:r>
              <a:r>
                <a:rPr lang="en-US" sz="2400" dirty="0" smtClean="0">
                  <a:solidFill>
                    <a:srgbClr val="800000"/>
                  </a:solidFill>
                </a:rPr>
                <a:t>String</a:t>
              </a:r>
              <a:r>
                <a:rPr lang="en-US" sz="2400" dirty="0" smtClean="0"/>
                <a:t> values.  Use </a:t>
              </a:r>
              <a:r>
                <a:rPr lang="en-US" sz="2400" dirty="0" smtClean="0">
                  <a:solidFill>
                    <a:srgbClr val="800000"/>
                  </a:solidFill>
                </a:rPr>
                <a:t>==</a:t>
              </a:r>
              <a:r>
                <a:rPr lang="en-US" sz="2400" dirty="0" smtClean="0"/>
                <a:t> for primitive types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971800" y="4800600"/>
              <a:ext cx="457200" cy="14478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271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Why can’t the parameter type be Animal?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791200" y="990600"/>
            <a:ext cx="2895600" cy="4495800"/>
            <a:chOff x="3744" y="720"/>
            <a:chExt cx="1824" cy="2832"/>
          </a:xfrm>
        </p:grpSpPr>
        <p:grpSp>
          <p:nvGrpSpPr>
            <p:cNvPr id="6" name="Group 45"/>
            <p:cNvGrpSpPr>
              <a:grpSpLocks/>
            </p:cNvGrpSpPr>
            <p:nvPr/>
          </p:nvGrpSpPr>
          <p:grpSpPr bwMode="auto">
            <a:xfrm>
              <a:off x="3744" y="1680"/>
              <a:ext cx="1824" cy="291"/>
              <a:chOff x="3744" y="1360"/>
              <a:chExt cx="1824" cy="291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4752" y="1360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Animal</a:t>
                </a:r>
              </a:p>
            </p:txBody>
          </p:sp>
          <p:sp>
            <p:nvSpPr>
              <p:cNvPr id="21" name="Line 39"/>
              <p:cNvSpPr>
                <a:spLocks noChangeShapeType="1"/>
              </p:cNvSpPr>
              <p:nvPr/>
            </p:nvSpPr>
            <p:spPr bwMode="auto">
              <a:xfrm>
                <a:off x="3744" y="1360"/>
                <a:ext cx="12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grpSp>
          <p:nvGrpSpPr>
            <p:cNvPr id="7" name="Group 44"/>
            <p:cNvGrpSpPr>
              <a:grpSpLocks/>
            </p:cNvGrpSpPr>
            <p:nvPr/>
          </p:nvGrpSpPr>
          <p:grpSpPr bwMode="auto">
            <a:xfrm>
              <a:off x="3744" y="720"/>
              <a:ext cx="1824" cy="2832"/>
              <a:chOff x="3744" y="368"/>
              <a:chExt cx="1824" cy="2832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744" y="672"/>
                <a:ext cx="1824" cy="252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" name="Text Box 7"/>
              <p:cNvSpPr txBox="1">
                <a:spLocks noChangeArrowheads="1"/>
              </p:cNvSpPr>
              <p:nvPr/>
            </p:nvSpPr>
            <p:spPr bwMode="auto">
              <a:xfrm>
                <a:off x="3744" y="36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3792" y="1616"/>
                <a:ext cx="1776" cy="1318"/>
                <a:chOff x="3792" y="1616"/>
                <a:chExt cx="1776" cy="1318"/>
              </a:xfrm>
            </p:grpSpPr>
            <p:sp>
              <p:nvSpPr>
                <p:cNvPr id="1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792" y="1616"/>
                  <a:ext cx="1776" cy="13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ts val="1200"/>
                    </a:spcBef>
                  </a:pPr>
                  <a:r>
                    <a:rPr lang="en-US" dirty="0"/>
                    <a:t>n</a:t>
                  </a:r>
                  <a:r>
                    <a:rPr lang="en-US" dirty="0" smtClean="0"/>
                    <a:t>ame          age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smtClean="0"/>
                    <a:t>equals()</a:t>
                  </a: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</a:t>
                  </a:r>
                </a:p>
                <a:p>
                  <a:pPr>
                    <a:spcBef>
                      <a:spcPts val="1200"/>
                    </a:spcBef>
                  </a:pPr>
                  <a:r>
                    <a:rPr lang="en-US" dirty="0" smtClean="0"/>
                    <a:t>…</a:t>
                  </a:r>
                  <a:endParaRPr lang="en-US" dirty="0"/>
                </a:p>
              </p:txBody>
            </p:sp>
            <p:sp>
              <p:nvSpPr>
                <p:cNvPr id="15" name="Rectangle 12"/>
                <p:cNvSpPr>
                  <a:spLocks noChangeArrowheads="1"/>
                </p:cNvSpPr>
                <p:nvPr/>
              </p:nvSpPr>
              <p:spPr bwMode="auto">
                <a:xfrm>
                  <a:off x="5088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  <p:sp>
              <p:nvSpPr>
                <p:cNvPr id="16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0" y="1712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11" name="Text Box 40"/>
              <p:cNvSpPr txBox="1">
                <a:spLocks noChangeArrowheads="1"/>
              </p:cNvSpPr>
              <p:nvPr/>
            </p:nvSpPr>
            <p:spPr bwMode="auto">
              <a:xfrm>
                <a:off x="4752" y="672"/>
                <a:ext cx="81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Object</a:t>
                </a:r>
              </a:p>
            </p:txBody>
          </p:sp>
          <p:sp>
            <p:nvSpPr>
              <p:cNvPr id="12" name="Text Box 41"/>
              <p:cNvSpPr txBox="1">
                <a:spLocks noChangeArrowheads="1"/>
              </p:cNvSpPr>
              <p:nvPr/>
            </p:nvSpPr>
            <p:spPr bwMode="auto">
              <a:xfrm>
                <a:off x="3888" y="1008"/>
                <a:ext cx="134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equals(Object)</a:t>
                </a:r>
              </a:p>
            </p:txBody>
          </p:sp>
        </p:grpSp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228600" y="1600200"/>
            <a:ext cx="5334000" cy="39395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class</a:t>
            </a:r>
            <a:r>
              <a:rPr lang="en-US" sz="2400" dirty="0">
                <a:latin typeface="Times New Roman"/>
                <a:cs typeface="Times New Roman"/>
              </a:rPr>
              <a:t> Animal {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>
                <a:latin typeface="Times New Roman"/>
                <a:cs typeface="Times New Roman"/>
              </a:rPr>
              <a:t>** = </a:t>
            </a:r>
            <a:r>
              <a:rPr lang="ja-JP" altLang="en-US" sz="2400" dirty="0">
                <a:latin typeface="Times New Roman"/>
                <a:cs typeface="Times New Roman"/>
              </a:rPr>
              <a:t>“</a:t>
            </a:r>
            <a:r>
              <a:rPr lang="en-US" altLang="ja-JP" sz="2400" dirty="0">
                <a:latin typeface="Times New Roman"/>
                <a:cs typeface="Times New Roman"/>
              </a:rPr>
              <a:t>h is an Animal with the same</a:t>
            </a:r>
            <a:br>
              <a:rPr lang="en-US" altLang="ja-JP" sz="2400" dirty="0">
                <a:latin typeface="Times New Roman"/>
                <a:cs typeface="Times New Roman"/>
              </a:rPr>
            </a:br>
            <a:r>
              <a:rPr lang="en-US" altLang="ja-JP" sz="2400" dirty="0">
                <a:latin typeface="Times New Roman"/>
                <a:cs typeface="Times New Roman"/>
              </a:rPr>
              <a:t>        </a:t>
            </a:r>
            <a:r>
              <a:rPr lang="en-US" altLang="ja-JP" sz="2400" dirty="0" smtClean="0">
                <a:latin typeface="Times New Roman"/>
                <a:cs typeface="Times New Roman"/>
              </a:rPr>
              <a:t>values </a:t>
            </a:r>
            <a:r>
              <a:rPr lang="en-US" altLang="ja-JP" sz="2400" dirty="0">
                <a:latin typeface="Times New Roman"/>
                <a:cs typeface="Times New Roman"/>
              </a:rPr>
              <a:t>in its fields as this </a:t>
            </a:r>
            <a:r>
              <a:rPr lang="en-US" altLang="ja-JP" sz="2400" dirty="0" smtClean="0">
                <a:latin typeface="Times New Roman"/>
                <a:cs typeface="Times New Roman"/>
              </a:rPr>
              <a:t>Animal” </a:t>
            </a:r>
            <a:r>
              <a:rPr lang="en-US" altLang="ja-JP" sz="2400" dirty="0">
                <a:latin typeface="Times New Roman"/>
                <a:cs typeface="Times New Roman"/>
              </a:rPr>
              <a:t>*/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boolean</a:t>
            </a:r>
            <a:r>
              <a:rPr lang="en-US" sz="2400" dirty="0">
                <a:latin typeface="Times New Roman"/>
                <a:cs typeface="Times New Roman"/>
              </a:rPr>
              <a:t> equals </a:t>
            </a:r>
            <a:r>
              <a:rPr lang="en-US" sz="2400" dirty="0" smtClean="0">
                <a:latin typeface="Times New Roman"/>
                <a:cs typeface="Times New Roman"/>
              </a:rPr>
              <a:t>(Animal h</a:t>
            </a:r>
            <a:r>
              <a:rPr lang="en-US" sz="2400" dirty="0">
                <a:latin typeface="Times New Roman"/>
                <a:cs typeface="Times New Roman"/>
              </a:rPr>
              <a:t>) {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latin typeface="Times New Roman"/>
                <a:cs typeface="Times New Roman"/>
              </a:rPr>
              <a:t>         if</a:t>
            </a:r>
            <a:r>
              <a:rPr lang="en-US" sz="2400" dirty="0">
                <a:latin typeface="Times New Roman"/>
                <a:cs typeface="Times New Roman"/>
              </a:rPr>
              <a:t> (!(</a:t>
            </a:r>
            <a:r>
              <a:rPr lang="en-US" sz="2400" dirty="0" smtClean="0">
                <a:latin typeface="Times New Roman"/>
                <a:cs typeface="Times New Roman"/>
              </a:rPr>
              <a:t>h  </a:t>
            </a:r>
            <a:r>
              <a:rPr lang="en-US" sz="2400" b="1" dirty="0" err="1">
                <a:latin typeface="Times New Roman"/>
                <a:cs typeface="Times New Roman"/>
              </a:rPr>
              <a:t>instanceof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Animal</a:t>
            </a:r>
            <a:r>
              <a:rPr lang="en-US" sz="2400" dirty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br>
              <a:rPr lang="en-US" sz="2400" dirty="0" smtClean="0">
                <a:latin typeface="Times New Roman"/>
                <a:cs typeface="Times New Roman"/>
              </a:rPr>
            </a:br>
            <a:r>
              <a:rPr lang="en-US" sz="2400" dirty="0" smtClean="0">
                <a:latin typeface="Times New Roman"/>
                <a:cs typeface="Times New Roman"/>
              </a:rPr>
              <a:t>              </a:t>
            </a:r>
            <a:r>
              <a:rPr lang="en-US" sz="2400" b="1" dirty="0" smtClean="0">
                <a:latin typeface="Times New Roman"/>
                <a:cs typeface="Times New Roman"/>
              </a:rPr>
              <a:t>return </a:t>
            </a:r>
            <a:r>
              <a:rPr lang="en-US" sz="2400" b="1" dirty="0">
                <a:latin typeface="Times New Roman"/>
                <a:cs typeface="Times New Roman"/>
              </a:rPr>
              <a:t>false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Animal </a:t>
            </a:r>
            <a:r>
              <a:rPr lang="en-US" sz="2400" dirty="0" err="1">
                <a:latin typeface="Times New Roman"/>
                <a:cs typeface="Times New Roman"/>
              </a:rPr>
              <a:t>ob</a:t>
            </a:r>
            <a:r>
              <a:rPr lang="en-US" sz="2400" dirty="0">
                <a:latin typeface="Times New Roman"/>
                <a:cs typeface="Times New Roman"/>
              </a:rPr>
              <a:t>= (Animal) h;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</a:t>
            </a:r>
            <a:r>
              <a:rPr lang="en-US" sz="2400" b="1" dirty="0">
                <a:latin typeface="Times New Roman"/>
                <a:cs typeface="Times New Roman"/>
              </a:rPr>
              <a:t>return </a:t>
            </a:r>
            <a:r>
              <a:rPr lang="en-US" sz="2400" dirty="0" err="1">
                <a:latin typeface="Times New Roman"/>
                <a:cs typeface="Times New Roman"/>
              </a:rPr>
              <a:t>name.equals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dirty="0" err="1">
                <a:latin typeface="Times New Roman"/>
                <a:cs typeface="Times New Roman"/>
              </a:rPr>
              <a:t>ob.name</a:t>
            </a:r>
            <a:r>
              <a:rPr lang="en-US" sz="2400" dirty="0">
                <a:latin typeface="Times New Roman"/>
                <a:cs typeface="Times New Roman"/>
              </a:rPr>
              <a:t>)  </a:t>
            </a:r>
            <a:r>
              <a:rPr lang="en-US" sz="2400" dirty="0" smtClean="0">
                <a:latin typeface="Times New Roman"/>
                <a:cs typeface="Times New Roman"/>
              </a:rPr>
              <a:t>&amp;</a:t>
            </a:r>
            <a:r>
              <a:rPr lang="en-US" sz="2400" dirty="0">
                <a:latin typeface="Times New Roman"/>
                <a:cs typeface="Times New Roman"/>
              </a:rPr>
              <a:t>&amp;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                    age == </a:t>
            </a:r>
            <a:r>
              <a:rPr lang="en-US" sz="2400" dirty="0" err="1">
                <a:latin typeface="Times New Roman"/>
                <a:cs typeface="Times New Roman"/>
              </a:rPr>
              <a:t>ob.age</a:t>
            </a:r>
            <a:r>
              <a:rPr lang="en-US" sz="2400" dirty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19800" y="2514600"/>
            <a:ext cx="1381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>
                <a:latin typeface="Times New Roman"/>
                <a:cs typeface="Times New Roman"/>
              </a:rPr>
              <a:t>toString</a:t>
            </a:r>
            <a:r>
              <a:rPr lang="en-US" sz="2400" dirty="0">
                <a:latin typeface="Times New Roman"/>
                <a:cs typeface="Times New Roman"/>
              </a:rPr>
              <a:t>()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533400" y="3124200"/>
            <a:ext cx="7685868" cy="3052465"/>
            <a:chOff x="533400" y="3124200"/>
            <a:chExt cx="7685868" cy="3052465"/>
          </a:xfrm>
        </p:grpSpPr>
        <p:sp>
          <p:nvSpPr>
            <p:cNvPr id="24" name="TextBox 23"/>
            <p:cNvSpPr txBox="1"/>
            <p:nvPr/>
          </p:nvSpPr>
          <p:spPr>
            <a:xfrm>
              <a:off x="533400" y="5715000"/>
              <a:ext cx="7685868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What is wrong with this?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3200400" y="3124200"/>
              <a:ext cx="609600" cy="2667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890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Assignment A3: Doubly linked Lists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153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dea: maintain a list (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7</a:t>
            </a:r>
            <a:r>
              <a:rPr lang="en-US" sz="2400" dirty="0" smtClean="0">
                <a:latin typeface="Times New Roman"/>
                <a:cs typeface="Times New Roman"/>
              </a:rPr>
              <a:t>) like this: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381000" y="258633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latin typeface="Times New Roman"/>
                <a:cs typeface="Times New Roman"/>
              </a:rPr>
              <a:t>h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3" name="Rectangle 65"/>
          <p:cNvSpPr>
            <a:spLocks noChangeArrowheads="1"/>
          </p:cNvSpPr>
          <p:nvPr/>
        </p:nvSpPr>
        <p:spPr bwMode="auto">
          <a:xfrm>
            <a:off x="685800" y="2662535"/>
            <a:ext cx="5334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 smtClean="0">
                <a:latin typeface="Times New Roman"/>
                <a:cs typeface="Times New Roman"/>
              </a:rPr>
              <a:t>a1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29" name="Line 87"/>
          <p:cNvSpPr>
            <a:spLocks noChangeShapeType="1"/>
          </p:cNvSpPr>
          <p:nvPr/>
        </p:nvSpPr>
        <p:spPr bwMode="auto">
          <a:xfrm>
            <a:off x="1143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00" y="2286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a1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57600" y="2286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3048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562600" y="2286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953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4267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is a singly liked list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802815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save space we write names like a6 instead of N@35abcd00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83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4000" y="1824335"/>
            <a:ext cx="13716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h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8956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00600" y="1524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4191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6096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457200"/>
            <a:ext cx="670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Easy to insert a node in the beginning!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" y="32766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2667" y="2638778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(2, 5, 7)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066800" y="3657600"/>
            <a:ext cx="7467600" cy="2895600"/>
            <a:chOff x="1066800" y="3505200"/>
            <a:chExt cx="7467600" cy="2895600"/>
          </a:xfrm>
        </p:grpSpPr>
        <p:grpSp>
          <p:nvGrpSpPr>
            <p:cNvPr id="58" name="Group 57"/>
            <p:cNvGrpSpPr/>
            <p:nvPr/>
          </p:nvGrpSpPr>
          <p:grpSpPr>
            <a:xfrm>
              <a:off x="1524000" y="3886200"/>
              <a:ext cx="838200" cy="1223665"/>
              <a:chOff x="381000" y="2586335"/>
              <a:chExt cx="838200" cy="1223665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381000" y="2586335"/>
                <a:ext cx="838200" cy="461665"/>
                <a:chOff x="381000" y="2586335"/>
                <a:chExt cx="838200" cy="461665"/>
              </a:xfrm>
            </p:grpSpPr>
            <p:sp>
              <p:nvSpPr>
                <p:cNvPr id="63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81000" y="25863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 smtClean="0">
                      <a:latin typeface="Times New Roman"/>
                      <a:cs typeface="Times New Roman"/>
                    </a:rPr>
                    <a:t>h</a:t>
                  </a:r>
                  <a:endParaRPr lang="en-US" sz="2400" dirty="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64" name="Rectangle 65"/>
                <p:cNvSpPr>
                  <a:spLocks noChangeArrowheads="1"/>
                </p:cNvSpPr>
                <p:nvPr/>
              </p:nvSpPr>
              <p:spPr bwMode="auto">
                <a:xfrm>
                  <a:off x="685800" y="2662535"/>
                  <a:ext cx="533400" cy="38417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 smtClean="0">
                      <a:latin typeface="Times New Roman"/>
                      <a:cs typeface="Times New Roman"/>
                    </a:rPr>
                    <a:t>a3</a:t>
                  </a:r>
                  <a:endParaRPr lang="en-US" sz="2400" dirty="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62" name="Line 87"/>
              <p:cNvSpPr>
                <a:spLocks noChangeShapeType="1"/>
              </p:cNvSpPr>
              <p:nvPr/>
            </p:nvSpPr>
            <p:spPr bwMode="auto">
              <a:xfrm flipH="1">
                <a:off x="838200" y="2819400"/>
                <a:ext cx="304800" cy="99060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 sz="240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95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66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2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  <p:sp>
            <p:nvSpPr>
              <p:cNvPr id="68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a6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69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next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4800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73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5</a:t>
                </a:r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74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a6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5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a8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6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7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next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8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>
              <a:off x="4191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705600" y="3505200"/>
              <a:ext cx="1828800" cy="1676400"/>
              <a:chOff x="1752600" y="2286000"/>
              <a:chExt cx="1828800" cy="1676400"/>
            </a:xfrm>
          </p:grpSpPr>
          <p:sp>
            <p:nvSpPr>
              <p:cNvPr id="81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7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82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a8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3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1"/>
                <a:ext cx="838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null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4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85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next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6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828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87" name="Line 87"/>
            <p:cNvSpPr>
              <a:spLocks noChangeShapeType="1"/>
            </p:cNvSpPr>
            <p:nvPr/>
          </p:nvSpPr>
          <p:spPr bwMode="auto">
            <a:xfrm>
              <a:off x="6096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1066800" y="4724400"/>
              <a:ext cx="1447800" cy="1676400"/>
              <a:chOff x="1752600" y="2286000"/>
              <a:chExt cx="1447800" cy="1676400"/>
            </a:xfrm>
          </p:grpSpPr>
          <p:sp>
            <p:nvSpPr>
              <p:cNvPr id="89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8</a:t>
                </a:r>
                <a:r>
                  <a:rPr lang="en-US" sz="2400" b="1" dirty="0" smtClean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 </a:t>
                </a:r>
                <a:endPara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endParaRP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a3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1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a1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2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93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next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4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95" name="Line 87"/>
            <p:cNvSpPr>
              <a:spLocks noChangeShapeType="1"/>
            </p:cNvSpPr>
            <p:nvPr/>
          </p:nvSpPr>
          <p:spPr bwMode="auto">
            <a:xfrm flipV="1">
              <a:off x="2362200" y="5181600"/>
              <a:ext cx="685800" cy="8382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10000" y="5638800"/>
              <a:ext cx="14879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(8, 2, 5, 7)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48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5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5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1824335"/>
            <a:ext cx="12954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 smtClean="0">
                    <a:latin typeface="Times New Roman"/>
                    <a:cs typeface="Times New Roman"/>
                  </a:rPr>
                  <a:t>h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002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1524000"/>
            <a:ext cx="1295400" cy="1676400"/>
            <a:chOff x="1676400" y="2286000"/>
            <a:chExt cx="12954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a6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a2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2743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524000" cy="1676400"/>
            <a:chOff x="1676400" y="2286000"/>
            <a:chExt cx="15240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362200" y="3352801"/>
              <a:ext cx="685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null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4196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457200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Easy to </a:t>
            </a:r>
            <a:r>
              <a:rPr lang="en-US" sz="3200" dirty="0" smtClean="0">
                <a:solidFill>
                  <a:srgbClr val="FF0000"/>
                </a:solidFill>
              </a:rPr>
              <a:t>remove a node if you have its predecessor!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" y="41148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5984" y="3352800"/>
            <a:ext cx="148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(2, 5, 8, 7)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4953000" y="1524000"/>
            <a:ext cx="1295400" cy="1676400"/>
            <a:chOff x="1676400" y="2286000"/>
            <a:chExt cx="1295400" cy="1676400"/>
          </a:xfrm>
        </p:grpSpPr>
        <p:sp>
          <p:nvSpPr>
            <p:cNvPr id="104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8</a:t>
              </a:r>
              <a:r>
                <a:rPr lang="en-US" sz="2400" b="1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 </a:t>
              </a:r>
              <a:endParaRPr lang="en-US" sz="2400" b="1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05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a2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6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a8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7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108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smtClean="0">
                  <a:latin typeface="Times New Roman"/>
                  <a:cs typeface="Times New Roman"/>
                </a:rPr>
                <a:t>next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9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10" name="Line 87"/>
          <p:cNvSpPr>
            <a:spLocks noChangeShapeType="1"/>
          </p:cNvSpPr>
          <p:nvPr/>
        </p:nvSpPr>
        <p:spPr bwMode="auto">
          <a:xfrm>
            <a:off x="6172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2438400" y="3200400"/>
            <a:ext cx="1219200" cy="537865"/>
            <a:chOff x="198120" y="2383135"/>
            <a:chExt cx="1463040" cy="537865"/>
          </a:xfrm>
        </p:grpSpPr>
        <p:grpSp>
          <p:nvGrpSpPr>
            <p:cNvPr id="114" name="Group 113"/>
            <p:cNvGrpSpPr/>
            <p:nvPr/>
          </p:nvGrpSpPr>
          <p:grpSpPr>
            <a:xfrm>
              <a:off x="198120" y="2459335"/>
              <a:ext cx="929640" cy="461665"/>
              <a:chOff x="198120" y="2459335"/>
              <a:chExt cx="929640" cy="461665"/>
            </a:xfrm>
          </p:grpSpPr>
          <p:sp>
            <p:nvSpPr>
              <p:cNvPr id="116" name="Text Box 42"/>
              <p:cNvSpPr txBox="1">
                <a:spLocks noChangeArrowheads="1"/>
              </p:cNvSpPr>
              <p:nvPr/>
            </p:nvSpPr>
            <p:spPr bwMode="auto">
              <a:xfrm>
                <a:off x="198120" y="2459335"/>
                <a:ext cx="40626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k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117" name="Rectangle 65"/>
              <p:cNvSpPr>
                <a:spLocks noChangeArrowheads="1"/>
              </p:cNvSpPr>
              <p:nvPr/>
            </p:nvSpPr>
            <p:spPr bwMode="auto">
              <a:xfrm>
                <a:off x="594360" y="2535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 smtClean="0">
                    <a:latin typeface="Times New Roman"/>
                    <a:cs typeface="Times New Roman"/>
                  </a:rPr>
                  <a:t>a6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115" name="Line 87"/>
            <p:cNvSpPr>
              <a:spLocks noChangeShapeType="1"/>
            </p:cNvSpPr>
            <p:nvPr/>
          </p:nvSpPr>
          <p:spPr bwMode="auto">
            <a:xfrm flipV="1">
              <a:off x="1112520" y="2383135"/>
              <a:ext cx="548640" cy="3810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1000" y="4343400"/>
            <a:ext cx="8001000" cy="2341265"/>
            <a:chOff x="381000" y="4343400"/>
            <a:chExt cx="8001000" cy="2341265"/>
          </a:xfrm>
        </p:grpSpPr>
        <p:sp>
          <p:nvSpPr>
            <p:cNvPr id="145" name="Line 87"/>
            <p:cNvSpPr>
              <a:spLocks noChangeShapeType="1"/>
            </p:cNvSpPr>
            <p:nvPr/>
          </p:nvSpPr>
          <p:spPr bwMode="auto">
            <a:xfrm>
              <a:off x="4572000" y="5638800"/>
              <a:ext cx="0" cy="685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81000" y="4343400"/>
              <a:ext cx="8001000" cy="2341265"/>
              <a:chOff x="381000" y="4343400"/>
              <a:chExt cx="8001000" cy="2341265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81000" y="4343400"/>
                <a:ext cx="8001000" cy="2341265"/>
                <a:chOff x="381000" y="4343400"/>
                <a:chExt cx="8001000" cy="2341265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381000" y="4643735"/>
                  <a:ext cx="1295400" cy="461665"/>
                  <a:chOff x="381000" y="2586335"/>
                  <a:chExt cx="1371600" cy="461665"/>
                </a:xfrm>
              </p:grpSpPr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381000" y="2586335"/>
                    <a:ext cx="838200" cy="461665"/>
                    <a:chOff x="381000" y="2586335"/>
                    <a:chExt cx="838200" cy="461665"/>
                  </a:xfrm>
                </p:grpSpPr>
                <p:sp>
                  <p:nvSpPr>
                    <p:cNvPr id="121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1000" y="2586335"/>
                      <a:ext cx="338554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h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p:txBody>
                </p:sp>
                <p:sp>
                  <p:nvSpPr>
                    <p:cNvPr id="122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a1</a:t>
                      </a:r>
                    </a:p>
                  </p:txBody>
                </p:sp>
              </p:grpSp>
              <p:sp>
                <p:nvSpPr>
                  <p:cNvPr id="12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143000" y="2819400"/>
                    <a:ext cx="609600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1752600" y="4343400"/>
                  <a:ext cx="1447800" cy="1676400"/>
                  <a:chOff x="1752600" y="2286000"/>
                  <a:chExt cx="1447800" cy="1676400"/>
                </a:xfrm>
              </p:grpSpPr>
              <p:sp>
                <p:nvSpPr>
                  <p:cNvPr id="12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2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5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a1</a:t>
                    </a:r>
                  </a:p>
                </p:txBody>
              </p:sp>
              <p:sp>
                <p:nvSpPr>
                  <p:cNvPr id="12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a6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2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next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9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30" name="Group 129"/>
                <p:cNvGrpSpPr/>
                <p:nvPr/>
              </p:nvGrpSpPr>
              <p:grpSpPr>
                <a:xfrm>
                  <a:off x="34290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3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5</a:t>
                    </a:r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a6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a8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3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next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37" name="Line 87"/>
                <p:cNvSpPr>
                  <a:spLocks noChangeShapeType="1"/>
                </p:cNvSpPr>
                <p:nvPr/>
              </p:nvSpPr>
              <p:spPr bwMode="auto">
                <a:xfrm>
                  <a:off x="2895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6858000" y="4343400"/>
                  <a:ext cx="1524000" cy="1676400"/>
                  <a:chOff x="1676400" y="2286000"/>
                  <a:chExt cx="1524000" cy="1676400"/>
                </a:xfrm>
              </p:grpSpPr>
              <p:sp>
                <p:nvSpPr>
                  <p:cNvPr id="13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7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a8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1"/>
                    <a:ext cx="685800" cy="4572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null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4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next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51054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4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8</a:t>
                    </a:r>
                    <a:r>
                      <a:rPr lang="en-US" sz="2400" b="1" dirty="0" smtClean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 </a:t>
                    </a:r>
                    <a:endParaRPr lang="en-US" sz="2400" b="1" dirty="0">
                      <a:solidFill>
                        <a:srgbClr val="0000FF"/>
                      </a:solidFill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a2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a8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5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5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 smtClean="0">
                        <a:latin typeface="Times New Roman"/>
                        <a:cs typeface="Times New Roman"/>
                      </a:rPr>
                      <a:t>next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5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3" name="Line 87"/>
                <p:cNvSpPr>
                  <a:spLocks noChangeShapeType="1"/>
                </p:cNvSpPr>
                <p:nvPr/>
              </p:nvSpPr>
              <p:spPr bwMode="auto">
                <a:xfrm>
                  <a:off x="6324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2667000" y="6019800"/>
                  <a:ext cx="1143000" cy="664865"/>
                  <a:chOff x="289560" y="2383135"/>
                  <a:chExt cx="1371600" cy="664865"/>
                </a:xfrm>
              </p:grpSpPr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289560" y="2586335"/>
                    <a:ext cx="929640" cy="461665"/>
                    <a:chOff x="289560" y="2586335"/>
                    <a:chExt cx="929640" cy="461665"/>
                  </a:xfrm>
                </p:grpSpPr>
                <p:sp>
                  <p:nvSpPr>
                    <p:cNvPr id="157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9560" y="2586335"/>
                      <a:ext cx="406265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k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p:txBody>
                </p:sp>
                <p:sp>
                  <p:nvSpPr>
                    <p:cNvPr id="158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 smtClean="0">
                          <a:latin typeface="Times New Roman"/>
                          <a:cs typeface="Times New Roman"/>
                        </a:rPr>
                        <a:t>a6</a:t>
                      </a:r>
                      <a:endParaRPr lang="en-US" sz="2400" dirty="0">
                        <a:latin typeface="Times New Roman"/>
                        <a:cs typeface="Times New Roman"/>
                      </a:endParaRPr>
                    </a:p>
                  </p:txBody>
                </p:sp>
              </p:grpSp>
              <p:sp>
                <p:nvSpPr>
                  <p:cNvPr id="156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43000" y="2383135"/>
                    <a:ext cx="518160" cy="436265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9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4572000" y="6324600"/>
                  <a:ext cx="26670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160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7239000" y="6019800"/>
                  <a:ext cx="0" cy="3048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61" name="TextBox 160"/>
              <p:cNvSpPr txBox="1"/>
              <p:nvPr/>
            </p:nvSpPr>
            <p:spPr>
              <a:xfrm>
                <a:off x="457200" y="6096000"/>
                <a:ext cx="11657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00FF"/>
                    </a:solidFill>
                  </a:rPr>
                  <a:t>(2, 5, 7)</a:t>
                </a:r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252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Assignment A3: Use an </a:t>
            </a:r>
            <a:r>
              <a:rPr lang="en-US" sz="3600" dirty="0" smtClean="0">
                <a:solidFill>
                  <a:srgbClr val="FF0000"/>
                </a:solidFill>
              </a:rPr>
              <a:t>inner</a:t>
            </a:r>
            <a:r>
              <a:rPr lang="en-US" sz="3600" dirty="0" smtClean="0">
                <a:solidFill>
                  <a:srgbClr val="800000"/>
                </a:solidFill>
              </a:rPr>
              <a:t> 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LinkedList</a:t>
            </a:r>
            <a:r>
              <a:rPr lang="en-US" sz="2400" dirty="0" smtClean="0"/>
              <a:t>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private </a:t>
            </a:r>
            <a:r>
              <a:rPr lang="en-US" sz="2400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x;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public void m(</a:t>
            </a:r>
            <a:r>
              <a:rPr lang="en-US" sz="2400" dirty="0" err="1" smtClean="0">
                <a:solidFill>
                  <a:srgbClr val="800000"/>
                </a:solidFill>
              </a:rPr>
              <a:t>int</a:t>
            </a:r>
            <a:r>
              <a:rPr lang="en-US" sz="2400" dirty="0" smtClean="0">
                <a:solidFill>
                  <a:srgbClr val="800000"/>
                </a:solidFill>
              </a:rPr>
              <a:t> y) { … }</a:t>
            </a: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124200"/>
            <a:ext cx="22318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private class CI {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4600" y="4419600"/>
            <a:ext cx="6095999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Inside-out rule</a:t>
            </a:r>
            <a:r>
              <a:rPr lang="en-US" sz="2400" dirty="0" smtClean="0"/>
              <a:t>: Objects of CI can reference components of the object of C in which they live.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In addition: </a:t>
            </a:r>
            <a:r>
              <a:rPr lang="en-US" sz="2400" dirty="0" smtClean="0"/>
              <a:t>methods of C can reference private components of CI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Assignment A3: Generics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LinkedList</a:t>
            </a:r>
            <a:r>
              <a:rPr lang="en-US" sz="2400" dirty="0" smtClean="0"/>
              <a:t>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6002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Values of linked list are probably of class Object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09600" y="3429000"/>
            <a:ext cx="8153400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&lt;E&gt;</a:t>
            </a:r>
            <a:r>
              <a:rPr lang="en-US" sz="2400" dirty="0" smtClean="0"/>
              <a:t> {</a:t>
            </a:r>
          </a:p>
          <a:p>
            <a:pPr marL="0" indent="0"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      </a:t>
            </a:r>
          </a:p>
          <a:p>
            <a:pPr marL="0" indent="0"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1352" y="34290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You can specify what type of values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112" y="5029200"/>
            <a:ext cx="366608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  <a:r>
              <a:rPr lang="en-US" sz="2400" dirty="0" smtClean="0"/>
              <a:t>ew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&lt;Integer&gt;</a:t>
            </a:r>
            <a:r>
              <a:rPr lang="en-US" sz="2400" dirty="0" smtClean="0"/>
              <a:t>(…)</a:t>
            </a:r>
          </a:p>
          <a:p>
            <a:r>
              <a:rPr lang="en-US" sz="2400" dirty="0" smtClean="0"/>
              <a:t>new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&lt;String&gt;</a:t>
            </a:r>
            <a:r>
              <a:rPr lang="en-US" sz="2400" dirty="0" smtClean="0"/>
              <a:t>(…)</a:t>
            </a:r>
          </a:p>
          <a:p>
            <a:r>
              <a:rPr lang="en-US" sz="2400" dirty="0" smtClean="0"/>
              <a:t>new </a:t>
            </a:r>
            <a:r>
              <a:rPr lang="en-US" sz="2400" dirty="0" err="1" smtClean="0"/>
              <a:t>LinkedList</a:t>
            </a:r>
            <a:r>
              <a:rPr lang="en-US" sz="2400" dirty="0" smtClean="0">
                <a:solidFill>
                  <a:srgbClr val="FF0000"/>
                </a:solidFill>
              </a:rPr>
              <a:t>&lt;</a:t>
            </a:r>
            <a:r>
              <a:rPr lang="en-US" sz="2400" dirty="0" err="1" smtClean="0">
                <a:solidFill>
                  <a:srgbClr val="FF0000"/>
                </a:solidFill>
              </a:rPr>
              <a:t>JFrame</a:t>
            </a:r>
            <a:r>
              <a:rPr lang="en-US" sz="2400" dirty="0" smtClean="0">
                <a:solidFill>
                  <a:srgbClr val="FF0000"/>
                </a:solidFill>
              </a:rPr>
              <a:t>&gt;</a:t>
            </a:r>
            <a:r>
              <a:rPr lang="en-US" sz="2400" dirty="0" smtClean="0"/>
              <a:t>(…)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414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Overview ref </a:t>
            </a:r>
            <a:r>
              <a:rPr lang="en-US" sz="3600" dirty="0" smtClean="0">
                <a:solidFill>
                  <a:srgbClr val="008000"/>
                </a:solidFill>
              </a:rPr>
              <a:t>in text </a:t>
            </a:r>
            <a:r>
              <a:rPr lang="en-US" sz="3600" dirty="0" smtClean="0">
                <a:solidFill>
                  <a:srgbClr val="800000"/>
                </a:solidFill>
              </a:rPr>
              <a:t>and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Quick look at arrays  </a:t>
            </a:r>
            <a:r>
              <a:rPr lang="en-US" sz="2400" dirty="0" smtClean="0">
                <a:solidFill>
                  <a:srgbClr val="800000"/>
                </a:solidFill>
              </a:rPr>
              <a:t>slide 50-55</a:t>
            </a:r>
          </a:p>
          <a:p>
            <a:r>
              <a:rPr lang="en-US" sz="2400" dirty="0" smtClean="0"/>
              <a:t>Casting among </a:t>
            </a:r>
            <a:r>
              <a:rPr lang="en-US" sz="2400" dirty="0"/>
              <a:t>classes  </a:t>
            </a:r>
            <a:r>
              <a:rPr lang="en-US" sz="2400" dirty="0">
                <a:solidFill>
                  <a:srgbClr val="008000"/>
                </a:solidFill>
              </a:rPr>
              <a:t>C.33-C.36 (not good)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800000"/>
                </a:solidFill>
              </a:rPr>
              <a:t>slide 34-41</a:t>
            </a:r>
          </a:p>
          <a:p>
            <a:r>
              <a:rPr lang="en-US" sz="2400" dirty="0" smtClean="0"/>
              <a:t>Consequences of the class type       </a:t>
            </a:r>
            <a:r>
              <a:rPr lang="en-US" sz="2400" dirty="0" smtClean="0">
                <a:solidFill>
                  <a:srgbClr val="800000"/>
                </a:solidFill>
              </a:rPr>
              <a:t>slide </a:t>
            </a:r>
            <a:r>
              <a:rPr lang="en-US" sz="2400" dirty="0">
                <a:solidFill>
                  <a:srgbClr val="800000"/>
                </a:solidFill>
              </a:rPr>
              <a:t>34-41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Operator </a:t>
            </a:r>
            <a:r>
              <a:rPr lang="en-US" sz="2400" dirty="0" err="1" smtClean="0">
                <a:solidFill>
                  <a:srgbClr val="800000"/>
                </a:solidFill>
              </a:rPr>
              <a:t>instanceof</a:t>
            </a:r>
            <a:r>
              <a:rPr lang="en-US" sz="2400" dirty="0" smtClean="0">
                <a:solidFill>
                  <a:srgbClr val="800000"/>
                </a:solidFill>
              </a:rPr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40</a:t>
            </a:r>
          </a:p>
          <a:p>
            <a:r>
              <a:rPr lang="en-US" sz="2400" dirty="0" smtClean="0"/>
              <a:t>Function</a:t>
            </a:r>
            <a:r>
              <a:rPr lang="en-US" sz="2400" dirty="0" smtClean="0">
                <a:solidFill>
                  <a:srgbClr val="800000"/>
                </a:solidFill>
              </a:rPr>
              <a:t> equals   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37-41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79029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 smtClean="0">
                <a:latin typeface="Times New Roman"/>
                <a:cs typeface="Times New Roman"/>
              </a:rPr>
              <a:t>. Learn about while/ for loops in Java. Look in text.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3366FF"/>
                </a:solidFill>
                <a:latin typeface="Times New Roman"/>
                <a:cs typeface="Times New Roman"/>
              </a:rPr>
              <a:t>while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( &lt;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bool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Times New Roman"/>
                <a:cs typeface="Times New Roman"/>
              </a:rPr>
              <a:t>expr</a:t>
            </a:r>
            <a:r>
              <a:rPr lang="en-US" sz="24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&gt; ) { … }                 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solidFill>
                  <a:srgbClr val="FF66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(</a:t>
            </a:r>
            <a:r>
              <a:rPr lang="en-US" sz="2400" b="1" dirty="0" err="1" smtClean="0">
                <a:solidFill>
                  <a:srgbClr val="FF66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 k= 0; k &lt; 200; k= k+1) { … }  // example</a:t>
            </a:r>
            <a:endParaRPr lang="en-US" sz="24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103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Classes we work with today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9</a:t>
            </a:fld>
            <a:endParaRPr 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381000" y="1629251"/>
            <a:ext cx="573847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Work with a class </a:t>
            </a:r>
            <a:r>
              <a:rPr lang="en-US" sz="2400" dirty="0" smtClean="0">
                <a:solidFill>
                  <a:srgbClr val="800000"/>
                </a:solidFill>
              </a:rPr>
              <a:t>Animal</a:t>
            </a:r>
            <a:r>
              <a:rPr lang="en-US" sz="2400" dirty="0" smtClean="0"/>
              <a:t> and subclasses </a:t>
            </a:r>
            <a:br>
              <a:rPr lang="en-US" sz="2400" dirty="0" smtClean="0"/>
            </a:br>
            <a:r>
              <a:rPr lang="en-US" sz="2400" dirty="0" smtClean="0"/>
              <a:t>like </a:t>
            </a:r>
            <a:r>
              <a:rPr lang="en-US" sz="2400" dirty="0" smtClean="0">
                <a:solidFill>
                  <a:srgbClr val="800000"/>
                </a:solidFill>
              </a:rPr>
              <a:t>Cat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 smtClean="0"/>
              <a:t>Put components common to 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  <a:endParaRPr lang="en-US" sz="2400" dirty="0" smtClean="0"/>
          </a:p>
          <a:p>
            <a:pPr>
              <a:spcBef>
                <a:spcPts val="6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partition is there but not shown</a:t>
            </a:r>
            <a:endParaRPr lang="en-US" sz="2400" dirty="0"/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2895600" y="3505200"/>
            <a:ext cx="2819400" cy="3048001"/>
            <a:chOff x="3696" y="144"/>
            <a:chExt cx="1776" cy="1920"/>
          </a:xfrm>
        </p:grpSpPr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6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6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6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6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6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Cat(String,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71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73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Dog(String,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</a:t>
                  </a:r>
                  <a:r>
                    <a:rPr lang="en-US" dirty="0" smtClean="0"/>
                    <a:t>) </a:t>
                  </a:r>
                  <a:r>
                    <a:rPr lang="en-US" dirty="0" err="1" smtClean="0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  <a:br>
                    <a:rPr lang="en-US" dirty="0"/>
                  </a:br>
                  <a:r>
                    <a:rPr lang="en-US" dirty="0"/>
                    <a:t>Animal(String, </a:t>
                  </a:r>
                  <a:r>
                    <a:rPr lang="en-US" dirty="0" err="1"/>
                    <a:t>int</a:t>
                  </a:r>
                  <a:r>
                    <a:rPr lang="en-US" dirty="0"/>
                    <a:t>)</a:t>
                  </a:r>
                  <a:br>
                    <a:rPr lang="en-US" dirty="0"/>
                  </a:b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4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24600" y="533400"/>
            <a:ext cx="2133600" cy="2823865"/>
            <a:chOff x="3048000" y="3581400"/>
            <a:chExt cx="2133600" cy="2823865"/>
          </a:xfrm>
        </p:grpSpPr>
        <p:grpSp>
          <p:nvGrpSpPr>
            <p:cNvPr id="4" name="Group 3"/>
            <p:cNvGrpSpPr/>
            <p:nvPr/>
          </p:nvGrpSpPr>
          <p:grpSpPr>
            <a:xfrm>
              <a:off x="3200400" y="4495800"/>
              <a:ext cx="1752600" cy="1909465"/>
              <a:chOff x="3200400" y="4495800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3581400" y="44958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3581400" y="5211763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3200400" y="5943600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4267200" y="5943600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4114800" y="4953000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4114800" y="5638800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3581400" y="5638800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3048000" y="3581400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class </a:t>
              </a:r>
              <a:r>
                <a:rPr lang="en-US" dirty="0"/>
                <a:t>hierarchy: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16825</TotalTime>
  <Words>2192</Words>
  <Application>Microsoft Macintosh PowerPoint</Application>
  <PresentationFormat>On-screen Show (4:3)</PresentationFormat>
  <Paragraphs>603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CS/ENGRD 2110 Spring 2015</vt:lpstr>
      <vt:lpstr>Announcements</vt:lpstr>
      <vt:lpstr>Assignment A3: Doubly linked Lists</vt:lpstr>
      <vt:lpstr>PowerPoint Presentation</vt:lpstr>
      <vt:lpstr>PowerPoint Presentation</vt:lpstr>
      <vt:lpstr>Assignment A3: Use an inner class</vt:lpstr>
      <vt:lpstr>Assignment A3: Generics</vt:lpstr>
      <vt:lpstr>Overview ref in text and JavaSummary.pptx</vt:lpstr>
      <vt:lpstr>Classes we work with today</vt:lpstr>
      <vt:lpstr>Animal[] v= new Animal[3];</vt:lpstr>
      <vt:lpstr>Which function is called?</vt:lpstr>
      <vt:lpstr>Consequences of a class type</vt:lpstr>
      <vt:lpstr>From an Animal variable, can use only methods available in class Animal</vt:lpstr>
      <vt:lpstr>Rule for determining legality of method call</vt:lpstr>
      <vt:lpstr>Another example</vt:lpstr>
      <vt:lpstr>View of object based on  the type</vt:lpstr>
      <vt:lpstr>Casting up class hierarchy</vt:lpstr>
      <vt:lpstr>Explicit casts: unary prefix operators</vt:lpstr>
      <vt:lpstr>Implicit upward cast</vt:lpstr>
      <vt:lpstr>Example</vt:lpstr>
      <vt:lpstr>Components used from h</vt:lpstr>
      <vt:lpstr>Explicit downward cast</vt:lpstr>
      <vt:lpstr>Operator instanceof, explicit downward cast</vt:lpstr>
      <vt:lpstr>Function equals</vt:lpstr>
      <vt:lpstr>Overriding function equals</vt:lpstr>
      <vt:lpstr>Function equals in class Animal</vt:lpstr>
      <vt:lpstr>Function equals in class Animal</vt:lpstr>
      <vt:lpstr>Function equals in class Animal</vt:lpstr>
      <vt:lpstr>Why can’t the parameter type be Animal?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467</cp:revision>
  <cp:lastPrinted>2014-09-10T15:48:18Z</cp:lastPrinted>
  <dcterms:created xsi:type="dcterms:W3CDTF">2006-08-16T00:00:00Z</dcterms:created>
  <dcterms:modified xsi:type="dcterms:W3CDTF">2015-02-10T14:46:39Z</dcterms:modified>
</cp:coreProperties>
</file>