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4" r:id="rId3"/>
    <p:sldId id="282" r:id="rId4"/>
    <p:sldId id="321" r:id="rId5"/>
    <p:sldId id="289" r:id="rId6"/>
    <p:sldId id="297" r:id="rId7"/>
    <p:sldId id="298" r:id="rId8"/>
    <p:sldId id="331" r:id="rId9"/>
    <p:sldId id="333" r:id="rId10"/>
    <p:sldId id="332" r:id="rId11"/>
    <p:sldId id="328" r:id="rId12"/>
    <p:sldId id="313" r:id="rId13"/>
    <p:sldId id="314" r:id="rId14"/>
    <p:sldId id="315" r:id="rId15"/>
    <p:sldId id="329" r:id="rId16"/>
    <p:sldId id="316" r:id="rId17"/>
    <p:sldId id="317" r:id="rId18"/>
    <p:sldId id="318" r:id="rId19"/>
    <p:sldId id="330" r:id="rId20"/>
    <p:sldId id="319" r:id="rId21"/>
    <p:sldId id="320" r:id="rId22"/>
    <p:sldId id="326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9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30" d="100"/>
          <a:sy n="130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2/3/15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2/3/15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them how</a:t>
            </a:r>
            <a:r>
              <a:rPr lang="en-US" baseline="0" dirty="0" smtClean="0"/>
              <a:t> many vowels are in “creek”, If they say 1, you say 2 (there are two e’s). If they say 2, you say there is only 1 –the vowel 2. Ambiguity of meaning.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957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2/3/15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2/3/15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members!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An 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java.lang.Object</a:t>
            </a:r>
          </a:p>
          <a:p>
            <a:pPr lvl="1"/>
            <a:r>
              <a:rPr lang="en-US" dirty="0" smtClean="0"/>
              <a:t>A PhDTester is not a PhD student!</a:t>
            </a:r>
          </a:p>
          <a:p>
            <a:r>
              <a:rPr lang="en-US" dirty="0" smtClean="0"/>
              <a:t>The inheritance hierarchy should reflect </a:t>
            </a:r>
            <a:r>
              <a:rPr lang="en-US" b="1" dirty="0" smtClean="0"/>
              <a:t>modeling semantics</a:t>
            </a:r>
            <a:r>
              <a:rPr lang="en-US" dirty="0" smtClean="0"/>
              <a:t>, not implementational shortcuts</a:t>
            </a:r>
          </a:p>
        </p:txBody>
      </p:sp>
    </p:spTree>
    <p:extLst>
      <p:ext uri="{BB962C8B-B14F-4D97-AF65-F5344CB8AC3E}">
        <p14:creationId xmlns:p14="http://schemas.microsoft.com/office/powerpoint/2010/main" val="49355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 is “the name of” the object?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PhD@aa11bb24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pointer to the object –i.e. its address in memory, and you can call it a pointer if you wish. But it contains more than that.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44479" y="4890615"/>
            <a:ext cx="14821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/>
              <a:t>“</a:t>
            </a:r>
            <a:r>
              <a:rPr lang="en-US" altLang="ja-JP"/>
              <a:t>Mumsie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ad2</a:t>
            </a:r>
            <a:endParaRPr lang="en-US" dirty="0"/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advisees</a:t>
            </a:r>
            <a:endParaRPr lang="en-US" dirty="0"/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4" y="5943600"/>
            <a:ext cx="3900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747665"/>
            <a:chOff x="533400" y="3505200"/>
            <a:chExt cx="4267200" cy="27476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2098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800000"/>
                  </a:solidFill>
                </a:rPr>
                <a:t>PhD@</a:t>
              </a:r>
              <a:r>
                <a:rPr lang="en-US" dirty="0">
                  <a:solidFill>
                    <a:srgbClr val="800000"/>
                  </a:solidFill>
                </a:rPr>
                <a:t>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PhD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PhD 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but the name of the object (or a pointer to the object).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6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48400" y="422968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this object */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</a:t>
            </a:r>
            <a:r>
              <a:rPr lang="en-US" sz="2200" dirty="0" err="1" smtClean="0"/>
              <a:t>toString</a:t>
            </a:r>
            <a:r>
              <a:rPr lang="en-US" sz="2200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r>
              <a:rPr lang="en-US" sz="2200" dirty="0" smtClean="0"/>
              <a:t>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 “ </a:t>
            </a:r>
            <a:r>
              <a:rPr lang="en-US" sz="2200" dirty="0" err="1" smtClean="0"/>
              <a:t>Soc</a:t>
            </a:r>
            <a:r>
              <a:rPr lang="en-US" sz="2200" dirty="0" smtClean="0"/>
              <a:t> sec: …”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(boss == </a:t>
            </a:r>
            <a:r>
              <a:rPr lang="en-US" sz="2200" b="1" dirty="0" smtClean="0"/>
              <a:t>null</a:t>
            </a:r>
            <a:r>
              <a:rPr lang="en-US" sz="2200" dirty="0" smtClean="0"/>
              <a:t> ? “” : “Boss ” + </a:t>
            </a:r>
            <a:r>
              <a:rPr lang="en-US" sz="2200" dirty="0" err="1" smtClean="0"/>
              <a:t>boss.lname</a:t>
            </a:r>
            <a:r>
              <a:rPr lang="en-US" sz="2200" dirty="0" smtClean="0"/>
              <a:t> + “.”);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int</a:t>
            </a:r>
            <a:r>
              <a:rPr lang="en-US" dirty="0"/>
              <a:t> y;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repr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>
                <a:solidFill>
                  <a:srgbClr val="008000"/>
                </a:solidFill>
              </a:rPr>
              <a:t>of this point in form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(x, y)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What about </a:t>
            </a:r>
            <a:r>
              <a:rPr lang="en-US" sz="3600" b="1" dirty="0" smtClean="0">
                <a:latin typeface="Courier"/>
                <a:cs typeface="Courier"/>
              </a:rPr>
              <a:t>this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4495800"/>
          </a:xfrm>
        </p:spPr>
        <p:txBody>
          <a:bodyPr/>
          <a:lstStyle/>
          <a:p>
            <a:r>
              <a:rPr lang="en-US" b="1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keyword:  </a:t>
            </a:r>
            <a:r>
              <a:rPr lang="en-US" b="1" dirty="0" smtClean="0"/>
              <a:t>this</a:t>
            </a:r>
            <a:r>
              <a:rPr lang="en-US" dirty="0" smtClean="0"/>
              <a:t> evaluates to the name of the object in which it occurs</a:t>
            </a:r>
          </a:p>
          <a:p>
            <a:r>
              <a:rPr lang="en-US" dirty="0" smtClean="0"/>
              <a:t>Let’s an object instance access its own object reference </a:t>
            </a:r>
          </a:p>
          <a:p>
            <a:r>
              <a:rPr lang="en-US" dirty="0" smtClean="0"/>
              <a:t>Example: Referencing a shadowed class field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922455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 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 = 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x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922455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 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 = 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this.x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this.y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638800"/>
            <a:ext cx="77916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38855" y="5943600"/>
            <a:ext cx="37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isBoss(W,W)       isBoss(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r>
              <a:rPr lang="en-US" sz="2000" dirty="0"/>
              <a:t>http://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/>
              <a:t>/7/docs/</a:t>
            </a:r>
            <a:r>
              <a:rPr lang="en-US" sz="2000" dirty="0" err="1"/>
              <a:t>api</a:t>
            </a:r>
            <a:r>
              <a:rPr lang="en-US" sz="2000" dirty="0"/>
              <a:t>/java/</a:t>
            </a:r>
            <a:r>
              <a:rPr lang="en-US" sz="2000" dirty="0" err="1"/>
              <a:t>lang</a:t>
            </a:r>
            <a:r>
              <a:rPr lang="en-US" sz="2000" dirty="0"/>
              <a:t>/</a:t>
            </a:r>
            <a:r>
              <a:rPr lang="en-US" sz="2000" dirty="0" err="1"/>
              <a:t>Math.html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A0</a:t>
            </a:r>
            <a:r>
              <a:rPr lang="en-US" sz="2400" dirty="0"/>
              <a:t> has been graded</a:t>
            </a:r>
          </a:p>
          <a:p>
            <a:pPr lvl="1"/>
            <a:r>
              <a:rPr lang="en-US" sz="2100" dirty="0"/>
              <a:t>Everyone who submitted gets a grade of 1 (the max)</a:t>
            </a:r>
          </a:p>
          <a:p>
            <a:pPr lvl="1"/>
            <a:r>
              <a:rPr lang="en-US" sz="2100" dirty="0"/>
              <a:t>We're </a:t>
            </a:r>
            <a:r>
              <a:rPr lang="en-US" sz="2100" b="1" dirty="0"/>
              <a:t>not checking</a:t>
            </a:r>
            <a:r>
              <a:rPr lang="en-US" sz="2100" dirty="0"/>
              <a:t> submissions! We wanted you to learn how to make sure that assert statements are executed.</a:t>
            </a:r>
          </a:p>
          <a:p>
            <a:r>
              <a:rPr lang="en-US" sz="2400" dirty="0"/>
              <a:t>We're pleased with how many people are already working on </a:t>
            </a:r>
            <a:r>
              <a:rPr lang="en-US" sz="2400" b="1" dirty="0">
                <a:solidFill>
                  <a:srgbClr val="008000"/>
                </a:solidFill>
              </a:rPr>
              <a:t>A1</a:t>
            </a:r>
            <a:r>
              <a:rPr lang="en-US" sz="2400" dirty="0"/>
              <a:t>, as evidenced by Piazza activity</a:t>
            </a:r>
          </a:p>
          <a:p>
            <a:pPr lvl="1"/>
            <a:r>
              <a:rPr lang="en-US" sz="2100" dirty="0"/>
              <a:t>Please be sure to look at </a:t>
            </a:r>
            <a:r>
              <a:rPr lang="en-US" sz="2100" b="1" dirty="0"/>
              <a:t>Piazza note @68</a:t>
            </a:r>
            <a:r>
              <a:rPr lang="en-US" sz="2100" dirty="0"/>
              <a:t> every day for frequently asked questions and answers</a:t>
            </a:r>
          </a:p>
          <a:p>
            <a:pPr lvl="1"/>
            <a:r>
              <a:rPr lang="en-US" sz="2100" dirty="0"/>
              <a:t>It's due Friday night</a:t>
            </a:r>
          </a:p>
          <a:p>
            <a:pPr lvl="1"/>
            <a:r>
              <a:rPr lang="en-US" sz="2100" b="1" dirty="0"/>
              <a:t>Groups:</a:t>
            </a:r>
            <a:r>
              <a:rPr lang="en-US" sz="2100" dirty="0"/>
              <a:t> Forming a group of </a:t>
            </a:r>
            <a:r>
              <a:rPr lang="en-US" sz="2100" dirty="0" smtClean="0"/>
              <a:t>two? </a:t>
            </a:r>
            <a:r>
              <a:rPr lang="en-US" sz="2100" dirty="0"/>
              <a:t>Do it </a:t>
            </a:r>
            <a:r>
              <a:rPr lang="en-US" sz="2100" b="1" u="sng" dirty="0"/>
              <a:t>well before</a:t>
            </a:r>
            <a:r>
              <a:rPr lang="en-US" sz="2100" dirty="0"/>
              <a:t> you submit – at least one day before. </a:t>
            </a:r>
            <a:r>
              <a:rPr lang="en-US" sz="2100" b="1" dirty="0"/>
              <a:t>Both members must act:</a:t>
            </a:r>
            <a:r>
              <a:rPr lang="en-US" sz="2100" dirty="0"/>
              <a:t> one invites, the other accepts. </a:t>
            </a:r>
            <a:r>
              <a:rPr lang="en-US" sz="2100" dirty="0" smtClean="0"/>
              <a:t>Thereafter, </a:t>
            </a:r>
            <a:r>
              <a:rPr lang="en-US" sz="2100" dirty="0"/>
              <a:t>only </a:t>
            </a:r>
            <a:r>
              <a:rPr lang="en-US" sz="2100" b="1" i="1" dirty="0"/>
              <a:t>one</a:t>
            </a:r>
            <a:r>
              <a:rPr lang="en-US" sz="2100" dirty="0"/>
              <a:t> member has to submit the files.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A2</a:t>
            </a:r>
            <a:r>
              <a:rPr lang="en-US" dirty="0"/>
              <a:t>: Practice with </a:t>
            </a:r>
            <a:r>
              <a:rPr lang="en-US" dirty="0" smtClean="0"/>
              <a:t>strings</a:t>
            </a:r>
          </a:p>
          <a:p>
            <a:pPr lvl="1"/>
            <a:r>
              <a:rPr lang="en-US" sz="2100" dirty="0"/>
              <a:t>N</a:t>
            </a:r>
            <a:r>
              <a:rPr lang="en-US" sz="2100" dirty="0" smtClean="0"/>
              <a:t>ow </a:t>
            </a:r>
            <a:r>
              <a:rPr lang="en-US" sz="2100" dirty="0"/>
              <a:t>available on </a:t>
            </a:r>
            <a:r>
              <a:rPr lang="en-US" sz="2100" dirty="0" smtClean="0"/>
              <a:t>course </a:t>
            </a:r>
            <a:r>
              <a:rPr lang="en-US" sz="2100" dirty="0"/>
              <a:t>website + CMS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162800" y="1828800"/>
            <a:ext cx="2133600" cy="685800"/>
            <a:chOff x="7162800" y="1828800"/>
            <a:chExt cx="2133600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7162800" y="1828800"/>
              <a:ext cx="213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Noteworthy Light"/>
                  <a:cs typeface="Noteworthy Light"/>
                </a:rPr>
                <a:t>That pesky -ea flag!</a:t>
              </a:r>
              <a:endParaRPr lang="en-US" sz="1600" b="1" dirty="0">
                <a:solidFill>
                  <a:srgbClr val="FF0000"/>
                </a:solidFill>
                <a:latin typeface="Noteworthy Light"/>
                <a:cs typeface="Noteworthy Light"/>
              </a:endParaRPr>
            </a:p>
          </p:txBody>
        </p:sp>
        <p:cxnSp>
          <p:nvCxnSpPr>
            <p:cNvPr id="7" name="Curved Connector 6"/>
            <p:cNvCxnSpPr>
              <a:stCxn id="5" idx="2"/>
            </p:cNvCxnSpPr>
            <p:nvPr/>
          </p:nvCxnSpPr>
          <p:spPr>
            <a:xfrm flipH="1">
              <a:off x="7239000" y="2167354"/>
              <a:ext cx="990600" cy="347246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800000"/>
                </a:solidFill>
              </a:rPr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>
                <a:solidFill>
                  <a:srgbClr val="800000"/>
                </a:solidFill>
              </a:rPr>
              <a:t>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String[]: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7115951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effectively calls the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Command line arguments can be entered with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Maintaining info about created objects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Bid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Ob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600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numObjects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48396" y="1719417"/>
            <a:ext cx="429980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{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numObjects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    …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3124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= 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= </a:t>
            </a:r>
            <a:r>
              <a:rPr lang="en-US" sz="2400" dirty="0"/>
              <a:t>new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Implementing the Singleton pattern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Singleton@x3k3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Singleton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/>
              <a:t>Box for Singleton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Singleton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Singleton@x3k3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about </a:t>
            </a:r>
            <a:r>
              <a:rPr lang="en-US" sz="2400" dirty="0" smtClean="0">
                <a:solidFill>
                  <a:srgbClr val="0000FF"/>
                </a:solidFill>
              </a:rPr>
              <a:t>testing</a:t>
            </a:r>
            <a:r>
              <a:rPr lang="en-US" sz="2400" dirty="0" smtClean="0"/>
              <a:t> and test cases</a:t>
            </a:r>
          </a:p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0000FF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>
                <a:solidFill>
                  <a:srgbClr val="0000FF"/>
                </a:solidFill>
              </a:rPr>
              <a:t>toString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Overriding</a:t>
            </a:r>
            <a:r>
              <a:rPr lang="en-US" sz="2400" dirty="0" smtClean="0"/>
              <a:t>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Static</a:t>
            </a:r>
            <a:r>
              <a:rPr lang="en-US" sz="2400" dirty="0" smtClean="0"/>
              <a:t>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</a:t>
            </a:r>
            <a:r>
              <a:rPr lang="en-US" sz="2400" dirty="0" smtClean="0">
                <a:solidFill>
                  <a:srgbClr val="0000FF"/>
                </a:solidFill>
              </a:rPr>
              <a:t>application</a:t>
            </a:r>
            <a:r>
              <a:rPr lang="en-US" sz="2400" dirty="0" smtClean="0"/>
              <a:t>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main(String[])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Minecraft-3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200400" cy="22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= 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</a:t>
            </a:r>
            <a:r>
              <a:rPr lang="en-US" dirty="0" smtClean="0">
                <a:solidFill>
                  <a:srgbClr val="008000"/>
                </a:solidFill>
              </a:rPr>
              <a:t>letters *</a:t>
            </a:r>
            <a:r>
              <a:rPr lang="en-US" dirty="0">
                <a:solidFill>
                  <a:srgbClr val="008000"/>
                </a:solidFill>
              </a:rPr>
              <a:t>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72200" y="4114800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5365171" cy="1200328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worker's boss (null if none)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 </a:t>
            </a:r>
            <a:r>
              <a:rPr lang="en-US" sz="2200" dirty="0">
                <a:latin typeface="Times New Roman" charset="0"/>
                <a:cs typeface="Times New Roman" charset="0"/>
              </a:rPr>
              <a:t>getBoss(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Set boss to b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setBoss(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/>
                    <a:t>Obama</a:t>
                  </a:r>
                  <a:r>
                    <a:rPr lang="ja-JP" altLang="en-US" sz="2400"/>
                    <a:t>”</a:t>
                  </a:r>
                  <a:endParaRPr lang="en-US" sz="240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/>
                        <a:t>“</a:t>
                      </a:r>
                      <a:r>
                        <a:rPr lang="en-US" altLang="ja-JP" sz="2400" dirty="0"/>
                        <a:t>Obama</a:t>
                      </a:r>
                      <a:r>
                        <a:rPr lang="ja-JP" altLang="en-US" sz="2400" dirty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4800" y="4495800"/>
            <a:ext cx="4495800" cy="1905000"/>
            <a:chOff x="304800" y="4495800"/>
            <a:chExt cx="4495800" cy="1905000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200472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leave off this to reduce clutter; we know that it is effectively always there.</a:t>
              </a:r>
              <a:endParaRPr lang="en-US" sz="2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362200" y="4495800"/>
              <a:ext cx="2438400" cy="762000"/>
              <a:chOff x="2362200" y="4495800"/>
              <a:chExt cx="2438400" cy="762000"/>
            </a:xfrm>
          </p:grpSpPr>
          <p:sp>
            <p:nvSpPr>
              <p:cNvPr id="5" name="Left Brace 4"/>
              <p:cNvSpPr/>
              <p:nvPr/>
            </p:nvSpPr>
            <p:spPr>
              <a:xfrm rot="16200000">
                <a:off x="3467100" y="3390900"/>
                <a:ext cx="228600" cy="2438400"/>
              </a:xfrm>
              <a:prstGeom prst="leftBrace">
                <a:avLst>
                  <a:gd name="adj1" fmla="val 8333"/>
                  <a:gd name="adj2" fmla="val 5151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5" idx="1"/>
              </p:cNvCxnSpPr>
              <p:nvPr/>
            </p:nvCxnSpPr>
            <p:spPr>
              <a:xfrm flipH="1">
                <a:off x="3124200" y="4724400"/>
                <a:ext cx="494239" cy="533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members!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/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</a:rPr>
              <a:t>public class</a:t>
            </a:r>
            <a:r>
              <a:rPr lang="en-US" sz="2800" dirty="0" smtClean="0">
                <a:solidFill>
                  <a:srgbClr val="800000"/>
                </a:solidFill>
              </a:rPr>
              <a:t> PhD {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dirty="0" smtClean="0">
                <a:solidFill>
                  <a:srgbClr val="800000"/>
                </a:solidFill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</a:rPr>
              <a:t>protected</a:t>
            </a:r>
            <a:r>
              <a:rPr lang="en-US" sz="2800" dirty="0" smtClean="0">
                <a:solidFill>
                  <a:srgbClr val="800000"/>
                </a:solidFill>
              </a:rPr>
              <a:t> String name;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dirty="0" smtClean="0">
                <a:solidFill>
                  <a:srgbClr val="800000"/>
                </a:solidFill>
              </a:rPr>
              <a:t>	…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</a:rPr>
              <a:t>public class</a:t>
            </a:r>
            <a:r>
              <a:rPr lang="en-US" sz="2800" dirty="0" smtClean="0">
                <a:solidFill>
                  <a:srgbClr val="800000"/>
                </a:solidFill>
              </a:rPr>
              <a:t> PhDTester </a:t>
            </a:r>
            <a:r>
              <a:rPr lang="en-US" sz="2800" b="1" dirty="0" smtClean="0">
                <a:solidFill>
                  <a:srgbClr val="800000"/>
                </a:solidFill>
              </a:rPr>
              <a:t>extends</a:t>
            </a:r>
            <a:r>
              <a:rPr lang="en-US" sz="2800" dirty="0" smtClean="0">
                <a:solidFill>
                  <a:srgbClr val="800000"/>
                </a:solidFill>
              </a:rPr>
              <a:t> PhD {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dirty="0" smtClean="0">
                <a:solidFill>
                  <a:srgbClr val="800000"/>
                </a:solidFill>
              </a:rPr>
              <a:t>	… </a:t>
            </a:r>
            <a:r>
              <a:rPr lang="en-US" sz="2800" b="1" dirty="0" smtClean="0">
                <a:solidFill>
                  <a:srgbClr val="800000"/>
                </a:solidFill>
              </a:rPr>
              <a:t>if</a:t>
            </a:r>
            <a:r>
              <a:rPr lang="en-US" sz="2800" dirty="0" smtClean="0">
                <a:solidFill>
                  <a:srgbClr val="800000"/>
                </a:solidFill>
              </a:rPr>
              <a:t> (student.name == …) …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dirty="0" smtClean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3581400" cy="2827421"/>
            <a:chOff x="2438400" y="3733800"/>
            <a:chExt cx="1447800" cy="1143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38400" y="37338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514600" y="37338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71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2819400"/>
            <a:ext cx="6350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16944</TotalTime>
  <Words>1916</Words>
  <Application>Microsoft Macintosh PowerPoint</Application>
  <PresentationFormat>On-screen Show (4:3)</PresentationFormat>
  <Paragraphs>395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CS/ENGRD 2110 Spring 2015</vt:lpstr>
      <vt:lpstr>Announcements</vt:lpstr>
      <vt:lpstr>References to text and JavaSummary.pptx</vt:lpstr>
      <vt:lpstr>Homework</vt:lpstr>
      <vt:lpstr> A bit about testing</vt:lpstr>
      <vt:lpstr>Class W (for Worker)</vt:lpstr>
      <vt:lpstr>Class Object: the superest class of them all</vt:lpstr>
      <vt:lpstr>A note on design</vt:lpstr>
      <vt:lpstr>A note on design</vt:lpstr>
      <vt:lpstr>A note on design</vt:lpstr>
      <vt:lpstr>What is “the name of” the object?</vt:lpstr>
      <vt:lpstr>Method toString</vt:lpstr>
      <vt:lpstr>Method toString</vt:lpstr>
      <vt:lpstr>Another example of toString()</vt:lpstr>
      <vt:lpstr>What about this</vt:lpstr>
      <vt:lpstr>Intro to static components</vt:lpstr>
      <vt:lpstr>Intro to static components</vt:lpstr>
      <vt:lpstr>Intro to static components</vt:lpstr>
      <vt:lpstr>Good example of static methods</vt:lpstr>
      <vt:lpstr>Java application</vt:lpstr>
      <vt:lpstr>Uses of static variables:       Maintaining info about created objects</vt:lpstr>
      <vt:lpstr>Uses of static variables:       Implementing the Singleton pattern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Siddhartha Chaudhuri</cp:lastModifiedBy>
  <cp:revision>410</cp:revision>
  <cp:lastPrinted>2013-01-16T16:51:30Z</cp:lastPrinted>
  <dcterms:created xsi:type="dcterms:W3CDTF">2006-08-16T00:00:00Z</dcterms:created>
  <dcterms:modified xsi:type="dcterms:W3CDTF">2015-02-03T21:12:50Z</dcterms:modified>
</cp:coreProperties>
</file>