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1" r:id="rId3"/>
    <p:sldId id="304" r:id="rId4"/>
    <p:sldId id="300" r:id="rId5"/>
    <p:sldId id="289" r:id="rId6"/>
    <p:sldId id="284" r:id="rId7"/>
    <p:sldId id="290" r:id="rId8"/>
    <p:sldId id="291" r:id="rId9"/>
    <p:sldId id="292" r:id="rId10"/>
    <p:sldId id="297" r:id="rId11"/>
    <p:sldId id="293" r:id="rId12"/>
    <p:sldId id="294" r:id="rId13"/>
    <p:sldId id="295" r:id="rId14"/>
    <p:sldId id="302" r:id="rId15"/>
    <p:sldId id="303" r:id="rId16"/>
    <p:sldId id="296" r:id="rId17"/>
    <p:sldId id="298" r:id="rId18"/>
    <p:sldId id="299" r:id="rId19"/>
    <p:sldId id="286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BD"/>
    <a:srgbClr val="FFF7F3"/>
    <a:srgbClr val="F8DFF0"/>
    <a:srgbClr val="80000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84" autoAdjust="0"/>
  </p:normalViewPr>
  <p:slideViewPr>
    <p:cSldViewPr>
      <p:cViewPr varScale="1">
        <p:scale>
          <a:sx n="99" d="100"/>
          <a:sy n="99" d="100"/>
        </p:scale>
        <p:origin x="-180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1/27/15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1/27/15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1/27/15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1/27/15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1/27/15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1/27/15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1/27/15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1/27/15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1/27/15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1/27/15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1/27/15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1/27/15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1/27/15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1/27/15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981200"/>
            <a:ext cx="6477000" cy="1828800"/>
          </a:xfrm>
        </p:spPr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br>
              <a:rPr lang="fr-BE" dirty="0" smtClean="0"/>
            </a:br>
            <a:r>
              <a:rPr lang="fr-BE" dirty="0" smtClean="0"/>
              <a:t>Spring 2015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2: Objects and classes in Java</a:t>
            </a:r>
          </a:p>
          <a:p>
            <a:r>
              <a:rPr lang="fr-BE" dirty="0" smtClean="0"/>
              <a:t>http://courses.cs.cornell.edu/cs2110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Class definition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04800" y="1704975"/>
            <a:ext cx="8382000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rgbClr val="8B008C"/>
                </a:solidFill>
              </a:rPr>
              <a:t>Class definition</a:t>
            </a:r>
            <a:r>
              <a:rPr lang="en-US" sz="2200" dirty="0"/>
              <a:t>: </a:t>
            </a:r>
            <a:r>
              <a:rPr lang="en-US" sz="2200" dirty="0" smtClean="0"/>
              <a:t>Describes format </a:t>
            </a:r>
            <a:r>
              <a:rPr lang="en-US" sz="2200" dirty="0"/>
              <a:t>of </a:t>
            </a:r>
            <a:r>
              <a:rPr lang="en-US" sz="2200" dirty="0" smtClean="0"/>
              <a:t>an object (instance) </a:t>
            </a:r>
            <a:r>
              <a:rPr lang="en-US" sz="2200" dirty="0"/>
              <a:t>of the class.</a:t>
            </a:r>
          </a:p>
          <a:p>
            <a:pPr>
              <a:spcBef>
                <a:spcPct val="50000"/>
              </a:spcBef>
            </a:pPr>
            <a:r>
              <a:rPr lang="en-US" sz="2200" b="1" dirty="0" smtClean="0"/>
              <a:t>    </a:t>
            </a:r>
            <a:r>
              <a:rPr lang="en-US" sz="2200" dirty="0" smtClean="0"/>
              <a:t> /</a:t>
            </a:r>
            <a:r>
              <a:rPr lang="en-US" sz="2200" dirty="0"/>
              <a:t>** </a:t>
            </a:r>
            <a:r>
              <a:rPr lang="en-US" sz="2200" dirty="0">
                <a:solidFill>
                  <a:srgbClr val="008000"/>
                </a:solidFill>
              </a:rPr>
              <a:t>description of what the class is </a:t>
            </a:r>
            <a:r>
              <a:rPr lang="en-US" sz="2200" dirty="0" smtClean="0">
                <a:solidFill>
                  <a:srgbClr val="008000"/>
                </a:solidFill>
              </a:rPr>
              <a:t>for  </a:t>
            </a:r>
            <a:r>
              <a:rPr lang="en-US" sz="2200" dirty="0">
                <a:solidFill>
                  <a:srgbClr val="008000"/>
                </a:solidFill>
              </a:rPr>
              <a:t>*/</a:t>
            </a:r>
          </a:p>
          <a:p>
            <a:pPr>
              <a:spcBef>
                <a:spcPct val="50000"/>
              </a:spcBef>
            </a:pPr>
            <a:r>
              <a:rPr lang="en-US" sz="2200" b="1" dirty="0" smtClean="0"/>
              <a:t>     public</a:t>
            </a:r>
            <a:r>
              <a:rPr lang="en-US" sz="2200" dirty="0" smtClean="0"/>
              <a:t> </a:t>
            </a:r>
            <a:r>
              <a:rPr lang="en-US" sz="2200" b="1" dirty="0"/>
              <a:t>class</a:t>
            </a:r>
            <a:r>
              <a:rPr lang="en-US" sz="2200" dirty="0"/>
              <a:t>  C </a:t>
            </a:r>
            <a:r>
              <a:rPr lang="en-US" sz="2200" dirty="0" smtClean="0"/>
              <a:t> {</a:t>
            </a:r>
            <a:endParaRPr lang="en-US" sz="2200" dirty="0"/>
          </a:p>
          <a:p>
            <a:pPr>
              <a:spcBef>
                <a:spcPct val="50000"/>
              </a:spcBef>
            </a:pPr>
            <a:r>
              <a:rPr lang="en-US" sz="2200" dirty="0"/>
              <a:t>		</a:t>
            </a:r>
          </a:p>
          <a:p>
            <a:pPr>
              <a:spcBef>
                <a:spcPct val="50000"/>
              </a:spcBef>
            </a:pPr>
            <a:r>
              <a:rPr lang="en-US" sz="2200" dirty="0" smtClean="0"/>
              <a:t>     }</a:t>
            </a:r>
            <a:endParaRPr lang="en-US" sz="2200" dirty="0"/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5943600" y="2205335"/>
            <a:ext cx="2667000" cy="461665"/>
          </a:xfrm>
          <a:prstGeom prst="rect">
            <a:avLst/>
          </a:prstGeom>
          <a:solidFill>
            <a:srgbClr val="F8DFF0"/>
          </a:solidFill>
          <a:ln w="9525">
            <a:solidFill>
              <a:schemeClr val="accent2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This is </a:t>
            </a:r>
            <a:r>
              <a:rPr lang="en-US" dirty="0"/>
              <a:t>a comment</a:t>
            </a:r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1143000" y="3200400"/>
            <a:ext cx="4495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/>
              <a:t>declarations of methods (in any order)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43600" y="2743200"/>
            <a:ext cx="2743200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Access modifier </a:t>
            </a:r>
            <a:r>
              <a:rPr lang="en-US" sz="2400" b="1" dirty="0" smtClean="0"/>
              <a:t>public</a:t>
            </a:r>
            <a:r>
              <a:rPr lang="en-US" sz="2400" dirty="0" smtClean="0"/>
              <a:t> means C can be used anywhere</a:t>
            </a:r>
            <a:endParaRPr lang="en-US" sz="2400" dirty="0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533400" y="4267200"/>
            <a:ext cx="7696200" cy="2092881"/>
          </a:xfrm>
          <a:prstGeom prst="rect">
            <a:avLst/>
          </a:prstGeom>
          <a:solidFill>
            <a:srgbClr val="FAFF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C</a:t>
            </a:r>
            <a:r>
              <a:rPr lang="en-US" sz="2400" dirty="0" smtClean="0"/>
              <a:t>lass </a:t>
            </a:r>
            <a:r>
              <a:rPr lang="en-US" sz="2400" dirty="0"/>
              <a:t>definition </a:t>
            </a:r>
            <a:r>
              <a:rPr lang="en-US" sz="2400" dirty="0" smtClean="0"/>
              <a:t>C goes </a:t>
            </a:r>
            <a:r>
              <a:rPr lang="en-US" sz="2400" dirty="0"/>
              <a:t>in its own file named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	</a:t>
            </a:r>
            <a:r>
              <a:rPr lang="en-US" sz="2400" dirty="0" err="1" smtClean="0"/>
              <a:t>C.java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On your hard drive, have </a:t>
            </a:r>
            <a:r>
              <a:rPr lang="en-US" sz="2400" dirty="0" smtClean="0"/>
              <a:t>separate </a:t>
            </a:r>
            <a:r>
              <a:rPr lang="en-US" sz="2400" dirty="0"/>
              <a:t>directory for each Java program </a:t>
            </a:r>
            <a:r>
              <a:rPr lang="en-US" sz="2400" dirty="0" smtClean="0"/>
              <a:t>you </a:t>
            </a:r>
            <a:r>
              <a:rPr lang="en-US" sz="2400" dirty="0"/>
              <a:t>write; put all </a:t>
            </a:r>
            <a:r>
              <a:rPr lang="en-US" sz="2400" dirty="0" smtClean="0"/>
              <a:t>class </a:t>
            </a:r>
            <a:r>
              <a:rPr lang="en-US" sz="2400" dirty="0"/>
              <a:t>definitions </a:t>
            </a:r>
            <a:r>
              <a:rPr lang="en-US" sz="2400" dirty="0" smtClean="0"/>
              <a:t>for </a:t>
            </a:r>
            <a:r>
              <a:rPr lang="en-US" sz="2400" dirty="0"/>
              <a:t>program in that directory</a:t>
            </a:r>
            <a:r>
              <a:rPr lang="en-US" sz="2400" dirty="0" smtClean="0"/>
              <a:t>. You’ll see this when we demo.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2232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utoUpdateAnimBg="0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First class definition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An instance (object of the class) has (almost) </a:t>
            </a:r>
            <a:r>
              <a:rPr lang="en-US" sz="2400" dirty="0" smtClean="0">
                <a:solidFill>
                  <a:srgbClr val="008000"/>
                </a:solidFill>
              </a:rPr>
              <a:t>no methods </a:t>
            </a:r>
            <a:r>
              <a:rPr lang="en-US" sz="2400" dirty="0">
                <a:solidFill>
                  <a:srgbClr val="008000"/>
                </a:solidFill>
              </a:rPr>
              <a:t>*/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{</a:t>
            </a:r>
          </a:p>
          <a:p>
            <a:r>
              <a:rPr lang="en-US" sz="2400" dirty="0"/>
              <a:t>    </a:t>
            </a:r>
          </a:p>
          <a:p>
            <a:r>
              <a:rPr lang="en-US" sz="2400" dirty="0"/>
              <a:t>}</a:t>
            </a:r>
            <a:endParaRPr lang="en-US" sz="2400" dirty="0" smtClean="0"/>
          </a:p>
        </p:txBody>
      </p:sp>
      <p:grpSp>
        <p:nvGrpSpPr>
          <p:cNvPr id="28" name="Group 27"/>
          <p:cNvGrpSpPr/>
          <p:nvPr/>
        </p:nvGrpSpPr>
        <p:grpSpPr>
          <a:xfrm>
            <a:off x="4724400" y="4114800"/>
            <a:ext cx="3733800" cy="2514600"/>
            <a:chOff x="2590800" y="2133600"/>
            <a:chExt cx="4876800" cy="2438400"/>
          </a:xfrm>
        </p:grpSpPr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6670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C</a:t>
              </a:r>
              <a:r>
                <a:rPr lang="en-US" sz="2400" dirty="0" smtClean="0">
                  <a:solidFill>
                    <a:srgbClr val="8B008C"/>
                  </a:solidFill>
                </a:rPr>
                <a:t>@25c7fd38</a:t>
              </a:r>
              <a:endParaRPr lang="en-US" sz="2400" dirty="0"/>
            </a:p>
          </p:txBody>
        </p:sp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953000" y="2971800"/>
            <a:ext cx="2681668" cy="842665"/>
            <a:chOff x="685800" y="5634335"/>
            <a:chExt cx="2681668" cy="842665"/>
          </a:xfrm>
        </p:grpSpPr>
        <p:grpSp>
          <p:nvGrpSpPr>
            <p:cNvPr id="9" name="Group 8"/>
            <p:cNvGrpSpPr/>
            <p:nvPr/>
          </p:nvGrpSpPr>
          <p:grpSpPr>
            <a:xfrm>
              <a:off x="685800" y="5634335"/>
              <a:ext cx="2681668" cy="842665"/>
              <a:chOff x="671132" y="5253335"/>
              <a:chExt cx="2681668" cy="842665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71132" y="5253335"/>
                <a:ext cx="3257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k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066800" y="5257800"/>
                <a:ext cx="1905000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/>
                    <a:cs typeface="Times New Roman"/>
                  </a:rPr>
                  <a:t>         ?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 flipH="1">
                <a:off x="2819400" y="5634335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C    </a:t>
                </a:r>
                <a:endParaRPr lang="en-US" sz="2400" dirty="0"/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1046867" y="5638800"/>
              <a:ext cx="1922822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8B008C"/>
                  </a:solidFill>
                </a:rPr>
                <a:t>C@</a:t>
              </a:r>
              <a:r>
                <a:rPr lang="en-US" sz="2400" dirty="0" smtClean="0">
                  <a:solidFill>
                    <a:srgbClr val="8B008C"/>
                  </a:solidFill>
                </a:rPr>
                <a:t>25c7fd38</a:t>
              </a:r>
              <a:endParaRPr lang="en-US" sz="24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81000" y="3429000"/>
            <a:ext cx="3810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Then, execution of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800000"/>
                </a:solidFill>
              </a:rPr>
              <a:t>C k;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rgbClr val="800000"/>
                </a:solidFill>
              </a:rPr>
              <a:t>	k=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C();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reates object shown to right and stores its name in 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7441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C</a:t>
            </a:r>
            <a:r>
              <a:rPr lang="en-US" sz="3200" dirty="0" smtClean="0">
                <a:solidFill>
                  <a:srgbClr val="800000"/>
                </a:solidFill>
              </a:rPr>
              <a:t>lass extends (is a subclass of) </a:t>
            </a:r>
            <a:r>
              <a:rPr lang="en-US" sz="3200" dirty="0" err="1" smtClean="0">
                <a:solidFill>
                  <a:srgbClr val="800000"/>
                </a:solidFill>
              </a:rPr>
              <a:t>JFrame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An instance is </a:t>
            </a:r>
            <a:r>
              <a:rPr lang="en-US" sz="2400" dirty="0" smtClean="0">
                <a:solidFill>
                  <a:srgbClr val="008000"/>
                </a:solidFill>
              </a:rPr>
              <a:t>a subclass of </a:t>
            </a:r>
            <a:r>
              <a:rPr lang="en-US" sz="2400" dirty="0" err="1" smtClean="0">
                <a:solidFill>
                  <a:srgbClr val="008000"/>
                </a:solidFill>
              </a:rPr>
              <a:t>JFrame</a:t>
            </a:r>
            <a:r>
              <a:rPr lang="en-US" sz="2400" dirty="0" smtClean="0">
                <a:solidFill>
                  <a:srgbClr val="008000"/>
                </a:solidFill>
              </a:rPr>
              <a:t> */</a:t>
            </a:r>
          </a:p>
          <a:p>
            <a:r>
              <a:rPr lang="en-US" sz="2400" b="1" dirty="0" smtClean="0"/>
              <a:t>public class </a:t>
            </a:r>
            <a:r>
              <a:rPr lang="en-US" sz="2400" dirty="0" smtClean="0"/>
              <a:t>C </a:t>
            </a:r>
            <a:r>
              <a:rPr lang="en-US" sz="2400" b="1" dirty="0" smtClean="0">
                <a:solidFill>
                  <a:srgbClr val="FF0000"/>
                </a:solidFill>
              </a:rPr>
              <a:t>extends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javax.swing.JFrame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{</a:t>
            </a:r>
          </a:p>
          <a:p>
            <a:r>
              <a:rPr lang="en-US" sz="2400" dirty="0" smtClean="0"/>
              <a:t>    </a:t>
            </a:r>
            <a:endParaRPr lang="en-US" sz="2400" dirty="0"/>
          </a:p>
          <a:p>
            <a:r>
              <a:rPr lang="en-US" sz="2400" dirty="0"/>
              <a:t>}</a:t>
            </a: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" y="353574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C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subclass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of </a:t>
            </a:r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superclass</a:t>
            </a:r>
            <a:r>
              <a:rPr lang="en-US" sz="2400" dirty="0" smtClean="0"/>
              <a:t> of </a:t>
            </a:r>
            <a:r>
              <a:rPr lang="en-US" sz="2400" dirty="0" smtClean="0">
                <a:solidFill>
                  <a:srgbClr val="800000"/>
                </a:solidFill>
              </a:rPr>
              <a:t>C</a:t>
            </a:r>
            <a:endParaRPr lang="en-US" sz="2400" dirty="0"/>
          </a:p>
          <a:p>
            <a:r>
              <a:rPr lang="en-US" sz="2400" dirty="0" smtClean="0">
                <a:solidFill>
                  <a:srgbClr val="800000"/>
                </a:solidFill>
              </a:rPr>
              <a:t>C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inherits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all methods that are in a </a:t>
            </a:r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343400" y="3352800"/>
            <a:ext cx="4419600" cy="23622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4343400" y="2743200"/>
            <a:ext cx="1981200" cy="609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B008C"/>
                </a:solidFill>
              </a:rPr>
              <a:t>C</a:t>
            </a:r>
            <a:r>
              <a:rPr lang="en-US" sz="2400" dirty="0" smtClean="0">
                <a:solidFill>
                  <a:srgbClr val="8B008C"/>
                </a:solidFill>
              </a:rPr>
              <a:t>@6667f34e</a:t>
            </a:r>
            <a:endParaRPr lang="en-US" sz="2400" dirty="0"/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4495800" y="3505200"/>
            <a:ext cx="3352800" cy="6858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200" dirty="0"/>
              <a:t>h</a:t>
            </a:r>
            <a:r>
              <a:rPr lang="en-US" sz="2200" dirty="0" smtClean="0"/>
              <a:t>ide()   show() </a:t>
            </a:r>
          </a:p>
          <a:p>
            <a:r>
              <a:rPr lang="en-US" sz="2200" dirty="0" err="1" smtClean="0"/>
              <a:t>setTitle</a:t>
            </a:r>
            <a:r>
              <a:rPr lang="en-US" sz="2200" dirty="0"/>
              <a:t>(String)  </a:t>
            </a:r>
            <a:r>
              <a:rPr lang="en-US" sz="2200" dirty="0" err="1" smtClean="0"/>
              <a:t>getTitle</a:t>
            </a:r>
            <a:r>
              <a:rPr lang="en-US" sz="2200" dirty="0"/>
              <a:t>()   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4495800" y="4038600"/>
            <a:ext cx="449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200" dirty="0" err="1"/>
              <a:t>getX</a:t>
            </a:r>
            <a:r>
              <a:rPr lang="en-US" sz="2200" dirty="0"/>
              <a:t>()   </a:t>
            </a:r>
            <a:r>
              <a:rPr lang="en-US" sz="2200" dirty="0" err="1" smtClean="0"/>
              <a:t>getY</a:t>
            </a:r>
            <a:r>
              <a:rPr lang="en-US" sz="2200" dirty="0"/>
              <a:t>()   </a:t>
            </a:r>
            <a:r>
              <a:rPr lang="en-US" sz="2200" dirty="0" err="1" smtClean="0"/>
              <a:t>setLocation</a:t>
            </a:r>
            <a:r>
              <a:rPr lang="en-US" sz="2200" dirty="0"/>
              <a:t>(</a:t>
            </a:r>
            <a:r>
              <a:rPr lang="en-US" sz="2200" dirty="0" err="1"/>
              <a:t>int</a:t>
            </a:r>
            <a:r>
              <a:rPr lang="en-US" sz="2200" dirty="0" smtClean="0"/>
              <a:t>, </a:t>
            </a:r>
            <a:r>
              <a:rPr lang="en-US" sz="2200" dirty="0" err="1" smtClean="0"/>
              <a:t>int</a:t>
            </a:r>
            <a:r>
              <a:rPr lang="en-US" sz="2200" dirty="0"/>
              <a:t>)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495800" y="44958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200" dirty="0" err="1"/>
              <a:t>getWidth</a:t>
            </a:r>
            <a:r>
              <a:rPr lang="en-US" sz="2200" dirty="0"/>
              <a:t>()   </a:t>
            </a:r>
            <a:r>
              <a:rPr lang="en-US" sz="2200" dirty="0" err="1"/>
              <a:t>getHeight</a:t>
            </a:r>
            <a:r>
              <a:rPr lang="en-US" sz="2200" dirty="0"/>
              <a:t>() </a:t>
            </a:r>
            <a:r>
              <a:rPr lang="en-US" sz="2200" dirty="0" smtClean="0"/>
              <a:t>  …   </a:t>
            </a:r>
            <a:endParaRPr lang="en-US" sz="2200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239000" y="3352800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JFrame</a:t>
            </a:r>
            <a:endParaRPr lang="en-US" sz="24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239000" y="5029200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343400" y="5029200"/>
            <a:ext cx="28956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" y="5352872"/>
            <a:ext cx="3712865" cy="1200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Object has 2 partitions:</a:t>
            </a:r>
          </a:p>
          <a:p>
            <a:r>
              <a:rPr lang="en-US" sz="2400" dirty="0" smtClean="0"/>
              <a:t>one for </a:t>
            </a:r>
            <a:r>
              <a:rPr lang="en-US" sz="2400" dirty="0" err="1" smtClean="0"/>
              <a:t>JFrame</a:t>
            </a:r>
            <a:r>
              <a:rPr lang="en-US" sz="2400" dirty="0" smtClean="0"/>
              <a:t> methods,</a:t>
            </a:r>
          </a:p>
          <a:p>
            <a:r>
              <a:rPr lang="en-US" sz="2400" dirty="0" smtClean="0"/>
              <a:t>one for C methods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807592" y="5967203"/>
            <a:ext cx="3764522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Easy re-use of program part!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6478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C</a:t>
            </a:r>
            <a:r>
              <a:rPr lang="en-US" sz="3200" dirty="0" smtClean="0">
                <a:solidFill>
                  <a:srgbClr val="800000"/>
                </a:solidFill>
              </a:rPr>
              <a:t>lass definition with a function definition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An instance is </a:t>
            </a:r>
            <a:r>
              <a:rPr lang="en-US" sz="2400" dirty="0" smtClean="0">
                <a:solidFill>
                  <a:srgbClr val="008000"/>
                </a:solidFill>
              </a:rPr>
              <a:t>a subclass of </a:t>
            </a:r>
            <a:r>
              <a:rPr lang="en-US" sz="2400" dirty="0" err="1">
                <a:solidFill>
                  <a:srgbClr val="008000"/>
                </a:solidFill>
              </a:rPr>
              <a:t>JFrame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with a function area *</a:t>
            </a:r>
            <a:r>
              <a:rPr lang="en-US" sz="2400" dirty="0">
                <a:solidFill>
                  <a:srgbClr val="008000"/>
                </a:solidFill>
              </a:rPr>
              <a:t>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 smtClean="0"/>
              <a:t>extends</a:t>
            </a:r>
            <a:r>
              <a:rPr lang="en-US" sz="2400" dirty="0" smtClean="0"/>
              <a:t> </a:t>
            </a:r>
            <a:r>
              <a:rPr lang="en-US" sz="2400" dirty="0" err="1" smtClean="0"/>
              <a:t>javax.swing.JFrame</a:t>
            </a:r>
            <a:r>
              <a:rPr lang="en-US" sz="2400" dirty="0" smtClean="0"/>
              <a:t> {</a:t>
            </a:r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8000"/>
                </a:solidFill>
              </a:rPr>
              <a:t>/** Return area of window */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area() {</a:t>
            </a:r>
          </a:p>
          <a:p>
            <a:r>
              <a:rPr lang="en-US" sz="2400" dirty="0"/>
              <a:t>        </a:t>
            </a:r>
            <a:r>
              <a:rPr lang="en-US" sz="2400" b="1" dirty="0"/>
              <a:t>return</a:t>
            </a:r>
            <a:r>
              <a:rPr lang="en-US" sz="2400" dirty="0"/>
              <a:t> </a:t>
            </a:r>
            <a:r>
              <a:rPr lang="en-US" sz="2400" dirty="0" err="1"/>
              <a:t>getWidth</a:t>
            </a:r>
            <a:r>
              <a:rPr lang="en-US" sz="2400" dirty="0"/>
              <a:t>() * </a:t>
            </a:r>
            <a:r>
              <a:rPr lang="en-US" sz="2400" dirty="0" err="1"/>
              <a:t>getHeight</a:t>
            </a:r>
            <a:r>
              <a:rPr lang="en-US" sz="2400" dirty="0"/>
              <a:t>();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  <a:endParaRPr lang="en-US" sz="2400" dirty="0" smtClean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343400" y="4953000"/>
            <a:ext cx="4419600" cy="1752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4343400" y="4343400"/>
            <a:ext cx="1828800" cy="609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B008C"/>
                </a:solidFill>
              </a:rPr>
              <a:t>C</a:t>
            </a:r>
            <a:r>
              <a:rPr lang="en-US" sz="2400" dirty="0" smtClean="0">
                <a:solidFill>
                  <a:srgbClr val="8B008C"/>
                </a:solidFill>
              </a:rPr>
              <a:t>@6667f34e</a:t>
            </a:r>
            <a:endParaRPr lang="en-US" sz="240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419600" y="50292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200" dirty="0" smtClean="0"/>
              <a:t>…</a:t>
            </a:r>
          </a:p>
          <a:p>
            <a:r>
              <a:rPr lang="en-US" sz="2200" dirty="0" err="1" smtClean="0"/>
              <a:t>getWidth</a:t>
            </a:r>
            <a:r>
              <a:rPr lang="en-US" sz="2200" dirty="0"/>
              <a:t>()   </a:t>
            </a:r>
            <a:r>
              <a:rPr lang="en-US" sz="2200" dirty="0" err="1"/>
              <a:t>getHeight</a:t>
            </a:r>
            <a:r>
              <a:rPr lang="en-US" sz="2200" dirty="0"/>
              <a:t>(</a:t>
            </a:r>
            <a:r>
              <a:rPr lang="en-US" sz="2200" dirty="0" smtClean="0"/>
              <a:t>)</a:t>
            </a:r>
          </a:p>
          <a:p>
            <a:endParaRPr lang="en-US" sz="2200" dirty="0"/>
          </a:p>
          <a:p>
            <a:r>
              <a:rPr lang="en-US" sz="2200" dirty="0" smtClean="0"/>
              <a:t>area()   </a:t>
            </a:r>
            <a:endParaRPr lang="en-US" sz="2200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239000" y="4953000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JFrame</a:t>
            </a:r>
            <a:endParaRPr lang="en-US" sz="24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239000" y="5943600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343400" y="5943600"/>
            <a:ext cx="28956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934410" y="2209800"/>
            <a:ext cx="2599990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Spec, as a comment</a:t>
            </a:r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2620" y="3124200"/>
            <a:ext cx="3733799" cy="2964597"/>
            <a:chOff x="12620" y="3124200"/>
            <a:chExt cx="3733799" cy="2964597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600200" y="3124200"/>
              <a:ext cx="457200" cy="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828800" y="3124200"/>
              <a:ext cx="0" cy="228600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2620" y="5257800"/>
              <a:ext cx="3733799" cy="830997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You know it is a function because it has a return type</a:t>
              </a:r>
              <a:endParaRPr lang="en-US" sz="24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057401" y="2743200"/>
            <a:ext cx="6847300" cy="1200328"/>
            <a:chOff x="2057400" y="2724328"/>
            <a:chExt cx="7010458" cy="1200328"/>
          </a:xfrm>
        </p:grpSpPr>
        <p:grpSp>
          <p:nvGrpSpPr>
            <p:cNvPr id="25" name="Group 24"/>
            <p:cNvGrpSpPr/>
            <p:nvPr/>
          </p:nvGrpSpPr>
          <p:grpSpPr>
            <a:xfrm>
              <a:off x="2057400" y="2724328"/>
              <a:ext cx="7010458" cy="1200328"/>
              <a:chOff x="-2806780" y="5010328"/>
              <a:chExt cx="7010458" cy="1200328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-2806780" y="5791200"/>
                <a:ext cx="1219200" cy="0"/>
              </a:xfrm>
              <a:prstGeom prst="line">
                <a:avLst/>
              </a:prstGeom>
              <a:ln w="41275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-2197180" y="6096000"/>
                <a:ext cx="2806780" cy="0"/>
              </a:xfrm>
              <a:prstGeom prst="line">
                <a:avLst/>
              </a:prstGeom>
              <a:ln w="41275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469879" y="5010328"/>
                <a:ext cx="3733799" cy="1200328"/>
              </a:xfrm>
              <a:prstGeom prst="rect">
                <a:avLst/>
              </a:prstGeom>
              <a:solidFill>
                <a:srgbClr val="F8D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Function calls automatically call functions that are in the object</a:t>
                </a:r>
                <a:endParaRPr lang="en-US" sz="2400" dirty="0"/>
              </a:p>
            </p:txBody>
          </p:sp>
        </p:grpSp>
        <p:cxnSp>
          <p:nvCxnSpPr>
            <p:cNvPr id="29" name="Straight Connector 28"/>
            <p:cNvCxnSpPr/>
            <p:nvPr/>
          </p:nvCxnSpPr>
          <p:spPr>
            <a:xfrm>
              <a:off x="3657600" y="3505200"/>
              <a:ext cx="1364395" cy="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667000" y="3505200"/>
              <a:ext cx="0" cy="30480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343400" y="3505200"/>
              <a:ext cx="0" cy="30480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39415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Inside-out rule for finding declaration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447800"/>
            <a:ext cx="5715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An instance </a:t>
            </a:r>
            <a:r>
              <a:rPr lang="en-US" sz="2400" dirty="0" smtClean="0">
                <a:solidFill>
                  <a:srgbClr val="008000"/>
                </a:solidFill>
              </a:rPr>
              <a:t>… *</a:t>
            </a:r>
            <a:r>
              <a:rPr lang="en-US" sz="2400" dirty="0">
                <a:solidFill>
                  <a:srgbClr val="008000"/>
                </a:solidFill>
              </a:rPr>
              <a:t>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 smtClean="0"/>
              <a:t>extends</a:t>
            </a:r>
            <a:r>
              <a:rPr lang="en-US" sz="2400" dirty="0" smtClean="0"/>
              <a:t> </a:t>
            </a:r>
            <a:r>
              <a:rPr lang="en-US" sz="2400" dirty="0" err="1" smtClean="0"/>
              <a:t>javax.swing.JFrame</a:t>
            </a:r>
            <a:r>
              <a:rPr lang="en-US" sz="2400" dirty="0" smtClean="0"/>
              <a:t> {</a:t>
            </a:r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8000"/>
                </a:solidFill>
              </a:rPr>
              <a:t>/** Return area of window */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area() {</a:t>
            </a:r>
          </a:p>
          <a:p>
            <a:r>
              <a:rPr lang="en-US" sz="2400" dirty="0"/>
              <a:t>        </a:t>
            </a:r>
            <a:r>
              <a:rPr lang="en-US" sz="2400" b="1" dirty="0"/>
              <a:t>return</a:t>
            </a:r>
            <a:r>
              <a:rPr lang="en-US" sz="2400" dirty="0"/>
              <a:t> </a:t>
            </a:r>
            <a:r>
              <a:rPr lang="en-US" sz="2400" dirty="0" err="1"/>
              <a:t>getWidth</a:t>
            </a:r>
            <a:r>
              <a:rPr lang="en-US" sz="2400" dirty="0"/>
              <a:t>() * </a:t>
            </a:r>
            <a:r>
              <a:rPr lang="en-US" sz="2400" dirty="0" err="1"/>
              <a:t>getHeight</a:t>
            </a:r>
            <a:r>
              <a:rPr lang="en-US" sz="2400" dirty="0"/>
              <a:t>();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  <a:endParaRPr lang="en-US" sz="24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4876800" y="3962400"/>
            <a:ext cx="3962400" cy="2467897"/>
            <a:chOff x="4800600" y="4530436"/>
            <a:chExt cx="3962400" cy="2175164"/>
          </a:xfrm>
        </p:grpSpPr>
        <p:sp>
          <p:nvSpPr>
            <p:cNvPr id="17" name="Rectangle 2"/>
            <p:cNvSpPr>
              <a:spLocks noChangeArrowheads="1"/>
            </p:cNvSpPr>
            <p:nvPr/>
          </p:nvSpPr>
          <p:spPr bwMode="auto">
            <a:xfrm>
              <a:off x="4876800" y="4953000"/>
              <a:ext cx="3886200" cy="1752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smtClean="0"/>
                <a:t>  </a:t>
              </a:r>
              <a:endParaRPr lang="en-US" dirty="0"/>
            </a:p>
          </p:txBody>
        </p:sp>
        <p:sp>
          <p:nvSpPr>
            <p:cNvPr id="18" name="Rectangle 3"/>
            <p:cNvSpPr>
              <a:spLocks noChangeArrowheads="1"/>
            </p:cNvSpPr>
            <p:nvPr/>
          </p:nvSpPr>
          <p:spPr bwMode="auto">
            <a:xfrm>
              <a:off x="4876800" y="4530436"/>
              <a:ext cx="1905000" cy="4572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C</a:t>
              </a:r>
              <a:r>
                <a:rPr lang="en-US" sz="2400" dirty="0" smtClean="0">
                  <a:solidFill>
                    <a:srgbClr val="8B008C"/>
                  </a:solidFill>
                </a:rPr>
                <a:t>@6667f34e</a:t>
              </a:r>
              <a:endParaRPr lang="en-US" sz="2400" dirty="0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800600" y="4901142"/>
              <a:ext cx="3886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smtClean="0"/>
                <a:t>  </a:t>
              </a:r>
              <a:r>
                <a:rPr lang="en-US" sz="2200" dirty="0" err="1" smtClean="0"/>
                <a:t>getWidth</a:t>
              </a:r>
              <a:r>
                <a:rPr lang="en-US" sz="2200" dirty="0"/>
                <a:t>(</a:t>
              </a:r>
              <a:r>
                <a:rPr lang="en-US" sz="2200" dirty="0" smtClean="0"/>
                <a:t>)</a:t>
              </a:r>
            </a:p>
            <a:p>
              <a:r>
                <a:rPr lang="en-US" sz="2200" dirty="0" smtClean="0"/>
                <a:t>  </a:t>
              </a:r>
              <a:r>
                <a:rPr lang="en-US" sz="2200" dirty="0" err="1" smtClean="0"/>
                <a:t>getHeight</a:t>
              </a:r>
              <a:r>
                <a:rPr lang="en-US" sz="2200" dirty="0"/>
                <a:t>(</a:t>
              </a:r>
              <a:r>
                <a:rPr lang="en-US" sz="2200" dirty="0" smtClean="0"/>
                <a:t>) …</a:t>
              </a:r>
              <a:endParaRPr lang="en-US" sz="2200" dirty="0"/>
            </a:p>
            <a:p>
              <a:pPr>
                <a:spcBef>
                  <a:spcPts val="1800"/>
                </a:spcBef>
              </a:pPr>
              <a:r>
                <a:rPr lang="en-US" sz="2200" dirty="0" smtClean="0"/>
                <a:t> area() {</a:t>
              </a:r>
              <a:br>
                <a:rPr lang="en-US" sz="2200" dirty="0" smtClean="0"/>
              </a:br>
              <a:r>
                <a:rPr lang="en-US" sz="2200" dirty="0" smtClean="0"/>
                <a:t>   </a:t>
              </a:r>
              <a:r>
                <a:rPr lang="en-US" sz="2200" b="1" dirty="0" smtClean="0"/>
                <a:t>return</a:t>
              </a:r>
              <a:r>
                <a:rPr lang="en-US" sz="2200" dirty="0" smtClean="0"/>
                <a:t> </a:t>
              </a:r>
              <a:r>
                <a:rPr lang="en-US" sz="2200" dirty="0" err="1" smtClean="0"/>
                <a:t>getWidth</a:t>
              </a:r>
              <a:r>
                <a:rPr lang="en-US" sz="2200" dirty="0" smtClean="0"/>
                <a:t>() * </a:t>
              </a:r>
              <a:r>
                <a:rPr lang="en-US" sz="2200" dirty="0" err="1" smtClean="0"/>
                <a:t>getHeight</a:t>
              </a:r>
              <a:r>
                <a:rPr lang="en-US" sz="2200" dirty="0" smtClean="0"/>
                <a:t>();</a:t>
              </a:r>
            </a:p>
            <a:p>
              <a:r>
                <a:rPr lang="en-US" sz="2200" dirty="0" smtClean="0"/>
                <a:t> }</a:t>
              </a:r>
              <a:br>
                <a:rPr lang="en-US" sz="2200" dirty="0" smtClean="0"/>
              </a:br>
              <a:r>
                <a:rPr lang="en-US" sz="2200" dirty="0" smtClean="0"/>
                <a:t>     </a:t>
              </a:r>
              <a:endParaRPr lang="en-US" sz="2200" dirty="0"/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7239000" y="4953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  <p:sp>
          <p:nvSpPr>
            <p:cNvPr id="23" name="Rectangle 4"/>
            <p:cNvSpPr>
              <a:spLocks noChangeArrowheads="1"/>
            </p:cNvSpPr>
            <p:nvPr/>
          </p:nvSpPr>
          <p:spPr bwMode="auto">
            <a:xfrm>
              <a:off x="7239000" y="5605019"/>
              <a:ext cx="1524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876800" y="5605019"/>
              <a:ext cx="2362200" cy="11545"/>
            </a:xfrm>
            <a:prstGeom prst="line">
              <a:avLst/>
            </a:prstGeom>
            <a:ln w="508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6496999" y="2133600"/>
            <a:ext cx="2226002" cy="3429000"/>
            <a:chOff x="6496999" y="2133600"/>
            <a:chExt cx="2226002" cy="3429000"/>
          </a:xfrm>
        </p:grpSpPr>
        <p:sp>
          <p:nvSpPr>
            <p:cNvPr id="8" name="TextBox 7"/>
            <p:cNvSpPr txBox="1"/>
            <p:nvPr/>
          </p:nvSpPr>
          <p:spPr>
            <a:xfrm>
              <a:off x="6781800" y="2133600"/>
              <a:ext cx="1941201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The whole method is in the object</a:t>
              </a:r>
              <a:endParaRPr lang="en-US" sz="2400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 flipV="1">
              <a:off x="6496999" y="3333928"/>
              <a:ext cx="1427801" cy="2228672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657644" y="3733800"/>
            <a:ext cx="4142956" cy="2677656"/>
          </a:xfrm>
          <a:prstGeom prst="rect">
            <a:avLst/>
          </a:prstGeom>
          <a:noFill/>
          <a:ln w="317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what declaration does a name refer? </a:t>
            </a:r>
            <a:r>
              <a:rPr lang="en-US" sz="2400" dirty="0" smtClean="0">
                <a:solidFill>
                  <a:srgbClr val="FF0000"/>
                </a:solidFill>
              </a:rPr>
              <a:t>Use </a:t>
            </a:r>
            <a:r>
              <a:rPr lang="en-US" sz="2400" b="1" dirty="0" smtClean="0">
                <a:solidFill>
                  <a:srgbClr val="FF0000"/>
                </a:solidFill>
              </a:rPr>
              <a:t>inside-out rule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Look first in method body, starting from name and moving out; then look at parameters; then look outside method in the object.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4110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Inside-out rule for finding declaration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447800"/>
            <a:ext cx="472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An instance </a:t>
            </a:r>
            <a:r>
              <a:rPr lang="en-US" sz="2400" dirty="0" smtClean="0">
                <a:solidFill>
                  <a:srgbClr val="008000"/>
                </a:solidFill>
              </a:rPr>
              <a:t>… *</a:t>
            </a:r>
            <a:r>
              <a:rPr lang="en-US" sz="2400" dirty="0">
                <a:solidFill>
                  <a:srgbClr val="008000"/>
                </a:solidFill>
              </a:rPr>
              <a:t>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 smtClean="0"/>
              <a:t>extends</a:t>
            </a:r>
            <a:r>
              <a:rPr lang="en-US" sz="2400" dirty="0" smtClean="0"/>
              <a:t> …</a:t>
            </a:r>
            <a:r>
              <a:rPr lang="en-US" sz="2400" dirty="0" err="1" smtClean="0"/>
              <a:t>JFrame</a:t>
            </a:r>
            <a:r>
              <a:rPr lang="en-US" sz="2400" dirty="0" smtClean="0"/>
              <a:t> {</a:t>
            </a:r>
            <a:endParaRPr lang="en-US" sz="2400" dirty="0"/>
          </a:p>
          <a:p>
            <a:r>
              <a:rPr lang="en-US" sz="2400" dirty="0"/>
              <a:t>   </a:t>
            </a:r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Return area of window */</a:t>
            </a:r>
          </a:p>
          <a:p>
            <a:r>
              <a:rPr lang="en-US" sz="2400" dirty="0"/>
              <a:t>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area() {</a:t>
            </a:r>
          </a:p>
          <a:p>
            <a:r>
              <a:rPr lang="en-US" sz="2400" dirty="0"/>
              <a:t>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 err="1"/>
              <a:t>getWidth</a:t>
            </a:r>
            <a:r>
              <a:rPr lang="en-US" sz="2400" dirty="0"/>
              <a:t>() * </a:t>
            </a:r>
            <a:r>
              <a:rPr lang="en-US" sz="2400" dirty="0" err="1"/>
              <a:t>getHeight</a:t>
            </a:r>
            <a:r>
              <a:rPr lang="en-US" sz="2400" dirty="0"/>
              <a:t>();</a:t>
            </a:r>
          </a:p>
          <a:p>
            <a:r>
              <a:rPr lang="en-US" sz="2400" dirty="0"/>
              <a:t>   </a:t>
            </a:r>
            <a:r>
              <a:rPr lang="en-US" sz="2400" dirty="0" smtClean="0"/>
              <a:t>}</a:t>
            </a:r>
            <a:endParaRPr lang="en-US" sz="2400" dirty="0"/>
          </a:p>
          <a:p>
            <a:r>
              <a:rPr lang="en-US" sz="2400" dirty="0"/>
              <a:t>}</a:t>
            </a:r>
            <a:endParaRPr lang="en-US" sz="24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4876800" y="3962400"/>
            <a:ext cx="3962400" cy="2467897"/>
            <a:chOff x="4800600" y="4530436"/>
            <a:chExt cx="3962400" cy="2175164"/>
          </a:xfrm>
        </p:grpSpPr>
        <p:sp>
          <p:nvSpPr>
            <p:cNvPr id="17" name="Rectangle 2"/>
            <p:cNvSpPr>
              <a:spLocks noChangeArrowheads="1"/>
            </p:cNvSpPr>
            <p:nvPr/>
          </p:nvSpPr>
          <p:spPr bwMode="auto">
            <a:xfrm>
              <a:off x="4876800" y="4953000"/>
              <a:ext cx="3886200" cy="1752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smtClean="0"/>
                <a:t>  </a:t>
              </a:r>
              <a:endParaRPr lang="en-US" dirty="0"/>
            </a:p>
          </p:txBody>
        </p:sp>
        <p:sp>
          <p:nvSpPr>
            <p:cNvPr id="18" name="Rectangle 3"/>
            <p:cNvSpPr>
              <a:spLocks noChangeArrowheads="1"/>
            </p:cNvSpPr>
            <p:nvPr/>
          </p:nvSpPr>
          <p:spPr bwMode="auto">
            <a:xfrm>
              <a:off x="4876800" y="4530436"/>
              <a:ext cx="1905000" cy="4572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C</a:t>
              </a:r>
              <a:r>
                <a:rPr lang="en-US" sz="2400" dirty="0" smtClean="0">
                  <a:solidFill>
                    <a:srgbClr val="8B008C"/>
                  </a:solidFill>
                </a:rPr>
                <a:t>@6667f34e</a:t>
              </a:r>
              <a:endParaRPr lang="en-US" sz="2400" dirty="0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800600" y="4901142"/>
              <a:ext cx="3886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smtClean="0"/>
                <a:t>  </a:t>
              </a:r>
              <a:r>
                <a:rPr lang="en-US" sz="2200" dirty="0" err="1" smtClean="0"/>
                <a:t>getWidth</a:t>
              </a:r>
              <a:r>
                <a:rPr lang="en-US" sz="2200" dirty="0"/>
                <a:t>(</a:t>
              </a:r>
              <a:r>
                <a:rPr lang="en-US" sz="2200" dirty="0" smtClean="0"/>
                <a:t>)</a:t>
              </a:r>
            </a:p>
            <a:p>
              <a:r>
                <a:rPr lang="en-US" sz="2200" dirty="0" smtClean="0"/>
                <a:t>  </a:t>
              </a:r>
              <a:r>
                <a:rPr lang="en-US" sz="2200" dirty="0" err="1" smtClean="0"/>
                <a:t>getHeight</a:t>
              </a:r>
              <a:r>
                <a:rPr lang="en-US" sz="2200" dirty="0"/>
                <a:t>(</a:t>
              </a:r>
              <a:r>
                <a:rPr lang="en-US" sz="2200" dirty="0" smtClean="0"/>
                <a:t>) …</a:t>
              </a:r>
              <a:endParaRPr lang="en-US" sz="2200" dirty="0"/>
            </a:p>
            <a:p>
              <a:pPr>
                <a:spcBef>
                  <a:spcPts val="1800"/>
                </a:spcBef>
              </a:pPr>
              <a:r>
                <a:rPr lang="en-US" sz="2200" dirty="0" smtClean="0"/>
                <a:t> area() {</a:t>
              </a:r>
              <a:br>
                <a:rPr lang="en-US" sz="2200" dirty="0" smtClean="0"/>
              </a:br>
              <a:r>
                <a:rPr lang="en-US" sz="2200" dirty="0" smtClean="0"/>
                <a:t>   </a:t>
              </a:r>
              <a:r>
                <a:rPr lang="en-US" sz="2200" b="1" dirty="0" smtClean="0"/>
                <a:t>return</a:t>
              </a:r>
              <a:r>
                <a:rPr lang="en-US" sz="2200" dirty="0" smtClean="0"/>
                <a:t> </a:t>
              </a:r>
              <a:r>
                <a:rPr lang="en-US" sz="2200" dirty="0" err="1" smtClean="0"/>
                <a:t>getWidth</a:t>
              </a:r>
              <a:r>
                <a:rPr lang="en-US" sz="2200" dirty="0" smtClean="0"/>
                <a:t>() * </a:t>
              </a:r>
              <a:r>
                <a:rPr lang="en-US" sz="2200" dirty="0" err="1" smtClean="0"/>
                <a:t>getHeight</a:t>
              </a:r>
              <a:r>
                <a:rPr lang="en-US" sz="2200" dirty="0" smtClean="0"/>
                <a:t>();</a:t>
              </a:r>
            </a:p>
            <a:p>
              <a:r>
                <a:rPr lang="en-US" sz="2200" dirty="0" smtClean="0"/>
                <a:t> }</a:t>
              </a:r>
              <a:br>
                <a:rPr lang="en-US" sz="2200" dirty="0" smtClean="0"/>
              </a:br>
              <a:r>
                <a:rPr lang="en-US" sz="2200" dirty="0" smtClean="0"/>
                <a:t>     </a:t>
              </a:r>
              <a:endParaRPr lang="en-US" sz="2200" dirty="0"/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7239000" y="4953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  <p:sp>
          <p:nvSpPr>
            <p:cNvPr id="23" name="Rectangle 4"/>
            <p:cNvSpPr>
              <a:spLocks noChangeArrowheads="1"/>
            </p:cNvSpPr>
            <p:nvPr/>
          </p:nvSpPr>
          <p:spPr bwMode="auto">
            <a:xfrm>
              <a:off x="7239000" y="5605019"/>
              <a:ext cx="1524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876800" y="5605019"/>
              <a:ext cx="2362200" cy="11545"/>
            </a:xfrm>
            <a:prstGeom prst="line">
              <a:avLst/>
            </a:prstGeom>
            <a:ln w="508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Connector 31"/>
          <p:cNvCxnSpPr/>
          <p:nvPr/>
        </p:nvCxnSpPr>
        <p:spPr>
          <a:xfrm flipH="1" flipV="1">
            <a:off x="5867400" y="4724400"/>
            <a:ext cx="609600" cy="990600"/>
          </a:xfrm>
          <a:prstGeom prst="line">
            <a:avLst/>
          </a:prstGeom>
          <a:ln w="41275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685800" y="3962400"/>
            <a:ext cx="3962400" cy="2467897"/>
            <a:chOff x="4800600" y="4530436"/>
            <a:chExt cx="3962400" cy="2175164"/>
          </a:xfrm>
        </p:grpSpPr>
        <p:sp>
          <p:nvSpPr>
            <p:cNvPr id="20" name="Rectangle 2"/>
            <p:cNvSpPr>
              <a:spLocks noChangeArrowheads="1"/>
            </p:cNvSpPr>
            <p:nvPr/>
          </p:nvSpPr>
          <p:spPr bwMode="auto">
            <a:xfrm>
              <a:off x="4876800" y="4953000"/>
              <a:ext cx="3886200" cy="1752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smtClean="0"/>
                <a:t>  </a:t>
              </a:r>
              <a:endParaRPr lang="en-US" dirty="0"/>
            </a:p>
          </p:txBody>
        </p:sp>
        <p:sp>
          <p:nvSpPr>
            <p:cNvPr id="24" name="Rectangle 3"/>
            <p:cNvSpPr>
              <a:spLocks noChangeArrowheads="1"/>
            </p:cNvSpPr>
            <p:nvPr/>
          </p:nvSpPr>
          <p:spPr bwMode="auto">
            <a:xfrm>
              <a:off x="4876800" y="4530436"/>
              <a:ext cx="1905000" cy="4572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C</a:t>
              </a:r>
              <a:r>
                <a:rPr lang="en-US" sz="2400" dirty="0" smtClean="0">
                  <a:solidFill>
                    <a:srgbClr val="8B008C"/>
                  </a:solidFill>
                </a:rPr>
                <a:t>@2abcde14</a:t>
              </a:r>
              <a:endParaRPr lang="en-US" sz="2400" dirty="0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800600" y="4901142"/>
              <a:ext cx="3886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smtClean="0"/>
                <a:t>  </a:t>
              </a:r>
              <a:r>
                <a:rPr lang="en-US" sz="2200" dirty="0" err="1" smtClean="0"/>
                <a:t>getWidth</a:t>
              </a:r>
              <a:r>
                <a:rPr lang="en-US" sz="2200" dirty="0"/>
                <a:t>(</a:t>
              </a:r>
              <a:r>
                <a:rPr lang="en-US" sz="2200" dirty="0" smtClean="0"/>
                <a:t>)</a:t>
              </a:r>
            </a:p>
            <a:p>
              <a:r>
                <a:rPr lang="en-US" sz="2200" dirty="0" smtClean="0"/>
                <a:t>  </a:t>
              </a:r>
              <a:r>
                <a:rPr lang="en-US" sz="2200" dirty="0" err="1" smtClean="0"/>
                <a:t>getHeight</a:t>
              </a:r>
              <a:r>
                <a:rPr lang="en-US" sz="2200" dirty="0"/>
                <a:t>(</a:t>
              </a:r>
              <a:r>
                <a:rPr lang="en-US" sz="2200" dirty="0" smtClean="0"/>
                <a:t>) …</a:t>
              </a:r>
              <a:endParaRPr lang="en-US" sz="2200" dirty="0"/>
            </a:p>
            <a:p>
              <a:pPr>
                <a:spcBef>
                  <a:spcPts val="1800"/>
                </a:spcBef>
              </a:pPr>
              <a:r>
                <a:rPr lang="en-US" sz="2200" dirty="0" smtClean="0"/>
                <a:t> area() {</a:t>
              </a:r>
              <a:br>
                <a:rPr lang="en-US" sz="2200" dirty="0" smtClean="0"/>
              </a:br>
              <a:r>
                <a:rPr lang="en-US" sz="2200" dirty="0" smtClean="0"/>
                <a:t>   </a:t>
              </a:r>
              <a:r>
                <a:rPr lang="en-US" sz="2200" b="1" dirty="0" smtClean="0"/>
                <a:t>return</a:t>
              </a:r>
              <a:r>
                <a:rPr lang="en-US" sz="2200" dirty="0" smtClean="0"/>
                <a:t> </a:t>
              </a:r>
              <a:r>
                <a:rPr lang="en-US" sz="2200" dirty="0" err="1" smtClean="0"/>
                <a:t>getWidth</a:t>
              </a:r>
              <a:r>
                <a:rPr lang="en-US" sz="2200" dirty="0" smtClean="0"/>
                <a:t>() * </a:t>
              </a:r>
              <a:r>
                <a:rPr lang="en-US" sz="2200" dirty="0" err="1" smtClean="0"/>
                <a:t>getHeight</a:t>
              </a:r>
              <a:r>
                <a:rPr lang="en-US" sz="2200" dirty="0" smtClean="0"/>
                <a:t>();</a:t>
              </a:r>
            </a:p>
            <a:p>
              <a:r>
                <a:rPr lang="en-US" sz="2200" dirty="0" smtClean="0"/>
                <a:t> }</a:t>
              </a:r>
              <a:br>
                <a:rPr lang="en-US" sz="2200" dirty="0" smtClean="0"/>
              </a:br>
              <a:r>
                <a:rPr lang="en-US" sz="2200" dirty="0" smtClean="0"/>
                <a:t>     </a:t>
              </a:r>
              <a:endParaRPr lang="en-US" sz="2200" dirty="0"/>
            </a:p>
          </p:txBody>
        </p:sp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7239000" y="4953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  <p:sp>
          <p:nvSpPr>
            <p:cNvPr id="27" name="Rectangle 4"/>
            <p:cNvSpPr>
              <a:spLocks noChangeArrowheads="1"/>
            </p:cNvSpPr>
            <p:nvPr/>
          </p:nvSpPr>
          <p:spPr bwMode="auto">
            <a:xfrm>
              <a:off x="7239000" y="5605019"/>
              <a:ext cx="1524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876800" y="5605019"/>
              <a:ext cx="2362200" cy="11545"/>
            </a:xfrm>
            <a:prstGeom prst="line">
              <a:avLst/>
            </a:prstGeom>
            <a:ln w="508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/>
          <p:nvPr/>
        </p:nvCxnSpPr>
        <p:spPr>
          <a:xfrm flipH="1" flipV="1">
            <a:off x="1676400" y="4800600"/>
            <a:ext cx="762000" cy="990600"/>
          </a:xfrm>
          <a:prstGeom prst="line">
            <a:avLst/>
          </a:prstGeom>
          <a:ln w="41275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81600" y="1905000"/>
            <a:ext cx="3733800" cy="1569660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Function </a:t>
            </a:r>
            <a:r>
              <a:rPr lang="en-US" sz="2400" dirty="0" smtClean="0">
                <a:solidFill>
                  <a:srgbClr val="800000"/>
                </a:solidFill>
              </a:rPr>
              <a:t>area</a:t>
            </a:r>
            <a:r>
              <a:rPr lang="en-US" sz="2400" dirty="0" smtClean="0"/>
              <a:t>: in each object.</a:t>
            </a:r>
          </a:p>
          <a:p>
            <a:r>
              <a:rPr lang="en-US" sz="2400" dirty="0" err="1" smtClean="0">
                <a:solidFill>
                  <a:srgbClr val="800000"/>
                </a:solidFill>
              </a:rPr>
              <a:t>getWidth</a:t>
            </a:r>
            <a:r>
              <a:rPr lang="en-US" sz="2400" dirty="0" smtClean="0">
                <a:solidFill>
                  <a:srgbClr val="800000"/>
                </a:solidFill>
              </a:rPr>
              <a:t>()</a:t>
            </a:r>
            <a:r>
              <a:rPr lang="en-US" sz="2400" dirty="0" smtClean="0"/>
              <a:t> calls function </a:t>
            </a:r>
            <a:r>
              <a:rPr lang="en-US" sz="2400" dirty="0" err="1" smtClean="0">
                <a:solidFill>
                  <a:srgbClr val="800000"/>
                </a:solidFill>
              </a:rPr>
              <a:t>getWidth</a:t>
            </a:r>
            <a:r>
              <a:rPr lang="en-US" sz="2400" dirty="0" smtClean="0"/>
              <a:t> in the object in which it appears.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0536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C</a:t>
            </a:r>
            <a:r>
              <a:rPr lang="en-US" sz="3200" dirty="0" smtClean="0">
                <a:solidFill>
                  <a:srgbClr val="800000"/>
                </a:solidFill>
              </a:rPr>
              <a:t>lass definition with a procedure definition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/</a:t>
            </a:r>
            <a:r>
              <a:rPr lang="en-US" sz="2400" dirty="0"/>
              <a:t>** An instance is a </a:t>
            </a:r>
            <a:r>
              <a:rPr lang="en-US" sz="2400" dirty="0" err="1"/>
              <a:t>JFrame</a:t>
            </a:r>
            <a:r>
              <a:rPr lang="en-US" sz="2400" dirty="0"/>
              <a:t> with more methods </a:t>
            </a:r>
            <a:r>
              <a:rPr lang="en-US" sz="2400" dirty="0" smtClean="0"/>
              <a:t>*</a:t>
            </a:r>
            <a:r>
              <a:rPr lang="en-US" sz="2400" dirty="0"/>
              <a:t>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 smtClean="0"/>
              <a:t>extends</a:t>
            </a:r>
            <a:r>
              <a:rPr lang="en-US" sz="2400" dirty="0" smtClean="0"/>
              <a:t> </a:t>
            </a:r>
            <a:r>
              <a:rPr lang="en-US" sz="2400" dirty="0" err="1" smtClean="0"/>
              <a:t>javax.swing.JFrame</a:t>
            </a:r>
            <a:r>
              <a:rPr lang="en-US" sz="2400" dirty="0" smtClean="0"/>
              <a:t> {</a:t>
            </a:r>
            <a:endParaRPr lang="en-US" sz="2400" dirty="0"/>
          </a:p>
          <a:p>
            <a:r>
              <a:rPr lang="en-US" sz="2400" b="1" dirty="0" smtClean="0"/>
              <a:t>   public</a:t>
            </a:r>
            <a:r>
              <a:rPr lang="en-US" sz="2400" dirty="0" smtClean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area() {</a:t>
            </a:r>
          </a:p>
          <a:p>
            <a:r>
              <a:rPr lang="en-US" sz="2400" dirty="0"/>
              <a:t>        </a:t>
            </a:r>
            <a:r>
              <a:rPr lang="en-US" sz="2400" b="1" dirty="0"/>
              <a:t>return</a:t>
            </a:r>
            <a:r>
              <a:rPr lang="en-US" sz="2400" dirty="0"/>
              <a:t> </a:t>
            </a:r>
            <a:r>
              <a:rPr lang="en-US" sz="2400" dirty="0" err="1"/>
              <a:t>getWidth</a:t>
            </a:r>
            <a:r>
              <a:rPr lang="en-US" sz="2400" dirty="0"/>
              <a:t>() * </a:t>
            </a:r>
            <a:r>
              <a:rPr lang="en-US" sz="2400" dirty="0" err="1"/>
              <a:t>getHeight</a:t>
            </a:r>
            <a:r>
              <a:rPr lang="en-US" sz="2400" dirty="0"/>
              <a:t>();</a:t>
            </a:r>
          </a:p>
          <a:p>
            <a:r>
              <a:rPr lang="en-US" sz="2400" dirty="0"/>
              <a:t>    </a:t>
            </a:r>
            <a:r>
              <a:rPr lang="en-US" sz="2400" dirty="0" smtClean="0"/>
              <a:t>}</a:t>
            </a:r>
          </a:p>
          <a:p>
            <a:endParaRPr lang="en-US" sz="2400" dirty="0" smtClean="0"/>
          </a:p>
          <a:p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Set width of window to its height */</a:t>
            </a:r>
          </a:p>
          <a:p>
            <a:r>
              <a:rPr lang="en-US" sz="2400" dirty="0"/>
              <a:t>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/>
              <a:t>void</a:t>
            </a:r>
            <a:r>
              <a:rPr lang="en-US" sz="2400" dirty="0"/>
              <a:t> </a:t>
            </a:r>
            <a:r>
              <a:rPr lang="en-US" sz="2400" dirty="0" err="1"/>
              <a:t>setWtoH</a:t>
            </a:r>
            <a:r>
              <a:rPr lang="en-US" sz="2400" dirty="0"/>
              <a:t>() 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setSize</a:t>
            </a:r>
            <a:r>
              <a:rPr lang="en-US" sz="2400" dirty="0"/>
              <a:t>(</a:t>
            </a:r>
            <a:r>
              <a:rPr lang="en-US" sz="2400" dirty="0" err="1"/>
              <a:t>getHeight</a:t>
            </a:r>
            <a:r>
              <a:rPr lang="en-US" sz="2400" dirty="0"/>
              <a:t>(), </a:t>
            </a:r>
            <a:r>
              <a:rPr lang="en-US" sz="2400" dirty="0" err="1"/>
              <a:t>getHeight</a:t>
            </a:r>
            <a:r>
              <a:rPr lang="en-US" sz="2400" dirty="0"/>
              <a:t>());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  <a:endParaRPr lang="en-US" sz="2400" dirty="0" smtClean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5562600" y="4191000"/>
            <a:ext cx="3200400" cy="22098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5562600" y="3581400"/>
            <a:ext cx="1905000" cy="609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B008C"/>
                </a:solidFill>
              </a:rPr>
              <a:t>C</a:t>
            </a:r>
            <a:r>
              <a:rPr lang="en-US" sz="2400" dirty="0" smtClean="0">
                <a:solidFill>
                  <a:srgbClr val="8B008C"/>
                </a:solidFill>
              </a:rPr>
              <a:t>@6667f34e</a:t>
            </a:r>
            <a:endParaRPr lang="en-US" sz="240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638800" y="41910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200" dirty="0" smtClean="0"/>
              <a:t>…</a:t>
            </a:r>
          </a:p>
          <a:p>
            <a:r>
              <a:rPr lang="en-US" sz="2200" dirty="0" err="1" smtClean="0"/>
              <a:t>setSize</a:t>
            </a:r>
            <a:r>
              <a:rPr lang="en-US" sz="2200" dirty="0" smtClean="0"/>
              <a:t>(</a:t>
            </a:r>
            <a:r>
              <a:rPr lang="en-US" sz="2200" dirty="0" err="1" smtClean="0"/>
              <a:t>int</a:t>
            </a:r>
            <a:r>
              <a:rPr lang="en-US" sz="2200" dirty="0" smtClean="0"/>
              <a:t>, </a:t>
            </a:r>
            <a:r>
              <a:rPr lang="en-US" sz="2200" dirty="0" err="1" smtClean="0"/>
              <a:t>int</a:t>
            </a:r>
            <a:r>
              <a:rPr lang="en-US" sz="2200" dirty="0" smtClean="0"/>
              <a:t>)</a:t>
            </a:r>
          </a:p>
          <a:p>
            <a:r>
              <a:rPr lang="en-US" sz="2200" dirty="0" err="1" smtClean="0"/>
              <a:t>getWidth</a:t>
            </a:r>
            <a:r>
              <a:rPr lang="en-US" sz="2200" dirty="0"/>
              <a:t>()   </a:t>
            </a:r>
            <a:r>
              <a:rPr lang="en-US" sz="2200" dirty="0" err="1"/>
              <a:t>getHeight</a:t>
            </a:r>
            <a:r>
              <a:rPr lang="en-US" sz="2200" dirty="0"/>
              <a:t>() </a:t>
            </a:r>
          </a:p>
          <a:p>
            <a:endParaRPr lang="en-US" sz="2200" dirty="0" smtClean="0"/>
          </a:p>
          <a:p>
            <a:r>
              <a:rPr lang="en-US" sz="2200" dirty="0" smtClean="0"/>
              <a:t>area()</a:t>
            </a:r>
          </a:p>
          <a:p>
            <a:r>
              <a:rPr lang="en-US" sz="2000" dirty="0" err="1"/>
              <a:t>setWtoH</a:t>
            </a:r>
            <a:r>
              <a:rPr lang="en-US" sz="2200" dirty="0" smtClean="0"/>
              <a:t>()   </a:t>
            </a:r>
            <a:endParaRPr lang="en-US" sz="2200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467600" y="41910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JFrame</a:t>
            </a:r>
            <a:endParaRPr lang="en-US" sz="24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924800" y="55626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562600" y="5562600"/>
            <a:ext cx="23622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600200" y="4572000"/>
            <a:ext cx="3810000" cy="1886128"/>
            <a:chOff x="1752600" y="5638800"/>
            <a:chExt cx="3810000" cy="188612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752600" y="5638800"/>
              <a:ext cx="457200" cy="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981200" y="5638800"/>
              <a:ext cx="838200" cy="83820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590801" y="6324600"/>
              <a:ext cx="2971799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I</a:t>
              </a:r>
              <a:r>
                <a:rPr lang="en-US" sz="2400" dirty="0" smtClean="0"/>
                <a:t>t is a procedure because it has </a:t>
              </a:r>
              <a:r>
                <a:rPr lang="en-US" sz="2400" b="1" dirty="0" smtClean="0"/>
                <a:t>void</a:t>
              </a:r>
              <a:r>
                <a:rPr lang="en-US" sz="2400" dirty="0" smtClean="0"/>
                <a:t> instead of return type</a:t>
              </a:r>
              <a:endParaRPr lang="en-US" sz="24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09600" y="5029200"/>
            <a:ext cx="4495800" cy="1505128"/>
            <a:chOff x="609600" y="5029200"/>
            <a:chExt cx="4495800" cy="1505128"/>
          </a:xfrm>
        </p:grpSpPr>
        <p:sp>
          <p:nvSpPr>
            <p:cNvPr id="15" name="TextBox 14"/>
            <p:cNvSpPr txBox="1"/>
            <p:nvPr/>
          </p:nvSpPr>
          <p:spPr>
            <a:xfrm>
              <a:off x="609600" y="5334000"/>
              <a:ext cx="1600200" cy="1200328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Call on procedure </a:t>
              </a:r>
              <a:r>
                <a:rPr lang="en-US" sz="2400" dirty="0" err="1" smtClean="0"/>
                <a:t>setSize</a:t>
              </a:r>
              <a:endParaRPr lang="en-US" sz="2400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43000" y="5029200"/>
              <a:ext cx="3962400" cy="0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524000" y="5029200"/>
              <a:ext cx="304800" cy="533400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4114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Using an object of class Date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An instance </a:t>
            </a:r>
            <a:r>
              <a:rPr lang="en-US" sz="2400" dirty="0" smtClean="0">
                <a:solidFill>
                  <a:srgbClr val="008000"/>
                </a:solidFill>
              </a:rPr>
              <a:t>is a </a:t>
            </a:r>
            <a:r>
              <a:rPr lang="en-US" sz="2400" dirty="0" err="1" smtClean="0">
                <a:solidFill>
                  <a:srgbClr val="008000"/>
                </a:solidFill>
              </a:rPr>
              <a:t>JFrame</a:t>
            </a:r>
            <a:r>
              <a:rPr lang="en-US" sz="2400" dirty="0" smtClean="0">
                <a:solidFill>
                  <a:srgbClr val="008000"/>
                </a:solidFill>
              </a:rPr>
              <a:t> with more methods *</a:t>
            </a:r>
            <a:r>
              <a:rPr lang="en-US" sz="2400" dirty="0">
                <a:solidFill>
                  <a:srgbClr val="008000"/>
                </a:solidFill>
              </a:rPr>
              <a:t>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 smtClean="0"/>
              <a:t>extends</a:t>
            </a:r>
            <a:r>
              <a:rPr lang="en-US" sz="2400" dirty="0" smtClean="0"/>
              <a:t> </a:t>
            </a:r>
            <a:r>
              <a:rPr lang="en-US" sz="2400" dirty="0" err="1" smtClean="0"/>
              <a:t>javax.swing.JFrame</a:t>
            </a:r>
            <a:r>
              <a:rPr lang="en-US" sz="2400" dirty="0" smtClean="0"/>
              <a:t> {</a:t>
            </a:r>
          </a:p>
          <a:p>
            <a:r>
              <a:rPr lang="en-US" sz="2400" dirty="0" smtClean="0"/>
              <a:t>   …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008000"/>
                </a:solidFill>
              </a:rPr>
              <a:t>/** Put the date and time in the title */</a:t>
            </a:r>
            <a:endParaRPr lang="en-US" sz="2400" dirty="0">
              <a:solidFill>
                <a:srgbClr val="008000"/>
              </a:solidFill>
            </a:endParaRPr>
          </a:p>
          <a:p>
            <a:r>
              <a:rPr lang="en-US" sz="2400" b="1" dirty="0" smtClean="0"/>
              <a:t>   public</a:t>
            </a:r>
            <a:r>
              <a:rPr lang="en-US" sz="2400" dirty="0" smtClean="0"/>
              <a:t> </a:t>
            </a:r>
            <a:r>
              <a:rPr lang="en-US" sz="2400" b="1" dirty="0" smtClean="0"/>
              <a:t>void </a:t>
            </a:r>
            <a:r>
              <a:rPr lang="en-US" sz="2400" dirty="0" err="1" smtClean="0"/>
              <a:t>setTitleToDate</a:t>
            </a:r>
            <a:r>
              <a:rPr lang="en-US" sz="2400" dirty="0" smtClean="0"/>
              <a:t>(</a:t>
            </a:r>
            <a:r>
              <a:rPr lang="en-US" sz="2400" dirty="0"/>
              <a:t>) {</a:t>
            </a:r>
          </a:p>
          <a:p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}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5562600" y="4191000"/>
            <a:ext cx="3200400" cy="22098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6096000" y="3581400"/>
            <a:ext cx="1905000" cy="609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B008C"/>
                </a:solidFill>
              </a:rPr>
              <a:t>C</a:t>
            </a:r>
            <a:r>
              <a:rPr lang="en-US" sz="2400" dirty="0" smtClean="0">
                <a:solidFill>
                  <a:srgbClr val="8B008C"/>
                </a:solidFill>
              </a:rPr>
              <a:t>@6667f34e</a:t>
            </a:r>
            <a:endParaRPr lang="en-US" sz="240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638800" y="41910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200" dirty="0" smtClean="0"/>
              <a:t>…</a:t>
            </a:r>
          </a:p>
          <a:p>
            <a:r>
              <a:rPr lang="en-US" sz="2200" dirty="0" err="1" smtClean="0"/>
              <a:t>setSize</a:t>
            </a:r>
            <a:r>
              <a:rPr lang="en-US" sz="2200" dirty="0" smtClean="0"/>
              <a:t>(</a:t>
            </a:r>
            <a:r>
              <a:rPr lang="en-US" sz="2200" dirty="0" err="1" smtClean="0"/>
              <a:t>int</a:t>
            </a:r>
            <a:r>
              <a:rPr lang="en-US" sz="2200" dirty="0" smtClean="0"/>
              <a:t>, </a:t>
            </a:r>
            <a:r>
              <a:rPr lang="en-US" sz="2200" dirty="0" err="1" smtClean="0"/>
              <a:t>int</a:t>
            </a:r>
            <a:r>
              <a:rPr lang="en-US" sz="2200" dirty="0" smtClean="0"/>
              <a:t>)</a:t>
            </a:r>
          </a:p>
          <a:p>
            <a:r>
              <a:rPr lang="en-US" sz="2200" dirty="0" err="1" smtClean="0"/>
              <a:t>setTitle</a:t>
            </a:r>
            <a:r>
              <a:rPr lang="en-US" sz="2200" dirty="0" smtClean="0"/>
              <a:t>(String) </a:t>
            </a:r>
            <a:endParaRPr lang="en-US" sz="2200" dirty="0"/>
          </a:p>
          <a:p>
            <a:endParaRPr lang="en-US" sz="2200" dirty="0" smtClean="0"/>
          </a:p>
          <a:p>
            <a:r>
              <a:rPr lang="en-US" sz="2200" dirty="0" smtClean="0"/>
              <a:t>area</a:t>
            </a:r>
            <a:r>
              <a:rPr lang="en-US" sz="2200" smtClean="0"/>
              <a:t>() {      }</a:t>
            </a:r>
            <a:endParaRPr lang="en-US" sz="2200" dirty="0" smtClean="0"/>
          </a:p>
          <a:p>
            <a:r>
              <a:rPr lang="en-US" sz="2000" dirty="0" err="1"/>
              <a:t>setWtoH</a:t>
            </a:r>
            <a:r>
              <a:rPr lang="en-US" sz="2200" dirty="0" smtClean="0"/>
              <a:t>()   </a:t>
            </a:r>
            <a:r>
              <a:rPr lang="en-US" sz="2200" dirty="0" err="1" smtClean="0"/>
              <a:t>setTitleToDate</a:t>
            </a:r>
            <a:endParaRPr lang="en-US" sz="2200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467600" y="41910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JFrame</a:t>
            </a:r>
            <a:endParaRPr lang="en-US" sz="24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924800" y="55626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562600" y="5562600"/>
            <a:ext cx="23622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40440" y="4419600"/>
            <a:ext cx="4264960" cy="1938992"/>
          </a:xfrm>
          <a:prstGeom prst="rect">
            <a:avLst/>
          </a:prstGeom>
          <a:solidFill>
            <a:srgbClr val="FFF2BD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 object of class </a:t>
            </a:r>
            <a:r>
              <a:rPr lang="en-US" sz="2400" dirty="0" err="1" smtClean="0"/>
              <a:t>java.util.Date</a:t>
            </a:r>
            <a:r>
              <a:rPr lang="en-US" sz="2400" dirty="0" smtClean="0"/>
              <a:t> contains the date and time at which it was created.</a:t>
            </a:r>
          </a:p>
          <a:p>
            <a:r>
              <a:rPr lang="en-US" sz="2400" dirty="0" smtClean="0"/>
              <a:t>It has a function </a:t>
            </a:r>
            <a:r>
              <a:rPr lang="en-US" sz="2400" dirty="0" err="1" smtClean="0"/>
              <a:t>toString</a:t>
            </a:r>
            <a:r>
              <a:rPr lang="en-US" sz="2400" dirty="0" smtClean="0"/>
              <a:t>(), which yields the data as a String.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066800" y="3429000"/>
            <a:ext cx="50489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setTitle</a:t>
            </a:r>
            <a:r>
              <a:rPr lang="en-US" sz="2400" dirty="0">
                <a:solidFill>
                  <a:srgbClr val="FF0000"/>
                </a:solidFill>
              </a:rPr>
              <a:t>((</a:t>
            </a:r>
            <a:r>
              <a:rPr lang="en-US" sz="2400" b="1" dirty="0">
                <a:solidFill>
                  <a:srgbClr val="FF0000"/>
                </a:solidFill>
              </a:rPr>
              <a:t>new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java.util.Date</a:t>
            </a:r>
            <a:r>
              <a:rPr lang="en-US" sz="2400" dirty="0">
                <a:solidFill>
                  <a:srgbClr val="FF0000"/>
                </a:solidFill>
              </a:rPr>
              <a:t>()).</a:t>
            </a:r>
            <a:r>
              <a:rPr lang="en-US" sz="2400" dirty="0" err="1">
                <a:solidFill>
                  <a:srgbClr val="FF0000"/>
                </a:solidFill>
              </a:rPr>
              <a:t>toString</a:t>
            </a:r>
            <a:r>
              <a:rPr lang="en-US" sz="2400" dirty="0">
                <a:solidFill>
                  <a:srgbClr val="FF0000"/>
                </a:solidFill>
              </a:rPr>
              <a:t>());</a:t>
            </a:r>
          </a:p>
        </p:txBody>
      </p:sp>
    </p:spTree>
    <p:extLst>
      <p:ext uri="{BB962C8B-B14F-4D97-AF65-F5344CB8AC3E}">
        <p14:creationId xmlns:p14="http://schemas.microsoft.com/office/powerpoint/2010/main" val="286451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About null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1371600" y="18288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1371600" y="29718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33400" y="1295400"/>
            <a:ext cx="7924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6538" indent="-2365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1" dirty="0">
              <a:solidFill>
                <a:srgbClr val="E419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 dirty="0" smtClean="0"/>
              <a:t>   v1    C@16</a:t>
            </a:r>
            <a:endParaRPr lang="en-US" b="1" dirty="0"/>
          </a:p>
          <a:p>
            <a:pPr>
              <a:spcBef>
                <a:spcPct val="50000"/>
              </a:spcBef>
            </a:pPr>
            <a:endParaRPr lang="en-US" b="1" dirty="0"/>
          </a:p>
          <a:p>
            <a:pPr>
              <a:spcBef>
                <a:spcPct val="50000"/>
              </a:spcBef>
            </a:pPr>
            <a:r>
              <a:rPr lang="en-US" b="1" dirty="0" smtClean="0"/>
              <a:t>   v2    </a:t>
            </a:r>
            <a:r>
              <a:rPr lang="en-US" b="1" dirty="0"/>
              <a:t>null</a:t>
            </a: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pSp>
        <p:nvGrpSpPr>
          <p:cNvPr id="28" name="Group 14"/>
          <p:cNvGrpSpPr>
            <a:grpSpLocks/>
          </p:cNvGrpSpPr>
          <p:nvPr/>
        </p:nvGrpSpPr>
        <p:grpSpPr bwMode="auto">
          <a:xfrm>
            <a:off x="3962400" y="1828800"/>
            <a:ext cx="1752898" cy="1143000"/>
            <a:chOff x="2496" y="720"/>
            <a:chExt cx="1963" cy="960"/>
          </a:xfrm>
        </p:grpSpPr>
        <p:sp>
          <p:nvSpPr>
            <p:cNvPr id="29" name="Rectangle 8"/>
            <p:cNvSpPr>
              <a:spLocks noChangeArrowheads="1"/>
            </p:cNvSpPr>
            <p:nvPr/>
          </p:nvSpPr>
          <p:spPr bwMode="auto">
            <a:xfrm>
              <a:off x="2496" y="720"/>
              <a:ext cx="1024" cy="28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C@16</a:t>
              </a:r>
              <a:endParaRPr lang="en-US" dirty="0"/>
            </a:p>
          </p:txBody>
        </p:sp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>
              <a:off x="2496" y="1008"/>
              <a:ext cx="1963" cy="67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sz="2400" dirty="0" err="1" smtClean="0"/>
                <a:t>getName</a:t>
              </a:r>
              <a:r>
                <a:rPr lang="en-US" sz="2400" dirty="0" smtClean="0"/>
                <a:t>()</a:t>
              </a:r>
              <a:endParaRPr lang="en-US" sz="2400" dirty="0"/>
            </a:p>
          </p:txBody>
        </p:sp>
        <p:sp>
          <p:nvSpPr>
            <p:cNvPr id="31" name="Rectangle 12"/>
            <p:cNvSpPr>
              <a:spLocks noChangeArrowheads="1"/>
            </p:cNvSpPr>
            <p:nvPr/>
          </p:nvSpPr>
          <p:spPr bwMode="auto">
            <a:xfrm>
              <a:off x="3866" y="1008"/>
              <a:ext cx="593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</p:grpSp>
      <p:sp>
        <p:nvSpPr>
          <p:cNvPr id="36" name="Line 23"/>
          <p:cNvSpPr>
            <a:spLocks noChangeShapeType="1"/>
          </p:cNvSpPr>
          <p:nvPr/>
        </p:nvSpPr>
        <p:spPr bwMode="auto">
          <a:xfrm>
            <a:off x="2514600" y="2133600"/>
            <a:ext cx="1447800" cy="2286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25"/>
          <p:cNvSpPr txBox="1">
            <a:spLocks noChangeArrowheads="1"/>
          </p:cNvSpPr>
          <p:nvPr/>
        </p:nvSpPr>
        <p:spPr bwMode="auto">
          <a:xfrm>
            <a:off x="762000" y="3886200"/>
            <a:ext cx="72390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null</a:t>
            </a:r>
            <a:r>
              <a:rPr lang="en-US" dirty="0"/>
              <a:t> denotes </a:t>
            </a:r>
            <a:r>
              <a:rPr lang="en-US" dirty="0" smtClean="0"/>
              <a:t>the absence </a:t>
            </a:r>
            <a:r>
              <a:rPr lang="en-US" dirty="0"/>
              <a:t>of a name.</a:t>
            </a:r>
          </a:p>
          <a:p>
            <a:pPr>
              <a:spcBef>
                <a:spcPct val="50000"/>
              </a:spcBef>
            </a:pPr>
            <a:r>
              <a:rPr lang="en-US" b="1" dirty="0" smtClean="0"/>
              <a:t>v2</a:t>
            </a:r>
            <a:r>
              <a:rPr lang="en-US" dirty="0" smtClean="0"/>
              <a:t>.getName</a:t>
            </a:r>
            <a:r>
              <a:rPr lang="en-US" dirty="0"/>
              <a:t>() is a mistake! </a:t>
            </a:r>
            <a:r>
              <a:rPr lang="en-US" dirty="0" smtClean="0"/>
              <a:t>Program stops with a </a:t>
            </a:r>
            <a:r>
              <a:rPr lang="en-US" dirty="0" err="1" smtClean="0">
                <a:solidFill>
                  <a:srgbClr val="FF0000"/>
                </a:solidFill>
              </a:rPr>
              <a:t>NullPointerException</a:t>
            </a:r>
            <a:r>
              <a:rPr lang="en-US" dirty="0" smtClean="0"/>
              <a:t>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You can write assignments like:   </a:t>
            </a:r>
            <a:r>
              <a:rPr lang="en-US" dirty="0" smtClean="0">
                <a:solidFill>
                  <a:srgbClr val="800000"/>
                </a:solidFill>
              </a:rPr>
              <a:t>v1=  </a:t>
            </a:r>
            <a:r>
              <a:rPr lang="en-US" b="1" dirty="0" smtClean="0">
                <a:solidFill>
                  <a:srgbClr val="800000"/>
                </a:solidFill>
              </a:rPr>
              <a:t>null</a:t>
            </a:r>
            <a:r>
              <a:rPr lang="en-US" dirty="0" smtClean="0">
                <a:solidFill>
                  <a:srgbClr val="800000"/>
                </a:solidFill>
              </a:rPr>
              <a:t>;</a:t>
            </a:r>
          </a:p>
          <a:p>
            <a:pPr>
              <a:spcBef>
                <a:spcPct val="50000"/>
              </a:spcBef>
            </a:pPr>
            <a:r>
              <a:rPr lang="en-US" dirty="0"/>
              <a:t>a</a:t>
            </a:r>
            <a:r>
              <a:rPr lang="en-US" dirty="0" smtClean="0"/>
              <a:t>nd expressions like:                    </a:t>
            </a:r>
            <a:r>
              <a:rPr lang="en-US" dirty="0" smtClean="0">
                <a:solidFill>
                  <a:srgbClr val="800000"/>
                </a:solidFill>
              </a:rPr>
              <a:t>v1 == </a:t>
            </a:r>
            <a:r>
              <a:rPr lang="en-US" b="1" dirty="0" smtClean="0">
                <a:solidFill>
                  <a:srgbClr val="800000"/>
                </a:solidFill>
              </a:rPr>
              <a:t>null</a:t>
            </a:r>
            <a:endParaRPr lang="en-US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092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Hello World!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1900733"/>
            <a:ext cx="7848600" cy="3046988"/>
          </a:xfrm>
          <a:prstGeom prst="rect">
            <a:avLst/>
          </a:prstGeom>
          <a:solidFill>
            <a:srgbClr val="FFFF8B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/** A </a:t>
            </a:r>
            <a:r>
              <a:rPr lang="en-US" sz="2400" dirty="0">
                <a:solidFill>
                  <a:srgbClr val="008000"/>
                </a:solidFill>
              </a:rPr>
              <a:t>simple program that prints Hello, world</a:t>
            </a:r>
            <a:r>
              <a:rPr lang="en-US" sz="2400" dirty="0" smtClean="0">
                <a:solidFill>
                  <a:srgbClr val="008000"/>
                </a:solidFill>
              </a:rPr>
              <a:t>!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*</a:t>
            </a:r>
            <a:r>
              <a:rPr lang="en-US" sz="2400" dirty="0">
                <a:solidFill>
                  <a:srgbClr val="008000"/>
                </a:solidFill>
              </a:rPr>
              <a:t>/</a:t>
            </a:r>
          </a:p>
          <a:p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/>
              <a:t>class</a:t>
            </a:r>
            <a:r>
              <a:rPr lang="en-US" sz="2400" dirty="0"/>
              <a:t> </a:t>
            </a:r>
            <a:r>
              <a:rPr lang="en-US" sz="2400" dirty="0" err="1"/>
              <a:t>myClass</a:t>
            </a:r>
            <a:r>
              <a:rPr lang="en-US" sz="2400" dirty="0"/>
              <a:t> </a:t>
            </a:r>
            <a:r>
              <a:rPr lang="en-US" sz="2400" dirty="0" smtClean="0"/>
              <a:t>{</a:t>
            </a:r>
          </a:p>
          <a:p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008000"/>
                </a:solidFill>
              </a:rPr>
              <a:t>/** Called to start program. */</a:t>
            </a:r>
            <a:endParaRPr lang="en-US" sz="2400" dirty="0">
              <a:solidFill>
                <a:srgbClr val="008000"/>
              </a:solidFill>
            </a:endParaRPr>
          </a:p>
          <a:p>
            <a:r>
              <a:rPr lang="en-US" sz="2400" dirty="0" smtClean="0"/>
              <a:t> 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/>
              <a:t>static</a:t>
            </a:r>
            <a:r>
              <a:rPr lang="en-US" sz="2400" dirty="0"/>
              <a:t> </a:t>
            </a:r>
            <a:r>
              <a:rPr lang="en-US" sz="2400" b="1" dirty="0"/>
              <a:t>void</a:t>
            </a:r>
            <a:r>
              <a:rPr lang="en-US" sz="2400" dirty="0"/>
              <a:t> </a:t>
            </a:r>
            <a:r>
              <a:rPr lang="en-US" sz="2400" dirty="0" smtClean="0"/>
              <a:t>main(String[ ] </a:t>
            </a:r>
            <a:r>
              <a:rPr lang="en-US" sz="2400" dirty="0" err="1"/>
              <a:t>args</a:t>
            </a:r>
            <a:r>
              <a:rPr lang="en-US" sz="2400" dirty="0"/>
              <a:t>) {</a:t>
            </a:r>
          </a:p>
          <a:p>
            <a:r>
              <a:rPr lang="en-US" sz="2400" dirty="0" smtClean="0"/>
              <a:t>           </a:t>
            </a:r>
            <a:r>
              <a:rPr lang="en-US" sz="2400" dirty="0" err="1" smtClean="0"/>
              <a:t>System.</a:t>
            </a:r>
            <a:r>
              <a:rPr lang="en-US" sz="2400" i="1" dirty="0" err="1" smtClean="0"/>
              <a:t>out.println</a:t>
            </a:r>
            <a:r>
              <a:rPr lang="en-US" sz="2400" i="1" dirty="0"/>
              <a:t>("Hello, world!");</a:t>
            </a:r>
          </a:p>
          <a:p>
            <a:r>
              <a:rPr lang="en-US" sz="2400" dirty="0" smtClean="0"/>
              <a:t>    }</a:t>
            </a:r>
            <a:endParaRPr lang="en-US" sz="2400" dirty="0"/>
          </a:p>
          <a:p>
            <a:r>
              <a:rPr lang="en-US" sz="2400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8400" y="2514600"/>
            <a:ext cx="2489233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args</a:t>
            </a:r>
            <a:r>
              <a:rPr lang="en-US" sz="2400" dirty="0" smtClean="0"/>
              <a:t> is an array of</a:t>
            </a:r>
          </a:p>
          <a:p>
            <a:r>
              <a:rPr lang="en-US" sz="2400" dirty="0" smtClean="0"/>
              <a:t>String elements</a:t>
            </a:r>
            <a:endParaRPr lang="en-US" sz="2400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5334000" y="2930099"/>
            <a:ext cx="914400" cy="575101"/>
          </a:xfrm>
          <a:prstGeom prst="straightConnector1">
            <a:avLst/>
          </a:prstGeom>
          <a:ln w="4762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24200" y="4724400"/>
            <a:ext cx="39624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explain </a:t>
            </a:r>
            <a:r>
              <a:rPr lang="en-US" sz="2400" b="1" dirty="0" smtClean="0">
                <a:solidFill>
                  <a:srgbClr val="800000"/>
                </a:solidFill>
              </a:rPr>
              <a:t>static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next week.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Briefly</a:t>
            </a:r>
            <a:r>
              <a:rPr lang="en-US" sz="2400" dirty="0" smtClean="0"/>
              <a:t>: there is only one copy of procedure </a:t>
            </a:r>
            <a:r>
              <a:rPr lang="en-US" sz="2400" dirty="0" smtClean="0">
                <a:solidFill>
                  <a:srgbClr val="800000"/>
                </a:solidFill>
              </a:rPr>
              <a:t>main</a:t>
            </a:r>
            <a:r>
              <a:rPr lang="en-US" sz="2400" dirty="0" smtClean="0"/>
              <a:t>, and it is not in any object </a:t>
            </a:r>
            <a:endParaRPr lang="en-US" sz="2400" dirty="0"/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 flipV="1">
            <a:off x="2514600" y="3810000"/>
            <a:ext cx="609600" cy="1699230"/>
          </a:xfrm>
          <a:prstGeom prst="straightConnector1">
            <a:avLst/>
          </a:prstGeom>
          <a:ln w="4762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941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09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Miscellaneous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4582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CMS available.</a:t>
            </a:r>
            <a:r>
              <a:rPr lang="en-US" sz="2400" dirty="0" smtClean="0"/>
              <a:t> </a:t>
            </a:r>
            <a:r>
              <a:rPr lang="en-US" sz="2400" dirty="0" smtClean="0"/>
              <a:t>Visit </a:t>
            </a:r>
            <a:r>
              <a:rPr lang="en-US" sz="2400" dirty="0"/>
              <a:t>course webpage: </a:t>
            </a:r>
          </a:p>
          <a:p>
            <a:pPr marL="0" indent="0">
              <a:buNone/>
            </a:pPr>
            <a:r>
              <a:rPr lang="en-US" sz="2400" dirty="0" smtClean="0"/>
              <a:t>    www.cs.cornell.edu</a:t>
            </a:r>
            <a:r>
              <a:rPr lang="en-US" sz="2400" dirty="0"/>
              <a:t>/courses/CS2110</a:t>
            </a:r>
            <a:r>
              <a:rPr lang="en-US" sz="2400" dirty="0" smtClean="0"/>
              <a:t>/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/>
              <a:t>Click “Links</a:t>
            </a:r>
            <a:r>
              <a:rPr lang="en-US" sz="2400" dirty="0" smtClean="0"/>
              <a:t>”, </a:t>
            </a:r>
            <a:r>
              <a:rPr lang="en-US" sz="2400" dirty="0" smtClean="0"/>
              <a:t>then “CMS for 2110”</a:t>
            </a:r>
            <a:r>
              <a:rPr lang="en-US" sz="2400" dirty="0" smtClean="0"/>
              <a:t>. Not </a:t>
            </a:r>
            <a:r>
              <a:rPr lang="en-US" sz="2400" dirty="0" smtClean="0"/>
              <a:t>enrolled? Ask your TA to enroll you (needs your </a:t>
            </a:r>
            <a:r>
              <a:rPr lang="en-US" sz="2400" dirty="0" err="1" smtClean="0"/>
              <a:t>netid</a:t>
            </a:r>
            <a:r>
              <a:rPr lang="en-US" sz="2400" dirty="0" smtClean="0"/>
              <a:t>)</a:t>
            </a:r>
            <a:endParaRPr lang="en-US" sz="2400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>
                <a:solidFill>
                  <a:srgbClr val="3366FF"/>
                </a:solidFill>
              </a:rPr>
              <a:t>A0 is now available. Visit assignments page of course </a:t>
            </a:r>
            <a:r>
              <a:rPr lang="en-US" sz="2400" dirty="0" smtClean="0">
                <a:solidFill>
                  <a:srgbClr val="3366FF"/>
                </a:solidFill>
              </a:rPr>
              <a:t>website</a:t>
            </a:r>
            <a:endParaRPr lang="en-US" sz="2400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err="1">
                <a:solidFill>
                  <a:srgbClr val="FF0000"/>
                </a:solidFill>
              </a:rPr>
              <a:t>v</a:t>
            </a:r>
            <a:r>
              <a:rPr lang="en-US" sz="2400" dirty="0" err="1" smtClean="0">
                <a:solidFill>
                  <a:srgbClr val="FF0000"/>
                </a:solidFill>
              </a:rPr>
              <a:t>ideoNote.com</a:t>
            </a:r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dirty="0" err="1" smtClean="0">
                <a:solidFill>
                  <a:srgbClr val="FF0000"/>
                </a:solidFill>
              </a:rPr>
              <a:t>cornell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from Spring 2014 available. </a:t>
            </a:r>
            <a:r>
              <a:rPr lang="en-US" sz="2400" dirty="0" smtClean="0">
                <a:solidFill>
                  <a:srgbClr val="FF0000"/>
                </a:solidFill>
              </a:rPr>
              <a:t>Miss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 </a:t>
            </a:r>
            <a:r>
              <a:rPr lang="en-US" sz="2400" dirty="0" smtClean="0">
                <a:solidFill>
                  <a:srgbClr val="FF0000"/>
                </a:solidFill>
              </a:rPr>
              <a:t>lecture? </a:t>
            </a:r>
            <a:r>
              <a:rPr lang="en-US" sz="2400" dirty="0">
                <a:solidFill>
                  <a:srgbClr val="FF0000"/>
                </a:solidFill>
              </a:rPr>
              <a:t>L</a:t>
            </a:r>
            <a:r>
              <a:rPr lang="en-US" sz="2400" dirty="0" smtClean="0">
                <a:solidFill>
                  <a:srgbClr val="FF0000"/>
                </a:solidFill>
              </a:rPr>
              <a:t>ook </a:t>
            </a:r>
            <a:r>
              <a:rPr lang="en-US" sz="2400" dirty="0" smtClean="0">
                <a:solidFill>
                  <a:srgbClr val="FF0000"/>
                </a:solidFill>
              </a:rPr>
              <a:t>there. </a:t>
            </a:r>
            <a:r>
              <a:rPr lang="en-US" sz="2400" dirty="0">
                <a:solidFill>
                  <a:srgbClr val="FF0000"/>
                </a:solidFill>
              </a:rPr>
              <a:t>L</a:t>
            </a:r>
            <a:r>
              <a:rPr lang="en-US" sz="2400" dirty="0" smtClean="0">
                <a:solidFill>
                  <a:srgbClr val="FF0000"/>
                </a:solidFill>
              </a:rPr>
              <a:t>ectures not </a:t>
            </a:r>
            <a:r>
              <a:rPr lang="en-US" sz="2400" dirty="0" smtClean="0">
                <a:solidFill>
                  <a:srgbClr val="FF0000"/>
                </a:solidFill>
              </a:rPr>
              <a:t>exactly the same, but this can help you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Please download </a:t>
            </a:r>
            <a:r>
              <a:rPr lang="en-US" sz="2400" dirty="0" err="1" smtClean="0">
                <a:solidFill>
                  <a:srgbClr val="008000"/>
                </a:solidFill>
              </a:rPr>
              <a:t>ppt</a:t>
            </a:r>
            <a:r>
              <a:rPr lang="en-US" sz="2400" dirty="0" smtClean="0">
                <a:solidFill>
                  <a:srgbClr val="008000"/>
                </a:solidFill>
              </a:rPr>
              <a:t> slides the evening before each lecture, have them available in class. Please don’t ask questions on the piazza about that material the day before the lecture!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/>
              <a:t>Download </a:t>
            </a:r>
            <a:r>
              <a:rPr lang="en-US" sz="2400" dirty="0" err="1" smtClean="0"/>
              <a:t>DrJava</a:t>
            </a:r>
            <a:r>
              <a:rPr lang="en-US" sz="2400" dirty="0"/>
              <a:t>?</a:t>
            </a:r>
            <a:r>
              <a:rPr lang="en-US" sz="2400" dirty="0" smtClean="0"/>
              <a:t> download the jar file, not the app.</a:t>
            </a:r>
            <a:br>
              <a:rPr lang="en-US" sz="2400" dirty="0" smtClean="0"/>
            </a:br>
            <a:r>
              <a:rPr lang="en-US" sz="2400" dirty="0" smtClean="0"/>
              <a:t>See Piazza note @51.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0416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09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Java OO (Object Orientation)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1534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Python and </a:t>
            </a:r>
            <a:r>
              <a:rPr lang="en-US" sz="2400" dirty="0" err="1" smtClean="0"/>
              <a:t>Matlab</a:t>
            </a:r>
            <a:r>
              <a:rPr lang="en-US" sz="2400" dirty="0" smtClean="0"/>
              <a:t> have objects and classes.</a:t>
            </a:r>
          </a:p>
          <a:p>
            <a:pPr marL="0" indent="0">
              <a:buNone/>
            </a:pPr>
            <a:r>
              <a:rPr lang="en-US" sz="2400" dirty="0"/>
              <a:t>S</a:t>
            </a:r>
            <a:r>
              <a:rPr lang="en-US" sz="2400" dirty="0" smtClean="0"/>
              <a:t>trong-typing nature of Java changes how OO is done and how useful it is. Put aside your previous experience with OO (if any).</a:t>
            </a:r>
          </a:p>
          <a:p>
            <a:pPr marL="0" indent="0">
              <a:buNone/>
            </a:pPr>
            <a:r>
              <a:rPr lang="en-US" sz="2400" dirty="0" smtClean="0"/>
              <a:t>This lecture:</a:t>
            </a:r>
            <a:endParaRPr lang="en-US" sz="2400" dirty="0"/>
          </a:p>
          <a:p>
            <a:pPr marL="0" indent="0">
              <a:spcBef>
                <a:spcPts val="1900"/>
              </a:spcBef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First</a:t>
            </a:r>
            <a:r>
              <a:rPr lang="en-US" sz="2400" dirty="0" smtClean="0"/>
              <a:t>: describe </a:t>
            </a:r>
            <a:r>
              <a:rPr lang="en-US" sz="2400" dirty="0" smtClean="0">
                <a:solidFill>
                  <a:srgbClr val="FF0000"/>
                </a:solidFill>
              </a:rPr>
              <a:t>objects</a:t>
            </a:r>
            <a:r>
              <a:rPr lang="en-US" sz="2400" dirty="0" smtClean="0"/>
              <a:t>, demoing their creation and use.</a:t>
            </a:r>
          </a:p>
          <a:p>
            <a:pPr marL="0" indent="0">
              <a:spcBef>
                <a:spcPts val="1900"/>
              </a:spcBef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Second</a:t>
            </a:r>
            <a:r>
              <a:rPr lang="en-US" sz="2400" dirty="0" smtClean="0"/>
              <a:t>: Show you a </a:t>
            </a:r>
            <a:r>
              <a:rPr lang="en-US" sz="2400" dirty="0" smtClean="0">
                <a:solidFill>
                  <a:srgbClr val="FF0000"/>
                </a:solidFill>
              </a:rPr>
              <a:t>class definition </a:t>
            </a:r>
            <a:r>
              <a:rPr lang="en-US" sz="2400" dirty="0" smtClean="0"/>
              <a:t>and how it contains definitions of functions and procedures that appear in each object of the class.</a:t>
            </a:r>
          </a:p>
          <a:p>
            <a:pPr marL="0" indent="0">
              <a:spcBef>
                <a:spcPts val="1900"/>
              </a:spcBef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Third</a:t>
            </a:r>
            <a:r>
              <a:rPr lang="en-US" sz="2400" dirty="0" smtClean="0"/>
              <a:t>: Talk about keyword </a:t>
            </a:r>
            <a:r>
              <a:rPr lang="en-US" sz="2400" b="1" dirty="0" smtClean="0">
                <a:solidFill>
                  <a:srgbClr val="FF0000"/>
                </a:solidFill>
              </a:rPr>
              <a:t>null</a:t>
            </a:r>
            <a:r>
              <a:rPr lang="en-US" sz="2400" dirty="0" smtClean="0"/>
              <a:t>.</a:t>
            </a:r>
          </a:p>
          <a:p>
            <a:pPr marL="0" indent="0">
              <a:spcBef>
                <a:spcPts val="1900"/>
              </a:spcBef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Fourth (if there is time)</a:t>
            </a:r>
            <a:r>
              <a:rPr lang="en-US" sz="2400" dirty="0" smtClean="0"/>
              <a:t>. Show you a </a:t>
            </a:r>
            <a:r>
              <a:rPr lang="en-US" sz="2400" dirty="0" smtClean="0">
                <a:solidFill>
                  <a:srgbClr val="FF0000"/>
                </a:solidFill>
              </a:rPr>
              <a:t>Java application</a:t>
            </a:r>
            <a:r>
              <a:rPr lang="en-US" sz="2400" dirty="0" smtClean="0"/>
              <a:t>, a class with a “static” procedure with a certain parameter.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0805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Homework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5791200"/>
            <a:ext cx="7696200" cy="461665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Study </a:t>
            </a:r>
            <a:r>
              <a:rPr lang="en-US" sz="2400" dirty="0"/>
              <a:t>material of this </a:t>
            </a:r>
            <a:r>
              <a:rPr lang="en-US" sz="2400" dirty="0" smtClean="0"/>
              <a:t>lecture.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Visit course website, click on </a:t>
            </a:r>
            <a:r>
              <a:rPr lang="en-US" sz="2400" dirty="0">
                <a:solidFill>
                  <a:srgbClr val="FF0000"/>
                </a:solidFill>
              </a:rPr>
              <a:t>Resources</a:t>
            </a:r>
            <a:r>
              <a:rPr lang="en-US" sz="2400" dirty="0"/>
              <a:t> and then on </a:t>
            </a:r>
            <a:r>
              <a:rPr lang="en-US" sz="2400" dirty="0">
                <a:solidFill>
                  <a:srgbClr val="FF0000"/>
                </a:solidFill>
              </a:rPr>
              <a:t>Code Style Guidelines</a:t>
            </a:r>
            <a:r>
              <a:rPr lang="en-US" sz="2400" dirty="0"/>
              <a:t>. Study </a:t>
            </a:r>
            <a:endParaRPr lang="en-US" sz="2400" dirty="0" smtClean="0"/>
          </a:p>
          <a:p>
            <a:pPr marL="32004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3. Documentation</a:t>
            </a:r>
          </a:p>
          <a:p>
            <a:pPr marL="32004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    3.1 Kinds of comments</a:t>
            </a:r>
          </a:p>
          <a:p>
            <a:pPr marL="32004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    3.2 Don’t over-comment</a:t>
            </a:r>
          </a:p>
          <a:p>
            <a:pPr marL="32004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 </a:t>
            </a:r>
            <a:r>
              <a:rPr lang="en-US" sz="2400" dirty="0" smtClean="0">
                <a:solidFill>
                  <a:srgbClr val="FF0000"/>
                </a:solidFill>
              </a:rPr>
              <a:t>   3.4 Method specifications</a:t>
            </a:r>
          </a:p>
          <a:p>
            <a:pPr marL="32004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	3.4.1 Precondition and </a:t>
            </a:r>
            <a:r>
              <a:rPr lang="en-US" sz="2400" dirty="0" err="1" smtClean="0">
                <a:solidFill>
                  <a:srgbClr val="FF0000"/>
                </a:solidFill>
              </a:rPr>
              <a:t>postcondition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Spend </a:t>
            </a:r>
            <a:r>
              <a:rPr lang="en-US" sz="2400" dirty="0"/>
              <a:t>a few minutes perusing </a:t>
            </a:r>
            <a:r>
              <a:rPr lang="en-US" sz="2400" dirty="0" smtClean="0"/>
              <a:t>slides for lecture 3; </a:t>
            </a:r>
            <a:r>
              <a:rPr lang="en-US" sz="2400" dirty="0"/>
              <a:t>bring them </a:t>
            </a:r>
            <a:r>
              <a:rPr lang="en-US" sz="2400" dirty="0" smtClean="0"/>
              <a:t>to lecture 3.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1156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Java OO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References to </a:t>
            </a:r>
            <a:r>
              <a:rPr lang="en-US" sz="2400" dirty="0" smtClean="0">
                <a:solidFill>
                  <a:srgbClr val="008000"/>
                </a:solidFill>
              </a:rPr>
              <a:t>course text </a:t>
            </a:r>
            <a:r>
              <a:rPr lang="en-US" sz="2400" dirty="0">
                <a:solidFill>
                  <a:srgbClr val="008000"/>
                </a:solidFill>
              </a:rPr>
              <a:t>and </a:t>
            </a:r>
            <a:r>
              <a:rPr lang="en-US" sz="2400" dirty="0" err="1">
                <a:solidFill>
                  <a:srgbClr val="800000"/>
                </a:solidFill>
              </a:rPr>
              <a:t>JavaSummary.pptx</a:t>
            </a: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Objects: B.1  </a:t>
            </a:r>
            <a:r>
              <a:rPr lang="en-US" sz="2400" dirty="0" smtClean="0">
                <a:solidFill>
                  <a:srgbClr val="800000"/>
                </a:solidFill>
              </a:rPr>
              <a:t>slide 10-16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Calling methods: B.2-B.3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18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Class definition: B.5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11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b="1" dirty="0" smtClean="0"/>
              <a:t>public,</a:t>
            </a:r>
            <a:r>
              <a:rPr lang="en-US" sz="2400" dirty="0" smtClean="0"/>
              <a:t> </a:t>
            </a:r>
            <a:r>
              <a:rPr lang="en-US" sz="2400" b="1" dirty="0" smtClean="0"/>
              <a:t>private</a:t>
            </a:r>
            <a:r>
              <a:rPr lang="en-US" sz="2400" dirty="0" smtClean="0"/>
              <a:t>: B.5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11, 12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Indirect reference, aliasing: B.6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17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Method declarations: B.7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Parameter </a:t>
            </a:r>
            <a:r>
              <a:rPr lang="en-US" sz="2400" dirty="0" err="1" smtClean="0"/>
              <a:t>vs</a:t>
            </a:r>
            <a:r>
              <a:rPr lang="en-US" sz="2400" dirty="0" smtClean="0"/>
              <a:t> argument: B.12-B</a:t>
            </a:r>
            <a:r>
              <a:rPr lang="en-US" sz="2400" smtClean="0"/>
              <a:t>.14</a:t>
            </a:r>
            <a:br>
              <a:rPr lang="en-US" sz="2400" smtClean="0"/>
            </a:br>
            <a:r>
              <a:rPr lang="en-US" sz="2400" smtClean="0"/>
              <a:t>         </a:t>
            </a:r>
            <a:r>
              <a:rPr lang="en-US" sz="2400">
                <a:solidFill>
                  <a:srgbClr val="800000"/>
                </a:solidFill>
              </a:rPr>
              <a:t>slide </a:t>
            </a:r>
            <a:r>
              <a:rPr lang="en-US" sz="2400" smtClean="0">
                <a:solidFill>
                  <a:srgbClr val="800000"/>
                </a:solidFill>
              </a:rPr>
              <a:t>14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715001" y="2152472"/>
            <a:ext cx="2971799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Text mentions fields of an object. We cover these in next lecture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4572000"/>
            <a:ext cx="3505199" cy="1938992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Text uses </a:t>
            </a:r>
            <a:r>
              <a:rPr lang="en-US" sz="2400" dirty="0" smtClean="0">
                <a:solidFill>
                  <a:srgbClr val="800000"/>
                </a:solidFill>
              </a:rPr>
              <a:t>value-producing method</a:t>
            </a:r>
            <a:r>
              <a:rPr lang="en-US" sz="2400" dirty="0" smtClean="0"/>
              <a:t> for </a:t>
            </a:r>
            <a:r>
              <a:rPr lang="en-US" sz="2400" dirty="0" smtClean="0">
                <a:solidFill>
                  <a:srgbClr val="FF0000"/>
                </a:solidFill>
              </a:rPr>
              <a:t>function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800000"/>
                </a:solidFill>
              </a:rPr>
              <a:t>void method </a:t>
            </a:r>
            <a:r>
              <a:rPr lang="en-US" sz="2400" dirty="0" smtClean="0"/>
              <a:t>for </a:t>
            </a:r>
            <a:r>
              <a:rPr lang="en-US" sz="2400" dirty="0" smtClean="0">
                <a:solidFill>
                  <a:srgbClr val="FF0000"/>
                </a:solidFill>
              </a:rPr>
              <a:t>procedure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Get used to terminology: </a:t>
            </a:r>
            <a:r>
              <a:rPr lang="en-US" sz="2400" dirty="0" smtClean="0">
                <a:solidFill>
                  <a:srgbClr val="FF0000"/>
                </a:solidFill>
              </a:rPr>
              <a:t>function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procedure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5646003"/>
            <a:ext cx="4419600" cy="830997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Methods may have </a:t>
            </a:r>
            <a:r>
              <a:rPr lang="en-US" sz="2400" dirty="0" smtClean="0">
                <a:solidFill>
                  <a:srgbClr val="FF0000"/>
                </a:solidFill>
              </a:rPr>
              <a:t>parameters</a:t>
            </a:r>
          </a:p>
          <a:p>
            <a:r>
              <a:rPr lang="en-US" sz="2400" dirty="0" smtClean="0"/>
              <a:t>Method calls may have </a:t>
            </a:r>
            <a:r>
              <a:rPr lang="en-US" sz="2400" dirty="0" smtClean="0">
                <a:solidFill>
                  <a:srgbClr val="FF0000"/>
                </a:solidFill>
              </a:rPr>
              <a:t>arguments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378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Drawing an object of class </a:t>
            </a:r>
            <a:r>
              <a:rPr lang="en-US" sz="3200" dirty="0" err="1" smtClean="0">
                <a:solidFill>
                  <a:srgbClr val="800000"/>
                </a:solidFill>
              </a:rPr>
              <a:t>javax.swing.JFrame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1524000"/>
            <a:ext cx="7676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Object is associated with a window on your computer monitor</a:t>
            </a:r>
            <a:endParaRPr lang="en-US" sz="24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3733800" y="2133600"/>
            <a:ext cx="4876800" cy="2438400"/>
            <a:chOff x="2590800" y="2133600"/>
            <a:chExt cx="4876800" cy="2438400"/>
          </a:xfrm>
        </p:grpSpPr>
        <p:sp>
          <p:nvSpPr>
            <p:cNvPr id="12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6670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JFrame@25c7f37d</a:t>
              </a:r>
              <a:endParaRPr lang="en-US" sz="2400" dirty="0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2743200" y="2743200"/>
              <a:ext cx="3352800" cy="685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/>
                <a:t>h</a:t>
              </a:r>
              <a:r>
                <a:rPr lang="en-US" sz="2200" dirty="0" smtClean="0"/>
                <a:t>ide()   show() </a:t>
              </a:r>
            </a:p>
            <a:p>
              <a:r>
                <a:rPr lang="en-US" sz="2200" dirty="0" err="1" smtClean="0"/>
                <a:t>setTitle</a:t>
              </a:r>
              <a:r>
                <a:rPr lang="en-US" sz="2200" dirty="0"/>
                <a:t>(String)  </a:t>
              </a:r>
              <a:r>
                <a:rPr lang="en-US" sz="2200" dirty="0" err="1" smtClean="0"/>
                <a:t>getTitle</a:t>
              </a:r>
              <a:r>
                <a:rPr lang="en-US" sz="2200" dirty="0"/>
                <a:t>()   </a:t>
              </a: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2743200" y="3352800"/>
              <a:ext cx="44958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err="1"/>
                <a:t>getX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getY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setLocation</a:t>
              </a:r>
              <a:r>
                <a:rPr lang="en-US" sz="2200" dirty="0"/>
                <a:t>(</a:t>
              </a:r>
              <a:r>
                <a:rPr lang="en-US" sz="2200" dirty="0" err="1"/>
                <a:t>int</a:t>
              </a:r>
              <a:r>
                <a:rPr lang="en-US" sz="2200" dirty="0" smtClean="0"/>
                <a:t>, </a:t>
              </a:r>
              <a:r>
                <a:rPr lang="en-US" sz="2200" dirty="0" err="1" smtClean="0"/>
                <a:t>int</a:t>
              </a:r>
              <a:r>
                <a:rPr lang="en-US" sz="2200" dirty="0"/>
                <a:t>)</a:t>
              </a:r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2743200" y="3810000"/>
              <a:ext cx="457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err="1"/>
                <a:t>getWidth</a:t>
              </a:r>
              <a:r>
                <a:rPr lang="en-US" sz="2200" dirty="0"/>
                <a:t>()   </a:t>
              </a:r>
              <a:r>
                <a:rPr lang="en-US" sz="2200" dirty="0" err="1"/>
                <a:t>getHeight</a:t>
              </a:r>
              <a:r>
                <a:rPr lang="en-US" sz="2200" dirty="0"/>
                <a:t>()   </a:t>
              </a:r>
              <a:r>
                <a:rPr lang="en-US" sz="2200" dirty="0" err="1"/>
                <a:t>setSize</a:t>
              </a:r>
              <a:r>
                <a:rPr lang="en-US" sz="2200" dirty="0"/>
                <a:t>(</a:t>
              </a:r>
              <a:r>
                <a:rPr lang="en-US" sz="2200" dirty="0" err="1"/>
                <a:t>int,int</a:t>
              </a:r>
              <a:r>
                <a:rPr lang="en-US" sz="2200" dirty="0"/>
                <a:t>)</a:t>
              </a:r>
            </a:p>
            <a:p>
              <a:r>
                <a:rPr lang="en-US" sz="2200" dirty="0"/>
                <a:t>… </a:t>
              </a:r>
            </a:p>
          </p:txBody>
        </p:sp>
        <p:sp>
          <p:nvSpPr>
            <p:cNvPr id="14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04800" y="2133600"/>
            <a:ext cx="3429000" cy="2308324"/>
            <a:chOff x="304800" y="2133600"/>
            <a:chExt cx="3429000" cy="2308324"/>
          </a:xfrm>
        </p:grpSpPr>
        <p:cxnSp>
          <p:nvCxnSpPr>
            <p:cNvPr id="22" name="Straight Connector 21"/>
            <p:cNvCxnSpPr>
              <a:endCxn id="13" idx="1"/>
            </p:cNvCxnSpPr>
            <p:nvPr/>
          </p:nvCxnSpPr>
          <p:spPr>
            <a:xfrm>
              <a:off x="3048000" y="2438400"/>
              <a:ext cx="685800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304800" y="2133600"/>
              <a:ext cx="2971800" cy="2308324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Name of object, giving </a:t>
              </a:r>
              <a:r>
                <a:rPr lang="en-US" sz="2400" dirty="0" smtClean="0">
                  <a:solidFill>
                    <a:srgbClr val="800000"/>
                  </a:solidFill>
                </a:rPr>
                <a:t>class name </a:t>
              </a:r>
              <a:r>
                <a:rPr lang="en-US" sz="2400" dirty="0" smtClean="0"/>
                <a:t>and its </a:t>
              </a:r>
              <a:r>
                <a:rPr lang="en-US" sz="2400" dirty="0" smtClean="0">
                  <a:solidFill>
                    <a:srgbClr val="800000"/>
                  </a:solidFill>
                </a:rPr>
                <a:t>memory location</a:t>
              </a:r>
              <a:r>
                <a:rPr lang="en-US" sz="2400" dirty="0"/>
                <a:t> </a:t>
              </a:r>
              <a:r>
                <a:rPr lang="en-US" sz="2400" dirty="0" smtClean="0"/>
                <a:t>(hexadecimal).</a:t>
              </a:r>
            </a:p>
            <a:p>
              <a:r>
                <a:rPr lang="en-US" sz="2400" dirty="0" smtClean="0"/>
                <a:t>Java creates name when it creates object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52400" y="5791200"/>
            <a:ext cx="88198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Function</a:t>
            </a:r>
            <a:r>
              <a:rPr lang="en-US" sz="2400" dirty="0" smtClean="0"/>
              <a:t>: returns a value; call on it is an expression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Procedure</a:t>
            </a:r>
            <a:r>
              <a:rPr lang="en-US" sz="2400" dirty="0" smtClean="0"/>
              <a:t>: does not return a value; call is a statement to do something</a:t>
            </a:r>
            <a:endParaRPr lang="en-US" sz="24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304800" y="3810000"/>
            <a:ext cx="8305800" cy="1821597"/>
            <a:chOff x="304800" y="3810000"/>
            <a:chExt cx="8305800" cy="1821597"/>
          </a:xfrm>
        </p:grpSpPr>
        <p:grpSp>
          <p:nvGrpSpPr>
            <p:cNvPr id="33" name="Group 32"/>
            <p:cNvGrpSpPr/>
            <p:nvPr/>
          </p:nvGrpSpPr>
          <p:grpSpPr>
            <a:xfrm>
              <a:off x="304800" y="4191000"/>
              <a:ext cx="8305800" cy="1440597"/>
              <a:chOff x="304800" y="4191000"/>
              <a:chExt cx="8305800" cy="1440597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304800" y="4800600"/>
                <a:ext cx="8305800" cy="830997"/>
              </a:xfrm>
              <a:prstGeom prst="rect">
                <a:avLst/>
              </a:prstGeom>
              <a:solidFill>
                <a:srgbClr val="F8D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Object contains methods (functions and procedures), which can be called to operate on the object</a:t>
                </a:r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 flipV="1">
                <a:off x="4038600" y="4191000"/>
                <a:ext cx="1524000" cy="762000"/>
              </a:xfrm>
              <a:prstGeom prst="line">
                <a:avLst/>
              </a:prstGeom>
              <a:ln w="44450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5943600" y="4191000"/>
                <a:ext cx="1371600" cy="762000"/>
              </a:xfrm>
              <a:prstGeom prst="line">
                <a:avLst/>
              </a:prstGeom>
              <a:ln w="44450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4038600" y="4191000"/>
                <a:ext cx="685800" cy="762000"/>
              </a:xfrm>
              <a:prstGeom prst="line">
                <a:avLst/>
              </a:prstGeom>
              <a:ln w="44450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Connector 35"/>
            <p:cNvCxnSpPr/>
            <p:nvPr/>
          </p:nvCxnSpPr>
          <p:spPr>
            <a:xfrm flipV="1">
              <a:off x="5943600" y="3810000"/>
              <a:ext cx="990600" cy="114300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47595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Evaluation of new-expression creates an object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57200" y="1600200"/>
            <a:ext cx="8077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Evaluation of    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800000"/>
                </a:solidFill>
              </a:rPr>
              <a:t>       new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javax.swing.JFrame</a:t>
            </a:r>
            <a:r>
              <a:rPr lang="en-US" sz="2400" dirty="0" smtClean="0">
                <a:solidFill>
                  <a:srgbClr val="800000"/>
                </a:solidFill>
              </a:rPr>
              <a:t>()</a:t>
            </a:r>
            <a:endParaRPr lang="en-US" sz="2400" dirty="0" smtClean="0"/>
          </a:p>
          <a:p>
            <a:r>
              <a:rPr lang="en-US" sz="2400" dirty="0"/>
              <a:t>c</a:t>
            </a:r>
            <a:r>
              <a:rPr lang="en-US" sz="2400" dirty="0" smtClean="0"/>
              <a:t>reates an object and gives as its value the name of the object</a:t>
            </a:r>
            <a:endParaRPr lang="en-US" sz="24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3733800" y="4114800"/>
            <a:ext cx="4876800" cy="2438400"/>
            <a:chOff x="2590800" y="2133600"/>
            <a:chExt cx="4876800" cy="2438400"/>
          </a:xfrm>
        </p:grpSpPr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6670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JFrame@25c7f37d</a:t>
              </a:r>
              <a:endParaRPr lang="en-US" sz="2400" dirty="0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2743200" y="2743200"/>
              <a:ext cx="3352800" cy="685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/>
                <a:t>h</a:t>
              </a:r>
              <a:r>
                <a:rPr lang="en-US" sz="2200" dirty="0" smtClean="0"/>
                <a:t>ide()   show() </a:t>
              </a:r>
            </a:p>
            <a:p>
              <a:r>
                <a:rPr lang="en-US" sz="2200" dirty="0" err="1" smtClean="0"/>
                <a:t>setTitle</a:t>
              </a:r>
              <a:r>
                <a:rPr lang="en-US" sz="2200" dirty="0"/>
                <a:t>(String)  </a:t>
              </a:r>
              <a:r>
                <a:rPr lang="en-US" sz="2200" dirty="0" err="1" smtClean="0"/>
                <a:t>getTitle</a:t>
              </a:r>
              <a:r>
                <a:rPr lang="en-US" sz="2200" dirty="0"/>
                <a:t>()   </a:t>
              </a:r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2743200" y="3352800"/>
              <a:ext cx="44958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err="1"/>
                <a:t>getX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getY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setLocation</a:t>
              </a:r>
              <a:r>
                <a:rPr lang="en-US" sz="2200" dirty="0"/>
                <a:t>(</a:t>
              </a:r>
              <a:r>
                <a:rPr lang="en-US" sz="2200" dirty="0" err="1"/>
                <a:t>int</a:t>
              </a:r>
              <a:r>
                <a:rPr lang="en-US" sz="2200" dirty="0" smtClean="0"/>
                <a:t>, </a:t>
              </a:r>
              <a:r>
                <a:rPr lang="en-US" sz="2200" dirty="0" err="1" smtClean="0"/>
                <a:t>int</a:t>
              </a:r>
              <a:r>
                <a:rPr lang="en-US" sz="2200" dirty="0"/>
                <a:t>)</a:t>
              </a: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2743200" y="3810000"/>
              <a:ext cx="457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err="1"/>
                <a:t>getWidth</a:t>
              </a:r>
              <a:r>
                <a:rPr lang="en-US" sz="2200" dirty="0"/>
                <a:t>()   </a:t>
              </a:r>
              <a:r>
                <a:rPr lang="en-US" sz="2200" dirty="0" err="1"/>
                <a:t>getHeight</a:t>
              </a:r>
              <a:r>
                <a:rPr lang="en-US" sz="2200" dirty="0"/>
                <a:t>()   </a:t>
              </a:r>
              <a:r>
                <a:rPr lang="en-US" sz="2200" dirty="0" err="1"/>
                <a:t>setSize</a:t>
              </a:r>
              <a:r>
                <a:rPr lang="en-US" sz="2200" dirty="0"/>
                <a:t>(</a:t>
              </a:r>
              <a:r>
                <a:rPr lang="en-US" sz="2200" dirty="0" err="1"/>
                <a:t>int,int</a:t>
              </a:r>
              <a:r>
                <a:rPr lang="en-US" sz="2200" dirty="0"/>
                <a:t>)</a:t>
              </a:r>
            </a:p>
            <a:p>
              <a:r>
                <a:rPr lang="en-US" sz="2200" dirty="0"/>
                <a:t>… </a:t>
              </a:r>
            </a:p>
          </p:txBody>
        </p:sp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81000" y="3371672"/>
            <a:ext cx="7543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evaluation creates this object, value of expression is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8B008C"/>
                </a:solidFill>
              </a:rPr>
              <a:t>JFrame</a:t>
            </a:r>
            <a:r>
              <a:rPr lang="en-US" sz="2400" dirty="0">
                <a:solidFill>
                  <a:srgbClr val="8B008C"/>
                </a:solidFill>
              </a:rPr>
              <a:t>@25c7f37d</a:t>
            </a:r>
            <a:endParaRPr lang="en-US" sz="2400" dirty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971800" y="1676400"/>
            <a:ext cx="26156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B008C"/>
                </a:solidFill>
              </a:rPr>
              <a:t>JFrame@25c7f37d</a:t>
            </a:r>
            <a:endParaRPr lang="en-US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685800" y="4876800"/>
            <a:ext cx="1444326" cy="918865"/>
            <a:chOff x="685800" y="4876800"/>
            <a:chExt cx="1444326" cy="918865"/>
          </a:xfrm>
        </p:grpSpPr>
        <p:sp>
          <p:nvSpPr>
            <p:cNvPr id="6" name="TextBox 5"/>
            <p:cNvSpPr txBox="1"/>
            <p:nvPr/>
          </p:nvSpPr>
          <p:spPr>
            <a:xfrm>
              <a:off x="685800" y="5334000"/>
              <a:ext cx="14443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2 + 3 + 4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1600" y="4876800"/>
              <a:ext cx="354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9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8100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A class variable contains the name of an object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57200" y="1600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Type </a:t>
            </a:r>
            <a:r>
              <a:rPr lang="en-US" sz="2400" dirty="0" err="1" smtClean="0"/>
              <a:t>JFrame</a:t>
            </a:r>
            <a:r>
              <a:rPr lang="en-US" sz="2400" dirty="0" smtClean="0"/>
              <a:t>:  Names of objects of class </a:t>
            </a:r>
            <a:r>
              <a:rPr lang="en-US" sz="2400" dirty="0" err="1" smtClean="0"/>
              <a:t>JFrame</a:t>
            </a:r>
            <a:r>
              <a:rPr lang="en-US" sz="2400" dirty="0" smtClean="0"/>
              <a:t>  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733800" y="4114800"/>
            <a:ext cx="4876800" cy="2438400"/>
            <a:chOff x="2590800" y="2133600"/>
            <a:chExt cx="4876800" cy="2438400"/>
          </a:xfrm>
        </p:grpSpPr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6670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JFrame@25c7f37d</a:t>
              </a:r>
              <a:endParaRPr lang="en-US" sz="2400" dirty="0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2743200" y="2743200"/>
              <a:ext cx="3352800" cy="685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/>
                <a:t>h</a:t>
              </a:r>
              <a:r>
                <a:rPr lang="en-US" sz="2200" dirty="0" smtClean="0"/>
                <a:t>ide()   show() </a:t>
              </a:r>
            </a:p>
            <a:p>
              <a:r>
                <a:rPr lang="en-US" sz="2200" dirty="0" err="1" smtClean="0"/>
                <a:t>setTitle</a:t>
              </a:r>
              <a:r>
                <a:rPr lang="en-US" sz="2200" dirty="0"/>
                <a:t>(String)  </a:t>
              </a:r>
              <a:r>
                <a:rPr lang="en-US" sz="2200" dirty="0" err="1" smtClean="0"/>
                <a:t>getTitle</a:t>
              </a:r>
              <a:r>
                <a:rPr lang="en-US" sz="2200" dirty="0"/>
                <a:t>()   </a:t>
              </a:r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2743200" y="3352800"/>
              <a:ext cx="44958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err="1"/>
                <a:t>getX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getY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setLocation</a:t>
              </a:r>
              <a:r>
                <a:rPr lang="en-US" sz="2200" dirty="0"/>
                <a:t>(</a:t>
              </a:r>
              <a:r>
                <a:rPr lang="en-US" sz="2200" dirty="0" err="1"/>
                <a:t>int</a:t>
              </a:r>
              <a:r>
                <a:rPr lang="en-US" sz="2200" dirty="0" smtClean="0"/>
                <a:t>, </a:t>
              </a:r>
              <a:r>
                <a:rPr lang="en-US" sz="2200" dirty="0" err="1" smtClean="0"/>
                <a:t>int</a:t>
              </a:r>
              <a:r>
                <a:rPr lang="en-US" sz="2200" dirty="0"/>
                <a:t>)</a:t>
              </a: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2743200" y="3810000"/>
              <a:ext cx="457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err="1"/>
                <a:t>getWidth</a:t>
              </a:r>
              <a:r>
                <a:rPr lang="en-US" sz="2200" dirty="0"/>
                <a:t>()   </a:t>
              </a:r>
              <a:r>
                <a:rPr lang="en-US" sz="2200" dirty="0" err="1"/>
                <a:t>getHeight</a:t>
              </a:r>
              <a:r>
                <a:rPr lang="en-US" sz="2200" dirty="0"/>
                <a:t>()   </a:t>
              </a:r>
              <a:r>
                <a:rPr lang="en-US" sz="2200" dirty="0" err="1"/>
                <a:t>setSize</a:t>
              </a:r>
              <a:r>
                <a:rPr lang="en-US" sz="2200" dirty="0"/>
                <a:t>(</a:t>
              </a:r>
              <a:r>
                <a:rPr lang="en-US" sz="2200" dirty="0" err="1"/>
                <a:t>int,int</a:t>
              </a:r>
              <a:r>
                <a:rPr lang="en-US" sz="2200" dirty="0"/>
                <a:t>)</a:t>
              </a:r>
            </a:p>
            <a:p>
              <a:r>
                <a:rPr lang="en-US" sz="2200" dirty="0"/>
                <a:t>… </a:t>
              </a:r>
            </a:p>
          </p:txBody>
        </p:sp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81000" y="5253335"/>
            <a:ext cx="3126924" cy="918865"/>
            <a:chOff x="381000" y="5253335"/>
            <a:chExt cx="3126924" cy="918865"/>
          </a:xfrm>
        </p:grpSpPr>
        <p:sp>
          <p:nvSpPr>
            <p:cNvPr id="6" name="TextBox 5"/>
            <p:cNvSpPr txBox="1"/>
            <p:nvPr/>
          </p:nvSpPr>
          <p:spPr>
            <a:xfrm>
              <a:off x="381000" y="5253335"/>
              <a:ext cx="3194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5800" y="5257800"/>
              <a:ext cx="25908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         ?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38400" y="5710535"/>
              <a:ext cx="1069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990600" y="2209800"/>
            <a:ext cx="39520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800000"/>
                </a:solidFill>
              </a:rPr>
              <a:t>JFrame</a:t>
            </a:r>
            <a:r>
              <a:rPr lang="en-US" sz="2400" dirty="0" smtClean="0">
                <a:solidFill>
                  <a:srgbClr val="800000"/>
                </a:solidFill>
              </a:rPr>
              <a:t> h;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h= 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javax.swing.JFrame</a:t>
            </a:r>
            <a:r>
              <a:rPr lang="en-US" sz="2400" dirty="0" smtClean="0">
                <a:solidFill>
                  <a:srgbClr val="800000"/>
                </a:solidFill>
              </a:rPr>
              <a:t>();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3219272"/>
            <a:ext cx="4343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evaluation of new-</a:t>
            </a:r>
            <a:r>
              <a:rPr lang="en-US" sz="2400" dirty="0" err="1" smtClean="0"/>
              <a:t>exp</a:t>
            </a:r>
            <a:r>
              <a:rPr lang="en-US" sz="2400" dirty="0" smtClean="0"/>
              <a:t> creates the object shown, name of object is stored in h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85800" y="5257800"/>
            <a:ext cx="261562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B008C"/>
                </a:solidFill>
              </a:rPr>
              <a:t>JFrame@25c7f37d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0" y="2133600"/>
            <a:ext cx="3437399" cy="1938992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Consequence: a class variable contains not an object but the name of an object. Objects are referenced indirectly.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4345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A class variable contains the name of an object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variable </a:t>
            </a:r>
            <a:r>
              <a:rPr lang="en-US" sz="2400" dirty="0" smtClean="0">
                <a:solidFill>
                  <a:srgbClr val="800000"/>
                </a:solidFill>
              </a:rPr>
              <a:t>h</a:t>
            </a:r>
            <a:r>
              <a:rPr lang="en-US" sz="2400" dirty="0" smtClean="0"/>
              <a:t> contains the name of an object, you can call methods of the object using dot-notation: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733800" y="4114800"/>
            <a:ext cx="4876800" cy="2438400"/>
            <a:chOff x="2590800" y="2133600"/>
            <a:chExt cx="4876800" cy="2438400"/>
          </a:xfrm>
        </p:grpSpPr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6670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JFrame@25c7f37d</a:t>
              </a:r>
              <a:endParaRPr lang="en-US" sz="2400" dirty="0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2743200" y="2743200"/>
              <a:ext cx="3352800" cy="685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/>
                <a:t>h</a:t>
              </a:r>
              <a:r>
                <a:rPr lang="en-US" sz="2200" dirty="0" smtClean="0"/>
                <a:t>ide()   show() </a:t>
              </a:r>
            </a:p>
            <a:p>
              <a:r>
                <a:rPr lang="en-US" sz="2200" dirty="0" err="1" smtClean="0"/>
                <a:t>setTitle</a:t>
              </a:r>
              <a:r>
                <a:rPr lang="en-US" sz="2200" dirty="0"/>
                <a:t>(String)  </a:t>
              </a:r>
              <a:r>
                <a:rPr lang="en-US" sz="2200" dirty="0" err="1" smtClean="0"/>
                <a:t>getTitle</a:t>
              </a:r>
              <a:r>
                <a:rPr lang="en-US" sz="2200" dirty="0"/>
                <a:t>()   </a:t>
              </a:r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2743200" y="3352800"/>
              <a:ext cx="44958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err="1"/>
                <a:t>getX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getY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setLocation</a:t>
              </a:r>
              <a:r>
                <a:rPr lang="en-US" sz="2200" dirty="0"/>
                <a:t>(</a:t>
              </a:r>
              <a:r>
                <a:rPr lang="en-US" sz="2200" dirty="0" err="1"/>
                <a:t>int</a:t>
              </a:r>
              <a:r>
                <a:rPr lang="en-US" sz="2200" dirty="0" smtClean="0"/>
                <a:t>, </a:t>
              </a:r>
              <a:r>
                <a:rPr lang="en-US" sz="2200" dirty="0" err="1" smtClean="0"/>
                <a:t>int</a:t>
              </a:r>
              <a:r>
                <a:rPr lang="en-US" sz="2200" dirty="0"/>
                <a:t>)</a:t>
              </a: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2743200" y="3810000"/>
              <a:ext cx="457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err="1"/>
                <a:t>getWidth</a:t>
              </a:r>
              <a:r>
                <a:rPr lang="en-US" sz="2200" dirty="0"/>
                <a:t>()   </a:t>
              </a:r>
              <a:r>
                <a:rPr lang="en-US" sz="2200" dirty="0" err="1"/>
                <a:t>getHeight</a:t>
              </a:r>
              <a:r>
                <a:rPr lang="en-US" sz="2200" dirty="0"/>
                <a:t>()   </a:t>
              </a:r>
              <a:r>
                <a:rPr lang="en-US" sz="2200" dirty="0" err="1"/>
                <a:t>setSize</a:t>
              </a:r>
              <a:r>
                <a:rPr lang="en-US" sz="2200" dirty="0"/>
                <a:t>(</a:t>
              </a:r>
              <a:r>
                <a:rPr lang="en-US" sz="2200" dirty="0" err="1"/>
                <a:t>int,int</a:t>
              </a:r>
              <a:r>
                <a:rPr lang="en-US" sz="2200" dirty="0"/>
                <a:t>)</a:t>
              </a:r>
            </a:p>
            <a:p>
              <a:r>
                <a:rPr lang="en-US" sz="2200" dirty="0"/>
                <a:t>… </a:t>
              </a:r>
            </a:p>
          </p:txBody>
        </p:sp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81000" y="5253335"/>
            <a:ext cx="3276600" cy="842665"/>
            <a:chOff x="381000" y="5253335"/>
            <a:chExt cx="3276600" cy="842665"/>
          </a:xfrm>
        </p:grpSpPr>
        <p:sp>
          <p:nvSpPr>
            <p:cNvPr id="6" name="TextBox 5"/>
            <p:cNvSpPr txBox="1"/>
            <p:nvPr/>
          </p:nvSpPr>
          <p:spPr>
            <a:xfrm>
              <a:off x="381000" y="5253335"/>
              <a:ext cx="3194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5800" y="5257800"/>
              <a:ext cx="25908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         ?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88076" y="5634335"/>
              <a:ext cx="1069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04800" y="2743200"/>
            <a:ext cx="7010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Procedure calls:  </a:t>
            </a:r>
            <a:r>
              <a:rPr lang="en-US" sz="2400" dirty="0" err="1" smtClean="0">
                <a:solidFill>
                  <a:srgbClr val="800000"/>
                </a:solidFill>
              </a:rPr>
              <a:t>h.show</a:t>
            </a:r>
            <a:r>
              <a:rPr lang="en-US" sz="2400" dirty="0" smtClean="0">
                <a:solidFill>
                  <a:srgbClr val="800000"/>
                </a:solidFill>
              </a:rPr>
              <a:t>();        </a:t>
            </a:r>
            <a:r>
              <a:rPr lang="en-US" sz="2400" dirty="0" err="1" smtClean="0">
                <a:solidFill>
                  <a:srgbClr val="800000"/>
                </a:solidFill>
              </a:rPr>
              <a:t>h.setTitle</a:t>
            </a:r>
            <a:r>
              <a:rPr lang="en-US" sz="2400" dirty="0" smtClean="0">
                <a:solidFill>
                  <a:srgbClr val="800000"/>
                </a:solidFill>
              </a:rPr>
              <a:t>(“this is a title”);</a:t>
            </a:r>
          </a:p>
          <a:p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Function calls:     </a:t>
            </a:r>
            <a:r>
              <a:rPr lang="en-US" sz="2400" dirty="0" err="1" smtClean="0">
                <a:solidFill>
                  <a:srgbClr val="800000"/>
                </a:solidFill>
              </a:rPr>
              <a:t>h.getX</a:t>
            </a:r>
            <a:r>
              <a:rPr lang="en-US" sz="2400" dirty="0" smtClean="0">
                <a:solidFill>
                  <a:srgbClr val="800000"/>
                </a:solidFill>
              </a:rPr>
              <a:t>()          </a:t>
            </a:r>
            <a:r>
              <a:rPr lang="en-US" sz="2400" dirty="0" err="1" smtClean="0">
                <a:solidFill>
                  <a:srgbClr val="800000"/>
                </a:solidFill>
              </a:rPr>
              <a:t>h.getX</a:t>
            </a:r>
            <a:r>
              <a:rPr lang="en-US" sz="2400" dirty="0" smtClean="0">
                <a:solidFill>
                  <a:srgbClr val="800000"/>
                </a:solidFill>
              </a:rPr>
              <a:t>() + </a:t>
            </a:r>
            <a:r>
              <a:rPr lang="en-US" sz="2400" dirty="0" err="1" smtClean="0">
                <a:solidFill>
                  <a:srgbClr val="800000"/>
                </a:solidFill>
              </a:rPr>
              <a:t>h.getWidth</a:t>
            </a:r>
            <a:r>
              <a:rPr lang="en-US" sz="2400" dirty="0" smtClean="0">
                <a:solidFill>
                  <a:srgbClr val="800000"/>
                </a:solidFill>
              </a:rPr>
              <a:t>()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5257800"/>
            <a:ext cx="261562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B008C"/>
                </a:solidFill>
              </a:rPr>
              <a:t>JFrame@25c7f37d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20532" y="4395605"/>
            <a:ext cx="8660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dirty="0" smtClean="0"/>
              <a:t>= y;</a:t>
            </a:r>
          </a:p>
          <a:p>
            <a:r>
              <a:rPr lang="en-US" sz="2400" dirty="0"/>
              <a:t>g</a:t>
            </a:r>
            <a:r>
              <a:rPr lang="en-US" sz="2400" dirty="0" smtClean="0"/>
              <a:t>= h;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9578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6161</TotalTime>
  <Words>1816</Words>
  <Application>Microsoft Macintosh PowerPoint</Application>
  <PresentationFormat>On-screen Show (4:3)</PresentationFormat>
  <Paragraphs>311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CS/ENGRD 2110 Spring 2015</vt:lpstr>
      <vt:lpstr>Miscellaneous</vt:lpstr>
      <vt:lpstr>Java OO (Object Orientation)</vt:lpstr>
      <vt:lpstr>Homework</vt:lpstr>
      <vt:lpstr>Java OO</vt:lpstr>
      <vt:lpstr>Drawing an object of class javax.swing.JFrame</vt:lpstr>
      <vt:lpstr>Evaluation of new-expression creates an object</vt:lpstr>
      <vt:lpstr>A class variable contains the name of an object</vt:lpstr>
      <vt:lpstr>A class variable contains the name of an object</vt:lpstr>
      <vt:lpstr>Class definition</vt:lpstr>
      <vt:lpstr>First class definition</vt:lpstr>
      <vt:lpstr>Class extends (is a subclass of) JFrame</vt:lpstr>
      <vt:lpstr>Class definition with a function definition</vt:lpstr>
      <vt:lpstr>Inside-out rule for finding declaration</vt:lpstr>
      <vt:lpstr>Inside-out rule for finding declaration</vt:lpstr>
      <vt:lpstr>Class definition with a procedure definition</vt:lpstr>
      <vt:lpstr>Using an object of class Date</vt:lpstr>
      <vt:lpstr>About null</vt:lpstr>
      <vt:lpstr>Hello World!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David Gries</cp:lastModifiedBy>
  <cp:revision>232</cp:revision>
  <cp:lastPrinted>2015-01-26T01:54:54Z</cp:lastPrinted>
  <dcterms:created xsi:type="dcterms:W3CDTF">2006-08-16T00:00:00Z</dcterms:created>
  <dcterms:modified xsi:type="dcterms:W3CDTF">2015-01-27T16:30:15Z</dcterms:modified>
</cp:coreProperties>
</file>