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85" d="100"/>
          <a:sy n="85" d="100"/>
        </p:scale>
        <p:origin x="-96" y="-140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indent="0" algn="l" rtl="0">
              <a:spcBef>
                <a:spcPts val="0"/>
              </a:spcBef>
              <a:defRPr sz="1100" b="0" i="0" u="none" strike="noStrike" cap="none" baseline="0">
                <a:solidFill>
                  <a:schemeClr val="dk1"/>
                </a:solidFill>
                <a:latin typeface="Arial"/>
                <a:ea typeface="Arial"/>
                <a:cs typeface="Arial"/>
                <a:sym typeface="Arial"/>
              </a:defRPr>
            </a:lvl1pPr>
            <a:lvl2pPr marL="457200" marR="0" indent="0" algn="l" rtl="0">
              <a:spcBef>
                <a:spcPts val="0"/>
              </a:spcBef>
              <a:defRPr sz="1100" b="0" i="0" u="none" strike="noStrike" cap="none" baseline="0">
                <a:solidFill>
                  <a:schemeClr val="dk1"/>
                </a:solidFill>
                <a:latin typeface="Arial"/>
                <a:ea typeface="Arial"/>
                <a:cs typeface="Arial"/>
                <a:sym typeface="Arial"/>
              </a:defRPr>
            </a:lvl2pPr>
            <a:lvl3pPr marL="914400" marR="0" indent="0" algn="l" rtl="0">
              <a:spcBef>
                <a:spcPts val="0"/>
              </a:spcBef>
              <a:defRPr sz="1100" b="0" i="0" u="none" strike="noStrike" cap="none" baseline="0">
                <a:solidFill>
                  <a:schemeClr val="dk1"/>
                </a:solidFill>
                <a:latin typeface="Arial"/>
                <a:ea typeface="Arial"/>
                <a:cs typeface="Arial"/>
                <a:sym typeface="Arial"/>
              </a:defRPr>
            </a:lvl3pPr>
            <a:lvl4pPr marL="1371600" marR="0" indent="0" algn="l" rtl="0">
              <a:spcBef>
                <a:spcPts val="0"/>
              </a:spcBef>
              <a:defRPr sz="1100" b="0" i="0" u="none" strike="noStrike" cap="none" baseline="0">
                <a:solidFill>
                  <a:schemeClr val="dk1"/>
                </a:solidFill>
                <a:latin typeface="Arial"/>
                <a:ea typeface="Arial"/>
                <a:cs typeface="Arial"/>
                <a:sym typeface="Arial"/>
              </a:defRPr>
            </a:lvl4pPr>
            <a:lvl5pPr marL="1828800" marR="0" indent="0" algn="l" rtl="0">
              <a:spcBef>
                <a:spcPts val="0"/>
              </a:spcBef>
              <a:defRPr sz="1100" b="0" i="0" u="none" strike="noStrike" cap="none" baseline="0">
                <a:solidFill>
                  <a:schemeClr val="dk1"/>
                </a:solidFill>
                <a:latin typeface="Arial"/>
                <a:ea typeface="Arial"/>
                <a:cs typeface="Arial"/>
                <a:sym typeface="Arial"/>
              </a:defRPr>
            </a:lvl5pPr>
            <a:lvl6pPr marL="2286000" marR="0" indent="0" algn="l" rtl="0">
              <a:spcBef>
                <a:spcPts val="0"/>
              </a:spcBef>
              <a:defRPr sz="1100" b="0" i="0" u="none" strike="noStrike" cap="none" baseline="0">
                <a:solidFill>
                  <a:schemeClr val="dk1"/>
                </a:solidFill>
                <a:latin typeface="Arial"/>
                <a:ea typeface="Arial"/>
                <a:cs typeface="Arial"/>
                <a:sym typeface="Arial"/>
              </a:defRPr>
            </a:lvl6pPr>
            <a:lvl7pPr marL="2743200" marR="0" indent="0" algn="l" rtl="0">
              <a:spcBef>
                <a:spcPts val="0"/>
              </a:spcBef>
              <a:defRPr sz="1100" b="0" i="0" u="none" strike="noStrike" cap="none" baseline="0">
                <a:solidFill>
                  <a:schemeClr val="dk1"/>
                </a:solidFill>
                <a:latin typeface="Arial"/>
                <a:ea typeface="Arial"/>
                <a:cs typeface="Arial"/>
                <a:sym typeface="Arial"/>
              </a:defRPr>
            </a:lvl7pPr>
            <a:lvl8pPr marL="3200400" marR="0" indent="0" algn="l" rtl="0">
              <a:spcBef>
                <a:spcPts val="0"/>
              </a:spcBef>
              <a:defRPr sz="1100" b="0" i="0" u="none" strike="noStrike" cap="none" baseline="0">
                <a:solidFill>
                  <a:schemeClr val="dk1"/>
                </a:solidFill>
                <a:latin typeface="Arial"/>
                <a:ea typeface="Arial"/>
                <a:cs typeface="Arial"/>
                <a:sym typeface="Arial"/>
              </a:defRPr>
            </a:lvl8pPr>
            <a:lvl9pPr marL="3657600" marR="0" indent="0" algn="l" rtl="0">
              <a:spcBef>
                <a:spcPts val="0"/>
              </a:spcBef>
              <a:defRPr sz="1100" b="0" i="0" u="none" strike="noStrike" cap="none" baseline="0">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350967498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Shape 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3" name="Shape 4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39" name="Shape 13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Back to mergeSort:</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We now know the number of comparisons merge takes, so to prove the number of comparisons the algorithm takes as a whole, we must figure out how to deal with this recursion.</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To this end, we create T().</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156" name="Shape 15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65" name="Shape 16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Assume that we’re sorting a number of elements n that is a power of 2. This makes the analysis  easier, and it has another property as well.</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A non-rigorous justification for this: It’s clear (when we see the code in full) that increasing the number of elements to sort will not make this algorithm run </a:t>
            </a:r>
            <a:r>
              <a:rPr lang="en" sz="1200" b="0" i="1" u="none" strike="noStrike" cap="none" baseline="0">
                <a:solidFill>
                  <a:schemeClr val="dk1"/>
                </a:solidFill>
                <a:latin typeface="Calibri"/>
                <a:ea typeface="Calibri"/>
                <a:cs typeface="Calibri"/>
                <a:sym typeface="Calibri"/>
              </a:rPr>
              <a:t>faster</a:t>
            </a:r>
            <a:r>
              <a:rPr lang="en" sz="1200" b="0" i="0" u="none" strike="noStrike" cap="none" baseline="0">
                <a:solidFill>
                  <a:schemeClr val="dk1"/>
                </a:solidFill>
                <a:latin typeface="Calibri"/>
                <a:ea typeface="Calibri"/>
                <a:cs typeface="Calibri"/>
                <a:sym typeface="Calibri"/>
              </a:rPr>
              <a:t>. Therefore, for any value n that is not a power of two, we know it runs faster than running our algorithm with the next power of 2 up elements. This is mostly sufficient for O() runtime analysis. </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73" name="Shape 17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Here we have a base case (time to sort 1 element is 0), and a recursive case (time to sort n elements is twice the time to sort n/2, plus n more time).</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Remember that we’re only using n = powers of 2, for simplicity. </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This is the “recursion tree” for mergeSort. We calculate the time it takes to perform the merges at each “level of recursion.” Att the highest level, merging n elements takes n time. Before that can happen, the algorithm must make two merges of n/2 elements each, which take n/2 comparisons each, for a total of n time. Before those can happen, they each call a pair of merges of n/4 elements each. That’s 4 merges of n/4 elements each, for a total of n time.</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There are lg n levels to this tree –the recursion depth of mergeSort is lg n. Therefore, there are ln n levels, with n time spent on each, or a total of n lg n time spent to execute this algorithm. </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29" name="Shape 22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35" name="Shape 23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43" name="Shape 24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69" name="Shape 2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Shape 28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84" name="Shape 2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0" name="Shape 60"/>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r>
              <a:rPr lang="en" sz="1100" b="0" i="0" u="none" strike="noStrike" cap="none" baseline="0">
                <a:solidFill>
                  <a:schemeClr val="dk1"/>
                </a:solidFill>
                <a:latin typeface="Arial"/>
                <a:ea typeface="Arial"/>
                <a:cs typeface="Arial"/>
                <a:sym typeface="Arial"/>
              </a:rPr>
              <a:t>Explain the Big O definition and explain that this is why constants don’t matter. </a:t>
            </a:r>
          </a:p>
          <a:p>
            <a:pPr marL="0" marR="0" lvl="0" indent="0" algn="l" rtl="0">
              <a:spcBef>
                <a:spcPts val="0"/>
              </a:spcBef>
              <a:buClr>
                <a:schemeClr val="dk1"/>
              </a:buClr>
              <a:buSzPct val="25000"/>
              <a:buFont typeface="Arial"/>
              <a:buNone/>
            </a:pPr>
            <a:r>
              <a:rPr lang="en" sz="1100" b="0" i="0" u="none" strike="noStrike" cap="none" baseline="0">
                <a:solidFill>
                  <a:schemeClr val="dk1"/>
                </a:solidFill>
                <a:latin typeface="Arial"/>
                <a:ea typeface="Arial"/>
                <a:cs typeface="Arial"/>
                <a:sym typeface="Arial"/>
              </a:rPr>
              <a:t>c * g(n) is our upper bound and we can set c to be any real valued number.</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a:p>
            <a:pPr marL="0" marR="0" lvl="0" indent="0" algn="l" rtl="0">
              <a:spcBef>
                <a:spcPts val="0"/>
              </a:spcBef>
              <a:buClr>
                <a:schemeClr val="dk1"/>
              </a:buClr>
              <a:buSzPct val="25000"/>
              <a:buFont typeface="Arial"/>
              <a:buNone/>
            </a:pPr>
            <a:r>
              <a:rPr lang="en" sz="1100" b="0" i="0" u="none" strike="noStrike" cap="none" baseline="0">
                <a:solidFill>
                  <a:schemeClr val="dk1"/>
                </a:solidFill>
                <a:latin typeface="Arial"/>
                <a:ea typeface="Arial"/>
                <a:cs typeface="Arial"/>
                <a:sym typeface="Arial"/>
              </a:rPr>
              <a:t>The best way to “remember the definition” is to remember the picture and from it write the definition.</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a:p>
            <a:pPr marL="0" marR="0" lvl="0" indent="0" algn="l" rtl="0">
              <a:spcBef>
                <a:spcPts val="0"/>
              </a:spcBef>
              <a:buClr>
                <a:schemeClr val="dk1"/>
              </a:buClr>
              <a:buSzPct val="25000"/>
              <a:buFont typeface="Arial"/>
              <a:buNone/>
            </a:pPr>
            <a:r>
              <a:rPr lang="en" sz="1100" b="0" i="0" u="none" strike="noStrike" cap="none" baseline="0">
                <a:solidFill>
                  <a:schemeClr val="dk1"/>
                </a:solidFill>
                <a:latin typeface="Arial"/>
                <a:ea typeface="Arial"/>
                <a:cs typeface="Arial"/>
                <a:sym typeface="Arial"/>
              </a:rPr>
              <a:t>Note: We don’t say f(n) = O(g(n)) because it is not an equality.</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8" name="Shape 68"/>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None/>
            </a:pPr>
            <a:r>
              <a:rPr lang="en" sz="1100" b="0" i="0" u="none" strike="noStrike" cap="none" baseline="0">
                <a:solidFill>
                  <a:schemeClr val="dk1"/>
                </a:solidFill>
                <a:latin typeface="Arial"/>
                <a:ea typeface="Arial"/>
                <a:cs typeface="Arial"/>
                <a:sym typeface="Arial"/>
              </a:rPr>
              <a:t>When you show this proof, emphasize (1) the proof format, much better than usual  format in math, because it shows the reason for each step.</a:t>
            </a:r>
          </a:p>
          <a:p>
            <a:pPr marL="0" marR="0" lvl="0" indent="0" algn="l" rtl="0">
              <a:spcBef>
                <a:spcPts val="0"/>
              </a:spcBef>
              <a:buSzPct val="25000"/>
              <a:buNone/>
            </a:pPr>
            <a:r>
              <a:rPr lang="en" sz="1100" b="0" i="0" u="none" strike="noStrike" cap="none" baseline="0">
                <a:solidFill>
                  <a:schemeClr val="dk1"/>
                </a:solidFill>
                <a:latin typeface="Arial"/>
                <a:ea typeface="Arial"/>
                <a:cs typeface="Arial"/>
                <a:sym typeface="Arial"/>
              </a:rPr>
              <a:t>(2) Development! Start at top, n+6 and try to make = and &lt;= and &lt; steps that end up at c*g(n), and choose N and c as you go to make it work.</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6" name="Shape 7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 sz="1400" b="0" i="0" u="none" strike="noStrike" cap="none" baseline="0">
                <a:solidFill>
                  <a:schemeClr val="dk1"/>
                </a:solidFill>
                <a:latin typeface="Arial"/>
                <a:ea typeface="Arial"/>
                <a:cs typeface="Arial"/>
                <a:sym typeface="Arial"/>
              </a:rPr>
              <a:t>For all of the vocab words, go over an example,</a:t>
            </a:r>
          </a:p>
          <a:p>
            <a:pPr marL="0" marR="0" lvl="0" indent="0" algn="l" rtl="0">
              <a:lnSpc>
                <a:spcPct val="100000"/>
              </a:lnSpc>
              <a:spcBef>
                <a:spcPts val="0"/>
              </a:spcBef>
              <a:spcAft>
                <a:spcPts val="0"/>
              </a:spcAft>
              <a:buClr>
                <a:schemeClr val="dk1"/>
              </a:buClr>
              <a:buSzPct val="25000"/>
              <a:buFont typeface="Arial"/>
              <a:buNone/>
            </a:pPr>
            <a:r>
              <a:rPr lang="en" sz="1400" b="0" i="0" u="none" strike="noStrike" cap="none" baseline="0">
                <a:solidFill>
                  <a:schemeClr val="dk1"/>
                </a:solidFill>
                <a:latin typeface="Arial"/>
                <a:ea typeface="Arial"/>
                <a:cs typeface="Arial"/>
                <a:sym typeface="Arial"/>
              </a:rPr>
              <a:t>Adding two numbers - O(1)</a:t>
            </a:r>
          </a:p>
          <a:p>
            <a:pPr marL="0" marR="0" lvl="0" indent="0" algn="l" rtl="0">
              <a:lnSpc>
                <a:spcPct val="100000"/>
              </a:lnSpc>
              <a:spcBef>
                <a:spcPts val="0"/>
              </a:spcBef>
              <a:spcAft>
                <a:spcPts val="0"/>
              </a:spcAft>
              <a:buClr>
                <a:schemeClr val="dk1"/>
              </a:buClr>
              <a:buSzPct val="25000"/>
              <a:buFont typeface="Arial"/>
              <a:buNone/>
            </a:pPr>
            <a:r>
              <a:rPr lang="en" sz="1400" b="0" i="0" u="none" strike="noStrike" cap="none" baseline="0">
                <a:solidFill>
                  <a:schemeClr val="dk1"/>
                </a:solidFill>
                <a:latin typeface="Arial"/>
                <a:ea typeface="Arial"/>
                <a:cs typeface="Arial"/>
                <a:sym typeface="Arial"/>
              </a:rPr>
              <a:t>binary search - O(log n)</a:t>
            </a:r>
          </a:p>
          <a:p>
            <a:pPr marL="0" marR="0" lvl="0" indent="0" algn="l" rtl="0">
              <a:lnSpc>
                <a:spcPct val="100000"/>
              </a:lnSpc>
              <a:spcBef>
                <a:spcPts val="0"/>
              </a:spcBef>
              <a:spcAft>
                <a:spcPts val="0"/>
              </a:spcAft>
              <a:buClr>
                <a:schemeClr val="dk1"/>
              </a:buClr>
              <a:buSzPct val="25000"/>
              <a:buFont typeface="Arial"/>
              <a:buNone/>
            </a:pPr>
            <a:r>
              <a:rPr lang="en" sz="1400" b="0" i="0" u="none" strike="noStrike" cap="none" baseline="0">
                <a:solidFill>
                  <a:schemeClr val="dk1"/>
                </a:solidFill>
                <a:latin typeface="Arial"/>
                <a:ea typeface="Arial"/>
                <a:cs typeface="Arial"/>
                <a:sym typeface="Arial"/>
              </a:rPr>
              <a:t>linear search - O(n)</a:t>
            </a:r>
          </a:p>
          <a:p>
            <a:pPr marL="0" marR="0" lvl="0" indent="0" algn="l" rtl="0">
              <a:lnSpc>
                <a:spcPct val="100000"/>
              </a:lnSpc>
              <a:spcBef>
                <a:spcPts val="0"/>
              </a:spcBef>
              <a:spcAft>
                <a:spcPts val="0"/>
              </a:spcAft>
              <a:buClr>
                <a:schemeClr val="dk1"/>
              </a:buClr>
              <a:buSzPct val="25000"/>
              <a:buFont typeface="Arial"/>
              <a:buNone/>
            </a:pPr>
            <a:r>
              <a:rPr lang="en" sz="1400" b="0" i="0" u="none" strike="noStrike" cap="none" baseline="0">
                <a:solidFill>
                  <a:schemeClr val="dk1"/>
                </a:solidFill>
                <a:latin typeface="Arial"/>
                <a:ea typeface="Arial"/>
                <a:cs typeface="Arial"/>
                <a:sym typeface="Arial"/>
              </a:rPr>
              <a:t>selection sort - O(n^2)</a:t>
            </a:r>
          </a:p>
          <a:p>
            <a:pPr marL="0" marR="0" lvl="0" indent="0" algn="l" rtl="0">
              <a:lnSpc>
                <a:spcPct val="100000"/>
              </a:lnSpc>
              <a:spcBef>
                <a:spcPts val="0"/>
              </a:spcBef>
              <a:spcAft>
                <a:spcPts val="0"/>
              </a:spcAft>
              <a:buClr>
                <a:schemeClr val="dk1"/>
              </a:buClr>
              <a:buFont typeface="Arial"/>
              <a:buNone/>
            </a:pPr>
            <a:endParaRPr sz="14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4" name="Shape 8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0" name="Shape 90"/>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1" name="Shape 111"/>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This is an implementation of mergesort. Sort the elements of the array b, meaning that nothing is returned but b is changed. Go through this code step by step with your group. Method mS sorts the elements of b between indexes h and k in place, so if h is at least k, then they’re nothing left to sort, so there’s nothing to do; otherwise, create e midway between h and k, sort b[h..e] and b[e+1..k] recursively, then we merge those two sorted parts. Merge here means we take two sorted parts of the array and turn them into one sorted part of the array. We’ll look at merge’s code later. </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0" name="Shape 120"/>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To calculate the number of steps the algorithms takes is our next task. We wil count only array-element comparisons.</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Because of the recursion, we get a (recurrence relation).</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Base case: when the number of elements to be sorted (the distance between h and k) is 0 or 1. It makes 0 comparisons.</a:t>
            </a:r>
          </a:p>
          <a:p>
            <a:pPr marL="0" marR="0" lvl="0" indent="0" algn="l" rtl="0">
              <a:lnSpc>
                <a:spcPct val="115000"/>
              </a:lnSpc>
              <a:spcBef>
                <a:spcPts val="0"/>
              </a:spcBef>
              <a:buClr>
                <a:schemeClr val="dk1"/>
              </a:buClr>
              <a:buSzPct val="25000"/>
              <a:buFont typeface="Arial"/>
              <a:buNone/>
            </a:pPr>
            <a:r>
              <a:rPr lang="en" sz="1200" b="0" i="0" u="none" strike="noStrike" cap="none" baseline="0">
                <a:solidFill>
                  <a:schemeClr val="dk1"/>
                </a:solidFill>
                <a:latin typeface="Calibri"/>
                <a:ea typeface="Calibri"/>
                <a:cs typeface="Calibri"/>
                <a:sym typeface="Calibri"/>
              </a:rPr>
              <a:t>Here, the only operations we are considering to have any significant cost are comparisons (comparing the values of things to be sorted). We’ll watch to make sure we’re not performing any other overly costly-looking operations.  </a:t>
            </a:r>
          </a:p>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31" name="Shape 131"/>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8"/>
            <a:ext cx="8229600" cy="30096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accent1"/>
              </a:buClr>
              <a:buFont typeface="Arial"/>
              <a:buNone/>
              <a:defRPr sz="7200" b="1" i="0" u="none" strike="noStrike" cap="none" baseline="0">
                <a:solidFill>
                  <a:schemeClr val="accent1"/>
                </a:solidFill>
                <a:latin typeface="Arial"/>
                <a:ea typeface="Arial"/>
                <a:cs typeface="Arial"/>
                <a:sym typeface="Arial"/>
                <a:rtl val="0"/>
              </a:defRPr>
            </a:lvl1pPr>
            <a:lvl2pPr marL="0" marR="0" indent="0" algn="l" rtl="0">
              <a:lnSpc>
                <a:spcPct val="100000"/>
              </a:lnSpc>
              <a:spcBef>
                <a:spcPts val="0"/>
              </a:spcBef>
              <a:spcAft>
                <a:spcPts val="0"/>
              </a:spcAft>
              <a:buClr>
                <a:schemeClr val="accent1"/>
              </a:buClr>
              <a:buFont typeface="Arial"/>
              <a:buNone/>
              <a:defRPr sz="7200" b="1" i="0" u="none" strike="noStrike" cap="none" baseline="0">
                <a:solidFill>
                  <a:schemeClr val="accent1"/>
                </a:solidFill>
                <a:latin typeface="Arial"/>
                <a:ea typeface="Arial"/>
                <a:cs typeface="Arial"/>
                <a:sym typeface="Arial"/>
                <a:rtl val="0"/>
              </a:defRPr>
            </a:lvl2pPr>
            <a:lvl3pPr marL="0" marR="0" indent="0" algn="l" rtl="0">
              <a:spcBef>
                <a:spcPts val="0"/>
              </a:spcBef>
              <a:buClr>
                <a:schemeClr val="accent1"/>
              </a:buClr>
              <a:buFont typeface="Arial"/>
              <a:buNone/>
              <a:defRPr sz="7200" b="1" i="0" u="none" strike="noStrike" cap="none" baseline="0">
                <a:solidFill>
                  <a:schemeClr val="accent1"/>
                </a:solidFill>
              </a:defRPr>
            </a:lvl3pPr>
            <a:lvl4pPr marL="0" marR="0" indent="0" algn="l" rtl="0">
              <a:spcBef>
                <a:spcPts val="0"/>
              </a:spcBef>
              <a:buClr>
                <a:schemeClr val="accent1"/>
              </a:buClr>
              <a:buFont typeface="Arial"/>
              <a:buNone/>
              <a:defRPr sz="7200" b="1" i="0" u="none" strike="noStrike" cap="none" baseline="0">
                <a:solidFill>
                  <a:schemeClr val="accent1"/>
                </a:solidFill>
              </a:defRPr>
            </a:lvl4pPr>
            <a:lvl5pPr marL="0" marR="0" indent="0" algn="l" rtl="0">
              <a:spcBef>
                <a:spcPts val="0"/>
              </a:spcBef>
              <a:buClr>
                <a:schemeClr val="accent1"/>
              </a:buClr>
              <a:buFont typeface="Arial"/>
              <a:buNone/>
              <a:defRPr sz="7200" b="1" i="0" u="none" strike="noStrike" cap="none" baseline="0">
                <a:solidFill>
                  <a:schemeClr val="accent1"/>
                </a:solidFill>
              </a:defRPr>
            </a:lvl5pPr>
            <a:lvl6pPr marL="0" marR="0" indent="0" algn="l" rtl="0">
              <a:spcBef>
                <a:spcPts val="0"/>
              </a:spcBef>
              <a:buClr>
                <a:schemeClr val="accent1"/>
              </a:buClr>
              <a:buFont typeface="Arial"/>
              <a:buNone/>
              <a:defRPr sz="7200" b="1" i="0" u="none" strike="noStrike" cap="none" baseline="0">
                <a:solidFill>
                  <a:schemeClr val="accent1"/>
                </a:solidFill>
              </a:defRPr>
            </a:lvl6pPr>
            <a:lvl7pPr marL="0" marR="0" indent="0" algn="l" rtl="0">
              <a:spcBef>
                <a:spcPts val="0"/>
              </a:spcBef>
              <a:buClr>
                <a:schemeClr val="accent1"/>
              </a:buClr>
              <a:buFont typeface="Arial"/>
              <a:buNone/>
              <a:defRPr sz="7200" b="1" i="0" u="none" strike="noStrike" cap="none" baseline="0">
                <a:solidFill>
                  <a:schemeClr val="accent1"/>
                </a:solidFill>
              </a:defRPr>
            </a:lvl7pPr>
            <a:lvl8pPr marL="0" marR="0" indent="0" algn="l" rtl="0">
              <a:spcBef>
                <a:spcPts val="0"/>
              </a:spcBef>
              <a:buClr>
                <a:schemeClr val="accent1"/>
              </a:buClr>
              <a:buFont typeface="Arial"/>
              <a:buNone/>
              <a:defRPr sz="7200" b="1" i="0" u="none" strike="noStrike" cap="none" baseline="0">
                <a:solidFill>
                  <a:schemeClr val="accent1"/>
                </a:solidFill>
              </a:defRPr>
            </a:lvl8pPr>
            <a:lvl9pPr marL="0" marR="0" indent="0" algn="l" rtl="0">
              <a:spcBef>
                <a:spcPts val="0"/>
              </a:spcBef>
              <a:buClr>
                <a:schemeClr val="accent1"/>
              </a:buClr>
              <a:buFont typeface="Arial"/>
              <a:buNone/>
              <a:defRPr sz="7200" b="1" i="0" u="none" strike="noStrike" cap="none" baseline="0">
                <a:solidFill>
                  <a:schemeClr val="accent1"/>
                </a:solidFill>
              </a:defRPr>
            </a:lvl9pPr>
          </a:lstStyle>
          <a:p>
            <a:endParaRPr/>
          </a:p>
        </p:txBody>
      </p:sp>
      <p:sp>
        <p:nvSpPr>
          <p:cNvPr id="11" name="Shape 11"/>
          <p:cNvSpPr txBox="1">
            <a:spLocks noGrp="1"/>
          </p:cNvSpPr>
          <p:nvPr>
            <p:ph type="subTitle" idx="1"/>
          </p:nvPr>
        </p:nvSpPr>
        <p:spPr>
          <a:xfrm>
            <a:off x="457200" y="3716392"/>
            <a:ext cx="8229600" cy="1232699"/>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1pPr>
            <a:lvl2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2pPr>
            <a:lvl3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3pPr>
            <a:lvl4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4pPr>
            <a:lvl5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5pPr>
            <a:lvl6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6pPr>
            <a:lvl7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7pPr>
            <a:lvl8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8pPr>
            <a:lvl9pPr marL="0" marR="0" indent="0" algn="l" rtl="0">
              <a:lnSpc>
                <a:spcPct val="100000"/>
              </a:lnSpc>
              <a:spcBef>
                <a:spcPts val="0"/>
              </a:spcBef>
              <a:spcAft>
                <a:spcPts val="0"/>
              </a:spcAft>
              <a:buClr>
                <a:schemeClr val="dk2"/>
              </a:buClr>
              <a:buFont typeface="Arial"/>
              <a:buNone/>
              <a:defRPr sz="4800" b="0" i="0" u="none" strike="noStrike" cap="none" baseline="0">
                <a:solidFill>
                  <a:schemeClr val="dk2"/>
                </a:solidFill>
                <a:latin typeface="Arial"/>
                <a:ea typeface="Arial"/>
                <a:cs typeface="Arial"/>
                <a:sym typeface="Arial"/>
                <a:rtl val="0"/>
              </a:defRPr>
            </a:lvl9pPr>
          </a:lstStyle>
          <a:p>
            <a:endParaRPr/>
          </a:p>
        </p:txBody>
      </p:sp>
      <p:cxnSp>
        <p:nvCxnSpPr>
          <p:cNvPr id="12" name="Shape 12"/>
          <p:cNvCxnSpPr/>
          <p:nvPr/>
        </p:nvCxnSpPr>
        <p:spPr>
          <a:xfrm>
            <a:off x="457200" y="411479"/>
            <a:ext cx="8229600" cy="0"/>
          </a:xfrm>
          <a:prstGeom prst="straightConnector1">
            <a:avLst/>
          </a:prstGeom>
          <a:noFill/>
          <a:ln w="57150" cap="flat" cmpd="sng">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cmpd="sng">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rtl="0">
              <a:spcBef>
                <a:spcPts val="0"/>
              </a:spcBef>
              <a:defRPr>
                <a:solidFill>
                  <a:srgbClr val="DA0002"/>
                </a:solidFill>
              </a:defRPr>
            </a:lvl1pPr>
            <a:lvl2pPr rtl="0">
              <a:spcBef>
                <a:spcPts val="0"/>
              </a:spcBef>
              <a:defRPr>
                <a:solidFill>
                  <a:srgbClr val="DA0002"/>
                </a:solidFill>
              </a:defRPr>
            </a:lvl2pPr>
            <a:lvl3pPr rtl="0">
              <a:spcBef>
                <a:spcPts val="0"/>
              </a:spcBef>
              <a:defRPr>
                <a:solidFill>
                  <a:srgbClr val="DA0002"/>
                </a:solidFill>
              </a:defRPr>
            </a:lvl3pPr>
            <a:lvl4pPr rtl="0">
              <a:spcBef>
                <a:spcPts val="0"/>
              </a:spcBef>
              <a:defRPr>
                <a:solidFill>
                  <a:srgbClr val="DA0002"/>
                </a:solidFill>
              </a:defRPr>
            </a:lvl4pPr>
            <a:lvl5pPr rtl="0">
              <a:spcBef>
                <a:spcPts val="0"/>
              </a:spcBef>
              <a:defRPr>
                <a:solidFill>
                  <a:srgbClr val="DA0002"/>
                </a:solidFill>
              </a:defRPr>
            </a:lvl5pPr>
            <a:lvl6pPr rtl="0">
              <a:spcBef>
                <a:spcPts val="0"/>
              </a:spcBef>
              <a:defRPr>
                <a:solidFill>
                  <a:srgbClr val="DA0002"/>
                </a:solidFill>
              </a:defRPr>
            </a:lvl6pPr>
            <a:lvl7pPr rtl="0">
              <a:spcBef>
                <a:spcPts val="0"/>
              </a:spcBef>
              <a:defRPr>
                <a:solidFill>
                  <a:srgbClr val="DA0002"/>
                </a:solidFill>
              </a:defRPr>
            </a:lvl7pPr>
            <a:lvl8pPr rtl="0">
              <a:spcBef>
                <a:spcPts val="0"/>
              </a:spcBef>
              <a:defRPr>
                <a:solidFill>
                  <a:srgbClr val="DA0002"/>
                </a:solidFill>
              </a:defRPr>
            </a:lvl8pPr>
            <a:lvl9pPr rtl="0">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8"/>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cmpd="sng">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0"/>
        <p:cNvGrpSpPr/>
        <p:nvPr/>
      </p:nvGrpSpPr>
      <p:grpSpPr>
        <a:xfrm>
          <a:off x="0" y="0"/>
          <a:ext cx="0" cy="0"/>
          <a:chOff x="0" y="0"/>
          <a:chExt cx="0" cy="0"/>
        </a:xfrm>
      </p:grpSpPr>
      <p:cxnSp>
        <p:nvCxnSpPr>
          <p:cNvPr id="21" name="Shape 21"/>
          <p:cNvCxnSpPr/>
          <p:nvPr/>
        </p:nvCxnSpPr>
        <p:spPr>
          <a:xfrm>
            <a:off x="457200" y="113139"/>
            <a:ext cx="8229600" cy="0"/>
          </a:xfrm>
          <a:prstGeom prst="straightConnector1">
            <a:avLst/>
          </a:prstGeom>
          <a:noFill/>
          <a:ln w="50800" cap="flat" cmpd="sng">
            <a:solidFill>
              <a:schemeClr val="lt2"/>
            </a:solidFill>
            <a:prstDash val="solid"/>
            <a:round/>
            <a:headEnd type="none" w="med" len="med"/>
            <a:tailEnd type="none" w="med" len="med"/>
          </a:ln>
        </p:spPr>
      </p:cxnSp>
      <p:sp>
        <p:nvSpPr>
          <p:cNvPr id="22" name="Shape 22"/>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cxnSp>
        <p:nvCxnSpPr>
          <p:cNvPr id="25" name="Shape 25"/>
          <p:cNvCxnSpPr/>
          <p:nvPr/>
        </p:nvCxnSpPr>
        <p:spPr>
          <a:xfrm>
            <a:off x="457200" y="1143000"/>
            <a:ext cx="8229600" cy="0"/>
          </a:xfrm>
          <a:prstGeom prst="straightConnector1">
            <a:avLst/>
          </a:prstGeom>
          <a:noFill/>
          <a:ln w="50800" cap="flat" cmpd="sng">
            <a:solidFill>
              <a:schemeClr val="accent1"/>
            </a:solidFill>
            <a:prstDash val="solid"/>
            <a:round/>
            <a:headEnd type="none" w="med" len="med"/>
            <a:tailEnd type="none" w="med" len="med"/>
          </a:ln>
        </p:spPr>
      </p:cxnSp>
      <p:sp>
        <p:nvSpPr>
          <p:cNvPr id="26" name="Shape 26"/>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rtl="0">
              <a:spcBef>
                <a:spcPts val="0"/>
              </a:spcBef>
              <a:defRPr>
                <a:solidFill>
                  <a:srgbClr val="DA0002"/>
                </a:solidFill>
              </a:defRPr>
            </a:lvl1pPr>
            <a:lvl2pPr rtl="0">
              <a:spcBef>
                <a:spcPts val="0"/>
              </a:spcBef>
              <a:defRPr>
                <a:solidFill>
                  <a:srgbClr val="DA0002"/>
                </a:solidFill>
              </a:defRPr>
            </a:lvl2pPr>
            <a:lvl3pPr rtl="0">
              <a:spcBef>
                <a:spcPts val="0"/>
              </a:spcBef>
              <a:defRPr>
                <a:solidFill>
                  <a:srgbClr val="DA0002"/>
                </a:solidFill>
              </a:defRPr>
            </a:lvl3pPr>
            <a:lvl4pPr rtl="0">
              <a:spcBef>
                <a:spcPts val="0"/>
              </a:spcBef>
              <a:defRPr>
                <a:solidFill>
                  <a:srgbClr val="DA0002"/>
                </a:solidFill>
              </a:defRPr>
            </a:lvl4pPr>
            <a:lvl5pPr rtl="0">
              <a:spcBef>
                <a:spcPts val="0"/>
              </a:spcBef>
              <a:defRPr>
                <a:solidFill>
                  <a:srgbClr val="DA0002"/>
                </a:solidFill>
              </a:defRPr>
            </a:lvl5pPr>
            <a:lvl6pPr rtl="0">
              <a:spcBef>
                <a:spcPts val="0"/>
              </a:spcBef>
              <a:defRPr>
                <a:solidFill>
                  <a:srgbClr val="DA0002"/>
                </a:solidFill>
              </a:defRPr>
            </a:lvl6pPr>
            <a:lvl7pPr rtl="0">
              <a:spcBef>
                <a:spcPts val="0"/>
              </a:spcBef>
              <a:defRPr>
                <a:solidFill>
                  <a:srgbClr val="DA0002"/>
                </a:solidFill>
              </a:defRPr>
            </a:lvl7pPr>
            <a:lvl8pPr rtl="0">
              <a:spcBef>
                <a:spcPts val="0"/>
              </a:spcBef>
              <a:defRPr>
                <a:solidFill>
                  <a:srgbClr val="DA0002"/>
                </a:solidFill>
              </a:defRPr>
            </a:lvl8pPr>
            <a:lvl9pPr rtl="0">
              <a:spcBef>
                <a:spcPts val="0"/>
              </a:spcBef>
              <a:defRPr>
                <a:solidFill>
                  <a:srgbClr val="DA0002"/>
                </a:solidFill>
              </a:defRPr>
            </a:lvl9pPr>
          </a:lstStyle>
          <a:p>
            <a:endParaRPr/>
          </a:p>
        </p:txBody>
      </p:sp>
      <p:sp>
        <p:nvSpPr>
          <p:cNvPr id="29" name="Shape 29"/>
          <p:cNvSpPr txBox="1">
            <a:spLocks noGrp="1"/>
          </p:cNvSpPr>
          <p:nvPr>
            <p:ph type="body" idx="1"/>
          </p:nvPr>
        </p:nvSpPr>
        <p:spPr>
          <a:xfrm>
            <a:off x="457200" y="1200150"/>
            <a:ext cx="3994500" cy="3725698"/>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0" name="Shape 30"/>
          <p:cNvSpPr txBox="1">
            <a:spLocks noGrp="1"/>
          </p:cNvSpPr>
          <p:nvPr>
            <p:ph type="body" idx="2"/>
          </p:nvPr>
        </p:nvSpPr>
        <p:spPr>
          <a:xfrm>
            <a:off x="4692273" y="1200150"/>
            <a:ext cx="3994500" cy="3725698"/>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cxnSp>
        <p:nvCxnSpPr>
          <p:cNvPr id="31" name="Shape 31"/>
          <p:cNvCxnSpPr/>
          <p:nvPr/>
        </p:nvCxnSpPr>
        <p:spPr>
          <a:xfrm>
            <a:off x="457200" y="1143000"/>
            <a:ext cx="8229600" cy="0"/>
          </a:xfrm>
          <a:prstGeom prst="straightConnector1">
            <a:avLst/>
          </a:prstGeom>
          <a:noFill/>
          <a:ln w="50800" cap="flat" cmpd="sng">
            <a:solidFill>
              <a:srgbClr val="DA0002"/>
            </a:solidFill>
            <a:prstDash val="solid"/>
            <a:round/>
            <a:headEnd type="none" w="med" len="med"/>
            <a:tailEnd type="none" w="med" len="med"/>
          </a:ln>
        </p:spPr>
      </p:cxnSp>
      <p:sp>
        <p:nvSpPr>
          <p:cNvPr id="32" name="Shape 32"/>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aption">
    <p:spTree>
      <p:nvGrpSpPr>
        <p:cNvPr id="1" name="Shape 33"/>
        <p:cNvGrpSpPr/>
        <p:nvPr/>
      </p:nvGrpSpPr>
      <p:grpSpPr>
        <a:xfrm>
          <a:off x="0" y="0"/>
          <a:ext cx="0" cy="0"/>
          <a:chOff x="0" y="0"/>
          <a:chExt cx="0" cy="0"/>
        </a:xfrm>
      </p:grpSpPr>
      <p:sp>
        <p:nvSpPr>
          <p:cNvPr id="34" name="Shape 34"/>
          <p:cNvSpPr txBox="1">
            <a:spLocks noGrp="1"/>
          </p:cNvSpPr>
          <p:nvPr>
            <p:ph type="body" idx="1"/>
          </p:nvPr>
        </p:nvSpPr>
        <p:spPr>
          <a:xfrm>
            <a:off x="457200" y="4406308"/>
            <a:ext cx="8229600" cy="519599"/>
          </a:xfrm>
          <a:prstGeom prst="rect">
            <a:avLst/>
          </a:prstGeom>
          <a:noFill/>
          <a:ln>
            <a:noFill/>
          </a:ln>
        </p:spPr>
        <p:txBody>
          <a:bodyPr lIns="91425" tIns="91425" rIns="91425" bIns="91425" anchor="t" anchorCtr="0"/>
          <a:lstStyle>
            <a:lvl1pPr algn="ctr" rtl="0">
              <a:spcBef>
                <a:spcPts val="0"/>
              </a:spcBef>
              <a:buFont typeface="Arial"/>
              <a:buNone/>
              <a:defRPr sz="1800"/>
            </a:lvl1pPr>
            <a:lvl2pPr rtl="0">
              <a:spcBef>
                <a:spcPts val="0"/>
              </a:spcBef>
              <a:defRPr sz="2400">
                <a:solidFill>
                  <a:schemeClr val="dk1"/>
                </a:solidFill>
              </a:defRPr>
            </a:lvl2pPr>
            <a:lvl3pPr rtl="0">
              <a:spcBef>
                <a:spcPts val="0"/>
              </a:spcBef>
              <a:defRPr sz="2400">
                <a:solidFill>
                  <a:schemeClr val="dk1"/>
                </a:solidFill>
              </a:defRPr>
            </a:lvl3pPr>
            <a:lvl4pPr rtl="0">
              <a:spcBef>
                <a:spcPts val="0"/>
              </a:spcBef>
              <a:defRPr sz="1800">
                <a:solidFill>
                  <a:schemeClr val="dk1"/>
                </a:solidFill>
              </a:defRPr>
            </a:lvl4pPr>
            <a:lvl5pPr rtl="0">
              <a:spcBef>
                <a:spcPts val="0"/>
              </a:spcBef>
              <a:defRPr sz="1800">
                <a:solidFill>
                  <a:schemeClr val="dk1"/>
                </a:solidFill>
              </a:defRPr>
            </a:lvl5pPr>
            <a:lvl6pPr rtl="0">
              <a:spcBef>
                <a:spcPts val="0"/>
              </a:spcBef>
              <a:defRPr sz="1800">
                <a:solidFill>
                  <a:schemeClr val="dk1"/>
                </a:solidFill>
              </a:defRPr>
            </a:lvl6pPr>
            <a:lvl7pPr rtl="0">
              <a:spcBef>
                <a:spcPts val="0"/>
              </a:spcBef>
              <a:defRPr sz="1800">
                <a:solidFill>
                  <a:schemeClr val="dk1"/>
                </a:solidFill>
              </a:defRPr>
            </a:lvl7pPr>
            <a:lvl8pPr rtl="0">
              <a:spcBef>
                <a:spcPts val="0"/>
              </a:spcBef>
              <a:defRPr sz="1800">
                <a:solidFill>
                  <a:schemeClr val="dk1"/>
                </a:solidFill>
              </a:defRPr>
            </a:lvl8pPr>
            <a:lvl9pPr rtl="0">
              <a:spcBef>
                <a:spcPts val="0"/>
              </a:spcBef>
              <a:defRPr sz="1800">
                <a:solidFill>
                  <a:schemeClr val="dk1"/>
                </a:solidFill>
              </a:defRPr>
            </a:lvl9pPr>
          </a:lstStyle>
          <a:p>
            <a:endParaRPr/>
          </a:p>
        </p:txBody>
      </p:sp>
      <p:cxnSp>
        <p:nvCxnSpPr>
          <p:cNvPr id="35" name="Shape 35"/>
          <p:cNvCxnSpPr/>
          <p:nvPr/>
        </p:nvCxnSpPr>
        <p:spPr>
          <a:xfrm>
            <a:off x="457200" y="4317760"/>
            <a:ext cx="8229600" cy="0"/>
          </a:xfrm>
          <a:prstGeom prst="straightConnector1">
            <a:avLst/>
          </a:prstGeom>
          <a:noFill/>
          <a:ln w="50800" cap="flat" cmpd="sng">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chemeClr val="accent1"/>
              </a:buClr>
              <a:buFont typeface="Arial"/>
              <a:buNone/>
              <a:defRPr sz="3600" b="1" i="0" u="none" strike="noStrike" cap="none" baseline="0">
                <a:solidFill>
                  <a:schemeClr val="accent1"/>
                </a:solidFill>
                <a:latin typeface="Arial"/>
                <a:ea typeface="Arial"/>
                <a:cs typeface="Arial"/>
                <a:sym typeface="Arial"/>
                <a:rtl val="0"/>
              </a:defRPr>
            </a:lvl1pPr>
            <a:lvl2pPr marL="0" marR="0" indent="0" algn="l" rtl="0">
              <a:lnSpc>
                <a:spcPct val="100000"/>
              </a:lnSpc>
              <a:spcBef>
                <a:spcPts val="0"/>
              </a:spcBef>
              <a:spcAft>
                <a:spcPts val="0"/>
              </a:spcAft>
              <a:buClr>
                <a:schemeClr val="accent1"/>
              </a:buClr>
              <a:buFont typeface="Arial"/>
              <a:buNone/>
              <a:defRPr sz="3600" b="1" i="0" u="none" strike="noStrike" cap="none" baseline="0">
                <a:solidFill>
                  <a:schemeClr val="accent1"/>
                </a:solidFill>
                <a:latin typeface="Arial"/>
                <a:ea typeface="Arial"/>
                <a:cs typeface="Arial"/>
                <a:sym typeface="Arial"/>
                <a:rtl val="0"/>
              </a:defRPr>
            </a:lvl2pPr>
            <a:lvl3pPr marL="0" marR="0" indent="0" algn="l" rtl="0">
              <a:spcBef>
                <a:spcPts val="0"/>
              </a:spcBef>
              <a:buClr>
                <a:schemeClr val="accent1"/>
              </a:buClr>
              <a:buFont typeface="Arial"/>
              <a:buNone/>
              <a:defRPr sz="3600" b="1" i="0" u="none" strike="noStrike" cap="none" baseline="0">
                <a:solidFill>
                  <a:schemeClr val="accent1"/>
                </a:solidFill>
              </a:defRPr>
            </a:lvl3pPr>
            <a:lvl4pPr marL="0" marR="0" indent="0" algn="l" rtl="0">
              <a:spcBef>
                <a:spcPts val="0"/>
              </a:spcBef>
              <a:buClr>
                <a:schemeClr val="accent1"/>
              </a:buClr>
              <a:buFont typeface="Arial"/>
              <a:buNone/>
              <a:defRPr sz="3600" b="1" i="0" u="none" strike="noStrike" cap="none" baseline="0">
                <a:solidFill>
                  <a:schemeClr val="accent1"/>
                </a:solidFill>
              </a:defRPr>
            </a:lvl4pPr>
            <a:lvl5pPr marL="0" marR="0" indent="0" algn="l" rtl="0">
              <a:spcBef>
                <a:spcPts val="0"/>
              </a:spcBef>
              <a:buClr>
                <a:schemeClr val="accent1"/>
              </a:buClr>
              <a:buFont typeface="Arial"/>
              <a:buNone/>
              <a:defRPr sz="3600" b="1" i="0" u="none" strike="noStrike" cap="none" baseline="0">
                <a:solidFill>
                  <a:schemeClr val="accent1"/>
                </a:solidFill>
              </a:defRPr>
            </a:lvl5pPr>
            <a:lvl6pPr marL="0" marR="0" indent="0" algn="l" rtl="0">
              <a:spcBef>
                <a:spcPts val="0"/>
              </a:spcBef>
              <a:buClr>
                <a:schemeClr val="accent1"/>
              </a:buClr>
              <a:buFont typeface="Arial"/>
              <a:buNone/>
              <a:defRPr sz="3600" b="1" i="0" u="none" strike="noStrike" cap="none" baseline="0">
                <a:solidFill>
                  <a:schemeClr val="accent1"/>
                </a:solidFill>
              </a:defRPr>
            </a:lvl6pPr>
            <a:lvl7pPr marL="0" marR="0" indent="0" algn="l" rtl="0">
              <a:spcBef>
                <a:spcPts val="0"/>
              </a:spcBef>
              <a:buClr>
                <a:schemeClr val="accent1"/>
              </a:buClr>
              <a:buFont typeface="Arial"/>
              <a:buNone/>
              <a:defRPr sz="3600" b="1" i="0" u="none" strike="noStrike" cap="none" baseline="0">
                <a:solidFill>
                  <a:schemeClr val="accent1"/>
                </a:solidFill>
              </a:defRPr>
            </a:lvl7pPr>
            <a:lvl8pPr marL="0" marR="0" indent="0" algn="l" rtl="0">
              <a:spcBef>
                <a:spcPts val="0"/>
              </a:spcBef>
              <a:buClr>
                <a:schemeClr val="accent1"/>
              </a:buClr>
              <a:buFont typeface="Arial"/>
              <a:buNone/>
              <a:defRPr sz="3600" b="1" i="0" u="none" strike="noStrike" cap="none" baseline="0">
                <a:solidFill>
                  <a:schemeClr val="accent1"/>
                </a:solidFill>
              </a:defRPr>
            </a:lvl8pPr>
            <a:lvl9pPr marL="0" marR="0" indent="0" algn="l" rtl="0">
              <a:spcBef>
                <a:spcPts val="0"/>
              </a:spcBef>
              <a:buClr>
                <a:schemeClr val="accent1"/>
              </a:buClr>
              <a:buFont typeface="Arial"/>
              <a:buNone/>
              <a:defRPr sz="3600" b="1" i="0" u="none" strike="noStrike" cap="none" baseline="0">
                <a:solidFill>
                  <a:schemeClr val="accent1"/>
                </a:solidFill>
              </a:defRPr>
            </a:lvl9pPr>
          </a:lstStyle>
          <a:p>
            <a:endParaRPr/>
          </a:p>
        </p:txBody>
      </p:sp>
      <p:sp>
        <p:nvSpPr>
          <p:cNvPr id="6" name="Shape 6"/>
          <p:cNvSpPr txBox="1">
            <a:spLocks noGrp="1"/>
          </p:cNvSpPr>
          <p:nvPr>
            <p:ph type="body" idx="1"/>
          </p:nvPr>
        </p:nvSpPr>
        <p:spPr>
          <a:xfrm>
            <a:off x="457200" y="1200150"/>
            <a:ext cx="8229600" cy="3725698"/>
          </a:xfrm>
          <a:prstGeom prst="rect">
            <a:avLst/>
          </a:prstGeom>
          <a:noFill/>
          <a:ln>
            <a:noFill/>
          </a:ln>
        </p:spPr>
        <p:txBody>
          <a:bodyPr lIns="91425" tIns="91425" rIns="91425" bIns="91425" anchor="t" anchorCtr="0"/>
          <a:lstStyle>
            <a:lvl1pPr marL="0" marR="0" indent="0" algn="l" rtl="0">
              <a:lnSpc>
                <a:spcPct val="100000"/>
              </a:lnSpc>
              <a:spcBef>
                <a:spcPts val="600"/>
              </a:spcBef>
              <a:spcAft>
                <a:spcPts val="0"/>
              </a:spcAft>
              <a:buClr>
                <a:schemeClr val="dk1"/>
              </a:buClr>
              <a:buFont typeface="Arial"/>
              <a:buNone/>
              <a:defRPr sz="3000" b="0" i="0" u="none" strike="noStrike" cap="none" baseline="0">
                <a:solidFill>
                  <a:schemeClr val="dk1"/>
                </a:solidFill>
                <a:latin typeface="Arial"/>
                <a:ea typeface="Arial"/>
                <a:cs typeface="Arial"/>
                <a:sym typeface="Arial"/>
                <a:rtl val="0"/>
              </a:defRPr>
            </a:lvl1pPr>
            <a:lvl2pPr marL="0" marR="0" indent="0" algn="l" rtl="0">
              <a:lnSpc>
                <a:spcPct val="100000"/>
              </a:lnSpc>
              <a:spcBef>
                <a:spcPts val="480"/>
              </a:spcBef>
              <a:spcAft>
                <a:spcPts val="0"/>
              </a:spcAft>
              <a:buClr>
                <a:schemeClr val="dk1"/>
              </a:buClr>
              <a:buFont typeface="Arial"/>
              <a:buNone/>
              <a:defRPr sz="2400" b="0" i="0" u="none" strike="noStrike" cap="none" baseline="0">
                <a:solidFill>
                  <a:schemeClr val="dk1"/>
                </a:solidFill>
                <a:latin typeface="Arial"/>
                <a:ea typeface="Arial"/>
                <a:cs typeface="Arial"/>
                <a:sym typeface="Arial"/>
                <a:rtl val="0"/>
              </a:defRPr>
            </a:lvl2pPr>
            <a:lvl3pPr marL="0" marR="0" indent="0" algn="l" rtl="0">
              <a:lnSpc>
                <a:spcPct val="100000"/>
              </a:lnSpc>
              <a:spcBef>
                <a:spcPts val="480"/>
              </a:spcBef>
              <a:spcAft>
                <a:spcPts val="0"/>
              </a:spcAft>
              <a:buClr>
                <a:schemeClr val="dk1"/>
              </a:buClr>
              <a:buFont typeface="Arial"/>
              <a:buNone/>
              <a:defRPr sz="2400" b="0" i="0" u="none" strike="noStrike" cap="none" baseline="0">
                <a:solidFill>
                  <a:schemeClr val="dk1"/>
                </a:solidFill>
                <a:latin typeface="Arial"/>
                <a:ea typeface="Arial"/>
                <a:cs typeface="Arial"/>
                <a:sym typeface="Arial"/>
                <a:rtl val="0"/>
              </a:defRPr>
            </a:lvl3pPr>
            <a:lvl4pPr marL="0" marR="0" indent="0" algn="l" rtl="0">
              <a:lnSpc>
                <a:spcPct val="100000"/>
              </a:lnSpc>
              <a:spcBef>
                <a:spcPts val="360"/>
              </a:spcBef>
              <a:spcAft>
                <a:spcPts val="0"/>
              </a:spcAft>
              <a:buClr>
                <a:schemeClr val="dk1"/>
              </a:buClr>
              <a:buFont typeface="Arial"/>
              <a:buNone/>
              <a:defRPr sz="1800" b="0" i="0" u="none" strike="noStrike" cap="none" baseline="0">
                <a:solidFill>
                  <a:schemeClr val="dk1"/>
                </a:solidFill>
                <a:latin typeface="Arial"/>
                <a:ea typeface="Arial"/>
                <a:cs typeface="Arial"/>
                <a:sym typeface="Arial"/>
                <a:rtl val="0"/>
              </a:defRPr>
            </a:lvl4pPr>
            <a:lvl5pPr marL="0" marR="0" indent="0" algn="l" rtl="0">
              <a:lnSpc>
                <a:spcPct val="100000"/>
              </a:lnSpc>
              <a:spcBef>
                <a:spcPts val="360"/>
              </a:spcBef>
              <a:spcAft>
                <a:spcPts val="0"/>
              </a:spcAft>
              <a:buClr>
                <a:schemeClr val="dk1"/>
              </a:buClr>
              <a:buFont typeface="Arial"/>
              <a:buNone/>
              <a:defRPr sz="1800" b="0" i="0" u="none" strike="noStrike" cap="none" baseline="0">
                <a:solidFill>
                  <a:schemeClr val="dk1"/>
                </a:solidFill>
                <a:latin typeface="Arial"/>
                <a:ea typeface="Arial"/>
                <a:cs typeface="Arial"/>
                <a:sym typeface="Arial"/>
                <a:rtl val="0"/>
              </a:defRPr>
            </a:lvl5pPr>
            <a:lvl6pPr marL="0" marR="0" indent="0" algn="l" rtl="0">
              <a:lnSpc>
                <a:spcPct val="100000"/>
              </a:lnSpc>
              <a:spcBef>
                <a:spcPts val="360"/>
              </a:spcBef>
              <a:spcAft>
                <a:spcPts val="0"/>
              </a:spcAft>
              <a:buClr>
                <a:schemeClr val="dk1"/>
              </a:buClr>
              <a:buFont typeface="Arial"/>
              <a:buNone/>
              <a:defRPr sz="1800" b="0" i="0" u="none" strike="noStrike" cap="none" baseline="0">
                <a:solidFill>
                  <a:schemeClr val="dk1"/>
                </a:solidFill>
                <a:latin typeface="Arial"/>
                <a:ea typeface="Arial"/>
                <a:cs typeface="Arial"/>
                <a:sym typeface="Arial"/>
                <a:rtl val="0"/>
              </a:defRPr>
            </a:lvl6pPr>
            <a:lvl7pPr marL="0" marR="0" indent="0" algn="l" rtl="0">
              <a:lnSpc>
                <a:spcPct val="100000"/>
              </a:lnSpc>
              <a:spcBef>
                <a:spcPts val="360"/>
              </a:spcBef>
              <a:spcAft>
                <a:spcPts val="0"/>
              </a:spcAft>
              <a:buClr>
                <a:schemeClr val="dk1"/>
              </a:buClr>
              <a:buFont typeface="Arial"/>
              <a:buNone/>
              <a:defRPr sz="1800" b="0" i="0" u="none" strike="noStrike" cap="none" baseline="0">
                <a:solidFill>
                  <a:schemeClr val="dk1"/>
                </a:solidFill>
                <a:latin typeface="Arial"/>
                <a:ea typeface="Arial"/>
                <a:cs typeface="Arial"/>
                <a:sym typeface="Arial"/>
                <a:rtl val="0"/>
              </a:defRPr>
            </a:lvl7pPr>
            <a:lvl8pPr marL="0" marR="0" indent="0" algn="l" rtl="0">
              <a:lnSpc>
                <a:spcPct val="100000"/>
              </a:lnSpc>
              <a:spcBef>
                <a:spcPts val="360"/>
              </a:spcBef>
              <a:spcAft>
                <a:spcPts val="0"/>
              </a:spcAft>
              <a:buClr>
                <a:schemeClr val="dk1"/>
              </a:buClr>
              <a:buFont typeface="Arial"/>
              <a:buNone/>
              <a:defRPr sz="1800" b="0" i="0" u="none" strike="noStrike" cap="none" baseline="0">
                <a:solidFill>
                  <a:schemeClr val="dk1"/>
                </a:solidFill>
                <a:latin typeface="Arial"/>
                <a:ea typeface="Arial"/>
                <a:cs typeface="Arial"/>
                <a:sym typeface="Arial"/>
                <a:rtl val="0"/>
              </a:defRPr>
            </a:lvl8pPr>
            <a:lvl9pPr marL="0" marR="0" indent="0" algn="l" rtl="0">
              <a:lnSpc>
                <a:spcPct val="100000"/>
              </a:lnSpc>
              <a:spcBef>
                <a:spcPts val="360"/>
              </a:spcBef>
              <a:spcAft>
                <a:spcPts val="0"/>
              </a:spcAft>
              <a:buClr>
                <a:schemeClr val="dk1"/>
              </a:buClr>
              <a:buFont typeface="Arial"/>
              <a:buNone/>
              <a:defRPr sz="1800" b="0" i="0" u="none" strike="noStrike" cap="none" baseline="0">
                <a:solidFill>
                  <a:schemeClr val="dk1"/>
                </a:solidFill>
                <a:latin typeface="Arial"/>
                <a:ea typeface="Arial"/>
                <a:cs typeface="Arial"/>
                <a:sym typeface="Arial"/>
                <a:rtl val="0"/>
              </a:defRPr>
            </a:lvl9pPr>
          </a:lstStyle>
          <a:p>
            <a:endParaRPr/>
          </a:p>
        </p:txBody>
      </p:sp>
      <p:cxnSp>
        <p:nvCxnSpPr>
          <p:cNvPr id="7" name="Shape 7"/>
          <p:cNvCxnSpPr/>
          <p:nvPr/>
        </p:nvCxnSpPr>
        <p:spPr>
          <a:xfrm>
            <a:off x="457200" y="5023258"/>
            <a:ext cx="8229600" cy="0"/>
          </a:xfrm>
          <a:prstGeom prst="straightConnector1">
            <a:avLst/>
          </a:prstGeom>
          <a:noFill/>
          <a:ln w="50800" cap="flat" cmpd="sng">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63758"/>
            <a:ext cx="8229600" cy="30096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4800" b="1" i="0" u="none" strike="noStrike" cap="none" baseline="0">
                <a:solidFill>
                  <a:schemeClr val="accent1"/>
                </a:solidFill>
                <a:latin typeface="Arial"/>
                <a:ea typeface="Arial"/>
                <a:cs typeface="Arial"/>
                <a:sym typeface="Arial"/>
                <a:rtl val="0"/>
              </a:rPr>
              <a:t>Recitation 11</a:t>
            </a:r>
          </a:p>
        </p:txBody>
      </p:sp>
      <p:sp>
        <p:nvSpPr>
          <p:cNvPr id="39" name="Shape 39"/>
          <p:cNvSpPr txBox="1">
            <a:spLocks noGrp="1"/>
          </p:cNvSpPr>
          <p:nvPr>
            <p:ph type="subTitle" idx="1"/>
          </p:nvPr>
        </p:nvSpPr>
        <p:spPr>
          <a:xfrm>
            <a:off x="457200" y="3716392"/>
            <a:ext cx="8229600" cy="12326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 sz="3200" b="0" i="0" u="none" strike="noStrike" cap="none" baseline="0">
                <a:solidFill>
                  <a:schemeClr val="dk2"/>
                </a:solidFill>
                <a:latin typeface="Arial"/>
                <a:ea typeface="Arial"/>
                <a:cs typeface="Arial"/>
                <a:sym typeface="Arial"/>
                <a:rtl val="0"/>
              </a:rPr>
              <a:t>Analysis of Algorithms and </a:t>
            </a:r>
            <a:r>
              <a:rPr lang="en" sz="3200">
                <a:rtl val="0"/>
              </a:rPr>
              <a:t>I</a:t>
            </a:r>
            <a:r>
              <a:rPr lang="en" sz="3200" b="0" i="0" u="none" strike="noStrike" cap="none" baseline="0">
                <a:solidFill>
                  <a:schemeClr val="dk2"/>
                </a:solidFill>
                <a:latin typeface="Arial"/>
                <a:ea typeface="Arial"/>
                <a:cs typeface="Arial"/>
                <a:sym typeface="Arial"/>
                <a:rtl val="0"/>
              </a:rPr>
              <a:t>nductive </a:t>
            </a:r>
            <a:r>
              <a:rPr lang="en" sz="3200">
                <a:rtl val="0"/>
              </a:rPr>
              <a:t>P</a:t>
            </a:r>
            <a:r>
              <a:rPr lang="en" sz="3200" b="0" i="0" u="none" strike="noStrike" cap="none" baseline="0">
                <a:solidFill>
                  <a:schemeClr val="dk2"/>
                </a:solidFill>
                <a:latin typeface="Arial"/>
                <a:ea typeface="Arial"/>
                <a:cs typeface="Arial"/>
                <a:sym typeface="Arial"/>
                <a:rtl val="0"/>
              </a:rPr>
              <a:t>roofs</a:t>
            </a:r>
          </a:p>
        </p:txBody>
      </p:sp>
      <p:sp>
        <p:nvSpPr>
          <p:cNvPr id="40" name="Shape 40"/>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1</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body" idx="1"/>
          </p:nvPr>
        </p:nvSpPr>
        <p:spPr>
          <a:xfrm>
            <a:off x="457200" y="1200150"/>
            <a:ext cx="8492099" cy="29259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 Sort b[h..k].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public static void </a:t>
            </a:r>
            <a:r>
              <a:rPr lang="en" sz="2000" b="1" i="0" u="none" strike="noStrike" cap="none" baseline="0">
                <a:solidFill>
                  <a:srgbClr val="1155CC"/>
                </a:solidFill>
                <a:latin typeface="Courier New"/>
                <a:ea typeface="Courier New"/>
                <a:cs typeface="Courier New"/>
                <a:sym typeface="Courier New"/>
              </a:rPr>
              <a:t>mS</a:t>
            </a:r>
            <a:r>
              <a:rPr lang="en" sz="2000" b="0" i="0" u="none" strike="noStrike" cap="none" baseline="0">
                <a:solidFill>
                  <a:srgbClr val="1155CC"/>
                </a:solidFill>
                <a:latin typeface="Courier New"/>
                <a:ea typeface="Courier New"/>
                <a:cs typeface="Courier New"/>
                <a:sym typeface="Courier New"/>
              </a:rPr>
              <a:t>(Comparable[] b, int h, int 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    	if (h &gt;= k) return;</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    	int e= (h+k)/2;</a:t>
            </a: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1155CC"/>
                </a:solidFill>
                <a:latin typeface="Courier New"/>
                <a:ea typeface="Courier New"/>
                <a:cs typeface="Courier New"/>
                <a:sym typeface="Courier New"/>
              </a:rPr>
              <a:t>    	mS(b, h, e);       </a:t>
            </a:r>
            <a:r>
              <a:rPr lang="en" sz="2000" b="1">
                <a:solidFill>
                  <a:schemeClr val="accent1"/>
                </a:solidFill>
                <a:latin typeface="Courier New"/>
                <a:ea typeface="Courier New"/>
                <a:cs typeface="Courier New"/>
                <a:sym typeface="Courier New"/>
              </a:rPr>
              <a:t>T(e+1-h) comparisons = T(n/2)</a:t>
            </a: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1155CC"/>
                </a:solidFill>
                <a:latin typeface="Courier New"/>
                <a:ea typeface="Courier New"/>
                <a:cs typeface="Courier New"/>
                <a:sym typeface="Courier New"/>
              </a:rPr>
              <a:t>    	mS(b, e+1, k);     </a:t>
            </a:r>
            <a:r>
              <a:rPr lang="en" sz="2000" b="1">
                <a:solidFill>
                  <a:schemeClr val="accent1"/>
                </a:solidFill>
                <a:latin typeface="Courier New"/>
                <a:ea typeface="Courier New"/>
                <a:cs typeface="Courier New"/>
                <a:sym typeface="Courier New"/>
              </a:rPr>
              <a:t>T(k-e)   comparisons = T(n/2)</a:t>
            </a: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1155CC"/>
                </a:solidFill>
                <a:latin typeface="Courier New"/>
                <a:ea typeface="Courier New"/>
                <a:cs typeface="Courier New"/>
                <a:sym typeface="Courier New"/>
              </a:rPr>
              <a:t>    	merge(b, h, e, k);</a:t>
            </a:r>
            <a:r>
              <a:rPr lang="en" sz="2000" b="0" i="0" u="none" strike="noStrike" cap="none" baseline="0">
                <a:solidFill>
                  <a:srgbClr val="1155CC"/>
                </a:solidFill>
                <a:latin typeface="Courier New"/>
                <a:ea typeface="Courier New"/>
                <a:cs typeface="Courier New"/>
                <a:sym typeface="Courier New"/>
              </a:rPr>
              <a:t>	   </a:t>
            </a:r>
            <a:r>
              <a:rPr lang="en" sz="2000" b="1">
                <a:solidFill>
                  <a:schemeClr val="accent1"/>
                </a:solidFill>
                <a:latin typeface="Courier New"/>
                <a:ea typeface="Courier New"/>
                <a:cs typeface="Courier New"/>
                <a:sym typeface="Courier New"/>
              </a:rPr>
              <a:t>How long does merge take?</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a:t>
            </a:r>
          </a:p>
        </p:txBody>
      </p:sp>
      <p:sp>
        <p:nvSpPr>
          <p:cNvPr id="134" name="Shape 134"/>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Runtime of merge sort</a:t>
            </a:r>
          </a:p>
        </p:txBody>
      </p:sp>
      <p:sp>
        <p:nvSpPr>
          <p:cNvPr id="135" name="Shape 135"/>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Merge Sort</a:t>
            </a:r>
          </a:p>
        </p:txBody>
      </p:sp>
      <p:sp>
        <p:nvSpPr>
          <p:cNvPr id="136" name="Shape 136"/>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10</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Runtime of merge</a:t>
            </a:r>
          </a:p>
        </p:txBody>
      </p:sp>
      <p:sp>
        <p:nvSpPr>
          <p:cNvPr id="142" name="Shape 142"/>
          <p:cNvSpPr txBox="1">
            <a:spLocks noGrp="1"/>
          </p:cNvSpPr>
          <p:nvPr>
            <p:ph type="body" idx="1"/>
          </p:nvPr>
        </p:nvSpPr>
        <p:spPr>
          <a:xfrm>
            <a:off x="457200" y="1200150"/>
            <a:ext cx="8229600" cy="3725698"/>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Courier New"/>
              <a:buNone/>
            </a:pPr>
            <a:r>
              <a:rPr lang="en" sz="1800" b="1">
                <a:solidFill>
                  <a:srgbClr val="1155CC"/>
                </a:solidFill>
                <a:latin typeface="Courier New"/>
                <a:ea typeface="Courier New"/>
                <a:cs typeface="Courier New"/>
                <a:sym typeface="Courier New"/>
              </a:rPr>
              <a:t>pseudocode for merge</a:t>
            </a:r>
          </a:p>
          <a:p>
            <a:pPr marL="0" marR="0" lvl="0" indent="0" algn="l" rtl="0">
              <a:lnSpc>
                <a:spcPct val="100000"/>
              </a:lnSpc>
              <a:spcBef>
                <a:spcPts val="0"/>
              </a:spcBef>
              <a:spcAft>
                <a:spcPts val="0"/>
              </a:spcAft>
              <a:buClr>
                <a:schemeClr val="dk1"/>
              </a:buClr>
              <a:buSzPct val="25000"/>
              <a:buFont typeface="Courier New"/>
              <a:buNone/>
            </a:pPr>
            <a:r>
              <a:rPr lang="en" sz="1800">
                <a:solidFill>
                  <a:srgbClr val="1155CC"/>
                </a:solidFill>
                <a:latin typeface="Courier New"/>
                <a:ea typeface="Courier New"/>
                <a:cs typeface="Courier New"/>
                <a:sym typeface="Courier New"/>
              </a:rPr>
              <a:t>/** Pre: b[h..e] and b[e+1..k] are already sorted */</a:t>
            </a:r>
          </a:p>
          <a:p>
            <a:pPr marL="0" marR="0" lvl="0" indent="0" algn="l" rtl="0">
              <a:lnSpc>
                <a:spcPct val="100000"/>
              </a:lnSpc>
              <a:spcBef>
                <a:spcPts val="0"/>
              </a:spcBef>
              <a:spcAft>
                <a:spcPts val="0"/>
              </a:spcAft>
              <a:buClr>
                <a:schemeClr val="dk1"/>
              </a:buClr>
              <a:buSzPct val="25000"/>
              <a:buFont typeface="Courier New"/>
              <a:buNone/>
            </a:pPr>
            <a:r>
              <a:rPr lang="en" sz="1800">
                <a:solidFill>
                  <a:srgbClr val="1155CC"/>
                </a:solidFill>
                <a:latin typeface="Courier New"/>
                <a:ea typeface="Courier New"/>
                <a:cs typeface="Courier New"/>
                <a:sym typeface="Courier New"/>
              </a:rPr>
              <a:t>merge(Comparable[] b, int h, int e, int k)</a:t>
            </a:r>
          </a:p>
          <a:p>
            <a:pPr marL="0" marR="0" lvl="0" indent="0" algn="l" rtl="0">
              <a:lnSpc>
                <a:spcPct val="100000"/>
              </a:lnSpc>
              <a:spcBef>
                <a:spcPts val="0"/>
              </a:spcBef>
              <a:spcAft>
                <a:spcPts val="0"/>
              </a:spcAft>
              <a:buClr>
                <a:schemeClr val="dk1"/>
              </a:buClr>
              <a:buSzPct val="25000"/>
              <a:buFont typeface="Courier New"/>
              <a:buNone/>
            </a:pPr>
            <a:r>
              <a:rPr lang="en" sz="1800">
                <a:solidFill>
                  <a:srgbClr val="1155CC"/>
                </a:solidFill>
                <a:latin typeface="Courier New"/>
                <a:ea typeface="Courier New"/>
                <a:cs typeface="Courier New"/>
                <a:sym typeface="Courier New"/>
              </a:rPr>
              <a:t>    Copy both segments</a:t>
            </a:r>
          </a:p>
          <a:p>
            <a:pPr marL="0" marR="0" lvl="0" indent="0" algn="l" rtl="0">
              <a:lnSpc>
                <a:spcPct val="100000"/>
              </a:lnSpc>
              <a:spcBef>
                <a:spcPts val="0"/>
              </a:spcBef>
              <a:spcAft>
                <a:spcPts val="0"/>
              </a:spcAft>
              <a:buClr>
                <a:schemeClr val="dk1"/>
              </a:buClr>
              <a:buSzPct val="25000"/>
              <a:buFont typeface="Courier New"/>
              <a:buNone/>
            </a:pPr>
            <a:r>
              <a:rPr lang="en" sz="1800">
                <a:solidFill>
                  <a:srgbClr val="1155CC"/>
                </a:solidFill>
                <a:latin typeface="Courier New"/>
                <a:ea typeface="Courier New"/>
                <a:cs typeface="Courier New"/>
                <a:sym typeface="Courier New"/>
              </a:rPr>
              <a:t>    While both copies are non-empty</a:t>
            </a:r>
          </a:p>
          <a:p>
            <a:pPr marL="0" marR="0" lvl="0" indent="0" algn="l" rtl="0">
              <a:lnSpc>
                <a:spcPct val="100000"/>
              </a:lnSpc>
              <a:spcBef>
                <a:spcPts val="0"/>
              </a:spcBef>
              <a:spcAft>
                <a:spcPts val="0"/>
              </a:spcAft>
              <a:buClr>
                <a:schemeClr val="dk1"/>
              </a:buClr>
              <a:buSzPct val="25000"/>
              <a:buFont typeface="Courier New"/>
              <a:buNone/>
            </a:pPr>
            <a:r>
              <a:rPr lang="en" sz="1800">
                <a:solidFill>
                  <a:srgbClr val="1155CC"/>
                </a:solidFill>
                <a:latin typeface="Courier New"/>
                <a:ea typeface="Courier New"/>
                <a:cs typeface="Courier New"/>
                <a:sym typeface="Courier New"/>
              </a:rPr>
              <a:t>        Compare the first element of each segment</a:t>
            </a:r>
          </a:p>
          <a:p>
            <a:pPr marL="0" marR="0" lvl="0" indent="0" algn="l" rtl="0">
              <a:lnSpc>
                <a:spcPct val="100000"/>
              </a:lnSpc>
              <a:spcBef>
                <a:spcPts val="0"/>
              </a:spcBef>
              <a:spcAft>
                <a:spcPts val="0"/>
              </a:spcAft>
              <a:buClr>
                <a:schemeClr val="dk1"/>
              </a:buClr>
              <a:buSzPct val="25000"/>
              <a:buFont typeface="Courier New"/>
              <a:buNone/>
            </a:pPr>
            <a:r>
              <a:rPr lang="en" sz="1800">
                <a:solidFill>
                  <a:srgbClr val="1155CC"/>
                </a:solidFill>
                <a:latin typeface="Courier New"/>
                <a:ea typeface="Courier New"/>
                <a:cs typeface="Courier New"/>
                <a:sym typeface="Courier New"/>
              </a:rPr>
              <a:t>        Set the next element of b to the smaller value</a:t>
            </a:r>
          </a:p>
          <a:p>
            <a:pPr marL="0" marR="0" lvl="0" indent="0" algn="l" rtl="0">
              <a:lnSpc>
                <a:spcPct val="100000"/>
              </a:lnSpc>
              <a:spcBef>
                <a:spcPts val="0"/>
              </a:spcBef>
              <a:spcAft>
                <a:spcPts val="0"/>
              </a:spcAft>
              <a:buClr>
                <a:schemeClr val="dk1"/>
              </a:buClr>
              <a:buSzPct val="25000"/>
              <a:buFont typeface="Courier New"/>
              <a:buNone/>
            </a:pPr>
            <a:r>
              <a:rPr lang="en" sz="1800">
                <a:solidFill>
                  <a:srgbClr val="1155CC"/>
                </a:solidFill>
                <a:latin typeface="Courier New"/>
                <a:ea typeface="Courier New"/>
                <a:cs typeface="Courier New"/>
                <a:sym typeface="Courier New"/>
              </a:rPr>
              <a:t>        Remove the smaller element from its segment</a:t>
            </a:r>
          </a:p>
        </p:txBody>
      </p:sp>
      <p:sp>
        <p:nvSpPr>
          <p:cNvPr id="143" name="Shape 143"/>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11</a:t>
            </a:fld>
            <a:endParaRPr lang="en" sz="1300" b="0" i="0" u="none" strike="noStrike" cap="none" baseline="0">
              <a:solidFill>
                <a:schemeClr val="dk1"/>
              </a:solidFill>
              <a:latin typeface="Arial"/>
              <a:ea typeface="Arial"/>
              <a:cs typeface="Arial"/>
              <a:sym typeface="Arial"/>
              <a:rtl val="0"/>
            </a:endParaRPr>
          </a:p>
        </p:txBody>
      </p:sp>
      <p:grpSp>
        <p:nvGrpSpPr>
          <p:cNvPr id="144" name="Shape 144"/>
          <p:cNvGrpSpPr/>
          <p:nvPr/>
        </p:nvGrpSpPr>
        <p:grpSpPr>
          <a:xfrm>
            <a:off x="457200" y="2415800"/>
            <a:ext cx="7701399" cy="2409300"/>
            <a:chOff x="436675" y="2140575"/>
            <a:chExt cx="7701399" cy="2409300"/>
          </a:xfrm>
        </p:grpSpPr>
        <p:sp>
          <p:nvSpPr>
            <p:cNvPr id="145" name="Shape 145"/>
            <p:cNvSpPr/>
            <p:nvPr/>
          </p:nvSpPr>
          <p:spPr>
            <a:xfrm>
              <a:off x="868475" y="2140575"/>
              <a:ext cx="7269599" cy="1706399"/>
            </a:xfrm>
            <a:prstGeom prst="roundRect">
              <a:avLst>
                <a:gd name="adj" fmla="val 16667"/>
              </a:avLst>
            </a:prstGeom>
            <a:no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cxnSp>
          <p:nvCxnSpPr>
            <p:cNvPr id="146" name="Shape 146"/>
            <p:cNvCxnSpPr/>
            <p:nvPr/>
          </p:nvCxnSpPr>
          <p:spPr>
            <a:xfrm rot="10800000">
              <a:off x="2611050" y="3919449"/>
              <a:ext cx="116099" cy="263100"/>
            </a:xfrm>
            <a:prstGeom prst="straightConnector1">
              <a:avLst/>
            </a:prstGeom>
            <a:noFill/>
            <a:ln w="19050" cap="flat" cmpd="sng">
              <a:solidFill>
                <a:srgbClr val="DA0002"/>
              </a:solidFill>
              <a:prstDash val="solid"/>
              <a:round/>
              <a:headEnd type="none" w="lg" len="lg"/>
              <a:tailEnd type="triangle" w="lg" len="lg"/>
            </a:ln>
          </p:spPr>
        </p:cxnSp>
        <p:sp>
          <p:nvSpPr>
            <p:cNvPr id="147" name="Shape 147"/>
            <p:cNvSpPr txBox="1"/>
            <p:nvPr/>
          </p:nvSpPr>
          <p:spPr>
            <a:xfrm>
              <a:off x="436675" y="4087275"/>
              <a:ext cx="4678799" cy="4626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DA0002"/>
                  </a:solidFill>
                  <a:latin typeface="Courier New"/>
                  <a:ea typeface="Courier New"/>
                  <a:cs typeface="Courier New"/>
                  <a:sym typeface="Courier New"/>
                </a:rPr>
                <a:t>k-h loops must empty one segment</a:t>
              </a:r>
            </a:p>
          </p:txBody>
        </p:sp>
      </p:grpSp>
      <p:grpSp>
        <p:nvGrpSpPr>
          <p:cNvPr id="148" name="Shape 148"/>
          <p:cNvGrpSpPr/>
          <p:nvPr/>
        </p:nvGrpSpPr>
        <p:grpSpPr>
          <a:xfrm>
            <a:off x="1596250" y="2692250"/>
            <a:ext cx="6403500" cy="1461800"/>
            <a:chOff x="1602375" y="2420850"/>
            <a:chExt cx="6403500" cy="1461800"/>
          </a:xfrm>
        </p:grpSpPr>
        <p:sp>
          <p:nvSpPr>
            <p:cNvPr id="149" name="Shape 149"/>
            <p:cNvSpPr/>
            <p:nvPr/>
          </p:nvSpPr>
          <p:spPr>
            <a:xfrm>
              <a:off x="1602375" y="2420850"/>
              <a:ext cx="6403500" cy="857400"/>
            </a:xfrm>
            <a:prstGeom prst="roundRect">
              <a:avLst>
                <a:gd name="adj" fmla="val 16667"/>
              </a:avLst>
            </a:prstGeom>
            <a:no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cxnSp>
          <p:nvCxnSpPr>
            <p:cNvPr id="150" name="Shape 150"/>
            <p:cNvCxnSpPr/>
            <p:nvPr/>
          </p:nvCxnSpPr>
          <p:spPr>
            <a:xfrm rot="10800000">
              <a:off x="4905000" y="3332100"/>
              <a:ext cx="158999" cy="237299"/>
            </a:xfrm>
            <a:prstGeom prst="straightConnector1">
              <a:avLst/>
            </a:prstGeom>
            <a:noFill/>
            <a:ln w="19050" cap="flat" cmpd="sng">
              <a:solidFill>
                <a:srgbClr val="DA0002"/>
              </a:solidFill>
              <a:prstDash val="solid"/>
              <a:round/>
              <a:headEnd type="none" w="lg" len="lg"/>
              <a:tailEnd type="triangle" w="lg" len="lg"/>
            </a:ln>
          </p:spPr>
        </p:cxnSp>
        <p:sp>
          <p:nvSpPr>
            <p:cNvPr id="151" name="Shape 151"/>
            <p:cNvSpPr txBox="1"/>
            <p:nvPr/>
          </p:nvSpPr>
          <p:spPr>
            <a:xfrm>
              <a:off x="2758300" y="3393350"/>
              <a:ext cx="5088299" cy="489300"/>
            </a:xfrm>
            <a:prstGeom prst="rect">
              <a:avLst/>
            </a:prstGeom>
            <a:noFill/>
            <a:ln>
              <a:noFill/>
            </a:ln>
          </p:spPr>
          <p:txBody>
            <a:bodyPr lIns="91425" tIns="91425" rIns="91425" bIns="91425" anchor="t" anchorCtr="0">
              <a:noAutofit/>
            </a:bodyPr>
            <a:lstStyle/>
            <a:p>
              <a:pPr>
                <a:spcBef>
                  <a:spcPts val="0"/>
                </a:spcBef>
                <a:buNone/>
              </a:pPr>
              <a:r>
                <a:rPr lang="en" sz="1800" b="1">
                  <a:solidFill>
                    <a:srgbClr val="DA0002"/>
                  </a:solidFill>
                  <a:latin typeface="Courier New"/>
                  <a:ea typeface="Courier New"/>
                  <a:cs typeface="Courier New"/>
                  <a:sym typeface="Courier New"/>
                </a:rPr>
                <a:t>One comparison, one add, one remove</a:t>
              </a:r>
            </a:p>
          </p:txBody>
        </p:sp>
      </p:grpSp>
      <p:sp>
        <p:nvSpPr>
          <p:cNvPr id="152" name="Shape 152"/>
          <p:cNvSpPr txBox="1"/>
          <p:nvPr/>
        </p:nvSpPr>
        <p:spPr>
          <a:xfrm>
            <a:off x="5662850" y="4243700"/>
            <a:ext cx="3358200" cy="581400"/>
          </a:xfrm>
          <a:prstGeom prst="rect">
            <a:avLst/>
          </a:prstGeom>
          <a:noFill/>
          <a:ln>
            <a:noFill/>
          </a:ln>
        </p:spPr>
        <p:txBody>
          <a:bodyPr lIns="91425" tIns="91425" rIns="91425" bIns="91425" anchor="t" anchorCtr="0">
            <a:noAutofit/>
          </a:bodyPr>
          <a:lstStyle/>
          <a:p>
            <a:pPr lvl="0" rtl="0">
              <a:spcBef>
                <a:spcPts val="0"/>
              </a:spcBef>
              <a:buNone/>
            </a:pPr>
            <a:r>
              <a:rPr lang="en" sz="2400" b="1">
                <a:solidFill>
                  <a:srgbClr val="DA0002"/>
                </a:solidFill>
                <a:latin typeface="Courier New"/>
                <a:ea typeface="Courier New"/>
                <a:cs typeface="Courier New"/>
                <a:sym typeface="Courier New"/>
              </a:rPr>
              <a:t>Runtime is O(k-h)</a:t>
            </a:r>
          </a:p>
        </p:txBody>
      </p:sp>
      <p:sp>
        <p:nvSpPr>
          <p:cNvPr id="153" name="Shape 153"/>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Pr>
              <a:t>Merge Sort</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8"/>
                                        </p:tgtEl>
                                        <p:attrNameLst>
                                          <p:attrName>style.visibility</p:attrName>
                                        </p:attrNameLst>
                                      </p:cBhvr>
                                      <p:to>
                                        <p:strVal val="visible"/>
                                      </p:to>
                                    </p:set>
                                    <p:animEffect transition="in" filter="fade">
                                      <p:cBhvr>
                                        <p:cTn id="7" dur="1000"/>
                                        <p:tgtEl>
                                          <p:spTgt spid="1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4"/>
                                        </p:tgtEl>
                                        <p:attrNameLst>
                                          <p:attrName>style.visibility</p:attrName>
                                        </p:attrNameLst>
                                      </p:cBhvr>
                                      <p:to>
                                        <p:strVal val="visible"/>
                                      </p:to>
                                    </p:set>
                                    <p:animEffect transition="in" filter="fade">
                                      <p:cBhvr>
                                        <p:cTn id="12" dur="1000"/>
                                        <p:tgtEl>
                                          <p:spTgt spid="14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2"/>
                                        </p:tgtEl>
                                        <p:attrNameLst>
                                          <p:attrName>style.visibility</p:attrName>
                                        </p:attrNameLst>
                                      </p:cBhvr>
                                      <p:to>
                                        <p:strVal val="visible"/>
                                      </p:to>
                                    </p:set>
                                    <p:animEffect transition="in" filter="fade">
                                      <p:cBhvr>
                                        <p:cTn id="17" dur="1000"/>
                                        <p:tgtEl>
                                          <p:spTgt spid="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body" idx="1"/>
          </p:nvPr>
        </p:nvSpPr>
        <p:spPr>
          <a:xfrm>
            <a:off x="457200" y="1200150"/>
            <a:ext cx="8492099" cy="29259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 Sort b[h..k].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public static void </a:t>
            </a:r>
            <a:r>
              <a:rPr lang="en" sz="2000" b="1" i="0" u="none" strike="noStrike" cap="none" baseline="0">
                <a:solidFill>
                  <a:srgbClr val="1155CC"/>
                </a:solidFill>
                <a:latin typeface="Courier New"/>
                <a:ea typeface="Courier New"/>
                <a:cs typeface="Courier New"/>
                <a:sym typeface="Courier New"/>
              </a:rPr>
              <a:t>mS</a:t>
            </a:r>
            <a:r>
              <a:rPr lang="en" sz="2000" b="0" i="0" u="none" strike="noStrike" cap="none" baseline="0">
                <a:solidFill>
                  <a:srgbClr val="1155CC"/>
                </a:solidFill>
                <a:latin typeface="Courier New"/>
                <a:ea typeface="Courier New"/>
                <a:cs typeface="Courier New"/>
                <a:sym typeface="Courier New"/>
              </a:rPr>
              <a:t>(Comparable[] b, int h, int 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    	if (h &gt;= k) return;</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    	int e= (h+k)/2;</a:t>
            </a: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1155CC"/>
                </a:solidFill>
                <a:latin typeface="Courier New"/>
                <a:ea typeface="Courier New"/>
                <a:cs typeface="Courier New"/>
                <a:sym typeface="Courier New"/>
              </a:rPr>
              <a:t>    	mS(b, h, e);       </a:t>
            </a:r>
            <a:r>
              <a:rPr lang="en" sz="2000" b="1">
                <a:solidFill>
                  <a:schemeClr val="accent1"/>
                </a:solidFill>
                <a:latin typeface="Courier New"/>
                <a:ea typeface="Courier New"/>
                <a:cs typeface="Courier New"/>
                <a:sym typeface="Courier New"/>
              </a:rPr>
              <a:t>T(e+1-h) comparisons = T(n/2)</a:t>
            </a: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1155CC"/>
                </a:solidFill>
                <a:latin typeface="Courier New"/>
                <a:ea typeface="Courier New"/>
                <a:cs typeface="Courier New"/>
                <a:sym typeface="Courier New"/>
              </a:rPr>
              <a:t>    	mS(b, e+1, k);     </a:t>
            </a:r>
            <a:r>
              <a:rPr lang="en" sz="2000" b="1">
                <a:solidFill>
                  <a:schemeClr val="accent1"/>
                </a:solidFill>
                <a:latin typeface="Courier New"/>
                <a:ea typeface="Courier New"/>
                <a:cs typeface="Courier New"/>
                <a:sym typeface="Courier New"/>
              </a:rPr>
              <a:t>T(k-e)   comparisons = T(n/2)</a:t>
            </a: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1155CC"/>
                </a:solidFill>
                <a:latin typeface="Courier New"/>
                <a:ea typeface="Courier New"/>
                <a:cs typeface="Courier New"/>
                <a:sym typeface="Courier New"/>
              </a:rPr>
              <a:t>    	merge(b, h, e, k);</a:t>
            </a:r>
            <a:r>
              <a:rPr lang="en" sz="2000" b="0" i="0" u="none" strike="noStrike" cap="none" baseline="0">
                <a:solidFill>
                  <a:srgbClr val="1155CC"/>
                </a:solidFill>
                <a:latin typeface="Courier New"/>
                <a:ea typeface="Courier New"/>
                <a:cs typeface="Courier New"/>
                <a:sym typeface="Courier New"/>
              </a:rPr>
              <a:t>	 </a:t>
            </a:r>
            <a:r>
              <a:rPr lang="en" sz="2000" b="1">
                <a:solidFill>
                  <a:schemeClr val="accent1"/>
                </a:solidFill>
                <a:latin typeface="Courier New"/>
                <a:ea typeface="Courier New"/>
                <a:cs typeface="Courier New"/>
                <a:sym typeface="Courier New"/>
              </a:rPr>
              <a:t>O(k-h)   comparisons = O(n)</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Pr>
              <a:t>}</a:t>
            </a:r>
          </a:p>
        </p:txBody>
      </p:sp>
      <p:sp>
        <p:nvSpPr>
          <p:cNvPr id="159" name="Shape 159"/>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Runtime of merge sort</a:t>
            </a:r>
          </a:p>
        </p:txBody>
      </p:sp>
      <p:sp>
        <p:nvSpPr>
          <p:cNvPr id="160" name="Shape 160"/>
          <p:cNvSpPr txBox="1"/>
          <p:nvPr/>
        </p:nvSpPr>
        <p:spPr>
          <a:xfrm>
            <a:off x="2788075" y="3967825"/>
            <a:ext cx="4220700" cy="937200"/>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chemeClr val="accent1"/>
              </a:buClr>
              <a:buSzPct val="25000"/>
              <a:buFont typeface="Courier New"/>
              <a:buNone/>
            </a:pPr>
            <a:r>
              <a:rPr lang="en" sz="2400" b="1" i="0" u="none" strike="noStrike" cap="none" baseline="0">
                <a:solidFill>
                  <a:schemeClr val="accent1"/>
                </a:solidFill>
                <a:latin typeface="Courier New"/>
                <a:ea typeface="Courier New"/>
                <a:cs typeface="Courier New"/>
                <a:sym typeface="Courier New"/>
                <a:rtl val="0"/>
              </a:rPr>
              <a:t>Recursive Case</a:t>
            </a:r>
            <a:r>
              <a:rPr lang="en" sz="2400" b="1">
                <a:solidFill>
                  <a:schemeClr val="accent1"/>
                </a:solidFill>
                <a:latin typeface="Courier New"/>
                <a:ea typeface="Courier New"/>
                <a:cs typeface="Courier New"/>
                <a:sym typeface="Courier New"/>
                <a:rtl val="0"/>
              </a:rPr>
              <a:t>:</a:t>
            </a:r>
          </a:p>
          <a:p>
            <a:pPr marL="0" marR="0" lvl="0" indent="0" algn="ctr" rtl="0">
              <a:lnSpc>
                <a:spcPct val="100000"/>
              </a:lnSpc>
              <a:spcBef>
                <a:spcPts val="0"/>
              </a:spcBef>
              <a:spcAft>
                <a:spcPts val="0"/>
              </a:spcAft>
              <a:buClr>
                <a:schemeClr val="accent1"/>
              </a:buClr>
              <a:buSzPct val="25000"/>
              <a:buFont typeface="Courier New"/>
              <a:buNone/>
            </a:pPr>
            <a:r>
              <a:rPr lang="en" sz="2400" b="1" i="0" u="none" strike="noStrike" cap="none" baseline="0">
                <a:solidFill>
                  <a:schemeClr val="accent1"/>
                </a:solidFill>
                <a:latin typeface="Courier New"/>
                <a:ea typeface="Courier New"/>
                <a:cs typeface="Courier New"/>
                <a:sym typeface="Courier New"/>
                <a:rtl val="0"/>
              </a:rPr>
              <a:t>T(n) = 2T(n/2)</a:t>
            </a:r>
            <a:r>
              <a:rPr lang="en" sz="2400" b="1">
                <a:solidFill>
                  <a:schemeClr val="accent1"/>
                </a:solidFill>
                <a:latin typeface="Courier New"/>
                <a:ea typeface="Courier New"/>
                <a:cs typeface="Courier New"/>
                <a:sym typeface="Courier New"/>
                <a:rtl val="0"/>
              </a:rPr>
              <a:t> + O(n)</a:t>
            </a:r>
            <a:r>
              <a:rPr lang="en" sz="2400" b="1" i="0" u="none" strike="noStrike" cap="none" baseline="0">
                <a:solidFill>
                  <a:schemeClr val="accent1"/>
                </a:solidFill>
                <a:latin typeface="Courier New"/>
                <a:ea typeface="Courier New"/>
                <a:cs typeface="Courier New"/>
                <a:sym typeface="Courier New"/>
                <a:rtl val="0"/>
              </a:rPr>
              <a:t>       </a:t>
            </a:r>
          </a:p>
        </p:txBody>
      </p:sp>
      <p:sp>
        <p:nvSpPr>
          <p:cNvPr id="161" name="Shape 161"/>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Merge Sort</a:t>
            </a:r>
          </a:p>
        </p:txBody>
      </p:sp>
      <p:sp>
        <p:nvSpPr>
          <p:cNvPr id="162" name="Shape 162"/>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12</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0"/>
                                        </p:tgtEl>
                                        <p:attrNameLst>
                                          <p:attrName>style.visibility</p:attrName>
                                        </p:attrNameLst>
                                      </p:cBhvr>
                                      <p:to>
                                        <p:strVal val="visible"/>
                                      </p:to>
                                    </p:set>
                                    <p:animEffect transition="in" filter="fade">
                                      <p:cBhvr>
                                        <p:cTn id="7" dur="1000"/>
                                        <p:tgtEl>
                                          <p:spTgt spid="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Runtime </a:t>
            </a:r>
          </a:p>
        </p:txBody>
      </p:sp>
      <p:sp>
        <p:nvSpPr>
          <p:cNvPr id="168" name="Shape 168"/>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Merge Sort</a:t>
            </a:r>
          </a:p>
        </p:txBody>
      </p:sp>
      <p:sp>
        <p:nvSpPr>
          <p:cNvPr id="169" name="Shape 169"/>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13</a:t>
            </a:fld>
            <a:endParaRPr lang="en" sz="1300" b="0" i="0" u="none" strike="noStrike" cap="none" baseline="0">
              <a:solidFill>
                <a:schemeClr val="dk1"/>
              </a:solidFill>
              <a:latin typeface="Arial"/>
              <a:ea typeface="Arial"/>
              <a:cs typeface="Arial"/>
              <a:sym typeface="Arial"/>
              <a:rtl val="0"/>
            </a:endParaRPr>
          </a:p>
        </p:txBody>
      </p:sp>
      <p:sp>
        <p:nvSpPr>
          <p:cNvPr id="170" name="Shape 170"/>
          <p:cNvSpPr txBox="1">
            <a:spLocks noGrp="1"/>
          </p:cNvSpPr>
          <p:nvPr>
            <p:ph type="body" idx="1"/>
          </p:nvPr>
        </p:nvSpPr>
        <p:spPr>
          <a:xfrm>
            <a:off x="457200" y="1200150"/>
            <a:ext cx="8492099" cy="2414399"/>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Courier New"/>
              <a:buNone/>
            </a:pPr>
            <a:r>
              <a:rPr lang="en" sz="2000">
                <a:solidFill>
                  <a:srgbClr val="DA0002"/>
                </a:solidFill>
                <a:latin typeface="Courier New"/>
                <a:ea typeface="Courier New"/>
                <a:cs typeface="Courier New"/>
                <a:sym typeface="Courier New"/>
              </a:rPr>
              <a:t>We determined that</a:t>
            </a:r>
          </a:p>
          <a:p>
            <a:pPr marL="0" marR="0" lvl="0" indent="0" algn="l" rtl="0">
              <a:lnSpc>
                <a:spcPct val="115000"/>
              </a:lnSpc>
              <a:spcBef>
                <a:spcPts val="0"/>
              </a:spcBef>
              <a:spcAft>
                <a:spcPts val="0"/>
              </a:spcAft>
              <a:buClr>
                <a:schemeClr val="dk1"/>
              </a:buClr>
              <a:buSzPct val="25000"/>
              <a:buFont typeface="Courier New"/>
              <a:buNone/>
            </a:pPr>
            <a:r>
              <a:rPr lang="en" sz="2000" b="1">
                <a:solidFill>
                  <a:srgbClr val="DA0002"/>
                </a:solidFill>
                <a:latin typeface="Courier New"/>
                <a:ea typeface="Courier New"/>
                <a:cs typeface="Courier New"/>
                <a:sym typeface="Courier New"/>
              </a:rPr>
              <a:t>    T(1) = 0</a:t>
            </a:r>
          </a:p>
          <a:p>
            <a:pPr marL="0" marR="0" lvl="0" indent="0" algn="l" rtl="0">
              <a:lnSpc>
                <a:spcPct val="115000"/>
              </a:lnSpc>
              <a:spcBef>
                <a:spcPts val="0"/>
              </a:spcBef>
              <a:spcAft>
                <a:spcPts val="0"/>
              </a:spcAft>
              <a:buClr>
                <a:schemeClr val="dk1"/>
              </a:buClr>
              <a:buSzPct val="25000"/>
              <a:buFont typeface="Courier New"/>
              <a:buNone/>
            </a:pPr>
            <a:r>
              <a:rPr lang="en" sz="2000" b="1">
                <a:solidFill>
                  <a:srgbClr val="DA0002"/>
                </a:solidFill>
                <a:latin typeface="Courier New"/>
                <a:ea typeface="Courier New"/>
                <a:cs typeface="Courier New"/>
                <a:sym typeface="Courier New"/>
              </a:rPr>
              <a:t>    T(n) = 2T(n/2) + n</a:t>
            </a:r>
            <a:r>
              <a:rPr lang="en" sz="2000">
                <a:solidFill>
                  <a:srgbClr val="DA0002"/>
                </a:solidFill>
                <a:latin typeface="Courier New"/>
                <a:ea typeface="Courier New"/>
                <a:cs typeface="Courier New"/>
                <a:sym typeface="Courier New"/>
              </a:rPr>
              <a:t>  for n &gt; 1</a:t>
            </a:r>
          </a:p>
          <a:p>
            <a:pPr marL="0" marR="0" lvl="0" indent="0" algn="l" rtl="0">
              <a:lnSpc>
                <a:spcPct val="115000"/>
              </a:lnSpc>
              <a:spcBef>
                <a:spcPts val="0"/>
              </a:spcBef>
              <a:spcAft>
                <a:spcPts val="0"/>
              </a:spcAft>
              <a:buClr>
                <a:schemeClr val="dk1"/>
              </a:buClr>
              <a:buFont typeface="Courier New"/>
              <a:buNone/>
            </a:pPr>
            <a:endParaRPr sz="2000">
              <a:solidFill>
                <a:srgbClr val="DA0002"/>
              </a:solidFill>
              <a:latin typeface="Courier New"/>
              <a:ea typeface="Courier New"/>
              <a:cs typeface="Courier New"/>
              <a:sym typeface="Courier New"/>
            </a:endParaRPr>
          </a:p>
          <a:p>
            <a:pPr marL="0" marR="0" lvl="0" indent="0" algn="l" rtl="0">
              <a:lnSpc>
                <a:spcPct val="115000"/>
              </a:lnSpc>
              <a:spcBef>
                <a:spcPts val="0"/>
              </a:spcBef>
              <a:spcAft>
                <a:spcPts val="0"/>
              </a:spcAft>
              <a:buClr>
                <a:schemeClr val="dk1"/>
              </a:buClr>
              <a:buSzPct val="25000"/>
              <a:buFont typeface="Courier New"/>
              <a:buNone/>
            </a:pPr>
            <a:r>
              <a:rPr lang="en" sz="2000">
                <a:solidFill>
                  <a:srgbClr val="DA0002"/>
                </a:solidFill>
                <a:latin typeface="Courier New"/>
                <a:ea typeface="Courier New"/>
                <a:cs typeface="Courier New"/>
                <a:sym typeface="Courier New"/>
              </a:rPr>
              <a:t>We will prove that</a:t>
            </a:r>
          </a:p>
          <a:p>
            <a:pPr marL="0" marR="0" lvl="0" indent="0" algn="l" rtl="0">
              <a:lnSpc>
                <a:spcPct val="115000"/>
              </a:lnSpc>
              <a:spcBef>
                <a:spcPts val="0"/>
              </a:spcBef>
              <a:spcAft>
                <a:spcPts val="0"/>
              </a:spcAft>
              <a:buClr>
                <a:schemeClr val="dk1"/>
              </a:buClr>
              <a:buSzPct val="25000"/>
              <a:buFont typeface="Courier New"/>
              <a:buNone/>
            </a:pPr>
            <a:r>
              <a:rPr lang="en" sz="2000">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T(n) = n</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log</a:t>
            </a:r>
            <a:r>
              <a:rPr lang="en" sz="2000" b="1" baseline="-25000">
                <a:solidFill>
                  <a:srgbClr val="DA0002"/>
                </a:solidFill>
                <a:latin typeface="Courier New"/>
                <a:ea typeface="Courier New"/>
                <a:cs typeface="Courier New"/>
                <a:sym typeface="Courier New"/>
              </a:rPr>
              <a:t>2</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a:t>
            </a:r>
            <a:r>
              <a:rPr lang="en" sz="2000">
                <a:solidFill>
                  <a:srgbClr val="DA0002"/>
                </a:solidFill>
                <a:latin typeface="Courier New"/>
                <a:ea typeface="Courier New"/>
                <a:cs typeface="Courier New"/>
                <a:sym typeface="Courier New"/>
              </a:rPr>
              <a:t>  (or </a:t>
            </a:r>
            <a:r>
              <a:rPr lang="en" sz="2000" b="1">
                <a:solidFill>
                  <a:srgbClr val="DA0002"/>
                </a:solidFill>
                <a:latin typeface="Courier New"/>
                <a:ea typeface="Courier New"/>
                <a:cs typeface="Courier New"/>
                <a:sym typeface="Courier New"/>
              </a:rPr>
              <a:t>n</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a:t>
            </a:r>
            <a:r>
              <a:rPr lang="en" sz="2000">
                <a:solidFill>
                  <a:srgbClr val="DA0002"/>
                </a:solidFill>
                <a:latin typeface="Courier New"/>
                <a:ea typeface="Courier New"/>
                <a:cs typeface="Courier New"/>
                <a:sym typeface="Courier New"/>
              </a:rPr>
              <a:t> for short)</a:t>
            </a:r>
          </a:p>
          <a:p>
            <a:pPr marL="0" marR="0" lvl="0" indent="0" algn="l" rtl="0">
              <a:lnSpc>
                <a:spcPct val="100000"/>
              </a:lnSpc>
              <a:spcBef>
                <a:spcPts val="0"/>
              </a:spcBef>
              <a:spcAft>
                <a:spcPts val="0"/>
              </a:spcAft>
              <a:buClr>
                <a:schemeClr val="dk1"/>
              </a:buClr>
              <a:buFont typeface="Arial"/>
              <a:buNone/>
            </a:pPr>
            <a:endParaRPr sz="2000" b="0" i="0" u="none" strike="noStrike" cap="none" baseline="0">
              <a:solidFill>
                <a:schemeClr val="dk1"/>
              </a:solidFill>
              <a:latin typeface="Arial"/>
              <a:ea typeface="Arial"/>
              <a:cs typeface="Arial"/>
              <a:sym typeface="Arial"/>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a:t>R</a:t>
            </a:r>
            <a:r>
              <a:rPr lang="en" sz="3600" b="1" i="0" u="none" strike="noStrike" cap="none" baseline="0">
                <a:solidFill>
                  <a:srgbClr val="DA0002"/>
                </a:solidFill>
                <a:latin typeface="Arial"/>
                <a:ea typeface="Arial"/>
                <a:cs typeface="Arial"/>
                <a:sym typeface="Arial"/>
                <a:rtl val="0"/>
              </a:rPr>
              <a:t>ecursion tree</a:t>
            </a:r>
          </a:p>
        </p:txBody>
      </p:sp>
      <p:sp>
        <p:nvSpPr>
          <p:cNvPr id="176" name="Shape 176"/>
          <p:cNvSpPr txBox="1"/>
          <p:nvPr/>
        </p:nvSpPr>
        <p:spPr>
          <a:xfrm>
            <a:off x="3531175" y="1293612"/>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T(n)</a:t>
            </a:r>
          </a:p>
        </p:txBody>
      </p:sp>
      <p:sp>
        <p:nvSpPr>
          <p:cNvPr id="177" name="Shape 177"/>
          <p:cNvSpPr txBox="1"/>
          <p:nvPr/>
        </p:nvSpPr>
        <p:spPr>
          <a:xfrm>
            <a:off x="5216075" y="1911900"/>
            <a:ext cx="10437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 sz="1800" b="1" i="0" u="none" strike="noStrike" cap="none" baseline="0">
                <a:solidFill>
                  <a:schemeClr val="dk1"/>
                </a:solidFill>
                <a:latin typeface="Courier New"/>
                <a:ea typeface="Courier New"/>
                <a:cs typeface="Courier New"/>
                <a:sym typeface="Courier New"/>
                <a:rtl val="0"/>
              </a:rPr>
              <a:t>T(n/2)</a:t>
            </a:r>
          </a:p>
          <a:p>
            <a:pPr marL="0" marR="0" lvl="0" indent="0" algn="ctr" rtl="0">
              <a:lnSpc>
                <a:spcPct val="100000"/>
              </a:lnSpc>
              <a:spcBef>
                <a:spcPts val="0"/>
              </a:spcBef>
              <a:spcAft>
                <a:spcPts val="0"/>
              </a:spcAft>
              <a:buClr>
                <a:srgbClr val="000000"/>
              </a:buClr>
              <a:buFont typeface="Arial"/>
              <a:buNone/>
            </a:pPr>
            <a:endParaRPr sz="1800" b="1" i="0" u="none" strike="noStrike" cap="none" baseline="0">
              <a:solidFill>
                <a:srgbClr val="000000"/>
              </a:solidFill>
              <a:latin typeface="Courier New"/>
              <a:ea typeface="Courier New"/>
              <a:cs typeface="Courier New"/>
              <a:sym typeface="Courier New"/>
              <a:rtl val="0"/>
            </a:endParaRPr>
          </a:p>
        </p:txBody>
      </p:sp>
      <p:sp>
        <p:nvSpPr>
          <p:cNvPr id="178" name="Shape 178"/>
          <p:cNvSpPr txBox="1"/>
          <p:nvPr/>
        </p:nvSpPr>
        <p:spPr>
          <a:xfrm>
            <a:off x="521924" y="2679275"/>
            <a:ext cx="10437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T(n/4)</a:t>
            </a:r>
          </a:p>
        </p:txBody>
      </p:sp>
      <p:sp>
        <p:nvSpPr>
          <p:cNvPr id="179" name="Shape 179"/>
          <p:cNvSpPr txBox="1"/>
          <p:nvPr/>
        </p:nvSpPr>
        <p:spPr>
          <a:xfrm>
            <a:off x="2579611" y="2679275"/>
            <a:ext cx="10437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 sz="1800" b="1" i="0" u="none" strike="noStrike" cap="none" baseline="0">
                <a:solidFill>
                  <a:schemeClr val="dk1"/>
                </a:solidFill>
                <a:latin typeface="Courier New"/>
                <a:ea typeface="Courier New"/>
                <a:cs typeface="Courier New"/>
                <a:sym typeface="Courier New"/>
                <a:rtl val="0"/>
              </a:rPr>
              <a:t>T(n/4)</a:t>
            </a:r>
          </a:p>
          <a:p>
            <a:pPr marL="0" marR="0" lvl="0" indent="0" algn="ctr" rtl="0">
              <a:lnSpc>
                <a:spcPct val="100000"/>
              </a:lnSpc>
              <a:spcBef>
                <a:spcPts val="0"/>
              </a:spcBef>
              <a:spcAft>
                <a:spcPts val="0"/>
              </a:spcAft>
              <a:buClr>
                <a:srgbClr val="000000"/>
              </a:buClr>
              <a:buFont typeface="Arial"/>
              <a:buNone/>
            </a:pPr>
            <a:endParaRPr sz="1800" b="1" i="0" u="none" strike="noStrike" cap="none" baseline="0">
              <a:solidFill>
                <a:srgbClr val="000000"/>
              </a:solidFill>
              <a:latin typeface="Courier New"/>
              <a:ea typeface="Courier New"/>
              <a:cs typeface="Courier New"/>
              <a:sym typeface="Courier New"/>
              <a:rtl val="0"/>
            </a:endParaRPr>
          </a:p>
        </p:txBody>
      </p:sp>
      <p:sp>
        <p:nvSpPr>
          <p:cNvPr id="180" name="Shape 180"/>
          <p:cNvSpPr txBox="1"/>
          <p:nvPr/>
        </p:nvSpPr>
        <p:spPr>
          <a:xfrm>
            <a:off x="6187225" y="2679275"/>
            <a:ext cx="11295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 sz="1800" b="1" i="0" u="none" strike="noStrike" cap="none" baseline="0">
                <a:solidFill>
                  <a:schemeClr val="dk1"/>
                </a:solidFill>
                <a:latin typeface="Courier New"/>
                <a:ea typeface="Courier New"/>
                <a:cs typeface="Courier New"/>
                <a:sym typeface="Courier New"/>
                <a:rtl val="0"/>
              </a:rPr>
              <a:t>T(n/4)</a:t>
            </a:r>
          </a:p>
          <a:p>
            <a:pPr marL="0" marR="0" lvl="0" indent="0" algn="ctr" rtl="0">
              <a:lnSpc>
                <a:spcPct val="100000"/>
              </a:lnSpc>
              <a:spcBef>
                <a:spcPts val="0"/>
              </a:spcBef>
              <a:spcAft>
                <a:spcPts val="0"/>
              </a:spcAft>
              <a:buClr>
                <a:srgbClr val="000000"/>
              </a:buClr>
              <a:buFont typeface="Arial"/>
              <a:buNone/>
            </a:pPr>
            <a:endParaRPr sz="1800" b="1" i="0" u="none" strike="noStrike" cap="none" baseline="0">
              <a:solidFill>
                <a:srgbClr val="000000"/>
              </a:solidFill>
              <a:latin typeface="Courier New"/>
              <a:ea typeface="Courier New"/>
              <a:cs typeface="Courier New"/>
              <a:sym typeface="Courier New"/>
              <a:rtl val="0"/>
            </a:endParaRPr>
          </a:p>
        </p:txBody>
      </p:sp>
      <p:sp>
        <p:nvSpPr>
          <p:cNvPr id="181" name="Shape 181"/>
          <p:cNvSpPr txBox="1"/>
          <p:nvPr/>
        </p:nvSpPr>
        <p:spPr>
          <a:xfrm>
            <a:off x="4202062" y="2679275"/>
            <a:ext cx="10437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 sz="1800" b="1" i="0" u="none" strike="noStrike" cap="none" baseline="0">
                <a:solidFill>
                  <a:schemeClr val="dk1"/>
                </a:solidFill>
                <a:latin typeface="Courier New"/>
                <a:ea typeface="Courier New"/>
                <a:cs typeface="Courier New"/>
                <a:sym typeface="Courier New"/>
                <a:rtl val="0"/>
              </a:rPr>
              <a:t>T(n/4)</a:t>
            </a:r>
          </a:p>
          <a:p>
            <a:pPr marL="0" marR="0" lvl="0" indent="0" algn="ctr" rtl="0">
              <a:lnSpc>
                <a:spcPct val="100000"/>
              </a:lnSpc>
              <a:spcBef>
                <a:spcPts val="0"/>
              </a:spcBef>
              <a:spcAft>
                <a:spcPts val="0"/>
              </a:spcAft>
              <a:buClr>
                <a:srgbClr val="000000"/>
              </a:buClr>
              <a:buFont typeface="Arial"/>
              <a:buNone/>
            </a:pPr>
            <a:endParaRPr sz="1800" b="1" i="0" u="none" strike="noStrike" cap="none" baseline="0">
              <a:solidFill>
                <a:srgbClr val="000000"/>
              </a:solidFill>
              <a:latin typeface="Courier New"/>
              <a:ea typeface="Courier New"/>
              <a:cs typeface="Courier New"/>
              <a:sym typeface="Courier New"/>
              <a:rtl val="0"/>
            </a:endParaRPr>
          </a:p>
        </p:txBody>
      </p:sp>
      <p:sp>
        <p:nvSpPr>
          <p:cNvPr id="182" name="Shape 182"/>
          <p:cNvSpPr txBox="1"/>
          <p:nvPr/>
        </p:nvSpPr>
        <p:spPr>
          <a:xfrm>
            <a:off x="29892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sp>
        <p:nvSpPr>
          <p:cNvPr id="183" name="Shape 183"/>
          <p:cNvSpPr txBox="1"/>
          <p:nvPr/>
        </p:nvSpPr>
        <p:spPr>
          <a:xfrm>
            <a:off x="110792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sp>
        <p:nvSpPr>
          <p:cNvPr id="184" name="Shape 184"/>
          <p:cNvSpPr txBox="1"/>
          <p:nvPr/>
        </p:nvSpPr>
        <p:spPr>
          <a:xfrm>
            <a:off x="232692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sp>
        <p:nvSpPr>
          <p:cNvPr id="185" name="Shape 185"/>
          <p:cNvSpPr txBox="1"/>
          <p:nvPr/>
        </p:nvSpPr>
        <p:spPr>
          <a:xfrm>
            <a:off x="313592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sp>
        <p:nvSpPr>
          <p:cNvPr id="186" name="Shape 186"/>
          <p:cNvSpPr txBox="1"/>
          <p:nvPr/>
        </p:nvSpPr>
        <p:spPr>
          <a:xfrm>
            <a:off x="394937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sp>
        <p:nvSpPr>
          <p:cNvPr id="187" name="Shape 187"/>
          <p:cNvSpPr txBox="1"/>
          <p:nvPr/>
        </p:nvSpPr>
        <p:spPr>
          <a:xfrm>
            <a:off x="475837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sp>
        <p:nvSpPr>
          <p:cNvPr id="188" name="Shape 188"/>
          <p:cNvSpPr txBox="1"/>
          <p:nvPr/>
        </p:nvSpPr>
        <p:spPr>
          <a:xfrm>
            <a:off x="597737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sp>
        <p:nvSpPr>
          <p:cNvPr id="189" name="Shape 189"/>
          <p:cNvSpPr txBox="1"/>
          <p:nvPr/>
        </p:nvSpPr>
        <p:spPr>
          <a:xfrm>
            <a:off x="6786375" y="4042987"/>
            <a:ext cx="7401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T(2)</a:t>
            </a:r>
          </a:p>
        </p:txBody>
      </p:sp>
      <p:cxnSp>
        <p:nvCxnSpPr>
          <p:cNvPr id="190" name="Shape 190"/>
          <p:cNvCxnSpPr>
            <a:stCxn id="176" idx="1"/>
          </p:cNvCxnSpPr>
          <p:nvPr/>
        </p:nvCxnSpPr>
        <p:spPr>
          <a:xfrm flipH="1">
            <a:off x="2199175" y="1553711"/>
            <a:ext cx="1332000" cy="424500"/>
          </a:xfrm>
          <a:prstGeom prst="straightConnector1">
            <a:avLst/>
          </a:prstGeom>
          <a:noFill/>
          <a:ln w="19050" cap="flat" cmpd="sng">
            <a:solidFill>
              <a:schemeClr val="dk2"/>
            </a:solidFill>
            <a:prstDash val="solid"/>
            <a:round/>
            <a:headEnd type="none" w="med" len="med"/>
            <a:tailEnd type="triangle" w="lg" len="lg"/>
          </a:ln>
        </p:spPr>
      </p:cxnSp>
      <p:cxnSp>
        <p:nvCxnSpPr>
          <p:cNvPr id="191" name="Shape 191"/>
          <p:cNvCxnSpPr>
            <a:stCxn id="176" idx="3"/>
          </p:cNvCxnSpPr>
          <p:nvPr/>
        </p:nvCxnSpPr>
        <p:spPr>
          <a:xfrm>
            <a:off x="4271275" y="1553711"/>
            <a:ext cx="1254300" cy="424500"/>
          </a:xfrm>
          <a:prstGeom prst="straightConnector1">
            <a:avLst/>
          </a:prstGeom>
          <a:noFill/>
          <a:ln w="19050" cap="flat" cmpd="sng">
            <a:solidFill>
              <a:schemeClr val="dk2"/>
            </a:solidFill>
            <a:prstDash val="solid"/>
            <a:round/>
            <a:headEnd type="none" w="med" len="med"/>
            <a:tailEnd type="triangle" w="lg" len="lg"/>
          </a:ln>
        </p:spPr>
      </p:cxnSp>
      <p:sp>
        <p:nvSpPr>
          <p:cNvPr id="192" name="Shape 192"/>
          <p:cNvSpPr txBox="1"/>
          <p:nvPr/>
        </p:nvSpPr>
        <p:spPr>
          <a:xfrm>
            <a:off x="7178325" y="1063375"/>
            <a:ext cx="1844699" cy="3726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 sz="1400" b="0" i="0" u="none" strike="noStrike" cap="none" baseline="0">
                <a:solidFill>
                  <a:srgbClr val="000000"/>
                </a:solidFill>
                <a:latin typeface="Arial"/>
                <a:ea typeface="Arial"/>
                <a:cs typeface="Arial"/>
                <a:sym typeface="Arial"/>
                <a:rtl val="0"/>
              </a:rPr>
              <a:t>merge time at level</a:t>
            </a:r>
          </a:p>
        </p:txBody>
      </p:sp>
      <p:sp>
        <p:nvSpPr>
          <p:cNvPr id="193" name="Shape 193"/>
          <p:cNvSpPr txBox="1"/>
          <p:nvPr/>
        </p:nvSpPr>
        <p:spPr>
          <a:xfrm>
            <a:off x="7342647" y="1304575"/>
            <a:ext cx="1434900" cy="5201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1155CC"/>
              </a:buClr>
              <a:buSzPct val="25000"/>
              <a:buFont typeface="Courier New"/>
              <a:buNone/>
            </a:pPr>
            <a:r>
              <a:rPr lang="en" sz="1800" b="1" i="0" u="none" strike="noStrike" cap="none" baseline="0">
                <a:solidFill>
                  <a:srgbClr val="1155CC"/>
                </a:solidFill>
                <a:latin typeface="Courier New"/>
                <a:ea typeface="Courier New"/>
                <a:cs typeface="Courier New"/>
                <a:sym typeface="Courier New"/>
                <a:rtl val="0"/>
              </a:rPr>
              <a:t>    n = n</a:t>
            </a:r>
          </a:p>
        </p:txBody>
      </p:sp>
      <p:sp>
        <p:nvSpPr>
          <p:cNvPr id="194" name="Shape 194"/>
          <p:cNvSpPr txBox="1"/>
          <p:nvPr/>
        </p:nvSpPr>
        <p:spPr>
          <a:xfrm>
            <a:off x="7323750" y="2668300"/>
            <a:ext cx="1761000" cy="5201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 sz="1800" b="1" i="0" u="none" strike="noStrike" cap="none" baseline="0">
                <a:solidFill>
                  <a:schemeClr val="dk1"/>
                </a:solidFill>
                <a:latin typeface="Courier New"/>
                <a:ea typeface="Courier New"/>
                <a:cs typeface="Courier New"/>
                <a:sym typeface="Courier New"/>
                <a:rtl val="0"/>
              </a:rPr>
              <a:t> </a:t>
            </a:r>
            <a:r>
              <a:rPr lang="en" sz="1800" b="1" i="0" u="none" strike="noStrike" cap="none" baseline="0">
                <a:solidFill>
                  <a:srgbClr val="1155CC"/>
                </a:solidFill>
                <a:latin typeface="Courier New"/>
                <a:ea typeface="Courier New"/>
                <a:cs typeface="Courier New"/>
                <a:sym typeface="Courier New"/>
                <a:rtl val="0"/>
              </a:rPr>
              <a:t>(n/4)4 = n</a:t>
            </a:r>
          </a:p>
          <a:p>
            <a:pPr marL="0" marR="0" lvl="0" indent="0" algn="l" rtl="0">
              <a:lnSpc>
                <a:spcPct val="100000"/>
              </a:lnSpc>
              <a:spcBef>
                <a:spcPts val="0"/>
              </a:spcBef>
              <a:spcAft>
                <a:spcPts val="0"/>
              </a:spcAft>
              <a:buClr>
                <a:srgbClr val="000000"/>
              </a:buClr>
              <a:buFont typeface="Arial"/>
              <a:buNone/>
            </a:pPr>
            <a:endParaRPr sz="1800" b="1" i="0" u="none" strike="noStrike" cap="none" baseline="0">
              <a:solidFill>
                <a:srgbClr val="000000"/>
              </a:solidFill>
              <a:latin typeface="Courier New"/>
              <a:ea typeface="Courier New"/>
              <a:cs typeface="Courier New"/>
              <a:sym typeface="Courier New"/>
              <a:rtl val="0"/>
            </a:endParaRPr>
          </a:p>
        </p:txBody>
      </p:sp>
      <p:sp>
        <p:nvSpPr>
          <p:cNvPr id="195" name="Shape 195"/>
          <p:cNvSpPr txBox="1"/>
          <p:nvPr/>
        </p:nvSpPr>
        <p:spPr>
          <a:xfrm>
            <a:off x="7342650" y="4032025"/>
            <a:ext cx="1723200" cy="5201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 </a:t>
            </a:r>
            <a:r>
              <a:rPr lang="en" sz="1800" b="1" i="0" u="none" strike="noStrike" cap="none" baseline="0">
                <a:solidFill>
                  <a:srgbClr val="1155CC"/>
                </a:solidFill>
                <a:latin typeface="Courier New"/>
                <a:ea typeface="Courier New"/>
                <a:cs typeface="Courier New"/>
                <a:sym typeface="Courier New"/>
                <a:rtl val="0"/>
              </a:rPr>
              <a:t>(n/2)2 = n</a:t>
            </a:r>
          </a:p>
        </p:txBody>
      </p:sp>
      <p:cxnSp>
        <p:nvCxnSpPr>
          <p:cNvPr id="196" name="Shape 196"/>
          <p:cNvCxnSpPr>
            <a:endCxn id="178" idx="0"/>
          </p:cNvCxnSpPr>
          <p:nvPr/>
        </p:nvCxnSpPr>
        <p:spPr>
          <a:xfrm flipH="1">
            <a:off x="1043774" y="2339975"/>
            <a:ext cx="605700" cy="339300"/>
          </a:xfrm>
          <a:prstGeom prst="straightConnector1">
            <a:avLst/>
          </a:prstGeom>
          <a:noFill/>
          <a:ln w="19050" cap="flat" cmpd="sng">
            <a:solidFill>
              <a:schemeClr val="dk2"/>
            </a:solidFill>
            <a:prstDash val="solid"/>
            <a:round/>
            <a:headEnd type="none" w="med" len="med"/>
            <a:tailEnd type="triangle" w="lg" len="lg"/>
          </a:ln>
        </p:spPr>
      </p:cxnSp>
      <p:cxnSp>
        <p:nvCxnSpPr>
          <p:cNvPr id="197" name="Shape 197"/>
          <p:cNvCxnSpPr>
            <a:endCxn id="179" idx="0"/>
          </p:cNvCxnSpPr>
          <p:nvPr/>
        </p:nvCxnSpPr>
        <p:spPr>
          <a:xfrm>
            <a:off x="2478961" y="2321375"/>
            <a:ext cx="622500" cy="357900"/>
          </a:xfrm>
          <a:prstGeom prst="straightConnector1">
            <a:avLst/>
          </a:prstGeom>
          <a:noFill/>
          <a:ln w="19050" cap="flat" cmpd="sng">
            <a:solidFill>
              <a:schemeClr val="dk2"/>
            </a:solidFill>
            <a:prstDash val="solid"/>
            <a:round/>
            <a:headEnd type="none" w="med" len="med"/>
            <a:tailEnd type="triangle" w="lg" len="lg"/>
          </a:ln>
        </p:spPr>
      </p:cxnSp>
      <p:cxnSp>
        <p:nvCxnSpPr>
          <p:cNvPr id="198" name="Shape 198"/>
          <p:cNvCxnSpPr>
            <a:endCxn id="181" idx="0"/>
          </p:cNvCxnSpPr>
          <p:nvPr/>
        </p:nvCxnSpPr>
        <p:spPr>
          <a:xfrm flipH="1">
            <a:off x="4723912" y="2349275"/>
            <a:ext cx="615600" cy="330000"/>
          </a:xfrm>
          <a:prstGeom prst="straightConnector1">
            <a:avLst/>
          </a:prstGeom>
          <a:noFill/>
          <a:ln w="19050" cap="flat" cmpd="sng">
            <a:solidFill>
              <a:schemeClr val="dk2"/>
            </a:solidFill>
            <a:prstDash val="solid"/>
            <a:round/>
            <a:headEnd type="none" w="med" len="med"/>
            <a:tailEnd type="triangle" w="lg" len="lg"/>
          </a:ln>
        </p:spPr>
      </p:cxnSp>
      <p:cxnSp>
        <p:nvCxnSpPr>
          <p:cNvPr id="199" name="Shape 199"/>
          <p:cNvCxnSpPr>
            <a:endCxn id="180" idx="0"/>
          </p:cNvCxnSpPr>
          <p:nvPr/>
        </p:nvCxnSpPr>
        <p:spPr>
          <a:xfrm>
            <a:off x="6084775" y="2367875"/>
            <a:ext cx="667200" cy="311400"/>
          </a:xfrm>
          <a:prstGeom prst="straightConnector1">
            <a:avLst/>
          </a:prstGeom>
          <a:noFill/>
          <a:ln w="19050" cap="flat" cmpd="sng">
            <a:solidFill>
              <a:schemeClr val="dk2"/>
            </a:solidFill>
            <a:prstDash val="solid"/>
            <a:round/>
            <a:headEnd type="none" w="med" len="med"/>
            <a:tailEnd type="triangle" w="lg" len="lg"/>
          </a:ln>
        </p:spPr>
      </p:cxnSp>
      <p:cxnSp>
        <p:nvCxnSpPr>
          <p:cNvPr id="200" name="Shape 200"/>
          <p:cNvCxnSpPr>
            <a:stCxn id="181" idx="2"/>
            <a:endCxn id="186" idx="0"/>
          </p:cNvCxnSpPr>
          <p:nvPr/>
        </p:nvCxnSpPr>
        <p:spPr>
          <a:xfrm flipH="1">
            <a:off x="4319512" y="3199474"/>
            <a:ext cx="404400" cy="843599"/>
          </a:xfrm>
          <a:prstGeom prst="straightConnector1">
            <a:avLst/>
          </a:prstGeom>
          <a:noFill/>
          <a:ln w="19050" cap="flat" cmpd="sng">
            <a:solidFill>
              <a:schemeClr val="dk2"/>
            </a:solidFill>
            <a:prstDash val="dot"/>
            <a:round/>
            <a:headEnd type="none" w="med" len="med"/>
            <a:tailEnd type="triangle" w="lg" len="lg"/>
          </a:ln>
        </p:spPr>
      </p:cxnSp>
      <p:cxnSp>
        <p:nvCxnSpPr>
          <p:cNvPr id="201" name="Shape 201"/>
          <p:cNvCxnSpPr>
            <a:stCxn id="181" idx="2"/>
            <a:endCxn id="187" idx="0"/>
          </p:cNvCxnSpPr>
          <p:nvPr/>
        </p:nvCxnSpPr>
        <p:spPr>
          <a:xfrm>
            <a:off x="4723912" y="3199474"/>
            <a:ext cx="404400" cy="843599"/>
          </a:xfrm>
          <a:prstGeom prst="straightConnector1">
            <a:avLst/>
          </a:prstGeom>
          <a:noFill/>
          <a:ln w="19050" cap="flat" cmpd="sng">
            <a:solidFill>
              <a:schemeClr val="dk2"/>
            </a:solidFill>
            <a:prstDash val="dot"/>
            <a:round/>
            <a:headEnd type="none" w="med" len="med"/>
            <a:tailEnd type="triangle" w="lg" len="lg"/>
          </a:ln>
        </p:spPr>
      </p:cxnSp>
      <p:cxnSp>
        <p:nvCxnSpPr>
          <p:cNvPr id="202" name="Shape 202"/>
          <p:cNvCxnSpPr/>
          <p:nvPr/>
        </p:nvCxnSpPr>
        <p:spPr>
          <a:xfrm flipH="1">
            <a:off x="6347511" y="3199461"/>
            <a:ext cx="404400" cy="843598"/>
          </a:xfrm>
          <a:prstGeom prst="straightConnector1">
            <a:avLst/>
          </a:prstGeom>
          <a:noFill/>
          <a:ln w="19050" cap="flat" cmpd="sng">
            <a:solidFill>
              <a:schemeClr val="dk2"/>
            </a:solidFill>
            <a:prstDash val="dot"/>
            <a:round/>
            <a:headEnd type="none" w="med" len="med"/>
            <a:tailEnd type="triangle" w="lg" len="lg"/>
          </a:ln>
        </p:spPr>
      </p:cxnSp>
      <p:cxnSp>
        <p:nvCxnSpPr>
          <p:cNvPr id="203" name="Shape 203"/>
          <p:cNvCxnSpPr/>
          <p:nvPr/>
        </p:nvCxnSpPr>
        <p:spPr>
          <a:xfrm>
            <a:off x="6751911" y="3199461"/>
            <a:ext cx="404400" cy="843598"/>
          </a:xfrm>
          <a:prstGeom prst="straightConnector1">
            <a:avLst/>
          </a:prstGeom>
          <a:noFill/>
          <a:ln w="19050" cap="flat" cmpd="sng">
            <a:solidFill>
              <a:schemeClr val="dk2"/>
            </a:solidFill>
            <a:prstDash val="dot"/>
            <a:round/>
            <a:headEnd type="none" w="med" len="med"/>
            <a:tailEnd type="triangle" w="lg" len="lg"/>
          </a:ln>
        </p:spPr>
      </p:cxnSp>
      <p:cxnSp>
        <p:nvCxnSpPr>
          <p:cNvPr id="204" name="Shape 204"/>
          <p:cNvCxnSpPr/>
          <p:nvPr/>
        </p:nvCxnSpPr>
        <p:spPr>
          <a:xfrm flipH="1">
            <a:off x="2695911" y="3199461"/>
            <a:ext cx="404400" cy="843598"/>
          </a:xfrm>
          <a:prstGeom prst="straightConnector1">
            <a:avLst/>
          </a:prstGeom>
          <a:noFill/>
          <a:ln w="19050" cap="flat" cmpd="sng">
            <a:solidFill>
              <a:schemeClr val="dk2"/>
            </a:solidFill>
            <a:prstDash val="dot"/>
            <a:round/>
            <a:headEnd type="none" w="med" len="med"/>
            <a:tailEnd type="triangle" w="lg" len="lg"/>
          </a:ln>
        </p:spPr>
      </p:cxnSp>
      <p:cxnSp>
        <p:nvCxnSpPr>
          <p:cNvPr id="205" name="Shape 205"/>
          <p:cNvCxnSpPr/>
          <p:nvPr/>
        </p:nvCxnSpPr>
        <p:spPr>
          <a:xfrm>
            <a:off x="3100311" y="3199461"/>
            <a:ext cx="404400" cy="843598"/>
          </a:xfrm>
          <a:prstGeom prst="straightConnector1">
            <a:avLst/>
          </a:prstGeom>
          <a:noFill/>
          <a:ln w="19050" cap="flat" cmpd="sng">
            <a:solidFill>
              <a:schemeClr val="dk2"/>
            </a:solidFill>
            <a:prstDash val="dot"/>
            <a:round/>
            <a:headEnd type="none" w="med" len="med"/>
            <a:tailEnd type="triangle" w="lg" len="lg"/>
          </a:ln>
        </p:spPr>
      </p:cxnSp>
      <p:cxnSp>
        <p:nvCxnSpPr>
          <p:cNvPr id="206" name="Shape 206"/>
          <p:cNvCxnSpPr/>
          <p:nvPr/>
        </p:nvCxnSpPr>
        <p:spPr>
          <a:xfrm flipH="1">
            <a:off x="667912" y="3199461"/>
            <a:ext cx="404400" cy="843598"/>
          </a:xfrm>
          <a:prstGeom prst="straightConnector1">
            <a:avLst/>
          </a:prstGeom>
          <a:noFill/>
          <a:ln w="19050" cap="flat" cmpd="sng">
            <a:solidFill>
              <a:schemeClr val="dk2"/>
            </a:solidFill>
            <a:prstDash val="dot"/>
            <a:round/>
            <a:headEnd type="none" w="med" len="med"/>
            <a:tailEnd type="triangle" w="lg" len="lg"/>
          </a:ln>
        </p:spPr>
      </p:cxnSp>
      <p:cxnSp>
        <p:nvCxnSpPr>
          <p:cNvPr id="207" name="Shape 207"/>
          <p:cNvCxnSpPr/>
          <p:nvPr/>
        </p:nvCxnSpPr>
        <p:spPr>
          <a:xfrm>
            <a:off x="1072312" y="3199461"/>
            <a:ext cx="404400" cy="843598"/>
          </a:xfrm>
          <a:prstGeom prst="straightConnector1">
            <a:avLst/>
          </a:prstGeom>
          <a:noFill/>
          <a:ln w="19050" cap="flat" cmpd="sng">
            <a:solidFill>
              <a:schemeClr val="dk2"/>
            </a:solidFill>
            <a:prstDash val="dot"/>
            <a:round/>
            <a:headEnd type="none" w="med" len="med"/>
            <a:tailEnd type="triangle" w="lg" len="lg"/>
          </a:ln>
        </p:spPr>
      </p:cxnSp>
      <p:sp>
        <p:nvSpPr>
          <p:cNvPr id="208" name="Shape 208"/>
          <p:cNvSpPr txBox="1"/>
          <p:nvPr/>
        </p:nvSpPr>
        <p:spPr>
          <a:xfrm>
            <a:off x="1565628" y="1911900"/>
            <a:ext cx="1043700" cy="520199"/>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000000"/>
              </a:buClr>
              <a:buSzPct val="25000"/>
              <a:buFont typeface="Courier New"/>
              <a:buNone/>
            </a:pPr>
            <a:r>
              <a:rPr lang="en" sz="1800" b="1" i="0" u="none" strike="noStrike" cap="none" baseline="0">
                <a:solidFill>
                  <a:srgbClr val="000000"/>
                </a:solidFill>
                <a:latin typeface="Courier New"/>
                <a:ea typeface="Courier New"/>
                <a:cs typeface="Courier New"/>
                <a:sym typeface="Courier New"/>
                <a:rtl val="0"/>
              </a:rPr>
              <a:t>T(n/2)</a:t>
            </a:r>
          </a:p>
        </p:txBody>
      </p:sp>
      <p:sp>
        <p:nvSpPr>
          <p:cNvPr id="209" name="Shape 209"/>
          <p:cNvSpPr txBox="1"/>
          <p:nvPr/>
        </p:nvSpPr>
        <p:spPr>
          <a:xfrm>
            <a:off x="7486800" y="1911900"/>
            <a:ext cx="1657199" cy="5201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1155CC"/>
              </a:buClr>
              <a:buSzPct val="25000"/>
              <a:buFont typeface="Courier New"/>
              <a:buNone/>
            </a:pPr>
            <a:r>
              <a:rPr lang="en" sz="1800" b="1" i="0" u="none" strike="noStrike" cap="none" baseline="0">
                <a:solidFill>
                  <a:srgbClr val="1155CC"/>
                </a:solidFill>
                <a:latin typeface="Courier New"/>
                <a:ea typeface="Courier New"/>
                <a:cs typeface="Courier New"/>
                <a:sym typeface="Courier New"/>
                <a:rtl val="0"/>
              </a:rPr>
              <a:t>(n/2)2 = n</a:t>
            </a:r>
          </a:p>
        </p:txBody>
      </p:sp>
      <p:sp>
        <p:nvSpPr>
          <p:cNvPr id="210" name="Shape 210"/>
          <p:cNvSpPr/>
          <p:nvPr/>
        </p:nvSpPr>
        <p:spPr>
          <a:xfrm>
            <a:off x="165800" y="1435975"/>
            <a:ext cx="404400" cy="2543999"/>
          </a:xfrm>
          <a:prstGeom prst="upDownArrow">
            <a:avLst>
              <a:gd name="adj1" fmla="val 50000"/>
              <a:gd name="adj2" fmla="val 50000"/>
            </a:avLst>
          </a:prstGeom>
          <a:solidFill>
            <a:srgbClr val="C9DAF8"/>
          </a:solidFill>
          <a:ln w="19050" cap="flat" cmpd="sng">
            <a:solidFill>
              <a:srgbClr val="1155CC"/>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sp>
        <p:nvSpPr>
          <p:cNvPr id="211" name="Shape 211"/>
          <p:cNvSpPr txBox="1"/>
          <p:nvPr/>
        </p:nvSpPr>
        <p:spPr>
          <a:xfrm>
            <a:off x="521925" y="1684250"/>
            <a:ext cx="1129500" cy="3726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1155CC"/>
              </a:buClr>
              <a:buSzPct val="25000"/>
              <a:buFont typeface="Arial"/>
              <a:buNone/>
            </a:pPr>
            <a:r>
              <a:rPr lang="en" sz="1400" b="1" i="1" u="none" strike="noStrike" cap="none" baseline="0">
                <a:solidFill>
                  <a:srgbClr val="1155CC"/>
                </a:solidFill>
                <a:latin typeface="Arial"/>
                <a:ea typeface="Arial"/>
                <a:cs typeface="Arial"/>
                <a:sym typeface="Arial"/>
                <a:rtl val="0"/>
              </a:rPr>
              <a:t>lg n</a:t>
            </a:r>
            <a:r>
              <a:rPr lang="en" sz="1400" b="1" i="0" u="none" strike="noStrike" cap="none" baseline="0">
                <a:solidFill>
                  <a:srgbClr val="1155CC"/>
                </a:solidFill>
                <a:latin typeface="Arial"/>
                <a:ea typeface="Arial"/>
                <a:cs typeface="Arial"/>
                <a:sym typeface="Arial"/>
                <a:rtl val="0"/>
              </a:rPr>
              <a:t> </a:t>
            </a:r>
          </a:p>
          <a:p>
            <a:pPr marL="0" marR="0" lvl="0" indent="0" algn="l" rtl="0">
              <a:lnSpc>
                <a:spcPct val="100000"/>
              </a:lnSpc>
              <a:spcBef>
                <a:spcPts val="0"/>
              </a:spcBef>
              <a:spcAft>
                <a:spcPts val="0"/>
              </a:spcAft>
              <a:buClr>
                <a:srgbClr val="1155CC"/>
              </a:buClr>
              <a:buSzPct val="25000"/>
              <a:buFont typeface="Arial"/>
              <a:buNone/>
            </a:pPr>
            <a:r>
              <a:rPr lang="en" sz="1400" b="1" i="0" u="none" strike="noStrike" cap="none" baseline="0">
                <a:solidFill>
                  <a:srgbClr val="1155CC"/>
                </a:solidFill>
                <a:latin typeface="Arial"/>
                <a:ea typeface="Arial"/>
                <a:cs typeface="Arial"/>
                <a:sym typeface="Arial"/>
                <a:rtl val="0"/>
              </a:rPr>
              <a:t>levels</a:t>
            </a:r>
          </a:p>
        </p:txBody>
      </p:sp>
      <p:sp>
        <p:nvSpPr>
          <p:cNvPr id="212" name="Shape 212"/>
          <p:cNvSpPr txBox="1"/>
          <p:nvPr/>
        </p:nvSpPr>
        <p:spPr>
          <a:xfrm>
            <a:off x="1966100" y="4509875"/>
            <a:ext cx="4914000" cy="4659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r>
              <a:rPr lang="en" sz="1800" b="1" i="0" u="none" strike="noStrike" cap="none" baseline="0">
                <a:solidFill>
                  <a:schemeClr val="dk1"/>
                </a:solidFill>
                <a:latin typeface="Arial"/>
                <a:ea typeface="Arial"/>
                <a:cs typeface="Arial"/>
                <a:sym typeface="Arial"/>
                <a:rtl val="0"/>
              </a:rPr>
              <a:t>lg n levels * n comparisons is O(n log n)</a:t>
            </a:r>
          </a:p>
        </p:txBody>
      </p:sp>
      <p:sp>
        <p:nvSpPr>
          <p:cNvPr id="213" name="Shape 213"/>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Merge Sort</a:t>
            </a:r>
          </a:p>
        </p:txBody>
      </p:sp>
      <p:sp>
        <p:nvSpPr>
          <p:cNvPr id="214" name="Shape 214"/>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14</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457200" y="1200150"/>
            <a:ext cx="8404799" cy="3725699"/>
          </a:xfrm>
          <a:prstGeom prst="rect">
            <a:avLst/>
          </a:prstGeom>
        </p:spPr>
        <p:txBody>
          <a:bodyPr lIns="91425" tIns="91425" rIns="91425" bIns="91425" anchor="t" anchorCtr="0">
            <a:noAutofit/>
          </a:bodyPr>
          <a:lstStyle/>
          <a:p>
            <a:pPr lvl="0" rtl="0">
              <a:spcBef>
                <a:spcPts val="0"/>
              </a:spcBef>
              <a:buNone/>
            </a:pPr>
            <a:r>
              <a:rPr lang="en" sz="1800">
                <a:latin typeface="Courier New"/>
                <a:ea typeface="Courier New"/>
                <a:cs typeface="Courier New"/>
                <a:sym typeface="Courier New"/>
              </a:rPr>
              <a:t>To prove </a:t>
            </a:r>
            <a:r>
              <a:rPr lang="en" sz="1800" b="1">
                <a:latin typeface="Courier New"/>
                <a:ea typeface="Courier New"/>
                <a:cs typeface="Courier New"/>
                <a:sym typeface="Courier New"/>
              </a:rPr>
              <a:t>T(n) = n</a:t>
            </a:r>
            <a:r>
              <a:rPr lang="en" sz="1000" b="1">
                <a:latin typeface="Courier New"/>
                <a:ea typeface="Courier New"/>
                <a:cs typeface="Courier New"/>
                <a:sym typeface="Courier New"/>
              </a:rPr>
              <a:t> </a:t>
            </a:r>
            <a:r>
              <a:rPr lang="en" sz="1800" b="1">
                <a:latin typeface="Courier New"/>
                <a:ea typeface="Courier New"/>
                <a:cs typeface="Courier New"/>
                <a:sym typeface="Courier New"/>
              </a:rPr>
              <a:t>lg</a:t>
            </a:r>
            <a:r>
              <a:rPr lang="en" sz="1000" b="1">
                <a:latin typeface="Courier New"/>
                <a:ea typeface="Courier New"/>
                <a:cs typeface="Courier New"/>
                <a:sym typeface="Courier New"/>
              </a:rPr>
              <a:t> </a:t>
            </a:r>
            <a:r>
              <a:rPr lang="en" sz="1800" b="1">
                <a:latin typeface="Courier New"/>
                <a:ea typeface="Courier New"/>
                <a:cs typeface="Courier New"/>
                <a:sym typeface="Courier New"/>
              </a:rPr>
              <a:t>n,</a:t>
            </a:r>
          </a:p>
          <a:p>
            <a:pPr rtl="0">
              <a:spcBef>
                <a:spcPts val="0"/>
              </a:spcBef>
              <a:buNone/>
            </a:pPr>
            <a:r>
              <a:rPr lang="en" sz="1800">
                <a:latin typeface="Courier New"/>
                <a:ea typeface="Courier New"/>
                <a:cs typeface="Courier New"/>
                <a:sym typeface="Courier New"/>
              </a:rPr>
              <a:t>we can assume true for smaller values of </a:t>
            </a:r>
            <a:r>
              <a:rPr lang="en" sz="1800" b="1">
                <a:latin typeface="Courier New"/>
                <a:ea typeface="Courier New"/>
                <a:cs typeface="Courier New"/>
                <a:sym typeface="Courier New"/>
              </a:rPr>
              <a:t>n</a:t>
            </a:r>
            <a:r>
              <a:rPr lang="en" sz="1800">
                <a:latin typeface="Courier New"/>
                <a:ea typeface="Courier New"/>
                <a:cs typeface="Courier New"/>
                <a:sym typeface="Courier New"/>
              </a:rPr>
              <a:t> (like recursion)</a:t>
            </a:r>
          </a:p>
          <a:p>
            <a:pPr rtl="0">
              <a:spcBef>
                <a:spcPts val="0"/>
              </a:spcBef>
              <a:buNone/>
            </a:pPr>
            <a:endParaRPr sz="1800">
              <a:latin typeface="Courier New"/>
              <a:ea typeface="Courier New"/>
              <a:cs typeface="Courier New"/>
              <a:sym typeface="Courier New"/>
            </a:endParaRPr>
          </a:p>
          <a:p>
            <a:pPr lvl="0" rtl="0">
              <a:spcBef>
                <a:spcPts val="0"/>
              </a:spcBef>
              <a:buNone/>
            </a:pPr>
            <a:r>
              <a:rPr lang="en" sz="2000" b="1">
                <a:solidFill>
                  <a:srgbClr val="DA0002"/>
                </a:solidFill>
                <a:latin typeface="Courier New"/>
                <a:ea typeface="Courier New"/>
                <a:cs typeface="Courier New"/>
                <a:sym typeface="Courier New"/>
              </a:rPr>
              <a:t>T(n) = 2T(n/2) + n</a:t>
            </a:r>
          </a:p>
          <a:p>
            <a:pPr lvl="0" rtl="0">
              <a:spcBef>
                <a:spcPts val="0"/>
              </a:spcBef>
              <a:buNone/>
            </a:pPr>
            <a:r>
              <a:rPr lang="en" sz="2000" b="1">
                <a:solidFill>
                  <a:srgbClr val="DA0002"/>
                </a:solidFill>
                <a:latin typeface="Courier New"/>
                <a:ea typeface="Courier New"/>
                <a:cs typeface="Courier New"/>
                <a:sym typeface="Courier New"/>
              </a:rPr>
              <a:t>     = 2(n/2)lg(n/2) + n </a:t>
            </a:r>
          </a:p>
          <a:p>
            <a:pPr lvl="0" rtl="0">
              <a:spcBef>
                <a:spcPts val="0"/>
              </a:spcBef>
              <a:buNone/>
            </a:pPr>
            <a:r>
              <a:rPr lang="en" sz="2000" b="1">
                <a:solidFill>
                  <a:srgbClr val="DA0002"/>
                </a:solidFill>
                <a:latin typeface="Courier New"/>
                <a:ea typeface="Courier New"/>
                <a:cs typeface="Courier New"/>
                <a:sym typeface="Courier New"/>
              </a:rPr>
              <a:t>     = n(lg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 - 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2) + n</a:t>
            </a:r>
          </a:p>
          <a:p>
            <a:pPr lvl="0" rtl="0">
              <a:spcBef>
                <a:spcPts val="0"/>
              </a:spcBef>
              <a:buNone/>
            </a:pPr>
            <a:r>
              <a:rPr lang="en" sz="2000" b="1">
                <a:solidFill>
                  <a:srgbClr val="DA0002"/>
                </a:solidFill>
                <a:latin typeface="Courier New"/>
                <a:ea typeface="Courier New"/>
                <a:cs typeface="Courier New"/>
                <a:sym typeface="Courier New"/>
              </a:rPr>
              <a:t>     = n(lg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 - 1) + n</a:t>
            </a:r>
          </a:p>
          <a:p>
            <a:pPr lvl="0" rtl="0">
              <a:spcBef>
                <a:spcPts val="0"/>
              </a:spcBef>
              <a:buNone/>
            </a:pPr>
            <a:r>
              <a:rPr lang="en" sz="2000" b="1">
                <a:solidFill>
                  <a:srgbClr val="DA0002"/>
                </a:solidFill>
                <a:latin typeface="Courier New"/>
                <a:ea typeface="Courier New"/>
                <a:cs typeface="Courier New"/>
                <a:sym typeface="Courier New"/>
              </a:rPr>
              <a:t>     = n</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 - n + n</a:t>
            </a:r>
          </a:p>
          <a:p>
            <a:pPr lvl="0" rtl="0">
              <a:spcBef>
                <a:spcPts val="0"/>
              </a:spcBef>
              <a:buNone/>
            </a:pPr>
            <a:r>
              <a:rPr lang="en" sz="2000" b="1">
                <a:solidFill>
                  <a:srgbClr val="DA0002"/>
                </a:solidFill>
                <a:latin typeface="Courier New"/>
                <a:ea typeface="Courier New"/>
                <a:cs typeface="Courier New"/>
                <a:sym typeface="Courier New"/>
              </a:rPr>
              <a:t>     = n</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a:t>
            </a:r>
          </a:p>
          <a:p>
            <a:pPr>
              <a:spcBef>
                <a:spcPts val="0"/>
              </a:spcBef>
              <a:buNone/>
            </a:pPr>
            <a:r>
              <a:rPr lang="en" sz="2000" b="1">
                <a:solidFill>
                  <a:srgbClr val="DA0002"/>
                </a:solidFill>
                <a:latin typeface="Courier New"/>
                <a:ea typeface="Courier New"/>
                <a:cs typeface="Courier New"/>
                <a:sym typeface="Courier New"/>
              </a:rPr>
              <a:t>    </a:t>
            </a:r>
          </a:p>
        </p:txBody>
      </p:sp>
      <p:sp>
        <p:nvSpPr>
          <p:cNvPr id="220" name="Shape 220"/>
          <p:cNvSpPr txBox="1">
            <a:spLocks noGrp="1"/>
          </p:cNvSpPr>
          <p:nvPr>
            <p:ph type="sldNum" idx="12"/>
          </p:nvPr>
        </p:nvSpPr>
        <p:spPr>
          <a:xfrm>
            <a:off x="8556790" y="4749850"/>
            <a:ext cx="548699" cy="393600"/>
          </a:xfrm>
          <a:prstGeom prst="rect">
            <a:avLst/>
          </a:prstGeom>
        </p:spPr>
        <p:txBody>
          <a:bodyPr lIns="91425" tIns="91425" rIns="91425" bIns="91425" anchor="ctr" anchorCtr="0">
            <a:noAutofit/>
          </a:bodyPr>
          <a:lstStyle/>
          <a:p>
            <a:pPr lvl="0">
              <a:spcBef>
                <a:spcPts val="0"/>
              </a:spcBef>
              <a:buClr>
                <a:schemeClr val="dk1"/>
              </a:buClr>
              <a:buSzPct val="25000"/>
              <a:buFont typeface="Arial"/>
              <a:buNone/>
            </a:pPr>
            <a:fld id="{00000000-1234-1234-1234-123412341234}" type="slidenum">
              <a:rPr lang="en"/>
              <a:t>15</a:t>
            </a:fld>
            <a:endParaRPr lang="en"/>
          </a:p>
        </p:txBody>
      </p:sp>
      <p:sp>
        <p:nvSpPr>
          <p:cNvPr id="221" name="Shape 221"/>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Pr>
              <a:t>Merge Sort</a:t>
            </a:r>
          </a:p>
        </p:txBody>
      </p:sp>
      <p:sp>
        <p:nvSpPr>
          <p:cNvPr id="222" name="Shape 222"/>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a:t>Proof by induction</a:t>
            </a:r>
          </a:p>
        </p:txBody>
      </p:sp>
      <p:cxnSp>
        <p:nvCxnSpPr>
          <p:cNvPr id="223" name="Shape 223"/>
          <p:cNvCxnSpPr/>
          <p:nvPr/>
        </p:nvCxnSpPr>
        <p:spPr>
          <a:xfrm flipH="1">
            <a:off x="4342249" y="2727700"/>
            <a:ext cx="740100" cy="110099"/>
          </a:xfrm>
          <a:prstGeom prst="straightConnector1">
            <a:avLst/>
          </a:prstGeom>
          <a:noFill/>
          <a:ln w="19050" cap="flat" cmpd="sng">
            <a:solidFill>
              <a:srgbClr val="3366FF"/>
            </a:solidFill>
            <a:prstDash val="solid"/>
            <a:round/>
            <a:headEnd type="none" w="lg" len="lg"/>
            <a:tailEnd type="triangle" w="lg" len="lg"/>
          </a:ln>
        </p:spPr>
      </p:cxnSp>
      <p:sp>
        <p:nvSpPr>
          <p:cNvPr id="224" name="Shape 224"/>
          <p:cNvSpPr txBox="1"/>
          <p:nvPr/>
        </p:nvSpPr>
        <p:spPr>
          <a:xfrm>
            <a:off x="5180175" y="2418700"/>
            <a:ext cx="3253799" cy="504600"/>
          </a:xfrm>
          <a:prstGeom prst="rect">
            <a:avLst/>
          </a:prstGeom>
          <a:noFill/>
          <a:ln>
            <a:noFill/>
          </a:ln>
        </p:spPr>
        <p:txBody>
          <a:bodyPr lIns="91425" tIns="91425" rIns="91425" bIns="91425" anchor="t" anchorCtr="0">
            <a:noAutofit/>
          </a:bodyPr>
          <a:lstStyle/>
          <a:p>
            <a:pPr>
              <a:spcBef>
                <a:spcPts val="0"/>
              </a:spcBef>
              <a:buNone/>
            </a:pPr>
            <a:r>
              <a:rPr lang="en" sz="1800">
                <a:solidFill>
                  <a:srgbClr val="3366FF"/>
                </a:solidFill>
                <a:latin typeface="Courier New"/>
                <a:ea typeface="Courier New"/>
                <a:cs typeface="Courier New"/>
                <a:sym typeface="Courier New"/>
              </a:rPr>
              <a:t>Property of logarithms</a:t>
            </a:r>
          </a:p>
        </p:txBody>
      </p:sp>
      <p:cxnSp>
        <p:nvCxnSpPr>
          <p:cNvPr id="225" name="Shape 225"/>
          <p:cNvCxnSpPr/>
          <p:nvPr/>
        </p:nvCxnSpPr>
        <p:spPr>
          <a:xfrm rot="10800000">
            <a:off x="3987499" y="3272149"/>
            <a:ext cx="770700" cy="275100"/>
          </a:xfrm>
          <a:prstGeom prst="straightConnector1">
            <a:avLst/>
          </a:prstGeom>
          <a:noFill/>
          <a:ln w="19050" cap="flat" cmpd="sng">
            <a:solidFill>
              <a:srgbClr val="3366FF"/>
            </a:solidFill>
            <a:prstDash val="solid"/>
            <a:round/>
            <a:headEnd type="none" w="lg" len="lg"/>
            <a:tailEnd type="triangle" w="lg" len="lg"/>
          </a:ln>
        </p:spPr>
      </p:cxnSp>
      <p:sp>
        <p:nvSpPr>
          <p:cNvPr id="226" name="Shape 226"/>
          <p:cNvSpPr txBox="1"/>
          <p:nvPr/>
        </p:nvSpPr>
        <p:spPr>
          <a:xfrm>
            <a:off x="4684275" y="3386325"/>
            <a:ext cx="1584599" cy="504600"/>
          </a:xfrm>
          <a:prstGeom prst="rect">
            <a:avLst/>
          </a:prstGeom>
          <a:noFill/>
          <a:ln>
            <a:noFill/>
          </a:ln>
        </p:spPr>
        <p:txBody>
          <a:bodyPr lIns="91425" tIns="91425" rIns="91425" bIns="91425" anchor="t" anchorCtr="0">
            <a:noAutofit/>
          </a:bodyPr>
          <a:lstStyle/>
          <a:p>
            <a:pPr lvl="0" rtl="0">
              <a:lnSpc>
                <a:spcPct val="115000"/>
              </a:lnSpc>
              <a:spcBef>
                <a:spcPts val="0"/>
              </a:spcBef>
              <a:buClr>
                <a:schemeClr val="dk1"/>
              </a:buClr>
              <a:buSzPct val="25000"/>
              <a:buFont typeface="Courier New"/>
              <a:buNone/>
            </a:pPr>
            <a:r>
              <a:rPr lang="en" sz="1800">
                <a:solidFill>
                  <a:srgbClr val="3366FF"/>
                </a:solidFill>
                <a:latin typeface="Courier New"/>
                <a:ea typeface="Courier New"/>
                <a:cs typeface="Courier New"/>
                <a:sym typeface="Courier New"/>
              </a:rPr>
              <a:t>log</a:t>
            </a:r>
            <a:r>
              <a:rPr lang="en" sz="1800" baseline="-25000">
                <a:solidFill>
                  <a:srgbClr val="3366FF"/>
                </a:solidFill>
                <a:latin typeface="Courier New"/>
                <a:ea typeface="Courier New"/>
                <a:cs typeface="Courier New"/>
                <a:sym typeface="Courier New"/>
              </a:rPr>
              <a:t>2</a:t>
            </a:r>
            <a:r>
              <a:rPr lang="en" sz="1800">
                <a:solidFill>
                  <a:srgbClr val="3366FF"/>
                </a:solidFill>
                <a:latin typeface="Courier New"/>
                <a:ea typeface="Courier New"/>
                <a:cs typeface="Courier New"/>
                <a:sym typeface="Courier New"/>
              </a:rPr>
              <a:t>2 = 1</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Shape 231"/>
          <p:cNvSpPr txBox="1">
            <a:spLocks noGrp="1"/>
          </p:cNvSpPr>
          <p:nvPr>
            <p:ph type="ctrTitle" idx="4294967295"/>
          </p:nvPr>
        </p:nvSpPr>
        <p:spPr>
          <a:xfrm>
            <a:off x="457200" y="2159857"/>
            <a:ext cx="8229600" cy="823799"/>
          </a:xfrm>
          <a:prstGeom prst="rect">
            <a:avLst/>
          </a:prstGeom>
          <a:noFill/>
          <a:ln>
            <a:noFill/>
          </a:ln>
        </p:spPr>
        <p:txBody>
          <a:bodyPr lIns="91425" tIns="91425" rIns="91425" bIns="91425" anchor="b" anchorCtr="0">
            <a:noAutofit/>
          </a:bodyPr>
          <a:lstStyle/>
          <a:p>
            <a:pPr marL="0" marR="0" lvl="0" indent="0" algn="ctr" rtl="0">
              <a:lnSpc>
                <a:spcPct val="100000"/>
              </a:lnSpc>
              <a:spcBef>
                <a:spcPts val="0"/>
              </a:spcBef>
              <a:spcAft>
                <a:spcPts val="0"/>
              </a:spcAft>
              <a:buClr>
                <a:schemeClr val="accent1"/>
              </a:buClr>
              <a:buSzPct val="25000"/>
              <a:buFont typeface="Arial"/>
              <a:buNone/>
            </a:pPr>
            <a:r>
              <a:rPr lang="en" sz="4800"/>
              <a:t>Heap Sort</a:t>
            </a:r>
          </a:p>
        </p:txBody>
      </p:sp>
      <p:sp>
        <p:nvSpPr>
          <p:cNvPr id="232" name="Shape 232"/>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Pr>
              <a:t>16</a:t>
            </a:fld>
            <a:endParaRPr lang="en" sz="1300" b="0" i="0" u="none" strike="noStrike" cap="none" baseline="0">
              <a:solidFill>
                <a:schemeClr val="dk1"/>
              </a:solidFill>
              <a:latin typeface="Arial"/>
              <a:ea typeface="Arial"/>
              <a:cs typeface="Arial"/>
              <a:sym typeface="Arial"/>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a:latin typeface="Courier New"/>
                <a:ea typeface="Courier New"/>
                <a:cs typeface="Courier New"/>
                <a:sym typeface="Courier New"/>
              </a:rPr>
              <a:t>Very simple idea:</a:t>
            </a:r>
          </a:p>
          <a:p>
            <a:pPr marL="914400" lvl="0" indent="-381000" rtl="0">
              <a:spcBef>
                <a:spcPts val="0"/>
              </a:spcBef>
              <a:buSzPct val="100000"/>
              <a:buFont typeface="Courier New"/>
              <a:buAutoNum type="arabicPeriod"/>
            </a:pPr>
            <a:r>
              <a:rPr lang="en" sz="2400">
                <a:latin typeface="Courier New"/>
                <a:ea typeface="Courier New"/>
                <a:cs typeface="Courier New"/>
                <a:sym typeface="Courier New"/>
              </a:rPr>
              <a:t>Turn the array into a max-heap</a:t>
            </a:r>
          </a:p>
          <a:p>
            <a:pPr marL="914400" lvl="0" indent="-381000" rtl="0">
              <a:spcBef>
                <a:spcPts val="0"/>
              </a:spcBef>
              <a:buSzPct val="100000"/>
              <a:buFont typeface="Courier New"/>
              <a:buAutoNum type="arabicPeriod"/>
            </a:pPr>
            <a:r>
              <a:rPr lang="en" sz="2400">
                <a:latin typeface="Courier New"/>
                <a:ea typeface="Courier New"/>
                <a:cs typeface="Courier New"/>
                <a:sym typeface="Courier New"/>
              </a:rPr>
              <a:t>Pull each element out</a:t>
            </a:r>
          </a:p>
          <a:p>
            <a:pPr rtl="0">
              <a:spcBef>
                <a:spcPts val="0"/>
              </a:spcBef>
              <a:buNone/>
            </a:pPr>
            <a:endParaRPr sz="2400">
              <a:latin typeface="Courier New"/>
              <a:ea typeface="Courier New"/>
              <a:cs typeface="Courier New"/>
              <a:sym typeface="Courier New"/>
            </a:endParaRPr>
          </a:p>
          <a:p>
            <a:pPr rtl="0">
              <a:spcBef>
                <a:spcPts val="0"/>
              </a:spcBef>
              <a:buNone/>
            </a:pPr>
            <a:r>
              <a:rPr lang="en" sz="1800">
                <a:solidFill>
                  <a:srgbClr val="3366FF"/>
                </a:solidFill>
                <a:latin typeface="Courier New"/>
                <a:ea typeface="Courier New"/>
                <a:cs typeface="Courier New"/>
                <a:sym typeface="Courier New"/>
              </a:rPr>
              <a:t>/** Sort b */</a:t>
            </a:r>
          </a:p>
          <a:p>
            <a:pPr rtl="0">
              <a:spcBef>
                <a:spcPts val="0"/>
              </a:spcBef>
              <a:buNone/>
            </a:pPr>
            <a:r>
              <a:rPr lang="en" sz="1800">
                <a:solidFill>
                  <a:srgbClr val="3366FF"/>
                </a:solidFill>
                <a:latin typeface="Courier New"/>
                <a:ea typeface="Courier New"/>
                <a:cs typeface="Courier New"/>
                <a:sym typeface="Courier New"/>
              </a:rPr>
              <a:t>public static void</a:t>
            </a:r>
            <a:r>
              <a:rPr lang="en" sz="1800" b="1">
                <a:solidFill>
                  <a:srgbClr val="3366FF"/>
                </a:solidFill>
                <a:latin typeface="Courier New"/>
                <a:ea typeface="Courier New"/>
                <a:cs typeface="Courier New"/>
                <a:sym typeface="Courier New"/>
              </a:rPr>
              <a:t> </a:t>
            </a:r>
            <a:r>
              <a:rPr lang="en" sz="1800">
                <a:solidFill>
                  <a:srgbClr val="3366FF"/>
                </a:solidFill>
                <a:latin typeface="Courier New"/>
                <a:ea typeface="Courier New"/>
                <a:cs typeface="Courier New"/>
                <a:sym typeface="Courier New"/>
              </a:rPr>
              <a:t>heapSort(Comparable[] b) {</a:t>
            </a:r>
          </a:p>
          <a:p>
            <a:pPr rtl="0">
              <a:spcBef>
                <a:spcPts val="0"/>
              </a:spcBef>
              <a:buNone/>
            </a:pPr>
            <a:r>
              <a:rPr lang="en" sz="1800">
                <a:solidFill>
                  <a:srgbClr val="3366FF"/>
                </a:solidFill>
                <a:latin typeface="Courier New"/>
                <a:ea typeface="Courier New"/>
                <a:cs typeface="Courier New"/>
                <a:sym typeface="Courier New"/>
              </a:rPr>
              <a:t>    heapify(b);</a:t>
            </a:r>
          </a:p>
          <a:p>
            <a:pPr rtl="0">
              <a:spcBef>
                <a:spcPts val="0"/>
              </a:spcBef>
              <a:buNone/>
            </a:pPr>
            <a:r>
              <a:rPr lang="en" sz="1800">
                <a:solidFill>
                  <a:srgbClr val="3366FF"/>
                </a:solidFill>
                <a:latin typeface="Courier New"/>
                <a:ea typeface="Courier New"/>
                <a:cs typeface="Courier New"/>
                <a:sym typeface="Courier New"/>
              </a:rPr>
              <a:t>    for (int i= b.length-1; i &gt;= 0; i--) {</a:t>
            </a:r>
          </a:p>
          <a:p>
            <a:pPr rtl="0">
              <a:spcBef>
                <a:spcPts val="0"/>
              </a:spcBef>
              <a:buNone/>
            </a:pPr>
            <a:r>
              <a:rPr lang="en" sz="1800">
                <a:solidFill>
                  <a:srgbClr val="3366FF"/>
                </a:solidFill>
                <a:latin typeface="Courier New"/>
                <a:ea typeface="Courier New"/>
                <a:cs typeface="Courier New"/>
                <a:sym typeface="Courier New"/>
              </a:rPr>
              <a:t>        b[i]= poll(b, i);</a:t>
            </a:r>
          </a:p>
          <a:p>
            <a:pPr rtl="0">
              <a:spcBef>
                <a:spcPts val="0"/>
              </a:spcBef>
              <a:buNone/>
            </a:pPr>
            <a:r>
              <a:rPr lang="en" sz="1800">
                <a:solidFill>
                  <a:srgbClr val="3366FF"/>
                </a:solidFill>
                <a:latin typeface="Courier New"/>
                <a:ea typeface="Courier New"/>
                <a:cs typeface="Courier New"/>
                <a:sym typeface="Courier New"/>
              </a:rPr>
              <a:t>    }</a:t>
            </a:r>
          </a:p>
          <a:p>
            <a:pPr lvl="0" rtl="0">
              <a:spcBef>
                <a:spcPts val="0"/>
              </a:spcBef>
              <a:buNone/>
            </a:pPr>
            <a:r>
              <a:rPr lang="en" sz="1800">
                <a:solidFill>
                  <a:srgbClr val="3366FF"/>
                </a:solidFill>
                <a:latin typeface="Courier New"/>
                <a:ea typeface="Courier New"/>
                <a:cs typeface="Courier New"/>
                <a:sym typeface="Courier New"/>
              </a:rPr>
              <a:t>}</a:t>
            </a:r>
          </a:p>
        </p:txBody>
      </p:sp>
      <p:sp>
        <p:nvSpPr>
          <p:cNvPr id="238" name="Shape 238"/>
          <p:cNvSpPr txBox="1">
            <a:spLocks noGrp="1"/>
          </p:cNvSpPr>
          <p:nvPr>
            <p:ph type="sldNum" idx="12"/>
          </p:nvPr>
        </p:nvSpPr>
        <p:spPr>
          <a:xfrm>
            <a:off x="8556790" y="4749850"/>
            <a:ext cx="548699" cy="393600"/>
          </a:xfrm>
          <a:prstGeom prst="rect">
            <a:avLst/>
          </a:prstGeom>
        </p:spPr>
        <p:txBody>
          <a:bodyPr lIns="91425" tIns="91425" rIns="91425" bIns="91425" anchor="ctr" anchorCtr="0">
            <a:noAutofit/>
          </a:bodyPr>
          <a:lstStyle/>
          <a:p>
            <a:pPr lvl="0">
              <a:spcBef>
                <a:spcPts val="0"/>
              </a:spcBef>
              <a:buClr>
                <a:schemeClr val="dk1"/>
              </a:buClr>
              <a:buSzPct val="25000"/>
              <a:buFont typeface="Arial"/>
              <a:buNone/>
            </a:pPr>
            <a:fld id="{00000000-1234-1234-1234-123412341234}" type="slidenum">
              <a:rPr lang="en"/>
              <a:t>17</a:t>
            </a:fld>
            <a:endParaRPr lang="en"/>
          </a:p>
        </p:txBody>
      </p:sp>
      <p:sp>
        <p:nvSpPr>
          <p:cNvPr id="239" name="Shape 239"/>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a:t>Heap Sort</a:t>
            </a:r>
          </a:p>
        </p:txBody>
      </p:sp>
      <p:sp>
        <p:nvSpPr>
          <p:cNvPr id="240" name="Shape 240"/>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a:solidFill>
                  <a:srgbClr val="E08686"/>
                </a:solidFill>
              </a:rPr>
              <a:t>Heap </a:t>
            </a:r>
            <a:r>
              <a:rPr lang="en" sz="1600" b="1" i="0" u="none" strike="noStrike" cap="none" baseline="0">
                <a:solidFill>
                  <a:srgbClr val="E08686"/>
                </a:solidFill>
                <a:latin typeface="Arial"/>
                <a:ea typeface="Arial"/>
                <a:cs typeface="Arial"/>
                <a:sym typeface="Arial"/>
              </a:rPr>
              <a:t>Sort</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Shape 24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1800">
                <a:solidFill>
                  <a:srgbClr val="3366FF"/>
                </a:solidFill>
                <a:latin typeface="Courier New"/>
                <a:ea typeface="Courier New"/>
                <a:cs typeface="Courier New"/>
                <a:sym typeface="Courier New"/>
              </a:rPr>
              <a:t>/** Sort b */</a:t>
            </a:r>
          </a:p>
          <a:p>
            <a:pPr lvl="0" rtl="0">
              <a:spcBef>
                <a:spcPts val="0"/>
              </a:spcBef>
              <a:buNone/>
            </a:pPr>
            <a:r>
              <a:rPr lang="en" sz="1800">
                <a:solidFill>
                  <a:srgbClr val="3366FF"/>
                </a:solidFill>
                <a:latin typeface="Courier New"/>
                <a:ea typeface="Courier New"/>
                <a:cs typeface="Courier New"/>
                <a:sym typeface="Courier New"/>
              </a:rPr>
              <a:t>public static void</a:t>
            </a:r>
            <a:r>
              <a:rPr lang="en" sz="1800" b="1">
                <a:solidFill>
                  <a:srgbClr val="3366FF"/>
                </a:solidFill>
                <a:latin typeface="Courier New"/>
                <a:ea typeface="Courier New"/>
                <a:cs typeface="Courier New"/>
                <a:sym typeface="Courier New"/>
              </a:rPr>
              <a:t> </a:t>
            </a:r>
            <a:r>
              <a:rPr lang="en" sz="1800">
                <a:solidFill>
                  <a:srgbClr val="3366FF"/>
                </a:solidFill>
                <a:latin typeface="Courier New"/>
                <a:ea typeface="Courier New"/>
                <a:cs typeface="Courier New"/>
                <a:sym typeface="Courier New"/>
              </a:rPr>
              <a:t>heapSort(Comparable[] b) {</a:t>
            </a:r>
          </a:p>
          <a:p>
            <a:pPr lvl="0" rtl="0">
              <a:spcBef>
                <a:spcPts val="0"/>
              </a:spcBef>
              <a:buNone/>
            </a:pPr>
            <a:r>
              <a:rPr lang="en" sz="1800">
                <a:solidFill>
                  <a:srgbClr val="3366FF"/>
                </a:solidFill>
                <a:latin typeface="Courier New"/>
                <a:ea typeface="Courier New"/>
                <a:cs typeface="Courier New"/>
                <a:sym typeface="Courier New"/>
              </a:rPr>
              <a:t>    </a:t>
            </a:r>
            <a:r>
              <a:rPr lang="en" sz="1800" b="1">
                <a:solidFill>
                  <a:srgbClr val="3366FF"/>
                </a:solidFill>
                <a:latin typeface="Courier New"/>
                <a:ea typeface="Courier New"/>
                <a:cs typeface="Courier New"/>
                <a:sym typeface="Courier New"/>
              </a:rPr>
              <a:t>heapify(b)</a:t>
            </a:r>
            <a:r>
              <a:rPr lang="en" sz="1800">
                <a:solidFill>
                  <a:srgbClr val="3366FF"/>
                </a:solidFill>
                <a:latin typeface="Courier New"/>
                <a:ea typeface="Courier New"/>
                <a:cs typeface="Courier New"/>
                <a:sym typeface="Courier New"/>
              </a:rPr>
              <a:t>;</a:t>
            </a:r>
          </a:p>
          <a:p>
            <a:pPr lvl="0" rtl="0">
              <a:spcBef>
                <a:spcPts val="0"/>
              </a:spcBef>
              <a:buNone/>
            </a:pPr>
            <a:r>
              <a:rPr lang="en" sz="1800">
                <a:solidFill>
                  <a:srgbClr val="3366FF"/>
                </a:solidFill>
                <a:latin typeface="Courier New"/>
                <a:ea typeface="Courier New"/>
                <a:cs typeface="Courier New"/>
                <a:sym typeface="Courier New"/>
              </a:rPr>
              <a:t>    for (int i= b.length-1; i &gt;= 0; i--) {</a:t>
            </a:r>
          </a:p>
          <a:p>
            <a:pPr lvl="0" rtl="0">
              <a:spcBef>
                <a:spcPts val="0"/>
              </a:spcBef>
              <a:buNone/>
            </a:pPr>
            <a:r>
              <a:rPr lang="en" sz="1800">
                <a:solidFill>
                  <a:srgbClr val="3366FF"/>
                </a:solidFill>
                <a:latin typeface="Courier New"/>
                <a:ea typeface="Courier New"/>
                <a:cs typeface="Courier New"/>
                <a:sym typeface="Courier New"/>
              </a:rPr>
              <a:t>        </a:t>
            </a:r>
            <a:r>
              <a:rPr lang="en" sz="1800" b="1">
                <a:solidFill>
                  <a:srgbClr val="3366FF"/>
                </a:solidFill>
                <a:latin typeface="Courier New"/>
                <a:ea typeface="Courier New"/>
                <a:cs typeface="Courier New"/>
                <a:sym typeface="Courier New"/>
              </a:rPr>
              <a:t>b[i]= poll(b, i);</a:t>
            </a:r>
          </a:p>
          <a:p>
            <a:pPr lvl="0" rtl="0">
              <a:spcBef>
                <a:spcPts val="0"/>
              </a:spcBef>
              <a:buNone/>
            </a:pPr>
            <a:r>
              <a:rPr lang="en" sz="1800">
                <a:solidFill>
                  <a:srgbClr val="3366FF"/>
                </a:solidFill>
                <a:latin typeface="Courier New"/>
                <a:ea typeface="Courier New"/>
                <a:cs typeface="Courier New"/>
                <a:sym typeface="Courier New"/>
              </a:rPr>
              <a:t>    }</a:t>
            </a:r>
          </a:p>
          <a:p>
            <a:pPr lvl="0" rtl="0">
              <a:spcBef>
                <a:spcPts val="0"/>
              </a:spcBef>
              <a:buNone/>
            </a:pPr>
            <a:r>
              <a:rPr lang="en" sz="1800">
                <a:solidFill>
                  <a:srgbClr val="3366FF"/>
                </a:solidFill>
                <a:latin typeface="Courier New"/>
                <a:ea typeface="Courier New"/>
                <a:cs typeface="Courier New"/>
                <a:sym typeface="Courier New"/>
              </a:rPr>
              <a:t>}</a:t>
            </a:r>
          </a:p>
        </p:txBody>
      </p:sp>
      <p:sp>
        <p:nvSpPr>
          <p:cNvPr id="246" name="Shape 246"/>
          <p:cNvSpPr txBox="1">
            <a:spLocks noGrp="1"/>
          </p:cNvSpPr>
          <p:nvPr>
            <p:ph type="sldNum" idx="12"/>
          </p:nvPr>
        </p:nvSpPr>
        <p:spPr>
          <a:xfrm>
            <a:off x="8556790" y="4749850"/>
            <a:ext cx="548699"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18</a:t>
            </a:fld>
            <a:endParaRPr lang="en"/>
          </a:p>
        </p:txBody>
      </p:sp>
      <p:sp>
        <p:nvSpPr>
          <p:cNvPr id="247" name="Shape 247"/>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a:t>Heap Sort</a:t>
            </a:r>
          </a:p>
        </p:txBody>
      </p:sp>
      <p:sp>
        <p:nvSpPr>
          <p:cNvPr id="248" name="Shape 248"/>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a:solidFill>
                  <a:srgbClr val="E08686"/>
                </a:solidFill>
              </a:rPr>
              <a:t>Heap </a:t>
            </a:r>
            <a:r>
              <a:rPr lang="en" sz="1600" b="1" i="0" u="none" strike="noStrike" cap="none" baseline="0">
                <a:solidFill>
                  <a:srgbClr val="E08686"/>
                </a:solidFill>
                <a:latin typeface="Arial"/>
                <a:ea typeface="Arial"/>
                <a:cs typeface="Arial"/>
                <a:sym typeface="Arial"/>
              </a:rPr>
              <a:t>Sort</a:t>
            </a:r>
          </a:p>
        </p:txBody>
      </p:sp>
      <p:sp>
        <p:nvSpPr>
          <p:cNvPr id="249" name="Shape 249"/>
          <p:cNvSpPr/>
          <p:nvPr/>
        </p:nvSpPr>
        <p:spPr>
          <a:xfrm>
            <a:off x="2856150" y="1987675"/>
            <a:ext cx="4427925" cy="574900"/>
          </a:xfrm>
          <a:custGeom>
            <a:avLst/>
            <a:gdLst/>
            <a:ahLst/>
            <a:cxnLst/>
            <a:rect l="0" t="0" r="0" b="0"/>
            <a:pathLst>
              <a:path w="177117" h="22996" extrusionOk="0">
                <a:moveTo>
                  <a:pt x="0" y="0"/>
                </a:moveTo>
                <a:cubicBezTo>
                  <a:pt x="24056" y="530"/>
                  <a:pt x="114816" y="-652"/>
                  <a:pt x="144336" y="3180"/>
                </a:cubicBezTo>
                <a:cubicBezTo>
                  <a:pt x="173855" y="7012"/>
                  <a:pt x="171653" y="19693"/>
                  <a:pt x="177117" y="22996"/>
                </a:cubicBezTo>
              </a:path>
            </a:pathLst>
          </a:custGeom>
          <a:noFill/>
          <a:ln w="19050" cap="flat" cmpd="sng">
            <a:solidFill>
              <a:srgbClr val="DA0002"/>
            </a:solidFill>
            <a:prstDash val="solid"/>
            <a:round/>
            <a:headEnd type="triangle" w="lg" len="lg"/>
            <a:tailEnd type="none" w="lg" len="lg"/>
          </a:ln>
        </p:spPr>
      </p:sp>
      <p:sp>
        <p:nvSpPr>
          <p:cNvPr id="250" name="Shape 250"/>
          <p:cNvSpPr/>
          <p:nvPr/>
        </p:nvSpPr>
        <p:spPr>
          <a:xfrm>
            <a:off x="6271825" y="2605400"/>
            <a:ext cx="2152799" cy="269099"/>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a:t>max-heap</a:t>
            </a:r>
          </a:p>
        </p:txBody>
      </p:sp>
      <p:grpSp>
        <p:nvGrpSpPr>
          <p:cNvPr id="251" name="Shape 251"/>
          <p:cNvGrpSpPr/>
          <p:nvPr/>
        </p:nvGrpSpPr>
        <p:grpSpPr>
          <a:xfrm>
            <a:off x="6268825" y="3204775"/>
            <a:ext cx="2158799" cy="830724"/>
            <a:chOff x="6268825" y="3204775"/>
            <a:chExt cx="2158799" cy="830724"/>
          </a:xfrm>
        </p:grpSpPr>
        <p:grpSp>
          <p:nvGrpSpPr>
            <p:cNvPr id="252" name="Shape 252"/>
            <p:cNvGrpSpPr/>
            <p:nvPr/>
          </p:nvGrpSpPr>
          <p:grpSpPr>
            <a:xfrm>
              <a:off x="6268825" y="3766400"/>
              <a:ext cx="2158799" cy="269099"/>
              <a:chOff x="6268825" y="3583425"/>
              <a:chExt cx="2158799" cy="269099"/>
            </a:xfrm>
          </p:grpSpPr>
          <p:sp>
            <p:nvSpPr>
              <p:cNvPr id="253" name="Shape 253"/>
              <p:cNvSpPr/>
              <p:nvPr/>
            </p:nvSpPr>
            <p:spPr>
              <a:xfrm>
                <a:off x="6268825" y="3583425"/>
                <a:ext cx="1204800" cy="269099"/>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max-heap</a:t>
                </a:r>
              </a:p>
            </p:txBody>
          </p:sp>
          <p:sp>
            <p:nvSpPr>
              <p:cNvPr id="254" name="Shape 254"/>
              <p:cNvSpPr/>
              <p:nvPr/>
            </p:nvSpPr>
            <p:spPr>
              <a:xfrm>
                <a:off x="7473625" y="3583425"/>
                <a:ext cx="953999" cy="269099"/>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a:t>sorted</a:t>
                </a:r>
              </a:p>
            </p:txBody>
          </p:sp>
        </p:grpSp>
        <p:sp>
          <p:nvSpPr>
            <p:cNvPr id="255" name="Shape 255"/>
            <p:cNvSpPr txBox="1"/>
            <p:nvPr/>
          </p:nvSpPr>
          <p:spPr>
            <a:xfrm>
              <a:off x="6967525" y="3204775"/>
              <a:ext cx="764399" cy="471000"/>
            </a:xfrm>
            <a:prstGeom prst="rect">
              <a:avLst/>
            </a:prstGeom>
            <a:noFill/>
            <a:ln>
              <a:noFill/>
            </a:ln>
          </p:spPr>
          <p:txBody>
            <a:bodyPr lIns="91425" tIns="91425" rIns="91425" bIns="91425" anchor="t" anchorCtr="0">
              <a:noAutofit/>
            </a:bodyPr>
            <a:lstStyle/>
            <a:p>
              <a:pPr>
                <a:spcBef>
                  <a:spcPts val="0"/>
                </a:spcBef>
                <a:buNone/>
              </a:pPr>
              <a:r>
                <a:rPr lang="en" sz="2400">
                  <a:latin typeface="Courier New"/>
                  <a:ea typeface="Courier New"/>
                  <a:cs typeface="Courier New"/>
                  <a:sym typeface="Courier New"/>
                </a:rPr>
                <a:t>...</a:t>
              </a:r>
            </a:p>
          </p:txBody>
        </p:sp>
      </p:grpSp>
      <p:grpSp>
        <p:nvGrpSpPr>
          <p:cNvPr id="256" name="Shape 256"/>
          <p:cNvGrpSpPr/>
          <p:nvPr/>
        </p:nvGrpSpPr>
        <p:grpSpPr>
          <a:xfrm>
            <a:off x="6271825" y="3907600"/>
            <a:ext cx="2152799" cy="885774"/>
            <a:chOff x="6271825" y="3907600"/>
            <a:chExt cx="2152799" cy="885774"/>
          </a:xfrm>
        </p:grpSpPr>
        <p:sp>
          <p:nvSpPr>
            <p:cNvPr id="257" name="Shape 257"/>
            <p:cNvSpPr/>
            <p:nvPr/>
          </p:nvSpPr>
          <p:spPr>
            <a:xfrm>
              <a:off x="6271825" y="4524275"/>
              <a:ext cx="2152799" cy="269099"/>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sorted</a:t>
              </a:r>
            </a:p>
          </p:txBody>
        </p:sp>
        <p:sp>
          <p:nvSpPr>
            <p:cNvPr id="258" name="Shape 258"/>
            <p:cNvSpPr txBox="1"/>
            <p:nvPr/>
          </p:nvSpPr>
          <p:spPr>
            <a:xfrm>
              <a:off x="6966025" y="3907600"/>
              <a:ext cx="764399" cy="471000"/>
            </a:xfrm>
            <a:prstGeom prst="rect">
              <a:avLst/>
            </a:prstGeom>
            <a:noFill/>
            <a:ln>
              <a:noFill/>
            </a:ln>
          </p:spPr>
          <p:txBody>
            <a:bodyPr lIns="91425" tIns="91425" rIns="91425" bIns="91425" anchor="t" anchorCtr="0">
              <a:noAutofit/>
            </a:bodyPr>
            <a:lstStyle/>
            <a:p>
              <a:pPr lvl="0" rtl="0">
                <a:spcBef>
                  <a:spcPts val="0"/>
                </a:spcBef>
                <a:buNone/>
              </a:pPr>
              <a:r>
                <a:rPr lang="en" sz="2400">
                  <a:latin typeface="Courier New"/>
                  <a:ea typeface="Courier New"/>
                  <a:cs typeface="Courier New"/>
                  <a:sym typeface="Courier New"/>
                </a:rPr>
                <a:t>...</a:t>
              </a:r>
            </a:p>
          </p:txBody>
        </p:sp>
      </p:grpSp>
      <p:sp>
        <p:nvSpPr>
          <p:cNvPr id="259" name="Shape 259"/>
          <p:cNvSpPr/>
          <p:nvPr/>
        </p:nvSpPr>
        <p:spPr>
          <a:xfrm>
            <a:off x="6158750" y="2556450"/>
            <a:ext cx="2373000" cy="366000"/>
          </a:xfrm>
          <a:prstGeom prst="roundRect">
            <a:avLst>
              <a:gd name="adj" fmla="val 16667"/>
            </a:avLst>
          </a:prstGeom>
          <a:no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grpSp>
        <p:nvGrpSpPr>
          <p:cNvPr id="260" name="Shape 260"/>
          <p:cNvGrpSpPr/>
          <p:nvPr/>
        </p:nvGrpSpPr>
        <p:grpSpPr>
          <a:xfrm>
            <a:off x="4091599" y="2648324"/>
            <a:ext cx="4458500" cy="2232325"/>
            <a:chOff x="4091599" y="2648324"/>
            <a:chExt cx="4458500" cy="2232325"/>
          </a:xfrm>
        </p:grpSpPr>
        <p:sp>
          <p:nvSpPr>
            <p:cNvPr id="261" name="Shape 261"/>
            <p:cNvSpPr/>
            <p:nvPr/>
          </p:nvSpPr>
          <p:spPr>
            <a:xfrm>
              <a:off x="6177100" y="3051850"/>
              <a:ext cx="2373000" cy="1828800"/>
            </a:xfrm>
            <a:prstGeom prst="roundRect">
              <a:avLst>
                <a:gd name="adj" fmla="val 5220"/>
              </a:avLst>
            </a:prstGeom>
            <a:noFill/>
            <a:ln w="19050" cap="flat" cmpd="sng">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grpSp>
          <p:nvGrpSpPr>
            <p:cNvPr id="262" name="Shape 262"/>
            <p:cNvGrpSpPr/>
            <p:nvPr/>
          </p:nvGrpSpPr>
          <p:grpSpPr>
            <a:xfrm>
              <a:off x="6271825" y="3119150"/>
              <a:ext cx="2158799" cy="269099"/>
              <a:chOff x="6271825" y="3694050"/>
              <a:chExt cx="2158799" cy="269099"/>
            </a:xfrm>
          </p:grpSpPr>
          <p:sp>
            <p:nvSpPr>
              <p:cNvPr id="263" name="Shape 263"/>
              <p:cNvSpPr/>
              <p:nvPr/>
            </p:nvSpPr>
            <p:spPr>
              <a:xfrm>
                <a:off x="6271825" y="3694050"/>
                <a:ext cx="1981499" cy="269099"/>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a:t>max-heap</a:t>
                </a:r>
              </a:p>
            </p:txBody>
          </p:sp>
          <p:sp>
            <p:nvSpPr>
              <p:cNvPr id="264" name="Shape 264"/>
              <p:cNvSpPr/>
              <p:nvPr/>
            </p:nvSpPr>
            <p:spPr>
              <a:xfrm>
                <a:off x="8253325" y="3694050"/>
                <a:ext cx="177299" cy="269099"/>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grpSp>
        <p:cxnSp>
          <p:nvCxnSpPr>
            <p:cNvPr id="265" name="Shape 265"/>
            <p:cNvCxnSpPr/>
            <p:nvPr/>
          </p:nvCxnSpPr>
          <p:spPr>
            <a:xfrm rot="10800000">
              <a:off x="4091599" y="2648324"/>
              <a:ext cx="2091600" cy="1161900"/>
            </a:xfrm>
            <a:prstGeom prst="straightConnector1">
              <a:avLst/>
            </a:prstGeom>
            <a:noFill/>
            <a:ln w="19050" cap="flat" cmpd="sng">
              <a:solidFill>
                <a:srgbClr val="DA0002"/>
              </a:solidFill>
              <a:prstDash val="solid"/>
              <a:round/>
              <a:headEnd type="none" w="lg" len="lg"/>
              <a:tailEnd type="triangle" w="lg" len="lg"/>
            </a:ln>
          </p:spPr>
        </p:cxnSp>
      </p:grpSp>
      <p:sp>
        <p:nvSpPr>
          <p:cNvPr id="266" name="Shape 266"/>
          <p:cNvSpPr txBox="1"/>
          <p:nvPr/>
        </p:nvSpPr>
        <p:spPr>
          <a:xfrm>
            <a:off x="550450" y="3839800"/>
            <a:ext cx="4923300" cy="507600"/>
          </a:xfrm>
          <a:prstGeom prst="rect">
            <a:avLst/>
          </a:prstGeom>
          <a:noFill/>
          <a:ln>
            <a:noFill/>
          </a:ln>
        </p:spPr>
        <p:txBody>
          <a:bodyPr lIns="91425" tIns="91425" rIns="91425" bIns="91425" anchor="t" anchorCtr="0">
            <a:noAutofit/>
          </a:bodyPr>
          <a:lstStyle/>
          <a:p>
            <a:pPr>
              <a:spcBef>
                <a:spcPts val="0"/>
              </a:spcBef>
              <a:buNone/>
            </a:pPr>
            <a:r>
              <a:rPr lang="en" sz="1800" b="1">
                <a:latin typeface="Courier New"/>
                <a:ea typeface="Courier New"/>
                <a:cs typeface="Courier New"/>
                <a:sym typeface="Courier New"/>
              </a:rPr>
              <a:t>Why does it have to be a max-heap?</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0"/>
                                        </p:tgtEl>
                                        <p:attrNameLst>
                                          <p:attrName>style.visibility</p:attrName>
                                        </p:attrNameLst>
                                      </p:cBhvr>
                                      <p:to>
                                        <p:strVal val="visible"/>
                                      </p:to>
                                    </p:set>
                                    <p:animEffect transition="in" filter="fade">
                                      <p:cBhvr>
                                        <p:cTn id="7" dur="1000"/>
                                        <p:tgtEl>
                                          <p:spTgt spid="26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1"/>
                                        </p:tgtEl>
                                        <p:attrNameLst>
                                          <p:attrName>style.visibility</p:attrName>
                                        </p:attrNameLst>
                                      </p:cBhvr>
                                      <p:to>
                                        <p:strVal val="visible"/>
                                      </p:to>
                                    </p:set>
                                    <p:animEffect transition="in" filter="fade">
                                      <p:cBhvr>
                                        <p:cTn id="12" dur="1000"/>
                                        <p:tgtEl>
                                          <p:spTgt spid="2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56"/>
                                        </p:tgtEl>
                                        <p:attrNameLst>
                                          <p:attrName>style.visibility</p:attrName>
                                        </p:attrNameLst>
                                      </p:cBhvr>
                                      <p:to>
                                        <p:strVal val="visible"/>
                                      </p:to>
                                    </p:set>
                                    <p:animEffect transition="in" filter="fade">
                                      <p:cBhvr>
                                        <p:cTn id="17" dur="1000"/>
                                        <p:tgtEl>
                                          <p:spTgt spid="25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66"/>
                                        </p:tgtEl>
                                        <p:attrNameLst>
                                          <p:attrName>style.visibility</p:attrName>
                                        </p:attrNameLst>
                                      </p:cBhvr>
                                      <p:to>
                                        <p:strVal val="visible"/>
                                      </p:to>
                                    </p:set>
                                    <p:animEffect transition="in" filter="fade">
                                      <p:cBhvr>
                                        <p:cTn id="22" dur="1000"/>
                                        <p:tgtEl>
                                          <p:spTgt spid="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1800">
                <a:solidFill>
                  <a:srgbClr val="3366FF"/>
                </a:solidFill>
                <a:latin typeface="Courier New"/>
                <a:ea typeface="Courier New"/>
                <a:cs typeface="Courier New"/>
                <a:sym typeface="Courier New"/>
              </a:rPr>
              <a:t>/** Sort b */</a:t>
            </a:r>
          </a:p>
          <a:p>
            <a:pPr lvl="0" rtl="0">
              <a:spcBef>
                <a:spcPts val="0"/>
              </a:spcBef>
              <a:buNone/>
            </a:pPr>
            <a:r>
              <a:rPr lang="en" sz="1800">
                <a:solidFill>
                  <a:srgbClr val="3366FF"/>
                </a:solidFill>
                <a:latin typeface="Courier New"/>
                <a:ea typeface="Courier New"/>
                <a:cs typeface="Courier New"/>
                <a:sym typeface="Courier New"/>
              </a:rPr>
              <a:t>public static void</a:t>
            </a:r>
            <a:r>
              <a:rPr lang="en" sz="1800" b="1">
                <a:solidFill>
                  <a:srgbClr val="3366FF"/>
                </a:solidFill>
                <a:latin typeface="Courier New"/>
                <a:ea typeface="Courier New"/>
                <a:cs typeface="Courier New"/>
                <a:sym typeface="Courier New"/>
              </a:rPr>
              <a:t> </a:t>
            </a:r>
            <a:r>
              <a:rPr lang="en" sz="1800">
                <a:solidFill>
                  <a:srgbClr val="3366FF"/>
                </a:solidFill>
                <a:latin typeface="Courier New"/>
                <a:ea typeface="Courier New"/>
                <a:cs typeface="Courier New"/>
                <a:sym typeface="Courier New"/>
              </a:rPr>
              <a:t>heapSort(Comparable[] b) {</a:t>
            </a:r>
          </a:p>
          <a:p>
            <a:pPr lvl="0" rtl="0">
              <a:spcBef>
                <a:spcPts val="0"/>
              </a:spcBef>
              <a:buNone/>
            </a:pPr>
            <a:r>
              <a:rPr lang="en" sz="1800">
                <a:solidFill>
                  <a:srgbClr val="3366FF"/>
                </a:solidFill>
                <a:latin typeface="Courier New"/>
                <a:ea typeface="Courier New"/>
                <a:cs typeface="Courier New"/>
                <a:sym typeface="Courier New"/>
              </a:rPr>
              <a:t>    </a:t>
            </a:r>
            <a:r>
              <a:rPr lang="en" sz="1800" b="1">
                <a:solidFill>
                  <a:srgbClr val="3366FF"/>
                </a:solidFill>
                <a:latin typeface="Courier New"/>
                <a:ea typeface="Courier New"/>
                <a:cs typeface="Courier New"/>
                <a:sym typeface="Courier New"/>
              </a:rPr>
              <a:t>heapify(b)</a:t>
            </a:r>
            <a:r>
              <a:rPr lang="en" sz="1800">
                <a:solidFill>
                  <a:srgbClr val="3366FF"/>
                </a:solidFill>
                <a:latin typeface="Courier New"/>
                <a:ea typeface="Courier New"/>
                <a:cs typeface="Courier New"/>
                <a:sym typeface="Courier New"/>
              </a:rPr>
              <a:t>;</a:t>
            </a:r>
          </a:p>
          <a:p>
            <a:pPr lvl="0" rtl="0">
              <a:spcBef>
                <a:spcPts val="0"/>
              </a:spcBef>
              <a:buNone/>
            </a:pPr>
            <a:r>
              <a:rPr lang="en" sz="1800">
                <a:solidFill>
                  <a:srgbClr val="3366FF"/>
                </a:solidFill>
                <a:latin typeface="Courier New"/>
                <a:ea typeface="Courier New"/>
                <a:cs typeface="Courier New"/>
                <a:sym typeface="Courier New"/>
              </a:rPr>
              <a:t>    for (int i= b.length-1; i &gt;= 0; i--) {</a:t>
            </a:r>
          </a:p>
          <a:p>
            <a:pPr lvl="0" rtl="0">
              <a:spcBef>
                <a:spcPts val="0"/>
              </a:spcBef>
              <a:buNone/>
            </a:pPr>
            <a:r>
              <a:rPr lang="en" sz="1800">
                <a:solidFill>
                  <a:srgbClr val="3366FF"/>
                </a:solidFill>
                <a:latin typeface="Courier New"/>
                <a:ea typeface="Courier New"/>
                <a:cs typeface="Courier New"/>
                <a:sym typeface="Courier New"/>
              </a:rPr>
              <a:t>        </a:t>
            </a:r>
            <a:r>
              <a:rPr lang="en" sz="1800" b="1">
                <a:solidFill>
                  <a:srgbClr val="3366FF"/>
                </a:solidFill>
                <a:latin typeface="Courier New"/>
                <a:ea typeface="Courier New"/>
                <a:cs typeface="Courier New"/>
                <a:sym typeface="Courier New"/>
              </a:rPr>
              <a:t>b[i]= poll(b, i);</a:t>
            </a:r>
          </a:p>
          <a:p>
            <a:pPr lvl="0" rtl="0">
              <a:spcBef>
                <a:spcPts val="0"/>
              </a:spcBef>
              <a:buNone/>
            </a:pPr>
            <a:r>
              <a:rPr lang="en" sz="1800">
                <a:solidFill>
                  <a:srgbClr val="3366FF"/>
                </a:solidFill>
                <a:latin typeface="Courier New"/>
                <a:ea typeface="Courier New"/>
                <a:cs typeface="Courier New"/>
                <a:sym typeface="Courier New"/>
              </a:rPr>
              <a:t>    }</a:t>
            </a:r>
          </a:p>
          <a:p>
            <a:pPr lvl="0" rtl="0">
              <a:spcBef>
                <a:spcPts val="0"/>
              </a:spcBef>
              <a:buNone/>
            </a:pPr>
            <a:r>
              <a:rPr lang="en" sz="1800">
                <a:solidFill>
                  <a:srgbClr val="3366FF"/>
                </a:solidFill>
                <a:latin typeface="Courier New"/>
                <a:ea typeface="Courier New"/>
                <a:cs typeface="Courier New"/>
                <a:sym typeface="Courier New"/>
              </a:rPr>
              <a:t>}</a:t>
            </a:r>
          </a:p>
        </p:txBody>
      </p:sp>
      <p:sp>
        <p:nvSpPr>
          <p:cNvPr id="272" name="Shape 272"/>
          <p:cNvSpPr txBox="1">
            <a:spLocks noGrp="1"/>
          </p:cNvSpPr>
          <p:nvPr>
            <p:ph type="sldNum" idx="12"/>
          </p:nvPr>
        </p:nvSpPr>
        <p:spPr>
          <a:xfrm>
            <a:off x="8556790" y="4749850"/>
            <a:ext cx="548699"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19</a:t>
            </a:fld>
            <a:endParaRPr lang="en"/>
          </a:p>
        </p:txBody>
      </p:sp>
      <p:sp>
        <p:nvSpPr>
          <p:cNvPr id="273" name="Shape 273"/>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a:t>Heap Sort runtime</a:t>
            </a:r>
          </a:p>
        </p:txBody>
      </p:sp>
      <p:sp>
        <p:nvSpPr>
          <p:cNvPr id="274" name="Shape 274"/>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a:solidFill>
                  <a:srgbClr val="E08686"/>
                </a:solidFill>
              </a:rPr>
              <a:t>Heap </a:t>
            </a:r>
            <a:r>
              <a:rPr lang="en" sz="1600" b="1" i="0" u="none" strike="noStrike" cap="none" baseline="0">
                <a:solidFill>
                  <a:srgbClr val="E08686"/>
                </a:solidFill>
                <a:latin typeface="Arial"/>
                <a:ea typeface="Arial"/>
                <a:cs typeface="Arial"/>
                <a:sym typeface="Arial"/>
              </a:rPr>
              <a:t>Sort</a:t>
            </a:r>
          </a:p>
        </p:txBody>
      </p:sp>
      <p:cxnSp>
        <p:nvCxnSpPr>
          <p:cNvPr id="275" name="Shape 275"/>
          <p:cNvCxnSpPr/>
          <p:nvPr/>
        </p:nvCxnSpPr>
        <p:spPr>
          <a:xfrm rot="10800000">
            <a:off x="3406424" y="2715500"/>
            <a:ext cx="134700" cy="317999"/>
          </a:xfrm>
          <a:prstGeom prst="straightConnector1">
            <a:avLst/>
          </a:prstGeom>
          <a:noFill/>
          <a:ln w="19050" cap="flat" cmpd="sng">
            <a:solidFill>
              <a:srgbClr val="DA0002"/>
            </a:solidFill>
            <a:prstDash val="solid"/>
            <a:round/>
            <a:headEnd type="none" w="lg" len="lg"/>
            <a:tailEnd type="triangle" w="lg" len="lg"/>
          </a:ln>
        </p:spPr>
      </p:cxnSp>
      <p:sp>
        <p:nvSpPr>
          <p:cNvPr id="276" name="Shape 276"/>
          <p:cNvSpPr txBox="1"/>
          <p:nvPr/>
        </p:nvSpPr>
        <p:spPr>
          <a:xfrm>
            <a:off x="6843725" y="1743025"/>
            <a:ext cx="1480200" cy="507600"/>
          </a:xfrm>
          <a:prstGeom prst="rect">
            <a:avLst/>
          </a:prstGeom>
          <a:noFill/>
          <a:ln>
            <a:noFill/>
          </a:ln>
        </p:spPr>
        <p:txBody>
          <a:bodyPr lIns="91425" tIns="91425" rIns="91425" bIns="91425" anchor="t" anchorCtr="0">
            <a:noAutofit/>
          </a:bodyPr>
          <a:lstStyle/>
          <a:p>
            <a:pPr lvl="0" rtl="0">
              <a:spcBef>
                <a:spcPts val="0"/>
              </a:spcBef>
              <a:buClr>
                <a:schemeClr val="dk1"/>
              </a:buClr>
              <a:buSzPct val="55000"/>
              <a:buFont typeface="Arial"/>
              <a:buNone/>
            </a:pPr>
            <a:r>
              <a:rPr lang="en" sz="2000" b="1">
                <a:solidFill>
                  <a:srgbClr val="DA0002"/>
                </a:solidFill>
                <a:latin typeface="Courier New"/>
                <a:ea typeface="Courier New"/>
                <a:cs typeface="Courier New"/>
                <a:sym typeface="Courier New"/>
              </a:rPr>
              <a:t>O(n</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a:t>
            </a:r>
          </a:p>
        </p:txBody>
      </p:sp>
      <p:sp>
        <p:nvSpPr>
          <p:cNvPr id="277" name="Shape 277"/>
          <p:cNvSpPr txBox="1"/>
          <p:nvPr/>
        </p:nvSpPr>
        <p:spPr>
          <a:xfrm>
            <a:off x="2978425" y="2930275"/>
            <a:ext cx="1186500" cy="507600"/>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DA0002"/>
                </a:solidFill>
                <a:latin typeface="Courier New"/>
                <a:ea typeface="Courier New"/>
                <a:cs typeface="Courier New"/>
                <a:sym typeface="Courier New"/>
              </a:rPr>
              <a:t>O(lg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a:t>
            </a:r>
          </a:p>
        </p:txBody>
      </p:sp>
      <p:sp>
        <p:nvSpPr>
          <p:cNvPr id="278" name="Shape 278"/>
          <p:cNvSpPr txBox="1"/>
          <p:nvPr/>
        </p:nvSpPr>
        <p:spPr>
          <a:xfrm>
            <a:off x="2391350" y="3733775"/>
            <a:ext cx="4843799" cy="782699"/>
          </a:xfrm>
          <a:prstGeom prst="rect">
            <a:avLst/>
          </a:prstGeom>
          <a:noFill/>
          <a:ln>
            <a:noFill/>
          </a:ln>
        </p:spPr>
        <p:txBody>
          <a:bodyPr lIns="91425" tIns="91425" rIns="91425" bIns="91425" anchor="t" anchorCtr="0">
            <a:noAutofit/>
          </a:bodyPr>
          <a:lstStyle/>
          <a:p>
            <a:pPr lvl="0" algn="ctr" rtl="0">
              <a:spcBef>
                <a:spcPts val="0"/>
              </a:spcBef>
              <a:buNone/>
            </a:pPr>
            <a:r>
              <a:rPr lang="en" sz="2000" b="1">
                <a:solidFill>
                  <a:srgbClr val="DA0002"/>
                </a:solidFill>
                <a:latin typeface="Courier New"/>
                <a:ea typeface="Courier New"/>
                <a:cs typeface="Courier New"/>
                <a:sym typeface="Courier New"/>
              </a:rPr>
              <a:t>Total runtime:</a:t>
            </a:r>
          </a:p>
          <a:p>
            <a:pPr lvl="0" algn="ctr" rtl="0">
              <a:spcBef>
                <a:spcPts val="0"/>
              </a:spcBef>
              <a:buNone/>
            </a:pPr>
            <a:r>
              <a:rPr lang="en" sz="2000" b="1">
                <a:solidFill>
                  <a:srgbClr val="DA0002"/>
                </a:solidFill>
                <a:latin typeface="Courier New"/>
                <a:ea typeface="Courier New"/>
                <a:cs typeface="Courier New"/>
                <a:sym typeface="Courier New"/>
              </a:rPr>
              <a:t>O(n</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 + n*O(lg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 = O(n</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lg</a:t>
            </a:r>
            <a:r>
              <a:rPr lang="en" sz="1000" b="1">
                <a:solidFill>
                  <a:srgbClr val="DA0002"/>
                </a:solidFill>
                <a:latin typeface="Courier New"/>
                <a:ea typeface="Courier New"/>
                <a:cs typeface="Courier New"/>
                <a:sym typeface="Courier New"/>
              </a:rPr>
              <a:t> </a:t>
            </a:r>
            <a:r>
              <a:rPr lang="en" sz="2000" b="1">
                <a:solidFill>
                  <a:srgbClr val="DA0002"/>
                </a:solidFill>
                <a:latin typeface="Courier New"/>
                <a:ea typeface="Courier New"/>
                <a:cs typeface="Courier New"/>
                <a:sym typeface="Courier New"/>
              </a:rPr>
              <a:t>n)</a:t>
            </a:r>
          </a:p>
          <a:p>
            <a:pPr lvl="0" algn="ctr" rtl="0">
              <a:spcBef>
                <a:spcPts val="0"/>
              </a:spcBef>
              <a:buNone/>
            </a:pPr>
            <a:endParaRPr sz="2000" b="1">
              <a:solidFill>
                <a:srgbClr val="DA0002"/>
              </a:solidFill>
              <a:latin typeface="Courier New"/>
              <a:ea typeface="Courier New"/>
              <a:cs typeface="Courier New"/>
              <a:sym typeface="Courier New"/>
            </a:endParaRPr>
          </a:p>
        </p:txBody>
      </p:sp>
      <p:cxnSp>
        <p:nvCxnSpPr>
          <p:cNvPr id="279" name="Shape 279"/>
          <p:cNvCxnSpPr/>
          <p:nvPr/>
        </p:nvCxnSpPr>
        <p:spPr>
          <a:xfrm rot="10800000">
            <a:off x="5485500" y="2461474"/>
            <a:ext cx="575399" cy="290700"/>
          </a:xfrm>
          <a:prstGeom prst="straightConnector1">
            <a:avLst/>
          </a:prstGeom>
          <a:noFill/>
          <a:ln w="19050" cap="flat" cmpd="sng">
            <a:solidFill>
              <a:srgbClr val="DA0002"/>
            </a:solidFill>
            <a:prstDash val="solid"/>
            <a:round/>
            <a:headEnd type="none" w="lg" len="lg"/>
            <a:tailEnd type="triangle" w="lg" len="lg"/>
          </a:ln>
        </p:spPr>
      </p:cxnSp>
      <p:sp>
        <p:nvSpPr>
          <p:cNvPr id="280" name="Shape 280"/>
          <p:cNvSpPr txBox="1"/>
          <p:nvPr/>
        </p:nvSpPr>
        <p:spPr>
          <a:xfrm>
            <a:off x="5987550" y="2611500"/>
            <a:ext cx="2281799" cy="507600"/>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DA0002"/>
                </a:solidFill>
                <a:latin typeface="Courier New"/>
                <a:ea typeface="Courier New"/>
                <a:cs typeface="Courier New"/>
                <a:sym typeface="Courier New"/>
              </a:rPr>
              <a:t>loops n times</a:t>
            </a:r>
          </a:p>
        </p:txBody>
      </p:sp>
      <p:cxnSp>
        <p:nvCxnSpPr>
          <p:cNvPr id="281" name="Shape 281"/>
          <p:cNvCxnSpPr/>
          <p:nvPr/>
        </p:nvCxnSpPr>
        <p:spPr>
          <a:xfrm rot="10800000">
            <a:off x="2853049" y="1996825"/>
            <a:ext cx="3920400" cy="0"/>
          </a:xfrm>
          <a:prstGeom prst="straightConnector1">
            <a:avLst/>
          </a:prstGeom>
          <a:noFill/>
          <a:ln w="19050" cap="flat" cmpd="sng">
            <a:solidFill>
              <a:srgbClr val="DA0002"/>
            </a:solidFill>
            <a:prstDash val="solid"/>
            <a:round/>
            <a:headEnd type="none" w="lg" len="lg"/>
            <a:tailEnd type="triangle" w="lg" len="lg"/>
          </a:ln>
        </p:spPr>
      </p:cxn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Review: Big O definition</a:t>
            </a:r>
          </a:p>
        </p:txBody>
      </p:sp>
      <p:sp>
        <p:nvSpPr>
          <p:cNvPr id="46" name="Shape 46"/>
          <p:cNvSpPr txBox="1">
            <a:spLocks noGrp="1"/>
          </p:cNvSpPr>
          <p:nvPr>
            <p:ph type="body" idx="1"/>
          </p:nvPr>
        </p:nvSpPr>
        <p:spPr>
          <a:xfrm>
            <a:off x="457200" y="1749650"/>
            <a:ext cx="3993900" cy="27888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rgbClr val="1155CC"/>
                </a:solidFill>
                <a:latin typeface="Arial"/>
                <a:ea typeface="Arial"/>
                <a:cs typeface="Arial"/>
                <a:sym typeface="Arial"/>
                <a:rtl val="0"/>
              </a:rPr>
              <a:t>f(n)</a:t>
            </a: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chemeClr val="dk1"/>
                </a:solidFill>
                <a:latin typeface="Arial"/>
                <a:ea typeface="Arial"/>
                <a:cs typeface="Arial"/>
                <a:sym typeface="Arial"/>
                <a:rtl val="0"/>
              </a:rPr>
              <a:t>is </a:t>
            </a:r>
            <a:r>
              <a:rPr lang="en" sz="2000" b="0" i="0" u="none" strike="noStrike" cap="none" baseline="0">
                <a:solidFill>
                  <a:srgbClr val="1155CC"/>
                </a:solidFill>
                <a:latin typeface="Arial"/>
                <a:ea typeface="Arial"/>
                <a:cs typeface="Arial"/>
                <a:sym typeface="Arial"/>
                <a:rtl val="0"/>
              </a:rPr>
              <a:t>O(g(n)) </a:t>
            </a:r>
          </a:p>
          <a:p>
            <a:pPr marL="0" marR="0" lvl="0" indent="0" algn="l" rtl="0">
              <a:lnSpc>
                <a:spcPct val="115000"/>
              </a:lnSpc>
              <a:spcBef>
                <a:spcPts val="2400"/>
              </a:spcBef>
              <a:spcAft>
                <a:spcPts val="0"/>
              </a:spcAft>
              <a:buClr>
                <a:schemeClr val="dk1"/>
              </a:buClr>
              <a:buSzPct val="25000"/>
              <a:buFont typeface="Arial"/>
              <a:buNone/>
            </a:pPr>
            <a:r>
              <a:rPr lang="en" sz="2000" b="0" i="0" u="none" strike="noStrike" cap="none" baseline="0">
                <a:solidFill>
                  <a:schemeClr val="dk1"/>
                </a:solidFill>
                <a:latin typeface="Arial"/>
                <a:ea typeface="Arial"/>
                <a:cs typeface="Arial"/>
                <a:sym typeface="Arial"/>
                <a:rtl val="0"/>
              </a:rPr>
              <a:t>                       iff</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chemeClr val="dk1"/>
                </a:solidFill>
                <a:latin typeface="Arial"/>
                <a:ea typeface="Arial"/>
                <a:cs typeface="Arial"/>
                <a:sym typeface="Arial"/>
                <a:rtl val="0"/>
              </a:rPr>
              <a:t>There exists </a:t>
            </a:r>
            <a:r>
              <a:rPr lang="en" sz="2000" b="0" i="0" u="none" strike="noStrike" cap="none" baseline="0">
                <a:solidFill>
                  <a:srgbClr val="1155CC"/>
                </a:solidFill>
                <a:latin typeface="Arial"/>
                <a:ea typeface="Arial"/>
                <a:cs typeface="Arial"/>
                <a:sym typeface="Arial"/>
                <a:rtl val="0"/>
              </a:rPr>
              <a:t>c &gt; 0</a:t>
            </a: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chemeClr val="dk1"/>
                </a:solidFill>
                <a:latin typeface="Arial"/>
                <a:ea typeface="Arial"/>
                <a:cs typeface="Arial"/>
                <a:sym typeface="Arial"/>
                <a:rtl val="0"/>
              </a:rPr>
              <a:t>and </a:t>
            </a:r>
            <a:r>
              <a:rPr lang="en" sz="2000" b="0" i="0" u="none" strike="noStrike" cap="none" baseline="0">
                <a:solidFill>
                  <a:srgbClr val="3366FF"/>
                </a:solidFill>
                <a:latin typeface="Arial"/>
                <a:ea typeface="Arial"/>
                <a:cs typeface="Arial"/>
                <a:sym typeface="Arial"/>
                <a:rtl val="0"/>
              </a:rPr>
              <a:t>N  &gt; 0 </a:t>
            </a:r>
            <a:r>
              <a:rPr lang="en" sz="2000" b="0" i="0" u="none" strike="noStrike" cap="none" baseline="0">
                <a:solidFill>
                  <a:schemeClr val="dk1"/>
                </a:solidFill>
                <a:latin typeface="Arial"/>
                <a:ea typeface="Arial"/>
                <a:cs typeface="Arial"/>
                <a:sym typeface="Arial"/>
                <a:rtl val="0"/>
              </a:rPr>
              <a:t>such that:</a:t>
            </a:r>
          </a:p>
          <a:p>
            <a:pPr marL="0" marR="0" lvl="0" indent="0" algn="l" rtl="0">
              <a:lnSpc>
                <a:spcPct val="100000"/>
              </a:lnSpc>
              <a:spcBef>
                <a:spcPts val="0"/>
              </a:spcBef>
              <a:spcAft>
                <a:spcPts val="0"/>
              </a:spcAft>
              <a:buClr>
                <a:schemeClr val="dk1"/>
              </a:buClr>
              <a:buSzPct val="25000"/>
              <a:buFont typeface="Arial"/>
              <a:buNone/>
            </a:pPr>
            <a:r>
              <a:rPr lang="en" sz="2000" b="0" i="0" u="none" strike="noStrike" cap="none" baseline="0">
                <a:solidFill>
                  <a:schemeClr val="dk1"/>
                </a:solidFill>
                <a:latin typeface="Arial"/>
                <a:ea typeface="Arial"/>
                <a:cs typeface="Arial"/>
                <a:sym typeface="Arial"/>
                <a:rtl val="0"/>
              </a:rPr>
              <a:t> </a:t>
            </a:r>
            <a:r>
              <a:rPr lang="en" sz="2000" b="0" i="0" u="none" strike="noStrike" cap="none" baseline="0">
                <a:solidFill>
                  <a:srgbClr val="1155CC"/>
                </a:solidFill>
                <a:latin typeface="Arial"/>
                <a:ea typeface="Arial"/>
                <a:cs typeface="Arial"/>
                <a:sym typeface="Arial"/>
                <a:rtl val="0"/>
              </a:rPr>
              <a:t>      </a:t>
            </a:r>
            <a:r>
              <a:rPr lang="en" sz="2000" b="1" i="0" u="none" strike="noStrike" cap="none" baseline="0">
                <a:solidFill>
                  <a:schemeClr val="accent1"/>
                </a:solidFill>
                <a:latin typeface="Arial"/>
                <a:ea typeface="Arial"/>
                <a:cs typeface="Arial"/>
                <a:sym typeface="Arial"/>
                <a:rtl val="0"/>
              </a:rPr>
              <a:t>f(n)</a:t>
            </a:r>
            <a:r>
              <a:rPr lang="en" sz="2000" b="0" i="0" u="none" strike="noStrike" cap="none" baseline="0">
                <a:solidFill>
                  <a:srgbClr val="1155CC"/>
                </a:solidFill>
                <a:latin typeface="Arial"/>
                <a:ea typeface="Arial"/>
                <a:cs typeface="Arial"/>
                <a:sym typeface="Arial"/>
                <a:rtl val="0"/>
              </a:rPr>
              <a:t>  ≤  </a:t>
            </a:r>
            <a:r>
              <a:rPr lang="en" sz="2000" b="1" i="0" u="none" strike="noStrike" cap="none" baseline="0">
                <a:solidFill>
                  <a:srgbClr val="38761D"/>
                </a:solidFill>
                <a:latin typeface="Arial"/>
                <a:ea typeface="Arial"/>
                <a:cs typeface="Arial"/>
                <a:sym typeface="Arial"/>
                <a:rtl val="0"/>
              </a:rPr>
              <a:t>c * g(n)</a:t>
            </a:r>
            <a:r>
              <a:rPr lang="en" sz="2000" b="0" i="0" u="none" strike="noStrike" cap="none" baseline="0">
                <a:solidFill>
                  <a:srgbClr val="1155CC"/>
                </a:solidFill>
                <a:latin typeface="Arial"/>
                <a:ea typeface="Arial"/>
                <a:cs typeface="Arial"/>
                <a:sym typeface="Arial"/>
                <a:rtl val="0"/>
              </a:rPr>
              <a:t> </a:t>
            </a: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chemeClr val="dk1"/>
                </a:solidFill>
                <a:latin typeface="Arial"/>
                <a:ea typeface="Arial"/>
                <a:cs typeface="Arial"/>
                <a:sym typeface="Arial"/>
                <a:rtl val="0"/>
              </a:rPr>
              <a:t>for  </a:t>
            </a:r>
            <a:r>
              <a:rPr lang="en" sz="2000" b="0" i="0" u="none" strike="noStrike" cap="none" baseline="0">
                <a:solidFill>
                  <a:srgbClr val="1155CC"/>
                </a:solidFill>
                <a:latin typeface="Arial"/>
                <a:ea typeface="Arial"/>
                <a:cs typeface="Arial"/>
                <a:sym typeface="Arial"/>
                <a:rtl val="0"/>
              </a:rPr>
              <a:t>n ≥ N</a:t>
            </a:r>
          </a:p>
        </p:txBody>
      </p:sp>
      <p:cxnSp>
        <p:nvCxnSpPr>
          <p:cNvPr id="47" name="Shape 47"/>
          <p:cNvCxnSpPr/>
          <p:nvPr/>
        </p:nvCxnSpPr>
        <p:spPr>
          <a:xfrm rot="10800000">
            <a:off x="5185900" y="1596649"/>
            <a:ext cx="0" cy="2458799"/>
          </a:xfrm>
          <a:prstGeom prst="straightConnector1">
            <a:avLst/>
          </a:prstGeom>
          <a:noFill/>
          <a:ln w="19050" cap="flat" cmpd="sng">
            <a:solidFill>
              <a:schemeClr val="dk2"/>
            </a:solidFill>
            <a:prstDash val="solid"/>
            <a:round/>
            <a:headEnd type="none" w="med" len="med"/>
            <a:tailEnd type="triangle" w="lg" len="lg"/>
          </a:ln>
        </p:spPr>
      </p:cxnSp>
      <p:cxnSp>
        <p:nvCxnSpPr>
          <p:cNvPr id="48" name="Shape 48"/>
          <p:cNvCxnSpPr/>
          <p:nvPr/>
        </p:nvCxnSpPr>
        <p:spPr>
          <a:xfrm>
            <a:off x="5185900" y="4055450"/>
            <a:ext cx="2939100" cy="0"/>
          </a:xfrm>
          <a:prstGeom prst="straightConnector1">
            <a:avLst/>
          </a:prstGeom>
          <a:noFill/>
          <a:ln w="19050" cap="flat" cmpd="sng">
            <a:solidFill>
              <a:schemeClr val="dk2"/>
            </a:solidFill>
            <a:prstDash val="solid"/>
            <a:round/>
            <a:headEnd type="none" w="med" len="med"/>
            <a:tailEnd type="triangle" w="lg" len="lg"/>
          </a:ln>
        </p:spPr>
      </p:cxnSp>
      <p:sp>
        <p:nvSpPr>
          <p:cNvPr id="49" name="Shape 49"/>
          <p:cNvSpPr/>
          <p:nvPr/>
        </p:nvSpPr>
        <p:spPr>
          <a:xfrm>
            <a:off x="5185900" y="1667325"/>
            <a:ext cx="1964150" cy="2161975"/>
          </a:xfrm>
          <a:custGeom>
            <a:avLst/>
            <a:gdLst/>
            <a:ahLst/>
            <a:cxnLst/>
            <a:rect l="0" t="0" r="0" b="0"/>
            <a:pathLst>
              <a:path w="120000" h="120000" extrusionOk="0">
                <a:moveTo>
                  <a:pt x="0" y="120000"/>
                </a:moveTo>
                <a:cubicBezTo>
                  <a:pt x="28001" y="120000"/>
                  <a:pt x="58965" y="109891"/>
                  <a:pt x="77697" y="90980"/>
                </a:cubicBezTo>
                <a:cubicBezTo>
                  <a:pt x="101937" y="66508"/>
                  <a:pt x="110043" y="31654"/>
                  <a:pt x="120000" y="0"/>
                </a:cubicBezTo>
              </a:path>
            </a:pathLst>
          </a:custGeom>
          <a:noFill/>
          <a:ln w="38100" cap="flat" cmpd="sng">
            <a:solidFill>
              <a:srgbClr val="38761D"/>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cxnSp>
        <p:nvCxnSpPr>
          <p:cNvPr id="50" name="Shape 50"/>
          <p:cNvCxnSpPr/>
          <p:nvPr/>
        </p:nvCxnSpPr>
        <p:spPr>
          <a:xfrm rot="10800000" flipH="1">
            <a:off x="5185900" y="2826050"/>
            <a:ext cx="2500500" cy="635999"/>
          </a:xfrm>
          <a:prstGeom prst="straightConnector1">
            <a:avLst/>
          </a:prstGeom>
          <a:noFill/>
          <a:ln w="38100" cap="flat" cmpd="sng">
            <a:solidFill>
              <a:schemeClr val="accent1"/>
            </a:solidFill>
            <a:prstDash val="solid"/>
            <a:round/>
            <a:headEnd type="none" w="med" len="med"/>
            <a:tailEnd type="triangle" w="lg" len="lg"/>
          </a:ln>
        </p:spPr>
      </p:cxnSp>
      <p:cxnSp>
        <p:nvCxnSpPr>
          <p:cNvPr id="51" name="Shape 51"/>
          <p:cNvCxnSpPr/>
          <p:nvPr/>
        </p:nvCxnSpPr>
        <p:spPr>
          <a:xfrm rot="10800000">
            <a:off x="6641325" y="1469448"/>
            <a:ext cx="0" cy="2868600"/>
          </a:xfrm>
          <a:prstGeom prst="straightConnector1">
            <a:avLst/>
          </a:prstGeom>
          <a:noFill/>
          <a:ln w="19050" cap="flat" cmpd="sng">
            <a:solidFill>
              <a:srgbClr val="1155CC"/>
            </a:solidFill>
            <a:prstDash val="dash"/>
            <a:round/>
            <a:headEnd type="none" w="med" len="med"/>
            <a:tailEnd type="none" w="med" len="med"/>
          </a:ln>
        </p:spPr>
      </p:cxnSp>
      <p:sp>
        <p:nvSpPr>
          <p:cNvPr id="52" name="Shape 52"/>
          <p:cNvSpPr txBox="1"/>
          <p:nvPr/>
        </p:nvSpPr>
        <p:spPr>
          <a:xfrm>
            <a:off x="6471775" y="4433250"/>
            <a:ext cx="522900" cy="4701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1155CC"/>
              </a:buClr>
              <a:buSzPct val="25000"/>
              <a:buFont typeface="Arial"/>
              <a:buNone/>
            </a:pPr>
            <a:r>
              <a:rPr lang="en" sz="2000" b="0" i="0" u="none" strike="noStrike" cap="none" baseline="0">
                <a:solidFill>
                  <a:srgbClr val="1155CC"/>
                </a:solidFill>
                <a:latin typeface="Arial"/>
                <a:ea typeface="Arial"/>
                <a:cs typeface="Arial"/>
                <a:sym typeface="Arial"/>
                <a:rtl val="0"/>
              </a:rPr>
              <a:t>N</a:t>
            </a:r>
          </a:p>
        </p:txBody>
      </p:sp>
      <p:sp>
        <p:nvSpPr>
          <p:cNvPr id="53" name="Shape 53"/>
          <p:cNvSpPr txBox="1"/>
          <p:nvPr/>
        </p:nvSpPr>
        <p:spPr>
          <a:xfrm>
            <a:off x="7150050" y="1342400"/>
            <a:ext cx="1285800" cy="4701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38761D"/>
              </a:buClr>
              <a:buSzPct val="25000"/>
              <a:buFont typeface="Arial"/>
              <a:buNone/>
            </a:pPr>
            <a:r>
              <a:rPr lang="en" sz="2000" b="1" i="0" u="none" strike="noStrike" cap="none" baseline="0">
                <a:solidFill>
                  <a:srgbClr val="38761D"/>
                </a:solidFill>
                <a:latin typeface="Arial"/>
                <a:ea typeface="Arial"/>
                <a:cs typeface="Arial"/>
                <a:sym typeface="Arial"/>
                <a:rtl val="0"/>
              </a:rPr>
              <a:t>c * g(n)</a:t>
            </a:r>
          </a:p>
        </p:txBody>
      </p:sp>
      <p:sp>
        <p:nvSpPr>
          <p:cNvPr id="54" name="Shape 54"/>
          <p:cNvSpPr txBox="1"/>
          <p:nvPr/>
        </p:nvSpPr>
        <p:spPr>
          <a:xfrm>
            <a:off x="7686400" y="2591000"/>
            <a:ext cx="727500" cy="4701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2000" b="1" i="0" u="none" strike="noStrike" cap="none" baseline="0">
                <a:solidFill>
                  <a:schemeClr val="accent1"/>
                </a:solidFill>
                <a:latin typeface="Arial"/>
                <a:ea typeface="Arial"/>
                <a:cs typeface="Arial"/>
                <a:sym typeface="Arial"/>
                <a:rtl val="0"/>
              </a:rPr>
              <a:t>f(n)</a:t>
            </a:r>
          </a:p>
        </p:txBody>
      </p:sp>
      <p:sp>
        <p:nvSpPr>
          <p:cNvPr id="55" name="Shape 55"/>
          <p:cNvSpPr txBox="1"/>
          <p:nvPr/>
        </p:nvSpPr>
        <p:spPr>
          <a:xfrm>
            <a:off x="8125000" y="3791950"/>
            <a:ext cx="381300" cy="565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 sz="1800" b="0" i="0" u="none" strike="noStrike" cap="none" baseline="0">
                <a:solidFill>
                  <a:srgbClr val="000000"/>
                </a:solidFill>
                <a:latin typeface="Arial"/>
                <a:ea typeface="Arial"/>
                <a:cs typeface="Arial"/>
                <a:sym typeface="Arial"/>
                <a:rtl val="0"/>
              </a:rPr>
              <a:t>n</a:t>
            </a:r>
          </a:p>
        </p:txBody>
      </p:sp>
      <p:sp>
        <p:nvSpPr>
          <p:cNvPr id="56" name="Shape 56"/>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Big O</a:t>
            </a:r>
          </a:p>
        </p:txBody>
      </p:sp>
      <p:sp>
        <p:nvSpPr>
          <p:cNvPr id="57" name="Shape 57"/>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2</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Example:  n+6 is O(n)</a:t>
            </a:r>
          </a:p>
        </p:txBody>
      </p:sp>
      <p:sp>
        <p:nvSpPr>
          <p:cNvPr id="63" name="Shape 63"/>
          <p:cNvSpPr txBox="1"/>
          <p:nvPr/>
        </p:nvSpPr>
        <p:spPr>
          <a:xfrm>
            <a:off x="5150098" y="1229041"/>
            <a:ext cx="3398182" cy="1344296"/>
          </a:xfrm>
          <a:prstGeom prst="rect">
            <a:avLst/>
          </a:prstGeom>
          <a:noFill/>
          <a:ln w="9525" cap="flat" cmpd="sng">
            <a:solidFill>
              <a:srgbClr val="800000"/>
            </a:solidFill>
            <a:prstDash val="solid"/>
            <a:round/>
            <a:headEnd type="none" w="med" len="med"/>
            <a:tailEnd type="none" w="med" len="med"/>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 sz="2000" b="0" i="0" u="none" strike="noStrike" cap="none" baseline="0">
                <a:solidFill>
                  <a:srgbClr val="1155CC"/>
                </a:solidFill>
                <a:latin typeface="Arial"/>
                <a:ea typeface="Arial"/>
                <a:cs typeface="Arial"/>
                <a:sym typeface="Arial"/>
                <a:rtl val="0"/>
              </a:rPr>
              <a:t>f(n)</a:t>
            </a: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chemeClr val="dk1"/>
                </a:solidFill>
                <a:latin typeface="Arial"/>
                <a:ea typeface="Arial"/>
                <a:cs typeface="Arial"/>
                <a:sym typeface="Arial"/>
                <a:rtl val="0"/>
              </a:rPr>
              <a:t>is </a:t>
            </a:r>
            <a:r>
              <a:rPr lang="en" sz="2000" b="0" i="0" u="none" strike="noStrike" cap="none" baseline="0">
                <a:solidFill>
                  <a:srgbClr val="1155CC"/>
                </a:solidFill>
                <a:latin typeface="Arial"/>
                <a:ea typeface="Arial"/>
                <a:cs typeface="Arial"/>
                <a:sym typeface="Arial"/>
                <a:rtl val="0"/>
              </a:rPr>
              <a:t>O(g(n)): </a:t>
            </a:r>
            <a:r>
              <a:rPr lang="en" sz="2000" b="0" i="0" u="none" strike="noStrike" cap="none" baseline="0">
                <a:solidFill>
                  <a:schemeClr val="dk1"/>
                </a:solidFill>
                <a:latin typeface="Arial"/>
                <a:ea typeface="Arial"/>
                <a:cs typeface="Arial"/>
                <a:sym typeface="Arial"/>
                <a:rtl val="0"/>
              </a:rPr>
              <a:t>There exist</a:t>
            </a:r>
            <a:br>
              <a:rPr lang="en" sz="2000" b="0" i="0" u="none" strike="noStrike" cap="none" baseline="0">
                <a:solidFill>
                  <a:schemeClr val="dk1"/>
                </a:solidFill>
                <a:latin typeface="Arial"/>
                <a:ea typeface="Arial"/>
                <a:cs typeface="Arial"/>
                <a:sym typeface="Arial"/>
                <a:rtl val="0"/>
              </a:rPr>
            </a:br>
            <a:r>
              <a:rPr lang="en" sz="2000" b="0" i="0" u="none" strike="noStrike" cap="none" baseline="0">
                <a:solidFill>
                  <a:schemeClr val="dk1"/>
                </a:solidFill>
                <a:latin typeface="Arial"/>
                <a:ea typeface="Arial"/>
                <a:cs typeface="Arial"/>
                <a:sym typeface="Arial"/>
                <a:rtl val="0"/>
              </a:rPr>
              <a:t> </a:t>
            </a:r>
            <a:r>
              <a:rPr lang="en" sz="2000" b="0" i="0" u="none" strike="noStrike" cap="none" baseline="0">
                <a:solidFill>
                  <a:srgbClr val="1155CC"/>
                </a:solidFill>
                <a:latin typeface="Arial"/>
                <a:ea typeface="Arial"/>
                <a:cs typeface="Arial"/>
                <a:sym typeface="Arial"/>
                <a:rtl val="0"/>
              </a:rPr>
              <a:t>c &gt; 0,</a:t>
            </a:r>
            <a:r>
              <a:rPr lang="en" sz="2000" b="0" i="0" u="none" strike="noStrike" cap="none" baseline="0">
                <a:solidFill>
                  <a:schemeClr val="dk1"/>
                </a:solidFill>
                <a:latin typeface="Arial"/>
                <a:ea typeface="Arial"/>
                <a:cs typeface="Arial"/>
                <a:sym typeface="Arial"/>
                <a:rtl val="0"/>
              </a:rPr>
              <a:t> </a:t>
            </a:r>
            <a:r>
              <a:rPr lang="en" sz="2000" b="0" i="0" u="none" strike="noStrike" cap="none" baseline="0">
                <a:solidFill>
                  <a:srgbClr val="3366FF"/>
                </a:solidFill>
                <a:latin typeface="Arial"/>
                <a:ea typeface="Arial"/>
                <a:cs typeface="Arial"/>
                <a:sym typeface="Arial"/>
                <a:rtl val="0"/>
              </a:rPr>
              <a:t>N  &gt; 0 </a:t>
            </a:r>
            <a:r>
              <a:rPr lang="en" sz="2000" b="0" i="0" u="none" strike="noStrike" cap="none" baseline="0">
                <a:solidFill>
                  <a:schemeClr val="dk1"/>
                </a:solidFill>
                <a:latin typeface="Arial"/>
                <a:ea typeface="Arial"/>
                <a:cs typeface="Arial"/>
                <a:sym typeface="Arial"/>
                <a:rtl val="0"/>
              </a:rPr>
              <a:t>such that:</a:t>
            </a:r>
          </a:p>
          <a:p>
            <a:pPr marL="0" marR="0" lvl="0" indent="0" algn="l" rtl="0">
              <a:lnSpc>
                <a:spcPct val="100000"/>
              </a:lnSpc>
              <a:spcBef>
                <a:spcPts val="600"/>
              </a:spcBef>
              <a:spcAft>
                <a:spcPts val="0"/>
              </a:spcAft>
              <a:buClr>
                <a:schemeClr val="dk1"/>
              </a:buClr>
              <a:buSzPct val="25000"/>
              <a:buFont typeface="Arial"/>
              <a:buNone/>
            </a:pPr>
            <a:r>
              <a:rPr lang="en" sz="2000" b="0" i="0" u="none" strike="noStrike" cap="none" baseline="0">
                <a:solidFill>
                  <a:schemeClr val="dk1"/>
                </a:solidFill>
                <a:latin typeface="Arial"/>
                <a:ea typeface="Arial"/>
                <a:cs typeface="Arial"/>
                <a:sym typeface="Arial"/>
                <a:rtl val="0"/>
              </a:rPr>
              <a:t> </a:t>
            </a:r>
            <a:r>
              <a:rPr lang="en" sz="2000" b="0" i="0" u="none" strike="noStrike" cap="none" baseline="0">
                <a:solidFill>
                  <a:srgbClr val="1155CC"/>
                </a:solidFill>
                <a:latin typeface="Arial"/>
                <a:ea typeface="Arial"/>
                <a:cs typeface="Arial"/>
                <a:sym typeface="Arial"/>
                <a:rtl val="0"/>
              </a:rPr>
              <a:t> </a:t>
            </a:r>
            <a:r>
              <a:rPr lang="en" sz="2000" b="1" i="0" u="none" strike="noStrike" cap="none" baseline="0">
                <a:solidFill>
                  <a:schemeClr val="accent1"/>
                </a:solidFill>
                <a:latin typeface="Arial"/>
                <a:ea typeface="Arial"/>
                <a:cs typeface="Arial"/>
                <a:sym typeface="Arial"/>
                <a:rtl val="0"/>
              </a:rPr>
              <a:t>f(n)</a:t>
            </a:r>
            <a:r>
              <a:rPr lang="en" sz="2000" b="0" i="0" u="none" strike="noStrike" cap="none" baseline="0">
                <a:solidFill>
                  <a:srgbClr val="1155CC"/>
                </a:solidFill>
                <a:latin typeface="Arial"/>
                <a:ea typeface="Arial"/>
                <a:cs typeface="Arial"/>
                <a:sym typeface="Arial"/>
                <a:rtl val="0"/>
              </a:rPr>
              <a:t>  ≤  </a:t>
            </a:r>
            <a:r>
              <a:rPr lang="en" sz="2000" b="1" i="0" u="none" strike="noStrike" cap="none" baseline="0">
                <a:solidFill>
                  <a:srgbClr val="38761D"/>
                </a:solidFill>
                <a:latin typeface="Arial"/>
                <a:ea typeface="Arial"/>
                <a:cs typeface="Arial"/>
                <a:sym typeface="Arial"/>
                <a:rtl val="0"/>
              </a:rPr>
              <a:t>c * g(n)</a:t>
            </a:r>
            <a:r>
              <a:rPr lang="en" sz="2000" b="0" i="0" u="none" strike="noStrike" cap="none" baseline="0">
                <a:solidFill>
                  <a:srgbClr val="1155CC"/>
                </a:solidFill>
                <a:latin typeface="Arial"/>
                <a:ea typeface="Arial"/>
                <a:cs typeface="Arial"/>
                <a:sym typeface="Arial"/>
                <a:rtl val="0"/>
              </a:rPr>
              <a:t> </a:t>
            </a: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chemeClr val="dk1"/>
                </a:solidFill>
                <a:latin typeface="Arial"/>
                <a:ea typeface="Arial"/>
                <a:cs typeface="Arial"/>
                <a:sym typeface="Arial"/>
                <a:rtl val="0"/>
              </a:rPr>
              <a:t>for  </a:t>
            </a:r>
            <a:r>
              <a:rPr lang="en" sz="2000" b="0" i="0" u="none" strike="noStrike" cap="none" baseline="0">
                <a:solidFill>
                  <a:srgbClr val="1155CC"/>
                </a:solidFill>
                <a:latin typeface="Arial"/>
                <a:ea typeface="Arial"/>
                <a:cs typeface="Arial"/>
                <a:sym typeface="Arial"/>
                <a:rtl val="0"/>
              </a:rPr>
              <a:t>n ≥ N</a:t>
            </a:r>
          </a:p>
        </p:txBody>
      </p:sp>
      <p:sp>
        <p:nvSpPr>
          <p:cNvPr id="64" name="Shape 64"/>
          <p:cNvSpPr txBox="1"/>
          <p:nvPr/>
        </p:nvSpPr>
        <p:spPr>
          <a:xfrm>
            <a:off x="627383" y="1200150"/>
            <a:ext cx="4343184" cy="286232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800000"/>
              </a:buClr>
              <a:buSzPct val="25000"/>
              <a:buFont typeface="Arial"/>
              <a:buNone/>
            </a:pPr>
            <a:r>
              <a:rPr lang="en" sz="2000" b="0" i="0" u="none" strike="noStrike" cap="none" baseline="0">
                <a:solidFill>
                  <a:srgbClr val="800000"/>
                </a:solidFill>
                <a:latin typeface="Arial"/>
                <a:ea typeface="Arial"/>
                <a:cs typeface="Arial"/>
                <a:sym typeface="Arial"/>
                <a:rtl val="0"/>
              </a:rPr>
              <a:t>       n + 6    </a:t>
            </a:r>
            <a:r>
              <a:rPr lang="en" sz="2000" b="0" i="0" u="none" strike="noStrike" cap="none" baseline="0">
                <a:solidFill>
                  <a:srgbClr val="008000"/>
                </a:solidFill>
                <a:latin typeface="Arial"/>
                <a:ea typeface="Arial"/>
                <a:cs typeface="Arial"/>
                <a:sym typeface="Arial"/>
                <a:rtl val="0"/>
              </a:rPr>
              <a:t>---this is f(n)</a:t>
            </a:r>
          </a:p>
          <a:p>
            <a:pPr marL="0" marR="0" lvl="0" indent="0" algn="l" rtl="0">
              <a:lnSpc>
                <a:spcPct val="100000"/>
              </a:lnSpc>
              <a:spcBef>
                <a:spcPts val="0"/>
              </a:spcBef>
              <a:spcAft>
                <a:spcPts val="0"/>
              </a:spcAft>
              <a:buClr>
                <a:srgbClr val="800000"/>
              </a:buClr>
              <a:buSzPct val="25000"/>
              <a:buFont typeface="Arial"/>
              <a:buNone/>
            </a:pPr>
            <a:r>
              <a:rPr lang="en" sz="2000" b="0" i="0" u="none" strike="noStrike" cap="none" baseline="0">
                <a:solidFill>
                  <a:srgbClr val="800000"/>
                </a:solidFill>
                <a:latin typeface="Arial"/>
                <a:ea typeface="Arial"/>
                <a:cs typeface="Arial"/>
                <a:sym typeface="Arial"/>
                <a:rtl val="0"/>
              </a:rPr>
              <a:t>&lt;=       </a:t>
            </a:r>
            <a:r>
              <a:rPr lang="en" sz="2000" b="0" i="0" u="none" strike="noStrike" cap="none" baseline="0">
                <a:solidFill>
                  <a:srgbClr val="008000"/>
                </a:solidFill>
                <a:latin typeface="Arial"/>
                <a:ea typeface="Arial"/>
                <a:cs typeface="Arial"/>
                <a:sym typeface="Arial"/>
                <a:rtl val="0"/>
              </a:rPr>
              <a:t>&lt;if 6 &lt;= n, write as&gt;</a:t>
            </a:r>
          </a:p>
          <a:p>
            <a:pPr marL="0" marR="0" lvl="0" indent="0" algn="l" rtl="0">
              <a:lnSpc>
                <a:spcPct val="100000"/>
              </a:lnSpc>
              <a:spcBef>
                <a:spcPts val="0"/>
              </a:spcBef>
              <a:spcAft>
                <a:spcPts val="0"/>
              </a:spcAft>
              <a:buClr>
                <a:srgbClr val="800000"/>
              </a:buClr>
              <a:buSzPct val="25000"/>
              <a:buFont typeface="Arial"/>
              <a:buNone/>
            </a:pPr>
            <a:r>
              <a:rPr lang="en" sz="2000" b="0" i="0" u="none" strike="noStrike" cap="none" baseline="0">
                <a:solidFill>
                  <a:srgbClr val="800000"/>
                </a:solidFill>
                <a:latin typeface="Arial"/>
                <a:ea typeface="Arial"/>
                <a:cs typeface="Arial"/>
                <a:sym typeface="Arial"/>
                <a:rtl val="0"/>
              </a:rPr>
              <a:t>       n + n</a:t>
            </a:r>
          </a:p>
          <a:p>
            <a:pPr marL="0" marR="0" lvl="0" indent="0" algn="l" rtl="0">
              <a:lnSpc>
                <a:spcPct val="100000"/>
              </a:lnSpc>
              <a:spcBef>
                <a:spcPts val="0"/>
              </a:spcBef>
              <a:spcAft>
                <a:spcPts val="0"/>
              </a:spcAft>
              <a:buClr>
                <a:srgbClr val="800000"/>
              </a:buClr>
              <a:buSzPct val="25000"/>
              <a:buFont typeface="Arial"/>
              <a:buNone/>
            </a:pP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rgbClr val="008000"/>
                </a:solidFill>
                <a:latin typeface="Arial"/>
                <a:ea typeface="Arial"/>
                <a:cs typeface="Arial"/>
                <a:sym typeface="Arial"/>
                <a:rtl val="0"/>
              </a:rPr>
              <a:t>&lt;arith&gt;</a:t>
            </a:r>
          </a:p>
          <a:p>
            <a:pPr marL="0" marR="0" lvl="0" indent="0" algn="l" rtl="0">
              <a:lnSpc>
                <a:spcPct val="100000"/>
              </a:lnSpc>
              <a:spcBef>
                <a:spcPts val="0"/>
              </a:spcBef>
              <a:spcAft>
                <a:spcPts val="0"/>
              </a:spcAft>
              <a:buClr>
                <a:srgbClr val="800000"/>
              </a:buClr>
              <a:buSzPct val="25000"/>
              <a:buFont typeface="Arial"/>
              <a:buNone/>
            </a:pPr>
            <a:r>
              <a:rPr lang="en" sz="2000" b="0" i="0" u="none" strike="noStrike" cap="none" baseline="0">
                <a:solidFill>
                  <a:srgbClr val="800000"/>
                </a:solidFill>
                <a:latin typeface="Arial"/>
                <a:ea typeface="Arial"/>
                <a:cs typeface="Arial"/>
                <a:sym typeface="Arial"/>
                <a:rtl val="0"/>
              </a:rPr>
              <a:t>       2*n</a:t>
            </a:r>
          </a:p>
          <a:p>
            <a:pPr marL="0" marR="0" lvl="0" indent="0" algn="l" rtl="0">
              <a:lnSpc>
                <a:spcPct val="100000"/>
              </a:lnSpc>
              <a:spcBef>
                <a:spcPts val="0"/>
              </a:spcBef>
              <a:spcAft>
                <a:spcPts val="0"/>
              </a:spcAft>
              <a:buClr>
                <a:srgbClr val="800000"/>
              </a:buClr>
              <a:buSzPct val="25000"/>
              <a:buFont typeface="Arial"/>
              <a:buNone/>
            </a:pPr>
            <a:r>
              <a:rPr lang="en" sz="2000" b="0" i="0" u="none" strike="noStrike" cap="none" baseline="0">
                <a:solidFill>
                  <a:srgbClr val="800000"/>
                </a:solidFill>
                <a:latin typeface="Arial"/>
                <a:ea typeface="Arial"/>
                <a:cs typeface="Arial"/>
                <a:sym typeface="Arial"/>
                <a:rtl val="0"/>
              </a:rPr>
              <a:t>           </a:t>
            </a:r>
            <a:r>
              <a:rPr lang="en" sz="2000" b="0" i="0" u="none" strike="noStrike" cap="none" baseline="0">
                <a:solidFill>
                  <a:srgbClr val="008000"/>
                </a:solidFill>
                <a:latin typeface="Arial"/>
                <a:ea typeface="Arial"/>
                <a:cs typeface="Arial"/>
                <a:sym typeface="Arial"/>
                <a:rtl val="0"/>
              </a:rPr>
              <a:t>&lt;choose c = 2</a:t>
            </a:r>
            <a:r>
              <a:rPr lang="en" sz="2000" b="0" i="0" u="none" strike="noStrike" cap="none" baseline="0">
                <a:solidFill>
                  <a:srgbClr val="800000"/>
                </a:solidFill>
                <a:latin typeface="Arial"/>
                <a:ea typeface="Arial"/>
                <a:cs typeface="Arial"/>
                <a:sym typeface="Arial"/>
                <a:rtl val="0"/>
              </a:rPr>
              <a:t>&gt;</a:t>
            </a:r>
          </a:p>
          <a:p>
            <a:pPr marL="0" marR="0" lvl="0" indent="0" algn="l" rtl="0">
              <a:lnSpc>
                <a:spcPct val="100000"/>
              </a:lnSpc>
              <a:spcBef>
                <a:spcPts val="0"/>
              </a:spcBef>
              <a:spcAft>
                <a:spcPts val="0"/>
              </a:spcAft>
              <a:buClr>
                <a:srgbClr val="800000"/>
              </a:buClr>
              <a:buSzPct val="25000"/>
              <a:buFont typeface="Arial"/>
              <a:buNone/>
            </a:pPr>
            <a:r>
              <a:rPr lang="en" sz="2000" b="0" i="0" u="none" strike="noStrike" cap="none" baseline="0">
                <a:solidFill>
                  <a:srgbClr val="800000"/>
                </a:solidFill>
                <a:latin typeface="Arial"/>
                <a:ea typeface="Arial"/>
                <a:cs typeface="Arial"/>
                <a:sym typeface="Arial"/>
                <a:rtl val="0"/>
              </a:rPr>
              <a:t>=    c*n    </a:t>
            </a:r>
            <a:r>
              <a:rPr lang="en" sz="2000" b="0" i="0" u="none" strike="noStrike" cap="none" baseline="0">
                <a:solidFill>
                  <a:srgbClr val="008000"/>
                </a:solidFill>
                <a:latin typeface="Arial"/>
                <a:ea typeface="Arial"/>
                <a:cs typeface="Arial"/>
                <a:sym typeface="Arial"/>
                <a:rtl val="0"/>
              </a:rPr>
              <a:t>---this is c * g(n)</a:t>
            </a:r>
          </a:p>
          <a:p>
            <a:pPr marL="0" marR="0" lvl="0" indent="0" algn="l" rtl="0">
              <a:lnSpc>
                <a:spcPct val="100000"/>
              </a:lnSpc>
              <a:spcBef>
                <a:spcPts val="0"/>
              </a:spcBef>
              <a:spcAft>
                <a:spcPts val="0"/>
              </a:spcAft>
              <a:buClr>
                <a:srgbClr val="000000"/>
              </a:buClr>
              <a:buFont typeface="Arial"/>
              <a:buNone/>
            </a:pPr>
            <a:endParaRPr sz="2000" b="0" i="0" u="none" strike="noStrike" cap="none" baseline="0">
              <a:solidFill>
                <a:srgbClr val="008000"/>
              </a:solidFill>
              <a:latin typeface="Arial"/>
              <a:ea typeface="Arial"/>
              <a:cs typeface="Arial"/>
              <a:sym typeface="Arial"/>
              <a:rtl val="0"/>
            </a:endParaRPr>
          </a:p>
          <a:p>
            <a:pPr marL="0" marR="0" lvl="0" indent="0" algn="l" rtl="0">
              <a:lnSpc>
                <a:spcPct val="100000"/>
              </a:lnSpc>
              <a:spcBef>
                <a:spcPts val="0"/>
              </a:spcBef>
              <a:spcAft>
                <a:spcPts val="0"/>
              </a:spcAft>
              <a:buClr>
                <a:schemeClr val="dk1"/>
              </a:buClr>
              <a:buSzPct val="25000"/>
              <a:buFont typeface="Arial"/>
              <a:buNone/>
            </a:pPr>
            <a:r>
              <a:rPr lang="en" sz="2000" b="0" i="0" u="none" strike="noStrike" cap="none" baseline="0">
                <a:solidFill>
                  <a:schemeClr val="dk1"/>
                </a:solidFill>
                <a:latin typeface="Arial"/>
                <a:ea typeface="Arial"/>
                <a:cs typeface="Arial"/>
                <a:sym typeface="Arial"/>
                <a:rtl val="0"/>
              </a:rPr>
              <a:t>So choose c = 2 and N = 6</a:t>
            </a:r>
          </a:p>
        </p:txBody>
      </p:sp>
      <p:sp>
        <p:nvSpPr>
          <p:cNvPr id="65" name="Shape 65"/>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3</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fade">
                                      <p:cBhvr>
                                        <p:cTn id="7"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Review: Big O </a:t>
            </a:r>
          </a:p>
        </p:txBody>
      </p:sp>
      <p:sp>
        <p:nvSpPr>
          <p:cNvPr id="71" name="Shape 71"/>
          <p:cNvSpPr txBox="1"/>
          <p:nvPr/>
        </p:nvSpPr>
        <p:spPr>
          <a:xfrm>
            <a:off x="457200" y="1156775"/>
            <a:ext cx="8229600" cy="35315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 sz="2200" b="0" i="0" u="none" strike="noStrike" cap="none" baseline="0">
                <a:solidFill>
                  <a:srgbClr val="000000"/>
                </a:solidFill>
                <a:latin typeface="Arial"/>
                <a:ea typeface="Arial"/>
                <a:cs typeface="Arial"/>
                <a:sym typeface="Arial"/>
                <a:rtl val="0"/>
              </a:rPr>
              <a:t>Is used to classify algorithms by how they respond to changes in input size n. </a:t>
            </a:r>
          </a:p>
          <a:p>
            <a:pPr marL="0" marR="0" lvl="0" indent="0" algn="l" rtl="0">
              <a:lnSpc>
                <a:spcPct val="100000"/>
              </a:lnSpc>
              <a:spcBef>
                <a:spcPts val="0"/>
              </a:spcBef>
              <a:spcAft>
                <a:spcPts val="0"/>
              </a:spcAft>
              <a:buClr>
                <a:srgbClr val="000000"/>
              </a:buClr>
              <a:buFont typeface="Arial"/>
              <a:buNone/>
            </a:pPr>
            <a:endParaRPr sz="2200" b="0" i="0" u="none" strike="noStrike" cap="none" baseline="0">
              <a:solidFill>
                <a:srgbClr val="000000"/>
              </a:solidFill>
              <a:latin typeface="Arial"/>
              <a:ea typeface="Arial"/>
              <a:cs typeface="Arial"/>
              <a:sym typeface="Arial"/>
              <a:rtl val="0"/>
            </a:endParaRPr>
          </a:p>
          <a:p>
            <a:pPr marL="0" marR="0" lvl="0" indent="0" algn="l" rtl="0">
              <a:lnSpc>
                <a:spcPct val="100000"/>
              </a:lnSpc>
              <a:spcBef>
                <a:spcPts val="0"/>
              </a:spcBef>
              <a:spcAft>
                <a:spcPts val="0"/>
              </a:spcAft>
              <a:buClr>
                <a:srgbClr val="000000"/>
              </a:buClr>
              <a:buFont typeface="Arial"/>
              <a:buNone/>
            </a:pPr>
            <a:endParaRPr sz="2200" b="0" i="0" u="none" strike="noStrike" cap="none" baseline="0">
              <a:solidFill>
                <a:srgbClr val="000000"/>
              </a:solidFill>
              <a:latin typeface="Arial"/>
              <a:ea typeface="Arial"/>
              <a:cs typeface="Arial"/>
              <a:sym typeface="Arial"/>
              <a:rtl val="0"/>
            </a:endParaRPr>
          </a:p>
          <a:p>
            <a:pPr marL="0" marR="0" lvl="0" indent="0" algn="l" rtl="0">
              <a:lnSpc>
                <a:spcPct val="100000"/>
              </a:lnSpc>
              <a:spcBef>
                <a:spcPts val="0"/>
              </a:spcBef>
              <a:spcAft>
                <a:spcPts val="0"/>
              </a:spcAft>
              <a:buClr>
                <a:srgbClr val="000000"/>
              </a:buClr>
              <a:buSzPct val="25000"/>
              <a:buFont typeface="Arial"/>
              <a:buNone/>
            </a:pPr>
            <a:r>
              <a:rPr lang="en" sz="2200" b="1" i="0" u="none" strike="noStrike" cap="none" baseline="0">
                <a:solidFill>
                  <a:srgbClr val="000000"/>
                </a:solidFill>
                <a:latin typeface="Arial"/>
                <a:ea typeface="Arial"/>
                <a:cs typeface="Arial"/>
                <a:sym typeface="Arial"/>
                <a:rtl val="0"/>
              </a:rPr>
              <a:t>Important vocabulary:</a:t>
            </a:r>
          </a:p>
          <a:p>
            <a:pPr marL="457200" marR="0" lvl="0" indent="-368300" algn="l" rtl="0">
              <a:lnSpc>
                <a:spcPct val="100000"/>
              </a:lnSpc>
              <a:spcBef>
                <a:spcPts val="0"/>
              </a:spcBef>
              <a:spcAft>
                <a:spcPts val="0"/>
              </a:spcAft>
              <a:buClr>
                <a:srgbClr val="000000"/>
              </a:buClr>
              <a:buSzPct val="100000"/>
              <a:buFont typeface="Arial"/>
              <a:buChar char="●"/>
            </a:pPr>
            <a:r>
              <a:rPr lang="en" sz="2200" b="0" i="0" u="none" strike="noStrike" cap="none" baseline="0">
                <a:solidFill>
                  <a:srgbClr val="000000"/>
                </a:solidFill>
                <a:latin typeface="Arial"/>
                <a:ea typeface="Arial"/>
                <a:cs typeface="Arial"/>
                <a:sym typeface="Arial"/>
                <a:rtl val="0"/>
              </a:rPr>
              <a:t>Constant time: O(1)             </a:t>
            </a:r>
          </a:p>
          <a:p>
            <a:pPr marL="457200" marR="0" lvl="0" indent="-368300" algn="l" rtl="0">
              <a:lnSpc>
                <a:spcPct val="100000"/>
              </a:lnSpc>
              <a:spcBef>
                <a:spcPts val="0"/>
              </a:spcBef>
              <a:spcAft>
                <a:spcPts val="0"/>
              </a:spcAft>
              <a:buClr>
                <a:srgbClr val="000000"/>
              </a:buClr>
              <a:buSzPct val="100000"/>
              <a:buFont typeface="Arial"/>
              <a:buChar char="●"/>
            </a:pPr>
            <a:r>
              <a:rPr lang="en" sz="2200" b="0" i="0" u="none" strike="noStrike" cap="none" baseline="0">
                <a:solidFill>
                  <a:srgbClr val="000000"/>
                </a:solidFill>
                <a:latin typeface="Arial"/>
                <a:ea typeface="Arial"/>
                <a:cs typeface="Arial"/>
                <a:sym typeface="Arial"/>
                <a:rtl val="0"/>
              </a:rPr>
              <a:t>Logarithmic time: O(log n)</a:t>
            </a:r>
          </a:p>
          <a:p>
            <a:pPr marL="457200" marR="0" lvl="0" indent="-368300" algn="l" rtl="0">
              <a:lnSpc>
                <a:spcPct val="100000"/>
              </a:lnSpc>
              <a:spcBef>
                <a:spcPts val="0"/>
              </a:spcBef>
              <a:spcAft>
                <a:spcPts val="0"/>
              </a:spcAft>
              <a:buClr>
                <a:srgbClr val="000000"/>
              </a:buClr>
              <a:buSzPct val="100000"/>
              <a:buFont typeface="Arial"/>
              <a:buChar char="●"/>
            </a:pPr>
            <a:r>
              <a:rPr lang="en" sz="2200" b="0" i="0" u="none" strike="noStrike" cap="none" baseline="0">
                <a:solidFill>
                  <a:schemeClr val="dk1"/>
                </a:solidFill>
                <a:latin typeface="Arial"/>
                <a:ea typeface="Arial"/>
                <a:cs typeface="Arial"/>
                <a:sym typeface="Arial"/>
                <a:rtl val="0"/>
              </a:rPr>
              <a:t>Linear time: O(n)</a:t>
            </a:r>
          </a:p>
          <a:p>
            <a:pPr marL="457200" marR="0" lvl="0" indent="-368300" algn="l" rtl="0">
              <a:lnSpc>
                <a:spcPct val="100000"/>
              </a:lnSpc>
              <a:spcBef>
                <a:spcPts val="0"/>
              </a:spcBef>
              <a:spcAft>
                <a:spcPts val="0"/>
              </a:spcAft>
              <a:buClr>
                <a:srgbClr val="000000"/>
              </a:buClr>
              <a:buSzPct val="127272"/>
              <a:buFont typeface="Arial"/>
              <a:buChar char="●"/>
            </a:pPr>
            <a:r>
              <a:rPr lang="en" sz="2200" b="0" i="0" u="none" strike="noStrike" cap="none" baseline="0">
                <a:solidFill>
                  <a:schemeClr val="dk1"/>
                </a:solidFill>
                <a:latin typeface="Arial"/>
                <a:ea typeface="Arial"/>
                <a:cs typeface="Arial"/>
                <a:sym typeface="Arial"/>
                <a:rtl val="0"/>
              </a:rPr>
              <a:t>Quadratic time: O(n</a:t>
            </a:r>
            <a:r>
              <a:rPr lang="en" sz="2800" b="0" i="0" u="none" strike="noStrike" cap="none" baseline="30000">
                <a:solidFill>
                  <a:schemeClr val="dk1"/>
                </a:solidFill>
                <a:latin typeface="Arial"/>
                <a:ea typeface="Arial"/>
                <a:cs typeface="Arial"/>
                <a:sym typeface="Arial"/>
                <a:rtl val="0"/>
              </a:rPr>
              <a:t>2</a:t>
            </a:r>
            <a:r>
              <a:rPr lang="en" sz="2200" b="0" i="0" u="none" strike="noStrike" cap="none" baseline="0">
                <a:solidFill>
                  <a:schemeClr val="dk1"/>
                </a:solidFill>
                <a:latin typeface="Arial"/>
                <a:ea typeface="Arial"/>
                <a:cs typeface="Arial"/>
                <a:sym typeface="Arial"/>
                <a:rtl val="0"/>
              </a:rPr>
              <a:t>)</a:t>
            </a:r>
          </a:p>
          <a:p>
            <a:pPr marL="457200" marR="0" lvl="0" indent="-368300" algn="l" rtl="0">
              <a:lnSpc>
                <a:spcPct val="100000"/>
              </a:lnSpc>
              <a:spcBef>
                <a:spcPts val="0"/>
              </a:spcBef>
              <a:spcAft>
                <a:spcPts val="0"/>
              </a:spcAft>
              <a:buClr>
                <a:srgbClr val="000000"/>
              </a:buClr>
              <a:buSzPct val="127272"/>
              <a:buFont typeface="Arial"/>
              <a:buChar char="●"/>
            </a:pPr>
            <a:r>
              <a:rPr lang="en" sz="2200" b="0" i="0" u="none" strike="noStrike" cap="none" baseline="0">
                <a:solidFill>
                  <a:schemeClr val="dk1"/>
                </a:solidFill>
                <a:latin typeface="Arial"/>
                <a:ea typeface="Arial"/>
                <a:cs typeface="Arial"/>
                <a:sym typeface="Arial"/>
                <a:rtl val="0"/>
              </a:rPr>
              <a:t>Exponential time: O(2</a:t>
            </a:r>
            <a:r>
              <a:rPr lang="en" sz="2800" b="0" i="0" u="none" strike="noStrike" cap="none" baseline="30000">
                <a:solidFill>
                  <a:schemeClr val="dk1"/>
                </a:solidFill>
                <a:latin typeface="Arial"/>
                <a:ea typeface="Arial"/>
                <a:cs typeface="Arial"/>
                <a:sym typeface="Arial"/>
                <a:rtl val="0"/>
              </a:rPr>
              <a:t>n</a:t>
            </a:r>
            <a:r>
              <a:rPr lang="en" sz="2200" b="0" i="0" u="none" strike="noStrike" cap="none" baseline="0">
                <a:solidFill>
                  <a:schemeClr val="dk1"/>
                </a:solidFill>
                <a:latin typeface="Arial"/>
                <a:ea typeface="Arial"/>
                <a:cs typeface="Arial"/>
                <a:sym typeface="Arial"/>
                <a:rtl val="0"/>
              </a:rPr>
              <a:t>)</a:t>
            </a:r>
          </a:p>
          <a:p>
            <a:pPr marL="0" marR="0" lvl="0" indent="0" algn="l" rtl="0">
              <a:lnSpc>
                <a:spcPct val="115000"/>
              </a:lnSpc>
              <a:spcBef>
                <a:spcPts val="0"/>
              </a:spcBef>
              <a:spcAft>
                <a:spcPts val="0"/>
              </a:spcAft>
              <a:buClr>
                <a:srgbClr val="000000"/>
              </a:buClr>
              <a:buFont typeface="Arial"/>
              <a:buNone/>
            </a:pPr>
            <a:endParaRPr sz="2200" b="0" i="0" u="none" strike="noStrike" cap="none" baseline="0">
              <a:solidFill>
                <a:schemeClr val="dk1"/>
              </a:solidFill>
              <a:latin typeface="Arial"/>
              <a:ea typeface="Arial"/>
              <a:cs typeface="Arial"/>
              <a:sym typeface="Arial"/>
              <a:rtl val="0"/>
            </a:endParaRPr>
          </a:p>
        </p:txBody>
      </p:sp>
      <p:sp>
        <p:nvSpPr>
          <p:cNvPr id="72" name="Shape 72"/>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Big O</a:t>
            </a:r>
          </a:p>
        </p:txBody>
      </p:sp>
      <p:sp>
        <p:nvSpPr>
          <p:cNvPr id="73" name="Shape 73"/>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4</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Review: Big O</a:t>
            </a:r>
          </a:p>
        </p:txBody>
      </p:sp>
      <p:sp>
        <p:nvSpPr>
          <p:cNvPr id="79" name="Shape 79"/>
          <p:cNvSpPr txBox="1">
            <a:spLocks noGrp="1"/>
          </p:cNvSpPr>
          <p:nvPr>
            <p:ph type="body" idx="1"/>
          </p:nvPr>
        </p:nvSpPr>
        <p:spPr>
          <a:xfrm>
            <a:off x="457200" y="1200150"/>
            <a:ext cx="8229600" cy="3725698"/>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000000"/>
                </a:solidFill>
                <a:latin typeface="Arial"/>
                <a:ea typeface="Arial"/>
                <a:cs typeface="Arial"/>
                <a:sym typeface="Arial"/>
                <a:rtl val="0"/>
              </a:rPr>
              <a:t>1. log(n)  + 20         is 	  O(log(n))      	(logarithmic)</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000000"/>
                </a:solidFill>
                <a:latin typeface="Arial"/>
                <a:ea typeface="Arial"/>
                <a:cs typeface="Arial"/>
                <a:sym typeface="Arial"/>
                <a:rtl val="0"/>
              </a:rPr>
              <a:t>2. n + log(n)            is       O(n)              	(linear)</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000000"/>
                </a:solidFill>
                <a:latin typeface="Arial"/>
                <a:ea typeface="Arial"/>
                <a:cs typeface="Arial"/>
                <a:sym typeface="Arial"/>
                <a:rtl val="0"/>
              </a:rPr>
              <a:t>3. n/2  and  3*n       are    O(n)</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000000"/>
                </a:solidFill>
                <a:latin typeface="Arial"/>
                <a:ea typeface="Arial"/>
                <a:cs typeface="Arial"/>
                <a:sym typeface="Arial"/>
                <a:rtl val="0"/>
              </a:rPr>
              <a:t>4. n * log(n)  + n      is      n * log(n)</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000000"/>
                </a:solidFill>
                <a:latin typeface="Arial"/>
                <a:ea typeface="Arial"/>
                <a:cs typeface="Arial"/>
                <a:sym typeface="Arial"/>
                <a:rtl val="0"/>
              </a:rPr>
              <a:t>5. n</a:t>
            </a:r>
            <a:r>
              <a:rPr lang="en" sz="2000" b="0" i="0" u="none" strike="noStrike" cap="none" baseline="30000">
                <a:solidFill>
                  <a:srgbClr val="000000"/>
                </a:solidFill>
                <a:latin typeface="Arial"/>
                <a:ea typeface="Arial"/>
                <a:cs typeface="Arial"/>
                <a:sym typeface="Arial"/>
                <a:rtl val="0"/>
              </a:rPr>
              <a:t>2  </a:t>
            </a:r>
            <a:r>
              <a:rPr lang="en" sz="2000" b="0" i="0" u="none" strike="noStrike" cap="none" baseline="0">
                <a:solidFill>
                  <a:srgbClr val="000000"/>
                </a:solidFill>
                <a:latin typeface="Arial"/>
                <a:ea typeface="Arial"/>
                <a:cs typeface="Arial"/>
                <a:sym typeface="Arial"/>
                <a:rtl val="0"/>
              </a:rPr>
              <a:t>+ 2*n + 6         is     O(n</a:t>
            </a:r>
            <a:r>
              <a:rPr lang="en" sz="2000" b="0" i="0" u="none" strike="noStrike" cap="none" baseline="30000">
                <a:solidFill>
                  <a:srgbClr val="000000"/>
                </a:solidFill>
                <a:latin typeface="Arial"/>
                <a:ea typeface="Arial"/>
                <a:cs typeface="Arial"/>
                <a:sym typeface="Arial"/>
                <a:rtl val="0"/>
              </a:rPr>
              <a:t>2</a:t>
            </a:r>
            <a:r>
              <a:rPr lang="en" sz="2000" b="0" i="0" u="none" strike="noStrike" cap="none" baseline="0">
                <a:solidFill>
                  <a:srgbClr val="000000"/>
                </a:solidFill>
                <a:latin typeface="Arial"/>
                <a:ea typeface="Arial"/>
                <a:cs typeface="Arial"/>
                <a:sym typeface="Arial"/>
                <a:rtl val="0"/>
              </a:rPr>
              <a:t>)       	 (quadratic)</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000000"/>
                </a:solidFill>
                <a:latin typeface="Arial"/>
                <a:ea typeface="Arial"/>
                <a:cs typeface="Arial"/>
                <a:sym typeface="Arial"/>
                <a:rtl val="0"/>
              </a:rPr>
              <a:t>6. n</a:t>
            </a:r>
            <a:r>
              <a:rPr lang="en" sz="2000" b="0" i="0" u="none" strike="noStrike" cap="none" baseline="30000">
                <a:solidFill>
                  <a:srgbClr val="000000"/>
                </a:solidFill>
                <a:latin typeface="Arial"/>
                <a:ea typeface="Arial"/>
                <a:cs typeface="Arial"/>
                <a:sym typeface="Arial"/>
                <a:rtl val="0"/>
              </a:rPr>
              <a:t>3</a:t>
            </a:r>
            <a:r>
              <a:rPr lang="en" sz="2000" b="0" i="0" u="none" strike="noStrike" cap="none" baseline="0">
                <a:solidFill>
                  <a:srgbClr val="000000"/>
                </a:solidFill>
                <a:latin typeface="Arial"/>
                <a:ea typeface="Arial"/>
                <a:cs typeface="Arial"/>
                <a:sym typeface="Arial"/>
                <a:rtl val="0"/>
              </a:rPr>
              <a:t>  + n</a:t>
            </a:r>
            <a:r>
              <a:rPr lang="en" sz="2000" b="0" i="0" u="none" strike="noStrike" cap="none" baseline="30000">
                <a:solidFill>
                  <a:srgbClr val="000000"/>
                </a:solidFill>
                <a:latin typeface="Arial"/>
                <a:ea typeface="Arial"/>
                <a:cs typeface="Arial"/>
                <a:sym typeface="Arial"/>
                <a:rtl val="0"/>
              </a:rPr>
              <a:t>2</a:t>
            </a:r>
            <a:r>
              <a:rPr lang="en" sz="2000" b="0" i="0" u="none" strike="noStrike" cap="none" baseline="0">
                <a:solidFill>
                  <a:srgbClr val="000000"/>
                </a:solidFill>
                <a:latin typeface="Arial"/>
                <a:ea typeface="Arial"/>
                <a:cs typeface="Arial"/>
                <a:sym typeface="Arial"/>
                <a:rtl val="0"/>
              </a:rPr>
              <a:t>                is      O(n</a:t>
            </a:r>
            <a:r>
              <a:rPr lang="en" sz="2000" b="0" i="0" u="none" strike="noStrike" cap="none" baseline="30000">
                <a:solidFill>
                  <a:srgbClr val="000000"/>
                </a:solidFill>
                <a:latin typeface="Arial"/>
                <a:ea typeface="Arial"/>
                <a:cs typeface="Arial"/>
                <a:sym typeface="Arial"/>
                <a:rtl val="0"/>
              </a:rPr>
              <a:t>3</a:t>
            </a:r>
            <a:r>
              <a:rPr lang="en" sz="2000" b="0" i="0" u="none" strike="noStrike" cap="none" baseline="0">
                <a:solidFill>
                  <a:srgbClr val="000000"/>
                </a:solidFill>
                <a:latin typeface="Arial"/>
                <a:ea typeface="Arial"/>
                <a:cs typeface="Arial"/>
                <a:sym typeface="Arial"/>
                <a:rtl val="0"/>
              </a:rPr>
              <a:t>)            	(cubic)</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000000"/>
                </a:solidFill>
                <a:latin typeface="Arial"/>
                <a:ea typeface="Arial"/>
                <a:cs typeface="Arial"/>
                <a:sym typeface="Arial"/>
                <a:rtl val="0"/>
              </a:rPr>
              <a:t>7. 2</a:t>
            </a:r>
            <a:r>
              <a:rPr lang="en" sz="2000" b="0" i="0" u="none" strike="noStrike" cap="none" baseline="30000">
                <a:solidFill>
                  <a:srgbClr val="000000"/>
                </a:solidFill>
                <a:latin typeface="Arial"/>
                <a:ea typeface="Arial"/>
                <a:cs typeface="Arial"/>
                <a:sym typeface="Arial"/>
                <a:rtl val="0"/>
              </a:rPr>
              <a:t>n</a:t>
            </a:r>
            <a:r>
              <a:rPr lang="en" sz="2000" b="0" i="0" u="none" strike="noStrike" cap="none" baseline="0">
                <a:solidFill>
                  <a:srgbClr val="000000"/>
                </a:solidFill>
                <a:latin typeface="Arial"/>
                <a:ea typeface="Arial"/>
                <a:cs typeface="Arial"/>
                <a:sym typeface="Arial"/>
                <a:rtl val="0"/>
              </a:rPr>
              <a:t>  + n5     	      is      O(2</a:t>
            </a:r>
            <a:r>
              <a:rPr lang="en" sz="2000" b="0" i="0" u="none" strike="noStrike" cap="none" baseline="30000">
                <a:solidFill>
                  <a:srgbClr val="000000"/>
                </a:solidFill>
                <a:latin typeface="Arial"/>
                <a:ea typeface="Arial"/>
                <a:cs typeface="Arial"/>
                <a:sym typeface="Arial"/>
                <a:rtl val="0"/>
              </a:rPr>
              <a:t>n</a:t>
            </a:r>
            <a:r>
              <a:rPr lang="en" sz="2000" b="0" i="0" u="none" strike="noStrike" cap="none" baseline="0">
                <a:solidFill>
                  <a:srgbClr val="000000"/>
                </a:solidFill>
                <a:latin typeface="Arial"/>
                <a:ea typeface="Arial"/>
                <a:cs typeface="Arial"/>
                <a:sym typeface="Arial"/>
                <a:rtl val="0"/>
              </a:rPr>
              <a:t>)            	(exponential)</a:t>
            </a:r>
          </a:p>
          <a:p>
            <a:pPr marL="0" marR="0" lvl="0" indent="0" algn="l" rtl="0">
              <a:lnSpc>
                <a:spcPct val="100000"/>
              </a:lnSpc>
              <a:spcBef>
                <a:spcPts val="0"/>
              </a:spcBef>
              <a:spcAft>
                <a:spcPts val="0"/>
              </a:spcAft>
              <a:buClr>
                <a:schemeClr val="dk1"/>
              </a:buClr>
              <a:buFont typeface="Arial"/>
              <a:buNone/>
            </a:pPr>
            <a:endParaRPr sz="2000" b="0" i="0" u="none" strike="noStrike" cap="none" baseline="0">
              <a:solidFill>
                <a:srgbClr val="000000"/>
              </a:solidFill>
              <a:latin typeface="Arial"/>
              <a:ea typeface="Arial"/>
              <a:cs typeface="Arial"/>
              <a:sym typeface="Arial"/>
              <a:rtl val="0"/>
            </a:endParaRPr>
          </a:p>
        </p:txBody>
      </p:sp>
      <p:sp>
        <p:nvSpPr>
          <p:cNvPr id="80" name="Shape 80"/>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Big O</a:t>
            </a:r>
          </a:p>
        </p:txBody>
      </p:sp>
      <p:sp>
        <p:nvSpPr>
          <p:cNvPr id="81" name="Shape 81"/>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5</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ctrTitle" idx="4294967295"/>
          </p:nvPr>
        </p:nvSpPr>
        <p:spPr>
          <a:xfrm>
            <a:off x="457200" y="2159857"/>
            <a:ext cx="8229600" cy="823799"/>
          </a:xfrm>
          <a:prstGeom prst="rect">
            <a:avLst/>
          </a:prstGeom>
          <a:noFill/>
          <a:ln>
            <a:noFill/>
          </a:ln>
        </p:spPr>
        <p:txBody>
          <a:bodyPr lIns="91425" tIns="91425" rIns="91425" bIns="91425" anchor="b" anchorCtr="0">
            <a:noAutofit/>
          </a:bodyPr>
          <a:lstStyle/>
          <a:p>
            <a:pPr marL="0" marR="0" lvl="0" indent="0" algn="ctr" rtl="0">
              <a:lnSpc>
                <a:spcPct val="100000"/>
              </a:lnSpc>
              <a:spcBef>
                <a:spcPts val="0"/>
              </a:spcBef>
              <a:spcAft>
                <a:spcPts val="0"/>
              </a:spcAft>
              <a:buClr>
                <a:schemeClr val="accent1"/>
              </a:buClr>
              <a:buSzPct val="25000"/>
              <a:buFont typeface="Arial"/>
              <a:buNone/>
            </a:pPr>
            <a:r>
              <a:rPr lang="en" sz="4800" b="1" i="0" u="none" strike="noStrike" cap="none" baseline="0">
                <a:solidFill>
                  <a:schemeClr val="accent1"/>
                </a:solidFill>
                <a:latin typeface="Arial"/>
                <a:ea typeface="Arial"/>
                <a:cs typeface="Arial"/>
                <a:sym typeface="Arial"/>
                <a:rtl val="0"/>
              </a:rPr>
              <a:t>Merge Sort</a:t>
            </a:r>
          </a:p>
        </p:txBody>
      </p:sp>
      <p:sp>
        <p:nvSpPr>
          <p:cNvPr id="87" name="Shape 87"/>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6</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Runtime of merge sort</a:t>
            </a:r>
          </a:p>
        </p:txBody>
      </p:sp>
      <p:sp>
        <p:nvSpPr>
          <p:cNvPr id="93" name="Shape 93"/>
          <p:cNvSpPr txBox="1">
            <a:spLocks noGrp="1"/>
          </p:cNvSpPr>
          <p:nvPr>
            <p:ph type="body" idx="1"/>
          </p:nvPr>
        </p:nvSpPr>
        <p:spPr>
          <a:xfrm>
            <a:off x="457200" y="1200150"/>
            <a:ext cx="8492099" cy="29259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1155CC"/>
                </a:solidFill>
                <a:latin typeface="Courier New"/>
                <a:ea typeface="Courier New"/>
                <a:cs typeface="Courier New"/>
                <a:sym typeface="Courier New"/>
                <a:rtl val="0"/>
              </a:rPr>
              <a:t>/** Sort b[h..k]. */</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1155CC"/>
                </a:solidFill>
                <a:latin typeface="Courier New"/>
                <a:ea typeface="Courier New"/>
                <a:cs typeface="Courier New"/>
                <a:sym typeface="Courier New"/>
                <a:rtl val="0"/>
              </a:rPr>
              <a:t>public static void </a:t>
            </a:r>
            <a:r>
              <a:rPr lang="en" sz="2000" b="1" i="0" u="none" strike="noStrike" cap="none" baseline="0">
                <a:solidFill>
                  <a:srgbClr val="1155CC"/>
                </a:solidFill>
                <a:latin typeface="Courier New"/>
                <a:ea typeface="Courier New"/>
                <a:cs typeface="Courier New"/>
                <a:sym typeface="Courier New"/>
                <a:rtl val="0"/>
              </a:rPr>
              <a:t>mS</a:t>
            </a:r>
            <a:r>
              <a:rPr lang="en" sz="2000" b="0" i="0" u="none" strike="noStrike" cap="none" baseline="0">
                <a:solidFill>
                  <a:srgbClr val="1155CC"/>
                </a:solidFill>
                <a:latin typeface="Courier New"/>
                <a:ea typeface="Courier New"/>
                <a:cs typeface="Courier New"/>
                <a:sym typeface="Courier New"/>
                <a:rtl val="0"/>
              </a:rPr>
              <a:t>(Comparable[] b, int h, int k) {</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1155CC"/>
                </a:solidFill>
                <a:latin typeface="Courier New"/>
                <a:ea typeface="Courier New"/>
                <a:cs typeface="Courier New"/>
                <a:sym typeface="Courier New"/>
                <a:rtl val="0"/>
              </a:rPr>
              <a:t>    	if (h &gt;= k) return;</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1155CC"/>
                </a:solidFill>
                <a:latin typeface="Courier New"/>
                <a:ea typeface="Courier New"/>
                <a:cs typeface="Courier New"/>
                <a:sym typeface="Courier New"/>
                <a:rtl val="0"/>
              </a:rPr>
              <a:t>    	int e= (h+k)/2;</a:t>
            </a:r>
          </a:p>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rgbClr val="1155CC"/>
                </a:solidFill>
                <a:latin typeface="Courier New"/>
                <a:ea typeface="Courier New"/>
                <a:cs typeface="Courier New"/>
                <a:sym typeface="Courier New"/>
                <a:rtl val="0"/>
              </a:rPr>
              <a:t>    	</a:t>
            </a:r>
            <a:r>
              <a:rPr lang="en" sz="2000" b="1" i="0" u="none" strike="noStrike" cap="none" baseline="0">
                <a:solidFill>
                  <a:srgbClr val="1155CC"/>
                </a:solidFill>
                <a:latin typeface="Courier New"/>
                <a:ea typeface="Courier New"/>
                <a:cs typeface="Courier New"/>
                <a:sym typeface="Courier New"/>
                <a:rtl val="0"/>
              </a:rPr>
              <a:t>mS(b, h, e);</a:t>
            </a:r>
          </a:p>
          <a:p>
            <a:pPr marL="0" marR="0" lvl="0" indent="0" algn="l" rtl="0">
              <a:lnSpc>
                <a:spcPct val="115000"/>
              </a:lnSpc>
              <a:spcBef>
                <a:spcPts val="0"/>
              </a:spcBef>
              <a:spcAft>
                <a:spcPts val="0"/>
              </a:spcAft>
              <a:buClr>
                <a:schemeClr val="dk1"/>
              </a:buClr>
              <a:buSzPct val="25000"/>
              <a:buFont typeface="Arial"/>
              <a:buNone/>
            </a:pPr>
            <a:r>
              <a:rPr lang="en" sz="2000" b="1" i="0" u="none" strike="noStrike" cap="none" baseline="0">
                <a:solidFill>
                  <a:srgbClr val="1155CC"/>
                </a:solidFill>
                <a:latin typeface="Courier New"/>
                <a:ea typeface="Courier New"/>
                <a:cs typeface="Courier New"/>
                <a:sym typeface="Courier New"/>
                <a:rtl val="0"/>
              </a:rPr>
              <a:t>    	mS(b, e+1, k);</a:t>
            </a:r>
          </a:p>
          <a:p>
            <a:pPr marL="0" marR="0" lvl="0" indent="0" algn="l" rtl="0">
              <a:lnSpc>
                <a:spcPct val="115000"/>
              </a:lnSpc>
              <a:spcBef>
                <a:spcPts val="0"/>
              </a:spcBef>
              <a:spcAft>
                <a:spcPts val="0"/>
              </a:spcAft>
              <a:buClr>
                <a:schemeClr val="dk1"/>
              </a:buClr>
              <a:buSzPct val="25000"/>
              <a:buFont typeface="Arial"/>
              <a:buNone/>
            </a:pPr>
            <a:r>
              <a:rPr lang="en" sz="2000" b="1" i="0" u="none" strike="noStrike" cap="none" baseline="0">
                <a:solidFill>
                  <a:srgbClr val="1155CC"/>
                </a:solidFill>
                <a:latin typeface="Courier New"/>
                <a:ea typeface="Courier New"/>
                <a:cs typeface="Courier New"/>
                <a:sym typeface="Courier New"/>
                <a:rtl val="0"/>
              </a:rPr>
              <a:t>    	merge(b, h, e, k);</a:t>
            </a:r>
            <a:r>
              <a:rPr lang="en" sz="2000" b="0" i="0" u="none" strike="noStrike" cap="none" baseline="0">
                <a:solidFill>
                  <a:srgbClr val="1155CC"/>
                </a:solidFill>
                <a:latin typeface="Courier New"/>
                <a:ea typeface="Courier New"/>
                <a:cs typeface="Courier New"/>
                <a:sym typeface="Courier New"/>
                <a:rtl val="0"/>
              </a:rPr>
              <a:t>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a:t>
            </a:r>
          </a:p>
          <a:p>
            <a:pPr marL="0" marR="0" lvl="0" indent="0" algn="l" rtl="0">
              <a:lnSpc>
                <a:spcPct val="115000"/>
              </a:lnSpc>
              <a:spcBef>
                <a:spcPts val="0"/>
              </a:spcBef>
              <a:spcAft>
                <a:spcPts val="0"/>
              </a:spcAft>
              <a:buClr>
                <a:schemeClr val="dk1"/>
              </a:buClr>
              <a:buFont typeface="Arial"/>
              <a:buNone/>
            </a:pPr>
            <a:endParaRPr sz="2000" b="0" i="0" u="none" strike="noStrike" cap="none" baseline="0">
              <a:solidFill>
                <a:srgbClr val="1155CC"/>
              </a:solidFill>
              <a:latin typeface="Courier New"/>
              <a:ea typeface="Courier New"/>
              <a:cs typeface="Courier New"/>
              <a:sym typeface="Courier New"/>
              <a:rtl val="0"/>
            </a:endParaRPr>
          </a:p>
          <a:p>
            <a:pPr marL="0" marR="0" lvl="0" indent="0" algn="l" rtl="0">
              <a:lnSpc>
                <a:spcPct val="115000"/>
              </a:lnSpc>
              <a:spcBef>
                <a:spcPts val="0"/>
              </a:spcBef>
              <a:spcAft>
                <a:spcPts val="0"/>
              </a:spcAft>
              <a:buClr>
                <a:schemeClr val="dk1"/>
              </a:buClr>
              <a:buSzPct val="25000"/>
              <a:buFont typeface="Arial"/>
              <a:buNone/>
            </a:pPr>
            <a:r>
              <a:rPr lang="en" sz="2000" b="1" i="0" u="none" strike="noStrike" cap="none" baseline="0">
                <a:solidFill>
                  <a:srgbClr val="38761D"/>
                </a:solidFill>
                <a:latin typeface="Courier New"/>
                <a:ea typeface="Courier New"/>
                <a:cs typeface="Courier New"/>
                <a:sym typeface="Courier New"/>
                <a:rtl val="0"/>
              </a:rPr>
              <a:t>mS</a:t>
            </a:r>
            <a:r>
              <a:rPr lang="en" sz="2000" b="0" i="0" u="none" strike="noStrike" cap="none" baseline="0">
                <a:solidFill>
                  <a:srgbClr val="38761D"/>
                </a:solidFill>
                <a:latin typeface="Courier New"/>
                <a:ea typeface="Courier New"/>
                <a:cs typeface="Courier New"/>
                <a:sym typeface="Courier New"/>
                <a:rtl val="0"/>
              </a:rPr>
              <a:t> is </a:t>
            </a:r>
            <a:r>
              <a:rPr lang="en" sz="2000" b="1" i="0" u="none" strike="noStrike" cap="none" baseline="0">
                <a:solidFill>
                  <a:srgbClr val="38761D"/>
                </a:solidFill>
                <a:latin typeface="Courier New"/>
                <a:ea typeface="Courier New"/>
                <a:cs typeface="Courier New"/>
                <a:sym typeface="Courier New"/>
                <a:rtl val="0"/>
              </a:rPr>
              <a:t>mergeSort</a:t>
            </a:r>
            <a:r>
              <a:rPr lang="en" sz="2000" b="0" i="0" u="none" strike="noStrike" cap="none" baseline="0">
                <a:solidFill>
                  <a:srgbClr val="38761D"/>
                </a:solidFill>
                <a:latin typeface="Courier New"/>
                <a:ea typeface="Courier New"/>
                <a:cs typeface="Courier New"/>
                <a:sym typeface="Courier New"/>
                <a:rtl val="0"/>
              </a:rPr>
              <a:t> for readability</a:t>
            </a:r>
          </a:p>
          <a:p>
            <a:pPr marL="0" marR="0" lvl="0" indent="0" algn="l" rtl="0">
              <a:lnSpc>
                <a:spcPct val="100000"/>
              </a:lnSpc>
              <a:spcBef>
                <a:spcPts val="0"/>
              </a:spcBef>
              <a:spcAft>
                <a:spcPts val="0"/>
              </a:spcAft>
              <a:buClr>
                <a:schemeClr val="dk1"/>
              </a:buClr>
              <a:buFont typeface="Arial"/>
              <a:buNone/>
            </a:pPr>
            <a:endParaRPr sz="2000" b="0" i="0" u="none" strike="noStrike" cap="none" baseline="0">
              <a:solidFill>
                <a:schemeClr val="dk1"/>
              </a:solidFill>
              <a:latin typeface="Arial"/>
              <a:ea typeface="Arial"/>
              <a:cs typeface="Arial"/>
              <a:sym typeface="Arial"/>
              <a:rtl val="0"/>
            </a:endParaRPr>
          </a:p>
        </p:txBody>
      </p:sp>
      <p:sp>
        <p:nvSpPr>
          <p:cNvPr id="94" name="Shape 94"/>
          <p:cNvSpPr/>
          <p:nvPr/>
        </p:nvSpPr>
        <p:spPr>
          <a:xfrm>
            <a:off x="5671025" y="2468125"/>
            <a:ext cx="2788499" cy="2448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cxnSp>
        <p:nvCxnSpPr>
          <p:cNvPr id="95" name="Shape 95"/>
          <p:cNvCxnSpPr>
            <a:stCxn id="94" idx="2"/>
          </p:cNvCxnSpPr>
          <p:nvPr/>
        </p:nvCxnSpPr>
        <p:spPr>
          <a:xfrm flipH="1">
            <a:off x="6518974" y="2712925"/>
            <a:ext cx="546300" cy="358200"/>
          </a:xfrm>
          <a:prstGeom prst="straightConnector1">
            <a:avLst/>
          </a:prstGeom>
          <a:noFill/>
          <a:ln w="19050" cap="flat" cmpd="sng">
            <a:solidFill>
              <a:schemeClr val="dk2"/>
            </a:solidFill>
            <a:prstDash val="solid"/>
            <a:round/>
            <a:headEnd type="none" w="med" len="med"/>
            <a:tailEnd type="triangle" w="lg" len="lg"/>
          </a:ln>
        </p:spPr>
      </p:cxnSp>
      <p:cxnSp>
        <p:nvCxnSpPr>
          <p:cNvPr id="96" name="Shape 96"/>
          <p:cNvCxnSpPr>
            <a:stCxn id="94" idx="2"/>
          </p:cNvCxnSpPr>
          <p:nvPr/>
        </p:nvCxnSpPr>
        <p:spPr>
          <a:xfrm>
            <a:off x="7065274" y="2712925"/>
            <a:ext cx="546300" cy="376800"/>
          </a:xfrm>
          <a:prstGeom prst="straightConnector1">
            <a:avLst/>
          </a:prstGeom>
          <a:noFill/>
          <a:ln w="19050" cap="flat" cmpd="sng">
            <a:solidFill>
              <a:schemeClr val="dk2"/>
            </a:solidFill>
            <a:prstDash val="solid"/>
            <a:round/>
            <a:headEnd type="none" w="med" len="med"/>
            <a:tailEnd type="triangle" w="lg" len="lg"/>
          </a:ln>
        </p:spPr>
      </p:cxnSp>
      <p:sp>
        <p:nvSpPr>
          <p:cNvPr id="97" name="Shape 97"/>
          <p:cNvSpPr/>
          <p:nvPr/>
        </p:nvSpPr>
        <p:spPr>
          <a:xfrm>
            <a:off x="5671025" y="3089725"/>
            <a:ext cx="1281598" cy="2448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sp>
        <p:nvSpPr>
          <p:cNvPr id="98" name="Shape 98"/>
          <p:cNvSpPr/>
          <p:nvPr/>
        </p:nvSpPr>
        <p:spPr>
          <a:xfrm>
            <a:off x="7197950" y="3089725"/>
            <a:ext cx="1281598" cy="2448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cxnSp>
        <p:nvCxnSpPr>
          <p:cNvPr id="99" name="Shape 99"/>
          <p:cNvCxnSpPr>
            <a:stCxn id="97" idx="2"/>
          </p:cNvCxnSpPr>
          <p:nvPr/>
        </p:nvCxnSpPr>
        <p:spPr>
          <a:xfrm flipH="1">
            <a:off x="6085624" y="3334525"/>
            <a:ext cx="226200" cy="301800"/>
          </a:xfrm>
          <a:prstGeom prst="straightConnector1">
            <a:avLst/>
          </a:prstGeom>
          <a:noFill/>
          <a:ln w="19050" cap="flat" cmpd="sng">
            <a:solidFill>
              <a:schemeClr val="dk2"/>
            </a:solidFill>
            <a:prstDash val="solid"/>
            <a:round/>
            <a:headEnd type="none" w="med" len="med"/>
            <a:tailEnd type="triangle" w="lg" len="lg"/>
          </a:ln>
        </p:spPr>
      </p:cxnSp>
      <p:cxnSp>
        <p:nvCxnSpPr>
          <p:cNvPr id="100" name="Shape 100"/>
          <p:cNvCxnSpPr>
            <a:stCxn id="97" idx="2"/>
          </p:cNvCxnSpPr>
          <p:nvPr/>
        </p:nvCxnSpPr>
        <p:spPr>
          <a:xfrm>
            <a:off x="6311824" y="3334525"/>
            <a:ext cx="244800" cy="282900"/>
          </a:xfrm>
          <a:prstGeom prst="straightConnector1">
            <a:avLst/>
          </a:prstGeom>
          <a:noFill/>
          <a:ln w="19050" cap="flat" cmpd="sng">
            <a:solidFill>
              <a:schemeClr val="dk2"/>
            </a:solidFill>
            <a:prstDash val="solid"/>
            <a:round/>
            <a:headEnd type="none" w="med" len="med"/>
            <a:tailEnd type="triangle" w="lg" len="lg"/>
          </a:ln>
        </p:spPr>
      </p:cxnSp>
      <p:cxnSp>
        <p:nvCxnSpPr>
          <p:cNvPr id="101" name="Shape 101"/>
          <p:cNvCxnSpPr/>
          <p:nvPr/>
        </p:nvCxnSpPr>
        <p:spPr>
          <a:xfrm flipH="1">
            <a:off x="7546849" y="3334525"/>
            <a:ext cx="226200" cy="301799"/>
          </a:xfrm>
          <a:prstGeom prst="straightConnector1">
            <a:avLst/>
          </a:prstGeom>
          <a:noFill/>
          <a:ln w="19050" cap="flat" cmpd="sng">
            <a:solidFill>
              <a:schemeClr val="dk2"/>
            </a:solidFill>
            <a:prstDash val="solid"/>
            <a:round/>
            <a:headEnd type="none" w="med" len="med"/>
            <a:tailEnd type="triangle" w="lg" len="lg"/>
          </a:ln>
        </p:spPr>
      </p:cxnSp>
      <p:cxnSp>
        <p:nvCxnSpPr>
          <p:cNvPr id="102" name="Shape 102"/>
          <p:cNvCxnSpPr/>
          <p:nvPr/>
        </p:nvCxnSpPr>
        <p:spPr>
          <a:xfrm>
            <a:off x="7773050" y="3334525"/>
            <a:ext cx="244800" cy="282900"/>
          </a:xfrm>
          <a:prstGeom prst="straightConnector1">
            <a:avLst/>
          </a:prstGeom>
          <a:noFill/>
          <a:ln w="19050" cap="flat" cmpd="sng">
            <a:solidFill>
              <a:schemeClr val="dk2"/>
            </a:solidFill>
            <a:prstDash val="solid"/>
            <a:round/>
            <a:headEnd type="none" w="med" len="med"/>
            <a:tailEnd type="triangle" w="lg" len="lg"/>
          </a:ln>
        </p:spPr>
      </p:cxnSp>
      <p:sp>
        <p:nvSpPr>
          <p:cNvPr id="103" name="Shape 103"/>
          <p:cNvSpPr/>
          <p:nvPr/>
        </p:nvSpPr>
        <p:spPr>
          <a:xfrm>
            <a:off x="5671025" y="3617425"/>
            <a:ext cx="546299" cy="2448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sp>
        <p:nvSpPr>
          <p:cNvPr id="104" name="Shape 104"/>
          <p:cNvSpPr/>
          <p:nvPr/>
        </p:nvSpPr>
        <p:spPr>
          <a:xfrm>
            <a:off x="6519125" y="3617425"/>
            <a:ext cx="433500" cy="2448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sp>
        <p:nvSpPr>
          <p:cNvPr id="105" name="Shape 105"/>
          <p:cNvSpPr/>
          <p:nvPr/>
        </p:nvSpPr>
        <p:spPr>
          <a:xfrm>
            <a:off x="7197950" y="3617425"/>
            <a:ext cx="433500" cy="2448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sp>
        <p:nvSpPr>
          <p:cNvPr id="106" name="Shape 106"/>
          <p:cNvSpPr/>
          <p:nvPr/>
        </p:nvSpPr>
        <p:spPr>
          <a:xfrm>
            <a:off x="7933250" y="3617425"/>
            <a:ext cx="546299" cy="244800"/>
          </a:xfrm>
          <a:prstGeom prst="rect">
            <a:avLst/>
          </a:prstGeom>
          <a:solidFill>
            <a:schemeClr val="lt2"/>
          </a:solidFill>
          <a:ln w="19050" cap="flat" cmpd="sng">
            <a:solidFill>
              <a:schemeClr val="dk2"/>
            </a:solidFill>
            <a:prstDash val="solid"/>
            <a:round/>
            <a:headEnd type="none" w="med" len="med"/>
            <a:tailEnd type="none" w="med" len="med"/>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baseline="0">
              <a:solidFill>
                <a:srgbClr val="000000"/>
              </a:solidFill>
              <a:latin typeface="Arial"/>
              <a:ea typeface="Arial"/>
              <a:cs typeface="Arial"/>
              <a:sym typeface="Arial"/>
              <a:rtl val="0"/>
            </a:endParaRPr>
          </a:p>
        </p:txBody>
      </p:sp>
      <p:sp>
        <p:nvSpPr>
          <p:cNvPr id="107" name="Shape 107"/>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Merge Sort</a:t>
            </a:r>
          </a:p>
        </p:txBody>
      </p:sp>
      <p:sp>
        <p:nvSpPr>
          <p:cNvPr id="108" name="Shape 108"/>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7</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Runtime of merge sort</a:t>
            </a:r>
          </a:p>
        </p:txBody>
      </p:sp>
      <p:sp>
        <p:nvSpPr>
          <p:cNvPr id="114" name="Shape 114"/>
          <p:cNvSpPr txBox="1">
            <a:spLocks noGrp="1"/>
          </p:cNvSpPr>
          <p:nvPr>
            <p:ph type="body" idx="1"/>
          </p:nvPr>
        </p:nvSpPr>
        <p:spPr>
          <a:xfrm>
            <a:off x="457200" y="1200150"/>
            <a:ext cx="8492099" cy="29259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Sort b[h..k].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public static void </a:t>
            </a:r>
            <a:r>
              <a:rPr lang="en" sz="2000" b="1" i="0" u="none" strike="noStrike" cap="none" baseline="0">
                <a:solidFill>
                  <a:srgbClr val="1155CC"/>
                </a:solidFill>
                <a:latin typeface="Courier New"/>
                <a:ea typeface="Courier New"/>
                <a:cs typeface="Courier New"/>
                <a:sym typeface="Courier New"/>
                <a:rtl val="0"/>
              </a:rPr>
              <a:t>mS</a:t>
            </a:r>
            <a:r>
              <a:rPr lang="en" sz="2000" b="0" i="0" u="none" strike="noStrike" cap="none" baseline="0">
                <a:solidFill>
                  <a:srgbClr val="1155CC"/>
                </a:solidFill>
                <a:latin typeface="Courier New"/>
                <a:ea typeface="Courier New"/>
                <a:cs typeface="Courier New"/>
                <a:sym typeface="Courier New"/>
                <a:rtl val="0"/>
              </a:rPr>
              <a:t>(Comparable[] b, int h, int 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if (h &gt;= k) return;</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int e= (h+k)/2;</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mS(b, h, e);</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mS(b, e+1, k);</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merge(b, h, e, 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a:t>
            </a:r>
          </a:p>
          <a:p>
            <a:pPr marL="0" marR="0" lvl="0" indent="0" algn="l" rtl="0">
              <a:lnSpc>
                <a:spcPct val="115000"/>
              </a:lnSpc>
              <a:spcBef>
                <a:spcPts val="0"/>
              </a:spcBef>
              <a:spcAft>
                <a:spcPts val="0"/>
              </a:spcAft>
              <a:buClr>
                <a:schemeClr val="dk1"/>
              </a:buClr>
              <a:buFont typeface="Arial"/>
              <a:buNone/>
            </a:pPr>
            <a:endParaRPr sz="2000" b="0" i="0" u="none" strike="noStrike" cap="none" baseline="0">
              <a:solidFill>
                <a:srgbClr val="1155CC"/>
              </a:solidFill>
              <a:latin typeface="Courier New"/>
              <a:ea typeface="Courier New"/>
              <a:cs typeface="Courier New"/>
              <a:sym typeface="Courier New"/>
              <a:rtl val="0"/>
            </a:endParaRP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38761D"/>
                </a:solidFill>
                <a:latin typeface="Courier New"/>
                <a:ea typeface="Courier New"/>
                <a:cs typeface="Courier New"/>
                <a:sym typeface="Courier New"/>
                <a:rtl val="0"/>
              </a:rPr>
              <a:t>mS</a:t>
            </a:r>
            <a:r>
              <a:rPr lang="en" sz="2000" b="0" i="0" u="none" strike="noStrike" cap="none" baseline="0">
                <a:solidFill>
                  <a:srgbClr val="38761D"/>
                </a:solidFill>
                <a:latin typeface="Courier New"/>
                <a:ea typeface="Courier New"/>
                <a:cs typeface="Courier New"/>
                <a:sym typeface="Courier New"/>
                <a:rtl val="0"/>
              </a:rPr>
              <a:t> is </a:t>
            </a:r>
            <a:r>
              <a:rPr lang="en" sz="2000" b="1" i="0" u="none" strike="noStrike" cap="none" baseline="0">
                <a:solidFill>
                  <a:srgbClr val="38761D"/>
                </a:solidFill>
                <a:latin typeface="Courier New"/>
                <a:ea typeface="Courier New"/>
                <a:cs typeface="Courier New"/>
                <a:sym typeface="Courier New"/>
                <a:rtl val="0"/>
              </a:rPr>
              <a:t>mergeSort</a:t>
            </a:r>
            <a:r>
              <a:rPr lang="en" sz="2000" b="0" i="0" u="none" strike="noStrike" cap="none" baseline="0">
                <a:solidFill>
                  <a:srgbClr val="38761D"/>
                </a:solidFill>
                <a:latin typeface="Courier New"/>
                <a:ea typeface="Courier New"/>
                <a:cs typeface="Courier New"/>
                <a:sym typeface="Courier New"/>
                <a:rtl val="0"/>
              </a:rPr>
              <a:t> for readability</a:t>
            </a:r>
          </a:p>
          <a:p>
            <a:pPr marL="0" marR="0" lvl="0" indent="0" algn="l" rtl="0">
              <a:lnSpc>
                <a:spcPct val="100000"/>
              </a:lnSpc>
              <a:spcBef>
                <a:spcPts val="0"/>
              </a:spcBef>
              <a:spcAft>
                <a:spcPts val="0"/>
              </a:spcAft>
              <a:buClr>
                <a:schemeClr val="dk1"/>
              </a:buClr>
              <a:buFont typeface="Arial"/>
              <a:buNone/>
            </a:pPr>
            <a:endParaRPr sz="2000" b="0" i="0" u="none" strike="noStrike" cap="none" baseline="0">
              <a:solidFill>
                <a:schemeClr val="dk1"/>
              </a:solidFill>
              <a:latin typeface="Arial"/>
              <a:ea typeface="Arial"/>
              <a:cs typeface="Arial"/>
              <a:sym typeface="Arial"/>
              <a:rtl val="0"/>
            </a:endParaRPr>
          </a:p>
        </p:txBody>
      </p:sp>
      <p:sp>
        <p:nvSpPr>
          <p:cNvPr id="115" name="Shape 115"/>
          <p:cNvSpPr txBox="1"/>
          <p:nvPr/>
        </p:nvSpPr>
        <p:spPr>
          <a:xfrm>
            <a:off x="4847667" y="2072475"/>
            <a:ext cx="3988507" cy="2925900"/>
          </a:xfrm>
          <a:prstGeom prst="rect">
            <a:avLst/>
          </a:prstGeom>
          <a:noFill/>
          <a:ln>
            <a:noFill/>
          </a:ln>
        </p:spPr>
        <p:txBody>
          <a:bodyPr lIns="91425" tIns="91425" rIns="91425" bIns="91425" anchor="t" anchorCtr="0">
            <a:noAutofit/>
          </a:bodyPr>
          <a:lstStyle/>
          <a:p>
            <a:pPr marL="457200" marR="0" lvl="0" indent="-355600" algn="l" rtl="0">
              <a:lnSpc>
                <a:spcPct val="115000"/>
              </a:lnSpc>
              <a:spcBef>
                <a:spcPts val="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We will </a:t>
            </a:r>
            <a:r>
              <a:rPr lang="en" sz="2000" b="0" i="1" u="none" strike="noStrike" cap="none" baseline="0">
                <a:solidFill>
                  <a:schemeClr val="dk1"/>
                </a:solidFill>
                <a:latin typeface="Arial"/>
                <a:ea typeface="Arial"/>
                <a:cs typeface="Arial"/>
                <a:sym typeface="Arial"/>
                <a:rtl val="0"/>
              </a:rPr>
              <a:t>count</a:t>
            </a:r>
            <a:r>
              <a:rPr lang="en" sz="2000" b="0" i="0" u="none" strike="noStrike" cap="none" baseline="0">
                <a:solidFill>
                  <a:schemeClr val="dk1"/>
                </a:solidFill>
                <a:latin typeface="Arial"/>
                <a:ea typeface="Arial"/>
                <a:cs typeface="Arial"/>
                <a:sym typeface="Arial"/>
                <a:rtl val="0"/>
              </a:rPr>
              <a:t> the number of comparisons mS makes</a:t>
            </a:r>
          </a:p>
          <a:p>
            <a:pPr marL="0" marR="0" lvl="0" indent="0" algn="l" rtl="0">
              <a:lnSpc>
                <a:spcPct val="115000"/>
              </a:lnSpc>
              <a:spcBef>
                <a:spcPts val="0"/>
              </a:spcBef>
              <a:spcAft>
                <a:spcPts val="0"/>
              </a:spcAft>
              <a:buClr>
                <a:srgbClr val="000000"/>
              </a:buClr>
              <a:buFont typeface="Arial"/>
              <a:buNone/>
            </a:pPr>
            <a:endParaRPr sz="2000" b="0" i="0" u="none" strike="noStrike" cap="none" baseline="0">
              <a:solidFill>
                <a:schemeClr val="dk1"/>
              </a:solidFill>
              <a:latin typeface="Arial"/>
              <a:ea typeface="Arial"/>
              <a:cs typeface="Arial"/>
              <a:sym typeface="Arial"/>
              <a:rtl val="0"/>
            </a:endParaRPr>
          </a:p>
          <a:p>
            <a:pPr marL="457200" marR="0" lvl="0" indent="-355600" algn="l" rtl="0">
              <a:lnSpc>
                <a:spcPct val="115000"/>
              </a:lnSpc>
              <a:spcBef>
                <a:spcPts val="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Use </a:t>
            </a:r>
            <a:r>
              <a:rPr lang="en" sz="2000" b="1" i="0" u="none" strike="noStrike" cap="none" baseline="0">
                <a:solidFill>
                  <a:srgbClr val="FF0000"/>
                </a:solidFill>
                <a:latin typeface="Courier New"/>
                <a:ea typeface="Courier New"/>
                <a:cs typeface="Courier New"/>
                <a:sym typeface="Courier New"/>
                <a:rtl val="0"/>
              </a:rPr>
              <a:t>T(n)</a:t>
            </a:r>
            <a:r>
              <a:rPr lang="en" sz="2000" b="0" i="0" u="none" strike="noStrike" cap="none" baseline="0">
                <a:solidFill>
                  <a:schemeClr val="dk1"/>
                </a:solidFill>
                <a:latin typeface="Arial"/>
                <a:ea typeface="Arial"/>
                <a:cs typeface="Arial"/>
                <a:sym typeface="Arial"/>
                <a:rtl val="0"/>
              </a:rPr>
              <a:t> for the number of array element comparisons that mS makes on an array segment of size </a:t>
            </a:r>
            <a:r>
              <a:rPr lang="en" sz="2000" b="0" i="1" u="none" strike="noStrike" cap="none" baseline="0">
                <a:solidFill>
                  <a:schemeClr val="dk1"/>
                </a:solidFill>
                <a:latin typeface="Arial"/>
                <a:ea typeface="Arial"/>
                <a:cs typeface="Arial"/>
                <a:sym typeface="Arial"/>
                <a:rtl val="0"/>
              </a:rPr>
              <a:t>n</a:t>
            </a:r>
          </a:p>
        </p:txBody>
      </p:sp>
      <p:sp>
        <p:nvSpPr>
          <p:cNvPr id="116" name="Shape 116"/>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Merge Sort</a:t>
            </a:r>
          </a:p>
        </p:txBody>
      </p:sp>
      <p:sp>
        <p:nvSpPr>
          <p:cNvPr id="117" name="Shape 117"/>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8</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accent1"/>
              </a:buClr>
              <a:buSzPct val="25000"/>
              <a:buFont typeface="Arial"/>
              <a:buNone/>
            </a:pPr>
            <a:r>
              <a:rPr lang="en" sz="3600" b="1" i="0" u="none" strike="noStrike" cap="none" baseline="0">
                <a:solidFill>
                  <a:srgbClr val="DA0002"/>
                </a:solidFill>
                <a:latin typeface="Arial"/>
                <a:ea typeface="Arial"/>
                <a:cs typeface="Arial"/>
                <a:sym typeface="Arial"/>
                <a:rtl val="0"/>
              </a:rPr>
              <a:t>Runtime of merge sort</a:t>
            </a:r>
          </a:p>
        </p:txBody>
      </p:sp>
      <p:sp>
        <p:nvSpPr>
          <p:cNvPr id="123" name="Shape 123"/>
          <p:cNvSpPr txBox="1">
            <a:spLocks noGrp="1"/>
          </p:cNvSpPr>
          <p:nvPr>
            <p:ph type="body" idx="1"/>
          </p:nvPr>
        </p:nvSpPr>
        <p:spPr>
          <a:xfrm>
            <a:off x="457200" y="1200150"/>
            <a:ext cx="8492099" cy="29259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Sort b[h..k].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public static void </a:t>
            </a:r>
            <a:r>
              <a:rPr lang="en" sz="2000" b="1" i="0" u="none" strike="noStrike" cap="none" baseline="0">
                <a:solidFill>
                  <a:srgbClr val="1155CC"/>
                </a:solidFill>
                <a:latin typeface="Courier New"/>
                <a:ea typeface="Courier New"/>
                <a:cs typeface="Courier New"/>
                <a:sym typeface="Courier New"/>
                <a:rtl val="0"/>
              </a:rPr>
              <a:t>mS</a:t>
            </a:r>
            <a:r>
              <a:rPr lang="en" sz="2000" b="0" i="0" u="none" strike="noStrike" cap="none" baseline="0">
                <a:solidFill>
                  <a:srgbClr val="1155CC"/>
                </a:solidFill>
                <a:latin typeface="Courier New"/>
                <a:ea typeface="Courier New"/>
                <a:cs typeface="Courier New"/>
                <a:sym typeface="Courier New"/>
                <a:rtl val="0"/>
              </a:rPr>
              <a:t>(Comparable[] b, int h, int k) {</a:t>
            </a:r>
          </a:p>
          <a:p>
            <a:pPr marL="0" marR="0" lvl="0" indent="0" algn="l" rtl="0">
              <a:lnSpc>
                <a:spcPct val="115000"/>
              </a:lnSpc>
              <a:spcBef>
                <a:spcPts val="0"/>
              </a:spcBef>
              <a:spcAft>
                <a:spcPts val="0"/>
              </a:spcAft>
              <a:buClr>
                <a:schemeClr val="dk1"/>
              </a:buClr>
              <a:buSzPct val="25000"/>
              <a:buFont typeface="Courier New"/>
              <a:buNone/>
            </a:pPr>
            <a:r>
              <a:rPr lang="en" sz="2000" b="1" i="0" u="none" strike="noStrike" cap="none" baseline="0">
                <a:solidFill>
                  <a:srgbClr val="1155CC"/>
                </a:solidFill>
                <a:latin typeface="Courier New"/>
                <a:ea typeface="Courier New"/>
                <a:cs typeface="Courier New"/>
                <a:sym typeface="Courier New"/>
                <a:rtl val="0"/>
              </a:rPr>
              <a:t>    	if (h &gt;= k) return;</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int e= (h+k)/2;</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mS(b, h, e);</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mS(b, e+1, k);</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    	merge(b, h, e, k);	</a:t>
            </a:r>
          </a:p>
          <a:p>
            <a:pPr marL="0" marR="0" lvl="0" indent="0" algn="l" rtl="0">
              <a:lnSpc>
                <a:spcPct val="115000"/>
              </a:lnSpc>
              <a:spcBef>
                <a:spcPts val="0"/>
              </a:spcBef>
              <a:spcAft>
                <a:spcPts val="0"/>
              </a:spcAft>
              <a:buClr>
                <a:schemeClr val="dk1"/>
              </a:buClr>
              <a:buSzPct val="25000"/>
              <a:buFont typeface="Courier New"/>
              <a:buNone/>
            </a:pPr>
            <a:r>
              <a:rPr lang="en" sz="2000" b="0" i="0" u="none" strike="noStrike" cap="none" baseline="0">
                <a:solidFill>
                  <a:srgbClr val="1155CC"/>
                </a:solidFill>
                <a:latin typeface="Courier New"/>
                <a:ea typeface="Courier New"/>
                <a:cs typeface="Courier New"/>
                <a:sym typeface="Courier New"/>
                <a:rtl val="0"/>
              </a:rPr>
              <a:t>}</a:t>
            </a:r>
          </a:p>
        </p:txBody>
      </p:sp>
      <p:sp>
        <p:nvSpPr>
          <p:cNvPr id="124" name="Shape 124"/>
          <p:cNvSpPr txBox="1"/>
          <p:nvPr/>
        </p:nvSpPr>
        <p:spPr>
          <a:xfrm>
            <a:off x="1020600" y="3918850"/>
            <a:ext cx="6591000" cy="9663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r>
              <a:rPr lang="en" sz="2000" b="0" i="0" u="none" strike="noStrike" cap="none" baseline="0">
                <a:solidFill>
                  <a:schemeClr val="dk1"/>
                </a:solidFill>
                <a:latin typeface="Arial"/>
                <a:ea typeface="Arial"/>
                <a:cs typeface="Arial"/>
                <a:sym typeface="Arial"/>
                <a:rtl val="0"/>
              </a:rPr>
              <a:t>Use </a:t>
            </a:r>
            <a:r>
              <a:rPr lang="en" sz="2000" b="1" i="0" u="none" strike="noStrike" cap="none" baseline="0">
                <a:solidFill>
                  <a:schemeClr val="accent1"/>
                </a:solidFill>
                <a:latin typeface="Courier New"/>
                <a:ea typeface="Courier New"/>
                <a:cs typeface="Courier New"/>
                <a:sym typeface="Courier New"/>
                <a:rtl val="0"/>
              </a:rPr>
              <a:t>T(n)</a:t>
            </a:r>
            <a:r>
              <a:rPr lang="en" sz="2000" b="0" i="0" u="none" strike="noStrike" cap="none" baseline="0">
                <a:solidFill>
                  <a:schemeClr val="dk1"/>
                </a:solidFill>
                <a:latin typeface="Arial"/>
                <a:ea typeface="Arial"/>
                <a:cs typeface="Arial"/>
                <a:sym typeface="Arial"/>
                <a:rtl val="0"/>
              </a:rPr>
              <a:t> for the number of array element comparisons that mergeSort makes on an array of size </a:t>
            </a:r>
            <a:r>
              <a:rPr lang="en" sz="2000" b="0" i="1" u="none" strike="noStrike" cap="none" baseline="0">
                <a:solidFill>
                  <a:schemeClr val="dk1"/>
                </a:solidFill>
                <a:latin typeface="Arial"/>
                <a:ea typeface="Arial"/>
                <a:cs typeface="Arial"/>
                <a:sym typeface="Arial"/>
                <a:rtl val="0"/>
              </a:rPr>
              <a:t>n</a:t>
            </a:r>
          </a:p>
        </p:txBody>
      </p:sp>
      <p:sp>
        <p:nvSpPr>
          <p:cNvPr id="125" name="Shape 125"/>
          <p:cNvSpPr txBox="1"/>
          <p:nvPr/>
        </p:nvSpPr>
        <p:spPr>
          <a:xfrm>
            <a:off x="5915975" y="2562325"/>
            <a:ext cx="2619000" cy="9663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accent1"/>
              </a:buClr>
              <a:buSzPct val="25000"/>
              <a:buFont typeface="Courier New"/>
              <a:buNone/>
            </a:pPr>
            <a:r>
              <a:rPr lang="en" sz="2400" b="1" i="0" u="none" strike="noStrike" cap="none" baseline="0">
                <a:solidFill>
                  <a:schemeClr val="accent1"/>
                </a:solidFill>
                <a:latin typeface="Courier New"/>
                <a:ea typeface="Courier New"/>
                <a:cs typeface="Courier New"/>
                <a:sym typeface="Courier New"/>
                <a:rtl val="0"/>
              </a:rPr>
              <a:t>T(0) = 0</a:t>
            </a:r>
          </a:p>
          <a:p>
            <a:pPr marL="0" marR="0" lvl="0" indent="0" algn="l" rtl="0">
              <a:lnSpc>
                <a:spcPct val="100000"/>
              </a:lnSpc>
              <a:spcBef>
                <a:spcPts val="0"/>
              </a:spcBef>
              <a:spcAft>
                <a:spcPts val="0"/>
              </a:spcAft>
              <a:buClr>
                <a:schemeClr val="accent1"/>
              </a:buClr>
              <a:buSzPct val="25000"/>
              <a:buFont typeface="Courier New"/>
              <a:buNone/>
            </a:pPr>
            <a:r>
              <a:rPr lang="en" sz="2400" b="1" i="0" u="none" strike="noStrike" cap="none" baseline="0">
                <a:solidFill>
                  <a:schemeClr val="accent1"/>
                </a:solidFill>
                <a:latin typeface="Courier New"/>
                <a:ea typeface="Courier New"/>
                <a:cs typeface="Courier New"/>
                <a:sym typeface="Courier New"/>
                <a:rtl val="0"/>
              </a:rPr>
              <a:t>T(1) = 0</a:t>
            </a:r>
          </a:p>
        </p:txBody>
      </p:sp>
      <p:cxnSp>
        <p:nvCxnSpPr>
          <p:cNvPr id="126" name="Shape 126"/>
          <p:cNvCxnSpPr/>
          <p:nvPr/>
        </p:nvCxnSpPr>
        <p:spPr>
          <a:xfrm rot="10800000">
            <a:off x="4521973" y="2317300"/>
            <a:ext cx="1262100" cy="508799"/>
          </a:xfrm>
          <a:prstGeom prst="straightConnector1">
            <a:avLst/>
          </a:prstGeom>
          <a:noFill/>
          <a:ln w="19050" cap="flat" cmpd="sng">
            <a:solidFill>
              <a:schemeClr val="accent1"/>
            </a:solidFill>
            <a:prstDash val="solid"/>
            <a:round/>
            <a:headEnd type="none" w="med" len="med"/>
            <a:tailEnd type="triangle" w="lg" len="lg"/>
          </a:ln>
        </p:spPr>
      </p:cxnSp>
      <p:sp>
        <p:nvSpPr>
          <p:cNvPr id="127" name="Shape 127"/>
          <p:cNvSpPr txBox="1"/>
          <p:nvPr/>
        </p:nvSpPr>
        <p:spPr>
          <a:xfrm>
            <a:off x="6471775" y="0"/>
            <a:ext cx="2672099" cy="366000"/>
          </a:xfrm>
          <a:prstGeom prst="rect">
            <a:avLst/>
          </a:prstGeom>
          <a:noFill/>
          <a:ln>
            <a:noFill/>
          </a:ln>
        </p:spPr>
        <p:txBody>
          <a:bodyPr lIns="91425" tIns="91425" rIns="91425" bIns="91425" anchor="t" anchorCtr="0">
            <a:noAutofit/>
          </a:bodyPr>
          <a:lstStyle/>
          <a:p>
            <a:pPr marL="0" marR="0" lvl="0" indent="0" algn="r" rtl="0">
              <a:lnSpc>
                <a:spcPct val="100000"/>
              </a:lnSpc>
              <a:spcBef>
                <a:spcPts val="0"/>
              </a:spcBef>
              <a:spcAft>
                <a:spcPts val="0"/>
              </a:spcAft>
              <a:buClr>
                <a:srgbClr val="E08686"/>
              </a:buClr>
              <a:buSzPct val="25000"/>
              <a:buFont typeface="Arial"/>
              <a:buNone/>
            </a:pPr>
            <a:r>
              <a:rPr lang="en" sz="1600" b="1" i="0" u="none" strike="noStrike" cap="none" baseline="0">
                <a:solidFill>
                  <a:srgbClr val="E08686"/>
                </a:solidFill>
                <a:latin typeface="Arial"/>
                <a:ea typeface="Arial"/>
                <a:cs typeface="Arial"/>
                <a:sym typeface="Arial"/>
                <a:rtl val="0"/>
              </a:rPr>
              <a:t>Merge Sort</a:t>
            </a:r>
          </a:p>
        </p:txBody>
      </p:sp>
      <p:sp>
        <p:nvSpPr>
          <p:cNvPr id="128" name="Shape 128"/>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9</a:t>
            </a:fld>
            <a:endParaRPr lang="en" sz="1300" b="0" i="0" u="none" strike="noStrike" cap="none" baseline="0">
              <a:solidFill>
                <a:schemeClr val="dk1"/>
              </a:solidFill>
              <a:latin typeface="Arial"/>
              <a:ea typeface="Arial"/>
              <a:cs typeface="Arial"/>
              <a:sym typeface="Arial"/>
              <a:rtl val="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1649</Words>
  <Application>Microsoft Macintosh PowerPoint</Application>
  <PresentationFormat>On-screen Show (16:9)</PresentationFormat>
  <Paragraphs>258</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swiss</vt:lpstr>
      <vt:lpstr>Recitation 11</vt:lpstr>
      <vt:lpstr>Review: Big O definition</vt:lpstr>
      <vt:lpstr>Example:  n+6 is O(n)</vt:lpstr>
      <vt:lpstr>Review: Big O </vt:lpstr>
      <vt:lpstr>Review: Big O</vt:lpstr>
      <vt:lpstr>Merge Sort</vt:lpstr>
      <vt:lpstr>Runtime of merge sort</vt:lpstr>
      <vt:lpstr>Runtime of merge sort</vt:lpstr>
      <vt:lpstr>Runtime of merge sort</vt:lpstr>
      <vt:lpstr>Runtime of merge sort</vt:lpstr>
      <vt:lpstr>Runtime of merge</vt:lpstr>
      <vt:lpstr>Runtime of merge sort</vt:lpstr>
      <vt:lpstr>Runtime </vt:lpstr>
      <vt:lpstr>Recursion tree</vt:lpstr>
      <vt:lpstr>Proof by induction</vt:lpstr>
      <vt:lpstr>Heap Sort</vt:lpstr>
      <vt:lpstr>Heap Sort</vt:lpstr>
      <vt:lpstr>Heap Sort</vt:lpstr>
      <vt:lpstr>Heap Sort runtime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11</dc:title>
  <cp:lastModifiedBy>David Gries</cp:lastModifiedBy>
  <cp:revision>1</cp:revision>
  <dcterms:modified xsi:type="dcterms:W3CDTF">2015-11-02T16:05:11Z</dcterms:modified>
</cp:coreProperties>
</file>