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2" r:id="rId3"/>
    <p:sldId id="287" r:id="rId4"/>
    <p:sldId id="290" r:id="rId5"/>
    <p:sldId id="283" r:id="rId6"/>
    <p:sldId id="284" r:id="rId7"/>
    <p:sldId id="286" r:id="rId8"/>
    <p:sldId id="295" r:id="rId9"/>
    <p:sldId id="291" r:id="rId10"/>
    <p:sldId id="292" r:id="rId11"/>
    <p:sldId id="293" r:id="rId12"/>
    <p:sldId id="29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97933E"/>
    <a:srgbClr val="DEF8FF"/>
    <a:srgbClr val="D8D259"/>
    <a:srgbClr val="FFFCD7"/>
    <a:srgbClr val="980054"/>
    <a:srgbClr val="FF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066" autoAdjust="0"/>
  </p:normalViewPr>
  <p:slideViewPr>
    <p:cSldViewPr snapToGrid="0" snapToObjects="1">
      <p:cViewPr varScale="1">
        <p:scale>
          <a:sx n="77" d="100"/>
          <a:sy n="77" d="100"/>
        </p:scale>
        <p:origin x="-7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E635F-ABB0-2149-9325-8A68111D08BD}" type="datetimeFigureOut">
              <a:rPr lang="en-US" smtClean="0"/>
              <a:t>10/17/15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2BBB2-7857-4545-964A-B5A6BB15D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530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002F6-9EEF-7A45-8191-8FE6FC907D0E}" type="datetimeFigureOut">
              <a:rPr lang="en-US" smtClean="0"/>
              <a:t>10/17/15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B0E3-9CF8-7A45-9A62-A60ABE11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351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thing to talk about is class File. Open</a:t>
            </a:r>
            <a:r>
              <a:rPr lang="en-US" baseline="0" dirty="0" smtClean="0"/>
              <a:t> a browser and show them the API specs for class File, showing</a:t>
            </a:r>
          </a:p>
          <a:p>
            <a:r>
              <a:rPr lang="en-US" baseline="0" dirty="0" smtClean="0"/>
              <a:t>them briefly what methods are available. Click the right arrow and get the little window that talks about relative</a:t>
            </a:r>
          </a:p>
          <a:p>
            <a:r>
              <a:rPr lang="en-US" baseline="0" dirty="0" smtClean="0"/>
              <a:t>versus absolute paths.  Show them the Eclipse program: Comment out all method calls in main except the call</a:t>
            </a:r>
          </a:p>
          <a:p>
            <a:r>
              <a:rPr lang="en-US" baseline="0" dirty="0" err="1" smtClean="0"/>
              <a:t>fileDec</a:t>
            </a:r>
            <a:r>
              <a:rPr lang="en-US" baseline="0" dirty="0" smtClean="0"/>
              <a:t>(), show them procedure </a:t>
            </a:r>
            <a:r>
              <a:rPr lang="en-US" baseline="0" dirty="0" err="1" smtClean="0"/>
              <a:t>fileDec</a:t>
            </a:r>
            <a:r>
              <a:rPr lang="en-US" baseline="0" dirty="0" smtClean="0"/>
              <a:t>, and run the main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13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</a:t>
            </a:r>
            <a:r>
              <a:rPr lang="en-US" baseline="0" dirty="0" smtClean="0"/>
              <a:t> talking about this, turn to Eclipse and execute the call on </a:t>
            </a:r>
            <a:r>
              <a:rPr lang="en-US" baseline="0" dirty="0" err="1" smtClean="0"/>
              <a:t>fileDirectory</a:t>
            </a:r>
            <a:r>
              <a:rPr lang="en-US" baseline="0" dirty="0" smtClean="0"/>
              <a:t> () to demo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13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self-explanatory. </a:t>
            </a:r>
            <a:r>
              <a:rPr lang="en-US" dirty="0" err="1" smtClean="0"/>
              <a:t>FIledReader</a:t>
            </a:r>
            <a:r>
              <a:rPr lang="en-US" dirty="0" smtClean="0"/>
              <a:t> delivers 1 character at a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87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emphasize the pattern for reading from a file. The first line is read before the loop, the loop continues</a:t>
            </a:r>
          </a:p>
          <a:p>
            <a:r>
              <a:rPr lang="en-US" dirty="0" smtClean="0"/>
              <a:t>until</a:t>
            </a:r>
            <a:r>
              <a:rPr lang="en-US" baseline="0" dirty="0" smtClean="0"/>
              <a:t>  line s null. The body processes the line and then read the next one. EMPHASIZE THIS PATTERN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05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emphasize the pattern for reading from a file. The first line is read before the loop, the loop continues</a:t>
            </a:r>
          </a:p>
          <a:p>
            <a:r>
              <a:rPr lang="en-US" dirty="0" smtClean="0"/>
              <a:t>until</a:t>
            </a:r>
            <a:r>
              <a:rPr lang="en-US" baseline="0" dirty="0" smtClean="0"/>
              <a:t>  line s null. The body processes the line and then read the next one. EMPHASIZE THIS PATTERN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05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next two slides are</a:t>
            </a:r>
            <a:r>
              <a:rPr lang="en-US" baseline="0" dirty="0" smtClean="0"/>
              <a:t> meant to introduce class URL and its help in reading a webpage. Please embellish </a:t>
            </a:r>
          </a:p>
          <a:p>
            <a:r>
              <a:rPr lang="en-US" baseline="0" dirty="0" smtClean="0"/>
              <a:t>This discussion with your own knowledge of URLs. The next slides contains code to set up reading the lines of</a:t>
            </a:r>
          </a:p>
          <a:p>
            <a:r>
              <a:rPr lang="en-US" dirty="0" smtClean="0"/>
              <a:t>a webpage. The accompanying Eclipse package has a method that will read and</a:t>
            </a:r>
            <a:r>
              <a:rPr lang="en-US" baseline="0" dirty="0" smtClean="0"/>
              <a:t> print a number of lines of</a:t>
            </a:r>
          </a:p>
          <a:p>
            <a:r>
              <a:rPr lang="en-US" baseline="0" dirty="0" smtClean="0"/>
              <a:t>a page on the course website. When you execute that program, bring up the </a:t>
            </a:r>
            <a:r>
              <a:rPr lang="en-US" baseline="0" dirty="0" err="1" smtClean="0"/>
              <a:t>links.html</a:t>
            </a:r>
            <a:r>
              <a:rPr lang="en-US" baseline="0" dirty="0" smtClean="0"/>
              <a:t> page on a browser,</a:t>
            </a:r>
          </a:p>
          <a:p>
            <a:r>
              <a:rPr lang="en-US" baseline="0" dirty="0" smtClean="0"/>
              <a:t>so students can compare the webpage to the lines printed.</a:t>
            </a:r>
          </a:p>
          <a:p>
            <a:r>
              <a:rPr lang="en-US" baseline="0" dirty="0" smtClean="0"/>
              <a:t>Many students will not now about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language html, so go slowly, telling them </a:t>
            </a:r>
            <a:r>
              <a:rPr lang="en-US" baseline="0" smtClean="0"/>
              <a:t>what various tags mean.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67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them how to use a </a:t>
            </a:r>
            <a:r>
              <a:rPr lang="en-US" dirty="0" err="1" smtClean="0"/>
              <a:t>JFileChooser</a:t>
            </a:r>
            <a:r>
              <a:rPr lang="en-US" dirty="0" smtClean="0"/>
              <a:t>. There</a:t>
            </a:r>
            <a:r>
              <a:rPr lang="en-US" baseline="0" dirty="0" smtClean="0"/>
              <a:t> are many methods in </a:t>
            </a:r>
            <a:r>
              <a:rPr lang="en-US" baseline="0" dirty="0" err="1" smtClean="0"/>
              <a:t>JFlieChooser</a:t>
            </a:r>
            <a:r>
              <a:rPr lang="en-US" baseline="0" dirty="0" smtClean="0"/>
              <a:t>. Here, we show the ones needed to get a file to read.</a:t>
            </a:r>
          </a:p>
          <a:p>
            <a:r>
              <a:rPr lang="en-US" baseline="0" dirty="0" smtClean="0"/>
              <a:t>Note that the </a:t>
            </a:r>
            <a:r>
              <a:rPr lang="en-US" baseline="0" dirty="0" err="1" smtClean="0"/>
              <a:t>returnVal</a:t>
            </a:r>
            <a:r>
              <a:rPr lang="en-US" baseline="0" dirty="0" smtClean="0"/>
              <a:t> is one of three constants of the class –i.e. static final variables.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prepare ahead of time, figure out a path on our </a:t>
            </a:r>
            <a:r>
              <a:rPr lang="en-US" baseline="0" dirty="0" err="1" smtClean="0"/>
              <a:t>harddrive</a:t>
            </a:r>
            <a:r>
              <a:rPr lang="en-US" baseline="0" dirty="0" smtClean="0"/>
              <a:t> where navigation should start and put it in place of the word “path” in animation 3, so students can see what a path looks like.</a:t>
            </a:r>
          </a:p>
          <a:p>
            <a:r>
              <a:rPr lang="en-US" baseline="0" dirty="0" smtClean="0"/>
              <a:t>The one shown is on </a:t>
            </a:r>
            <a:r>
              <a:rPr lang="en-US" baseline="0" dirty="0" err="1" smtClean="0"/>
              <a:t>Gries’s</a:t>
            </a:r>
            <a:r>
              <a:rPr lang="en-US" baseline="0" dirty="0" smtClean="0"/>
              <a:t> laptop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Now turn to Eclipse and show them method </a:t>
            </a:r>
            <a:r>
              <a:rPr lang="en-US" baseline="0" dirty="0" err="1" smtClean="0"/>
              <a:t>getReader</a:t>
            </a:r>
            <a:r>
              <a:rPr lang="en-US" baseline="0" dirty="0" smtClean="0"/>
              <a:t>().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44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Writing a file is just as easy, but it’s good to show them an example. </a:t>
            </a:r>
            <a:r>
              <a:rPr lang="en-US" baseline="0" dirty="0" smtClean="0"/>
              <a:t> </a:t>
            </a:r>
            <a:r>
              <a:rPr lang="en-US" dirty="0" smtClean="0"/>
              <a:t>Do this.</a:t>
            </a:r>
          </a:p>
          <a:p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Place a .java file with at least one // comment in it somewhere easily accessible on our </a:t>
            </a:r>
            <a:r>
              <a:rPr lang="en-US" dirty="0" err="1" smtClean="0"/>
              <a:t>harddrive</a:t>
            </a:r>
            <a:r>
              <a:rPr lang="en-US" dirty="0" smtClean="0"/>
              <a:t>. Show it to the students.</a:t>
            </a:r>
          </a:p>
          <a:p>
            <a:pPr marL="228600" indent="-228600">
              <a:buAutoNum type="arabicPeriod"/>
            </a:pPr>
            <a:r>
              <a:rPr lang="en-US" dirty="0" smtClean="0"/>
              <a:t>Show</a:t>
            </a:r>
            <a:r>
              <a:rPr lang="en-US" baseline="0" dirty="0" smtClean="0"/>
              <a:t> them in the demo file procedure  extract, look at it sec and how it works.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Demo it.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When you first run it, a </a:t>
            </a:r>
            <a:r>
              <a:rPr lang="en-US" baseline="0" dirty="0" err="1" smtClean="0"/>
              <a:t>JFileChooser</a:t>
            </a:r>
            <a:r>
              <a:rPr lang="en-US" baseline="0" dirty="0" smtClean="0"/>
              <a:t> window asks for a file. Navigate to and select the .java file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A second </a:t>
            </a:r>
            <a:r>
              <a:rPr lang="en-US" baseline="0" dirty="0" err="1" smtClean="0"/>
              <a:t>JFileChooser</a:t>
            </a:r>
            <a:r>
              <a:rPr lang="en-US" baseline="0" dirty="0" smtClean="0"/>
              <a:t> window asks for the name of a file to write. If the Java file was </a:t>
            </a:r>
            <a:r>
              <a:rPr lang="en-US" baseline="0" dirty="0" err="1" smtClean="0"/>
              <a:t>xxx.java</a:t>
            </a:r>
            <a:r>
              <a:rPr lang="en-US" baseline="0" dirty="0" smtClean="0"/>
              <a:t>, </a:t>
            </a:r>
            <a:br>
              <a:rPr lang="en-US" baseline="0" dirty="0" smtClean="0"/>
            </a:br>
            <a:r>
              <a:rPr lang="en-US" baseline="0" dirty="0" smtClean="0"/>
              <a:t>then use the file name </a:t>
            </a:r>
            <a:r>
              <a:rPr lang="en-US" baseline="0" dirty="0" err="1" smtClean="0"/>
              <a:t>xxx.txt</a:t>
            </a:r>
            <a:r>
              <a:rPr lang="en-US" baseline="0" dirty="0" smtClean="0"/>
              <a:t>. And hit return</a:t>
            </a:r>
          </a:p>
          <a:p>
            <a:pPr marL="457200" lvl="1" indent="0">
              <a:buNone/>
            </a:pPr>
            <a:endParaRPr lang="en-US" baseline="0" dirty="0" smtClean="0"/>
          </a:p>
          <a:p>
            <a:pPr marL="457200" lvl="1" indent="0">
              <a:buNone/>
            </a:pPr>
            <a:r>
              <a:rPr lang="en-US" baseline="0" dirty="0" smtClean="0"/>
              <a:t>The file will be created. Look </a:t>
            </a:r>
            <a:r>
              <a:rPr lang="en-US" baseline="0" smtClean="0"/>
              <a:t>ati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05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B8C28-DE42-0D44-81EC-C13582DA6A36}" type="datetime1">
              <a:rPr lang="x-none" smtClean="0"/>
              <a:t>10/17/15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1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D751-EF05-8D4E-BB28-76C1520A9BDE}" type="datetime1">
              <a:rPr lang="x-none" smtClean="0"/>
              <a:t>10/17/15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6CCA6-D407-304C-8603-04F94E879DED}" type="datetime1">
              <a:rPr lang="x-none" smtClean="0"/>
              <a:t>10/17/15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1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4B750-C6C3-4241-BE3F-5359A453713A}" type="datetime1">
              <a:rPr lang="x-none" smtClean="0"/>
              <a:t>10/17/15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8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2879-D865-EB47-BC1A-99B9F14EDE3D}" type="datetime1">
              <a:rPr lang="x-none" smtClean="0"/>
              <a:t>10/17/15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6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FDA4-34DA-504B-AFF3-A8F97E213A5B}" type="datetime1">
              <a:rPr lang="x-none" smtClean="0"/>
              <a:t>10/17/15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D10-F753-F346-AE17-3F2E5ABE4B91}" type="datetime1">
              <a:rPr lang="x-none" smtClean="0"/>
              <a:t>10/17/15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0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438DD-4BB9-0D4F-83E7-DAE46CFF2BA4}" type="datetime1">
              <a:rPr lang="x-none" smtClean="0"/>
              <a:t>10/17/15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6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173-A2FC-5C41-8A57-A35A56F71C8C}" type="datetime1">
              <a:rPr lang="x-none" smtClean="0"/>
              <a:t>10/17/15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ABF06-9BB7-F746-974B-C2F90B38E9A3}" type="datetime1">
              <a:rPr lang="x-none" smtClean="0"/>
              <a:t>10/17/15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4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579E-5B9A-5540-88C0-112CE2144AFC}" type="datetime1">
              <a:rPr lang="x-none" smtClean="0"/>
              <a:t>10/17/15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3B172-73B3-CB4B-9781-91ED5BA31F01}" type="datetime1">
              <a:rPr lang="x-none" smtClean="0"/>
              <a:t>10/17/15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Reading/Writing Files, Webpages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CS2110, Recitation </a:t>
            </a:r>
            <a:r>
              <a:rPr lang="en-US" dirty="0"/>
              <a:t>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56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from an html web page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Given is URL </a:t>
            </a:r>
            <a:r>
              <a:rPr lang="en-US" sz="2400" dirty="0" err="1" smtClean="0"/>
              <a:t>url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URL(“http://www. … …. /</a:t>
            </a:r>
            <a:r>
              <a:rPr lang="en-US" sz="2400" dirty="0" err="1" smtClean="0"/>
              <a:t>links.html</a:t>
            </a:r>
            <a:r>
              <a:rPr lang="en-US" sz="2400" dirty="0" smtClean="0"/>
              <a:t>);</a:t>
            </a:r>
          </a:p>
          <a:p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To read lines from that webpage, do this: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10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28848" y="2457214"/>
            <a:ext cx="8452265" cy="1365519"/>
            <a:chOff x="328848" y="2457214"/>
            <a:chExt cx="8452265" cy="1365519"/>
          </a:xfrm>
        </p:grpSpPr>
        <p:sp>
          <p:nvSpPr>
            <p:cNvPr id="5" name="TextBox 4"/>
            <p:cNvSpPr txBox="1"/>
            <p:nvPr/>
          </p:nvSpPr>
          <p:spPr>
            <a:xfrm>
              <a:off x="328848" y="2622405"/>
              <a:ext cx="8209854" cy="1200328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en-US" sz="2400" dirty="0" smtClean="0"/>
                <a:t>Create an </a:t>
              </a:r>
              <a:r>
                <a:rPr lang="en-US" sz="2400" dirty="0" err="1" smtClean="0"/>
                <a:t>InputStreamReader</a:t>
              </a:r>
              <a:r>
                <a:rPr lang="en-US" sz="2400" dirty="0" smtClean="0"/>
                <a:t>:</a:t>
              </a:r>
            </a:p>
            <a:p>
              <a:r>
                <a:rPr lang="en-US" sz="2400" dirty="0" smtClean="0"/>
                <a:t>       </a:t>
              </a:r>
              <a:r>
                <a:rPr lang="en-US" sz="2400" dirty="0" err="1">
                  <a:solidFill>
                    <a:srgbClr val="800000"/>
                  </a:solidFill>
                </a:rPr>
                <a:t>InputStreamReader</a:t>
              </a:r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</a:rPr>
                <a:t>isr</a:t>
              </a:r>
              <a:r>
                <a:rPr lang="en-US" sz="2400" dirty="0">
                  <a:solidFill>
                    <a:srgbClr val="800000"/>
                  </a:solidFill>
                </a:rPr>
                <a:t>= </a:t>
              </a:r>
              <a:endParaRPr lang="en-US" sz="2400" dirty="0" smtClean="0">
                <a:solidFill>
                  <a:srgbClr val="800000"/>
                </a:solidFill>
              </a:endParaRPr>
            </a:p>
            <a:p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smtClean="0">
                  <a:solidFill>
                    <a:srgbClr val="800000"/>
                  </a:solidFill>
                </a:rPr>
                <a:t>                       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new</a:t>
              </a:r>
              <a:r>
                <a:rPr lang="en-US" sz="2400" dirty="0" smtClean="0">
                  <a:solidFill>
                    <a:srgbClr val="800000"/>
                  </a:solidFill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</a:rPr>
                <a:t>InputStreamReader</a:t>
              </a:r>
              <a:r>
                <a:rPr lang="en-US" sz="2400" dirty="0">
                  <a:solidFill>
                    <a:srgbClr val="800000"/>
                  </a:solidFill>
                </a:rPr>
                <a:t>(</a:t>
              </a:r>
              <a:r>
                <a:rPr lang="en-US" sz="2400" dirty="0" err="1">
                  <a:solidFill>
                    <a:srgbClr val="800000"/>
                  </a:solidFill>
                </a:rPr>
                <a:t>url.openStream</a:t>
              </a:r>
              <a:r>
                <a:rPr lang="en-US" sz="2400" dirty="0">
                  <a:solidFill>
                    <a:srgbClr val="800000"/>
                  </a:solidFill>
                </a:rPr>
                <a:t>());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5307005" y="3440729"/>
              <a:ext cx="2159398" cy="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6969316" y="3136041"/>
              <a:ext cx="0" cy="31736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845419" y="2457214"/>
              <a:ext cx="1935694" cy="83099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Have to open the stream</a:t>
              </a:r>
              <a:endParaRPr lang="en-US" sz="2400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28848" y="4416662"/>
            <a:ext cx="8338206" cy="83099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Create a Buffered Reader:</a:t>
            </a:r>
          </a:p>
          <a:p>
            <a:r>
              <a:rPr lang="en-US" sz="2400" dirty="0" smtClean="0"/>
              <a:t>      </a:t>
            </a:r>
            <a:r>
              <a:rPr lang="en-US" sz="2400" dirty="0" err="1" smtClean="0">
                <a:solidFill>
                  <a:srgbClr val="800000"/>
                </a:solidFill>
              </a:rPr>
              <a:t>BufferedReader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br</a:t>
            </a:r>
            <a:r>
              <a:rPr lang="en-US" sz="2400" dirty="0" smtClean="0">
                <a:solidFill>
                  <a:srgbClr val="800000"/>
                </a:solidFill>
              </a:rPr>
              <a:t>= 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BufferedReader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dirty="0" err="1" smtClean="0">
                <a:solidFill>
                  <a:srgbClr val="800000"/>
                </a:solidFill>
              </a:rPr>
              <a:t>isr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7348" y="5580814"/>
            <a:ext cx="8338206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3</a:t>
            </a:r>
            <a:r>
              <a:rPr lang="en-US" sz="2400" dirty="0" smtClean="0"/>
              <a:t>. Read lines, as before, using </a:t>
            </a:r>
            <a:r>
              <a:rPr lang="en-US" sz="2400" dirty="0" err="1" smtClean="0">
                <a:solidFill>
                  <a:srgbClr val="800000"/>
                </a:solidFill>
              </a:rPr>
              <a:t>br.readLine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577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javax.swing.JFileChoooser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 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Want to ask the user to navigate to select a file to read?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7348" y="1716937"/>
            <a:ext cx="8209854" cy="1200328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JFileChooser</a:t>
            </a:r>
            <a:r>
              <a:rPr lang="en-US" sz="2400" dirty="0" smtClean="0"/>
              <a:t> </a:t>
            </a:r>
            <a:r>
              <a:rPr lang="en-US" sz="2400" dirty="0" err="1" smtClean="0"/>
              <a:t>jd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</a:t>
            </a:r>
            <a:r>
              <a:rPr lang="en-US" sz="2400" dirty="0" err="1" smtClean="0"/>
              <a:t>JFileChooser</a:t>
            </a:r>
            <a:r>
              <a:rPr lang="en-US" sz="2400" dirty="0" smtClean="0"/>
              <a:t>();</a:t>
            </a:r>
          </a:p>
          <a:p>
            <a:r>
              <a:rPr lang="en-US" sz="2400" dirty="0" err="1"/>
              <a:t>jd.setDialogTitle</a:t>
            </a:r>
            <a:r>
              <a:rPr lang="en-US" sz="2400" dirty="0"/>
              <a:t>("Choose input file");</a:t>
            </a:r>
          </a:p>
          <a:p>
            <a:r>
              <a:rPr lang="en-US" sz="2400" b="1" dirty="0" err="1"/>
              <a:t>i</a:t>
            </a:r>
            <a:r>
              <a:rPr lang="en-US" sz="2400" b="1" dirty="0" err="1" smtClean="0"/>
              <a:t>nt</a:t>
            </a:r>
            <a:r>
              <a:rPr lang="en-US" sz="2400" dirty="0" smtClean="0"/>
              <a:t> </a:t>
            </a:r>
            <a:r>
              <a:rPr lang="en-US" sz="2400" dirty="0" err="1" smtClean="0"/>
              <a:t>returnVal</a:t>
            </a:r>
            <a:r>
              <a:rPr lang="en-US" sz="2400" dirty="0" smtClean="0"/>
              <a:t>= </a:t>
            </a:r>
            <a:r>
              <a:rPr lang="en-US" sz="2400" dirty="0" err="1" smtClean="0"/>
              <a:t>jd.showOpenDialog</a:t>
            </a:r>
            <a:r>
              <a:rPr lang="en-US" sz="2400" dirty="0"/>
              <a:t>(</a:t>
            </a:r>
            <a:r>
              <a:rPr lang="en-US" sz="2400" b="1" dirty="0"/>
              <a:t>null</a:t>
            </a:r>
            <a:r>
              <a:rPr lang="en-US" sz="2400" dirty="0"/>
              <a:t>)</a:t>
            </a:r>
            <a:r>
              <a:rPr lang="en-US" sz="2400" dirty="0" smtClean="0"/>
              <a:t>;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00787" y="2988136"/>
            <a:ext cx="4260595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 smtClean="0">
                <a:solidFill>
                  <a:srgbClr val="800000"/>
                </a:solidFill>
              </a:rPr>
              <a:t>returnVal</a:t>
            </a:r>
            <a:r>
              <a:rPr lang="en-US" sz="2400" dirty="0" smtClean="0">
                <a:solidFill>
                  <a:srgbClr val="800000"/>
                </a:solidFill>
              </a:rPr>
              <a:t> is one of </a:t>
            </a:r>
          </a:p>
          <a:p>
            <a:pPr algn="r"/>
            <a:r>
              <a:rPr lang="en-US" sz="2400" dirty="0" err="1"/>
              <a:t>JFileChooser.CANCEL_OPTION</a:t>
            </a:r>
            <a:endParaRPr lang="en-US" sz="2400" dirty="0"/>
          </a:p>
          <a:p>
            <a:pPr algn="r"/>
            <a:r>
              <a:rPr lang="en-US" sz="2400" dirty="0" err="1"/>
              <a:t>JFileChooser.APPROVE_OPTION</a:t>
            </a:r>
            <a:endParaRPr lang="en-US" sz="2400" dirty="0"/>
          </a:p>
          <a:p>
            <a:pPr algn="r"/>
            <a:r>
              <a:rPr lang="en-US" sz="2400" dirty="0" err="1"/>
              <a:t>JFileChooser.ERROR_OPTION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" y="3369642"/>
            <a:ext cx="3503683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File f= </a:t>
            </a:r>
            <a:r>
              <a:rPr lang="en-US" sz="2400" dirty="0" err="1" smtClean="0"/>
              <a:t>jd.getSelectedFile</a:t>
            </a:r>
            <a:r>
              <a:rPr lang="en-US" sz="2400" dirty="0" smtClean="0"/>
              <a:t>();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43194" y="4719273"/>
            <a:ext cx="8124009" cy="1897222"/>
            <a:chOff x="681684" y="4476349"/>
            <a:chExt cx="7908156" cy="1897222"/>
          </a:xfrm>
        </p:grpSpPr>
        <p:sp>
          <p:nvSpPr>
            <p:cNvPr id="12" name="TextBox 11"/>
            <p:cNvSpPr txBox="1"/>
            <p:nvPr/>
          </p:nvSpPr>
          <p:spPr>
            <a:xfrm>
              <a:off x="681684" y="4476349"/>
              <a:ext cx="7908156" cy="461665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/>
                <a:t>j</a:t>
              </a:r>
              <a:r>
                <a:rPr lang="en-US" sz="2400" dirty="0" err="1" smtClean="0"/>
                <a:t>d.showOpenDialog</a:t>
              </a:r>
              <a:r>
                <a:rPr lang="en-US" sz="2400" dirty="0"/>
                <a:t>("/Volumes/Work15A/webpage/</a:t>
              </a:r>
              <a:r>
                <a:rPr lang="en-US" sz="2400" dirty="0" err="1"/>
                <a:t>ccgb</a:t>
              </a:r>
              <a:r>
                <a:rPr lang="en-US" sz="2400" dirty="0"/>
                <a:t>/"</a:t>
              </a:r>
              <a:r>
                <a:rPr lang="en-US" sz="2400" dirty="0" smtClean="0"/>
                <a:t>);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95318" y="5173243"/>
              <a:ext cx="7888772" cy="120032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Starting always from the user’s directory can be a pain for the user. User can give an argument that is the path where the navigation should start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0999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Writing files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731" y="1105317"/>
            <a:ext cx="7604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Writing a file is similar. First, get a </a:t>
            </a:r>
            <a:r>
              <a:rPr lang="en-US" sz="2400" dirty="0" err="1" smtClean="0"/>
              <a:t>BufferedWriter</a:t>
            </a:r>
            <a:r>
              <a:rPr lang="en-US" sz="2400" dirty="0" smtClean="0"/>
              <a:t>: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FileWriter</a:t>
            </a:r>
            <a:r>
              <a:rPr lang="en-US" sz="2400" dirty="0" smtClean="0"/>
              <a:t> </a:t>
            </a:r>
            <a:r>
              <a:rPr lang="en-US" sz="2400" dirty="0" err="1" smtClean="0"/>
              <a:t>fw</a:t>
            </a:r>
            <a:r>
              <a:rPr lang="en-US" sz="2400" smtClean="0"/>
              <a:t>= new FileWriter</a:t>
            </a:r>
            <a:r>
              <a:rPr lang="en-US" sz="2400" dirty="0" smtClean="0"/>
              <a:t>(“the file name”, </a:t>
            </a:r>
            <a:r>
              <a:rPr lang="en-US" sz="2400" b="1" dirty="0" smtClean="0"/>
              <a:t>false</a:t>
            </a:r>
            <a:r>
              <a:rPr lang="en-US" sz="2400" dirty="0" smtClean="0"/>
              <a:t>);</a:t>
            </a:r>
            <a:endParaRPr lang="en-US" sz="2400" dirty="0"/>
          </a:p>
          <a:p>
            <a:r>
              <a:rPr lang="en-US" sz="2400" dirty="0" err="1"/>
              <a:t>BufferedWriter</a:t>
            </a:r>
            <a:r>
              <a:rPr lang="en-US" sz="2400" dirty="0"/>
              <a:t> </a:t>
            </a:r>
            <a:r>
              <a:rPr lang="en-US" sz="2400" dirty="0" err="1"/>
              <a:t>bw</a:t>
            </a:r>
            <a:r>
              <a:rPr lang="en-US" sz="2400" dirty="0"/>
              <a:t>= new </a:t>
            </a:r>
            <a:r>
              <a:rPr lang="en-US" sz="2400" dirty="0" err="1"/>
              <a:t>BufferedWriter</a:t>
            </a:r>
            <a:r>
              <a:rPr lang="en-US" sz="2400" dirty="0" smtClean="0"/>
              <a:t>(</a:t>
            </a:r>
            <a:r>
              <a:rPr lang="en-US" sz="2400" dirty="0" err="1" smtClean="0"/>
              <a:t>fw</a:t>
            </a:r>
            <a:r>
              <a:rPr lang="en-US" sz="2400" dirty="0" smtClean="0"/>
              <a:t>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4749" y="3321530"/>
            <a:ext cx="760419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Then use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       </a:t>
            </a:r>
            <a:r>
              <a:rPr lang="en-US" sz="2400" dirty="0" err="1" smtClean="0"/>
              <a:t>bw.write</a:t>
            </a:r>
            <a:r>
              <a:rPr lang="en-US" sz="2400" dirty="0" smtClean="0"/>
              <a:t>(“…”);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t</a:t>
            </a:r>
            <a:r>
              <a:rPr lang="en-US" sz="2400" dirty="0" smtClean="0"/>
              <a:t>o write a String to the file.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12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682579" y="2279555"/>
            <a:ext cx="4004221" cy="1503940"/>
            <a:chOff x="4241708" y="2279555"/>
            <a:chExt cx="4004221" cy="1503940"/>
          </a:xfrm>
        </p:grpSpPr>
        <p:sp>
          <p:nvSpPr>
            <p:cNvPr id="6" name="TextBox 5"/>
            <p:cNvSpPr txBox="1"/>
            <p:nvPr/>
          </p:nvSpPr>
          <p:spPr>
            <a:xfrm>
              <a:off x="4241708" y="2952498"/>
              <a:ext cx="4004221" cy="83099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dirty="0" smtClean="0">
                  <a:solidFill>
                    <a:srgbClr val="FF0000"/>
                  </a:solidFill>
                </a:rPr>
                <a:t>false</a:t>
              </a:r>
              <a:r>
                <a:rPr lang="en-US" sz="2400" dirty="0" smtClean="0"/>
                <a:t>: write a new file</a:t>
              </a:r>
            </a:p>
            <a:p>
              <a:r>
                <a:rPr lang="en-US" sz="2400" b="1" dirty="0" smtClean="0">
                  <a:solidFill>
                    <a:srgbClr val="FF0000"/>
                  </a:solidFill>
                </a:rPr>
                <a:t>true</a:t>
              </a:r>
              <a:r>
                <a:rPr lang="en-US" sz="2400" dirty="0" smtClean="0"/>
                <a:t>: append to an existing file</a:t>
              </a:r>
              <a:endParaRPr lang="en-US" sz="2400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6284592" y="2279555"/>
              <a:ext cx="439596" cy="672943"/>
            </a:xfrm>
            <a:prstGeom prst="straightConnector1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641731" y="506147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bw.close</a:t>
            </a:r>
            <a:r>
              <a:rPr lang="en-US" sz="2400" dirty="0" smtClean="0"/>
              <a:t>();     </a:t>
            </a:r>
            <a:r>
              <a:rPr lang="en-US" sz="2400" dirty="0" smtClean="0">
                <a:solidFill>
                  <a:srgbClr val="008000"/>
                </a:solidFill>
              </a:rPr>
              <a:t>// Don’t forget to close!</a:t>
            </a:r>
            <a:endParaRPr lang="en-US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360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files/ webpages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3079" y="2053099"/>
            <a:ext cx="6050755" cy="193899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I/O classes are in package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java.io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To import the classes so you can use them, use</a:t>
            </a:r>
          </a:p>
          <a:p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b="1" dirty="0" smtClean="0">
                <a:solidFill>
                  <a:srgbClr val="800000"/>
                </a:solidFill>
              </a:rPr>
              <a:t>import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java.io</a:t>
            </a:r>
            <a:r>
              <a:rPr lang="en-US" sz="2400" dirty="0" smtClean="0">
                <a:solidFill>
                  <a:srgbClr val="800000"/>
                </a:solidFill>
              </a:rPr>
              <a:t>.*;</a:t>
            </a:r>
          </a:p>
          <a:p>
            <a:r>
              <a:rPr lang="en-US" sz="2400" dirty="0" smtClean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56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8684" y="941104"/>
            <a:ext cx="7604198" cy="193899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 object of class </a:t>
            </a:r>
            <a:r>
              <a:rPr lang="en-US" sz="2400" dirty="0" smtClean="0">
                <a:solidFill>
                  <a:srgbClr val="800000"/>
                </a:solidFill>
              </a:rPr>
              <a:t>File</a:t>
            </a:r>
            <a:r>
              <a:rPr lang="en-US" sz="2400" dirty="0" smtClean="0"/>
              <a:t> contains the path name to a file or directory. Class </a:t>
            </a:r>
            <a:r>
              <a:rPr lang="en-US" sz="2400" dirty="0" smtClean="0">
                <a:solidFill>
                  <a:srgbClr val="800000"/>
                </a:solidFill>
              </a:rPr>
              <a:t>File</a:t>
            </a:r>
            <a:r>
              <a:rPr lang="en-US" sz="2400" dirty="0" smtClean="0"/>
              <a:t> has lots of methods, e.g.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f.exists</a:t>
            </a:r>
            <a:r>
              <a:rPr lang="en-US" sz="2400" dirty="0" smtClean="0">
                <a:solidFill>
                  <a:srgbClr val="800000"/>
                </a:solidFill>
              </a:rPr>
              <a:t>()   	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f.canRead</a:t>
            </a:r>
            <a:r>
              <a:rPr lang="en-US" sz="2400" dirty="0" smtClean="0">
                <a:solidFill>
                  <a:srgbClr val="800000"/>
                </a:solidFill>
              </a:rPr>
              <a:t>()         </a:t>
            </a:r>
            <a:r>
              <a:rPr lang="en-US" sz="2400" dirty="0" err="1" smtClean="0">
                <a:solidFill>
                  <a:srgbClr val="800000"/>
                </a:solidFill>
              </a:rPr>
              <a:t>f.canWrite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f.delete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err="1" smtClean="0">
                <a:solidFill>
                  <a:srgbClr val="800000"/>
                </a:solidFill>
              </a:rPr>
              <a:t>f.createNewFile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f.length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smtClean="0"/>
              <a:t>… (lots more) 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4470" y="3042972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File f=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File(“res/map1.xml”);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packageExplorer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70" y="3764330"/>
            <a:ext cx="4019047" cy="26740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6264" y="3060976"/>
            <a:ext cx="3596618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File path is relative to the</a:t>
            </a:r>
          </a:p>
          <a:p>
            <a:r>
              <a:rPr lang="en-US" dirty="0"/>
              <a:t>p</a:t>
            </a:r>
            <a:r>
              <a:rPr lang="en-US" dirty="0" smtClean="0"/>
              <a:t>ackage in which the class resides.</a:t>
            </a:r>
          </a:p>
          <a:p>
            <a:endParaRPr lang="en-US" dirty="0"/>
          </a:p>
          <a:p>
            <a:r>
              <a:rPr lang="en-US" dirty="0" smtClean="0"/>
              <a:t>Can also use an absolute path. To find out what absolute path’s look like on your computer, use</a:t>
            </a:r>
          </a:p>
          <a:p>
            <a:endParaRPr lang="en-US" dirty="0"/>
          </a:p>
          <a:p>
            <a:r>
              <a:rPr lang="en-US" dirty="0" err="1"/>
              <a:t>f.getAbsolutePath</a:t>
            </a:r>
            <a:r>
              <a:rPr lang="en-US" dirty="0"/>
              <a:t>()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292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8684" y="941104"/>
            <a:ext cx="7604198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f.isdirectory</a:t>
            </a:r>
            <a:r>
              <a:rPr lang="en-US" sz="2400" dirty="0" smtClean="0">
                <a:solidFill>
                  <a:srgbClr val="800000"/>
                </a:solidFill>
              </a:rPr>
              <a:t>()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f.listFiles</a:t>
            </a:r>
            <a:r>
              <a:rPr lang="en-US" sz="2400" dirty="0" smtClean="0">
                <a:solidFill>
                  <a:srgbClr val="800000"/>
                </a:solidFill>
              </a:rPr>
              <a:t>()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f.list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err="1" smtClean="0">
                <a:solidFill>
                  <a:srgbClr val="800000"/>
                </a:solidFill>
              </a:rPr>
              <a:t>f.mkdir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958684" y="1762743"/>
            <a:ext cx="76041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Suppose f contains a File that describes a directory.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Store </a:t>
            </a:r>
            <a:r>
              <a:rPr lang="en-US" sz="2400" dirty="0">
                <a:solidFill>
                  <a:srgbClr val="000000"/>
                </a:solidFill>
              </a:rPr>
              <a:t>in b a File[] that contains a </a:t>
            </a:r>
            <a:r>
              <a:rPr lang="en-US" sz="2400" dirty="0" smtClean="0">
                <a:solidFill>
                  <a:srgbClr val="000000"/>
                </a:solidFill>
              </a:rPr>
              <a:t>File element for each file or directory in directory given by f</a:t>
            </a:r>
            <a:endParaRPr lang="en-US" sz="2400" dirty="0">
              <a:solidFill>
                <a:srgbClr val="000000"/>
              </a:solidFill>
            </a:endParaRPr>
          </a:p>
          <a:p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         File[] b= </a:t>
            </a:r>
            <a:r>
              <a:rPr lang="en-US" sz="2400" dirty="0" err="1">
                <a:solidFill>
                  <a:srgbClr val="800000"/>
                </a:solidFill>
              </a:rPr>
              <a:t>f</a:t>
            </a:r>
            <a:r>
              <a:rPr lang="en-US" sz="2400" dirty="0" err="1" smtClean="0">
                <a:solidFill>
                  <a:srgbClr val="800000"/>
                </a:solidFill>
              </a:rPr>
              <a:t>.listFiles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packageExplorer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70" y="3853591"/>
            <a:ext cx="4019047" cy="26740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72763" y="3721627"/>
            <a:ext cx="3596618" cy="17543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f.list</a:t>
            </a:r>
            <a:r>
              <a:rPr lang="en-US" dirty="0" smtClean="0"/>
              <a:t>(): return an array of file and directory names as Strings, instead of as File objects</a:t>
            </a:r>
          </a:p>
          <a:p>
            <a:endParaRPr lang="en-US" dirty="0"/>
          </a:p>
          <a:p>
            <a:r>
              <a:rPr lang="en-US" dirty="0" err="1" smtClean="0"/>
              <a:t>f.Mkdir</a:t>
            </a:r>
            <a:r>
              <a:rPr lang="en-US" dirty="0" smtClean="0"/>
              <a:t>(): create the directory if it does not exist.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929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Input Strea</a:t>
            </a:r>
            <a:r>
              <a:rPr lang="en-US" sz="3200" b="1" dirty="0">
                <a:solidFill>
                  <a:srgbClr val="800000"/>
                </a:solidFill>
                <a:latin typeface="Monaco"/>
                <a:cs typeface="Monaco"/>
              </a:rPr>
              <a:t>m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Stream</a:t>
            </a:r>
            <a:r>
              <a:rPr lang="en-US" sz="2400" dirty="0" smtClean="0"/>
              <a:t>: a </a:t>
            </a:r>
            <a:r>
              <a:rPr lang="en-US" sz="2400" dirty="0"/>
              <a:t>sequence of data values that is processed —either read or written— from beginning to end. </a:t>
            </a:r>
            <a:r>
              <a:rPr lang="en-US" sz="2400" dirty="0" smtClean="0"/>
              <a:t>We are dealing with input streams.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Read input </a:t>
            </a:r>
            <a:r>
              <a:rPr lang="en-US" sz="2400" dirty="0"/>
              <a:t>stream for a file is by creating an instance of class </a:t>
            </a:r>
            <a:r>
              <a:rPr lang="en-US" sz="2400" dirty="0" err="1"/>
              <a:t>FileReader</a:t>
            </a:r>
            <a:r>
              <a:rPr lang="en-US" sz="2400" dirty="0"/>
              <a:t>: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dirty="0"/>
              <a:t>f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fr.read</a:t>
            </a:r>
            <a:r>
              <a:rPr lang="en-US" sz="2400" dirty="0">
                <a:solidFill>
                  <a:srgbClr val="800000"/>
                </a:solidFill>
              </a:rPr>
              <a:t>(</a:t>
            </a:r>
            <a:r>
              <a:rPr lang="en-US" sz="2400" dirty="0" smtClean="0">
                <a:solidFill>
                  <a:srgbClr val="800000"/>
                </a:solidFill>
              </a:rPr>
              <a:t>)            </a:t>
            </a:r>
            <a:r>
              <a:rPr lang="en-US" sz="2400" dirty="0" smtClean="0"/>
              <a:t>// get next char of file</a:t>
            </a:r>
          </a:p>
          <a:p>
            <a:endParaRPr lang="en-US" sz="2400" dirty="0"/>
          </a:p>
          <a:p>
            <a:r>
              <a:rPr lang="en-US" sz="2400" dirty="0" smtClean="0"/>
              <a:t>Too </a:t>
            </a:r>
            <a:r>
              <a:rPr lang="en-US" sz="2400" dirty="0"/>
              <a:t>low-</a:t>
            </a:r>
            <a:r>
              <a:rPr lang="en-US" sz="2400" dirty="0" smtClean="0"/>
              <a:t>level! Don’t want to do char by char.</a:t>
            </a:r>
            <a:endParaRPr lang="en-US" sz="2400" dirty="0" smtClean="0">
              <a:latin typeface="Calibri (body)"/>
              <a:cs typeface="Calibri (body)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553200" y="2942460"/>
            <a:ext cx="1975178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f</a:t>
            </a:r>
            <a:r>
              <a:rPr lang="en-US" sz="2400" dirty="0" smtClean="0"/>
              <a:t> can be a File or a String that gives the file name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7909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a line at a time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Class </a:t>
            </a:r>
            <a:r>
              <a:rPr lang="en-US" sz="2400" dirty="0" err="1" smtClean="0"/>
              <a:t>BufferedReader</a:t>
            </a:r>
            <a:r>
              <a:rPr lang="en-US" sz="2400" dirty="0" smtClean="0"/>
              <a:t>, given a 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 object, provides a method for reading one line at a time.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i="1" dirty="0" smtClean="0"/>
              <a:t>f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  <a:p>
            <a:r>
              <a:rPr lang="en-US" sz="2400" dirty="0" err="1">
                <a:solidFill>
                  <a:srgbClr val="800000"/>
                </a:solidFill>
              </a:rPr>
              <a:t>BufferedReader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br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BufferedReader</a:t>
            </a:r>
            <a:r>
              <a:rPr lang="en-US" sz="2400" dirty="0">
                <a:solidFill>
                  <a:srgbClr val="800000"/>
                </a:solidFill>
              </a:rPr>
              <a:t>(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);</a:t>
            </a:r>
          </a:p>
          <a:p>
            <a:endParaRPr lang="en-US" sz="2400" dirty="0" smtClean="0"/>
          </a:p>
          <a:p>
            <a:r>
              <a:rPr lang="en-US" sz="2400" dirty="0" smtClean="0"/>
              <a:t>Then: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800000"/>
                </a:solidFill>
              </a:rPr>
              <a:t>String s= </a:t>
            </a:r>
            <a:r>
              <a:rPr lang="en-US" sz="2400" dirty="0" err="1">
                <a:solidFill>
                  <a:srgbClr val="800000"/>
                </a:solidFill>
              </a:rPr>
              <a:t>br.readLine</a:t>
            </a:r>
            <a:r>
              <a:rPr lang="en-US" sz="2400" dirty="0">
                <a:solidFill>
                  <a:srgbClr val="800000"/>
                </a:solidFill>
              </a:rPr>
              <a:t>()</a:t>
            </a:r>
            <a:r>
              <a:rPr lang="en-US" sz="2400" dirty="0" smtClean="0">
                <a:solidFill>
                  <a:srgbClr val="800000"/>
                </a:solidFill>
              </a:rPr>
              <a:t>; </a:t>
            </a:r>
            <a:r>
              <a:rPr lang="en-US" sz="2400" dirty="0"/>
              <a:t>// </a:t>
            </a:r>
            <a:r>
              <a:rPr lang="en-US" sz="2400" dirty="0" smtClean="0"/>
              <a:t>Store </a:t>
            </a:r>
            <a:r>
              <a:rPr lang="en-US" sz="2400" dirty="0"/>
              <a:t>next </a:t>
            </a:r>
            <a:r>
              <a:rPr lang="en-US" sz="2400" dirty="0" smtClean="0"/>
              <a:t>line of file in </a:t>
            </a:r>
            <a:r>
              <a:rPr lang="en-US" sz="2400" dirty="0" smtClean="0">
                <a:solidFill>
                  <a:srgbClr val="800000"/>
                </a:solidFill>
              </a:rPr>
              <a:t>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                                                 </a:t>
            </a:r>
            <a:r>
              <a:rPr lang="en-US" sz="2400" dirty="0" smtClean="0"/>
              <a:t>// (null if none)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28848" y="4286604"/>
            <a:ext cx="6922538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When finished with reading a </a:t>
            </a:r>
            <a:r>
              <a:rPr lang="en-US" sz="2400" dirty="0"/>
              <a:t>f</a:t>
            </a:r>
            <a:r>
              <a:rPr lang="en-US" sz="2400" dirty="0" smtClean="0"/>
              <a:t>ile, it is best to close it!</a:t>
            </a:r>
          </a:p>
          <a:p>
            <a:endParaRPr lang="en-US" sz="2400" dirty="0"/>
          </a:p>
          <a:p>
            <a:r>
              <a:rPr lang="en-US" sz="2400" dirty="0" smtClean="0"/>
              <a:t>       </a:t>
            </a:r>
            <a:r>
              <a:rPr lang="en-US" sz="2400" dirty="0" err="1" smtClean="0">
                <a:solidFill>
                  <a:srgbClr val="800000"/>
                </a:solidFill>
              </a:rPr>
              <a:t>br.close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49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8848" y="859778"/>
            <a:ext cx="83579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/** </a:t>
            </a:r>
            <a:r>
              <a:rPr lang="en-US" sz="2400" dirty="0" smtClean="0"/>
              <a:t>Return number of lines in f</a:t>
            </a:r>
            <a:r>
              <a:rPr lang="en-US" sz="2400" dirty="0"/>
              <a:t>.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Throw IO </a:t>
            </a:r>
            <a:r>
              <a:rPr lang="en-US" sz="2400" dirty="0"/>
              <a:t>Exception if problems </a:t>
            </a:r>
            <a:r>
              <a:rPr lang="en-US" sz="2400" dirty="0" smtClean="0"/>
              <a:t>encountered when reading </a:t>
            </a:r>
            <a:r>
              <a:rPr lang="en-US" sz="2400" dirty="0"/>
              <a:t>*/</a:t>
            </a:r>
          </a:p>
          <a:p>
            <a:r>
              <a:rPr lang="en-US" sz="2400" b="1" dirty="0" smtClean="0"/>
              <a:t>public </a:t>
            </a:r>
            <a:r>
              <a:rPr lang="en-US" sz="2400" b="1" dirty="0"/>
              <a:t>static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dirty="0" err="1" smtClean="0"/>
              <a:t>getSize</a:t>
            </a:r>
            <a:r>
              <a:rPr lang="en-US" sz="2400" dirty="0" smtClean="0"/>
              <a:t>(</a:t>
            </a:r>
            <a:r>
              <a:rPr lang="en-US" sz="2400" dirty="0" err="1" smtClean="0"/>
              <a:t>Filef</a:t>
            </a:r>
            <a:r>
              <a:rPr lang="en-US" sz="2400" dirty="0"/>
              <a:t>) </a:t>
            </a:r>
            <a:r>
              <a:rPr lang="en-US" sz="2400" b="1" dirty="0"/>
              <a:t>throws </a:t>
            </a:r>
            <a:r>
              <a:rPr lang="en-US" sz="2400" dirty="0" err="1" smtClean="0"/>
              <a:t>IOException</a:t>
            </a:r>
            <a:r>
              <a:rPr lang="en-US" sz="2400" b="1" dirty="0" smtClean="0"/>
              <a:t> </a:t>
            </a:r>
            <a:r>
              <a:rPr lang="en-US" sz="2400" dirty="0" smtClean="0"/>
              <a:t>{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 </a:t>
            </a:r>
            <a:r>
              <a:rPr lang="en-US" sz="2400" dirty="0" err="1"/>
              <a:t>fr</a:t>
            </a:r>
            <a:r>
              <a:rPr lang="en-US" sz="2400" dirty="0"/>
              <a:t>= </a:t>
            </a:r>
            <a:r>
              <a:rPr lang="en-US" sz="2400" b="1" dirty="0"/>
              <a:t>new </a:t>
            </a:r>
            <a:r>
              <a:rPr lang="en-US" sz="2400" dirty="0" err="1"/>
              <a:t>FileReader</a:t>
            </a:r>
            <a:r>
              <a:rPr lang="en-US" sz="2400" dirty="0"/>
              <a:t>(f);</a:t>
            </a:r>
          </a:p>
          <a:p>
            <a:r>
              <a:rPr lang="en-US" sz="2400" dirty="0"/>
              <a:t>       </a:t>
            </a:r>
            <a:r>
              <a:rPr lang="en-US" sz="2400" dirty="0" err="1" smtClean="0"/>
              <a:t>BufferedReader</a:t>
            </a:r>
            <a:r>
              <a:rPr lang="en-US" sz="2400" dirty="0" smtClean="0"/>
              <a:t> </a:t>
            </a:r>
            <a:r>
              <a:rPr lang="en-US" sz="2400" dirty="0" err="1"/>
              <a:t>br</a:t>
            </a:r>
            <a:r>
              <a:rPr lang="en-US" sz="2400" dirty="0"/>
              <a:t>= </a:t>
            </a:r>
            <a:r>
              <a:rPr lang="en-US" sz="2400" b="1" dirty="0"/>
              <a:t>new </a:t>
            </a:r>
            <a:r>
              <a:rPr lang="en-US" sz="2400" dirty="0" err="1"/>
              <a:t>BufferedReader</a:t>
            </a:r>
            <a:r>
              <a:rPr lang="en-US" sz="2400" dirty="0"/>
              <a:t>(</a:t>
            </a:r>
            <a:r>
              <a:rPr lang="en-US" sz="2400" dirty="0" err="1"/>
              <a:t>fr</a:t>
            </a:r>
            <a:r>
              <a:rPr lang="en-US" sz="2400" dirty="0"/>
              <a:t>);</a:t>
            </a:r>
          </a:p>
          <a:p>
            <a:r>
              <a:rPr lang="en-US" sz="2400" dirty="0" smtClean="0"/>
              <a:t>      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n= 0;  // number of lines read so far</a:t>
            </a:r>
            <a:endParaRPr lang="en-US" sz="2400" dirty="0"/>
          </a:p>
          <a:p>
            <a:r>
              <a:rPr lang="en-US" sz="2400" dirty="0" smtClean="0"/>
              <a:t>       String </a:t>
            </a:r>
            <a:r>
              <a:rPr lang="en-US" sz="2400" dirty="0"/>
              <a:t>line=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while </a:t>
            </a:r>
            <a:r>
              <a:rPr lang="en-US" sz="2400" b="1" dirty="0"/>
              <a:t>(</a:t>
            </a:r>
            <a:r>
              <a:rPr lang="en-US" sz="2400" dirty="0"/>
              <a:t>line != </a:t>
            </a:r>
            <a:r>
              <a:rPr lang="en-US" sz="2400" b="1" dirty="0"/>
              <a:t>null</a:t>
            </a:r>
            <a:r>
              <a:rPr lang="en-US" sz="2400" dirty="0"/>
              <a:t>) {</a:t>
            </a:r>
          </a:p>
          <a:p>
            <a:r>
              <a:rPr lang="en-US" sz="2400" dirty="0"/>
              <a:t>		</a:t>
            </a:r>
            <a:r>
              <a:rPr lang="en-US" sz="2400" dirty="0" smtClean="0"/>
              <a:t>n= n+1;</a:t>
            </a:r>
            <a:endParaRPr lang="en-US" sz="2400" i="1" dirty="0"/>
          </a:p>
          <a:p>
            <a:r>
              <a:rPr lang="en-US" sz="2400" dirty="0"/>
              <a:t>		</a:t>
            </a:r>
            <a:r>
              <a:rPr lang="en-US" sz="2400" dirty="0" smtClean="0"/>
              <a:t>line</a:t>
            </a:r>
            <a:r>
              <a:rPr lang="en-US" sz="2400" dirty="0"/>
              <a:t>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}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 smtClean="0"/>
              <a:t>br.close</a:t>
            </a:r>
            <a:r>
              <a:rPr lang="en-US" sz="2400" dirty="0"/>
              <a:t>();	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return</a:t>
            </a:r>
            <a:r>
              <a:rPr lang="en-US" sz="2400" dirty="0" smtClean="0"/>
              <a:t> n;</a:t>
            </a:r>
            <a:endParaRPr lang="en-US" sz="2400" b="1" dirty="0"/>
          </a:p>
          <a:p>
            <a:r>
              <a:rPr lang="en-US" sz="2400" dirty="0" smtClean="0"/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Example: counting lines in a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101479" y="4864167"/>
            <a:ext cx="2324558" cy="461665"/>
            <a:chOff x="5847780" y="3506201"/>
            <a:chExt cx="2324558" cy="461665"/>
          </a:xfrm>
        </p:grpSpPr>
        <p:cxnSp>
          <p:nvCxnSpPr>
            <p:cNvPr id="19" name="Straight Connector 18"/>
            <p:cNvCxnSpPr/>
            <p:nvPr/>
          </p:nvCxnSpPr>
          <p:spPr>
            <a:xfrm flipH="1" flipV="1">
              <a:off x="6531230" y="3839963"/>
              <a:ext cx="487583" cy="127903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5847780" y="3822416"/>
              <a:ext cx="779714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248370" y="3506201"/>
              <a:ext cx="1923968" cy="461665"/>
            </a:xfrm>
            <a:prstGeom prst="rect">
              <a:avLst/>
            </a:prstGeom>
            <a:solidFill>
              <a:srgbClr val="DEF8FF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Don’t forget!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7221" y="3859101"/>
            <a:ext cx="8160098" cy="2677656"/>
            <a:chOff x="767221" y="3652252"/>
            <a:chExt cx="8160098" cy="2677656"/>
          </a:xfrm>
        </p:grpSpPr>
        <p:sp>
          <p:nvSpPr>
            <p:cNvPr id="17" name="TextBox 16"/>
            <p:cNvSpPr txBox="1"/>
            <p:nvPr/>
          </p:nvSpPr>
          <p:spPr>
            <a:xfrm>
              <a:off x="5302617" y="3652252"/>
              <a:ext cx="3624702" cy="2677656"/>
            </a:xfrm>
            <a:prstGeom prst="rect">
              <a:avLst/>
            </a:prstGeom>
            <a:solidFill>
              <a:srgbClr val="FFFCD7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Always use this pattern to read a file!</a:t>
              </a:r>
            </a:p>
            <a:p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smtClean="0">
                  <a:solidFill>
                    <a:srgbClr val="800000"/>
                  </a:solidFill>
                </a:rPr>
                <a:t>   line= </a:t>
              </a:r>
              <a:r>
                <a:rPr lang="en-US" sz="2400" i="1" dirty="0" smtClean="0"/>
                <a:t>first line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</a:p>
            <a:p>
              <a:r>
                <a:rPr lang="en-US" sz="2400" b="1" dirty="0" smtClean="0">
                  <a:solidFill>
                    <a:srgbClr val="800000"/>
                  </a:solidFill>
                </a:rPr>
                <a:t>    while</a:t>
              </a:r>
              <a:r>
                <a:rPr lang="en-US" sz="2400" dirty="0" smtClean="0">
                  <a:solidFill>
                    <a:srgbClr val="800000"/>
                  </a:solidFill>
                </a:rPr>
                <a:t> (line !=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null</a:t>
              </a:r>
              <a:r>
                <a:rPr lang="en-US" sz="2400" dirty="0" smtClean="0">
                  <a:solidFill>
                    <a:srgbClr val="800000"/>
                  </a:solidFill>
                </a:rPr>
                <a:t>) {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    </a:t>
              </a:r>
              <a:r>
                <a:rPr lang="en-US" sz="2400" i="1" dirty="0" smtClean="0">
                  <a:solidFill>
                    <a:srgbClr val="000000"/>
                  </a:solidFill>
                </a:rPr>
                <a:t>Process</a:t>
              </a:r>
              <a:r>
                <a:rPr lang="en-US" sz="2400" dirty="0" smtClean="0">
                  <a:solidFill>
                    <a:srgbClr val="800000"/>
                  </a:solidFill>
                </a:rPr>
                <a:t> line;</a:t>
              </a:r>
              <a:endParaRPr lang="en-US" sz="2400" dirty="0">
                <a:solidFill>
                  <a:srgbClr val="800000"/>
                </a:solidFill>
              </a:endParaRP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    line= </a:t>
              </a:r>
              <a:r>
                <a:rPr lang="en-US" sz="2400" i="1" dirty="0" smtClean="0">
                  <a:solidFill>
                    <a:srgbClr val="000000"/>
                  </a:solidFill>
                </a:rPr>
                <a:t>next line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}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67221" y="5846696"/>
              <a:ext cx="4106497" cy="461665"/>
            </a:xfrm>
            <a:prstGeom prst="rect">
              <a:avLst/>
            </a:prstGeom>
            <a:solidFill>
              <a:srgbClr val="FFFCD7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(write as while loop)</a:t>
              </a:r>
            </a:p>
          </p:txBody>
        </p:sp>
        <p:cxnSp>
          <p:nvCxnSpPr>
            <p:cNvPr id="15" name="Straight Connector 14"/>
            <p:cNvCxnSpPr>
              <a:stCxn id="17" idx="1"/>
              <a:endCxn id="14" idx="3"/>
            </p:cNvCxnSpPr>
            <p:nvPr/>
          </p:nvCxnSpPr>
          <p:spPr>
            <a:xfrm flipH="1">
              <a:off x="4873718" y="4991080"/>
              <a:ext cx="428899" cy="1086449"/>
            </a:xfrm>
            <a:prstGeom prst="line">
              <a:avLst/>
            </a:prstGeom>
            <a:ln w="53975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93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66832" y="4048026"/>
            <a:ext cx="5344840" cy="193899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</a:t>
            </a:r>
            <a:r>
              <a:rPr lang="en-US" sz="2400" dirty="0"/>
              <a:t> </a:t>
            </a:r>
            <a:r>
              <a:rPr lang="en-US" sz="2400" dirty="0" smtClean="0"/>
              <a:t>line</a:t>
            </a:r>
            <a:r>
              <a:rPr lang="en-US" sz="2400" dirty="0"/>
              <a:t>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while </a:t>
            </a:r>
            <a:r>
              <a:rPr lang="en-US" sz="2400" b="1" dirty="0"/>
              <a:t>(</a:t>
            </a:r>
            <a:r>
              <a:rPr lang="en-US" sz="2400" dirty="0"/>
              <a:t>line != </a:t>
            </a:r>
            <a:r>
              <a:rPr lang="en-US" sz="2400" b="1" dirty="0"/>
              <a:t>null</a:t>
            </a:r>
            <a:r>
              <a:rPr lang="en-US" sz="2400" dirty="0"/>
              <a:t>) {</a:t>
            </a:r>
          </a:p>
          <a:p>
            <a:r>
              <a:rPr lang="en-US" sz="2400" dirty="0"/>
              <a:t>		</a:t>
            </a:r>
            <a:r>
              <a:rPr lang="en-US" sz="2400" dirty="0" smtClean="0"/>
              <a:t>Process line</a:t>
            </a:r>
            <a:endParaRPr lang="en-US" sz="2400" i="1" dirty="0"/>
          </a:p>
          <a:p>
            <a:r>
              <a:rPr lang="en-US" sz="2400" dirty="0"/>
              <a:t>		</a:t>
            </a:r>
            <a:r>
              <a:rPr lang="en-US" sz="2400" dirty="0" smtClean="0"/>
              <a:t>line</a:t>
            </a:r>
            <a:r>
              <a:rPr lang="en-US" sz="2400" dirty="0"/>
              <a:t>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Pattern to read a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66832" y="996243"/>
            <a:ext cx="5344840" cy="2385268"/>
          </a:xfrm>
          <a:prstGeom prst="rect">
            <a:avLst/>
          </a:prstGeom>
          <a:solidFill>
            <a:srgbClr val="FFFCD7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Always use this pattern to read a file!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line= </a:t>
            </a:r>
            <a:r>
              <a:rPr lang="en-US" sz="2400" i="1" dirty="0" smtClean="0"/>
              <a:t>first line</a:t>
            </a:r>
            <a:r>
              <a:rPr lang="en-US" sz="2400" dirty="0" smtClean="0">
                <a:solidFill>
                  <a:srgbClr val="800000"/>
                </a:solidFill>
              </a:rPr>
              <a:t>;</a:t>
            </a:r>
          </a:p>
          <a:p>
            <a:r>
              <a:rPr lang="en-US" sz="2400" b="1" dirty="0" smtClean="0">
                <a:solidFill>
                  <a:srgbClr val="800000"/>
                </a:solidFill>
              </a:rPr>
              <a:t>    while</a:t>
            </a:r>
            <a:r>
              <a:rPr lang="en-US" sz="2400" dirty="0" smtClean="0">
                <a:solidFill>
                  <a:srgbClr val="800000"/>
                </a:solidFill>
              </a:rPr>
              <a:t> (line != </a:t>
            </a:r>
            <a:r>
              <a:rPr lang="en-US" sz="2400" b="1" dirty="0" smtClean="0">
                <a:solidFill>
                  <a:srgbClr val="800000"/>
                </a:solidFill>
              </a:rPr>
              <a:t>null</a:t>
            </a:r>
            <a:r>
              <a:rPr lang="en-US" sz="2400" dirty="0" smtClean="0">
                <a:solidFill>
                  <a:srgbClr val="800000"/>
                </a:solidFill>
              </a:rPr>
              <a:t>) {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         </a:t>
            </a:r>
            <a:r>
              <a:rPr lang="en-US" sz="2400" i="1" dirty="0" smtClean="0">
                <a:solidFill>
                  <a:srgbClr val="000000"/>
                </a:solidFill>
              </a:rPr>
              <a:t>Process</a:t>
            </a:r>
            <a:r>
              <a:rPr lang="en-US" sz="2400" dirty="0" smtClean="0">
                <a:solidFill>
                  <a:srgbClr val="800000"/>
                </a:solidFill>
              </a:rPr>
              <a:t> line;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         line= </a:t>
            </a:r>
            <a:r>
              <a:rPr lang="en-US" sz="2400" i="1" dirty="0" smtClean="0">
                <a:solidFill>
                  <a:srgbClr val="000000"/>
                </a:solidFill>
              </a:rPr>
              <a:t>next line</a:t>
            </a:r>
            <a:r>
              <a:rPr lang="en-US" sz="2400" dirty="0" smtClean="0">
                <a:solidFill>
                  <a:srgbClr val="800000"/>
                </a:solidFill>
              </a:rPr>
              <a:t>;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     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91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URL in package </a:t>
            </a:r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java.net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URL </a:t>
            </a:r>
            <a:r>
              <a:rPr lang="en-US" sz="2400" dirty="0" err="1" smtClean="0"/>
              <a:t>url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URL(“http://www. … …. /</a:t>
            </a:r>
            <a:r>
              <a:rPr lang="en-US" sz="2400" dirty="0" err="1" smtClean="0"/>
              <a:t>links.html</a:t>
            </a:r>
            <a:r>
              <a:rPr lang="en-US" sz="2400" dirty="0" smtClean="0"/>
              <a:t>);</a:t>
            </a:r>
          </a:p>
          <a:p>
            <a:endParaRPr lang="en-US" sz="2400" dirty="0">
              <a:solidFill>
                <a:srgbClr val="800000"/>
              </a:solidFill>
            </a:endParaRPr>
          </a:p>
          <a:p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9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53326" y="1551216"/>
            <a:ext cx="8209854" cy="1460646"/>
            <a:chOff x="328848" y="2015958"/>
            <a:chExt cx="8209854" cy="1460646"/>
          </a:xfrm>
        </p:grpSpPr>
        <p:sp>
          <p:nvSpPr>
            <p:cNvPr id="5" name="TextBox 4"/>
            <p:cNvSpPr txBox="1"/>
            <p:nvPr/>
          </p:nvSpPr>
          <p:spPr>
            <a:xfrm>
              <a:off x="328848" y="2645607"/>
              <a:ext cx="8209854" cy="830997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A URL (Universal Resource Locator) describes a resource on the web, like a web page, a jpg file, a gif file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3025199" y="2015958"/>
              <a:ext cx="3582743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6298197" y="2134572"/>
              <a:ext cx="0" cy="31736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153326" y="3466815"/>
            <a:ext cx="8338206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“protocol” can be: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http      </a:t>
            </a:r>
            <a:r>
              <a:rPr lang="en-US" sz="2400" dirty="0" smtClean="0">
                <a:solidFill>
                  <a:srgbClr val="008000"/>
                </a:solidFill>
              </a:rPr>
              <a:t>(</a:t>
            </a:r>
            <a:r>
              <a:rPr lang="en-US" sz="2400" dirty="0" err="1" smtClean="0">
                <a:solidFill>
                  <a:srgbClr val="008000"/>
                </a:solidFill>
              </a:rPr>
              <a:t>HyperText</a:t>
            </a:r>
            <a:r>
              <a:rPr lang="en-US" sz="2400" dirty="0" smtClean="0">
                <a:solidFill>
                  <a:srgbClr val="008000"/>
                </a:solidFill>
              </a:rPr>
              <a:t> Transfer Protocol)</a:t>
            </a:r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https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ftp          </a:t>
            </a:r>
            <a:r>
              <a:rPr lang="en-US" sz="2400" dirty="0" smtClean="0">
                <a:solidFill>
                  <a:srgbClr val="008000"/>
                </a:solidFill>
              </a:rPr>
              <a:t>(File Transfer Protocol)</a:t>
            </a:r>
          </a:p>
        </p:txBody>
      </p:sp>
    </p:spTree>
    <p:extLst>
      <p:ext uri="{BB962C8B-B14F-4D97-AF65-F5344CB8AC3E}">
        <p14:creationId xmlns:p14="http://schemas.microsoft.com/office/powerpoint/2010/main" val="3826337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3113</TotalTime>
  <Words>1395</Words>
  <Application>Microsoft Macintosh PowerPoint</Application>
  <PresentationFormat>On-screen Show (4:3)</PresentationFormat>
  <Paragraphs>178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Reading/Writing Files, Webpages</vt:lpstr>
      <vt:lpstr>Reading files/ webpages</vt:lpstr>
      <vt:lpstr>Class File</vt:lpstr>
      <vt:lpstr>Class File</vt:lpstr>
      <vt:lpstr>Input Streams</vt:lpstr>
      <vt:lpstr>Reading a line at a time</vt:lpstr>
      <vt:lpstr>Example: counting lines in a file</vt:lpstr>
      <vt:lpstr>Pattern to read a file</vt:lpstr>
      <vt:lpstr>Class URL in package java.net</vt:lpstr>
      <vt:lpstr>Reading from an html web page</vt:lpstr>
      <vt:lpstr>javax.swing.JFileChoooser </vt:lpstr>
      <vt:lpstr>Writing files</vt:lpstr>
    </vt:vector>
  </TitlesOfParts>
  <Company>California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Sheff</dc:creator>
  <cp:lastModifiedBy>David Gries</cp:lastModifiedBy>
  <cp:revision>142</cp:revision>
  <cp:lastPrinted>2013-01-26T16:31:33Z</cp:lastPrinted>
  <dcterms:created xsi:type="dcterms:W3CDTF">2013-01-24T01:56:24Z</dcterms:created>
  <dcterms:modified xsi:type="dcterms:W3CDTF">2015-10-17T23:15:56Z</dcterms:modified>
</cp:coreProperties>
</file>