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40"/>
  </p:notesMasterIdLst>
  <p:handoutMasterIdLst>
    <p:handoutMasterId r:id="rId41"/>
  </p:handoutMasterIdLst>
  <p:sldIdLst>
    <p:sldId id="256" r:id="rId2"/>
    <p:sldId id="257" r:id="rId3"/>
    <p:sldId id="258" r:id="rId4"/>
    <p:sldId id="260" r:id="rId5"/>
    <p:sldId id="261" r:id="rId6"/>
    <p:sldId id="302" r:id="rId7"/>
    <p:sldId id="267" r:id="rId8"/>
    <p:sldId id="303" r:id="rId9"/>
    <p:sldId id="304" r:id="rId10"/>
    <p:sldId id="305" r:id="rId11"/>
    <p:sldId id="306" r:id="rId12"/>
    <p:sldId id="263" r:id="rId13"/>
    <p:sldId id="307" r:id="rId14"/>
    <p:sldId id="308" r:id="rId15"/>
    <p:sldId id="309" r:id="rId16"/>
    <p:sldId id="310" r:id="rId17"/>
    <p:sldId id="311" r:id="rId18"/>
    <p:sldId id="312" r:id="rId19"/>
    <p:sldId id="313" r:id="rId20"/>
    <p:sldId id="314" r:id="rId21"/>
    <p:sldId id="275" r:id="rId22"/>
    <p:sldId id="315" r:id="rId23"/>
    <p:sldId id="295" r:id="rId24"/>
    <p:sldId id="296" r:id="rId25"/>
    <p:sldId id="297" r:id="rId26"/>
    <p:sldId id="298" r:id="rId27"/>
    <p:sldId id="299" r:id="rId28"/>
    <p:sldId id="271" r:id="rId29"/>
    <p:sldId id="273" r:id="rId30"/>
    <p:sldId id="318" r:id="rId31"/>
    <p:sldId id="316" r:id="rId32"/>
    <p:sldId id="317" r:id="rId33"/>
    <p:sldId id="287" r:id="rId34"/>
    <p:sldId id="292" r:id="rId35"/>
    <p:sldId id="293" r:id="rId36"/>
    <p:sldId id="294" r:id="rId37"/>
    <p:sldId id="300" r:id="rId38"/>
    <p:sldId id="301" r:id="rId39"/>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Chahin"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B432E032-7AD5-4F97-B07D-C3626BA1A46B}">
  <a:tblStyle styleId="{B432E032-7AD5-4F97-B07D-C3626BA1A46B}"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 styleId="{644E5298-1C1C-411A-B01C-D8CE43C4333D}" styleName="Table_1">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 styleId="{4EE96886-B374-429C-9AC1-FDC696A37573}" styleName="Table_2">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98" autoAdjust="0"/>
    <p:restoredTop sz="78221" autoAdjust="0"/>
  </p:normalViewPr>
  <p:slideViewPr>
    <p:cSldViewPr snapToGrid="0" snapToObjects="1" showGuides="1">
      <p:cViewPr varScale="1">
        <p:scale>
          <a:sx n="122" d="100"/>
          <a:sy n="122" d="100"/>
        </p:scale>
        <p:origin x="-104" y="-664"/>
      </p:cViewPr>
      <p:guideLst>
        <p:guide orient="horz" pos="1473"/>
        <p:guide pos="13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commentAuthors" Target="commentAuthors.xml"/><Relationship Id="rId44" Type="http://schemas.openxmlformats.org/officeDocument/2006/relationships/presProps" Target="presProps.xml"/><Relationship Id="rId4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idx="1">
    <p:pos x="6000" y="0"/>
    <p:text>This is a good slide but if we need to cut more, I'd say that it's okay to cut this one.
We also have a representation on slide 35 on deleting elements.</p:text>
  </p:cm>
  <p:cm authorId="0" idx="2">
    <p:pos x="6000" y="100"/>
    <p:text>Not sure if we can squeeze this in</p:text>
  </p:cm>
  <p:cm authorId="0" idx="3">
    <p:pos x="6000" y="200"/>
    <p:text>Not sure if slide is 100% necessary</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11A071-8190-EA4B-A49B-FBE3D910ED9A}" type="datetimeFigureOut">
              <a:rPr lang="en-US" smtClean="0"/>
              <a:t>9/30/15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C00427-8CC9-C84C-899D-50A447A009D2}" type="slidenum">
              <a:rPr lang="en-US" smtClean="0"/>
              <a:t>‹#›</a:t>
            </a:fld>
            <a:endParaRPr lang="en-US"/>
          </a:p>
        </p:txBody>
      </p:sp>
    </p:spTree>
    <p:extLst>
      <p:ext uri="{BB962C8B-B14F-4D97-AF65-F5344CB8AC3E}">
        <p14:creationId xmlns:p14="http://schemas.microsoft.com/office/powerpoint/2010/main" val="30047838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426454803"/>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Again, empty space denotes </a:t>
            </a:r>
            <a:r>
              <a:rPr lang="en-US" sz="1400" b="1" dirty="0" smtClean="0"/>
              <a:t>null</a:t>
            </a:r>
            <a:r>
              <a:rPr lang="en-US" sz="1400" b="0" dirty="0" smtClean="0"/>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Here’s basic code, assuming b contains only the elements.</a:t>
            </a:r>
            <a:r>
              <a:rPr lang="en-US" sz="1400" baseline="0" dirty="0" smtClean="0"/>
              <a:t> This will change later, when we consider removing elements from the set.</a:t>
            </a:r>
          </a:p>
          <a:p>
            <a:pPr marR="0" lvl="0" algn="l" rtl="0">
              <a:lnSpc>
                <a:spcPct val="100000"/>
              </a:lnSpc>
              <a:spcBef>
                <a:spcPts val="0"/>
              </a:spcBef>
              <a:spcAft>
                <a:spcPts val="0"/>
              </a:spcAft>
              <a:buNone/>
            </a:pPr>
            <a:endParaRPr lang="en-US" sz="1400" baseline="0" dirty="0" smtClean="0"/>
          </a:p>
          <a:p>
            <a:pPr marR="0" lvl="0" algn="l" rtl="0">
              <a:lnSpc>
                <a:spcPct val="100000"/>
              </a:lnSpc>
              <a:spcBef>
                <a:spcPts val="0"/>
              </a:spcBef>
              <a:spcAft>
                <a:spcPts val="0"/>
              </a:spcAft>
              <a:buNone/>
            </a:pPr>
            <a:r>
              <a:rPr lang="en-US" sz="1400" baseline="0" dirty="0" smtClean="0"/>
              <a:t>But for now, ask the students this: We want the expected time for add(…) to be constant. How can this be constant time?</a:t>
            </a:r>
          </a:p>
          <a:p>
            <a:pPr marR="0" lvl="0" algn="l" rtl="0">
              <a:lnSpc>
                <a:spcPct val="100000"/>
              </a:lnSpc>
              <a:spcBef>
                <a:spcPts val="0"/>
              </a:spcBef>
              <a:spcAft>
                <a:spcPts val="0"/>
              </a:spcAft>
              <a:buNone/>
            </a:pPr>
            <a:r>
              <a:rPr lang="en-US" sz="1400" baseline="0" dirty="0" smtClean="0"/>
              <a:t>On to the next slide, then, which explains it. It’s the important one.</a:t>
            </a:r>
            <a:endParaRPr sz="14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We introduce the load factor. (</a:t>
            </a:r>
            <a:r>
              <a:rPr lang="en" sz="1400" dirty="0" smtClean="0"/>
              <a:t>i</a:t>
            </a:r>
            <a:r>
              <a:rPr lang="en-US" sz="1400" dirty="0" smtClean="0"/>
              <a:t>.</a:t>
            </a:r>
            <a:r>
              <a:rPr lang="en" sz="1400" dirty="0" smtClean="0"/>
              <a:t>e</a:t>
            </a:r>
            <a:r>
              <a:rPr lang="en-US" sz="1400" dirty="0" smtClean="0"/>
              <a:t>.</a:t>
            </a:r>
            <a:r>
              <a:rPr lang="en" sz="1400" dirty="0" smtClean="0"/>
              <a:t> </a:t>
            </a:r>
            <a:r>
              <a:rPr lang="en" sz="1400" dirty="0"/>
              <a:t>How full is our array at this point</a:t>
            </a:r>
            <a:r>
              <a:rPr lang="en" sz="1400" dirty="0" smtClean="0"/>
              <a:t>?)</a:t>
            </a:r>
            <a:endParaRPr lang="en-US" sz="1400" dirty="0" smtClean="0"/>
          </a:p>
          <a:p>
            <a:pPr marR="0" lvl="0" algn="l" rtl="0">
              <a:lnSpc>
                <a:spcPct val="100000"/>
              </a:lnSpc>
              <a:spcBef>
                <a:spcPts val="0"/>
              </a:spcBef>
              <a:spcAft>
                <a:spcPts val="0"/>
              </a:spcAft>
              <a:buNone/>
            </a:pPr>
            <a:endParaRPr lang="en-US" sz="1400" dirty="0" smtClean="0"/>
          </a:p>
          <a:p>
            <a:pPr marR="0" lvl="0" algn="l" rtl="0">
              <a:lnSpc>
                <a:spcPct val="100000"/>
              </a:lnSpc>
              <a:spcBef>
                <a:spcPts val="0"/>
              </a:spcBef>
              <a:spcAft>
                <a:spcPts val="0"/>
              </a:spcAft>
              <a:buNone/>
            </a:pPr>
            <a:r>
              <a:rPr lang="en-US" sz="1400" dirty="0" smtClean="0"/>
              <a:t>The assumptions about the hash</a:t>
            </a:r>
            <a:r>
              <a:rPr lang="en-US" sz="1400" baseline="0" dirty="0" smtClean="0"/>
              <a:t> function are statistics based, and for most students it better not to tell the what they are.</a:t>
            </a:r>
          </a:p>
          <a:p>
            <a:pPr marR="0" lvl="0" algn="l" rtl="0">
              <a:lnSpc>
                <a:spcPct val="100000"/>
              </a:lnSpc>
              <a:spcBef>
                <a:spcPts val="0"/>
              </a:spcBef>
              <a:spcAft>
                <a:spcPts val="0"/>
              </a:spcAft>
              <a:buNone/>
            </a:pPr>
            <a:r>
              <a:rPr lang="en-US" sz="1400" baseline="0" dirty="0" smtClean="0"/>
              <a:t>Really doesn’t matter at this point</a:t>
            </a:r>
            <a:endParaRPr lang="en" sz="14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This is neat.</a:t>
            </a:r>
            <a:r>
              <a:rPr lang="en-US" sz="1400" baseline="0" dirty="0" smtClean="0"/>
              <a:t> If array is at most half full, can expect no more that 2 probes.</a:t>
            </a:r>
            <a:endParaRPr lang="en" sz="14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Here’s the point. If the hash function is really random, then half the time it will give</a:t>
            </a:r>
            <a:r>
              <a:rPr lang="en-US" sz="1400" baseline="0" dirty="0" smtClean="0"/>
              <a:t> a null element. </a:t>
            </a:r>
          </a:p>
          <a:p>
            <a:pPr marR="0" lvl="0" algn="l" rtl="0">
              <a:lnSpc>
                <a:spcPct val="100000"/>
              </a:lnSpc>
              <a:spcBef>
                <a:spcPts val="0"/>
              </a:spcBef>
              <a:spcAft>
                <a:spcPts val="0"/>
              </a:spcAft>
              <a:buNone/>
            </a:pPr>
            <a:r>
              <a:rPr lang="en-US" sz="1400" baseline="0" dirty="0" smtClean="0"/>
              <a:t>If you want to explain more,</a:t>
            </a:r>
          </a:p>
          <a:p>
            <a:pPr marR="0" lvl="0" algn="l" rtl="0">
              <a:lnSpc>
                <a:spcPct val="100000"/>
              </a:lnSpc>
              <a:spcBef>
                <a:spcPts val="0"/>
              </a:spcBef>
              <a:spcAft>
                <a:spcPts val="0"/>
              </a:spcAft>
              <a:buNone/>
            </a:pPr>
            <a:r>
              <a:rPr lang="en-US" sz="1400" baseline="0" dirty="0" smtClean="0"/>
              <a:t>    </a:t>
            </a:r>
          </a:p>
          <a:p>
            <a:pPr marR="0" lvl="0" algn="l" rtl="0">
              <a:lnSpc>
                <a:spcPct val="100000"/>
              </a:lnSpc>
              <a:spcBef>
                <a:spcPts val="0"/>
              </a:spcBef>
              <a:spcAft>
                <a:spcPts val="0"/>
              </a:spcAft>
              <a:buNone/>
            </a:pPr>
            <a:r>
              <a:rPr lang="en-US" sz="1400" baseline="0" dirty="0" smtClean="0"/>
              <a:t>The other half of the time, we have to make at least two probes.</a:t>
            </a:r>
          </a:p>
          <a:p>
            <a:pPr marR="0" lvl="0" algn="l" rtl="0">
              <a:lnSpc>
                <a:spcPct val="100000"/>
              </a:lnSpc>
              <a:spcBef>
                <a:spcPts val="0"/>
              </a:spcBef>
              <a:spcAft>
                <a:spcPts val="0"/>
              </a:spcAft>
              <a:buNone/>
            </a:pPr>
            <a:r>
              <a:rPr lang="en-US" sz="1400" baseline="0" dirty="0" smtClean="0"/>
              <a:t>Since ½ the elements are null, the second probe will find an empty element half the time.</a:t>
            </a:r>
          </a:p>
          <a:p>
            <a:pPr marR="0" lvl="0" algn="l" rtl="0">
              <a:lnSpc>
                <a:spcPct val="100000"/>
              </a:lnSpc>
              <a:spcBef>
                <a:spcPts val="0"/>
              </a:spcBef>
              <a:spcAft>
                <a:spcPts val="0"/>
              </a:spcAft>
              <a:buNone/>
            </a:pPr>
            <a:endParaRPr lang="en-US" sz="1400" baseline="0" dirty="0" smtClean="0"/>
          </a:p>
          <a:p>
            <a:pPr marR="0" lvl="0" algn="l" rtl="0">
              <a:lnSpc>
                <a:spcPct val="100000"/>
              </a:lnSpc>
              <a:spcBef>
                <a:spcPts val="0"/>
              </a:spcBef>
              <a:spcAft>
                <a:spcPts val="0"/>
              </a:spcAft>
              <a:buNone/>
            </a:pPr>
            <a:r>
              <a:rPr lang="en-US" sz="1400" baseline="0" dirty="0" smtClean="0"/>
              <a:t>Result: ½ the time: 1 probe.  ¼ of the time: 2 probes</a:t>
            </a:r>
          </a:p>
          <a:p>
            <a:pPr marR="0" lvl="0" algn="l" rtl="0">
              <a:lnSpc>
                <a:spcPct val="100000"/>
              </a:lnSpc>
              <a:spcBef>
                <a:spcPts val="0"/>
              </a:spcBef>
              <a:spcAft>
                <a:spcPts val="0"/>
              </a:spcAft>
              <a:buNone/>
            </a:pPr>
            <a:r>
              <a:rPr lang="en-US" sz="1400" baseline="0" dirty="0" smtClean="0"/>
              <a:t>You can continue like this. But I don’t think it is worth it to spend too much time on this.</a:t>
            </a:r>
            <a:endParaRPr lang="en" sz="14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This</a:t>
            </a:r>
            <a:r>
              <a:rPr lang="en-US" sz="1400" baseline="0" dirty="0" smtClean="0"/>
              <a:t> doubling (or more) the size of an array is done in other places. For example, </a:t>
            </a:r>
            <a:r>
              <a:rPr lang="en-US" sz="1400" baseline="0" dirty="0" err="1" smtClean="0"/>
              <a:t>ArrayList</a:t>
            </a:r>
            <a:r>
              <a:rPr lang="en-US" sz="1400" baseline="0" dirty="0" smtClean="0"/>
              <a:t> keeps the values in an array. When it runs out</a:t>
            </a:r>
          </a:p>
          <a:p>
            <a:pPr marR="0" lvl="0" algn="l" rtl="0">
              <a:lnSpc>
                <a:spcPct val="100000"/>
              </a:lnSpc>
              <a:spcBef>
                <a:spcPts val="0"/>
              </a:spcBef>
              <a:spcAft>
                <a:spcPts val="0"/>
              </a:spcAft>
              <a:buNone/>
            </a:pPr>
            <a:r>
              <a:rPr lang="en-US" sz="1400" baseline="0" dirty="0" smtClean="0"/>
              <a:t>Of space in the array, it creates a bigger one, double the size at least, copies the list into the new array, and uses the new array from then on.</a:t>
            </a:r>
            <a:endParaRPr lang="en" sz="14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lang="en" sz="14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start of showing that removing//deleting elements causes problems,</a:t>
            </a:r>
            <a:r>
              <a:rPr lang="en-US" baseline="0" dirty="0" smtClean="0"/>
              <a:t> requiring us to change what we keep in each array element.</a:t>
            </a:r>
            <a:endParaRPr lang="en-US" dirty="0"/>
          </a:p>
        </p:txBody>
      </p:sp>
    </p:spTree>
    <p:extLst>
      <p:ext uri="{BB962C8B-B14F-4D97-AF65-F5344CB8AC3E}">
        <p14:creationId xmlns:p14="http://schemas.microsoft.com/office/powerpoint/2010/main" val="1898317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Shape 4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11" name="Shape 4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Shape 7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5" name="Shape 7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Shape 7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53" name="Shape 7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dirty="0">
                <a:solidFill>
                  <a:schemeClr val="dk1"/>
                </a:solidFill>
              </a:rPr>
              <a:t>Example of why you need to override hashCode if you override equals.</a:t>
            </a:r>
          </a:p>
          <a:p>
            <a:pPr lvl="0" rtl="0">
              <a:spcBef>
                <a:spcPts val="0"/>
              </a:spcBef>
              <a:buNone/>
            </a:pPr>
            <a:endParaRPr sz="1400" dirty="0">
              <a:solidFill>
                <a:schemeClr val="dk1"/>
              </a:solidFill>
            </a:endParaRPr>
          </a:p>
          <a:p>
            <a:pPr lvl="0" rtl="0">
              <a:spcBef>
                <a:spcPts val="0"/>
              </a:spcBef>
              <a:buClr>
                <a:schemeClr val="dk1"/>
              </a:buClr>
              <a:buSzPct val="78571"/>
              <a:buFont typeface="Arial"/>
              <a:buNone/>
            </a:pPr>
            <a:r>
              <a:rPr lang="en-US" sz="1400" dirty="0" smtClean="0">
                <a:solidFill>
                  <a:schemeClr val="dk1"/>
                </a:solidFill>
              </a:rPr>
              <a:t>If </a:t>
            </a:r>
            <a:r>
              <a:rPr lang="en-US" sz="1400" dirty="0" err="1" smtClean="0">
                <a:solidFill>
                  <a:schemeClr val="dk1"/>
                </a:solidFill>
              </a:rPr>
              <a:t>a.equals</a:t>
            </a:r>
            <a:r>
              <a:rPr lang="en-US" sz="1400" baseline="0" dirty="0" smtClean="0">
                <a:solidFill>
                  <a:schemeClr val="dk1"/>
                </a:solidFill>
              </a:rPr>
              <a:t>(b)  --and also </a:t>
            </a:r>
            <a:r>
              <a:rPr lang="en-US" sz="1400" baseline="0" dirty="0" err="1" smtClean="0">
                <a:solidFill>
                  <a:schemeClr val="dk1"/>
                </a:solidFill>
              </a:rPr>
              <a:t>b.equals</a:t>
            </a:r>
            <a:r>
              <a:rPr lang="en-US" sz="1400" baseline="0" dirty="0" smtClean="0">
                <a:solidFill>
                  <a:schemeClr val="dk1"/>
                </a:solidFill>
              </a:rPr>
              <a:t>(a)– then a and b have to hash to the same value. If not, things break. For example if a hashed to k1 and b hashes to k2,</a:t>
            </a:r>
          </a:p>
          <a:p>
            <a:pPr lvl="0" rtl="0">
              <a:spcBef>
                <a:spcPts val="0"/>
              </a:spcBef>
              <a:buClr>
                <a:schemeClr val="dk1"/>
              </a:buClr>
              <a:buSzPct val="78571"/>
              <a:buFont typeface="Arial"/>
              <a:buNone/>
            </a:pPr>
            <a:r>
              <a:rPr lang="en-US" sz="1400" baseline="0" dirty="0" smtClean="0">
                <a:solidFill>
                  <a:schemeClr val="dk1"/>
                </a:solidFill>
              </a:rPr>
              <a:t>then a and b could be put in two different locations. But since they are equal, only one of them can be in the set.</a:t>
            </a:r>
          </a:p>
          <a:p>
            <a:pPr lvl="0" rtl="0">
              <a:spcBef>
                <a:spcPts val="0"/>
              </a:spcBef>
              <a:buClr>
                <a:schemeClr val="dk1"/>
              </a:buClr>
              <a:buSzPct val="78571"/>
              <a:buFont typeface="Arial"/>
              <a:buNone/>
            </a:pPr>
            <a:endParaRPr lang="en-US" sz="1400" baseline="0" dirty="0" smtClean="0">
              <a:solidFill>
                <a:schemeClr val="dk1"/>
              </a:solidFill>
            </a:endParaRPr>
          </a:p>
          <a:p>
            <a:pPr lvl="0" rtl="0">
              <a:spcBef>
                <a:spcPts val="0"/>
              </a:spcBef>
              <a:buClr>
                <a:schemeClr val="dk1"/>
              </a:buClr>
              <a:buSzPct val="78571"/>
              <a:buFont typeface="Arial"/>
              <a:buNone/>
            </a:pPr>
            <a:r>
              <a:rPr lang="en-US" sz="1400" baseline="0" dirty="0" smtClean="0">
                <a:solidFill>
                  <a:schemeClr val="dk1"/>
                </a:solidFill>
              </a:rPr>
              <a:t>Clearly </a:t>
            </a:r>
            <a:r>
              <a:rPr lang="en-US" sz="1400" baseline="0" dirty="0" err="1" smtClean="0">
                <a:solidFill>
                  <a:schemeClr val="dk1"/>
                </a:solidFill>
              </a:rPr>
              <a:t>hashCode</a:t>
            </a:r>
            <a:r>
              <a:rPr lang="en-US" sz="1400" baseline="0" dirty="0" smtClean="0">
                <a:solidFill>
                  <a:schemeClr val="dk1"/>
                </a:solidFill>
              </a:rPr>
              <a:t> has to depend on the same fields in the object as equals does.</a:t>
            </a:r>
          </a:p>
          <a:p>
            <a:pPr lvl="0" rtl="0">
              <a:spcBef>
                <a:spcPts val="0"/>
              </a:spcBef>
              <a:buClr>
                <a:schemeClr val="dk1"/>
              </a:buClr>
              <a:buFont typeface="Arial"/>
              <a:buNone/>
            </a:pPr>
            <a:endParaRPr sz="1400" dirty="0" smtClean="0">
              <a:solidFill>
                <a:schemeClr val="dk1"/>
              </a:solidFill>
            </a:endParaRPr>
          </a:p>
          <a:p>
            <a:pPr lvl="0" rtl="0">
              <a:spcBef>
                <a:spcPts val="0"/>
              </a:spcBef>
              <a:buClr>
                <a:schemeClr val="dk1"/>
              </a:buClr>
              <a:buSzPct val="78571"/>
              <a:buFont typeface="Arial"/>
              <a:buNone/>
            </a:pPr>
            <a:r>
              <a:rPr lang="en" sz="1400" dirty="0" smtClean="0">
                <a:solidFill>
                  <a:schemeClr val="dk1"/>
                </a:solidFill>
              </a:rPr>
              <a:t>If you override equals &amp; hashCode and then your value changes (is mutable), then you will </a:t>
            </a:r>
            <a:r>
              <a:rPr lang="en" sz="1400" b="1" dirty="0" smtClean="0">
                <a:solidFill>
                  <a:schemeClr val="dk1"/>
                </a:solidFill>
              </a:rPr>
              <a:t>not </a:t>
            </a:r>
            <a:r>
              <a:rPr lang="en" sz="1400" dirty="0" smtClean="0">
                <a:solidFill>
                  <a:schemeClr val="dk1"/>
                </a:solidFill>
              </a:rPr>
              <a:t>be able to find your object again because it will be hashed to a different place.</a:t>
            </a:r>
          </a:p>
          <a:p>
            <a:pPr lvl="0" rtl="0">
              <a:spcBef>
                <a:spcPts val="0"/>
              </a:spcBef>
              <a:buNone/>
            </a:pPr>
            <a:endParaRPr sz="14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Shape 7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60" name="Shape 7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5"/>
        <p:cNvGrpSpPr/>
        <p:nvPr/>
      </p:nvGrpSpPr>
      <p:grpSpPr>
        <a:xfrm>
          <a:off x="0" y="0"/>
          <a:ext cx="0" cy="0"/>
          <a:chOff x="0" y="0"/>
          <a:chExt cx="0" cy="0"/>
        </a:xfrm>
      </p:grpSpPr>
      <p:sp>
        <p:nvSpPr>
          <p:cNvPr id="766" name="Shape 7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67" name="Shape 7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91666"/>
              <a:buFont typeface="Arial"/>
              <a:buNone/>
            </a:pPr>
            <a:r>
              <a:rPr lang="en" sz="1200">
                <a:solidFill>
                  <a:srgbClr val="353833"/>
                </a:solidFill>
              </a:rPr>
              <a:t>Returns a hash code for this string. The hash code for a String object is computed as</a:t>
            </a:r>
          </a:p>
          <a:p>
            <a:pPr lvl="0" rtl="0">
              <a:spcBef>
                <a:spcPts val="0"/>
              </a:spcBef>
              <a:buNone/>
            </a:pPr>
            <a:r>
              <a:rPr lang="en" sz="1200">
                <a:solidFill>
                  <a:srgbClr val="353833"/>
                </a:solidFill>
              </a:rPr>
              <a:t>s[0]*31^(n-1) + s[1]*31^(n-2) + ... + s[n-1]</a:t>
            </a:r>
            <a:br>
              <a:rPr lang="en" sz="1200">
                <a:solidFill>
                  <a:srgbClr val="353833"/>
                </a:solidFill>
              </a:rPr>
            </a:br>
            <a:r>
              <a:rPr lang="en" sz="1200">
                <a:solidFill>
                  <a:srgbClr val="353833"/>
                </a:solidFill>
              </a:rPr>
              <a:t>using int arithmetic, where s[i] is the </a:t>
            </a:r>
            <a:r>
              <a:rPr lang="en" sz="1200" i="1">
                <a:solidFill>
                  <a:srgbClr val="353833"/>
                </a:solidFill>
              </a:rPr>
              <a:t>i</a:t>
            </a:r>
            <a:r>
              <a:rPr lang="en" sz="1200">
                <a:solidFill>
                  <a:srgbClr val="353833"/>
                </a:solidFill>
              </a:rPr>
              <a:t>th character of the string, n is the length of the string, and ^ indicates exponentiation. (The hash value of the empty string is zero.)</a:t>
            </a:r>
          </a:p>
          <a:p>
            <a:pPr lvl="0" rtl="0">
              <a:spcBef>
                <a:spcPts val="0"/>
              </a:spcBef>
              <a:buNone/>
            </a:pPr>
            <a:endParaRPr sz="1200">
              <a:solidFill>
                <a:srgbClr val="353833"/>
              </a:solidFill>
            </a:endParaRPr>
          </a:p>
          <a:p>
            <a:pPr lvl="0" rtl="0">
              <a:spcBef>
                <a:spcPts val="0"/>
              </a:spcBef>
              <a:buNone/>
            </a:pPr>
            <a:r>
              <a:rPr lang="en" sz="1200">
                <a:solidFill>
                  <a:srgbClr val="353833"/>
                </a:solidFill>
              </a:rPr>
              <a:t>You lose the benefits of hashing when you need to hash on such long strings.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2"/>
        <p:cNvGrpSpPr/>
        <p:nvPr/>
      </p:nvGrpSpPr>
      <p:grpSpPr>
        <a:xfrm>
          <a:off x="0" y="0"/>
          <a:ext cx="0" cy="0"/>
          <a:chOff x="0" y="0"/>
          <a:chExt cx="0" cy="0"/>
        </a:xfrm>
      </p:grpSpPr>
      <p:sp>
        <p:nvSpPr>
          <p:cNvPr id="773" name="Shape 7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74" name="Shape 7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b="1">
                <a:solidFill>
                  <a:schemeClr val="dk1"/>
                </a:solidFill>
              </a:rPr>
              <a:t>On designing good hash functions: (Go into more detail if time permits)</a:t>
            </a:r>
          </a:p>
          <a:p>
            <a:pPr marL="457200" lvl="0" indent="-317500" rtl="0">
              <a:spcBef>
                <a:spcPts val="0"/>
              </a:spcBef>
              <a:buClr>
                <a:schemeClr val="dk1"/>
              </a:buClr>
              <a:buSzPct val="100000"/>
              <a:buFont typeface="Arial"/>
              <a:buChar char="●"/>
            </a:pPr>
            <a:r>
              <a:rPr lang="en" sz="1400">
                <a:solidFill>
                  <a:schemeClr val="dk1"/>
                </a:solidFill>
              </a:rPr>
              <a:t>Usually very difficult! Try to use built in ones as building blocks (well-defined for wrapper classes of primitive types and any Java API class)</a:t>
            </a:r>
          </a:p>
          <a:p>
            <a:pPr marL="457200" lvl="0" indent="-317500" rtl="0">
              <a:spcBef>
                <a:spcPts val="0"/>
              </a:spcBef>
              <a:buClr>
                <a:schemeClr val="dk1"/>
              </a:buClr>
              <a:buSzPct val="100000"/>
              <a:buFont typeface="Arial"/>
              <a:buChar char="●"/>
            </a:pPr>
            <a:r>
              <a:rPr lang="en" sz="1400">
                <a:solidFill>
                  <a:schemeClr val="dk1"/>
                </a:solidFill>
              </a:rPr>
              <a:t>Don’t use any properties you didn’t use in the equals method. Try to use as many of them as possible</a:t>
            </a:r>
          </a:p>
          <a:p>
            <a:pPr marL="457200" lvl="0" indent="-317500" rtl="0">
              <a:spcBef>
                <a:spcPts val="0"/>
              </a:spcBef>
              <a:buClr>
                <a:schemeClr val="dk1"/>
              </a:buClr>
              <a:buSzPct val="100000"/>
              <a:buFont typeface="Arial"/>
              <a:buChar char="●"/>
            </a:pPr>
            <a:r>
              <a:rPr lang="en" sz="1400">
                <a:solidFill>
                  <a:schemeClr val="dk1"/>
                </a:solidFill>
              </a:rPr>
              <a:t>Quick tip: for hashcode, take the set of properties used in equals, multiply each of their hashcodes by a prime number, and sum them up</a:t>
            </a:r>
          </a:p>
          <a:p>
            <a:pPr marL="914400" lvl="1" indent="-317500" rtl="0">
              <a:spcBef>
                <a:spcPts val="0"/>
              </a:spcBef>
              <a:buClr>
                <a:schemeClr val="dk1"/>
              </a:buClr>
              <a:buSzPct val="100000"/>
              <a:buFont typeface="Arial"/>
              <a:buChar char="○"/>
            </a:pPr>
            <a:r>
              <a:rPr lang="en" sz="1400">
                <a:solidFill>
                  <a:schemeClr val="dk1"/>
                </a:solidFill>
              </a:rPr>
              <a:t>helps get a better distribution of hashes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7" name="Shape 2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Shape 3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3" name="Shape 3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dirty="0"/>
              <a:t>add will linearly search through the linked list in order to make sure the key </a:t>
            </a:r>
            <a:r>
              <a:rPr lang="en" sz="1400" dirty="0" smtClean="0"/>
              <a:t>isn’t </a:t>
            </a:r>
            <a:r>
              <a:rPr lang="en" sz="1400" dirty="0"/>
              <a:t>already in the hashtable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Shape 3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3" name="Shape 3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sz="1400" dirty="0" smtClean="0"/>
              <a:t>Note that the load factor deals not only with the array but with the linked lists –i.e. the number of values in the set.</a:t>
            </a:r>
          </a:p>
          <a:p>
            <a:pPr lvl="0" rtl="0">
              <a:spcBef>
                <a:spcPts val="0"/>
              </a:spcBef>
              <a:buNone/>
            </a:pPr>
            <a:r>
              <a:rPr lang="en-US" sz="1400" dirty="0" smtClean="0"/>
              <a:t>This is important.</a:t>
            </a:r>
            <a:r>
              <a:rPr lang="en-US" sz="1400" baseline="0" dirty="0" smtClean="0"/>
              <a:t> With this definition, the same argument about the expected  number of probes being 2 if the load factor is ½ still holds. </a:t>
            </a:r>
            <a:endParaRPr lang="en" sz="14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7" name="Shape 2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Shape 6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1" name="Shape 6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dirty="0"/>
              <a:t>clustering is more problematic with linear probing. Quadratic probing attempts to solve this</a:t>
            </a:r>
          </a:p>
          <a:p>
            <a:pPr rtl="0">
              <a:spcBef>
                <a:spcPts val="0"/>
              </a:spcBef>
              <a:buNone/>
            </a:pPr>
            <a:endParaRPr sz="1400" dirty="0"/>
          </a:p>
          <a:p>
            <a:pPr lvl="0" rtl="0">
              <a:spcBef>
                <a:spcPts val="0"/>
              </a:spcBef>
              <a:buNone/>
            </a:pPr>
            <a:r>
              <a:rPr lang="en" sz="1400" dirty="0"/>
              <a:t>Reason why clustering is </a:t>
            </a:r>
            <a:r>
              <a:rPr lang="en" sz="1400" dirty="0" smtClean="0"/>
              <a:t>bad</a:t>
            </a:r>
            <a:r>
              <a:rPr lang="en" sz="1400" dirty="0"/>
              <a:t>: With chaining, if lots of keys hash to the same index it will decrease </a:t>
            </a:r>
            <a:r>
              <a:rPr lang="en" sz="1400" dirty="0" smtClean="0"/>
              <a:t>performance</a:t>
            </a:r>
            <a:r>
              <a:rPr lang="en-US" sz="1400" dirty="0" smtClean="0"/>
              <a:t>. Keys hashing</a:t>
            </a:r>
            <a:r>
              <a:rPr lang="en-US" sz="1400" baseline="0" dirty="0" smtClean="0"/>
              <a:t> to k and k+1 have no effect on </a:t>
            </a:r>
            <a:r>
              <a:rPr lang="en-US" sz="1400" baseline="0" dirty="0" err="1" smtClean="0"/>
              <a:t>eachother</a:t>
            </a:r>
            <a:r>
              <a:rPr lang="en-US" sz="1400" baseline="0" dirty="0" smtClean="0"/>
              <a:t>.</a:t>
            </a:r>
            <a:endParaRPr lang="en-US" sz="1400" dirty="0" smtClean="0"/>
          </a:p>
          <a:p>
            <a:pPr lvl="0" rtl="0">
              <a:spcBef>
                <a:spcPts val="0"/>
              </a:spcBef>
              <a:buNone/>
            </a:pPr>
            <a:endParaRPr lang="en-US" sz="1400" dirty="0" smtClean="0"/>
          </a:p>
          <a:p>
            <a:pPr lvl="0" rtl="0">
              <a:spcBef>
                <a:spcPts val="0"/>
              </a:spcBef>
              <a:buNone/>
            </a:pPr>
            <a:r>
              <a:rPr lang="en-US" sz="1400" dirty="0" smtClean="0"/>
              <a:t>But with open addressing and</a:t>
            </a:r>
            <a:r>
              <a:rPr lang="en" sz="1400" dirty="0" smtClean="0"/>
              <a:t> </a:t>
            </a:r>
            <a:r>
              <a:rPr lang="en" sz="1400" dirty="0"/>
              <a:t>probing, </a:t>
            </a:r>
            <a:r>
              <a:rPr lang="en-US" sz="1400" dirty="0" smtClean="0"/>
              <a:t>adding a</a:t>
            </a:r>
            <a:r>
              <a:rPr lang="en-US" sz="1400" baseline="0" dirty="0" smtClean="0"/>
              <a:t> value at index k+1 affects probing starting at k. Things may tend to cluster.</a:t>
            </a:r>
            <a:endParaRPr lang="en" sz="14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Shape 6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1" name="Shape 6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lang="en" sz="14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1" name="Shape 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Note that for </a:t>
            </a:r>
            <a:r>
              <a:rPr lang="en" sz="1400" b="1" dirty="0">
                <a:solidFill>
                  <a:srgbClr val="1155CC"/>
                </a:solidFill>
                <a:latin typeface="Courier New"/>
                <a:ea typeface="Courier New"/>
                <a:cs typeface="Courier New"/>
                <a:sym typeface="Courier New"/>
              </a:rPr>
              <a:t>add </a:t>
            </a:r>
            <a:r>
              <a:rPr lang="en" sz="1400" dirty="0"/>
              <a:t>you need to search linearly to find if the value exists already in the case where you </a:t>
            </a:r>
            <a:r>
              <a:rPr lang="en-US" sz="1400" dirty="0" smtClean="0"/>
              <a:t>do not place it in the set</a:t>
            </a:r>
            <a:r>
              <a:rPr lang="en" sz="1400" dirty="0" smtClean="0"/>
              <a:t>.</a:t>
            </a:r>
            <a:endParaRPr lang="en-US" sz="1400" dirty="0" smtClean="0"/>
          </a:p>
          <a:p>
            <a:pPr marR="0" lvl="0" algn="l" rtl="0">
              <a:lnSpc>
                <a:spcPct val="100000"/>
              </a:lnSpc>
              <a:spcBef>
                <a:spcPts val="0"/>
              </a:spcBef>
              <a:spcAft>
                <a:spcPts val="0"/>
              </a:spcAft>
              <a:buNone/>
            </a:pPr>
            <a:r>
              <a:rPr lang="en-US" sz="1400" dirty="0" smtClean="0"/>
              <a:t>Remove can take time O(n) to remove the first value.</a:t>
            </a:r>
            <a:endParaRPr lang="en" sz="14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1"/>
        <p:cNvGrpSpPr/>
        <p:nvPr/>
      </p:nvGrpSpPr>
      <p:grpSpPr>
        <a:xfrm>
          <a:off x="0" y="0"/>
          <a:ext cx="0" cy="0"/>
          <a:chOff x="0" y="0"/>
          <a:chExt cx="0" cy="0"/>
        </a:xfrm>
      </p:grpSpPr>
      <p:sp>
        <p:nvSpPr>
          <p:cNvPr id="722" name="Shape 7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3" name="Shape 7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Shape 7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32" name="Shape 7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78571"/>
              <a:buFont typeface="Arial"/>
              <a:buNone/>
            </a:pPr>
            <a:r>
              <a:rPr lang="en" sz="1400">
                <a:solidFill>
                  <a:schemeClr val="dk1"/>
                </a:solidFill>
              </a:rPr>
              <a:t>add, contains, and remove</a:t>
            </a:r>
          </a:p>
          <a:p>
            <a:pPr lvl="0" rtl="0">
              <a:spcBef>
                <a:spcPts val="0"/>
              </a:spcBef>
              <a:buClr>
                <a:schemeClr val="dk1"/>
              </a:buClr>
              <a:buSzPct val="78571"/>
              <a:buFont typeface="Arial"/>
              <a:buNone/>
            </a:pPr>
            <a:r>
              <a:rPr lang="en" sz="1400">
                <a:solidFill>
                  <a:schemeClr val="dk1"/>
                </a:solidFill>
              </a:rPr>
              <a:t>Chaining:</a:t>
            </a:r>
          </a:p>
          <a:p>
            <a:pPr marL="457200" lvl="0" indent="-317500" rtl="0">
              <a:spcBef>
                <a:spcPts val="0"/>
              </a:spcBef>
              <a:buClr>
                <a:schemeClr val="dk1"/>
              </a:buClr>
              <a:buSzPct val="100000"/>
              <a:buFont typeface="Arial"/>
              <a:buChar char="●"/>
            </a:pPr>
            <a:r>
              <a:rPr lang="en" sz="1400">
                <a:solidFill>
                  <a:schemeClr val="dk1"/>
                </a:solidFill>
              </a:rPr>
              <a:t>expected: O(hash function) + O(load factor)</a:t>
            </a:r>
          </a:p>
          <a:p>
            <a:pPr marL="914400" lvl="1" indent="-317500" rtl="0">
              <a:spcBef>
                <a:spcPts val="0"/>
              </a:spcBef>
              <a:buClr>
                <a:schemeClr val="dk1"/>
              </a:buClr>
              <a:buSzPct val="100000"/>
              <a:buFont typeface="Arial"/>
              <a:buChar char="○"/>
            </a:pPr>
            <a:r>
              <a:rPr lang="en" sz="1400">
                <a:solidFill>
                  <a:schemeClr val="dk1"/>
                </a:solidFill>
              </a:rPr>
              <a:t>With fast hash function and low load factor, O(1)</a:t>
            </a:r>
          </a:p>
          <a:p>
            <a:pPr marL="457200" lvl="0" indent="-317500" rtl="0">
              <a:spcBef>
                <a:spcPts val="0"/>
              </a:spcBef>
              <a:buClr>
                <a:schemeClr val="dk1"/>
              </a:buClr>
              <a:buSzPct val="100000"/>
              <a:buFont typeface="Arial"/>
              <a:buChar char="●"/>
            </a:pPr>
            <a:r>
              <a:rPr lang="en" sz="1400">
                <a:solidFill>
                  <a:schemeClr val="dk1"/>
                </a:solidFill>
              </a:rPr>
              <a:t>worst (all elements in one bucket): O(n)</a:t>
            </a:r>
          </a:p>
          <a:p>
            <a:pPr lvl="0" rtl="0">
              <a:spcBef>
                <a:spcPts val="0"/>
              </a:spcBef>
              <a:buClr>
                <a:schemeClr val="dk1"/>
              </a:buClr>
              <a:buSzPct val="78571"/>
              <a:buFont typeface="Arial"/>
              <a:buNone/>
            </a:pPr>
            <a:r>
              <a:rPr lang="en" sz="1400">
                <a:solidFill>
                  <a:schemeClr val="dk1"/>
                </a:solidFill>
              </a:rPr>
              <a:t>Open addressing:</a:t>
            </a:r>
          </a:p>
          <a:p>
            <a:pPr marL="457200" lvl="0" indent="-317500" rtl="0">
              <a:spcBef>
                <a:spcPts val="0"/>
              </a:spcBef>
              <a:buClr>
                <a:schemeClr val="dk1"/>
              </a:buClr>
              <a:buSzPct val="100000"/>
              <a:buFont typeface="Arial"/>
              <a:buChar char="●"/>
            </a:pPr>
            <a:r>
              <a:rPr lang="en" sz="1400">
                <a:solidFill>
                  <a:schemeClr val="dk1"/>
                </a:solidFill>
              </a:rPr>
              <a:t>expected: O(hash function) + O(length of array / null slots)</a:t>
            </a:r>
          </a:p>
          <a:p>
            <a:pPr marL="914400" lvl="1" indent="-317500" rtl="0">
              <a:spcBef>
                <a:spcPts val="0"/>
              </a:spcBef>
              <a:buClr>
                <a:schemeClr val="dk1"/>
              </a:buClr>
              <a:buSzPct val="100000"/>
              <a:buFont typeface="Arial"/>
              <a:buChar char="○"/>
            </a:pPr>
            <a:r>
              <a:rPr lang="en" sz="1400">
                <a:solidFill>
                  <a:schemeClr val="dk1"/>
                </a:solidFill>
              </a:rPr>
              <a:t>same as 1 / (1 - LF) from Gries’ slides. not sure which is easier to understand</a:t>
            </a:r>
          </a:p>
          <a:p>
            <a:pPr marL="457200" lvl="0" indent="-317500" rtl="0">
              <a:spcBef>
                <a:spcPts val="0"/>
              </a:spcBef>
              <a:buClr>
                <a:schemeClr val="dk1"/>
              </a:buClr>
              <a:buSzPct val="100000"/>
              <a:buFont typeface="Arial"/>
              <a:buChar char="●"/>
            </a:pPr>
            <a:r>
              <a:rPr lang="en" sz="1400">
                <a:solidFill>
                  <a:schemeClr val="dk1"/>
                </a:solidFill>
              </a:rPr>
              <a:t>worst (array almost full): O(n)</a:t>
            </a:r>
          </a:p>
          <a:p>
            <a:pPr lvl="0" rtl="0">
              <a:spcBef>
                <a:spcPts val="0"/>
              </a:spcBef>
              <a:buNone/>
            </a:pPr>
            <a:endParaRPr sz="14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Shape 7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0" name="Shape 7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b="1">
                <a:solidFill>
                  <a:srgbClr val="1155CC"/>
                </a:solidFill>
                <a:latin typeface="Courier New"/>
                <a:ea typeface="Courier New"/>
                <a:cs typeface="Courier New"/>
                <a:sym typeface="Courier New"/>
              </a:rPr>
              <a:t>add</a:t>
            </a:r>
            <a:r>
              <a:rPr lang="en" sz="1400">
                <a:solidFill>
                  <a:schemeClr val="dk1"/>
                </a:solidFill>
              </a:rPr>
              <a:t> sometimes requires rehashing. How long does this take?</a:t>
            </a:r>
          </a:p>
          <a:p>
            <a:pPr lvl="0" rtl="0">
              <a:spcBef>
                <a:spcPts val="0"/>
              </a:spcBef>
              <a:buClr>
                <a:schemeClr val="dk1"/>
              </a:buClr>
              <a:buSzPct val="78571"/>
              <a:buFont typeface="Arial"/>
              <a:buNone/>
            </a:pPr>
            <a:r>
              <a:rPr lang="en" sz="1400">
                <a:solidFill>
                  <a:schemeClr val="dk1"/>
                </a:solidFill>
              </a:rPr>
              <a:t>reinsert each element. Each reinsert is O(1), n elements, so O(n)</a:t>
            </a:r>
          </a:p>
          <a:p>
            <a:pPr lvl="0" rtl="0">
              <a:spcBef>
                <a:spcPts val="0"/>
              </a:spcBef>
              <a:buClr>
                <a:schemeClr val="dk1"/>
              </a:buClr>
              <a:buFont typeface="Arial"/>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Worst case runtime:</a:t>
            </a:r>
          </a:p>
          <a:p>
            <a:pPr lvl="0" rtl="0">
              <a:spcBef>
                <a:spcPts val="0"/>
              </a:spcBef>
              <a:buClr>
                <a:schemeClr val="dk1"/>
              </a:buClr>
              <a:buSzPct val="78571"/>
              <a:buFont typeface="Arial"/>
              <a:buNone/>
            </a:pPr>
            <a:r>
              <a:rPr lang="en" sz="1400">
                <a:solidFill>
                  <a:schemeClr val="dk1"/>
                </a:solidFill>
              </a:rPr>
              <a:t>	</a:t>
            </a:r>
            <a:r>
              <a:rPr lang="en" sz="1400" b="1">
                <a:solidFill>
                  <a:srgbClr val="1155CC"/>
                </a:solidFill>
                <a:latin typeface="Courier New"/>
                <a:ea typeface="Courier New"/>
                <a:cs typeface="Courier New"/>
                <a:sym typeface="Courier New"/>
              </a:rPr>
              <a:t>add</a:t>
            </a:r>
            <a:r>
              <a:rPr lang="en" sz="1400">
                <a:solidFill>
                  <a:schemeClr val="dk1"/>
                </a:solidFill>
              </a:rPr>
              <a:t> is O(n)</a:t>
            </a:r>
          </a:p>
          <a:p>
            <a:pPr lvl="0" rtl="0">
              <a:spcBef>
                <a:spcPts val="0"/>
              </a:spcBef>
              <a:buClr>
                <a:schemeClr val="dk1"/>
              </a:buClr>
              <a:buFont typeface="Arial"/>
              <a:buNone/>
            </a:pPr>
            <a:endParaRPr sz="1400">
              <a:solidFill>
                <a:schemeClr val="dk1"/>
              </a:solidFill>
            </a:endParaRPr>
          </a:p>
          <a:p>
            <a:pPr lvl="0" rtl="0">
              <a:spcBef>
                <a:spcPts val="0"/>
              </a:spcBef>
              <a:buClr>
                <a:schemeClr val="dk1"/>
              </a:buClr>
              <a:buSzPct val="78571"/>
              <a:buFont typeface="Arial"/>
              <a:buNone/>
            </a:pPr>
            <a:r>
              <a:rPr lang="en" sz="1400">
                <a:solidFill>
                  <a:schemeClr val="dk1"/>
                </a:solidFill>
              </a:rPr>
              <a:t>Amortized runtime:</a:t>
            </a:r>
          </a:p>
          <a:p>
            <a:pPr lvl="0" rtl="0">
              <a:spcBef>
                <a:spcPts val="0"/>
              </a:spcBef>
              <a:buClr>
                <a:schemeClr val="dk1"/>
              </a:buClr>
              <a:buSzPct val="78571"/>
              <a:buFont typeface="Arial"/>
              <a:buNone/>
            </a:pPr>
            <a:r>
              <a:rPr lang="en" sz="1400">
                <a:solidFill>
                  <a:schemeClr val="dk1"/>
                </a:solidFill>
              </a:rPr>
              <a:t>	</a:t>
            </a:r>
            <a:r>
              <a:rPr lang="en" sz="1400" b="1">
                <a:solidFill>
                  <a:srgbClr val="1155CC"/>
                </a:solidFill>
                <a:latin typeface="Courier New"/>
                <a:ea typeface="Courier New"/>
                <a:cs typeface="Courier New"/>
                <a:sym typeface="Courier New"/>
              </a:rPr>
              <a:t>add</a:t>
            </a:r>
            <a:r>
              <a:rPr lang="en" sz="1400">
                <a:solidFill>
                  <a:schemeClr val="dk1"/>
                </a:solidFill>
              </a:rPr>
              <a:t> is O(1)</a:t>
            </a:r>
          </a:p>
          <a:p>
            <a:pPr marL="457200" lvl="0" indent="-317500" rtl="0">
              <a:spcBef>
                <a:spcPts val="0"/>
              </a:spcBef>
              <a:buClr>
                <a:schemeClr val="dk1"/>
              </a:buClr>
              <a:buSzPct val="100000"/>
              <a:buFont typeface="Arial"/>
              <a:buChar char="●"/>
            </a:pPr>
            <a:r>
              <a:rPr lang="en" sz="1400">
                <a:solidFill>
                  <a:schemeClr val="dk1"/>
                </a:solidFill>
              </a:rPr>
              <a:t>consider average runtime over many operations</a:t>
            </a:r>
          </a:p>
          <a:p>
            <a:pPr marL="457200" lvl="0" indent="-317500" rtl="0">
              <a:spcBef>
                <a:spcPts val="0"/>
              </a:spcBef>
              <a:buClr>
                <a:schemeClr val="dk1"/>
              </a:buClr>
              <a:buSzPct val="100000"/>
              <a:buFont typeface="Arial"/>
              <a:buChar char="●"/>
            </a:pPr>
            <a:r>
              <a:rPr lang="en" sz="1400">
                <a:solidFill>
                  <a:schemeClr val="dk1"/>
                </a:solidFill>
              </a:rPr>
              <a:t>each add operation “shares” a small amount of the cost</a:t>
            </a:r>
          </a:p>
          <a:p>
            <a:pPr rtl="0">
              <a:spcBef>
                <a:spcPts val="0"/>
              </a:spcBef>
              <a:buNone/>
            </a:pPr>
            <a:endParaRPr sz="1400">
              <a:solidFill>
                <a:schemeClr val="dk1"/>
              </a:solidFill>
            </a:endParaRPr>
          </a:p>
          <a:p>
            <a:pPr lvl="0" rtl="0">
              <a:spcBef>
                <a:spcPts val="0"/>
              </a:spcBef>
              <a:buNone/>
            </a:pPr>
            <a:r>
              <a:rPr lang="en" sz="1400">
                <a:solidFill>
                  <a:schemeClr val="dk1"/>
                </a:solidFill>
              </a:rPr>
              <a:t>n + n/2 + n/4 + n/8 + … is a geometric series. as n approaches infinity, sum is 2n</a:t>
            </a:r>
          </a:p>
          <a:p>
            <a:pPr rtl="0">
              <a:spcBef>
                <a:spcPts val="0"/>
              </a:spcBef>
              <a:buNone/>
            </a:pPr>
            <a:endParaRPr sz="1400">
              <a:solidFill>
                <a:schemeClr val="dk1"/>
              </a:solidFill>
            </a:endParaRPr>
          </a:p>
          <a:p>
            <a:pPr lvl="0" rtl="0">
              <a:spcBef>
                <a:spcPts val="0"/>
              </a:spcBef>
              <a:buNone/>
            </a:pPr>
            <a:endParaRPr sz="1400">
              <a:solidFill>
                <a:schemeClr val="dk1"/>
              </a:solidFill>
            </a:endParaRPr>
          </a:p>
          <a:p>
            <a:pPr lvl="0" rtl="0">
              <a:spcBef>
                <a:spcPts val="0"/>
              </a:spcBef>
              <a:buNone/>
            </a:pPr>
            <a:endParaRPr sz="14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Shape 7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81" name="Shape 7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incremental resizing is where you don’t rehash all at once. Instead, you keep two tables at the same time, and every time you add an element you rehash a few more from the smaller one to the larger one. When looking up, check both tables. This prevents any O(n) rehashing operations.</a:t>
            </a:r>
          </a:p>
          <a:p>
            <a:pPr rtl="0">
              <a:spcBef>
                <a:spcPts val="0"/>
              </a:spcBef>
              <a:buNone/>
            </a:pPr>
            <a:endParaRPr sz="1400"/>
          </a:p>
          <a:p>
            <a:pPr rtl="0">
              <a:spcBef>
                <a:spcPts val="0"/>
              </a:spcBef>
              <a:buNone/>
            </a:pPr>
            <a:r>
              <a:rPr lang="en" sz="1400"/>
              <a:t>self balancing binary search trees include AVL trees and Red-Black trees</a:t>
            </a:r>
          </a:p>
          <a:p>
            <a:pPr rtl="0">
              <a:spcBef>
                <a:spcPts val="0"/>
              </a:spcBef>
              <a:buNone/>
            </a:pPr>
            <a:endParaRPr sz="1400"/>
          </a:p>
          <a:p>
            <a:pPr lvl="0" rtl="0">
              <a:spcBef>
                <a:spcPts val="0"/>
              </a:spcBef>
              <a:buNone/>
            </a:pPr>
            <a:r>
              <a:rPr lang="en" sz="1400"/>
              <a:t>No need to go into much depth on these, just mention that they are alternatives/improvements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Shape 7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89" name="Shape 78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marR="0" lvl="0" indent="-317500" algn="l" rtl="0">
              <a:lnSpc>
                <a:spcPct val="100000"/>
              </a:lnSpc>
              <a:spcBef>
                <a:spcPts val="0"/>
              </a:spcBef>
              <a:spcAft>
                <a:spcPts val="0"/>
              </a:spcAft>
              <a:buClr>
                <a:srgbClr val="000000"/>
              </a:buClr>
              <a:buSzPct val="100000"/>
              <a:buFont typeface="Arial"/>
              <a:buChar char="●"/>
            </a:pPr>
            <a:r>
              <a:rPr lang="en" sz="1400" dirty="0"/>
              <a:t>We’re going to be </a:t>
            </a:r>
            <a:r>
              <a:rPr lang="en-US" sz="1400" dirty="0" smtClean="0"/>
              <a:t>discussing </a:t>
            </a:r>
            <a:r>
              <a:rPr lang="en" sz="1400" dirty="0" smtClean="0"/>
              <a:t>hash function</a:t>
            </a:r>
            <a:r>
              <a:rPr lang="en-US" sz="1400" dirty="0" smtClean="0"/>
              <a:t>s</a:t>
            </a:r>
            <a:r>
              <a:rPr lang="en" sz="1400" dirty="0" smtClean="0"/>
              <a:t> </a:t>
            </a:r>
            <a:r>
              <a:rPr lang="en" sz="1400" dirty="0"/>
              <a:t>at the </a:t>
            </a:r>
            <a:r>
              <a:rPr lang="en" sz="1400" dirty="0" smtClean="0"/>
              <a:t>end </a:t>
            </a:r>
            <a:r>
              <a:rPr lang="en" sz="1400" dirty="0"/>
              <a:t>so don’t go into </a:t>
            </a:r>
            <a:r>
              <a:rPr lang="en" sz="1400" dirty="0" smtClean="0"/>
              <a:t>much </a:t>
            </a:r>
            <a:r>
              <a:rPr lang="en" sz="1400" dirty="0"/>
              <a:t>detail </a:t>
            </a:r>
            <a:r>
              <a:rPr lang="en" sz="1400" dirty="0" smtClean="0"/>
              <a:t>here</a:t>
            </a:r>
            <a:endParaRPr lang="en-US" sz="1400" dirty="0" smtClean="0"/>
          </a:p>
          <a:p>
            <a:pPr marL="457200" marR="0" lvl="0" indent="-317500" algn="l" rtl="0">
              <a:lnSpc>
                <a:spcPct val="100000"/>
              </a:lnSpc>
              <a:spcBef>
                <a:spcPts val="0"/>
              </a:spcBef>
              <a:spcAft>
                <a:spcPts val="0"/>
              </a:spcAft>
              <a:buClr>
                <a:srgbClr val="000000"/>
              </a:buClr>
              <a:buSzPct val="100000"/>
              <a:buFont typeface="Arial"/>
              <a:buChar char="●"/>
            </a:pPr>
            <a:r>
              <a:rPr lang="en-US" sz="1400" dirty="0" smtClean="0"/>
              <a:t>You could say that for an object, it’s address in memory</a:t>
            </a:r>
            <a:r>
              <a:rPr lang="en-US" sz="1400" baseline="0" dirty="0" smtClean="0"/>
              <a:t> could be a good value of the hash function.</a:t>
            </a:r>
            <a:endParaRPr lang="en" sz="1400" dirty="0"/>
          </a:p>
          <a:p>
            <a:pPr marL="457200" marR="0" lvl="0" indent="-317500" algn="l" rtl="0">
              <a:lnSpc>
                <a:spcPct val="100000"/>
              </a:lnSpc>
              <a:spcBef>
                <a:spcPts val="0"/>
              </a:spcBef>
              <a:spcAft>
                <a:spcPts val="0"/>
              </a:spcAft>
              <a:buClr>
                <a:srgbClr val="000000"/>
              </a:buClr>
              <a:buSzPct val="100000"/>
              <a:buFont typeface="Arial"/>
              <a:buChar char="●"/>
            </a:pPr>
            <a:r>
              <a:rPr lang="en" sz="1400" dirty="0"/>
              <a:t>Just state that we have a function that </a:t>
            </a:r>
            <a:r>
              <a:rPr lang="en" sz="1400" dirty="0" smtClean="0"/>
              <a:t>produces </a:t>
            </a:r>
            <a:r>
              <a:rPr lang="en" sz="1400" dirty="0"/>
              <a:t>an integer (may be positive or negative</a:t>
            </a:r>
            <a:r>
              <a:rPr lang="en" sz="1400" dirty="0" smtClean="0"/>
              <a:t>)</a:t>
            </a:r>
            <a:r>
              <a:rPr lang="en-US" sz="1400" dirty="0" smtClean="0"/>
              <a:t> from a value</a:t>
            </a:r>
            <a:endParaRPr lang="en" sz="1400" dirty="0"/>
          </a:p>
          <a:p>
            <a:pPr marL="457200" marR="0" lvl="0" indent="-317500" algn="l" rtl="0">
              <a:lnSpc>
                <a:spcPct val="100000"/>
              </a:lnSpc>
              <a:spcBef>
                <a:spcPts val="0"/>
              </a:spcBef>
              <a:spcAft>
                <a:spcPts val="0"/>
              </a:spcAft>
              <a:buClr>
                <a:srgbClr val="000000"/>
              </a:buClr>
              <a:buSzPct val="100000"/>
              <a:buFont typeface="Arial"/>
              <a:buChar char="●"/>
            </a:pPr>
            <a:r>
              <a:rPr lang="en-US" sz="1400" dirty="0" smtClean="0"/>
              <a:t>The</a:t>
            </a:r>
            <a:r>
              <a:rPr lang="en-US" sz="1400" baseline="0" dirty="0" smtClean="0"/>
              <a:t> h</a:t>
            </a:r>
            <a:r>
              <a:rPr lang="en" sz="1400" dirty="0" smtClean="0"/>
              <a:t>ash </a:t>
            </a:r>
            <a:r>
              <a:rPr lang="en" sz="1400" dirty="0"/>
              <a:t>function should be O(1) to reap the benefits of hashing</a:t>
            </a:r>
          </a:p>
          <a:p>
            <a:pPr marL="914400" marR="0" lvl="1" indent="-317500" algn="l" rtl="0">
              <a:lnSpc>
                <a:spcPct val="100000"/>
              </a:lnSpc>
              <a:spcBef>
                <a:spcPts val="0"/>
              </a:spcBef>
              <a:spcAft>
                <a:spcPts val="0"/>
              </a:spcAft>
              <a:buClr>
                <a:srgbClr val="000000"/>
              </a:buClr>
              <a:buSzPct val="100000"/>
              <a:buFont typeface="Arial"/>
              <a:buChar char="○"/>
            </a:pPr>
            <a:r>
              <a:rPr lang="en" sz="1400" dirty="0"/>
              <a:t>This is where the magic is to get our O(n) operations down to amortized O(1) </a:t>
            </a:r>
            <a:r>
              <a:rPr lang="en-US" sz="1400" dirty="0" smtClean="0"/>
              <a:t>  --”amortized” is explained later.</a:t>
            </a:r>
            <a:endParaRPr lang="en" sz="14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Tell them we want to use remainder % to get an index in the range</a:t>
            </a:r>
            <a:r>
              <a:rPr lang="en-US" sz="1400" baseline="0" dirty="0" smtClean="0"/>
              <a:t> 0..n.length-1.</a:t>
            </a:r>
          </a:p>
          <a:p>
            <a:pPr marR="0" lvl="0" algn="l" rtl="0">
              <a:lnSpc>
                <a:spcPct val="100000"/>
              </a:lnSpc>
              <a:spcBef>
                <a:spcPts val="0"/>
              </a:spcBef>
              <a:spcAft>
                <a:spcPts val="0"/>
              </a:spcAft>
              <a:buNone/>
            </a:pPr>
            <a:r>
              <a:rPr lang="en-US" sz="1400" baseline="0" dirty="0" smtClean="0"/>
              <a:t>But if </a:t>
            </a:r>
            <a:r>
              <a:rPr lang="en-US" sz="1400" baseline="0" dirty="0" err="1" smtClean="0"/>
              <a:t>hashCode</a:t>
            </a:r>
            <a:r>
              <a:rPr lang="en-US" sz="1400" baseline="0" dirty="0" smtClean="0"/>
              <a:t>(“VA”) is negative, the remainder operation could yield a negative value. It’ not exactly the mod function.</a:t>
            </a:r>
          </a:p>
          <a:p>
            <a:pPr marR="0" lvl="0" algn="l" rtl="0">
              <a:lnSpc>
                <a:spcPct val="100000"/>
              </a:lnSpc>
              <a:spcBef>
                <a:spcPts val="0"/>
              </a:spcBef>
              <a:spcAft>
                <a:spcPts val="0"/>
              </a:spcAft>
              <a:buNone/>
            </a:pPr>
            <a:r>
              <a:rPr lang="en-US" sz="1400" baseline="0" dirty="0" smtClean="0"/>
              <a:t>That’s the reason for the </a:t>
            </a:r>
            <a:r>
              <a:rPr lang="en-US" sz="1400" baseline="0" dirty="0" err="1" smtClean="0"/>
              <a:t>Math.abs</a:t>
            </a:r>
            <a:r>
              <a:rPr lang="en-US" sz="1400" baseline="0" dirty="0" smtClean="0"/>
              <a:t>. call.</a:t>
            </a:r>
            <a:endParaRPr sz="14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Tell them empty space denotes </a:t>
            </a:r>
            <a:r>
              <a:rPr lang="en-US" sz="1400" b="1" dirty="0" smtClean="0"/>
              <a:t>null</a:t>
            </a:r>
            <a:r>
              <a:rPr lang="en-US" sz="1400" b="0" dirty="0" smtClean="0"/>
              <a:t>.</a:t>
            </a:r>
          </a:p>
          <a:p>
            <a:pPr marR="0" lvl="0" algn="l" rtl="0">
              <a:lnSpc>
                <a:spcPct val="100000"/>
              </a:lnSpc>
              <a:spcBef>
                <a:spcPts val="0"/>
              </a:spcBef>
              <a:spcAft>
                <a:spcPts val="0"/>
              </a:spcAft>
              <a:buNone/>
            </a:pPr>
            <a:r>
              <a:rPr lang="en-US" sz="1400" b="0" dirty="0" smtClean="0"/>
              <a:t>Here is ONE way to get the </a:t>
            </a:r>
            <a:r>
              <a:rPr lang="en-US" sz="1400" b="0" dirty="0" err="1" smtClean="0"/>
              <a:t>hashCode</a:t>
            </a:r>
            <a:r>
              <a:rPr lang="en-US" sz="1400" b="0" dirty="0" smtClean="0"/>
              <a:t> of “VA”, make it &gt;=</a:t>
            </a:r>
            <a:r>
              <a:rPr lang="en-US" sz="1400" b="0" baseline="0" dirty="0" smtClean="0"/>
              <a:t> 0, and then take the remainder.</a:t>
            </a:r>
          </a:p>
          <a:p>
            <a:pPr marR="0" lvl="0" algn="l" rtl="0">
              <a:lnSpc>
                <a:spcPct val="100000"/>
              </a:lnSpc>
              <a:spcBef>
                <a:spcPts val="0"/>
              </a:spcBef>
              <a:spcAft>
                <a:spcPts val="0"/>
              </a:spcAft>
              <a:buNone/>
            </a:pPr>
            <a:endParaRPr lang="en-US" sz="1400" b="0" baseline="0" dirty="0" smtClean="0"/>
          </a:p>
          <a:p>
            <a:pPr marR="0" lvl="0" algn="l" rtl="0">
              <a:lnSpc>
                <a:spcPct val="100000"/>
              </a:lnSpc>
              <a:spcBef>
                <a:spcPts val="0"/>
              </a:spcBef>
              <a:spcAft>
                <a:spcPts val="0"/>
              </a:spcAft>
              <a:buNone/>
            </a:pPr>
            <a:r>
              <a:rPr lang="en-US" sz="1400" b="0" baseline="0" dirty="0" smtClean="0"/>
              <a:t>Note that if  -5  %  </a:t>
            </a:r>
            <a:r>
              <a:rPr lang="en-US" sz="1400" b="0" baseline="0" dirty="0" err="1" smtClean="0"/>
              <a:t>b.length</a:t>
            </a:r>
            <a:r>
              <a:rPr lang="en-US" sz="1400" b="0" baseline="0" dirty="0" smtClean="0"/>
              <a:t> COULD produce a negative number. It is not the same as mathematical mod </a:t>
            </a:r>
            <a:r>
              <a:rPr lang="en-US" sz="1400" b="0" baseline="0" dirty="0" err="1" smtClean="0"/>
              <a:t>fnction</a:t>
            </a:r>
            <a:endParaRPr lang="en-US" sz="1400" b="0" baseline="0" dirty="0" smtClean="0"/>
          </a:p>
          <a:p>
            <a:pPr marR="0" lvl="0" algn="l" rtl="0">
              <a:lnSpc>
                <a:spcPct val="100000"/>
              </a:lnSpc>
              <a:spcBef>
                <a:spcPts val="0"/>
              </a:spcBef>
              <a:spcAft>
                <a:spcPts val="0"/>
              </a:spcAft>
              <a:buNone/>
            </a:pPr>
            <a:endParaRPr lang="en-US" sz="1400" b="0" baseline="0" dirty="0" smtClean="0"/>
          </a:p>
          <a:p>
            <a:pPr marR="0" lvl="0" algn="l" rtl="0">
              <a:lnSpc>
                <a:spcPct val="100000"/>
              </a:lnSpc>
              <a:spcBef>
                <a:spcPts val="0"/>
              </a:spcBef>
              <a:spcAft>
                <a:spcPts val="0"/>
              </a:spcAft>
              <a:buNone/>
            </a:pPr>
            <a:r>
              <a:rPr lang="en-US" sz="1400" b="0" baseline="0" dirty="0" smtClean="0"/>
              <a:t>This is a constant-time operation if </a:t>
            </a:r>
            <a:r>
              <a:rPr lang="en-US" sz="1400" b="0" baseline="0" dirty="0" err="1" smtClean="0"/>
              <a:t>hashCode</a:t>
            </a:r>
            <a:r>
              <a:rPr lang="en-US" sz="1400" b="0" baseline="0" dirty="0" smtClean="0"/>
              <a:t> is constant time.</a:t>
            </a:r>
          </a:p>
          <a:p>
            <a:pPr marR="0" lvl="0" algn="l" rtl="0">
              <a:lnSpc>
                <a:spcPct val="100000"/>
              </a:lnSpc>
              <a:spcBef>
                <a:spcPts val="0"/>
              </a:spcBef>
              <a:spcAft>
                <a:spcPts val="0"/>
              </a:spcAft>
              <a:buNone/>
            </a:pPr>
            <a:endParaRPr sz="14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9" name="Shape 2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US" sz="1400" dirty="0" smtClean="0"/>
              <a:t>Tell them that each look at an element to see whether it is null is called a “probe”.</a:t>
            </a:r>
          </a:p>
          <a:p>
            <a:pPr marR="0" lvl="0" algn="l" rtl="0">
              <a:lnSpc>
                <a:spcPct val="100000"/>
              </a:lnSpc>
              <a:spcBef>
                <a:spcPts val="0"/>
              </a:spcBef>
              <a:spcAft>
                <a:spcPts val="0"/>
              </a:spcAft>
              <a:buNone/>
            </a:pPr>
            <a:r>
              <a:rPr lang="en-US" sz="1400" dirty="0" smtClean="0"/>
              <a:t>You’ll see that terminology in a minute. It’s called linear probing because we look at successive elements, as in linear search, but with wraparound.</a:t>
            </a:r>
          </a:p>
          <a:p>
            <a:pPr marR="0" lvl="0" algn="l" rtl="0">
              <a:lnSpc>
                <a:spcPct val="100000"/>
              </a:lnSpc>
              <a:spcBef>
                <a:spcPts val="0"/>
              </a:spcBef>
              <a:spcAft>
                <a:spcPts val="0"/>
              </a:spcAft>
              <a:buNone/>
            </a:pPr>
            <a:r>
              <a:rPr lang="en-US" sz="1400" dirty="0" smtClean="0"/>
              <a:t>The</a:t>
            </a:r>
            <a:r>
              <a:rPr lang="en-US" sz="1400" baseline="0" dirty="0" smtClean="0"/>
              <a:t> wraparound is important.</a:t>
            </a:r>
            <a:endParaRPr sz="14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a:spcBef>
                <a:spcPts val="0"/>
              </a:spcBef>
              <a:buNone/>
            </a:pPr>
            <a:r>
              <a:rPr lang="en" sz="4800" dirty="0"/>
              <a:t>Recitation 7</a:t>
            </a:r>
          </a:p>
        </p:txBody>
      </p:sp>
      <p:sp>
        <p:nvSpPr>
          <p:cNvPr id="39" name="Shape 39"/>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sz="3200" dirty="0"/>
              <a:t>Hashing</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374652"/>
            <a:ext cx="8229600" cy="627506"/>
          </a:xfrm>
          <a:prstGeom prst="rect">
            <a:avLst/>
          </a:prstGeom>
        </p:spPr>
        <p:txBody>
          <a:bodyPr lIns="91425" tIns="91425" rIns="91425" bIns="91425" anchor="b" anchorCtr="0">
            <a:noAutofit/>
          </a:bodyPr>
          <a:lstStyle/>
          <a:p>
            <a:pPr lvl="0" rtl="0">
              <a:spcBef>
                <a:spcPts val="0"/>
              </a:spcBef>
              <a:buNone/>
            </a:pPr>
            <a:r>
              <a:rPr lang="en-US" sz="3200" dirty="0" smtClean="0"/>
              <a:t>Open addressing: </a:t>
            </a:r>
            <a:r>
              <a:rPr lang="en-US" sz="3200" dirty="0" smtClean="0">
                <a:solidFill>
                  <a:srgbClr val="800000"/>
                </a:solidFill>
              </a:rPr>
              <a:t>linear probing</a:t>
            </a:r>
            <a:endParaRPr lang="en" sz="3200" dirty="0">
              <a:solidFill>
                <a:srgbClr val="800000"/>
              </a:solidFill>
            </a:endParaRPr>
          </a:p>
        </p:txBody>
      </p:sp>
      <p:sp>
        <p:nvSpPr>
          <p:cNvPr id="107" name="Shape 107"/>
          <p:cNvSpPr txBox="1"/>
          <p:nvPr/>
        </p:nvSpPr>
        <p:spPr>
          <a:xfrm>
            <a:off x="7004350" y="168674"/>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28" name="Shape 128"/>
          <p:cNvSpPr txBox="1"/>
          <p:nvPr/>
        </p:nvSpPr>
        <p:spPr>
          <a:xfrm>
            <a:off x="534926" y="2465614"/>
            <a:ext cx="7432124" cy="480599"/>
          </a:xfrm>
          <a:prstGeom prst="rect">
            <a:avLst/>
          </a:prstGeom>
          <a:noFill/>
          <a:ln>
            <a:noFill/>
          </a:ln>
        </p:spPr>
        <p:txBody>
          <a:bodyPr lIns="91425" tIns="91425" rIns="91425" bIns="91425" anchor="t" anchorCtr="0">
            <a:noAutofit/>
          </a:bodyPr>
          <a:lstStyle/>
          <a:p>
            <a:pPr lvl="0" rtl="0">
              <a:spcBef>
                <a:spcPts val="0"/>
              </a:spcBef>
              <a:buNone/>
            </a:pPr>
            <a:r>
              <a:rPr lang="en" sz="2400" b="1" dirty="0" smtClean="0">
                <a:solidFill>
                  <a:srgbClr val="1155CC"/>
                </a:solidFill>
                <a:latin typeface="Courier New"/>
                <a:ea typeface="Courier New"/>
                <a:cs typeface="Courier New"/>
                <a:sym typeface="Courier New"/>
              </a:rPr>
              <a:t>add(</a:t>
            </a:r>
            <a:r>
              <a:rPr lang="en-US" sz="2400" b="1" dirty="0" smtClean="0">
                <a:solidFill>
                  <a:srgbClr val="1155CC"/>
                </a:solidFill>
                <a:latin typeface="Courier New"/>
                <a:ea typeface="Courier New"/>
                <a:cs typeface="Courier New"/>
                <a:sym typeface="Courier New"/>
              </a:rPr>
              <a:t>“MA</a:t>
            </a:r>
            <a:r>
              <a:rPr lang="en" sz="2400" b="1" dirty="0" smtClean="0">
                <a:solidFill>
                  <a:srgbClr val="1155CC"/>
                </a:solidFill>
                <a:latin typeface="Courier New"/>
                <a:ea typeface="Courier New"/>
                <a:cs typeface="Courier New"/>
                <a:sym typeface="Courier New"/>
              </a:rPr>
              <a:t>”)</a:t>
            </a:r>
            <a:r>
              <a:rPr lang="en-US" sz="2400" b="1" dirty="0" smtClean="0">
                <a:solidFill>
                  <a:srgbClr val="1155CC"/>
                </a:solidFill>
                <a:latin typeface="Courier New"/>
                <a:ea typeface="Courier New"/>
                <a:cs typeface="Courier New"/>
                <a:sym typeface="Courier New"/>
              </a:rPr>
              <a:t>.  Suppose “MA” hashes to 4</a:t>
            </a:r>
            <a:endParaRPr lang="en" sz="2400" b="1" dirty="0">
              <a:latin typeface="Courier New"/>
              <a:ea typeface="Courier New"/>
              <a:cs typeface="Courier New"/>
              <a:sym typeface="Courier New"/>
            </a:endParaRPr>
          </a:p>
        </p:txBody>
      </p:sp>
      <p:sp>
        <p:nvSpPr>
          <p:cNvPr id="44" name="Shape 56"/>
          <p:cNvSpPr txBox="1"/>
          <p:nvPr/>
        </p:nvSpPr>
        <p:spPr>
          <a:xfrm>
            <a:off x="5108512" y="15904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215442"/>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066465" cy="552920"/>
              <a:chOff x="1042047" y="2412597"/>
              <a:chExt cx="4066465"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3253172" cy="552920"/>
                <a:chOff x="1042047" y="2412597"/>
                <a:chExt cx="3253172"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48890"/>
              <a:ext cx="6484831" cy="480599"/>
              <a:chOff x="1042047" y="2048890"/>
              <a:chExt cx="6484831" cy="480599"/>
            </a:xfrm>
          </p:grpSpPr>
          <p:sp>
            <p:nvSpPr>
              <p:cNvPr id="28"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7" name="Shape 63"/>
          <p:cNvSpPr txBox="1"/>
          <p:nvPr/>
        </p:nvSpPr>
        <p:spPr>
          <a:xfrm>
            <a:off x="3481926" y="1585504"/>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56"/>
          <p:cNvSpPr txBox="1"/>
          <p:nvPr/>
        </p:nvSpPr>
        <p:spPr>
          <a:xfrm>
            <a:off x="4295219" y="15942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cxnSp>
        <p:nvCxnSpPr>
          <p:cNvPr id="31" name="Shape 505"/>
          <p:cNvCxnSpPr/>
          <p:nvPr/>
        </p:nvCxnSpPr>
        <p:spPr>
          <a:xfrm>
            <a:off x="4385350" y="2312826"/>
            <a:ext cx="1591890" cy="0"/>
          </a:xfrm>
          <a:prstGeom prst="straightConnector1">
            <a:avLst/>
          </a:prstGeom>
          <a:noFill/>
          <a:ln w="38100" cap="flat">
            <a:solidFill>
              <a:srgbClr val="FF0000"/>
            </a:solidFill>
            <a:prstDash val="solid"/>
            <a:round/>
            <a:headEnd type="none" w="lg" len="lg"/>
            <a:tailEnd type="triangle" w="lg" len="lg"/>
          </a:ln>
        </p:spPr>
      </p:cxnSp>
      <p:cxnSp>
        <p:nvCxnSpPr>
          <p:cNvPr id="32" name="Shape 506"/>
          <p:cNvCxnSpPr/>
          <p:nvPr/>
        </p:nvCxnSpPr>
        <p:spPr>
          <a:xfrm>
            <a:off x="1126850" y="2270585"/>
            <a:ext cx="1626300" cy="0"/>
          </a:xfrm>
          <a:prstGeom prst="straightConnector1">
            <a:avLst/>
          </a:prstGeom>
          <a:noFill/>
          <a:ln w="38100" cap="flat">
            <a:solidFill>
              <a:srgbClr val="FF0000"/>
            </a:solidFill>
            <a:prstDash val="solid"/>
            <a:round/>
            <a:headEnd type="none" w="lg" len="lg"/>
            <a:tailEnd type="triangle" w="lg" len="lg"/>
          </a:ln>
        </p:spPr>
      </p:cxnSp>
      <p:sp>
        <p:nvSpPr>
          <p:cNvPr id="35" name="TextBox 34"/>
          <p:cNvSpPr txBox="1"/>
          <p:nvPr/>
        </p:nvSpPr>
        <p:spPr>
          <a:xfrm>
            <a:off x="441078" y="3231300"/>
            <a:ext cx="7708282" cy="461665"/>
          </a:xfrm>
          <a:prstGeom prst="rect">
            <a:avLst/>
          </a:prstGeom>
          <a:noFill/>
        </p:spPr>
        <p:txBody>
          <a:bodyPr wrap="square" rtlCol="0">
            <a:spAutoFit/>
          </a:bodyPr>
          <a:lstStyle/>
          <a:p>
            <a:r>
              <a:rPr lang="en-US" sz="2400" dirty="0" smtClean="0">
                <a:solidFill>
                  <a:srgbClr val="FF0000"/>
                </a:solidFill>
              </a:rPr>
              <a:t>Here, look in b[4], b[5], b[0], b[1] and place “MA” in b[1]. </a:t>
            </a:r>
          </a:p>
        </p:txBody>
      </p:sp>
      <p:sp>
        <p:nvSpPr>
          <p:cNvPr id="36" name="Shape 56"/>
          <p:cNvSpPr txBox="1"/>
          <p:nvPr/>
        </p:nvSpPr>
        <p:spPr>
          <a:xfrm>
            <a:off x="1042047" y="15831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37" name="Shape 56"/>
          <p:cNvSpPr txBox="1"/>
          <p:nvPr/>
        </p:nvSpPr>
        <p:spPr>
          <a:xfrm>
            <a:off x="1855340" y="157914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sp>
        <p:nvSpPr>
          <p:cNvPr id="2" name="TextBox 1"/>
          <p:cNvSpPr txBox="1"/>
          <p:nvPr/>
        </p:nvSpPr>
        <p:spPr>
          <a:xfrm>
            <a:off x="481105" y="4008631"/>
            <a:ext cx="5727800" cy="830997"/>
          </a:xfrm>
          <a:prstGeom prst="rect">
            <a:avLst/>
          </a:prstGeom>
          <a:noFill/>
        </p:spPr>
        <p:txBody>
          <a:bodyPr wrap="none" rtlCol="0">
            <a:spAutoFit/>
          </a:bodyPr>
          <a:lstStyle/>
          <a:p>
            <a:r>
              <a:rPr lang="en-US" sz="2400" dirty="0" smtClean="0"/>
              <a:t>This took 4 probes to find a null element.</a:t>
            </a:r>
          </a:p>
          <a:p>
            <a:r>
              <a:rPr lang="en-US" sz="2400" dirty="0" smtClean="0"/>
              <a:t>“probe”:  a test of one array element</a:t>
            </a:r>
            <a:endParaRPr lang="en-US" sz="2400" dirty="0"/>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10</a:t>
            </a:fld>
            <a:endParaRPr lang="en"/>
          </a:p>
        </p:txBody>
      </p:sp>
    </p:spTree>
    <p:extLst>
      <p:ext uri="{BB962C8B-B14F-4D97-AF65-F5344CB8AC3E}">
        <p14:creationId xmlns:p14="http://schemas.microsoft.com/office/powerpoint/2010/main" val="478643566"/>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dissolve">
                                      <p:cBhvr>
                                        <p:cTn id="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374652"/>
            <a:ext cx="8229600" cy="627506"/>
          </a:xfrm>
          <a:prstGeom prst="rect">
            <a:avLst/>
          </a:prstGeom>
        </p:spPr>
        <p:txBody>
          <a:bodyPr lIns="91425" tIns="91425" rIns="91425" bIns="91425" anchor="b" anchorCtr="0">
            <a:noAutofit/>
          </a:bodyPr>
          <a:lstStyle/>
          <a:p>
            <a:pPr lvl="0" rtl="0">
              <a:spcBef>
                <a:spcPts val="0"/>
              </a:spcBef>
              <a:buNone/>
            </a:pPr>
            <a:r>
              <a:rPr lang="en-US" sz="3200" dirty="0" smtClean="0"/>
              <a:t>Open addressing: </a:t>
            </a:r>
            <a:r>
              <a:rPr lang="en-US" sz="3200" dirty="0" smtClean="0">
                <a:solidFill>
                  <a:srgbClr val="800000"/>
                </a:solidFill>
              </a:rPr>
              <a:t>linear probing</a:t>
            </a:r>
            <a:endParaRPr lang="en" sz="3200" dirty="0">
              <a:solidFill>
                <a:srgbClr val="800000"/>
              </a:solidFill>
            </a:endParaRPr>
          </a:p>
        </p:txBody>
      </p:sp>
      <p:sp>
        <p:nvSpPr>
          <p:cNvPr id="107" name="Shape 107"/>
          <p:cNvSpPr txBox="1"/>
          <p:nvPr/>
        </p:nvSpPr>
        <p:spPr>
          <a:xfrm>
            <a:off x="7004350" y="168674"/>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44" name="Shape 56"/>
          <p:cNvSpPr txBox="1"/>
          <p:nvPr/>
        </p:nvSpPr>
        <p:spPr>
          <a:xfrm>
            <a:off x="5108512" y="15904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215442"/>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066465" cy="552920"/>
              <a:chOff x="1042047" y="2412597"/>
              <a:chExt cx="4066465"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3253172" cy="552920"/>
                <a:chOff x="1042047" y="2412597"/>
                <a:chExt cx="3253172"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48890"/>
              <a:ext cx="6484831" cy="480599"/>
              <a:chOff x="1042047" y="2048890"/>
              <a:chExt cx="6484831" cy="480599"/>
            </a:xfrm>
          </p:grpSpPr>
          <p:sp>
            <p:nvSpPr>
              <p:cNvPr id="28"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7" name="Shape 63"/>
          <p:cNvSpPr txBox="1"/>
          <p:nvPr/>
        </p:nvSpPr>
        <p:spPr>
          <a:xfrm>
            <a:off x="3481926" y="1585504"/>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56"/>
          <p:cNvSpPr txBox="1"/>
          <p:nvPr/>
        </p:nvSpPr>
        <p:spPr>
          <a:xfrm>
            <a:off x="4295219" y="15942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cxnSp>
        <p:nvCxnSpPr>
          <p:cNvPr id="31" name="Shape 505"/>
          <p:cNvCxnSpPr/>
          <p:nvPr/>
        </p:nvCxnSpPr>
        <p:spPr>
          <a:xfrm>
            <a:off x="4385350" y="2312826"/>
            <a:ext cx="1591890" cy="0"/>
          </a:xfrm>
          <a:prstGeom prst="straightConnector1">
            <a:avLst/>
          </a:prstGeom>
          <a:noFill/>
          <a:ln w="38100" cap="flat">
            <a:solidFill>
              <a:srgbClr val="FF0000"/>
            </a:solidFill>
            <a:prstDash val="solid"/>
            <a:round/>
            <a:headEnd type="none" w="lg" len="lg"/>
            <a:tailEnd type="triangle" w="lg" len="lg"/>
          </a:ln>
        </p:spPr>
      </p:cxnSp>
      <p:cxnSp>
        <p:nvCxnSpPr>
          <p:cNvPr id="32" name="Shape 506"/>
          <p:cNvCxnSpPr/>
          <p:nvPr/>
        </p:nvCxnSpPr>
        <p:spPr>
          <a:xfrm>
            <a:off x="1126850" y="2270585"/>
            <a:ext cx="1626300" cy="0"/>
          </a:xfrm>
          <a:prstGeom prst="straightConnector1">
            <a:avLst/>
          </a:prstGeom>
          <a:noFill/>
          <a:ln w="38100" cap="flat">
            <a:solidFill>
              <a:srgbClr val="FF0000"/>
            </a:solidFill>
            <a:prstDash val="solid"/>
            <a:round/>
            <a:headEnd type="none" w="lg" len="lg"/>
            <a:tailEnd type="triangle" w="lg" len="lg"/>
          </a:ln>
        </p:spPr>
      </p:cxnSp>
      <p:sp>
        <p:nvSpPr>
          <p:cNvPr id="35" name="TextBox 34"/>
          <p:cNvSpPr txBox="1"/>
          <p:nvPr/>
        </p:nvSpPr>
        <p:spPr>
          <a:xfrm>
            <a:off x="1042046" y="2536736"/>
            <a:ext cx="7927085" cy="2462213"/>
          </a:xfrm>
          <a:prstGeom prst="rect">
            <a:avLst/>
          </a:prstGeom>
          <a:noFill/>
        </p:spPr>
        <p:txBody>
          <a:bodyPr wrap="square" rtlCol="0">
            <a:spAutoFit/>
          </a:bodyPr>
          <a:lstStyle/>
          <a:p>
            <a:r>
              <a:rPr lang="en-US" sz="2400" dirty="0">
                <a:solidFill>
                  <a:srgbClr val="FF0000"/>
                </a:solidFill>
                <a:latin typeface="Times New Roman"/>
                <a:cs typeface="Times New Roman"/>
              </a:rPr>
              <a:t>b</a:t>
            </a:r>
            <a:r>
              <a:rPr lang="en-US" sz="2400" dirty="0" smtClean="0">
                <a:solidFill>
                  <a:srgbClr val="FF0000"/>
                </a:solidFill>
                <a:latin typeface="Times New Roman"/>
                <a:cs typeface="Times New Roman"/>
              </a:rPr>
              <a:t>asic code for add(String s):</a:t>
            </a:r>
          </a:p>
          <a:p>
            <a:r>
              <a:rPr lang="en-US" sz="2400" b="1" dirty="0">
                <a:latin typeface="Times New Roman"/>
                <a:cs typeface="Times New Roman"/>
              </a:rPr>
              <a:t> </a:t>
            </a:r>
            <a:r>
              <a:rPr lang="en-US" sz="2400" b="1" dirty="0" smtClean="0">
                <a:latin typeface="Times New Roman"/>
                <a:cs typeface="Times New Roman"/>
              </a:rPr>
              <a:t>    </a:t>
            </a:r>
            <a:r>
              <a:rPr lang="en-US" sz="2400" b="1" dirty="0" err="1" smtClean="0">
                <a:latin typeface="Times New Roman"/>
                <a:cs typeface="Times New Roman"/>
              </a:rPr>
              <a:t>int</a:t>
            </a:r>
            <a:r>
              <a:rPr lang="en-US" sz="2400" dirty="0" smtClean="0">
                <a:latin typeface="Times New Roman"/>
                <a:cs typeface="Times New Roman"/>
              </a:rPr>
              <a:t> </a:t>
            </a:r>
            <a:r>
              <a:rPr lang="en-US" sz="2400" dirty="0">
                <a:latin typeface="Times New Roman"/>
                <a:cs typeface="Times New Roman"/>
              </a:rPr>
              <a:t>k=  </a:t>
            </a:r>
            <a:r>
              <a:rPr lang="en-US" sz="2400" dirty="0" smtClean="0">
                <a:latin typeface="Times New Roman"/>
                <a:cs typeface="Times New Roman"/>
              </a:rPr>
              <a:t>what </a:t>
            </a:r>
            <a:r>
              <a:rPr lang="en-US" sz="2400" dirty="0">
                <a:latin typeface="Times New Roman"/>
                <a:cs typeface="Times New Roman"/>
              </a:rPr>
              <a:t> </a:t>
            </a:r>
            <a:r>
              <a:rPr lang="en-US" sz="2400" dirty="0" smtClean="0">
                <a:latin typeface="Times New Roman"/>
                <a:cs typeface="Times New Roman"/>
              </a:rPr>
              <a:t>s  hashed to;</a:t>
            </a:r>
            <a:endParaRPr lang="en-US" sz="2400" dirty="0">
              <a:latin typeface="Times New Roman"/>
              <a:cs typeface="Times New Roman"/>
            </a:endParaRPr>
          </a:p>
          <a:p>
            <a:r>
              <a:rPr lang="en-US" sz="2400" b="1" dirty="0" smtClean="0">
                <a:latin typeface="Times New Roman"/>
                <a:cs typeface="Times New Roman"/>
              </a:rPr>
              <a:t>     while</a:t>
            </a:r>
            <a:r>
              <a:rPr lang="en-US" sz="2400" dirty="0" smtClean="0">
                <a:latin typeface="Times New Roman"/>
                <a:cs typeface="Times New Roman"/>
              </a:rPr>
              <a:t> </a:t>
            </a:r>
            <a:r>
              <a:rPr lang="en-US" sz="2400" dirty="0">
                <a:latin typeface="Times New Roman"/>
                <a:cs typeface="Times New Roman"/>
              </a:rPr>
              <a:t>(b[k] != </a:t>
            </a:r>
            <a:r>
              <a:rPr lang="en-US" sz="2400" b="1" dirty="0">
                <a:latin typeface="Times New Roman"/>
                <a:cs typeface="Times New Roman"/>
              </a:rPr>
              <a:t>null</a:t>
            </a:r>
            <a:r>
              <a:rPr lang="en-US" sz="2400" dirty="0">
                <a:latin typeface="Times New Roman"/>
                <a:cs typeface="Times New Roman"/>
              </a:rPr>
              <a:t>  &amp;&amp;  !b[k</a:t>
            </a:r>
            <a:r>
              <a:rPr lang="en-US" sz="2400" dirty="0" smtClean="0">
                <a:latin typeface="Times New Roman"/>
                <a:cs typeface="Times New Roman"/>
              </a:rPr>
              <a:t>].equals</a:t>
            </a:r>
            <a:r>
              <a:rPr lang="en-US" sz="2400" dirty="0">
                <a:latin typeface="Times New Roman"/>
                <a:cs typeface="Times New Roman"/>
              </a:rPr>
              <a:t>(s))</a:t>
            </a:r>
          </a:p>
          <a:p>
            <a:r>
              <a:rPr lang="en-US" sz="2400" dirty="0">
                <a:latin typeface="Times New Roman"/>
                <a:cs typeface="Times New Roman"/>
              </a:rPr>
              <a:t>	     </a:t>
            </a:r>
            <a:r>
              <a:rPr lang="en-US" sz="2400" dirty="0" smtClean="0">
                <a:latin typeface="Times New Roman"/>
                <a:cs typeface="Times New Roman"/>
              </a:rPr>
              <a:t>{ k</a:t>
            </a:r>
            <a:r>
              <a:rPr lang="en-US" sz="2400" dirty="0">
                <a:latin typeface="Times New Roman"/>
                <a:cs typeface="Times New Roman"/>
              </a:rPr>
              <a:t>= (k+1) % </a:t>
            </a:r>
            <a:r>
              <a:rPr lang="en-US" sz="2400" dirty="0" err="1">
                <a:latin typeface="Times New Roman"/>
                <a:cs typeface="Times New Roman"/>
              </a:rPr>
              <a:t>b.length</a:t>
            </a:r>
            <a:r>
              <a:rPr lang="en-US" sz="2400" dirty="0">
                <a:latin typeface="Times New Roman"/>
                <a:cs typeface="Times New Roman"/>
              </a:rPr>
              <a:t>()</a:t>
            </a:r>
            <a:r>
              <a:rPr lang="en-US" sz="2400" dirty="0" smtClean="0">
                <a:latin typeface="Times New Roman"/>
                <a:cs typeface="Times New Roman"/>
              </a:rPr>
              <a:t>; } </a:t>
            </a:r>
            <a:endParaRPr lang="en-US" sz="2400" dirty="0">
              <a:latin typeface="Times New Roman"/>
              <a:cs typeface="Times New Roman"/>
            </a:endParaRPr>
          </a:p>
          <a:p>
            <a:pPr>
              <a:spcBef>
                <a:spcPts val="1200"/>
              </a:spcBef>
            </a:pPr>
            <a:r>
              <a:rPr lang="en-US" sz="2400" b="1" dirty="0" smtClean="0">
                <a:latin typeface="Times New Roman"/>
                <a:cs typeface="Times New Roman"/>
              </a:rPr>
              <a:t>     if</a:t>
            </a:r>
            <a:r>
              <a:rPr lang="en-US" sz="2400" dirty="0" smtClean="0">
                <a:latin typeface="Times New Roman"/>
                <a:cs typeface="Times New Roman"/>
              </a:rPr>
              <a:t> </a:t>
            </a:r>
            <a:r>
              <a:rPr lang="en-US" sz="2400" dirty="0">
                <a:latin typeface="Times New Roman"/>
                <a:cs typeface="Times New Roman"/>
              </a:rPr>
              <a:t>(b[k] = = </a:t>
            </a:r>
            <a:r>
              <a:rPr lang="en-US" sz="2400" b="1" dirty="0">
                <a:latin typeface="Times New Roman"/>
                <a:cs typeface="Times New Roman"/>
              </a:rPr>
              <a:t>null</a:t>
            </a:r>
            <a:r>
              <a:rPr lang="en-US" sz="2400" dirty="0">
                <a:latin typeface="Times New Roman"/>
                <a:cs typeface="Times New Roman"/>
              </a:rPr>
              <a:t>) </a:t>
            </a:r>
            <a:r>
              <a:rPr lang="en-US" sz="2400" dirty="0" smtClean="0">
                <a:latin typeface="Times New Roman"/>
                <a:cs typeface="Times New Roman"/>
              </a:rPr>
              <a:t>{ b</a:t>
            </a:r>
            <a:r>
              <a:rPr lang="en-US" sz="2400" dirty="0">
                <a:latin typeface="Times New Roman"/>
                <a:cs typeface="Times New Roman"/>
              </a:rPr>
              <a:t>[k]=  </a:t>
            </a:r>
            <a:r>
              <a:rPr lang="en-US" sz="2400" dirty="0" smtClean="0">
                <a:latin typeface="Times New Roman"/>
                <a:cs typeface="Times New Roman"/>
              </a:rPr>
              <a:t>s; } </a:t>
            </a:r>
            <a:r>
              <a:rPr lang="en-US" sz="2400" dirty="0" smtClean="0">
                <a:solidFill>
                  <a:srgbClr val="008000"/>
                </a:solidFill>
                <a:latin typeface="Times New Roman"/>
                <a:cs typeface="Times New Roman"/>
              </a:rPr>
              <a:t>// if not null, s already in set</a:t>
            </a:r>
            <a:endParaRPr lang="en-US" sz="2400" dirty="0">
              <a:solidFill>
                <a:srgbClr val="008000"/>
              </a:solidFill>
              <a:latin typeface="Times New Roman"/>
              <a:cs typeface="Times New Roman"/>
            </a:endParaRPr>
          </a:p>
          <a:p>
            <a:endParaRPr lang="en-US" sz="2400" dirty="0" smtClean="0">
              <a:solidFill>
                <a:srgbClr val="FF0000"/>
              </a:solidFill>
            </a:endParaRPr>
          </a:p>
        </p:txBody>
      </p:sp>
      <p:sp>
        <p:nvSpPr>
          <p:cNvPr id="36" name="Shape 56"/>
          <p:cNvSpPr txBox="1"/>
          <p:nvPr/>
        </p:nvSpPr>
        <p:spPr>
          <a:xfrm>
            <a:off x="1042047" y="15831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37" name="Shape 56"/>
          <p:cNvSpPr txBox="1"/>
          <p:nvPr/>
        </p:nvSpPr>
        <p:spPr>
          <a:xfrm>
            <a:off x="1855340" y="157914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11</a:t>
            </a:fld>
            <a:endParaRPr lang="en"/>
          </a:p>
        </p:txBody>
      </p:sp>
    </p:spTree>
    <p:extLst>
      <p:ext uri="{BB962C8B-B14F-4D97-AF65-F5344CB8AC3E}">
        <p14:creationId xmlns:p14="http://schemas.microsoft.com/office/powerpoint/2010/main" val="2532453197"/>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05979"/>
            <a:ext cx="8375106" cy="959027"/>
          </a:xfrm>
          <a:prstGeom prst="rect">
            <a:avLst/>
          </a:prstGeom>
        </p:spPr>
        <p:txBody>
          <a:bodyPr lIns="91425" tIns="91425" rIns="91425" bIns="91425" anchor="b" anchorCtr="0">
            <a:noAutofit/>
          </a:bodyPr>
          <a:lstStyle/>
          <a:p>
            <a:pPr lvl="0" algn="ctr" rtl="0">
              <a:spcBef>
                <a:spcPts val="0"/>
              </a:spcBef>
              <a:buNone/>
            </a:pPr>
            <a:r>
              <a:rPr lang="en-US" sz="2800" i="1" dirty="0" smtClean="0"/>
              <a:t>Making linear probing take</a:t>
            </a:r>
            <a:br>
              <a:rPr lang="en-US" sz="2800" i="1" dirty="0" smtClean="0"/>
            </a:br>
            <a:r>
              <a:rPr lang="en-US" sz="2800" i="1" dirty="0" smtClean="0"/>
              <a:t>expected constant time</a:t>
            </a:r>
            <a:endParaRPr lang="en" sz="2800" dirty="0"/>
          </a:p>
        </p:txBody>
      </p:sp>
      <p:sp>
        <p:nvSpPr>
          <p:cNvPr id="166"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90" name="Shape 190"/>
          <p:cNvSpPr txBox="1"/>
          <p:nvPr/>
        </p:nvSpPr>
        <p:spPr>
          <a:xfrm>
            <a:off x="828899" y="1349618"/>
            <a:ext cx="7753290" cy="472199"/>
          </a:xfrm>
          <a:prstGeom prst="rect">
            <a:avLst/>
          </a:prstGeom>
          <a:noFill/>
          <a:ln>
            <a:noFill/>
          </a:ln>
        </p:spPr>
        <p:txBody>
          <a:bodyPr lIns="91425" tIns="91425" rIns="91425" bIns="91425" anchor="t" anchorCtr="0">
            <a:noAutofit/>
          </a:bodyPr>
          <a:lstStyle/>
          <a:p>
            <a:pPr lvl="0" rtl="0">
              <a:spcBef>
                <a:spcPts val="0"/>
              </a:spcBef>
              <a:buNone/>
            </a:pPr>
            <a:r>
              <a:rPr lang="en" sz="2400" i="1" dirty="0">
                <a:solidFill>
                  <a:schemeClr val="accent1"/>
                </a:solidFill>
              </a:rPr>
              <a:t>Load </a:t>
            </a:r>
            <a:r>
              <a:rPr lang="en" sz="2400" i="1" dirty="0" smtClean="0">
                <a:solidFill>
                  <a:schemeClr val="accent1"/>
                </a:solidFill>
              </a:rPr>
              <a:t>factor</a:t>
            </a:r>
            <a:r>
              <a:rPr lang="en-US" sz="2400" i="1" dirty="0" smtClean="0">
                <a:solidFill>
                  <a:schemeClr val="accent1"/>
                </a:solidFill>
              </a:rPr>
              <a:t>  lf</a:t>
            </a:r>
            <a:r>
              <a:rPr lang="en-US" sz="2400" dirty="0" smtClean="0"/>
              <a:t>:  (#</a:t>
            </a:r>
            <a:r>
              <a:rPr lang="en-US" sz="2400" dirty="0" smtClean="0"/>
              <a:t> non-null elements) / </a:t>
            </a:r>
            <a:r>
              <a:rPr lang="en-US" sz="2400" dirty="0" err="1" smtClean="0"/>
              <a:t>b.length</a:t>
            </a:r>
            <a:endParaRPr lang="en" sz="2400" i="1" dirty="0"/>
          </a:p>
          <a:p>
            <a:pPr lvl="0" rtl="0">
              <a:spcBef>
                <a:spcPts val="0"/>
              </a:spcBef>
              <a:buNone/>
            </a:pPr>
            <a:endParaRPr sz="2400" dirty="0"/>
          </a:p>
        </p:txBody>
      </p:sp>
      <p:grpSp>
        <p:nvGrpSpPr>
          <p:cNvPr id="29" name="Group 28"/>
          <p:cNvGrpSpPr/>
          <p:nvPr/>
        </p:nvGrpSpPr>
        <p:grpSpPr>
          <a:xfrm>
            <a:off x="588748" y="1844542"/>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31" name="Group 30"/>
            <p:cNvGrpSpPr/>
            <p:nvPr/>
          </p:nvGrpSpPr>
          <p:grpSpPr>
            <a:xfrm>
              <a:off x="1042047" y="2412597"/>
              <a:ext cx="4066465" cy="552920"/>
              <a:chOff x="1042047" y="2412597"/>
              <a:chExt cx="4066465" cy="552920"/>
            </a:xfrm>
          </p:grpSpPr>
          <p:sp>
            <p:nvSpPr>
              <p:cNvPr id="40"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41" name="Group 40"/>
              <p:cNvGrpSpPr/>
              <p:nvPr/>
            </p:nvGrpSpPr>
            <p:grpSpPr>
              <a:xfrm>
                <a:off x="1042047" y="2412597"/>
                <a:ext cx="3253172" cy="552920"/>
                <a:chOff x="1042047" y="2412597"/>
                <a:chExt cx="3253172" cy="552920"/>
              </a:xfrm>
            </p:grpSpPr>
            <p:sp>
              <p:nvSpPr>
                <p:cNvPr id="42"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3"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4"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5"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2" name="Group 31"/>
            <p:cNvGrpSpPr/>
            <p:nvPr/>
          </p:nvGrpSpPr>
          <p:grpSpPr>
            <a:xfrm>
              <a:off x="1042047" y="2048890"/>
              <a:ext cx="6484831" cy="480599"/>
              <a:chOff x="1042047" y="2048890"/>
              <a:chExt cx="6484831" cy="480599"/>
            </a:xfrm>
          </p:grpSpPr>
          <p:sp>
            <p:nvSpPr>
              <p:cNvPr id="33"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4"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5"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36"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37"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8"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39"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46" name="Shape 56"/>
          <p:cNvSpPr txBox="1"/>
          <p:nvPr/>
        </p:nvSpPr>
        <p:spPr>
          <a:xfrm>
            <a:off x="1042047" y="22122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47" name="Shape 56"/>
          <p:cNvSpPr txBox="1"/>
          <p:nvPr/>
        </p:nvSpPr>
        <p:spPr>
          <a:xfrm>
            <a:off x="5108512" y="22195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sp>
        <p:nvSpPr>
          <p:cNvPr id="48" name="Shape 56"/>
          <p:cNvSpPr txBox="1"/>
          <p:nvPr/>
        </p:nvSpPr>
        <p:spPr>
          <a:xfrm>
            <a:off x="4295219" y="22233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49" name="Shape 56"/>
          <p:cNvSpPr txBox="1"/>
          <p:nvPr/>
        </p:nvSpPr>
        <p:spPr>
          <a:xfrm>
            <a:off x="1855340" y="220824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sp>
        <p:nvSpPr>
          <p:cNvPr id="2" name="TextBox 1"/>
          <p:cNvSpPr txBox="1"/>
          <p:nvPr/>
        </p:nvSpPr>
        <p:spPr>
          <a:xfrm>
            <a:off x="6952698" y="2233427"/>
            <a:ext cx="1288183" cy="461665"/>
          </a:xfrm>
          <a:prstGeom prst="rect">
            <a:avLst/>
          </a:prstGeom>
          <a:solidFill>
            <a:schemeClr val="accent1">
              <a:lumMod val="20000"/>
              <a:lumOff val="80000"/>
            </a:schemeClr>
          </a:solidFill>
        </p:spPr>
        <p:txBody>
          <a:bodyPr wrap="none" rtlCol="0">
            <a:spAutoFit/>
          </a:bodyPr>
          <a:lstStyle/>
          <a:p>
            <a:r>
              <a:rPr lang="en-US" sz="2400" dirty="0" smtClean="0"/>
              <a:t>lf = 4 / 6</a:t>
            </a:r>
            <a:endParaRPr lang="en-US" sz="2400" dirty="0"/>
          </a:p>
        </p:txBody>
      </p:sp>
      <p:sp>
        <p:nvSpPr>
          <p:cNvPr id="51" name="TextBox 50"/>
          <p:cNvSpPr txBox="1"/>
          <p:nvPr/>
        </p:nvSpPr>
        <p:spPr>
          <a:xfrm>
            <a:off x="798680" y="3492500"/>
            <a:ext cx="5905500" cy="1200328"/>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Under certain </a:t>
            </a:r>
            <a:r>
              <a:rPr lang="en-US" sz="2400" dirty="0" smtClean="0">
                <a:latin typeface="Times New Roman"/>
                <a:cs typeface="Times New Roman"/>
              </a:rPr>
              <a:t>assumptions about </a:t>
            </a:r>
            <a:r>
              <a:rPr lang="en-US" sz="2400" dirty="0" smtClean="0">
                <a:latin typeface="Times New Roman"/>
                <a:cs typeface="Times New Roman"/>
              </a:rPr>
              <a:t>the hash </a:t>
            </a:r>
            <a:r>
              <a:rPr lang="en-US" sz="2400" dirty="0" smtClean="0">
                <a:latin typeface="Times New Roman"/>
                <a:cs typeface="Times New Roman"/>
              </a:rPr>
              <a:t>function, </a:t>
            </a:r>
            <a:r>
              <a:rPr lang="en-US" sz="2400" dirty="0" smtClean="0">
                <a:latin typeface="Times New Roman"/>
                <a:cs typeface="Times New Roman"/>
              </a:rPr>
              <a:t>the average number of probes </a:t>
            </a:r>
            <a:r>
              <a:rPr lang="en-US" sz="2400" dirty="0" smtClean="0">
                <a:latin typeface="Times New Roman"/>
                <a:cs typeface="Times New Roman"/>
              </a:rPr>
              <a:t>used to add </a:t>
            </a:r>
            <a:r>
              <a:rPr lang="en-US" sz="2400" dirty="0" smtClean="0">
                <a:latin typeface="Times New Roman"/>
                <a:cs typeface="Times New Roman"/>
              </a:rPr>
              <a:t>an element is  </a:t>
            </a:r>
            <a:r>
              <a:rPr lang="en-US" sz="2400" b="1" dirty="0" smtClean="0">
                <a:solidFill>
                  <a:srgbClr val="800000"/>
                </a:solidFill>
                <a:latin typeface="Times New Roman"/>
                <a:cs typeface="Times New Roman"/>
              </a:rPr>
              <a:t>1 / (1 – lf)</a:t>
            </a:r>
            <a:endParaRPr lang="en-US" sz="2400" b="1" dirty="0">
              <a:solidFill>
                <a:srgbClr val="800000"/>
              </a:solidFill>
              <a:latin typeface="Times New Roman"/>
              <a:cs typeface="Times New Roman"/>
            </a:endParaRPr>
          </a:p>
        </p:txBody>
      </p:sp>
      <p:sp>
        <p:nvSpPr>
          <p:cNvPr id="3" name="Rectangle 2"/>
          <p:cNvSpPr/>
          <p:nvPr/>
        </p:nvSpPr>
        <p:spPr>
          <a:xfrm>
            <a:off x="682820" y="2949285"/>
            <a:ext cx="2655595" cy="461665"/>
          </a:xfrm>
          <a:prstGeom prst="rect">
            <a:avLst/>
          </a:prstGeom>
        </p:spPr>
        <p:txBody>
          <a:bodyPr wrap="none">
            <a:spAutoFit/>
          </a:bodyPr>
          <a:lstStyle/>
          <a:p>
            <a:r>
              <a:rPr lang="en-US" sz="2400" b="1" dirty="0">
                <a:latin typeface="Times New Roman"/>
                <a:cs typeface="Times New Roman"/>
              </a:rPr>
              <a:t>Somebody proved:</a:t>
            </a: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1"/>
                                        </p:tgtEl>
                                        <p:attrNameLst>
                                          <p:attrName>style.visibility</p:attrName>
                                        </p:attrNameLst>
                                      </p:cBhvr>
                                      <p:to>
                                        <p:strVal val="visible"/>
                                      </p:to>
                                    </p:set>
                                    <p:animEffect transition="in" filter="dissolve">
                                      <p:cBhvr>
                                        <p:cTn id="10"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05979"/>
            <a:ext cx="8375106" cy="959027"/>
          </a:xfrm>
          <a:prstGeom prst="rect">
            <a:avLst/>
          </a:prstGeom>
        </p:spPr>
        <p:txBody>
          <a:bodyPr lIns="91425" tIns="91425" rIns="91425" bIns="91425" anchor="b" anchorCtr="0">
            <a:noAutofit/>
          </a:bodyPr>
          <a:lstStyle/>
          <a:p>
            <a:pPr lvl="0" algn="ctr" rtl="0">
              <a:spcBef>
                <a:spcPts val="0"/>
              </a:spcBef>
              <a:buNone/>
            </a:pPr>
            <a:r>
              <a:rPr lang="en-US" sz="2800" i="1" dirty="0" smtClean="0"/>
              <a:t>Making linear probing take</a:t>
            </a:r>
            <a:br>
              <a:rPr lang="en-US" sz="2800" i="1" dirty="0" smtClean="0"/>
            </a:br>
            <a:r>
              <a:rPr lang="en-US" sz="2800" i="1" dirty="0" smtClean="0"/>
              <a:t>expected constant time</a:t>
            </a:r>
            <a:endParaRPr lang="en" sz="2800" dirty="0"/>
          </a:p>
        </p:txBody>
      </p:sp>
      <p:sp>
        <p:nvSpPr>
          <p:cNvPr id="166"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51" name="TextBox 50"/>
          <p:cNvSpPr txBox="1"/>
          <p:nvPr/>
        </p:nvSpPr>
        <p:spPr>
          <a:xfrm>
            <a:off x="798680" y="1756642"/>
            <a:ext cx="7602496" cy="830997"/>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Under certain </a:t>
            </a:r>
            <a:r>
              <a:rPr lang="en-US" sz="2400" dirty="0" smtClean="0">
                <a:latin typeface="Times New Roman"/>
                <a:cs typeface="Times New Roman"/>
              </a:rPr>
              <a:t>assumptions about </a:t>
            </a:r>
            <a:r>
              <a:rPr lang="en-US" sz="2400" dirty="0" smtClean="0">
                <a:latin typeface="Times New Roman"/>
                <a:cs typeface="Times New Roman"/>
              </a:rPr>
              <a:t>the hash </a:t>
            </a:r>
            <a:r>
              <a:rPr lang="en-US" sz="2400" dirty="0" smtClean="0">
                <a:latin typeface="Times New Roman"/>
                <a:cs typeface="Times New Roman"/>
              </a:rPr>
              <a:t>function, </a:t>
            </a:r>
            <a:r>
              <a:rPr lang="en-US" sz="2400" dirty="0" smtClean="0">
                <a:latin typeface="Times New Roman"/>
                <a:cs typeface="Times New Roman"/>
              </a:rPr>
              <a:t>the average number of probes </a:t>
            </a:r>
            <a:r>
              <a:rPr lang="en-US" sz="2400" dirty="0" smtClean="0">
                <a:latin typeface="Times New Roman"/>
                <a:cs typeface="Times New Roman"/>
              </a:rPr>
              <a:t>to add </a:t>
            </a:r>
            <a:r>
              <a:rPr lang="en-US" sz="2400" dirty="0" smtClean="0">
                <a:latin typeface="Times New Roman"/>
                <a:cs typeface="Times New Roman"/>
              </a:rPr>
              <a:t>an element is  </a:t>
            </a:r>
            <a:r>
              <a:rPr lang="en-US" sz="2400" b="1" dirty="0" smtClean="0">
                <a:solidFill>
                  <a:srgbClr val="800000"/>
                </a:solidFill>
                <a:latin typeface="Times New Roman"/>
                <a:cs typeface="Times New Roman"/>
              </a:rPr>
              <a:t>1 / (1 – lf)</a:t>
            </a:r>
            <a:endParaRPr lang="en-US" sz="2400" b="1" dirty="0">
              <a:solidFill>
                <a:srgbClr val="800000"/>
              </a:solidFill>
              <a:latin typeface="Times New Roman"/>
              <a:cs typeface="Times New Roman"/>
            </a:endParaRPr>
          </a:p>
        </p:txBody>
      </p:sp>
      <p:sp>
        <p:nvSpPr>
          <p:cNvPr id="3" name="Rectangle 2"/>
          <p:cNvSpPr/>
          <p:nvPr/>
        </p:nvSpPr>
        <p:spPr>
          <a:xfrm>
            <a:off x="682820" y="1213427"/>
            <a:ext cx="2655595" cy="461665"/>
          </a:xfrm>
          <a:prstGeom prst="rect">
            <a:avLst/>
          </a:prstGeom>
        </p:spPr>
        <p:txBody>
          <a:bodyPr wrap="none">
            <a:spAutoFit/>
          </a:bodyPr>
          <a:lstStyle/>
          <a:p>
            <a:r>
              <a:rPr lang="en-US" sz="2400" b="1" dirty="0">
                <a:latin typeface="Times New Roman"/>
                <a:cs typeface="Times New Roman"/>
              </a:rPr>
              <a:t>Somebody proved:</a:t>
            </a:r>
          </a:p>
        </p:txBody>
      </p:sp>
      <p:sp>
        <p:nvSpPr>
          <p:cNvPr id="50" name="TextBox 49"/>
          <p:cNvSpPr txBox="1"/>
          <p:nvPr/>
        </p:nvSpPr>
        <p:spPr>
          <a:xfrm>
            <a:off x="798679" y="2968493"/>
            <a:ext cx="7602497" cy="830997"/>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So if   </a:t>
            </a:r>
            <a:r>
              <a:rPr lang="en-US" sz="2400" dirty="0" smtClean="0">
                <a:solidFill>
                  <a:srgbClr val="800000"/>
                </a:solidFill>
                <a:latin typeface="Times New Roman"/>
                <a:cs typeface="Times New Roman"/>
              </a:rPr>
              <a:t>lf ≤ ½  </a:t>
            </a:r>
            <a:r>
              <a:rPr lang="en-US" sz="2400" dirty="0" smtClean="0">
                <a:latin typeface="Times New Roman"/>
                <a:cs typeface="Times New Roman"/>
              </a:rPr>
              <a:t>, meaning at least half the elements are null, then the average number of probes is  ≤ 1/(1/2)  = 2.</a:t>
            </a:r>
            <a:endParaRPr lang="en-US" sz="2400" b="1" dirty="0">
              <a:solidFill>
                <a:srgbClr val="800000"/>
              </a:solidFill>
              <a:latin typeface="Times New Roman"/>
              <a:cs typeface="Times New Roman"/>
            </a:endParaRPr>
          </a:p>
        </p:txBody>
      </p:sp>
      <p:sp>
        <p:nvSpPr>
          <p:cNvPr id="52" name="TextBox 51"/>
          <p:cNvSpPr txBox="1"/>
          <p:nvPr/>
        </p:nvSpPr>
        <p:spPr>
          <a:xfrm>
            <a:off x="798680" y="4094670"/>
            <a:ext cx="7602497" cy="830997"/>
          </a:xfrm>
          <a:prstGeom prst="rect">
            <a:avLst/>
          </a:prstGeom>
          <a:solidFill>
            <a:schemeClr val="accent5">
              <a:lumMod val="20000"/>
              <a:lumOff val="80000"/>
            </a:schemeClr>
          </a:solidFill>
          <a:ln w="15875">
            <a:solidFill>
              <a:srgbClr val="800000"/>
            </a:solidFill>
          </a:ln>
        </p:spPr>
        <p:txBody>
          <a:bodyPr wrap="square" rtlCol="0">
            <a:spAutoFit/>
          </a:bodyPr>
          <a:lstStyle/>
          <a:p>
            <a:r>
              <a:rPr lang="en-US" sz="2400" dirty="0" smtClean="0">
                <a:latin typeface="Times New Roman"/>
                <a:cs typeface="Times New Roman"/>
              </a:rPr>
              <a:t>WOW! Make sure at least half the elements are null and expect no more than two probes!!!  How can that be?</a:t>
            </a:r>
            <a:endParaRPr lang="en-US" sz="2400" b="1" dirty="0">
              <a:solidFill>
                <a:srgbClr val="800000"/>
              </a:solidFill>
              <a:latin typeface="Times New Roman"/>
              <a:cs typeface="Times New Roman"/>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13</a:t>
            </a:fld>
            <a:endParaRPr lang="en"/>
          </a:p>
        </p:txBody>
      </p:sp>
    </p:spTree>
    <p:extLst>
      <p:ext uri="{BB962C8B-B14F-4D97-AF65-F5344CB8AC3E}">
        <p14:creationId xmlns:p14="http://schemas.microsoft.com/office/powerpoint/2010/main" val="414203007"/>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dissolve">
                                      <p:cBhvr>
                                        <p:cTn id="7"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05979"/>
            <a:ext cx="8375106" cy="959027"/>
          </a:xfrm>
          <a:prstGeom prst="rect">
            <a:avLst/>
          </a:prstGeom>
        </p:spPr>
        <p:txBody>
          <a:bodyPr lIns="91425" tIns="91425" rIns="91425" bIns="91425" anchor="b" anchorCtr="0">
            <a:noAutofit/>
          </a:bodyPr>
          <a:lstStyle/>
          <a:p>
            <a:pPr lvl="0" algn="ctr" rtl="0">
              <a:spcBef>
                <a:spcPts val="0"/>
              </a:spcBef>
              <a:buNone/>
            </a:pPr>
            <a:r>
              <a:rPr lang="en-US" sz="2800" i="1" dirty="0" smtClean="0"/>
              <a:t>Making linear probing take</a:t>
            </a:r>
            <a:br>
              <a:rPr lang="en-US" sz="2800" i="1" dirty="0" smtClean="0"/>
            </a:br>
            <a:r>
              <a:rPr lang="en-US" sz="2800" i="1" dirty="0" smtClean="0"/>
              <a:t>expected constant time</a:t>
            </a:r>
            <a:endParaRPr lang="en" sz="2800" dirty="0"/>
          </a:p>
        </p:txBody>
      </p:sp>
      <p:sp>
        <p:nvSpPr>
          <p:cNvPr id="166"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90" name="Shape 190"/>
          <p:cNvSpPr txBox="1"/>
          <p:nvPr/>
        </p:nvSpPr>
        <p:spPr>
          <a:xfrm>
            <a:off x="828899" y="1349618"/>
            <a:ext cx="7753290" cy="472199"/>
          </a:xfrm>
          <a:prstGeom prst="rect">
            <a:avLst/>
          </a:prstGeom>
          <a:noFill/>
          <a:ln>
            <a:noFill/>
          </a:ln>
        </p:spPr>
        <p:txBody>
          <a:bodyPr lIns="91425" tIns="91425" rIns="91425" bIns="91425" anchor="t" anchorCtr="0">
            <a:noAutofit/>
          </a:bodyPr>
          <a:lstStyle/>
          <a:p>
            <a:pPr lvl="0" rtl="0">
              <a:spcBef>
                <a:spcPts val="0"/>
              </a:spcBef>
              <a:buNone/>
            </a:pPr>
            <a:r>
              <a:rPr lang="en" sz="2400" i="1" dirty="0">
                <a:solidFill>
                  <a:schemeClr val="accent1"/>
                </a:solidFill>
              </a:rPr>
              <a:t>Load </a:t>
            </a:r>
            <a:r>
              <a:rPr lang="en" sz="2400" i="1" dirty="0" smtClean="0">
                <a:solidFill>
                  <a:schemeClr val="accent1"/>
                </a:solidFill>
              </a:rPr>
              <a:t>factor</a:t>
            </a:r>
            <a:r>
              <a:rPr lang="en-US" sz="2400" i="1" dirty="0" smtClean="0">
                <a:solidFill>
                  <a:schemeClr val="accent1"/>
                </a:solidFill>
              </a:rPr>
              <a:t>  lf</a:t>
            </a:r>
            <a:r>
              <a:rPr lang="en-US" sz="2400" dirty="0" smtClean="0"/>
              <a:t>:  (#</a:t>
            </a:r>
            <a:r>
              <a:rPr lang="en-US" sz="2400" dirty="0" smtClean="0"/>
              <a:t> non-null elements) / </a:t>
            </a:r>
            <a:r>
              <a:rPr lang="en-US" sz="2400" dirty="0" err="1" smtClean="0"/>
              <a:t>b.length</a:t>
            </a:r>
            <a:endParaRPr lang="en" sz="2400" i="1" dirty="0"/>
          </a:p>
          <a:p>
            <a:pPr lvl="0" rtl="0">
              <a:spcBef>
                <a:spcPts val="0"/>
              </a:spcBef>
              <a:buNone/>
            </a:pPr>
            <a:endParaRPr sz="2400" dirty="0"/>
          </a:p>
        </p:txBody>
      </p:sp>
      <p:grpSp>
        <p:nvGrpSpPr>
          <p:cNvPr id="29" name="Group 28"/>
          <p:cNvGrpSpPr/>
          <p:nvPr/>
        </p:nvGrpSpPr>
        <p:grpSpPr>
          <a:xfrm>
            <a:off x="588748" y="1844542"/>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31" name="Group 30"/>
            <p:cNvGrpSpPr/>
            <p:nvPr/>
          </p:nvGrpSpPr>
          <p:grpSpPr>
            <a:xfrm>
              <a:off x="1042047" y="2412597"/>
              <a:ext cx="4066465" cy="552920"/>
              <a:chOff x="1042047" y="2412597"/>
              <a:chExt cx="4066465" cy="552920"/>
            </a:xfrm>
          </p:grpSpPr>
          <p:sp>
            <p:nvSpPr>
              <p:cNvPr id="40"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41" name="Group 40"/>
              <p:cNvGrpSpPr/>
              <p:nvPr/>
            </p:nvGrpSpPr>
            <p:grpSpPr>
              <a:xfrm>
                <a:off x="1042047" y="2412597"/>
                <a:ext cx="3253172" cy="552920"/>
                <a:chOff x="1042047" y="2412597"/>
                <a:chExt cx="3253172" cy="552920"/>
              </a:xfrm>
            </p:grpSpPr>
            <p:sp>
              <p:nvSpPr>
                <p:cNvPr id="42"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3"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4"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5"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2" name="Group 31"/>
            <p:cNvGrpSpPr/>
            <p:nvPr/>
          </p:nvGrpSpPr>
          <p:grpSpPr>
            <a:xfrm>
              <a:off x="1042047" y="2048890"/>
              <a:ext cx="6484831" cy="480599"/>
              <a:chOff x="1042047" y="2048890"/>
              <a:chExt cx="6484831" cy="480599"/>
            </a:xfrm>
          </p:grpSpPr>
          <p:sp>
            <p:nvSpPr>
              <p:cNvPr id="33"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4"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5"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36"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37"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8"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39"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47" name="Shape 56"/>
          <p:cNvSpPr txBox="1"/>
          <p:nvPr/>
        </p:nvSpPr>
        <p:spPr>
          <a:xfrm>
            <a:off x="5108512" y="22195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sp>
        <p:nvSpPr>
          <p:cNvPr id="49" name="Shape 56"/>
          <p:cNvSpPr txBox="1"/>
          <p:nvPr/>
        </p:nvSpPr>
        <p:spPr>
          <a:xfrm>
            <a:off x="1855340" y="220824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sp>
        <p:nvSpPr>
          <p:cNvPr id="51" name="TextBox 50"/>
          <p:cNvSpPr txBox="1"/>
          <p:nvPr/>
        </p:nvSpPr>
        <p:spPr>
          <a:xfrm>
            <a:off x="588748" y="3026498"/>
            <a:ext cx="5905500" cy="830997"/>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If at least half the elements are null, expect no  more than two probes !!!</a:t>
            </a:r>
            <a:endParaRPr lang="en-US" sz="2400" b="1" dirty="0">
              <a:solidFill>
                <a:srgbClr val="800000"/>
              </a:solidFill>
              <a:latin typeface="Times New Roman"/>
              <a:cs typeface="Times New Roman"/>
            </a:endParaRPr>
          </a:p>
        </p:txBody>
      </p:sp>
      <p:sp>
        <p:nvSpPr>
          <p:cNvPr id="4" name="TextBox 3"/>
          <p:cNvSpPr txBox="1"/>
          <p:nvPr/>
        </p:nvSpPr>
        <p:spPr>
          <a:xfrm>
            <a:off x="570954" y="3984319"/>
            <a:ext cx="7620485" cy="707886"/>
          </a:xfrm>
          <a:prstGeom prst="rect">
            <a:avLst/>
          </a:prstGeom>
          <a:noFill/>
        </p:spPr>
        <p:txBody>
          <a:bodyPr wrap="square" rtlCol="0">
            <a:spAutoFit/>
          </a:bodyPr>
          <a:lstStyle/>
          <a:p>
            <a:r>
              <a:rPr lang="en-US" sz="2000" dirty="0" smtClean="0"/>
              <a:t>Here’s insight into it. Suppose half the elements are null. Then, half the time, you can expect to need only 1 probe. </a:t>
            </a:r>
            <a:endParaRPr lang="en-US" sz="2000" dirty="0"/>
          </a:p>
        </p:txBody>
      </p:sp>
      <p:sp>
        <p:nvSpPr>
          <p:cNvPr id="50" name="Shape 56"/>
          <p:cNvSpPr txBox="1"/>
          <p:nvPr/>
        </p:nvSpPr>
        <p:spPr>
          <a:xfrm>
            <a:off x="1042047" y="22122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5" name="TextBox 4"/>
          <p:cNvSpPr txBox="1"/>
          <p:nvPr/>
        </p:nvSpPr>
        <p:spPr>
          <a:xfrm>
            <a:off x="6718309" y="3109619"/>
            <a:ext cx="1695633" cy="646331"/>
          </a:xfrm>
          <a:prstGeom prst="rect">
            <a:avLst/>
          </a:prstGeom>
          <a:solidFill>
            <a:schemeClr val="accent3">
              <a:lumMod val="20000"/>
              <a:lumOff val="80000"/>
            </a:schemeClr>
          </a:solidFill>
        </p:spPr>
        <p:txBody>
          <a:bodyPr wrap="square" rtlCol="0">
            <a:spAutoFit/>
          </a:bodyPr>
          <a:lstStyle/>
          <a:p>
            <a:pPr algn="r"/>
            <a:r>
              <a:rPr lang="en-US" sz="1800" dirty="0" smtClean="0"/>
              <a:t>Proof outside scope of 2110</a:t>
            </a:r>
            <a:endParaRPr lang="en-US" sz="1800" dirty="0"/>
          </a:p>
        </p:txBody>
      </p:sp>
      <p:sp>
        <p:nvSpPr>
          <p:cNvPr id="6" name="Slide Number Placeholder 5"/>
          <p:cNvSpPr>
            <a:spLocks noGrp="1"/>
          </p:cNvSpPr>
          <p:nvPr>
            <p:ph type="sldNum" idx="12"/>
          </p:nvPr>
        </p:nvSpPr>
        <p:spPr/>
        <p:txBody>
          <a:bodyPr/>
          <a:lstStyle/>
          <a:p>
            <a:pPr>
              <a:spcBef>
                <a:spcPts val="0"/>
              </a:spcBef>
              <a:buNone/>
            </a:pPr>
            <a:fld id="{00000000-1234-1234-1234-123412341234}" type="slidenum">
              <a:rPr lang="en" smtClean="0"/>
              <a:t>14</a:t>
            </a:fld>
            <a:endParaRPr lang="en"/>
          </a:p>
        </p:txBody>
      </p:sp>
    </p:spTree>
    <p:extLst>
      <p:ext uri="{BB962C8B-B14F-4D97-AF65-F5344CB8AC3E}">
        <p14:creationId xmlns:p14="http://schemas.microsoft.com/office/powerpoint/2010/main" val="601812899"/>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05979"/>
            <a:ext cx="8375106" cy="959027"/>
          </a:xfrm>
          <a:prstGeom prst="rect">
            <a:avLst/>
          </a:prstGeom>
        </p:spPr>
        <p:txBody>
          <a:bodyPr lIns="91425" tIns="91425" rIns="91425" bIns="91425" anchor="b" anchorCtr="0">
            <a:noAutofit/>
          </a:bodyPr>
          <a:lstStyle/>
          <a:p>
            <a:pPr lvl="0" algn="ctr" rtl="0">
              <a:spcBef>
                <a:spcPts val="0"/>
              </a:spcBef>
              <a:buNone/>
            </a:pPr>
            <a:r>
              <a:rPr lang="en-US" sz="2800" i="1" dirty="0" smtClean="0">
                <a:solidFill>
                  <a:srgbClr val="800000"/>
                </a:solidFill>
              </a:rPr>
              <a:t>Rehash</a:t>
            </a:r>
            <a:r>
              <a:rPr lang="en-US" sz="2800" i="1" dirty="0" smtClean="0"/>
              <a:t>:  If the load factor becomes ≥ ½</a:t>
            </a:r>
            <a:endParaRPr lang="en" sz="2800" dirty="0"/>
          </a:p>
        </p:txBody>
      </p:sp>
      <p:sp>
        <p:nvSpPr>
          <p:cNvPr id="166"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51" name="TextBox 50"/>
          <p:cNvSpPr txBox="1"/>
          <p:nvPr/>
        </p:nvSpPr>
        <p:spPr>
          <a:xfrm>
            <a:off x="954295" y="1225225"/>
            <a:ext cx="7602496" cy="1646605"/>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If the load factor becomes ≥ ½, do the following:</a:t>
            </a:r>
          </a:p>
          <a:p>
            <a:pPr marL="687388" lvl="1" indent="-349250">
              <a:spcBef>
                <a:spcPts val="600"/>
              </a:spcBef>
              <a:buFont typeface="+mj-lt"/>
              <a:buAutoNum type="arabicPeriod"/>
            </a:pPr>
            <a:r>
              <a:rPr lang="en-US" sz="2400" dirty="0" smtClean="0">
                <a:solidFill>
                  <a:srgbClr val="800000"/>
                </a:solidFill>
                <a:latin typeface="Times New Roman"/>
                <a:cs typeface="Times New Roman"/>
              </a:rPr>
              <a:t>Create a new empty array b1 of size 4*</a:t>
            </a:r>
            <a:r>
              <a:rPr lang="en-US" sz="2400" dirty="0" err="1" smtClean="0">
                <a:solidFill>
                  <a:srgbClr val="800000"/>
                </a:solidFill>
                <a:latin typeface="Times New Roman"/>
                <a:cs typeface="Times New Roman"/>
              </a:rPr>
              <a:t>b.length</a:t>
            </a:r>
            <a:endParaRPr lang="en-US" sz="2400" dirty="0" smtClean="0">
              <a:solidFill>
                <a:srgbClr val="800000"/>
              </a:solidFill>
              <a:latin typeface="Times New Roman"/>
              <a:cs typeface="Times New Roman"/>
            </a:endParaRPr>
          </a:p>
          <a:p>
            <a:pPr marL="687388" lvl="1" indent="-349250">
              <a:buFont typeface="+mj-lt"/>
              <a:buAutoNum type="arabicPeriod"/>
            </a:pPr>
            <a:r>
              <a:rPr lang="en-US" sz="2400" dirty="0" smtClean="0">
                <a:solidFill>
                  <a:srgbClr val="800000"/>
                </a:solidFill>
                <a:latin typeface="Times New Roman"/>
                <a:cs typeface="Times New Roman"/>
              </a:rPr>
              <a:t>For each set element that is in b, hash it into array b1.</a:t>
            </a:r>
          </a:p>
          <a:p>
            <a:pPr marL="687388" lvl="1" indent="-349250">
              <a:buFont typeface="+mj-lt"/>
              <a:buAutoNum type="arabicPeriod"/>
            </a:pPr>
            <a:r>
              <a:rPr lang="en-US" sz="2400" dirty="0" smtClean="0">
                <a:solidFill>
                  <a:srgbClr val="800000"/>
                </a:solidFill>
                <a:latin typeface="Times New Roman"/>
                <a:cs typeface="Times New Roman"/>
              </a:rPr>
              <a:t>b= b1;  </a:t>
            </a:r>
            <a:r>
              <a:rPr lang="en-US" sz="2400" dirty="0" smtClean="0">
                <a:solidFill>
                  <a:srgbClr val="008000"/>
                </a:solidFill>
                <a:latin typeface="Times New Roman"/>
                <a:cs typeface="Times New Roman"/>
              </a:rPr>
              <a:t>// so from now on the new array is used</a:t>
            </a:r>
            <a:endParaRPr lang="en-US" sz="2400" dirty="0">
              <a:solidFill>
                <a:srgbClr val="008000"/>
              </a:solidFill>
              <a:latin typeface="Times New Roman"/>
              <a:cs typeface="Times New Roman"/>
            </a:endParaRPr>
          </a:p>
        </p:txBody>
      </p:sp>
      <p:sp>
        <p:nvSpPr>
          <p:cNvPr id="52" name="TextBox 51"/>
          <p:cNvSpPr txBox="1"/>
          <p:nvPr/>
        </p:nvSpPr>
        <p:spPr>
          <a:xfrm>
            <a:off x="923599" y="3025627"/>
            <a:ext cx="7602497" cy="1938992"/>
          </a:xfrm>
          <a:prstGeom prst="rect">
            <a:avLst/>
          </a:prstGeom>
          <a:solidFill>
            <a:schemeClr val="accent5">
              <a:lumMod val="20000"/>
              <a:lumOff val="80000"/>
            </a:schemeClr>
          </a:solidFill>
          <a:ln w="15875">
            <a:solidFill>
              <a:srgbClr val="800000"/>
            </a:solidFill>
          </a:ln>
        </p:spPr>
        <p:txBody>
          <a:bodyPr wrap="square" rtlCol="0">
            <a:spAutoFit/>
          </a:bodyPr>
          <a:lstStyle/>
          <a:p>
            <a:r>
              <a:rPr lang="en-US" sz="2400" dirty="0" smtClean="0">
                <a:latin typeface="Times New Roman"/>
                <a:cs typeface="Times New Roman"/>
              </a:rPr>
              <a:t>Suppose size of </a:t>
            </a:r>
            <a:r>
              <a:rPr lang="en-US" sz="2400" dirty="0" smtClean="0">
                <a:latin typeface="Times New Roman"/>
                <a:cs typeface="Times New Roman"/>
              </a:rPr>
              <a:t>array goes from n to 4n</a:t>
            </a:r>
            <a:r>
              <a:rPr lang="en-US" sz="2400" dirty="0" smtClean="0">
                <a:latin typeface="Times New Roman"/>
                <a:cs typeface="Times New Roman"/>
              </a:rPr>
              <a:t>. Then, can add </a:t>
            </a:r>
            <a:r>
              <a:rPr lang="en-US" sz="2400" dirty="0" smtClean="0">
                <a:latin typeface="Times New Roman"/>
                <a:cs typeface="Times New Roman"/>
              </a:rPr>
              <a:t>more than n values before this has to be done again.</a:t>
            </a:r>
          </a:p>
          <a:p>
            <a:r>
              <a:rPr lang="en-US" sz="2400" dirty="0" smtClean="0">
                <a:latin typeface="Times New Roman"/>
                <a:cs typeface="Times New Roman"/>
              </a:rPr>
              <a:t>We can show that this does not increase the expected run time. We “amortize” this operation over the add operations that created the set.</a:t>
            </a:r>
            <a:endParaRPr lang="en-US" sz="2400" b="1" dirty="0">
              <a:solidFill>
                <a:srgbClr val="800000"/>
              </a:solidFill>
              <a:latin typeface="Times New Roman"/>
              <a:cs typeface="Times New Roman"/>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15</a:t>
            </a:fld>
            <a:endParaRPr lang="en"/>
          </a:p>
        </p:txBody>
      </p:sp>
    </p:spTree>
    <p:extLst>
      <p:ext uri="{BB962C8B-B14F-4D97-AF65-F5344CB8AC3E}">
        <p14:creationId xmlns:p14="http://schemas.microsoft.com/office/powerpoint/2010/main" val="2738462278"/>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05979"/>
            <a:ext cx="8375106" cy="959027"/>
          </a:xfrm>
          <a:prstGeom prst="rect">
            <a:avLst/>
          </a:prstGeom>
        </p:spPr>
        <p:txBody>
          <a:bodyPr lIns="91425" tIns="91425" rIns="91425" bIns="91425" anchor="b" anchorCtr="0">
            <a:noAutofit/>
          </a:bodyPr>
          <a:lstStyle/>
          <a:p>
            <a:pPr lvl="0" algn="ctr" rtl="0">
              <a:spcBef>
                <a:spcPts val="0"/>
              </a:spcBef>
              <a:buNone/>
            </a:pPr>
            <a:r>
              <a:rPr lang="en-US" sz="2800" i="1" dirty="0" smtClean="0"/>
              <a:t>What does “amortize” mean?</a:t>
            </a:r>
            <a:endParaRPr lang="en" sz="2800" dirty="0"/>
          </a:p>
        </p:txBody>
      </p:sp>
      <p:sp>
        <p:nvSpPr>
          <p:cNvPr id="166"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51" name="TextBox 50"/>
          <p:cNvSpPr txBox="1"/>
          <p:nvPr/>
        </p:nvSpPr>
        <p:spPr>
          <a:xfrm>
            <a:off x="798680" y="1290642"/>
            <a:ext cx="7602496" cy="1200328"/>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We bought a machine that makes fizzy water –adds fizz to plain water. Now, we don’t have to buy fizzy water by the bottle. </a:t>
            </a:r>
            <a:r>
              <a:rPr lang="en-US" sz="2400" dirty="0" smtClean="0">
                <a:latin typeface="Times New Roman"/>
                <a:cs typeface="Times New Roman"/>
              </a:rPr>
              <a:t>The machine</a:t>
            </a:r>
            <a:r>
              <a:rPr lang="en-US" sz="2400" dirty="0" smtClean="0">
                <a:latin typeface="Times New Roman"/>
                <a:cs typeface="Times New Roman"/>
              </a:rPr>
              <a:t> cost $100.</a:t>
            </a:r>
            <a:endParaRPr lang="en-US" sz="2400" dirty="0">
              <a:solidFill>
                <a:srgbClr val="008000"/>
              </a:solidFill>
              <a:latin typeface="Times New Roman"/>
              <a:cs typeface="Times New Roman"/>
            </a:endParaRPr>
          </a:p>
        </p:txBody>
      </p:sp>
      <p:sp>
        <p:nvSpPr>
          <p:cNvPr id="6" name="TextBox 5"/>
          <p:cNvSpPr txBox="1"/>
          <p:nvPr/>
        </p:nvSpPr>
        <p:spPr>
          <a:xfrm>
            <a:off x="798680" y="2583927"/>
            <a:ext cx="7602496" cy="2308324"/>
          </a:xfrm>
          <a:prstGeom prst="rect">
            <a:avLst/>
          </a:prstGeom>
          <a:noFill/>
          <a:ln w="15875">
            <a:solidFill>
              <a:srgbClr val="800000"/>
            </a:solidFill>
          </a:ln>
        </p:spPr>
        <p:txBody>
          <a:bodyPr wrap="square" rtlCol="0">
            <a:spAutoFit/>
          </a:bodyPr>
          <a:lstStyle/>
          <a:p>
            <a:r>
              <a:rPr lang="en-US" sz="2400" dirty="0" smtClean="0">
                <a:latin typeface="Times New Roman"/>
                <a:cs typeface="Times New Roman"/>
              </a:rPr>
              <a:t>Use the machine to make one glass of fizzy water, that glass cost us $100.00.</a:t>
            </a:r>
          </a:p>
          <a:p>
            <a:r>
              <a:rPr lang="en-US" sz="2400" dirty="0" smtClean="0">
                <a:latin typeface="Times New Roman"/>
                <a:cs typeface="Times New Roman"/>
              </a:rPr>
              <a:t>Make 100 glasses of fizzy water? Each glass cost us $1.00.</a:t>
            </a:r>
          </a:p>
          <a:p>
            <a:r>
              <a:rPr lang="en-US" sz="2400" dirty="0" smtClean="0">
                <a:latin typeface="Times New Roman"/>
                <a:cs typeface="Times New Roman"/>
              </a:rPr>
              <a:t>Make 1,000 glasses? Each glass cost us10 cents.</a:t>
            </a:r>
          </a:p>
          <a:p>
            <a:r>
              <a:rPr lang="en-US" sz="2400" dirty="0" smtClean="0">
                <a:latin typeface="Times New Roman"/>
                <a:cs typeface="Times New Roman"/>
              </a:rPr>
              <a:t>I are </a:t>
            </a:r>
            <a:r>
              <a:rPr lang="en-US" sz="2400" dirty="0" smtClean="0">
                <a:solidFill>
                  <a:srgbClr val="FF0000"/>
                </a:solidFill>
                <a:latin typeface="Times New Roman"/>
                <a:cs typeface="Times New Roman"/>
              </a:rPr>
              <a:t>amortizing </a:t>
            </a:r>
            <a:r>
              <a:rPr lang="en-US" sz="2400" dirty="0" smtClean="0">
                <a:latin typeface="Times New Roman"/>
                <a:cs typeface="Times New Roman"/>
              </a:rPr>
              <a:t>the cost of the machine over </a:t>
            </a:r>
            <a:r>
              <a:rPr lang="en-US" sz="2400" dirty="0" smtClean="0">
                <a:latin typeface="Times New Roman"/>
                <a:cs typeface="Times New Roman"/>
              </a:rPr>
              <a:t>the use of the machine, over the number of operations “make a glass …”.</a:t>
            </a:r>
            <a:endParaRPr lang="en-US" sz="2400" dirty="0" smtClean="0">
              <a:latin typeface="Times New Roman"/>
              <a:cs typeface="Times New Roman"/>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16</a:t>
            </a:fld>
            <a:endParaRPr lang="en"/>
          </a:p>
        </p:txBody>
      </p:sp>
    </p:spTree>
    <p:extLst>
      <p:ext uri="{BB962C8B-B14F-4D97-AF65-F5344CB8AC3E}">
        <p14:creationId xmlns:p14="http://schemas.microsoft.com/office/powerpoint/2010/main" val="3636838812"/>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Deleting an element from the set</a:t>
            </a:r>
            <a:endParaRPr lang="en-US" dirty="0"/>
          </a:p>
        </p:txBody>
      </p:sp>
      <p:sp>
        <p:nvSpPr>
          <p:cNvPr id="5"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grpSp>
        <p:nvGrpSpPr>
          <p:cNvPr id="31" name="Group 30"/>
          <p:cNvGrpSpPr/>
          <p:nvPr/>
        </p:nvGrpSpPr>
        <p:grpSpPr>
          <a:xfrm>
            <a:off x="588748" y="1134367"/>
            <a:ext cx="6938130" cy="915502"/>
            <a:chOff x="588748" y="1351597"/>
            <a:chExt cx="6938130" cy="915502"/>
          </a:xfrm>
        </p:grpSpPr>
        <p:grpSp>
          <p:nvGrpSpPr>
            <p:cNvPr id="7" name="Group 6"/>
            <p:cNvGrpSpPr/>
            <p:nvPr/>
          </p:nvGrpSpPr>
          <p:grpSpPr>
            <a:xfrm>
              <a:off x="588748" y="1351597"/>
              <a:ext cx="6938130" cy="915502"/>
              <a:chOff x="588748" y="2048890"/>
              <a:chExt cx="6938130" cy="915502"/>
            </a:xfrm>
          </p:grpSpPr>
          <p:sp>
            <p:nvSpPr>
              <p:cNvPr id="8"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08268"/>
                <a:ext cx="4066465" cy="556124"/>
                <a:chOff x="1042047" y="2408268"/>
                <a:chExt cx="4066465" cy="556124"/>
              </a:xfrm>
            </p:grpSpPr>
            <p:sp>
              <p:nvSpPr>
                <p:cNvPr id="1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19" name="Group 18"/>
                <p:cNvGrpSpPr/>
                <p:nvPr/>
              </p:nvGrpSpPr>
              <p:grpSpPr>
                <a:xfrm>
                  <a:off x="1042047" y="2408268"/>
                  <a:ext cx="3253172" cy="556124"/>
                  <a:chOff x="1042047" y="2408268"/>
                  <a:chExt cx="3253172" cy="556124"/>
                </a:xfrm>
              </p:grpSpPr>
              <p:sp>
                <p:nvSpPr>
                  <p:cNvPr id="20" name="Shape 63"/>
                  <p:cNvSpPr txBox="1"/>
                  <p:nvPr/>
                </p:nvSpPr>
                <p:spPr>
                  <a:xfrm>
                    <a:off x="1855340" y="240826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1"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2"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3"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10" name="Group 9"/>
              <p:cNvGrpSpPr/>
              <p:nvPr/>
            </p:nvGrpSpPr>
            <p:grpSpPr>
              <a:xfrm>
                <a:off x="1042047" y="2048890"/>
                <a:ext cx="6484831" cy="480599"/>
                <a:chOff x="1042047" y="2048890"/>
                <a:chExt cx="6484831" cy="480599"/>
              </a:xfrm>
            </p:grpSpPr>
            <p:sp>
              <p:nvSpPr>
                <p:cNvPr id="11"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12"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13"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14"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15"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16"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17" name="Shape 62"/>
                <p:cNvSpPr/>
                <p:nvPr/>
              </p:nvSpPr>
              <p:spPr>
                <a:xfrm>
                  <a:off x="5108512" y="218113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4" name="Shape 56"/>
            <p:cNvSpPr txBox="1"/>
            <p:nvPr/>
          </p:nvSpPr>
          <p:spPr>
            <a:xfrm>
              <a:off x="1042047" y="17109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25" name="Shape 56"/>
            <p:cNvSpPr txBox="1"/>
            <p:nvPr/>
          </p:nvSpPr>
          <p:spPr>
            <a:xfrm>
              <a:off x="5108512" y="17182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sp>
          <p:nvSpPr>
            <p:cNvPr id="26" name="Shape 56"/>
            <p:cNvSpPr txBox="1"/>
            <p:nvPr/>
          </p:nvSpPr>
          <p:spPr>
            <a:xfrm>
              <a:off x="4295219" y="17220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27" name="Shape 56"/>
            <p:cNvSpPr txBox="1"/>
            <p:nvPr/>
          </p:nvSpPr>
          <p:spPr>
            <a:xfrm>
              <a:off x="1855340" y="172365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grpSp>
      <p:sp>
        <p:nvSpPr>
          <p:cNvPr id="30" name="Rectangle 29"/>
          <p:cNvSpPr/>
          <p:nvPr/>
        </p:nvSpPr>
        <p:spPr>
          <a:xfrm>
            <a:off x="588748" y="2175545"/>
            <a:ext cx="7421970" cy="1200328"/>
          </a:xfrm>
          <a:prstGeom prst="rect">
            <a:avLst/>
          </a:prstGeom>
        </p:spPr>
        <p:txBody>
          <a:bodyPr wrap="square">
            <a:spAutoFit/>
          </a:bodyPr>
          <a:lstStyle/>
          <a:p>
            <a:r>
              <a:rPr lang="en-US" sz="2400" dirty="0" smtClean="0">
                <a:latin typeface="Times New Roman"/>
                <a:cs typeface="Times New Roman"/>
              </a:rPr>
              <a:t>Does set contain “MA”?</a:t>
            </a:r>
          </a:p>
          <a:p>
            <a:r>
              <a:rPr lang="en-US" sz="2400" dirty="0" smtClean="0">
                <a:latin typeface="Times New Roman"/>
                <a:cs typeface="Times New Roman"/>
              </a:rPr>
              <a:t>“MA” </a:t>
            </a:r>
            <a:r>
              <a:rPr lang="en-US" sz="2400" dirty="0">
                <a:latin typeface="Times New Roman"/>
                <a:cs typeface="Times New Roman"/>
              </a:rPr>
              <a:t>hashes to 4. After probes of b[4], b[5], b[0], b[1], we say, yes, </a:t>
            </a:r>
            <a:r>
              <a:rPr lang="en-US" sz="2400" dirty="0" smtClean="0">
                <a:latin typeface="Times New Roman"/>
                <a:cs typeface="Times New Roman"/>
              </a:rPr>
              <a:t>“MA’ is in the set.</a:t>
            </a:r>
          </a:p>
        </p:txBody>
      </p:sp>
      <p:sp>
        <p:nvSpPr>
          <p:cNvPr id="60" name="Slide Number Placeholder 59"/>
          <p:cNvSpPr>
            <a:spLocks noGrp="1"/>
          </p:cNvSpPr>
          <p:nvPr>
            <p:ph type="sldNum" idx="12"/>
          </p:nvPr>
        </p:nvSpPr>
        <p:spPr/>
        <p:txBody>
          <a:bodyPr/>
          <a:lstStyle/>
          <a:p>
            <a:pPr>
              <a:spcBef>
                <a:spcPts val="0"/>
              </a:spcBef>
              <a:buNone/>
            </a:pPr>
            <a:fld id="{00000000-1234-1234-1234-123412341234}" type="slidenum">
              <a:rPr lang="en" smtClean="0"/>
              <a:t>17</a:t>
            </a:fld>
            <a:endParaRPr lang="en"/>
          </a:p>
        </p:txBody>
      </p:sp>
    </p:spTree>
    <p:extLst>
      <p:ext uri="{BB962C8B-B14F-4D97-AF65-F5344CB8AC3E}">
        <p14:creationId xmlns:p14="http://schemas.microsoft.com/office/powerpoint/2010/main" val="390210458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Deleting an element from the set</a:t>
            </a:r>
            <a:endParaRPr lang="en-US" dirty="0"/>
          </a:p>
        </p:txBody>
      </p:sp>
      <p:sp>
        <p:nvSpPr>
          <p:cNvPr id="5"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grpSp>
        <p:nvGrpSpPr>
          <p:cNvPr id="31" name="Group 30"/>
          <p:cNvGrpSpPr/>
          <p:nvPr/>
        </p:nvGrpSpPr>
        <p:grpSpPr>
          <a:xfrm>
            <a:off x="584234" y="1127137"/>
            <a:ext cx="6938130" cy="915502"/>
            <a:chOff x="588748" y="1351597"/>
            <a:chExt cx="6938130" cy="915502"/>
          </a:xfrm>
        </p:grpSpPr>
        <p:grpSp>
          <p:nvGrpSpPr>
            <p:cNvPr id="7" name="Group 6"/>
            <p:cNvGrpSpPr/>
            <p:nvPr/>
          </p:nvGrpSpPr>
          <p:grpSpPr>
            <a:xfrm>
              <a:off x="588748" y="1351597"/>
              <a:ext cx="6938130" cy="915502"/>
              <a:chOff x="588748" y="2048890"/>
              <a:chExt cx="6938130" cy="915502"/>
            </a:xfrm>
          </p:grpSpPr>
          <p:sp>
            <p:nvSpPr>
              <p:cNvPr id="8"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08268"/>
                <a:ext cx="4066465" cy="556124"/>
                <a:chOff x="1042047" y="2408268"/>
                <a:chExt cx="4066465" cy="556124"/>
              </a:xfrm>
            </p:grpSpPr>
            <p:sp>
              <p:nvSpPr>
                <p:cNvPr id="1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19" name="Group 18"/>
                <p:cNvGrpSpPr/>
                <p:nvPr/>
              </p:nvGrpSpPr>
              <p:grpSpPr>
                <a:xfrm>
                  <a:off x="1042047" y="2408268"/>
                  <a:ext cx="3253172" cy="556124"/>
                  <a:chOff x="1042047" y="2408268"/>
                  <a:chExt cx="3253172" cy="556124"/>
                </a:xfrm>
              </p:grpSpPr>
              <p:sp>
                <p:nvSpPr>
                  <p:cNvPr id="20" name="Shape 63"/>
                  <p:cNvSpPr txBox="1"/>
                  <p:nvPr/>
                </p:nvSpPr>
                <p:spPr>
                  <a:xfrm>
                    <a:off x="1855340" y="240826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1"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2"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3"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10" name="Group 9"/>
              <p:cNvGrpSpPr/>
              <p:nvPr/>
            </p:nvGrpSpPr>
            <p:grpSpPr>
              <a:xfrm>
                <a:off x="1042047" y="2048890"/>
                <a:ext cx="6484831" cy="480599"/>
                <a:chOff x="1042047" y="2048890"/>
                <a:chExt cx="6484831" cy="480599"/>
              </a:xfrm>
            </p:grpSpPr>
            <p:sp>
              <p:nvSpPr>
                <p:cNvPr id="11"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12"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13"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14"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15"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16"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17" name="Shape 62"/>
                <p:cNvSpPr/>
                <p:nvPr/>
              </p:nvSpPr>
              <p:spPr>
                <a:xfrm>
                  <a:off x="5108512" y="216442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4" name="Shape 56"/>
            <p:cNvSpPr txBox="1"/>
            <p:nvPr/>
          </p:nvSpPr>
          <p:spPr>
            <a:xfrm>
              <a:off x="1042047" y="17109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25" name="Shape 56"/>
            <p:cNvSpPr txBox="1"/>
            <p:nvPr/>
          </p:nvSpPr>
          <p:spPr>
            <a:xfrm>
              <a:off x="5108512" y="17182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sp>
          <p:nvSpPr>
            <p:cNvPr id="26" name="Shape 56"/>
            <p:cNvSpPr txBox="1"/>
            <p:nvPr/>
          </p:nvSpPr>
          <p:spPr>
            <a:xfrm>
              <a:off x="4295219" y="17220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27" name="Shape 56"/>
            <p:cNvSpPr txBox="1"/>
            <p:nvPr/>
          </p:nvSpPr>
          <p:spPr>
            <a:xfrm>
              <a:off x="1855340" y="172365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grpSp>
      <p:sp>
        <p:nvSpPr>
          <p:cNvPr id="30" name="Rectangle 29"/>
          <p:cNvSpPr/>
          <p:nvPr/>
        </p:nvSpPr>
        <p:spPr>
          <a:xfrm>
            <a:off x="605462" y="2163882"/>
            <a:ext cx="7421970" cy="1200328"/>
          </a:xfrm>
          <a:prstGeom prst="rect">
            <a:avLst/>
          </a:prstGeom>
        </p:spPr>
        <p:txBody>
          <a:bodyPr wrap="square">
            <a:spAutoFit/>
          </a:bodyPr>
          <a:lstStyle/>
          <a:p>
            <a:r>
              <a:rPr lang="en-US" sz="2400" dirty="0" smtClean="0">
                <a:latin typeface="Times New Roman"/>
                <a:cs typeface="Times New Roman"/>
              </a:rPr>
              <a:t>Does set contain “MA”?</a:t>
            </a:r>
          </a:p>
          <a:p>
            <a:r>
              <a:rPr lang="en-US" sz="2400" dirty="0" smtClean="0">
                <a:latin typeface="Times New Roman"/>
                <a:cs typeface="Times New Roman"/>
              </a:rPr>
              <a:t>“MA” </a:t>
            </a:r>
            <a:r>
              <a:rPr lang="en-US" sz="2400" dirty="0">
                <a:latin typeface="Times New Roman"/>
                <a:cs typeface="Times New Roman"/>
              </a:rPr>
              <a:t>hashes to 4. After probes of b[4], b[5], b[0], b[1], we say, yes, </a:t>
            </a:r>
            <a:r>
              <a:rPr lang="en-US" sz="2400" dirty="0" smtClean="0">
                <a:latin typeface="Times New Roman"/>
                <a:cs typeface="Times New Roman"/>
              </a:rPr>
              <a:t>“MA’ is in the set.</a:t>
            </a:r>
          </a:p>
        </p:txBody>
      </p:sp>
      <p:sp>
        <p:nvSpPr>
          <p:cNvPr id="59" name="Rectangle 58"/>
          <p:cNvSpPr/>
          <p:nvPr/>
        </p:nvSpPr>
        <p:spPr>
          <a:xfrm>
            <a:off x="584233" y="3388791"/>
            <a:ext cx="7696021" cy="1569660"/>
          </a:xfrm>
          <a:prstGeom prst="rect">
            <a:avLst/>
          </a:prstGeom>
          <a:ln>
            <a:solidFill>
              <a:srgbClr val="800000"/>
            </a:solidFill>
          </a:ln>
        </p:spPr>
        <p:txBody>
          <a:bodyPr wrap="square">
            <a:spAutoFit/>
          </a:bodyPr>
          <a:lstStyle/>
          <a:p>
            <a:r>
              <a:rPr lang="en-US" sz="2400" dirty="0" smtClean="0">
                <a:latin typeface="Times New Roman"/>
                <a:cs typeface="Times New Roman"/>
              </a:rPr>
              <a:t>Now suppose we delete “VA” from the set, by setting b[5] to null.</a:t>
            </a:r>
          </a:p>
          <a:p>
            <a:r>
              <a:rPr lang="en-US" sz="2400" dirty="0" smtClean="0">
                <a:latin typeface="Times New Roman"/>
                <a:cs typeface="Times New Roman"/>
              </a:rPr>
              <a:t>Now ask whether the set contains “MA”. Two probes say no, because the second probe finds null!!!</a:t>
            </a:r>
            <a:endParaRPr lang="en-US" sz="2400" dirty="0">
              <a:latin typeface="Times New Roman"/>
              <a:cs typeface="Times New Roman"/>
            </a:endParaRPr>
          </a:p>
        </p:txBody>
      </p:sp>
      <p:sp>
        <p:nvSpPr>
          <p:cNvPr id="28" name="Shape 63"/>
          <p:cNvSpPr txBox="1"/>
          <p:nvPr/>
        </p:nvSpPr>
        <p:spPr>
          <a:xfrm>
            <a:off x="5103998" y="1490725"/>
            <a:ext cx="813293" cy="548894"/>
          </a:xfrm>
          <a:prstGeom prst="rect">
            <a:avLst/>
          </a:prstGeom>
          <a:solidFill>
            <a:schemeClr val="bg1"/>
          </a:solid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 name="Slide Number Placeholder 2"/>
          <p:cNvSpPr>
            <a:spLocks noGrp="1"/>
          </p:cNvSpPr>
          <p:nvPr>
            <p:ph type="sldNum" idx="12"/>
          </p:nvPr>
        </p:nvSpPr>
        <p:spPr/>
        <p:txBody>
          <a:bodyPr/>
          <a:lstStyle/>
          <a:p>
            <a:pPr>
              <a:spcBef>
                <a:spcPts val="0"/>
              </a:spcBef>
              <a:buNone/>
            </a:pPr>
            <a:fld id="{00000000-1234-1234-1234-123412341234}" type="slidenum">
              <a:rPr lang="en" smtClean="0"/>
              <a:t>18</a:t>
            </a:fld>
            <a:endParaRPr lang="en"/>
          </a:p>
        </p:txBody>
      </p:sp>
    </p:spTree>
    <p:extLst>
      <p:ext uri="{BB962C8B-B14F-4D97-AF65-F5344CB8AC3E}">
        <p14:creationId xmlns:p14="http://schemas.microsoft.com/office/powerpoint/2010/main" val="28162064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Deleting an element from the set</a:t>
            </a:r>
            <a:endParaRPr lang="en-US" dirty="0"/>
          </a:p>
        </p:txBody>
      </p:sp>
      <p:sp>
        <p:nvSpPr>
          <p:cNvPr id="5"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grpSp>
        <p:nvGrpSpPr>
          <p:cNvPr id="31" name="Group 30"/>
          <p:cNvGrpSpPr/>
          <p:nvPr/>
        </p:nvGrpSpPr>
        <p:grpSpPr>
          <a:xfrm>
            <a:off x="584234" y="1127137"/>
            <a:ext cx="6938130" cy="915502"/>
            <a:chOff x="588748" y="1351597"/>
            <a:chExt cx="6938130" cy="915502"/>
          </a:xfrm>
        </p:grpSpPr>
        <p:grpSp>
          <p:nvGrpSpPr>
            <p:cNvPr id="7" name="Group 6"/>
            <p:cNvGrpSpPr/>
            <p:nvPr/>
          </p:nvGrpSpPr>
          <p:grpSpPr>
            <a:xfrm>
              <a:off x="588748" y="1351597"/>
              <a:ext cx="6938130" cy="915502"/>
              <a:chOff x="588748" y="2048890"/>
              <a:chExt cx="6938130" cy="915502"/>
            </a:xfrm>
          </p:grpSpPr>
          <p:sp>
            <p:nvSpPr>
              <p:cNvPr id="8"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08268"/>
                <a:ext cx="4066465" cy="556124"/>
                <a:chOff x="1042047" y="2408268"/>
                <a:chExt cx="4066465" cy="556124"/>
              </a:xfrm>
            </p:grpSpPr>
            <p:sp>
              <p:nvSpPr>
                <p:cNvPr id="1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19" name="Group 18"/>
                <p:cNvGrpSpPr/>
                <p:nvPr/>
              </p:nvGrpSpPr>
              <p:grpSpPr>
                <a:xfrm>
                  <a:off x="1042047" y="2408268"/>
                  <a:ext cx="3253172" cy="556124"/>
                  <a:chOff x="1042047" y="2408268"/>
                  <a:chExt cx="3253172" cy="556124"/>
                </a:xfrm>
              </p:grpSpPr>
              <p:sp>
                <p:nvSpPr>
                  <p:cNvPr id="20" name="Shape 63"/>
                  <p:cNvSpPr txBox="1"/>
                  <p:nvPr/>
                </p:nvSpPr>
                <p:spPr>
                  <a:xfrm>
                    <a:off x="1855340" y="240826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1"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2"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3"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10" name="Group 9"/>
              <p:cNvGrpSpPr/>
              <p:nvPr/>
            </p:nvGrpSpPr>
            <p:grpSpPr>
              <a:xfrm>
                <a:off x="1042047" y="2048890"/>
                <a:ext cx="6484831" cy="480599"/>
                <a:chOff x="1042047" y="2048890"/>
                <a:chExt cx="6484831" cy="480599"/>
              </a:xfrm>
            </p:grpSpPr>
            <p:sp>
              <p:nvSpPr>
                <p:cNvPr id="11"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12"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13"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14"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15"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16"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17" name="Shape 62"/>
                <p:cNvSpPr/>
                <p:nvPr/>
              </p:nvSpPr>
              <p:spPr>
                <a:xfrm>
                  <a:off x="5108512" y="218113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4" name="Shape 56"/>
            <p:cNvSpPr txBox="1"/>
            <p:nvPr/>
          </p:nvSpPr>
          <p:spPr>
            <a:xfrm>
              <a:off x="1042047" y="17109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25" name="Shape 56"/>
            <p:cNvSpPr txBox="1"/>
            <p:nvPr/>
          </p:nvSpPr>
          <p:spPr>
            <a:xfrm>
              <a:off x="5108512" y="17182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sp>
          <p:nvSpPr>
            <p:cNvPr id="26" name="Shape 56"/>
            <p:cNvSpPr txBox="1"/>
            <p:nvPr/>
          </p:nvSpPr>
          <p:spPr>
            <a:xfrm>
              <a:off x="4295219" y="17220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27" name="Shape 56"/>
            <p:cNvSpPr txBox="1"/>
            <p:nvPr/>
          </p:nvSpPr>
          <p:spPr>
            <a:xfrm>
              <a:off x="1855340" y="172365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chemeClr val="dk1"/>
                  </a:solidFill>
                  <a:latin typeface="Courier New"/>
                  <a:ea typeface="Courier New"/>
                  <a:cs typeface="Courier New"/>
                  <a:sym typeface="Courier New"/>
                </a:rPr>
                <a:t>MA</a:t>
              </a:r>
              <a:endParaRPr lang="en" sz="2000" b="1" dirty="0">
                <a:solidFill>
                  <a:schemeClr val="dk1"/>
                </a:solidFill>
                <a:latin typeface="Courier New"/>
                <a:ea typeface="Courier New"/>
                <a:cs typeface="Courier New"/>
                <a:sym typeface="Courier New"/>
              </a:endParaRPr>
            </a:p>
          </p:txBody>
        </p:sp>
      </p:grpSp>
      <p:sp>
        <p:nvSpPr>
          <p:cNvPr id="30" name="Rectangle 29"/>
          <p:cNvSpPr/>
          <p:nvPr/>
        </p:nvSpPr>
        <p:spPr>
          <a:xfrm>
            <a:off x="597107" y="2163882"/>
            <a:ext cx="7421970" cy="830997"/>
          </a:xfrm>
          <a:prstGeom prst="rect">
            <a:avLst/>
          </a:prstGeom>
        </p:spPr>
        <p:txBody>
          <a:bodyPr wrap="square">
            <a:spAutoFit/>
          </a:bodyPr>
          <a:lstStyle/>
          <a:p>
            <a:r>
              <a:rPr lang="en-US" sz="2400" dirty="0" smtClean="0">
                <a:latin typeface="Times New Roman"/>
                <a:cs typeface="Times New Roman"/>
              </a:rPr>
              <a:t>Therefore, we can’t delete a value from the set by setting its array element to null. That messes up linear probing.</a:t>
            </a:r>
          </a:p>
        </p:txBody>
      </p:sp>
      <p:sp>
        <p:nvSpPr>
          <p:cNvPr id="59" name="Rectangle 58"/>
          <p:cNvSpPr/>
          <p:nvPr/>
        </p:nvSpPr>
        <p:spPr>
          <a:xfrm>
            <a:off x="597107" y="3096369"/>
            <a:ext cx="7421970" cy="1569660"/>
          </a:xfrm>
          <a:prstGeom prst="rect">
            <a:avLst/>
          </a:prstGeom>
          <a:ln>
            <a:solidFill>
              <a:srgbClr val="800000"/>
            </a:solidFill>
          </a:ln>
        </p:spPr>
        <p:txBody>
          <a:bodyPr wrap="square">
            <a:spAutoFit/>
          </a:bodyPr>
          <a:lstStyle/>
          <a:p>
            <a:r>
              <a:rPr lang="en-US" sz="2400" dirty="0" smtClean="0">
                <a:latin typeface="Times New Roman"/>
                <a:cs typeface="Times New Roman"/>
              </a:rPr>
              <a:t>Instead, in Java, use an inner class for the array elements, with two fields:</a:t>
            </a:r>
          </a:p>
          <a:p>
            <a:r>
              <a:rPr lang="en-US" sz="2400" dirty="0">
                <a:latin typeface="Times New Roman"/>
                <a:cs typeface="Times New Roman"/>
              </a:rPr>
              <a:t> </a:t>
            </a:r>
            <a:r>
              <a:rPr lang="en-US" sz="2400" dirty="0" smtClean="0">
                <a:latin typeface="Times New Roman"/>
                <a:cs typeface="Times New Roman"/>
              </a:rPr>
              <a:t>  1. String value;       </a:t>
            </a:r>
            <a:r>
              <a:rPr lang="en-US" sz="2400" dirty="0" smtClean="0">
                <a:solidFill>
                  <a:srgbClr val="008000"/>
                </a:solidFill>
                <a:latin typeface="Times New Roman"/>
                <a:cs typeface="Times New Roman"/>
              </a:rPr>
              <a:t>// the value, like “VT”</a:t>
            </a:r>
          </a:p>
          <a:p>
            <a:r>
              <a:rPr lang="en-US" sz="2400" dirty="0">
                <a:latin typeface="Times New Roman"/>
                <a:cs typeface="Times New Roman"/>
              </a:rPr>
              <a:t> </a:t>
            </a:r>
            <a:r>
              <a:rPr lang="en-US" sz="2400" dirty="0" smtClean="0">
                <a:latin typeface="Times New Roman"/>
                <a:cs typeface="Times New Roman"/>
              </a:rPr>
              <a:t>  2.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isInSet</a:t>
            </a:r>
            <a:r>
              <a:rPr lang="en-US" sz="2400" dirty="0" smtClean="0">
                <a:latin typeface="Times New Roman"/>
                <a:cs typeface="Times New Roman"/>
              </a:rPr>
              <a:t>;  </a:t>
            </a:r>
            <a:r>
              <a:rPr lang="en-US" sz="2400" dirty="0" smtClean="0">
                <a:solidFill>
                  <a:srgbClr val="008000"/>
                </a:solidFill>
                <a:latin typeface="Times New Roman"/>
                <a:cs typeface="Times New Roman"/>
              </a:rPr>
              <a:t>// true </a:t>
            </a:r>
            <a:r>
              <a:rPr lang="en-US" sz="2400" dirty="0" err="1" smtClean="0">
                <a:solidFill>
                  <a:srgbClr val="008000"/>
                </a:solidFill>
                <a:latin typeface="Times New Roman"/>
                <a:cs typeface="Times New Roman"/>
              </a:rPr>
              <a:t>iff</a:t>
            </a:r>
            <a:r>
              <a:rPr lang="en-US" sz="2400" dirty="0" smtClean="0">
                <a:solidFill>
                  <a:srgbClr val="008000"/>
                </a:solidFill>
                <a:latin typeface="Times New Roman"/>
                <a:cs typeface="Times New Roman"/>
              </a:rPr>
              <a:t> value is in the set</a:t>
            </a:r>
            <a:endParaRPr lang="en-US" sz="2400" dirty="0">
              <a:solidFill>
                <a:srgbClr val="008000"/>
              </a:solidFill>
              <a:latin typeface="Times New Roman"/>
              <a:cs typeface="Times New Roman"/>
            </a:endParaRPr>
          </a:p>
        </p:txBody>
      </p:sp>
      <p:sp>
        <p:nvSpPr>
          <p:cNvPr id="3" name="Slide Number Placeholder 2"/>
          <p:cNvSpPr>
            <a:spLocks noGrp="1"/>
          </p:cNvSpPr>
          <p:nvPr>
            <p:ph type="sldNum" idx="12"/>
          </p:nvPr>
        </p:nvSpPr>
        <p:spPr/>
        <p:txBody>
          <a:bodyPr/>
          <a:lstStyle/>
          <a:p>
            <a:pPr>
              <a:spcBef>
                <a:spcPts val="0"/>
              </a:spcBef>
              <a:buNone/>
            </a:pPr>
            <a:fld id="{00000000-1234-1234-1234-123412341234}" type="slidenum">
              <a:rPr lang="en" smtClean="0"/>
              <a:t>19</a:t>
            </a:fld>
            <a:endParaRPr lang="en"/>
          </a:p>
        </p:txBody>
      </p:sp>
    </p:spTree>
    <p:extLst>
      <p:ext uri="{BB962C8B-B14F-4D97-AF65-F5344CB8AC3E}">
        <p14:creationId xmlns:p14="http://schemas.microsoft.com/office/powerpoint/2010/main" val="261848214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algn="l" rtl="0">
              <a:spcBef>
                <a:spcPts val="0"/>
              </a:spcBef>
              <a:buNone/>
            </a:pPr>
            <a:r>
              <a:rPr lang="en" dirty="0" smtClean="0"/>
              <a:t>Set</a:t>
            </a:r>
            <a:endParaRPr lang="en" dirty="0"/>
          </a:p>
        </p:txBody>
      </p:sp>
      <p:sp>
        <p:nvSpPr>
          <p:cNvPr id="45" name="Shape 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Sets</a:t>
            </a:r>
          </a:p>
          <a:p>
            <a:pPr lvl="0" algn="r" rtl="0">
              <a:spcBef>
                <a:spcPts val="0"/>
              </a:spcBef>
              <a:buNone/>
            </a:pPr>
            <a:endParaRPr sz="1600" b="1">
              <a:solidFill>
                <a:srgbClr val="E08686"/>
              </a:solidFill>
            </a:endParaRPr>
          </a:p>
        </p:txBody>
      </p:sp>
      <p:sp>
        <p:nvSpPr>
          <p:cNvPr id="46" name="Shape 46"/>
          <p:cNvSpPr/>
          <p:nvPr/>
        </p:nvSpPr>
        <p:spPr>
          <a:xfrm>
            <a:off x="3021750" y="2152554"/>
            <a:ext cx="3445625" cy="2292660"/>
          </a:xfrm>
          <a:prstGeom prst="rect">
            <a:avLst/>
          </a:prstGeom>
          <a:solidFill>
            <a:srgbClr val="C9DAF8"/>
          </a:solidFill>
          <a:ln w="28575" cap="flat">
            <a:solidFill>
              <a:srgbClr val="1155CC"/>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n" sz="1800" b="1" dirty="0"/>
              <a:t>Set&lt;E&gt;</a:t>
            </a:r>
          </a:p>
          <a:p>
            <a:pPr rtl="0">
              <a:spcBef>
                <a:spcPts val="0"/>
              </a:spcBef>
              <a:buNone/>
            </a:pPr>
            <a:r>
              <a:rPr lang="en" sz="1800" b="1" dirty="0">
                <a:latin typeface="Courier New"/>
                <a:ea typeface="Courier New"/>
                <a:cs typeface="Courier New"/>
                <a:sym typeface="Courier New"/>
              </a:rPr>
              <a:t>add(E </a:t>
            </a:r>
            <a:r>
              <a:rPr lang="en-US" sz="1800" b="1" dirty="0" err="1" smtClean="0">
                <a:latin typeface="Courier New"/>
                <a:ea typeface="Courier New"/>
                <a:cs typeface="Courier New"/>
                <a:sym typeface="Courier New"/>
              </a:rPr>
              <a:t>ob</a:t>
            </a:r>
            <a:r>
              <a:rPr lang="en" sz="1800" b="1" dirty="0" smtClean="0">
                <a:latin typeface="Courier New"/>
                <a:ea typeface="Courier New"/>
                <a:cs typeface="Courier New"/>
                <a:sym typeface="Courier New"/>
              </a:rPr>
              <a:t>);</a:t>
            </a:r>
            <a:endParaRPr lang="en" sz="1800" b="1" dirty="0">
              <a:latin typeface="Courier New"/>
              <a:ea typeface="Courier New"/>
              <a:cs typeface="Courier New"/>
              <a:sym typeface="Courier New"/>
            </a:endParaRPr>
          </a:p>
          <a:p>
            <a:pPr lvl="0" rtl="0">
              <a:spcBef>
                <a:spcPts val="0"/>
              </a:spcBef>
              <a:buNone/>
            </a:pPr>
            <a:r>
              <a:rPr lang="en" sz="1800" b="1" dirty="0">
                <a:solidFill>
                  <a:schemeClr val="dk1"/>
                </a:solidFill>
                <a:latin typeface="Courier New"/>
                <a:ea typeface="Courier New"/>
                <a:cs typeface="Courier New"/>
                <a:sym typeface="Courier New"/>
              </a:rPr>
              <a:t>r</a:t>
            </a:r>
            <a:r>
              <a:rPr lang="en" sz="1800" b="1" dirty="0" smtClean="0">
                <a:solidFill>
                  <a:schemeClr val="dk1"/>
                </a:solidFill>
                <a:latin typeface="Courier New"/>
                <a:ea typeface="Courier New"/>
                <a:cs typeface="Courier New"/>
                <a:sym typeface="Courier New"/>
              </a:rPr>
              <a:t>emove(</a:t>
            </a:r>
            <a:r>
              <a:rPr lang="en-US" sz="1800" b="1" dirty="0" smtClean="0">
                <a:solidFill>
                  <a:schemeClr val="dk1"/>
                </a:solidFill>
                <a:latin typeface="Courier New"/>
                <a:ea typeface="Courier New"/>
                <a:cs typeface="Courier New"/>
                <a:sym typeface="Courier New"/>
              </a:rPr>
              <a:t>E</a:t>
            </a:r>
            <a:r>
              <a:rPr lang="en" sz="1800" b="1" dirty="0" smtClean="0">
                <a:solidFill>
                  <a:schemeClr val="dk1"/>
                </a:solidFill>
                <a:latin typeface="Courier New"/>
                <a:ea typeface="Courier New"/>
                <a:cs typeface="Courier New"/>
                <a:sym typeface="Courier New"/>
              </a:rPr>
              <a:t> o</a:t>
            </a:r>
            <a:r>
              <a:rPr lang="en-US" sz="1800" b="1" dirty="0" smtClean="0">
                <a:solidFill>
                  <a:schemeClr val="dk1"/>
                </a:solidFill>
                <a:latin typeface="Courier New"/>
                <a:ea typeface="Courier New"/>
                <a:cs typeface="Courier New"/>
                <a:sym typeface="Courier New"/>
              </a:rPr>
              <a:t>b</a:t>
            </a:r>
            <a:r>
              <a:rPr lang="en" sz="1800" b="1" dirty="0" smtClean="0">
                <a:solidFill>
                  <a:schemeClr val="dk1"/>
                </a:solidFill>
                <a:latin typeface="Courier New"/>
                <a:ea typeface="Courier New"/>
                <a:cs typeface="Courier New"/>
                <a:sym typeface="Courier New"/>
              </a:rPr>
              <a:t>);</a:t>
            </a:r>
            <a:endParaRPr lang="en" sz="1800" b="1" dirty="0">
              <a:solidFill>
                <a:schemeClr val="dk1"/>
              </a:solidFill>
              <a:latin typeface="Courier New"/>
              <a:ea typeface="Courier New"/>
              <a:cs typeface="Courier New"/>
              <a:sym typeface="Courier New"/>
            </a:endParaRPr>
          </a:p>
          <a:p>
            <a:pPr rtl="0">
              <a:spcBef>
                <a:spcPts val="0"/>
              </a:spcBef>
              <a:buNone/>
            </a:pPr>
            <a:r>
              <a:rPr lang="en" sz="1800" b="1" dirty="0">
                <a:latin typeface="Courier New"/>
                <a:ea typeface="Courier New"/>
                <a:cs typeface="Courier New"/>
                <a:sym typeface="Courier New"/>
              </a:rPr>
              <a:t>c</a:t>
            </a:r>
            <a:r>
              <a:rPr lang="en" sz="1800" b="1" dirty="0" smtClean="0">
                <a:latin typeface="Courier New"/>
                <a:ea typeface="Courier New"/>
                <a:cs typeface="Courier New"/>
                <a:sym typeface="Courier New"/>
              </a:rPr>
              <a:t>ontains(</a:t>
            </a:r>
            <a:r>
              <a:rPr lang="en-US" sz="1800" b="1" dirty="0" smtClean="0">
                <a:latin typeface="Courier New"/>
                <a:ea typeface="Courier New"/>
                <a:cs typeface="Courier New"/>
                <a:sym typeface="Courier New"/>
              </a:rPr>
              <a:t>E</a:t>
            </a:r>
            <a:r>
              <a:rPr lang="en" sz="1800" b="1" dirty="0" smtClean="0">
                <a:latin typeface="Courier New"/>
                <a:ea typeface="Courier New"/>
                <a:cs typeface="Courier New"/>
                <a:sym typeface="Courier New"/>
              </a:rPr>
              <a:t> o</a:t>
            </a:r>
            <a:r>
              <a:rPr lang="en-US" sz="1800" b="1" dirty="0" smtClean="0">
                <a:latin typeface="Courier New"/>
                <a:ea typeface="Courier New"/>
                <a:cs typeface="Courier New"/>
                <a:sym typeface="Courier New"/>
              </a:rPr>
              <a:t>b</a:t>
            </a:r>
            <a:r>
              <a:rPr lang="en" sz="1800" b="1" dirty="0" smtClean="0">
                <a:latin typeface="Courier New"/>
                <a:ea typeface="Courier New"/>
                <a:cs typeface="Courier New"/>
                <a:sym typeface="Courier New"/>
              </a:rPr>
              <a:t>);</a:t>
            </a:r>
            <a:endParaRPr lang="en-US" sz="1800" b="1" dirty="0" smtClean="0">
              <a:latin typeface="Courier New"/>
              <a:ea typeface="Courier New"/>
              <a:cs typeface="Courier New"/>
              <a:sym typeface="Courier New"/>
            </a:endParaRPr>
          </a:p>
          <a:p>
            <a:pPr rtl="0">
              <a:spcBef>
                <a:spcPts val="0"/>
              </a:spcBef>
              <a:buNone/>
            </a:pPr>
            <a:r>
              <a:rPr lang="en-US" sz="1800" b="1" dirty="0" err="1" smtClean="0">
                <a:latin typeface="Courier New"/>
                <a:ea typeface="Courier New"/>
                <a:cs typeface="Courier New"/>
                <a:sym typeface="Courier New"/>
              </a:rPr>
              <a:t>isEmpty</a:t>
            </a:r>
            <a:r>
              <a:rPr lang="en-US" sz="1800" b="1" dirty="0" smtClean="0">
                <a:latin typeface="Courier New"/>
                <a:ea typeface="Courier New"/>
                <a:cs typeface="Courier New"/>
                <a:sym typeface="Courier New"/>
              </a:rPr>
              <a:t>()</a:t>
            </a:r>
            <a:endParaRPr lang="en" sz="1800" b="1" dirty="0">
              <a:latin typeface="Courier New"/>
              <a:ea typeface="Courier New"/>
              <a:cs typeface="Courier New"/>
              <a:sym typeface="Courier New"/>
            </a:endParaRPr>
          </a:p>
          <a:p>
            <a:pPr lvl="0" rtl="0">
              <a:spcBef>
                <a:spcPts val="0"/>
              </a:spcBef>
              <a:buNone/>
            </a:pPr>
            <a:r>
              <a:rPr lang="en" sz="1800" b="1" dirty="0">
                <a:latin typeface="Courier New"/>
                <a:ea typeface="Courier New"/>
                <a:cs typeface="Courier New"/>
                <a:sym typeface="Courier New"/>
              </a:rPr>
              <a:t>size()</a:t>
            </a:r>
          </a:p>
          <a:p>
            <a:pPr lvl="0" rtl="0">
              <a:spcBef>
                <a:spcPts val="0"/>
              </a:spcBef>
              <a:buNone/>
            </a:pPr>
            <a:r>
              <a:rPr lang="en" sz="1800" b="1" dirty="0" smtClean="0">
                <a:solidFill>
                  <a:srgbClr val="FF0000"/>
                </a:solidFill>
                <a:latin typeface="Courier New"/>
                <a:ea typeface="Courier New"/>
                <a:cs typeface="Courier New"/>
                <a:sym typeface="Courier New"/>
              </a:rPr>
              <a:t>…   (a few more)</a:t>
            </a:r>
            <a:endParaRPr sz="1800" b="1" dirty="0">
              <a:solidFill>
                <a:srgbClr val="FF0000"/>
              </a:solidFill>
              <a:latin typeface="Courier New"/>
              <a:ea typeface="Courier New"/>
              <a:cs typeface="Courier New"/>
              <a:sym typeface="Courier New"/>
            </a:endParaRPr>
          </a:p>
        </p:txBody>
      </p:sp>
      <p:sp>
        <p:nvSpPr>
          <p:cNvPr id="47" name="Shape 47"/>
          <p:cNvSpPr txBox="1"/>
          <p:nvPr/>
        </p:nvSpPr>
        <p:spPr>
          <a:xfrm>
            <a:off x="2594075" y="1264035"/>
            <a:ext cx="3873300" cy="672899"/>
          </a:xfrm>
          <a:prstGeom prst="rect">
            <a:avLst/>
          </a:prstGeom>
          <a:noFill/>
          <a:ln>
            <a:noFill/>
          </a:ln>
        </p:spPr>
        <p:txBody>
          <a:bodyPr lIns="91425" tIns="91425" rIns="91425" bIns="91425" anchor="t" anchorCtr="0">
            <a:noAutofit/>
          </a:bodyPr>
          <a:lstStyle/>
          <a:p>
            <a:pPr lvl="0" rtl="0">
              <a:spcBef>
                <a:spcPts val="0"/>
              </a:spcBef>
              <a:buNone/>
            </a:pPr>
            <a:r>
              <a:rPr lang="en" sz="2000" dirty="0"/>
              <a:t>Set: collection of </a:t>
            </a:r>
            <a:r>
              <a:rPr lang="en" sz="2000" i="1" dirty="0"/>
              <a:t>distinct </a:t>
            </a:r>
            <a:r>
              <a:rPr lang="en" sz="2000" dirty="0"/>
              <a:t>objects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Deleting an element from the set</a:t>
            </a:r>
            <a:endParaRPr lang="en-US" dirty="0"/>
          </a:p>
        </p:txBody>
      </p:sp>
      <p:sp>
        <p:nvSpPr>
          <p:cNvPr id="5" name="Shape 1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grpSp>
        <p:nvGrpSpPr>
          <p:cNvPr id="31" name="Group 30"/>
          <p:cNvGrpSpPr/>
          <p:nvPr/>
        </p:nvGrpSpPr>
        <p:grpSpPr>
          <a:xfrm>
            <a:off x="584234" y="1127137"/>
            <a:ext cx="6938130" cy="915502"/>
            <a:chOff x="588748" y="1351597"/>
            <a:chExt cx="6938130" cy="915502"/>
          </a:xfrm>
        </p:grpSpPr>
        <p:grpSp>
          <p:nvGrpSpPr>
            <p:cNvPr id="7" name="Group 6"/>
            <p:cNvGrpSpPr/>
            <p:nvPr/>
          </p:nvGrpSpPr>
          <p:grpSpPr>
            <a:xfrm>
              <a:off x="588748" y="1351597"/>
              <a:ext cx="6938130" cy="915502"/>
              <a:chOff x="588748" y="2048890"/>
              <a:chExt cx="6938130" cy="915502"/>
            </a:xfrm>
          </p:grpSpPr>
          <p:sp>
            <p:nvSpPr>
              <p:cNvPr id="8"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08268"/>
                <a:ext cx="4066465" cy="556124"/>
                <a:chOff x="1042047" y="2408268"/>
                <a:chExt cx="4066465" cy="556124"/>
              </a:xfrm>
            </p:grpSpPr>
            <p:sp>
              <p:nvSpPr>
                <p:cNvPr id="1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19" name="Group 18"/>
                <p:cNvGrpSpPr/>
                <p:nvPr/>
              </p:nvGrpSpPr>
              <p:grpSpPr>
                <a:xfrm>
                  <a:off x="1042047" y="2408268"/>
                  <a:ext cx="3253172" cy="556124"/>
                  <a:chOff x="1042047" y="2408268"/>
                  <a:chExt cx="3253172" cy="556124"/>
                </a:xfrm>
              </p:grpSpPr>
              <p:sp>
                <p:nvSpPr>
                  <p:cNvPr id="20" name="Shape 63"/>
                  <p:cNvSpPr txBox="1"/>
                  <p:nvPr/>
                </p:nvSpPr>
                <p:spPr>
                  <a:xfrm>
                    <a:off x="1855340" y="240826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1"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2"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3"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10" name="Group 9"/>
              <p:cNvGrpSpPr/>
              <p:nvPr/>
            </p:nvGrpSpPr>
            <p:grpSpPr>
              <a:xfrm>
                <a:off x="1042047" y="2048890"/>
                <a:ext cx="6484831" cy="480599"/>
                <a:chOff x="1042047" y="2048890"/>
                <a:chExt cx="6484831" cy="480599"/>
              </a:xfrm>
            </p:grpSpPr>
            <p:sp>
              <p:nvSpPr>
                <p:cNvPr id="11"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12"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13"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14"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15"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16"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17" name="Shape 62"/>
                <p:cNvSpPr/>
                <p:nvPr/>
              </p:nvSpPr>
              <p:spPr>
                <a:xfrm>
                  <a:off x="5108512" y="218113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24" name="Shape 56"/>
            <p:cNvSpPr txBox="1"/>
            <p:nvPr/>
          </p:nvSpPr>
          <p:spPr>
            <a:xfrm>
              <a:off x="1042047" y="17109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rgbClr val="FF0000"/>
                  </a:solidFill>
                  <a:latin typeface="Courier New"/>
                  <a:ea typeface="Courier New"/>
                  <a:cs typeface="Courier New"/>
                  <a:sym typeface="Courier New"/>
                </a:rPr>
                <a:t>V</a:t>
              </a:r>
              <a:r>
                <a:rPr lang="en-US" sz="2000" b="1" dirty="0" smtClean="0">
                  <a:solidFill>
                    <a:srgbClr val="FF0000"/>
                  </a:solidFill>
                  <a:latin typeface="Courier New"/>
                  <a:ea typeface="Courier New"/>
                  <a:cs typeface="Courier New"/>
                  <a:sym typeface="Courier New"/>
                </a:rPr>
                <a:t>T</a:t>
              </a:r>
              <a:endParaRPr lang="en" sz="2000" b="1" dirty="0">
                <a:solidFill>
                  <a:srgbClr val="FF0000"/>
                </a:solidFill>
                <a:latin typeface="Courier New"/>
                <a:ea typeface="Courier New"/>
                <a:cs typeface="Courier New"/>
                <a:sym typeface="Courier New"/>
              </a:endParaRPr>
            </a:p>
          </p:txBody>
        </p:sp>
        <p:sp>
          <p:nvSpPr>
            <p:cNvPr id="25" name="Shape 56"/>
            <p:cNvSpPr txBox="1"/>
            <p:nvPr/>
          </p:nvSpPr>
          <p:spPr>
            <a:xfrm>
              <a:off x="5108512" y="17182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rgbClr val="FF0000"/>
                  </a:solidFill>
                  <a:latin typeface="Courier New"/>
                  <a:ea typeface="Courier New"/>
                  <a:cs typeface="Courier New"/>
                  <a:sym typeface="Courier New"/>
                </a:rPr>
                <a:t>VA</a:t>
              </a:r>
              <a:endParaRPr lang="en" sz="2000" b="1" dirty="0">
                <a:solidFill>
                  <a:srgbClr val="FF0000"/>
                </a:solidFill>
                <a:latin typeface="Courier New"/>
                <a:ea typeface="Courier New"/>
                <a:cs typeface="Courier New"/>
                <a:sym typeface="Courier New"/>
              </a:endParaRPr>
            </a:p>
          </p:txBody>
        </p:sp>
        <p:sp>
          <p:nvSpPr>
            <p:cNvPr id="26" name="Shape 56"/>
            <p:cNvSpPr txBox="1"/>
            <p:nvPr/>
          </p:nvSpPr>
          <p:spPr>
            <a:xfrm>
              <a:off x="4295219" y="17220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rgbClr val="FF0000"/>
                  </a:solidFill>
                  <a:latin typeface="Courier New"/>
                  <a:ea typeface="Courier New"/>
                  <a:cs typeface="Courier New"/>
                  <a:sym typeface="Courier New"/>
                </a:rPr>
                <a:t>NY</a:t>
              </a:r>
              <a:endParaRPr lang="en" sz="2000" b="1" dirty="0">
                <a:solidFill>
                  <a:srgbClr val="FF0000"/>
                </a:solidFill>
                <a:latin typeface="Courier New"/>
                <a:ea typeface="Courier New"/>
                <a:cs typeface="Courier New"/>
                <a:sym typeface="Courier New"/>
              </a:endParaRPr>
            </a:p>
          </p:txBody>
        </p:sp>
        <p:sp>
          <p:nvSpPr>
            <p:cNvPr id="27" name="Shape 56"/>
            <p:cNvSpPr txBox="1"/>
            <p:nvPr/>
          </p:nvSpPr>
          <p:spPr>
            <a:xfrm>
              <a:off x="1855340" y="1723659"/>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US" sz="2000" b="1" dirty="0" smtClean="0">
                  <a:solidFill>
                    <a:srgbClr val="FF0000"/>
                  </a:solidFill>
                  <a:latin typeface="Courier New"/>
                  <a:ea typeface="Courier New"/>
                  <a:cs typeface="Courier New"/>
                  <a:sym typeface="Courier New"/>
                </a:rPr>
                <a:t>MA</a:t>
              </a:r>
              <a:endParaRPr lang="en" sz="2000" b="1" dirty="0">
                <a:solidFill>
                  <a:srgbClr val="FF0000"/>
                </a:solidFill>
                <a:latin typeface="Courier New"/>
                <a:ea typeface="Courier New"/>
                <a:cs typeface="Courier New"/>
                <a:sym typeface="Courier New"/>
              </a:endParaRPr>
            </a:p>
          </p:txBody>
        </p:sp>
      </p:grpSp>
      <p:sp>
        <p:nvSpPr>
          <p:cNvPr id="59" name="Rectangle 58"/>
          <p:cNvSpPr/>
          <p:nvPr/>
        </p:nvSpPr>
        <p:spPr>
          <a:xfrm>
            <a:off x="655595" y="2311539"/>
            <a:ext cx="7421970" cy="1569660"/>
          </a:xfrm>
          <a:prstGeom prst="rect">
            <a:avLst/>
          </a:prstGeom>
          <a:ln>
            <a:solidFill>
              <a:srgbClr val="800000"/>
            </a:solidFill>
          </a:ln>
        </p:spPr>
        <p:txBody>
          <a:bodyPr wrap="square">
            <a:spAutoFit/>
          </a:bodyPr>
          <a:lstStyle/>
          <a:p>
            <a:r>
              <a:rPr lang="en-US" sz="2400" dirty="0" smtClean="0">
                <a:latin typeface="Times New Roman"/>
                <a:cs typeface="Times New Roman"/>
              </a:rPr>
              <a:t>Instead, in Java, use an inner class for the array elements, with two fields:</a:t>
            </a:r>
          </a:p>
          <a:p>
            <a:r>
              <a:rPr lang="en-US" sz="2400" dirty="0">
                <a:latin typeface="Times New Roman"/>
                <a:cs typeface="Times New Roman"/>
              </a:rPr>
              <a:t> </a:t>
            </a:r>
            <a:r>
              <a:rPr lang="en-US" sz="2400" dirty="0" smtClean="0">
                <a:latin typeface="Times New Roman"/>
                <a:cs typeface="Times New Roman"/>
              </a:rPr>
              <a:t>  1. String value;       </a:t>
            </a:r>
            <a:r>
              <a:rPr lang="en-US" sz="2400" dirty="0" smtClean="0">
                <a:solidFill>
                  <a:srgbClr val="008000"/>
                </a:solidFill>
                <a:latin typeface="Times New Roman"/>
                <a:cs typeface="Times New Roman"/>
              </a:rPr>
              <a:t>// the value, like “VT”</a:t>
            </a:r>
          </a:p>
          <a:p>
            <a:r>
              <a:rPr lang="en-US" sz="2400" dirty="0">
                <a:latin typeface="Times New Roman"/>
                <a:cs typeface="Times New Roman"/>
              </a:rPr>
              <a:t> </a:t>
            </a:r>
            <a:r>
              <a:rPr lang="en-US" sz="2400" dirty="0" smtClean="0">
                <a:latin typeface="Times New Roman"/>
                <a:cs typeface="Times New Roman"/>
              </a:rPr>
              <a:t>  2.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isInSet</a:t>
            </a:r>
            <a:r>
              <a:rPr lang="en-US" sz="2400" dirty="0" smtClean="0">
                <a:latin typeface="Times New Roman"/>
                <a:cs typeface="Times New Roman"/>
              </a:rPr>
              <a:t>;  </a:t>
            </a:r>
            <a:r>
              <a:rPr lang="en-US" sz="2400" dirty="0" smtClean="0">
                <a:solidFill>
                  <a:srgbClr val="008000"/>
                </a:solidFill>
                <a:latin typeface="Times New Roman"/>
                <a:cs typeface="Times New Roman"/>
              </a:rPr>
              <a:t>// true </a:t>
            </a:r>
            <a:r>
              <a:rPr lang="en-US" sz="2400" dirty="0" err="1" smtClean="0">
                <a:solidFill>
                  <a:srgbClr val="008000"/>
                </a:solidFill>
                <a:latin typeface="Times New Roman"/>
                <a:cs typeface="Times New Roman"/>
              </a:rPr>
              <a:t>iff</a:t>
            </a:r>
            <a:r>
              <a:rPr lang="en-US" sz="2400" dirty="0" smtClean="0">
                <a:solidFill>
                  <a:srgbClr val="008000"/>
                </a:solidFill>
                <a:latin typeface="Times New Roman"/>
                <a:cs typeface="Times New Roman"/>
              </a:rPr>
              <a:t> value is in the set</a:t>
            </a:r>
            <a:endParaRPr lang="en-US" sz="2400" dirty="0">
              <a:solidFill>
                <a:srgbClr val="008000"/>
              </a:solidFill>
              <a:latin typeface="Times New Roman"/>
              <a:cs typeface="Times New Roman"/>
            </a:endParaRPr>
          </a:p>
        </p:txBody>
      </p:sp>
      <p:sp>
        <p:nvSpPr>
          <p:cNvPr id="3" name="TextBox 2"/>
          <p:cNvSpPr txBox="1"/>
          <p:nvPr/>
        </p:nvSpPr>
        <p:spPr>
          <a:xfrm>
            <a:off x="655595" y="4027073"/>
            <a:ext cx="6612407" cy="830997"/>
          </a:xfrm>
          <a:prstGeom prst="rect">
            <a:avLst/>
          </a:prstGeom>
          <a:noFill/>
        </p:spPr>
        <p:txBody>
          <a:bodyPr wrap="none" rtlCol="0">
            <a:spAutoFit/>
          </a:bodyPr>
          <a:lstStyle/>
          <a:p>
            <a:r>
              <a:rPr lang="en-US" sz="2400" dirty="0" smtClean="0"/>
              <a:t>Above: red string means its </a:t>
            </a:r>
            <a:r>
              <a:rPr lang="en-US" sz="2400" dirty="0" err="1" smtClean="0"/>
              <a:t>isInSet</a:t>
            </a:r>
            <a:r>
              <a:rPr lang="en-US" sz="2400" dirty="0" smtClean="0"/>
              <a:t> field is true.</a:t>
            </a:r>
          </a:p>
          <a:p>
            <a:r>
              <a:rPr lang="en-US" sz="2400" dirty="0" smtClean="0"/>
              <a:t>To delete “VA”, set its </a:t>
            </a:r>
            <a:r>
              <a:rPr lang="en-US" sz="2400" dirty="0" err="1" smtClean="0"/>
              <a:t>isInSet</a:t>
            </a:r>
            <a:r>
              <a:rPr lang="en-US" sz="2400" dirty="0" smtClean="0"/>
              <a:t> field to false</a:t>
            </a:r>
            <a:endParaRPr lang="en-US" sz="2400" dirty="0"/>
          </a:p>
        </p:txBody>
      </p:sp>
      <p:sp>
        <p:nvSpPr>
          <p:cNvPr id="29" name="Shape 56"/>
          <p:cNvSpPr txBox="1"/>
          <p:nvPr/>
        </p:nvSpPr>
        <p:spPr>
          <a:xfrm>
            <a:off x="5105550" y="1496096"/>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tx1"/>
                </a:solidFill>
                <a:latin typeface="Courier New"/>
                <a:ea typeface="Courier New"/>
                <a:cs typeface="Courier New"/>
                <a:sym typeface="Courier New"/>
              </a:rPr>
              <a:t>VA</a:t>
            </a:r>
            <a:endParaRPr lang="en" sz="2000" b="1" dirty="0">
              <a:solidFill>
                <a:schemeClr val="tx1"/>
              </a:solidFill>
              <a:latin typeface="Courier New"/>
              <a:ea typeface="Courier New"/>
              <a:cs typeface="Courier New"/>
              <a:sym typeface="Courier New"/>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20</a:t>
            </a:fld>
            <a:endParaRPr lang="en"/>
          </a:p>
        </p:txBody>
      </p:sp>
    </p:spTree>
    <p:extLst>
      <p:ext uri="{BB962C8B-B14F-4D97-AF65-F5344CB8AC3E}">
        <p14:creationId xmlns:p14="http://schemas.microsoft.com/office/powerpoint/2010/main" val="3247546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
                                            <p:txEl>
                                              <p:pRg st="0" end="0"/>
                                            </p:txEl>
                                          </p:spTgt>
                                        </p:tgtEl>
                                        <p:attrNameLst>
                                          <p:attrName>style.visibility</p:attrName>
                                        </p:attrNameLst>
                                      </p:cBhvr>
                                      <p:to>
                                        <p:strVal val="visible"/>
                                      </p:to>
                                    </p:set>
                                    <p:animEffect transition="in" filter="dissolve">
                                      <p:cBhvr>
                                        <p:cTn id="12" dur="500"/>
                                        <p:tgtEl>
                                          <p:spTgt spid="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Shape 40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Inner class HashEntry</a:t>
            </a:r>
          </a:p>
        </p:txBody>
      </p:sp>
      <p:sp>
        <p:nvSpPr>
          <p:cNvPr id="405" name="Shape 405"/>
          <p:cNvSpPr txBox="1"/>
          <p:nvPr/>
        </p:nvSpPr>
        <p:spPr>
          <a:xfrm>
            <a:off x="457200" y="1361975"/>
            <a:ext cx="8067300" cy="34610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class </a:t>
            </a:r>
            <a:r>
              <a:rPr lang="en" sz="2000" b="1" dirty="0" smtClean="0">
                <a:solidFill>
                  <a:srgbClr val="1155CC"/>
                </a:solidFill>
                <a:latin typeface="Courier New"/>
                <a:ea typeface="Courier New"/>
                <a:cs typeface="Courier New"/>
                <a:sym typeface="Courier New"/>
              </a:rPr>
              <a:t>HashSet&lt;</a:t>
            </a:r>
            <a:r>
              <a:rPr lang="en-US" sz="2000" b="1" dirty="0" smtClean="0">
                <a:solidFill>
                  <a:srgbClr val="1155CC"/>
                </a:solidFill>
                <a:latin typeface="Courier New"/>
                <a:ea typeface="Courier New"/>
                <a:cs typeface="Courier New"/>
                <a:sym typeface="Courier New"/>
              </a:rPr>
              <a:t>E</a:t>
            </a:r>
            <a:r>
              <a:rPr lang="en" sz="2000" b="1" dirty="0" smtClean="0">
                <a:solidFill>
                  <a:srgbClr val="1155CC"/>
                </a:solidFill>
                <a:latin typeface="Courier New"/>
                <a:ea typeface="Courier New"/>
                <a:cs typeface="Courier New"/>
                <a:sym typeface="Courier New"/>
              </a:rPr>
              <a:t>&gt; </a:t>
            </a:r>
            <a:r>
              <a:rPr lang="en" sz="2000" b="1" dirty="0">
                <a:solidFill>
                  <a:srgbClr val="1155CC"/>
                </a:solidFill>
                <a:latin typeface="Courier New"/>
                <a:ea typeface="Courier New"/>
                <a:cs typeface="Courier New"/>
                <a:sym typeface="Courier New"/>
              </a:rPr>
              <a:t>{</a:t>
            </a:r>
          </a:p>
          <a:p>
            <a:pPr lvl="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	</a:t>
            </a:r>
            <a:r>
              <a:rPr lang="en" sz="2000" b="1" dirty="0" smtClean="0">
                <a:solidFill>
                  <a:srgbClr val="FF0000"/>
                </a:solidFill>
                <a:latin typeface="Courier New"/>
                <a:ea typeface="Courier New"/>
                <a:cs typeface="Courier New"/>
                <a:sym typeface="Courier New"/>
              </a:rPr>
              <a:t>LinkedList&lt;HashEntry&lt;</a:t>
            </a:r>
            <a:r>
              <a:rPr lang="en-US" sz="2000" b="1" dirty="0" smtClean="0">
                <a:solidFill>
                  <a:srgbClr val="FF0000"/>
                </a:solidFill>
                <a:latin typeface="Courier New"/>
                <a:ea typeface="Courier New"/>
                <a:cs typeface="Courier New"/>
                <a:sym typeface="Courier New"/>
              </a:rPr>
              <a:t>E</a:t>
            </a:r>
            <a:r>
              <a:rPr lang="en" sz="2000" b="1" dirty="0" smtClean="0">
                <a:solidFill>
                  <a:srgbClr val="FF0000"/>
                </a:solidFill>
                <a:latin typeface="Courier New"/>
                <a:ea typeface="Courier New"/>
                <a:cs typeface="Courier New"/>
                <a:sym typeface="Courier New"/>
              </a:rPr>
              <a:t>&gt;&gt;</a:t>
            </a:r>
            <a:r>
              <a:rPr lang="en" sz="2000" b="1" dirty="0" smtClean="0">
                <a:solidFill>
                  <a:srgbClr val="1155CC"/>
                </a:solidFill>
                <a:latin typeface="Courier New"/>
                <a:ea typeface="Courier New"/>
                <a:cs typeface="Courier New"/>
                <a:sym typeface="Courier New"/>
              </a:rPr>
              <a:t>[] </a:t>
            </a:r>
            <a:r>
              <a:rPr lang="en" sz="2000" b="1" dirty="0">
                <a:solidFill>
                  <a:srgbClr val="1155CC"/>
                </a:solidFill>
                <a:latin typeface="Courier New"/>
                <a:ea typeface="Courier New"/>
                <a:cs typeface="Courier New"/>
                <a:sym typeface="Courier New"/>
              </a:rPr>
              <a:t>b;</a:t>
            </a:r>
          </a:p>
          <a:p>
            <a:pPr rtl="0">
              <a:spcBef>
                <a:spcPts val="0"/>
              </a:spcBef>
              <a:buNone/>
            </a:pPr>
            <a:endParaRPr sz="2000" b="1" dirty="0">
              <a:solidFill>
                <a:srgbClr val="1155CC"/>
              </a:solidFill>
              <a:latin typeface="Courier New"/>
              <a:ea typeface="Courier New"/>
              <a:cs typeface="Courier New"/>
              <a:sym typeface="Courier New"/>
            </a:endParaRPr>
          </a:p>
          <a:p>
            <a:pPr rtl="0">
              <a:spcBef>
                <a:spcPts val="0"/>
              </a:spcBef>
              <a:buNone/>
            </a:pPr>
            <a:r>
              <a:rPr lang="en" sz="2000" b="1" dirty="0">
                <a:solidFill>
                  <a:srgbClr val="1155CC"/>
                </a:solidFill>
                <a:latin typeface="Courier New"/>
                <a:ea typeface="Courier New"/>
                <a:cs typeface="Courier New"/>
                <a:sym typeface="Courier New"/>
              </a:rPr>
              <a:t>	private class </a:t>
            </a:r>
            <a:r>
              <a:rPr lang="en" sz="2000" b="1" dirty="0" smtClean="0">
                <a:solidFill>
                  <a:srgbClr val="1155CC"/>
                </a:solidFill>
                <a:latin typeface="Courier New"/>
                <a:ea typeface="Courier New"/>
                <a:cs typeface="Courier New"/>
                <a:sym typeface="Courier New"/>
              </a:rPr>
              <a:t>HashEntry&lt;</a:t>
            </a:r>
            <a:r>
              <a:rPr lang="en-US" sz="2000" b="1" dirty="0" smtClean="0">
                <a:solidFill>
                  <a:srgbClr val="1155CC"/>
                </a:solidFill>
                <a:latin typeface="Courier New"/>
                <a:ea typeface="Courier New"/>
                <a:cs typeface="Courier New"/>
                <a:sym typeface="Courier New"/>
              </a:rPr>
              <a:t>E</a:t>
            </a:r>
            <a:r>
              <a:rPr lang="en" sz="2000" b="1" dirty="0" smtClean="0">
                <a:solidFill>
                  <a:srgbClr val="1155CC"/>
                </a:solidFill>
                <a:latin typeface="Courier New"/>
                <a:ea typeface="Courier New"/>
                <a:cs typeface="Courier New"/>
                <a:sym typeface="Courier New"/>
              </a:rPr>
              <a:t>&gt; </a:t>
            </a:r>
            <a:r>
              <a:rPr lang="en" sz="2000" b="1" dirty="0">
                <a:solidFill>
                  <a:srgbClr val="1155CC"/>
                </a:solidFill>
                <a:latin typeface="Courier New"/>
                <a:ea typeface="Courier New"/>
                <a:cs typeface="Courier New"/>
                <a:sym typeface="Courier New"/>
              </a:rPr>
              <a:t>{</a:t>
            </a:r>
          </a:p>
          <a:p>
            <a:pPr rtl="0">
              <a:spcBef>
                <a:spcPts val="0"/>
              </a:spcBef>
              <a:buNone/>
            </a:pPr>
            <a:r>
              <a:rPr lang="en" sz="2000" b="1" dirty="0">
                <a:solidFill>
                  <a:srgbClr val="1155CC"/>
                </a:solidFill>
                <a:latin typeface="Courier New"/>
                <a:ea typeface="Courier New"/>
                <a:cs typeface="Courier New"/>
                <a:sym typeface="Courier New"/>
              </a:rPr>
              <a:t>	</a:t>
            </a:r>
            <a:r>
              <a:rPr lang="en-US" sz="2000" b="1" dirty="0" smtClean="0">
                <a:solidFill>
                  <a:srgbClr val="1155CC"/>
                </a:solidFill>
                <a:latin typeface="Courier New"/>
                <a:ea typeface="Courier New"/>
                <a:cs typeface="Courier New"/>
                <a:sym typeface="Courier New"/>
              </a:rPr>
              <a:t>    private E</a:t>
            </a:r>
            <a:r>
              <a:rPr lang="en" sz="2000" b="1" dirty="0" smtClean="0">
                <a:solidFill>
                  <a:srgbClr val="1155CC"/>
                </a:solidFill>
                <a:latin typeface="Courier New"/>
                <a:ea typeface="Courier New"/>
                <a:cs typeface="Courier New"/>
                <a:sym typeface="Courier New"/>
              </a:rPr>
              <a:t> </a:t>
            </a:r>
            <a:r>
              <a:rPr lang="en" sz="2000" b="1" dirty="0">
                <a:solidFill>
                  <a:srgbClr val="1155CC"/>
                </a:solidFill>
                <a:latin typeface="Courier New"/>
                <a:ea typeface="Courier New"/>
                <a:cs typeface="Courier New"/>
                <a:sym typeface="Courier New"/>
              </a:rPr>
              <a:t>value</a:t>
            </a:r>
            <a:r>
              <a:rPr lang="en" sz="2000" b="1" dirty="0" smtClean="0">
                <a:solidFill>
                  <a:srgbClr val="1155CC"/>
                </a:solidFill>
                <a:latin typeface="Courier New"/>
                <a:ea typeface="Courier New"/>
                <a:cs typeface="Courier New"/>
                <a:sym typeface="Courier New"/>
              </a:rPr>
              <a:t>;</a:t>
            </a:r>
            <a:endParaRPr lang="en-US" sz="2000" b="1" dirty="0" smtClean="0">
              <a:solidFill>
                <a:srgbClr val="1155CC"/>
              </a:solidFill>
              <a:latin typeface="Courier New"/>
              <a:ea typeface="Courier New"/>
              <a:cs typeface="Courier New"/>
              <a:sym typeface="Courier New"/>
            </a:endParaRPr>
          </a:p>
          <a:p>
            <a:pPr rtl="0">
              <a:spcBef>
                <a:spcPts val="0"/>
              </a:spcBef>
              <a:buNone/>
            </a:pPr>
            <a:r>
              <a:rPr lang="en-US" sz="2000" b="1" dirty="0">
                <a:solidFill>
                  <a:srgbClr val="1155CC"/>
                </a:solidFill>
                <a:latin typeface="Courier New"/>
                <a:ea typeface="Courier New"/>
                <a:cs typeface="Courier New"/>
                <a:sym typeface="Courier New"/>
              </a:rPr>
              <a:t> </a:t>
            </a:r>
            <a:r>
              <a:rPr lang="en-US" sz="2000" b="1" dirty="0" smtClean="0">
                <a:solidFill>
                  <a:srgbClr val="1155CC"/>
                </a:solidFill>
                <a:latin typeface="Courier New"/>
                <a:ea typeface="Courier New"/>
                <a:cs typeface="Courier New"/>
                <a:sym typeface="Courier New"/>
              </a:rPr>
              <a:t>         private </a:t>
            </a:r>
            <a:r>
              <a:rPr lang="en-US" sz="2000" b="1" dirty="0" err="1" smtClean="0">
                <a:solidFill>
                  <a:srgbClr val="1155CC"/>
                </a:solidFill>
                <a:latin typeface="Courier New"/>
                <a:ea typeface="Courier New"/>
                <a:cs typeface="Courier New"/>
                <a:sym typeface="Courier New"/>
              </a:rPr>
              <a:t>boolean</a:t>
            </a:r>
            <a:r>
              <a:rPr lang="en-US" sz="2000" b="1" dirty="0" smtClean="0">
                <a:solidFill>
                  <a:srgbClr val="1155CC"/>
                </a:solidFill>
                <a:latin typeface="Courier New"/>
                <a:ea typeface="Courier New"/>
                <a:cs typeface="Courier New"/>
                <a:sym typeface="Courier New"/>
              </a:rPr>
              <a:t> </a:t>
            </a:r>
            <a:r>
              <a:rPr lang="en-US" sz="2000" b="1" dirty="0" err="1" smtClean="0">
                <a:solidFill>
                  <a:srgbClr val="1155CC"/>
                </a:solidFill>
                <a:latin typeface="Courier New"/>
                <a:ea typeface="Courier New"/>
                <a:cs typeface="Courier New"/>
                <a:sym typeface="Courier New"/>
              </a:rPr>
              <a:t>isInSet</a:t>
            </a:r>
            <a:r>
              <a:rPr lang="en-US" sz="2000" b="1" dirty="0" smtClean="0">
                <a:solidFill>
                  <a:srgbClr val="1155CC"/>
                </a:solidFill>
                <a:latin typeface="Courier New"/>
                <a:ea typeface="Courier New"/>
                <a:cs typeface="Courier New"/>
                <a:sym typeface="Courier New"/>
              </a:rPr>
              <a:t>;</a:t>
            </a:r>
            <a:endParaRPr lang="en" sz="2000" b="1" dirty="0">
              <a:solidFill>
                <a:srgbClr val="1155CC"/>
              </a:solidFill>
              <a:latin typeface="Courier New"/>
              <a:ea typeface="Courier New"/>
              <a:cs typeface="Courier New"/>
              <a:sym typeface="Courier New"/>
            </a:endParaRPr>
          </a:p>
          <a:p>
            <a:pPr lvl="0" rtl="0">
              <a:spcBef>
                <a:spcPts val="0"/>
              </a:spcBef>
              <a:buNone/>
            </a:pPr>
            <a:r>
              <a:rPr lang="en" sz="2000" b="1" dirty="0">
                <a:solidFill>
                  <a:srgbClr val="1155CC"/>
                </a:solidFill>
                <a:latin typeface="Courier New"/>
                <a:ea typeface="Courier New"/>
                <a:cs typeface="Courier New"/>
                <a:sym typeface="Courier New"/>
              </a:rPr>
              <a:t>	}</a:t>
            </a:r>
          </a:p>
          <a:p>
            <a:pPr lvl="0" rtl="0">
              <a:spcBef>
                <a:spcPts val="0"/>
              </a:spcBef>
              <a:buNone/>
            </a:pPr>
            <a:r>
              <a:rPr lang="en" sz="2000" b="1" dirty="0">
                <a:solidFill>
                  <a:srgbClr val="1155CC"/>
                </a:solidFill>
                <a:latin typeface="Courier New"/>
                <a:ea typeface="Courier New"/>
                <a:cs typeface="Courier New"/>
                <a:sym typeface="Courier New"/>
              </a:rPr>
              <a:t>}</a:t>
            </a:r>
          </a:p>
        </p:txBody>
      </p:sp>
      <p:sp>
        <p:nvSpPr>
          <p:cNvPr id="406" name="Shape 406"/>
          <p:cNvSpPr txBox="1"/>
          <p:nvPr/>
        </p:nvSpPr>
        <p:spPr>
          <a:xfrm>
            <a:off x="1350576" y="3924135"/>
            <a:ext cx="6675636" cy="729000"/>
          </a:xfrm>
          <a:prstGeom prst="rect">
            <a:avLst/>
          </a:prstGeom>
          <a:noFill/>
          <a:ln>
            <a:noFill/>
          </a:ln>
        </p:spPr>
        <p:txBody>
          <a:bodyPr lIns="91425" tIns="91425" rIns="91425" bIns="91425" anchor="t" anchorCtr="0">
            <a:noAutofit/>
          </a:bodyPr>
          <a:lstStyle/>
          <a:p>
            <a:pPr lvl="0" rtl="0">
              <a:spcBef>
                <a:spcPts val="0"/>
              </a:spcBef>
              <a:buNone/>
            </a:pPr>
            <a:r>
              <a:rPr lang="en" sz="2000" dirty="0"/>
              <a:t>inner class to </a:t>
            </a:r>
            <a:r>
              <a:rPr lang="en-US" sz="2000" dirty="0" smtClean="0"/>
              <a:t>contain </a:t>
            </a:r>
            <a:r>
              <a:rPr lang="en" sz="2000" dirty="0" smtClean="0"/>
              <a:t>value</a:t>
            </a:r>
            <a:r>
              <a:rPr lang="en-US" sz="2000" dirty="0" smtClean="0"/>
              <a:t> and whether it is in the set</a:t>
            </a:r>
          </a:p>
          <a:p>
            <a:pPr lvl="0" rtl="0">
              <a:spcBef>
                <a:spcPts val="0"/>
              </a:spcBef>
              <a:buNone/>
            </a:pPr>
            <a:r>
              <a:rPr lang="en-US" sz="2000" dirty="0" smtClean="0"/>
              <a:t>Class is private  ---the user knows nothing about it</a:t>
            </a:r>
            <a:endParaRPr lang="en" sz="2000" dirty="0"/>
          </a:p>
        </p:txBody>
      </p:sp>
      <p:cxnSp>
        <p:nvCxnSpPr>
          <p:cNvPr id="407" name="Shape 407"/>
          <p:cNvCxnSpPr/>
          <p:nvPr/>
        </p:nvCxnSpPr>
        <p:spPr>
          <a:xfrm flipV="1">
            <a:off x="1748902" y="2669833"/>
            <a:ext cx="182776" cy="1400207"/>
          </a:xfrm>
          <a:prstGeom prst="straightConnector1">
            <a:avLst/>
          </a:prstGeom>
          <a:noFill/>
          <a:ln w="19050" cap="flat">
            <a:solidFill>
              <a:schemeClr val="dk2"/>
            </a:solidFill>
            <a:prstDash val="solid"/>
            <a:round/>
            <a:headEnd type="none" w="lg" len="lg"/>
            <a:tailEnd type="triangle" w="lg" len="lg"/>
          </a:ln>
        </p:spPr>
      </p:cxnSp>
      <p:sp>
        <p:nvSpPr>
          <p:cNvPr id="408" name="Shape 40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21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Summary for open addressing –linear probing</a:t>
            </a:r>
            <a:endParaRPr lang="en-US" sz="2800" dirty="0"/>
          </a:p>
        </p:txBody>
      </p:sp>
      <p:sp>
        <p:nvSpPr>
          <p:cNvPr id="3" name="Text Placeholder 2"/>
          <p:cNvSpPr>
            <a:spLocks noGrp="1"/>
          </p:cNvSpPr>
          <p:nvPr>
            <p:ph type="body" idx="1"/>
          </p:nvPr>
        </p:nvSpPr>
        <p:spPr/>
        <p:txBody>
          <a:bodyPr/>
          <a:lstStyle/>
          <a:p>
            <a:pPr marL="457200" indent="-457200">
              <a:spcBef>
                <a:spcPts val="600"/>
              </a:spcBef>
              <a:buAutoNum type="arabicPeriod"/>
            </a:pPr>
            <a:r>
              <a:rPr lang="en-US" sz="2000" dirty="0" smtClean="0"/>
              <a:t>Each non-null b[</a:t>
            </a:r>
            <a:r>
              <a:rPr lang="en-US" sz="2000" dirty="0" err="1" smtClean="0"/>
              <a:t>i</a:t>
            </a:r>
            <a:r>
              <a:rPr lang="en-US" sz="2000" dirty="0" smtClean="0"/>
              <a:t>] contains an object with two fields: a value and </a:t>
            </a:r>
            <a:r>
              <a:rPr lang="en-US" sz="2000" dirty="0" err="1" smtClean="0"/>
              <a:t>boolean</a:t>
            </a:r>
            <a:r>
              <a:rPr lang="en-US" sz="2000" dirty="0" smtClean="0"/>
              <a:t> variable </a:t>
            </a:r>
            <a:r>
              <a:rPr lang="en-US" sz="2000" dirty="0" err="1" smtClean="0"/>
              <a:t>isInSet</a:t>
            </a:r>
            <a:r>
              <a:rPr lang="en-US" sz="2000" dirty="0" smtClean="0"/>
              <a:t>.</a:t>
            </a:r>
          </a:p>
          <a:p>
            <a:pPr marL="457200" indent="-457200">
              <a:spcBef>
                <a:spcPts val="600"/>
              </a:spcBef>
              <a:buAutoNum type="arabicPeriod"/>
            </a:pPr>
            <a:r>
              <a:rPr lang="en-US" sz="2000" dirty="0" smtClean="0"/>
              <a:t>add(e). Hash e to an index and linear probe. If </a:t>
            </a:r>
            <a:r>
              <a:rPr lang="en-US" sz="2000" dirty="0" smtClean="0">
                <a:solidFill>
                  <a:schemeClr val="tx1"/>
                </a:solidFill>
              </a:rPr>
              <a:t>null was found, add e at that spot. If e was found, set its </a:t>
            </a:r>
            <a:r>
              <a:rPr lang="en-US" sz="2000" dirty="0" err="1" smtClean="0">
                <a:solidFill>
                  <a:schemeClr val="tx1"/>
                </a:solidFill>
              </a:rPr>
              <a:t>isInSet</a:t>
            </a:r>
            <a:r>
              <a:rPr lang="en-US" sz="2000" dirty="0" smtClean="0">
                <a:solidFill>
                  <a:schemeClr val="tx1"/>
                </a:solidFill>
              </a:rPr>
              <a:t> field to true.</a:t>
            </a:r>
            <a:r>
              <a:rPr lang="en-US" sz="2000" dirty="0" smtClean="0">
                <a:solidFill>
                  <a:srgbClr val="3366FF"/>
                </a:solidFill>
              </a:rPr>
              <a:t/>
            </a:r>
            <a:br>
              <a:rPr lang="en-US" sz="2000" dirty="0" smtClean="0">
                <a:solidFill>
                  <a:srgbClr val="3366FF"/>
                </a:solidFill>
              </a:rPr>
            </a:br>
            <a:r>
              <a:rPr lang="en-US" sz="2000" dirty="0" smtClean="0">
                <a:solidFill>
                  <a:srgbClr val="3366FF"/>
                </a:solidFill>
              </a:rPr>
              <a:t>If load factor &gt;= ½, move set elements to an array double the size.</a:t>
            </a:r>
          </a:p>
          <a:p>
            <a:pPr marL="457200" indent="-457200">
              <a:spcBef>
                <a:spcPts val="600"/>
              </a:spcBef>
              <a:buAutoNum type="arabicPeriod"/>
            </a:pPr>
            <a:r>
              <a:rPr lang="en-US" sz="2000" dirty="0" smtClean="0"/>
              <a:t>Remove(e). </a:t>
            </a:r>
            <a:r>
              <a:rPr lang="en-US" sz="2000" dirty="0"/>
              <a:t>Hash e to an index </a:t>
            </a:r>
            <a:r>
              <a:rPr lang="en-US" sz="2000" dirty="0" smtClean="0"/>
              <a:t>and </a:t>
            </a:r>
            <a:r>
              <a:rPr lang="en-US" sz="2000" dirty="0"/>
              <a:t>linear </a:t>
            </a:r>
            <a:r>
              <a:rPr lang="en-US" sz="2000" dirty="0" smtClean="0"/>
              <a:t>probe. If null was found, do nothing. If e was found, set its </a:t>
            </a:r>
            <a:r>
              <a:rPr lang="en-US" sz="2000" dirty="0" err="1" smtClean="0"/>
              <a:t>isInSet</a:t>
            </a:r>
            <a:r>
              <a:rPr lang="en-US" sz="2000" dirty="0" smtClean="0"/>
              <a:t> field to false.</a:t>
            </a:r>
          </a:p>
          <a:p>
            <a:pPr marL="457200" indent="-457200">
              <a:spcBef>
                <a:spcPts val="600"/>
              </a:spcBef>
              <a:buAutoNum type="arabicPeriod"/>
            </a:pPr>
            <a:r>
              <a:rPr lang="en-US" sz="2000" dirty="0" smtClean="0"/>
              <a:t>Contains(e). </a:t>
            </a:r>
            <a:r>
              <a:rPr lang="en-US" sz="2000" dirty="0"/>
              <a:t>Hash e to an index and linear probe. </a:t>
            </a:r>
            <a:r>
              <a:rPr lang="en-US" sz="2000" dirty="0" smtClean="0"/>
              <a:t>If e was found and its </a:t>
            </a:r>
            <a:r>
              <a:rPr lang="en-US" sz="2000" dirty="0" err="1" smtClean="0"/>
              <a:t>isInSet</a:t>
            </a:r>
            <a:r>
              <a:rPr lang="en-US" sz="2000" dirty="0" smtClean="0"/>
              <a:t> field is true, return true; otherwise, return false.</a:t>
            </a:r>
          </a:p>
          <a:p>
            <a:pPr>
              <a:spcBef>
                <a:spcPts val="600"/>
              </a:spcBef>
            </a:pPr>
            <a:r>
              <a:rPr lang="en-US" sz="2000" dirty="0" smtClean="0">
                <a:solidFill>
                  <a:srgbClr val="FF0000"/>
                </a:solidFill>
              </a:rPr>
              <a:t>DEMO. We have a complete implementation of this.</a:t>
            </a:r>
            <a:endParaRPr lang="en-US" sz="2000" dirty="0">
              <a:solidFill>
                <a:srgbClr val="FF0000"/>
              </a:solidFill>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22</a:t>
            </a:fld>
            <a:endParaRPr lang="en"/>
          </a:p>
        </p:txBody>
      </p:sp>
    </p:spTree>
    <p:extLst>
      <p:ext uri="{BB962C8B-B14F-4D97-AF65-F5344CB8AC3E}">
        <p14:creationId xmlns:p14="http://schemas.microsoft.com/office/powerpoint/2010/main" val="34092892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Shape 742"/>
          <p:cNvSpPr txBox="1">
            <a:spLocks noGrp="1"/>
          </p:cNvSpPr>
          <p:nvPr>
            <p:ph type="ctrTitle"/>
          </p:nvPr>
        </p:nvSpPr>
        <p:spPr>
          <a:xfrm>
            <a:off x="457200" y="337543"/>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dirty="0"/>
              <a:t>Hash Functions</a:t>
            </a:r>
          </a:p>
        </p:txBody>
      </p:sp>
      <p:sp>
        <p:nvSpPr>
          <p:cNvPr id="2" name="TextBox 1"/>
          <p:cNvSpPr txBox="1"/>
          <p:nvPr/>
        </p:nvSpPr>
        <p:spPr>
          <a:xfrm>
            <a:off x="536668" y="1274827"/>
            <a:ext cx="6854256" cy="3477875"/>
          </a:xfrm>
          <a:prstGeom prst="rect">
            <a:avLst/>
          </a:prstGeom>
          <a:noFill/>
        </p:spPr>
        <p:txBody>
          <a:bodyPr wrap="square" rtlCol="0">
            <a:spAutoFit/>
          </a:bodyPr>
          <a:lstStyle/>
          <a:p>
            <a:r>
              <a:rPr lang="en-US" sz="2000" dirty="0" smtClean="0"/>
              <a:t>Class Object contains a function </a:t>
            </a:r>
            <a:r>
              <a:rPr lang="en-US" sz="2000" dirty="0" err="1" smtClean="0"/>
              <a:t>hashCode</a:t>
            </a:r>
            <a:r>
              <a:rPr lang="en-US" sz="2000" dirty="0" smtClean="0"/>
              <a:t>().</a:t>
            </a:r>
          </a:p>
          <a:p>
            <a:r>
              <a:rPr lang="en-US" sz="2000" dirty="0" smtClean="0"/>
              <a:t>The value of </a:t>
            </a:r>
            <a:r>
              <a:rPr lang="en-US" sz="2000" dirty="0" err="1" smtClean="0"/>
              <a:t>C.hashCode</a:t>
            </a:r>
            <a:r>
              <a:rPr lang="en-US" sz="2000" dirty="0" smtClean="0"/>
              <a:t>() is the memory address where the object resides.</a:t>
            </a:r>
          </a:p>
          <a:p>
            <a:endParaRPr lang="en-US" sz="2000" dirty="0"/>
          </a:p>
          <a:p>
            <a:r>
              <a:rPr lang="en-US" sz="2000" dirty="0" smtClean="0"/>
              <a:t>You can override this function in any class you write. Later slides discuss why one would do this.</a:t>
            </a:r>
          </a:p>
          <a:p>
            <a:endParaRPr lang="en-US" sz="2000" dirty="0"/>
          </a:p>
          <a:p>
            <a:r>
              <a:rPr lang="en-US" sz="2000" dirty="0" smtClean="0"/>
              <a:t>For primitive types, you have to write your own </a:t>
            </a:r>
            <a:r>
              <a:rPr lang="en-US" sz="2000" dirty="0" err="1" smtClean="0"/>
              <a:t>hashCode</a:t>
            </a:r>
            <a:r>
              <a:rPr lang="en-US" sz="2000" dirty="0"/>
              <a:t> </a:t>
            </a:r>
            <a:r>
              <a:rPr lang="en-US" sz="2000" dirty="0" smtClean="0"/>
              <a:t>function.</a:t>
            </a:r>
          </a:p>
          <a:p>
            <a:endParaRPr lang="en-US" sz="2000" dirty="0"/>
          </a:p>
          <a:p>
            <a:r>
              <a:rPr lang="en-US" sz="2000" dirty="0" smtClean="0"/>
              <a:t>On the next slides, we discuss hash functions.</a:t>
            </a:r>
            <a:endParaRPr lang="en-US" sz="2000" dirty="0"/>
          </a:p>
        </p:txBody>
      </p:sp>
      <p:sp>
        <p:nvSpPr>
          <p:cNvPr id="3" name="Slide Number Placeholder 2"/>
          <p:cNvSpPr>
            <a:spLocks noGrp="1"/>
          </p:cNvSpPr>
          <p:nvPr>
            <p:ph type="sldNum" idx="12"/>
          </p:nvPr>
        </p:nvSpPr>
        <p:spPr/>
        <p:txBody>
          <a:bodyPr/>
          <a:lstStyle/>
          <a:p>
            <a:pPr>
              <a:spcBef>
                <a:spcPts val="0"/>
              </a:spcBef>
              <a:buNone/>
            </a:pPr>
            <a:fld id="{00000000-1234-1234-1234-123412341234}" type="slidenum">
              <a:rPr lang="en" smtClean="0"/>
              <a:t>23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Shape 747"/>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Requirements</a:t>
            </a:r>
          </a:p>
        </p:txBody>
      </p:sp>
      <p:sp>
        <p:nvSpPr>
          <p:cNvPr id="748" name="Shape 74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749" name="Shape 749"/>
          <p:cNvSpPr txBox="1"/>
          <p:nvPr/>
        </p:nvSpPr>
        <p:spPr>
          <a:xfrm>
            <a:off x="457200" y="1332175"/>
            <a:ext cx="8231399" cy="2043600"/>
          </a:xfrm>
          <a:prstGeom prst="rect">
            <a:avLst/>
          </a:prstGeom>
          <a:noFill/>
          <a:ln>
            <a:noFill/>
          </a:ln>
        </p:spPr>
        <p:txBody>
          <a:bodyPr lIns="91425" tIns="91425" rIns="91425" bIns="91425" anchor="t" anchorCtr="0">
            <a:noAutofit/>
          </a:bodyPr>
          <a:lstStyle/>
          <a:p>
            <a:pPr lvl="0" rtl="0">
              <a:spcBef>
                <a:spcPts val="0"/>
              </a:spcBef>
              <a:buNone/>
            </a:pPr>
            <a:r>
              <a:rPr lang="en" sz="2000" dirty="0"/>
              <a:t>Hash functions MUST:</a:t>
            </a:r>
          </a:p>
          <a:p>
            <a:pPr marL="457200" lvl="0" indent="-355600" rtl="0">
              <a:spcBef>
                <a:spcPts val="0"/>
              </a:spcBef>
              <a:buClr>
                <a:srgbClr val="000000"/>
              </a:buClr>
              <a:buSzPct val="100000"/>
              <a:buFont typeface="Arial"/>
              <a:buChar char="●"/>
            </a:pPr>
            <a:r>
              <a:rPr lang="en" sz="2000" dirty="0"/>
              <a:t>have the same hash for </a:t>
            </a:r>
            <a:r>
              <a:rPr lang="en" sz="2000" dirty="0" smtClean="0"/>
              <a:t>equal </a:t>
            </a:r>
            <a:r>
              <a:rPr lang="en" sz="2000" dirty="0"/>
              <a:t>objects</a:t>
            </a:r>
          </a:p>
          <a:p>
            <a:pPr marL="914400" lvl="1" indent="-355600" rtl="0">
              <a:spcBef>
                <a:spcPts val="0"/>
              </a:spcBef>
              <a:buClr>
                <a:srgbClr val="000000"/>
              </a:buClr>
              <a:buSzPct val="100000"/>
              <a:buFont typeface="Arial"/>
              <a:buChar char="○"/>
            </a:pPr>
            <a:r>
              <a:rPr lang="en" sz="2000" dirty="0"/>
              <a:t>In Java: if </a:t>
            </a:r>
            <a:r>
              <a:rPr lang="en" sz="2000" dirty="0">
                <a:latin typeface="Courier New"/>
                <a:ea typeface="Courier New"/>
                <a:cs typeface="Courier New"/>
                <a:sym typeface="Courier New"/>
              </a:rPr>
              <a:t>a.equals(b)</a:t>
            </a:r>
            <a:r>
              <a:rPr lang="en" sz="2000" dirty="0"/>
              <a:t>, then </a:t>
            </a:r>
          </a:p>
          <a:p>
            <a:pPr marL="914400" lvl="0" indent="457200" rtl="0">
              <a:spcBef>
                <a:spcPts val="0"/>
              </a:spcBef>
              <a:buNone/>
            </a:pPr>
            <a:r>
              <a:rPr lang="en" sz="2000" dirty="0">
                <a:latin typeface="Courier New"/>
                <a:ea typeface="Courier New"/>
                <a:cs typeface="Courier New"/>
                <a:sym typeface="Courier New"/>
              </a:rPr>
              <a:t>a.hashCode() == b.hashCode()</a:t>
            </a:r>
          </a:p>
          <a:p>
            <a:pPr marL="914400" lvl="1" indent="-355600" rtl="0">
              <a:spcBef>
                <a:spcPts val="0"/>
              </a:spcBef>
              <a:buClr>
                <a:srgbClr val="000000"/>
              </a:buClr>
              <a:buSzPct val="100000"/>
              <a:buFont typeface="Arial"/>
              <a:buChar char="○"/>
            </a:pPr>
            <a:r>
              <a:rPr lang="en" sz="2000" dirty="0"/>
              <a:t>if you override equals and plan on using object in a </a:t>
            </a:r>
            <a:r>
              <a:rPr lang="en" sz="2000" dirty="0">
                <a:latin typeface="Courier New"/>
                <a:cs typeface="Courier New"/>
              </a:rPr>
              <a:t>HashMap</a:t>
            </a:r>
            <a:r>
              <a:rPr lang="en" sz="2000" dirty="0"/>
              <a:t> or </a:t>
            </a:r>
            <a:r>
              <a:rPr lang="en" sz="2000" dirty="0">
                <a:latin typeface="Courier New"/>
                <a:cs typeface="Courier New"/>
              </a:rPr>
              <a:t>HashSet</a:t>
            </a:r>
            <a:r>
              <a:rPr lang="en" sz="2000" dirty="0"/>
              <a:t>, override </a:t>
            </a:r>
            <a:r>
              <a:rPr lang="en" sz="2000" dirty="0">
                <a:latin typeface="Courier New"/>
                <a:cs typeface="Courier New"/>
              </a:rPr>
              <a:t>hashCode</a:t>
            </a:r>
            <a:r>
              <a:rPr lang="en" sz="2000" dirty="0"/>
              <a:t> too!</a:t>
            </a:r>
          </a:p>
          <a:p>
            <a:pPr marR="0" lvl="0" algn="l" rtl="0">
              <a:lnSpc>
                <a:spcPct val="100000"/>
              </a:lnSpc>
              <a:spcBef>
                <a:spcPts val="0"/>
              </a:spcBef>
              <a:spcAft>
                <a:spcPts val="0"/>
              </a:spcAft>
              <a:buNone/>
            </a:pPr>
            <a:endParaRPr sz="2000" dirty="0">
              <a:solidFill>
                <a:schemeClr val="dk1"/>
              </a:solidFill>
            </a:endParaRPr>
          </a:p>
        </p:txBody>
      </p:sp>
      <p:sp>
        <p:nvSpPr>
          <p:cNvPr id="750" name="Shape 750"/>
          <p:cNvSpPr txBox="1"/>
          <p:nvPr/>
        </p:nvSpPr>
        <p:spPr>
          <a:xfrm>
            <a:off x="457050" y="3458100"/>
            <a:ext cx="8231700" cy="1320600"/>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dirty="0">
                <a:solidFill>
                  <a:schemeClr val="dk1"/>
                </a:solidFill>
              </a:rPr>
              <a:t>be deterministic</a:t>
            </a:r>
          </a:p>
          <a:p>
            <a:pPr marL="914400" lvl="1" indent="-355600">
              <a:buClr>
                <a:schemeClr val="dk1"/>
              </a:buClr>
              <a:buSzPct val="100000"/>
              <a:buFont typeface="Arial"/>
              <a:buChar char="○"/>
            </a:pPr>
            <a:r>
              <a:rPr lang="en" sz="2000" dirty="0">
                <a:solidFill>
                  <a:schemeClr val="dk1"/>
                </a:solidFill>
              </a:rPr>
              <a:t>calling </a:t>
            </a:r>
            <a:r>
              <a:rPr lang="en" sz="2000" dirty="0">
                <a:latin typeface="Courier New"/>
                <a:cs typeface="Courier New"/>
              </a:rPr>
              <a:t>hashCode</a:t>
            </a:r>
            <a:r>
              <a:rPr lang="en" sz="2000" dirty="0"/>
              <a:t> </a:t>
            </a:r>
            <a:r>
              <a:rPr lang="en" sz="2000" dirty="0" smtClean="0">
                <a:solidFill>
                  <a:schemeClr val="dk1"/>
                </a:solidFill>
              </a:rPr>
              <a:t>on </a:t>
            </a:r>
            <a:r>
              <a:rPr lang="en" sz="2000" dirty="0">
                <a:solidFill>
                  <a:schemeClr val="dk1"/>
                </a:solidFill>
              </a:rPr>
              <a:t>the same object should return the same integer </a:t>
            </a:r>
          </a:p>
          <a:p>
            <a:pPr marL="1371600" lvl="2" indent="-355600" rtl="0">
              <a:spcBef>
                <a:spcPts val="0"/>
              </a:spcBef>
              <a:buClr>
                <a:schemeClr val="dk1"/>
              </a:buClr>
              <a:buSzPct val="100000"/>
              <a:buFont typeface="Arial"/>
              <a:buChar char="■"/>
            </a:pPr>
            <a:r>
              <a:rPr lang="en" sz="2000" dirty="0">
                <a:solidFill>
                  <a:schemeClr val="dk1"/>
                </a:solidFill>
              </a:rPr>
              <a:t>important to have immutable values if you override equals!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0"/>
                                        </p:tgtEl>
                                        <p:attrNameLst>
                                          <p:attrName>style.visibility</p:attrName>
                                        </p:attrNameLst>
                                      </p:cBhvr>
                                      <p:to>
                                        <p:strVal val="visible"/>
                                      </p:to>
                                    </p:set>
                                    <p:animEffect transition="in" filter="fade">
                                      <p:cBhvr>
                                        <p:cTn id="7" dur="1000"/>
                                        <p:tgtEl>
                                          <p:spTgt spid="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sp>
        <p:nvSpPr>
          <p:cNvPr id="755" name="Shape 75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Good hash functions</a:t>
            </a:r>
          </a:p>
        </p:txBody>
      </p:sp>
      <p:sp>
        <p:nvSpPr>
          <p:cNvPr id="756" name="Shape 756"/>
          <p:cNvSpPr txBox="1"/>
          <p:nvPr/>
        </p:nvSpPr>
        <p:spPr>
          <a:xfrm>
            <a:off x="457200" y="1332175"/>
            <a:ext cx="7202100" cy="3210599"/>
          </a:xfrm>
          <a:prstGeom prst="rect">
            <a:avLst/>
          </a:prstGeom>
          <a:noFill/>
          <a:ln>
            <a:noFill/>
          </a:ln>
        </p:spPr>
        <p:txBody>
          <a:bodyPr lIns="91425" tIns="91425" rIns="91425" bIns="91425" anchor="t" anchorCtr="0">
            <a:noAutofit/>
          </a:bodyPr>
          <a:lstStyle/>
          <a:p>
            <a:pPr marL="457200" lvl="0" indent="-355600" rtl="0">
              <a:spcBef>
                <a:spcPts val="0"/>
              </a:spcBef>
              <a:buClr>
                <a:srgbClr val="000000"/>
              </a:buClr>
              <a:buSzPct val="100000"/>
              <a:buFont typeface="Arial"/>
              <a:buChar char="●"/>
            </a:pPr>
            <a:r>
              <a:rPr lang="en" sz="2000" dirty="0"/>
              <a:t>As often as possible, if !a.equals(b), then a.hashCode() != b.hashCode()</a:t>
            </a:r>
          </a:p>
          <a:p>
            <a:pPr marL="914400" lvl="1" indent="-355600" rtl="0">
              <a:spcBef>
                <a:spcPts val="0"/>
              </a:spcBef>
              <a:buClr>
                <a:srgbClr val="000000"/>
              </a:buClr>
              <a:buSzPct val="100000"/>
              <a:buFont typeface="Arial"/>
              <a:buChar char="○"/>
            </a:pPr>
            <a:r>
              <a:rPr lang="en" sz="2000" dirty="0"/>
              <a:t>this helps avoid collisions and clustering</a:t>
            </a:r>
          </a:p>
          <a:p>
            <a:pPr marL="457200" lvl="0" indent="-355600" rtl="0">
              <a:spcBef>
                <a:spcPts val="0"/>
              </a:spcBef>
              <a:buClr>
                <a:srgbClr val="000000"/>
              </a:buClr>
              <a:buSzPct val="100000"/>
              <a:buFont typeface="Arial"/>
              <a:buChar char="●"/>
            </a:pPr>
            <a:r>
              <a:rPr lang="en" sz="2000" dirty="0"/>
              <a:t>Good distribution of hash values across all possible keys</a:t>
            </a:r>
          </a:p>
          <a:p>
            <a:pPr marL="457200" lvl="0" indent="-355600" rtl="0">
              <a:spcBef>
                <a:spcPts val="0"/>
              </a:spcBef>
              <a:buClr>
                <a:srgbClr val="000000"/>
              </a:buClr>
              <a:buSzPct val="100000"/>
              <a:buFont typeface="Arial"/>
              <a:buChar char="●"/>
            </a:pPr>
            <a:r>
              <a:rPr lang="en" sz="2000" dirty="0"/>
              <a:t>FAST. add, contains, and remove </a:t>
            </a:r>
            <a:r>
              <a:rPr lang="en-US" sz="2000" dirty="0" smtClean="0"/>
              <a:t>take time </a:t>
            </a:r>
            <a:r>
              <a:rPr lang="en" sz="2000" dirty="0" smtClean="0"/>
              <a:t>proportional </a:t>
            </a:r>
            <a:r>
              <a:rPr lang="en" sz="2000" dirty="0"/>
              <a:t>to speed of hash function</a:t>
            </a:r>
          </a:p>
          <a:p>
            <a:pPr rtl="0">
              <a:spcBef>
                <a:spcPts val="0"/>
              </a:spcBef>
              <a:buNone/>
            </a:pPr>
            <a:endParaRPr sz="2000" dirty="0"/>
          </a:p>
          <a:p>
            <a:pPr lvl="0" rtl="0">
              <a:spcBef>
                <a:spcPts val="0"/>
              </a:spcBef>
              <a:buNone/>
            </a:pPr>
            <a:r>
              <a:rPr lang="en" sz="2000" dirty="0"/>
              <a:t>A bad hash function won’t break a hash set but it could seriously slow it down</a:t>
            </a:r>
          </a:p>
        </p:txBody>
      </p:sp>
      <p:sp>
        <p:nvSpPr>
          <p:cNvPr id="757" name="Shape 75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61"/>
        <p:cNvGrpSpPr/>
        <p:nvPr/>
      </p:nvGrpSpPr>
      <p:grpSpPr>
        <a:xfrm>
          <a:off x="0" y="0"/>
          <a:ext cx="0" cy="0"/>
          <a:chOff x="0" y="0"/>
          <a:chExt cx="0" cy="0"/>
        </a:xfrm>
      </p:grpSpPr>
      <p:sp>
        <p:nvSpPr>
          <p:cNvPr id="762" name="Shape 762"/>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String.hashCode()</a:t>
            </a:r>
          </a:p>
        </p:txBody>
      </p:sp>
      <p:sp>
        <p:nvSpPr>
          <p:cNvPr id="763" name="Shape 763"/>
          <p:cNvSpPr txBox="1"/>
          <p:nvPr/>
        </p:nvSpPr>
        <p:spPr>
          <a:xfrm>
            <a:off x="457200" y="1332175"/>
            <a:ext cx="8357399" cy="3210599"/>
          </a:xfrm>
          <a:prstGeom prst="rect">
            <a:avLst/>
          </a:prstGeom>
          <a:noFill/>
          <a:ln>
            <a:noFill/>
          </a:ln>
        </p:spPr>
        <p:txBody>
          <a:bodyPr lIns="91425" tIns="91425" rIns="91425" bIns="91425" anchor="t" anchorCtr="0">
            <a:noAutofit/>
          </a:bodyPr>
          <a:lstStyle/>
          <a:p>
            <a:pPr rtl="0">
              <a:spcBef>
                <a:spcPts val="0"/>
              </a:spcBef>
              <a:buNone/>
            </a:pPr>
            <a:r>
              <a:rPr lang="en" sz="2000" b="1" dirty="0"/>
              <a:t>Don’t hash </a:t>
            </a:r>
            <a:r>
              <a:rPr lang="en" sz="2000" b="1" dirty="0" smtClean="0"/>
              <a:t>long </a:t>
            </a:r>
            <a:r>
              <a:rPr lang="en" sz="2000" b="1" dirty="0"/>
              <a:t>strings, not O(1) but O(length of string)!</a:t>
            </a:r>
          </a:p>
          <a:p>
            <a:pPr rtl="0">
              <a:spcBef>
                <a:spcPts val="0"/>
              </a:spcBef>
              <a:buNone/>
            </a:pPr>
            <a:endParaRPr sz="2000" dirty="0"/>
          </a:p>
          <a:p>
            <a:pPr rtl="0">
              <a:spcBef>
                <a:spcPts val="0"/>
              </a:spcBef>
              <a:buNone/>
            </a:pPr>
            <a:endParaRPr sz="2000" dirty="0"/>
          </a:p>
          <a:p>
            <a:pPr rtl="0">
              <a:spcBef>
                <a:spcPts val="0"/>
              </a:spcBef>
              <a:buNone/>
            </a:pPr>
            <a:r>
              <a:rPr lang="en" sz="2000" dirty="0">
                <a:solidFill>
                  <a:srgbClr val="38761D"/>
                </a:solidFill>
                <a:latin typeface="Courier New"/>
                <a:ea typeface="Courier New"/>
                <a:cs typeface="Courier New"/>
                <a:sym typeface="Courier New"/>
              </a:rPr>
              <a:t>/** </a:t>
            </a:r>
            <a:r>
              <a:rPr lang="en" sz="2000" dirty="0" smtClean="0">
                <a:solidFill>
                  <a:srgbClr val="38761D"/>
                </a:solidFill>
                <a:latin typeface="Courier New"/>
                <a:ea typeface="Courier New"/>
                <a:cs typeface="Courier New"/>
                <a:sym typeface="Courier New"/>
              </a:rPr>
              <a:t>Return </a:t>
            </a:r>
            <a:r>
              <a:rPr lang="en" sz="2000" dirty="0">
                <a:solidFill>
                  <a:srgbClr val="38761D"/>
                </a:solidFill>
                <a:latin typeface="Courier New"/>
                <a:ea typeface="Courier New"/>
                <a:cs typeface="Courier New"/>
                <a:sym typeface="Courier New"/>
              </a:rPr>
              <a:t>a hash code for this string.</a:t>
            </a:r>
          </a:p>
          <a:p>
            <a:pPr rtl="0">
              <a:spcBef>
                <a:spcPts val="0"/>
              </a:spcBef>
              <a:buNone/>
            </a:pPr>
            <a:r>
              <a:rPr lang="en" sz="2000" dirty="0">
                <a:solidFill>
                  <a:srgbClr val="38761D"/>
                </a:solidFill>
                <a:latin typeface="Courier New"/>
                <a:ea typeface="Courier New"/>
                <a:cs typeface="Courier New"/>
                <a:sym typeface="Courier New"/>
              </a:rPr>
              <a:t> *  Computes it as </a:t>
            </a:r>
          </a:p>
          <a:p>
            <a:pPr rtl="0">
              <a:spcBef>
                <a:spcPts val="0"/>
              </a:spcBef>
              <a:buNone/>
            </a:pPr>
            <a:r>
              <a:rPr lang="en" sz="2000" dirty="0">
                <a:solidFill>
                  <a:srgbClr val="38761D"/>
                </a:solidFill>
                <a:latin typeface="Courier New"/>
                <a:ea typeface="Courier New"/>
                <a:cs typeface="Courier New"/>
                <a:sym typeface="Courier New"/>
              </a:rPr>
              <a:t> *    </a:t>
            </a:r>
            <a:r>
              <a:rPr lang="en" sz="2000" b="1" dirty="0">
                <a:solidFill>
                  <a:srgbClr val="38761D"/>
                </a:solidFill>
                <a:latin typeface="Courier New"/>
                <a:ea typeface="Courier New"/>
                <a:cs typeface="Courier New"/>
                <a:sym typeface="Courier New"/>
              </a:rPr>
              <a:t>s[0]*31^(n-1) + s[1]*31^(n-2) + ... + s[n-1]</a:t>
            </a:r>
            <a:r>
              <a:rPr lang="en" sz="2000" dirty="0">
                <a:solidFill>
                  <a:srgbClr val="38761D"/>
                </a:solidFill>
                <a:latin typeface="Courier New"/>
                <a:ea typeface="Courier New"/>
                <a:cs typeface="Courier New"/>
                <a:sym typeface="Courier New"/>
              </a:rPr>
              <a:t>  </a:t>
            </a:r>
          </a:p>
          <a:p>
            <a:pPr lvl="0" rtl="0">
              <a:spcBef>
                <a:spcPts val="0"/>
              </a:spcBef>
              <a:buNone/>
            </a:pPr>
            <a:r>
              <a:rPr lang="en" sz="2000" dirty="0">
                <a:solidFill>
                  <a:srgbClr val="38761D"/>
                </a:solidFill>
                <a:latin typeface="Courier New"/>
                <a:ea typeface="Courier New"/>
                <a:cs typeface="Courier New"/>
                <a:sym typeface="Courier New"/>
              </a:rPr>
              <a:t> *  using int arithmetic.</a:t>
            </a:r>
          </a:p>
          <a:p>
            <a:pPr rtl="0">
              <a:spcBef>
                <a:spcPts val="0"/>
              </a:spcBef>
              <a:buNone/>
            </a:pPr>
            <a:r>
              <a:rPr lang="en" sz="2000" dirty="0">
                <a:solidFill>
                  <a:srgbClr val="38761D"/>
                </a:solidFill>
                <a:latin typeface="Courier New"/>
                <a:ea typeface="Courier New"/>
                <a:cs typeface="Courier New"/>
                <a:sym typeface="Courier New"/>
              </a:rPr>
              <a:t> */</a:t>
            </a:r>
          </a:p>
          <a:p>
            <a:pPr lvl="0" rtl="0">
              <a:spcBef>
                <a:spcPts val="0"/>
              </a:spcBef>
              <a:buNone/>
            </a:pPr>
            <a:r>
              <a:rPr lang="en" sz="2000" dirty="0">
                <a:solidFill>
                  <a:srgbClr val="1155CC"/>
                </a:solidFill>
                <a:latin typeface="Courier New"/>
                <a:ea typeface="Courier New"/>
                <a:cs typeface="Courier New"/>
                <a:sym typeface="Courier New"/>
              </a:rPr>
              <a:t>public int hashCode() { ... }</a:t>
            </a:r>
          </a:p>
        </p:txBody>
      </p:sp>
      <p:sp>
        <p:nvSpPr>
          <p:cNvPr id="764" name="Shape 76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26</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68"/>
        <p:cNvGrpSpPr/>
        <p:nvPr/>
      </p:nvGrpSpPr>
      <p:grpSpPr>
        <a:xfrm>
          <a:off x="0" y="0"/>
          <a:ext cx="0" cy="0"/>
          <a:chOff x="0" y="0"/>
          <a:chExt cx="0" cy="0"/>
        </a:xfrm>
      </p:grpSpPr>
      <p:sp>
        <p:nvSpPr>
          <p:cNvPr id="769" name="Shape 769"/>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sz="3200" dirty="0"/>
              <a:t>Designing good hash functions</a:t>
            </a:r>
          </a:p>
        </p:txBody>
      </p:sp>
      <p:sp>
        <p:nvSpPr>
          <p:cNvPr id="770" name="Shape 770"/>
          <p:cNvSpPr txBox="1"/>
          <p:nvPr/>
        </p:nvSpPr>
        <p:spPr>
          <a:xfrm>
            <a:off x="457200" y="1332175"/>
            <a:ext cx="8467799" cy="3531000"/>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class Thingy {</a:t>
            </a:r>
          </a:p>
          <a:p>
            <a:pPr lvl="0" rtl="0">
              <a:spcBef>
                <a:spcPts val="0"/>
              </a:spcBef>
              <a:buNone/>
            </a:pPr>
            <a:r>
              <a:rPr lang="en" sz="2000" dirty="0">
                <a:solidFill>
                  <a:srgbClr val="1155CC"/>
                </a:solidFill>
                <a:latin typeface="Courier New"/>
                <a:ea typeface="Courier New"/>
                <a:cs typeface="Courier New"/>
                <a:sym typeface="Courier New"/>
              </a:rPr>
              <a:t>	private String s1, s2;</a:t>
            </a:r>
          </a:p>
          <a:p>
            <a:pPr lvl="0" rtl="0">
              <a:spcBef>
                <a:spcPts val="0"/>
              </a:spcBef>
              <a:buNone/>
            </a:pPr>
            <a:endParaRPr sz="2000" dirty="0">
              <a:solidFill>
                <a:srgbClr val="1155CC"/>
              </a:solidFill>
              <a:latin typeface="Courier New"/>
              <a:ea typeface="Courier New"/>
              <a:cs typeface="Courier New"/>
              <a:sym typeface="Courier New"/>
            </a:endParaRPr>
          </a:p>
          <a:p>
            <a:pPr lvl="0" rtl="0">
              <a:spcBef>
                <a:spcPts val="0"/>
              </a:spcBef>
              <a:buNone/>
            </a:pPr>
            <a:r>
              <a:rPr lang="en" sz="2000" dirty="0">
                <a:solidFill>
                  <a:srgbClr val="1155CC"/>
                </a:solidFill>
                <a:latin typeface="Courier New"/>
                <a:ea typeface="Courier New"/>
                <a:cs typeface="Courier New"/>
                <a:sym typeface="Courier New"/>
              </a:rPr>
              <a:t>	public boolean equals(Object obj) {</a:t>
            </a:r>
          </a:p>
          <a:p>
            <a:pPr lvl="0" rtl="0">
              <a:spcBef>
                <a:spcPts val="0"/>
              </a:spcBef>
              <a:buNone/>
            </a:pPr>
            <a:r>
              <a:rPr lang="en" sz="2000" dirty="0">
                <a:solidFill>
                  <a:srgbClr val="1155CC"/>
                </a:solidFill>
                <a:latin typeface="Courier New"/>
                <a:ea typeface="Courier New"/>
                <a:cs typeface="Courier New"/>
                <a:sym typeface="Courier New"/>
              </a:rPr>
              <a:t>		return </a:t>
            </a:r>
            <a:r>
              <a:rPr lang="en" sz="2000" dirty="0">
                <a:solidFill>
                  <a:srgbClr val="FF0000"/>
                </a:solidFill>
                <a:latin typeface="Courier New"/>
                <a:ea typeface="Courier New"/>
                <a:cs typeface="Courier New"/>
                <a:sym typeface="Courier New"/>
              </a:rPr>
              <a:t>s1</a:t>
            </a:r>
            <a:r>
              <a:rPr lang="en" sz="2000" dirty="0">
                <a:solidFill>
                  <a:srgbClr val="1155CC"/>
                </a:solidFill>
                <a:latin typeface="Courier New"/>
                <a:ea typeface="Courier New"/>
                <a:cs typeface="Courier New"/>
                <a:sym typeface="Courier New"/>
              </a:rPr>
              <a:t>.equals(obj.s1</a:t>
            </a:r>
            <a:r>
              <a:rPr lang="en" sz="2000" dirty="0" smtClean="0">
                <a:solidFill>
                  <a:srgbClr val="1155CC"/>
                </a:solidFill>
                <a:latin typeface="Courier New"/>
                <a:ea typeface="Courier New"/>
                <a:cs typeface="Courier New"/>
                <a:sym typeface="Courier New"/>
              </a:rPr>
              <a:t>)</a:t>
            </a:r>
            <a:r>
              <a:rPr lang="en-US" sz="2000" dirty="0" smtClean="0">
                <a:solidFill>
                  <a:srgbClr val="1155CC"/>
                </a:solidFill>
                <a:latin typeface="Courier New"/>
                <a:ea typeface="Courier New"/>
                <a:cs typeface="Courier New"/>
                <a:sym typeface="Courier New"/>
              </a:rPr>
              <a:t> &amp;&amp;</a:t>
            </a:r>
            <a:endParaRPr lang="en" sz="2000" dirty="0">
              <a:solidFill>
                <a:srgbClr val="1155CC"/>
              </a:solidFill>
              <a:latin typeface="Courier New"/>
              <a:ea typeface="Courier New"/>
              <a:cs typeface="Courier New"/>
              <a:sym typeface="Courier New"/>
            </a:endParaRPr>
          </a:p>
          <a:p>
            <a:pPr marL="914400" lvl="0" indent="457200" rtl="0">
              <a:spcBef>
                <a:spcPts val="0"/>
              </a:spcBef>
              <a:buNone/>
            </a:pPr>
            <a:r>
              <a:rPr lang="en" sz="2000" dirty="0">
                <a:solidFill>
                  <a:srgbClr val="1155CC"/>
                </a:solidFill>
                <a:latin typeface="Courier New"/>
                <a:ea typeface="Courier New"/>
                <a:cs typeface="Courier New"/>
                <a:sym typeface="Courier New"/>
              </a:rPr>
              <a:t> </a:t>
            </a:r>
            <a:r>
              <a:rPr lang="en-US" sz="2000" dirty="0">
                <a:solidFill>
                  <a:srgbClr val="1155CC"/>
                </a:solidFill>
                <a:latin typeface="Courier New"/>
                <a:ea typeface="Courier New"/>
                <a:cs typeface="Courier New"/>
                <a:sym typeface="Courier New"/>
              </a:rPr>
              <a:t> </a:t>
            </a:r>
            <a:r>
              <a:rPr lang="en-US" sz="2000" dirty="0" smtClean="0">
                <a:solidFill>
                  <a:srgbClr val="1155CC"/>
                </a:solidFill>
                <a:latin typeface="Courier New"/>
                <a:ea typeface="Courier New"/>
                <a:cs typeface="Courier New"/>
                <a:sym typeface="Courier New"/>
              </a:rPr>
              <a:t>        </a:t>
            </a:r>
            <a:r>
              <a:rPr lang="en" sz="2000" dirty="0" smtClean="0">
                <a:solidFill>
                  <a:srgbClr val="FF0000"/>
                </a:solidFill>
                <a:latin typeface="Courier New"/>
                <a:ea typeface="Courier New"/>
                <a:cs typeface="Courier New"/>
                <a:sym typeface="Courier New"/>
              </a:rPr>
              <a:t>s2</a:t>
            </a:r>
            <a:r>
              <a:rPr lang="en" sz="2000" dirty="0" smtClean="0">
                <a:solidFill>
                  <a:srgbClr val="1155CC"/>
                </a:solidFill>
                <a:latin typeface="Courier New"/>
                <a:ea typeface="Courier New"/>
                <a:cs typeface="Courier New"/>
                <a:sym typeface="Courier New"/>
              </a:rPr>
              <a:t>.equals(obj.s2</a:t>
            </a:r>
            <a:r>
              <a:rPr lang="en" sz="2000" dirty="0">
                <a:solidFill>
                  <a:srgbClr val="1155CC"/>
                </a:solidFill>
                <a:latin typeface="Courier New"/>
                <a:ea typeface="Courier New"/>
                <a:cs typeface="Courier New"/>
                <a:sym typeface="Courier New"/>
              </a:rPr>
              <a:t>);</a:t>
            </a:r>
          </a:p>
          <a:p>
            <a:pPr lvl="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	}</a:t>
            </a:r>
          </a:p>
          <a:p>
            <a:pPr marL="457200" lvl="0" indent="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public int hashCode() {</a:t>
            </a:r>
          </a:p>
          <a:p>
            <a:pPr marL="457200" lvl="0" indent="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	return </a:t>
            </a:r>
            <a:r>
              <a:rPr lang="en" sz="2000" dirty="0">
                <a:solidFill>
                  <a:srgbClr val="FF0000"/>
                </a:solidFill>
                <a:latin typeface="Courier New"/>
                <a:ea typeface="Courier New"/>
                <a:cs typeface="Courier New"/>
                <a:sym typeface="Courier New"/>
              </a:rPr>
              <a:t>37</a:t>
            </a:r>
            <a:r>
              <a:rPr lang="en" sz="2000" dirty="0">
                <a:solidFill>
                  <a:srgbClr val="1155CC"/>
                </a:solidFill>
                <a:latin typeface="Courier New"/>
                <a:ea typeface="Courier New"/>
                <a:cs typeface="Courier New"/>
                <a:sym typeface="Courier New"/>
              </a:rPr>
              <a:t> * </a:t>
            </a:r>
            <a:r>
              <a:rPr lang="en" sz="2000" dirty="0">
                <a:solidFill>
                  <a:srgbClr val="FF0000"/>
                </a:solidFill>
                <a:latin typeface="Courier New"/>
                <a:ea typeface="Courier New"/>
                <a:cs typeface="Courier New"/>
                <a:sym typeface="Courier New"/>
              </a:rPr>
              <a:t>s1</a:t>
            </a:r>
            <a:r>
              <a:rPr lang="en" sz="2000" dirty="0">
                <a:solidFill>
                  <a:srgbClr val="1155CC"/>
                </a:solidFill>
                <a:latin typeface="Courier New"/>
                <a:ea typeface="Courier New"/>
                <a:cs typeface="Courier New"/>
                <a:sym typeface="Courier New"/>
              </a:rPr>
              <a:t>.hashCode() + </a:t>
            </a:r>
            <a:r>
              <a:rPr lang="en" sz="2000" dirty="0">
                <a:solidFill>
                  <a:srgbClr val="FF0000"/>
                </a:solidFill>
                <a:latin typeface="Courier New"/>
                <a:ea typeface="Courier New"/>
                <a:cs typeface="Courier New"/>
                <a:sym typeface="Courier New"/>
              </a:rPr>
              <a:t>97</a:t>
            </a:r>
            <a:r>
              <a:rPr lang="en" sz="2000" dirty="0">
                <a:solidFill>
                  <a:srgbClr val="1155CC"/>
                </a:solidFill>
                <a:latin typeface="Courier New"/>
                <a:ea typeface="Courier New"/>
                <a:cs typeface="Courier New"/>
                <a:sym typeface="Courier New"/>
              </a:rPr>
              <a:t> * </a:t>
            </a:r>
            <a:r>
              <a:rPr lang="en" sz="2000" dirty="0">
                <a:solidFill>
                  <a:srgbClr val="FF0000"/>
                </a:solidFill>
                <a:latin typeface="Courier New"/>
                <a:ea typeface="Courier New"/>
                <a:cs typeface="Courier New"/>
                <a:sym typeface="Courier New"/>
              </a:rPr>
              <a:t>s2</a:t>
            </a:r>
            <a:r>
              <a:rPr lang="en" sz="2000" dirty="0">
                <a:solidFill>
                  <a:srgbClr val="1155CC"/>
                </a:solidFill>
                <a:latin typeface="Courier New"/>
                <a:ea typeface="Courier New"/>
                <a:cs typeface="Courier New"/>
                <a:sym typeface="Courier New"/>
              </a:rPr>
              <a:t>.hashCode();</a:t>
            </a:r>
          </a:p>
          <a:p>
            <a:pPr marL="457200" lvl="0" indent="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a:t>
            </a:r>
          </a:p>
          <a:p>
            <a:pPr lvl="0" rtl="0">
              <a:spcBef>
                <a:spcPts val="0"/>
              </a:spcBef>
              <a:buClr>
                <a:schemeClr val="dk1"/>
              </a:buClr>
              <a:buSzPct val="55000"/>
              <a:buFont typeface="Arial"/>
              <a:buNone/>
            </a:pPr>
            <a:r>
              <a:rPr lang="en" sz="2000" dirty="0">
                <a:solidFill>
                  <a:srgbClr val="1155CC"/>
                </a:solidFill>
                <a:latin typeface="Courier New"/>
                <a:ea typeface="Courier New"/>
                <a:cs typeface="Courier New"/>
                <a:sym typeface="Courier New"/>
              </a:rPr>
              <a:t>}</a:t>
            </a:r>
          </a:p>
          <a:p>
            <a:pPr lvl="0" rtl="0">
              <a:spcBef>
                <a:spcPts val="0"/>
              </a:spcBef>
              <a:buNone/>
            </a:pPr>
            <a:endParaRPr sz="2000" dirty="0">
              <a:solidFill>
                <a:srgbClr val="1155CC"/>
              </a:solidFill>
              <a:latin typeface="Courier New"/>
              <a:ea typeface="Courier New"/>
              <a:cs typeface="Courier New"/>
              <a:sym typeface="Courier New"/>
            </a:endParaRPr>
          </a:p>
          <a:p>
            <a:pPr lvl="0" rtl="0">
              <a:spcBef>
                <a:spcPts val="0"/>
              </a:spcBef>
              <a:buNone/>
            </a:pPr>
            <a:endParaRPr sz="2000" dirty="0">
              <a:solidFill>
                <a:srgbClr val="1155CC"/>
              </a:solidFill>
              <a:latin typeface="Courier New"/>
              <a:ea typeface="Courier New"/>
              <a:cs typeface="Courier New"/>
              <a:sym typeface="Courier New"/>
            </a:endParaRPr>
          </a:p>
        </p:txBody>
      </p:sp>
      <p:sp>
        <p:nvSpPr>
          <p:cNvPr id="771" name="Shape 77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ctrTitle"/>
          </p:nvPr>
        </p:nvSpPr>
        <p:spPr>
          <a:xfrm>
            <a:off x="575222" y="2877738"/>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dirty="0"/>
              <a:t>Collisions: </a:t>
            </a:r>
            <a:r>
              <a:rPr lang="en" sz="4800" dirty="0" smtClean="0"/>
              <a:t>Chaining</a:t>
            </a:r>
            <a:r>
              <a:rPr lang="en-US" sz="4800" dirty="0" smtClean="0"/>
              <a:t/>
            </a:r>
            <a:br>
              <a:rPr lang="en-US" sz="4800" dirty="0" smtClean="0"/>
            </a:br>
            <a:r>
              <a:rPr lang="en-US" sz="4800" dirty="0"/>
              <a:t/>
            </a:r>
            <a:br>
              <a:rPr lang="en-US" sz="4800" dirty="0"/>
            </a:br>
            <a:r>
              <a:rPr lang="en-US" sz="3200" dirty="0" smtClean="0">
                <a:solidFill>
                  <a:srgbClr val="800000"/>
                </a:solidFill>
              </a:rPr>
              <a:t>an alternative to open addressing (probing)</a:t>
            </a:r>
            <a:endParaRPr lang="en" sz="3200" dirty="0">
              <a:solidFill>
                <a:srgbClr val="800000"/>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smtClean="0"/>
              <a:t>Chaining</a:t>
            </a:r>
            <a:r>
              <a:rPr lang="en-US" dirty="0" smtClean="0"/>
              <a:t> definition</a:t>
            </a:r>
            <a:endParaRPr lang="en" dirty="0"/>
          </a:p>
        </p:txBody>
      </p:sp>
      <p:cxnSp>
        <p:nvCxnSpPr>
          <p:cNvPr id="338" name="Shape 338"/>
          <p:cNvCxnSpPr>
            <a:stCxn id="339" idx="4"/>
          </p:cNvCxnSpPr>
          <p:nvPr/>
        </p:nvCxnSpPr>
        <p:spPr>
          <a:xfrm>
            <a:off x="3651807" y="2564623"/>
            <a:ext cx="0" cy="393671"/>
          </a:xfrm>
          <a:prstGeom prst="straightConnector1">
            <a:avLst/>
          </a:prstGeom>
          <a:noFill/>
          <a:ln w="19050" cap="flat">
            <a:solidFill>
              <a:schemeClr val="dk2"/>
            </a:solidFill>
            <a:prstDash val="solid"/>
            <a:round/>
            <a:headEnd type="none" w="lg" len="lg"/>
            <a:tailEnd type="triangle" w="lg" len="lg"/>
          </a:ln>
        </p:spPr>
      </p:cxnSp>
      <p:sp>
        <p:nvSpPr>
          <p:cNvPr id="340" name="Shape 340"/>
          <p:cNvSpPr/>
          <p:nvPr/>
        </p:nvSpPr>
        <p:spPr>
          <a:xfrm>
            <a:off x="3202465" y="2895182"/>
            <a:ext cx="940663" cy="449662"/>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a:solidFill>
                  <a:schemeClr val="tx1"/>
                </a:solidFill>
                <a:latin typeface="Courier New"/>
                <a:ea typeface="Courier New"/>
                <a:cs typeface="Courier New"/>
                <a:sym typeface="Courier New"/>
              </a:rPr>
              <a:t>CA</a:t>
            </a:r>
          </a:p>
        </p:txBody>
      </p:sp>
      <p:sp>
        <p:nvSpPr>
          <p:cNvPr id="339" name="Shape 339"/>
          <p:cNvSpPr/>
          <p:nvPr/>
        </p:nvSpPr>
        <p:spPr>
          <a:xfrm>
            <a:off x="3202465" y="2032303"/>
            <a:ext cx="898684" cy="532320"/>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341" name="Shape 341"/>
          <p:cNvSpPr/>
          <p:nvPr/>
        </p:nvSpPr>
        <p:spPr>
          <a:xfrm>
            <a:off x="5411070" y="2040192"/>
            <a:ext cx="877587" cy="5026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grpSp>
        <p:nvGrpSpPr>
          <p:cNvPr id="342" name="Shape 342"/>
          <p:cNvGrpSpPr/>
          <p:nvPr/>
        </p:nvGrpSpPr>
        <p:grpSpPr>
          <a:xfrm>
            <a:off x="727967" y="1195287"/>
            <a:ext cx="6825600" cy="623231"/>
            <a:chOff x="1121625" y="4007469"/>
            <a:chExt cx="6825600" cy="623231"/>
          </a:xfrm>
        </p:grpSpPr>
        <p:sp>
          <p:nvSpPr>
            <p:cNvPr id="343" name="Shape 343"/>
            <p:cNvSpPr txBox="1"/>
            <p:nvPr/>
          </p:nvSpPr>
          <p:spPr>
            <a:xfrm>
              <a:off x="11216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4" name="Shape 344"/>
            <p:cNvSpPr txBox="1"/>
            <p:nvPr/>
          </p:nvSpPr>
          <p:spPr>
            <a:xfrm>
              <a:off x="22592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5" name="Shape 345"/>
            <p:cNvSpPr txBox="1"/>
            <p:nvPr/>
          </p:nvSpPr>
          <p:spPr>
            <a:xfrm>
              <a:off x="33968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6" name="Shape 346"/>
            <p:cNvSpPr txBox="1"/>
            <p:nvPr/>
          </p:nvSpPr>
          <p:spPr>
            <a:xfrm>
              <a:off x="45344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7" name="Shape 347"/>
            <p:cNvSpPr txBox="1"/>
            <p:nvPr/>
          </p:nvSpPr>
          <p:spPr>
            <a:xfrm>
              <a:off x="56720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8" name="Shape 348"/>
            <p:cNvSpPr txBox="1"/>
            <p:nvPr/>
          </p:nvSpPr>
          <p:spPr>
            <a:xfrm>
              <a:off x="68096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9" name="Shape 349"/>
            <p:cNvSpPr/>
            <p:nvPr/>
          </p:nvSpPr>
          <p:spPr>
            <a:xfrm>
              <a:off x="11216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350" name="Shape 350"/>
            <p:cNvSpPr/>
            <p:nvPr/>
          </p:nvSpPr>
          <p:spPr>
            <a:xfrm>
              <a:off x="22592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351" name="Shape 351"/>
            <p:cNvSpPr/>
            <p:nvPr/>
          </p:nvSpPr>
          <p:spPr>
            <a:xfrm>
              <a:off x="33968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352" name="Shape 352"/>
            <p:cNvSpPr/>
            <p:nvPr/>
          </p:nvSpPr>
          <p:spPr>
            <a:xfrm>
              <a:off x="45344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353" name="Shape 353"/>
            <p:cNvSpPr/>
            <p:nvPr/>
          </p:nvSpPr>
          <p:spPr>
            <a:xfrm>
              <a:off x="56720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354" name="Shape 354"/>
            <p:cNvSpPr/>
            <p:nvPr/>
          </p:nvSpPr>
          <p:spPr>
            <a:xfrm>
              <a:off x="68096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355" name="Shape 355"/>
          <p:cNvCxnSpPr>
            <a:endCxn id="341" idx="0"/>
          </p:cNvCxnSpPr>
          <p:nvPr/>
        </p:nvCxnSpPr>
        <p:spPr>
          <a:xfrm>
            <a:off x="5849864" y="1577754"/>
            <a:ext cx="0" cy="462438"/>
          </a:xfrm>
          <a:prstGeom prst="straightConnector1">
            <a:avLst/>
          </a:prstGeom>
          <a:noFill/>
          <a:ln w="19050" cap="flat">
            <a:solidFill>
              <a:schemeClr val="dk2"/>
            </a:solidFill>
            <a:prstDash val="solid"/>
            <a:round/>
            <a:headEnd type="none" w="lg" len="lg"/>
            <a:tailEnd type="triangle" w="lg" len="lg"/>
          </a:ln>
        </p:spPr>
      </p:cxnSp>
      <p:cxnSp>
        <p:nvCxnSpPr>
          <p:cNvPr id="356" name="Shape 356"/>
          <p:cNvCxnSpPr>
            <a:endCxn id="339" idx="0"/>
          </p:cNvCxnSpPr>
          <p:nvPr/>
        </p:nvCxnSpPr>
        <p:spPr>
          <a:xfrm>
            <a:off x="3651807" y="1569865"/>
            <a:ext cx="0" cy="462438"/>
          </a:xfrm>
          <a:prstGeom prst="straightConnector1">
            <a:avLst/>
          </a:prstGeom>
          <a:noFill/>
          <a:ln w="19050" cap="flat">
            <a:solidFill>
              <a:schemeClr val="dk2"/>
            </a:solidFill>
            <a:prstDash val="solid"/>
            <a:round/>
            <a:headEnd type="none" w="lg" len="lg"/>
            <a:tailEnd type="triangle" w="lg" len="lg"/>
          </a:ln>
        </p:spPr>
      </p:cxnSp>
      <p:sp>
        <p:nvSpPr>
          <p:cNvPr id="360" name="Shape 36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
        <p:nvSpPr>
          <p:cNvPr id="19" name="TextBox 18"/>
          <p:cNvSpPr txBox="1"/>
          <p:nvPr/>
        </p:nvSpPr>
        <p:spPr>
          <a:xfrm>
            <a:off x="457200" y="2040192"/>
            <a:ext cx="2275200" cy="1323439"/>
          </a:xfrm>
          <a:prstGeom prst="rect">
            <a:avLst/>
          </a:prstGeom>
          <a:noFill/>
          <a:ln>
            <a:solidFill>
              <a:srgbClr val="800000"/>
            </a:solidFill>
          </a:ln>
        </p:spPr>
        <p:txBody>
          <a:bodyPr wrap="square" rtlCol="0">
            <a:spAutoFit/>
          </a:bodyPr>
          <a:lstStyle/>
          <a:p>
            <a:r>
              <a:rPr lang="en-US" sz="2000" dirty="0" smtClean="0"/>
              <a:t>Each b[k] contains a linked list of values in the set that hashed to k.</a:t>
            </a:r>
            <a:endParaRPr lang="en-US" sz="2000" dirty="0"/>
          </a:p>
        </p:txBody>
      </p:sp>
      <p:sp>
        <p:nvSpPr>
          <p:cNvPr id="20" name="TextBox 19"/>
          <p:cNvSpPr txBox="1"/>
          <p:nvPr/>
        </p:nvSpPr>
        <p:spPr>
          <a:xfrm>
            <a:off x="7217391" y="2253339"/>
            <a:ext cx="1342821" cy="707886"/>
          </a:xfrm>
          <a:prstGeom prst="rect">
            <a:avLst/>
          </a:prstGeom>
          <a:solidFill>
            <a:schemeClr val="accent2">
              <a:lumMod val="20000"/>
              <a:lumOff val="80000"/>
            </a:schemeClr>
          </a:solidFill>
        </p:spPr>
        <p:txBody>
          <a:bodyPr wrap="square" rtlCol="0">
            <a:spAutoFit/>
          </a:bodyPr>
          <a:lstStyle/>
          <a:p>
            <a:r>
              <a:rPr lang="en-US" sz="2000" dirty="0"/>
              <a:t>b</a:t>
            </a:r>
            <a:r>
              <a:rPr lang="en-US" sz="2000" dirty="0" smtClean="0"/>
              <a:t>[5] is an empty list</a:t>
            </a:r>
            <a:endParaRPr lang="en-US" sz="2000" dirty="0"/>
          </a:p>
        </p:txBody>
      </p:sp>
      <p:sp>
        <p:nvSpPr>
          <p:cNvPr id="21" name="TextBox 20"/>
          <p:cNvSpPr txBox="1"/>
          <p:nvPr/>
        </p:nvSpPr>
        <p:spPr>
          <a:xfrm>
            <a:off x="519218" y="3470201"/>
            <a:ext cx="8005778" cy="400110"/>
          </a:xfrm>
          <a:prstGeom prst="rect">
            <a:avLst/>
          </a:prstGeom>
          <a:noFill/>
        </p:spPr>
        <p:txBody>
          <a:bodyPr wrap="square" rtlCol="0">
            <a:spAutoFit/>
          </a:bodyPr>
          <a:lstStyle/>
          <a:p>
            <a:r>
              <a:rPr lang="en-US" sz="2000" dirty="0"/>
              <a:t>a</a:t>
            </a:r>
            <a:r>
              <a:rPr lang="en-US" sz="2000" dirty="0" smtClean="0"/>
              <a:t>dd(e): hash e to some k. If e is not on linked list b[k], add it to the list</a:t>
            </a:r>
            <a:endParaRPr lang="en-US" sz="2000" dirty="0"/>
          </a:p>
        </p:txBody>
      </p:sp>
      <p:sp>
        <p:nvSpPr>
          <p:cNvPr id="53" name="TextBox 52"/>
          <p:cNvSpPr txBox="1"/>
          <p:nvPr/>
        </p:nvSpPr>
        <p:spPr>
          <a:xfrm>
            <a:off x="519218" y="3993924"/>
            <a:ext cx="8005778" cy="400110"/>
          </a:xfrm>
          <a:prstGeom prst="rect">
            <a:avLst/>
          </a:prstGeom>
          <a:noFill/>
        </p:spPr>
        <p:txBody>
          <a:bodyPr wrap="square" rtlCol="0">
            <a:spAutoFit/>
          </a:bodyPr>
          <a:lstStyle/>
          <a:p>
            <a:r>
              <a:rPr lang="en-US" sz="2000" dirty="0" smtClean="0"/>
              <a:t>remove(e): hash e to some k. If e is on linked list b[k], remove it</a:t>
            </a:r>
            <a:endParaRPr lang="en-US" sz="2000" dirty="0"/>
          </a:p>
        </p:txBody>
      </p:sp>
      <p:sp>
        <p:nvSpPr>
          <p:cNvPr id="54" name="TextBox 53"/>
          <p:cNvSpPr txBox="1"/>
          <p:nvPr/>
        </p:nvSpPr>
        <p:spPr>
          <a:xfrm>
            <a:off x="554434" y="4533590"/>
            <a:ext cx="8005778" cy="400110"/>
          </a:xfrm>
          <a:prstGeom prst="rect">
            <a:avLst/>
          </a:prstGeom>
          <a:noFill/>
        </p:spPr>
        <p:txBody>
          <a:bodyPr wrap="square" rtlCol="0">
            <a:spAutoFit/>
          </a:bodyPr>
          <a:lstStyle/>
          <a:p>
            <a:r>
              <a:rPr lang="en-US" sz="2000" dirty="0" smtClean="0"/>
              <a:t>You can figure out other operations yourself.</a:t>
            </a:r>
            <a:endParaRPr lang="en-US" sz="2000" dirty="0"/>
          </a:p>
        </p:txBody>
      </p:sp>
      <p:sp>
        <p:nvSpPr>
          <p:cNvPr id="22" name="Slide Number Placeholder 21"/>
          <p:cNvSpPr>
            <a:spLocks noGrp="1"/>
          </p:cNvSpPr>
          <p:nvPr>
            <p:ph type="sldNum" idx="12"/>
          </p:nvPr>
        </p:nvSpPr>
        <p:spPr/>
        <p:txBody>
          <a:bodyPr/>
          <a:lstStyle/>
          <a:p>
            <a:pPr>
              <a:spcBef>
                <a:spcPts val="0"/>
              </a:spcBef>
              <a:buNone/>
            </a:pPr>
            <a:fld id="{00000000-1234-1234-1234-123412341234}" type="slidenum">
              <a:rPr lang="en" smtClean="0"/>
              <a:t>29</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dissolv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dissolve">
                                      <p:cBhvr>
                                        <p:cTn id="12" dur="5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dissolve">
                                      <p:cBhvr>
                                        <p:cTn id="1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53" grpId="0"/>
      <p:bldP spid="5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smtClean="0"/>
              <a:t>Implementing a set in an array</a:t>
            </a:r>
            <a:endParaRPr lang="en" sz="3200" dirty="0"/>
          </a:p>
        </p:txBody>
      </p:sp>
      <p:sp>
        <p:nvSpPr>
          <p:cNvPr id="53" name="Shape 53"/>
          <p:cNvSpPr txBox="1"/>
          <p:nvPr/>
        </p:nvSpPr>
        <p:spPr>
          <a:xfrm>
            <a:off x="480700" y="1329950"/>
            <a:ext cx="4707974" cy="488700"/>
          </a:xfrm>
          <a:prstGeom prst="rect">
            <a:avLst/>
          </a:prstGeom>
          <a:noFill/>
          <a:ln>
            <a:noFill/>
          </a:ln>
        </p:spPr>
        <p:txBody>
          <a:bodyPr lIns="91425" tIns="91425" rIns="91425" bIns="91425" anchor="t" anchorCtr="0">
            <a:noAutofit/>
          </a:bodyPr>
          <a:lstStyle/>
          <a:p>
            <a:pPr lvl="0" rtl="0">
              <a:spcBef>
                <a:spcPts val="0"/>
              </a:spcBef>
              <a:buNone/>
            </a:pPr>
            <a:r>
              <a:rPr lang="en-US" sz="2000" dirty="0"/>
              <a:t>b</a:t>
            </a:r>
            <a:r>
              <a:rPr lang="en-US" sz="2000" dirty="0" smtClean="0"/>
              <a:t>[0..n-1] contains the values in the set</a:t>
            </a:r>
            <a:endParaRPr lang="en" sz="2000" dirty="0"/>
          </a:p>
        </p:txBody>
      </p:sp>
      <p:sp>
        <p:nvSpPr>
          <p:cNvPr id="54" name="Shape 54"/>
          <p:cNvSpPr txBox="1"/>
          <p:nvPr/>
        </p:nvSpPr>
        <p:spPr>
          <a:xfrm>
            <a:off x="480700" y="3492450"/>
            <a:ext cx="4380000" cy="1152600"/>
          </a:xfrm>
          <a:prstGeom prst="rect">
            <a:avLst/>
          </a:prstGeom>
          <a:noFill/>
          <a:ln>
            <a:noFill/>
          </a:ln>
        </p:spPr>
        <p:txBody>
          <a:bodyPr lIns="91425" tIns="91425" rIns="91425" bIns="91425" anchor="t" anchorCtr="0">
            <a:noAutofit/>
          </a:bodyPr>
          <a:lstStyle/>
          <a:p>
            <a:pPr rtl="0">
              <a:spcBef>
                <a:spcPts val="0"/>
              </a:spcBef>
              <a:buNone/>
            </a:pPr>
            <a:r>
              <a:rPr lang="en" sz="2000" dirty="0"/>
              <a:t>Have to search through the list </a:t>
            </a:r>
            <a:r>
              <a:rPr lang="en" sz="2000" i="1" dirty="0"/>
              <a:t>linearly</a:t>
            </a:r>
            <a:r>
              <a:rPr lang="en" sz="2000" dirty="0"/>
              <a:t> to find </a:t>
            </a:r>
            <a:r>
              <a:rPr lang="en" sz="2000" dirty="0" smtClean="0"/>
              <a:t>values</a:t>
            </a:r>
            <a:endParaRPr lang="en" sz="2000" dirty="0"/>
          </a:p>
          <a:p>
            <a:pPr rtl="0">
              <a:spcBef>
                <a:spcPts val="0"/>
              </a:spcBef>
              <a:buNone/>
            </a:pPr>
            <a:endParaRPr sz="2000" dirty="0"/>
          </a:p>
          <a:p>
            <a:pPr lvl="0" rtl="0">
              <a:spcBef>
                <a:spcPts val="0"/>
              </a:spcBef>
              <a:buNone/>
            </a:pPr>
            <a:r>
              <a:rPr lang="en" sz="2000" dirty="0"/>
              <a:t>Have to shift all values down</a:t>
            </a:r>
          </a:p>
        </p:txBody>
      </p:sp>
      <p:graphicFrame>
        <p:nvGraphicFramePr>
          <p:cNvPr id="64" name="Shape 64"/>
          <p:cNvGraphicFramePr/>
          <p:nvPr>
            <p:extLst>
              <p:ext uri="{D42A27DB-BD31-4B8C-83A1-F6EECF244321}">
                <p14:modId xmlns:p14="http://schemas.microsoft.com/office/powerpoint/2010/main" val="3714628108"/>
              </p:ext>
            </p:extLst>
          </p:nvPr>
        </p:nvGraphicFramePr>
        <p:xfrm>
          <a:off x="5397353" y="3038947"/>
          <a:ext cx="3376584" cy="1828680"/>
        </p:xfrm>
        <a:graphic>
          <a:graphicData uri="http://schemas.openxmlformats.org/drawingml/2006/table">
            <a:tbl>
              <a:tblPr>
                <a:noFill/>
                <a:tableStyleId>{B432E032-7AD5-4F97-B07D-C3626BA1A46B}</a:tableStyleId>
              </a:tblPr>
              <a:tblGrid>
                <a:gridCol w="1428710"/>
                <a:gridCol w="1947874"/>
              </a:tblGrid>
              <a:tr h="328750">
                <a:tc>
                  <a:txBody>
                    <a:bodyPr/>
                    <a:lstStyle/>
                    <a:p>
                      <a:pPr lvl="0" algn="ctr" rtl="0">
                        <a:spcBef>
                          <a:spcPts val="0"/>
                        </a:spcBef>
                        <a:buNone/>
                      </a:pPr>
                      <a:r>
                        <a:rPr lang="en-US" sz="1800" b="1" dirty="0" smtClean="0"/>
                        <a:t>m</a:t>
                      </a:r>
                      <a:r>
                        <a:rPr lang="en" sz="1800" b="1" dirty="0" smtClean="0"/>
                        <a:t>ethod</a:t>
                      </a:r>
                      <a:endParaRPr lang="en" sz="1800" b="1" dirty="0"/>
                    </a:p>
                  </a:txBody>
                  <a:tcPr marL="91425" marR="91425" marT="91425" marB="91425"/>
                </a:tc>
                <a:tc>
                  <a:txBody>
                    <a:bodyPr/>
                    <a:lstStyle/>
                    <a:p>
                      <a:pPr lvl="0" algn="ctr" rtl="0">
                        <a:spcBef>
                          <a:spcPts val="0"/>
                        </a:spcBef>
                        <a:buNone/>
                      </a:pPr>
                      <a:r>
                        <a:rPr lang="en-US" sz="1800" b="1" dirty="0" smtClean="0"/>
                        <a:t>expected</a:t>
                      </a:r>
                      <a:r>
                        <a:rPr lang="en-US" sz="1800" b="1" baseline="0" dirty="0" smtClean="0"/>
                        <a:t> </a:t>
                      </a:r>
                      <a:r>
                        <a:rPr lang="en" sz="1800" b="1" dirty="0" smtClean="0"/>
                        <a:t>time</a:t>
                      </a:r>
                      <a:endParaRPr lang="en" sz="1800" b="1" dirty="0"/>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add</a:t>
                      </a:r>
                    </a:p>
                  </a:txBody>
                  <a:tcPr marL="91425" marR="91425" marT="91425" marB="91425"/>
                </a:tc>
                <a:tc>
                  <a:txBody>
                    <a:bodyPr/>
                    <a:lstStyle/>
                    <a:p>
                      <a:pPr lvl="0" rtl="0">
                        <a:spcBef>
                          <a:spcPts val="0"/>
                        </a:spcBef>
                        <a:buNone/>
                      </a:pPr>
                      <a:r>
                        <a:rPr lang="en" sz="1800" i="1"/>
                        <a:t>O(n)</a:t>
                      </a:r>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contains</a:t>
                      </a:r>
                    </a:p>
                  </a:txBody>
                  <a:tcPr marL="91425" marR="91425" marT="91425" marB="91425"/>
                </a:tc>
                <a:tc>
                  <a:txBody>
                    <a:bodyPr/>
                    <a:lstStyle/>
                    <a:p>
                      <a:pPr lvl="0" rtl="0">
                        <a:spcBef>
                          <a:spcPts val="0"/>
                        </a:spcBef>
                        <a:buNone/>
                      </a:pPr>
                      <a:r>
                        <a:rPr lang="en" sz="1800" i="1"/>
                        <a:t>O(n)</a:t>
                      </a:r>
                    </a:p>
                  </a:txBody>
                  <a:tcPr marL="91425" marR="91425" marT="91425" marB="91425"/>
                </a:tc>
              </a:tr>
              <a:tr h="319200">
                <a:tc>
                  <a:txBody>
                    <a:bodyPr/>
                    <a:lstStyle/>
                    <a:p>
                      <a:pPr lvl="0" rtl="0">
                        <a:spcBef>
                          <a:spcPts val="0"/>
                        </a:spcBef>
                        <a:buNone/>
                      </a:pPr>
                      <a:r>
                        <a:rPr lang="en" sz="1800" b="1">
                          <a:solidFill>
                            <a:srgbClr val="1155CC"/>
                          </a:solidFill>
                          <a:latin typeface="Courier New"/>
                          <a:ea typeface="Courier New"/>
                          <a:cs typeface="Courier New"/>
                          <a:sym typeface="Courier New"/>
                        </a:rPr>
                        <a:t>remove</a:t>
                      </a:r>
                    </a:p>
                  </a:txBody>
                  <a:tcPr marL="91425" marR="91425" marT="91425" marB="91425"/>
                </a:tc>
                <a:tc>
                  <a:txBody>
                    <a:bodyPr/>
                    <a:lstStyle/>
                    <a:p>
                      <a:pPr lvl="0" rtl="0">
                        <a:spcBef>
                          <a:spcPts val="0"/>
                        </a:spcBef>
                        <a:buNone/>
                      </a:pPr>
                      <a:r>
                        <a:rPr lang="en" sz="1800" i="1" dirty="0"/>
                        <a:t>O(n)</a:t>
                      </a:r>
                    </a:p>
                  </a:txBody>
                  <a:tcPr marL="91425" marR="91425" marT="91425" marB="91425"/>
                </a:tc>
              </a:tr>
            </a:tbl>
          </a:graphicData>
        </a:graphic>
      </p:graphicFrame>
      <p:sp>
        <p:nvSpPr>
          <p:cNvPr id="65" name="Shape 6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Sets</a:t>
            </a:r>
          </a:p>
          <a:p>
            <a:pPr lvl="0" algn="r" rtl="0">
              <a:spcBef>
                <a:spcPts val="0"/>
              </a:spcBef>
              <a:buNone/>
            </a:pPr>
            <a:endParaRPr sz="1600" b="1">
              <a:solidFill>
                <a:srgbClr val="E08686"/>
              </a:solidFill>
            </a:endParaRPr>
          </a:p>
        </p:txBody>
      </p:sp>
      <p:cxnSp>
        <p:nvCxnSpPr>
          <p:cNvPr id="66" name="Shape 66"/>
          <p:cNvCxnSpPr/>
          <p:nvPr/>
        </p:nvCxnSpPr>
        <p:spPr>
          <a:xfrm>
            <a:off x="4027675" y="4677950"/>
            <a:ext cx="1160999" cy="0"/>
          </a:xfrm>
          <a:prstGeom prst="straightConnector1">
            <a:avLst/>
          </a:prstGeom>
          <a:noFill/>
          <a:ln w="19050" cap="flat">
            <a:solidFill>
              <a:schemeClr val="dk2"/>
            </a:solidFill>
            <a:prstDash val="solid"/>
            <a:round/>
            <a:headEnd type="none" w="lg" len="lg"/>
            <a:tailEnd type="triangle" w="lg" len="lg"/>
          </a:ln>
        </p:spPr>
      </p:cxnSp>
      <p:cxnSp>
        <p:nvCxnSpPr>
          <p:cNvPr id="67" name="Shape 67"/>
          <p:cNvCxnSpPr/>
          <p:nvPr/>
        </p:nvCxnSpPr>
        <p:spPr>
          <a:xfrm rot="10800000" flipH="1">
            <a:off x="4236675" y="3737400"/>
            <a:ext cx="1010099" cy="243899"/>
          </a:xfrm>
          <a:prstGeom prst="straightConnector1">
            <a:avLst/>
          </a:prstGeom>
          <a:noFill/>
          <a:ln w="19050" cap="flat">
            <a:solidFill>
              <a:schemeClr val="dk2"/>
            </a:solidFill>
            <a:prstDash val="solid"/>
            <a:round/>
            <a:headEnd type="none" w="lg" len="lg"/>
            <a:tailEnd type="triangle" w="lg" len="lg"/>
          </a:ln>
        </p:spPr>
      </p:cxnSp>
      <p:cxnSp>
        <p:nvCxnSpPr>
          <p:cNvPr id="68" name="Shape 68"/>
          <p:cNvCxnSpPr/>
          <p:nvPr/>
        </p:nvCxnSpPr>
        <p:spPr>
          <a:xfrm>
            <a:off x="4236675" y="3981300"/>
            <a:ext cx="998400" cy="209100"/>
          </a:xfrm>
          <a:prstGeom prst="straightConnector1">
            <a:avLst/>
          </a:prstGeom>
          <a:noFill/>
          <a:ln w="19050" cap="flat">
            <a:solidFill>
              <a:schemeClr val="dk2"/>
            </a:solidFill>
            <a:prstDash val="solid"/>
            <a:round/>
            <a:headEnd type="none" w="lg" len="lg"/>
            <a:tailEnd type="triangle" w="lg" len="lg"/>
          </a:ln>
        </p:spPr>
      </p:cxnSp>
      <p:grpSp>
        <p:nvGrpSpPr>
          <p:cNvPr id="4" name="Group 3"/>
          <p:cNvGrpSpPr/>
          <p:nvPr/>
        </p:nvGrpSpPr>
        <p:grpSpPr>
          <a:xfrm>
            <a:off x="1713332" y="1900640"/>
            <a:ext cx="5688000" cy="789111"/>
            <a:chOff x="2239450" y="1900640"/>
            <a:chExt cx="5688000" cy="789111"/>
          </a:xfrm>
        </p:grpSpPr>
        <p:grpSp>
          <p:nvGrpSpPr>
            <p:cNvPr id="55" name="Shape 55"/>
            <p:cNvGrpSpPr/>
            <p:nvPr/>
          </p:nvGrpSpPr>
          <p:grpSpPr>
            <a:xfrm>
              <a:off x="2239450" y="1900640"/>
              <a:ext cx="4550400" cy="781859"/>
              <a:chOff x="1121625" y="3848853"/>
              <a:chExt cx="4550400" cy="781859"/>
            </a:xfrm>
          </p:grpSpPr>
          <p:sp>
            <p:nvSpPr>
              <p:cNvPr id="56" name="Shape 56"/>
              <p:cNvSpPr txBox="1"/>
              <p:nvPr/>
            </p:nvSpPr>
            <p:spPr>
              <a:xfrm>
                <a:off x="1121625" y="4089070"/>
                <a:ext cx="1137600"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VA</a:t>
                </a:r>
              </a:p>
            </p:txBody>
          </p:sp>
          <p:sp>
            <p:nvSpPr>
              <p:cNvPr id="57" name="Shape 57"/>
              <p:cNvSpPr txBox="1"/>
              <p:nvPr/>
            </p:nvSpPr>
            <p:spPr>
              <a:xfrm>
                <a:off x="22592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55000"/>
                  <a:buFont typeface="Arial"/>
                  <a:buNone/>
                </a:pPr>
                <a:r>
                  <a:rPr lang="en" sz="2000" b="1">
                    <a:solidFill>
                      <a:schemeClr val="dk1"/>
                    </a:solidFill>
                    <a:latin typeface="Courier New"/>
                    <a:ea typeface="Courier New"/>
                    <a:cs typeface="Courier New"/>
                    <a:sym typeface="Courier New"/>
                  </a:rPr>
                  <a:t>NY</a:t>
                </a:r>
              </a:p>
            </p:txBody>
          </p:sp>
          <p:sp>
            <p:nvSpPr>
              <p:cNvPr id="58" name="Shape 58"/>
              <p:cNvSpPr txBox="1"/>
              <p:nvPr/>
            </p:nvSpPr>
            <p:spPr>
              <a:xfrm>
                <a:off x="33968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59" name="Shape 59"/>
              <p:cNvSpPr/>
              <p:nvPr/>
            </p:nvSpPr>
            <p:spPr>
              <a:xfrm>
                <a:off x="1121625" y="3862422"/>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60" name="Shape 60"/>
              <p:cNvSpPr/>
              <p:nvPr/>
            </p:nvSpPr>
            <p:spPr>
              <a:xfrm>
                <a:off x="2259184" y="3864671"/>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61" name="Shape 61"/>
              <p:cNvSpPr/>
              <p:nvPr/>
            </p:nvSpPr>
            <p:spPr>
              <a:xfrm>
                <a:off x="3396825" y="3851102"/>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62" name="Shape 62"/>
              <p:cNvSpPr/>
              <p:nvPr/>
            </p:nvSpPr>
            <p:spPr>
              <a:xfrm>
                <a:off x="4534425" y="3848853"/>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63" name="Shape 63"/>
              <p:cNvSpPr txBox="1"/>
              <p:nvPr/>
            </p:nvSpPr>
            <p:spPr>
              <a:xfrm>
                <a:off x="45344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sp>
          <p:nvSpPr>
            <p:cNvPr id="28" name="Shape 63"/>
            <p:cNvSpPr txBox="1"/>
            <p:nvPr/>
          </p:nvSpPr>
          <p:spPr>
            <a:xfrm>
              <a:off x="6784318" y="2140857"/>
              <a:ext cx="1137600"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62"/>
            <p:cNvSpPr/>
            <p:nvPr/>
          </p:nvSpPr>
          <p:spPr>
            <a:xfrm>
              <a:off x="6789850" y="1905138"/>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grpSp>
      <p:grpSp>
        <p:nvGrpSpPr>
          <p:cNvPr id="5" name="Group 4"/>
          <p:cNvGrpSpPr/>
          <p:nvPr/>
        </p:nvGrpSpPr>
        <p:grpSpPr>
          <a:xfrm>
            <a:off x="6604474" y="1179046"/>
            <a:ext cx="1526208" cy="548894"/>
            <a:chOff x="6604474" y="1179046"/>
            <a:chExt cx="1526208" cy="548894"/>
          </a:xfrm>
        </p:grpSpPr>
        <p:sp>
          <p:nvSpPr>
            <p:cNvPr id="30" name="Shape 63"/>
            <p:cNvSpPr txBox="1"/>
            <p:nvPr/>
          </p:nvSpPr>
          <p:spPr>
            <a:xfrm>
              <a:off x="6993082" y="1179046"/>
              <a:ext cx="1137600"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 name="Rectangle 2"/>
            <p:cNvSpPr/>
            <p:nvPr/>
          </p:nvSpPr>
          <p:spPr>
            <a:xfrm>
              <a:off x="6604474" y="1244761"/>
              <a:ext cx="327308" cy="400110"/>
            </a:xfrm>
            <a:prstGeom prst="rect">
              <a:avLst/>
            </a:prstGeom>
          </p:spPr>
          <p:txBody>
            <a:bodyPr wrap="none">
              <a:spAutoFit/>
            </a:bodyPr>
            <a:lstStyle/>
            <a:p>
              <a:r>
                <a:rPr lang="en" sz="2000" dirty="0"/>
                <a:t>n</a:t>
              </a:r>
              <a:endParaRPr lang="en-US" sz="2000" dirty="0">
                <a:latin typeface="Courier New"/>
                <a:cs typeface="Courier New"/>
              </a:endParaRPr>
            </a:p>
          </p:txBody>
        </p:sp>
      </p:grpSp>
      <p:sp>
        <p:nvSpPr>
          <p:cNvPr id="33" name="Shape 62"/>
          <p:cNvSpPr/>
          <p:nvPr/>
        </p:nvSpPr>
        <p:spPr>
          <a:xfrm>
            <a:off x="6993082" y="1329950"/>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3</a:t>
            </a:r>
            <a:endParaRPr lang="en" sz="2000" dirty="0">
              <a:latin typeface="Courier New"/>
              <a:ea typeface="Courier New"/>
              <a:cs typeface="Courier New"/>
              <a:sym typeface="Courier New"/>
            </a:endParaRPr>
          </a:p>
        </p:txBody>
      </p:sp>
      <p:sp>
        <p:nvSpPr>
          <p:cNvPr id="2" name="TextBox 1"/>
          <p:cNvSpPr txBox="1"/>
          <p:nvPr/>
        </p:nvSpPr>
        <p:spPr>
          <a:xfrm>
            <a:off x="1279887" y="2170377"/>
            <a:ext cx="355837" cy="461665"/>
          </a:xfrm>
          <a:prstGeom prst="rect">
            <a:avLst/>
          </a:prstGeom>
          <a:noFill/>
        </p:spPr>
        <p:txBody>
          <a:bodyPr wrap="none" rtlCol="0">
            <a:spAutoFit/>
          </a:bodyPr>
          <a:lstStyle/>
          <a:p>
            <a:r>
              <a:rPr lang="en-US" sz="2400" dirty="0" smtClean="0"/>
              <a:t>b</a:t>
            </a:r>
            <a:endParaRPr lang="en-US" sz="2400" dirty="0"/>
          </a:p>
        </p:txBody>
      </p:sp>
      <p:sp>
        <p:nvSpPr>
          <p:cNvPr id="6" name="Slide Number Placeholder 5"/>
          <p:cNvSpPr>
            <a:spLocks noGrp="1"/>
          </p:cNvSpPr>
          <p:nvPr>
            <p:ph type="sldNum" idx="12"/>
          </p:nvPr>
        </p:nvSpPr>
        <p:spPr/>
        <p:txBody>
          <a:bodyPr/>
          <a:lstStyle/>
          <a:p>
            <a:pPr>
              <a:spcBef>
                <a:spcPts val="0"/>
              </a:spcBef>
              <a:buNone/>
            </a:pPr>
            <a:fld id="{00000000-1234-1234-1234-123412341234}" type="slidenum">
              <a:rPr lang="en" smtClean="0"/>
              <a:t>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smtClean="0"/>
              <a:t>Chaining</a:t>
            </a:r>
            <a:endParaRPr lang="en" dirty="0"/>
          </a:p>
        </p:txBody>
      </p:sp>
      <p:cxnSp>
        <p:nvCxnSpPr>
          <p:cNvPr id="338" name="Shape 338"/>
          <p:cNvCxnSpPr>
            <a:stCxn id="339" idx="4"/>
          </p:cNvCxnSpPr>
          <p:nvPr/>
        </p:nvCxnSpPr>
        <p:spPr>
          <a:xfrm>
            <a:off x="3651807" y="2564623"/>
            <a:ext cx="0" cy="393671"/>
          </a:xfrm>
          <a:prstGeom prst="straightConnector1">
            <a:avLst/>
          </a:prstGeom>
          <a:noFill/>
          <a:ln w="19050" cap="flat">
            <a:solidFill>
              <a:schemeClr val="dk2"/>
            </a:solidFill>
            <a:prstDash val="solid"/>
            <a:round/>
            <a:headEnd type="none" w="lg" len="lg"/>
            <a:tailEnd type="triangle" w="lg" len="lg"/>
          </a:ln>
        </p:spPr>
      </p:cxnSp>
      <p:sp>
        <p:nvSpPr>
          <p:cNvPr id="340" name="Shape 340"/>
          <p:cNvSpPr/>
          <p:nvPr/>
        </p:nvSpPr>
        <p:spPr>
          <a:xfrm>
            <a:off x="3202465" y="2895182"/>
            <a:ext cx="940663" cy="449662"/>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a:solidFill>
                  <a:schemeClr val="tx1"/>
                </a:solidFill>
                <a:latin typeface="Courier New"/>
                <a:ea typeface="Courier New"/>
                <a:cs typeface="Courier New"/>
                <a:sym typeface="Courier New"/>
              </a:rPr>
              <a:t>CA</a:t>
            </a:r>
          </a:p>
        </p:txBody>
      </p:sp>
      <p:sp>
        <p:nvSpPr>
          <p:cNvPr id="339" name="Shape 339"/>
          <p:cNvSpPr/>
          <p:nvPr/>
        </p:nvSpPr>
        <p:spPr>
          <a:xfrm>
            <a:off x="3202465" y="2032303"/>
            <a:ext cx="898684" cy="532320"/>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NY</a:t>
            </a:r>
          </a:p>
        </p:txBody>
      </p:sp>
      <p:sp>
        <p:nvSpPr>
          <p:cNvPr id="341" name="Shape 341"/>
          <p:cNvSpPr/>
          <p:nvPr/>
        </p:nvSpPr>
        <p:spPr>
          <a:xfrm>
            <a:off x="5411070" y="2040192"/>
            <a:ext cx="877587" cy="5026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a:t>
            </a:r>
          </a:p>
        </p:txBody>
      </p:sp>
      <p:grpSp>
        <p:nvGrpSpPr>
          <p:cNvPr id="342" name="Shape 342"/>
          <p:cNvGrpSpPr/>
          <p:nvPr/>
        </p:nvGrpSpPr>
        <p:grpSpPr>
          <a:xfrm>
            <a:off x="727967" y="1195287"/>
            <a:ext cx="6825600" cy="623231"/>
            <a:chOff x="1121625" y="4007469"/>
            <a:chExt cx="6825600" cy="623231"/>
          </a:xfrm>
        </p:grpSpPr>
        <p:sp>
          <p:nvSpPr>
            <p:cNvPr id="343" name="Shape 343"/>
            <p:cNvSpPr txBox="1"/>
            <p:nvPr/>
          </p:nvSpPr>
          <p:spPr>
            <a:xfrm>
              <a:off x="11216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4" name="Shape 344"/>
            <p:cNvSpPr txBox="1"/>
            <p:nvPr/>
          </p:nvSpPr>
          <p:spPr>
            <a:xfrm>
              <a:off x="22592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5" name="Shape 345"/>
            <p:cNvSpPr txBox="1"/>
            <p:nvPr/>
          </p:nvSpPr>
          <p:spPr>
            <a:xfrm>
              <a:off x="33968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6" name="Shape 346"/>
            <p:cNvSpPr txBox="1"/>
            <p:nvPr/>
          </p:nvSpPr>
          <p:spPr>
            <a:xfrm>
              <a:off x="45344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7" name="Shape 347"/>
            <p:cNvSpPr txBox="1"/>
            <p:nvPr/>
          </p:nvSpPr>
          <p:spPr>
            <a:xfrm>
              <a:off x="56720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8" name="Shape 348"/>
            <p:cNvSpPr txBox="1"/>
            <p:nvPr/>
          </p:nvSpPr>
          <p:spPr>
            <a:xfrm>
              <a:off x="6809625" y="4264700"/>
              <a:ext cx="1137600" cy="36600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49" name="Shape 349"/>
            <p:cNvSpPr/>
            <p:nvPr/>
          </p:nvSpPr>
          <p:spPr>
            <a:xfrm>
              <a:off x="11216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0</a:t>
              </a:r>
            </a:p>
          </p:txBody>
        </p:sp>
        <p:sp>
          <p:nvSpPr>
            <p:cNvPr id="350" name="Shape 350"/>
            <p:cNvSpPr/>
            <p:nvPr/>
          </p:nvSpPr>
          <p:spPr>
            <a:xfrm>
              <a:off x="22592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351" name="Shape 351"/>
            <p:cNvSpPr/>
            <p:nvPr/>
          </p:nvSpPr>
          <p:spPr>
            <a:xfrm>
              <a:off x="33968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2</a:t>
              </a:r>
            </a:p>
          </p:txBody>
        </p:sp>
        <p:sp>
          <p:nvSpPr>
            <p:cNvPr id="352" name="Shape 352"/>
            <p:cNvSpPr/>
            <p:nvPr/>
          </p:nvSpPr>
          <p:spPr>
            <a:xfrm>
              <a:off x="45344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3</a:t>
              </a:r>
            </a:p>
          </p:txBody>
        </p:sp>
        <p:sp>
          <p:nvSpPr>
            <p:cNvPr id="353" name="Shape 353"/>
            <p:cNvSpPr/>
            <p:nvPr/>
          </p:nvSpPr>
          <p:spPr>
            <a:xfrm>
              <a:off x="56720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4</a:t>
              </a:r>
            </a:p>
          </p:txBody>
        </p:sp>
        <p:sp>
          <p:nvSpPr>
            <p:cNvPr id="354" name="Shape 354"/>
            <p:cNvSpPr/>
            <p:nvPr/>
          </p:nvSpPr>
          <p:spPr>
            <a:xfrm>
              <a:off x="6809625" y="4007469"/>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5</a:t>
              </a:r>
            </a:p>
          </p:txBody>
        </p:sp>
      </p:grpSp>
      <p:cxnSp>
        <p:nvCxnSpPr>
          <p:cNvPr id="355" name="Shape 355"/>
          <p:cNvCxnSpPr>
            <a:endCxn id="341" idx="0"/>
          </p:cNvCxnSpPr>
          <p:nvPr/>
        </p:nvCxnSpPr>
        <p:spPr>
          <a:xfrm>
            <a:off x="5849864" y="1577754"/>
            <a:ext cx="0" cy="462438"/>
          </a:xfrm>
          <a:prstGeom prst="straightConnector1">
            <a:avLst/>
          </a:prstGeom>
          <a:noFill/>
          <a:ln w="19050" cap="flat">
            <a:solidFill>
              <a:schemeClr val="dk2"/>
            </a:solidFill>
            <a:prstDash val="solid"/>
            <a:round/>
            <a:headEnd type="none" w="lg" len="lg"/>
            <a:tailEnd type="triangle" w="lg" len="lg"/>
          </a:ln>
        </p:spPr>
      </p:cxnSp>
      <p:cxnSp>
        <p:nvCxnSpPr>
          <p:cNvPr id="356" name="Shape 356"/>
          <p:cNvCxnSpPr>
            <a:endCxn id="339" idx="0"/>
          </p:cNvCxnSpPr>
          <p:nvPr/>
        </p:nvCxnSpPr>
        <p:spPr>
          <a:xfrm>
            <a:off x="3651807" y="1569865"/>
            <a:ext cx="0" cy="462438"/>
          </a:xfrm>
          <a:prstGeom prst="straightConnector1">
            <a:avLst/>
          </a:prstGeom>
          <a:noFill/>
          <a:ln w="19050" cap="flat">
            <a:solidFill>
              <a:schemeClr val="dk2"/>
            </a:solidFill>
            <a:prstDash val="solid"/>
            <a:round/>
            <a:headEnd type="none" w="lg" len="lg"/>
            <a:tailEnd type="triangle" w="lg" len="lg"/>
          </a:ln>
        </p:spPr>
      </p:cxnSp>
      <p:sp>
        <p:nvSpPr>
          <p:cNvPr id="360" name="Shape 36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Chaining</a:t>
            </a:r>
          </a:p>
          <a:p>
            <a:pPr lvl="0" algn="r" rtl="0">
              <a:spcBef>
                <a:spcPts val="0"/>
              </a:spcBef>
              <a:buNone/>
            </a:pPr>
            <a:endParaRPr sz="1600" b="1">
              <a:solidFill>
                <a:srgbClr val="E08686"/>
              </a:solidFill>
            </a:endParaRPr>
          </a:p>
        </p:txBody>
      </p:sp>
      <p:sp>
        <p:nvSpPr>
          <p:cNvPr id="19" name="TextBox 18"/>
          <p:cNvSpPr txBox="1"/>
          <p:nvPr/>
        </p:nvSpPr>
        <p:spPr>
          <a:xfrm>
            <a:off x="457200" y="2040192"/>
            <a:ext cx="2275200" cy="1323439"/>
          </a:xfrm>
          <a:prstGeom prst="rect">
            <a:avLst/>
          </a:prstGeom>
          <a:noFill/>
          <a:ln>
            <a:solidFill>
              <a:srgbClr val="800000"/>
            </a:solidFill>
          </a:ln>
        </p:spPr>
        <p:txBody>
          <a:bodyPr wrap="square" rtlCol="0">
            <a:spAutoFit/>
          </a:bodyPr>
          <a:lstStyle/>
          <a:p>
            <a:r>
              <a:rPr lang="en-US" sz="2000" dirty="0" smtClean="0"/>
              <a:t>Each b[k] contains a linked list of values in the set that hashed to k.</a:t>
            </a:r>
            <a:endParaRPr lang="en-US" sz="2000" dirty="0"/>
          </a:p>
        </p:txBody>
      </p:sp>
      <p:sp>
        <p:nvSpPr>
          <p:cNvPr id="20" name="TextBox 19"/>
          <p:cNvSpPr txBox="1"/>
          <p:nvPr/>
        </p:nvSpPr>
        <p:spPr>
          <a:xfrm>
            <a:off x="6543988" y="2671082"/>
            <a:ext cx="1981008" cy="707886"/>
          </a:xfrm>
          <a:prstGeom prst="rect">
            <a:avLst/>
          </a:prstGeom>
          <a:solidFill>
            <a:schemeClr val="accent2">
              <a:lumMod val="20000"/>
              <a:lumOff val="80000"/>
            </a:schemeClr>
          </a:solidFill>
        </p:spPr>
        <p:txBody>
          <a:bodyPr wrap="square" rtlCol="0">
            <a:spAutoFit/>
          </a:bodyPr>
          <a:lstStyle/>
          <a:p>
            <a:r>
              <a:rPr lang="en-US" sz="2000" dirty="0" smtClean="0"/>
              <a:t>Load factor is 3/6 = 1/2</a:t>
            </a:r>
            <a:endParaRPr lang="en-US" sz="2000" dirty="0"/>
          </a:p>
        </p:txBody>
      </p:sp>
      <p:sp>
        <p:nvSpPr>
          <p:cNvPr id="21" name="TextBox 20"/>
          <p:cNvSpPr txBox="1"/>
          <p:nvPr/>
        </p:nvSpPr>
        <p:spPr>
          <a:xfrm>
            <a:off x="519218" y="3670256"/>
            <a:ext cx="8005778" cy="707886"/>
          </a:xfrm>
          <a:prstGeom prst="rect">
            <a:avLst/>
          </a:prstGeom>
          <a:noFill/>
        </p:spPr>
        <p:txBody>
          <a:bodyPr wrap="square" rtlCol="0">
            <a:spAutoFit/>
          </a:bodyPr>
          <a:lstStyle/>
          <a:p>
            <a:r>
              <a:rPr lang="en-US" sz="2000" dirty="0" smtClean="0"/>
              <a:t>The load factor:   </a:t>
            </a:r>
            <a:r>
              <a:rPr lang="en-US" sz="2000" dirty="0" smtClean="0">
                <a:solidFill>
                  <a:srgbClr val="FF0000"/>
                </a:solidFill>
              </a:rPr>
              <a:t>(number of values in list) / size of array</a:t>
            </a:r>
          </a:p>
          <a:p>
            <a:r>
              <a:rPr lang="en-US" sz="2000" dirty="0" smtClean="0"/>
              <a:t>It must be kept under ½, as with open addressing</a:t>
            </a:r>
            <a:endParaRPr lang="en-US" sz="20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30</a:t>
            </a:fld>
            <a:endParaRPr lang="en"/>
          </a:p>
        </p:txBody>
      </p:sp>
    </p:spTree>
    <p:extLst>
      <p:ext uri="{BB962C8B-B14F-4D97-AF65-F5344CB8AC3E}">
        <p14:creationId xmlns:p14="http://schemas.microsoft.com/office/powerpoint/2010/main" val="3816238168"/>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ctrTitle" idx="4294967295"/>
          </p:nvPr>
        </p:nvSpPr>
        <p:spPr>
          <a:xfrm>
            <a:off x="575222" y="1405258"/>
            <a:ext cx="8229600" cy="2296280"/>
          </a:xfrm>
          <a:prstGeom prst="rect">
            <a:avLst/>
          </a:prstGeom>
          <a:noFill/>
          <a:ln>
            <a:noFill/>
          </a:ln>
        </p:spPr>
        <p:txBody>
          <a:bodyPr lIns="91425" tIns="91425" rIns="91425" bIns="91425" anchor="b" anchorCtr="0">
            <a:noAutofit/>
          </a:bodyPr>
          <a:lstStyle/>
          <a:p>
            <a:pPr lvl="0" algn="ctr" rtl="0">
              <a:spcBef>
                <a:spcPts val="0"/>
              </a:spcBef>
              <a:buNone/>
            </a:pPr>
            <a:r>
              <a:rPr lang="en-US" sz="4800" dirty="0" smtClean="0"/>
              <a:t>Linear probing</a:t>
            </a:r>
            <a:br>
              <a:rPr lang="en-US" sz="4800" dirty="0" smtClean="0"/>
            </a:br>
            <a:r>
              <a:rPr lang="en-US" sz="4800" dirty="0" smtClean="0"/>
              <a:t>versus</a:t>
            </a:r>
            <a:br>
              <a:rPr lang="en-US" sz="4800" dirty="0" smtClean="0"/>
            </a:br>
            <a:r>
              <a:rPr lang="en-US" sz="4800" dirty="0" smtClean="0"/>
              <a:t>quadratic probing</a:t>
            </a:r>
            <a:endParaRPr lang="en" sz="3200" dirty="0">
              <a:solidFill>
                <a:srgbClr val="800000"/>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31</a:t>
            </a:fld>
            <a:endParaRPr lang="en"/>
          </a:p>
        </p:txBody>
      </p:sp>
    </p:spTree>
    <p:extLst>
      <p:ext uri="{BB962C8B-B14F-4D97-AF65-F5344CB8AC3E}">
        <p14:creationId xmlns:p14="http://schemas.microsoft.com/office/powerpoint/2010/main" val="3988144710"/>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Shape 61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dirty="0" smtClean="0"/>
              <a:t>Linear vs quadratic </a:t>
            </a:r>
            <a:r>
              <a:rPr lang="en" dirty="0"/>
              <a:t>probing</a:t>
            </a:r>
          </a:p>
        </p:txBody>
      </p:sp>
      <p:sp>
        <p:nvSpPr>
          <p:cNvPr id="614" name="Shape 614"/>
          <p:cNvSpPr txBox="1"/>
          <p:nvPr/>
        </p:nvSpPr>
        <p:spPr>
          <a:xfrm>
            <a:off x="445199" y="1874250"/>
            <a:ext cx="2304300" cy="1395000"/>
          </a:xfrm>
          <a:prstGeom prst="rect">
            <a:avLst/>
          </a:prstGeom>
          <a:noFill/>
          <a:ln>
            <a:noFill/>
          </a:ln>
        </p:spPr>
        <p:txBody>
          <a:bodyPr lIns="91425" tIns="91425" rIns="91425" bIns="91425" anchor="t" anchorCtr="0">
            <a:noAutofit/>
          </a:bodyPr>
          <a:lstStyle/>
          <a:p>
            <a:pPr rtl="0">
              <a:spcBef>
                <a:spcPts val="0"/>
              </a:spcBef>
              <a:buNone/>
            </a:pPr>
            <a:r>
              <a:rPr lang="en" sz="2000" b="1" i="1" dirty="0"/>
              <a:t>linear probing</a:t>
            </a:r>
            <a:r>
              <a:rPr lang="en" sz="2000" b="1" dirty="0"/>
              <a:t>:</a:t>
            </a:r>
          </a:p>
          <a:p>
            <a:pPr rtl="0">
              <a:spcBef>
                <a:spcPts val="0"/>
              </a:spcBef>
              <a:buNone/>
            </a:pPr>
            <a:r>
              <a:rPr lang="en" sz="2000" dirty="0"/>
              <a:t>search the array in order:</a:t>
            </a:r>
          </a:p>
          <a:p>
            <a:pPr rtl="0">
              <a:spcBef>
                <a:spcPts val="0"/>
              </a:spcBef>
              <a:buNone/>
            </a:pPr>
            <a:r>
              <a:rPr lang="en" sz="2000" dirty="0">
                <a:solidFill>
                  <a:srgbClr val="FF0000"/>
                </a:solidFill>
              </a:rPr>
              <a:t>i, i+1, i+2, i+3 . . .</a:t>
            </a:r>
          </a:p>
          <a:p>
            <a:pPr rtl="0">
              <a:spcBef>
                <a:spcPts val="0"/>
              </a:spcBef>
              <a:buNone/>
            </a:pPr>
            <a:endParaRPr sz="2000" dirty="0"/>
          </a:p>
          <a:p>
            <a:pPr lvl="0" rtl="0">
              <a:spcBef>
                <a:spcPts val="0"/>
              </a:spcBef>
              <a:buNone/>
            </a:pPr>
            <a:endParaRPr sz="2000" dirty="0"/>
          </a:p>
        </p:txBody>
      </p:sp>
      <p:sp>
        <p:nvSpPr>
          <p:cNvPr id="615" name="Shape 615"/>
          <p:cNvSpPr txBox="1"/>
          <p:nvPr/>
        </p:nvSpPr>
        <p:spPr>
          <a:xfrm>
            <a:off x="457200" y="1300325"/>
            <a:ext cx="7690800" cy="504600"/>
          </a:xfrm>
          <a:prstGeom prst="rect">
            <a:avLst/>
          </a:prstGeom>
          <a:noFill/>
          <a:ln>
            <a:noFill/>
          </a:ln>
        </p:spPr>
        <p:txBody>
          <a:bodyPr lIns="91425" tIns="91425" rIns="91425" bIns="91425" anchor="t" anchorCtr="0">
            <a:noAutofit/>
          </a:bodyPr>
          <a:lstStyle/>
          <a:p>
            <a:pPr lvl="0" rtl="0">
              <a:spcBef>
                <a:spcPts val="0"/>
              </a:spcBef>
              <a:buNone/>
            </a:pPr>
            <a:r>
              <a:rPr lang="en" sz="2000"/>
              <a:t>When a collision occurs, how do we search for an empty space?</a:t>
            </a:r>
          </a:p>
          <a:p>
            <a:pPr lvl="0" rtl="0">
              <a:spcBef>
                <a:spcPts val="0"/>
              </a:spcBef>
              <a:buNone/>
            </a:pPr>
            <a:endParaRPr sz="2000"/>
          </a:p>
        </p:txBody>
      </p:sp>
      <p:sp>
        <p:nvSpPr>
          <p:cNvPr id="616" name="Shape 616"/>
          <p:cNvSpPr txBox="1"/>
          <p:nvPr/>
        </p:nvSpPr>
        <p:spPr>
          <a:xfrm>
            <a:off x="2761500" y="1874250"/>
            <a:ext cx="2578499" cy="1395000"/>
          </a:xfrm>
          <a:prstGeom prst="rect">
            <a:avLst/>
          </a:prstGeom>
          <a:noFill/>
          <a:ln>
            <a:noFill/>
          </a:ln>
        </p:spPr>
        <p:txBody>
          <a:bodyPr lIns="91425" tIns="91425" rIns="91425" bIns="91425" anchor="t" anchorCtr="0">
            <a:noAutofit/>
          </a:bodyPr>
          <a:lstStyle/>
          <a:p>
            <a:pPr rtl="0">
              <a:spcBef>
                <a:spcPts val="0"/>
              </a:spcBef>
              <a:buNone/>
            </a:pPr>
            <a:r>
              <a:rPr lang="en" sz="2000" b="1" i="1" dirty="0"/>
              <a:t>quadratic probing</a:t>
            </a:r>
            <a:r>
              <a:rPr lang="en" sz="2000" b="1" dirty="0"/>
              <a:t>:</a:t>
            </a:r>
            <a:r>
              <a:rPr lang="en" sz="2000" dirty="0"/>
              <a:t> search the array in nonlinear sequence:</a:t>
            </a:r>
          </a:p>
          <a:p>
            <a:pPr lvl="0" rtl="0">
              <a:spcBef>
                <a:spcPts val="0"/>
              </a:spcBef>
              <a:buNone/>
            </a:pPr>
            <a:r>
              <a:rPr lang="en" sz="2000" dirty="0">
                <a:solidFill>
                  <a:srgbClr val="008000"/>
                </a:solidFill>
              </a:rPr>
              <a:t>i, i+1</a:t>
            </a:r>
            <a:r>
              <a:rPr lang="en" sz="2000" baseline="30000" dirty="0">
                <a:solidFill>
                  <a:srgbClr val="008000"/>
                </a:solidFill>
              </a:rPr>
              <a:t>2</a:t>
            </a:r>
            <a:r>
              <a:rPr lang="en" sz="2000" dirty="0">
                <a:solidFill>
                  <a:srgbClr val="008000"/>
                </a:solidFill>
              </a:rPr>
              <a:t>, i+2</a:t>
            </a:r>
            <a:r>
              <a:rPr lang="en" sz="2000" baseline="30000" dirty="0">
                <a:solidFill>
                  <a:srgbClr val="008000"/>
                </a:solidFill>
              </a:rPr>
              <a:t>2</a:t>
            </a:r>
            <a:r>
              <a:rPr lang="en" sz="2000" dirty="0">
                <a:solidFill>
                  <a:srgbClr val="008000"/>
                </a:solidFill>
              </a:rPr>
              <a:t>, i+3</a:t>
            </a:r>
            <a:r>
              <a:rPr lang="en" sz="2000" baseline="30000" dirty="0">
                <a:solidFill>
                  <a:srgbClr val="008000"/>
                </a:solidFill>
              </a:rPr>
              <a:t>2</a:t>
            </a:r>
            <a:r>
              <a:rPr lang="en" sz="2000" dirty="0">
                <a:solidFill>
                  <a:srgbClr val="008000"/>
                </a:solidFill>
              </a:rPr>
              <a:t> . . .</a:t>
            </a:r>
          </a:p>
        </p:txBody>
      </p:sp>
      <p:sp>
        <p:nvSpPr>
          <p:cNvPr id="617" name="Shape 617"/>
          <p:cNvSpPr txBox="1"/>
          <p:nvPr/>
        </p:nvSpPr>
        <p:spPr>
          <a:xfrm>
            <a:off x="5551750" y="1874250"/>
            <a:ext cx="3125100" cy="1588199"/>
          </a:xfrm>
          <a:prstGeom prst="rect">
            <a:avLst/>
          </a:prstGeom>
          <a:noFill/>
          <a:ln>
            <a:noFill/>
          </a:ln>
        </p:spPr>
        <p:txBody>
          <a:bodyPr lIns="91425" tIns="91425" rIns="91425" bIns="91425" anchor="t" anchorCtr="0">
            <a:noAutofit/>
          </a:bodyPr>
          <a:lstStyle/>
          <a:p>
            <a:pPr lvl="0" rtl="0">
              <a:spcBef>
                <a:spcPts val="0"/>
              </a:spcBef>
              <a:buClr>
                <a:schemeClr val="dk1"/>
              </a:buClr>
              <a:buSzPct val="55000"/>
              <a:buFont typeface="Arial"/>
              <a:buNone/>
            </a:pPr>
            <a:r>
              <a:rPr lang="en-US" sz="2000" i="1" dirty="0" smtClean="0">
                <a:solidFill>
                  <a:schemeClr val="dk1"/>
                </a:solidFill>
              </a:rPr>
              <a:t>For quadratic probing, the size of the array should be a prime. Someone proved that then, every single array element will be covered.</a:t>
            </a:r>
            <a:endParaRPr lang="en" sz="2000" dirty="0">
              <a:solidFill>
                <a:schemeClr val="dk1"/>
              </a:solidFill>
            </a:endParaRPr>
          </a:p>
          <a:p>
            <a:pPr>
              <a:spcBef>
                <a:spcPts val="0"/>
              </a:spcBef>
              <a:buNone/>
            </a:pPr>
            <a:endParaRPr dirty="0"/>
          </a:p>
        </p:txBody>
      </p:sp>
      <p:sp>
        <p:nvSpPr>
          <p:cNvPr id="618" name="Shape 618"/>
          <p:cNvSpPr/>
          <p:nvPr/>
        </p:nvSpPr>
        <p:spPr>
          <a:xfrm rot="-5400000">
            <a:off x="58216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9" name="Shape 619"/>
          <p:cNvSpPr/>
          <p:nvPr/>
        </p:nvSpPr>
        <p:spPr>
          <a:xfrm rot="-5400000">
            <a:off x="94668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0" name="Shape 620"/>
          <p:cNvSpPr/>
          <p:nvPr/>
        </p:nvSpPr>
        <p:spPr>
          <a:xfrm rot="-5400000">
            <a:off x="1311147"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1" name="Shape 621"/>
          <p:cNvSpPr/>
          <p:nvPr/>
        </p:nvSpPr>
        <p:spPr>
          <a:xfrm rot="-5400000">
            <a:off x="204013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2" name="Shape 622"/>
          <p:cNvSpPr/>
          <p:nvPr/>
        </p:nvSpPr>
        <p:spPr>
          <a:xfrm rot="-5400000">
            <a:off x="167560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3" name="Shape 623"/>
          <p:cNvSpPr/>
          <p:nvPr/>
        </p:nvSpPr>
        <p:spPr>
          <a:xfrm rot="-5400000">
            <a:off x="240464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4" name="Shape 624"/>
          <p:cNvSpPr/>
          <p:nvPr/>
        </p:nvSpPr>
        <p:spPr>
          <a:xfrm rot="-5400000">
            <a:off x="2769176" y="4158291"/>
            <a:ext cx="325200" cy="3645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5" name="Shape 625"/>
          <p:cNvSpPr/>
          <p:nvPr/>
        </p:nvSpPr>
        <p:spPr>
          <a:xfrm rot="-5400000">
            <a:off x="313363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6" name="Shape 626"/>
          <p:cNvSpPr/>
          <p:nvPr/>
        </p:nvSpPr>
        <p:spPr>
          <a:xfrm rot="-5400000">
            <a:off x="386261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7" name="Shape 627"/>
          <p:cNvSpPr/>
          <p:nvPr/>
        </p:nvSpPr>
        <p:spPr>
          <a:xfrm rot="-5400000">
            <a:off x="349809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8" name="Shape 628"/>
          <p:cNvSpPr/>
          <p:nvPr/>
        </p:nvSpPr>
        <p:spPr>
          <a:xfrm rot="-5400000">
            <a:off x="4227137"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9" name="Shape 629"/>
          <p:cNvSpPr/>
          <p:nvPr/>
        </p:nvSpPr>
        <p:spPr>
          <a:xfrm rot="-5400000">
            <a:off x="459166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0" name="Shape 630"/>
          <p:cNvSpPr/>
          <p:nvPr/>
        </p:nvSpPr>
        <p:spPr>
          <a:xfrm rot="-5400000">
            <a:off x="495612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1" name="Shape 631"/>
          <p:cNvSpPr/>
          <p:nvPr/>
        </p:nvSpPr>
        <p:spPr>
          <a:xfrm rot="-5400000">
            <a:off x="568510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2" name="Shape 632"/>
          <p:cNvSpPr/>
          <p:nvPr/>
        </p:nvSpPr>
        <p:spPr>
          <a:xfrm rot="-5400000">
            <a:off x="532058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3" name="Shape 633"/>
          <p:cNvSpPr/>
          <p:nvPr/>
        </p:nvSpPr>
        <p:spPr>
          <a:xfrm rot="-5400000">
            <a:off x="313368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4" name="Shape 634"/>
          <p:cNvSpPr/>
          <p:nvPr/>
        </p:nvSpPr>
        <p:spPr>
          <a:xfrm rot="-5400000">
            <a:off x="349821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5" name="Shape 635"/>
          <p:cNvSpPr/>
          <p:nvPr/>
        </p:nvSpPr>
        <p:spPr>
          <a:xfrm rot="-5400000">
            <a:off x="3862673"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6" name="Shape 636"/>
          <p:cNvSpPr/>
          <p:nvPr/>
        </p:nvSpPr>
        <p:spPr>
          <a:xfrm rot="-5400000">
            <a:off x="4591658"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7" name="Shape 637"/>
          <p:cNvSpPr/>
          <p:nvPr/>
        </p:nvSpPr>
        <p:spPr>
          <a:xfrm rot="-5400000">
            <a:off x="422713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8" name="Shape 638"/>
          <p:cNvSpPr/>
          <p:nvPr/>
        </p:nvSpPr>
        <p:spPr>
          <a:xfrm rot="-5400000">
            <a:off x="495617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9" name="Shape 639"/>
          <p:cNvSpPr/>
          <p:nvPr/>
        </p:nvSpPr>
        <p:spPr>
          <a:xfrm rot="-5400000">
            <a:off x="5320703"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0" name="Shape 640"/>
          <p:cNvSpPr/>
          <p:nvPr/>
        </p:nvSpPr>
        <p:spPr>
          <a:xfrm rot="-5400000">
            <a:off x="568516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1" name="Shape 641"/>
          <p:cNvSpPr/>
          <p:nvPr/>
        </p:nvSpPr>
        <p:spPr>
          <a:xfrm rot="-5400000">
            <a:off x="641414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2" name="Shape 642"/>
          <p:cNvSpPr/>
          <p:nvPr/>
        </p:nvSpPr>
        <p:spPr>
          <a:xfrm rot="-5400000">
            <a:off x="604961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3" name="Shape 643"/>
          <p:cNvSpPr/>
          <p:nvPr/>
        </p:nvSpPr>
        <p:spPr>
          <a:xfrm rot="-5400000">
            <a:off x="677866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4" name="Shape 644"/>
          <p:cNvSpPr/>
          <p:nvPr/>
        </p:nvSpPr>
        <p:spPr>
          <a:xfrm rot="-5400000">
            <a:off x="714319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5" name="Shape 645"/>
          <p:cNvSpPr/>
          <p:nvPr/>
        </p:nvSpPr>
        <p:spPr>
          <a:xfrm rot="-5400000">
            <a:off x="7507648"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6" name="Shape 646"/>
          <p:cNvSpPr/>
          <p:nvPr/>
        </p:nvSpPr>
        <p:spPr>
          <a:xfrm rot="-5400000">
            <a:off x="823663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7" name="Shape 647"/>
          <p:cNvSpPr/>
          <p:nvPr/>
        </p:nvSpPr>
        <p:spPr>
          <a:xfrm rot="-5400000">
            <a:off x="787210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8" name="Shape 648"/>
          <p:cNvSpPr/>
          <p:nvPr/>
        </p:nvSpPr>
        <p:spPr>
          <a:xfrm rot="7987828">
            <a:off x="708883" y="4584201"/>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9" name="Shape 649"/>
          <p:cNvSpPr/>
          <p:nvPr/>
        </p:nvSpPr>
        <p:spPr>
          <a:xfrm rot="7987828">
            <a:off x="6176333" y="458419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0" name="Shape 650"/>
          <p:cNvSpPr/>
          <p:nvPr/>
        </p:nvSpPr>
        <p:spPr>
          <a:xfrm rot="7987828">
            <a:off x="3260331" y="4584193"/>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1" name="Shape 651"/>
          <p:cNvSpPr/>
          <p:nvPr/>
        </p:nvSpPr>
        <p:spPr>
          <a:xfrm rot="7987828">
            <a:off x="2895882" y="458421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2" name="Shape 652"/>
          <p:cNvSpPr/>
          <p:nvPr/>
        </p:nvSpPr>
        <p:spPr>
          <a:xfrm rot="7987828">
            <a:off x="4353836" y="458421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3" name="Shape 653"/>
          <p:cNvSpPr/>
          <p:nvPr/>
        </p:nvSpPr>
        <p:spPr>
          <a:xfrm rot="7987828">
            <a:off x="4005785" y="4025478"/>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4" name="Shape 654"/>
          <p:cNvSpPr/>
          <p:nvPr/>
        </p:nvSpPr>
        <p:spPr>
          <a:xfrm rot="7987828">
            <a:off x="3624807" y="4025474"/>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5" name="Shape 655"/>
          <p:cNvSpPr/>
          <p:nvPr/>
        </p:nvSpPr>
        <p:spPr>
          <a:xfrm rot="7987828">
            <a:off x="3260331" y="4025470"/>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6" name="Shape 656"/>
          <p:cNvSpPr/>
          <p:nvPr/>
        </p:nvSpPr>
        <p:spPr>
          <a:xfrm rot="7987828">
            <a:off x="2895882" y="4025494"/>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7" name="Shape 657"/>
          <p:cNvSpPr/>
          <p:nvPr/>
        </p:nvSpPr>
        <p:spPr>
          <a:xfrm rot="7987828">
            <a:off x="4356036" y="4025535"/>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8" name="Shape 658"/>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32</a:t>
            </a:fld>
            <a:endParaRPr lang="en"/>
          </a:p>
        </p:txBody>
      </p:sp>
    </p:spTree>
    <p:extLst>
      <p:ext uri="{BB962C8B-B14F-4D97-AF65-F5344CB8AC3E}">
        <p14:creationId xmlns:p14="http://schemas.microsoft.com/office/powerpoint/2010/main" val="1183794834"/>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Shape 61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US" dirty="0" smtClean="0"/>
              <a:t>Why use </a:t>
            </a:r>
            <a:r>
              <a:rPr lang="en" dirty="0" smtClean="0"/>
              <a:t>quadratic </a:t>
            </a:r>
            <a:r>
              <a:rPr lang="en" dirty="0"/>
              <a:t>probing</a:t>
            </a:r>
          </a:p>
        </p:txBody>
      </p:sp>
      <p:sp>
        <p:nvSpPr>
          <p:cNvPr id="614" name="Shape 614"/>
          <p:cNvSpPr txBox="1"/>
          <p:nvPr/>
        </p:nvSpPr>
        <p:spPr>
          <a:xfrm>
            <a:off x="457200" y="1416254"/>
            <a:ext cx="2304300" cy="1395000"/>
          </a:xfrm>
          <a:prstGeom prst="rect">
            <a:avLst/>
          </a:prstGeom>
          <a:noFill/>
          <a:ln>
            <a:noFill/>
          </a:ln>
        </p:spPr>
        <p:txBody>
          <a:bodyPr lIns="91425" tIns="91425" rIns="91425" bIns="91425" anchor="t" anchorCtr="0">
            <a:noAutofit/>
          </a:bodyPr>
          <a:lstStyle/>
          <a:p>
            <a:pPr rtl="0">
              <a:spcBef>
                <a:spcPts val="0"/>
              </a:spcBef>
              <a:buNone/>
            </a:pPr>
            <a:r>
              <a:rPr lang="en" sz="2000" b="1" i="1" dirty="0"/>
              <a:t>linear probing</a:t>
            </a:r>
            <a:r>
              <a:rPr lang="en" sz="2000" b="1" dirty="0"/>
              <a:t>:</a:t>
            </a:r>
          </a:p>
          <a:p>
            <a:pPr rtl="0">
              <a:spcBef>
                <a:spcPts val="0"/>
              </a:spcBef>
              <a:buNone/>
            </a:pPr>
            <a:r>
              <a:rPr lang="en" sz="2000" dirty="0" smtClean="0">
                <a:solidFill>
                  <a:srgbClr val="FF0000"/>
                </a:solidFill>
              </a:rPr>
              <a:t>i</a:t>
            </a:r>
            <a:r>
              <a:rPr lang="en" sz="2000" dirty="0">
                <a:solidFill>
                  <a:srgbClr val="FF0000"/>
                </a:solidFill>
              </a:rPr>
              <a:t>, i+1, i+2, i+3 . . .</a:t>
            </a:r>
          </a:p>
          <a:p>
            <a:pPr rtl="0">
              <a:spcBef>
                <a:spcPts val="0"/>
              </a:spcBef>
              <a:buNone/>
            </a:pPr>
            <a:endParaRPr sz="2000" dirty="0"/>
          </a:p>
          <a:p>
            <a:pPr lvl="0" rtl="0">
              <a:spcBef>
                <a:spcPts val="0"/>
              </a:spcBef>
              <a:buNone/>
            </a:pPr>
            <a:endParaRPr sz="2000" dirty="0"/>
          </a:p>
        </p:txBody>
      </p:sp>
      <p:sp>
        <p:nvSpPr>
          <p:cNvPr id="615" name="Shape 615"/>
          <p:cNvSpPr txBox="1"/>
          <p:nvPr/>
        </p:nvSpPr>
        <p:spPr>
          <a:xfrm>
            <a:off x="3245544" y="1476457"/>
            <a:ext cx="4902456" cy="1624691"/>
          </a:xfrm>
          <a:prstGeom prst="rect">
            <a:avLst/>
          </a:prstGeom>
          <a:noFill/>
          <a:ln>
            <a:noFill/>
          </a:ln>
        </p:spPr>
        <p:txBody>
          <a:bodyPr lIns="91425" tIns="91425" rIns="91425" bIns="91425" anchor="t" anchorCtr="0">
            <a:noAutofit/>
          </a:bodyPr>
          <a:lstStyle/>
          <a:p>
            <a:pPr lvl="0" rtl="0">
              <a:spcBef>
                <a:spcPts val="0"/>
              </a:spcBef>
              <a:buNone/>
            </a:pPr>
            <a:r>
              <a:rPr lang="en-US" sz="2000" dirty="0" smtClean="0"/>
              <a:t>Collisions can lead to clustering: many full elements in a row. Quadratic probing spreads the values out more, leading to less clustering than with linear probing.</a:t>
            </a:r>
            <a:endParaRPr lang="en" sz="2000" dirty="0"/>
          </a:p>
          <a:p>
            <a:pPr lvl="0" rtl="0">
              <a:spcBef>
                <a:spcPts val="0"/>
              </a:spcBef>
              <a:buNone/>
            </a:pPr>
            <a:endParaRPr sz="2000" dirty="0"/>
          </a:p>
        </p:txBody>
      </p:sp>
      <p:sp>
        <p:nvSpPr>
          <p:cNvPr id="616" name="Shape 616"/>
          <p:cNvSpPr txBox="1"/>
          <p:nvPr/>
        </p:nvSpPr>
        <p:spPr>
          <a:xfrm>
            <a:off x="436529" y="2248998"/>
            <a:ext cx="2578499" cy="832170"/>
          </a:xfrm>
          <a:prstGeom prst="rect">
            <a:avLst/>
          </a:prstGeom>
          <a:noFill/>
          <a:ln>
            <a:noFill/>
          </a:ln>
        </p:spPr>
        <p:txBody>
          <a:bodyPr lIns="91425" tIns="91425" rIns="91425" bIns="91425" anchor="t" anchorCtr="0">
            <a:noAutofit/>
          </a:bodyPr>
          <a:lstStyle/>
          <a:p>
            <a:pPr rtl="0">
              <a:spcBef>
                <a:spcPts val="0"/>
              </a:spcBef>
              <a:buNone/>
            </a:pPr>
            <a:r>
              <a:rPr lang="en" sz="2000" b="1" i="1" dirty="0"/>
              <a:t>quadratic probing</a:t>
            </a:r>
            <a:r>
              <a:rPr lang="en" sz="2000" b="1" dirty="0"/>
              <a:t>:</a:t>
            </a:r>
            <a:r>
              <a:rPr lang="en" sz="2000" dirty="0"/>
              <a:t> </a:t>
            </a:r>
            <a:r>
              <a:rPr lang="en" sz="2000" dirty="0" smtClean="0">
                <a:solidFill>
                  <a:srgbClr val="008000"/>
                </a:solidFill>
              </a:rPr>
              <a:t>i</a:t>
            </a:r>
            <a:r>
              <a:rPr lang="en" sz="2000" dirty="0">
                <a:solidFill>
                  <a:srgbClr val="008000"/>
                </a:solidFill>
              </a:rPr>
              <a:t>, i+1</a:t>
            </a:r>
            <a:r>
              <a:rPr lang="en" sz="2000" baseline="30000" dirty="0">
                <a:solidFill>
                  <a:srgbClr val="008000"/>
                </a:solidFill>
              </a:rPr>
              <a:t>2</a:t>
            </a:r>
            <a:r>
              <a:rPr lang="en" sz="2000" dirty="0">
                <a:solidFill>
                  <a:srgbClr val="008000"/>
                </a:solidFill>
              </a:rPr>
              <a:t>, i+2</a:t>
            </a:r>
            <a:r>
              <a:rPr lang="en" sz="2000" baseline="30000" dirty="0">
                <a:solidFill>
                  <a:srgbClr val="008000"/>
                </a:solidFill>
              </a:rPr>
              <a:t>2</a:t>
            </a:r>
            <a:r>
              <a:rPr lang="en" sz="2000" dirty="0">
                <a:solidFill>
                  <a:srgbClr val="008000"/>
                </a:solidFill>
              </a:rPr>
              <a:t>, i+3</a:t>
            </a:r>
            <a:r>
              <a:rPr lang="en" sz="2000" baseline="30000" dirty="0">
                <a:solidFill>
                  <a:srgbClr val="008000"/>
                </a:solidFill>
              </a:rPr>
              <a:t>2</a:t>
            </a:r>
            <a:r>
              <a:rPr lang="en" sz="2000" dirty="0">
                <a:solidFill>
                  <a:srgbClr val="008000"/>
                </a:solidFill>
              </a:rPr>
              <a:t> . . .</a:t>
            </a:r>
          </a:p>
        </p:txBody>
      </p:sp>
      <p:sp>
        <p:nvSpPr>
          <p:cNvPr id="618" name="Shape 618"/>
          <p:cNvSpPr/>
          <p:nvPr/>
        </p:nvSpPr>
        <p:spPr>
          <a:xfrm rot="-5400000">
            <a:off x="58216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19" name="Shape 619"/>
          <p:cNvSpPr/>
          <p:nvPr/>
        </p:nvSpPr>
        <p:spPr>
          <a:xfrm rot="-5400000">
            <a:off x="94668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0" name="Shape 620"/>
          <p:cNvSpPr/>
          <p:nvPr/>
        </p:nvSpPr>
        <p:spPr>
          <a:xfrm rot="-5400000">
            <a:off x="1311147"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1" name="Shape 621"/>
          <p:cNvSpPr/>
          <p:nvPr/>
        </p:nvSpPr>
        <p:spPr>
          <a:xfrm rot="-5400000">
            <a:off x="204013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2" name="Shape 622"/>
          <p:cNvSpPr/>
          <p:nvPr/>
        </p:nvSpPr>
        <p:spPr>
          <a:xfrm rot="-5400000">
            <a:off x="167560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3" name="Shape 623"/>
          <p:cNvSpPr/>
          <p:nvPr/>
        </p:nvSpPr>
        <p:spPr>
          <a:xfrm rot="-5400000">
            <a:off x="240464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4" name="Shape 624"/>
          <p:cNvSpPr/>
          <p:nvPr/>
        </p:nvSpPr>
        <p:spPr>
          <a:xfrm rot="-5400000">
            <a:off x="2769176" y="4158291"/>
            <a:ext cx="325200" cy="364500"/>
          </a:xfrm>
          <a:prstGeom prst="rect">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5" name="Shape 625"/>
          <p:cNvSpPr/>
          <p:nvPr/>
        </p:nvSpPr>
        <p:spPr>
          <a:xfrm rot="-5400000">
            <a:off x="313363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6" name="Shape 626"/>
          <p:cNvSpPr/>
          <p:nvPr/>
        </p:nvSpPr>
        <p:spPr>
          <a:xfrm rot="-5400000">
            <a:off x="386261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7" name="Shape 627"/>
          <p:cNvSpPr/>
          <p:nvPr/>
        </p:nvSpPr>
        <p:spPr>
          <a:xfrm rot="-5400000">
            <a:off x="349809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28" name="Shape 628"/>
          <p:cNvSpPr/>
          <p:nvPr/>
        </p:nvSpPr>
        <p:spPr>
          <a:xfrm rot="-5400000">
            <a:off x="4227137"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9" name="Shape 629"/>
          <p:cNvSpPr/>
          <p:nvPr/>
        </p:nvSpPr>
        <p:spPr>
          <a:xfrm rot="-5400000">
            <a:off x="459166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0" name="Shape 630"/>
          <p:cNvSpPr/>
          <p:nvPr/>
        </p:nvSpPr>
        <p:spPr>
          <a:xfrm rot="-5400000">
            <a:off x="495612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1" name="Shape 631"/>
          <p:cNvSpPr/>
          <p:nvPr/>
        </p:nvSpPr>
        <p:spPr>
          <a:xfrm rot="-5400000">
            <a:off x="568510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2" name="Shape 632"/>
          <p:cNvSpPr/>
          <p:nvPr/>
        </p:nvSpPr>
        <p:spPr>
          <a:xfrm rot="-5400000">
            <a:off x="532058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3" name="Shape 633"/>
          <p:cNvSpPr/>
          <p:nvPr/>
        </p:nvSpPr>
        <p:spPr>
          <a:xfrm rot="-5400000">
            <a:off x="313368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4" name="Shape 634"/>
          <p:cNvSpPr/>
          <p:nvPr/>
        </p:nvSpPr>
        <p:spPr>
          <a:xfrm rot="-5400000">
            <a:off x="349821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5" name="Shape 635"/>
          <p:cNvSpPr/>
          <p:nvPr/>
        </p:nvSpPr>
        <p:spPr>
          <a:xfrm rot="-5400000">
            <a:off x="3862673"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6" name="Shape 636"/>
          <p:cNvSpPr/>
          <p:nvPr/>
        </p:nvSpPr>
        <p:spPr>
          <a:xfrm rot="-5400000">
            <a:off x="4591658"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7" name="Shape 637"/>
          <p:cNvSpPr/>
          <p:nvPr/>
        </p:nvSpPr>
        <p:spPr>
          <a:xfrm rot="-5400000">
            <a:off x="4227131"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38" name="Shape 638"/>
          <p:cNvSpPr/>
          <p:nvPr/>
        </p:nvSpPr>
        <p:spPr>
          <a:xfrm rot="-5400000">
            <a:off x="495617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9" name="Shape 639"/>
          <p:cNvSpPr/>
          <p:nvPr/>
        </p:nvSpPr>
        <p:spPr>
          <a:xfrm rot="-5400000">
            <a:off x="5320703"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0" name="Shape 640"/>
          <p:cNvSpPr/>
          <p:nvPr/>
        </p:nvSpPr>
        <p:spPr>
          <a:xfrm rot="-5400000">
            <a:off x="568516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1" name="Shape 641"/>
          <p:cNvSpPr/>
          <p:nvPr/>
        </p:nvSpPr>
        <p:spPr>
          <a:xfrm rot="-5400000">
            <a:off x="6414145"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2" name="Shape 642"/>
          <p:cNvSpPr/>
          <p:nvPr/>
        </p:nvSpPr>
        <p:spPr>
          <a:xfrm rot="-5400000">
            <a:off x="6049619"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3" name="Shape 643"/>
          <p:cNvSpPr/>
          <p:nvPr/>
        </p:nvSpPr>
        <p:spPr>
          <a:xfrm rot="-5400000">
            <a:off x="6778664"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4" name="Shape 644"/>
          <p:cNvSpPr/>
          <p:nvPr/>
        </p:nvSpPr>
        <p:spPr>
          <a:xfrm rot="-5400000">
            <a:off x="7143190"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5" name="Shape 645"/>
          <p:cNvSpPr/>
          <p:nvPr/>
        </p:nvSpPr>
        <p:spPr>
          <a:xfrm rot="-5400000">
            <a:off x="7507648"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6" name="Shape 646"/>
          <p:cNvSpPr/>
          <p:nvPr/>
        </p:nvSpPr>
        <p:spPr>
          <a:xfrm rot="-5400000">
            <a:off x="8236632"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7" name="Shape 647"/>
          <p:cNvSpPr/>
          <p:nvPr/>
        </p:nvSpPr>
        <p:spPr>
          <a:xfrm rot="-5400000">
            <a:off x="7872106" y="4158291"/>
            <a:ext cx="325200" cy="364500"/>
          </a:xfrm>
          <a:prstGeom prst="rect">
            <a:avLst/>
          </a:prstGeom>
          <a:solidFill>
            <a:srgbClr val="FFFFF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b="1"/>
          </a:p>
        </p:txBody>
      </p:sp>
      <p:sp>
        <p:nvSpPr>
          <p:cNvPr id="648" name="Shape 648"/>
          <p:cNvSpPr/>
          <p:nvPr/>
        </p:nvSpPr>
        <p:spPr>
          <a:xfrm rot="7987828">
            <a:off x="708883" y="4584201"/>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49" name="Shape 649"/>
          <p:cNvSpPr/>
          <p:nvPr/>
        </p:nvSpPr>
        <p:spPr>
          <a:xfrm rot="7987828">
            <a:off x="6176333" y="458419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0" name="Shape 650"/>
          <p:cNvSpPr/>
          <p:nvPr/>
        </p:nvSpPr>
        <p:spPr>
          <a:xfrm rot="7987828">
            <a:off x="3260331" y="4584193"/>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1" name="Shape 651"/>
          <p:cNvSpPr/>
          <p:nvPr/>
        </p:nvSpPr>
        <p:spPr>
          <a:xfrm rot="7987828">
            <a:off x="2895882" y="458421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2" name="Shape 652"/>
          <p:cNvSpPr/>
          <p:nvPr/>
        </p:nvSpPr>
        <p:spPr>
          <a:xfrm rot="7987828">
            <a:off x="4353836" y="4584217"/>
            <a:ext cx="71526" cy="71526"/>
          </a:xfrm>
          <a:prstGeom prst="ellipse">
            <a:avLst/>
          </a:prstGeom>
          <a:solidFill>
            <a:srgbClr val="00FF00"/>
          </a:solidFill>
          <a:ln w="19050" cap="flat">
            <a:solidFill>
              <a:srgbClr val="6AA84F"/>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3" name="Shape 653"/>
          <p:cNvSpPr/>
          <p:nvPr/>
        </p:nvSpPr>
        <p:spPr>
          <a:xfrm rot="7987828">
            <a:off x="4005785" y="4025478"/>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4" name="Shape 654"/>
          <p:cNvSpPr/>
          <p:nvPr/>
        </p:nvSpPr>
        <p:spPr>
          <a:xfrm rot="7987828">
            <a:off x="3624807" y="4025474"/>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5" name="Shape 655"/>
          <p:cNvSpPr/>
          <p:nvPr/>
        </p:nvSpPr>
        <p:spPr>
          <a:xfrm rot="7987828">
            <a:off x="3260331" y="4025470"/>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6" name="Shape 656"/>
          <p:cNvSpPr/>
          <p:nvPr/>
        </p:nvSpPr>
        <p:spPr>
          <a:xfrm rot="7987828">
            <a:off x="2895882" y="4025494"/>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7" name="Shape 657"/>
          <p:cNvSpPr/>
          <p:nvPr/>
        </p:nvSpPr>
        <p:spPr>
          <a:xfrm rot="7987828">
            <a:off x="4356036" y="4025535"/>
            <a:ext cx="71526" cy="71526"/>
          </a:xfrm>
          <a:prstGeom prst="ellipse">
            <a:avLst/>
          </a:prstGeom>
          <a:solidFill>
            <a:srgbClr val="FF0000"/>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8" name="Shape 658"/>
          <p:cNvSpPr txBox="1"/>
          <p:nvPr/>
        </p:nvSpPr>
        <p:spPr>
          <a:xfrm>
            <a:off x="5970300" y="0"/>
            <a:ext cx="31736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Collisions: Open Addressing</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ctrTitle"/>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Big O!</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24"/>
        <p:cNvGrpSpPr/>
        <p:nvPr/>
      </p:nvGrpSpPr>
      <p:grpSpPr>
        <a:xfrm>
          <a:off x="0" y="0"/>
          <a:ext cx="0" cy="0"/>
          <a:chOff x="0" y="0"/>
          <a:chExt cx="0" cy="0"/>
        </a:xfrm>
      </p:grpSpPr>
      <p:sp>
        <p:nvSpPr>
          <p:cNvPr id="725" name="Shape 725"/>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Runtime analysis</a:t>
            </a:r>
          </a:p>
        </p:txBody>
      </p:sp>
      <p:sp>
        <p:nvSpPr>
          <p:cNvPr id="726" name="Shape 72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Big O of Hashing</a:t>
            </a:r>
          </a:p>
          <a:p>
            <a:pPr lvl="0" algn="r" rtl="0">
              <a:spcBef>
                <a:spcPts val="0"/>
              </a:spcBef>
              <a:buNone/>
            </a:pPr>
            <a:endParaRPr sz="1600" b="1">
              <a:solidFill>
                <a:srgbClr val="E08686"/>
              </a:solidFill>
            </a:endParaRPr>
          </a:p>
        </p:txBody>
      </p:sp>
      <p:graphicFrame>
        <p:nvGraphicFramePr>
          <p:cNvPr id="727" name="Shape 727"/>
          <p:cNvGraphicFramePr/>
          <p:nvPr>
            <p:extLst>
              <p:ext uri="{D42A27DB-BD31-4B8C-83A1-F6EECF244321}">
                <p14:modId xmlns:p14="http://schemas.microsoft.com/office/powerpoint/2010/main" val="3759671131"/>
              </p:ext>
            </p:extLst>
          </p:nvPr>
        </p:nvGraphicFramePr>
        <p:xfrm>
          <a:off x="457199" y="1368579"/>
          <a:ext cx="8412233" cy="3319875"/>
        </p:xfrm>
        <a:graphic>
          <a:graphicData uri="http://schemas.openxmlformats.org/drawingml/2006/table">
            <a:tbl>
              <a:tblPr>
                <a:noFill/>
                <a:tableStyleId>{644E5298-1C1C-411A-B01C-D8CE43C4333D}</a:tableStyleId>
              </a:tblPr>
              <a:tblGrid>
                <a:gridCol w="1641411"/>
                <a:gridCol w="3446682"/>
                <a:gridCol w="3324140"/>
              </a:tblGrid>
              <a:tr h="666175">
                <a:tc>
                  <a:txBody>
                    <a:bodyPr/>
                    <a:lstStyle/>
                    <a:p>
                      <a:pPr algn="ctr" rtl="0">
                        <a:spcBef>
                          <a:spcPts val="0"/>
                        </a:spcBef>
                        <a:buNone/>
                      </a:pPr>
                      <a:endParaRPr sz="2200" b="1"/>
                    </a:p>
                  </a:txBody>
                  <a:tcPr marL="91425" marR="91425" marT="91425" marB="914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 sz="2200" b="1" dirty="0" smtClean="0"/>
                        <a:t>Open Addressing</a:t>
                      </a:r>
                    </a:p>
                  </a:txBody>
                  <a:tcPr marL="91425" marR="91425" marT="91425" marB="91425" anchor="ctr">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algn="ctr">
                        <a:spcBef>
                          <a:spcPts val="0"/>
                        </a:spcBef>
                        <a:buNone/>
                      </a:pPr>
                      <a:r>
                        <a:rPr lang="en-US" sz="2200" b="1" dirty="0" smtClean="0"/>
                        <a:t>Chaining</a:t>
                      </a:r>
                      <a:endParaRPr lang="en" sz="2200" b="1" dirty="0"/>
                    </a:p>
                  </a:txBody>
                  <a:tcPr marL="91425" marR="91425" marT="91425" marB="91425" anchor="ctr">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1326850">
                <a:tc>
                  <a:txBody>
                    <a:bodyPr/>
                    <a:lstStyle/>
                    <a:p>
                      <a:pPr algn="ctr" rtl="0">
                        <a:spcBef>
                          <a:spcPts val="0"/>
                        </a:spcBef>
                        <a:buNone/>
                      </a:pPr>
                      <a:r>
                        <a:rPr lang="en" sz="2200" b="1"/>
                        <a:t>Expected</a:t>
                      </a:r>
                    </a:p>
                  </a:txBody>
                  <a:tcPr marL="91425" marR="91425" marT="91425" marB="91425" anchor="ctr">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algn="ctr" rtl="0">
                        <a:spcBef>
                          <a:spcPts val="0"/>
                        </a:spcBef>
                        <a:buNone/>
                      </a:pPr>
                      <a:r>
                        <a:rPr lang="en" sz="2200" dirty="0"/>
                        <a:t>O(hash function</a:t>
                      </a:r>
                      <a:r>
                        <a:rPr lang="en" sz="2200" dirty="0" smtClean="0"/>
                        <a:t>)</a:t>
                      </a:r>
                      <a:endParaRPr lang="en-US" sz="2200" dirty="0" smtClean="0"/>
                    </a:p>
                    <a:p>
                      <a:pPr algn="ctr" rtl="0">
                        <a:spcBef>
                          <a:spcPts val="0"/>
                        </a:spcBef>
                        <a:buNone/>
                      </a:pPr>
                      <a:r>
                        <a:rPr lang="en-US" sz="2000" dirty="0" smtClean="0">
                          <a:solidFill>
                            <a:srgbClr val="3366FF"/>
                          </a:solidFill>
                        </a:rPr>
                        <a:t>(since load factor kept &lt; ½)</a:t>
                      </a:r>
                      <a:endParaRPr lang="en" sz="2000" dirty="0">
                        <a:solidFill>
                          <a:srgbClr val="3366FF"/>
                        </a:solidFill>
                      </a:endParaRPr>
                    </a:p>
                  </a:txBody>
                  <a:tcPr marL="91425" marR="91425" marT="91425" marB="914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algn="ctr" rtl="0">
                        <a:spcBef>
                          <a:spcPts val="0"/>
                        </a:spcBef>
                        <a:buNone/>
                      </a:pPr>
                      <a:r>
                        <a:rPr lang="en" sz="2200" dirty="0" smtClean="0"/>
                        <a:t>O(hash </a:t>
                      </a:r>
                      <a:r>
                        <a:rPr lang="en" sz="2200" dirty="0"/>
                        <a:t>function</a:t>
                      </a:r>
                      <a:r>
                        <a:rPr lang="en" sz="2200" dirty="0" smtClean="0"/>
                        <a:t>)</a:t>
                      </a:r>
                      <a:endParaRPr lang="en-US" sz="2200" dirty="0" smtClean="0"/>
                    </a:p>
                    <a:p>
                      <a:pPr algn="ctr" rtl="0">
                        <a:spcBef>
                          <a:spcPts val="0"/>
                        </a:spcBef>
                        <a:buNone/>
                      </a:pPr>
                      <a:r>
                        <a:rPr lang="en-US" sz="2000" dirty="0" smtClean="0">
                          <a:solidFill>
                            <a:srgbClr val="3366FF"/>
                          </a:solidFill>
                        </a:rPr>
                        <a:t>(since load factor kept &lt; ½)</a:t>
                      </a:r>
                      <a:endParaRPr lang="en" sz="2000" dirty="0">
                        <a:solidFill>
                          <a:srgbClr val="3366FF"/>
                        </a:solidFill>
                      </a:endParaRPr>
                    </a:p>
                    <a:p>
                      <a:pPr lvl="0">
                        <a:spcBef>
                          <a:spcPts val="0"/>
                        </a:spcBef>
                        <a:buNone/>
                      </a:pPr>
                      <a:endParaRPr sz="2200" dirty="0"/>
                    </a:p>
                  </a:txBody>
                  <a:tcPr marL="91425" marR="91425" marT="91425" marB="914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1326850">
                <a:tc>
                  <a:txBody>
                    <a:bodyPr/>
                    <a:lstStyle/>
                    <a:p>
                      <a:pPr algn="ctr" rtl="0">
                        <a:spcBef>
                          <a:spcPts val="0"/>
                        </a:spcBef>
                        <a:buNone/>
                      </a:pPr>
                      <a:r>
                        <a:rPr lang="en" sz="2200" b="1">
                          <a:solidFill>
                            <a:schemeClr val="dk1"/>
                          </a:solidFill>
                        </a:rPr>
                        <a:t>Worst</a:t>
                      </a:r>
                    </a:p>
                  </a:txBody>
                  <a:tcPr marL="91425" marR="91425" marT="91425" marB="91425" anchor="ctr">
                    <a:lnL w="9525" cap="flat">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algn="ctr" rtl="0">
                        <a:spcBef>
                          <a:spcPts val="0"/>
                        </a:spcBef>
                        <a:buNone/>
                      </a:pPr>
                      <a:r>
                        <a:rPr lang="en" sz="2200" b="0" dirty="0"/>
                        <a:t>O(n)</a:t>
                      </a:r>
                    </a:p>
                    <a:p>
                      <a:pPr algn="ctr">
                        <a:spcBef>
                          <a:spcPts val="0"/>
                        </a:spcBef>
                        <a:buNone/>
                      </a:pPr>
                      <a:r>
                        <a:rPr lang="en" sz="2000" dirty="0" smtClean="0">
                          <a:solidFill>
                            <a:srgbClr val="3366FF"/>
                          </a:solidFill>
                        </a:rPr>
                        <a:t>(</a:t>
                      </a:r>
                      <a:r>
                        <a:rPr lang="en-US" sz="2000" dirty="0" smtClean="0">
                          <a:solidFill>
                            <a:srgbClr val="3366FF"/>
                          </a:solidFill>
                        </a:rPr>
                        <a:t>no</a:t>
                      </a:r>
                      <a:r>
                        <a:rPr lang="en-US" sz="2000" baseline="0" dirty="0" smtClean="0">
                          <a:solidFill>
                            <a:srgbClr val="3366FF"/>
                          </a:solidFill>
                        </a:rPr>
                        <a:t> null between </a:t>
                      </a:r>
                      <a:r>
                        <a:rPr lang="en-US" sz="2000" dirty="0" smtClean="0">
                          <a:solidFill>
                            <a:srgbClr val="3366FF"/>
                          </a:solidFill>
                        </a:rPr>
                        <a:t>values</a:t>
                      </a:r>
                      <a:r>
                        <a:rPr lang="en" sz="2000" dirty="0" smtClean="0">
                          <a:solidFill>
                            <a:srgbClr val="3366FF"/>
                          </a:solidFill>
                        </a:rPr>
                        <a:t>)</a:t>
                      </a:r>
                      <a:endParaRPr lang="en" sz="2000" dirty="0">
                        <a:solidFill>
                          <a:srgbClr val="3366FF"/>
                        </a:solidFill>
                      </a:endParaRPr>
                    </a:p>
                  </a:txBody>
                  <a:tcPr marL="91425" marR="91425" marT="91425" marB="914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lvl="0" algn="ctr" rtl="0">
                        <a:spcBef>
                          <a:spcPts val="0"/>
                        </a:spcBef>
                        <a:buClr>
                          <a:schemeClr val="dk1"/>
                        </a:buClr>
                        <a:buSzPct val="50000"/>
                        <a:buFont typeface="Arial"/>
                        <a:buNone/>
                      </a:pPr>
                      <a:r>
                        <a:rPr lang="en" sz="2200" b="0" dirty="0">
                          <a:solidFill>
                            <a:schemeClr val="dk1"/>
                          </a:solidFill>
                        </a:rPr>
                        <a:t>O(n)</a:t>
                      </a:r>
                    </a:p>
                    <a:p>
                      <a:pPr marL="0" marR="0" lvl="0" indent="0" algn="l" defTabSz="914400" rtl="0" eaLnBrk="1" fontAlgn="auto" latinLnBrk="0" hangingPunct="1">
                        <a:lnSpc>
                          <a:spcPct val="100000"/>
                        </a:lnSpc>
                        <a:spcBef>
                          <a:spcPts val="0"/>
                        </a:spcBef>
                        <a:spcAft>
                          <a:spcPts val="0"/>
                        </a:spcAft>
                        <a:buClrTx/>
                        <a:buSzTx/>
                        <a:buFontTx/>
                        <a:buNone/>
                        <a:tabLst/>
                        <a:defRPr/>
                      </a:pPr>
                      <a:r>
                        <a:rPr lang="en" sz="2000" dirty="0" smtClean="0">
                          <a:solidFill>
                            <a:srgbClr val="3366FF"/>
                          </a:solidFill>
                        </a:rPr>
                        <a:t>(all </a:t>
                      </a:r>
                      <a:r>
                        <a:rPr lang="en-US" sz="2000" dirty="0" smtClean="0">
                          <a:solidFill>
                            <a:srgbClr val="3366FF"/>
                          </a:solidFill>
                        </a:rPr>
                        <a:t>values </a:t>
                      </a:r>
                      <a:r>
                        <a:rPr lang="en" sz="2000" dirty="0" smtClean="0">
                          <a:solidFill>
                            <a:srgbClr val="3366FF"/>
                          </a:solidFill>
                        </a:rPr>
                        <a:t>in </a:t>
                      </a:r>
                      <a:r>
                        <a:rPr lang="en-US" sz="2000" dirty="0" smtClean="0">
                          <a:solidFill>
                            <a:srgbClr val="3366FF"/>
                          </a:solidFill>
                        </a:rPr>
                        <a:t>one linked list</a:t>
                      </a:r>
                      <a:r>
                        <a:rPr lang="en" sz="2000" dirty="0" smtClean="0">
                          <a:solidFill>
                            <a:srgbClr val="3366FF"/>
                          </a:solidFill>
                        </a:rPr>
                        <a:t>)</a:t>
                      </a:r>
                      <a:endParaRPr lang="en-US" sz="2000" dirty="0" smtClean="0">
                        <a:solidFill>
                          <a:srgbClr val="3366FF"/>
                        </a:solidFill>
                      </a:endParaRPr>
                    </a:p>
                    <a:p>
                      <a:pPr lvl="0">
                        <a:spcBef>
                          <a:spcPts val="0"/>
                        </a:spcBef>
                        <a:buNone/>
                      </a:pPr>
                      <a:endParaRPr lang="en" sz="2200" dirty="0">
                        <a:solidFill>
                          <a:schemeClr val="dk1"/>
                        </a:solidFill>
                      </a:endParaRPr>
                    </a:p>
                  </a:txBody>
                  <a:tcPr marL="91425" marR="91425" marT="91425" marB="91425">
                    <a:lnL w="9525" cap="flat" cmpd="sng" algn="ctr">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bl>
          </a:graphicData>
        </a:graphic>
      </p:graphicFrame>
      <p:sp>
        <p:nvSpPr>
          <p:cNvPr id="729" name="Shape 729"/>
          <p:cNvSpPr txBox="1"/>
          <p:nvPr/>
        </p:nvSpPr>
        <p:spPr>
          <a:xfrm>
            <a:off x="5550375" y="2561050"/>
            <a:ext cx="322200" cy="366000"/>
          </a:xfrm>
          <a:prstGeom prst="rect">
            <a:avLst/>
          </a:prstGeom>
          <a:noFill/>
          <a:ln>
            <a:noFill/>
          </a:ln>
        </p:spPr>
        <p:txBody>
          <a:bodyPr lIns="91425" tIns="91425" rIns="91425" bIns="91425" anchor="ctr" anchorCtr="0">
            <a:noAutofit/>
          </a:bodyPr>
          <a:lstStyle/>
          <a:p>
            <a:pPr>
              <a:spcBef>
                <a:spcPts val="0"/>
              </a:spcBef>
              <a:buNone/>
            </a:pPr>
            <a:endParaRPr lang="en" sz="20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Shape 734"/>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Amortized runtime</a:t>
            </a:r>
          </a:p>
        </p:txBody>
      </p:sp>
      <p:sp>
        <p:nvSpPr>
          <p:cNvPr id="735" name="Shape 73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Big O of Hashing</a:t>
            </a:r>
          </a:p>
          <a:p>
            <a:pPr lvl="0" algn="r" rtl="0">
              <a:spcBef>
                <a:spcPts val="0"/>
              </a:spcBef>
              <a:buClr>
                <a:schemeClr val="dk1"/>
              </a:buClr>
              <a:buFont typeface="Arial"/>
              <a:buNone/>
            </a:pPr>
            <a:endParaRPr sz="1600" b="1">
              <a:solidFill>
                <a:srgbClr val="E08686"/>
              </a:solidFill>
            </a:endParaRPr>
          </a:p>
          <a:p>
            <a:pPr lvl="0" algn="r" rtl="0">
              <a:spcBef>
                <a:spcPts val="0"/>
              </a:spcBef>
              <a:buNone/>
            </a:pPr>
            <a:endParaRPr sz="1600" b="1">
              <a:solidFill>
                <a:srgbClr val="E08686"/>
              </a:solidFill>
            </a:endParaRPr>
          </a:p>
        </p:txBody>
      </p:sp>
      <p:sp>
        <p:nvSpPr>
          <p:cNvPr id="736" name="Shape 736"/>
          <p:cNvSpPr txBox="1"/>
          <p:nvPr/>
        </p:nvSpPr>
        <p:spPr>
          <a:xfrm>
            <a:off x="457200" y="1332175"/>
            <a:ext cx="8008500" cy="1055399"/>
          </a:xfrm>
          <a:prstGeom prst="rect">
            <a:avLst/>
          </a:prstGeom>
          <a:noFill/>
          <a:ln>
            <a:noFill/>
          </a:ln>
        </p:spPr>
        <p:txBody>
          <a:bodyPr lIns="91425" tIns="91425" rIns="91425" bIns="91425" anchor="t" anchorCtr="0">
            <a:noAutofit/>
          </a:bodyPr>
          <a:lstStyle/>
          <a:p>
            <a:pPr rtl="0">
              <a:spcBef>
                <a:spcPts val="0"/>
              </a:spcBef>
              <a:buNone/>
            </a:pPr>
            <a:r>
              <a:rPr lang="en" sz="2000"/>
              <a:t>Insert n items: n + 2n (from copying) = 3n inserts →  O(3n) →  O(n)</a:t>
            </a:r>
          </a:p>
          <a:p>
            <a:pPr lvl="0" rtl="0">
              <a:spcBef>
                <a:spcPts val="0"/>
              </a:spcBef>
              <a:buNone/>
            </a:pPr>
            <a:r>
              <a:rPr lang="en" sz="2000"/>
              <a:t>Amortized to constant time per insert</a:t>
            </a:r>
          </a:p>
        </p:txBody>
      </p:sp>
      <p:graphicFrame>
        <p:nvGraphicFramePr>
          <p:cNvPr id="737" name="Shape 737"/>
          <p:cNvGraphicFramePr/>
          <p:nvPr/>
        </p:nvGraphicFramePr>
        <p:xfrm>
          <a:off x="841950" y="2066200"/>
          <a:ext cx="7239000" cy="2803980"/>
        </p:xfrm>
        <a:graphic>
          <a:graphicData uri="http://schemas.openxmlformats.org/drawingml/2006/table">
            <a:tbl>
              <a:tblPr>
                <a:noFill/>
                <a:tableStyleId>{4EE96886-B374-429C-9AC1-FDC696A37573}</a:tableStyleId>
              </a:tblPr>
              <a:tblGrid>
                <a:gridCol w="3619500"/>
                <a:gridCol w="3619500"/>
              </a:tblGrid>
              <a:tr h="266800">
                <a:tc>
                  <a:txBody>
                    <a:bodyPr/>
                    <a:lstStyle/>
                    <a:p>
                      <a:pPr>
                        <a:spcBef>
                          <a:spcPts val="0"/>
                        </a:spcBef>
                        <a:buNone/>
                      </a:pPr>
                      <a:endParaRPr sz="1600"/>
                    </a:p>
                  </a:txBody>
                  <a:tcPr marL="91425" marR="91425" marT="91425" marB="91425">
                    <a:lnR w="9525" cap="flat">
                      <a:solidFill>
                        <a:srgbClr val="000000"/>
                      </a:solidFill>
                      <a:prstDash val="solid"/>
                      <a:round/>
                      <a:headEnd type="none" w="med" len="med"/>
                      <a:tailEnd type="none" w="med" len="med"/>
                    </a:lnR>
                    <a:solidFill>
                      <a:srgbClr val="1155CC"/>
                    </a:solidFill>
                  </a:tcPr>
                </a:tc>
                <a:tc>
                  <a:txBody>
                    <a:bodyPr/>
                    <a:lstStyle/>
                    <a:p>
                      <a:pPr>
                        <a:spcBef>
                          <a:spcPts val="0"/>
                        </a:spcBef>
                        <a:buNone/>
                      </a:pPr>
                      <a:r>
                        <a:rPr lang="en" sz="1600" b="1">
                          <a:solidFill>
                            <a:srgbClr val="FFFFFF"/>
                          </a:solidFill>
                        </a:rPr>
                        <a:t>Copying Work</a:t>
                      </a:r>
                    </a:p>
                  </a:txBody>
                  <a:tcPr marL="91425" marR="91425" marT="91425" marB="914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solidFill>
                      <a:srgbClr val="1155CC"/>
                    </a:solidFill>
                  </a:tcPr>
                </a:tc>
              </a:tr>
              <a:tr h="266800">
                <a:tc>
                  <a:txBody>
                    <a:bodyPr/>
                    <a:lstStyle/>
                    <a:p>
                      <a:pPr>
                        <a:spcBef>
                          <a:spcPts val="0"/>
                        </a:spcBef>
                        <a:buNone/>
                      </a:pPr>
                      <a:r>
                        <a:rPr lang="en" sz="1600"/>
                        <a:t>Everything has just been copied</a:t>
                      </a:r>
                    </a:p>
                  </a:txBody>
                  <a:tcPr marL="91425" marR="91425" marT="91425" marB="91425">
                    <a:solidFill>
                      <a:srgbClr val="C9DAF8"/>
                    </a:solidFill>
                  </a:tcPr>
                </a:tc>
                <a:tc>
                  <a:txBody>
                    <a:bodyPr/>
                    <a:lstStyle/>
                    <a:p>
                      <a:pPr>
                        <a:spcBef>
                          <a:spcPts val="0"/>
                        </a:spcBef>
                        <a:buNone/>
                      </a:pPr>
                      <a:r>
                        <a:rPr lang="en" sz="1600"/>
                        <a:t>n inserts</a:t>
                      </a:r>
                    </a:p>
                  </a:txBody>
                  <a:tcPr marL="91425" marR="91425" marT="91425" marB="91425">
                    <a:lnT w="9525" cap="flat">
                      <a:solidFill>
                        <a:srgbClr val="000000"/>
                      </a:solidFill>
                      <a:prstDash val="solid"/>
                      <a:round/>
                      <a:headEnd type="none" w="med" len="med"/>
                      <a:tailEnd type="none" w="med" len="med"/>
                    </a:lnT>
                    <a:solidFill>
                      <a:srgbClr val="C9DAF8"/>
                    </a:solidFill>
                  </a:tcPr>
                </a:tc>
              </a:tr>
              <a:tr h="266800">
                <a:tc>
                  <a:txBody>
                    <a:bodyPr/>
                    <a:lstStyle/>
                    <a:p>
                      <a:pPr>
                        <a:spcBef>
                          <a:spcPts val="0"/>
                        </a:spcBef>
                        <a:buNone/>
                      </a:pPr>
                      <a:r>
                        <a:rPr lang="en" sz="1600"/>
                        <a:t>Half were copied in previous doubling</a:t>
                      </a:r>
                    </a:p>
                  </a:txBody>
                  <a:tcPr marL="91425" marR="91425" marT="91425" marB="91425">
                    <a:solidFill>
                      <a:srgbClr val="A4C2F4"/>
                    </a:solidFill>
                  </a:tcPr>
                </a:tc>
                <a:tc>
                  <a:txBody>
                    <a:bodyPr/>
                    <a:lstStyle/>
                    <a:p>
                      <a:pPr>
                        <a:spcBef>
                          <a:spcPts val="0"/>
                        </a:spcBef>
                        <a:buNone/>
                      </a:pPr>
                      <a:r>
                        <a:rPr lang="en" sz="1600"/>
                        <a:t>n/2 inserts</a:t>
                      </a:r>
                    </a:p>
                  </a:txBody>
                  <a:tcPr marL="91425" marR="91425" marT="91425" marB="91425">
                    <a:solidFill>
                      <a:srgbClr val="A4C2F4"/>
                    </a:solidFill>
                  </a:tcPr>
                </a:tc>
              </a:tr>
              <a:tr h="409275">
                <a:tc>
                  <a:txBody>
                    <a:bodyPr/>
                    <a:lstStyle/>
                    <a:p>
                      <a:pPr>
                        <a:spcBef>
                          <a:spcPts val="0"/>
                        </a:spcBef>
                        <a:buNone/>
                      </a:pPr>
                      <a:r>
                        <a:rPr lang="en" sz="1600"/>
                        <a:t>Half of those were copied in doubling before previous one</a:t>
                      </a:r>
                    </a:p>
                  </a:txBody>
                  <a:tcPr marL="91425" marR="91425" marT="91425" marB="91425">
                    <a:solidFill>
                      <a:srgbClr val="C9DAF8"/>
                    </a:solidFill>
                  </a:tcPr>
                </a:tc>
                <a:tc>
                  <a:txBody>
                    <a:bodyPr/>
                    <a:lstStyle/>
                    <a:p>
                      <a:pPr>
                        <a:spcBef>
                          <a:spcPts val="0"/>
                        </a:spcBef>
                        <a:buNone/>
                      </a:pPr>
                      <a:r>
                        <a:rPr lang="en" sz="1600"/>
                        <a:t>n/4 inserts</a:t>
                      </a:r>
                    </a:p>
                  </a:txBody>
                  <a:tcPr marL="91425" marR="91425" marT="91425" marB="91425">
                    <a:solidFill>
                      <a:srgbClr val="C9DAF8"/>
                    </a:solidFill>
                  </a:tcPr>
                </a:tc>
              </a:tr>
              <a:tr h="266800">
                <a:tc>
                  <a:txBody>
                    <a:bodyPr/>
                    <a:lstStyle/>
                    <a:p>
                      <a:pPr>
                        <a:spcBef>
                          <a:spcPts val="0"/>
                        </a:spcBef>
                        <a:buNone/>
                      </a:pPr>
                      <a:r>
                        <a:rPr lang="en" sz="1600"/>
                        <a:t>...</a:t>
                      </a:r>
                    </a:p>
                  </a:txBody>
                  <a:tcPr marL="91425" marR="91425" marT="91425" marB="91425">
                    <a:solidFill>
                      <a:srgbClr val="A4C2F4"/>
                    </a:solidFill>
                  </a:tcPr>
                </a:tc>
                <a:tc>
                  <a:txBody>
                    <a:bodyPr/>
                    <a:lstStyle/>
                    <a:p>
                      <a:pPr>
                        <a:spcBef>
                          <a:spcPts val="0"/>
                        </a:spcBef>
                        <a:buNone/>
                      </a:pPr>
                      <a:r>
                        <a:rPr lang="en" sz="1600"/>
                        <a:t>...</a:t>
                      </a:r>
                    </a:p>
                  </a:txBody>
                  <a:tcPr marL="91425" marR="91425" marT="91425" marB="91425">
                    <a:solidFill>
                      <a:srgbClr val="A4C2F4"/>
                    </a:solidFill>
                  </a:tcPr>
                </a:tc>
              </a:tr>
              <a:tr h="266800">
                <a:tc>
                  <a:txBody>
                    <a:bodyPr/>
                    <a:lstStyle/>
                    <a:p>
                      <a:pPr>
                        <a:spcBef>
                          <a:spcPts val="0"/>
                        </a:spcBef>
                        <a:buNone/>
                      </a:pPr>
                      <a:r>
                        <a:rPr lang="en" sz="1600"/>
                        <a:t>Total work</a:t>
                      </a:r>
                    </a:p>
                  </a:txBody>
                  <a:tcPr marL="91425" marR="91425" marT="91425" marB="91425">
                    <a:solidFill>
                      <a:srgbClr val="C9DAF8"/>
                    </a:solidFill>
                  </a:tcPr>
                </a:tc>
                <a:tc>
                  <a:txBody>
                    <a:bodyPr/>
                    <a:lstStyle/>
                    <a:p>
                      <a:pPr>
                        <a:spcBef>
                          <a:spcPts val="0"/>
                        </a:spcBef>
                        <a:buNone/>
                      </a:pPr>
                      <a:r>
                        <a:rPr lang="en" sz="1600"/>
                        <a:t>n + n/2 + n/4 + … ≤ 2n</a:t>
                      </a:r>
                    </a:p>
                  </a:txBody>
                  <a:tcPr marL="91425" marR="91425" marT="91425" marB="91425">
                    <a:solidFill>
                      <a:srgbClr val="C9DAF8"/>
                    </a:solidFill>
                  </a:tcPr>
                </a:tc>
              </a:tr>
            </a:tbl>
          </a:graphicData>
        </a:graphic>
      </p:graphicFrame>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36</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6" name="Shape 776"/>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Limitations of hash sets</a:t>
            </a:r>
          </a:p>
        </p:txBody>
      </p:sp>
      <p:sp>
        <p:nvSpPr>
          <p:cNvPr id="777" name="Shape 777"/>
          <p:cNvSpPr txBox="1"/>
          <p:nvPr/>
        </p:nvSpPr>
        <p:spPr>
          <a:xfrm>
            <a:off x="457200" y="1332175"/>
            <a:ext cx="8168400" cy="35657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AutoNum type="arabicPeriod"/>
            </a:pPr>
            <a:r>
              <a:rPr lang="en" sz="2000" dirty="0">
                <a:solidFill>
                  <a:schemeClr val="dk1"/>
                </a:solidFill>
              </a:rPr>
              <a:t>Due to rehashing, adding elements </a:t>
            </a:r>
            <a:r>
              <a:rPr lang="en-US" sz="2000" dirty="0" smtClean="0">
                <a:solidFill>
                  <a:schemeClr val="dk1"/>
                </a:solidFill>
              </a:rPr>
              <a:t>may </a:t>
            </a:r>
            <a:r>
              <a:rPr lang="en" sz="2000" dirty="0" smtClean="0">
                <a:solidFill>
                  <a:schemeClr val="dk1"/>
                </a:solidFill>
              </a:rPr>
              <a:t>take </a:t>
            </a:r>
            <a:r>
              <a:rPr lang="en" sz="2000" dirty="0">
                <a:solidFill>
                  <a:schemeClr val="dk1"/>
                </a:solidFill>
              </a:rPr>
              <a:t>O(n)</a:t>
            </a:r>
          </a:p>
          <a:p>
            <a:pPr marL="914400" lvl="1" indent="-355600" rtl="0">
              <a:spcBef>
                <a:spcPts val="0"/>
              </a:spcBef>
              <a:buClr>
                <a:schemeClr val="dk1"/>
              </a:buClr>
              <a:buSzPct val="100000"/>
              <a:buFont typeface="Arial"/>
              <a:buAutoNum type="alphaLcPeriod"/>
            </a:pPr>
            <a:r>
              <a:rPr lang="en" sz="2000" dirty="0">
                <a:solidFill>
                  <a:schemeClr val="dk1"/>
                </a:solidFill>
              </a:rPr>
              <a:t>not always ideal for time-critical applications</a:t>
            </a:r>
          </a:p>
          <a:p>
            <a:pPr lvl="0" rtl="0">
              <a:spcBef>
                <a:spcPts val="0"/>
              </a:spcBef>
              <a:buNone/>
            </a:pPr>
            <a:endParaRPr sz="2000" dirty="0">
              <a:solidFill>
                <a:schemeClr val="dk1"/>
              </a:solidFill>
            </a:endParaRPr>
          </a:p>
          <a:p>
            <a:pPr marL="457200" lvl="0" indent="-355600" rtl="0">
              <a:spcBef>
                <a:spcPts val="0"/>
              </a:spcBef>
              <a:buClr>
                <a:schemeClr val="dk1"/>
              </a:buClr>
              <a:buSzPct val="100000"/>
              <a:buFont typeface="Arial"/>
              <a:buAutoNum type="arabicPeriod"/>
            </a:pPr>
            <a:r>
              <a:rPr lang="en" sz="2000" dirty="0">
                <a:solidFill>
                  <a:schemeClr val="dk1"/>
                </a:solidFill>
              </a:rPr>
              <a:t>No ordering among elements, very slow to find nearby elements</a:t>
            </a:r>
          </a:p>
          <a:p>
            <a:pPr rtl="0">
              <a:spcBef>
                <a:spcPts val="0"/>
              </a:spcBef>
              <a:buNone/>
            </a:pPr>
            <a:endParaRPr sz="2000" dirty="0">
              <a:solidFill>
                <a:schemeClr val="dk1"/>
              </a:solidFill>
            </a:endParaRPr>
          </a:p>
          <a:p>
            <a:pPr rtl="0">
              <a:spcBef>
                <a:spcPts val="0"/>
              </a:spcBef>
              <a:buNone/>
            </a:pPr>
            <a:r>
              <a:rPr lang="en" sz="2000" dirty="0">
                <a:solidFill>
                  <a:schemeClr val="dk1"/>
                </a:solidFill>
              </a:rPr>
              <a:t>Alternatives (out of scope of the course):</a:t>
            </a:r>
          </a:p>
          <a:p>
            <a:pPr marL="457200" lvl="0" indent="-355600" rtl="0">
              <a:spcBef>
                <a:spcPts val="0"/>
              </a:spcBef>
              <a:buClr>
                <a:schemeClr val="dk1"/>
              </a:buClr>
              <a:buSzPct val="100000"/>
              <a:buFont typeface="Arial"/>
              <a:buAutoNum type="arabicPeriod"/>
            </a:pPr>
            <a:r>
              <a:rPr lang="en" sz="2000" dirty="0">
                <a:solidFill>
                  <a:schemeClr val="dk1"/>
                </a:solidFill>
              </a:rPr>
              <a:t>hash set with incremental resizing prevents O(n) rehashing</a:t>
            </a:r>
          </a:p>
          <a:p>
            <a:pPr lvl="0" rtl="0">
              <a:spcBef>
                <a:spcPts val="0"/>
              </a:spcBef>
              <a:buNone/>
            </a:pPr>
            <a:endParaRPr sz="2000" dirty="0">
              <a:solidFill>
                <a:schemeClr val="dk1"/>
              </a:solidFill>
            </a:endParaRPr>
          </a:p>
          <a:p>
            <a:pPr marL="457200" lvl="0" indent="-355600" rtl="0">
              <a:spcBef>
                <a:spcPts val="0"/>
              </a:spcBef>
              <a:buClr>
                <a:schemeClr val="dk1"/>
              </a:buClr>
              <a:buSzPct val="100000"/>
              <a:buFont typeface="Arial"/>
              <a:buAutoNum type="arabicPeriod"/>
            </a:pPr>
            <a:r>
              <a:rPr lang="en" sz="2000" dirty="0">
                <a:solidFill>
                  <a:schemeClr val="dk1"/>
                </a:solidFill>
              </a:rPr>
              <a:t>self-balancing binary search trees are worst case O(log n) and keep the elements ordered</a:t>
            </a:r>
          </a:p>
          <a:p>
            <a:pPr marR="0" lvl="0" algn="l" rtl="0">
              <a:lnSpc>
                <a:spcPct val="100000"/>
              </a:lnSpc>
              <a:spcBef>
                <a:spcPts val="0"/>
              </a:spcBef>
              <a:spcAft>
                <a:spcPts val="0"/>
              </a:spcAft>
              <a:buNone/>
            </a:pPr>
            <a:endParaRPr sz="2000" dirty="0">
              <a:solidFill>
                <a:schemeClr val="dk1"/>
              </a:solidFill>
            </a:endParaRPr>
          </a:p>
        </p:txBody>
      </p:sp>
      <p:sp>
        <p:nvSpPr>
          <p:cNvPr id="778" name="Shape 77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sp>
        <p:nvSpPr>
          <p:cNvPr id="783" name="Shape 783"/>
          <p:cNvSpPr txBox="1">
            <a:spLocks noGrp="1"/>
          </p:cNvSpPr>
          <p:nvPr>
            <p:ph type="title"/>
          </p:nvPr>
        </p:nvSpPr>
        <p:spPr>
          <a:xfrm>
            <a:off x="457200" y="205975"/>
            <a:ext cx="8576100" cy="857400"/>
          </a:xfrm>
          <a:prstGeom prst="rect">
            <a:avLst/>
          </a:prstGeom>
        </p:spPr>
        <p:txBody>
          <a:bodyPr lIns="91425" tIns="91425" rIns="91425" bIns="91425" anchor="b" anchorCtr="0">
            <a:noAutofit/>
          </a:bodyPr>
          <a:lstStyle/>
          <a:p>
            <a:pPr lvl="0" rtl="0">
              <a:spcBef>
                <a:spcPts val="0"/>
              </a:spcBef>
              <a:buNone/>
            </a:pPr>
            <a:r>
              <a:rPr lang="en"/>
              <a:t>Hashing Extras</a:t>
            </a:r>
          </a:p>
        </p:txBody>
      </p:sp>
      <p:sp>
        <p:nvSpPr>
          <p:cNvPr id="784" name="Shape 784"/>
          <p:cNvSpPr txBox="1"/>
          <p:nvPr/>
        </p:nvSpPr>
        <p:spPr>
          <a:xfrm>
            <a:off x="457200" y="1332175"/>
            <a:ext cx="7202100" cy="3210599"/>
          </a:xfrm>
          <a:prstGeom prst="rect">
            <a:avLst/>
          </a:prstGeom>
          <a:noFill/>
          <a:ln>
            <a:noFill/>
          </a:ln>
        </p:spPr>
        <p:txBody>
          <a:bodyPr lIns="91425" tIns="91425" rIns="91425" bIns="91425" anchor="t" anchorCtr="0">
            <a:noAutofit/>
          </a:bodyPr>
          <a:lstStyle/>
          <a:p>
            <a:pPr lvl="0" rtl="0">
              <a:spcBef>
                <a:spcPts val="0"/>
              </a:spcBef>
              <a:buNone/>
            </a:pPr>
            <a:r>
              <a:rPr lang="en" sz="2000"/>
              <a:t>Hashing has wide applications in areas such as security</a:t>
            </a:r>
          </a:p>
          <a:p>
            <a:pPr marL="457200" lvl="0" indent="-355600" rtl="0">
              <a:spcBef>
                <a:spcPts val="0"/>
              </a:spcBef>
              <a:buClr>
                <a:srgbClr val="000000"/>
              </a:buClr>
              <a:buSzPct val="100000"/>
              <a:buFont typeface="Arial"/>
              <a:buChar char="●"/>
            </a:pPr>
            <a:r>
              <a:rPr lang="en" sz="2000"/>
              <a:t>cryptographic hash functions are ones that are very hard to invert (figure out original data from hash code), changing the data almost always changes the hash, and two objects almost always have different hashes</a:t>
            </a:r>
          </a:p>
          <a:p>
            <a:pPr lvl="0" rtl="0">
              <a:spcBef>
                <a:spcPts val="0"/>
              </a:spcBef>
              <a:buNone/>
            </a:pPr>
            <a:endParaRPr sz="2000"/>
          </a:p>
          <a:p>
            <a:pPr marL="457200" lvl="0" indent="-355600" rtl="0">
              <a:spcBef>
                <a:spcPts val="0"/>
              </a:spcBef>
              <a:buClr>
                <a:srgbClr val="000000"/>
              </a:buClr>
              <a:buSzPct val="100000"/>
              <a:buFont typeface="Arial"/>
              <a:buChar char="●"/>
            </a:pPr>
            <a:r>
              <a:rPr lang="en" sz="2000"/>
              <a:t>md5 hash: `md5 filename` in Terminal</a:t>
            </a:r>
          </a:p>
          <a:p>
            <a:pPr lvl="0" rtl="0">
              <a:spcBef>
                <a:spcPts val="0"/>
              </a:spcBef>
              <a:buNone/>
            </a:pPr>
            <a:endParaRPr sz="2000"/>
          </a:p>
        </p:txBody>
      </p:sp>
      <p:sp>
        <p:nvSpPr>
          <p:cNvPr id="785" name="Shape 78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Hash Functions</a:t>
            </a:r>
          </a:p>
          <a:p>
            <a:pPr lvl="0" algn="r" rtl="0">
              <a:spcBef>
                <a:spcPts val="0"/>
              </a:spcBef>
              <a:buNone/>
            </a:pPr>
            <a:endParaRPr sz="1600" b="1">
              <a:solidFill>
                <a:srgbClr val="E08686"/>
              </a:solidFill>
            </a:endParaRPr>
          </a:p>
        </p:txBody>
      </p:sp>
      <p:pic>
        <p:nvPicPr>
          <p:cNvPr id="786" name="Shape 786"/>
          <p:cNvPicPr preferRelativeResize="0"/>
          <p:nvPr/>
        </p:nvPicPr>
        <p:blipFill>
          <a:blip r:embed="rId3">
            <a:alphaModFix/>
          </a:blip>
          <a:stretch>
            <a:fillRect/>
          </a:stretch>
        </p:blipFill>
        <p:spPr>
          <a:xfrm>
            <a:off x="965875" y="3758850"/>
            <a:ext cx="7212246" cy="857399"/>
          </a:xfrm>
          <a:prstGeom prst="rect">
            <a:avLst/>
          </a:prstGeom>
          <a:noFill/>
          <a:ln w="38100" cap="flat">
            <a:solidFill>
              <a:srgbClr val="999999"/>
            </a:solidFill>
            <a:prstDash val="solid"/>
            <a:round/>
            <a:headEnd type="none" w="med" len="med"/>
            <a:tailEnd type="none" w="med" len="med"/>
          </a:ln>
        </p:spPr>
      </p:pic>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 — an implementation of a Set</a:t>
            </a:r>
          </a:p>
        </p:txBody>
      </p:sp>
      <p:sp>
        <p:nvSpPr>
          <p:cNvPr id="79" name="Shape 7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81" name="Shape 81"/>
          <p:cNvSpPr/>
          <p:nvPr/>
        </p:nvSpPr>
        <p:spPr>
          <a:xfrm>
            <a:off x="712948" y="3363255"/>
            <a:ext cx="1593000" cy="4484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value</a:t>
            </a:r>
          </a:p>
        </p:txBody>
      </p:sp>
      <p:cxnSp>
        <p:nvCxnSpPr>
          <p:cNvPr id="82" name="Shape 82"/>
          <p:cNvCxnSpPr>
            <a:stCxn id="81" idx="6"/>
            <a:endCxn id="80" idx="2"/>
          </p:cNvCxnSpPr>
          <p:nvPr/>
        </p:nvCxnSpPr>
        <p:spPr>
          <a:xfrm>
            <a:off x="2305948" y="3587505"/>
            <a:ext cx="352924" cy="3782"/>
          </a:xfrm>
          <a:prstGeom prst="straightConnector1">
            <a:avLst/>
          </a:prstGeom>
          <a:noFill/>
          <a:ln w="19050" cap="flat">
            <a:solidFill>
              <a:schemeClr val="dk2"/>
            </a:solidFill>
            <a:prstDash val="solid"/>
            <a:round/>
            <a:headEnd type="none" w="lg" len="lg"/>
            <a:tailEnd type="triangle" w="lg" len="lg"/>
          </a:ln>
        </p:spPr>
      </p:cxnSp>
      <p:cxnSp>
        <p:nvCxnSpPr>
          <p:cNvPr id="83" name="Shape 83"/>
          <p:cNvCxnSpPr>
            <a:stCxn id="80" idx="6"/>
            <a:endCxn id="84" idx="2"/>
          </p:cNvCxnSpPr>
          <p:nvPr/>
        </p:nvCxnSpPr>
        <p:spPr>
          <a:xfrm flipV="1">
            <a:off x="5798348" y="3578434"/>
            <a:ext cx="415400" cy="12853"/>
          </a:xfrm>
          <a:prstGeom prst="straightConnector1">
            <a:avLst/>
          </a:prstGeom>
          <a:noFill/>
          <a:ln w="19050" cap="flat">
            <a:solidFill>
              <a:schemeClr val="dk2"/>
            </a:solidFill>
            <a:prstDash val="solid"/>
            <a:round/>
            <a:headEnd type="none" w="lg" len="lg"/>
            <a:tailEnd type="triangle" w="lg" len="lg"/>
          </a:ln>
        </p:spPr>
      </p:cxnSp>
      <p:sp>
        <p:nvSpPr>
          <p:cNvPr id="84" name="Shape 84"/>
          <p:cNvSpPr/>
          <p:nvPr/>
        </p:nvSpPr>
        <p:spPr>
          <a:xfrm>
            <a:off x="6213748" y="3354184"/>
            <a:ext cx="1096500" cy="4484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int</a:t>
            </a:r>
          </a:p>
        </p:txBody>
      </p:sp>
      <p:sp>
        <p:nvSpPr>
          <p:cNvPr id="101" name="Shape 101"/>
          <p:cNvSpPr txBox="1"/>
          <p:nvPr/>
        </p:nvSpPr>
        <p:spPr>
          <a:xfrm>
            <a:off x="375600" y="1312338"/>
            <a:ext cx="6515700" cy="817199"/>
          </a:xfrm>
          <a:prstGeom prst="rect">
            <a:avLst/>
          </a:prstGeom>
          <a:noFill/>
          <a:ln>
            <a:noFill/>
          </a:ln>
        </p:spPr>
        <p:txBody>
          <a:bodyPr lIns="91425" tIns="91425" rIns="91425" bIns="91425" anchor="t" anchorCtr="0">
            <a:noAutofit/>
          </a:bodyPr>
          <a:lstStyle/>
          <a:p>
            <a:pPr lvl="0" rtl="0">
              <a:spcBef>
                <a:spcPts val="0"/>
              </a:spcBef>
              <a:buNone/>
            </a:pPr>
            <a:r>
              <a:rPr lang="en" sz="2000" dirty="0"/>
              <a:t>Idea: </a:t>
            </a:r>
            <a:r>
              <a:rPr lang="en-US" sz="2000" dirty="0" smtClean="0"/>
              <a:t>Use a hash function to tell where to put a value</a:t>
            </a:r>
            <a:endParaRPr lang="en" sz="2000" dirty="0"/>
          </a:p>
        </p:txBody>
      </p:sp>
      <p:grpSp>
        <p:nvGrpSpPr>
          <p:cNvPr id="2" name="Group 1"/>
          <p:cNvGrpSpPr/>
          <p:nvPr/>
        </p:nvGrpSpPr>
        <p:grpSpPr>
          <a:xfrm>
            <a:off x="588748" y="1968350"/>
            <a:ext cx="7754806" cy="993141"/>
            <a:chOff x="588748" y="1968350"/>
            <a:chExt cx="7754806" cy="993141"/>
          </a:xfrm>
        </p:grpSpPr>
        <p:sp>
          <p:nvSpPr>
            <p:cNvPr id="32" name="Shape 100"/>
            <p:cNvSpPr txBox="1"/>
            <p:nvPr/>
          </p:nvSpPr>
          <p:spPr>
            <a:xfrm>
              <a:off x="6730047" y="196835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grpSp>
          <p:nvGrpSpPr>
            <p:cNvPr id="12" name="Group 11"/>
            <p:cNvGrpSpPr/>
            <p:nvPr/>
          </p:nvGrpSpPr>
          <p:grpSpPr>
            <a:xfrm>
              <a:off x="588748" y="2120335"/>
              <a:ext cx="6141299" cy="841156"/>
              <a:chOff x="588748" y="2120335"/>
              <a:chExt cx="6141299" cy="841156"/>
            </a:xfrm>
          </p:grpSpPr>
          <p:sp>
            <p:nvSpPr>
              <p:cNvPr id="10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42" name="Group 41"/>
              <p:cNvGrpSpPr/>
              <p:nvPr/>
            </p:nvGrpSpPr>
            <p:grpSpPr>
              <a:xfrm>
                <a:off x="1042047" y="2120335"/>
                <a:ext cx="5688000" cy="841156"/>
                <a:chOff x="2239450" y="1848595"/>
                <a:chExt cx="5688000" cy="841156"/>
              </a:xfrm>
            </p:grpSpPr>
            <p:grpSp>
              <p:nvGrpSpPr>
                <p:cNvPr id="43" name="Shape 55"/>
                <p:cNvGrpSpPr/>
                <p:nvPr/>
              </p:nvGrpSpPr>
              <p:grpSpPr>
                <a:xfrm>
                  <a:off x="2239450" y="1848595"/>
                  <a:ext cx="4550400" cy="833904"/>
                  <a:chOff x="1121625" y="3796808"/>
                  <a:chExt cx="4550400" cy="833904"/>
                </a:xfrm>
              </p:grpSpPr>
              <p:sp>
                <p:nvSpPr>
                  <p:cNvPr id="46" name="Shape 56"/>
                  <p:cNvSpPr txBox="1"/>
                  <p:nvPr/>
                </p:nvSpPr>
                <p:spPr>
                  <a:xfrm>
                    <a:off x="1121625" y="4089070"/>
                    <a:ext cx="1137600"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solidFill>
                          <a:schemeClr val="dk1"/>
                        </a:solidFill>
                        <a:latin typeface="Courier New"/>
                        <a:ea typeface="Courier New"/>
                        <a:cs typeface="Courier New"/>
                        <a:sym typeface="Courier New"/>
                      </a:rPr>
                      <a:t>VA</a:t>
                    </a:r>
                  </a:p>
                </p:txBody>
              </p:sp>
              <p:sp>
                <p:nvSpPr>
                  <p:cNvPr id="47" name="Shape 57"/>
                  <p:cNvSpPr txBox="1"/>
                  <p:nvPr/>
                </p:nvSpPr>
                <p:spPr>
                  <a:xfrm>
                    <a:off x="22592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55000"/>
                      <a:buFont typeface="Arial"/>
                      <a:buNone/>
                    </a:pPr>
                    <a:r>
                      <a:rPr lang="en" sz="2000" b="1">
                        <a:solidFill>
                          <a:schemeClr val="dk1"/>
                        </a:solidFill>
                        <a:latin typeface="Courier New"/>
                        <a:ea typeface="Courier New"/>
                        <a:cs typeface="Courier New"/>
                        <a:sym typeface="Courier New"/>
                      </a:rPr>
                      <a:t>NY</a:t>
                    </a:r>
                  </a:p>
                </p:txBody>
              </p:sp>
              <p:sp>
                <p:nvSpPr>
                  <p:cNvPr id="48" name="Shape 58"/>
                  <p:cNvSpPr txBox="1"/>
                  <p:nvPr/>
                </p:nvSpPr>
                <p:spPr>
                  <a:xfrm>
                    <a:off x="33968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a:latin typeface="Courier New"/>
                        <a:ea typeface="Courier New"/>
                        <a:cs typeface="Courier New"/>
                        <a:sym typeface="Courier New"/>
                      </a:rPr>
                      <a:t>CA</a:t>
                    </a:r>
                  </a:p>
                </p:txBody>
              </p:sp>
              <p:sp>
                <p:nvSpPr>
                  <p:cNvPr id="49" name="Shape 59"/>
                  <p:cNvSpPr/>
                  <p:nvPr/>
                </p:nvSpPr>
                <p:spPr>
                  <a:xfrm>
                    <a:off x="1121625" y="3810377"/>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50" name="Shape 60"/>
                  <p:cNvSpPr/>
                  <p:nvPr/>
                </p:nvSpPr>
                <p:spPr>
                  <a:xfrm>
                    <a:off x="2259184" y="3812626"/>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1</a:t>
                    </a:r>
                  </a:p>
                </p:txBody>
              </p:sp>
              <p:sp>
                <p:nvSpPr>
                  <p:cNvPr id="51" name="Shape 61"/>
                  <p:cNvSpPr/>
                  <p:nvPr/>
                </p:nvSpPr>
                <p:spPr>
                  <a:xfrm>
                    <a:off x="3396825" y="3799057"/>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52" name="Shape 62"/>
                  <p:cNvSpPr/>
                  <p:nvPr/>
                </p:nvSpPr>
                <p:spPr>
                  <a:xfrm>
                    <a:off x="4534425" y="3796808"/>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53" name="Shape 63"/>
                  <p:cNvSpPr txBox="1"/>
                  <p:nvPr/>
                </p:nvSpPr>
                <p:spPr>
                  <a:xfrm>
                    <a:off x="4534425" y="4089070"/>
                    <a:ext cx="1137600" cy="541630"/>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sp>
              <p:nvSpPr>
                <p:cNvPr id="44" name="Shape 63"/>
                <p:cNvSpPr txBox="1"/>
                <p:nvPr/>
              </p:nvSpPr>
              <p:spPr>
                <a:xfrm>
                  <a:off x="6784318" y="2140857"/>
                  <a:ext cx="1137600"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5" name="Shape 62"/>
                <p:cNvSpPr/>
                <p:nvPr/>
              </p:nvSpPr>
              <p:spPr>
                <a:xfrm>
                  <a:off x="6789850" y="1853093"/>
                  <a:ext cx="1137600"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grpSp>
        </p:grpSp>
      </p:grpSp>
      <p:sp>
        <p:nvSpPr>
          <p:cNvPr id="13" name="TextBox 12"/>
          <p:cNvSpPr txBox="1"/>
          <p:nvPr/>
        </p:nvSpPr>
        <p:spPr>
          <a:xfrm>
            <a:off x="710258" y="4200071"/>
            <a:ext cx="7013208" cy="707886"/>
          </a:xfrm>
          <a:prstGeom prst="rect">
            <a:avLst/>
          </a:prstGeom>
          <a:noFill/>
        </p:spPr>
        <p:txBody>
          <a:bodyPr wrap="none" rtlCol="0">
            <a:spAutoFit/>
          </a:bodyPr>
          <a:lstStyle/>
          <a:p>
            <a:r>
              <a:rPr lang="en-US" sz="2000" dirty="0" smtClean="0"/>
              <a:t>Possible hash function for an object:  </a:t>
            </a:r>
            <a:r>
              <a:rPr lang="en-US" sz="2000" dirty="0" smtClean="0"/>
              <a:t>its </a:t>
            </a:r>
            <a:r>
              <a:rPr lang="en-US" sz="2000" dirty="0" smtClean="0"/>
              <a:t>address in memory</a:t>
            </a:r>
            <a:br>
              <a:rPr lang="en-US" sz="2000" dirty="0" smtClean="0"/>
            </a:br>
            <a:r>
              <a:rPr lang="en-US" sz="2000" dirty="0" smtClean="0"/>
              <a:t>(not always good, explain later)</a:t>
            </a:r>
            <a:endParaRPr lang="en-US" sz="2000" dirty="0"/>
          </a:p>
        </p:txBody>
      </p:sp>
      <p:grpSp>
        <p:nvGrpSpPr>
          <p:cNvPr id="10" name="Group 9"/>
          <p:cNvGrpSpPr/>
          <p:nvPr/>
        </p:nvGrpSpPr>
        <p:grpSpPr>
          <a:xfrm>
            <a:off x="2658872" y="2961492"/>
            <a:ext cx="3858382" cy="1014394"/>
            <a:chOff x="2658872" y="2961492"/>
            <a:chExt cx="3858382" cy="1014394"/>
          </a:xfrm>
        </p:grpSpPr>
        <p:sp>
          <p:nvSpPr>
            <p:cNvPr id="80" name="Shape 80"/>
            <p:cNvSpPr/>
            <p:nvPr/>
          </p:nvSpPr>
          <p:spPr>
            <a:xfrm>
              <a:off x="2658872" y="3206687"/>
              <a:ext cx="3139476" cy="769199"/>
            </a:xfrm>
            <a:prstGeom prst="ellipse">
              <a:avLst/>
            </a:prstGeom>
            <a:solidFill>
              <a:srgbClr val="EFEFEF"/>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latin typeface="Courier New"/>
                  <a:ea typeface="Courier New"/>
                  <a:cs typeface="Courier New"/>
                  <a:sym typeface="Courier New"/>
                </a:rPr>
                <a:t>H</a:t>
              </a:r>
              <a:r>
                <a:rPr lang="en" sz="2000" b="1" dirty="0" smtClean="0">
                  <a:latin typeface="Courier New"/>
                  <a:ea typeface="Courier New"/>
                  <a:cs typeface="Courier New"/>
                  <a:sym typeface="Courier New"/>
                </a:rPr>
                <a:t>ash </a:t>
              </a:r>
              <a:r>
                <a:rPr lang="en-US" sz="2000" b="1" dirty="0" smtClean="0">
                  <a:latin typeface="Courier New"/>
                  <a:ea typeface="Courier New"/>
                  <a:cs typeface="Courier New"/>
                  <a:sym typeface="Courier New"/>
                </a:rPr>
                <a:t>f</a:t>
              </a:r>
              <a:r>
                <a:rPr lang="en" sz="2000" b="1" dirty="0" smtClean="0">
                  <a:latin typeface="Courier New"/>
                  <a:ea typeface="Courier New"/>
                  <a:cs typeface="Courier New"/>
                  <a:sym typeface="Courier New"/>
                </a:rPr>
                <a:t>unction</a:t>
              </a:r>
              <a:endParaRPr lang="en-US" sz="2000" b="1" dirty="0" smtClean="0">
                <a:latin typeface="Courier New"/>
                <a:ea typeface="Courier New"/>
                <a:cs typeface="Courier New"/>
                <a:sym typeface="Courier New"/>
              </a:endParaRPr>
            </a:p>
            <a:p>
              <a:pPr lvl="0" algn="ctr" rtl="0">
                <a:spcBef>
                  <a:spcPts val="0"/>
                </a:spcBef>
                <a:buNone/>
              </a:pPr>
              <a:r>
                <a:rPr lang="en-US" sz="2000" b="1" dirty="0">
                  <a:latin typeface="Courier New"/>
                  <a:ea typeface="Courier New"/>
                  <a:cs typeface="Courier New"/>
                  <a:sym typeface="Courier New"/>
                </a:rPr>
                <a:t>m</a:t>
              </a:r>
              <a:r>
                <a:rPr lang="en-US" sz="2000" b="1" dirty="0" smtClean="0">
                  <a:latin typeface="Courier New"/>
                  <a:ea typeface="Courier New"/>
                  <a:cs typeface="Courier New"/>
                  <a:sym typeface="Courier New"/>
                </a:rPr>
                <a:t>od </a:t>
              </a:r>
              <a:r>
                <a:rPr lang="en-US" sz="2000" b="1" dirty="0" err="1" smtClean="0">
                  <a:latin typeface="Courier New"/>
                  <a:ea typeface="Courier New"/>
                  <a:cs typeface="Courier New"/>
                  <a:sym typeface="Courier New"/>
                </a:rPr>
                <a:t>b.length</a:t>
              </a:r>
              <a:endParaRPr lang="en" sz="2000" b="1" dirty="0">
                <a:latin typeface="Courier New"/>
                <a:ea typeface="Courier New"/>
                <a:cs typeface="Courier New"/>
                <a:sym typeface="Courier New"/>
              </a:endParaRPr>
            </a:p>
          </p:txBody>
        </p:sp>
        <p:cxnSp>
          <p:nvCxnSpPr>
            <p:cNvPr id="7" name="Straight Arrow Connector 6"/>
            <p:cNvCxnSpPr/>
            <p:nvPr/>
          </p:nvCxnSpPr>
          <p:spPr>
            <a:xfrm flipH="1" flipV="1">
              <a:off x="5146960" y="2961492"/>
              <a:ext cx="1370294" cy="4017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idx="12"/>
          </p:nvPr>
        </p:nvSpPr>
        <p:spPr/>
        <p:txBody>
          <a:bodyPr/>
          <a:lstStyle/>
          <a:p>
            <a:pPr>
              <a:spcBef>
                <a:spcPts val="0"/>
              </a:spcBef>
              <a:buNone/>
            </a:pPr>
            <a:fld id="{00000000-1234-1234-1234-123412341234}" type="slidenum">
              <a:rPr lang="en" smtClean="0"/>
              <a:t>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a:t>
            </a:r>
          </a:p>
        </p:txBody>
      </p:sp>
      <p:sp>
        <p:nvSpPr>
          <p:cNvPr id="107" name="Shape 1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28" name="Shape 128"/>
          <p:cNvSpPr txBox="1"/>
          <p:nvPr/>
        </p:nvSpPr>
        <p:spPr>
          <a:xfrm>
            <a:off x="588747" y="2435859"/>
            <a:ext cx="5671785" cy="480599"/>
          </a:xfrm>
          <a:prstGeom prst="rect">
            <a:avLst/>
          </a:prstGeom>
          <a:noFill/>
          <a:ln>
            <a:noFill/>
          </a:ln>
        </p:spPr>
        <p:txBody>
          <a:bodyPr lIns="91425" tIns="91425" rIns="91425" bIns="91425" anchor="t" anchorCtr="0">
            <a:noAutofit/>
          </a:bodyPr>
          <a:lstStyle/>
          <a:p>
            <a:pPr lvl="0" rtl="0">
              <a:spcBef>
                <a:spcPts val="0"/>
              </a:spcBef>
              <a:buNone/>
            </a:pPr>
            <a:r>
              <a:rPr lang="en" sz="2400" b="1" dirty="0" smtClean="0">
                <a:solidFill>
                  <a:srgbClr val="1155CC"/>
                </a:solidFill>
                <a:latin typeface="Courier New"/>
                <a:ea typeface="Courier New"/>
                <a:cs typeface="Courier New"/>
                <a:sym typeface="Courier New"/>
              </a:rPr>
              <a:t>add(</a:t>
            </a:r>
            <a:r>
              <a:rPr lang="en-US" sz="2400" b="1" dirty="0" smtClean="0">
                <a:solidFill>
                  <a:srgbClr val="1155CC"/>
                </a:solidFill>
                <a:latin typeface="Courier New"/>
                <a:ea typeface="Courier New"/>
                <a:cs typeface="Courier New"/>
                <a:sym typeface="Courier New"/>
              </a:rPr>
              <a:t>“</a:t>
            </a:r>
            <a:r>
              <a:rPr lang="en" sz="2400" b="1" dirty="0" smtClean="0">
                <a:solidFill>
                  <a:srgbClr val="1155CC"/>
                </a:solidFill>
                <a:latin typeface="Courier New"/>
                <a:ea typeface="Courier New"/>
                <a:cs typeface="Courier New"/>
                <a:sym typeface="Courier New"/>
              </a:rPr>
              <a:t>VA”)</a:t>
            </a:r>
            <a:r>
              <a:rPr lang="en-US" sz="2400" b="1" dirty="0">
                <a:solidFill>
                  <a:srgbClr val="1155CC"/>
                </a:solidFill>
                <a:latin typeface="Courier New"/>
                <a:ea typeface="Courier New"/>
                <a:cs typeface="Courier New"/>
                <a:sym typeface="Courier New"/>
              </a:rPr>
              <a:t> </a:t>
            </a:r>
            <a:r>
              <a:rPr lang="en-US" sz="2400" b="1" dirty="0" smtClean="0">
                <a:solidFill>
                  <a:srgbClr val="1155CC"/>
                </a:solidFill>
                <a:latin typeface="Courier New"/>
                <a:ea typeface="Courier New"/>
                <a:cs typeface="Courier New"/>
                <a:sym typeface="Courier New"/>
              </a:rPr>
              <a:t> </a:t>
            </a:r>
            <a:r>
              <a:rPr lang="en-US" sz="2400" b="1" dirty="0">
                <a:latin typeface="Courier New"/>
                <a:ea typeface="Courier New"/>
                <a:cs typeface="Courier New"/>
                <a:sym typeface="Courier New"/>
              </a:rPr>
              <a:t>c</a:t>
            </a:r>
            <a:r>
              <a:rPr lang="en-US" sz="2400" b="1" dirty="0" smtClean="0">
                <a:latin typeface="Courier New"/>
                <a:ea typeface="Courier New"/>
                <a:cs typeface="Courier New"/>
                <a:sym typeface="Courier New"/>
              </a:rPr>
              <a:t>an be done using</a:t>
            </a:r>
            <a:endParaRPr lang="en" sz="2400" b="1" dirty="0">
              <a:latin typeface="Courier New"/>
              <a:ea typeface="Courier New"/>
              <a:cs typeface="Courier New"/>
              <a:sym typeface="Courier New"/>
            </a:endParaRPr>
          </a:p>
        </p:txBody>
      </p:sp>
      <p:sp>
        <p:nvSpPr>
          <p:cNvPr id="44" name="Shape 56"/>
          <p:cNvSpPr txBox="1"/>
          <p:nvPr/>
        </p:nvSpPr>
        <p:spPr>
          <a:xfrm>
            <a:off x="5108512" y="1602678"/>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smtClean="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193650"/>
            <a:ext cx="6938130" cy="958263"/>
            <a:chOff x="588748" y="2007254"/>
            <a:chExt cx="6938130" cy="958263"/>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879758" cy="552920"/>
              <a:chOff x="1042047" y="2412597"/>
              <a:chExt cx="4879758"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4879758" cy="552920"/>
                <a:chOff x="1042047" y="2412597"/>
                <a:chExt cx="4879758"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9" name="Shape 63"/>
                <p:cNvSpPr txBox="1"/>
                <p:nvPr/>
              </p:nvSpPr>
              <p:spPr>
                <a:xfrm>
                  <a:off x="5108512" y="2416282"/>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07254"/>
              <a:ext cx="6484831" cy="480599"/>
              <a:chOff x="1042047" y="2007254"/>
              <a:chExt cx="6484831" cy="480599"/>
            </a:xfrm>
          </p:grpSpPr>
          <p:sp>
            <p:nvSpPr>
              <p:cNvPr id="28" name="Shape 100"/>
              <p:cNvSpPr txBox="1"/>
              <p:nvPr/>
            </p:nvSpPr>
            <p:spPr>
              <a:xfrm>
                <a:off x="5913371" y="2007254"/>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35241"/>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29284"/>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095975"/>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21417"/>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35243"/>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56206"/>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6" name="TextBox 5"/>
          <p:cNvSpPr txBox="1"/>
          <p:nvPr/>
        </p:nvSpPr>
        <p:spPr>
          <a:xfrm>
            <a:off x="1042047" y="3158291"/>
            <a:ext cx="6180448" cy="830997"/>
          </a:xfrm>
          <a:prstGeom prst="rect">
            <a:avLst/>
          </a:prstGeom>
          <a:noFill/>
        </p:spPr>
        <p:txBody>
          <a:bodyPr wrap="none" rtlCol="0">
            <a:spAutoFit/>
          </a:bodyPr>
          <a:lstStyle/>
          <a:p>
            <a:r>
              <a:rPr lang="en-US" sz="2400" dirty="0" smtClean="0">
                <a:solidFill>
                  <a:srgbClr val="800000"/>
                </a:solidFill>
              </a:rPr>
              <a:t>k=  </a:t>
            </a:r>
            <a:r>
              <a:rPr lang="en-US" sz="2400" dirty="0" err="1" smtClean="0">
                <a:solidFill>
                  <a:srgbClr val="800000"/>
                </a:solidFill>
              </a:rPr>
              <a:t>Math.abs</a:t>
            </a:r>
            <a:r>
              <a:rPr lang="en-US" sz="2400" dirty="0" smtClean="0">
                <a:solidFill>
                  <a:srgbClr val="800000"/>
                </a:solidFill>
              </a:rPr>
              <a:t>(</a:t>
            </a:r>
            <a:r>
              <a:rPr lang="en-US" sz="2400" dirty="0" err="1" smtClean="0">
                <a:solidFill>
                  <a:srgbClr val="800000"/>
                </a:solidFill>
              </a:rPr>
              <a:t>hashCode</a:t>
            </a:r>
            <a:r>
              <a:rPr lang="en-US" sz="2400" dirty="0" smtClean="0">
                <a:solidFill>
                  <a:srgbClr val="800000"/>
                </a:solidFill>
              </a:rPr>
              <a:t>(“VA”))  %  </a:t>
            </a:r>
            <a:r>
              <a:rPr lang="en-US" sz="2400" dirty="0" err="1" smtClean="0">
                <a:solidFill>
                  <a:srgbClr val="800000"/>
                </a:solidFill>
              </a:rPr>
              <a:t>b.length</a:t>
            </a:r>
            <a:r>
              <a:rPr lang="en-US" sz="2400" dirty="0" smtClean="0">
                <a:solidFill>
                  <a:srgbClr val="800000"/>
                </a:solidFill>
              </a:rPr>
              <a:t>;</a:t>
            </a:r>
          </a:p>
          <a:p>
            <a:r>
              <a:rPr lang="en-US" sz="2400" dirty="0" smtClean="0">
                <a:solidFill>
                  <a:srgbClr val="800000"/>
                </a:solidFill>
              </a:rPr>
              <a:t>if (b[k] == null)   b[k]=  “VA”;</a:t>
            </a:r>
            <a:endParaRPr lang="en-US" sz="2400" dirty="0">
              <a:solidFill>
                <a:srgbClr val="800000"/>
              </a:solidFill>
            </a:endParaRPr>
          </a:p>
        </p:txBody>
      </p:sp>
      <p:sp>
        <p:nvSpPr>
          <p:cNvPr id="12" name="TextBox 11"/>
          <p:cNvSpPr txBox="1"/>
          <p:nvPr/>
        </p:nvSpPr>
        <p:spPr>
          <a:xfrm>
            <a:off x="457200" y="4137621"/>
            <a:ext cx="4404321" cy="400110"/>
          </a:xfrm>
          <a:prstGeom prst="rect">
            <a:avLst/>
          </a:prstGeom>
          <a:noFill/>
        </p:spPr>
        <p:txBody>
          <a:bodyPr wrap="none" rtlCol="0">
            <a:spAutoFit/>
          </a:bodyPr>
          <a:lstStyle/>
          <a:p>
            <a:r>
              <a:rPr lang="en-US" sz="2000" dirty="0" smtClean="0"/>
              <a:t>Suppose k is 5. This puts “VA” in b[5]</a:t>
            </a:r>
            <a:endParaRPr lang="en-US" sz="2000" dirty="0"/>
          </a:p>
        </p:txBody>
      </p:sp>
      <p:sp>
        <p:nvSpPr>
          <p:cNvPr id="13" name="TextBox 12"/>
          <p:cNvSpPr txBox="1"/>
          <p:nvPr/>
        </p:nvSpPr>
        <p:spPr>
          <a:xfrm>
            <a:off x="6146138" y="3876011"/>
            <a:ext cx="2069797" cy="707886"/>
          </a:xfrm>
          <a:prstGeom prst="rect">
            <a:avLst/>
          </a:prstGeom>
          <a:solidFill>
            <a:schemeClr val="accent2">
              <a:lumMod val="20000"/>
              <a:lumOff val="80000"/>
            </a:schemeClr>
          </a:solidFill>
        </p:spPr>
        <p:txBody>
          <a:bodyPr wrap="none" rtlCol="0">
            <a:spAutoFit/>
          </a:bodyPr>
          <a:lstStyle/>
          <a:p>
            <a:pPr algn="ctr"/>
            <a:r>
              <a:rPr lang="en-US" sz="2000" dirty="0"/>
              <a:t>I</a:t>
            </a:r>
            <a:r>
              <a:rPr lang="en-US" sz="2000" dirty="0" smtClean="0"/>
              <a:t>f b[k] != null?</a:t>
            </a:r>
          </a:p>
          <a:p>
            <a:pPr algn="ctr"/>
            <a:r>
              <a:rPr lang="en-US" sz="2000" dirty="0" smtClean="0"/>
              <a:t>Handle that later</a:t>
            </a:r>
            <a:endParaRPr lang="en-US" sz="2000" dirty="0"/>
          </a:p>
        </p:txBody>
      </p:sp>
      <p:sp>
        <p:nvSpPr>
          <p:cNvPr id="14" name="Slide Number Placeholder 13"/>
          <p:cNvSpPr>
            <a:spLocks noGrp="1"/>
          </p:cNvSpPr>
          <p:nvPr>
            <p:ph type="sldNum" idx="12"/>
          </p:nvPr>
        </p:nvSpPr>
        <p:spPr/>
        <p:txBody>
          <a:bodyPr/>
          <a:lstStyle/>
          <a:p>
            <a:pPr>
              <a:spcBef>
                <a:spcPts val="0"/>
              </a:spcBef>
              <a:buNone/>
            </a:pPr>
            <a:fld id="{00000000-1234-1234-1234-123412341234}" type="slidenum">
              <a:rPr lang="en" smtClean="0"/>
              <a:t>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Hashing</a:t>
            </a:r>
          </a:p>
        </p:txBody>
      </p:sp>
      <p:sp>
        <p:nvSpPr>
          <p:cNvPr id="107" name="Shape 1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28" name="Shape 128"/>
          <p:cNvSpPr txBox="1"/>
          <p:nvPr/>
        </p:nvSpPr>
        <p:spPr>
          <a:xfrm>
            <a:off x="588747" y="2435859"/>
            <a:ext cx="5671785" cy="480599"/>
          </a:xfrm>
          <a:prstGeom prst="rect">
            <a:avLst/>
          </a:prstGeom>
          <a:noFill/>
          <a:ln>
            <a:noFill/>
          </a:ln>
        </p:spPr>
        <p:txBody>
          <a:bodyPr lIns="91425" tIns="91425" rIns="91425" bIns="91425" anchor="t" anchorCtr="0">
            <a:noAutofit/>
          </a:bodyPr>
          <a:lstStyle/>
          <a:p>
            <a:pPr lvl="0" rtl="0">
              <a:spcBef>
                <a:spcPts val="0"/>
              </a:spcBef>
              <a:buNone/>
            </a:pPr>
            <a:r>
              <a:rPr lang="en" sz="2400" b="1" dirty="0" smtClean="0">
                <a:solidFill>
                  <a:srgbClr val="1155CC"/>
                </a:solidFill>
                <a:latin typeface="Courier New"/>
                <a:ea typeface="Courier New"/>
                <a:cs typeface="Courier New"/>
                <a:sym typeface="Courier New"/>
              </a:rPr>
              <a:t>add(</a:t>
            </a:r>
            <a:r>
              <a:rPr lang="en-US" sz="2400" b="1" dirty="0" smtClean="0">
                <a:solidFill>
                  <a:srgbClr val="1155CC"/>
                </a:solidFill>
                <a:latin typeface="Courier New"/>
                <a:ea typeface="Courier New"/>
                <a:cs typeface="Courier New"/>
                <a:sym typeface="Courier New"/>
              </a:rPr>
              <a:t>“</a:t>
            </a:r>
            <a:r>
              <a:rPr lang="en-US" sz="2400" b="1" dirty="0" smtClean="0">
                <a:solidFill>
                  <a:srgbClr val="1155CC"/>
                </a:solidFill>
                <a:latin typeface="Courier New"/>
                <a:ea typeface="Courier New"/>
                <a:cs typeface="Courier New"/>
                <a:sym typeface="Courier New"/>
              </a:rPr>
              <a:t>NY</a:t>
            </a:r>
            <a:r>
              <a:rPr lang="en" sz="2400" b="1" dirty="0" smtClean="0">
                <a:solidFill>
                  <a:srgbClr val="1155CC"/>
                </a:solidFill>
                <a:latin typeface="Courier New"/>
                <a:ea typeface="Courier New"/>
                <a:cs typeface="Courier New"/>
                <a:sym typeface="Courier New"/>
              </a:rPr>
              <a:t>”)</a:t>
            </a:r>
            <a:endParaRPr lang="en" sz="2400" b="1" dirty="0">
              <a:latin typeface="Courier New"/>
              <a:ea typeface="Courier New"/>
              <a:cs typeface="Courier New"/>
              <a:sym typeface="Courier New"/>
            </a:endParaRPr>
          </a:p>
        </p:txBody>
      </p:sp>
      <p:sp>
        <p:nvSpPr>
          <p:cNvPr id="44" name="Shape 56"/>
          <p:cNvSpPr txBox="1"/>
          <p:nvPr/>
        </p:nvSpPr>
        <p:spPr>
          <a:xfrm>
            <a:off x="5108512" y="1610271"/>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smtClean="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235286"/>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066465" cy="552920"/>
              <a:chOff x="1042047" y="2412597"/>
              <a:chExt cx="4066465"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3253172" cy="552920"/>
                <a:chOff x="1042047" y="2412597"/>
                <a:chExt cx="3253172"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48890"/>
              <a:ext cx="6484831" cy="480599"/>
              <a:chOff x="1042047" y="2048890"/>
              <a:chExt cx="6484831" cy="480599"/>
            </a:xfrm>
          </p:grpSpPr>
          <p:sp>
            <p:nvSpPr>
              <p:cNvPr id="28"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6" name="TextBox 5"/>
          <p:cNvSpPr txBox="1"/>
          <p:nvPr/>
        </p:nvSpPr>
        <p:spPr>
          <a:xfrm>
            <a:off x="1042047" y="3158291"/>
            <a:ext cx="6197430" cy="830997"/>
          </a:xfrm>
          <a:prstGeom prst="rect">
            <a:avLst/>
          </a:prstGeom>
          <a:noFill/>
        </p:spPr>
        <p:txBody>
          <a:bodyPr wrap="none" rtlCol="0">
            <a:spAutoFit/>
          </a:bodyPr>
          <a:lstStyle/>
          <a:p>
            <a:r>
              <a:rPr lang="en-US" sz="2400" dirty="0" smtClean="0">
                <a:solidFill>
                  <a:srgbClr val="800000"/>
                </a:solidFill>
              </a:rPr>
              <a:t>k=  </a:t>
            </a:r>
            <a:r>
              <a:rPr lang="en-US" sz="2400" dirty="0" err="1" smtClean="0">
                <a:solidFill>
                  <a:srgbClr val="800000"/>
                </a:solidFill>
              </a:rPr>
              <a:t>Math.abs</a:t>
            </a:r>
            <a:r>
              <a:rPr lang="en-US" sz="2400" dirty="0" smtClean="0">
                <a:solidFill>
                  <a:srgbClr val="800000"/>
                </a:solidFill>
              </a:rPr>
              <a:t>(</a:t>
            </a:r>
            <a:r>
              <a:rPr lang="en-US" sz="2400" dirty="0" err="1" smtClean="0">
                <a:solidFill>
                  <a:srgbClr val="800000"/>
                </a:solidFill>
              </a:rPr>
              <a:t>hashCode</a:t>
            </a:r>
            <a:r>
              <a:rPr lang="en-US" sz="2400" dirty="0" smtClean="0">
                <a:solidFill>
                  <a:srgbClr val="800000"/>
                </a:solidFill>
              </a:rPr>
              <a:t>(“NY”))  %  </a:t>
            </a:r>
            <a:r>
              <a:rPr lang="en-US" sz="2400" dirty="0" err="1" smtClean="0">
                <a:solidFill>
                  <a:srgbClr val="800000"/>
                </a:solidFill>
              </a:rPr>
              <a:t>b.length</a:t>
            </a:r>
            <a:r>
              <a:rPr lang="en-US" sz="2400" dirty="0" smtClean="0">
                <a:solidFill>
                  <a:srgbClr val="800000"/>
                </a:solidFill>
              </a:rPr>
              <a:t>;</a:t>
            </a:r>
          </a:p>
          <a:p>
            <a:r>
              <a:rPr lang="en-US" sz="2400" dirty="0" smtClean="0">
                <a:solidFill>
                  <a:srgbClr val="800000"/>
                </a:solidFill>
              </a:rPr>
              <a:t>if (b[k] == null)   b[k]=  “NY”;</a:t>
            </a:r>
            <a:endParaRPr lang="en-US" sz="2400" dirty="0">
              <a:solidFill>
                <a:srgbClr val="800000"/>
              </a:solidFill>
            </a:endParaRPr>
          </a:p>
        </p:txBody>
      </p:sp>
      <p:sp>
        <p:nvSpPr>
          <p:cNvPr id="12" name="TextBox 11"/>
          <p:cNvSpPr txBox="1"/>
          <p:nvPr/>
        </p:nvSpPr>
        <p:spPr>
          <a:xfrm>
            <a:off x="457200" y="4137621"/>
            <a:ext cx="4418472" cy="400110"/>
          </a:xfrm>
          <a:prstGeom prst="rect">
            <a:avLst/>
          </a:prstGeom>
          <a:noFill/>
        </p:spPr>
        <p:txBody>
          <a:bodyPr wrap="none" rtlCol="0">
            <a:spAutoFit/>
          </a:bodyPr>
          <a:lstStyle/>
          <a:p>
            <a:r>
              <a:rPr lang="en-US" sz="2000" dirty="0" smtClean="0"/>
              <a:t>Suppose k is 4. This puts “NY” in b[4]</a:t>
            </a:r>
            <a:endParaRPr lang="en-US" sz="2000" dirty="0"/>
          </a:p>
        </p:txBody>
      </p:sp>
      <p:sp>
        <p:nvSpPr>
          <p:cNvPr id="27" name="Shape 63"/>
          <p:cNvSpPr txBox="1"/>
          <p:nvPr/>
        </p:nvSpPr>
        <p:spPr>
          <a:xfrm>
            <a:off x="3481926" y="1595426"/>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56"/>
          <p:cNvSpPr txBox="1"/>
          <p:nvPr/>
        </p:nvSpPr>
        <p:spPr>
          <a:xfrm>
            <a:off x="4295219" y="1614094"/>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6</a:t>
            </a:fld>
            <a:endParaRPr lang="en"/>
          </a:p>
        </p:txBody>
      </p:sp>
    </p:spTree>
    <p:extLst>
      <p:ext uri="{BB962C8B-B14F-4D97-AF65-F5344CB8AC3E}">
        <p14:creationId xmlns:p14="http://schemas.microsoft.com/office/powerpoint/2010/main" val="967506116"/>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dissolve">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ctrTitle"/>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Collision Resolution</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smtClean="0"/>
              <a:t>Collision resolution</a:t>
            </a:r>
            <a:endParaRPr lang="en" sz="3200" dirty="0"/>
          </a:p>
        </p:txBody>
      </p:sp>
      <p:sp>
        <p:nvSpPr>
          <p:cNvPr id="107" name="Shape 1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28" name="Shape 128"/>
          <p:cNvSpPr txBox="1"/>
          <p:nvPr/>
        </p:nvSpPr>
        <p:spPr>
          <a:xfrm>
            <a:off x="588747" y="1999291"/>
            <a:ext cx="5671785" cy="480599"/>
          </a:xfrm>
          <a:prstGeom prst="rect">
            <a:avLst/>
          </a:prstGeom>
          <a:noFill/>
          <a:ln>
            <a:noFill/>
          </a:ln>
        </p:spPr>
        <p:txBody>
          <a:bodyPr lIns="91425" tIns="91425" rIns="91425" bIns="91425" anchor="t" anchorCtr="0">
            <a:noAutofit/>
          </a:bodyPr>
          <a:lstStyle/>
          <a:p>
            <a:pPr lvl="0" rtl="0">
              <a:spcBef>
                <a:spcPts val="0"/>
              </a:spcBef>
              <a:buNone/>
            </a:pPr>
            <a:r>
              <a:rPr lang="en" sz="2400" b="1" dirty="0" smtClean="0">
                <a:solidFill>
                  <a:srgbClr val="1155CC"/>
                </a:solidFill>
                <a:latin typeface="Courier New"/>
                <a:ea typeface="Courier New"/>
                <a:cs typeface="Courier New"/>
                <a:sym typeface="Courier New"/>
              </a:rPr>
              <a:t>add(</a:t>
            </a:r>
            <a:r>
              <a:rPr lang="en-US" sz="2400" b="1" dirty="0" smtClean="0">
                <a:solidFill>
                  <a:srgbClr val="1155CC"/>
                </a:solidFill>
                <a:latin typeface="Courier New"/>
                <a:ea typeface="Courier New"/>
                <a:cs typeface="Courier New"/>
                <a:sym typeface="Courier New"/>
              </a:rPr>
              <a:t>“VT</a:t>
            </a:r>
            <a:r>
              <a:rPr lang="en" sz="2400" b="1" dirty="0" smtClean="0">
                <a:solidFill>
                  <a:srgbClr val="1155CC"/>
                </a:solidFill>
                <a:latin typeface="Courier New"/>
                <a:ea typeface="Courier New"/>
                <a:cs typeface="Courier New"/>
                <a:sym typeface="Courier New"/>
              </a:rPr>
              <a:t>”)</a:t>
            </a:r>
            <a:endParaRPr lang="en" sz="2400" b="1" dirty="0">
              <a:latin typeface="Courier New"/>
              <a:ea typeface="Courier New"/>
              <a:cs typeface="Courier New"/>
              <a:sym typeface="Courier New"/>
            </a:endParaRPr>
          </a:p>
        </p:txBody>
      </p:sp>
      <p:sp>
        <p:nvSpPr>
          <p:cNvPr id="44" name="Shape 56"/>
          <p:cNvSpPr txBox="1"/>
          <p:nvPr/>
        </p:nvSpPr>
        <p:spPr>
          <a:xfrm>
            <a:off x="5108512" y="1421753"/>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b="1" dirty="0" smtClean="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046768"/>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066465" cy="552920"/>
              <a:chOff x="1042047" y="2412597"/>
              <a:chExt cx="4066465"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3253172" cy="552920"/>
                <a:chOff x="1042047" y="2412597"/>
                <a:chExt cx="3253172"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48890"/>
              <a:ext cx="6484831" cy="480599"/>
              <a:chOff x="1042047" y="2048890"/>
              <a:chExt cx="6484831" cy="480599"/>
            </a:xfrm>
          </p:grpSpPr>
          <p:sp>
            <p:nvSpPr>
              <p:cNvPr id="28"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6" name="TextBox 5"/>
          <p:cNvSpPr txBox="1"/>
          <p:nvPr/>
        </p:nvSpPr>
        <p:spPr>
          <a:xfrm>
            <a:off x="1042047" y="2523283"/>
            <a:ext cx="6197430" cy="830997"/>
          </a:xfrm>
          <a:prstGeom prst="rect">
            <a:avLst/>
          </a:prstGeom>
          <a:noFill/>
        </p:spPr>
        <p:txBody>
          <a:bodyPr wrap="none" rtlCol="0">
            <a:spAutoFit/>
          </a:bodyPr>
          <a:lstStyle/>
          <a:p>
            <a:r>
              <a:rPr lang="en-US" sz="2400" dirty="0" smtClean="0">
                <a:solidFill>
                  <a:srgbClr val="800000"/>
                </a:solidFill>
              </a:rPr>
              <a:t>k=  </a:t>
            </a:r>
            <a:r>
              <a:rPr lang="en-US" sz="2400" dirty="0" err="1" smtClean="0">
                <a:solidFill>
                  <a:srgbClr val="800000"/>
                </a:solidFill>
              </a:rPr>
              <a:t>Math.abs</a:t>
            </a:r>
            <a:r>
              <a:rPr lang="en-US" sz="2400" dirty="0" smtClean="0">
                <a:solidFill>
                  <a:srgbClr val="800000"/>
                </a:solidFill>
              </a:rPr>
              <a:t>(</a:t>
            </a:r>
            <a:r>
              <a:rPr lang="en-US" sz="2400" dirty="0" err="1" smtClean="0">
                <a:solidFill>
                  <a:srgbClr val="800000"/>
                </a:solidFill>
              </a:rPr>
              <a:t>hashCode</a:t>
            </a:r>
            <a:r>
              <a:rPr lang="en-US" sz="2400" dirty="0" smtClean="0">
                <a:solidFill>
                  <a:srgbClr val="800000"/>
                </a:solidFill>
              </a:rPr>
              <a:t>(“</a:t>
            </a:r>
            <a:r>
              <a:rPr lang="en-US" sz="2400" b="1" dirty="0">
                <a:solidFill>
                  <a:srgbClr val="1155CC"/>
                </a:solidFill>
                <a:latin typeface="Courier New"/>
                <a:ea typeface="Courier New"/>
                <a:cs typeface="Courier New"/>
                <a:sym typeface="Courier New"/>
              </a:rPr>
              <a:t>VT</a:t>
            </a:r>
            <a:r>
              <a:rPr lang="en-US" sz="2400" dirty="0" smtClean="0">
                <a:solidFill>
                  <a:srgbClr val="800000"/>
                </a:solidFill>
              </a:rPr>
              <a:t>”))  %  </a:t>
            </a:r>
            <a:r>
              <a:rPr lang="en-US" sz="2400" dirty="0" err="1" smtClean="0">
                <a:solidFill>
                  <a:srgbClr val="800000"/>
                </a:solidFill>
              </a:rPr>
              <a:t>b.length</a:t>
            </a:r>
            <a:r>
              <a:rPr lang="en-US" sz="2400" dirty="0" smtClean="0">
                <a:solidFill>
                  <a:srgbClr val="800000"/>
                </a:solidFill>
              </a:rPr>
              <a:t>;</a:t>
            </a:r>
          </a:p>
          <a:p>
            <a:r>
              <a:rPr lang="en-US" sz="2400" dirty="0" smtClean="0">
                <a:solidFill>
                  <a:srgbClr val="800000"/>
                </a:solidFill>
              </a:rPr>
              <a:t>if (b[k] == null)   b[k]=  “</a:t>
            </a:r>
            <a:r>
              <a:rPr lang="en-US" sz="2400" b="1" dirty="0">
                <a:solidFill>
                  <a:srgbClr val="1155CC"/>
                </a:solidFill>
                <a:latin typeface="Courier New"/>
                <a:ea typeface="Courier New"/>
                <a:cs typeface="Courier New"/>
                <a:sym typeface="Courier New"/>
              </a:rPr>
              <a:t>VT</a:t>
            </a:r>
            <a:r>
              <a:rPr lang="en-US" sz="2400" dirty="0" smtClean="0">
                <a:solidFill>
                  <a:srgbClr val="800000"/>
                </a:solidFill>
              </a:rPr>
              <a:t>”;</a:t>
            </a:r>
            <a:endParaRPr lang="en-US" sz="2400" dirty="0">
              <a:solidFill>
                <a:srgbClr val="800000"/>
              </a:solidFill>
            </a:endParaRPr>
          </a:p>
        </p:txBody>
      </p:sp>
      <p:sp>
        <p:nvSpPr>
          <p:cNvPr id="12" name="TextBox 11"/>
          <p:cNvSpPr txBox="1"/>
          <p:nvPr/>
        </p:nvSpPr>
        <p:spPr>
          <a:xfrm>
            <a:off x="282920" y="3482752"/>
            <a:ext cx="8153469" cy="400110"/>
          </a:xfrm>
          <a:prstGeom prst="rect">
            <a:avLst/>
          </a:prstGeom>
          <a:noFill/>
        </p:spPr>
        <p:txBody>
          <a:bodyPr wrap="none" rtlCol="0">
            <a:spAutoFit/>
          </a:bodyPr>
          <a:lstStyle/>
          <a:p>
            <a:r>
              <a:rPr lang="en-US" sz="2000" dirty="0" smtClean="0"/>
              <a:t>Suppose k is 4. </a:t>
            </a:r>
            <a:r>
              <a:rPr lang="en-US" sz="2000" dirty="0"/>
              <a:t> </a:t>
            </a:r>
            <a:r>
              <a:rPr lang="en-US" sz="2000" dirty="0" smtClean="0"/>
              <a:t>Can’t place “VT” in b[4] because “NY” is already there</a:t>
            </a:r>
            <a:endParaRPr lang="en-US" sz="2000" dirty="0"/>
          </a:p>
        </p:txBody>
      </p:sp>
      <p:sp>
        <p:nvSpPr>
          <p:cNvPr id="27" name="Shape 63"/>
          <p:cNvSpPr txBox="1"/>
          <p:nvPr/>
        </p:nvSpPr>
        <p:spPr>
          <a:xfrm>
            <a:off x="3481926" y="1416830"/>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56"/>
          <p:cNvSpPr txBox="1"/>
          <p:nvPr/>
        </p:nvSpPr>
        <p:spPr>
          <a:xfrm>
            <a:off x="4295219" y="1425576"/>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sp>
        <p:nvSpPr>
          <p:cNvPr id="2" name="TextBox 1"/>
          <p:cNvSpPr txBox="1"/>
          <p:nvPr/>
        </p:nvSpPr>
        <p:spPr>
          <a:xfrm>
            <a:off x="277802" y="4043273"/>
            <a:ext cx="7084842" cy="707886"/>
          </a:xfrm>
          <a:prstGeom prst="rect">
            <a:avLst/>
          </a:prstGeom>
          <a:solidFill>
            <a:schemeClr val="accent3">
              <a:lumMod val="20000"/>
              <a:lumOff val="80000"/>
            </a:schemeClr>
          </a:solidFill>
        </p:spPr>
        <p:txBody>
          <a:bodyPr wrap="none" rtlCol="0">
            <a:spAutoFit/>
          </a:bodyPr>
          <a:lstStyle/>
          <a:p>
            <a:r>
              <a:rPr lang="en-US" sz="2000" dirty="0" smtClean="0"/>
              <a:t>Two ways to solve collisions: </a:t>
            </a:r>
            <a:r>
              <a:rPr lang="en-US" sz="2000" dirty="0" smtClean="0">
                <a:solidFill>
                  <a:srgbClr val="FF0000"/>
                </a:solidFill>
              </a:rPr>
              <a:t>Open addressing </a:t>
            </a:r>
            <a:r>
              <a:rPr lang="en-US" sz="2000" dirty="0" smtClean="0"/>
              <a:t>and </a:t>
            </a:r>
            <a:r>
              <a:rPr lang="en-US" sz="2000" dirty="0" smtClean="0">
                <a:solidFill>
                  <a:srgbClr val="FF0000"/>
                </a:solidFill>
              </a:rPr>
              <a:t>chaining</a:t>
            </a:r>
            <a:r>
              <a:rPr lang="en-US" sz="2000" dirty="0" smtClean="0"/>
              <a:t>.</a:t>
            </a:r>
          </a:p>
          <a:p>
            <a:r>
              <a:rPr lang="en-US" sz="2000" dirty="0" smtClean="0"/>
              <a:t>Do open addressing first</a:t>
            </a:r>
            <a:endParaRPr lang="en-US" sz="2000" dirty="0"/>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8</a:t>
            </a:fld>
            <a:endParaRPr lang="en"/>
          </a:p>
        </p:txBody>
      </p:sp>
    </p:spTree>
    <p:extLst>
      <p:ext uri="{BB962C8B-B14F-4D97-AF65-F5344CB8AC3E}">
        <p14:creationId xmlns:p14="http://schemas.microsoft.com/office/powerpoint/2010/main" val="4238261128"/>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374652"/>
            <a:ext cx="8229600" cy="627506"/>
          </a:xfrm>
          <a:prstGeom prst="rect">
            <a:avLst/>
          </a:prstGeom>
        </p:spPr>
        <p:txBody>
          <a:bodyPr lIns="91425" tIns="91425" rIns="91425" bIns="91425" anchor="b" anchorCtr="0">
            <a:noAutofit/>
          </a:bodyPr>
          <a:lstStyle/>
          <a:p>
            <a:pPr lvl="0" rtl="0">
              <a:spcBef>
                <a:spcPts val="0"/>
              </a:spcBef>
              <a:buNone/>
            </a:pPr>
            <a:r>
              <a:rPr lang="en-US" sz="3200" dirty="0" smtClean="0"/>
              <a:t>Open addressing: </a:t>
            </a:r>
            <a:r>
              <a:rPr lang="en-US" sz="3200" dirty="0" smtClean="0">
                <a:solidFill>
                  <a:srgbClr val="800000"/>
                </a:solidFill>
              </a:rPr>
              <a:t>linear probing</a:t>
            </a:r>
            <a:endParaRPr lang="en" sz="3200" dirty="0">
              <a:solidFill>
                <a:srgbClr val="800000"/>
              </a:solidFill>
            </a:endParaRPr>
          </a:p>
        </p:txBody>
      </p:sp>
      <p:sp>
        <p:nvSpPr>
          <p:cNvPr id="107" name="Shape 107"/>
          <p:cNvSpPr txBox="1"/>
          <p:nvPr/>
        </p:nvSpPr>
        <p:spPr>
          <a:xfrm>
            <a:off x="7004350" y="168674"/>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Hashing</a:t>
            </a:r>
          </a:p>
        </p:txBody>
      </p:sp>
      <p:sp>
        <p:nvSpPr>
          <p:cNvPr id="128" name="Shape 128"/>
          <p:cNvSpPr txBox="1"/>
          <p:nvPr/>
        </p:nvSpPr>
        <p:spPr>
          <a:xfrm>
            <a:off x="534926" y="2465614"/>
            <a:ext cx="7432124" cy="480599"/>
          </a:xfrm>
          <a:prstGeom prst="rect">
            <a:avLst/>
          </a:prstGeom>
          <a:noFill/>
          <a:ln>
            <a:noFill/>
          </a:ln>
        </p:spPr>
        <p:txBody>
          <a:bodyPr lIns="91425" tIns="91425" rIns="91425" bIns="91425" anchor="t" anchorCtr="0">
            <a:noAutofit/>
          </a:bodyPr>
          <a:lstStyle/>
          <a:p>
            <a:pPr lvl="0" rtl="0">
              <a:spcBef>
                <a:spcPts val="0"/>
              </a:spcBef>
              <a:buNone/>
            </a:pPr>
            <a:r>
              <a:rPr lang="en" sz="2400" b="1" dirty="0" smtClean="0">
                <a:solidFill>
                  <a:srgbClr val="1155CC"/>
                </a:solidFill>
                <a:latin typeface="Courier New"/>
                <a:ea typeface="Courier New"/>
                <a:cs typeface="Courier New"/>
                <a:sym typeface="Courier New"/>
              </a:rPr>
              <a:t>add(</a:t>
            </a:r>
            <a:r>
              <a:rPr lang="en-US" sz="2400" b="1" dirty="0" smtClean="0">
                <a:solidFill>
                  <a:srgbClr val="1155CC"/>
                </a:solidFill>
                <a:latin typeface="Courier New"/>
                <a:ea typeface="Courier New"/>
                <a:cs typeface="Courier New"/>
                <a:sym typeface="Courier New"/>
              </a:rPr>
              <a:t>“VT</a:t>
            </a:r>
            <a:r>
              <a:rPr lang="en" sz="2400" b="1" dirty="0" smtClean="0">
                <a:solidFill>
                  <a:srgbClr val="1155CC"/>
                </a:solidFill>
                <a:latin typeface="Courier New"/>
                <a:ea typeface="Courier New"/>
                <a:cs typeface="Courier New"/>
                <a:sym typeface="Courier New"/>
              </a:rPr>
              <a:t>”)</a:t>
            </a:r>
            <a:r>
              <a:rPr lang="en-US" sz="2400" b="1" dirty="0" smtClean="0">
                <a:solidFill>
                  <a:srgbClr val="1155CC"/>
                </a:solidFill>
                <a:latin typeface="Courier New"/>
                <a:ea typeface="Courier New"/>
                <a:cs typeface="Courier New"/>
                <a:sym typeface="Courier New"/>
              </a:rPr>
              <a:t>.  Suppose “VT” hashes to 4</a:t>
            </a:r>
            <a:endParaRPr lang="en" sz="2400" b="1" dirty="0">
              <a:latin typeface="Courier New"/>
              <a:ea typeface="Courier New"/>
              <a:cs typeface="Courier New"/>
              <a:sym typeface="Courier New"/>
            </a:endParaRPr>
          </a:p>
        </p:txBody>
      </p:sp>
      <p:sp>
        <p:nvSpPr>
          <p:cNvPr id="44" name="Shape 56"/>
          <p:cNvSpPr txBox="1"/>
          <p:nvPr/>
        </p:nvSpPr>
        <p:spPr>
          <a:xfrm>
            <a:off x="5108512" y="1590427"/>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a:solidFill>
                  <a:schemeClr val="dk1"/>
                </a:solidFill>
                <a:latin typeface="Courier New"/>
                <a:ea typeface="Courier New"/>
                <a:cs typeface="Courier New"/>
                <a:sym typeface="Courier New"/>
              </a:rPr>
              <a:t>VA</a:t>
            </a:r>
            <a:endParaRPr lang="en" sz="2000" b="1" dirty="0">
              <a:solidFill>
                <a:schemeClr val="dk1"/>
              </a:solidFill>
              <a:latin typeface="Courier New"/>
              <a:ea typeface="Courier New"/>
              <a:cs typeface="Courier New"/>
              <a:sym typeface="Courier New"/>
            </a:endParaRPr>
          </a:p>
        </p:txBody>
      </p:sp>
      <p:grpSp>
        <p:nvGrpSpPr>
          <p:cNvPr id="10" name="Group 9"/>
          <p:cNvGrpSpPr/>
          <p:nvPr/>
        </p:nvGrpSpPr>
        <p:grpSpPr>
          <a:xfrm>
            <a:off x="588748" y="1215442"/>
            <a:ext cx="6938130" cy="916627"/>
            <a:chOff x="588748" y="2048890"/>
            <a:chExt cx="6938130" cy="916627"/>
          </a:xfrm>
        </p:grpSpPr>
        <p:sp>
          <p:nvSpPr>
            <p:cNvPr id="30" name="Shape 100"/>
            <p:cNvSpPr txBox="1"/>
            <p:nvPr/>
          </p:nvSpPr>
          <p:spPr>
            <a:xfrm>
              <a:off x="588748" y="2426204"/>
              <a:ext cx="453299" cy="480599"/>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b</a:t>
              </a:r>
            </a:p>
          </p:txBody>
        </p:sp>
        <p:grpSp>
          <p:nvGrpSpPr>
            <p:cNvPr id="9" name="Group 8"/>
            <p:cNvGrpSpPr/>
            <p:nvPr/>
          </p:nvGrpSpPr>
          <p:grpSpPr>
            <a:xfrm>
              <a:off x="1042047" y="2412597"/>
              <a:ext cx="4066465" cy="552920"/>
              <a:chOff x="1042047" y="2412597"/>
              <a:chExt cx="4066465" cy="552920"/>
            </a:xfrm>
          </p:grpSpPr>
          <p:sp>
            <p:nvSpPr>
              <p:cNvPr id="48" name="Shape 63"/>
              <p:cNvSpPr txBox="1"/>
              <p:nvPr/>
            </p:nvSpPr>
            <p:spPr>
              <a:xfrm>
                <a:off x="4295219"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nvGrpSpPr>
              <p:cNvPr id="7" name="Group 6"/>
              <p:cNvGrpSpPr/>
              <p:nvPr/>
            </p:nvGrpSpPr>
            <p:grpSpPr>
              <a:xfrm>
                <a:off x="1042047" y="2412597"/>
                <a:ext cx="3253172" cy="552920"/>
                <a:chOff x="1042047" y="2412597"/>
                <a:chExt cx="3253172" cy="552920"/>
              </a:xfrm>
            </p:grpSpPr>
            <p:sp>
              <p:nvSpPr>
                <p:cNvPr id="45" name="Shape 63"/>
                <p:cNvSpPr txBox="1"/>
                <p:nvPr/>
              </p:nvSpPr>
              <p:spPr>
                <a:xfrm>
                  <a:off x="1855340" y="2416623"/>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7" name="Shape 63"/>
                <p:cNvSpPr txBox="1"/>
                <p:nvPr/>
              </p:nvSpPr>
              <p:spPr>
                <a:xfrm>
                  <a:off x="3481926"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33" name="Shape 63"/>
                <p:cNvSpPr txBox="1"/>
                <p:nvPr/>
              </p:nvSpPr>
              <p:spPr>
                <a:xfrm>
                  <a:off x="1042047" y="2412597"/>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46" name="Shape 63"/>
                <p:cNvSpPr txBox="1"/>
                <p:nvPr/>
              </p:nvSpPr>
              <p:spPr>
                <a:xfrm>
                  <a:off x="2668633" y="2415498"/>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grpSp>
        </p:grpSp>
        <p:grpSp>
          <p:nvGrpSpPr>
            <p:cNvPr id="3" name="Group 2"/>
            <p:cNvGrpSpPr/>
            <p:nvPr/>
          </p:nvGrpSpPr>
          <p:grpSpPr>
            <a:xfrm>
              <a:off x="1042047" y="2048890"/>
              <a:ext cx="6484831" cy="480599"/>
              <a:chOff x="1042047" y="2048890"/>
              <a:chExt cx="6484831" cy="480599"/>
            </a:xfrm>
          </p:grpSpPr>
          <p:sp>
            <p:nvSpPr>
              <p:cNvPr id="28" name="Shape 100"/>
              <p:cNvSpPr txBox="1"/>
              <p:nvPr/>
            </p:nvSpPr>
            <p:spPr>
              <a:xfrm>
                <a:off x="5913371" y="2048890"/>
                <a:ext cx="1613507" cy="480599"/>
              </a:xfrm>
              <a:prstGeom prst="rect">
                <a:avLst/>
              </a:prstGeom>
              <a:noFill/>
              <a:ln>
                <a:noFill/>
              </a:ln>
            </p:spPr>
            <p:txBody>
              <a:bodyPr lIns="91425" tIns="91425" rIns="91425" bIns="91425" anchor="t" anchorCtr="0">
                <a:noAutofit/>
              </a:bodyPr>
              <a:lstStyle/>
              <a:p>
                <a:pPr lvl="0" rtl="0">
                  <a:spcBef>
                    <a:spcPts val="0"/>
                  </a:spcBef>
                  <a:buNone/>
                </a:pPr>
                <a:r>
                  <a:rPr lang="en" sz="2000" dirty="0" smtClean="0">
                    <a:solidFill>
                      <a:schemeClr val="tx1"/>
                    </a:solidFill>
                    <a:latin typeface="Courier New"/>
                    <a:ea typeface="Courier New"/>
                    <a:cs typeface="Courier New"/>
                    <a:sym typeface="Courier New"/>
                  </a:rPr>
                  <a:t>b</a:t>
                </a:r>
                <a:r>
                  <a:rPr lang="en-US" sz="2000" dirty="0" smtClean="0">
                    <a:solidFill>
                      <a:schemeClr val="tx1"/>
                    </a:solidFill>
                    <a:latin typeface="Courier New"/>
                    <a:ea typeface="Courier New"/>
                    <a:cs typeface="Courier New"/>
                    <a:sym typeface="Courier New"/>
                  </a:rPr>
                  <a:t>.length</a:t>
                </a:r>
                <a:endParaRPr lang="en" sz="2000" dirty="0">
                  <a:solidFill>
                    <a:schemeClr val="tx1"/>
                  </a:solidFill>
                  <a:latin typeface="Courier New"/>
                  <a:ea typeface="Courier New"/>
                  <a:cs typeface="Courier New"/>
                  <a:sym typeface="Courier New"/>
                </a:endParaRPr>
              </a:p>
            </p:txBody>
          </p:sp>
          <p:sp>
            <p:nvSpPr>
              <p:cNvPr id="38" name="Shape 59"/>
              <p:cNvSpPr/>
              <p:nvPr/>
            </p:nvSpPr>
            <p:spPr>
              <a:xfrm>
                <a:off x="1042047" y="2176877"/>
                <a:ext cx="813293" cy="21844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0</a:t>
                </a:r>
              </a:p>
            </p:txBody>
          </p:sp>
          <p:sp>
            <p:nvSpPr>
              <p:cNvPr id="39" name="Shape 60"/>
              <p:cNvSpPr/>
              <p:nvPr/>
            </p:nvSpPr>
            <p:spPr>
              <a:xfrm>
                <a:off x="1855340" y="2170920"/>
                <a:ext cx="813293" cy="224399"/>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1</a:t>
                </a:r>
              </a:p>
            </p:txBody>
          </p:sp>
          <p:sp>
            <p:nvSpPr>
              <p:cNvPr id="40" name="Shape 61"/>
              <p:cNvSpPr/>
              <p:nvPr/>
            </p:nvSpPr>
            <p:spPr>
              <a:xfrm>
                <a:off x="2668633" y="2137611"/>
                <a:ext cx="813293" cy="265381"/>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2</a:t>
                </a:r>
              </a:p>
            </p:txBody>
          </p:sp>
          <p:sp>
            <p:nvSpPr>
              <p:cNvPr id="41" name="Shape 62"/>
              <p:cNvSpPr/>
              <p:nvPr/>
            </p:nvSpPr>
            <p:spPr>
              <a:xfrm>
                <a:off x="3481926" y="2163053"/>
                <a:ext cx="813293" cy="249544"/>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dirty="0">
                    <a:latin typeface="Courier New"/>
                    <a:ea typeface="Courier New"/>
                    <a:cs typeface="Courier New"/>
                    <a:sym typeface="Courier New"/>
                  </a:rPr>
                  <a:t>3</a:t>
                </a:r>
              </a:p>
            </p:txBody>
          </p:sp>
          <p:sp>
            <p:nvSpPr>
              <p:cNvPr id="34" name="Shape 62"/>
              <p:cNvSpPr/>
              <p:nvPr/>
            </p:nvSpPr>
            <p:spPr>
              <a:xfrm>
                <a:off x="4295219" y="2176879"/>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4</a:t>
                </a:r>
                <a:endParaRPr lang="en" sz="2000" dirty="0">
                  <a:latin typeface="Courier New"/>
                  <a:ea typeface="Courier New"/>
                  <a:cs typeface="Courier New"/>
                  <a:sym typeface="Courier New"/>
                </a:endParaRPr>
              </a:p>
            </p:txBody>
          </p:sp>
          <p:sp>
            <p:nvSpPr>
              <p:cNvPr id="50" name="Shape 62"/>
              <p:cNvSpPr/>
              <p:nvPr/>
            </p:nvSpPr>
            <p:spPr>
              <a:xfrm>
                <a:off x="5108512" y="2197842"/>
                <a:ext cx="813293" cy="218440"/>
              </a:xfrm>
              <a:prstGeom prst="rect">
                <a:avLst/>
              </a:prstGeom>
              <a:noFill/>
              <a:ln w="952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dirty="0">
                    <a:latin typeface="Courier New"/>
                    <a:ea typeface="Courier New"/>
                    <a:cs typeface="Courier New"/>
                    <a:sym typeface="Courier New"/>
                  </a:rPr>
                  <a:t>5</a:t>
                </a:r>
                <a:endParaRPr lang="en" sz="2000" dirty="0">
                  <a:latin typeface="Courier New"/>
                  <a:ea typeface="Courier New"/>
                  <a:cs typeface="Courier New"/>
                  <a:sym typeface="Courier New"/>
                </a:endParaRPr>
              </a:p>
            </p:txBody>
          </p:sp>
        </p:grpSp>
      </p:grpSp>
      <p:sp>
        <p:nvSpPr>
          <p:cNvPr id="6" name="TextBox 5"/>
          <p:cNvSpPr txBox="1"/>
          <p:nvPr/>
        </p:nvSpPr>
        <p:spPr>
          <a:xfrm>
            <a:off x="441078" y="3158283"/>
            <a:ext cx="7708282" cy="830997"/>
          </a:xfrm>
          <a:prstGeom prst="rect">
            <a:avLst/>
          </a:prstGeom>
          <a:noFill/>
        </p:spPr>
        <p:txBody>
          <a:bodyPr wrap="square" rtlCol="0">
            <a:spAutoFit/>
          </a:bodyPr>
          <a:lstStyle/>
          <a:p>
            <a:r>
              <a:rPr lang="en-US" sz="2400" dirty="0" smtClean="0">
                <a:solidFill>
                  <a:srgbClr val="800000"/>
                </a:solidFill>
              </a:rPr>
              <a:t>Search in successive locations (with wraparound) for the first null element, and place “VT” there.</a:t>
            </a:r>
          </a:p>
        </p:txBody>
      </p:sp>
      <p:sp>
        <p:nvSpPr>
          <p:cNvPr id="27" name="Shape 63"/>
          <p:cNvSpPr txBox="1"/>
          <p:nvPr/>
        </p:nvSpPr>
        <p:spPr>
          <a:xfrm>
            <a:off x="3481926" y="1585504"/>
            <a:ext cx="813293" cy="548894"/>
          </a:xfrm>
          <a:prstGeom prst="rect">
            <a:avLst/>
          </a:prstGeom>
          <a:noFill/>
          <a:ln w="2857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2000" b="1">
              <a:latin typeface="Courier New"/>
              <a:ea typeface="Courier New"/>
              <a:cs typeface="Courier New"/>
              <a:sym typeface="Courier New"/>
            </a:endParaRPr>
          </a:p>
        </p:txBody>
      </p:sp>
      <p:sp>
        <p:nvSpPr>
          <p:cNvPr id="29" name="Shape 56"/>
          <p:cNvSpPr txBox="1"/>
          <p:nvPr/>
        </p:nvSpPr>
        <p:spPr>
          <a:xfrm>
            <a:off x="4295219" y="1594250"/>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US" sz="2000" b="1" dirty="0" smtClean="0">
                <a:solidFill>
                  <a:schemeClr val="dk1"/>
                </a:solidFill>
                <a:latin typeface="Courier New"/>
                <a:ea typeface="Courier New"/>
                <a:cs typeface="Courier New"/>
                <a:sym typeface="Courier New"/>
              </a:rPr>
              <a:t>NY</a:t>
            </a:r>
            <a:endParaRPr lang="en" sz="2000" b="1" dirty="0">
              <a:solidFill>
                <a:schemeClr val="dk1"/>
              </a:solidFill>
              <a:latin typeface="Courier New"/>
              <a:ea typeface="Courier New"/>
              <a:cs typeface="Courier New"/>
              <a:sym typeface="Courier New"/>
            </a:endParaRPr>
          </a:p>
        </p:txBody>
      </p:sp>
      <p:cxnSp>
        <p:nvCxnSpPr>
          <p:cNvPr id="31" name="Shape 505"/>
          <p:cNvCxnSpPr/>
          <p:nvPr/>
        </p:nvCxnSpPr>
        <p:spPr>
          <a:xfrm>
            <a:off x="4385350" y="2312826"/>
            <a:ext cx="1591890" cy="0"/>
          </a:xfrm>
          <a:prstGeom prst="straightConnector1">
            <a:avLst/>
          </a:prstGeom>
          <a:noFill/>
          <a:ln w="38100" cap="flat">
            <a:solidFill>
              <a:srgbClr val="FF0000"/>
            </a:solidFill>
            <a:prstDash val="solid"/>
            <a:round/>
            <a:headEnd type="none" w="lg" len="lg"/>
            <a:tailEnd type="triangle" w="lg" len="lg"/>
          </a:ln>
        </p:spPr>
      </p:cxnSp>
      <p:cxnSp>
        <p:nvCxnSpPr>
          <p:cNvPr id="32" name="Shape 506"/>
          <p:cNvCxnSpPr/>
          <p:nvPr/>
        </p:nvCxnSpPr>
        <p:spPr>
          <a:xfrm>
            <a:off x="1126850" y="2270585"/>
            <a:ext cx="1626300" cy="0"/>
          </a:xfrm>
          <a:prstGeom prst="straightConnector1">
            <a:avLst/>
          </a:prstGeom>
          <a:noFill/>
          <a:ln w="38100" cap="flat">
            <a:solidFill>
              <a:srgbClr val="FF0000"/>
            </a:solidFill>
            <a:prstDash val="solid"/>
            <a:round/>
            <a:headEnd type="none" w="lg" len="lg"/>
            <a:tailEnd type="triangle" w="lg" len="lg"/>
          </a:ln>
        </p:spPr>
      </p:cxnSp>
      <p:sp>
        <p:nvSpPr>
          <p:cNvPr id="35" name="TextBox 34"/>
          <p:cNvSpPr txBox="1"/>
          <p:nvPr/>
        </p:nvSpPr>
        <p:spPr>
          <a:xfrm>
            <a:off x="457200" y="4074700"/>
            <a:ext cx="7708282" cy="461665"/>
          </a:xfrm>
          <a:prstGeom prst="rect">
            <a:avLst/>
          </a:prstGeom>
          <a:noFill/>
        </p:spPr>
        <p:txBody>
          <a:bodyPr wrap="square" rtlCol="0">
            <a:spAutoFit/>
          </a:bodyPr>
          <a:lstStyle/>
          <a:p>
            <a:r>
              <a:rPr lang="en-US" sz="2400" dirty="0" smtClean="0">
                <a:solidFill>
                  <a:srgbClr val="FF0000"/>
                </a:solidFill>
              </a:rPr>
              <a:t>Here, look in b[4], b[5], b[0], and place “VT” in b[0]. </a:t>
            </a:r>
          </a:p>
        </p:txBody>
      </p:sp>
      <p:sp>
        <p:nvSpPr>
          <p:cNvPr id="36" name="Shape 56"/>
          <p:cNvSpPr txBox="1"/>
          <p:nvPr/>
        </p:nvSpPr>
        <p:spPr>
          <a:xfrm>
            <a:off x="1042047" y="1583175"/>
            <a:ext cx="813293" cy="541642"/>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a:r>
              <a:rPr lang="en" sz="2000" b="1" dirty="0" smtClean="0">
                <a:solidFill>
                  <a:schemeClr val="dk1"/>
                </a:solidFill>
                <a:latin typeface="Courier New"/>
                <a:ea typeface="Courier New"/>
                <a:cs typeface="Courier New"/>
                <a:sym typeface="Courier New"/>
              </a:rPr>
              <a:t>V</a:t>
            </a:r>
            <a:r>
              <a:rPr lang="en-US" sz="2000" b="1" dirty="0" smtClean="0">
                <a:solidFill>
                  <a:schemeClr val="dk1"/>
                </a:solidFill>
                <a:latin typeface="Courier New"/>
                <a:ea typeface="Courier New"/>
                <a:cs typeface="Courier New"/>
                <a:sym typeface="Courier New"/>
              </a:rPr>
              <a:t>T</a:t>
            </a:r>
            <a:endParaRPr lang="en" sz="2000" b="1" dirty="0">
              <a:solidFill>
                <a:schemeClr val="dk1"/>
              </a:solidFill>
              <a:latin typeface="Courier New"/>
              <a:ea typeface="Courier New"/>
              <a:cs typeface="Courier New"/>
              <a:sym typeface="Courier New"/>
            </a:endParaRPr>
          </a:p>
        </p:txBody>
      </p:sp>
      <p:sp>
        <p:nvSpPr>
          <p:cNvPr id="14" name="Slide Number Placeholder 13"/>
          <p:cNvSpPr>
            <a:spLocks noGrp="1"/>
          </p:cNvSpPr>
          <p:nvPr>
            <p:ph type="sldNum" idx="12"/>
          </p:nvPr>
        </p:nvSpPr>
        <p:spPr/>
        <p:txBody>
          <a:bodyPr/>
          <a:lstStyle/>
          <a:p>
            <a:pPr>
              <a:spcBef>
                <a:spcPts val="0"/>
              </a:spcBef>
              <a:buNone/>
            </a:pPr>
            <a:fld id="{00000000-1234-1234-1234-123412341234}" type="slidenum">
              <a:rPr lang="en" smtClean="0"/>
              <a:t>9</a:t>
            </a:fld>
            <a:endParaRPr lang="en"/>
          </a:p>
        </p:txBody>
      </p:sp>
    </p:spTree>
    <p:extLst>
      <p:ext uri="{BB962C8B-B14F-4D97-AF65-F5344CB8AC3E}">
        <p14:creationId xmlns:p14="http://schemas.microsoft.com/office/powerpoint/2010/main" val="2427366130"/>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animEffect transition="in" filter="dissolve">
                                      <p:cBhvr>
                                        <p:cTn id="7" dur="500"/>
                                        <p:tgtEl>
                                          <p:spTgt spid="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dissolve">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1305</TotalTime>
  <Words>3748</Words>
  <Application>Microsoft Macintosh PowerPoint</Application>
  <PresentationFormat>On-screen Show (16:9)</PresentationFormat>
  <Paragraphs>582</Paragraphs>
  <Slides>38</Slides>
  <Notes>34</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swiss</vt:lpstr>
      <vt:lpstr>Recitation 7</vt:lpstr>
      <vt:lpstr>Set</vt:lpstr>
      <vt:lpstr>Implementing a set in an array</vt:lpstr>
      <vt:lpstr>Hashing — an implementation of a Set</vt:lpstr>
      <vt:lpstr>Hashing</vt:lpstr>
      <vt:lpstr>Hashing</vt:lpstr>
      <vt:lpstr>Collision Resolution</vt:lpstr>
      <vt:lpstr>Collision resolution</vt:lpstr>
      <vt:lpstr>Open addressing: linear probing</vt:lpstr>
      <vt:lpstr>Open addressing: linear probing</vt:lpstr>
      <vt:lpstr>Open addressing: linear probing</vt:lpstr>
      <vt:lpstr>Making linear probing take expected constant time</vt:lpstr>
      <vt:lpstr>Making linear probing take expected constant time</vt:lpstr>
      <vt:lpstr>Making linear probing take expected constant time</vt:lpstr>
      <vt:lpstr>Rehash:  If the load factor becomes ≥ ½</vt:lpstr>
      <vt:lpstr>What does “amortize” mean?</vt:lpstr>
      <vt:lpstr>Deleting an element from the set</vt:lpstr>
      <vt:lpstr>Deleting an element from the set</vt:lpstr>
      <vt:lpstr>Deleting an element from the set</vt:lpstr>
      <vt:lpstr>Deleting an element from the set</vt:lpstr>
      <vt:lpstr>Inner class HashEntry</vt:lpstr>
      <vt:lpstr>Summary for open addressing –linear probing</vt:lpstr>
      <vt:lpstr>Hash Functions</vt:lpstr>
      <vt:lpstr>Requirements</vt:lpstr>
      <vt:lpstr>Good hash functions</vt:lpstr>
      <vt:lpstr>String.hashCode()</vt:lpstr>
      <vt:lpstr>Designing good hash functions</vt:lpstr>
      <vt:lpstr>Collisions: Chaining  an alternative to open addressing (probing)</vt:lpstr>
      <vt:lpstr>Chaining definition</vt:lpstr>
      <vt:lpstr>Chaining</vt:lpstr>
      <vt:lpstr>Linear probing versus quadratic probing</vt:lpstr>
      <vt:lpstr>Linear vs quadratic probing</vt:lpstr>
      <vt:lpstr>Why use quadratic probing</vt:lpstr>
      <vt:lpstr>Big O!</vt:lpstr>
      <vt:lpstr>Runtime analysis</vt:lpstr>
      <vt:lpstr>Amortized runtime</vt:lpstr>
      <vt:lpstr>Limitations of hash sets</vt:lpstr>
      <vt:lpstr>Hashing Extras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7</dc:title>
  <cp:lastModifiedBy>David Gries</cp:lastModifiedBy>
  <cp:revision>54</cp:revision>
  <dcterms:modified xsi:type="dcterms:W3CDTF">2015-09-30T14:20:59Z</dcterms:modified>
</cp:coreProperties>
</file>