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5143500" type="screen16x9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8" d="100"/>
          <a:sy n="128" d="100"/>
        </p:scale>
        <p:origin x="-112" y="-8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" name="Shape 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indent="0" algn="l" rtl="0">
              <a:spcBef>
                <a:spcPts val="0"/>
              </a:spcBef>
              <a:defRPr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65793050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Prelim Review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Big O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all of the vocab words, go over an example,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binary search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Shape 2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6" name="Shape 226"/>
          <p:cNvSpPr>
            <a:spLocks noGrp="1" noRot="1" noChangeAspect="1"/>
          </p:cNvSpPr>
          <p:nvPr>
            <p:ph type="sldImg" idx="2"/>
          </p:nvPr>
        </p:nvSpPr>
        <p:spPr>
          <a:xfrm>
            <a:off x="381187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 over this bit of code with them: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go over the specific lines that are reached. 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example, if x == 0, then you never reach the return statement in the try.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values cause it to crash?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1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Will “null” ever be printed?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1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Give the students about 45 seconds to look these over before discussion.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7" name="Shape 11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this is the same problem from the previous slide, you can go faster through the rest of the slides.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Emphasize that loop invariants have these four components that directly link to the four loopy questions.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you want, give them a mnemonic to remember </a:t>
            </a:r>
            <a:r>
              <a:rPr lang="en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SSKP</a:t>
            </a: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like </a:t>
            </a:r>
            <a:r>
              <a:rPr lang="en" sz="1400" b="1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Smart Sharks Kick Pebbles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71" name="Shape 1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For all of the vocab words, go over an example,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1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binary search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57200" y="563758"/>
            <a:ext cx="8229600" cy="300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3pPr>
            <a:lvl4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4pPr>
            <a:lvl5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5pPr>
            <a:lvl6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6pPr>
            <a:lvl7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7pPr>
            <a:lvl8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8pPr>
            <a:lvl9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7200" b="1" i="0" u="none" strike="noStrike" cap="none" baseline="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Arial"/>
              <a:buNone/>
              <a:defRPr sz="48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endParaRPr/>
          </a:p>
        </p:txBody>
      </p:sp>
      <p:cxnSp>
        <p:nvCxnSpPr>
          <p:cNvPr id="12" name="Shape 12"/>
          <p:cNvCxnSpPr/>
          <p:nvPr/>
        </p:nvCxnSpPr>
        <p:spPr>
          <a:xfrm>
            <a:off x="457200" y="411479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3" name="Shape 13"/>
          <p:cNvCxnSpPr/>
          <p:nvPr/>
        </p:nvCxnSpPr>
        <p:spPr>
          <a:xfrm>
            <a:off x="457200" y="3633382"/>
            <a:ext cx="8229600" cy="0"/>
          </a:xfrm>
          <a:prstGeom prst="straightConnector1">
            <a:avLst/>
          </a:prstGeom>
          <a:noFill/>
          <a:ln w="571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rtl="0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rtl="0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rtl="0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rtl="0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rtl="0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rtl="0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rtl="0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rtl="0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18" name="Shape 18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>
                <a:solidFill>
                  <a:srgbClr val="DA0002"/>
                </a:solidFill>
              </a:defRPr>
            </a:lvl1pPr>
            <a:lvl2pPr rtl="0">
              <a:spcBef>
                <a:spcPts val="0"/>
              </a:spcBef>
              <a:defRPr>
                <a:solidFill>
                  <a:srgbClr val="DA0002"/>
                </a:solidFill>
              </a:defRPr>
            </a:lvl2pPr>
            <a:lvl3pPr rtl="0">
              <a:spcBef>
                <a:spcPts val="0"/>
              </a:spcBef>
              <a:defRPr>
                <a:solidFill>
                  <a:srgbClr val="DA0002"/>
                </a:solidFill>
              </a:defRPr>
            </a:lvl3pPr>
            <a:lvl4pPr rtl="0">
              <a:spcBef>
                <a:spcPts val="0"/>
              </a:spcBef>
              <a:defRPr>
                <a:solidFill>
                  <a:srgbClr val="DA0002"/>
                </a:solidFill>
              </a:defRPr>
            </a:lvl4pPr>
            <a:lvl5pPr rtl="0">
              <a:spcBef>
                <a:spcPts val="0"/>
              </a:spcBef>
              <a:defRPr>
                <a:solidFill>
                  <a:srgbClr val="DA0002"/>
                </a:solidFill>
              </a:defRPr>
            </a:lvl5pPr>
            <a:lvl6pPr rtl="0">
              <a:spcBef>
                <a:spcPts val="0"/>
              </a:spcBef>
              <a:defRPr>
                <a:solidFill>
                  <a:srgbClr val="DA0002"/>
                </a:solidFill>
              </a:defRPr>
            </a:lvl6pPr>
            <a:lvl7pPr rtl="0">
              <a:spcBef>
                <a:spcPts val="0"/>
              </a:spcBef>
              <a:defRPr>
                <a:solidFill>
                  <a:srgbClr val="DA0002"/>
                </a:solidFill>
              </a:defRPr>
            </a:lvl7pPr>
            <a:lvl8pPr rtl="0">
              <a:spcBef>
                <a:spcPts val="0"/>
              </a:spcBef>
              <a:defRPr>
                <a:solidFill>
                  <a:srgbClr val="DA0002"/>
                </a:solidFill>
              </a:defRPr>
            </a:lvl8pPr>
            <a:lvl9pPr rtl="0">
              <a:spcBef>
                <a:spcPts val="0"/>
              </a:spcBef>
              <a:defRPr>
                <a:solidFill>
                  <a:srgbClr val="DA0002"/>
                </a:solidFill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3994500" cy="37256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692273" y="1200150"/>
            <a:ext cx="3994500" cy="37256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4" name="Shape 24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rgbClr val="DA000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cxnSp>
        <p:nvCxnSpPr>
          <p:cNvPr id="28" name="Shape 28"/>
          <p:cNvCxnSpPr/>
          <p:nvPr/>
        </p:nvCxnSpPr>
        <p:spPr>
          <a:xfrm>
            <a:off x="457200" y="114300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body" idx="1"/>
          </p:nvPr>
        </p:nvSpPr>
        <p:spPr>
          <a:xfrm>
            <a:off x="457200" y="4406308"/>
            <a:ext cx="8229600" cy="519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ctr" rtl="0">
              <a:spcBef>
                <a:spcPts val="0"/>
              </a:spcBef>
              <a:buFont typeface="Arial"/>
              <a:buNone/>
              <a:defRPr sz="1800"/>
            </a:lvl1pPr>
            <a:lvl2pPr rtl="0">
              <a:spcBef>
                <a:spcPts val="0"/>
              </a:spcBef>
              <a:defRPr sz="2400">
                <a:solidFill>
                  <a:schemeClr val="dk1"/>
                </a:solidFill>
              </a:defRPr>
            </a:lvl2pPr>
            <a:lvl3pPr rtl="0">
              <a:spcBef>
                <a:spcPts val="0"/>
              </a:spcBef>
              <a:defRPr sz="2400">
                <a:solidFill>
                  <a:schemeClr val="dk1"/>
                </a:solidFill>
              </a:defRPr>
            </a:lvl3pPr>
            <a:lvl4pPr rtl="0">
              <a:spcBef>
                <a:spcPts val="0"/>
              </a:spcBef>
              <a:defRPr sz="1800">
                <a:solidFill>
                  <a:schemeClr val="dk1"/>
                </a:solidFill>
              </a:defRPr>
            </a:lvl4pPr>
            <a:lvl5pPr rtl="0">
              <a:spcBef>
                <a:spcPts val="0"/>
              </a:spcBef>
              <a:defRPr sz="1800">
                <a:solidFill>
                  <a:schemeClr val="dk1"/>
                </a:solidFill>
              </a:defRPr>
            </a:lvl5pPr>
            <a:lvl6pPr rtl="0">
              <a:spcBef>
                <a:spcPts val="0"/>
              </a:spcBef>
              <a:defRPr sz="1800">
                <a:solidFill>
                  <a:schemeClr val="dk1"/>
                </a:solidFill>
              </a:defRPr>
            </a:lvl6pPr>
            <a:lvl7pPr rtl="0">
              <a:spcBef>
                <a:spcPts val="0"/>
              </a:spcBef>
              <a:defRPr sz="1800">
                <a:solidFill>
                  <a:schemeClr val="dk1"/>
                </a:solidFill>
              </a:defRPr>
            </a:lvl7pPr>
            <a:lvl8pPr rtl="0">
              <a:spcBef>
                <a:spcPts val="0"/>
              </a:spcBef>
              <a:defRPr sz="1800">
                <a:solidFill>
                  <a:schemeClr val="dk1"/>
                </a:solidFill>
              </a:defRPr>
            </a:lvl8pPr>
            <a:lvl9pPr rtl="0">
              <a:spcBef>
                <a:spcPts val="0"/>
              </a:spcBef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cxnSp>
        <p:nvCxnSpPr>
          <p:cNvPr id="32" name="Shape 32"/>
          <p:cNvCxnSpPr/>
          <p:nvPr/>
        </p:nvCxnSpPr>
        <p:spPr>
          <a:xfrm>
            <a:off x="457200" y="4317760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hape 35"/>
          <p:cNvCxnSpPr/>
          <p:nvPr/>
        </p:nvCxnSpPr>
        <p:spPr>
          <a:xfrm>
            <a:off x="457200" y="113139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3pPr>
            <a:lvl4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4pPr>
            <a:lvl5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5pPr>
            <a:lvl6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6pPr>
            <a:lvl7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7pPr>
            <a:lvl8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8pPr>
            <a:lvl9pPr marL="0" marR="0" indent="0" algn="l" rtl="0">
              <a:spcBef>
                <a:spcPts val="0"/>
              </a:spcBef>
              <a:buClr>
                <a:schemeClr val="accent1"/>
              </a:buClr>
              <a:buFont typeface="Arial"/>
              <a:buNone/>
              <a:defRPr sz="3600" b="1" i="0" u="none" strike="noStrike" cap="none" baseline="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3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0" marR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0" marR="0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0" marR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0" marR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0" marR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0" marR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0" marR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0" marR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8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endParaRPr/>
          </a:p>
        </p:txBody>
      </p:sp>
      <p:cxnSp>
        <p:nvCxnSpPr>
          <p:cNvPr id="7" name="Shape 7"/>
          <p:cNvCxnSpPr/>
          <p:nvPr/>
        </p:nvCxnSpPr>
        <p:spPr>
          <a:xfrm>
            <a:off x="457200" y="5023258"/>
            <a:ext cx="8229600" cy="0"/>
          </a:xfrm>
          <a:prstGeom prst="straightConnector1">
            <a:avLst/>
          </a:prstGeom>
          <a:noFill/>
          <a:ln w="50800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‹#›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ctrTitle"/>
          </p:nvPr>
        </p:nvSpPr>
        <p:spPr>
          <a:xfrm>
            <a:off x="457200" y="563758"/>
            <a:ext cx="8229600" cy="300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4800" b="1" i="0" u="none" strike="noStrike" cap="none" baseline="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  <a:rtl val="0"/>
              </a:rPr>
              <a:t>Recitation 6</a:t>
            </a:r>
          </a:p>
        </p:txBody>
      </p:sp>
      <p:sp>
        <p:nvSpPr>
          <p:cNvPr id="39" name="Shape 39"/>
          <p:cNvSpPr txBox="1">
            <a:spLocks noGrp="1"/>
          </p:cNvSpPr>
          <p:nvPr>
            <p:ph type="subTitle" idx="1"/>
          </p:nvPr>
        </p:nvSpPr>
        <p:spPr>
          <a:xfrm>
            <a:off x="457200" y="3716392"/>
            <a:ext cx="8229600" cy="123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" sz="3200" b="0" i="0" u="none" strike="noStrike" cap="none" baseline="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 and Prelim Review</a:t>
            </a:r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Binary search time (b[0..n-1] is sorted)</a:t>
            </a:r>
          </a:p>
        </p:txBody>
      </p:sp>
      <p:sp>
        <p:nvSpPr>
          <p:cNvPr id="204" name="Shape 204"/>
          <p:cNvSpPr txBox="1"/>
          <p:nvPr/>
        </p:nvSpPr>
        <p:spPr>
          <a:xfrm>
            <a:off x="228598" y="1201500"/>
            <a:ext cx="5407025" cy="353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h= -1; t= n;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// invariant: P (below)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(h &lt; t-1)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int e= (h+t)/2;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if (b[e] &lt;= v) h= e;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else  t= e;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ct val="25000"/>
              <a:buFont typeface="Courier New"/>
              <a:buNone/>
            </a:pPr>
            <a:r>
              <a:rPr lang="en" sz="2200" b="0" i="0" u="none" strike="noStrike" cap="none" baseline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// b[0..h] &lt;= v &lt; b[h+1..]</a:t>
            </a:r>
          </a:p>
        </p:txBody>
      </p:sp>
      <p:sp>
        <p:nvSpPr>
          <p:cNvPr id="205" name="Shape 205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Prelim Review</a:t>
            </a:r>
          </a:p>
        </p:txBody>
      </p:sp>
      <p:grpSp>
        <p:nvGrpSpPr>
          <p:cNvPr id="206" name="Shape 206"/>
          <p:cNvGrpSpPr/>
          <p:nvPr/>
        </p:nvGrpSpPr>
        <p:grpSpPr>
          <a:xfrm>
            <a:off x="2919150" y="3856600"/>
            <a:ext cx="5855250" cy="953425"/>
            <a:chOff x="1423550" y="3731150"/>
            <a:chExt cx="5855250" cy="953425"/>
          </a:xfrm>
        </p:grpSpPr>
        <p:sp>
          <p:nvSpPr>
            <p:cNvPr id="207" name="Shape 207"/>
            <p:cNvSpPr txBox="1"/>
            <p:nvPr/>
          </p:nvSpPr>
          <p:spPr>
            <a:xfrm>
              <a:off x="2838500" y="4156850"/>
              <a:ext cx="4106100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  &lt;= v      ?     &gt; v</a:t>
              </a:r>
            </a:p>
          </p:txBody>
        </p:sp>
        <p:sp>
          <p:nvSpPr>
            <p:cNvPr id="208" name="Shape 208"/>
            <p:cNvSpPr txBox="1"/>
            <p:nvPr/>
          </p:nvSpPr>
          <p:spPr>
            <a:xfrm>
              <a:off x="1423550" y="4156850"/>
              <a:ext cx="1572899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inv P: b</a:t>
              </a:r>
            </a:p>
          </p:txBody>
        </p:sp>
        <p:sp>
          <p:nvSpPr>
            <p:cNvPr id="209" name="Shape 209"/>
            <p:cNvSpPr txBox="1"/>
            <p:nvPr/>
          </p:nvSpPr>
          <p:spPr>
            <a:xfrm>
              <a:off x="2838486" y="379590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210" name="Shape 210"/>
            <p:cNvSpPr txBox="1"/>
            <p:nvPr/>
          </p:nvSpPr>
          <p:spPr>
            <a:xfrm>
              <a:off x="6944600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n</a:t>
              </a:r>
            </a:p>
          </p:txBody>
        </p:sp>
        <p:sp>
          <p:nvSpPr>
            <p:cNvPr id="211" name="Shape 211"/>
            <p:cNvSpPr txBox="1"/>
            <p:nvPr/>
          </p:nvSpPr>
          <p:spPr>
            <a:xfrm>
              <a:off x="3939900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h</a:t>
              </a:r>
            </a:p>
          </p:txBody>
        </p:sp>
        <p:sp>
          <p:nvSpPr>
            <p:cNvPr id="212" name="Shape 212"/>
            <p:cNvSpPr txBox="1"/>
            <p:nvPr/>
          </p:nvSpPr>
          <p:spPr>
            <a:xfrm>
              <a:off x="5382525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t</a:t>
              </a:r>
            </a:p>
          </p:txBody>
        </p:sp>
        <p:cxnSp>
          <p:nvCxnSpPr>
            <p:cNvPr id="213" name="Shape 213"/>
            <p:cNvCxnSpPr/>
            <p:nvPr/>
          </p:nvCxnSpPr>
          <p:spPr>
            <a:xfrm>
              <a:off x="4307025" y="4173675"/>
              <a:ext cx="0" cy="51090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4" name="Shape 214"/>
            <p:cNvCxnSpPr/>
            <p:nvPr/>
          </p:nvCxnSpPr>
          <p:spPr>
            <a:xfrm>
              <a:off x="5417125" y="4173675"/>
              <a:ext cx="0" cy="51090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15" name="Shape 215"/>
          <p:cNvSpPr txBox="1"/>
          <p:nvPr/>
        </p:nvSpPr>
        <p:spPr>
          <a:xfrm>
            <a:off x="5218750" y="1201500"/>
            <a:ext cx="3204298" cy="2740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b[h+1..t-1] starts out with n elements in it.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Each iteration cuts size of </a:t>
            </a: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b[h+1..t-1] 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in half.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worst-case and expected case time: </a:t>
            </a:r>
            <a:r>
              <a:rPr lang="en" sz="2000" b="0" i="0" u="none" strike="noStrike" cap="none" baseline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log n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10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(</a:t>
            </a:r>
            <a:r>
              <a:rPr lang="en" sz="3200" b="1" i="0" u="none" strike="noStrike" cap="none" baseline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some</a:t>
            </a: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) things to know for the prelim</a:t>
            </a:r>
          </a:p>
        </p:txBody>
      </p:sp>
      <p:sp>
        <p:nvSpPr>
          <p:cNvPr id="222" name="Shape 222"/>
          <p:cNvSpPr txBox="1">
            <a:spLocks noGrp="1"/>
          </p:cNvSpPr>
          <p:nvPr>
            <p:ph type="body" idx="1"/>
          </p:nvPr>
        </p:nvSpPr>
        <p:spPr>
          <a:xfrm>
            <a:off x="457200" y="1200150"/>
            <a:ext cx="8229600" cy="372569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349250" marR="0" lvl="0" indent="-3492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Can you list the steps in evaluating a new-expression? Can you do them yourself on a piece of paper?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Can you list the steps in executing a method call? Can you do them yourself on a piece of paper?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 you understand exception handling? E.g. What happens after a catch block has been executed?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Can you write a recursive method or understand a given one?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Abstract class and interfaces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ArrayList, interface Comparable</a:t>
            </a:r>
          </a:p>
          <a:p>
            <a:pPr marL="349250" marR="0" lvl="0" indent="-349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" sz="20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Loops invariants</a:t>
            </a:r>
          </a:p>
          <a:p>
            <a:pPr marL="349250" marR="0" lvl="0" indent="-2222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23" name="Shape 223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11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6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Exception handling</a:t>
            </a:r>
          </a:p>
        </p:txBody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448633" y="1303653"/>
            <a:ext cx="5553666" cy="326439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private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static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double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m(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x)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y = x;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try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    y = 5/x;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    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return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5/(x+2);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} 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catch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(NullPointerException e)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	System.out.println("null");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} 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catch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(RuntimeException e)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    y = 5/(x+1);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</a:t>
            </a:r>
            <a:r>
              <a:rPr lang="en" sz="1600" b="1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return</a:t>
            </a: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1/x;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Prelim Review</a:t>
            </a:r>
          </a:p>
        </p:txBody>
      </p:sp>
      <p:sp>
        <p:nvSpPr>
          <p:cNvPr id="231" name="Shape 231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12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32" name="Shape 232"/>
          <p:cNvSpPr txBox="1"/>
          <p:nvPr/>
        </p:nvSpPr>
        <p:spPr>
          <a:xfrm>
            <a:off x="5930203" y="1682736"/>
            <a:ext cx="2532608" cy="253272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AA84F"/>
              </a:buClr>
              <a:buSzPct val="25000"/>
              <a:buFont typeface="Arial"/>
              <a:buNone/>
            </a:pPr>
            <a:r>
              <a:rPr lang="en" sz="1800" b="1" i="0" u="none" strike="noStrike" cap="none" baseline="0">
                <a:solidFill>
                  <a:srgbClr val="6AA84F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What happens when: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 x =  0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 x =  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 x = -1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 x = -2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Font typeface="Courier New"/>
              <a:buNone/>
            </a:pPr>
            <a:endParaRPr sz="1800" b="0" i="0" u="none" strike="noStrike" cap="none" baseline="0">
              <a:solidFill>
                <a:srgbClr val="0000FF"/>
              </a:solidFill>
              <a:latin typeface="Courier New"/>
              <a:ea typeface="Courier New"/>
              <a:cs typeface="Courier New"/>
              <a:sym typeface="Courier New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FF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  x =</a:t>
            </a:r>
            <a:r>
              <a:rPr lang="en" sz="18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</a:t>
            </a:r>
            <a:r>
              <a:rPr lang="en" sz="1800" b="1" i="0" u="none" strike="noStrike" cap="none" baseline="0">
                <a:solidFill>
                  <a:srgbClr val="0000FF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null</a:t>
            </a:r>
            <a:r>
              <a:rPr lang="en" sz="1800" b="0" i="0" u="none" strike="noStrike" cap="none" baseline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(?)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6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What method calls are legal</a:t>
            </a:r>
          </a:p>
        </p:txBody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457200" y="1137850"/>
            <a:ext cx="5435400" cy="1511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Animal an; …  an.m(args)</a:t>
            </a:r>
            <a:r>
              <a:rPr lang="en" sz="1600" b="0" i="0" u="none" strike="noStrike" cap="none" baseline="0">
                <a:solidFill>
                  <a:srgbClr val="1155CC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600" b="0" i="0" u="none" strike="noStrike" cap="none" baseline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legal ONLY if Java can guarantee that method m exists. How to guarantee?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600" b="0" i="0" u="none" strike="noStrike" cap="none" baseline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0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39" name="Shape 239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Prelim Review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type="body" idx="2"/>
          </p:nvPr>
        </p:nvSpPr>
        <p:spPr>
          <a:xfrm>
            <a:off x="5119200" y="1137850"/>
            <a:ext cx="3567600" cy="715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800" b="0" i="0" u="none" strike="noStrike" cap="none" baseline="0">
                <a:solidFill>
                  <a:schemeClr val="accent6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The … is computation. stores something in an.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  <a:rtl val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241" name="Shape 241"/>
          <p:cNvSpPr txBox="1"/>
          <p:nvPr/>
        </p:nvSpPr>
        <p:spPr>
          <a:xfrm>
            <a:off x="457200" y="2600100"/>
            <a:ext cx="6790499" cy="464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rgbClr val="FF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m must be declared in Animal or inherited. Why?</a:t>
            </a:r>
          </a:p>
        </p:txBody>
      </p:sp>
      <p:sp>
        <p:nvSpPr>
          <p:cNvPr id="242" name="Shape 242"/>
          <p:cNvSpPr txBox="1"/>
          <p:nvPr/>
        </p:nvSpPr>
        <p:spPr>
          <a:xfrm>
            <a:off x="457200" y="3064800"/>
            <a:ext cx="6790499" cy="89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Someone might write a subclass C of Animal that does not have m declared in it, create an object of C, store it in an. Then method m would not exist</a:t>
            </a:r>
          </a:p>
        </p:txBody>
      </p:sp>
      <p:sp>
        <p:nvSpPr>
          <p:cNvPr id="243" name="Shape 243"/>
          <p:cNvSpPr txBox="1"/>
          <p:nvPr/>
        </p:nvSpPr>
        <p:spPr>
          <a:xfrm>
            <a:off x="523025" y="4083100"/>
            <a:ext cx="6790499" cy="89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Courier New"/>
              <a:buNone/>
            </a:pPr>
            <a:r>
              <a:rPr lang="en" sz="1600" b="0" i="0" u="none" strike="noStrike" cap="none" baseline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You know already from lecture 4 on class Object, overriding toString(), and the bottom-up/overriding rule that the overriding method is called</a:t>
            </a:r>
          </a:p>
        </p:txBody>
      </p:sp>
      <p:sp>
        <p:nvSpPr>
          <p:cNvPr id="244" name="Shape 244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13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Four loopy questions</a:t>
            </a:r>
          </a:p>
        </p:txBody>
      </p:sp>
      <p:sp>
        <p:nvSpPr>
          <p:cNvPr id="46" name="Shape 46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sp>
        <p:nvSpPr>
          <p:cNvPr id="47" name="Shape 47"/>
          <p:cNvSpPr txBox="1"/>
          <p:nvPr/>
        </p:nvSpPr>
        <p:spPr>
          <a:xfrm>
            <a:off x="469900" y="1384300"/>
            <a:ext cx="3778500" cy="2088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//Precondition</a:t>
            </a:r>
          </a:p>
          <a:p>
            <a:pPr marL="0" marR="0" lvl="0" indent="457200" algn="l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Initialization;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// invariant: P</a:t>
            </a: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</a:t>
            </a:r>
            <a:r>
              <a:rPr lang="en" sz="2400" b="1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</a:t>
            </a: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( B ) { S }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2000" b="0" i="0" u="none" strike="noStrike" cap="none" baseline="0">
              <a:solidFill>
                <a:srgbClr val="000000"/>
              </a:solidFill>
              <a:latin typeface="Courier New"/>
              <a:ea typeface="Courier New"/>
              <a:cs typeface="Courier New"/>
              <a:sym typeface="Courier New"/>
              <a:rtl val="0"/>
            </a:endParaRPr>
          </a:p>
        </p:txBody>
      </p:sp>
      <p:cxnSp>
        <p:nvCxnSpPr>
          <p:cNvPr id="48" name="Shape 48"/>
          <p:cNvCxnSpPr/>
          <p:nvPr/>
        </p:nvCxnSpPr>
        <p:spPr>
          <a:xfrm flipH="1">
            <a:off x="3830900" y="1761111"/>
            <a:ext cx="1824899" cy="4467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49" name="Shape 49"/>
          <p:cNvSpPr txBox="1"/>
          <p:nvPr/>
        </p:nvSpPr>
        <p:spPr>
          <a:xfrm>
            <a:off x="5655800" y="1578112"/>
            <a:ext cx="2959500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1. Does it </a:t>
            </a:r>
            <a:r>
              <a:rPr lang="en" sz="2000" b="1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</a:t>
            </a: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 Does initialization make invariant P true?</a:t>
            </a:r>
          </a:p>
        </p:txBody>
      </p:sp>
      <p:cxnSp>
        <p:nvCxnSpPr>
          <p:cNvPr id="50" name="Shape 50"/>
          <p:cNvCxnSpPr/>
          <p:nvPr/>
        </p:nvCxnSpPr>
        <p:spPr>
          <a:xfrm rot="10800000">
            <a:off x="2461474" y="3261625"/>
            <a:ext cx="5700" cy="532199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51" name="Shape 51"/>
          <p:cNvSpPr txBox="1"/>
          <p:nvPr/>
        </p:nvSpPr>
        <p:spPr>
          <a:xfrm>
            <a:off x="1070675" y="3793825"/>
            <a:ext cx="2792999" cy="1015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2. Does it </a:t>
            </a:r>
            <a:r>
              <a:rPr lang="en" sz="2000" b="1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stop</a:t>
            </a: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P and !B imply the desired result?</a:t>
            </a:r>
          </a:p>
        </p:txBody>
      </p:sp>
      <p:sp>
        <p:nvSpPr>
          <p:cNvPr id="52" name="Shape 52"/>
          <p:cNvSpPr txBox="1"/>
          <p:nvPr/>
        </p:nvSpPr>
        <p:spPr>
          <a:xfrm>
            <a:off x="5655800" y="2624150"/>
            <a:ext cx="33329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3. Does repetend S make </a:t>
            </a:r>
            <a:r>
              <a:rPr lang="en" sz="2000" b="1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progress </a:t>
            </a: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toward termination?</a:t>
            </a:r>
          </a:p>
        </p:txBody>
      </p:sp>
      <p:cxnSp>
        <p:nvCxnSpPr>
          <p:cNvPr id="53" name="Shape 53"/>
          <p:cNvCxnSpPr>
            <a:stCxn id="52" idx="1"/>
          </p:cNvCxnSpPr>
          <p:nvPr/>
        </p:nvCxnSpPr>
        <p:spPr>
          <a:xfrm flipH="1">
            <a:off x="4087700" y="3052850"/>
            <a:ext cx="1568100" cy="62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54" name="Shape 54"/>
          <p:cNvSpPr txBox="1"/>
          <p:nvPr/>
        </p:nvSpPr>
        <p:spPr>
          <a:xfrm>
            <a:off x="5655800" y="3732873"/>
            <a:ext cx="29595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4. Does repetend S </a:t>
            </a:r>
            <a:r>
              <a:rPr lang="en" sz="2000" b="1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</a:t>
            </a:r>
            <a:r>
              <a:rPr lang="en" sz="2000" b="0" i="0" u="none" strike="noStrike" cap="none" baseline="0">
                <a:solidFill>
                  <a:srgbClr val="1155CC"/>
                </a:solidFill>
                <a:latin typeface="Arial"/>
                <a:ea typeface="Arial"/>
                <a:cs typeface="Arial"/>
                <a:sym typeface="Arial"/>
                <a:rtl val="0"/>
              </a:rPr>
              <a:t> invariant P true?</a:t>
            </a:r>
          </a:p>
        </p:txBody>
      </p:sp>
      <p:cxnSp>
        <p:nvCxnSpPr>
          <p:cNvPr id="55" name="Shape 55"/>
          <p:cNvCxnSpPr>
            <a:stCxn id="54" idx="1"/>
          </p:cNvCxnSpPr>
          <p:nvPr/>
        </p:nvCxnSpPr>
        <p:spPr>
          <a:xfrm rot="10800000">
            <a:off x="4025000" y="3334773"/>
            <a:ext cx="1630800" cy="8268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triangle" w="lg" len="lg"/>
          </a:ln>
        </p:spPr>
      </p:cxn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2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8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61541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Add elements backward</a:t>
            </a:r>
          </a:p>
        </p:txBody>
      </p:sp>
      <p:sp>
        <p:nvSpPr>
          <p:cNvPr id="62" name="Shape 62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grpSp>
        <p:nvGrpSpPr>
          <p:cNvPr id="63" name="Shape 63"/>
          <p:cNvGrpSpPr/>
          <p:nvPr/>
        </p:nvGrpSpPr>
        <p:grpSpPr>
          <a:xfrm>
            <a:off x="457200" y="1394300"/>
            <a:ext cx="6797674" cy="625199"/>
            <a:chOff x="457200" y="1664175"/>
            <a:chExt cx="6797674" cy="625199"/>
          </a:xfrm>
        </p:grpSpPr>
        <p:sp>
          <p:nvSpPr>
            <p:cNvPr id="64" name="Shape 64"/>
            <p:cNvSpPr txBox="1"/>
            <p:nvPr/>
          </p:nvSpPr>
          <p:spPr>
            <a:xfrm>
              <a:off x="3249475" y="1720125"/>
              <a:ext cx="4005399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?</a:t>
              </a:r>
            </a:p>
          </p:txBody>
        </p:sp>
        <p:sp>
          <p:nvSpPr>
            <p:cNvPr id="65" name="Shape 65"/>
            <p:cNvSpPr txBox="1"/>
            <p:nvPr/>
          </p:nvSpPr>
          <p:spPr>
            <a:xfrm>
              <a:off x="2755625" y="1734750"/>
              <a:ext cx="513300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b</a:t>
              </a:r>
            </a:p>
          </p:txBody>
        </p:sp>
        <p:sp>
          <p:nvSpPr>
            <p:cNvPr id="66" name="Shape 66"/>
            <p:cNvSpPr txBox="1"/>
            <p:nvPr/>
          </p:nvSpPr>
          <p:spPr>
            <a:xfrm>
              <a:off x="457200" y="1664175"/>
              <a:ext cx="1837800" cy="625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Precondition</a:t>
              </a:r>
            </a:p>
          </p:txBody>
        </p:sp>
      </p:grpSp>
      <p:grpSp>
        <p:nvGrpSpPr>
          <p:cNvPr id="67" name="Shape 67"/>
          <p:cNvGrpSpPr/>
          <p:nvPr/>
        </p:nvGrpSpPr>
        <p:grpSpPr>
          <a:xfrm>
            <a:off x="457200" y="3703086"/>
            <a:ext cx="6797675" cy="944837"/>
            <a:chOff x="457200" y="2575961"/>
            <a:chExt cx="6797675" cy="944837"/>
          </a:xfrm>
        </p:grpSpPr>
        <p:sp>
          <p:nvSpPr>
            <p:cNvPr id="68" name="Shape 68"/>
            <p:cNvSpPr txBox="1"/>
            <p:nvPr/>
          </p:nvSpPr>
          <p:spPr>
            <a:xfrm>
              <a:off x="3249475" y="2936911"/>
              <a:ext cx="4005399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  ?</a:t>
              </a:r>
            </a:p>
          </p:txBody>
        </p:sp>
        <p:sp>
          <p:nvSpPr>
            <p:cNvPr id="69" name="Shape 69"/>
            <p:cNvSpPr txBox="1"/>
            <p:nvPr/>
          </p:nvSpPr>
          <p:spPr>
            <a:xfrm>
              <a:off x="2755625" y="2951536"/>
              <a:ext cx="513300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b</a:t>
              </a:r>
            </a:p>
          </p:txBody>
        </p:sp>
        <p:sp>
          <p:nvSpPr>
            <p:cNvPr id="70" name="Shape 70"/>
            <p:cNvSpPr txBox="1"/>
            <p:nvPr/>
          </p:nvSpPr>
          <p:spPr>
            <a:xfrm>
              <a:off x="4487125" y="2936911"/>
              <a:ext cx="2767750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s = sum of these</a:t>
              </a:r>
            </a:p>
          </p:txBody>
        </p:sp>
        <p:sp>
          <p:nvSpPr>
            <p:cNvPr id="71" name="Shape 71"/>
            <p:cNvSpPr txBox="1"/>
            <p:nvPr/>
          </p:nvSpPr>
          <p:spPr>
            <a:xfrm>
              <a:off x="4218500" y="2575961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h</a:t>
              </a:r>
            </a:p>
          </p:txBody>
        </p:sp>
        <p:sp>
          <p:nvSpPr>
            <p:cNvPr id="72" name="Shape 72"/>
            <p:cNvSpPr txBox="1"/>
            <p:nvPr/>
          </p:nvSpPr>
          <p:spPr>
            <a:xfrm>
              <a:off x="457200" y="2895600"/>
              <a:ext cx="1837800" cy="625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Invariant</a:t>
              </a:r>
            </a:p>
          </p:txBody>
        </p:sp>
      </p:grpSp>
      <p:grpSp>
        <p:nvGrpSpPr>
          <p:cNvPr id="73" name="Shape 73"/>
          <p:cNvGrpSpPr/>
          <p:nvPr/>
        </p:nvGrpSpPr>
        <p:grpSpPr>
          <a:xfrm>
            <a:off x="457200" y="2289275"/>
            <a:ext cx="6797675" cy="625199"/>
            <a:chOff x="457200" y="4083150"/>
            <a:chExt cx="6797675" cy="625199"/>
          </a:xfrm>
        </p:grpSpPr>
        <p:sp>
          <p:nvSpPr>
            <p:cNvPr id="74" name="Shape 74"/>
            <p:cNvSpPr txBox="1"/>
            <p:nvPr/>
          </p:nvSpPr>
          <p:spPr>
            <a:xfrm>
              <a:off x="3249325" y="4139100"/>
              <a:ext cx="4005550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s = sum of these</a:t>
              </a:r>
            </a:p>
          </p:txBody>
        </p:sp>
        <p:sp>
          <p:nvSpPr>
            <p:cNvPr id="75" name="Shape 75"/>
            <p:cNvSpPr txBox="1"/>
            <p:nvPr/>
          </p:nvSpPr>
          <p:spPr>
            <a:xfrm>
              <a:off x="2755625" y="4153725"/>
              <a:ext cx="513300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b</a:t>
              </a:r>
            </a:p>
          </p:txBody>
        </p:sp>
        <p:sp>
          <p:nvSpPr>
            <p:cNvPr id="76" name="Shape 76"/>
            <p:cNvSpPr txBox="1"/>
            <p:nvPr/>
          </p:nvSpPr>
          <p:spPr>
            <a:xfrm>
              <a:off x="457200" y="4083150"/>
              <a:ext cx="1837800" cy="625199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Postcondition</a:t>
              </a:r>
            </a:p>
          </p:txBody>
        </p:sp>
      </p:grpSp>
      <p:sp>
        <p:nvSpPr>
          <p:cNvPr id="77" name="Shape 77"/>
          <p:cNvSpPr txBox="1"/>
          <p:nvPr/>
        </p:nvSpPr>
        <p:spPr>
          <a:xfrm>
            <a:off x="402950" y="3181319"/>
            <a:ext cx="6258167" cy="40010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Get invariant by generalizing pre- and post-conditions</a:t>
            </a:r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3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 txBox="1"/>
          <p:nvPr/>
        </p:nvSpPr>
        <p:spPr>
          <a:xfrm>
            <a:off x="5254375" y="1811975"/>
            <a:ext cx="3684173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?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6492023" y="1811975"/>
            <a:ext cx="2446524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 = sum of …</a:t>
            </a:r>
          </a:p>
        </p:txBody>
      </p:sp>
      <p:sp>
        <p:nvSpPr>
          <p:cNvPr id="85" name="Shape 85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61541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Add elements backward</a:t>
            </a:r>
          </a:p>
        </p:txBody>
      </p:sp>
      <p:sp>
        <p:nvSpPr>
          <p:cNvPr id="86" name="Shape 86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3997850" y="1826611"/>
            <a:ext cx="1275900" cy="51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INV: b</a:t>
            </a:r>
          </a:p>
        </p:txBody>
      </p:sp>
      <p:sp>
        <p:nvSpPr>
          <p:cNvPr id="88" name="Shape 88"/>
          <p:cNvSpPr txBox="1"/>
          <p:nvPr/>
        </p:nvSpPr>
        <p:spPr>
          <a:xfrm>
            <a:off x="6223400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</a:t>
            </a:r>
          </a:p>
        </p:txBody>
      </p:sp>
      <p:sp>
        <p:nvSpPr>
          <p:cNvPr id="89" name="Shape 89"/>
          <p:cNvSpPr txBox="1"/>
          <p:nvPr/>
        </p:nvSpPr>
        <p:spPr>
          <a:xfrm>
            <a:off x="290125" y="1981025"/>
            <a:ext cx="3952498" cy="231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s= 0;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h= </a:t>
            </a: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b.length-1</a:t>
            </a: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(h &gt;= 0)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s= s + b[h];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</p:txBody>
      </p:sp>
      <p:sp>
        <p:nvSpPr>
          <p:cNvPr id="90" name="Shape 90"/>
          <p:cNvSpPr txBox="1"/>
          <p:nvPr/>
        </p:nvSpPr>
        <p:spPr>
          <a:xfrm>
            <a:off x="5170837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3997850" y="2727575"/>
            <a:ext cx="4940700" cy="179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the invariant true?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make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progress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toward termination?</a:t>
            </a:r>
          </a:p>
        </p:txBody>
      </p:sp>
      <p:sp>
        <p:nvSpPr>
          <p:cNvPr id="92" name="Shape 92"/>
          <p:cNvSpPr/>
          <p:nvPr/>
        </p:nvSpPr>
        <p:spPr>
          <a:xfrm>
            <a:off x="3997850" y="2967600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3" name="Shape 93"/>
          <p:cNvSpPr/>
          <p:nvPr/>
        </p:nvSpPr>
        <p:spPr>
          <a:xfrm>
            <a:off x="3997850" y="33256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4" name="Shape 94"/>
          <p:cNvSpPr/>
          <p:nvPr/>
        </p:nvSpPr>
        <p:spPr>
          <a:xfrm>
            <a:off x="3920275" y="3751312"/>
            <a:ext cx="489300" cy="513300"/>
          </a:xfrm>
          <a:prstGeom prst="mathMultiply">
            <a:avLst>
              <a:gd name="adj1" fmla="val 12221"/>
            </a:avLst>
          </a:prstGeom>
          <a:solidFill>
            <a:srgbClr val="E06666"/>
          </a:solidFill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95" name="Shape 95"/>
          <p:cNvSpPr/>
          <p:nvPr/>
        </p:nvSpPr>
        <p:spPr>
          <a:xfrm>
            <a:off x="3997850" y="26199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6" name="Shape 96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4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Shape 101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61541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Add elements backward</a:t>
            </a:r>
          </a:p>
        </p:txBody>
      </p:sp>
      <p:sp>
        <p:nvSpPr>
          <p:cNvPr id="102" name="Shape 102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sp>
        <p:nvSpPr>
          <p:cNvPr id="103" name="Shape 103"/>
          <p:cNvSpPr txBox="1"/>
          <p:nvPr/>
        </p:nvSpPr>
        <p:spPr>
          <a:xfrm>
            <a:off x="5254375" y="1811975"/>
            <a:ext cx="31389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?</a:t>
            </a:r>
          </a:p>
        </p:txBody>
      </p:sp>
      <p:sp>
        <p:nvSpPr>
          <p:cNvPr id="104" name="Shape 104"/>
          <p:cNvSpPr txBox="1"/>
          <p:nvPr/>
        </p:nvSpPr>
        <p:spPr>
          <a:xfrm>
            <a:off x="3997850" y="1826611"/>
            <a:ext cx="1275900" cy="51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INV: b</a:t>
            </a:r>
          </a:p>
        </p:txBody>
      </p:sp>
      <p:sp>
        <p:nvSpPr>
          <p:cNvPr id="105" name="Shape 105"/>
          <p:cNvSpPr txBox="1"/>
          <p:nvPr/>
        </p:nvSpPr>
        <p:spPr>
          <a:xfrm>
            <a:off x="6492025" y="1811975"/>
            <a:ext cx="19011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 = sum</a:t>
            </a:r>
          </a:p>
        </p:txBody>
      </p:sp>
      <p:sp>
        <p:nvSpPr>
          <p:cNvPr id="106" name="Shape 106"/>
          <p:cNvSpPr txBox="1"/>
          <p:nvPr/>
        </p:nvSpPr>
        <p:spPr>
          <a:xfrm>
            <a:off x="6223400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</a:t>
            </a:r>
          </a:p>
        </p:txBody>
      </p:sp>
      <p:sp>
        <p:nvSpPr>
          <p:cNvPr id="107" name="Shape 107"/>
          <p:cNvSpPr txBox="1"/>
          <p:nvPr/>
        </p:nvSpPr>
        <p:spPr>
          <a:xfrm>
            <a:off x="290125" y="1981025"/>
            <a:ext cx="3952498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s= 0;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h= </a:t>
            </a: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b.length-1</a:t>
            </a: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(h &gt; 0)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s= s + b[h];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h--;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</p:txBody>
      </p:sp>
      <p:sp>
        <p:nvSpPr>
          <p:cNvPr id="108" name="Shape 108"/>
          <p:cNvSpPr txBox="1"/>
          <p:nvPr/>
        </p:nvSpPr>
        <p:spPr>
          <a:xfrm>
            <a:off x="5170837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109" name="Shape 109"/>
          <p:cNvSpPr txBox="1"/>
          <p:nvPr/>
        </p:nvSpPr>
        <p:spPr>
          <a:xfrm>
            <a:off x="3997850" y="2727575"/>
            <a:ext cx="4940700" cy="179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the invariant true?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make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progress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toward termination?</a:t>
            </a:r>
          </a:p>
        </p:txBody>
      </p:sp>
      <p:sp>
        <p:nvSpPr>
          <p:cNvPr id="110" name="Shape 110"/>
          <p:cNvSpPr/>
          <p:nvPr/>
        </p:nvSpPr>
        <p:spPr>
          <a:xfrm>
            <a:off x="3997850" y="33256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1" name="Shape 111"/>
          <p:cNvSpPr/>
          <p:nvPr/>
        </p:nvSpPr>
        <p:spPr>
          <a:xfrm>
            <a:off x="3997850" y="3692850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2" name="Shape 112"/>
          <p:cNvSpPr/>
          <p:nvPr/>
        </p:nvSpPr>
        <p:spPr>
          <a:xfrm>
            <a:off x="3920275" y="2953561"/>
            <a:ext cx="489300" cy="513300"/>
          </a:xfrm>
          <a:prstGeom prst="mathMultiply">
            <a:avLst>
              <a:gd name="adj1" fmla="val 12221"/>
            </a:avLst>
          </a:prstGeom>
          <a:solidFill>
            <a:srgbClr val="E06666"/>
          </a:solidFill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13" name="Shape 113"/>
          <p:cNvSpPr/>
          <p:nvPr/>
        </p:nvSpPr>
        <p:spPr>
          <a:xfrm>
            <a:off x="3997850" y="26199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14" name="Shape 114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5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61541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Add elements backward</a:t>
            </a:r>
          </a:p>
        </p:txBody>
      </p:sp>
      <p:sp>
        <p:nvSpPr>
          <p:cNvPr id="120" name="Shape 120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sp>
        <p:nvSpPr>
          <p:cNvPr id="121" name="Shape 121"/>
          <p:cNvSpPr txBox="1"/>
          <p:nvPr/>
        </p:nvSpPr>
        <p:spPr>
          <a:xfrm>
            <a:off x="5254375" y="1811975"/>
            <a:ext cx="31389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?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3997850" y="1826611"/>
            <a:ext cx="1275900" cy="51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INV: b</a:t>
            </a:r>
          </a:p>
        </p:txBody>
      </p:sp>
      <p:sp>
        <p:nvSpPr>
          <p:cNvPr id="123" name="Shape 123"/>
          <p:cNvSpPr txBox="1"/>
          <p:nvPr/>
        </p:nvSpPr>
        <p:spPr>
          <a:xfrm>
            <a:off x="6492025" y="1811975"/>
            <a:ext cx="19011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 = sum</a:t>
            </a:r>
          </a:p>
        </p:txBody>
      </p:sp>
      <p:sp>
        <p:nvSpPr>
          <p:cNvPr id="124" name="Shape 124"/>
          <p:cNvSpPr txBox="1"/>
          <p:nvPr/>
        </p:nvSpPr>
        <p:spPr>
          <a:xfrm>
            <a:off x="6223400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</a:t>
            </a:r>
          </a:p>
        </p:txBody>
      </p:sp>
      <p:sp>
        <p:nvSpPr>
          <p:cNvPr id="125" name="Shape 125"/>
          <p:cNvSpPr txBox="1"/>
          <p:nvPr/>
        </p:nvSpPr>
        <p:spPr>
          <a:xfrm>
            <a:off x="290125" y="1981025"/>
            <a:ext cx="3952498" cy="1981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s= 0;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h= </a:t>
            </a: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b.length-1</a:t>
            </a: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(h &gt;= 0)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s= s + b[h];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h= h - 2;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</p:txBody>
      </p:sp>
      <p:sp>
        <p:nvSpPr>
          <p:cNvPr id="126" name="Shape 126"/>
          <p:cNvSpPr txBox="1"/>
          <p:nvPr/>
        </p:nvSpPr>
        <p:spPr>
          <a:xfrm>
            <a:off x="5170837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127" name="Shape 127"/>
          <p:cNvSpPr txBox="1"/>
          <p:nvPr/>
        </p:nvSpPr>
        <p:spPr>
          <a:xfrm>
            <a:off x="3997850" y="2727575"/>
            <a:ext cx="4940700" cy="179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the invariant true?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make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progress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toward termination?</a:t>
            </a:r>
          </a:p>
        </p:txBody>
      </p:sp>
      <p:sp>
        <p:nvSpPr>
          <p:cNvPr id="128" name="Shape 128"/>
          <p:cNvSpPr/>
          <p:nvPr/>
        </p:nvSpPr>
        <p:spPr>
          <a:xfrm>
            <a:off x="3997850" y="2967600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29" name="Shape 129"/>
          <p:cNvSpPr/>
          <p:nvPr/>
        </p:nvSpPr>
        <p:spPr>
          <a:xfrm>
            <a:off x="3997850" y="3692850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0" name="Shape 130"/>
          <p:cNvSpPr/>
          <p:nvPr/>
        </p:nvSpPr>
        <p:spPr>
          <a:xfrm>
            <a:off x="3920275" y="3325612"/>
            <a:ext cx="489300" cy="513300"/>
          </a:xfrm>
          <a:prstGeom prst="mathMultiply">
            <a:avLst>
              <a:gd name="adj1" fmla="val 12221"/>
            </a:avLst>
          </a:prstGeom>
          <a:solidFill>
            <a:srgbClr val="E06666"/>
          </a:solidFill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31" name="Shape 131"/>
          <p:cNvSpPr/>
          <p:nvPr/>
        </p:nvSpPr>
        <p:spPr>
          <a:xfrm>
            <a:off x="3997850" y="26199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32" name="Shape 132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6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61541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Add elements backwards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sp>
        <p:nvSpPr>
          <p:cNvPr id="139" name="Shape 139"/>
          <p:cNvSpPr txBox="1"/>
          <p:nvPr/>
        </p:nvSpPr>
        <p:spPr>
          <a:xfrm>
            <a:off x="5254375" y="1811975"/>
            <a:ext cx="31389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?</a:t>
            </a:r>
          </a:p>
        </p:txBody>
      </p:sp>
      <p:sp>
        <p:nvSpPr>
          <p:cNvPr id="140" name="Shape 140"/>
          <p:cNvSpPr txBox="1"/>
          <p:nvPr/>
        </p:nvSpPr>
        <p:spPr>
          <a:xfrm>
            <a:off x="3997850" y="1826611"/>
            <a:ext cx="1275900" cy="51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INV: b</a:t>
            </a:r>
          </a:p>
        </p:txBody>
      </p:sp>
      <p:sp>
        <p:nvSpPr>
          <p:cNvPr id="141" name="Shape 141"/>
          <p:cNvSpPr txBox="1"/>
          <p:nvPr/>
        </p:nvSpPr>
        <p:spPr>
          <a:xfrm>
            <a:off x="6492025" y="1811975"/>
            <a:ext cx="19011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 = sum</a:t>
            </a:r>
          </a:p>
        </p:txBody>
      </p:sp>
      <p:sp>
        <p:nvSpPr>
          <p:cNvPr id="142" name="Shape 142"/>
          <p:cNvSpPr txBox="1"/>
          <p:nvPr/>
        </p:nvSpPr>
        <p:spPr>
          <a:xfrm>
            <a:off x="6223400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</a:t>
            </a:r>
          </a:p>
        </p:txBody>
      </p:sp>
      <p:sp>
        <p:nvSpPr>
          <p:cNvPr id="143" name="Shape 143"/>
          <p:cNvSpPr txBox="1"/>
          <p:nvPr/>
        </p:nvSpPr>
        <p:spPr>
          <a:xfrm>
            <a:off x="290125" y="1981025"/>
            <a:ext cx="3952498" cy="2315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s= 0;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h= </a:t>
            </a:r>
            <a:r>
              <a:rPr lang="en" sz="2400" b="0" i="0" u="none" strike="noStrike" cap="none" baseline="0">
                <a:solidFill>
                  <a:schemeClr val="dk1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b.length-1</a:t>
            </a: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(h &gt;= 0)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s= s + b[h];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h--;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</p:txBody>
      </p:sp>
      <p:sp>
        <p:nvSpPr>
          <p:cNvPr id="144" name="Shape 144"/>
          <p:cNvSpPr txBox="1"/>
          <p:nvPr/>
        </p:nvSpPr>
        <p:spPr>
          <a:xfrm>
            <a:off x="5170837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145" name="Shape 145"/>
          <p:cNvSpPr txBox="1"/>
          <p:nvPr/>
        </p:nvSpPr>
        <p:spPr>
          <a:xfrm>
            <a:off x="3997850" y="2727575"/>
            <a:ext cx="4940700" cy="179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the invariant true?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make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progress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toward termination?</a:t>
            </a:r>
          </a:p>
        </p:txBody>
      </p:sp>
      <p:sp>
        <p:nvSpPr>
          <p:cNvPr id="146" name="Shape 146"/>
          <p:cNvSpPr/>
          <p:nvPr/>
        </p:nvSpPr>
        <p:spPr>
          <a:xfrm>
            <a:off x="3997850" y="2967600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7" name="Shape 147"/>
          <p:cNvSpPr/>
          <p:nvPr/>
        </p:nvSpPr>
        <p:spPr>
          <a:xfrm>
            <a:off x="3997850" y="33256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8" name="Shape 148"/>
          <p:cNvSpPr/>
          <p:nvPr/>
        </p:nvSpPr>
        <p:spPr>
          <a:xfrm>
            <a:off x="3997850" y="26199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49" name="Shape 149"/>
          <p:cNvSpPr/>
          <p:nvPr/>
        </p:nvSpPr>
        <p:spPr>
          <a:xfrm>
            <a:off x="3997850" y="37513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50" name="Shape 150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7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457200" y="205975"/>
            <a:ext cx="6154199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Add elements backward</a:t>
            </a:r>
          </a:p>
        </p:txBody>
      </p:sp>
      <p:sp>
        <p:nvSpPr>
          <p:cNvPr id="156" name="Shape 156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Loop Invariants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5254375" y="1811975"/>
            <a:ext cx="31389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  ?</a:t>
            </a:r>
          </a:p>
        </p:txBody>
      </p:sp>
      <p:sp>
        <p:nvSpPr>
          <p:cNvPr id="158" name="Shape 158"/>
          <p:cNvSpPr txBox="1"/>
          <p:nvPr/>
        </p:nvSpPr>
        <p:spPr>
          <a:xfrm>
            <a:off x="3997850" y="1826611"/>
            <a:ext cx="1275900" cy="513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INV: b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6492025" y="1811975"/>
            <a:ext cx="1901100" cy="513300"/>
          </a:xfrm>
          <a:prstGeom prst="rect">
            <a:avLst/>
          </a:prstGeom>
          <a:noFill/>
          <a:ln w="2857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s = sum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6223400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h</a:t>
            </a:r>
          </a:p>
        </p:txBody>
      </p:sp>
      <p:sp>
        <p:nvSpPr>
          <p:cNvPr id="161" name="Shape 161"/>
          <p:cNvSpPr txBox="1"/>
          <p:nvPr/>
        </p:nvSpPr>
        <p:spPr>
          <a:xfrm>
            <a:off x="309941" y="1980906"/>
            <a:ext cx="3958095" cy="198104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s= 0;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int h= 0;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while (h &gt;= 0) {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s= s + b[h];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	h--;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Courier New"/>
              <a:buNone/>
            </a:pPr>
            <a:r>
              <a:rPr lang="en" sz="2400" b="0" i="0" u="none" strike="noStrike" cap="none" baseline="0">
                <a:solidFill>
                  <a:srgbClr val="000000"/>
                </a:solidFill>
                <a:latin typeface="Courier New"/>
                <a:ea typeface="Courier New"/>
                <a:cs typeface="Courier New"/>
                <a:sym typeface="Courier New"/>
                <a:rtl val="0"/>
              </a:rPr>
              <a:t>}</a:t>
            </a:r>
          </a:p>
        </p:txBody>
      </p:sp>
      <p:sp>
        <p:nvSpPr>
          <p:cNvPr id="162" name="Shape 162"/>
          <p:cNvSpPr txBox="1"/>
          <p:nvPr/>
        </p:nvSpPr>
        <p:spPr>
          <a:xfrm>
            <a:off x="5170837" y="1451025"/>
            <a:ext cx="334200" cy="425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18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0</a:t>
            </a:r>
          </a:p>
        </p:txBody>
      </p:sp>
      <p:sp>
        <p:nvSpPr>
          <p:cNvPr id="163" name="Shape 163"/>
          <p:cNvSpPr txBox="1"/>
          <p:nvPr/>
        </p:nvSpPr>
        <p:spPr>
          <a:xfrm>
            <a:off x="3997850" y="2727575"/>
            <a:ext cx="4940700" cy="1790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start 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right?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keep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the invariant true?</a:t>
            </a:r>
          </a:p>
          <a:p>
            <a:pPr marL="457200" marR="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AutoNum type="arabicPeriod"/>
            </a:pP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Does it make </a:t>
            </a:r>
            <a:r>
              <a:rPr lang="en" sz="2000" b="1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progress</a:t>
            </a:r>
            <a:r>
              <a:rPr lang="en" sz="20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 toward termination?</a:t>
            </a:r>
          </a:p>
        </p:txBody>
      </p:sp>
      <p:sp>
        <p:nvSpPr>
          <p:cNvPr id="164" name="Shape 164"/>
          <p:cNvSpPr/>
          <p:nvPr/>
        </p:nvSpPr>
        <p:spPr>
          <a:xfrm>
            <a:off x="3997850" y="332562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5" name="Shape 165"/>
          <p:cNvSpPr/>
          <p:nvPr/>
        </p:nvSpPr>
        <p:spPr>
          <a:xfrm>
            <a:off x="3997850" y="3692850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6" name="Shape 166"/>
          <p:cNvSpPr/>
          <p:nvPr/>
        </p:nvSpPr>
        <p:spPr>
          <a:xfrm>
            <a:off x="3920275" y="2637250"/>
            <a:ext cx="489300" cy="513300"/>
          </a:xfrm>
          <a:prstGeom prst="mathMultiply">
            <a:avLst>
              <a:gd name="adj1" fmla="val 12221"/>
            </a:avLst>
          </a:prstGeom>
          <a:solidFill>
            <a:srgbClr val="E06666"/>
          </a:solidFill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 sz="14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  <p:sp>
        <p:nvSpPr>
          <p:cNvPr id="167" name="Shape 167"/>
          <p:cNvSpPr/>
          <p:nvPr/>
        </p:nvSpPr>
        <p:spPr>
          <a:xfrm>
            <a:off x="3997850" y="3009875"/>
            <a:ext cx="334142" cy="425690"/>
          </a:xfrm>
          <a:custGeom>
            <a:avLst/>
            <a:gdLst/>
            <a:ahLst/>
            <a:cxnLst/>
            <a:rect l="0" t="0" r="0" b="0"/>
            <a:pathLst>
              <a:path w="53463" h="60147" extrusionOk="0">
                <a:moveTo>
                  <a:pt x="0" y="43916"/>
                </a:moveTo>
                <a:lnTo>
                  <a:pt x="10024" y="35801"/>
                </a:lnTo>
                <a:lnTo>
                  <a:pt x="18139" y="47735"/>
                </a:lnTo>
                <a:lnTo>
                  <a:pt x="40098" y="0"/>
                </a:lnTo>
                <a:lnTo>
                  <a:pt x="53463" y="13366"/>
                </a:lnTo>
                <a:lnTo>
                  <a:pt x="19571" y="60147"/>
                </a:lnTo>
                <a:close/>
              </a:path>
            </a:pathLst>
          </a:custGeom>
          <a:solidFill>
            <a:srgbClr val="93C47D"/>
          </a:solidFill>
          <a:ln w="19050" cap="flat" cmpd="sng">
            <a:solidFill>
              <a:srgbClr val="38761D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168" name="Shape 168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8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Shape 173"/>
          <p:cNvSpPr txBox="1">
            <a:spLocks noGrp="1"/>
          </p:cNvSpPr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Arial"/>
              <a:buNone/>
            </a:pP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Binary search in </a:t>
            </a:r>
            <a:r>
              <a:rPr lang="en" sz="3200" b="1" i="0" u="none" strike="noStrike" cap="none" baseline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sorted</a:t>
            </a:r>
            <a:r>
              <a:rPr lang="en" sz="3200" b="1" i="0" u="none" strike="noStrike" cap="none" baseline="0">
                <a:solidFill>
                  <a:srgbClr val="DA0002"/>
                </a:solidFill>
                <a:latin typeface="Arial"/>
                <a:ea typeface="Arial"/>
                <a:cs typeface="Arial"/>
                <a:sym typeface="Arial"/>
                <a:rtl val="0"/>
              </a:rPr>
              <a:t> b[0..n-1]</a:t>
            </a:r>
          </a:p>
        </p:txBody>
      </p:sp>
      <p:sp>
        <p:nvSpPr>
          <p:cNvPr id="174" name="Shape 174"/>
          <p:cNvSpPr txBox="1"/>
          <p:nvPr/>
        </p:nvSpPr>
        <p:spPr>
          <a:xfrm>
            <a:off x="228600" y="1201500"/>
            <a:ext cx="2882899" cy="20059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Given this precondition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and a value v,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r>
              <a:rPr lang="en" sz="2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store a value in h to truthify:</a:t>
            </a:r>
          </a:p>
        </p:txBody>
      </p:sp>
      <p:sp>
        <p:nvSpPr>
          <p:cNvPr id="175" name="Shape 175"/>
          <p:cNvSpPr txBox="1"/>
          <p:nvPr/>
        </p:nvSpPr>
        <p:spPr>
          <a:xfrm>
            <a:off x="7004350" y="0"/>
            <a:ext cx="2139599" cy="366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08686"/>
              </a:buClr>
              <a:buSzPct val="25000"/>
              <a:buFont typeface="Arial"/>
              <a:buNone/>
            </a:pPr>
            <a:r>
              <a:rPr lang="en" sz="1600" b="1" i="0" u="none" strike="noStrike" cap="none" baseline="0">
                <a:solidFill>
                  <a:srgbClr val="E08686"/>
                </a:solidFill>
                <a:latin typeface="Arial"/>
                <a:ea typeface="Arial"/>
                <a:cs typeface="Arial"/>
                <a:sym typeface="Arial"/>
                <a:rtl val="0"/>
              </a:rPr>
              <a:t>Prelim Review</a:t>
            </a:r>
          </a:p>
        </p:txBody>
      </p:sp>
      <p:grpSp>
        <p:nvGrpSpPr>
          <p:cNvPr id="176" name="Shape 176"/>
          <p:cNvGrpSpPr/>
          <p:nvPr/>
        </p:nvGrpSpPr>
        <p:grpSpPr>
          <a:xfrm>
            <a:off x="3076900" y="1106375"/>
            <a:ext cx="5515725" cy="939000"/>
            <a:chOff x="1763075" y="3604150"/>
            <a:chExt cx="5515725" cy="939000"/>
          </a:xfrm>
        </p:grpSpPr>
        <p:sp>
          <p:nvSpPr>
            <p:cNvPr id="177" name="Shape 177"/>
            <p:cNvSpPr txBox="1"/>
            <p:nvPr/>
          </p:nvSpPr>
          <p:spPr>
            <a:xfrm>
              <a:off x="2838500" y="4029850"/>
              <a:ext cx="4106100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           ?    </a:t>
              </a:r>
            </a:p>
          </p:txBody>
        </p:sp>
        <p:sp>
          <p:nvSpPr>
            <p:cNvPr id="178" name="Shape 178"/>
            <p:cNvSpPr txBox="1"/>
            <p:nvPr/>
          </p:nvSpPr>
          <p:spPr>
            <a:xfrm>
              <a:off x="1763075" y="3998100"/>
              <a:ext cx="1328624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pre: b</a:t>
              </a:r>
            </a:p>
          </p:txBody>
        </p:sp>
        <p:sp>
          <p:nvSpPr>
            <p:cNvPr id="179" name="Shape 179"/>
            <p:cNvSpPr txBox="1"/>
            <p:nvPr/>
          </p:nvSpPr>
          <p:spPr>
            <a:xfrm>
              <a:off x="2838486" y="3621275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180" name="Shape 180"/>
            <p:cNvSpPr txBox="1"/>
            <p:nvPr/>
          </p:nvSpPr>
          <p:spPr>
            <a:xfrm>
              <a:off x="6944600" y="3604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n</a:t>
              </a:r>
            </a:p>
          </p:txBody>
        </p:sp>
      </p:grpSp>
      <p:grpSp>
        <p:nvGrpSpPr>
          <p:cNvPr id="181" name="Shape 181"/>
          <p:cNvGrpSpPr/>
          <p:nvPr/>
        </p:nvGrpSpPr>
        <p:grpSpPr>
          <a:xfrm>
            <a:off x="2981650" y="3590261"/>
            <a:ext cx="5667575" cy="953425"/>
            <a:chOff x="1611225" y="3731150"/>
            <a:chExt cx="5667575" cy="953425"/>
          </a:xfrm>
        </p:grpSpPr>
        <p:sp>
          <p:nvSpPr>
            <p:cNvPr id="182" name="Shape 182"/>
            <p:cNvSpPr txBox="1"/>
            <p:nvPr/>
          </p:nvSpPr>
          <p:spPr>
            <a:xfrm>
              <a:off x="2838500" y="4156850"/>
              <a:ext cx="4106100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  &lt;= v      ?     &gt; v</a:t>
              </a:r>
            </a:p>
          </p:txBody>
        </p:sp>
        <p:sp>
          <p:nvSpPr>
            <p:cNvPr id="183" name="Shape 183"/>
            <p:cNvSpPr txBox="1"/>
            <p:nvPr/>
          </p:nvSpPr>
          <p:spPr>
            <a:xfrm>
              <a:off x="1611225" y="4156850"/>
              <a:ext cx="1385223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inv : b</a:t>
              </a:r>
            </a:p>
          </p:txBody>
        </p:sp>
        <p:sp>
          <p:nvSpPr>
            <p:cNvPr id="184" name="Shape 184"/>
            <p:cNvSpPr txBox="1"/>
            <p:nvPr/>
          </p:nvSpPr>
          <p:spPr>
            <a:xfrm>
              <a:off x="2838486" y="379590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185" name="Shape 185"/>
            <p:cNvSpPr txBox="1"/>
            <p:nvPr/>
          </p:nvSpPr>
          <p:spPr>
            <a:xfrm>
              <a:off x="6944600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n</a:t>
              </a:r>
            </a:p>
          </p:txBody>
        </p:sp>
        <p:sp>
          <p:nvSpPr>
            <p:cNvPr id="186" name="Shape 186"/>
            <p:cNvSpPr txBox="1"/>
            <p:nvPr/>
          </p:nvSpPr>
          <p:spPr>
            <a:xfrm>
              <a:off x="3939900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h</a:t>
              </a:r>
            </a:p>
          </p:txBody>
        </p:sp>
        <p:sp>
          <p:nvSpPr>
            <p:cNvPr id="187" name="Shape 187"/>
            <p:cNvSpPr txBox="1"/>
            <p:nvPr/>
          </p:nvSpPr>
          <p:spPr>
            <a:xfrm>
              <a:off x="5382525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t</a:t>
              </a:r>
            </a:p>
          </p:txBody>
        </p:sp>
        <p:cxnSp>
          <p:nvCxnSpPr>
            <p:cNvPr id="188" name="Shape 188"/>
            <p:cNvCxnSpPr/>
            <p:nvPr/>
          </p:nvCxnSpPr>
          <p:spPr>
            <a:xfrm>
              <a:off x="4307025" y="4173675"/>
              <a:ext cx="0" cy="51090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89" name="Shape 189"/>
            <p:cNvCxnSpPr/>
            <p:nvPr/>
          </p:nvCxnSpPr>
          <p:spPr>
            <a:xfrm>
              <a:off x="5417125" y="4173675"/>
              <a:ext cx="0" cy="51090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190" name="Shape 190"/>
          <p:cNvGrpSpPr/>
          <p:nvPr/>
        </p:nvGrpSpPr>
        <p:grpSpPr>
          <a:xfrm>
            <a:off x="2984500" y="2268425"/>
            <a:ext cx="5639050" cy="939000"/>
            <a:chOff x="1639750" y="3731150"/>
            <a:chExt cx="5639050" cy="939000"/>
          </a:xfrm>
        </p:grpSpPr>
        <p:sp>
          <p:nvSpPr>
            <p:cNvPr id="191" name="Shape 191"/>
            <p:cNvSpPr txBox="1"/>
            <p:nvPr/>
          </p:nvSpPr>
          <p:spPr>
            <a:xfrm>
              <a:off x="2838500" y="4156850"/>
              <a:ext cx="4106100" cy="513300"/>
            </a:xfrm>
            <a:prstGeom prst="rect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  &lt;= v            &gt; v</a:t>
              </a:r>
            </a:p>
          </p:txBody>
        </p:sp>
        <p:sp>
          <p:nvSpPr>
            <p:cNvPr id="192" name="Shape 192"/>
            <p:cNvSpPr txBox="1"/>
            <p:nvPr/>
          </p:nvSpPr>
          <p:spPr>
            <a:xfrm>
              <a:off x="1639750" y="4156850"/>
              <a:ext cx="1356698" cy="5133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Courier New"/>
                <a:buNone/>
              </a:pPr>
              <a:r>
                <a:rPr lang="en" sz="2000" b="0" i="0" u="none" strike="noStrike" cap="none" baseline="0">
                  <a:solidFill>
                    <a:srgbClr val="000000"/>
                  </a:solidFill>
                  <a:latin typeface="Courier New"/>
                  <a:ea typeface="Courier New"/>
                  <a:cs typeface="Courier New"/>
                  <a:sym typeface="Courier New"/>
                  <a:rtl val="0"/>
                </a:rPr>
                <a:t>post: b</a:t>
              </a:r>
            </a:p>
          </p:txBody>
        </p:sp>
        <p:sp>
          <p:nvSpPr>
            <p:cNvPr id="193" name="Shape 193"/>
            <p:cNvSpPr txBox="1"/>
            <p:nvPr/>
          </p:nvSpPr>
          <p:spPr>
            <a:xfrm>
              <a:off x="2838486" y="379590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0</a:t>
              </a:r>
            </a:p>
          </p:txBody>
        </p:sp>
        <p:sp>
          <p:nvSpPr>
            <p:cNvPr id="194" name="Shape 194"/>
            <p:cNvSpPr txBox="1"/>
            <p:nvPr/>
          </p:nvSpPr>
          <p:spPr>
            <a:xfrm>
              <a:off x="6944600" y="373115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n</a:t>
              </a:r>
            </a:p>
          </p:txBody>
        </p:sp>
        <p:sp>
          <p:nvSpPr>
            <p:cNvPr id="195" name="Shape 195"/>
            <p:cNvSpPr txBox="1"/>
            <p:nvPr/>
          </p:nvSpPr>
          <p:spPr>
            <a:xfrm>
              <a:off x="4368525" y="3762900"/>
              <a:ext cx="334200" cy="425700"/>
            </a:xfrm>
            <a:prstGeom prst="rect">
              <a:avLst/>
            </a:prstGeom>
            <a:noFill/>
            <a:ln>
              <a:noFill/>
            </a:ln>
          </p:spPr>
          <p:txBody>
            <a:bodyPr lIns="91425" tIns="91425" rIns="91425" bIns="91425" anchor="t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ct val="25000"/>
                <a:buFont typeface="Arial"/>
                <a:buNone/>
              </a:pPr>
              <a:r>
                <a:rPr lang="en" sz="1800" b="0" i="0" u="none" strike="noStrike" cap="none" baseline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  <a:rtl val="0"/>
                </a:rPr>
                <a:t>h</a:t>
              </a:r>
            </a:p>
          </p:txBody>
        </p:sp>
        <p:cxnSp>
          <p:nvCxnSpPr>
            <p:cNvPr id="196" name="Shape 196"/>
            <p:cNvCxnSpPr/>
            <p:nvPr/>
          </p:nvCxnSpPr>
          <p:spPr>
            <a:xfrm>
              <a:off x="4703900" y="4156850"/>
              <a:ext cx="0" cy="510900"/>
            </a:xfrm>
            <a:prstGeom prst="straightConnector1">
              <a:avLst/>
            </a:prstGeom>
            <a:noFill/>
            <a:ln w="2857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97" name="Shape 197"/>
          <p:cNvSpPr txBox="1"/>
          <p:nvPr/>
        </p:nvSpPr>
        <p:spPr>
          <a:xfrm>
            <a:off x="228600" y="3508130"/>
            <a:ext cx="2327274" cy="101566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00000"/>
              </a:buClr>
              <a:buSzPct val="25000"/>
              <a:buFont typeface="Arial"/>
              <a:buNone/>
            </a:pPr>
            <a:r>
              <a:rPr lang="en" sz="2000" b="0" i="0" u="none" strike="noStrike" cap="none" baseline="0">
                <a:solidFill>
                  <a:srgbClr val="800000"/>
                </a:solidFill>
                <a:latin typeface="Arial"/>
                <a:ea typeface="Arial"/>
                <a:cs typeface="Arial"/>
                <a:sym typeface="Arial"/>
                <a:rtl val="0"/>
              </a:rPr>
              <a:t>Find invariant by generalizing pre and post</a:t>
            </a:r>
          </a:p>
        </p:txBody>
      </p:sp>
      <p:sp>
        <p:nvSpPr>
          <p:cNvPr id="198" name="Shape 198"/>
          <p:cNvSpPr txBox="1">
            <a:spLocks noGrp="1"/>
          </p:cNvSpPr>
          <p:nvPr>
            <p:ph type="sldNum" idx="12"/>
          </p:nvPr>
        </p:nvSpPr>
        <p:spPr>
          <a:xfrm>
            <a:off x="8556790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fld id="{00000000-1234-1234-1234-123412341234}" type="slidenum">
              <a:rPr lang="en" sz="13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  <a:rtl val="0"/>
              </a:rPr>
              <a:t>9</a:t>
            </a:fld>
            <a:endParaRPr lang="en" sz="13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  <a:rtl val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wiss">
  <a:themeElements>
    <a:clrScheme name="Custom 218">
      <a:dk1>
        <a:srgbClr val="000000"/>
      </a:dk1>
      <a:lt1>
        <a:srgbClr val="FFFFFF"/>
      </a:lt1>
      <a:dk2>
        <a:srgbClr val="5B595A"/>
      </a:dk2>
      <a:lt2>
        <a:srgbClr val="CFD4D4"/>
      </a:lt2>
      <a:accent1>
        <a:srgbClr val="CC0202"/>
      </a:accent1>
      <a:accent2>
        <a:srgbClr val="228AFF"/>
      </a:accent2>
      <a:accent3>
        <a:srgbClr val="FBC82F"/>
      </a:accent3>
      <a:accent4>
        <a:srgbClr val="253E91"/>
      </a:accent4>
      <a:accent5>
        <a:srgbClr val="F68D0C"/>
      </a:accent5>
      <a:accent6>
        <a:srgbClr val="257E12"/>
      </a:accent6>
      <a:hlink>
        <a:srgbClr val="144C72"/>
      </a:hlink>
      <a:folHlink>
        <a:srgbClr val="8C9D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983</Words>
  <Application>Microsoft Macintosh PowerPoint</Application>
  <PresentationFormat>On-screen Show (16:9)</PresentationFormat>
  <Paragraphs>223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swiss</vt:lpstr>
      <vt:lpstr>Recitation 6</vt:lpstr>
      <vt:lpstr>Four loopy questions</vt:lpstr>
      <vt:lpstr>Add elements backward</vt:lpstr>
      <vt:lpstr>Add elements backward</vt:lpstr>
      <vt:lpstr>Add elements backward</vt:lpstr>
      <vt:lpstr>Add elements backward</vt:lpstr>
      <vt:lpstr>Add elements backwards</vt:lpstr>
      <vt:lpstr>Add elements backward</vt:lpstr>
      <vt:lpstr>Binary search in sorted b[0..n-1]</vt:lpstr>
      <vt:lpstr>Binary search time (b[0..n-1] is sorted)</vt:lpstr>
      <vt:lpstr>(some) things to know for the prelim</vt:lpstr>
      <vt:lpstr>Exception handling</vt:lpstr>
      <vt:lpstr>What method calls are legal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Recitation 6</dc:title>
  <cp:lastModifiedBy>David Gries</cp:lastModifiedBy>
  <cp:revision>1</cp:revision>
  <dcterms:modified xsi:type="dcterms:W3CDTF">2015-09-24T23:52:37Z</dcterms:modified>
</cp:coreProperties>
</file>