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comment2.xml" ContentType="application/vnd.openxmlformats-officedocument.presentationml.comments+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1620">
          <p15:clr>
            <a:srgbClr val="A4A3A4"/>
          </p15:clr>
        </p15:guide>
        <p15:guide id="2" pos="286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Chahin" initials="" lastIdx="8"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82530" autoAdjust="0"/>
  </p:normalViewPr>
  <p:slideViewPr>
    <p:cSldViewPr snapToGrid="0" snapToObjects="1" showGuides="1">
      <p:cViewPr varScale="1">
        <p:scale>
          <a:sx n="125" d="100"/>
          <a:sy n="125" d="100"/>
        </p:scale>
        <p:origin x="224" y="168"/>
      </p:cViewPr>
      <p:guideLst>
        <p:guide orient="horz" pos="1620"/>
        <p:guide pos="286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notesMaster" Target="notesMasters/notesMaster1.xml"/><Relationship Id="rId28" Type="http://schemas.openxmlformats.org/officeDocument/2006/relationships/commentAuthors" Target="commentAuthors.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idx="8">
    <p:pos x="6000" y="600"/>
    <p:text>Not really sure if we need to spend time on an exercise that forces them to write the bad code. Could we make this a demo instead and get rid of the notes and assumptions below?</p:text>
  </p:cm>
  <p:cm authorId="0" idx="7">
    <p:pos x="6000" y="500"/>
    <p:text>Do we need to display this text on the screen? It's fairly small, and I'm not sure if displaying getters and setters helps them. Could you use a class diagram instead and just put the area formulas in the boxes?</p:text>
  </p:cm>
  <p:cm authorId="0" idx="6">
    <p:pos x="6000" y="400"/>
    <p:text>Actually, I think I spoke too soon. I think saying these things are okay in the notes section. I'm not sure if we need a slide on this.
We could probably just convince them that the casting is way too ugly and not readable.</p:text>
  </p:cm>
  <p:cm authorId="0" idx="5">
    <p:pos x="6000" y="300"/>
    <p:text>I actually think Gries's way of motivating Abstract classes is better, where he has a super class with a method that doesn't make any semantic sense.</p:text>
  </p:cm>
  <p:cm authorId="0" idx="4">
    <p:pos x="6000" y="200"/>
    <p:text>I like this slide overall but you should probably move the issues section to the Notes section</p:text>
  </p:cm>
  <p:cm authorId="0" idx="3">
    <p:pos x="6000" y="100"/>
    <p:text>Most likely should squash this slide down to the previous one and remove some text. Fewer slides the better.</p:text>
  </p:cm>
  <p:cm authorId="0" idx="2">
    <p:pos x="6000" y="0"/>
    <p:text>Define this better</p:text>
  </p:cm>
</p:cmLst>
</file>

<file path=ppt/comments/comment2.xml><?xml version="1.0" encoding="utf-8"?>
<p:cmLst xmlns:a="http://schemas.openxmlformats.org/drawingml/2006/main" xmlns:r="http://schemas.openxmlformats.org/officeDocument/2006/relationships" xmlns:p="http://schemas.openxmlformats.org/presentationml/2006/main">
  <p:cm authorId="0" idx="1">
    <p:pos x="6000" y="0"/>
    <p:text>Replace with lines</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76176954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Shape 4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2" name="Shape 4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44664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8" name="Shape 1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1024855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9" name="Shape 1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If we were to implement a method whistle(), where is the best place to implement whistle? </a:t>
            </a:r>
          </a:p>
          <a:p>
            <a:pPr rtl="0">
              <a:spcBef>
                <a:spcPts val="0"/>
              </a:spcBef>
              <a:buNone/>
            </a:pPr>
            <a:r>
              <a:rPr lang="en"/>
              <a:t>Some of our animals like Human and Parrot should be able to whistle but Dog should not.</a:t>
            </a:r>
          </a:p>
          <a:p>
            <a:pPr rtl="0">
              <a:spcBef>
                <a:spcPts val="0"/>
              </a:spcBef>
              <a:buNone/>
            </a:pPr>
            <a:endParaRPr/>
          </a:p>
          <a:p>
            <a:pPr rtl="0">
              <a:spcBef>
                <a:spcPts val="0"/>
              </a:spcBef>
              <a:buNone/>
            </a:pPr>
            <a:r>
              <a:rPr lang="en"/>
              <a:t>Two problems:</a:t>
            </a:r>
          </a:p>
          <a:p>
            <a:pPr marL="457200" lvl="0" indent="-298450" rtl="0">
              <a:spcBef>
                <a:spcPts val="0"/>
              </a:spcBef>
              <a:buClr>
                <a:srgbClr val="000000"/>
              </a:buClr>
              <a:buSzPct val="100000"/>
              <a:buFont typeface="Arial"/>
              <a:buAutoNum type="arabicPeriod"/>
            </a:pPr>
            <a:r>
              <a:rPr lang="en"/>
              <a:t>We could implement whistle() in a superclass, but that doesn’t really make sense because not all animals, mammals, or birds are whistlers.</a:t>
            </a:r>
          </a:p>
          <a:p>
            <a:pPr marL="457200" lvl="0" indent="-298450" rtl="0">
              <a:spcBef>
                <a:spcPts val="0"/>
              </a:spcBef>
              <a:buClr>
                <a:srgbClr val="000000"/>
              </a:buClr>
              <a:buSzPct val="100000"/>
              <a:buFont typeface="Arial"/>
              <a:buAutoNum type="arabicPeriod"/>
            </a:pPr>
            <a:r>
              <a:rPr lang="en"/>
              <a:t>We could implement whistle() in just Human and Parrot, but then we would have to do that ugly casting again in order to run whistle().</a:t>
            </a:r>
          </a:p>
          <a:p>
            <a:pPr rtl="0">
              <a:spcBef>
                <a:spcPts val="0"/>
              </a:spcBef>
              <a:buNone/>
            </a:pPr>
            <a:endParaRPr/>
          </a:p>
          <a:p>
            <a:pPr rtl="0">
              <a:spcBef>
                <a:spcPts val="0"/>
              </a:spcBef>
              <a:buNone/>
            </a:pPr>
            <a:r>
              <a:rPr lang="en"/>
              <a:t>It would be great to have a second </a:t>
            </a:r>
            <a:r>
              <a:rPr lang="en" b="1"/>
              <a:t>class</a:t>
            </a:r>
            <a:r>
              <a:rPr lang="en"/>
              <a:t> Whistler that we could extend! Human could just inherit from Whistler </a:t>
            </a:r>
            <a:r>
              <a:rPr lang="en" b="1"/>
              <a:t>and </a:t>
            </a:r>
            <a:r>
              <a:rPr lang="en"/>
              <a:t>Mammal.</a:t>
            </a:r>
          </a:p>
          <a:p>
            <a:pPr lvl="0" rtl="0">
              <a:spcBef>
                <a:spcPts val="0"/>
              </a:spcBef>
              <a:buNone/>
            </a:pPr>
            <a:endParaRPr/>
          </a:p>
        </p:txBody>
      </p:sp>
    </p:spTree>
    <p:extLst>
      <p:ext uri="{BB962C8B-B14F-4D97-AF65-F5344CB8AC3E}">
        <p14:creationId xmlns:p14="http://schemas.microsoft.com/office/powerpoint/2010/main" val="19333883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Shape 14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49" name="Shape 14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Can extend only </a:t>
            </a:r>
            <a:r>
              <a:rPr lang="en" b="1" dirty="0"/>
              <a:t>one</a:t>
            </a:r>
            <a:r>
              <a:rPr lang="en" dirty="0"/>
              <a:t> class!</a:t>
            </a:r>
          </a:p>
          <a:p>
            <a:pPr rtl="0">
              <a:spcBef>
                <a:spcPts val="0"/>
              </a:spcBef>
              <a:buNone/>
            </a:pPr>
            <a:endParaRPr dirty="0"/>
          </a:p>
          <a:p>
            <a:pPr rtl="0">
              <a:spcBef>
                <a:spcPts val="0"/>
              </a:spcBef>
              <a:buNone/>
            </a:pPr>
            <a:r>
              <a:rPr lang="en" dirty="0"/>
              <a:t>Java does not allow this because it doesn’t know which method breathe to call. </a:t>
            </a:r>
          </a:p>
          <a:p>
            <a:pPr rtl="0">
              <a:spcBef>
                <a:spcPts val="0"/>
              </a:spcBef>
              <a:buNone/>
            </a:pPr>
            <a:r>
              <a:rPr lang="en" dirty="0"/>
              <a:t>C++ has always had multiple inheritance and it’s always been a problem. </a:t>
            </a:r>
          </a:p>
          <a:p>
            <a:pPr rtl="0">
              <a:spcBef>
                <a:spcPts val="0"/>
              </a:spcBef>
              <a:buNone/>
            </a:pPr>
            <a:endParaRPr dirty="0"/>
          </a:p>
          <a:p>
            <a:pPr lvl="0">
              <a:lnSpc>
                <a:spcPct val="115000"/>
              </a:lnSpc>
              <a:spcBef>
                <a:spcPts val="0"/>
              </a:spcBef>
              <a:buClr>
                <a:schemeClr val="dk1"/>
              </a:buClr>
              <a:buFont typeface="Arial"/>
              <a:buNone/>
            </a:pPr>
            <a:endParaRPr dirty="0"/>
          </a:p>
        </p:txBody>
      </p:sp>
    </p:spTree>
    <p:extLst>
      <p:ext uri="{BB962C8B-B14F-4D97-AF65-F5344CB8AC3E}">
        <p14:creationId xmlns:p14="http://schemas.microsoft.com/office/powerpoint/2010/main" val="883708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Shape 15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58" name="Shape 1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None/>
            </a:pPr>
            <a:r>
              <a:rPr lang="en">
                <a:solidFill>
                  <a:schemeClr val="dk1"/>
                </a:solidFill>
              </a:rPr>
              <a:t>Use abstract classes instead? Seems okay because method bodies are not given.</a:t>
            </a:r>
          </a:p>
          <a:p>
            <a:pPr lvl="0" rtl="0">
              <a:lnSpc>
                <a:spcPct val="115000"/>
              </a:lnSpc>
              <a:spcBef>
                <a:spcPts val="0"/>
              </a:spcBef>
              <a:buNone/>
            </a:pPr>
            <a:r>
              <a:rPr lang="en">
                <a:solidFill>
                  <a:schemeClr val="dk1"/>
                </a:solidFill>
              </a:rPr>
              <a:t>But Java does not allow this, because abstract classes can still have similarly named non-abstract methods.</a:t>
            </a:r>
          </a:p>
          <a:p>
            <a:pPr lvl="0" rtl="0">
              <a:lnSpc>
                <a:spcPct val="115000"/>
              </a:lnSpc>
              <a:spcBef>
                <a:spcPts val="0"/>
              </a:spcBef>
              <a:buNone/>
            </a:pPr>
            <a:r>
              <a:rPr lang="en">
                <a:solidFill>
                  <a:schemeClr val="dk1"/>
                </a:solidFill>
              </a:rPr>
              <a:t>Instead, Java has a construct, the interface, which is like an abstract class but has more restrictions.</a:t>
            </a:r>
          </a:p>
        </p:txBody>
      </p:sp>
    </p:spTree>
    <p:extLst>
      <p:ext uri="{BB962C8B-B14F-4D97-AF65-F5344CB8AC3E}">
        <p14:creationId xmlns:p14="http://schemas.microsoft.com/office/powerpoint/2010/main" val="4971510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68" name="Shape 1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100000"/>
              <a:buFont typeface="Arial"/>
              <a:buNone/>
            </a:pPr>
            <a:r>
              <a:rPr lang="en" dirty="0">
                <a:solidFill>
                  <a:schemeClr val="dk1"/>
                </a:solidFill>
              </a:rPr>
              <a:t>An interface is like a fully abstract class but has a slightly different syntax.</a:t>
            </a:r>
          </a:p>
          <a:p>
            <a:pPr lvl="0" rtl="0">
              <a:lnSpc>
                <a:spcPct val="115000"/>
              </a:lnSpc>
              <a:spcBef>
                <a:spcPts val="0"/>
              </a:spcBef>
              <a:buClr>
                <a:schemeClr val="dk1"/>
              </a:buClr>
              <a:buSzPct val="100000"/>
              <a:buFont typeface="Arial"/>
              <a:buNone/>
            </a:pPr>
            <a:r>
              <a:rPr lang="en" dirty="0">
                <a:solidFill>
                  <a:schemeClr val="dk1"/>
                </a:solidFill>
              </a:rPr>
              <a:t>An interface can contain type signatures for methods, just like abstract methods in abstract classes, but they have to be public.</a:t>
            </a:r>
          </a:p>
          <a:p>
            <a:pPr lvl="0">
              <a:lnSpc>
                <a:spcPct val="115000"/>
              </a:lnSpc>
              <a:spcBef>
                <a:spcPts val="0"/>
              </a:spcBef>
              <a:buClr>
                <a:schemeClr val="dk1"/>
              </a:buClr>
              <a:buSzPct val="100000"/>
              <a:buFont typeface="Arial"/>
              <a:buNone/>
            </a:pPr>
            <a:r>
              <a:rPr lang="en" dirty="0">
                <a:solidFill>
                  <a:schemeClr val="dk1"/>
                </a:solidFill>
              </a:rPr>
              <a:t>An interface can contain fields, but they have to be public, static, and final and they have to contain an initializer. So they are really just </a:t>
            </a:r>
            <a:r>
              <a:rPr lang="en" dirty="0" smtClean="0">
                <a:solidFill>
                  <a:schemeClr val="dk1"/>
                </a:solidFill>
              </a:rPr>
              <a:t>constants</a:t>
            </a:r>
            <a:r>
              <a:rPr lang="en-US" dirty="0" smtClean="0">
                <a:solidFill>
                  <a:schemeClr val="dk1"/>
                </a:solidFill>
              </a:rPr>
              <a:t>.</a:t>
            </a:r>
          </a:p>
          <a:p>
            <a:pPr lvl="0">
              <a:lnSpc>
                <a:spcPct val="115000"/>
              </a:lnSpc>
              <a:spcBef>
                <a:spcPts val="0"/>
              </a:spcBef>
              <a:buClr>
                <a:schemeClr val="dk1"/>
              </a:buClr>
              <a:buSzPct val="100000"/>
              <a:buFont typeface="Arial"/>
              <a:buNone/>
            </a:pPr>
            <a:endParaRPr lang="en-US" dirty="0" smtClean="0">
              <a:solidFill>
                <a:schemeClr val="dk1"/>
              </a:solidFill>
            </a:endParaRPr>
          </a:p>
          <a:p>
            <a:pPr lvl="0">
              <a:lnSpc>
                <a:spcPct val="115000"/>
              </a:lnSpc>
              <a:spcBef>
                <a:spcPts val="0"/>
              </a:spcBef>
              <a:buClr>
                <a:schemeClr val="dk1"/>
              </a:buClr>
              <a:buSzPct val="100000"/>
              <a:buFont typeface="Arial"/>
              <a:buNone/>
            </a:pPr>
            <a:r>
              <a:rPr lang="en-US" dirty="0" smtClean="0">
                <a:solidFill>
                  <a:schemeClr val="dk1"/>
                </a:solidFill>
              </a:rPr>
              <a:t>Emphasize again: An interface is like an</a:t>
            </a:r>
            <a:r>
              <a:rPr lang="en-US" baseline="0" dirty="0" smtClean="0">
                <a:solidFill>
                  <a:schemeClr val="dk1"/>
                </a:solidFill>
              </a:rPr>
              <a:t> abstract class in which all methods are abstract and all fields are constants.</a:t>
            </a:r>
          </a:p>
          <a:p>
            <a:pPr lvl="0">
              <a:lnSpc>
                <a:spcPct val="115000"/>
              </a:lnSpc>
              <a:spcBef>
                <a:spcPts val="0"/>
              </a:spcBef>
              <a:buClr>
                <a:schemeClr val="dk1"/>
              </a:buClr>
              <a:buSzPct val="100000"/>
              <a:buFont typeface="Arial"/>
              <a:buNone/>
            </a:pPr>
            <a:r>
              <a:rPr lang="en-US" baseline="0" dirty="0" smtClean="0">
                <a:solidFill>
                  <a:schemeClr val="dk1"/>
                </a:solidFill>
              </a:rPr>
              <a:t>It’s just a different syntax.</a:t>
            </a:r>
            <a:endParaRPr lang="en" dirty="0">
              <a:solidFill>
                <a:schemeClr val="dk1"/>
              </a:solidFill>
            </a:endParaRPr>
          </a:p>
        </p:txBody>
      </p:sp>
    </p:spTree>
    <p:extLst>
      <p:ext uri="{BB962C8B-B14F-4D97-AF65-F5344CB8AC3E}">
        <p14:creationId xmlns:p14="http://schemas.microsoft.com/office/powerpoint/2010/main" val="19063609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Shape 1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78" name="Shape 1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 NOTE -------------</a:t>
            </a:r>
          </a:p>
          <a:p>
            <a:pPr rtl="0">
              <a:spcBef>
                <a:spcPts val="0"/>
              </a:spcBef>
              <a:buNone/>
            </a:pPr>
            <a:r>
              <a:rPr lang="en"/>
              <a:t>If someone asks about conflicting constants in interfaces, Java will actually have an compile-time error due to ambiguity.</a:t>
            </a:r>
          </a:p>
          <a:p>
            <a:pPr rtl="0">
              <a:spcBef>
                <a:spcPts val="0"/>
              </a:spcBef>
              <a:buNone/>
            </a:pPr>
            <a:r>
              <a:rPr lang="en"/>
              <a:t>So you would need to call the constant you want from the interface like Whistler.MEANING_OF_LIFE or Singer.MEANING_OF_LIFE.</a:t>
            </a:r>
          </a:p>
          <a:p>
            <a:pPr rtl="0">
              <a:spcBef>
                <a:spcPts val="0"/>
              </a:spcBef>
              <a:buNone/>
            </a:pPr>
            <a:endParaRPr/>
          </a:p>
          <a:p>
            <a:pPr>
              <a:spcBef>
                <a:spcPts val="0"/>
              </a:spcBef>
              <a:buNone/>
            </a:pPr>
            <a:r>
              <a:rPr lang="en"/>
              <a:t>Similarly for conflicting return types for methods of the same name, java will say that the return type is incompatible with one of the interfaces.</a:t>
            </a:r>
          </a:p>
        </p:txBody>
      </p:sp>
    </p:spTree>
    <p:extLst>
      <p:ext uri="{BB962C8B-B14F-4D97-AF65-F5344CB8AC3E}">
        <p14:creationId xmlns:p14="http://schemas.microsoft.com/office/powerpoint/2010/main" val="18998057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Shape 1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99" name="Shape 1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lnSpc>
                <a:spcPct val="144000"/>
              </a:lnSpc>
              <a:spcBef>
                <a:spcPts val="0"/>
              </a:spcBef>
              <a:buClr>
                <a:schemeClr val="dk1"/>
              </a:buClr>
              <a:buSzPct val="100000"/>
              <a:buFont typeface="Arial"/>
              <a:buChar char="●"/>
            </a:pPr>
            <a:r>
              <a:rPr lang="en" sz="1200" dirty="0">
                <a:solidFill>
                  <a:schemeClr val="dk1"/>
                </a:solidFill>
              </a:rPr>
              <a:t>Implementing an interface allows a class to become more formal about the behavior it promises to provide. </a:t>
            </a:r>
          </a:p>
          <a:p>
            <a:pPr marL="457200" lvl="0" indent="-304800" rtl="0">
              <a:lnSpc>
                <a:spcPct val="144000"/>
              </a:lnSpc>
              <a:spcBef>
                <a:spcPts val="0"/>
              </a:spcBef>
              <a:buClr>
                <a:schemeClr val="dk1"/>
              </a:buClr>
              <a:buSzPct val="100000"/>
              <a:buFont typeface="Arial"/>
              <a:buChar char="●"/>
            </a:pPr>
            <a:r>
              <a:rPr lang="en" sz="1200" dirty="0">
                <a:solidFill>
                  <a:schemeClr val="dk1"/>
                </a:solidFill>
              </a:rPr>
              <a:t>Interfaces form a </a:t>
            </a:r>
            <a:r>
              <a:rPr lang="en" sz="1200" b="1" dirty="0">
                <a:solidFill>
                  <a:schemeClr val="dk1"/>
                </a:solidFill>
              </a:rPr>
              <a:t>contract</a:t>
            </a:r>
            <a:r>
              <a:rPr lang="en" sz="1200" dirty="0">
                <a:solidFill>
                  <a:schemeClr val="dk1"/>
                </a:solidFill>
              </a:rPr>
              <a:t> between the class and the outside world, and this contract is enforced at build time by the compiler. </a:t>
            </a:r>
          </a:p>
          <a:p>
            <a:pPr marL="457200" lvl="0" indent="-304800" rtl="0">
              <a:lnSpc>
                <a:spcPct val="144000"/>
              </a:lnSpc>
              <a:spcBef>
                <a:spcPts val="0"/>
              </a:spcBef>
              <a:buClr>
                <a:schemeClr val="dk1"/>
              </a:buClr>
              <a:buSzPct val="100000"/>
              <a:buFont typeface="Arial"/>
              <a:buChar char="●"/>
            </a:pPr>
            <a:r>
              <a:rPr lang="en" sz="1200" dirty="0">
                <a:solidFill>
                  <a:schemeClr val="dk1"/>
                </a:solidFill>
              </a:rPr>
              <a:t>If your class claims to implement an interface, the class will compile only if all methods defined by that interface are overridden in the </a:t>
            </a:r>
            <a:r>
              <a:rPr lang="en" sz="1200" dirty="0" smtClean="0">
                <a:solidFill>
                  <a:schemeClr val="dk1"/>
                </a:solidFill>
              </a:rPr>
              <a:t>class.</a:t>
            </a:r>
            <a:endParaRPr lang="en" sz="1200" dirty="0">
              <a:solidFill>
                <a:schemeClr val="dk1"/>
              </a:solidFill>
            </a:endParaRPr>
          </a:p>
        </p:txBody>
      </p:sp>
    </p:spTree>
    <p:extLst>
      <p:ext uri="{BB962C8B-B14F-4D97-AF65-F5344CB8AC3E}">
        <p14:creationId xmlns:p14="http://schemas.microsoft.com/office/powerpoint/2010/main" val="12491161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There are </a:t>
            </a:r>
            <a:r>
              <a:rPr lang="en" b="1" dirty="0" smtClean="0"/>
              <a:t>six</a:t>
            </a:r>
            <a:r>
              <a:rPr lang="en" dirty="0" smtClean="0"/>
              <a:t> </a:t>
            </a:r>
            <a:r>
              <a:rPr lang="en" dirty="0"/>
              <a:t>perspectives of the same Human object. From each perspective, you can call a method m()  (say) only if it is defined in that perspective or above it; otherwise, the call is illegal. </a:t>
            </a:r>
            <a:r>
              <a:rPr lang="en" b="1" dirty="0"/>
              <a:t>This ensures that a method to be called actually exists at runtime</a:t>
            </a:r>
            <a:r>
              <a:rPr lang="en" dirty="0"/>
              <a:t>.</a:t>
            </a:r>
          </a:p>
          <a:p>
            <a:pPr rtl="0">
              <a:spcBef>
                <a:spcPts val="0"/>
              </a:spcBef>
              <a:buNone/>
            </a:pPr>
            <a:endParaRPr dirty="0"/>
          </a:p>
          <a:p>
            <a:pPr rtl="0">
              <a:spcBef>
                <a:spcPts val="0"/>
              </a:spcBef>
              <a:buNone/>
            </a:pPr>
            <a:r>
              <a:rPr lang="en" dirty="0"/>
              <a:t>But of course the object does NOT change when one casts.</a:t>
            </a:r>
          </a:p>
          <a:p>
            <a:pPr>
              <a:spcBef>
                <a:spcPts val="0"/>
              </a:spcBef>
              <a:buNone/>
            </a:pPr>
            <a:endParaRPr dirty="0"/>
          </a:p>
        </p:txBody>
      </p:sp>
    </p:spTree>
    <p:extLst>
      <p:ext uri="{BB962C8B-B14F-4D97-AF65-F5344CB8AC3E}">
        <p14:creationId xmlns:p14="http://schemas.microsoft.com/office/powerpoint/2010/main" val="952016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9" name="Shape 2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Note that explicit upcasts are unnecessary.</a:t>
            </a:r>
          </a:p>
          <a:p>
            <a:pPr rtl="0">
              <a:spcBef>
                <a:spcPts val="0"/>
              </a:spcBef>
              <a:buNone/>
            </a:pPr>
            <a:endParaRPr/>
          </a:p>
          <a:p>
            <a:pPr rtl="0">
              <a:spcBef>
                <a:spcPts val="0"/>
              </a:spcBef>
              <a:buNone/>
            </a:pPr>
            <a:r>
              <a:rPr lang="en"/>
              <a:t>Explicit downcasts are necessary --and they should be done only if it is KNOWN that the cast will work (use instanceof to check that).</a:t>
            </a:r>
          </a:p>
          <a:p>
            <a:pPr rtl="0">
              <a:spcBef>
                <a:spcPts val="0"/>
              </a:spcBef>
              <a:buNone/>
            </a:pPr>
            <a:endParaRPr/>
          </a:p>
          <a:p>
            <a:pPr rtl="0">
              <a:spcBef>
                <a:spcPts val="0"/>
              </a:spcBef>
              <a:buNone/>
            </a:pPr>
            <a:r>
              <a:rPr lang="en"/>
              <a:t>Note that    c instanceof  C   is true iff c has a partition called C.</a:t>
            </a:r>
          </a:p>
          <a:p>
            <a:pPr lvl="0" rtl="0">
              <a:spcBef>
                <a:spcPts val="0"/>
              </a:spcBef>
              <a:buNone/>
            </a:pPr>
            <a:r>
              <a:rPr lang="en"/>
              <a:t>For the object shown on this slide,  h instance of C is true for C being  Whistler, Human, Mammal, Singer, Animal, and Object.</a:t>
            </a:r>
          </a:p>
        </p:txBody>
      </p:sp>
    </p:spTree>
    <p:extLst>
      <p:ext uri="{BB962C8B-B14F-4D97-AF65-F5344CB8AC3E}">
        <p14:creationId xmlns:p14="http://schemas.microsoft.com/office/powerpoint/2010/main" val="1790162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Shape 25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6" name="Shape 2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dirty="0"/>
          </a:p>
          <a:p>
            <a:pPr rtl="0">
              <a:spcBef>
                <a:spcPts val="0"/>
              </a:spcBef>
              <a:buNone/>
            </a:pPr>
            <a:endParaRPr dirty="0"/>
          </a:p>
          <a:p>
            <a:pPr rtl="0">
              <a:spcBef>
                <a:spcPts val="0"/>
              </a:spcBef>
              <a:buNone/>
            </a:pPr>
            <a:r>
              <a:rPr lang="en" dirty="0"/>
              <a:t>When h.listenTo(h) or h.listenTo(w) gets called, it calls the listenTo method declared in Human. (“Bottom-up rule”)</a:t>
            </a:r>
          </a:p>
          <a:p>
            <a:pPr rtl="0">
              <a:spcBef>
                <a:spcPts val="0"/>
              </a:spcBef>
              <a:buNone/>
            </a:pPr>
            <a:endParaRPr dirty="0"/>
          </a:p>
          <a:p>
            <a:pPr rtl="0">
              <a:spcBef>
                <a:spcPts val="0"/>
              </a:spcBef>
              <a:buNone/>
            </a:pPr>
            <a:r>
              <a:rPr lang="en" dirty="0"/>
              <a:t>w.listenTo(w) doesn’t compile because a Whistler object does not have a listenTo method.</a:t>
            </a:r>
          </a:p>
          <a:p>
            <a:pPr rtl="0">
              <a:spcBef>
                <a:spcPts val="0"/>
              </a:spcBef>
              <a:buNone/>
            </a:pPr>
            <a:endParaRPr dirty="0"/>
          </a:p>
          <a:p>
            <a:pPr lvl="0" rtl="0">
              <a:spcBef>
                <a:spcPts val="0"/>
              </a:spcBef>
              <a:buNone/>
            </a:pPr>
            <a:r>
              <a:rPr lang="en" dirty="0"/>
              <a:t>Whenever we call upon </a:t>
            </a:r>
            <a:r>
              <a:rPr lang="en" b="1" dirty="0">
                <a:solidFill>
                  <a:srgbClr val="1155CC"/>
                </a:solidFill>
                <a:latin typeface="Courier New"/>
                <a:ea typeface="Courier New"/>
                <a:cs typeface="Courier New"/>
                <a:sym typeface="Courier New"/>
              </a:rPr>
              <a:t>w</a:t>
            </a:r>
            <a:r>
              <a:rPr lang="en" dirty="0"/>
              <a:t>, the compiler knows that it can call upon the methods that were declared in </a:t>
            </a:r>
            <a:r>
              <a:rPr lang="en-US" dirty="0" smtClean="0"/>
              <a:t>interface</a:t>
            </a:r>
            <a:r>
              <a:rPr lang="en" dirty="0" smtClean="0"/>
              <a:t> </a:t>
            </a:r>
            <a:r>
              <a:rPr lang="en" dirty="0"/>
              <a:t>Whistler.</a:t>
            </a:r>
          </a:p>
        </p:txBody>
      </p:sp>
    </p:spTree>
    <p:extLst>
      <p:ext uri="{BB962C8B-B14F-4D97-AF65-F5344CB8AC3E}">
        <p14:creationId xmlns:p14="http://schemas.microsoft.com/office/powerpoint/2010/main" val="101003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5" name="Shape 5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dirty="0"/>
              <a:t>Encourage the students to download the code for this online</a:t>
            </a:r>
          </a:p>
          <a:p>
            <a:pPr marL="457200" lvl="0" indent="-317500" rtl="0">
              <a:spcBef>
                <a:spcPts val="0"/>
              </a:spcBef>
              <a:buClr>
                <a:srgbClr val="000000"/>
              </a:buClr>
              <a:buSzPct val="100000"/>
              <a:buFont typeface="Arial"/>
              <a:buChar char="●"/>
            </a:pPr>
            <a:r>
              <a:rPr lang="en" sz="1400" dirty="0"/>
              <a:t>The goal is to incorporate an area method for all </a:t>
            </a:r>
            <a:r>
              <a:rPr lang="en" sz="1400" dirty="0" smtClean="0"/>
              <a:t>shapes</a:t>
            </a:r>
            <a:endParaRPr lang="en-US" sz="1400" dirty="0" smtClean="0"/>
          </a:p>
          <a:p>
            <a:pPr marL="457200" lvl="0" indent="-317500" rtl="0">
              <a:spcBef>
                <a:spcPts val="0"/>
              </a:spcBef>
              <a:buClr>
                <a:srgbClr val="000000"/>
              </a:buClr>
              <a:buSzPct val="100000"/>
              <a:buFont typeface="Arial"/>
              <a:buChar char="●"/>
            </a:pPr>
            <a:r>
              <a:rPr lang="en-US" sz="1400" dirty="0" smtClean="0"/>
              <a:t>Note that</a:t>
            </a:r>
            <a:r>
              <a:rPr lang="en-US" sz="1400" baseline="0" dirty="0" smtClean="0"/>
              <a:t> on this slide (and others), to simplify formatting, we show a variable as its name following by underlining, and we may put the value in the </a:t>
            </a:r>
            <a:r>
              <a:rPr lang="en-US" sz="1400" baseline="0" dirty="0" err="1" smtClean="0"/>
              <a:t>udnerline</a:t>
            </a:r>
            <a:r>
              <a:rPr lang="en-US" sz="1400" baseline="0" dirty="0" smtClean="0"/>
              <a:t> place (as done in one case here)</a:t>
            </a:r>
            <a:endParaRPr lang="en" sz="1400" dirty="0"/>
          </a:p>
          <a:p>
            <a:pPr marL="457200" lvl="0" indent="-317500" rtl="0">
              <a:spcBef>
                <a:spcPts val="0"/>
              </a:spcBef>
              <a:buClr>
                <a:srgbClr val="000000"/>
              </a:buClr>
              <a:buSzPct val="100000"/>
              <a:buFont typeface="Arial"/>
              <a:buChar char="●"/>
            </a:pPr>
            <a:r>
              <a:rPr lang="en" sz="1400" dirty="0"/>
              <a:t>x,y are coordinates that are for all shapes. Each subclass has its own relevant fields.</a:t>
            </a:r>
          </a:p>
          <a:p>
            <a:pPr marL="457200" lvl="0" indent="-317500" rtl="0">
              <a:spcBef>
                <a:spcPts val="0"/>
              </a:spcBef>
              <a:buClr>
                <a:srgbClr val="000000"/>
              </a:buClr>
              <a:buSzPct val="100000"/>
              <a:buFont typeface="Arial"/>
              <a:buChar char="●"/>
            </a:pPr>
            <a:r>
              <a:rPr lang="en" sz="1400" dirty="0"/>
              <a:t>Explain that Circle, Square, and Triangle all have different area() </a:t>
            </a:r>
            <a:r>
              <a:rPr lang="en-US" sz="1400" dirty="0" smtClean="0"/>
              <a:t>functions</a:t>
            </a:r>
            <a:endParaRPr lang="en" sz="1400" dirty="0"/>
          </a:p>
          <a:p>
            <a:pPr marL="914400" lvl="1" indent="-317500" rtl="0">
              <a:spcBef>
                <a:spcPts val="0"/>
              </a:spcBef>
              <a:buClr>
                <a:srgbClr val="000000"/>
              </a:buClr>
              <a:buSzPct val="100000"/>
              <a:buFont typeface="Courier New"/>
              <a:buChar char="o"/>
            </a:pPr>
            <a:r>
              <a:rPr lang="en" sz="1400" dirty="0"/>
              <a:t>but Shape does not have one</a:t>
            </a:r>
          </a:p>
        </p:txBody>
      </p:sp>
    </p:spTree>
    <p:extLst>
      <p:ext uri="{BB962C8B-B14F-4D97-AF65-F5344CB8AC3E}">
        <p14:creationId xmlns:p14="http://schemas.microsoft.com/office/powerpoint/2010/main" val="2373616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2" name="Shape 2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In class Shape, we can write </a:t>
            </a:r>
            <a:r>
              <a:rPr lang="en-US" dirty="0" smtClean="0"/>
              <a:t>a </a:t>
            </a:r>
            <a:r>
              <a:rPr lang="en" dirty="0" smtClean="0"/>
              <a:t>method </a:t>
            </a:r>
            <a:r>
              <a:rPr lang="en" dirty="0"/>
              <a:t>compareTo that orders Shapes based on their areas.</a:t>
            </a:r>
          </a:p>
          <a:p>
            <a:pPr rtl="0">
              <a:spcBef>
                <a:spcPts val="0"/>
              </a:spcBef>
              <a:buNone/>
            </a:pPr>
            <a:r>
              <a:rPr lang="en" dirty="0"/>
              <a:t>For example, if Shape object s1 has a smaller area than Shape object s2, s1.compareTo(s2) should return a negative number.</a:t>
            </a:r>
          </a:p>
          <a:p>
            <a:pPr rtl="0">
              <a:spcBef>
                <a:spcPts val="0"/>
              </a:spcBef>
              <a:buNone/>
            </a:pPr>
            <a:endParaRPr dirty="0"/>
          </a:p>
          <a:p>
            <a:pPr rtl="0">
              <a:spcBef>
                <a:spcPts val="0"/>
              </a:spcBef>
              <a:buNone/>
            </a:pPr>
            <a:r>
              <a:rPr lang="en" dirty="0">
                <a:solidFill>
                  <a:srgbClr val="1155CC"/>
                </a:solidFill>
                <a:latin typeface="Courier New"/>
                <a:ea typeface="Courier New"/>
                <a:cs typeface="Courier New"/>
                <a:sym typeface="Courier New"/>
              </a:rPr>
              <a:t>class Shape implements Comparable&lt;Shape&gt; </a:t>
            </a:r>
            <a:r>
              <a:rPr lang="en" dirty="0" smtClean="0">
                <a:solidFill>
                  <a:srgbClr val="1155CC"/>
                </a:solidFill>
                <a:latin typeface="Courier New"/>
                <a:ea typeface="Courier New"/>
                <a:cs typeface="Courier New"/>
                <a:sym typeface="Courier New"/>
              </a:rPr>
              <a:t>{</a:t>
            </a:r>
            <a:endParaRPr lang="en-US" dirty="0" smtClean="0">
              <a:solidFill>
                <a:srgbClr val="1155CC"/>
              </a:solidFill>
              <a:latin typeface="Courier New"/>
              <a:ea typeface="Courier New"/>
              <a:cs typeface="Courier New"/>
              <a:sym typeface="Courier New"/>
            </a:endParaRPr>
          </a:p>
          <a:p>
            <a:pPr rtl="0">
              <a:spcBef>
                <a:spcPts val="0"/>
              </a:spcBef>
              <a:buNone/>
            </a:pPr>
            <a:r>
              <a:rPr lang="en" dirty="0" smtClean="0">
                <a:solidFill>
                  <a:srgbClr val="1155CC"/>
                </a:solidFill>
                <a:latin typeface="Courier New"/>
                <a:ea typeface="Courier New"/>
                <a:cs typeface="Courier New"/>
                <a:sym typeface="Courier New"/>
              </a:rPr>
              <a:t>public </a:t>
            </a:r>
            <a:r>
              <a:rPr lang="en" dirty="0">
                <a:solidFill>
                  <a:srgbClr val="1155CC"/>
                </a:solidFill>
                <a:latin typeface="Courier New"/>
                <a:ea typeface="Courier New"/>
                <a:cs typeface="Courier New"/>
                <a:sym typeface="Courier New"/>
              </a:rPr>
              <a:t>int compareTo(Shape s) {</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double diff= area() - s.area();</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if (diff &lt; 0) {</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return -1;</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else if (diff == 0) {</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return 0;</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else {</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return 1;</a:t>
            </a:r>
          </a:p>
          <a:p>
            <a:pPr marL="457200" lvl="0" indent="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a:lnSpc>
                <a:spcPct val="115000"/>
              </a:lnSpc>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a:t>
            </a:r>
          </a:p>
        </p:txBody>
      </p:sp>
    </p:spTree>
    <p:extLst>
      <p:ext uri="{BB962C8B-B14F-4D97-AF65-F5344CB8AC3E}">
        <p14:creationId xmlns:p14="http://schemas.microsoft.com/office/powerpoint/2010/main" val="105014667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Shape 26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68" name="Shape 26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At this point, in your Demo, change class Shape to implement Comparable&lt;T&gt; as shown on this slide,</a:t>
            </a:r>
          </a:p>
          <a:p>
            <a:pPr rtl="0">
              <a:spcBef>
                <a:spcPts val="0"/>
              </a:spcBef>
              <a:buNone/>
            </a:pPr>
            <a:r>
              <a:rPr lang="en" dirty="0"/>
              <a:t>adding method </a:t>
            </a:r>
            <a:r>
              <a:rPr lang="en" dirty="0" err="1"/>
              <a:t>compareTo</a:t>
            </a:r>
            <a:r>
              <a:rPr lang="en" dirty="0"/>
              <a:t> and implementing Comparable&lt;Shape&gt;.</a:t>
            </a:r>
          </a:p>
          <a:p>
            <a:pPr rtl="0">
              <a:spcBef>
                <a:spcPts val="0"/>
              </a:spcBef>
              <a:buNone/>
            </a:pPr>
            <a:r>
              <a:rPr lang="en" dirty="0"/>
              <a:t>You should then be able to run method main and show them that the sort works.</a:t>
            </a:r>
          </a:p>
          <a:p>
            <a:pPr rtl="0">
              <a:spcBef>
                <a:spcPts val="0"/>
              </a:spcBef>
              <a:buNone/>
            </a:pPr>
            <a:endParaRPr dirty="0"/>
          </a:p>
          <a:p>
            <a:pPr rtl="0">
              <a:spcBef>
                <a:spcPts val="0"/>
              </a:spcBef>
              <a:buNone/>
            </a:pPr>
            <a:r>
              <a:rPr lang="en" dirty="0"/>
              <a:t>Note: It would be nice to write </a:t>
            </a:r>
            <a:r>
              <a:rPr lang="en" dirty="0" err="1"/>
              <a:t>compareTo</a:t>
            </a:r>
            <a:r>
              <a:rPr lang="en" dirty="0"/>
              <a:t> using just:</a:t>
            </a:r>
          </a:p>
          <a:p>
            <a:pPr rtl="0">
              <a:spcBef>
                <a:spcPts val="0"/>
              </a:spcBef>
              <a:buNone/>
            </a:pPr>
            <a:endParaRPr dirty="0"/>
          </a:p>
          <a:p>
            <a:pPr rtl="0">
              <a:spcBef>
                <a:spcPts val="0"/>
              </a:spcBef>
              <a:buNone/>
            </a:pPr>
            <a:r>
              <a:rPr lang="en" dirty="0"/>
              <a:t>    return area() - </a:t>
            </a:r>
            <a:r>
              <a:rPr lang="en" dirty="0" err="1"/>
              <a:t>s.area</a:t>
            </a:r>
            <a:r>
              <a:rPr lang="en" dirty="0"/>
              <a:t>()</a:t>
            </a:r>
          </a:p>
          <a:p>
            <a:pPr rtl="0">
              <a:spcBef>
                <a:spcPts val="0"/>
              </a:spcBef>
              <a:buNone/>
            </a:pPr>
            <a:endParaRPr dirty="0"/>
          </a:p>
          <a:p>
            <a:pPr rtl="0">
              <a:spcBef>
                <a:spcPts val="0"/>
              </a:spcBef>
              <a:buNone/>
            </a:pPr>
            <a:r>
              <a:rPr lang="en" dirty="0"/>
              <a:t>but the expression is a double. And if we try to cast it to an </a:t>
            </a:r>
            <a:r>
              <a:rPr lang="en" dirty="0" err="1"/>
              <a:t>int</a:t>
            </a:r>
            <a:r>
              <a:rPr lang="en" dirty="0"/>
              <a:t>, using</a:t>
            </a:r>
          </a:p>
          <a:p>
            <a:pPr rtl="0">
              <a:spcBef>
                <a:spcPts val="0"/>
              </a:spcBef>
              <a:buNone/>
            </a:pPr>
            <a:endParaRPr dirty="0"/>
          </a:p>
          <a:p>
            <a:pPr lvl="0" rtl="0">
              <a:spcBef>
                <a:spcPts val="0"/>
              </a:spcBef>
              <a:buNone/>
            </a:pPr>
            <a:r>
              <a:rPr lang="en" dirty="0"/>
              <a:t>   </a:t>
            </a:r>
            <a:r>
              <a:rPr lang="en" dirty="0">
                <a:solidFill>
                  <a:schemeClr val="dk1"/>
                </a:solidFill>
              </a:rPr>
              <a:t>return (</a:t>
            </a:r>
            <a:r>
              <a:rPr lang="en" dirty="0" err="1">
                <a:solidFill>
                  <a:schemeClr val="dk1"/>
                </a:solidFill>
              </a:rPr>
              <a:t>int</a:t>
            </a:r>
            <a:r>
              <a:rPr lang="en" dirty="0">
                <a:solidFill>
                  <a:schemeClr val="dk1"/>
                </a:solidFill>
              </a:rPr>
              <a:t>)(area() - </a:t>
            </a:r>
            <a:r>
              <a:rPr lang="en" dirty="0" err="1">
                <a:solidFill>
                  <a:schemeClr val="dk1"/>
                </a:solidFill>
              </a:rPr>
              <a:t>s.area</a:t>
            </a:r>
            <a:r>
              <a:rPr lang="en" dirty="0">
                <a:solidFill>
                  <a:schemeClr val="dk1"/>
                </a:solidFill>
              </a:rPr>
              <a:t>());</a:t>
            </a:r>
          </a:p>
          <a:p>
            <a:pPr lvl="0" rtl="0">
              <a:spcBef>
                <a:spcPts val="0"/>
              </a:spcBef>
              <a:buNone/>
            </a:pPr>
            <a:endParaRPr dirty="0">
              <a:solidFill>
                <a:schemeClr val="dk1"/>
              </a:solidFill>
            </a:endParaRPr>
          </a:p>
          <a:p>
            <a:pPr lvl="0" rtl="0">
              <a:spcBef>
                <a:spcPts val="0"/>
              </a:spcBef>
              <a:buClr>
                <a:schemeClr val="dk1"/>
              </a:buClr>
              <a:buSzPct val="100000"/>
              <a:buFont typeface="Arial"/>
              <a:buNone/>
            </a:pPr>
            <a:r>
              <a:rPr lang="en" dirty="0">
                <a:solidFill>
                  <a:schemeClr val="dk1"/>
                </a:solidFill>
              </a:rPr>
              <a:t>it doesn’t give the right answer is the area different is between -1 and 1 (non-inclusive).</a:t>
            </a:r>
          </a:p>
          <a:p>
            <a:pPr lvl="0" rtl="0">
              <a:spcBef>
                <a:spcPts val="0"/>
              </a:spcBef>
              <a:buNone/>
            </a:pPr>
            <a:endParaRPr dirty="0"/>
          </a:p>
        </p:txBody>
      </p:sp>
    </p:spTree>
    <p:extLst>
      <p:ext uri="{BB962C8B-B14F-4D97-AF65-F5344CB8AC3E}">
        <p14:creationId xmlns:p14="http://schemas.microsoft.com/office/powerpoint/2010/main" val="1794505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Shape 27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74" name="Shape 27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r>
              <a:rPr lang="en"/>
              <a:t>All 110 very diverse/different classes that implement Comparable just need to use one method! (Arrays.sort)</a:t>
            </a:r>
          </a:p>
          <a:p>
            <a:pPr lvl="0" rtl="0">
              <a:spcBef>
                <a:spcPts val="0"/>
              </a:spcBef>
              <a:buNone/>
            </a:pPr>
            <a:r>
              <a:rPr lang="en"/>
              <a:t>Interfaces stop us from needlessly writing 110 different sort implementations! If YOUR class C (say) implements Comparable,</a:t>
            </a:r>
          </a:p>
          <a:p>
            <a:pPr lvl="0" rtl="0">
              <a:spcBef>
                <a:spcPts val="0"/>
              </a:spcBef>
              <a:buNone/>
            </a:pPr>
            <a:r>
              <a:rPr lang="en"/>
              <a:t>thus providing a method that gives an ordering to objects of the class, you can use Arrays.sort to sort arrays C[].</a:t>
            </a:r>
          </a:p>
        </p:txBody>
      </p:sp>
    </p:spTree>
    <p:extLst>
      <p:ext uri="{BB962C8B-B14F-4D97-AF65-F5344CB8AC3E}">
        <p14:creationId xmlns:p14="http://schemas.microsoft.com/office/powerpoint/2010/main" val="98953273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Shape 28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82" name="Shape 2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Because of interfaces, we need </a:t>
            </a:r>
            <a:r>
              <a:rPr lang="en">
                <a:solidFill>
                  <a:schemeClr val="dk1"/>
                </a:solidFill>
              </a:rPr>
              <a:t>only </a:t>
            </a:r>
            <a:r>
              <a:rPr lang="en"/>
              <a:t>one sort method, which just relies on compareTo. </a:t>
            </a:r>
          </a:p>
          <a:p>
            <a:pPr lvl="0" rtl="0">
              <a:spcBef>
                <a:spcPts val="0"/>
              </a:spcBef>
              <a:buNone/>
            </a:pPr>
            <a:r>
              <a:rPr lang="en"/>
              <a:t>As long as Arrays.sort can cast elements to type Comparable, it can reliably call method compareTo.</a:t>
            </a:r>
          </a:p>
        </p:txBody>
      </p:sp>
    </p:spTree>
    <p:extLst>
      <p:ext uri="{BB962C8B-B14F-4D97-AF65-F5344CB8AC3E}">
        <p14:creationId xmlns:p14="http://schemas.microsoft.com/office/powerpoint/2010/main" val="9633651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Shape 28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90" name="Shape 2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Because of interfaces, we need </a:t>
            </a:r>
            <a:r>
              <a:rPr lang="en">
                <a:solidFill>
                  <a:schemeClr val="dk1"/>
                </a:solidFill>
              </a:rPr>
              <a:t>only </a:t>
            </a:r>
            <a:r>
              <a:rPr lang="en"/>
              <a:t>one sort method, which just relies on compareTo. </a:t>
            </a:r>
          </a:p>
          <a:p>
            <a:pPr lvl="0" rtl="0">
              <a:spcBef>
                <a:spcPts val="0"/>
              </a:spcBef>
              <a:buNone/>
            </a:pPr>
            <a:r>
              <a:rPr lang="en"/>
              <a:t>As long as Arrays.sort can cast elements to type Comparable, it can reliably call method compareTo.</a:t>
            </a:r>
          </a:p>
        </p:txBody>
      </p:sp>
    </p:spTree>
    <p:extLst>
      <p:ext uri="{BB962C8B-B14F-4D97-AF65-F5344CB8AC3E}">
        <p14:creationId xmlns:p14="http://schemas.microsoft.com/office/powerpoint/2010/main" val="13996680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Shape 2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0" name="Shape 3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200" dirty="0">
                <a:solidFill>
                  <a:schemeClr val="dk1"/>
                </a:solidFill>
              </a:rPr>
              <a:t>(If you have time) go through the points in the context of the previous examples of </a:t>
            </a:r>
            <a:r>
              <a:rPr lang="en" sz="1200" dirty="0" smtClean="0">
                <a:solidFill>
                  <a:schemeClr val="dk1"/>
                </a:solidFill>
              </a:rPr>
              <a:t>Humans/</a:t>
            </a:r>
            <a:r>
              <a:rPr lang="en-US" sz="1200" dirty="0" smtClean="0">
                <a:solidFill>
                  <a:schemeClr val="dk1"/>
                </a:solidFill>
              </a:rPr>
              <a:t>W</a:t>
            </a:r>
            <a:r>
              <a:rPr lang="en" sz="1200" dirty="0" smtClean="0">
                <a:solidFill>
                  <a:schemeClr val="dk1"/>
                </a:solidFill>
              </a:rPr>
              <a:t>histlers </a:t>
            </a:r>
            <a:r>
              <a:rPr lang="en" sz="1200" dirty="0">
                <a:solidFill>
                  <a:schemeClr val="dk1"/>
                </a:solidFill>
              </a:rPr>
              <a:t>and </a:t>
            </a:r>
            <a:r>
              <a:rPr lang="en-US" sz="1200" dirty="0" smtClean="0">
                <a:solidFill>
                  <a:schemeClr val="dk1"/>
                </a:solidFill>
              </a:rPr>
              <a:t>S</a:t>
            </a:r>
            <a:r>
              <a:rPr lang="en" sz="1200" dirty="0" smtClean="0">
                <a:solidFill>
                  <a:schemeClr val="dk1"/>
                </a:solidFill>
              </a:rPr>
              <a:t>hapes</a:t>
            </a:r>
            <a:r>
              <a:rPr lang="en" sz="1200" dirty="0">
                <a:solidFill>
                  <a:schemeClr val="dk1"/>
                </a:solidFill>
              </a:rPr>
              <a:t>.</a:t>
            </a:r>
          </a:p>
          <a:p>
            <a:pPr rtl="0">
              <a:spcBef>
                <a:spcPts val="0"/>
              </a:spcBef>
              <a:buNone/>
            </a:pPr>
            <a:endParaRPr sz="1200" dirty="0">
              <a:solidFill>
                <a:schemeClr val="dk1"/>
              </a:solidFill>
            </a:endParaRPr>
          </a:p>
          <a:p>
            <a:pPr rtl="0">
              <a:spcBef>
                <a:spcPts val="0"/>
              </a:spcBef>
              <a:buNone/>
            </a:pPr>
            <a:endParaRPr sz="1200" dirty="0">
              <a:solidFill>
                <a:schemeClr val="dk1"/>
              </a:solidFill>
            </a:endParaRPr>
          </a:p>
          <a:p>
            <a:pPr rtl="0">
              <a:spcBef>
                <a:spcPts val="0"/>
              </a:spcBef>
              <a:buNone/>
            </a:pPr>
            <a:r>
              <a:rPr lang="en" sz="1200" dirty="0" smtClean="0">
                <a:solidFill>
                  <a:schemeClr val="dk1"/>
                </a:solidFill>
              </a:rPr>
              <a:t>Software</a:t>
            </a:r>
            <a:r>
              <a:rPr lang="en-US" sz="1200" dirty="0" smtClean="0">
                <a:solidFill>
                  <a:schemeClr val="dk1"/>
                </a:solidFill>
              </a:rPr>
              <a:t>e</a:t>
            </a:r>
            <a:r>
              <a:rPr lang="en" sz="1200" dirty="0" smtClean="0">
                <a:solidFill>
                  <a:schemeClr val="dk1"/>
                </a:solidFill>
              </a:rPr>
              <a:t>Engineering</a:t>
            </a:r>
            <a:r>
              <a:rPr lang="en" sz="1200" dirty="0">
                <a:solidFill>
                  <a:schemeClr val="dk1"/>
                </a:solidFill>
              </a:rPr>
              <a:t>:</a:t>
            </a:r>
          </a:p>
          <a:p>
            <a:pPr marL="457200" lvl="0" indent="-304800" rtl="0">
              <a:spcBef>
                <a:spcPts val="0"/>
              </a:spcBef>
              <a:buClr>
                <a:schemeClr val="dk1"/>
              </a:buClr>
              <a:buSzPct val="100000"/>
              <a:buFont typeface="Arial"/>
              <a:buChar char="-"/>
            </a:pPr>
            <a:r>
              <a:rPr lang="en" sz="1200" dirty="0">
                <a:solidFill>
                  <a:schemeClr val="dk1"/>
                </a:solidFill>
              </a:rPr>
              <a:t>specify and enforce boundaries between different parts of a team project</a:t>
            </a:r>
          </a:p>
          <a:p>
            <a:pPr rtl="0">
              <a:spcBef>
                <a:spcPts val="0"/>
              </a:spcBef>
              <a:buNone/>
            </a:pPr>
            <a:endParaRPr sz="1200" dirty="0">
              <a:solidFill>
                <a:schemeClr val="dk1"/>
              </a:solidFill>
            </a:endParaRPr>
          </a:p>
          <a:p>
            <a:pPr lvl="0">
              <a:spcBef>
                <a:spcPts val="0"/>
              </a:spcBef>
              <a:buNone/>
            </a:pPr>
            <a:r>
              <a:rPr lang="en" sz="1200" dirty="0">
                <a:solidFill>
                  <a:schemeClr val="dk1"/>
                </a:solidFill>
              </a:rPr>
              <a:t>Because they will have had some exposure to Lists, you can say that if they implement </a:t>
            </a:r>
            <a:r>
              <a:rPr lang="en-US" sz="1200" dirty="0" smtClean="0">
                <a:solidFill>
                  <a:schemeClr val="dk1"/>
                </a:solidFill>
              </a:rPr>
              <a:t>interface</a:t>
            </a:r>
            <a:r>
              <a:rPr lang="en" sz="1200" dirty="0" smtClean="0">
                <a:solidFill>
                  <a:schemeClr val="dk1"/>
                </a:solidFill>
              </a:rPr>
              <a:t> </a:t>
            </a:r>
            <a:r>
              <a:rPr lang="en" sz="1200" dirty="0">
                <a:solidFill>
                  <a:schemeClr val="dk1"/>
                </a:solidFill>
              </a:rPr>
              <a:t>List&lt;T</a:t>
            </a:r>
            <a:r>
              <a:rPr lang="en" sz="1200" dirty="0" smtClean="0">
                <a:solidFill>
                  <a:schemeClr val="dk1"/>
                </a:solidFill>
              </a:rPr>
              <a:t>&gt;, </a:t>
            </a:r>
            <a:r>
              <a:rPr lang="en" sz="1200" dirty="0">
                <a:solidFill>
                  <a:schemeClr val="dk1"/>
                </a:solidFill>
              </a:rPr>
              <a:t>it allows a user to have a guarantee that their list implementation will have those List methods. It doesn’t say anything about the implementation (backing array vs. objects and pointers). It just needs to satisfy the specification. Else, there will be a compiler error.</a:t>
            </a:r>
          </a:p>
        </p:txBody>
      </p:sp>
    </p:spTree>
    <p:extLst>
      <p:ext uri="{BB962C8B-B14F-4D97-AF65-F5344CB8AC3E}">
        <p14:creationId xmlns:p14="http://schemas.microsoft.com/office/powerpoint/2010/main" val="957279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3" name="Shape 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0"/>
              </a:spcBef>
              <a:buClr>
                <a:srgbClr val="000000"/>
              </a:buClr>
              <a:buSzPct val="100000"/>
              <a:buFont typeface="Arial"/>
              <a:buChar char="●"/>
            </a:pPr>
            <a:r>
              <a:rPr lang="en" sz="1200" dirty="0"/>
              <a:t>Show them the code and how each of the subclasses have </a:t>
            </a:r>
            <a:r>
              <a:rPr lang="en" sz="1200" dirty="0" smtClean="0"/>
              <a:t>a</a:t>
            </a:r>
            <a:r>
              <a:rPr lang="en-US" sz="1200" baseline="0" dirty="0" smtClean="0"/>
              <a:t> function</a:t>
            </a:r>
            <a:r>
              <a:rPr lang="en" sz="1200" dirty="0" smtClean="0"/>
              <a:t> </a:t>
            </a:r>
            <a:r>
              <a:rPr lang="en" sz="1200" b="1" dirty="0" smtClean="0">
                <a:solidFill>
                  <a:srgbClr val="1155CC"/>
                </a:solidFill>
                <a:latin typeface="Courier New"/>
                <a:ea typeface="Courier New"/>
                <a:cs typeface="Courier New"/>
                <a:sym typeface="Courier New"/>
              </a:rPr>
              <a:t>area</a:t>
            </a:r>
            <a:endParaRPr lang="en" sz="1200" dirty="0"/>
          </a:p>
          <a:p>
            <a:pPr marL="914400" lvl="1" indent="-304800" rtl="0">
              <a:spcBef>
                <a:spcPts val="0"/>
              </a:spcBef>
              <a:buClr>
                <a:srgbClr val="000000"/>
              </a:buClr>
              <a:buSzPct val="100000"/>
              <a:buFont typeface="Courier New"/>
              <a:buChar char="o"/>
            </a:pPr>
            <a:r>
              <a:rPr lang="en" sz="1200" dirty="0"/>
              <a:t>but not in superclass Shape</a:t>
            </a:r>
          </a:p>
          <a:p>
            <a:pPr marL="457200" lvl="0" indent="-304800" rtl="0">
              <a:spcBef>
                <a:spcPts val="0"/>
              </a:spcBef>
              <a:buClr>
                <a:srgbClr val="000000"/>
              </a:buClr>
              <a:buSzPct val="100000"/>
              <a:buFont typeface="Arial"/>
              <a:buChar char="●"/>
            </a:pPr>
            <a:r>
              <a:rPr lang="en" sz="1200" dirty="0"/>
              <a:t>Point out how ugly the casting makes the function</a:t>
            </a:r>
          </a:p>
          <a:p>
            <a:pPr rtl="0">
              <a:spcBef>
                <a:spcPts val="0"/>
              </a:spcBef>
              <a:buNone/>
            </a:pPr>
            <a:endParaRPr sz="1200" dirty="0"/>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private static double sumAreas(Shape[] shapes){</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int total = 0;</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for (int i = 0; i &lt; shapes.length; i++)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if (shapes[i] instanceof Square)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total += ((Square) shapes[i]).area();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(shapes[i] instanceof Triangle)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total += ((Triangle) shapes[i]).area();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 else if (shapes[i] instanceof Circle)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total += ((Circle) shapes[i]).area();</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return total;</a:t>
            </a:r>
          </a:p>
          <a:p>
            <a:pPr lvl="0" rtl="0">
              <a:spcBef>
                <a:spcPts val="0"/>
              </a:spcBef>
              <a:buClr>
                <a:schemeClr val="dk1"/>
              </a:buClr>
              <a:buSzPct val="91666"/>
              <a:buFont typeface="Arial"/>
              <a:buNone/>
            </a:pPr>
            <a:r>
              <a:rPr lang="en" sz="1200" dirty="0">
                <a:solidFill>
                  <a:srgbClr val="1155CC"/>
                </a:solidFill>
                <a:latin typeface="Courier New"/>
                <a:ea typeface="Courier New"/>
                <a:cs typeface="Courier New"/>
                <a:sym typeface="Courier New"/>
              </a:rPr>
              <a:t>	}</a:t>
            </a:r>
          </a:p>
          <a:p>
            <a:pPr lvl="0" rtl="0">
              <a:spcBef>
                <a:spcPts val="0"/>
              </a:spcBef>
              <a:buNone/>
            </a:pPr>
            <a:endParaRPr sz="1200" dirty="0"/>
          </a:p>
          <a:p>
            <a:pPr rtl="0">
              <a:spcBef>
                <a:spcPts val="0"/>
              </a:spcBef>
              <a:buNone/>
            </a:pPr>
            <a:endParaRPr sz="1400" dirty="0"/>
          </a:p>
          <a:p>
            <a:pPr rtl="0">
              <a:spcBef>
                <a:spcPts val="0"/>
              </a:spcBef>
              <a:buNone/>
            </a:pPr>
            <a:r>
              <a:rPr lang="en" sz="1400" dirty="0"/>
              <a:t>Discussion notes regarding the function:</a:t>
            </a:r>
          </a:p>
          <a:p>
            <a:pPr marL="457200" lvl="0" indent="-304800" rtl="0">
              <a:spcBef>
                <a:spcPts val="0"/>
              </a:spcBef>
              <a:buClr>
                <a:schemeClr val="dk1"/>
              </a:buClr>
              <a:buSzPct val="100000"/>
              <a:buFont typeface="Arial"/>
              <a:buChar char="●"/>
            </a:pPr>
            <a:r>
              <a:rPr lang="en" sz="1200" dirty="0">
                <a:solidFill>
                  <a:schemeClr val="dk1"/>
                </a:solidFill>
              </a:rPr>
              <a:t>Not very extensible: if you try to add another subclass</a:t>
            </a:r>
          </a:p>
          <a:p>
            <a:pPr marL="914400" lvl="1" indent="-304800" rtl="0">
              <a:spcBef>
                <a:spcPts val="0"/>
              </a:spcBef>
              <a:buClr>
                <a:schemeClr val="dk1"/>
              </a:buClr>
              <a:buSzPct val="100000"/>
              <a:buFont typeface="Arial"/>
              <a:buChar char="○"/>
            </a:pPr>
            <a:r>
              <a:rPr lang="en" sz="1200" dirty="0">
                <a:solidFill>
                  <a:schemeClr val="dk1"/>
                </a:solidFill>
              </a:rPr>
              <a:t>All methods using Shapes need to change</a:t>
            </a:r>
          </a:p>
          <a:p>
            <a:pPr marL="914400" lvl="1" indent="-304800" rtl="0">
              <a:spcBef>
                <a:spcPts val="0"/>
              </a:spcBef>
              <a:buClr>
                <a:schemeClr val="dk1"/>
              </a:buClr>
              <a:buSzPct val="100000"/>
              <a:buFont typeface="Arial"/>
              <a:buChar char="○"/>
            </a:pPr>
            <a:r>
              <a:rPr lang="en" sz="1200" dirty="0">
                <a:solidFill>
                  <a:schemeClr val="dk1"/>
                </a:solidFill>
              </a:rPr>
              <a:t>Bugs appear if more subclasses are added and methods aren’t fixed</a:t>
            </a:r>
          </a:p>
          <a:p>
            <a:pPr marL="457200" lvl="0" indent="-304800" rtl="0">
              <a:spcBef>
                <a:spcPts val="0"/>
              </a:spcBef>
              <a:buClr>
                <a:schemeClr val="dk1"/>
              </a:buClr>
              <a:buSzPct val="100000"/>
              <a:buFont typeface="Arial"/>
              <a:buChar char="●"/>
            </a:pPr>
            <a:r>
              <a:rPr lang="en" sz="1200" dirty="0">
                <a:solidFill>
                  <a:schemeClr val="dk1"/>
                </a:solidFill>
              </a:rPr>
              <a:t>Casting is ugly, verbose, and has potential for runtime errors</a:t>
            </a:r>
          </a:p>
          <a:p>
            <a:pPr marL="457200" lvl="0" indent="-304800" rtl="0">
              <a:spcBef>
                <a:spcPts val="0"/>
              </a:spcBef>
              <a:buClr>
                <a:schemeClr val="dk1"/>
              </a:buClr>
              <a:buSzPct val="100000"/>
              <a:buFont typeface="Arial"/>
              <a:buChar char="●"/>
            </a:pPr>
            <a:r>
              <a:rPr lang="en" sz="1200" dirty="0">
                <a:solidFill>
                  <a:schemeClr val="dk1"/>
                </a:solidFill>
              </a:rPr>
              <a:t>Also! All different types of shapes have area, but superclass Shape doesn’t have </a:t>
            </a:r>
            <a:r>
              <a:rPr lang="en" sz="1200" dirty="0" smtClean="0">
                <a:solidFill>
                  <a:schemeClr val="dk1"/>
                </a:solidFill>
              </a:rPr>
              <a:t>a</a:t>
            </a:r>
            <a:r>
              <a:rPr lang="en-US" sz="1200" baseline="0" dirty="0" smtClean="0">
                <a:solidFill>
                  <a:schemeClr val="dk1"/>
                </a:solidFill>
              </a:rPr>
              <a:t> function</a:t>
            </a:r>
            <a:r>
              <a:rPr lang="en" sz="1200" dirty="0" smtClean="0">
                <a:solidFill>
                  <a:schemeClr val="dk1"/>
                </a:solidFill>
              </a:rPr>
              <a:t> </a:t>
            </a:r>
            <a:r>
              <a:rPr lang="en" sz="1200" dirty="0">
                <a:solidFill>
                  <a:schemeClr val="dk1"/>
                </a:solidFill>
              </a:rPr>
              <a:t>area </a:t>
            </a:r>
            <a:r>
              <a:rPr lang="en" sz="1200" dirty="0" smtClean="0">
                <a:solidFill>
                  <a:schemeClr val="dk1"/>
                </a:solidFill>
              </a:rPr>
              <a:t>- </a:t>
            </a:r>
            <a:r>
              <a:rPr lang="en" sz="1200" dirty="0">
                <a:solidFill>
                  <a:schemeClr val="dk1"/>
                </a:solidFill>
              </a:rPr>
              <a:t>a bit strange</a:t>
            </a:r>
          </a:p>
        </p:txBody>
      </p:sp>
    </p:spTree>
    <p:extLst>
      <p:ext uri="{BB962C8B-B14F-4D97-AF65-F5344CB8AC3E}">
        <p14:creationId xmlns:p14="http://schemas.microsoft.com/office/powerpoint/2010/main" val="146079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 name="Shape 7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r>
              <a:rPr lang="en-US" sz="1200" dirty="0" smtClean="0">
                <a:solidFill>
                  <a:schemeClr val="dk1"/>
                </a:solidFill>
              </a:rPr>
              <a:t>T</a:t>
            </a:r>
            <a:r>
              <a:rPr lang="en" sz="1200" dirty="0" smtClean="0">
                <a:solidFill>
                  <a:schemeClr val="dk1"/>
                </a:solidFill>
              </a:rPr>
              <a:t>ry </a:t>
            </a:r>
            <a:r>
              <a:rPr lang="en" sz="1200" dirty="0">
                <a:solidFill>
                  <a:schemeClr val="dk1"/>
                </a:solidFill>
              </a:rPr>
              <a:t>to solve the casting problem: Ask for ideas.</a:t>
            </a:r>
          </a:p>
          <a:p>
            <a:pPr lvl="0" rtl="0">
              <a:spcBef>
                <a:spcPts val="600"/>
              </a:spcBef>
              <a:buClr>
                <a:schemeClr val="dk1"/>
              </a:buClr>
              <a:buFont typeface="Arial"/>
              <a:buNone/>
            </a:pPr>
            <a:endParaRPr sz="1200" dirty="0">
              <a:solidFill>
                <a:schemeClr val="dk1"/>
              </a:solidFill>
            </a:endParaRPr>
          </a:p>
          <a:p>
            <a:pPr lvl="0" rtl="0">
              <a:spcBef>
                <a:spcPts val="600"/>
              </a:spcBef>
              <a:buClr>
                <a:schemeClr val="dk1"/>
              </a:buClr>
              <a:buSzPct val="91666"/>
              <a:buFont typeface="Arial"/>
              <a:buNone/>
            </a:pPr>
            <a:r>
              <a:rPr lang="en" sz="1200" dirty="0">
                <a:solidFill>
                  <a:schemeClr val="dk1"/>
                </a:solidFill>
              </a:rPr>
              <a:t>Solve our earlier problem - makes sumAreas(..) simple and clean, but has its own host of issues:</a:t>
            </a:r>
          </a:p>
          <a:p>
            <a:pPr marL="457200" lvl="0" indent="-304800" rtl="0">
              <a:spcBef>
                <a:spcPts val="600"/>
              </a:spcBef>
              <a:buClr>
                <a:schemeClr val="dk1"/>
              </a:buClr>
              <a:buSzPct val="100000"/>
              <a:buFont typeface="Arial"/>
              <a:buChar char="●"/>
            </a:pPr>
            <a:r>
              <a:rPr lang="en" sz="1200" dirty="0">
                <a:solidFill>
                  <a:schemeClr val="dk1"/>
                </a:solidFill>
              </a:rPr>
              <a:t>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Shapes that aren’t subclasses have 0 area, which would normally be incorrect</a:t>
            </a:r>
          </a:p>
          <a:p>
            <a:pPr rtl="0">
              <a:spcBef>
                <a:spcPts val="0"/>
              </a:spcBef>
              <a:buNone/>
            </a:pPr>
            <a:endParaRPr sz="1200" dirty="0"/>
          </a:p>
          <a:p>
            <a:pPr rtl="0">
              <a:spcBef>
                <a:spcPts val="0"/>
              </a:spcBef>
              <a:buNone/>
            </a:pPr>
            <a:r>
              <a:rPr lang="en" sz="1200" dirty="0"/>
              <a:t>Now add the RuntimeException:</a:t>
            </a:r>
          </a:p>
          <a:p>
            <a:pPr lvl="0" rtl="0">
              <a:spcBef>
                <a:spcPts val="600"/>
              </a:spcBef>
              <a:buClr>
                <a:schemeClr val="dk1"/>
              </a:buClr>
              <a:buSzPct val="91666"/>
              <a:buFont typeface="Arial"/>
              <a:buNone/>
            </a:pPr>
            <a:r>
              <a:rPr lang="en" sz="1200" dirty="0">
                <a:solidFill>
                  <a:schemeClr val="dk1"/>
                </a:solidFill>
              </a:rPr>
              <a:t>Gets even closer. Now we can’t call getArea on Shapes that aren’t subclasses.</a:t>
            </a:r>
          </a:p>
          <a:p>
            <a:pPr marL="457200" lvl="0" indent="-304800" rtl="0">
              <a:spcBef>
                <a:spcPts val="600"/>
              </a:spcBef>
              <a:buClr>
                <a:schemeClr val="dk1"/>
              </a:buClr>
              <a:buSzPct val="100000"/>
              <a:buFont typeface="Arial"/>
              <a:buChar char="●"/>
            </a:pPr>
            <a:r>
              <a:rPr lang="en" sz="1200" dirty="0">
                <a:solidFill>
                  <a:schemeClr val="dk1"/>
                </a:solidFill>
              </a:rPr>
              <a:t>Still, </a:t>
            </a:r>
            <a:r>
              <a:rPr lang="en-US" sz="1200" dirty="0" smtClean="0">
                <a:solidFill>
                  <a:schemeClr val="dk1"/>
                </a:solidFill>
              </a:rPr>
              <a:t>s</a:t>
            </a:r>
            <a:r>
              <a:rPr lang="en" sz="1200" dirty="0" smtClean="0">
                <a:solidFill>
                  <a:schemeClr val="dk1"/>
                </a:solidFill>
              </a:rPr>
              <a:t>ubclasses </a:t>
            </a:r>
            <a:r>
              <a:rPr lang="en" sz="1200" dirty="0">
                <a:solidFill>
                  <a:schemeClr val="dk1"/>
                </a:solidFill>
              </a:rPr>
              <a:t>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dirty="0">
                <a:solidFill>
                  <a:schemeClr val="dk1"/>
                </a:solidFill>
              </a:rPr>
              <a:t>Makes a lot more </a:t>
            </a:r>
            <a:r>
              <a:rPr lang="en-US" sz="1200" dirty="0" smtClean="0">
                <a:solidFill>
                  <a:schemeClr val="dk1"/>
                </a:solidFill>
              </a:rPr>
              <a:t>r</a:t>
            </a:r>
            <a:r>
              <a:rPr lang="en" sz="1200" dirty="0" smtClean="0">
                <a:solidFill>
                  <a:schemeClr val="dk1"/>
                </a:solidFill>
              </a:rPr>
              <a:t>untime </a:t>
            </a:r>
            <a:r>
              <a:rPr lang="en-US" sz="1200" dirty="0" smtClean="0">
                <a:solidFill>
                  <a:schemeClr val="dk1"/>
                </a:solidFill>
              </a:rPr>
              <a:t>e</a:t>
            </a:r>
            <a:r>
              <a:rPr lang="en" sz="1200" dirty="0" smtClean="0">
                <a:solidFill>
                  <a:schemeClr val="dk1"/>
                </a:solidFill>
              </a:rPr>
              <a:t>rrors – </a:t>
            </a:r>
            <a:r>
              <a:rPr lang="en-US" sz="1200" dirty="0" smtClean="0">
                <a:solidFill>
                  <a:schemeClr val="dk1"/>
                </a:solidFill>
              </a:rPr>
              <a:t>c</a:t>
            </a:r>
            <a:r>
              <a:rPr lang="en" sz="1200" dirty="0" smtClean="0">
                <a:solidFill>
                  <a:schemeClr val="dk1"/>
                </a:solidFill>
              </a:rPr>
              <a:t>ompile </a:t>
            </a:r>
            <a:r>
              <a:rPr lang="en-US" sz="1200" dirty="0" smtClean="0">
                <a:solidFill>
                  <a:schemeClr val="dk1"/>
                </a:solidFill>
              </a:rPr>
              <a:t>t</a:t>
            </a:r>
            <a:r>
              <a:rPr lang="en" sz="1200" dirty="0" smtClean="0">
                <a:solidFill>
                  <a:schemeClr val="dk1"/>
                </a:solidFill>
              </a:rPr>
              <a:t>ime </a:t>
            </a:r>
            <a:r>
              <a:rPr lang="en-US" sz="1200" dirty="0" smtClean="0">
                <a:solidFill>
                  <a:schemeClr val="dk1"/>
                </a:solidFill>
              </a:rPr>
              <a:t>(syntax) errors </a:t>
            </a:r>
            <a:r>
              <a:rPr lang="en" sz="1200" dirty="0" smtClean="0">
                <a:solidFill>
                  <a:schemeClr val="dk1"/>
                </a:solidFill>
              </a:rPr>
              <a:t>are </a:t>
            </a:r>
            <a:r>
              <a:rPr lang="en" sz="1200" dirty="0">
                <a:solidFill>
                  <a:schemeClr val="dk1"/>
                </a:solidFill>
              </a:rPr>
              <a:t>easier to catch and fix</a:t>
            </a:r>
          </a:p>
        </p:txBody>
      </p:sp>
    </p:spTree>
    <p:extLst>
      <p:ext uri="{BB962C8B-B14F-4D97-AF65-F5344CB8AC3E}">
        <p14:creationId xmlns:p14="http://schemas.microsoft.com/office/powerpoint/2010/main" val="1487183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Shape 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0" name="Shape 8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extLst>
      <p:ext uri="{BB962C8B-B14F-4D97-AF65-F5344CB8AC3E}">
        <p14:creationId xmlns:p14="http://schemas.microsoft.com/office/powerpoint/2010/main" val="535169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Shape 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9" name="Shape 8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600"/>
              </a:spcBef>
              <a:buClr>
                <a:schemeClr val="dk1"/>
              </a:buClr>
              <a:buSzPct val="100000"/>
              <a:buFont typeface="Arial"/>
              <a:buChar char="●"/>
            </a:pPr>
            <a:r>
              <a:rPr lang="en" sz="1200" dirty="0">
                <a:solidFill>
                  <a:schemeClr val="dk1"/>
                </a:solidFill>
              </a:rPr>
              <a:t>This solves </a:t>
            </a:r>
            <a:r>
              <a:rPr lang="en-US" sz="1200" dirty="0" smtClean="0">
                <a:solidFill>
                  <a:schemeClr val="dk1"/>
                </a:solidFill>
              </a:rPr>
              <a:t>the</a:t>
            </a:r>
            <a:r>
              <a:rPr lang="en" sz="1200" dirty="0" smtClean="0">
                <a:solidFill>
                  <a:schemeClr val="dk1"/>
                </a:solidFill>
              </a:rPr>
              <a:t>first </a:t>
            </a:r>
            <a:r>
              <a:rPr lang="en" sz="1200" dirty="0">
                <a:solidFill>
                  <a:schemeClr val="dk1"/>
                </a:solidFill>
              </a:rPr>
              <a:t>problem - by making Shape </a:t>
            </a:r>
            <a:r>
              <a:rPr lang="en" sz="1200" b="1" dirty="0">
                <a:solidFill>
                  <a:srgbClr val="1155CC"/>
                </a:solidFill>
              </a:rPr>
              <a:t>abstract</a:t>
            </a:r>
            <a:r>
              <a:rPr lang="en" sz="1200" dirty="0">
                <a:solidFill>
                  <a:schemeClr val="dk1"/>
                </a:solidFill>
              </a:rPr>
              <a:t>, we don’t have to worry about instantiating it. Cannot create an object of class Shape because use of new-expression is illegal. So every </a:t>
            </a:r>
            <a:r>
              <a:rPr lang="en" sz="1200" dirty="0" smtClean="0">
                <a:solidFill>
                  <a:schemeClr val="dk1"/>
                </a:solidFill>
              </a:rPr>
              <a:t>Shape</a:t>
            </a:r>
            <a:r>
              <a:rPr lang="en-US" sz="1200" dirty="0" smtClean="0">
                <a:solidFill>
                  <a:schemeClr val="dk1"/>
                </a:solidFill>
              </a:rPr>
              <a:t> object</a:t>
            </a:r>
            <a:r>
              <a:rPr lang="en" sz="1200" dirty="0" smtClean="0">
                <a:solidFill>
                  <a:schemeClr val="dk1"/>
                </a:solidFill>
              </a:rPr>
              <a:t> </a:t>
            </a:r>
            <a:r>
              <a:rPr lang="en" sz="1200" dirty="0">
                <a:solidFill>
                  <a:schemeClr val="dk1"/>
                </a:solidFill>
              </a:rPr>
              <a:t>is truly a Circle, Square, Triangle, or some other subclass.</a:t>
            </a:r>
          </a:p>
          <a:p>
            <a:pPr>
              <a:spcBef>
                <a:spcPts val="0"/>
              </a:spcBef>
              <a:buNone/>
            </a:pPr>
            <a:endParaRPr sz="1200" dirty="0"/>
          </a:p>
        </p:txBody>
      </p:sp>
    </p:spTree>
    <p:extLst>
      <p:ext uri="{BB962C8B-B14F-4D97-AF65-F5344CB8AC3E}">
        <p14:creationId xmlns:p14="http://schemas.microsoft.com/office/powerpoint/2010/main" val="927869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 name="Shape 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0" rtl="0">
              <a:spcBef>
                <a:spcPts val="600"/>
              </a:spcBef>
              <a:buSzPct val="100000"/>
              <a:buNone/>
            </a:pPr>
            <a:r>
              <a:rPr lang="en" sz="1200" dirty="0">
                <a:solidFill>
                  <a:schemeClr val="dk1"/>
                </a:solidFill>
              </a:rPr>
              <a:t>     This solves the second problem.</a:t>
            </a:r>
          </a:p>
          <a:p>
            <a:pPr marL="228600" lvl="0" indent="0" rtl="0">
              <a:spcBef>
                <a:spcPts val="600"/>
              </a:spcBef>
              <a:buSzPct val="100000"/>
              <a:buNone/>
            </a:pPr>
            <a:r>
              <a:rPr lang="en" sz="1200" dirty="0">
                <a:solidFill>
                  <a:schemeClr val="dk1"/>
                </a:solidFill>
              </a:rPr>
              <a:t>An abstract method must be overridden in every subclass </a:t>
            </a:r>
            <a:r>
              <a:rPr lang="en" sz="1200" dirty="0" smtClean="0">
                <a:solidFill>
                  <a:schemeClr val="dk1"/>
                </a:solidFill>
              </a:rPr>
              <a:t>-</a:t>
            </a:r>
            <a:r>
              <a:rPr lang="en-US" sz="1200" dirty="0" smtClean="0">
                <a:solidFill>
                  <a:schemeClr val="dk1"/>
                </a:solidFill>
              </a:rPr>
              <a:t>-</a:t>
            </a:r>
            <a:r>
              <a:rPr lang="en" sz="1200" dirty="0" smtClean="0">
                <a:solidFill>
                  <a:schemeClr val="dk1"/>
                </a:solidFill>
              </a:rPr>
              <a:t> </a:t>
            </a:r>
            <a:r>
              <a:rPr lang="en" sz="1200" dirty="0">
                <a:solidFill>
                  <a:schemeClr val="dk1"/>
                </a:solidFill>
              </a:rPr>
              <a:t>not doing so is a </a:t>
            </a:r>
            <a:r>
              <a:rPr lang="en" sz="1200" b="1" dirty="0">
                <a:solidFill>
                  <a:schemeClr val="dk1"/>
                </a:solidFill>
              </a:rPr>
              <a:t>compile time</a:t>
            </a:r>
            <a:r>
              <a:rPr lang="en" sz="1200" dirty="0">
                <a:solidFill>
                  <a:schemeClr val="dk1"/>
                </a:solidFill>
              </a:rPr>
              <a:t> error --program us illegal.</a:t>
            </a:r>
          </a:p>
          <a:p>
            <a:pPr marL="457200" lvl="0" indent="-228600" rtl="0">
              <a:spcBef>
                <a:spcPts val="600"/>
              </a:spcBef>
              <a:buSzPct val="100000"/>
              <a:buNone/>
            </a:pPr>
            <a:r>
              <a:rPr lang="en" sz="1200" dirty="0">
                <a:solidFill>
                  <a:schemeClr val="dk1"/>
                </a:solidFill>
              </a:rPr>
              <a:t>An abstract method doesn’t have a body </a:t>
            </a:r>
            <a:r>
              <a:rPr lang="en-US" sz="1200" dirty="0" smtClean="0">
                <a:solidFill>
                  <a:schemeClr val="dk1"/>
                </a:solidFill>
              </a:rPr>
              <a:t>-</a:t>
            </a:r>
            <a:r>
              <a:rPr lang="en" sz="1200" dirty="0" smtClean="0">
                <a:solidFill>
                  <a:schemeClr val="dk1"/>
                </a:solidFill>
              </a:rPr>
              <a:t>- </a:t>
            </a:r>
            <a:r>
              <a:rPr lang="en" sz="1200" dirty="0">
                <a:solidFill>
                  <a:schemeClr val="dk1"/>
                </a:solidFill>
              </a:rPr>
              <a:t>just method header then semicolon.</a:t>
            </a:r>
          </a:p>
          <a:p>
            <a:pPr lvl="0" rtl="0">
              <a:spcBef>
                <a:spcPts val="0"/>
              </a:spcBef>
              <a:buNone/>
            </a:pPr>
            <a:endParaRPr sz="1200" dirty="0"/>
          </a:p>
        </p:txBody>
      </p:sp>
    </p:spTree>
    <p:extLst>
      <p:ext uri="{BB962C8B-B14F-4D97-AF65-F5344CB8AC3E}">
        <p14:creationId xmlns:p14="http://schemas.microsoft.com/office/powerpoint/2010/main" val="18227491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Make Shape abstract, the problem of area() is now solved</a:t>
            </a:r>
          </a:p>
          <a:p>
            <a:pPr rtl="0">
              <a:spcBef>
                <a:spcPts val="0"/>
              </a:spcBef>
              <a:buNone/>
            </a:pPr>
            <a:r>
              <a:rPr lang="en" dirty="0"/>
              <a:t>Go back and make the first demo look a lot cleaner.</a:t>
            </a:r>
          </a:p>
          <a:p>
            <a:pPr rtl="0">
              <a:spcBef>
                <a:spcPts val="0"/>
              </a:spcBef>
              <a:buNone/>
            </a:pPr>
            <a:endParaRPr dirty="0"/>
          </a:p>
          <a:p>
            <a:pPr rtl="0">
              <a:spcBef>
                <a:spcPts val="0"/>
              </a:spcBef>
              <a:buNone/>
            </a:pPr>
            <a:r>
              <a:rPr lang="en" dirty="0"/>
              <a:t>Note: You don’t have to go over those bullet points, the next slide handles them for emphasis</a:t>
            </a:r>
            <a:r>
              <a:rPr lang="en" dirty="0" smtClean="0"/>
              <a:t>.</a:t>
            </a:r>
            <a:endParaRPr lang="en-US" dirty="0" smtClean="0"/>
          </a:p>
          <a:p>
            <a:pPr rtl="0">
              <a:spcBef>
                <a:spcPts val="0"/>
              </a:spcBef>
              <a:buNone/>
            </a:pPr>
            <a:r>
              <a:rPr lang="en-US" dirty="0" smtClean="0"/>
              <a:t>When</a:t>
            </a:r>
            <a:r>
              <a:rPr lang="en-US" baseline="0" dirty="0" smtClean="0"/>
              <a:t> you demo, it is a good idea to tell them what @Override does</a:t>
            </a:r>
            <a:endParaRPr lang="en" dirty="0"/>
          </a:p>
          <a:p>
            <a:pPr rtl="0">
              <a:spcBef>
                <a:spcPts val="0"/>
              </a:spcBef>
              <a:buNone/>
            </a:pPr>
            <a:endParaRPr dirty="0"/>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import java.util.Arrays;</a:t>
            </a:r>
          </a:p>
          <a:p>
            <a:pPr lvl="0" rtl="0">
              <a:spcBef>
                <a:spcPts val="0"/>
              </a:spcBef>
              <a:buClr>
                <a:schemeClr val="dk1"/>
              </a:buClr>
              <a:buFont typeface="Arial"/>
              <a:buNone/>
            </a:pPr>
            <a:endParaRPr dirty="0">
              <a:solidFill>
                <a:srgbClr val="1155CC"/>
              </a:solidFill>
              <a:latin typeface="Courier New"/>
              <a:ea typeface="Courier New"/>
              <a:cs typeface="Courier New"/>
              <a:sym typeface="Courier New"/>
            </a:endParaRPr>
          </a:p>
          <a:p>
            <a:pPr lvl="0" rtl="0">
              <a:spcBef>
                <a:spcPts val="0"/>
              </a:spcBef>
              <a:buClr>
                <a:schemeClr val="dk1"/>
              </a:buClr>
              <a:buFont typeface="Arial"/>
              <a:buNone/>
            </a:pPr>
            <a:endParaRPr dirty="0">
              <a:solidFill>
                <a:srgbClr val="1155CC"/>
              </a:solidFill>
              <a:latin typeface="Courier New"/>
              <a:ea typeface="Courier New"/>
              <a:cs typeface="Courier New"/>
              <a:sym typeface="Courier New"/>
            </a:endParaRP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public abstract class Shape implements Comparable&lt;Shape&gt;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private int x;</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private int y;</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Constructor: a shape with bounding box top left  (x, y).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public Shape(int x, int y)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this.x= x;</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this.y= y;</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 area of this Shape.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public abstract double area();</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 &lt; 0, 0, or &gt; 0 depending on whether this Shape's</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area is smaller, than, equal to, or grater than s's area*/</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public @Override int compareTo(Shape s)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double diff= area() - s.area();</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return (diff == 0 ? 0 : diff &lt; 0 ? -1 : +1);</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 repr of this Shape, giving its position.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public String toString()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return "(" + x + ", " + y +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 Method main to test things.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public static void main(String[] args) {</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 shapes= new Shape[5];</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shapes[0]= new Circle(3, 4, 2);</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shapes[1]= new Circle(1, 2, 15);</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shapes[2]= new Square(0, 0, 20);</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shapes[3]= new Square(0, 0, 5);</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shapes[4]= new Square(0, 0, 2);</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System.out.println("unsorted: " + Arrays.toString(shapes));</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Arrays.sort(shapes);</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System.out.println("  sorted: " + Arrays.toString(shapes));</a:t>
            </a: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   }</a:t>
            </a:r>
          </a:p>
          <a:p>
            <a:pPr lvl="0" rtl="0">
              <a:spcBef>
                <a:spcPts val="0"/>
              </a:spcBef>
              <a:buClr>
                <a:schemeClr val="dk1"/>
              </a:buClr>
              <a:buFont typeface="Arial"/>
              <a:buNone/>
            </a:pPr>
            <a:endParaRPr dirty="0">
              <a:solidFill>
                <a:srgbClr val="1155CC"/>
              </a:solidFill>
              <a:latin typeface="Courier New"/>
              <a:ea typeface="Courier New"/>
              <a:cs typeface="Courier New"/>
              <a:sym typeface="Courier New"/>
            </a:endParaRPr>
          </a:p>
          <a:p>
            <a:pPr lvl="0" rtl="0">
              <a:spcBef>
                <a:spcPts val="0"/>
              </a:spcBef>
              <a:buClr>
                <a:schemeClr val="dk1"/>
              </a:buClr>
              <a:buFont typeface="Arial"/>
              <a:buNone/>
            </a:pPr>
            <a:endParaRPr dirty="0">
              <a:solidFill>
                <a:srgbClr val="1155CC"/>
              </a:solidFill>
              <a:latin typeface="Courier New"/>
              <a:ea typeface="Courier New"/>
              <a:cs typeface="Courier New"/>
              <a:sym typeface="Courier New"/>
            </a:endParaRPr>
          </a:p>
          <a:p>
            <a:pPr lvl="0" rtl="0">
              <a:spcBef>
                <a:spcPts val="0"/>
              </a:spcBef>
              <a:buClr>
                <a:schemeClr val="dk1"/>
              </a:buClr>
              <a:buSzPct val="100000"/>
              <a:buFont typeface="Arial"/>
              <a:buNone/>
            </a:pPr>
            <a:r>
              <a:rPr lang="en" dirty="0">
                <a:solidFill>
                  <a:srgbClr val="1155CC"/>
                </a:solidFill>
                <a:latin typeface="Courier New"/>
                <a:ea typeface="Courier New"/>
                <a:cs typeface="Courier New"/>
                <a:sym typeface="Courier New"/>
              </a:rPr>
              <a:t>}</a:t>
            </a:r>
          </a:p>
          <a:p>
            <a:pPr>
              <a:spcBef>
                <a:spcPts val="0"/>
              </a:spcBef>
              <a:buNone/>
            </a:pPr>
            <a:endParaRPr dirty="0"/>
          </a:p>
        </p:txBody>
      </p:sp>
    </p:spTree>
    <p:extLst>
      <p:ext uri="{BB962C8B-B14F-4D97-AF65-F5344CB8AC3E}">
        <p14:creationId xmlns:p14="http://schemas.microsoft.com/office/powerpoint/2010/main" val="1090621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3" name="Shape 11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dirty="0"/>
              <a:t>Why? Java requires this so that the following doesn’t happen.</a:t>
            </a:r>
          </a:p>
          <a:p>
            <a:pPr marL="457200" lvl="0" indent="-317500" rtl="0">
              <a:spcBef>
                <a:spcPts val="0"/>
              </a:spcBef>
              <a:buClr>
                <a:srgbClr val="000000"/>
              </a:buClr>
              <a:buSzPct val="127272"/>
              <a:buFont typeface="Arial"/>
              <a:buAutoNum type="arabicPeriod"/>
            </a:pPr>
            <a:r>
              <a:rPr lang="en" dirty="0"/>
              <a:t>If subclasses didn’t override the abstract method, we could have a situation where the method gets called but it has no implementation to use</a:t>
            </a:r>
          </a:p>
          <a:p>
            <a:pPr marL="457200" lvl="0" indent="-317500" rtl="0">
              <a:spcBef>
                <a:spcPts val="0"/>
              </a:spcBef>
              <a:buClr>
                <a:srgbClr val="000000"/>
              </a:buClr>
              <a:buSzPct val="127272"/>
              <a:buFont typeface="Arial"/>
              <a:buAutoNum type="arabicPeriod"/>
            </a:pPr>
            <a:r>
              <a:rPr lang="en" dirty="0"/>
              <a:t>If we could instantiate an object of an abstract class and tried to call one of the abstract methods, it would have no implementation to use</a:t>
            </a:r>
          </a:p>
        </p:txBody>
      </p:sp>
    </p:spTree>
    <p:extLst>
      <p:ext uri="{BB962C8B-B14F-4D97-AF65-F5344CB8AC3E}">
        <p14:creationId xmlns:p14="http://schemas.microsoft.com/office/powerpoint/2010/main" val="13101192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comments" Target="../comments/commen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7"/>
        <p:cNvGrpSpPr/>
        <p:nvPr/>
      </p:nvGrpSpPr>
      <p:grpSpPr>
        <a:xfrm>
          <a:off x="0" y="0"/>
          <a:ext cx="0" cy="0"/>
          <a:chOff x="0" y="0"/>
          <a:chExt cx="0" cy="0"/>
        </a:xfrm>
      </p:grpSpPr>
      <p:sp>
        <p:nvSpPr>
          <p:cNvPr id="38" name="Shape 38"/>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a:spcBef>
                <a:spcPts val="0"/>
              </a:spcBef>
              <a:buNone/>
            </a:pPr>
            <a:r>
              <a:rPr lang="en" sz="4800"/>
              <a:t>Recitation 4</a:t>
            </a:r>
          </a:p>
        </p:txBody>
      </p:sp>
      <p:sp>
        <p:nvSpPr>
          <p:cNvPr id="39" name="Shape 39"/>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sz="3200"/>
              <a:t>Abstract classes, Interfaces</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ctrTitle"/>
          </p:nvPr>
        </p:nvSpPr>
        <p:spPr>
          <a:xfrm>
            <a:off x="457200" y="2159857"/>
            <a:ext cx="8229600" cy="823799"/>
          </a:xfrm>
          <a:prstGeom prst="rect">
            <a:avLst/>
          </a:prstGeom>
          <a:noFill/>
          <a:ln>
            <a:noFill/>
          </a:ln>
        </p:spPr>
        <p:txBody>
          <a:bodyPr lIns="91425" tIns="91425" rIns="91425" bIns="91425" anchor="b" anchorCtr="0">
            <a:noAutofit/>
          </a:bodyPr>
          <a:lstStyle/>
          <a:p>
            <a:pPr lvl="0" algn="ctr" rtl="0">
              <a:spcBef>
                <a:spcPts val="0"/>
              </a:spcBef>
              <a:buNone/>
            </a:pPr>
            <a:r>
              <a:rPr lang="en" sz="4800"/>
              <a:t>Interfaces</a:t>
            </a: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Problem</a:t>
            </a:r>
          </a:p>
        </p:txBody>
      </p:sp>
      <p:sp>
        <p:nvSpPr>
          <p:cNvPr id="121" name="Shape 121"/>
          <p:cNvSpPr/>
          <p:nvPr/>
        </p:nvSpPr>
        <p:spPr>
          <a:xfrm>
            <a:off x="3397687" y="246606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Mammal</a:t>
            </a:r>
          </a:p>
        </p:txBody>
      </p:sp>
      <p:sp>
        <p:nvSpPr>
          <p:cNvPr id="122" name="Shape 122"/>
          <p:cNvSpPr/>
          <p:nvPr/>
        </p:nvSpPr>
        <p:spPr>
          <a:xfrm>
            <a:off x="231133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Human</a:t>
            </a:r>
          </a:p>
        </p:txBody>
      </p:sp>
      <p:sp>
        <p:nvSpPr>
          <p:cNvPr id="123" name="Shape 123"/>
          <p:cNvSpPr/>
          <p:nvPr/>
        </p:nvSpPr>
        <p:spPr>
          <a:xfrm>
            <a:off x="582128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Parrot</a:t>
            </a:r>
          </a:p>
        </p:txBody>
      </p:sp>
      <p:sp>
        <p:nvSpPr>
          <p:cNvPr id="124" name="Shape 124"/>
          <p:cNvSpPr/>
          <p:nvPr/>
        </p:nvSpPr>
        <p:spPr>
          <a:xfrm>
            <a:off x="4066312"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Dog</a:t>
            </a:r>
          </a:p>
        </p:txBody>
      </p:sp>
      <p:cxnSp>
        <p:nvCxnSpPr>
          <p:cNvPr id="125" name="Shape 125"/>
          <p:cNvCxnSpPr>
            <a:stCxn id="126" idx="2"/>
            <a:endCxn id="123" idx="0"/>
          </p:cNvCxnSpPr>
          <p:nvPr/>
        </p:nvCxnSpPr>
        <p:spPr>
          <a:xfrm>
            <a:off x="6084987" y="3172874"/>
            <a:ext cx="518699" cy="843300"/>
          </a:xfrm>
          <a:prstGeom prst="straightConnector1">
            <a:avLst/>
          </a:prstGeom>
          <a:noFill/>
          <a:ln w="19050" cap="flat">
            <a:solidFill>
              <a:schemeClr val="dk2"/>
            </a:solidFill>
            <a:prstDash val="solid"/>
            <a:round/>
            <a:headEnd type="none" w="lg" len="lg"/>
            <a:tailEnd type="triangle" w="lg" len="lg"/>
          </a:ln>
        </p:spPr>
      </p:cxnSp>
      <p:sp>
        <p:nvSpPr>
          <p:cNvPr id="127" name="Shape 127"/>
          <p:cNvSpPr/>
          <p:nvPr/>
        </p:nvSpPr>
        <p:spPr>
          <a:xfrm>
            <a:off x="1109212" y="2953062"/>
            <a:ext cx="1564800" cy="706799"/>
          </a:xfrm>
          <a:prstGeom prst="rect">
            <a:avLst/>
          </a:prstGeom>
          <a:noFill/>
          <a:ln w="38100"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Whistler</a:t>
            </a:r>
          </a:p>
        </p:txBody>
      </p:sp>
      <p:cxnSp>
        <p:nvCxnSpPr>
          <p:cNvPr id="128" name="Shape 128"/>
          <p:cNvCxnSpPr>
            <a:stCxn id="127" idx="3"/>
            <a:endCxn id="122" idx="0"/>
          </p:cNvCxnSpPr>
          <p:nvPr/>
        </p:nvCxnSpPr>
        <p:spPr>
          <a:xfrm>
            <a:off x="2674012" y="3306462"/>
            <a:ext cx="419700" cy="709800"/>
          </a:xfrm>
          <a:prstGeom prst="straightConnector1">
            <a:avLst/>
          </a:prstGeom>
          <a:noFill/>
          <a:ln w="38100" cap="flat">
            <a:solidFill>
              <a:schemeClr val="dk2"/>
            </a:solidFill>
            <a:prstDash val="solid"/>
            <a:round/>
            <a:headEnd type="none" w="lg" len="lg"/>
            <a:tailEnd type="triangle" w="lg" len="lg"/>
          </a:ln>
        </p:spPr>
      </p:cxnSp>
      <p:cxnSp>
        <p:nvCxnSpPr>
          <p:cNvPr id="129" name="Shape 129"/>
          <p:cNvCxnSpPr>
            <a:stCxn id="127" idx="3"/>
            <a:endCxn id="123" idx="0"/>
          </p:cNvCxnSpPr>
          <p:nvPr/>
        </p:nvCxnSpPr>
        <p:spPr>
          <a:xfrm>
            <a:off x="2674012" y="3306462"/>
            <a:ext cx="3929700" cy="709800"/>
          </a:xfrm>
          <a:prstGeom prst="straightConnector1">
            <a:avLst/>
          </a:prstGeom>
          <a:noFill/>
          <a:ln w="38100" cap="flat">
            <a:solidFill>
              <a:schemeClr val="dk2"/>
            </a:solidFill>
            <a:prstDash val="solid"/>
            <a:round/>
            <a:headEnd type="none" w="lg" len="lg"/>
            <a:tailEnd type="triangle" w="lg" len="lg"/>
          </a:ln>
        </p:spPr>
      </p:cxnSp>
      <p:sp>
        <p:nvSpPr>
          <p:cNvPr id="130" name="Shape 13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cxnSp>
        <p:nvCxnSpPr>
          <p:cNvPr id="131" name="Shape 131"/>
          <p:cNvCxnSpPr>
            <a:stCxn id="121" idx="2"/>
            <a:endCxn id="124" idx="0"/>
          </p:cNvCxnSpPr>
          <p:nvPr/>
        </p:nvCxnSpPr>
        <p:spPr>
          <a:xfrm>
            <a:off x="4180087" y="3172862"/>
            <a:ext cx="668700" cy="843300"/>
          </a:xfrm>
          <a:prstGeom prst="straightConnector1">
            <a:avLst/>
          </a:prstGeom>
          <a:noFill/>
          <a:ln w="19050" cap="flat">
            <a:solidFill>
              <a:schemeClr val="dk2"/>
            </a:solidFill>
            <a:prstDash val="solid"/>
            <a:round/>
            <a:headEnd type="none" w="lg" len="lg"/>
            <a:tailEnd type="triangle" w="lg" len="lg"/>
          </a:ln>
        </p:spPr>
      </p:cxnSp>
      <p:cxnSp>
        <p:nvCxnSpPr>
          <p:cNvPr id="132" name="Shape 132"/>
          <p:cNvCxnSpPr>
            <a:stCxn id="121" idx="2"/>
            <a:endCxn id="122" idx="0"/>
          </p:cNvCxnSpPr>
          <p:nvPr/>
        </p:nvCxnSpPr>
        <p:spPr>
          <a:xfrm flipH="1">
            <a:off x="3093787" y="3172862"/>
            <a:ext cx="1086300" cy="843300"/>
          </a:xfrm>
          <a:prstGeom prst="straightConnector1">
            <a:avLst/>
          </a:prstGeom>
          <a:noFill/>
          <a:ln w="19050" cap="flat">
            <a:solidFill>
              <a:schemeClr val="dk2"/>
            </a:solidFill>
            <a:prstDash val="solid"/>
            <a:round/>
            <a:headEnd type="none" w="lg" len="lg"/>
            <a:tailEnd type="triangle" w="lg" len="lg"/>
          </a:ln>
        </p:spPr>
      </p:cxnSp>
      <p:sp>
        <p:nvSpPr>
          <p:cNvPr id="126" name="Shape 126"/>
          <p:cNvSpPr/>
          <p:nvPr/>
        </p:nvSpPr>
        <p:spPr>
          <a:xfrm>
            <a:off x="5302587" y="2466075"/>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Bird</a:t>
            </a:r>
          </a:p>
        </p:txBody>
      </p:sp>
      <p:sp>
        <p:nvSpPr>
          <p:cNvPr id="133" name="Shape 133"/>
          <p:cNvSpPr/>
          <p:nvPr/>
        </p:nvSpPr>
        <p:spPr>
          <a:xfrm>
            <a:off x="4350137" y="1465887"/>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Animal</a:t>
            </a:r>
          </a:p>
        </p:txBody>
      </p:sp>
      <p:cxnSp>
        <p:nvCxnSpPr>
          <p:cNvPr id="134" name="Shape 134"/>
          <p:cNvCxnSpPr>
            <a:stCxn id="133" idx="2"/>
            <a:endCxn id="121" idx="0"/>
          </p:cNvCxnSpPr>
          <p:nvPr/>
        </p:nvCxnSpPr>
        <p:spPr>
          <a:xfrm flipH="1">
            <a:off x="4180037" y="2172687"/>
            <a:ext cx="952500" cy="293400"/>
          </a:xfrm>
          <a:prstGeom prst="straightConnector1">
            <a:avLst/>
          </a:prstGeom>
          <a:noFill/>
          <a:ln w="19050" cap="flat">
            <a:solidFill>
              <a:schemeClr val="dk2"/>
            </a:solidFill>
            <a:prstDash val="solid"/>
            <a:round/>
            <a:headEnd type="none" w="lg" len="lg"/>
            <a:tailEnd type="triangle" w="lg" len="lg"/>
          </a:ln>
        </p:spPr>
      </p:cxnSp>
      <p:cxnSp>
        <p:nvCxnSpPr>
          <p:cNvPr id="135" name="Shape 135"/>
          <p:cNvCxnSpPr>
            <a:stCxn id="133" idx="2"/>
            <a:endCxn id="126" idx="0"/>
          </p:cNvCxnSpPr>
          <p:nvPr/>
        </p:nvCxnSpPr>
        <p:spPr>
          <a:xfrm>
            <a:off x="5132537" y="2172687"/>
            <a:ext cx="952500" cy="293400"/>
          </a:xfrm>
          <a:prstGeom prst="straightConnector1">
            <a:avLst/>
          </a:prstGeom>
          <a:noFill/>
          <a:ln w="19050" cap="flat">
            <a:solidFill>
              <a:schemeClr val="dk2"/>
            </a:solidFill>
            <a:prstDash val="solid"/>
            <a:round/>
            <a:headEnd type="none" w="lg" len="lg"/>
            <a:tailEnd type="triangle" w="lg" len="lg"/>
          </a:ln>
        </p:spPr>
      </p:cxnSp>
      <p:sp>
        <p:nvSpPr>
          <p:cNvPr id="136" name="Shape 136"/>
          <p:cNvSpPr txBox="1"/>
          <p:nvPr/>
        </p:nvSpPr>
        <p:spPr>
          <a:xfrm>
            <a:off x="463875" y="1337025"/>
            <a:ext cx="3329099" cy="995999"/>
          </a:xfrm>
          <a:prstGeom prst="rect">
            <a:avLst/>
          </a:prstGeom>
          <a:noFill/>
          <a:ln>
            <a:noFill/>
          </a:ln>
        </p:spPr>
        <p:txBody>
          <a:bodyPr lIns="91425" tIns="91425" rIns="91425" bIns="91425" anchor="t" anchorCtr="0">
            <a:noAutofit/>
          </a:bodyPr>
          <a:lstStyle/>
          <a:p>
            <a:pPr>
              <a:spcBef>
                <a:spcPts val="0"/>
              </a:spcBef>
              <a:buNone/>
            </a:pPr>
            <a:r>
              <a:rPr lang="en" sz="2000"/>
              <a:t>Where is the best place to implement </a:t>
            </a:r>
            <a:r>
              <a:rPr lang="en" sz="2000" b="1">
                <a:solidFill>
                  <a:srgbClr val="1155CC"/>
                </a:solidFill>
                <a:latin typeface="Courier New"/>
                <a:ea typeface="Courier New"/>
                <a:cs typeface="Courier New"/>
                <a:sym typeface="Courier New"/>
              </a:rPr>
              <a:t>whistle()</a:t>
            </a:r>
            <a:r>
              <a:rPr lang="en" sz="2000"/>
              <a:t>?</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6"/>
                                        </p:tgtEl>
                                        <p:attrNameLst>
                                          <p:attrName>style.visibility</p:attrName>
                                        </p:attrNameLst>
                                      </p:cBhvr>
                                      <p:to>
                                        <p:strVal val="visible"/>
                                      </p:to>
                                    </p:set>
                                    <p:animEffect transition="in" filter="fade">
                                      <p:cBhvr>
                                        <p:cTn id="7" dur="700"/>
                                        <p:tgtEl>
                                          <p:spTgt spid="13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7"/>
                                        </p:tgtEl>
                                        <p:attrNameLst>
                                          <p:attrName>style.visibility</p:attrName>
                                        </p:attrNameLst>
                                      </p:cBhvr>
                                      <p:to>
                                        <p:strVal val="visible"/>
                                      </p:to>
                                    </p:set>
                                    <p:animEffect transition="in" filter="fade">
                                      <p:cBhvr>
                                        <p:cTn id="12" dur="1000"/>
                                        <p:tgtEl>
                                          <p:spTgt spid="127"/>
                                        </p:tgtEl>
                                      </p:cBhvr>
                                    </p:animEffect>
                                  </p:childTnLst>
                                </p:cTn>
                              </p:par>
                              <p:par>
                                <p:cTn id="13" presetID="10" presetClass="entr" presetSubtype="0" fill="hold" nodeType="withEffect">
                                  <p:stCondLst>
                                    <p:cond delay="0"/>
                                  </p:stCondLst>
                                  <p:childTnLst>
                                    <p:set>
                                      <p:cBhvr>
                                        <p:cTn id="14" dur="1" fill="hold">
                                          <p:stCondLst>
                                            <p:cond delay="0"/>
                                          </p:stCondLst>
                                        </p:cTn>
                                        <p:tgtEl>
                                          <p:spTgt spid="129"/>
                                        </p:tgtEl>
                                        <p:attrNameLst>
                                          <p:attrName>style.visibility</p:attrName>
                                        </p:attrNameLst>
                                      </p:cBhvr>
                                      <p:to>
                                        <p:strVal val="visible"/>
                                      </p:to>
                                    </p:set>
                                    <p:animEffect transition="in" filter="fade">
                                      <p:cBhvr>
                                        <p:cTn id="15" dur="1000"/>
                                        <p:tgtEl>
                                          <p:spTgt spid="129"/>
                                        </p:tgtEl>
                                      </p:cBhvr>
                                    </p:animEffect>
                                  </p:childTnLst>
                                </p:cTn>
                              </p:par>
                              <p:par>
                                <p:cTn id="16" presetID="10" presetClass="entr" presetSubtype="0" fill="hold" nodeType="withEffect">
                                  <p:stCondLst>
                                    <p:cond delay="0"/>
                                  </p:stCondLst>
                                  <p:childTnLst>
                                    <p:set>
                                      <p:cBhvr>
                                        <p:cTn id="17" dur="1" fill="hold">
                                          <p:stCondLst>
                                            <p:cond delay="0"/>
                                          </p:stCondLst>
                                        </p:cTn>
                                        <p:tgtEl>
                                          <p:spTgt spid="128"/>
                                        </p:tgtEl>
                                        <p:attrNameLst>
                                          <p:attrName>style.visibility</p:attrName>
                                        </p:attrNameLst>
                                      </p:cBhvr>
                                      <p:to>
                                        <p:strVal val="visible"/>
                                      </p:to>
                                    </p:set>
                                    <p:animEffect transition="in" filter="fade">
                                      <p:cBhvr>
                                        <p:cTn id="18" dur="1000"/>
                                        <p:tgtEl>
                                          <p:spTgt spid="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No multiple inheritance in Java!</a:t>
            </a:r>
          </a:p>
        </p:txBody>
      </p:sp>
      <p:sp>
        <p:nvSpPr>
          <p:cNvPr id="142" name="Shape 142"/>
          <p:cNvSpPr txBox="1">
            <a:spLocks noGrp="1"/>
          </p:cNvSpPr>
          <p:nvPr>
            <p:ph type="body" idx="1"/>
          </p:nvPr>
        </p:nvSpPr>
        <p:spPr>
          <a:xfrm>
            <a:off x="457200" y="1254725"/>
            <a:ext cx="8229600" cy="3602399"/>
          </a:xfrm>
          <a:prstGeom prst="rect">
            <a:avLst/>
          </a:prstGeom>
        </p:spPr>
        <p:txBody>
          <a:bodyPr lIns="91425" tIns="91425" rIns="91425" bIns="91425" anchor="t" anchorCtr="0">
            <a:noAutofit/>
          </a:bodyPr>
          <a:lstStyle/>
          <a:p>
            <a:pPr rtl="0">
              <a:spcBef>
                <a:spcPts val="0"/>
              </a:spcBef>
              <a:buNone/>
            </a:pPr>
            <a:r>
              <a:rPr lang="en" sz="2400" b="1">
                <a:solidFill>
                  <a:srgbClr val="1155CC"/>
                </a:solidFill>
                <a:latin typeface="Courier New"/>
                <a:ea typeface="Courier New"/>
                <a:cs typeface="Courier New"/>
                <a:sym typeface="Courier New"/>
              </a:rPr>
              <a:t>class </a:t>
            </a:r>
            <a:r>
              <a:rPr lang="en" sz="2400">
                <a:solidFill>
                  <a:srgbClr val="1155CC"/>
                </a:solidFill>
                <a:latin typeface="Courier New"/>
                <a:ea typeface="Courier New"/>
                <a:cs typeface="Courier New"/>
                <a:sym typeface="Courier New"/>
              </a:rPr>
              <a:t>Whistler {</a:t>
            </a:r>
          </a:p>
          <a:p>
            <a:pPr rtl="0">
              <a:spcBef>
                <a:spcPts val="0"/>
              </a:spcBef>
              <a:buNone/>
            </a:pPr>
            <a:r>
              <a:rPr lang="en" sz="2400" b="1">
                <a:solidFill>
                  <a:srgbClr val="1155CC"/>
                </a:solidFill>
                <a:latin typeface="Courier New"/>
                <a:ea typeface="Courier New"/>
                <a:cs typeface="Courier New"/>
                <a:sym typeface="Courier New"/>
              </a:rPr>
              <a:t>	void </a:t>
            </a:r>
            <a:r>
              <a:rPr lang="en" sz="2400">
                <a:solidFill>
                  <a:srgbClr val="1155CC"/>
                </a:solidFill>
                <a:latin typeface="Courier New"/>
                <a:ea typeface="Courier New"/>
                <a:cs typeface="Courier New"/>
                <a:sym typeface="Courier New"/>
              </a:rPr>
              <a:t>breathe() { … }</a:t>
            </a:r>
          </a:p>
          <a:p>
            <a:pPr rtl="0">
              <a:spcBef>
                <a:spcPts val="0"/>
              </a:spcBef>
              <a:buNone/>
            </a:pPr>
            <a:r>
              <a:rPr lang="en" sz="2400">
                <a:solidFill>
                  <a:srgbClr val="1155CC"/>
                </a:solidFill>
                <a:latin typeface="Courier New"/>
                <a:ea typeface="Courier New"/>
                <a:cs typeface="Courier New"/>
                <a:sym typeface="Courier New"/>
              </a:rPr>
              <a:t>}</a:t>
            </a:r>
          </a:p>
          <a:p>
            <a:pPr rtl="0">
              <a:spcBef>
                <a:spcPts val="0"/>
              </a:spcBef>
              <a:buNone/>
            </a:pPr>
            <a:r>
              <a:rPr lang="en" sz="2400" b="1">
                <a:solidFill>
                  <a:srgbClr val="1155CC"/>
                </a:solidFill>
                <a:latin typeface="Courier New"/>
                <a:ea typeface="Courier New"/>
                <a:cs typeface="Courier New"/>
                <a:sym typeface="Courier New"/>
              </a:rPr>
              <a:t>class </a:t>
            </a:r>
            <a:r>
              <a:rPr lang="en" sz="2400">
                <a:solidFill>
                  <a:srgbClr val="1155CC"/>
                </a:solidFill>
                <a:latin typeface="Courier New"/>
                <a:ea typeface="Courier New"/>
                <a:cs typeface="Courier New"/>
                <a:sym typeface="Courier New"/>
              </a:rPr>
              <a:t>Animal {</a:t>
            </a:r>
          </a:p>
          <a:p>
            <a:pPr rtl="0">
              <a:spcBef>
                <a:spcPts val="0"/>
              </a:spcBef>
              <a:buNone/>
            </a:pPr>
            <a:r>
              <a:rPr lang="en" sz="2400" b="1">
                <a:solidFill>
                  <a:srgbClr val="1155CC"/>
                </a:solidFill>
                <a:latin typeface="Courier New"/>
                <a:ea typeface="Courier New"/>
                <a:cs typeface="Courier New"/>
                <a:sym typeface="Courier New"/>
              </a:rPr>
              <a:t>	void </a:t>
            </a:r>
            <a:r>
              <a:rPr lang="en" sz="2400">
                <a:solidFill>
                  <a:srgbClr val="1155CC"/>
                </a:solidFill>
                <a:latin typeface="Courier New"/>
                <a:ea typeface="Courier New"/>
                <a:cs typeface="Courier New"/>
                <a:sym typeface="Courier New"/>
              </a:rPr>
              <a:t>breathe() { … }</a:t>
            </a:r>
          </a:p>
          <a:p>
            <a:pPr rtl="0">
              <a:spcBef>
                <a:spcPts val="0"/>
              </a:spcBef>
              <a:buNone/>
            </a:pPr>
            <a:r>
              <a:rPr lang="en" sz="2400">
                <a:solidFill>
                  <a:srgbClr val="1155CC"/>
                </a:solidFill>
                <a:latin typeface="Courier New"/>
                <a:ea typeface="Courier New"/>
                <a:cs typeface="Courier New"/>
                <a:sym typeface="Courier New"/>
              </a:rPr>
              <a:t>}</a:t>
            </a:r>
          </a:p>
          <a:p>
            <a:pPr rtl="0">
              <a:spcBef>
                <a:spcPts val="0"/>
              </a:spcBef>
              <a:buNone/>
            </a:pPr>
            <a:r>
              <a:rPr lang="en" sz="2400" b="1">
                <a:solidFill>
                  <a:srgbClr val="1155CC"/>
                </a:solidFill>
                <a:latin typeface="Courier New"/>
                <a:ea typeface="Courier New"/>
                <a:cs typeface="Courier New"/>
                <a:sym typeface="Courier New"/>
              </a:rPr>
              <a:t>class </a:t>
            </a:r>
            <a:r>
              <a:rPr lang="en" sz="2400">
                <a:solidFill>
                  <a:srgbClr val="1155CC"/>
                </a:solidFill>
                <a:latin typeface="Courier New"/>
                <a:ea typeface="Courier New"/>
                <a:cs typeface="Courier New"/>
                <a:sym typeface="Courier New"/>
              </a:rPr>
              <a:t>Human</a:t>
            </a:r>
            <a:r>
              <a:rPr lang="en" sz="2400" b="1">
                <a:solidFill>
                  <a:srgbClr val="1155CC"/>
                </a:solidFill>
                <a:latin typeface="Courier New"/>
                <a:ea typeface="Courier New"/>
                <a:cs typeface="Courier New"/>
                <a:sym typeface="Courier New"/>
              </a:rPr>
              <a:t> extends </a:t>
            </a:r>
            <a:r>
              <a:rPr lang="en" sz="2400">
                <a:solidFill>
                  <a:srgbClr val="1155CC"/>
                </a:solidFill>
                <a:latin typeface="Courier New"/>
                <a:ea typeface="Courier New"/>
                <a:cs typeface="Courier New"/>
                <a:sym typeface="Courier New"/>
              </a:rPr>
              <a:t>Animal, Whistler</a:t>
            </a:r>
            <a:r>
              <a:rPr lang="en" sz="2400" b="1">
                <a:solidFill>
                  <a:srgbClr val="1155CC"/>
                </a:solidFill>
                <a:latin typeface="Courier New"/>
                <a:ea typeface="Courier New"/>
                <a:cs typeface="Courier New"/>
                <a:sym typeface="Courier New"/>
              </a:rPr>
              <a:t> {</a:t>
            </a:r>
          </a:p>
          <a:p>
            <a:pPr lvl="0" rtl="0">
              <a:spcBef>
                <a:spcPts val="0"/>
              </a:spcBef>
              <a:buNone/>
            </a:pPr>
            <a:r>
              <a:rPr lang="en" sz="2400" b="1">
                <a:solidFill>
                  <a:srgbClr val="1155CC"/>
                </a:solidFill>
                <a:latin typeface="Courier New"/>
                <a:ea typeface="Courier New"/>
                <a:cs typeface="Courier New"/>
                <a:sym typeface="Courier New"/>
              </a:rPr>
              <a:t>}</a:t>
            </a:r>
          </a:p>
        </p:txBody>
      </p:sp>
      <p:sp>
        <p:nvSpPr>
          <p:cNvPr id="143" name="Shape 14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144" name="Shape 144"/>
          <p:cNvSpPr txBox="1"/>
          <p:nvPr/>
        </p:nvSpPr>
        <p:spPr>
          <a:xfrm>
            <a:off x="5471525" y="2319950"/>
            <a:ext cx="3145799" cy="857400"/>
          </a:xfrm>
          <a:prstGeom prst="rect">
            <a:avLst/>
          </a:prstGeom>
          <a:noFill/>
          <a:ln>
            <a:noFill/>
          </a:ln>
        </p:spPr>
        <p:txBody>
          <a:bodyPr lIns="91425" tIns="91425" rIns="91425" bIns="91425" anchor="t" anchorCtr="0">
            <a:noAutofit/>
          </a:bodyPr>
          <a:lstStyle/>
          <a:p>
            <a:pPr>
              <a:spcBef>
                <a:spcPts val="0"/>
              </a:spcBef>
              <a:buNone/>
            </a:pPr>
            <a:r>
              <a:rPr lang="en" sz="2000"/>
              <a:t>Which breathe() should java run in class Human?</a:t>
            </a:r>
          </a:p>
        </p:txBody>
      </p:sp>
      <p:sp>
        <p:nvSpPr>
          <p:cNvPr id="145" name="Shape 145"/>
          <p:cNvSpPr txBox="1"/>
          <p:nvPr/>
        </p:nvSpPr>
        <p:spPr>
          <a:xfrm>
            <a:off x="5422300" y="1808750"/>
            <a:ext cx="3653100" cy="511199"/>
          </a:xfrm>
          <a:prstGeom prst="rect">
            <a:avLst/>
          </a:prstGeom>
          <a:noFill/>
          <a:ln>
            <a:noFill/>
          </a:ln>
        </p:spPr>
        <p:txBody>
          <a:bodyPr lIns="91425" tIns="91425" rIns="91425" bIns="91425" anchor="t" anchorCtr="0">
            <a:noAutofit/>
          </a:bodyPr>
          <a:lstStyle/>
          <a:p>
            <a:pPr>
              <a:spcBef>
                <a:spcPts val="0"/>
              </a:spcBef>
              <a:buNone/>
            </a:pPr>
            <a:r>
              <a:rPr lang="en" sz="2000" b="1">
                <a:solidFill>
                  <a:srgbClr val="1155CC"/>
                </a:solidFill>
                <a:latin typeface="Courier New"/>
                <a:ea typeface="Courier New"/>
                <a:cs typeface="Courier New"/>
                <a:sym typeface="Courier New"/>
              </a:rPr>
              <a:t>new </a:t>
            </a:r>
            <a:r>
              <a:rPr lang="en" sz="2000">
                <a:solidFill>
                  <a:srgbClr val="1155CC"/>
                </a:solidFill>
                <a:latin typeface="Courier New"/>
                <a:ea typeface="Courier New"/>
                <a:cs typeface="Courier New"/>
                <a:sym typeface="Courier New"/>
              </a:rPr>
              <a:t>Human().breathe();</a:t>
            </a:r>
          </a:p>
        </p:txBody>
      </p:sp>
      <p:sp>
        <p:nvSpPr>
          <p:cNvPr id="146" name="Shape 146"/>
          <p:cNvSpPr/>
          <p:nvPr/>
        </p:nvSpPr>
        <p:spPr>
          <a:xfrm>
            <a:off x="4048630" y="3086740"/>
            <a:ext cx="3145799" cy="1460399"/>
          </a:xfrm>
          <a:prstGeom prst="mathMultiply">
            <a:avLst>
              <a:gd name="adj1" fmla="val 10441"/>
            </a:avLst>
          </a:prstGeom>
          <a:solidFill>
            <a:srgbClr val="DA0002"/>
          </a:solidFill>
          <a:ln w="19050" cap="flat">
            <a:solidFill>
              <a:srgbClr val="CC02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animEffect transition="in" filter="fade">
                                      <p:cBhvr>
                                        <p:cTn id="7" dur="10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Shape 15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Why not make it fully abstract?</a:t>
            </a:r>
          </a:p>
        </p:txBody>
      </p:sp>
      <p:sp>
        <p:nvSpPr>
          <p:cNvPr id="152" name="Shape 152"/>
          <p:cNvSpPr txBox="1">
            <a:spLocks noGrp="1"/>
          </p:cNvSpPr>
          <p:nvPr>
            <p:ph type="body" idx="1"/>
          </p:nvPr>
        </p:nvSpPr>
        <p:spPr>
          <a:xfrm>
            <a:off x="457200" y="1254725"/>
            <a:ext cx="8229600" cy="3602399"/>
          </a:xfrm>
          <a:prstGeom prst="rect">
            <a:avLst/>
          </a:prstGeom>
        </p:spPr>
        <p:txBody>
          <a:bodyPr lIns="91425" tIns="91425" rIns="91425" bIns="91425" anchor="t" anchorCtr="0">
            <a:noAutofit/>
          </a:bodyPr>
          <a:lstStyle/>
          <a:p>
            <a:pPr lvl="0" rtl="0">
              <a:spcBef>
                <a:spcPts val="0"/>
              </a:spcBef>
              <a:buNone/>
            </a:pPr>
            <a:r>
              <a:rPr lang="en" sz="2200" b="1" dirty="0">
                <a:solidFill>
                  <a:srgbClr val="1155CC"/>
                </a:solidFill>
                <a:latin typeface="Courier New"/>
                <a:ea typeface="Courier New"/>
                <a:cs typeface="Courier New"/>
                <a:sym typeface="Courier New"/>
              </a:rPr>
              <a:t>class </a:t>
            </a:r>
            <a:r>
              <a:rPr lang="en" sz="2200" b="1" dirty="0">
                <a:solidFill>
                  <a:schemeClr val="accent1"/>
                </a:solidFill>
                <a:latin typeface="Courier New"/>
                <a:ea typeface="Courier New"/>
                <a:cs typeface="Courier New"/>
                <a:sym typeface="Courier New"/>
              </a:rPr>
              <a:t>abstract</a:t>
            </a:r>
            <a:r>
              <a:rPr lang="en" sz="2200" b="1" dirty="0">
                <a:solidFill>
                  <a:srgbClr val="1155CC"/>
                </a:solidFill>
                <a:latin typeface="Courier New"/>
                <a:ea typeface="Courier New"/>
                <a:cs typeface="Courier New"/>
                <a:sym typeface="Courier New"/>
              </a:rPr>
              <a:t> </a:t>
            </a:r>
            <a:r>
              <a:rPr lang="en" sz="2200" dirty="0">
                <a:solidFill>
                  <a:srgbClr val="1155CC"/>
                </a:solidFill>
                <a:latin typeface="Courier New"/>
                <a:ea typeface="Courier New"/>
                <a:cs typeface="Courier New"/>
                <a:sym typeface="Courier New"/>
              </a:rPr>
              <a:t>Whistler {</a:t>
            </a:r>
          </a:p>
          <a:p>
            <a:pPr lvl="0" rtl="0">
              <a:spcBef>
                <a:spcPts val="0"/>
              </a:spcBef>
              <a:buNone/>
            </a:pPr>
            <a:r>
              <a:rPr lang="en" sz="2200" b="1" dirty="0">
                <a:solidFill>
                  <a:srgbClr val="1155CC"/>
                </a:solidFill>
                <a:latin typeface="Courier New"/>
                <a:ea typeface="Courier New"/>
                <a:cs typeface="Courier New"/>
                <a:sym typeface="Courier New"/>
              </a:rPr>
              <a:t>	abstract void </a:t>
            </a:r>
            <a:r>
              <a:rPr lang="en" sz="2200" dirty="0">
                <a:solidFill>
                  <a:srgbClr val="1155CC"/>
                </a:solidFill>
                <a:latin typeface="Courier New"/>
                <a:ea typeface="Courier New"/>
                <a:cs typeface="Courier New"/>
                <a:sym typeface="Courier New"/>
              </a:rPr>
              <a:t>breathe();</a:t>
            </a:r>
          </a:p>
          <a:p>
            <a:pPr lvl="0" rtl="0">
              <a:spcBef>
                <a:spcPts val="0"/>
              </a:spcBef>
              <a:buNone/>
            </a:pPr>
            <a:r>
              <a:rPr lang="en" sz="2200" dirty="0">
                <a:solidFill>
                  <a:srgbClr val="1155CC"/>
                </a:solidFill>
                <a:latin typeface="Courier New"/>
                <a:ea typeface="Courier New"/>
                <a:cs typeface="Courier New"/>
                <a:sym typeface="Courier New"/>
              </a:rPr>
              <a:t>}</a:t>
            </a:r>
          </a:p>
          <a:p>
            <a:pPr lvl="0" rtl="0">
              <a:spcBef>
                <a:spcPts val="0"/>
              </a:spcBef>
              <a:buNone/>
            </a:pPr>
            <a:r>
              <a:rPr lang="en" sz="2200" b="1" dirty="0">
                <a:solidFill>
                  <a:srgbClr val="1155CC"/>
                </a:solidFill>
                <a:latin typeface="Courier New"/>
                <a:ea typeface="Courier New"/>
                <a:cs typeface="Courier New"/>
                <a:sym typeface="Courier New"/>
              </a:rPr>
              <a:t>class </a:t>
            </a:r>
            <a:r>
              <a:rPr lang="en" sz="2200" b="1" dirty="0">
                <a:solidFill>
                  <a:schemeClr val="accent1"/>
                </a:solidFill>
                <a:latin typeface="Courier New"/>
                <a:ea typeface="Courier New"/>
                <a:cs typeface="Courier New"/>
                <a:sym typeface="Courier New"/>
              </a:rPr>
              <a:t>abstract</a:t>
            </a:r>
            <a:r>
              <a:rPr lang="en" sz="2200" b="1" dirty="0">
                <a:solidFill>
                  <a:srgbClr val="1155CC"/>
                </a:solidFill>
                <a:latin typeface="Courier New"/>
                <a:ea typeface="Courier New"/>
                <a:cs typeface="Courier New"/>
                <a:sym typeface="Courier New"/>
              </a:rPr>
              <a:t> </a:t>
            </a:r>
            <a:r>
              <a:rPr lang="en" sz="2200" dirty="0">
                <a:solidFill>
                  <a:srgbClr val="1155CC"/>
                </a:solidFill>
                <a:latin typeface="Courier New"/>
                <a:ea typeface="Courier New"/>
                <a:cs typeface="Courier New"/>
                <a:sym typeface="Courier New"/>
              </a:rPr>
              <a:t>Animal {</a:t>
            </a:r>
          </a:p>
          <a:p>
            <a:pPr lvl="0" rtl="0">
              <a:spcBef>
                <a:spcPts val="0"/>
              </a:spcBef>
              <a:buNone/>
            </a:pPr>
            <a:r>
              <a:rPr lang="en" sz="2200" b="1" dirty="0">
                <a:solidFill>
                  <a:srgbClr val="1155CC"/>
                </a:solidFill>
                <a:latin typeface="Courier New"/>
                <a:ea typeface="Courier New"/>
                <a:cs typeface="Courier New"/>
                <a:sym typeface="Courier New"/>
              </a:rPr>
              <a:t>	abstract void </a:t>
            </a:r>
            <a:r>
              <a:rPr lang="en" sz="2200" dirty="0">
                <a:solidFill>
                  <a:srgbClr val="1155CC"/>
                </a:solidFill>
                <a:latin typeface="Courier New"/>
                <a:ea typeface="Courier New"/>
                <a:cs typeface="Courier New"/>
                <a:sym typeface="Courier New"/>
              </a:rPr>
              <a:t>breathe();</a:t>
            </a:r>
          </a:p>
          <a:p>
            <a:pPr lvl="0" rtl="0">
              <a:spcBef>
                <a:spcPts val="0"/>
              </a:spcBef>
              <a:buNone/>
            </a:pPr>
            <a:r>
              <a:rPr lang="en" sz="2200" dirty="0">
                <a:solidFill>
                  <a:srgbClr val="1155CC"/>
                </a:solidFill>
                <a:latin typeface="Courier New"/>
                <a:ea typeface="Courier New"/>
                <a:cs typeface="Courier New"/>
                <a:sym typeface="Courier New"/>
              </a:rPr>
              <a:t>}</a:t>
            </a:r>
          </a:p>
          <a:p>
            <a:pPr lvl="0" rtl="0">
              <a:spcBef>
                <a:spcPts val="0"/>
              </a:spcBef>
              <a:buNone/>
            </a:pPr>
            <a:r>
              <a:rPr lang="en" sz="2200" b="1" dirty="0">
                <a:solidFill>
                  <a:srgbClr val="1155CC"/>
                </a:solidFill>
                <a:latin typeface="Courier New"/>
                <a:ea typeface="Courier New"/>
                <a:cs typeface="Courier New"/>
                <a:sym typeface="Courier New"/>
              </a:rPr>
              <a:t>class </a:t>
            </a:r>
            <a:r>
              <a:rPr lang="en" sz="2200" dirty="0">
                <a:solidFill>
                  <a:srgbClr val="1155CC"/>
                </a:solidFill>
                <a:latin typeface="Courier New"/>
                <a:ea typeface="Courier New"/>
                <a:cs typeface="Courier New"/>
                <a:sym typeface="Courier New"/>
              </a:rPr>
              <a:t>Human</a:t>
            </a:r>
            <a:r>
              <a:rPr lang="en" sz="2200" b="1" dirty="0">
                <a:solidFill>
                  <a:srgbClr val="1155CC"/>
                </a:solidFill>
                <a:latin typeface="Courier New"/>
                <a:ea typeface="Courier New"/>
                <a:cs typeface="Courier New"/>
                <a:sym typeface="Courier New"/>
              </a:rPr>
              <a:t> extends </a:t>
            </a:r>
            <a:r>
              <a:rPr lang="en" sz="2200" dirty="0">
                <a:solidFill>
                  <a:srgbClr val="1155CC"/>
                </a:solidFill>
                <a:latin typeface="Courier New"/>
                <a:ea typeface="Courier New"/>
                <a:cs typeface="Courier New"/>
                <a:sym typeface="Courier New"/>
              </a:rPr>
              <a:t>Animal, Whistler {</a:t>
            </a:r>
          </a:p>
          <a:p>
            <a:pPr lvl="0" rtl="0">
              <a:spcBef>
                <a:spcPts val="0"/>
              </a:spcBef>
              <a:buNone/>
            </a:pPr>
            <a:r>
              <a:rPr lang="en" sz="2200" dirty="0">
                <a:solidFill>
                  <a:srgbClr val="1155CC"/>
                </a:solidFill>
                <a:latin typeface="Courier New"/>
                <a:ea typeface="Courier New"/>
                <a:cs typeface="Courier New"/>
                <a:sym typeface="Courier New"/>
              </a:rPr>
              <a:t>}</a:t>
            </a:r>
          </a:p>
        </p:txBody>
      </p:sp>
      <p:sp>
        <p:nvSpPr>
          <p:cNvPr id="153" name="Shape 15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154" name="Shape 154"/>
          <p:cNvSpPr/>
          <p:nvPr/>
        </p:nvSpPr>
        <p:spPr>
          <a:xfrm>
            <a:off x="3588542" y="2838850"/>
            <a:ext cx="3145799" cy="1460399"/>
          </a:xfrm>
          <a:prstGeom prst="mathMultiply">
            <a:avLst>
              <a:gd name="adj1" fmla="val 10441"/>
            </a:avLst>
          </a:prstGeom>
          <a:solidFill>
            <a:srgbClr val="DA0002"/>
          </a:solidFill>
          <a:ln w="19050" cap="flat">
            <a:solidFill>
              <a:srgbClr val="CC020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155" name="Shape 155"/>
          <p:cNvSpPr txBox="1"/>
          <p:nvPr/>
        </p:nvSpPr>
        <p:spPr>
          <a:xfrm>
            <a:off x="5635200" y="1351570"/>
            <a:ext cx="3145799" cy="1640400"/>
          </a:xfrm>
          <a:prstGeom prst="rect">
            <a:avLst/>
          </a:prstGeom>
          <a:noFill/>
          <a:ln>
            <a:noFill/>
          </a:ln>
        </p:spPr>
        <p:txBody>
          <a:bodyPr lIns="91425" tIns="91425" rIns="91425" bIns="91425" anchor="t" anchorCtr="0">
            <a:noAutofit/>
          </a:bodyPr>
          <a:lstStyle/>
          <a:p>
            <a:pPr algn="r">
              <a:spcBef>
                <a:spcPts val="0"/>
              </a:spcBef>
              <a:buNone/>
            </a:pPr>
            <a:r>
              <a:rPr lang="en" sz="2000" dirty="0"/>
              <a:t>Java doesn’t allow this, even though it would work. Instead, Java has another construct for this purpose, the interface</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1000"/>
                                        <p:tgtEl>
                                          <p:spTgt spid="154"/>
                                        </p:tgtEl>
                                      </p:cBhvr>
                                    </p:animEffect>
                                  </p:childTnLst>
                                </p:cTn>
                              </p:par>
                              <p:par>
                                <p:cTn id="8" presetID="10" presetClass="entr" presetSubtype="0" fill="hold" nodeType="withEffect">
                                  <p:stCondLst>
                                    <p:cond delay="0"/>
                                  </p:stCondLst>
                                  <p:childTnLst>
                                    <p:set>
                                      <p:cBhvr>
                                        <p:cTn id="9" dur="1" fill="hold">
                                          <p:stCondLst>
                                            <p:cond delay="0"/>
                                          </p:stCondLst>
                                        </p:cTn>
                                        <p:tgtEl>
                                          <p:spTgt spid="155"/>
                                        </p:tgtEl>
                                        <p:attrNameLst>
                                          <p:attrName>style.visibility</p:attrName>
                                        </p:attrNameLst>
                                      </p:cBhvr>
                                      <p:to>
                                        <p:strVal val="visible"/>
                                      </p:to>
                                    </p:set>
                                    <p:animEffect transition="in" filter="fade">
                                      <p:cBhvr>
                                        <p:cTn id="10" dur="1000"/>
                                        <p:tgtEl>
                                          <p:spTgt spid="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Interfaces</a:t>
            </a:r>
          </a:p>
        </p:txBody>
      </p:sp>
      <p:sp>
        <p:nvSpPr>
          <p:cNvPr id="161" name="Shape 161"/>
          <p:cNvSpPr txBox="1">
            <a:spLocks noGrp="1"/>
          </p:cNvSpPr>
          <p:nvPr>
            <p:ph type="body" idx="1"/>
          </p:nvPr>
        </p:nvSpPr>
        <p:spPr>
          <a:xfrm>
            <a:off x="370010" y="1664725"/>
            <a:ext cx="8316790" cy="2656425"/>
          </a:xfrm>
          <a:prstGeom prst="rect">
            <a:avLst/>
          </a:prstGeom>
        </p:spPr>
        <p:txBody>
          <a:bodyPr lIns="91425" tIns="91425" rIns="91425" bIns="91425" anchor="t" anchorCtr="0">
            <a:noAutofit/>
          </a:bodyPr>
          <a:lstStyle/>
          <a:p>
            <a:pPr lvl="0" rtl="0">
              <a:spcBef>
                <a:spcPts val="0"/>
              </a:spcBef>
              <a:buNone/>
            </a:pPr>
            <a:r>
              <a:rPr lang="en" sz="2200" b="1" dirty="0">
                <a:solidFill>
                  <a:srgbClr val="1155CC"/>
                </a:solidFill>
                <a:latin typeface="Courier New"/>
                <a:ea typeface="Courier New"/>
                <a:cs typeface="Courier New"/>
                <a:sym typeface="Courier New"/>
              </a:rPr>
              <a:t>public</a:t>
            </a:r>
            <a:r>
              <a:rPr lang="en" sz="2200" dirty="0">
                <a:solidFill>
                  <a:srgbClr val="1155CC"/>
                </a:solidFill>
                <a:latin typeface="Courier New"/>
                <a:ea typeface="Courier New"/>
                <a:cs typeface="Courier New"/>
                <a:sym typeface="Courier New"/>
              </a:rPr>
              <a:t> </a:t>
            </a:r>
            <a:r>
              <a:rPr lang="en" sz="2200" b="1" dirty="0">
                <a:solidFill>
                  <a:srgbClr val="DA0002"/>
                </a:solidFill>
                <a:latin typeface="Courier New"/>
                <a:ea typeface="Courier New"/>
                <a:cs typeface="Courier New"/>
                <a:sym typeface="Courier New"/>
              </a:rPr>
              <a:t>interface</a:t>
            </a:r>
            <a:r>
              <a:rPr lang="en" sz="2200" dirty="0">
                <a:solidFill>
                  <a:srgbClr val="1155CC"/>
                </a:solidFill>
                <a:latin typeface="Courier New"/>
                <a:ea typeface="Courier New"/>
                <a:cs typeface="Courier New"/>
                <a:sym typeface="Courier New"/>
              </a:rPr>
              <a:t> Whistler {</a:t>
            </a:r>
          </a:p>
          <a:p>
            <a:pPr marL="0" indent="0" rtl="0">
              <a:spcBef>
                <a:spcPts val="0"/>
              </a:spcBef>
              <a:buNone/>
            </a:pPr>
            <a:r>
              <a:rPr lang="en" sz="2200" dirty="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void</a:t>
            </a:r>
            <a:r>
              <a:rPr lang="en" sz="2200" dirty="0">
                <a:solidFill>
                  <a:srgbClr val="1155CC"/>
                </a:solidFill>
                <a:latin typeface="Courier New"/>
                <a:ea typeface="Courier New"/>
                <a:cs typeface="Courier New"/>
                <a:sym typeface="Courier New"/>
              </a:rPr>
              <a:t> whistle()</a:t>
            </a:r>
            <a:r>
              <a:rPr lang="en" sz="2200" b="1" dirty="0">
                <a:solidFill>
                  <a:srgbClr val="1155CC"/>
                </a:solidFill>
                <a:latin typeface="Courier New"/>
                <a:ea typeface="Courier New"/>
                <a:cs typeface="Courier New"/>
                <a:sym typeface="Courier New"/>
              </a:rPr>
              <a:t>;</a:t>
            </a:r>
          </a:p>
          <a:p>
            <a:pPr marL="0" indent="0" rtl="0">
              <a:spcBef>
                <a:spcPts val="0"/>
              </a:spcBef>
              <a:buNone/>
            </a:pPr>
            <a:r>
              <a:rPr lang="en" sz="2200" dirty="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int</a:t>
            </a:r>
            <a:r>
              <a:rPr lang="en" sz="2200" dirty="0">
                <a:solidFill>
                  <a:srgbClr val="1155CC"/>
                </a:solidFill>
                <a:latin typeface="Courier New"/>
                <a:ea typeface="Courier New"/>
                <a:cs typeface="Courier New"/>
                <a:sym typeface="Courier New"/>
              </a:rPr>
              <a:t> MEANING_OF_LIFE= 42</a:t>
            </a:r>
            <a:r>
              <a:rPr lang="en" sz="2200" b="1" dirty="0">
                <a:solidFill>
                  <a:srgbClr val="1155CC"/>
                </a:solidFill>
                <a:latin typeface="Courier New"/>
                <a:ea typeface="Courier New"/>
                <a:cs typeface="Courier New"/>
                <a:sym typeface="Courier New"/>
              </a:rPr>
              <a:t>;</a:t>
            </a:r>
          </a:p>
          <a:p>
            <a:pPr marL="0" indent="0" rtl="0">
              <a:spcBef>
                <a:spcPts val="0"/>
              </a:spcBef>
              <a:buNone/>
            </a:pPr>
            <a:r>
              <a:rPr lang="en" sz="2200" dirty="0">
                <a:solidFill>
                  <a:srgbClr val="1155CC"/>
                </a:solidFill>
                <a:latin typeface="Courier New"/>
                <a:ea typeface="Courier New"/>
                <a:cs typeface="Courier New"/>
                <a:sym typeface="Courier New"/>
              </a:rPr>
              <a:t>}</a:t>
            </a:r>
          </a:p>
          <a:p>
            <a:pPr marL="0" lvl="0" indent="0" rtl="0">
              <a:spcBef>
                <a:spcPts val="0"/>
              </a:spcBef>
              <a:buNone/>
            </a:pPr>
            <a:endParaRPr sz="2200" dirty="0">
              <a:solidFill>
                <a:srgbClr val="1155CC"/>
              </a:solidFill>
              <a:latin typeface="Courier New"/>
              <a:ea typeface="Courier New"/>
              <a:cs typeface="Courier New"/>
              <a:sym typeface="Courier New"/>
            </a:endParaRPr>
          </a:p>
          <a:p>
            <a:pPr rtl="0">
              <a:spcBef>
                <a:spcPts val="0"/>
              </a:spcBef>
              <a:buNone/>
            </a:pPr>
            <a:r>
              <a:rPr lang="en" sz="2200" b="1" dirty="0">
                <a:solidFill>
                  <a:srgbClr val="1155CC"/>
                </a:solidFill>
                <a:latin typeface="Courier New"/>
                <a:ea typeface="Courier New"/>
                <a:cs typeface="Courier New"/>
                <a:sym typeface="Courier New"/>
              </a:rPr>
              <a:t>class</a:t>
            </a:r>
            <a:r>
              <a:rPr lang="en" sz="2200" dirty="0">
                <a:solidFill>
                  <a:srgbClr val="1155CC"/>
                </a:solidFill>
                <a:latin typeface="Courier New"/>
                <a:ea typeface="Courier New"/>
                <a:cs typeface="Courier New"/>
                <a:sym typeface="Courier New"/>
              </a:rPr>
              <a:t> Human </a:t>
            </a:r>
            <a:r>
              <a:rPr lang="en" sz="2200" b="1" dirty="0">
                <a:solidFill>
                  <a:srgbClr val="1155CC"/>
                </a:solidFill>
                <a:latin typeface="Courier New"/>
                <a:ea typeface="Courier New"/>
                <a:cs typeface="Courier New"/>
                <a:sym typeface="Courier New"/>
              </a:rPr>
              <a:t>extends</a:t>
            </a:r>
            <a:r>
              <a:rPr lang="en" sz="2200" dirty="0">
                <a:solidFill>
                  <a:srgbClr val="1155CC"/>
                </a:solidFill>
                <a:latin typeface="Courier New"/>
                <a:ea typeface="Courier New"/>
                <a:cs typeface="Courier New"/>
                <a:sym typeface="Courier New"/>
              </a:rPr>
              <a:t> Mammal </a:t>
            </a:r>
            <a:r>
              <a:rPr lang="en" sz="2200" b="1" dirty="0">
                <a:solidFill>
                  <a:srgbClr val="DA0002"/>
                </a:solidFill>
                <a:latin typeface="Courier New"/>
                <a:ea typeface="Courier New"/>
                <a:cs typeface="Courier New"/>
                <a:sym typeface="Courier New"/>
              </a:rPr>
              <a:t>implements</a:t>
            </a:r>
            <a:r>
              <a:rPr lang="en" sz="2200" b="1" dirty="0">
                <a:solidFill>
                  <a:srgbClr val="1155CC"/>
                </a:solidFill>
                <a:latin typeface="Courier New"/>
                <a:ea typeface="Courier New"/>
                <a:cs typeface="Courier New"/>
                <a:sym typeface="Courier New"/>
              </a:rPr>
              <a:t> </a:t>
            </a:r>
            <a:r>
              <a:rPr lang="en" sz="2200" dirty="0">
                <a:solidFill>
                  <a:srgbClr val="1155CC"/>
                </a:solidFill>
                <a:latin typeface="Courier New"/>
                <a:ea typeface="Courier New"/>
                <a:cs typeface="Courier New"/>
                <a:sym typeface="Courier New"/>
              </a:rPr>
              <a:t>Whistler {</a:t>
            </a:r>
          </a:p>
          <a:p>
            <a:pPr lvl="0" rtl="0">
              <a:spcBef>
                <a:spcPts val="0"/>
              </a:spcBef>
              <a:buNone/>
            </a:pPr>
            <a:r>
              <a:rPr lang="en" sz="2200" dirty="0">
                <a:solidFill>
                  <a:srgbClr val="1155CC"/>
                </a:solidFill>
                <a:latin typeface="Courier New"/>
                <a:ea typeface="Courier New"/>
                <a:cs typeface="Courier New"/>
                <a:sym typeface="Courier New"/>
              </a:rPr>
              <a:t>}</a:t>
            </a:r>
          </a:p>
        </p:txBody>
      </p:sp>
      <p:sp>
        <p:nvSpPr>
          <p:cNvPr id="162" name="Shape 16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163" name="Shape 163"/>
          <p:cNvSpPr txBox="1"/>
          <p:nvPr/>
        </p:nvSpPr>
        <p:spPr>
          <a:xfrm>
            <a:off x="2935625" y="4070600"/>
            <a:ext cx="3274545" cy="694499"/>
          </a:xfrm>
          <a:prstGeom prst="rect">
            <a:avLst/>
          </a:prstGeom>
          <a:noFill/>
          <a:ln>
            <a:noFill/>
          </a:ln>
        </p:spPr>
        <p:txBody>
          <a:bodyPr lIns="91425" tIns="91425" rIns="91425" bIns="91425" anchor="t" anchorCtr="0">
            <a:noAutofit/>
          </a:bodyPr>
          <a:lstStyle/>
          <a:p>
            <a:pPr>
              <a:spcBef>
                <a:spcPts val="0"/>
              </a:spcBef>
              <a:buNone/>
            </a:pPr>
            <a:r>
              <a:rPr lang="en" sz="1800" dirty="0"/>
              <a:t>Must implement all methods in the implemented interfaces</a:t>
            </a:r>
          </a:p>
        </p:txBody>
      </p:sp>
      <p:sp>
        <p:nvSpPr>
          <p:cNvPr id="164" name="Shape 164"/>
          <p:cNvSpPr txBox="1"/>
          <p:nvPr/>
        </p:nvSpPr>
        <p:spPr>
          <a:xfrm>
            <a:off x="5390146" y="1391600"/>
            <a:ext cx="3401453" cy="1937399"/>
          </a:xfrm>
          <a:prstGeom prst="rect">
            <a:avLst/>
          </a:prstGeom>
          <a:noFill/>
          <a:ln>
            <a:solidFill>
              <a:srgbClr val="800000"/>
            </a:solidFill>
          </a:ln>
        </p:spPr>
        <p:txBody>
          <a:bodyPr lIns="91425" tIns="91425" rIns="91425" bIns="91425" anchor="t" anchorCtr="0">
            <a:noAutofit/>
          </a:bodyPr>
          <a:lstStyle/>
          <a:p>
            <a:pPr marL="457200" lvl="0" indent="-342900" rtl="0">
              <a:spcBef>
                <a:spcPts val="0"/>
              </a:spcBef>
              <a:buClr>
                <a:srgbClr val="000000"/>
              </a:buClr>
              <a:buSzPct val="100000"/>
              <a:buFont typeface="Arial"/>
              <a:buChar char="●"/>
            </a:pPr>
            <a:r>
              <a:rPr lang="en" sz="1800" dirty="0"/>
              <a:t>methods are automatically </a:t>
            </a:r>
            <a:r>
              <a:rPr lang="en" sz="1800" b="1" dirty="0">
                <a:solidFill>
                  <a:srgbClr val="1155CC"/>
                </a:solidFill>
                <a:latin typeface="Courier New"/>
                <a:ea typeface="Courier New"/>
                <a:cs typeface="Courier New"/>
                <a:sym typeface="Courier New"/>
              </a:rPr>
              <a:t>public</a:t>
            </a:r>
            <a:r>
              <a:rPr lang="en" sz="1800" dirty="0"/>
              <a:t> and </a:t>
            </a:r>
            <a:r>
              <a:rPr lang="en" sz="1800" b="1" dirty="0">
                <a:solidFill>
                  <a:srgbClr val="1155CC"/>
                </a:solidFill>
                <a:latin typeface="Courier New"/>
                <a:ea typeface="Courier New"/>
                <a:cs typeface="Courier New"/>
                <a:sym typeface="Courier New"/>
              </a:rPr>
              <a:t>abstract</a:t>
            </a:r>
          </a:p>
          <a:p>
            <a:pPr lvl="0" rtl="0">
              <a:spcBef>
                <a:spcPts val="0"/>
              </a:spcBef>
              <a:buNone/>
            </a:pPr>
            <a:endParaRPr sz="1800" b="1" dirty="0">
              <a:solidFill>
                <a:srgbClr val="1155CC"/>
              </a:solidFill>
              <a:latin typeface="Courier New"/>
              <a:ea typeface="Courier New"/>
              <a:cs typeface="Courier New"/>
              <a:sym typeface="Courier New"/>
            </a:endParaRPr>
          </a:p>
          <a:p>
            <a:pPr marL="457200" lvl="0" indent="-342900" rtl="0">
              <a:spcBef>
                <a:spcPts val="0"/>
              </a:spcBef>
              <a:buClr>
                <a:srgbClr val="000000"/>
              </a:buClr>
              <a:buSzPct val="100000"/>
              <a:buFont typeface="Arial"/>
              <a:buChar char="●"/>
            </a:pPr>
            <a:r>
              <a:rPr lang="en" sz="1800" dirty="0"/>
              <a:t>fields are automatically </a:t>
            </a:r>
            <a:r>
              <a:rPr lang="en" sz="1800" b="1" dirty="0">
                <a:solidFill>
                  <a:srgbClr val="1155CC"/>
                </a:solidFill>
                <a:latin typeface="Courier New"/>
                <a:ea typeface="Courier New"/>
                <a:cs typeface="Courier New"/>
                <a:sym typeface="Courier New"/>
              </a:rPr>
              <a:t>public</a:t>
            </a:r>
            <a:r>
              <a:rPr lang="en" sz="1800" dirty="0"/>
              <a:t>, </a:t>
            </a:r>
            <a:r>
              <a:rPr lang="en" sz="1800" b="1" dirty="0">
                <a:solidFill>
                  <a:srgbClr val="1155CC"/>
                </a:solidFill>
                <a:latin typeface="Courier New"/>
                <a:ea typeface="Courier New"/>
                <a:cs typeface="Courier New"/>
                <a:sym typeface="Courier New"/>
              </a:rPr>
              <a:t>static</a:t>
            </a:r>
            <a:r>
              <a:rPr lang="en" sz="1800" dirty="0"/>
              <a:t>, and </a:t>
            </a:r>
            <a:r>
              <a:rPr lang="en" sz="1800" b="1" dirty="0">
                <a:solidFill>
                  <a:srgbClr val="1155CC"/>
                </a:solidFill>
                <a:latin typeface="Courier New"/>
                <a:ea typeface="Courier New"/>
                <a:cs typeface="Courier New"/>
                <a:sym typeface="Courier New"/>
              </a:rPr>
              <a:t>final</a:t>
            </a:r>
            <a:r>
              <a:rPr lang="en" sz="1800" dirty="0">
                <a:solidFill>
                  <a:schemeClr val="dk1"/>
                </a:solidFill>
              </a:rPr>
              <a:t> (i.e. constants)</a:t>
            </a:r>
          </a:p>
        </p:txBody>
      </p:sp>
      <p:cxnSp>
        <p:nvCxnSpPr>
          <p:cNvPr id="165" name="Shape 165"/>
          <p:cNvCxnSpPr>
            <a:stCxn id="163" idx="1"/>
          </p:cNvCxnSpPr>
          <p:nvPr/>
        </p:nvCxnSpPr>
        <p:spPr>
          <a:xfrm flipH="1" flipV="1">
            <a:off x="2204225" y="3789816"/>
            <a:ext cx="731400" cy="628034"/>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Multiple interfaces</a:t>
            </a:r>
          </a:p>
        </p:txBody>
      </p:sp>
      <p:sp>
        <p:nvSpPr>
          <p:cNvPr id="171" name="Shape 171"/>
          <p:cNvSpPr txBox="1">
            <a:spLocks noGrp="1"/>
          </p:cNvSpPr>
          <p:nvPr>
            <p:ph type="body" idx="1"/>
          </p:nvPr>
        </p:nvSpPr>
        <p:spPr>
          <a:xfrm>
            <a:off x="457200" y="1914693"/>
            <a:ext cx="8397299" cy="2165109"/>
          </a:xfrm>
          <a:prstGeom prst="rect">
            <a:avLst/>
          </a:prstGeom>
        </p:spPr>
        <p:txBody>
          <a:bodyPr lIns="91425" tIns="91425" rIns="91425" bIns="91425" anchor="t" anchorCtr="0">
            <a:noAutofit/>
          </a:bodyPr>
          <a:lstStyle/>
          <a:p>
            <a:pPr lvl="0" rtl="0">
              <a:spcBef>
                <a:spcPts val="0"/>
              </a:spcBef>
              <a:buNone/>
            </a:pPr>
            <a:r>
              <a:rPr lang="en" sz="2200" b="1" dirty="0">
                <a:solidFill>
                  <a:srgbClr val="1155CC"/>
                </a:solidFill>
                <a:latin typeface="Courier New"/>
                <a:ea typeface="Courier New"/>
                <a:cs typeface="Courier New"/>
                <a:sym typeface="Courier New"/>
              </a:rPr>
              <a:t>public</a:t>
            </a:r>
            <a:r>
              <a:rPr lang="en" sz="2200" dirty="0">
                <a:solidFill>
                  <a:srgbClr val="1155CC"/>
                </a:solidFill>
                <a:latin typeface="Courier New"/>
                <a:ea typeface="Courier New"/>
                <a:cs typeface="Courier New"/>
                <a:sym typeface="Courier New"/>
              </a:rPr>
              <a:t> </a:t>
            </a:r>
            <a:r>
              <a:rPr lang="en" sz="2200" b="1" dirty="0">
                <a:solidFill>
                  <a:srgbClr val="DA0002"/>
                </a:solidFill>
                <a:latin typeface="Courier New"/>
                <a:ea typeface="Courier New"/>
                <a:cs typeface="Courier New"/>
                <a:sym typeface="Courier New"/>
              </a:rPr>
              <a:t>interface</a:t>
            </a:r>
            <a:r>
              <a:rPr lang="en" sz="2200" dirty="0">
                <a:solidFill>
                  <a:srgbClr val="1155CC"/>
                </a:solidFill>
                <a:latin typeface="Courier New"/>
                <a:ea typeface="Courier New"/>
                <a:cs typeface="Courier New"/>
                <a:sym typeface="Courier New"/>
              </a:rPr>
              <a:t> Singer {</a:t>
            </a:r>
          </a:p>
          <a:p>
            <a:pPr marL="0" lvl="0" indent="0" rtl="0">
              <a:spcBef>
                <a:spcPts val="0"/>
              </a:spcBef>
              <a:buNone/>
            </a:pPr>
            <a:r>
              <a:rPr lang="en" sz="2200" dirty="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void</a:t>
            </a:r>
            <a:r>
              <a:rPr lang="en" sz="2200" dirty="0">
                <a:solidFill>
                  <a:srgbClr val="1155CC"/>
                </a:solidFill>
                <a:latin typeface="Courier New"/>
                <a:ea typeface="Courier New"/>
                <a:cs typeface="Courier New"/>
                <a:sym typeface="Courier New"/>
              </a:rPr>
              <a:t> singTo(Human h)</a:t>
            </a:r>
            <a:r>
              <a:rPr lang="en" sz="2200" b="1" dirty="0">
                <a:solidFill>
                  <a:srgbClr val="1155CC"/>
                </a:solidFill>
                <a:latin typeface="Courier New"/>
                <a:ea typeface="Courier New"/>
                <a:cs typeface="Courier New"/>
                <a:sym typeface="Courier New"/>
              </a:rPr>
              <a:t>;</a:t>
            </a:r>
          </a:p>
          <a:p>
            <a:pPr marL="0" lvl="0" indent="0" rtl="0">
              <a:spcBef>
                <a:spcPts val="0"/>
              </a:spcBef>
              <a:buNone/>
            </a:pPr>
            <a:r>
              <a:rPr lang="en" sz="2200" dirty="0">
                <a:solidFill>
                  <a:srgbClr val="1155CC"/>
                </a:solidFill>
                <a:latin typeface="Courier New"/>
                <a:ea typeface="Courier New"/>
                <a:cs typeface="Courier New"/>
                <a:sym typeface="Courier New"/>
              </a:rPr>
              <a:t>}</a:t>
            </a:r>
          </a:p>
          <a:p>
            <a:pPr marL="0" lvl="0" indent="0" rtl="0">
              <a:spcBef>
                <a:spcPts val="0"/>
              </a:spcBef>
              <a:buNone/>
            </a:pPr>
            <a:endParaRPr sz="2200" dirty="0">
              <a:solidFill>
                <a:srgbClr val="1155CC"/>
              </a:solidFill>
              <a:latin typeface="Courier New"/>
              <a:ea typeface="Courier New"/>
              <a:cs typeface="Courier New"/>
              <a:sym typeface="Courier New"/>
            </a:endParaRPr>
          </a:p>
          <a:p>
            <a:pPr lvl="0" rtl="0">
              <a:spcBef>
                <a:spcPts val="0"/>
              </a:spcBef>
              <a:buNone/>
            </a:pPr>
            <a:r>
              <a:rPr lang="en" sz="1900" b="1" dirty="0">
                <a:solidFill>
                  <a:srgbClr val="1155CC"/>
                </a:solidFill>
                <a:latin typeface="Courier New"/>
                <a:ea typeface="Courier New"/>
                <a:cs typeface="Courier New"/>
                <a:sym typeface="Courier New"/>
              </a:rPr>
              <a:t>class</a:t>
            </a:r>
            <a:r>
              <a:rPr lang="en" sz="1900" dirty="0">
                <a:solidFill>
                  <a:srgbClr val="1155CC"/>
                </a:solidFill>
                <a:latin typeface="Courier New"/>
                <a:ea typeface="Courier New"/>
                <a:cs typeface="Courier New"/>
                <a:sym typeface="Courier New"/>
              </a:rPr>
              <a:t> Human </a:t>
            </a:r>
            <a:r>
              <a:rPr lang="en" sz="1900" b="1" dirty="0">
                <a:solidFill>
                  <a:srgbClr val="1155CC"/>
                </a:solidFill>
                <a:latin typeface="Courier New"/>
                <a:ea typeface="Courier New"/>
                <a:cs typeface="Courier New"/>
                <a:sym typeface="Courier New"/>
              </a:rPr>
              <a:t>extends</a:t>
            </a:r>
            <a:r>
              <a:rPr lang="en" sz="1900" dirty="0">
                <a:solidFill>
                  <a:srgbClr val="1155CC"/>
                </a:solidFill>
                <a:latin typeface="Courier New"/>
                <a:ea typeface="Courier New"/>
                <a:cs typeface="Courier New"/>
                <a:sym typeface="Courier New"/>
              </a:rPr>
              <a:t> Mammal </a:t>
            </a:r>
            <a:r>
              <a:rPr lang="en" sz="1900" b="1" dirty="0">
                <a:solidFill>
                  <a:srgbClr val="DA0002"/>
                </a:solidFill>
                <a:latin typeface="Courier New"/>
                <a:ea typeface="Courier New"/>
                <a:cs typeface="Courier New"/>
                <a:sym typeface="Courier New"/>
              </a:rPr>
              <a:t>implements </a:t>
            </a:r>
            <a:r>
              <a:rPr lang="en" sz="1900" dirty="0">
                <a:solidFill>
                  <a:srgbClr val="DA0002"/>
                </a:solidFill>
                <a:latin typeface="Courier New"/>
                <a:ea typeface="Courier New"/>
                <a:cs typeface="Courier New"/>
                <a:sym typeface="Courier New"/>
              </a:rPr>
              <a:t>Whistler, Singer</a:t>
            </a:r>
            <a:r>
              <a:rPr lang="en" sz="1900" dirty="0">
                <a:solidFill>
                  <a:srgbClr val="1155CC"/>
                </a:solidFill>
                <a:latin typeface="Courier New"/>
                <a:ea typeface="Courier New"/>
                <a:cs typeface="Courier New"/>
                <a:sym typeface="Courier New"/>
              </a:rPr>
              <a:t> {</a:t>
            </a:r>
          </a:p>
          <a:p>
            <a:pPr lvl="0" rtl="0">
              <a:spcBef>
                <a:spcPts val="0"/>
              </a:spcBef>
              <a:buNone/>
            </a:pPr>
            <a:r>
              <a:rPr lang="en" sz="1900" dirty="0">
                <a:solidFill>
                  <a:srgbClr val="1155CC"/>
                </a:solidFill>
                <a:latin typeface="Courier New"/>
                <a:ea typeface="Courier New"/>
                <a:cs typeface="Courier New"/>
                <a:sym typeface="Courier New"/>
              </a:rPr>
              <a:t>}</a:t>
            </a:r>
          </a:p>
        </p:txBody>
      </p:sp>
      <p:sp>
        <p:nvSpPr>
          <p:cNvPr id="172" name="Shape 17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173" name="Shape 173"/>
          <p:cNvSpPr txBox="1"/>
          <p:nvPr/>
        </p:nvSpPr>
        <p:spPr>
          <a:xfrm>
            <a:off x="5260145" y="1377950"/>
            <a:ext cx="3059068" cy="1591906"/>
          </a:xfrm>
          <a:prstGeom prst="rect">
            <a:avLst/>
          </a:prstGeom>
          <a:noFill/>
          <a:ln>
            <a:solidFill>
              <a:srgbClr val="800000"/>
            </a:solidFill>
          </a:ln>
        </p:spPr>
        <p:txBody>
          <a:bodyPr lIns="91425" tIns="91425" rIns="91425" bIns="91425" anchor="t" anchorCtr="0">
            <a:noAutofit/>
          </a:bodyPr>
          <a:lstStyle/>
          <a:p>
            <a:pPr algn="r">
              <a:spcBef>
                <a:spcPts val="0"/>
              </a:spcBef>
              <a:buNone/>
            </a:pPr>
            <a:r>
              <a:rPr lang="en" sz="1800" dirty="0"/>
              <a:t>Classes can implement several </a:t>
            </a:r>
            <a:r>
              <a:rPr lang="en" sz="1800" dirty="0" smtClean="0"/>
              <a:t>interfaces!</a:t>
            </a:r>
            <a:endParaRPr lang="en-US" sz="1800" dirty="0" smtClean="0"/>
          </a:p>
          <a:p>
            <a:pPr algn="r">
              <a:spcBef>
                <a:spcPts val="0"/>
              </a:spcBef>
              <a:buNone/>
            </a:pPr>
            <a:r>
              <a:rPr lang="en" sz="1800" dirty="0" smtClean="0"/>
              <a:t>They </a:t>
            </a:r>
            <a:r>
              <a:rPr lang="en" sz="1800" dirty="0"/>
              <a:t>must implement all the methods in those interfaces they implement.</a:t>
            </a:r>
          </a:p>
        </p:txBody>
      </p:sp>
      <p:cxnSp>
        <p:nvCxnSpPr>
          <p:cNvPr id="174" name="Shape 174"/>
          <p:cNvCxnSpPr>
            <a:stCxn id="175" idx="1"/>
          </p:cNvCxnSpPr>
          <p:nvPr/>
        </p:nvCxnSpPr>
        <p:spPr>
          <a:xfrm flipH="1" flipV="1">
            <a:off x="2087275" y="3689821"/>
            <a:ext cx="1327386" cy="814472"/>
          </a:xfrm>
          <a:prstGeom prst="straightConnector1">
            <a:avLst/>
          </a:prstGeom>
          <a:noFill/>
          <a:ln w="19050" cap="flat">
            <a:solidFill>
              <a:schemeClr val="dk2"/>
            </a:solidFill>
            <a:prstDash val="solid"/>
            <a:round/>
            <a:headEnd type="none" w="lg" len="lg"/>
            <a:tailEnd type="triangle" w="lg" len="lg"/>
          </a:ln>
        </p:spPr>
      </p:cxnSp>
      <p:sp>
        <p:nvSpPr>
          <p:cNvPr id="175" name="Shape 175"/>
          <p:cNvSpPr txBox="1"/>
          <p:nvPr/>
        </p:nvSpPr>
        <p:spPr>
          <a:xfrm>
            <a:off x="3414661" y="4075593"/>
            <a:ext cx="4024799" cy="857400"/>
          </a:xfrm>
          <a:prstGeom prst="rect">
            <a:avLst/>
          </a:prstGeom>
          <a:noFill/>
          <a:ln>
            <a:noFill/>
          </a:ln>
        </p:spPr>
        <p:txBody>
          <a:bodyPr lIns="91425" tIns="91425" rIns="91425" bIns="91425" anchor="t" anchorCtr="0">
            <a:noAutofit/>
          </a:bodyPr>
          <a:lstStyle/>
          <a:p>
            <a:pPr>
              <a:spcBef>
                <a:spcPts val="0"/>
              </a:spcBef>
              <a:buNone/>
            </a:pPr>
            <a:r>
              <a:rPr lang="en" sz="1800" dirty="0"/>
              <a:t>Must implement </a:t>
            </a:r>
            <a:r>
              <a:rPr lang="en" sz="1800" dirty="0">
                <a:solidFill>
                  <a:srgbClr val="1155CC"/>
                </a:solidFill>
                <a:latin typeface="Courier New"/>
                <a:ea typeface="Courier New"/>
                <a:cs typeface="Courier New"/>
                <a:sym typeface="Courier New"/>
              </a:rPr>
              <a:t>singTo(Human h)</a:t>
            </a:r>
            <a:r>
              <a:rPr lang="en" sz="1800" dirty="0"/>
              <a:t> and </a:t>
            </a:r>
            <a:r>
              <a:rPr lang="en" sz="1800" dirty="0">
                <a:solidFill>
                  <a:srgbClr val="1155CC"/>
                </a:solidFill>
                <a:latin typeface="Courier New"/>
                <a:ea typeface="Courier New"/>
                <a:cs typeface="Courier New"/>
                <a:sym typeface="Courier New"/>
              </a:rPr>
              <a:t>whistle()</a:t>
            </a:r>
          </a:p>
        </p:txBody>
      </p:sp>
    </p:spTree>
  </p:cSld>
  <p:clrMapOvr>
    <a:masterClrMapping/>
  </p:clrMapOvr>
  <p:transition spd="slow">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Shape 18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Interfaces</a:t>
            </a:r>
          </a:p>
        </p:txBody>
      </p:sp>
      <p:sp>
        <p:nvSpPr>
          <p:cNvPr id="181" name="Shape 181"/>
          <p:cNvSpPr/>
          <p:nvPr/>
        </p:nvSpPr>
        <p:spPr>
          <a:xfrm>
            <a:off x="3397687" y="246606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Mammal</a:t>
            </a:r>
          </a:p>
        </p:txBody>
      </p:sp>
      <p:sp>
        <p:nvSpPr>
          <p:cNvPr id="182" name="Shape 182"/>
          <p:cNvSpPr/>
          <p:nvPr/>
        </p:nvSpPr>
        <p:spPr>
          <a:xfrm>
            <a:off x="231133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Human</a:t>
            </a:r>
          </a:p>
        </p:txBody>
      </p:sp>
      <p:sp>
        <p:nvSpPr>
          <p:cNvPr id="183" name="Shape 183"/>
          <p:cNvSpPr/>
          <p:nvPr/>
        </p:nvSpPr>
        <p:spPr>
          <a:xfrm>
            <a:off x="582128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Parrot</a:t>
            </a:r>
          </a:p>
        </p:txBody>
      </p:sp>
      <p:sp>
        <p:nvSpPr>
          <p:cNvPr id="184" name="Shape 184"/>
          <p:cNvSpPr/>
          <p:nvPr/>
        </p:nvSpPr>
        <p:spPr>
          <a:xfrm>
            <a:off x="4066312"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Dog</a:t>
            </a:r>
          </a:p>
        </p:txBody>
      </p:sp>
      <p:cxnSp>
        <p:nvCxnSpPr>
          <p:cNvPr id="185" name="Shape 185"/>
          <p:cNvCxnSpPr>
            <a:stCxn id="186" idx="2"/>
            <a:endCxn id="183" idx="0"/>
          </p:cNvCxnSpPr>
          <p:nvPr/>
        </p:nvCxnSpPr>
        <p:spPr>
          <a:xfrm>
            <a:off x="6084987" y="3172874"/>
            <a:ext cx="518699" cy="843300"/>
          </a:xfrm>
          <a:prstGeom prst="straightConnector1">
            <a:avLst/>
          </a:prstGeom>
          <a:noFill/>
          <a:ln w="19050" cap="flat">
            <a:solidFill>
              <a:schemeClr val="dk2"/>
            </a:solidFill>
            <a:prstDash val="solid"/>
            <a:round/>
            <a:headEnd type="none" w="lg" len="lg"/>
            <a:tailEnd type="triangle" w="lg" len="lg"/>
          </a:ln>
        </p:spPr>
      </p:cxnSp>
      <p:sp>
        <p:nvSpPr>
          <p:cNvPr id="187" name="Shape 187"/>
          <p:cNvSpPr/>
          <p:nvPr/>
        </p:nvSpPr>
        <p:spPr>
          <a:xfrm>
            <a:off x="1109137" y="2820950"/>
            <a:ext cx="1564800" cy="706799"/>
          </a:xfrm>
          <a:prstGeom prst="rect">
            <a:avLst/>
          </a:prstGeom>
          <a:solidFill>
            <a:srgbClr val="C9DAF8"/>
          </a:solidFill>
          <a:ln w="38100" cap="flat">
            <a:solidFill>
              <a:srgbClr val="3C78D8"/>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solidFill>
                  <a:srgbClr val="DA0002"/>
                </a:solidFill>
              </a:rPr>
              <a:t>Whistler</a:t>
            </a:r>
          </a:p>
        </p:txBody>
      </p:sp>
      <p:cxnSp>
        <p:nvCxnSpPr>
          <p:cNvPr id="188" name="Shape 188"/>
          <p:cNvCxnSpPr>
            <a:stCxn id="187" idx="3"/>
            <a:endCxn id="182" idx="0"/>
          </p:cNvCxnSpPr>
          <p:nvPr/>
        </p:nvCxnSpPr>
        <p:spPr>
          <a:xfrm>
            <a:off x="2673937" y="3174349"/>
            <a:ext cx="419700" cy="841799"/>
          </a:xfrm>
          <a:prstGeom prst="straightConnector1">
            <a:avLst/>
          </a:prstGeom>
          <a:noFill/>
          <a:ln w="38100" cap="flat">
            <a:solidFill>
              <a:srgbClr val="3C78D8"/>
            </a:solidFill>
            <a:prstDash val="solid"/>
            <a:round/>
            <a:headEnd type="none" w="lg" len="lg"/>
            <a:tailEnd type="triangle" w="lg" len="lg"/>
          </a:ln>
        </p:spPr>
      </p:cxnSp>
      <p:sp>
        <p:nvSpPr>
          <p:cNvPr id="189" name="Shape 1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cxnSp>
        <p:nvCxnSpPr>
          <p:cNvPr id="190" name="Shape 190"/>
          <p:cNvCxnSpPr>
            <a:stCxn id="181" idx="2"/>
            <a:endCxn id="184" idx="0"/>
          </p:cNvCxnSpPr>
          <p:nvPr/>
        </p:nvCxnSpPr>
        <p:spPr>
          <a:xfrm>
            <a:off x="4180087" y="3172862"/>
            <a:ext cx="668700" cy="843300"/>
          </a:xfrm>
          <a:prstGeom prst="straightConnector1">
            <a:avLst/>
          </a:prstGeom>
          <a:noFill/>
          <a:ln w="19050" cap="flat">
            <a:solidFill>
              <a:schemeClr val="dk2"/>
            </a:solidFill>
            <a:prstDash val="solid"/>
            <a:round/>
            <a:headEnd type="none" w="lg" len="lg"/>
            <a:tailEnd type="triangle" w="lg" len="lg"/>
          </a:ln>
        </p:spPr>
      </p:cxnSp>
      <p:cxnSp>
        <p:nvCxnSpPr>
          <p:cNvPr id="191" name="Shape 191"/>
          <p:cNvCxnSpPr>
            <a:stCxn id="181" idx="2"/>
            <a:endCxn id="182" idx="0"/>
          </p:cNvCxnSpPr>
          <p:nvPr/>
        </p:nvCxnSpPr>
        <p:spPr>
          <a:xfrm flipH="1">
            <a:off x="3093787" y="3172862"/>
            <a:ext cx="1086300" cy="843300"/>
          </a:xfrm>
          <a:prstGeom prst="straightConnector1">
            <a:avLst/>
          </a:prstGeom>
          <a:noFill/>
          <a:ln w="19050" cap="flat">
            <a:solidFill>
              <a:schemeClr val="dk2"/>
            </a:solidFill>
            <a:prstDash val="solid"/>
            <a:round/>
            <a:headEnd type="none" w="lg" len="lg"/>
            <a:tailEnd type="triangle" w="lg" len="lg"/>
          </a:ln>
        </p:spPr>
      </p:cxnSp>
      <p:sp>
        <p:nvSpPr>
          <p:cNvPr id="186" name="Shape 186"/>
          <p:cNvSpPr/>
          <p:nvPr/>
        </p:nvSpPr>
        <p:spPr>
          <a:xfrm>
            <a:off x="5302587" y="2466075"/>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Bird</a:t>
            </a:r>
          </a:p>
        </p:txBody>
      </p:sp>
      <p:sp>
        <p:nvSpPr>
          <p:cNvPr id="192" name="Shape 192"/>
          <p:cNvSpPr/>
          <p:nvPr/>
        </p:nvSpPr>
        <p:spPr>
          <a:xfrm>
            <a:off x="4350137" y="1465887"/>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Animal</a:t>
            </a:r>
          </a:p>
        </p:txBody>
      </p:sp>
      <p:cxnSp>
        <p:nvCxnSpPr>
          <p:cNvPr id="193" name="Shape 193"/>
          <p:cNvCxnSpPr>
            <a:stCxn id="192" idx="2"/>
            <a:endCxn id="181" idx="0"/>
          </p:cNvCxnSpPr>
          <p:nvPr/>
        </p:nvCxnSpPr>
        <p:spPr>
          <a:xfrm flipH="1">
            <a:off x="4180037" y="2172687"/>
            <a:ext cx="952500" cy="293400"/>
          </a:xfrm>
          <a:prstGeom prst="straightConnector1">
            <a:avLst/>
          </a:prstGeom>
          <a:noFill/>
          <a:ln w="19050" cap="flat">
            <a:solidFill>
              <a:schemeClr val="dk2"/>
            </a:solidFill>
            <a:prstDash val="solid"/>
            <a:round/>
            <a:headEnd type="none" w="lg" len="lg"/>
            <a:tailEnd type="triangle" w="lg" len="lg"/>
          </a:ln>
        </p:spPr>
      </p:cxnSp>
      <p:cxnSp>
        <p:nvCxnSpPr>
          <p:cNvPr id="194" name="Shape 194"/>
          <p:cNvCxnSpPr>
            <a:stCxn id="192" idx="2"/>
            <a:endCxn id="186" idx="0"/>
          </p:cNvCxnSpPr>
          <p:nvPr/>
        </p:nvCxnSpPr>
        <p:spPr>
          <a:xfrm>
            <a:off x="5132537" y="2172687"/>
            <a:ext cx="952500" cy="293400"/>
          </a:xfrm>
          <a:prstGeom prst="straightConnector1">
            <a:avLst/>
          </a:prstGeom>
          <a:noFill/>
          <a:ln w="19050" cap="flat">
            <a:solidFill>
              <a:schemeClr val="dk2"/>
            </a:solidFill>
            <a:prstDash val="solid"/>
            <a:round/>
            <a:headEnd type="none" w="lg" len="lg"/>
            <a:tailEnd type="triangle" w="lg" len="lg"/>
          </a:ln>
        </p:spPr>
      </p:cxnSp>
      <p:sp>
        <p:nvSpPr>
          <p:cNvPr id="195" name="Shape 195"/>
          <p:cNvSpPr txBox="1"/>
          <p:nvPr/>
        </p:nvSpPr>
        <p:spPr>
          <a:xfrm>
            <a:off x="273750" y="1333015"/>
            <a:ext cx="3602399" cy="995999"/>
          </a:xfrm>
          <a:prstGeom prst="rect">
            <a:avLst/>
          </a:prstGeom>
          <a:noFill/>
          <a:ln>
            <a:noFill/>
          </a:ln>
        </p:spPr>
        <p:txBody>
          <a:bodyPr lIns="91425" tIns="91425" rIns="91425" bIns="91425" anchor="t" anchorCtr="0">
            <a:noAutofit/>
          </a:bodyPr>
          <a:lstStyle/>
          <a:p>
            <a:pPr lvl="0" rtl="0">
              <a:spcBef>
                <a:spcPts val="0"/>
              </a:spcBef>
              <a:buNone/>
            </a:pPr>
            <a:r>
              <a:rPr lang="en" sz="2000" dirty="0"/>
              <a:t>Interface </a:t>
            </a:r>
            <a:r>
              <a:rPr lang="en" sz="2000" b="1" dirty="0">
                <a:solidFill>
                  <a:srgbClr val="DA0002"/>
                </a:solidFill>
                <a:latin typeface="Courier New"/>
                <a:ea typeface="Courier New"/>
                <a:cs typeface="Courier New"/>
                <a:sym typeface="Courier New"/>
              </a:rPr>
              <a:t>Whistler</a:t>
            </a:r>
            <a:r>
              <a:rPr lang="en" sz="2000" dirty="0"/>
              <a:t> offers promised functionality to classes Human and Parrot!</a:t>
            </a:r>
          </a:p>
        </p:txBody>
      </p:sp>
      <p:cxnSp>
        <p:nvCxnSpPr>
          <p:cNvPr id="196" name="Shape 196"/>
          <p:cNvCxnSpPr>
            <a:stCxn id="187" idx="3"/>
            <a:endCxn id="183" idx="0"/>
          </p:cNvCxnSpPr>
          <p:nvPr/>
        </p:nvCxnSpPr>
        <p:spPr>
          <a:xfrm>
            <a:off x="2673937" y="3174349"/>
            <a:ext cx="3929700" cy="841799"/>
          </a:xfrm>
          <a:prstGeom prst="straightConnector1">
            <a:avLst/>
          </a:prstGeom>
          <a:noFill/>
          <a:ln w="38100" cap="flat">
            <a:solidFill>
              <a:srgbClr val="3C78D8"/>
            </a:solidFill>
            <a:prstDash val="solid"/>
            <a:round/>
            <a:headEnd type="none" w="lg" len="lg"/>
            <a:tailEnd type="triangle" w="lg" len="lg"/>
          </a:ln>
        </p:spPr>
      </p:cxn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5"/>
                                        </p:tgtEl>
                                        <p:attrNameLst>
                                          <p:attrName>style.visibility</p:attrName>
                                        </p:attrNameLst>
                                      </p:cBhvr>
                                      <p:to>
                                        <p:strVal val="visible"/>
                                      </p:to>
                                    </p:set>
                                    <p:animEffect transition="in" filter="fade">
                                      <p:cBhvr>
                                        <p:cTn id="7" dur="700"/>
                                        <p:tgtEl>
                                          <p:spTgt spid="195"/>
                                        </p:tgtEl>
                                      </p:cBhvr>
                                    </p:animEffect>
                                  </p:childTnLst>
                                </p:cTn>
                              </p:par>
                              <p:par>
                                <p:cTn id="8" presetID="10" presetClass="entr" presetSubtype="0" fill="hold" nodeType="withEffect">
                                  <p:stCondLst>
                                    <p:cond delay="0"/>
                                  </p:stCondLst>
                                  <p:childTnLst>
                                    <p:set>
                                      <p:cBhvr>
                                        <p:cTn id="9" dur="1" fill="hold">
                                          <p:stCondLst>
                                            <p:cond delay="0"/>
                                          </p:stCondLst>
                                        </p:cTn>
                                        <p:tgtEl>
                                          <p:spTgt spid="187"/>
                                        </p:tgtEl>
                                        <p:attrNameLst>
                                          <p:attrName>style.visibility</p:attrName>
                                        </p:attrNameLst>
                                      </p:cBhvr>
                                      <p:to>
                                        <p:strVal val="visible"/>
                                      </p:to>
                                    </p:set>
                                    <p:animEffect transition="in" filter="fade">
                                      <p:cBhvr>
                                        <p:cTn id="10" dur="1000"/>
                                        <p:tgtEl>
                                          <p:spTgt spid="187"/>
                                        </p:tgtEl>
                                      </p:cBhvr>
                                    </p:animEffect>
                                  </p:childTnLst>
                                </p:cTn>
                              </p:par>
                              <p:par>
                                <p:cTn id="11" presetID="10" presetClass="entr" presetSubtype="0" fill="hold" nodeType="withEffect">
                                  <p:stCondLst>
                                    <p:cond delay="0"/>
                                  </p:stCondLst>
                                  <p:childTnLst>
                                    <p:set>
                                      <p:cBhvr>
                                        <p:cTn id="12" dur="1" fill="hold">
                                          <p:stCondLst>
                                            <p:cond delay="0"/>
                                          </p:stCondLst>
                                        </p:cTn>
                                        <p:tgtEl>
                                          <p:spTgt spid="196"/>
                                        </p:tgtEl>
                                        <p:attrNameLst>
                                          <p:attrName>style.visibility</p:attrName>
                                        </p:attrNameLst>
                                      </p:cBhvr>
                                      <p:to>
                                        <p:strVal val="visible"/>
                                      </p:to>
                                    </p:set>
                                    <p:animEffect transition="in" filter="fade">
                                      <p:cBhvr>
                                        <p:cTn id="13" dur="1000"/>
                                        <p:tgtEl>
                                          <p:spTgt spid="196"/>
                                        </p:tgtEl>
                                      </p:cBhvr>
                                    </p:animEffect>
                                  </p:childTnLst>
                                </p:cTn>
                              </p:par>
                              <p:par>
                                <p:cTn id="14" presetID="10" presetClass="entr" presetSubtype="0" fill="hold" nodeType="withEffect">
                                  <p:stCondLst>
                                    <p:cond delay="0"/>
                                  </p:stCondLst>
                                  <p:childTnLst>
                                    <p:set>
                                      <p:cBhvr>
                                        <p:cTn id="15" dur="1" fill="hold">
                                          <p:stCondLst>
                                            <p:cond delay="0"/>
                                          </p:stCondLst>
                                        </p:cTn>
                                        <p:tgtEl>
                                          <p:spTgt spid="188"/>
                                        </p:tgtEl>
                                        <p:attrNameLst>
                                          <p:attrName>style.visibility</p:attrName>
                                        </p:attrNameLst>
                                      </p:cBhvr>
                                      <p:to>
                                        <p:strVal val="visible"/>
                                      </p:to>
                                    </p:set>
                                    <p:animEffect transition="in" filter="fade">
                                      <p:cBhvr>
                                        <p:cTn id="16" dur="1000"/>
                                        <p:tgtEl>
                                          <p:spTgt spid="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Shape 20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 to an interface</a:t>
            </a:r>
          </a:p>
        </p:txBody>
      </p:sp>
      <p:sp>
        <p:nvSpPr>
          <p:cNvPr id="202" name="Shape 202"/>
          <p:cNvSpPr txBox="1">
            <a:spLocks noGrp="1"/>
          </p:cNvSpPr>
          <p:nvPr>
            <p:ph type="body" idx="1"/>
          </p:nvPr>
        </p:nvSpPr>
        <p:spPr>
          <a:xfrm>
            <a:off x="457300" y="1200150"/>
            <a:ext cx="4693200" cy="3725699"/>
          </a:xfrm>
          <a:prstGeom prst="rect">
            <a:avLst/>
          </a:prstGeom>
        </p:spPr>
        <p:txBody>
          <a:bodyPr lIns="91425" tIns="91425" rIns="91425" bIns="91425" anchor="t" anchorCtr="0">
            <a:noAutofit/>
          </a:bodyPr>
          <a:lstStyle/>
          <a:p>
            <a:pPr rtl="0">
              <a:spcBef>
                <a:spcPts val="0"/>
              </a:spcBef>
              <a:buNone/>
            </a:pPr>
            <a:r>
              <a:rPr lang="en" sz="2200" dirty="0">
                <a:solidFill>
                  <a:srgbClr val="1155CC"/>
                </a:solidFill>
                <a:latin typeface="Courier New"/>
                <a:ea typeface="Courier New"/>
                <a:cs typeface="Courier New"/>
                <a:sym typeface="Courier New"/>
              </a:rPr>
              <a:t>Human </a:t>
            </a:r>
            <a:r>
              <a:rPr lang="en" sz="2200" dirty="0" smtClean="0">
                <a:solidFill>
                  <a:srgbClr val="1155CC"/>
                </a:solidFill>
                <a:latin typeface="Courier New"/>
                <a:ea typeface="Courier New"/>
                <a:cs typeface="Courier New"/>
                <a:sym typeface="Courier New"/>
              </a:rPr>
              <a:t>h=</a:t>
            </a:r>
            <a:r>
              <a:rPr lang="en-US" sz="2200" dirty="0" smtClean="0">
                <a:solidFill>
                  <a:srgbClr val="1155CC"/>
                </a:solidFill>
                <a:latin typeface="Courier New"/>
                <a:ea typeface="Courier New"/>
                <a:cs typeface="Courier New"/>
                <a:sym typeface="Courier New"/>
              </a:rPr>
              <a:t>  </a:t>
            </a:r>
            <a:r>
              <a:rPr lang="en" sz="2200" dirty="0" smtClean="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new</a:t>
            </a:r>
            <a:r>
              <a:rPr lang="en" sz="2200" dirty="0">
                <a:solidFill>
                  <a:srgbClr val="1155CC"/>
                </a:solidFill>
                <a:latin typeface="Courier New"/>
                <a:ea typeface="Courier New"/>
                <a:cs typeface="Courier New"/>
                <a:sym typeface="Courier New"/>
              </a:rPr>
              <a:t> Human();</a:t>
            </a:r>
          </a:p>
          <a:p>
            <a:pPr rtl="0">
              <a:spcBef>
                <a:spcPts val="0"/>
              </a:spcBef>
              <a:buNone/>
            </a:pPr>
            <a:r>
              <a:rPr lang="en" sz="2200" dirty="0">
                <a:solidFill>
                  <a:srgbClr val="1155CC"/>
                </a:solidFill>
                <a:latin typeface="Courier New"/>
                <a:ea typeface="Courier New"/>
                <a:cs typeface="Courier New"/>
                <a:sym typeface="Courier New"/>
              </a:rPr>
              <a:t>Object </a:t>
            </a:r>
            <a:r>
              <a:rPr lang="en" sz="2200" dirty="0" smtClean="0">
                <a:solidFill>
                  <a:srgbClr val="1155CC"/>
                </a:solidFill>
                <a:latin typeface="Courier New"/>
                <a:ea typeface="Courier New"/>
                <a:cs typeface="Courier New"/>
                <a:sym typeface="Courier New"/>
              </a:rPr>
              <a:t>o= </a:t>
            </a:r>
            <a:r>
              <a:rPr lang="en" sz="2200" dirty="0">
                <a:solidFill>
                  <a:srgbClr val="1155CC"/>
                </a:solidFill>
                <a:latin typeface="Courier New"/>
                <a:ea typeface="Courier New"/>
                <a:cs typeface="Courier New"/>
                <a:sym typeface="Courier New"/>
              </a:rPr>
              <a:t>(Object) h;</a:t>
            </a:r>
          </a:p>
          <a:p>
            <a:pPr rtl="0">
              <a:spcBef>
                <a:spcPts val="0"/>
              </a:spcBef>
              <a:buNone/>
            </a:pPr>
            <a:r>
              <a:rPr lang="en" sz="2200" dirty="0">
                <a:solidFill>
                  <a:srgbClr val="1155CC"/>
                </a:solidFill>
                <a:latin typeface="Courier New"/>
                <a:ea typeface="Courier New"/>
                <a:cs typeface="Courier New"/>
                <a:sym typeface="Courier New"/>
              </a:rPr>
              <a:t>Animal </a:t>
            </a:r>
            <a:r>
              <a:rPr lang="en" sz="2200" dirty="0" smtClean="0">
                <a:solidFill>
                  <a:srgbClr val="1155CC"/>
                </a:solidFill>
                <a:latin typeface="Courier New"/>
                <a:ea typeface="Courier New"/>
                <a:cs typeface="Courier New"/>
                <a:sym typeface="Courier New"/>
              </a:rPr>
              <a:t>a= </a:t>
            </a:r>
            <a:r>
              <a:rPr lang="en" sz="2200" dirty="0">
                <a:solidFill>
                  <a:srgbClr val="1155CC"/>
                </a:solidFill>
                <a:latin typeface="Courier New"/>
                <a:ea typeface="Courier New"/>
                <a:cs typeface="Courier New"/>
                <a:sym typeface="Courier New"/>
              </a:rPr>
              <a:t>(Animal) h;</a:t>
            </a:r>
          </a:p>
          <a:p>
            <a:pPr rtl="0">
              <a:spcBef>
                <a:spcPts val="0"/>
              </a:spcBef>
              <a:buNone/>
            </a:pPr>
            <a:r>
              <a:rPr lang="en" sz="2200" dirty="0">
                <a:solidFill>
                  <a:srgbClr val="1155CC"/>
                </a:solidFill>
                <a:latin typeface="Courier New"/>
                <a:ea typeface="Courier New"/>
                <a:cs typeface="Courier New"/>
                <a:sym typeface="Courier New"/>
              </a:rPr>
              <a:t>Mammal </a:t>
            </a:r>
            <a:r>
              <a:rPr lang="en" sz="2200" dirty="0" smtClean="0">
                <a:solidFill>
                  <a:srgbClr val="1155CC"/>
                </a:solidFill>
                <a:latin typeface="Courier New"/>
                <a:ea typeface="Courier New"/>
                <a:cs typeface="Courier New"/>
                <a:sym typeface="Courier New"/>
              </a:rPr>
              <a:t>m= </a:t>
            </a:r>
            <a:r>
              <a:rPr lang="en" sz="2200" dirty="0">
                <a:solidFill>
                  <a:srgbClr val="1155CC"/>
                </a:solidFill>
                <a:latin typeface="Courier New"/>
                <a:ea typeface="Courier New"/>
                <a:cs typeface="Courier New"/>
                <a:sym typeface="Courier New"/>
              </a:rPr>
              <a:t>(Mammal) h;</a:t>
            </a:r>
          </a:p>
          <a:p>
            <a:pPr rtl="0">
              <a:spcBef>
                <a:spcPts val="0"/>
              </a:spcBef>
              <a:buNone/>
            </a:pPr>
            <a:endParaRPr sz="2200" dirty="0">
              <a:solidFill>
                <a:srgbClr val="1155CC"/>
              </a:solidFill>
              <a:latin typeface="Courier New"/>
              <a:ea typeface="Courier New"/>
              <a:cs typeface="Courier New"/>
              <a:sym typeface="Courier New"/>
            </a:endParaRPr>
          </a:p>
          <a:p>
            <a:pPr rtl="0">
              <a:spcBef>
                <a:spcPts val="0"/>
              </a:spcBef>
              <a:buNone/>
            </a:pPr>
            <a:r>
              <a:rPr lang="en" sz="2200" dirty="0">
                <a:solidFill>
                  <a:srgbClr val="1155CC"/>
                </a:solidFill>
                <a:latin typeface="Courier New"/>
                <a:ea typeface="Courier New"/>
                <a:cs typeface="Courier New"/>
                <a:sym typeface="Courier New"/>
              </a:rPr>
              <a:t>Singer </a:t>
            </a:r>
            <a:r>
              <a:rPr lang="en" sz="2200" dirty="0" smtClean="0">
                <a:solidFill>
                  <a:srgbClr val="1155CC"/>
                </a:solidFill>
                <a:latin typeface="Courier New"/>
                <a:ea typeface="Courier New"/>
                <a:cs typeface="Courier New"/>
                <a:sym typeface="Courier New"/>
              </a:rPr>
              <a:t>s= </a:t>
            </a:r>
            <a:r>
              <a:rPr lang="en" sz="2200" dirty="0">
                <a:solidFill>
                  <a:srgbClr val="1155CC"/>
                </a:solidFill>
                <a:latin typeface="Courier New"/>
                <a:ea typeface="Courier New"/>
                <a:cs typeface="Courier New"/>
                <a:sym typeface="Courier New"/>
              </a:rPr>
              <a:t>(Singer) h;</a:t>
            </a:r>
          </a:p>
          <a:p>
            <a:pPr lvl="0" rtl="0">
              <a:spcBef>
                <a:spcPts val="0"/>
              </a:spcBef>
              <a:buClr>
                <a:schemeClr val="dk1"/>
              </a:buClr>
              <a:buSzPct val="50000"/>
              <a:buFont typeface="Arial"/>
              <a:buNone/>
            </a:pPr>
            <a:r>
              <a:rPr lang="en" sz="2200" dirty="0">
                <a:solidFill>
                  <a:srgbClr val="1155CC"/>
                </a:solidFill>
                <a:latin typeface="Courier New"/>
                <a:ea typeface="Courier New"/>
                <a:cs typeface="Courier New"/>
                <a:sym typeface="Courier New"/>
              </a:rPr>
              <a:t>Whistler </a:t>
            </a:r>
            <a:r>
              <a:rPr lang="en" sz="2200" dirty="0" smtClean="0">
                <a:solidFill>
                  <a:srgbClr val="1155CC"/>
                </a:solidFill>
                <a:latin typeface="Courier New"/>
                <a:ea typeface="Courier New"/>
                <a:cs typeface="Courier New"/>
                <a:sym typeface="Courier New"/>
              </a:rPr>
              <a:t>w= </a:t>
            </a:r>
            <a:r>
              <a:rPr lang="en" sz="2200" dirty="0">
                <a:solidFill>
                  <a:srgbClr val="1155CC"/>
                </a:solidFill>
                <a:latin typeface="Courier New"/>
                <a:ea typeface="Courier New"/>
                <a:cs typeface="Courier New"/>
                <a:sym typeface="Courier New"/>
              </a:rPr>
              <a:t>(Whistler) h;</a:t>
            </a:r>
          </a:p>
          <a:p>
            <a:pPr rtl="0">
              <a:spcBef>
                <a:spcPts val="0"/>
              </a:spcBef>
              <a:buNone/>
            </a:pPr>
            <a:endParaRPr sz="2200" dirty="0">
              <a:solidFill>
                <a:srgbClr val="1155CC"/>
              </a:solidFill>
              <a:latin typeface="Courier New"/>
              <a:ea typeface="Courier New"/>
              <a:cs typeface="Courier New"/>
              <a:sym typeface="Courier New"/>
            </a:endParaRPr>
          </a:p>
          <a:p>
            <a:pPr lvl="0" rtl="0">
              <a:spcBef>
                <a:spcPts val="0"/>
              </a:spcBef>
              <a:buNone/>
            </a:pPr>
            <a:r>
              <a:rPr lang="en" sz="2200" dirty="0">
                <a:solidFill>
                  <a:srgbClr val="1155CC"/>
                </a:solidFill>
                <a:latin typeface="Courier New"/>
                <a:ea typeface="Courier New"/>
                <a:cs typeface="Courier New"/>
                <a:sym typeface="Courier New"/>
              </a:rPr>
              <a:t>All point to the same memory address!</a:t>
            </a:r>
          </a:p>
        </p:txBody>
      </p:sp>
      <p:sp>
        <p:nvSpPr>
          <p:cNvPr id="203" name="Shape 2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204" name="Shape 204"/>
          <p:cNvSpPr/>
          <p:nvPr/>
        </p:nvSpPr>
        <p:spPr>
          <a:xfrm>
            <a:off x="7714800" y="32747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205" name="Shape 205"/>
          <p:cNvCxnSpPr>
            <a:stCxn id="204" idx="2"/>
            <a:endCxn id="206" idx="3"/>
          </p:cNvCxnSpPr>
          <p:nvPr/>
        </p:nvCxnSpPr>
        <p:spPr>
          <a:xfrm flipH="1">
            <a:off x="7556400" y="3732850"/>
            <a:ext cx="644400" cy="652500"/>
          </a:xfrm>
          <a:prstGeom prst="straightConnector1">
            <a:avLst/>
          </a:prstGeom>
          <a:noFill/>
          <a:ln w="28575" cap="flat">
            <a:solidFill>
              <a:schemeClr val="dk2"/>
            </a:solidFill>
            <a:prstDash val="solid"/>
            <a:round/>
            <a:headEnd type="none" w="lg" len="lg"/>
            <a:tailEnd type="none" w="lg" len="lg"/>
          </a:ln>
        </p:spPr>
      </p:cxnSp>
      <p:sp>
        <p:nvSpPr>
          <p:cNvPr id="206" name="Shape 206"/>
          <p:cNvSpPr/>
          <p:nvPr/>
        </p:nvSpPr>
        <p:spPr>
          <a:xfrm>
            <a:off x="6475487" y="415635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207" name="Shape 207"/>
          <p:cNvSpPr/>
          <p:nvPr/>
        </p:nvSpPr>
        <p:spPr>
          <a:xfrm>
            <a:off x="6429150" y="327473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208" name="Shape 208"/>
          <p:cNvSpPr/>
          <p:nvPr/>
        </p:nvSpPr>
        <p:spPr>
          <a:xfrm>
            <a:off x="6529950" y="23931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209" name="Shape 209"/>
          <p:cNvSpPr/>
          <p:nvPr/>
        </p:nvSpPr>
        <p:spPr>
          <a:xfrm>
            <a:off x="6529950" y="15115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210" name="Shape 210"/>
          <p:cNvSpPr/>
          <p:nvPr/>
        </p:nvSpPr>
        <p:spPr>
          <a:xfrm>
            <a:off x="5150500" y="327475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211" name="Shape 211"/>
          <p:cNvCxnSpPr>
            <a:stCxn id="210" idx="2"/>
            <a:endCxn id="206" idx="1"/>
          </p:cNvCxnSpPr>
          <p:nvPr/>
        </p:nvCxnSpPr>
        <p:spPr>
          <a:xfrm>
            <a:off x="5790700" y="3732850"/>
            <a:ext cx="684900" cy="652500"/>
          </a:xfrm>
          <a:prstGeom prst="straightConnector1">
            <a:avLst/>
          </a:prstGeom>
          <a:noFill/>
          <a:ln w="28575" cap="flat">
            <a:solidFill>
              <a:schemeClr val="dk2"/>
            </a:solidFill>
            <a:prstDash val="solid"/>
            <a:round/>
            <a:headEnd type="none" w="lg" len="lg"/>
            <a:tailEnd type="none" w="lg" len="lg"/>
          </a:ln>
        </p:spPr>
      </p:cxnSp>
      <p:cxnSp>
        <p:nvCxnSpPr>
          <p:cNvPr id="212" name="Shape 212"/>
          <p:cNvCxnSpPr>
            <a:stCxn id="207" idx="2"/>
            <a:endCxn id="206" idx="0"/>
          </p:cNvCxnSpPr>
          <p:nvPr/>
        </p:nvCxnSpPr>
        <p:spPr>
          <a:xfrm>
            <a:off x="7015950" y="3732837"/>
            <a:ext cx="0" cy="423600"/>
          </a:xfrm>
          <a:prstGeom prst="straightConnector1">
            <a:avLst/>
          </a:prstGeom>
          <a:noFill/>
          <a:ln w="28575" cap="flat">
            <a:solidFill>
              <a:schemeClr val="dk2"/>
            </a:solidFill>
            <a:prstDash val="solid"/>
            <a:round/>
            <a:headEnd type="none" w="lg" len="lg"/>
            <a:tailEnd type="none" w="lg" len="lg"/>
          </a:ln>
        </p:spPr>
      </p:cxnSp>
      <p:cxnSp>
        <p:nvCxnSpPr>
          <p:cNvPr id="213" name="Shape 213"/>
          <p:cNvCxnSpPr>
            <a:stCxn id="208" idx="2"/>
            <a:endCxn id="207" idx="0"/>
          </p:cNvCxnSpPr>
          <p:nvPr/>
        </p:nvCxnSpPr>
        <p:spPr>
          <a:xfrm>
            <a:off x="7015950" y="2851250"/>
            <a:ext cx="0" cy="423600"/>
          </a:xfrm>
          <a:prstGeom prst="straightConnector1">
            <a:avLst/>
          </a:prstGeom>
          <a:noFill/>
          <a:ln w="28575" cap="flat">
            <a:solidFill>
              <a:schemeClr val="dk2"/>
            </a:solidFill>
            <a:prstDash val="solid"/>
            <a:round/>
            <a:headEnd type="none" w="lg" len="lg"/>
            <a:tailEnd type="none" w="lg" len="lg"/>
          </a:ln>
        </p:spPr>
      </p:cxnSp>
      <p:cxnSp>
        <p:nvCxnSpPr>
          <p:cNvPr id="214" name="Shape 214"/>
          <p:cNvCxnSpPr>
            <a:stCxn id="209" idx="2"/>
            <a:endCxn id="208" idx="0"/>
          </p:cNvCxnSpPr>
          <p:nvPr/>
        </p:nvCxnSpPr>
        <p:spPr>
          <a:xfrm>
            <a:off x="7015950" y="1969650"/>
            <a:ext cx="0" cy="423600"/>
          </a:xfrm>
          <a:prstGeom prst="straightConnector1">
            <a:avLst/>
          </a:prstGeom>
          <a:noFill/>
          <a:ln w="28575" cap="flat">
            <a:solidFill>
              <a:schemeClr val="dk2"/>
            </a:solidFill>
            <a:prstDash val="solid"/>
            <a:round/>
            <a:headEnd type="none" w="lg" len="lg"/>
            <a:tailEnd type="none" w="lg" len="lg"/>
          </a:ln>
        </p:spPr>
      </p:cxnSp>
    </p:spTree>
  </p:cSld>
  <p:clrMapOvr>
    <a:masterClrMapping/>
  </p:clrMapOvr>
  <p:transition spd="slow">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Shape 21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 to an interface</a:t>
            </a:r>
          </a:p>
        </p:txBody>
      </p:sp>
      <p:sp>
        <p:nvSpPr>
          <p:cNvPr id="220" name="Shape 220"/>
          <p:cNvSpPr txBox="1">
            <a:spLocks noGrp="1"/>
          </p:cNvSpPr>
          <p:nvPr>
            <p:ph type="body" idx="1"/>
          </p:nvPr>
        </p:nvSpPr>
        <p:spPr>
          <a:xfrm>
            <a:off x="229350" y="1200200"/>
            <a:ext cx="4108200" cy="3725699"/>
          </a:xfrm>
          <a:prstGeom prst="rect">
            <a:avLst/>
          </a:prstGeom>
        </p:spPr>
        <p:txBody>
          <a:bodyPr lIns="91425" tIns="91425" rIns="91425" bIns="91425" anchor="t" anchorCtr="0">
            <a:noAutofit/>
          </a:bodyPr>
          <a:lstStyle/>
          <a:p>
            <a:pPr lvl="0" rtl="0">
              <a:spcBef>
                <a:spcPts val="0"/>
              </a:spcBef>
              <a:buNone/>
            </a:pPr>
            <a:r>
              <a:rPr lang="en" sz="2200" dirty="0">
                <a:solidFill>
                  <a:srgbClr val="1155CC"/>
                </a:solidFill>
                <a:latin typeface="Courier New"/>
                <a:ea typeface="Courier New"/>
                <a:cs typeface="Courier New"/>
                <a:sym typeface="Courier New"/>
              </a:rPr>
              <a:t>Human </a:t>
            </a:r>
            <a:r>
              <a:rPr lang="en" sz="2200" dirty="0" smtClean="0">
                <a:solidFill>
                  <a:srgbClr val="1155CC"/>
                </a:solidFill>
                <a:latin typeface="Courier New"/>
                <a:ea typeface="Courier New"/>
                <a:cs typeface="Courier New"/>
                <a:sym typeface="Courier New"/>
              </a:rPr>
              <a:t>h=</a:t>
            </a:r>
            <a:r>
              <a:rPr lang="en-US" sz="2200" dirty="0" smtClean="0">
                <a:solidFill>
                  <a:srgbClr val="1155CC"/>
                </a:solidFill>
                <a:latin typeface="Courier New"/>
                <a:ea typeface="Courier New"/>
                <a:cs typeface="Courier New"/>
                <a:sym typeface="Courier New"/>
              </a:rPr>
              <a:t> </a:t>
            </a:r>
            <a:r>
              <a:rPr lang="en" sz="2200" dirty="0" smtClean="0">
                <a:solidFill>
                  <a:srgbClr val="1155CC"/>
                </a:solidFill>
                <a:latin typeface="Courier New"/>
                <a:ea typeface="Courier New"/>
                <a:cs typeface="Courier New"/>
                <a:sym typeface="Courier New"/>
              </a:rPr>
              <a:t> </a:t>
            </a:r>
            <a:r>
              <a:rPr lang="en" sz="2200" b="1" dirty="0">
                <a:solidFill>
                  <a:srgbClr val="1155CC"/>
                </a:solidFill>
                <a:latin typeface="Courier New"/>
                <a:ea typeface="Courier New"/>
                <a:cs typeface="Courier New"/>
                <a:sym typeface="Courier New"/>
              </a:rPr>
              <a:t>new</a:t>
            </a:r>
            <a:r>
              <a:rPr lang="en" sz="2200" dirty="0">
                <a:solidFill>
                  <a:srgbClr val="1155CC"/>
                </a:solidFill>
                <a:latin typeface="Courier New"/>
                <a:ea typeface="Courier New"/>
                <a:cs typeface="Courier New"/>
                <a:sym typeface="Courier New"/>
              </a:rPr>
              <a:t> Human();</a:t>
            </a:r>
          </a:p>
          <a:p>
            <a:pPr lvl="0" rtl="0">
              <a:spcBef>
                <a:spcPts val="0"/>
              </a:spcBef>
              <a:buNone/>
            </a:pPr>
            <a:r>
              <a:rPr lang="en" sz="2200" dirty="0">
                <a:solidFill>
                  <a:srgbClr val="1155CC"/>
                </a:solidFill>
                <a:latin typeface="Courier New"/>
                <a:ea typeface="Courier New"/>
                <a:cs typeface="Courier New"/>
                <a:sym typeface="Courier New"/>
              </a:rPr>
              <a:t>Object </a:t>
            </a:r>
            <a:r>
              <a:rPr lang="en" sz="2200" dirty="0" smtClean="0">
                <a:solidFill>
                  <a:srgbClr val="1155CC"/>
                </a:solidFill>
                <a:latin typeface="Courier New"/>
                <a:ea typeface="Courier New"/>
                <a:cs typeface="Courier New"/>
                <a:sym typeface="Courier New"/>
              </a:rPr>
              <a:t>o= </a:t>
            </a:r>
            <a:r>
              <a:rPr lang="en" sz="2200" dirty="0">
                <a:solidFill>
                  <a:srgbClr val="1155CC"/>
                </a:solidFill>
                <a:latin typeface="Courier New"/>
                <a:ea typeface="Courier New"/>
                <a:cs typeface="Courier New"/>
                <a:sym typeface="Courier New"/>
              </a:rPr>
              <a:t>h;</a:t>
            </a:r>
          </a:p>
          <a:p>
            <a:pPr lvl="0" rtl="0">
              <a:spcBef>
                <a:spcPts val="0"/>
              </a:spcBef>
              <a:buNone/>
            </a:pPr>
            <a:r>
              <a:rPr lang="en" sz="2200" dirty="0">
                <a:solidFill>
                  <a:srgbClr val="1155CC"/>
                </a:solidFill>
                <a:latin typeface="Courier New"/>
                <a:ea typeface="Courier New"/>
                <a:cs typeface="Courier New"/>
                <a:sym typeface="Courier New"/>
              </a:rPr>
              <a:t>Animal </a:t>
            </a:r>
            <a:r>
              <a:rPr lang="en" sz="2200" dirty="0" smtClean="0">
                <a:solidFill>
                  <a:srgbClr val="1155CC"/>
                </a:solidFill>
                <a:latin typeface="Courier New"/>
                <a:ea typeface="Courier New"/>
                <a:cs typeface="Courier New"/>
                <a:sym typeface="Courier New"/>
              </a:rPr>
              <a:t>a= </a:t>
            </a:r>
            <a:r>
              <a:rPr lang="en" sz="2200" dirty="0">
                <a:solidFill>
                  <a:srgbClr val="1155CC"/>
                </a:solidFill>
                <a:latin typeface="Courier New"/>
                <a:ea typeface="Courier New"/>
                <a:cs typeface="Courier New"/>
                <a:sym typeface="Courier New"/>
              </a:rPr>
              <a:t>h;</a:t>
            </a:r>
          </a:p>
          <a:p>
            <a:pPr lvl="0" rtl="0">
              <a:spcBef>
                <a:spcPts val="0"/>
              </a:spcBef>
              <a:buNone/>
            </a:pPr>
            <a:r>
              <a:rPr lang="en" sz="2200" dirty="0">
                <a:solidFill>
                  <a:srgbClr val="1155CC"/>
                </a:solidFill>
                <a:latin typeface="Courier New"/>
                <a:ea typeface="Courier New"/>
                <a:cs typeface="Courier New"/>
                <a:sym typeface="Courier New"/>
              </a:rPr>
              <a:t>Mammal </a:t>
            </a:r>
            <a:r>
              <a:rPr lang="en" sz="2200" dirty="0" smtClean="0">
                <a:solidFill>
                  <a:srgbClr val="1155CC"/>
                </a:solidFill>
                <a:latin typeface="Courier New"/>
                <a:ea typeface="Courier New"/>
                <a:cs typeface="Courier New"/>
                <a:sym typeface="Courier New"/>
              </a:rPr>
              <a:t>m= </a:t>
            </a:r>
            <a:r>
              <a:rPr lang="en" sz="2200" dirty="0">
                <a:solidFill>
                  <a:srgbClr val="1155CC"/>
                </a:solidFill>
                <a:latin typeface="Courier New"/>
                <a:ea typeface="Courier New"/>
                <a:cs typeface="Courier New"/>
                <a:sym typeface="Courier New"/>
              </a:rPr>
              <a:t>h;</a:t>
            </a:r>
          </a:p>
          <a:p>
            <a:pPr lvl="0" rtl="0">
              <a:spcBef>
                <a:spcPts val="0"/>
              </a:spcBef>
              <a:buNone/>
            </a:pPr>
            <a:r>
              <a:rPr lang="en" sz="2200" dirty="0">
                <a:solidFill>
                  <a:srgbClr val="1155CC"/>
                </a:solidFill>
                <a:latin typeface="Courier New"/>
                <a:ea typeface="Courier New"/>
                <a:cs typeface="Courier New"/>
                <a:sym typeface="Courier New"/>
              </a:rPr>
              <a:t>Singer </a:t>
            </a:r>
            <a:r>
              <a:rPr lang="en" sz="2200" dirty="0" smtClean="0">
                <a:solidFill>
                  <a:srgbClr val="1155CC"/>
                </a:solidFill>
                <a:latin typeface="Courier New"/>
                <a:ea typeface="Courier New"/>
                <a:cs typeface="Courier New"/>
                <a:sym typeface="Courier New"/>
              </a:rPr>
              <a:t>s= </a:t>
            </a:r>
            <a:r>
              <a:rPr lang="en" sz="2200" dirty="0">
                <a:solidFill>
                  <a:srgbClr val="1155CC"/>
                </a:solidFill>
                <a:latin typeface="Courier New"/>
                <a:ea typeface="Courier New"/>
                <a:cs typeface="Courier New"/>
                <a:sym typeface="Courier New"/>
              </a:rPr>
              <a:t>h;</a:t>
            </a:r>
          </a:p>
          <a:p>
            <a:pPr lvl="0" rtl="0">
              <a:spcBef>
                <a:spcPts val="0"/>
              </a:spcBef>
              <a:buNone/>
            </a:pPr>
            <a:r>
              <a:rPr lang="en" sz="2200" dirty="0">
                <a:solidFill>
                  <a:srgbClr val="1155CC"/>
                </a:solidFill>
                <a:latin typeface="Courier New"/>
                <a:ea typeface="Courier New"/>
                <a:cs typeface="Courier New"/>
                <a:sym typeface="Courier New"/>
              </a:rPr>
              <a:t>Whistler </a:t>
            </a:r>
            <a:r>
              <a:rPr lang="en" sz="2200" dirty="0" smtClean="0">
                <a:solidFill>
                  <a:srgbClr val="1155CC"/>
                </a:solidFill>
                <a:latin typeface="Courier New"/>
                <a:ea typeface="Courier New"/>
                <a:cs typeface="Courier New"/>
                <a:sym typeface="Courier New"/>
              </a:rPr>
              <a:t>w= </a:t>
            </a:r>
            <a:r>
              <a:rPr lang="en" sz="2200" dirty="0">
                <a:solidFill>
                  <a:srgbClr val="1155CC"/>
                </a:solidFill>
                <a:latin typeface="Courier New"/>
                <a:ea typeface="Courier New"/>
                <a:cs typeface="Courier New"/>
                <a:sym typeface="Courier New"/>
              </a:rPr>
              <a:t>h;</a:t>
            </a:r>
          </a:p>
          <a:p>
            <a:pPr lvl="0" rtl="0">
              <a:spcBef>
                <a:spcPts val="0"/>
              </a:spcBef>
              <a:buNone/>
            </a:pPr>
            <a:endParaRPr sz="2200" b="1" dirty="0">
              <a:solidFill>
                <a:srgbClr val="1155CC"/>
              </a:solidFill>
              <a:latin typeface="Courier New"/>
              <a:ea typeface="Courier New"/>
              <a:cs typeface="Courier New"/>
              <a:sym typeface="Courier New"/>
            </a:endParaRPr>
          </a:p>
        </p:txBody>
      </p:sp>
      <p:sp>
        <p:nvSpPr>
          <p:cNvPr id="221" name="Shape 22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222" name="Shape 222"/>
          <p:cNvSpPr/>
          <p:nvPr/>
        </p:nvSpPr>
        <p:spPr>
          <a:xfrm>
            <a:off x="7942775" y="3274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223" name="Shape 223"/>
          <p:cNvCxnSpPr>
            <a:stCxn id="222" idx="2"/>
            <a:endCxn id="224" idx="3"/>
          </p:cNvCxnSpPr>
          <p:nvPr/>
        </p:nvCxnSpPr>
        <p:spPr>
          <a:xfrm flipH="1">
            <a:off x="7784375" y="3732900"/>
            <a:ext cx="644400" cy="652500"/>
          </a:xfrm>
          <a:prstGeom prst="straightConnector1">
            <a:avLst/>
          </a:prstGeom>
          <a:noFill/>
          <a:ln w="28575" cap="flat">
            <a:solidFill>
              <a:schemeClr val="dk2"/>
            </a:solidFill>
            <a:prstDash val="solid"/>
            <a:round/>
            <a:headEnd type="none" w="lg" len="lg"/>
            <a:tailEnd type="none" w="lg" len="lg"/>
          </a:ln>
        </p:spPr>
      </p:cxnSp>
      <p:sp>
        <p:nvSpPr>
          <p:cNvPr id="224" name="Shape 224"/>
          <p:cNvSpPr/>
          <p:nvPr/>
        </p:nvSpPr>
        <p:spPr>
          <a:xfrm>
            <a:off x="6703462" y="41564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225" name="Shape 225"/>
          <p:cNvSpPr/>
          <p:nvPr/>
        </p:nvSpPr>
        <p:spPr>
          <a:xfrm>
            <a:off x="6657125" y="32747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226" name="Shape 226"/>
          <p:cNvSpPr/>
          <p:nvPr/>
        </p:nvSpPr>
        <p:spPr>
          <a:xfrm>
            <a:off x="6757925" y="2393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227" name="Shape 227"/>
          <p:cNvSpPr/>
          <p:nvPr/>
        </p:nvSpPr>
        <p:spPr>
          <a:xfrm>
            <a:off x="6757925" y="15116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228" name="Shape 228"/>
          <p:cNvSpPr/>
          <p:nvPr/>
        </p:nvSpPr>
        <p:spPr>
          <a:xfrm>
            <a:off x="5378475" y="32748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229" name="Shape 229"/>
          <p:cNvCxnSpPr>
            <a:stCxn id="228" idx="2"/>
            <a:endCxn id="224" idx="1"/>
          </p:cNvCxnSpPr>
          <p:nvPr/>
        </p:nvCxnSpPr>
        <p:spPr>
          <a:xfrm>
            <a:off x="6018675" y="3732900"/>
            <a:ext cx="684900" cy="652500"/>
          </a:xfrm>
          <a:prstGeom prst="straightConnector1">
            <a:avLst/>
          </a:prstGeom>
          <a:noFill/>
          <a:ln w="28575" cap="flat">
            <a:solidFill>
              <a:schemeClr val="dk2"/>
            </a:solidFill>
            <a:prstDash val="solid"/>
            <a:round/>
            <a:headEnd type="none" w="lg" len="lg"/>
            <a:tailEnd type="none" w="lg" len="lg"/>
          </a:ln>
        </p:spPr>
      </p:cxnSp>
      <p:cxnSp>
        <p:nvCxnSpPr>
          <p:cNvPr id="230" name="Shape 230"/>
          <p:cNvCxnSpPr>
            <a:stCxn id="225" idx="2"/>
            <a:endCxn id="224" idx="0"/>
          </p:cNvCxnSpPr>
          <p:nvPr/>
        </p:nvCxnSpPr>
        <p:spPr>
          <a:xfrm>
            <a:off x="7243925" y="3732887"/>
            <a:ext cx="0" cy="423600"/>
          </a:xfrm>
          <a:prstGeom prst="straightConnector1">
            <a:avLst/>
          </a:prstGeom>
          <a:noFill/>
          <a:ln w="28575" cap="flat">
            <a:solidFill>
              <a:schemeClr val="dk2"/>
            </a:solidFill>
            <a:prstDash val="solid"/>
            <a:round/>
            <a:headEnd type="none" w="lg" len="lg"/>
            <a:tailEnd type="none" w="lg" len="lg"/>
          </a:ln>
        </p:spPr>
      </p:cxnSp>
      <p:cxnSp>
        <p:nvCxnSpPr>
          <p:cNvPr id="231" name="Shape 231"/>
          <p:cNvCxnSpPr>
            <a:stCxn id="226" idx="2"/>
            <a:endCxn id="225" idx="0"/>
          </p:cNvCxnSpPr>
          <p:nvPr/>
        </p:nvCxnSpPr>
        <p:spPr>
          <a:xfrm>
            <a:off x="7243925" y="2851300"/>
            <a:ext cx="0" cy="423600"/>
          </a:xfrm>
          <a:prstGeom prst="straightConnector1">
            <a:avLst/>
          </a:prstGeom>
          <a:noFill/>
          <a:ln w="28575" cap="flat">
            <a:solidFill>
              <a:schemeClr val="dk2"/>
            </a:solidFill>
            <a:prstDash val="solid"/>
            <a:round/>
            <a:headEnd type="none" w="lg" len="lg"/>
            <a:tailEnd type="none" w="lg" len="lg"/>
          </a:ln>
        </p:spPr>
      </p:cxnSp>
      <p:cxnSp>
        <p:nvCxnSpPr>
          <p:cNvPr id="232" name="Shape 232"/>
          <p:cNvCxnSpPr>
            <a:stCxn id="227" idx="2"/>
            <a:endCxn id="226" idx="0"/>
          </p:cNvCxnSpPr>
          <p:nvPr/>
        </p:nvCxnSpPr>
        <p:spPr>
          <a:xfrm>
            <a:off x="7243925" y="1969700"/>
            <a:ext cx="0" cy="423600"/>
          </a:xfrm>
          <a:prstGeom prst="straightConnector1">
            <a:avLst/>
          </a:prstGeom>
          <a:noFill/>
          <a:ln w="28575" cap="flat">
            <a:solidFill>
              <a:schemeClr val="dk2"/>
            </a:solidFill>
            <a:prstDash val="solid"/>
            <a:round/>
            <a:headEnd type="none" w="lg" len="lg"/>
            <a:tailEnd type="none" w="lg" len="lg"/>
          </a:ln>
        </p:spPr>
      </p:cxnSp>
      <p:sp>
        <p:nvSpPr>
          <p:cNvPr id="233" name="Shape 233"/>
          <p:cNvSpPr/>
          <p:nvPr/>
        </p:nvSpPr>
        <p:spPr>
          <a:xfrm>
            <a:off x="4595125" y="1693300"/>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34" name="Shape 234"/>
          <p:cNvSpPr txBox="1"/>
          <p:nvPr/>
        </p:nvSpPr>
        <p:spPr>
          <a:xfrm>
            <a:off x="3098575" y="2155850"/>
            <a:ext cx="1398300" cy="706499"/>
          </a:xfrm>
          <a:prstGeom prst="rect">
            <a:avLst/>
          </a:prstGeom>
          <a:noFill/>
          <a:ln>
            <a:noFill/>
          </a:ln>
        </p:spPr>
        <p:txBody>
          <a:bodyPr lIns="91425" tIns="91425" rIns="91425" bIns="91425" anchor="t" anchorCtr="0">
            <a:noAutofit/>
          </a:bodyPr>
          <a:lstStyle/>
          <a:p>
            <a:pPr rtl="0">
              <a:spcBef>
                <a:spcPts val="0"/>
              </a:spcBef>
              <a:buNone/>
            </a:pPr>
            <a:r>
              <a:rPr lang="en" sz="1800" b="1"/>
              <a:t>Automatic</a:t>
            </a:r>
          </a:p>
          <a:p>
            <a:pPr>
              <a:spcBef>
                <a:spcPts val="0"/>
              </a:spcBef>
              <a:buNone/>
            </a:pPr>
            <a:r>
              <a:rPr lang="en" sz="1800" b="1"/>
              <a:t>up-cast</a:t>
            </a:r>
          </a:p>
        </p:txBody>
      </p:sp>
      <p:sp>
        <p:nvSpPr>
          <p:cNvPr id="235" name="Shape 235"/>
          <p:cNvSpPr/>
          <p:nvPr/>
        </p:nvSpPr>
        <p:spPr>
          <a:xfrm rot="10800000">
            <a:off x="4595124" y="3378499"/>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236" name="Shape 236"/>
          <p:cNvSpPr txBox="1"/>
          <p:nvPr/>
        </p:nvSpPr>
        <p:spPr>
          <a:xfrm>
            <a:off x="3161000" y="3528800"/>
            <a:ext cx="1398300" cy="706499"/>
          </a:xfrm>
          <a:prstGeom prst="rect">
            <a:avLst/>
          </a:prstGeom>
          <a:noFill/>
          <a:ln>
            <a:noFill/>
          </a:ln>
        </p:spPr>
        <p:txBody>
          <a:bodyPr lIns="91425" tIns="91425" rIns="91425" bIns="91425" anchor="t" anchorCtr="0">
            <a:noAutofit/>
          </a:bodyPr>
          <a:lstStyle/>
          <a:p>
            <a:pPr lvl="0" rtl="0">
              <a:spcBef>
                <a:spcPts val="0"/>
              </a:spcBef>
              <a:buNone/>
            </a:pPr>
            <a:r>
              <a:rPr lang="en" sz="1800" b="1"/>
              <a:t>Forced</a:t>
            </a:r>
          </a:p>
          <a:p>
            <a:pPr lvl="0" rtl="0">
              <a:spcBef>
                <a:spcPts val="0"/>
              </a:spcBef>
              <a:buNone/>
            </a:pPr>
            <a:r>
              <a:rPr lang="en" sz="1800" b="1"/>
              <a:t>down-cast</a:t>
            </a:r>
          </a:p>
        </p:txBody>
      </p:sp>
    </p:spTree>
  </p:cSld>
  <p:clrMapOvr>
    <a:masterClrMapping/>
  </p:clrMapOvr>
  <p:transition spd="slow">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Casting up to an interface automatically</a:t>
            </a:r>
          </a:p>
        </p:txBody>
      </p:sp>
      <p:sp>
        <p:nvSpPr>
          <p:cNvPr id="242" name="Shape 242"/>
          <p:cNvSpPr txBox="1">
            <a:spLocks noGrp="1"/>
          </p:cNvSpPr>
          <p:nvPr>
            <p:ph type="body" idx="1"/>
          </p:nvPr>
        </p:nvSpPr>
        <p:spPr>
          <a:xfrm>
            <a:off x="457300" y="1200150"/>
            <a:ext cx="6329999" cy="2306100"/>
          </a:xfrm>
          <a:prstGeom prst="rect">
            <a:avLst/>
          </a:prstGeom>
        </p:spPr>
        <p:txBody>
          <a:bodyPr lIns="91425" tIns="91425" rIns="91425" bIns="91425" anchor="t" anchorCtr="0">
            <a:noAutofit/>
          </a:bodyPr>
          <a:lstStyle/>
          <a:p>
            <a:pPr lvl="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class </a:t>
            </a:r>
            <a:r>
              <a:rPr lang="en" sz="2000">
                <a:solidFill>
                  <a:srgbClr val="1155CC"/>
                </a:solidFill>
                <a:latin typeface="Courier New"/>
                <a:ea typeface="Courier New"/>
                <a:cs typeface="Courier New"/>
                <a:sym typeface="Courier New"/>
              </a:rPr>
              <a:t>Human …</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Whistler {</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void </a:t>
            </a:r>
            <a:r>
              <a:rPr lang="en" sz="2000">
                <a:solidFill>
                  <a:srgbClr val="1155CC"/>
                </a:solidFill>
                <a:latin typeface="Courier New"/>
                <a:ea typeface="Courier New"/>
                <a:cs typeface="Courier New"/>
                <a:sym typeface="Courier New"/>
              </a:rPr>
              <a:t>listenTo(Whistler w) {...}</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a:t>
            </a:r>
          </a:p>
          <a:p>
            <a:pPr rtl="0">
              <a:spcBef>
                <a:spcPts val="0"/>
              </a:spcBef>
              <a:buNone/>
            </a:pPr>
            <a:r>
              <a:rPr lang="en" sz="2000">
                <a:solidFill>
                  <a:srgbClr val="1155CC"/>
                </a:solidFill>
                <a:latin typeface="Courier New"/>
                <a:ea typeface="Courier New"/>
                <a:cs typeface="Courier New"/>
                <a:sym typeface="Courier New"/>
              </a:rPr>
              <a:t>Human h =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Human(...);</a:t>
            </a:r>
          </a:p>
          <a:p>
            <a:pPr lvl="0" rtl="0">
              <a:spcBef>
                <a:spcPts val="0"/>
              </a:spcBef>
              <a:buNone/>
            </a:pPr>
            <a:r>
              <a:rPr lang="en" sz="2000">
                <a:solidFill>
                  <a:srgbClr val="1155CC"/>
                </a:solidFill>
                <a:latin typeface="Courier New"/>
                <a:ea typeface="Courier New"/>
                <a:cs typeface="Courier New"/>
                <a:sym typeface="Courier New"/>
              </a:rPr>
              <a:t>Human h1=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Human(...);</a:t>
            </a:r>
          </a:p>
          <a:p>
            <a:pPr lvl="0" rtl="0">
              <a:spcBef>
                <a:spcPts val="0"/>
              </a:spcBef>
              <a:buNone/>
            </a:pPr>
            <a:r>
              <a:rPr lang="en" sz="2000">
                <a:solidFill>
                  <a:srgbClr val="1155CC"/>
                </a:solidFill>
                <a:latin typeface="Courier New"/>
                <a:ea typeface="Courier New"/>
                <a:cs typeface="Courier New"/>
                <a:sym typeface="Courier New"/>
              </a:rPr>
              <a:t>h.listenTo(h1);</a:t>
            </a:r>
          </a:p>
          <a:p>
            <a:pPr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FF0000"/>
              </a:solidFill>
              <a:latin typeface="Courier New"/>
              <a:ea typeface="Courier New"/>
              <a:cs typeface="Courier New"/>
              <a:sym typeface="Courier New"/>
            </a:endParaRPr>
          </a:p>
          <a:p>
            <a:pPr lvl="0" rtl="0">
              <a:spcBef>
                <a:spcPts val="0"/>
              </a:spcBef>
              <a:buNone/>
            </a:pPr>
            <a:endParaRPr sz="2000" b="1">
              <a:solidFill>
                <a:srgbClr val="FF0000"/>
              </a:solidFill>
              <a:latin typeface="Courier New"/>
              <a:ea typeface="Courier New"/>
              <a:cs typeface="Courier New"/>
              <a:sym typeface="Courier New"/>
            </a:endParaRPr>
          </a:p>
        </p:txBody>
      </p:sp>
      <p:sp>
        <p:nvSpPr>
          <p:cNvPr id="243" name="Shape 24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244" name="Shape 244"/>
          <p:cNvSpPr/>
          <p:nvPr/>
        </p:nvSpPr>
        <p:spPr>
          <a:xfrm>
            <a:off x="7160587" y="41310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245" name="Shape 245"/>
          <p:cNvSpPr/>
          <p:nvPr/>
        </p:nvSpPr>
        <p:spPr>
          <a:xfrm>
            <a:off x="7114250" y="32493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246" name="Shape 246"/>
          <p:cNvSpPr/>
          <p:nvPr/>
        </p:nvSpPr>
        <p:spPr>
          <a:xfrm>
            <a:off x="7215050" y="2367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247" name="Shape 247"/>
          <p:cNvSpPr/>
          <p:nvPr/>
        </p:nvSpPr>
        <p:spPr>
          <a:xfrm>
            <a:off x="7215050" y="1486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248" name="Shape 248"/>
          <p:cNvSpPr/>
          <p:nvPr/>
        </p:nvSpPr>
        <p:spPr>
          <a:xfrm>
            <a:off x="5835600" y="32494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249" name="Shape 249"/>
          <p:cNvCxnSpPr>
            <a:stCxn id="248" idx="2"/>
            <a:endCxn id="244" idx="1"/>
          </p:cNvCxnSpPr>
          <p:nvPr/>
        </p:nvCxnSpPr>
        <p:spPr>
          <a:xfrm>
            <a:off x="6475800" y="3707500"/>
            <a:ext cx="684900" cy="652500"/>
          </a:xfrm>
          <a:prstGeom prst="straightConnector1">
            <a:avLst/>
          </a:prstGeom>
          <a:noFill/>
          <a:ln w="28575" cap="flat">
            <a:solidFill>
              <a:schemeClr val="dk2"/>
            </a:solidFill>
            <a:prstDash val="solid"/>
            <a:round/>
            <a:headEnd type="none" w="lg" len="lg"/>
            <a:tailEnd type="none" w="lg" len="lg"/>
          </a:ln>
        </p:spPr>
      </p:cxnSp>
      <p:cxnSp>
        <p:nvCxnSpPr>
          <p:cNvPr id="250" name="Shape 250"/>
          <p:cNvCxnSpPr>
            <a:stCxn id="245" idx="2"/>
            <a:endCxn id="244" idx="0"/>
          </p:cNvCxnSpPr>
          <p:nvPr/>
        </p:nvCxnSpPr>
        <p:spPr>
          <a:xfrm>
            <a:off x="7701050" y="3707487"/>
            <a:ext cx="0" cy="423600"/>
          </a:xfrm>
          <a:prstGeom prst="straightConnector1">
            <a:avLst/>
          </a:prstGeom>
          <a:noFill/>
          <a:ln w="28575" cap="flat">
            <a:solidFill>
              <a:schemeClr val="dk2"/>
            </a:solidFill>
            <a:prstDash val="solid"/>
            <a:round/>
            <a:headEnd type="none" w="lg" len="lg"/>
            <a:tailEnd type="none" w="lg" len="lg"/>
          </a:ln>
        </p:spPr>
      </p:cxnSp>
      <p:cxnSp>
        <p:nvCxnSpPr>
          <p:cNvPr id="251" name="Shape 251"/>
          <p:cNvCxnSpPr>
            <a:stCxn id="246" idx="2"/>
            <a:endCxn id="245" idx="0"/>
          </p:cNvCxnSpPr>
          <p:nvPr/>
        </p:nvCxnSpPr>
        <p:spPr>
          <a:xfrm>
            <a:off x="7701050" y="2825900"/>
            <a:ext cx="0" cy="423600"/>
          </a:xfrm>
          <a:prstGeom prst="straightConnector1">
            <a:avLst/>
          </a:prstGeom>
          <a:noFill/>
          <a:ln w="28575" cap="flat">
            <a:solidFill>
              <a:schemeClr val="dk2"/>
            </a:solidFill>
            <a:prstDash val="solid"/>
            <a:round/>
            <a:headEnd type="none" w="lg" len="lg"/>
            <a:tailEnd type="none" w="lg" len="lg"/>
          </a:ln>
        </p:spPr>
      </p:cxnSp>
      <p:cxnSp>
        <p:nvCxnSpPr>
          <p:cNvPr id="252" name="Shape 252"/>
          <p:cNvCxnSpPr>
            <a:stCxn id="247" idx="2"/>
            <a:endCxn id="246" idx="0"/>
          </p:cNvCxnSpPr>
          <p:nvPr/>
        </p:nvCxnSpPr>
        <p:spPr>
          <a:xfrm>
            <a:off x="7701050" y="1944300"/>
            <a:ext cx="0" cy="423600"/>
          </a:xfrm>
          <a:prstGeom prst="straightConnector1">
            <a:avLst/>
          </a:prstGeom>
          <a:noFill/>
          <a:ln w="28575" cap="flat">
            <a:solidFill>
              <a:schemeClr val="dk2"/>
            </a:solidFill>
            <a:prstDash val="solid"/>
            <a:round/>
            <a:headEnd type="none" w="lg" len="lg"/>
            <a:tailEnd type="none" w="lg" len="lg"/>
          </a:ln>
        </p:spPr>
      </p:cxnSp>
      <p:sp>
        <p:nvSpPr>
          <p:cNvPr id="253" name="Shape 253"/>
          <p:cNvSpPr txBox="1"/>
          <p:nvPr/>
        </p:nvSpPr>
        <p:spPr>
          <a:xfrm>
            <a:off x="457200" y="3506250"/>
            <a:ext cx="5378399" cy="1374600"/>
          </a:xfrm>
          <a:prstGeom prst="rect">
            <a:avLst/>
          </a:prstGeom>
          <a:noFill/>
          <a:ln>
            <a:solidFill>
              <a:srgbClr val="800000"/>
            </a:solidFill>
          </a:ln>
        </p:spPr>
        <p:txBody>
          <a:bodyPr lIns="91425" tIns="91425" rIns="91425" bIns="91425" anchor="t" anchorCtr="0">
            <a:noAutofit/>
          </a:bodyPr>
          <a:lstStyle/>
          <a:p>
            <a:pPr>
              <a:spcBef>
                <a:spcPts val="0"/>
              </a:spcBef>
              <a:buNone/>
            </a:pPr>
            <a:r>
              <a:rPr lang="en" sz="2000" dirty="0"/>
              <a:t>Arg h1 of the call has type Human. Its value is being stored in w, which is of type Whistler. Java does an upward cast automatically. It costs no time; it is just a matter of perception.</a:t>
            </a: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 Little More Geometry!</a:t>
            </a:r>
          </a:p>
        </p:txBody>
      </p:sp>
      <p:sp>
        <p:nvSpPr>
          <p:cNvPr id="45" name="Shape 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46" name="Shape 46"/>
          <p:cNvSpPr/>
          <p:nvPr/>
        </p:nvSpPr>
        <p:spPr>
          <a:xfrm>
            <a:off x="3502200" y="14589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Shape</a:t>
            </a:r>
          </a:p>
          <a:p>
            <a:pPr algn="l" rtl="0">
              <a:spcBef>
                <a:spcPts val="0"/>
              </a:spcBef>
              <a:buNone/>
            </a:pPr>
            <a:r>
              <a:rPr lang="en" sz="2000"/>
              <a:t>    x </a:t>
            </a:r>
            <a:r>
              <a:rPr lang="en" sz="2000">
                <a:solidFill>
                  <a:schemeClr val="dk1"/>
                </a:solidFill>
              </a:rPr>
              <a:t>____</a:t>
            </a:r>
          </a:p>
          <a:p>
            <a:pPr algn="l">
              <a:spcBef>
                <a:spcPts val="0"/>
              </a:spcBef>
              <a:buNone/>
            </a:pPr>
            <a:r>
              <a:rPr lang="en" sz="2000"/>
              <a:t>    y </a:t>
            </a:r>
            <a:r>
              <a:rPr lang="en" sz="2000">
                <a:solidFill>
                  <a:schemeClr val="dk1"/>
                </a:solidFill>
              </a:rPr>
              <a:t>____</a:t>
            </a:r>
          </a:p>
        </p:txBody>
      </p:sp>
      <p:sp>
        <p:nvSpPr>
          <p:cNvPr id="47" name="Shape 47"/>
          <p:cNvSpPr/>
          <p:nvPr/>
        </p:nvSpPr>
        <p:spPr>
          <a:xfrm>
            <a:off x="3258900" y="3353425"/>
            <a:ext cx="2626200" cy="13565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Triangle</a:t>
            </a:r>
          </a:p>
          <a:p>
            <a:pPr algn="l" rtl="0">
              <a:spcBef>
                <a:spcPts val="0"/>
              </a:spcBef>
              <a:buNone/>
            </a:pPr>
            <a:r>
              <a:rPr lang="en" sz="2000"/>
              <a:t>   area()     </a:t>
            </a:r>
          </a:p>
          <a:p>
            <a:pPr algn="l" rtl="0">
              <a:spcBef>
                <a:spcPts val="0"/>
              </a:spcBef>
              <a:buNone/>
            </a:pPr>
            <a:r>
              <a:rPr lang="en" sz="2000"/>
              <a:t>   base</a:t>
            </a:r>
            <a:r>
              <a:rPr lang="en" sz="2000">
                <a:solidFill>
                  <a:schemeClr val="dk1"/>
                </a:solidFill>
              </a:rPr>
              <a:t>____</a:t>
            </a:r>
          </a:p>
          <a:p>
            <a:pPr lvl="0" algn="l" rtl="0">
              <a:spcBef>
                <a:spcPts val="0"/>
              </a:spcBef>
              <a:buNone/>
            </a:pPr>
            <a:r>
              <a:rPr lang="en" sz="2000"/>
              <a:t>   height </a:t>
            </a:r>
            <a:r>
              <a:rPr lang="en" sz="2000">
                <a:solidFill>
                  <a:schemeClr val="dk1"/>
                </a:solidFill>
              </a:rPr>
              <a:t>____</a:t>
            </a:r>
          </a:p>
        </p:txBody>
      </p:sp>
      <p:sp>
        <p:nvSpPr>
          <p:cNvPr id="48" name="Shape 48"/>
          <p:cNvSpPr/>
          <p:nvPr/>
        </p:nvSpPr>
        <p:spPr>
          <a:xfrm>
            <a:off x="6338125" y="3373375"/>
            <a:ext cx="2139599" cy="995400"/>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dirty="0">
                <a:solidFill>
                  <a:srgbClr val="1155CC"/>
                </a:solidFill>
                <a:latin typeface="Courier New"/>
                <a:ea typeface="Courier New"/>
                <a:cs typeface="Courier New"/>
                <a:sym typeface="Courier New"/>
              </a:rPr>
              <a:t>Circle</a:t>
            </a:r>
          </a:p>
          <a:p>
            <a:pPr algn="l" rtl="0">
              <a:spcBef>
                <a:spcPts val="0"/>
              </a:spcBef>
              <a:buNone/>
            </a:pPr>
            <a:r>
              <a:rPr lang="en" sz="2000" dirty="0"/>
              <a:t>   area()</a:t>
            </a:r>
          </a:p>
          <a:p>
            <a:pPr lvl="0" algn="l" rtl="0">
              <a:spcBef>
                <a:spcPts val="0"/>
              </a:spcBef>
              <a:buNone/>
            </a:pPr>
            <a:r>
              <a:rPr lang="en" sz="2000" dirty="0"/>
              <a:t>   radius </a:t>
            </a:r>
            <a:r>
              <a:rPr lang="en-US" sz="2000" dirty="0" smtClean="0"/>
              <a:t>_</a:t>
            </a:r>
            <a:r>
              <a:rPr lang="en" sz="2000" dirty="0" smtClean="0">
                <a:solidFill>
                  <a:schemeClr val="dk1"/>
                </a:solidFill>
              </a:rPr>
              <a:t>_</a:t>
            </a:r>
            <a:r>
              <a:rPr lang="en-US" sz="2000" dirty="0" smtClean="0">
                <a:solidFill>
                  <a:schemeClr val="dk1"/>
                </a:solidFill>
              </a:rPr>
              <a:t>5</a:t>
            </a:r>
            <a:r>
              <a:rPr lang="en" sz="2000" dirty="0" smtClean="0">
                <a:solidFill>
                  <a:schemeClr val="dk1"/>
                </a:solidFill>
              </a:rPr>
              <a:t>_</a:t>
            </a:r>
            <a:r>
              <a:rPr lang="en-US" sz="2000" dirty="0" smtClean="0">
                <a:solidFill>
                  <a:schemeClr val="dk1"/>
                </a:solidFill>
              </a:rPr>
              <a:t>_</a:t>
            </a:r>
            <a:endParaRPr lang="en" sz="2000" dirty="0">
              <a:solidFill>
                <a:schemeClr val="dk1"/>
              </a:solidFill>
            </a:endParaRPr>
          </a:p>
        </p:txBody>
      </p:sp>
      <p:sp>
        <p:nvSpPr>
          <p:cNvPr id="49" name="Shape 49"/>
          <p:cNvSpPr/>
          <p:nvPr/>
        </p:nvSpPr>
        <p:spPr>
          <a:xfrm>
            <a:off x="666275" y="33534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Square</a:t>
            </a:r>
          </a:p>
          <a:p>
            <a:pPr algn="l" rtl="0">
              <a:spcBef>
                <a:spcPts val="0"/>
              </a:spcBef>
              <a:buNone/>
            </a:pPr>
            <a:r>
              <a:rPr lang="en" sz="2000"/>
              <a:t>   area()</a:t>
            </a:r>
          </a:p>
          <a:p>
            <a:pPr lvl="0" algn="l" rtl="0">
              <a:spcBef>
                <a:spcPts val="0"/>
              </a:spcBef>
              <a:buNone/>
            </a:pPr>
            <a:r>
              <a:rPr lang="en" sz="2000"/>
              <a:t>   size ____</a:t>
            </a:r>
          </a:p>
        </p:txBody>
      </p:sp>
      <p:cxnSp>
        <p:nvCxnSpPr>
          <p:cNvPr id="50" name="Shape 50"/>
          <p:cNvCxnSpPr>
            <a:stCxn id="46" idx="2"/>
            <a:endCxn id="49" idx="0"/>
          </p:cNvCxnSpPr>
          <p:nvPr/>
        </p:nvCxnSpPr>
        <p:spPr>
          <a:xfrm flipH="1">
            <a:off x="1736099" y="2494224"/>
            <a:ext cx="2835900" cy="859200"/>
          </a:xfrm>
          <a:prstGeom prst="straightConnector1">
            <a:avLst/>
          </a:prstGeom>
          <a:noFill/>
          <a:ln w="19050" cap="flat">
            <a:solidFill>
              <a:schemeClr val="dk2"/>
            </a:solidFill>
            <a:prstDash val="solid"/>
            <a:round/>
            <a:headEnd type="none" w="lg" len="lg"/>
            <a:tailEnd type="triangle" w="lg" len="lg"/>
          </a:ln>
        </p:spPr>
      </p:cxnSp>
      <p:cxnSp>
        <p:nvCxnSpPr>
          <p:cNvPr id="51" name="Shape 51"/>
          <p:cNvCxnSpPr>
            <a:stCxn id="46" idx="2"/>
            <a:endCxn id="47" idx="0"/>
          </p:cNvCxnSpPr>
          <p:nvPr/>
        </p:nvCxnSpPr>
        <p:spPr>
          <a:xfrm>
            <a:off x="4571999" y="2494224"/>
            <a:ext cx="0" cy="859200"/>
          </a:xfrm>
          <a:prstGeom prst="straightConnector1">
            <a:avLst/>
          </a:prstGeom>
          <a:noFill/>
          <a:ln w="19050" cap="flat">
            <a:solidFill>
              <a:schemeClr val="dk2"/>
            </a:solidFill>
            <a:prstDash val="solid"/>
            <a:round/>
            <a:headEnd type="none" w="lg" len="lg"/>
            <a:tailEnd type="triangle" w="lg" len="lg"/>
          </a:ln>
        </p:spPr>
      </p:cxnSp>
      <p:cxnSp>
        <p:nvCxnSpPr>
          <p:cNvPr id="52" name="Shape 52"/>
          <p:cNvCxnSpPr>
            <a:stCxn id="46" idx="2"/>
            <a:endCxn id="48" idx="0"/>
          </p:cNvCxnSpPr>
          <p:nvPr/>
        </p:nvCxnSpPr>
        <p:spPr>
          <a:xfrm>
            <a:off x="4571999" y="2494224"/>
            <a:ext cx="2835900" cy="8793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Shape 25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solidFill>
                  <a:srgbClr val="1155CC"/>
                </a:solidFill>
              </a:rPr>
              <a:t>Demo 3:</a:t>
            </a:r>
            <a:r>
              <a:rPr lang="en">
                <a:solidFill>
                  <a:srgbClr val="CC0202"/>
                </a:solidFill>
              </a:rPr>
              <a:t> Implement </a:t>
            </a:r>
            <a:r>
              <a:rPr lang="en">
                <a:solidFill>
                  <a:srgbClr val="CC0202"/>
                </a:solidFill>
                <a:latin typeface="Courier New"/>
                <a:ea typeface="Courier New"/>
                <a:cs typeface="Courier New"/>
                <a:sym typeface="Courier New"/>
              </a:rPr>
              <a:t>Comparable&lt;T&gt;</a:t>
            </a:r>
          </a:p>
        </p:txBody>
      </p:sp>
      <p:sp>
        <p:nvSpPr>
          <p:cNvPr id="259" name="Shape 25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200" dirty="0"/>
              <a:t>Implement interface Comparable in class Shape:</a:t>
            </a:r>
          </a:p>
          <a:p>
            <a:pPr lvl="0" rtl="0">
              <a:spcBef>
                <a:spcPts val="0"/>
              </a:spcBef>
              <a:buNone/>
            </a:pPr>
            <a:r>
              <a:rPr lang="en" sz="2200" b="1" dirty="0">
                <a:solidFill>
                  <a:srgbClr val="1155CC"/>
                </a:solidFill>
                <a:latin typeface="Courier New"/>
                <a:ea typeface="Courier New"/>
                <a:cs typeface="Courier New"/>
                <a:sym typeface="Courier New"/>
              </a:rPr>
              <a:t>public interface </a:t>
            </a:r>
            <a:r>
              <a:rPr lang="en" sz="2200" dirty="0">
                <a:solidFill>
                  <a:srgbClr val="1155CC"/>
                </a:solidFill>
                <a:latin typeface="Courier New"/>
                <a:ea typeface="Courier New"/>
                <a:cs typeface="Courier New"/>
                <a:sym typeface="Courier New"/>
              </a:rPr>
              <a:t>Comparable&lt;T&gt; </a:t>
            </a:r>
            <a:r>
              <a:rPr lang="en" sz="2200" dirty="0" smtClean="0">
                <a:solidFill>
                  <a:srgbClr val="1155CC"/>
                </a:solidFill>
                <a:latin typeface="Courier New"/>
                <a:ea typeface="Courier New"/>
                <a:cs typeface="Courier New"/>
                <a:sym typeface="Courier New"/>
              </a:rPr>
              <a:t>{</a:t>
            </a:r>
            <a:endParaRPr lang="en-US" sz="2200" dirty="0" smtClean="0">
              <a:solidFill>
                <a:srgbClr val="1155CC"/>
              </a:solidFill>
              <a:latin typeface="Courier New"/>
              <a:ea typeface="Courier New"/>
              <a:cs typeface="Courier New"/>
              <a:sym typeface="Courier New"/>
            </a:endParaRPr>
          </a:p>
          <a:p>
            <a:pPr lvl="0" rtl="0">
              <a:spcBef>
                <a:spcPts val="0"/>
              </a:spcBef>
              <a:buNone/>
            </a:pPr>
            <a:r>
              <a:rPr lang="en-US" sz="2200" dirty="0">
                <a:solidFill>
                  <a:srgbClr val="1155CC"/>
                </a:solidFill>
                <a:latin typeface="Courier New"/>
                <a:ea typeface="Courier New"/>
                <a:cs typeface="Courier New"/>
                <a:sym typeface="Courier New"/>
              </a:rPr>
              <a:t> </a:t>
            </a:r>
            <a:r>
              <a:rPr lang="en-US" sz="2200" dirty="0" smtClean="0">
                <a:solidFill>
                  <a:srgbClr val="1155CC"/>
                </a:solidFill>
                <a:latin typeface="Courier New"/>
                <a:ea typeface="Courier New"/>
                <a:cs typeface="Courier New"/>
                <a:sym typeface="Courier New"/>
              </a:rPr>
              <a:t> </a:t>
            </a:r>
            <a:r>
              <a:rPr lang="en" sz="2200" dirty="0" smtClean="0">
                <a:solidFill>
                  <a:srgbClr val="38761D"/>
                </a:solidFill>
                <a:latin typeface="Courier New"/>
                <a:ea typeface="Courier New"/>
                <a:cs typeface="Courier New"/>
                <a:sym typeface="Courier New"/>
              </a:rPr>
              <a:t>/** </a:t>
            </a:r>
            <a:r>
              <a:rPr lang="en" sz="2200" dirty="0">
                <a:solidFill>
                  <a:srgbClr val="38761D"/>
                </a:solidFill>
                <a:latin typeface="Courier New"/>
                <a:ea typeface="Courier New"/>
                <a:cs typeface="Courier New"/>
                <a:sym typeface="Courier New"/>
              </a:rPr>
              <a:t>= a negative integer if this object &lt; c,</a:t>
            </a:r>
          </a:p>
          <a:p>
            <a:pPr lvl="0" rtl="0">
              <a:lnSpc>
                <a:spcPct val="115000"/>
              </a:lnSpc>
              <a:spcBef>
                <a:spcPts val="0"/>
              </a:spcBef>
              <a:buNone/>
            </a:pPr>
            <a:r>
              <a:rPr lang="en" sz="2200" dirty="0">
                <a:solidFill>
                  <a:srgbClr val="38761D"/>
                </a:solidFill>
                <a:latin typeface="Courier New"/>
                <a:ea typeface="Courier New"/>
                <a:cs typeface="Courier New"/>
                <a:sym typeface="Courier New"/>
              </a:rPr>
              <a:t>      </a:t>
            </a:r>
            <a:r>
              <a:rPr lang="en" sz="2200" dirty="0" smtClean="0">
                <a:solidFill>
                  <a:srgbClr val="38761D"/>
                </a:solidFill>
                <a:latin typeface="Courier New"/>
                <a:ea typeface="Courier New"/>
                <a:cs typeface="Courier New"/>
                <a:sym typeface="Courier New"/>
              </a:rPr>
              <a:t>= </a:t>
            </a:r>
            <a:r>
              <a:rPr lang="en" sz="2200" dirty="0">
                <a:solidFill>
                  <a:srgbClr val="38761D"/>
                </a:solidFill>
                <a:latin typeface="Courier New"/>
                <a:ea typeface="Courier New"/>
                <a:cs typeface="Courier New"/>
                <a:sym typeface="Courier New"/>
              </a:rPr>
              <a:t>0 if this object = c,</a:t>
            </a:r>
          </a:p>
          <a:p>
            <a:pPr lvl="0" rtl="0">
              <a:lnSpc>
                <a:spcPct val="115000"/>
              </a:lnSpc>
              <a:spcBef>
                <a:spcPts val="0"/>
              </a:spcBef>
              <a:buNone/>
            </a:pPr>
            <a:r>
              <a:rPr lang="en" sz="2200" dirty="0">
                <a:solidFill>
                  <a:srgbClr val="38761D"/>
                </a:solidFill>
                <a:latin typeface="Courier New"/>
                <a:ea typeface="Courier New"/>
                <a:cs typeface="Courier New"/>
                <a:sym typeface="Courier New"/>
              </a:rPr>
              <a:t>      </a:t>
            </a:r>
            <a:r>
              <a:rPr lang="en" sz="2200" dirty="0" smtClean="0">
                <a:solidFill>
                  <a:srgbClr val="38761D"/>
                </a:solidFill>
                <a:latin typeface="Courier New"/>
                <a:ea typeface="Courier New"/>
                <a:cs typeface="Courier New"/>
                <a:sym typeface="Courier New"/>
              </a:rPr>
              <a:t>= </a:t>
            </a:r>
            <a:r>
              <a:rPr lang="en" sz="2200" dirty="0">
                <a:solidFill>
                  <a:srgbClr val="38761D"/>
                </a:solidFill>
                <a:latin typeface="Courier New"/>
                <a:ea typeface="Courier New"/>
                <a:cs typeface="Courier New"/>
                <a:sym typeface="Courier New"/>
              </a:rPr>
              <a:t>a positive integer if this object &gt; c.</a:t>
            </a:r>
          </a:p>
          <a:p>
            <a:pPr lvl="0" rtl="0">
              <a:lnSpc>
                <a:spcPct val="115000"/>
              </a:lnSpc>
              <a:spcBef>
                <a:spcPts val="0"/>
              </a:spcBef>
              <a:buNone/>
            </a:pPr>
            <a:r>
              <a:rPr lang="en" sz="2200" dirty="0">
                <a:solidFill>
                  <a:srgbClr val="38761D"/>
                </a:solidFill>
                <a:latin typeface="Courier New"/>
                <a:ea typeface="Courier New"/>
                <a:cs typeface="Courier New"/>
                <a:sym typeface="Courier New"/>
              </a:rPr>
              <a:t>     </a:t>
            </a:r>
            <a:r>
              <a:rPr lang="en-US" sz="2200" dirty="0">
                <a:solidFill>
                  <a:srgbClr val="38761D"/>
                </a:solidFill>
                <a:latin typeface="Courier New"/>
                <a:ea typeface="Courier New"/>
                <a:cs typeface="Courier New"/>
                <a:sym typeface="Courier New"/>
              </a:rPr>
              <a:t> </a:t>
            </a:r>
            <a:r>
              <a:rPr lang="en" sz="2200" dirty="0" smtClean="0">
                <a:solidFill>
                  <a:srgbClr val="38761D"/>
                </a:solidFill>
                <a:latin typeface="Courier New"/>
                <a:ea typeface="Courier New"/>
                <a:cs typeface="Courier New"/>
                <a:sym typeface="Courier New"/>
              </a:rPr>
              <a:t>Throw </a:t>
            </a:r>
            <a:r>
              <a:rPr lang="en" sz="2200" dirty="0">
                <a:solidFill>
                  <a:srgbClr val="38761D"/>
                </a:solidFill>
                <a:latin typeface="Courier New"/>
                <a:ea typeface="Courier New"/>
                <a:cs typeface="Courier New"/>
                <a:sym typeface="Courier New"/>
              </a:rPr>
              <a:t>a ClassCastException if c </a:t>
            </a:r>
            <a:r>
              <a:rPr lang="en" sz="2200" dirty="0" smtClean="0">
                <a:solidFill>
                  <a:srgbClr val="38761D"/>
                </a:solidFill>
                <a:latin typeface="Courier New"/>
                <a:ea typeface="Courier New"/>
                <a:cs typeface="Courier New"/>
                <a:sym typeface="Courier New"/>
              </a:rPr>
              <a:t>can</a:t>
            </a:r>
            <a:r>
              <a:rPr lang="en-US" sz="2200" dirty="0" smtClean="0">
                <a:solidFill>
                  <a:srgbClr val="38761D"/>
                </a:solidFill>
                <a:latin typeface="Courier New"/>
                <a:ea typeface="Courier New"/>
                <a:cs typeface="Courier New"/>
                <a:sym typeface="Courier New"/>
              </a:rPr>
              <a:t>’</a:t>
            </a:r>
            <a:r>
              <a:rPr lang="en" sz="2200" dirty="0" smtClean="0">
                <a:solidFill>
                  <a:srgbClr val="38761D"/>
                </a:solidFill>
                <a:latin typeface="Courier New"/>
                <a:ea typeface="Courier New"/>
                <a:cs typeface="Courier New"/>
                <a:sym typeface="Courier New"/>
              </a:rPr>
              <a:t>t</a:t>
            </a:r>
            <a:endParaRPr lang="en" sz="2200" dirty="0">
              <a:solidFill>
                <a:srgbClr val="38761D"/>
              </a:solidFill>
              <a:latin typeface="Courier New"/>
              <a:ea typeface="Courier New"/>
              <a:cs typeface="Courier New"/>
              <a:sym typeface="Courier New"/>
            </a:endParaRPr>
          </a:p>
          <a:p>
            <a:pPr lvl="0" rtl="0">
              <a:lnSpc>
                <a:spcPct val="115000"/>
              </a:lnSpc>
              <a:spcBef>
                <a:spcPts val="0"/>
              </a:spcBef>
              <a:buNone/>
            </a:pPr>
            <a:r>
              <a:rPr lang="en" sz="2200" dirty="0">
                <a:solidFill>
                  <a:srgbClr val="38761D"/>
                </a:solidFill>
                <a:latin typeface="Courier New"/>
                <a:ea typeface="Courier New"/>
                <a:cs typeface="Courier New"/>
                <a:sym typeface="Courier New"/>
              </a:rPr>
              <a:t>      	be cast to the class of this object</a:t>
            </a:r>
            <a:r>
              <a:rPr lang="en" sz="2200" dirty="0" smtClean="0">
                <a:solidFill>
                  <a:srgbClr val="38761D"/>
                </a:solidFill>
                <a:latin typeface="Courier New"/>
                <a:ea typeface="Courier New"/>
                <a:cs typeface="Courier New"/>
                <a:sym typeface="Courier New"/>
              </a:rPr>
              <a:t>.</a:t>
            </a:r>
            <a:r>
              <a:rPr lang="en-US" sz="2200" dirty="0" smtClean="0">
                <a:solidFill>
                  <a:srgbClr val="38761D"/>
                </a:solidFill>
                <a:latin typeface="Courier New"/>
                <a:ea typeface="Courier New"/>
                <a:cs typeface="Courier New"/>
                <a:sym typeface="Courier New"/>
              </a:rPr>
              <a:t/>
            </a:r>
            <a:br>
              <a:rPr lang="en-US" sz="2200" dirty="0" smtClean="0">
                <a:solidFill>
                  <a:srgbClr val="38761D"/>
                </a:solidFill>
                <a:latin typeface="Courier New"/>
                <a:ea typeface="Courier New"/>
                <a:cs typeface="Courier New"/>
                <a:sym typeface="Courier New"/>
              </a:rPr>
            </a:br>
            <a:r>
              <a:rPr lang="en" sz="2200" dirty="0" smtClean="0">
                <a:solidFill>
                  <a:srgbClr val="38761D"/>
                </a:solidFill>
                <a:latin typeface="Courier New"/>
                <a:ea typeface="Courier New"/>
                <a:cs typeface="Courier New"/>
                <a:sym typeface="Courier New"/>
              </a:rPr>
              <a:t> </a:t>
            </a:r>
            <a:r>
              <a:rPr lang="en-US" sz="2200" dirty="0">
                <a:solidFill>
                  <a:srgbClr val="38761D"/>
                </a:solidFill>
                <a:latin typeface="Courier New"/>
                <a:ea typeface="Courier New"/>
                <a:cs typeface="Courier New"/>
                <a:sym typeface="Courier New"/>
              </a:rPr>
              <a:t> </a:t>
            </a:r>
            <a:r>
              <a:rPr lang="en-US" sz="2200" dirty="0" smtClean="0">
                <a:solidFill>
                  <a:srgbClr val="38761D"/>
                </a:solidFill>
                <a:latin typeface="Courier New"/>
                <a:ea typeface="Courier New"/>
                <a:cs typeface="Courier New"/>
                <a:sym typeface="Courier New"/>
              </a:rPr>
              <a:t> </a:t>
            </a:r>
            <a:r>
              <a:rPr lang="en" sz="2200" dirty="0" smtClean="0">
                <a:solidFill>
                  <a:srgbClr val="38761D"/>
                </a:solidFill>
                <a:latin typeface="Courier New"/>
                <a:ea typeface="Courier New"/>
                <a:cs typeface="Courier New"/>
                <a:sym typeface="Courier New"/>
              </a:rPr>
              <a:t>*/</a:t>
            </a:r>
            <a:endParaRPr lang="en" sz="2200" dirty="0">
              <a:solidFill>
                <a:srgbClr val="38761D"/>
              </a:solidFill>
              <a:latin typeface="Courier New"/>
              <a:ea typeface="Courier New"/>
              <a:cs typeface="Courier New"/>
              <a:sym typeface="Courier New"/>
            </a:endParaRPr>
          </a:p>
          <a:p>
            <a:pPr lvl="0" rtl="0">
              <a:spcBef>
                <a:spcPts val="0"/>
              </a:spcBef>
              <a:buNone/>
            </a:pPr>
            <a:r>
              <a:rPr lang="en-US" sz="2200" b="1" dirty="0">
                <a:solidFill>
                  <a:srgbClr val="1155CC"/>
                </a:solidFill>
                <a:latin typeface="Courier New"/>
                <a:ea typeface="Courier New"/>
                <a:cs typeface="Courier New"/>
                <a:sym typeface="Courier New"/>
              </a:rPr>
              <a:t> </a:t>
            </a:r>
            <a:r>
              <a:rPr lang="en-US" sz="2200" b="1" dirty="0" smtClean="0">
                <a:solidFill>
                  <a:srgbClr val="1155CC"/>
                </a:solidFill>
                <a:latin typeface="Courier New"/>
                <a:ea typeface="Courier New"/>
                <a:cs typeface="Courier New"/>
                <a:sym typeface="Courier New"/>
              </a:rPr>
              <a:t> </a:t>
            </a:r>
            <a:r>
              <a:rPr lang="en" sz="2200" b="1" dirty="0" smtClean="0">
                <a:solidFill>
                  <a:srgbClr val="1155CC"/>
                </a:solidFill>
                <a:latin typeface="Courier New"/>
                <a:ea typeface="Courier New"/>
                <a:cs typeface="Courier New"/>
                <a:sym typeface="Courier New"/>
              </a:rPr>
              <a:t>int </a:t>
            </a:r>
            <a:r>
              <a:rPr lang="en" sz="2200" dirty="0">
                <a:solidFill>
                  <a:srgbClr val="1155CC"/>
                </a:solidFill>
                <a:latin typeface="Courier New"/>
                <a:ea typeface="Courier New"/>
                <a:cs typeface="Courier New"/>
                <a:sym typeface="Courier New"/>
              </a:rPr>
              <a:t>compareTo(T c);</a:t>
            </a:r>
          </a:p>
          <a:p>
            <a:pPr lvl="0" rtl="0">
              <a:spcBef>
                <a:spcPts val="0"/>
              </a:spcBef>
              <a:buNone/>
            </a:pPr>
            <a:r>
              <a:rPr lang="en" sz="2200" dirty="0">
                <a:solidFill>
                  <a:srgbClr val="1155CC"/>
                </a:solidFill>
                <a:latin typeface="Courier New"/>
                <a:ea typeface="Courier New"/>
                <a:cs typeface="Courier New"/>
                <a:sym typeface="Courier New"/>
              </a:rPr>
              <a:t>}</a:t>
            </a:r>
          </a:p>
          <a:p>
            <a:pPr lvl="0">
              <a:spcBef>
                <a:spcPts val="0"/>
              </a:spcBef>
              <a:buNone/>
            </a:pPr>
            <a:endParaRPr sz="2000" dirty="0">
              <a:solidFill>
                <a:srgbClr val="000000"/>
              </a:solidFill>
            </a:endParaRPr>
          </a:p>
        </p:txBody>
      </p:sp>
    </p:spTree>
  </p:cSld>
  <p:clrMapOvr>
    <a:masterClrMapping/>
  </p:clrMapOvr>
  <p:transition spd="slow">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Shape 2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Shape implements </a:t>
            </a:r>
            <a:r>
              <a:rPr lang="en">
                <a:solidFill>
                  <a:srgbClr val="CC0202"/>
                </a:solidFill>
                <a:latin typeface="Courier New"/>
                <a:ea typeface="Courier New"/>
                <a:cs typeface="Courier New"/>
                <a:sym typeface="Courier New"/>
              </a:rPr>
              <a:t>Comparable&lt;T&gt;</a:t>
            </a:r>
          </a:p>
        </p:txBody>
      </p:sp>
      <p:sp>
        <p:nvSpPr>
          <p:cNvPr id="265" name="Shape 265"/>
          <p:cNvSpPr txBox="1">
            <a:spLocks noGrp="1"/>
          </p:cNvSpPr>
          <p:nvPr>
            <p:ph type="body" idx="1"/>
          </p:nvPr>
        </p:nvSpPr>
        <p:spPr>
          <a:xfrm>
            <a:off x="457200" y="1063375"/>
            <a:ext cx="8565299" cy="4080000"/>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rtl="0">
              <a:lnSpc>
                <a:spcPct val="115000"/>
              </a:lnSpc>
              <a:spcBef>
                <a:spcPts val="0"/>
              </a:spcBef>
              <a:buNone/>
            </a:pPr>
            <a:r>
              <a:rPr lang="en" sz="2000" b="1">
                <a:solidFill>
                  <a:srgbClr val="1155CC"/>
                </a:solidFill>
                <a:latin typeface="Courier New"/>
                <a:ea typeface="Courier New"/>
                <a:cs typeface="Courier New"/>
                <a:sym typeface="Courier New"/>
              </a:rPr>
              <a:t>public class </a:t>
            </a:r>
            <a:r>
              <a:rPr lang="en" sz="2000">
                <a:solidFill>
                  <a:srgbClr val="1155CC"/>
                </a:solidFill>
                <a:latin typeface="Courier New"/>
                <a:ea typeface="Courier New"/>
                <a:cs typeface="Courier New"/>
                <a:sym typeface="Courier New"/>
              </a:rPr>
              <a:t>Shape</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Comparable&lt;Shape&gt; {</a:t>
            </a:r>
          </a:p>
          <a:p>
            <a:pPr rtl="0">
              <a:lnSpc>
                <a:spcPct val="115000"/>
              </a:lnSpc>
              <a:spcBef>
                <a:spcPts val="0"/>
              </a:spcBef>
              <a:buNone/>
            </a:pPr>
            <a:r>
              <a:rPr lang="en" sz="2000" b="1">
                <a:solidFill>
                  <a:srgbClr val="1155CC"/>
                </a:solidFill>
                <a:latin typeface="Courier New"/>
                <a:ea typeface="Courier New"/>
                <a:cs typeface="Courier New"/>
                <a:sym typeface="Courier New"/>
              </a:rPr>
              <a:t>    </a:t>
            </a:r>
            <a:r>
              <a:rPr lang="en" sz="2000">
                <a:solidFill>
                  <a:srgbClr val="1155CC"/>
                </a:solidFill>
                <a:latin typeface="Courier New"/>
                <a:ea typeface="Courier New"/>
                <a:cs typeface="Courier New"/>
                <a:sym typeface="Courier New"/>
              </a:rPr>
              <a:t>...</a:t>
            </a:r>
          </a:p>
          <a:p>
            <a:pPr rtl="0">
              <a:lnSpc>
                <a:spcPct val="115000"/>
              </a:lnSpc>
              <a:spcBef>
                <a:spcPts val="0"/>
              </a:spcBef>
              <a:buNone/>
            </a:pPr>
            <a:r>
              <a:rPr lang="en" sz="2000" b="1">
                <a:solidFill>
                  <a:srgbClr val="38761D"/>
                </a:solidFill>
                <a:latin typeface="Courier New"/>
                <a:ea typeface="Courier New"/>
                <a:cs typeface="Courier New"/>
                <a:sym typeface="Courier New"/>
              </a:rPr>
              <a:t>    </a:t>
            </a:r>
            <a:r>
              <a:rPr lang="en" sz="2000">
                <a:solidFill>
                  <a:srgbClr val="38761D"/>
                </a:solidFill>
                <a:latin typeface="Courier New"/>
                <a:ea typeface="Courier New"/>
                <a:cs typeface="Courier New"/>
                <a:sym typeface="Courier New"/>
              </a:rPr>
              <a:t>/** … */</a:t>
            </a:r>
          </a:p>
          <a:p>
            <a:pPr rtl="0">
              <a:lnSpc>
                <a:spcPct val="115000"/>
              </a:lnSpc>
              <a:spcBef>
                <a:spcPts val="0"/>
              </a:spcBef>
              <a:buNone/>
            </a:pPr>
            <a:r>
              <a:rPr lang="en" sz="2000" b="1">
                <a:solidFill>
                  <a:srgbClr val="1155CC"/>
                </a:solidFill>
                <a:latin typeface="Courier New"/>
                <a:ea typeface="Courier New"/>
                <a:cs typeface="Courier New"/>
                <a:sym typeface="Courier New"/>
              </a:rPr>
              <a:t>    public int </a:t>
            </a:r>
            <a:r>
              <a:rPr lang="en" sz="2000">
                <a:solidFill>
                  <a:srgbClr val="1155CC"/>
                </a:solidFill>
                <a:latin typeface="Courier New"/>
                <a:ea typeface="Courier New"/>
                <a:cs typeface="Courier New"/>
                <a:sym typeface="Courier New"/>
              </a:rPr>
              <a:t>compareTo(Shape s) {</a:t>
            </a:r>
          </a:p>
          <a:p>
            <a:pPr lvl="0" rtl="0">
              <a:lnSpc>
                <a:spcPct val="115000"/>
              </a:lnSpc>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double</a:t>
            </a:r>
            <a:r>
              <a:rPr lang="en" sz="2000">
                <a:solidFill>
                  <a:srgbClr val="1155CC"/>
                </a:solidFill>
                <a:latin typeface="Courier New"/>
                <a:ea typeface="Courier New"/>
                <a:cs typeface="Courier New"/>
                <a:sym typeface="Courier New"/>
              </a:rPr>
              <a:t> diff= area() - s.area();</a:t>
            </a:r>
          </a:p>
          <a:p>
            <a:pPr lvl="0" rtl="0">
              <a:lnSpc>
                <a:spcPct val="115000"/>
              </a:lnSpc>
              <a:spcBef>
                <a:spcPts val="0"/>
              </a:spcBef>
              <a:buClr>
                <a:srgbClr val="000000"/>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return</a:t>
            </a:r>
            <a:r>
              <a:rPr lang="en" sz="2000">
                <a:solidFill>
                  <a:srgbClr val="1155CC"/>
                </a:solidFill>
                <a:latin typeface="Courier New"/>
                <a:ea typeface="Courier New"/>
                <a:cs typeface="Courier New"/>
                <a:sym typeface="Courier New"/>
              </a:rPr>
              <a:t> (diff == 0 ? 0 : (diff &lt; 0 ? -1 : +1));</a:t>
            </a:r>
          </a:p>
          <a:p>
            <a:pPr rtl="0">
              <a:lnSpc>
                <a:spcPct val="115000"/>
              </a:lnSpc>
              <a:spcBef>
                <a:spcPts val="0"/>
              </a:spcBef>
              <a:buNone/>
            </a:pPr>
            <a:r>
              <a:rPr lang="en" sz="2000">
                <a:solidFill>
                  <a:srgbClr val="1155CC"/>
                </a:solidFill>
                <a:latin typeface="Courier New"/>
                <a:ea typeface="Courier New"/>
                <a:cs typeface="Courier New"/>
                <a:sym typeface="Courier New"/>
              </a:rPr>
              <a:t>    }</a:t>
            </a:r>
          </a:p>
          <a:p>
            <a:pPr lvl="0" rtl="0">
              <a:lnSpc>
                <a:spcPct val="115000"/>
              </a:lnSpc>
              <a:spcBef>
                <a:spcPts val="0"/>
              </a:spcBef>
              <a:buNone/>
            </a:pPr>
            <a:r>
              <a:rPr lang="en" sz="2000">
                <a:solidFill>
                  <a:srgbClr val="1155CC"/>
                </a:solidFill>
                <a:latin typeface="Courier New"/>
                <a:ea typeface="Courier New"/>
                <a:cs typeface="Courier New"/>
                <a:sym typeface="Courier New"/>
              </a:rPr>
              <a:t>}</a:t>
            </a:r>
          </a:p>
          <a:p>
            <a:pPr rtl="0">
              <a:lnSpc>
                <a:spcPct val="115000"/>
              </a:lnSpc>
              <a:spcBef>
                <a:spcPts val="0"/>
              </a:spcBef>
              <a:buNone/>
            </a:pPr>
            <a:endParaRPr sz="2000">
              <a:solidFill>
                <a:srgbClr val="000000"/>
              </a:solidFill>
            </a:endParaRPr>
          </a:p>
          <a:p>
            <a:pPr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Tree>
  </p:cSld>
  <p:clrMapOvr>
    <a:masterClrMapping/>
  </p:clrMapOvr>
  <p:transition spd="slow">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Shape 27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Beauty of interfaces</a:t>
            </a:r>
          </a:p>
        </p:txBody>
      </p:sp>
      <p:sp>
        <p:nvSpPr>
          <p:cNvPr id="271" name="Shape 271"/>
          <p:cNvSpPr txBox="1">
            <a:spLocks noGrp="1"/>
          </p:cNvSpPr>
          <p:nvPr>
            <p:ph type="body" idx="1"/>
          </p:nvPr>
        </p:nvSpPr>
        <p:spPr>
          <a:xfrm>
            <a:off x="457200" y="0"/>
            <a:ext cx="8229600" cy="5143499"/>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r>
              <a:rPr lang="en" sz="2000" b="1">
                <a:solidFill>
                  <a:srgbClr val="1155CC"/>
                </a:solidFill>
                <a:latin typeface="Courier New"/>
                <a:ea typeface="Courier New"/>
                <a:cs typeface="Courier New"/>
                <a:sym typeface="Courier New"/>
              </a:rPr>
              <a:t>Arrays.sort</a:t>
            </a:r>
            <a:r>
              <a:rPr lang="en" sz="2000">
                <a:solidFill>
                  <a:srgbClr val="000000"/>
                </a:solidFill>
              </a:rPr>
              <a:t> 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 without needing to know any implementation details of the class.</a:t>
            </a:r>
          </a:p>
          <a:p>
            <a:pPr lvl="0" rtl="0">
              <a:lnSpc>
                <a:spcPct val="115000"/>
              </a:lnSpc>
              <a:spcBef>
                <a:spcPts val="0"/>
              </a:spcBef>
              <a:buNone/>
            </a:pPr>
            <a:r>
              <a:rPr lang="en" sz="2000">
                <a:solidFill>
                  <a:srgbClr val="000000"/>
                </a:solidFill>
              </a:rPr>
              <a:t>	     </a:t>
            </a:r>
          </a:p>
          <a:p>
            <a:pPr lvl="0" rtl="0">
              <a:lnSpc>
                <a:spcPct val="115000"/>
              </a:lnSpc>
              <a:spcBef>
                <a:spcPts val="0"/>
              </a:spcBef>
              <a:buNone/>
            </a:pPr>
            <a:r>
              <a:rPr lang="en" sz="2000">
                <a:solidFill>
                  <a:srgbClr val="000000"/>
                </a:solidFill>
              </a:rPr>
              <a:t>Classes that implement Comparable:</a:t>
            </a:r>
          </a:p>
          <a:p>
            <a:pPr lvl="0" rtl="0">
              <a:lnSpc>
                <a:spcPct val="115000"/>
              </a:lnSpc>
              <a:spcBef>
                <a:spcPts val="0"/>
              </a:spcBef>
              <a:buNone/>
            </a:pPr>
            <a:r>
              <a:rPr lang="en" sz="2400">
                <a:latin typeface="Courier New"/>
                <a:ea typeface="Courier New"/>
                <a:cs typeface="Courier New"/>
                <a:sym typeface="Courier New"/>
              </a:rPr>
              <a:t>Boolean    Byte        Double      Integer</a:t>
            </a:r>
          </a:p>
          <a:p>
            <a:pPr lvl="0" rtl="0">
              <a:lnSpc>
                <a:spcPct val="115000"/>
              </a:lnSpc>
              <a:spcBef>
                <a:spcPts val="0"/>
              </a:spcBef>
              <a:buNone/>
            </a:pPr>
            <a:r>
              <a:rPr lang="en" sz="2400">
                <a:latin typeface="Courier New"/>
                <a:ea typeface="Courier New"/>
                <a:cs typeface="Courier New"/>
                <a:sym typeface="Courier New"/>
              </a:rPr>
              <a:t>String     BigDecimal  BigInteger  Calendar Time       Timestamp   and 100 others</a:t>
            </a:r>
          </a:p>
        </p:txBody>
      </p:sp>
    </p:spTree>
  </p:cSld>
  <p:clrMapOvr>
    <a:masterClrMapping/>
  </p:clrMapOvr>
  <p:transition spd="slow">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Shape 27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String sorting</a:t>
            </a:r>
          </a:p>
        </p:txBody>
      </p:sp>
      <p:sp>
        <p:nvSpPr>
          <p:cNvPr id="277" name="Shape 277"/>
          <p:cNvSpPr txBox="1">
            <a:spLocks noGrp="1"/>
          </p:cNvSpPr>
          <p:nvPr>
            <p:ph type="body" idx="1"/>
          </p:nvPr>
        </p:nvSpPr>
        <p:spPr>
          <a:xfrm>
            <a:off x="457200" y="1213625"/>
            <a:ext cx="8229600" cy="3929999"/>
          </a:xfrm>
          <a:prstGeom prst="rect">
            <a:avLst/>
          </a:prstGeom>
        </p:spPr>
        <p:txBody>
          <a:bodyPr lIns="91425" tIns="91425" rIns="91425" bIns="91425" anchor="t" anchorCtr="0">
            <a:noAutofit/>
          </a:bodyPr>
          <a:lstStyle/>
          <a:p>
            <a:pPr lvl="0" rtl="0">
              <a:lnSpc>
                <a:spcPct val="115000"/>
              </a:lnSpc>
              <a:spcBef>
                <a:spcPts val="0"/>
              </a:spcBef>
              <a:buNone/>
            </a:pPr>
            <a:r>
              <a:rPr lang="en" sz="2000" b="1" dirty="0">
                <a:solidFill>
                  <a:srgbClr val="1155CC"/>
                </a:solidFill>
                <a:latin typeface="Courier New"/>
                <a:ea typeface="Courier New"/>
                <a:cs typeface="Courier New"/>
                <a:sym typeface="Courier New"/>
              </a:rPr>
              <a:t>Arrays.sort(Object[] b)</a:t>
            </a:r>
            <a:r>
              <a:rPr lang="en" sz="2000" b="1" dirty="0">
                <a:solidFill>
                  <a:srgbClr val="1155CC"/>
                </a:solidFill>
              </a:rPr>
              <a:t> </a:t>
            </a:r>
            <a:r>
              <a:rPr lang="en" sz="2000" dirty="0">
                <a:solidFill>
                  <a:srgbClr val="000000"/>
                </a:solidFill>
              </a:rPr>
              <a:t>sorts an array of </a:t>
            </a:r>
            <a:r>
              <a:rPr lang="en" sz="2000" i="1" dirty="0">
                <a:solidFill>
                  <a:srgbClr val="000000"/>
                </a:solidFill>
              </a:rPr>
              <a:t>any</a:t>
            </a:r>
            <a:r>
              <a:rPr lang="en" sz="2000" dirty="0">
                <a:solidFill>
                  <a:srgbClr val="000000"/>
                </a:solidFill>
              </a:rPr>
              <a:t> class C, as long as C implements interface </a:t>
            </a:r>
            <a:r>
              <a:rPr lang="en" sz="2000" b="1" dirty="0">
                <a:solidFill>
                  <a:srgbClr val="1155CC"/>
                </a:solidFill>
                <a:latin typeface="Courier New"/>
                <a:ea typeface="Courier New"/>
                <a:cs typeface="Courier New"/>
                <a:sym typeface="Courier New"/>
              </a:rPr>
              <a:t>Comparable&lt;T&gt;</a:t>
            </a:r>
            <a:r>
              <a:rPr lang="en" sz="2000" dirty="0">
                <a:solidFill>
                  <a:srgbClr val="000000"/>
                </a:solidFill>
              </a:rPr>
              <a:t>.</a:t>
            </a:r>
          </a:p>
          <a:p>
            <a:pPr lvl="0" rtl="0">
              <a:lnSpc>
                <a:spcPct val="115000"/>
              </a:lnSpc>
              <a:spcBef>
                <a:spcPts val="0"/>
              </a:spcBef>
              <a:buNone/>
            </a:pPr>
            <a:endParaRPr sz="2000" dirty="0">
              <a:solidFill>
                <a:srgbClr val="1155CC"/>
              </a:solidFill>
            </a:endParaRPr>
          </a:p>
          <a:p>
            <a:pPr lvl="0" rtl="0">
              <a:lnSpc>
                <a:spcPct val="115000"/>
              </a:lnSpc>
              <a:spcBef>
                <a:spcPts val="0"/>
              </a:spcBef>
              <a:buNone/>
            </a:pPr>
            <a:r>
              <a:rPr lang="en" sz="2000" dirty="0">
                <a:solidFill>
                  <a:srgbClr val="1155CC"/>
                </a:solidFill>
                <a:latin typeface="Courier New"/>
                <a:ea typeface="Courier New"/>
                <a:cs typeface="Courier New"/>
                <a:sym typeface="Courier New"/>
              </a:rPr>
              <a:t>String</a:t>
            </a:r>
            <a:r>
              <a:rPr lang="en" sz="2000" dirty="0">
                <a:solidFill>
                  <a:srgbClr val="000000"/>
                </a:solidFill>
              </a:rPr>
              <a:t> implements </a:t>
            </a:r>
            <a:r>
              <a:rPr lang="en" sz="2000" dirty="0">
                <a:solidFill>
                  <a:srgbClr val="1155CC"/>
                </a:solidFill>
                <a:latin typeface="Courier New"/>
                <a:ea typeface="Courier New"/>
                <a:cs typeface="Courier New"/>
                <a:sym typeface="Courier New"/>
              </a:rPr>
              <a:t>Comparable</a:t>
            </a:r>
            <a:r>
              <a:rPr lang="en" sz="2000" dirty="0">
                <a:solidFill>
                  <a:srgbClr val="000000"/>
                </a:solidFill>
              </a:rPr>
              <a:t>, so you can write</a:t>
            </a:r>
          </a:p>
          <a:p>
            <a:pPr lvl="0" rtl="0">
              <a:lnSpc>
                <a:spcPct val="115000"/>
              </a:lnSpc>
              <a:spcBef>
                <a:spcPts val="0"/>
              </a:spcBef>
              <a:buNone/>
            </a:pPr>
            <a:r>
              <a:rPr lang="en" sz="2000" dirty="0">
                <a:solidFill>
                  <a:srgbClr val="000000"/>
                </a:solidFill>
              </a:rPr>
              <a:t>      </a:t>
            </a:r>
            <a:r>
              <a:rPr lang="en" sz="2000" dirty="0">
                <a:solidFill>
                  <a:srgbClr val="1155CC"/>
                </a:solidFill>
                <a:latin typeface="Courier New"/>
                <a:ea typeface="Courier New"/>
                <a:cs typeface="Courier New"/>
                <a:sym typeface="Courier New"/>
              </a:rPr>
              <a:t>String[] strings= ...;  </a:t>
            </a:r>
            <a:endParaRPr lang="en-US" sz="2000" dirty="0" smtClean="0">
              <a:solidFill>
                <a:srgbClr val="1155CC"/>
              </a:solidFill>
              <a:latin typeface="Courier New"/>
              <a:ea typeface="Courier New"/>
              <a:cs typeface="Courier New"/>
              <a:sym typeface="Courier New"/>
            </a:endParaRPr>
          </a:p>
          <a:p>
            <a:pPr lvl="0" rtl="0">
              <a:lnSpc>
                <a:spcPct val="115000"/>
              </a:lnSpc>
              <a:spcBef>
                <a:spcPts val="0"/>
              </a:spcBef>
              <a:buNone/>
            </a:pPr>
            <a:r>
              <a:rPr lang="en-US" sz="2000" dirty="0">
                <a:solidFill>
                  <a:srgbClr val="1155CC"/>
                </a:solidFill>
                <a:latin typeface="Courier New"/>
                <a:ea typeface="Courier New"/>
                <a:cs typeface="Courier New"/>
                <a:sym typeface="Courier New"/>
              </a:rPr>
              <a:t> </a:t>
            </a:r>
            <a:r>
              <a:rPr lang="en-US" sz="2000" dirty="0" smtClean="0">
                <a:solidFill>
                  <a:srgbClr val="1155CC"/>
                </a:solidFill>
                <a:latin typeface="Courier New"/>
                <a:ea typeface="Courier New"/>
                <a:cs typeface="Courier New"/>
                <a:sym typeface="Courier New"/>
              </a:rPr>
              <a:t>  </a:t>
            </a:r>
            <a:r>
              <a:rPr lang="en" sz="2000" dirty="0" smtClean="0">
                <a:solidFill>
                  <a:srgbClr val="1155CC"/>
                </a:solidFill>
                <a:latin typeface="Courier New"/>
                <a:ea typeface="Courier New"/>
                <a:cs typeface="Courier New"/>
                <a:sym typeface="Courier New"/>
              </a:rPr>
              <a:t>...</a:t>
            </a:r>
            <a:endParaRPr lang="en" sz="2000" dirty="0">
              <a:solidFill>
                <a:srgbClr val="1155CC"/>
              </a:solidFill>
              <a:latin typeface="Courier New"/>
              <a:ea typeface="Courier New"/>
              <a:cs typeface="Courier New"/>
              <a:sym typeface="Courier New"/>
            </a:endParaRPr>
          </a:p>
          <a:p>
            <a:pPr lvl="0" rtl="0">
              <a:lnSpc>
                <a:spcPct val="115000"/>
              </a:lnSpc>
              <a:spcBef>
                <a:spcPts val="0"/>
              </a:spcBef>
              <a:buNone/>
            </a:pPr>
            <a:r>
              <a:rPr lang="en" sz="2000" dirty="0">
                <a:solidFill>
                  <a:srgbClr val="1155CC"/>
                </a:solidFill>
                <a:latin typeface="Courier New"/>
                <a:ea typeface="Courier New"/>
                <a:cs typeface="Courier New"/>
                <a:sym typeface="Courier New"/>
              </a:rPr>
              <a:t>   Arrays.sort(strings);</a:t>
            </a:r>
          </a:p>
          <a:p>
            <a:pPr lvl="0" rtl="0">
              <a:lnSpc>
                <a:spcPct val="115000"/>
              </a:lnSpc>
              <a:spcBef>
                <a:spcPts val="0"/>
              </a:spcBef>
              <a:buNone/>
            </a:pPr>
            <a:endParaRPr sz="2000" dirty="0">
              <a:solidFill>
                <a:srgbClr val="000000"/>
              </a:solidFill>
            </a:endParaRPr>
          </a:p>
          <a:p>
            <a:pPr lvl="0" rtl="0">
              <a:lnSpc>
                <a:spcPct val="115000"/>
              </a:lnSpc>
              <a:spcBef>
                <a:spcPts val="0"/>
              </a:spcBef>
              <a:buNone/>
            </a:pPr>
            <a:endParaRPr sz="2000" dirty="0">
              <a:solidFill>
                <a:srgbClr val="000000"/>
              </a:solidFill>
            </a:endParaRPr>
          </a:p>
          <a:p>
            <a:pPr lvl="0" rtl="0">
              <a:lnSpc>
                <a:spcPct val="115000"/>
              </a:lnSpc>
              <a:spcBef>
                <a:spcPts val="0"/>
              </a:spcBef>
              <a:buNone/>
            </a:pPr>
            <a:endParaRPr sz="2000" dirty="0">
              <a:solidFill>
                <a:srgbClr val="000000"/>
              </a:solidFill>
            </a:endParaRPr>
          </a:p>
        </p:txBody>
      </p:sp>
      <p:sp>
        <p:nvSpPr>
          <p:cNvPr id="278" name="Shape 278"/>
          <p:cNvSpPr txBox="1"/>
          <p:nvPr/>
        </p:nvSpPr>
        <p:spPr>
          <a:xfrm>
            <a:off x="4109815" y="3754225"/>
            <a:ext cx="4281599" cy="1085099"/>
          </a:xfrm>
          <a:prstGeom prst="rect">
            <a:avLst/>
          </a:prstGeom>
          <a:noFill/>
          <a:ln>
            <a:noFill/>
          </a:ln>
        </p:spPr>
        <p:txBody>
          <a:bodyPr lIns="91425" tIns="91425" rIns="91425" bIns="91425" anchor="t" anchorCtr="0">
            <a:noAutofit/>
          </a:bodyPr>
          <a:lstStyle/>
          <a:p>
            <a:pPr lvl="0" rtl="0">
              <a:spcBef>
                <a:spcPts val="0"/>
              </a:spcBef>
              <a:buNone/>
            </a:pPr>
            <a:r>
              <a:rPr lang="en" sz="2000" dirty="0"/>
              <a:t>During the sorting, when comparing elements, a String’s compareTo function is used</a:t>
            </a:r>
          </a:p>
        </p:txBody>
      </p:sp>
      <p:cxnSp>
        <p:nvCxnSpPr>
          <p:cNvPr id="279" name="Shape 279"/>
          <p:cNvCxnSpPr>
            <a:stCxn id="278" idx="1"/>
          </p:cNvCxnSpPr>
          <p:nvPr/>
        </p:nvCxnSpPr>
        <p:spPr>
          <a:xfrm flipH="1" flipV="1">
            <a:off x="2490068" y="3754225"/>
            <a:ext cx="1619747" cy="54255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Shape 28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And Shape sorting, too!</a:t>
            </a:r>
          </a:p>
        </p:txBody>
      </p:sp>
      <p:sp>
        <p:nvSpPr>
          <p:cNvPr id="285" name="Shape 285"/>
          <p:cNvSpPr txBox="1">
            <a:spLocks noGrp="1"/>
          </p:cNvSpPr>
          <p:nvPr>
            <p:ph type="body" idx="1"/>
          </p:nvPr>
        </p:nvSpPr>
        <p:spPr>
          <a:xfrm>
            <a:off x="457200" y="1213625"/>
            <a:ext cx="8229600" cy="3929999"/>
          </a:xfrm>
          <a:prstGeom prst="rect">
            <a:avLst/>
          </a:prstGeom>
        </p:spPr>
        <p:txBody>
          <a:bodyPr lIns="91425" tIns="91425" rIns="91425" bIns="91425" anchor="t" anchorCtr="0">
            <a:noAutofit/>
          </a:bodyPr>
          <a:lstStyle/>
          <a:p>
            <a:pPr lvl="0" rtl="0">
              <a:lnSpc>
                <a:spcPct val="115000"/>
              </a:lnSpc>
              <a:spcBef>
                <a:spcPts val="0"/>
              </a:spcBef>
              <a:buNone/>
            </a:pPr>
            <a:r>
              <a:rPr lang="en" sz="2000" b="1">
                <a:solidFill>
                  <a:srgbClr val="1155CC"/>
                </a:solidFill>
                <a:latin typeface="Courier New"/>
                <a:ea typeface="Courier New"/>
                <a:cs typeface="Courier New"/>
                <a:sym typeface="Courier New"/>
              </a:rPr>
              <a:t>Arrays.sort(Object[] b)</a:t>
            </a:r>
            <a:r>
              <a:rPr lang="en" sz="2000">
                <a:solidFill>
                  <a:srgbClr val="000000"/>
                </a:solidFill>
              </a:rPr>
              <a:t> 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a:t>
            </a:r>
          </a:p>
          <a:p>
            <a:pPr lvl="0" rtl="0">
              <a:lnSpc>
                <a:spcPct val="115000"/>
              </a:lnSpc>
              <a:spcBef>
                <a:spcPts val="0"/>
              </a:spcBef>
              <a:buNone/>
            </a:pPr>
            <a:endParaRPr sz="2000">
              <a:solidFill>
                <a:srgbClr val="1155CC"/>
              </a:solidFill>
            </a:endParaRPr>
          </a:p>
          <a:p>
            <a:pPr lvl="0" rtl="0">
              <a:lnSpc>
                <a:spcPct val="115000"/>
              </a:lnSpc>
              <a:spcBef>
                <a:spcPts val="0"/>
              </a:spcBef>
              <a:buNone/>
            </a:pPr>
            <a:r>
              <a:rPr lang="en" sz="2000">
                <a:solidFill>
                  <a:srgbClr val="1155CC"/>
                </a:solidFill>
                <a:latin typeface="Courier New"/>
                <a:ea typeface="Courier New"/>
                <a:cs typeface="Courier New"/>
                <a:sym typeface="Courier New"/>
              </a:rPr>
              <a:t>Shape</a:t>
            </a:r>
            <a:r>
              <a:rPr lang="en" sz="2000">
                <a:solidFill>
                  <a:srgbClr val="000000"/>
                </a:solidFill>
              </a:rPr>
              <a:t> implements </a:t>
            </a:r>
            <a:r>
              <a:rPr lang="en" sz="2000">
                <a:solidFill>
                  <a:srgbClr val="1155CC"/>
                </a:solidFill>
                <a:latin typeface="Courier New"/>
                <a:ea typeface="Courier New"/>
                <a:cs typeface="Courier New"/>
                <a:sym typeface="Courier New"/>
              </a:rPr>
              <a:t>Comparable</a:t>
            </a:r>
            <a:r>
              <a:rPr lang="en" sz="2000">
                <a:solidFill>
                  <a:srgbClr val="000000"/>
                </a:solidFill>
              </a:rPr>
              <a:t>, so you can write</a:t>
            </a:r>
          </a:p>
          <a:p>
            <a:pPr lvl="0" rtl="0">
              <a:lnSpc>
                <a:spcPct val="115000"/>
              </a:lnSpc>
              <a:spcBef>
                <a:spcPts val="0"/>
              </a:spcBef>
              <a:buNone/>
            </a:pPr>
            <a:r>
              <a:rPr lang="en" sz="2000">
                <a:solidFill>
                  <a:srgbClr val="000000"/>
                </a:solidFill>
              </a:rPr>
              <a:t>      </a:t>
            </a:r>
            <a:r>
              <a:rPr lang="en" sz="2000">
                <a:solidFill>
                  <a:srgbClr val="1155CC"/>
                </a:solidFill>
                <a:latin typeface="Courier New"/>
                <a:ea typeface="Courier New"/>
                <a:cs typeface="Courier New"/>
                <a:sym typeface="Courier New"/>
              </a:rPr>
              <a:t>Shape[] shapes= ...;  ...</a:t>
            </a:r>
          </a:p>
          <a:p>
            <a:pPr lvl="0" rtl="0">
              <a:lnSpc>
                <a:spcPct val="115000"/>
              </a:lnSpc>
              <a:spcBef>
                <a:spcPts val="0"/>
              </a:spcBef>
              <a:buNone/>
            </a:pPr>
            <a:r>
              <a:rPr lang="en" sz="2000">
                <a:solidFill>
                  <a:srgbClr val="1155CC"/>
                </a:solidFill>
                <a:latin typeface="Courier New"/>
                <a:ea typeface="Courier New"/>
                <a:cs typeface="Courier New"/>
                <a:sym typeface="Courier New"/>
              </a:rPr>
              <a:t>   Arrays.sort(shapes);</a:t>
            </a: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
        <p:nvSpPr>
          <p:cNvPr id="286" name="Shape 286"/>
          <p:cNvSpPr txBox="1"/>
          <p:nvPr/>
        </p:nvSpPr>
        <p:spPr>
          <a:xfrm>
            <a:off x="4394825" y="3773325"/>
            <a:ext cx="4292099" cy="1056300"/>
          </a:xfrm>
          <a:prstGeom prst="rect">
            <a:avLst/>
          </a:prstGeom>
          <a:noFill/>
          <a:ln>
            <a:noFill/>
          </a:ln>
        </p:spPr>
        <p:txBody>
          <a:bodyPr lIns="91425" tIns="91425" rIns="91425" bIns="91425" anchor="t" anchorCtr="0">
            <a:noAutofit/>
          </a:bodyPr>
          <a:lstStyle/>
          <a:p>
            <a:pPr rtl="0">
              <a:spcBef>
                <a:spcPts val="0"/>
              </a:spcBef>
              <a:buNone/>
            </a:pPr>
            <a:r>
              <a:rPr lang="en" sz="2000"/>
              <a:t>During the sorting, when comparing elements, a Shape’s compareTo function is used</a:t>
            </a:r>
          </a:p>
          <a:p>
            <a:pPr lvl="0" rtl="0">
              <a:spcBef>
                <a:spcPts val="0"/>
              </a:spcBef>
              <a:buNone/>
            </a:pPr>
            <a:endParaRPr sz="2000"/>
          </a:p>
        </p:txBody>
      </p:sp>
      <p:cxnSp>
        <p:nvCxnSpPr>
          <p:cNvPr id="287" name="Shape 287"/>
          <p:cNvCxnSpPr>
            <a:stCxn id="286" idx="1"/>
          </p:cNvCxnSpPr>
          <p:nvPr/>
        </p:nvCxnSpPr>
        <p:spPr>
          <a:xfrm rot="10800000">
            <a:off x="2634425" y="3522975"/>
            <a:ext cx="1760400" cy="7785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spd="slow">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Shape 29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Abstract Classes vs. Interfaces</a:t>
            </a:r>
          </a:p>
        </p:txBody>
      </p:sp>
      <p:sp>
        <p:nvSpPr>
          <p:cNvPr id="293" name="Shape 293"/>
          <p:cNvSpPr txBox="1">
            <a:spLocks noGrp="1"/>
          </p:cNvSpPr>
          <p:nvPr>
            <p:ph type="body" idx="1"/>
          </p:nvPr>
        </p:nvSpPr>
        <p:spPr>
          <a:xfrm>
            <a:off x="457200" y="1200150"/>
            <a:ext cx="3749399" cy="1862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a:t>Abstract class represents something</a:t>
            </a:r>
          </a:p>
          <a:p>
            <a:pPr marL="457200" lvl="0" indent="-355600" rtl="0">
              <a:spcBef>
                <a:spcPts val="0"/>
              </a:spcBef>
              <a:buClr>
                <a:schemeClr val="dk1"/>
              </a:buClr>
              <a:buSzPct val="100000"/>
              <a:buFont typeface="Arial"/>
              <a:buChar char="●"/>
            </a:pPr>
            <a:r>
              <a:rPr lang="en" sz="2000"/>
              <a:t>Sharing common code between subclasses</a:t>
            </a:r>
          </a:p>
        </p:txBody>
      </p:sp>
      <p:sp>
        <p:nvSpPr>
          <p:cNvPr id="294" name="Shape 294"/>
          <p:cNvSpPr txBox="1">
            <a:spLocks noGrp="1"/>
          </p:cNvSpPr>
          <p:nvPr>
            <p:ph type="body" idx="2"/>
          </p:nvPr>
        </p:nvSpPr>
        <p:spPr>
          <a:xfrm>
            <a:off x="4848550" y="1200150"/>
            <a:ext cx="3838199" cy="3725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dirty="0"/>
              <a:t>Interface is what something can do</a:t>
            </a:r>
          </a:p>
          <a:p>
            <a:pPr marL="457200" lvl="0" indent="-355600" rtl="0">
              <a:spcBef>
                <a:spcPts val="0"/>
              </a:spcBef>
              <a:buClr>
                <a:schemeClr val="dk1"/>
              </a:buClr>
              <a:buSzPct val="100000"/>
              <a:buFont typeface="Arial"/>
              <a:buChar char="●"/>
            </a:pPr>
            <a:r>
              <a:rPr lang="en" sz="2000" dirty="0"/>
              <a:t>A contract to fulfill</a:t>
            </a:r>
          </a:p>
          <a:p>
            <a:pPr marL="457200" lvl="0" indent="-355600" rtl="0">
              <a:spcBef>
                <a:spcPts val="0"/>
              </a:spcBef>
              <a:buClr>
                <a:schemeClr val="dk1"/>
              </a:buClr>
              <a:buSzPct val="100000"/>
              <a:buFont typeface="Arial"/>
              <a:buChar char="●"/>
            </a:pPr>
            <a:r>
              <a:rPr lang="en" sz="2000" dirty="0"/>
              <a:t>Software </a:t>
            </a:r>
            <a:r>
              <a:rPr lang="en-US" sz="2000" dirty="0" smtClean="0"/>
              <a:t>e</a:t>
            </a:r>
            <a:r>
              <a:rPr lang="en" sz="2000" dirty="0" smtClean="0"/>
              <a:t>ngineering </a:t>
            </a:r>
            <a:r>
              <a:rPr lang="en" sz="2000" dirty="0"/>
              <a:t>purpose</a:t>
            </a:r>
          </a:p>
        </p:txBody>
      </p:sp>
      <p:cxnSp>
        <p:nvCxnSpPr>
          <p:cNvPr id="295" name="Shape 295"/>
          <p:cNvCxnSpPr/>
          <p:nvPr/>
        </p:nvCxnSpPr>
        <p:spPr>
          <a:xfrm>
            <a:off x="4611425" y="1152850"/>
            <a:ext cx="0" cy="1911000"/>
          </a:xfrm>
          <a:prstGeom prst="straightConnector1">
            <a:avLst/>
          </a:prstGeom>
          <a:noFill/>
          <a:ln w="76200" cap="flat">
            <a:solidFill>
              <a:schemeClr val="accent1"/>
            </a:solidFill>
            <a:prstDash val="solid"/>
            <a:round/>
            <a:headEnd type="none" w="lg" len="lg"/>
            <a:tailEnd type="none" w="lg" len="lg"/>
          </a:ln>
        </p:spPr>
      </p:cxnSp>
      <p:sp>
        <p:nvSpPr>
          <p:cNvPr id="296" name="Shape 296"/>
          <p:cNvSpPr txBox="1"/>
          <p:nvPr/>
        </p:nvSpPr>
        <p:spPr>
          <a:xfrm>
            <a:off x="457200" y="3153175"/>
            <a:ext cx="8765100" cy="1524900"/>
          </a:xfrm>
          <a:prstGeom prst="rect">
            <a:avLst/>
          </a:prstGeom>
          <a:noFill/>
          <a:ln>
            <a:noFill/>
          </a:ln>
        </p:spPr>
        <p:txBody>
          <a:bodyPr lIns="91425" tIns="91425" rIns="91425" bIns="91425" anchor="t" anchorCtr="0">
            <a:noAutofit/>
          </a:bodyPr>
          <a:lstStyle/>
          <a:p>
            <a:pPr rtl="0">
              <a:spcBef>
                <a:spcPts val="0"/>
              </a:spcBef>
              <a:buNone/>
            </a:pPr>
            <a:r>
              <a:rPr lang="en" sz="2000"/>
              <a:t>Similarities:</a:t>
            </a:r>
          </a:p>
          <a:p>
            <a:pPr marL="457200" lvl="0" indent="-355600" rtl="0">
              <a:spcBef>
                <a:spcPts val="0"/>
              </a:spcBef>
              <a:buClr>
                <a:srgbClr val="000000"/>
              </a:buClr>
              <a:buSzPct val="100000"/>
              <a:buFont typeface="Arial"/>
              <a:buChar char="●"/>
            </a:pPr>
            <a:r>
              <a:rPr lang="en" sz="2000"/>
              <a:t>Can’t instantiate</a:t>
            </a:r>
          </a:p>
          <a:p>
            <a:pPr marL="457200" lvl="0" indent="-355600" rtl="0">
              <a:spcBef>
                <a:spcPts val="0"/>
              </a:spcBef>
              <a:buClr>
                <a:srgbClr val="000000"/>
              </a:buClr>
              <a:buSzPct val="100000"/>
              <a:buFont typeface="Arial"/>
              <a:buChar char="●"/>
            </a:pPr>
            <a:r>
              <a:rPr lang="en" sz="2000"/>
              <a:t>Must implement abstract methods</a:t>
            </a:r>
          </a:p>
          <a:p>
            <a:pPr marL="457200" lvl="0" indent="-355600" rtl="0">
              <a:spcBef>
                <a:spcPts val="0"/>
              </a:spcBef>
              <a:buClr>
                <a:srgbClr val="000000"/>
              </a:buClr>
              <a:buSzPct val="100000"/>
              <a:buFont typeface="Arial"/>
              <a:buChar char="●"/>
            </a:pPr>
            <a:r>
              <a:rPr lang="en" sz="2000"/>
              <a:t>Later we’ll use interfaces to define “abstract data types” </a:t>
            </a:r>
          </a:p>
          <a:p>
            <a:pPr marL="914400" lvl="1" indent="-355600">
              <a:spcBef>
                <a:spcPts val="0"/>
              </a:spcBef>
              <a:buClr>
                <a:srgbClr val="000000"/>
              </a:buClr>
              <a:buSzPct val="100000"/>
              <a:buFont typeface="Arial"/>
              <a:buChar char="○"/>
            </a:pPr>
            <a:r>
              <a:rPr lang="en" sz="2000"/>
              <a:t>(e.g. List, Set, Stack, Queue, etc)</a:t>
            </a:r>
          </a:p>
        </p:txBody>
      </p:sp>
      <p:cxnSp>
        <p:nvCxnSpPr>
          <p:cNvPr id="297" name="Shape 297"/>
          <p:cNvCxnSpPr/>
          <p:nvPr/>
        </p:nvCxnSpPr>
        <p:spPr>
          <a:xfrm rot="10800000">
            <a:off x="583175" y="3063000"/>
            <a:ext cx="8056499" cy="0"/>
          </a:xfrm>
          <a:prstGeom prst="straightConnector1">
            <a:avLst/>
          </a:prstGeom>
          <a:noFill/>
          <a:ln w="76200" cap="flat">
            <a:solidFill>
              <a:schemeClr val="accent1"/>
            </a:solidFill>
            <a:prstDash val="solid"/>
            <a:round/>
            <a:headEnd type="none" w="lg" len="lg"/>
            <a:tailEnd type="none" w="lg" len="lg"/>
          </a:ln>
        </p:spPr>
      </p:cxn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dirty="0" smtClean="0">
                <a:solidFill>
                  <a:srgbClr val="1155CC"/>
                </a:solidFill>
              </a:rPr>
              <a:t>Demo </a:t>
            </a:r>
            <a:r>
              <a:rPr lang="en" sz="3200" dirty="0">
                <a:solidFill>
                  <a:srgbClr val="1155CC"/>
                </a:solidFill>
              </a:rPr>
              <a:t>1:</a:t>
            </a:r>
            <a:r>
              <a:rPr lang="en" sz="3200" dirty="0"/>
              <a:t> Complete this function</a:t>
            </a:r>
          </a:p>
        </p:txBody>
      </p:sp>
      <p:sp>
        <p:nvSpPr>
          <p:cNvPr id="58" name="Shape 58"/>
          <p:cNvSpPr txBox="1">
            <a:spLocks noGrp="1"/>
          </p:cNvSpPr>
          <p:nvPr>
            <p:ph type="body" idx="1"/>
          </p:nvPr>
        </p:nvSpPr>
        <p:spPr>
          <a:xfrm>
            <a:off x="457200" y="1467037"/>
            <a:ext cx="8229600" cy="1508399"/>
          </a:xfrm>
          <a:prstGeom prst="rect">
            <a:avLst/>
          </a:prstGeom>
        </p:spPr>
        <p:txBody>
          <a:bodyPr lIns="91425" tIns="91425" rIns="91425" bIns="91425" anchor="t" anchorCtr="0">
            <a:noAutofit/>
          </a:bodyPr>
          <a:lstStyle/>
          <a:p>
            <a:pPr lvl="0" rtl="0">
              <a:spcBef>
                <a:spcPts val="0"/>
              </a:spcBef>
              <a:buNone/>
            </a:pPr>
            <a:r>
              <a:rPr lang="en" sz="2300" dirty="0">
                <a:solidFill>
                  <a:srgbClr val="1155CC"/>
                </a:solidFill>
                <a:latin typeface="Courier New"/>
                <a:ea typeface="Courier New"/>
                <a:cs typeface="Courier New"/>
                <a:sym typeface="Courier New"/>
              </a:rPr>
              <a:t>/** Return the sum of the areas of</a:t>
            </a:r>
          </a:p>
          <a:p>
            <a:pPr lvl="0" rtl="0">
              <a:spcBef>
                <a:spcPts val="0"/>
              </a:spcBef>
              <a:buNone/>
            </a:pPr>
            <a:r>
              <a:rPr lang="en" sz="2300" dirty="0">
                <a:solidFill>
                  <a:srgbClr val="1155CC"/>
                </a:solidFill>
                <a:latin typeface="Courier New"/>
                <a:ea typeface="Courier New"/>
                <a:cs typeface="Courier New"/>
                <a:sym typeface="Courier New"/>
              </a:rPr>
              <a:t>  * the shapes in s */</a:t>
            </a:r>
          </a:p>
          <a:p>
            <a:pPr lvl="0" rtl="0">
              <a:spcBef>
                <a:spcPts val="0"/>
              </a:spcBef>
              <a:buNone/>
            </a:pPr>
            <a:r>
              <a:rPr lang="en" sz="2300" dirty="0">
                <a:solidFill>
                  <a:srgbClr val="1155CC"/>
                </a:solidFill>
                <a:latin typeface="Courier New"/>
                <a:ea typeface="Courier New"/>
                <a:cs typeface="Courier New"/>
                <a:sym typeface="Courier New"/>
              </a:rPr>
              <a:t>static double </a:t>
            </a:r>
            <a:r>
              <a:rPr lang="en" sz="2300" dirty="0" err="1">
                <a:solidFill>
                  <a:srgbClr val="1155CC"/>
                </a:solidFill>
                <a:latin typeface="Courier New"/>
                <a:ea typeface="Courier New"/>
                <a:cs typeface="Courier New"/>
                <a:sym typeface="Courier New"/>
              </a:rPr>
              <a:t>sumAreas</a:t>
            </a:r>
            <a:r>
              <a:rPr lang="en" sz="2300" dirty="0">
                <a:solidFill>
                  <a:srgbClr val="1155CC"/>
                </a:solidFill>
                <a:latin typeface="Courier New"/>
                <a:ea typeface="Courier New"/>
                <a:cs typeface="Courier New"/>
                <a:sym typeface="Courier New"/>
              </a:rPr>
              <a:t>(Shape[] s) { }</a:t>
            </a:r>
          </a:p>
          <a:p>
            <a:pPr lvl="0" rtl="0">
              <a:spcBef>
                <a:spcPts val="0"/>
              </a:spcBef>
              <a:buNone/>
            </a:pPr>
            <a:endParaRPr sz="2200" dirty="0">
              <a:solidFill>
                <a:srgbClr val="1155CC"/>
              </a:solidFill>
              <a:latin typeface="Courier New"/>
              <a:ea typeface="Courier New"/>
              <a:cs typeface="Courier New"/>
              <a:sym typeface="Courier New"/>
            </a:endParaRPr>
          </a:p>
          <a:p>
            <a:pPr lvl="0" rtl="0">
              <a:spcBef>
                <a:spcPts val="0"/>
              </a:spcBef>
              <a:buNone/>
            </a:pPr>
            <a:endParaRPr sz="2200" dirty="0">
              <a:solidFill>
                <a:srgbClr val="000000"/>
              </a:solidFill>
            </a:endParaRPr>
          </a:p>
          <a:p>
            <a:pPr lvl="0" rtl="0">
              <a:spcBef>
                <a:spcPts val="0"/>
              </a:spcBef>
              <a:buNone/>
            </a:pPr>
            <a:endParaRPr sz="2200" dirty="0"/>
          </a:p>
        </p:txBody>
      </p:sp>
      <p:sp>
        <p:nvSpPr>
          <p:cNvPr id="59" name="Shape 59"/>
          <p:cNvSpPr txBox="1"/>
          <p:nvPr/>
        </p:nvSpPr>
        <p:spPr>
          <a:xfrm>
            <a:off x="457200" y="3379100"/>
            <a:ext cx="8583299" cy="1616400"/>
          </a:xfrm>
          <a:prstGeom prst="rect">
            <a:avLst/>
          </a:prstGeom>
          <a:noFill/>
          <a:ln>
            <a:noFill/>
          </a:ln>
        </p:spPr>
        <p:txBody>
          <a:bodyPr lIns="91425" tIns="91425" rIns="91425" bIns="91425" anchor="t" anchorCtr="0">
            <a:noAutofit/>
          </a:bodyPr>
          <a:lstStyle/>
          <a:p>
            <a:pPr marL="457200" lvl="0" indent="-368300" rtl="0">
              <a:spcBef>
                <a:spcPts val="0"/>
              </a:spcBef>
              <a:buClr>
                <a:schemeClr val="dk1"/>
              </a:buClr>
              <a:buSzPct val="100000"/>
              <a:buFont typeface="Arial"/>
              <a:buAutoNum type="arabicPeriod"/>
            </a:pPr>
            <a:r>
              <a:rPr lang="en" sz="2200">
                <a:solidFill>
                  <a:schemeClr val="dk1"/>
                </a:solidFill>
              </a:rPr>
              <a:t>Operator </a:t>
            </a:r>
            <a:r>
              <a:rPr lang="en" sz="2300" b="1">
                <a:solidFill>
                  <a:srgbClr val="1155CC"/>
                </a:solidFill>
                <a:latin typeface="Courier New"/>
                <a:ea typeface="Courier New"/>
                <a:cs typeface="Courier New"/>
                <a:sym typeface="Courier New"/>
              </a:rPr>
              <a:t>instanceof</a:t>
            </a:r>
            <a:r>
              <a:rPr lang="en" sz="2200">
                <a:solidFill>
                  <a:schemeClr val="dk1"/>
                </a:solidFill>
              </a:rPr>
              <a:t> and casting are required</a:t>
            </a:r>
          </a:p>
          <a:p>
            <a:pPr marL="457200" lvl="0" indent="-368300" rtl="0">
              <a:spcBef>
                <a:spcPts val="0"/>
              </a:spcBef>
              <a:buClr>
                <a:schemeClr val="dk1"/>
              </a:buClr>
              <a:buSzPct val="100000"/>
              <a:buFont typeface="Arial"/>
              <a:buAutoNum type="arabicPeriod"/>
            </a:pPr>
            <a:r>
              <a:rPr lang="en" sz="2200">
                <a:solidFill>
                  <a:schemeClr val="dk1"/>
                </a:solidFill>
              </a:rPr>
              <a:t>Adding new </a:t>
            </a:r>
            <a:r>
              <a:rPr lang="en" sz="2200">
                <a:solidFill>
                  <a:srgbClr val="1155CC"/>
                </a:solidFill>
                <a:latin typeface="Courier New"/>
                <a:ea typeface="Courier New"/>
                <a:cs typeface="Courier New"/>
                <a:sym typeface="Courier New"/>
              </a:rPr>
              <a:t>Shape</a:t>
            </a:r>
            <a:r>
              <a:rPr lang="en" sz="2200">
                <a:solidFill>
                  <a:schemeClr val="dk1"/>
                </a:solidFill>
              </a:rPr>
              <a:t> subclasses breaks </a:t>
            </a:r>
            <a:r>
              <a:rPr lang="en" sz="2200">
                <a:solidFill>
                  <a:srgbClr val="1155CC"/>
                </a:solidFill>
                <a:latin typeface="Courier New"/>
                <a:ea typeface="Courier New"/>
                <a:cs typeface="Courier New"/>
                <a:sym typeface="Courier New"/>
              </a:rPr>
              <a:t>sumAreas</a:t>
            </a:r>
          </a:p>
        </p:txBody>
      </p:sp>
      <p:sp>
        <p:nvSpPr>
          <p:cNvPr id="60" name="Shape 6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solidFill>
                  <a:srgbClr val="CC0202"/>
                </a:solidFill>
              </a:rPr>
              <a:t>A Partial Solution:</a:t>
            </a:r>
          </a:p>
        </p:txBody>
      </p:sp>
      <p:sp>
        <p:nvSpPr>
          <p:cNvPr id="66" name="Shape 66"/>
          <p:cNvSpPr txBox="1">
            <a:spLocks noGrp="1"/>
          </p:cNvSpPr>
          <p:nvPr>
            <p:ph type="body" idx="1"/>
          </p:nvPr>
        </p:nvSpPr>
        <p:spPr>
          <a:xfrm>
            <a:off x="457200" y="1200150"/>
            <a:ext cx="8229600" cy="738000"/>
          </a:xfrm>
          <a:prstGeom prst="rect">
            <a:avLst/>
          </a:prstGeom>
        </p:spPr>
        <p:txBody>
          <a:bodyPr lIns="91425" tIns="91425" rIns="91425" bIns="91425" anchor="t" anchorCtr="0">
            <a:noAutofit/>
          </a:bodyPr>
          <a:lstStyle/>
          <a:p>
            <a:pPr lvl="0" rtl="0">
              <a:spcBef>
                <a:spcPts val="0"/>
              </a:spcBef>
              <a:buNone/>
            </a:pPr>
            <a:r>
              <a:rPr lang="en" sz="2200"/>
              <a:t>Add method area to class Shape:</a:t>
            </a:r>
          </a:p>
        </p:txBody>
      </p:sp>
      <p:sp>
        <p:nvSpPr>
          <p:cNvPr id="67" name="Shape 6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8" name="Shape 68"/>
          <p:cNvSpPr txBox="1"/>
          <p:nvPr/>
        </p:nvSpPr>
        <p:spPr>
          <a:xfrm>
            <a:off x="811950" y="2074925"/>
            <a:ext cx="3443099" cy="992700"/>
          </a:xfrm>
          <a:prstGeom prst="rect">
            <a:avLst/>
          </a:prstGeom>
          <a:noFill/>
          <a:ln>
            <a:noFill/>
          </a:ln>
        </p:spPr>
        <p:txBody>
          <a:bodyPr lIns="91425" tIns="91425" rIns="91425" bIns="91425" anchor="t" anchorCtr="0">
            <a:noAutofit/>
          </a:bodyPr>
          <a:lstStyle/>
          <a:p>
            <a:pPr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rtl="0">
              <a:spcBef>
                <a:spcPts val="0"/>
              </a:spcBef>
              <a:buNone/>
            </a:pPr>
            <a:r>
              <a:rPr lang="en" sz="1800">
                <a:solidFill>
                  <a:srgbClr val="1155CC"/>
                </a:solidFill>
                <a:latin typeface="Courier New"/>
                <a:ea typeface="Courier New"/>
                <a:cs typeface="Courier New"/>
                <a:sym typeface="Courier New"/>
              </a:rPr>
              <a:t>	return 0;</a:t>
            </a:r>
          </a:p>
          <a:p>
            <a:pPr>
              <a:spcBef>
                <a:spcPts val="0"/>
              </a:spcBef>
              <a:buNone/>
            </a:pPr>
            <a:r>
              <a:rPr lang="en" sz="1800">
                <a:solidFill>
                  <a:srgbClr val="1155CC"/>
                </a:solidFill>
                <a:latin typeface="Courier New"/>
                <a:ea typeface="Courier New"/>
                <a:cs typeface="Courier New"/>
                <a:sym typeface="Courier New"/>
              </a:rPr>
              <a:t>}</a:t>
            </a:r>
          </a:p>
        </p:txBody>
      </p:sp>
      <p:sp>
        <p:nvSpPr>
          <p:cNvPr id="69" name="Shape 69"/>
          <p:cNvSpPr txBox="1"/>
          <p:nvPr/>
        </p:nvSpPr>
        <p:spPr>
          <a:xfrm>
            <a:off x="811950" y="3398200"/>
            <a:ext cx="7520100" cy="9927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lvl="0" rtl="0">
              <a:spcBef>
                <a:spcPts val="0"/>
              </a:spcBef>
              <a:buNone/>
            </a:pPr>
            <a:r>
              <a:rPr lang="en" sz="1800" b="1">
                <a:solidFill>
                  <a:srgbClr val="1155CC"/>
                </a:solidFill>
                <a:latin typeface="Courier New"/>
                <a:ea typeface="Courier New"/>
                <a:cs typeface="Courier New"/>
                <a:sym typeface="Courier New"/>
              </a:rPr>
              <a:t>	throw new </a:t>
            </a:r>
            <a:r>
              <a:rPr lang="en" sz="1800">
                <a:solidFill>
                  <a:srgbClr val="1155CC"/>
                </a:solidFill>
                <a:latin typeface="Courier New"/>
                <a:ea typeface="Courier New"/>
                <a:cs typeface="Courier New"/>
                <a:sym typeface="Courier New"/>
              </a:rPr>
              <a:t>RuntimeException(“area not overridden”);</a:t>
            </a:r>
          </a:p>
          <a:p>
            <a:pPr lvl="0" rtl="0">
              <a:spcBef>
                <a:spcPts val="0"/>
              </a:spcBef>
              <a:buNone/>
            </a:pPr>
            <a:r>
              <a:rPr lang="en" sz="1800">
                <a:solidFill>
                  <a:srgbClr val="1155CC"/>
                </a:solidFill>
                <a:latin typeface="Courier New"/>
                <a:ea typeface="Courier New"/>
                <a:cs typeface="Courier New"/>
                <a:sym typeface="Courier New"/>
              </a:rPr>
              <a:t>}</a:t>
            </a:r>
          </a:p>
          <a:p>
            <a:pPr lvl="0" rtl="0">
              <a:spcBef>
                <a:spcPts val="0"/>
              </a:spcBef>
              <a:buNone/>
            </a:pPr>
            <a:endParaRPr sz="1800">
              <a:latin typeface="Courier New"/>
              <a:ea typeface="Courier New"/>
              <a:cs typeface="Courier New"/>
              <a:sym typeface="Courier New"/>
            </a:endParaRP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
                                        </p:tgtEl>
                                        <p:attrNameLst>
                                          <p:attrName>style.visibility</p:attrName>
                                        </p:attrNameLst>
                                      </p:cBhvr>
                                      <p:to>
                                        <p:strVal val="visible"/>
                                      </p:to>
                                    </p:set>
                                    <p:animEffect transition="in" filter="fade">
                                      <p:cBhvr>
                                        <p:cTn id="7" dur="1000"/>
                                        <p:tgtEl>
                                          <p:spTgt spid="6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9"/>
                                        </p:tgtEl>
                                        <p:attrNameLst>
                                          <p:attrName>style.visibility</p:attrName>
                                        </p:attrNameLst>
                                      </p:cBhvr>
                                      <p:to>
                                        <p:strVal val="visible"/>
                                      </p:to>
                                    </p:set>
                                    <p:animEffect transition="in" filter="fade">
                                      <p:cBhvr>
                                        <p:cTn id="12" dur="10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0200" y="225678"/>
            <a:ext cx="8229600" cy="857400"/>
          </a:xfrm>
          <a:prstGeom prst="rect">
            <a:avLst/>
          </a:prstGeom>
        </p:spPr>
        <p:txBody>
          <a:bodyPr lIns="91425" tIns="91425" rIns="91425" bIns="91425" anchor="b" anchorCtr="0">
            <a:noAutofit/>
          </a:bodyPr>
          <a:lstStyle/>
          <a:p>
            <a:pPr lvl="0" rtl="0">
              <a:spcBef>
                <a:spcPts val="0"/>
              </a:spcBef>
              <a:buNone/>
            </a:pPr>
            <a:r>
              <a:rPr lang="en" sz="3200"/>
              <a:t>Problems not solved</a:t>
            </a:r>
          </a:p>
        </p:txBody>
      </p:sp>
      <p:sp>
        <p:nvSpPr>
          <p:cNvPr id="75" name="Shape 75"/>
          <p:cNvSpPr txBox="1"/>
          <p:nvPr/>
        </p:nvSpPr>
        <p:spPr>
          <a:xfrm>
            <a:off x="915350" y="1439175"/>
            <a:ext cx="7527899" cy="1626300"/>
          </a:xfrm>
          <a:prstGeom prst="rect">
            <a:avLst/>
          </a:prstGeom>
          <a:noFill/>
          <a:ln>
            <a:noFill/>
          </a:ln>
        </p:spPr>
        <p:txBody>
          <a:bodyPr lIns="91425" tIns="91425" rIns="91425" bIns="91425" anchor="t" anchorCtr="0">
            <a:noAutofit/>
          </a:bodyPr>
          <a:lstStyle/>
          <a:p>
            <a:pPr marL="457200" lvl="0" indent="-368300" rtl="0">
              <a:spcBef>
                <a:spcPts val="0"/>
              </a:spcBef>
              <a:buClr>
                <a:srgbClr val="000000"/>
              </a:buClr>
              <a:buSzPct val="100000"/>
              <a:buFont typeface="Arial"/>
              <a:buAutoNum type="arabicPeriod"/>
            </a:pPr>
            <a:r>
              <a:rPr lang="en" sz="2200" dirty="0">
                <a:solidFill>
                  <a:schemeClr val="dk1"/>
                </a:solidFill>
              </a:rPr>
              <a:t>What is a Shape that isn’t a Circle, Square, Triangle, etc?  What is </a:t>
            </a:r>
            <a:r>
              <a:rPr lang="en" sz="2200" i="1" dirty="0">
                <a:solidFill>
                  <a:schemeClr val="dk1"/>
                </a:solidFill>
              </a:rPr>
              <a:t>only</a:t>
            </a:r>
            <a:r>
              <a:rPr lang="en" sz="2200" dirty="0">
                <a:solidFill>
                  <a:schemeClr val="dk1"/>
                </a:solidFill>
              </a:rPr>
              <a:t> a shape, nothing more specific?</a:t>
            </a:r>
          </a:p>
          <a:p>
            <a:pPr marL="914400" lvl="1" indent="-368300" rtl="0">
              <a:spcBef>
                <a:spcPts val="0"/>
              </a:spcBef>
              <a:buClr>
                <a:srgbClr val="000000"/>
              </a:buClr>
              <a:buSzPct val="95652"/>
              <a:buFont typeface="Arial"/>
              <a:buAutoNum type="alphaLcPeriod"/>
            </a:pPr>
            <a:r>
              <a:rPr lang="en" sz="2300" dirty="0">
                <a:solidFill>
                  <a:srgbClr val="1155CC"/>
                </a:solidFill>
                <a:latin typeface="Courier New"/>
                <a:ea typeface="Courier New"/>
                <a:cs typeface="Courier New"/>
                <a:sym typeface="Courier New"/>
              </a:rPr>
              <a:t>Shape</a:t>
            </a:r>
            <a:r>
              <a:rPr lang="en" sz="2300" b="1" dirty="0">
                <a:solidFill>
                  <a:srgbClr val="1155CC"/>
                </a:solidFill>
                <a:latin typeface="Courier New"/>
                <a:ea typeface="Courier New"/>
                <a:cs typeface="Courier New"/>
                <a:sym typeface="Courier New"/>
              </a:rPr>
              <a:t> </a:t>
            </a:r>
            <a:r>
              <a:rPr lang="en" sz="2300" dirty="0" smtClean="0">
                <a:solidFill>
                  <a:srgbClr val="1155CC"/>
                </a:solidFill>
                <a:latin typeface="Courier New"/>
                <a:ea typeface="Courier New"/>
                <a:cs typeface="Courier New"/>
                <a:sym typeface="Courier New"/>
              </a:rPr>
              <a:t>s=</a:t>
            </a:r>
            <a:r>
              <a:rPr lang="en" sz="2300" b="1" dirty="0" smtClean="0">
                <a:solidFill>
                  <a:srgbClr val="1155CC"/>
                </a:solidFill>
                <a:latin typeface="Courier New"/>
                <a:ea typeface="Courier New"/>
                <a:cs typeface="Courier New"/>
                <a:sym typeface="Courier New"/>
              </a:rPr>
              <a:t> </a:t>
            </a:r>
            <a:r>
              <a:rPr lang="en" sz="2300" b="1" dirty="0">
                <a:solidFill>
                  <a:srgbClr val="1155CC"/>
                </a:solidFill>
                <a:latin typeface="Courier New"/>
                <a:ea typeface="Courier New"/>
                <a:cs typeface="Courier New"/>
                <a:sym typeface="Courier New"/>
              </a:rPr>
              <a:t>new </a:t>
            </a:r>
            <a:r>
              <a:rPr lang="en" sz="2300" dirty="0">
                <a:solidFill>
                  <a:srgbClr val="1155CC"/>
                </a:solidFill>
                <a:latin typeface="Courier New"/>
                <a:ea typeface="Courier New"/>
                <a:cs typeface="Courier New"/>
                <a:sym typeface="Courier New"/>
              </a:rPr>
              <a:t>Shape(...);</a:t>
            </a:r>
            <a:r>
              <a:rPr lang="en" sz="2200" dirty="0">
                <a:solidFill>
                  <a:schemeClr val="dk1"/>
                </a:solidFill>
              </a:rPr>
              <a:t> Should be disallowed</a:t>
            </a:r>
          </a:p>
          <a:p>
            <a:pPr marR="0" lvl="0" algn="l" rtl="0">
              <a:lnSpc>
                <a:spcPct val="100000"/>
              </a:lnSpc>
              <a:spcBef>
                <a:spcPts val="0"/>
              </a:spcBef>
              <a:spcAft>
                <a:spcPts val="0"/>
              </a:spcAft>
              <a:buNone/>
            </a:pPr>
            <a:endParaRPr sz="2200" dirty="0">
              <a:solidFill>
                <a:schemeClr val="dk1"/>
              </a:solidFill>
            </a:endParaRPr>
          </a:p>
        </p:txBody>
      </p:sp>
      <p:sp>
        <p:nvSpPr>
          <p:cNvPr id="76" name="Shape 7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77" name="Shape 77"/>
          <p:cNvSpPr txBox="1"/>
          <p:nvPr/>
        </p:nvSpPr>
        <p:spPr>
          <a:xfrm>
            <a:off x="888275" y="3239600"/>
            <a:ext cx="7576500" cy="1445700"/>
          </a:xfrm>
          <a:prstGeom prst="rect">
            <a:avLst/>
          </a:prstGeom>
          <a:noFill/>
          <a:ln>
            <a:noFill/>
          </a:ln>
        </p:spPr>
        <p:txBody>
          <a:bodyPr lIns="91425" tIns="91425" rIns="91425" bIns="91425" anchor="t" anchorCtr="0">
            <a:noAutofit/>
          </a:bodyPr>
          <a:lstStyle/>
          <a:p>
            <a:pPr lvl="0" rtl="0">
              <a:spcBef>
                <a:spcPts val="0"/>
              </a:spcBef>
              <a:buNone/>
            </a:pPr>
            <a:r>
              <a:rPr lang="en" sz="2200">
                <a:solidFill>
                  <a:schemeClr val="dk1"/>
                </a:solidFill>
              </a:rPr>
              <a:t>2.  What if a subclass doesn’t override area()?</a:t>
            </a:r>
          </a:p>
          <a:p>
            <a:pPr marL="914400" lvl="1" indent="-368300" rtl="0">
              <a:spcBef>
                <a:spcPts val="0"/>
              </a:spcBef>
              <a:buClr>
                <a:schemeClr val="dk1"/>
              </a:buClr>
              <a:buSzPct val="100000"/>
              <a:buFont typeface="Arial"/>
              <a:buAutoNum type="alphaLcPeriod"/>
            </a:pPr>
            <a:r>
              <a:rPr lang="en" sz="2200">
                <a:solidFill>
                  <a:schemeClr val="dk1"/>
                </a:solidFill>
              </a:rPr>
              <a:t>Can’t force the subclass to override it!</a:t>
            </a:r>
          </a:p>
          <a:p>
            <a:pPr marL="914400" lvl="1" indent="-368300" rtl="0">
              <a:spcBef>
                <a:spcPts val="0"/>
              </a:spcBef>
              <a:buClr>
                <a:schemeClr val="dk1"/>
              </a:buClr>
              <a:buSzPct val="100000"/>
              <a:buFont typeface="Arial"/>
              <a:buAutoNum type="alphaLcPeriod"/>
            </a:pPr>
            <a:r>
              <a:rPr lang="en" sz="2200">
                <a:solidFill>
                  <a:schemeClr val="dk1"/>
                </a:solidFill>
              </a:rPr>
              <a:t>Incorrect value returned or exception thrown. </a:t>
            </a:r>
          </a:p>
        </p:txBody>
      </p:sp>
    </p:spTree>
  </p:cSld>
  <p:clrMapOvr>
    <a:masterClrMapping/>
  </p:clrMapOvr>
  <p:transition spd="slow">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1000"/>
                                        <p:tgtEl>
                                          <p:spTgt spid="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Solution: Abstract classes</a:t>
            </a:r>
          </a:p>
        </p:txBody>
      </p:sp>
      <p:sp>
        <p:nvSpPr>
          <p:cNvPr id="83" name="Shape 8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dirty="0"/>
          </a:p>
          <a:p>
            <a:pPr rtl="0">
              <a:spcBef>
                <a:spcPts val="0"/>
              </a:spcBef>
              <a:buNone/>
            </a:pPr>
            <a:endParaRPr sz="2200" dirty="0"/>
          </a:p>
          <a:p>
            <a:pPr rtl="0">
              <a:spcBef>
                <a:spcPts val="0"/>
              </a:spcBef>
              <a:buNone/>
            </a:pPr>
            <a:endParaRPr lang="en-US" sz="2200" b="1" dirty="0" smtClean="0">
              <a:solidFill>
                <a:srgbClr val="1155CC"/>
              </a:solidFill>
              <a:latin typeface="Courier New"/>
              <a:ea typeface="Courier New"/>
              <a:cs typeface="Courier New"/>
              <a:sym typeface="Courier New"/>
            </a:endParaRPr>
          </a:p>
          <a:p>
            <a:pPr rtl="0">
              <a:spcBef>
                <a:spcPts val="0"/>
              </a:spcBef>
              <a:buNone/>
            </a:pPr>
            <a:r>
              <a:rPr lang="en" sz="2200" b="1" dirty="0" smtClean="0">
                <a:solidFill>
                  <a:srgbClr val="1155CC"/>
                </a:solidFill>
                <a:latin typeface="Courier New"/>
                <a:ea typeface="Courier New"/>
                <a:cs typeface="Courier New"/>
                <a:sym typeface="Courier New"/>
              </a:rPr>
              <a:t>public </a:t>
            </a:r>
            <a:r>
              <a:rPr lang="en" sz="2200" b="1" dirty="0">
                <a:solidFill>
                  <a:schemeClr val="accent1"/>
                </a:solidFill>
                <a:latin typeface="Courier New"/>
                <a:ea typeface="Courier New"/>
                <a:cs typeface="Courier New"/>
                <a:sym typeface="Courier New"/>
              </a:rPr>
              <a:t>abstract</a:t>
            </a:r>
            <a:r>
              <a:rPr lang="en" sz="2200" b="1" dirty="0">
                <a:solidFill>
                  <a:srgbClr val="1155CC"/>
                </a:solidFill>
                <a:latin typeface="Courier New"/>
                <a:ea typeface="Courier New"/>
                <a:cs typeface="Courier New"/>
                <a:sym typeface="Courier New"/>
              </a:rPr>
              <a:t> class </a:t>
            </a:r>
            <a:r>
              <a:rPr lang="en" sz="2200" dirty="0">
                <a:solidFill>
                  <a:srgbClr val="1155CC"/>
                </a:solidFill>
                <a:latin typeface="Courier New"/>
                <a:ea typeface="Courier New"/>
                <a:cs typeface="Courier New"/>
                <a:sym typeface="Courier New"/>
              </a:rPr>
              <a:t>Shape {</a:t>
            </a:r>
          </a:p>
          <a:p>
            <a:pPr rtl="0">
              <a:spcBef>
                <a:spcPts val="0"/>
              </a:spcBef>
              <a:buNone/>
            </a:pPr>
            <a:endParaRPr sz="2200" b="1" dirty="0">
              <a:solidFill>
                <a:srgbClr val="1155CC"/>
              </a:solidFill>
              <a:latin typeface="Courier New"/>
              <a:ea typeface="Courier New"/>
              <a:cs typeface="Courier New"/>
              <a:sym typeface="Courier New"/>
            </a:endParaRPr>
          </a:p>
          <a:p>
            <a:pPr rtl="0">
              <a:spcBef>
                <a:spcPts val="0"/>
              </a:spcBef>
              <a:buNone/>
            </a:pPr>
            <a:r>
              <a:rPr lang="en" sz="2200" b="1" dirty="0">
                <a:solidFill>
                  <a:srgbClr val="1155CC"/>
                </a:solidFill>
                <a:latin typeface="Courier New"/>
                <a:ea typeface="Courier New"/>
                <a:cs typeface="Courier New"/>
                <a:sym typeface="Courier New"/>
              </a:rPr>
              <a:t>	public double </a:t>
            </a:r>
            <a:r>
              <a:rPr lang="en" sz="2200" dirty="0">
                <a:solidFill>
                  <a:srgbClr val="1155CC"/>
                </a:solidFill>
                <a:latin typeface="Courier New"/>
                <a:ea typeface="Courier New"/>
                <a:cs typeface="Courier New"/>
                <a:sym typeface="Courier New"/>
              </a:rPr>
              <a:t>area() {</a:t>
            </a:r>
          </a:p>
          <a:p>
            <a:pPr marL="457200" indent="457200" rtl="0">
              <a:spcBef>
                <a:spcPts val="0"/>
              </a:spcBef>
              <a:buNone/>
            </a:pPr>
            <a:r>
              <a:rPr lang="en" sz="2200" dirty="0">
                <a:solidFill>
                  <a:srgbClr val="1155CC"/>
                </a:solidFill>
                <a:latin typeface="Courier New"/>
                <a:ea typeface="Courier New"/>
                <a:cs typeface="Courier New"/>
                <a:sym typeface="Courier New"/>
              </a:rPr>
              <a:t>return 0;</a:t>
            </a:r>
          </a:p>
          <a:p>
            <a:pPr marL="457200" indent="0" rtl="0">
              <a:spcBef>
                <a:spcPts val="0"/>
              </a:spcBef>
              <a:buNone/>
            </a:pPr>
            <a:r>
              <a:rPr lang="en" sz="2200" dirty="0">
                <a:solidFill>
                  <a:srgbClr val="1155CC"/>
                </a:solidFill>
                <a:latin typeface="Courier New"/>
                <a:ea typeface="Courier New"/>
                <a:cs typeface="Courier New"/>
                <a:sym typeface="Courier New"/>
              </a:rPr>
              <a:t>}</a:t>
            </a:r>
          </a:p>
          <a:p>
            <a:pPr rtl="0">
              <a:spcBef>
                <a:spcPts val="0"/>
              </a:spcBef>
              <a:buNone/>
            </a:pPr>
            <a:r>
              <a:rPr lang="en" sz="2200" dirty="0">
                <a:solidFill>
                  <a:srgbClr val="1155CC"/>
                </a:solidFill>
                <a:latin typeface="Courier New"/>
                <a:ea typeface="Courier New"/>
                <a:cs typeface="Courier New"/>
                <a:sym typeface="Courier New"/>
              </a:rPr>
              <a:t>}</a:t>
            </a:r>
          </a:p>
          <a:p>
            <a:pPr rtl="0">
              <a:spcBef>
                <a:spcPts val="0"/>
              </a:spcBef>
              <a:buNone/>
            </a:pPr>
            <a:endParaRPr sz="2400" dirty="0"/>
          </a:p>
          <a:p>
            <a:pPr rtl="0">
              <a:spcBef>
                <a:spcPts val="0"/>
              </a:spcBef>
              <a:buNone/>
            </a:pPr>
            <a:endParaRPr sz="2200" dirty="0"/>
          </a:p>
          <a:p>
            <a:pPr rtl="0">
              <a:spcBef>
                <a:spcPts val="0"/>
              </a:spcBef>
              <a:buNone/>
            </a:pPr>
            <a:endParaRPr sz="2200" dirty="0"/>
          </a:p>
          <a:p>
            <a:pPr rtl="0">
              <a:spcBef>
                <a:spcPts val="0"/>
              </a:spcBef>
              <a:buNone/>
            </a:pPr>
            <a:endParaRPr sz="2200" dirty="0"/>
          </a:p>
          <a:p>
            <a:pPr lvl="0" rtl="0">
              <a:spcBef>
                <a:spcPts val="0"/>
              </a:spcBef>
              <a:buNone/>
            </a:pPr>
            <a:endParaRPr sz="2200" dirty="0"/>
          </a:p>
          <a:p>
            <a:pPr lvl="0">
              <a:spcBef>
                <a:spcPts val="0"/>
              </a:spcBef>
              <a:buNone/>
            </a:pPr>
            <a:endParaRPr sz="2200" dirty="0"/>
          </a:p>
        </p:txBody>
      </p:sp>
      <p:sp>
        <p:nvSpPr>
          <p:cNvPr id="84" name="Shape 8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85" name="Shape 85"/>
          <p:cNvCxnSpPr/>
          <p:nvPr/>
        </p:nvCxnSpPr>
        <p:spPr>
          <a:xfrm flipH="1">
            <a:off x="2810077" y="1574314"/>
            <a:ext cx="1573397" cy="775572"/>
          </a:xfrm>
          <a:prstGeom prst="straightConnector1">
            <a:avLst/>
          </a:prstGeom>
          <a:noFill/>
          <a:ln w="19050" cap="flat">
            <a:solidFill>
              <a:schemeClr val="dk2"/>
            </a:solidFill>
            <a:prstDash val="solid"/>
            <a:round/>
            <a:headEnd type="none" w="lg" len="lg"/>
            <a:tailEnd type="triangle" w="lg" len="lg"/>
          </a:ln>
        </p:spPr>
      </p:cxnSp>
      <p:sp>
        <p:nvSpPr>
          <p:cNvPr id="86" name="Shape 86"/>
          <p:cNvSpPr txBox="1"/>
          <p:nvPr/>
        </p:nvSpPr>
        <p:spPr>
          <a:xfrm>
            <a:off x="4383474" y="1200150"/>
            <a:ext cx="4303326" cy="981300"/>
          </a:xfrm>
          <a:prstGeom prst="rect">
            <a:avLst/>
          </a:prstGeom>
          <a:noFill/>
          <a:ln>
            <a:solidFill>
              <a:srgbClr val="800000"/>
            </a:solidFill>
          </a:ln>
        </p:spPr>
        <p:txBody>
          <a:bodyPr lIns="91425" tIns="91425" rIns="91425" bIns="91425" anchor="t" anchorCtr="0">
            <a:noAutofit/>
          </a:bodyPr>
          <a:lstStyle/>
          <a:p>
            <a:pPr lvl="0" rtl="0">
              <a:spcBef>
                <a:spcPts val="0"/>
              </a:spcBef>
              <a:buNone/>
            </a:pPr>
            <a:r>
              <a:rPr lang="en" sz="2000" b="1" i="1" dirty="0"/>
              <a:t>Abstract class</a:t>
            </a:r>
          </a:p>
          <a:p>
            <a:pPr rtl="0">
              <a:spcBef>
                <a:spcPts val="0"/>
              </a:spcBef>
              <a:buNone/>
            </a:pPr>
            <a:r>
              <a:rPr lang="en-US" sz="2000" dirty="0" smtClean="0"/>
              <a:t>Means that it c</a:t>
            </a:r>
            <a:r>
              <a:rPr lang="en" sz="2000" dirty="0" smtClean="0"/>
              <a:t>an’t </a:t>
            </a:r>
            <a:r>
              <a:rPr lang="en" sz="2000" dirty="0"/>
              <a:t>be instantiated. </a:t>
            </a:r>
          </a:p>
          <a:p>
            <a:pPr lvl="0" rtl="0">
              <a:spcBef>
                <a:spcPts val="0"/>
              </a:spcBef>
              <a:buNone/>
            </a:pPr>
            <a:r>
              <a:rPr lang="en" sz="2000" b="1" dirty="0" smtClean="0">
                <a:solidFill>
                  <a:srgbClr val="DA0002"/>
                </a:solidFill>
                <a:latin typeface="Courier New"/>
                <a:ea typeface="Courier New"/>
                <a:cs typeface="Courier New"/>
                <a:sym typeface="Courier New"/>
              </a:rPr>
              <a:t>new</a:t>
            </a:r>
            <a:r>
              <a:rPr lang="en" sz="2000" dirty="0" smtClean="0">
                <a:solidFill>
                  <a:srgbClr val="DA0002"/>
                </a:solidFill>
                <a:latin typeface="Courier New"/>
                <a:ea typeface="Courier New"/>
                <a:cs typeface="Courier New"/>
                <a:sym typeface="Courier New"/>
              </a:rPr>
              <a:t> </a:t>
            </a:r>
            <a:r>
              <a:rPr lang="en" sz="2000" dirty="0">
                <a:solidFill>
                  <a:srgbClr val="DA0002"/>
                </a:solidFill>
                <a:latin typeface="Courier New"/>
                <a:ea typeface="Courier New"/>
                <a:cs typeface="Courier New"/>
                <a:sym typeface="Courier New"/>
              </a:rPr>
              <a:t>Shape()</a:t>
            </a:r>
            <a:r>
              <a:rPr lang="en" sz="2000" dirty="0"/>
              <a:t> </a:t>
            </a:r>
            <a:r>
              <a:rPr lang="en" sz="2000" dirty="0" smtClean="0"/>
              <a:t>illegal</a:t>
            </a:r>
            <a:endParaRPr lang="en" sz="2000" dirty="0"/>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Abstract methods</a:t>
            </a:r>
          </a:p>
        </p:txBody>
      </p:sp>
      <p:sp>
        <p:nvSpPr>
          <p:cNvPr id="92" name="Shape 9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dirty="0"/>
          </a:p>
          <a:p>
            <a:pPr lvl="0" rtl="0">
              <a:spcBef>
                <a:spcPts val="0"/>
              </a:spcBef>
              <a:buNone/>
            </a:pPr>
            <a:endParaRPr sz="2200" dirty="0"/>
          </a:p>
          <a:p>
            <a:pPr lvl="0" rtl="0">
              <a:spcBef>
                <a:spcPts val="0"/>
              </a:spcBef>
              <a:buNone/>
            </a:pPr>
            <a:r>
              <a:rPr lang="en" sz="2200" b="1" dirty="0">
                <a:solidFill>
                  <a:srgbClr val="1155CC"/>
                </a:solidFill>
                <a:latin typeface="Courier New"/>
                <a:ea typeface="Courier New"/>
                <a:cs typeface="Courier New"/>
                <a:sym typeface="Courier New"/>
              </a:rPr>
              <a:t>public </a:t>
            </a:r>
            <a:r>
              <a:rPr lang="en" sz="2200" b="1" dirty="0">
                <a:solidFill>
                  <a:schemeClr val="accent1"/>
                </a:solidFill>
                <a:latin typeface="Courier New"/>
                <a:ea typeface="Courier New"/>
                <a:cs typeface="Courier New"/>
                <a:sym typeface="Courier New"/>
              </a:rPr>
              <a:t>abstract</a:t>
            </a:r>
            <a:r>
              <a:rPr lang="en" sz="2200" b="1" dirty="0">
                <a:solidFill>
                  <a:srgbClr val="1155CC"/>
                </a:solidFill>
                <a:latin typeface="Courier New"/>
                <a:ea typeface="Courier New"/>
                <a:cs typeface="Courier New"/>
                <a:sym typeface="Courier New"/>
              </a:rPr>
              <a:t> class </a:t>
            </a:r>
            <a:r>
              <a:rPr lang="en" sz="2200" dirty="0">
                <a:solidFill>
                  <a:srgbClr val="1155CC"/>
                </a:solidFill>
                <a:latin typeface="Courier New"/>
                <a:ea typeface="Courier New"/>
                <a:cs typeface="Courier New"/>
                <a:sym typeface="Courier New"/>
              </a:rPr>
              <a:t>Shape {</a:t>
            </a:r>
          </a:p>
          <a:p>
            <a:pPr lvl="0" rtl="0">
              <a:spcBef>
                <a:spcPts val="0"/>
              </a:spcBef>
              <a:buNone/>
            </a:pPr>
            <a:endParaRPr sz="2200" b="1" dirty="0">
              <a:solidFill>
                <a:srgbClr val="1155CC"/>
              </a:solidFill>
              <a:latin typeface="Courier New"/>
              <a:ea typeface="Courier New"/>
              <a:cs typeface="Courier New"/>
              <a:sym typeface="Courier New"/>
            </a:endParaRPr>
          </a:p>
          <a:p>
            <a:pPr lvl="0" rtl="0">
              <a:spcBef>
                <a:spcPts val="0"/>
              </a:spcBef>
              <a:buNone/>
            </a:pPr>
            <a:r>
              <a:rPr lang="en-US" sz="2200" b="1" dirty="0">
                <a:solidFill>
                  <a:srgbClr val="1155CC"/>
                </a:solidFill>
                <a:latin typeface="Courier New"/>
                <a:ea typeface="Courier New"/>
                <a:cs typeface="Courier New"/>
                <a:sym typeface="Courier New"/>
              </a:rPr>
              <a:t> </a:t>
            </a:r>
            <a:r>
              <a:rPr lang="en-US" sz="2200" b="1" dirty="0" smtClean="0">
                <a:solidFill>
                  <a:srgbClr val="1155CC"/>
                </a:solidFill>
                <a:latin typeface="Courier New"/>
                <a:ea typeface="Courier New"/>
                <a:cs typeface="Courier New"/>
                <a:sym typeface="Courier New"/>
              </a:rPr>
              <a:t> </a:t>
            </a:r>
            <a:r>
              <a:rPr lang="en" sz="2200" b="1" dirty="0" smtClean="0">
                <a:solidFill>
                  <a:srgbClr val="1155CC"/>
                </a:solidFill>
                <a:latin typeface="Courier New"/>
                <a:ea typeface="Courier New"/>
                <a:cs typeface="Courier New"/>
                <a:sym typeface="Courier New"/>
              </a:rPr>
              <a:t>public </a:t>
            </a:r>
            <a:r>
              <a:rPr lang="en" sz="2200" b="1" dirty="0">
                <a:solidFill>
                  <a:srgbClr val="DA0002"/>
                </a:solidFill>
                <a:latin typeface="Courier New"/>
                <a:ea typeface="Courier New"/>
                <a:cs typeface="Courier New"/>
                <a:sym typeface="Courier New"/>
              </a:rPr>
              <a:t>abstract</a:t>
            </a:r>
            <a:r>
              <a:rPr lang="en" sz="2200" b="1" dirty="0">
                <a:solidFill>
                  <a:srgbClr val="1155CC"/>
                </a:solidFill>
                <a:latin typeface="Courier New"/>
                <a:ea typeface="Courier New"/>
                <a:cs typeface="Courier New"/>
                <a:sym typeface="Courier New"/>
              </a:rPr>
              <a:t> double </a:t>
            </a:r>
            <a:r>
              <a:rPr lang="en" sz="2200" dirty="0">
                <a:solidFill>
                  <a:srgbClr val="1155CC"/>
                </a:solidFill>
                <a:latin typeface="Courier New"/>
                <a:ea typeface="Courier New"/>
                <a:cs typeface="Courier New"/>
                <a:sym typeface="Courier New"/>
              </a:rPr>
              <a:t>area();</a:t>
            </a:r>
          </a:p>
          <a:p>
            <a:pPr lvl="0" rtl="0">
              <a:spcBef>
                <a:spcPts val="0"/>
              </a:spcBef>
              <a:buNone/>
            </a:pPr>
            <a:endParaRPr sz="2200" b="1" dirty="0">
              <a:solidFill>
                <a:srgbClr val="1155CC"/>
              </a:solidFill>
              <a:latin typeface="Courier New"/>
              <a:ea typeface="Courier New"/>
              <a:cs typeface="Courier New"/>
              <a:sym typeface="Courier New"/>
            </a:endParaRPr>
          </a:p>
          <a:p>
            <a:pPr lvl="0" rtl="0">
              <a:spcBef>
                <a:spcPts val="0"/>
              </a:spcBef>
              <a:buNone/>
            </a:pPr>
            <a:r>
              <a:rPr lang="en" sz="2200" dirty="0">
                <a:solidFill>
                  <a:srgbClr val="1155CC"/>
                </a:solidFill>
                <a:latin typeface="Courier New"/>
                <a:ea typeface="Courier New"/>
                <a:cs typeface="Courier New"/>
                <a:sym typeface="Courier New"/>
              </a:rPr>
              <a:t>}</a:t>
            </a:r>
          </a:p>
          <a:p>
            <a:pPr lvl="0" rtl="0">
              <a:spcBef>
                <a:spcPts val="0"/>
              </a:spcBef>
              <a:buNone/>
            </a:pPr>
            <a:endParaRPr sz="2400" dirty="0"/>
          </a:p>
          <a:p>
            <a:pPr lvl="0" rtl="0">
              <a:spcBef>
                <a:spcPts val="0"/>
              </a:spcBef>
              <a:buNone/>
            </a:pPr>
            <a:endParaRPr sz="2200" dirty="0"/>
          </a:p>
          <a:p>
            <a:pPr lvl="0" rtl="0">
              <a:spcBef>
                <a:spcPts val="0"/>
              </a:spcBef>
              <a:buNone/>
            </a:pPr>
            <a:endParaRPr sz="2200" dirty="0"/>
          </a:p>
          <a:p>
            <a:pPr lvl="0" rtl="0">
              <a:spcBef>
                <a:spcPts val="0"/>
              </a:spcBef>
              <a:buNone/>
            </a:pPr>
            <a:endParaRPr sz="2200" dirty="0"/>
          </a:p>
          <a:p>
            <a:pPr lvl="0" rtl="0">
              <a:spcBef>
                <a:spcPts val="0"/>
              </a:spcBef>
              <a:buNone/>
            </a:pPr>
            <a:endParaRPr sz="2200" dirty="0"/>
          </a:p>
          <a:p>
            <a:pPr lvl="0" rtl="0">
              <a:spcBef>
                <a:spcPts val="0"/>
              </a:spcBef>
              <a:buNone/>
            </a:pPr>
            <a:endParaRPr sz="2200" dirty="0"/>
          </a:p>
        </p:txBody>
      </p:sp>
      <p:sp>
        <p:nvSpPr>
          <p:cNvPr id="93" name="Shape 9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94" name="Shape 94"/>
          <p:cNvCxnSpPr/>
          <p:nvPr/>
        </p:nvCxnSpPr>
        <p:spPr>
          <a:xfrm flipV="1">
            <a:off x="2867778" y="3039853"/>
            <a:ext cx="112303" cy="688852"/>
          </a:xfrm>
          <a:prstGeom prst="straightConnector1">
            <a:avLst/>
          </a:prstGeom>
          <a:noFill/>
          <a:ln w="19050" cap="flat">
            <a:solidFill>
              <a:schemeClr val="dk2"/>
            </a:solidFill>
            <a:prstDash val="solid"/>
            <a:round/>
            <a:headEnd type="none" w="lg" len="lg"/>
            <a:tailEnd type="triangle" w="lg" len="lg"/>
          </a:ln>
        </p:spPr>
      </p:cxnSp>
      <p:sp>
        <p:nvSpPr>
          <p:cNvPr id="95" name="Shape 95"/>
          <p:cNvSpPr txBox="1"/>
          <p:nvPr/>
        </p:nvSpPr>
        <p:spPr>
          <a:xfrm>
            <a:off x="1243389" y="3728704"/>
            <a:ext cx="2286000" cy="1051064"/>
          </a:xfrm>
          <a:prstGeom prst="rect">
            <a:avLst/>
          </a:prstGeom>
          <a:noFill/>
          <a:ln>
            <a:noFill/>
          </a:ln>
        </p:spPr>
        <p:txBody>
          <a:bodyPr lIns="91425" tIns="91425" rIns="91425" bIns="91425" anchor="t" anchorCtr="0">
            <a:noAutofit/>
          </a:bodyPr>
          <a:lstStyle/>
          <a:p>
            <a:pPr lvl="0" rtl="0">
              <a:spcBef>
                <a:spcPts val="0"/>
              </a:spcBef>
              <a:buNone/>
            </a:pPr>
            <a:r>
              <a:rPr lang="en" sz="1800" b="1" i="1" dirty="0"/>
              <a:t>Abstract method</a:t>
            </a:r>
          </a:p>
          <a:p>
            <a:pPr lvl="0" rtl="0">
              <a:spcBef>
                <a:spcPts val="0"/>
              </a:spcBef>
              <a:buNone/>
            </a:pPr>
            <a:r>
              <a:rPr lang="en" sz="1800" dirty="0"/>
              <a:t>Subclass must override.</a:t>
            </a:r>
          </a:p>
        </p:txBody>
      </p:sp>
      <p:sp>
        <p:nvSpPr>
          <p:cNvPr id="96" name="Shape 96"/>
          <p:cNvSpPr txBox="1"/>
          <p:nvPr/>
        </p:nvSpPr>
        <p:spPr>
          <a:xfrm>
            <a:off x="6000164" y="1034550"/>
            <a:ext cx="2590071" cy="3665222"/>
          </a:xfrm>
          <a:prstGeom prst="rect">
            <a:avLst/>
          </a:prstGeom>
          <a:noFill/>
          <a:ln>
            <a:noFill/>
          </a:ln>
        </p:spPr>
        <p:txBody>
          <a:bodyPr lIns="91425" tIns="91425" rIns="91425" bIns="91425" anchor="t" anchorCtr="0">
            <a:noAutofit/>
          </a:bodyPr>
          <a:lstStyle/>
          <a:p>
            <a:pPr marL="457200" lvl="0" indent="-342900" rtl="0">
              <a:lnSpc>
                <a:spcPct val="115000"/>
              </a:lnSpc>
              <a:spcBef>
                <a:spcPts val="0"/>
              </a:spcBef>
              <a:buClr>
                <a:schemeClr val="dk1"/>
              </a:buClr>
              <a:buSzPct val="100000"/>
              <a:buFont typeface="Arial"/>
              <a:buChar char="●"/>
            </a:pPr>
            <a:r>
              <a:rPr lang="en" sz="2000" dirty="0">
                <a:solidFill>
                  <a:schemeClr val="dk1"/>
                </a:solidFill>
                <a:latin typeface="Times New Roman"/>
                <a:cs typeface="Times New Roman"/>
              </a:rPr>
              <a:t>Can </a:t>
            </a:r>
            <a:r>
              <a:rPr lang="en-US" sz="2000" dirty="0" smtClean="0">
                <a:solidFill>
                  <a:schemeClr val="dk1"/>
                </a:solidFill>
                <a:latin typeface="Times New Roman"/>
                <a:cs typeface="Times New Roman"/>
              </a:rPr>
              <a:t>also </a:t>
            </a:r>
            <a:r>
              <a:rPr lang="en" sz="2000" dirty="0" smtClean="0">
                <a:solidFill>
                  <a:schemeClr val="dk1"/>
                </a:solidFill>
                <a:latin typeface="Times New Roman"/>
                <a:cs typeface="Times New Roman"/>
              </a:rPr>
              <a:t>have </a:t>
            </a:r>
            <a:r>
              <a:rPr lang="en" sz="2000" dirty="0">
                <a:solidFill>
                  <a:schemeClr val="dk1"/>
                </a:solidFill>
                <a:latin typeface="Times New Roman"/>
                <a:cs typeface="Times New Roman"/>
              </a:rPr>
              <a:t>implemented </a:t>
            </a:r>
            <a:r>
              <a:rPr lang="en" sz="2000" dirty="0" smtClean="0">
                <a:solidFill>
                  <a:schemeClr val="dk1"/>
                </a:solidFill>
                <a:latin typeface="Times New Roman"/>
                <a:cs typeface="Times New Roman"/>
              </a:rPr>
              <a:t>methods</a:t>
            </a:r>
            <a:endParaRPr lang="en" sz="2000" dirty="0">
              <a:solidFill>
                <a:schemeClr val="dk1"/>
              </a:solidFill>
              <a:latin typeface="Times New Roman"/>
              <a:cs typeface="Times New Roman"/>
            </a:endParaRPr>
          </a:p>
          <a:p>
            <a:pPr lvl="0" rtl="0">
              <a:lnSpc>
                <a:spcPct val="115000"/>
              </a:lnSpc>
              <a:spcBef>
                <a:spcPts val="0"/>
              </a:spcBef>
              <a:buNone/>
            </a:pPr>
            <a:endParaRPr sz="2000" dirty="0">
              <a:solidFill>
                <a:schemeClr val="dk1"/>
              </a:solidFill>
              <a:latin typeface="Times New Roman"/>
              <a:cs typeface="Times New Roman"/>
            </a:endParaRPr>
          </a:p>
          <a:p>
            <a:pPr marL="457200" lvl="0" indent="-342900" rtl="0">
              <a:lnSpc>
                <a:spcPct val="115000"/>
              </a:lnSpc>
              <a:spcBef>
                <a:spcPts val="0"/>
              </a:spcBef>
              <a:buClr>
                <a:schemeClr val="dk1"/>
              </a:buClr>
              <a:buSzPct val="100000"/>
              <a:buFont typeface="Arial"/>
              <a:buChar char="●"/>
            </a:pPr>
            <a:r>
              <a:rPr lang="en" sz="2000" dirty="0">
                <a:solidFill>
                  <a:schemeClr val="dk1"/>
                </a:solidFill>
                <a:latin typeface="Times New Roman"/>
                <a:cs typeface="Times New Roman"/>
              </a:rPr>
              <a:t>Place abstract method only in abstract class.</a:t>
            </a:r>
          </a:p>
          <a:p>
            <a:pPr lvl="0" rtl="0">
              <a:lnSpc>
                <a:spcPct val="115000"/>
              </a:lnSpc>
              <a:spcBef>
                <a:spcPts val="0"/>
              </a:spcBef>
              <a:buNone/>
            </a:pPr>
            <a:endParaRPr sz="2000" dirty="0">
              <a:solidFill>
                <a:schemeClr val="dk1"/>
              </a:solidFill>
              <a:latin typeface="Times New Roman"/>
              <a:cs typeface="Times New Roman"/>
            </a:endParaRPr>
          </a:p>
          <a:p>
            <a:pPr marL="457200" lvl="0" indent="-342900" rtl="0">
              <a:lnSpc>
                <a:spcPct val="115000"/>
              </a:lnSpc>
              <a:spcBef>
                <a:spcPts val="0"/>
              </a:spcBef>
              <a:buClr>
                <a:schemeClr val="dk1"/>
              </a:buClr>
              <a:buSzPct val="100000"/>
              <a:buFont typeface="Arial"/>
              <a:buChar char="●"/>
            </a:pPr>
            <a:r>
              <a:rPr lang="en" sz="2000" dirty="0">
                <a:solidFill>
                  <a:schemeClr val="dk1"/>
                </a:solidFill>
                <a:latin typeface="Times New Roman"/>
                <a:cs typeface="Times New Roman"/>
              </a:rPr>
              <a:t>Semicolon instead of body.</a:t>
            </a:r>
          </a:p>
          <a:p>
            <a:pPr lvl="0" rtl="0">
              <a:lnSpc>
                <a:spcPct val="115000"/>
              </a:lnSpc>
              <a:spcBef>
                <a:spcPts val="0"/>
              </a:spcBef>
              <a:buNone/>
            </a:pPr>
            <a:endParaRPr sz="2000" dirty="0">
              <a:solidFill>
                <a:schemeClr val="dk1"/>
              </a:solidFill>
              <a:latin typeface="Times New Roman"/>
              <a:cs typeface="Times New Roman"/>
            </a:endParaRPr>
          </a:p>
          <a:p>
            <a:pPr lvl="0" rtl="0">
              <a:spcBef>
                <a:spcPts val="0"/>
              </a:spcBef>
              <a:buNone/>
            </a:pPr>
            <a:endParaRPr sz="2000" dirty="0">
              <a:latin typeface="Times New Roman"/>
              <a:cs typeface="Times New Roman"/>
            </a:endParaRP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solidFill>
                  <a:srgbClr val="1155CC"/>
                </a:solidFill>
              </a:rPr>
              <a:t>Demo 2:</a:t>
            </a:r>
            <a:r>
              <a:rPr lang="en" sz="3200"/>
              <a:t> A better solution</a:t>
            </a:r>
          </a:p>
        </p:txBody>
      </p:sp>
      <p:sp>
        <p:nvSpPr>
          <p:cNvPr id="102" name="Shape 102"/>
          <p:cNvSpPr txBox="1">
            <a:spLocks noGrp="1"/>
          </p:cNvSpPr>
          <p:nvPr>
            <p:ph type="body" idx="1"/>
          </p:nvPr>
        </p:nvSpPr>
        <p:spPr>
          <a:xfrm>
            <a:off x="457200" y="1200150"/>
            <a:ext cx="8553299" cy="3725699"/>
          </a:xfrm>
          <a:prstGeom prst="rect">
            <a:avLst/>
          </a:prstGeom>
        </p:spPr>
        <p:txBody>
          <a:bodyPr lIns="91425" tIns="91425" rIns="91425" bIns="91425" anchor="t" anchorCtr="0">
            <a:noAutofit/>
          </a:bodyPr>
          <a:lstStyle/>
          <a:p>
            <a:pPr rtl="0">
              <a:spcBef>
                <a:spcPts val="0"/>
              </a:spcBef>
              <a:buNone/>
            </a:pPr>
            <a:r>
              <a:rPr lang="en" sz="2200"/>
              <a:t>We modify class Shape to be abstract and make </a:t>
            </a:r>
            <a:r>
              <a:rPr lang="en" sz="2200">
                <a:solidFill>
                  <a:srgbClr val="1155CC"/>
                </a:solidFill>
                <a:latin typeface="Courier New"/>
                <a:ea typeface="Courier New"/>
                <a:cs typeface="Courier New"/>
                <a:sym typeface="Courier New"/>
              </a:rPr>
              <a:t>area()</a:t>
            </a:r>
            <a:r>
              <a:rPr lang="en" sz="2200"/>
              <a:t> an abstract method.</a:t>
            </a:r>
          </a:p>
          <a:p>
            <a:pPr rtl="0">
              <a:spcBef>
                <a:spcPts val="0"/>
              </a:spcBef>
              <a:buNone/>
            </a:pPr>
            <a:endParaRPr sz="2200"/>
          </a:p>
          <a:p>
            <a:pPr rtl="0">
              <a:spcBef>
                <a:spcPts val="0"/>
              </a:spcBef>
              <a:buNone/>
            </a:pPr>
            <a:endParaRPr sz="2200"/>
          </a:p>
          <a:p>
            <a:pPr marL="457200" lvl="0" indent="-368300" rtl="0">
              <a:spcBef>
                <a:spcPts val="0"/>
              </a:spcBef>
              <a:buClr>
                <a:schemeClr val="dk1"/>
              </a:buClr>
              <a:buSzPct val="100000"/>
              <a:buFont typeface="Arial"/>
              <a:buChar char="●"/>
            </a:pPr>
            <a:r>
              <a:rPr lang="en" sz="2200"/>
              <a:t>Abstract class prevents instantiation of class Shape</a:t>
            </a:r>
          </a:p>
          <a:p>
            <a:pPr marL="457200" lvl="0" indent="-368300" rtl="0">
              <a:spcBef>
                <a:spcPts val="0"/>
              </a:spcBef>
              <a:buClr>
                <a:schemeClr val="dk1"/>
              </a:buClr>
              <a:buSzPct val="100000"/>
              <a:buFont typeface="Arial"/>
              <a:buChar char="●"/>
            </a:pPr>
            <a:r>
              <a:rPr lang="en" sz="2200"/>
              <a:t>Abstract method forces all subclasses to override </a:t>
            </a:r>
            <a:r>
              <a:rPr lang="en" sz="2200">
                <a:solidFill>
                  <a:srgbClr val="1155CC"/>
                </a:solidFill>
                <a:latin typeface="Courier New"/>
                <a:ea typeface="Courier New"/>
                <a:cs typeface="Courier New"/>
                <a:sym typeface="Courier New"/>
              </a:rPr>
              <a:t>area()</a:t>
            </a:r>
          </a:p>
        </p:txBody>
      </p:sp>
      <p:sp>
        <p:nvSpPr>
          <p:cNvPr id="103" name="Shape 1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Abstract Classes, Abstract Methods</a:t>
            </a:r>
          </a:p>
        </p:txBody>
      </p:sp>
      <p:sp>
        <p:nvSpPr>
          <p:cNvPr id="109" name="Shape 109"/>
          <p:cNvSpPr txBox="1">
            <a:spLocks noGrp="1"/>
          </p:cNvSpPr>
          <p:nvPr>
            <p:ph type="body" idx="1"/>
          </p:nvPr>
        </p:nvSpPr>
        <p:spPr>
          <a:xfrm>
            <a:off x="457200" y="1200150"/>
            <a:ext cx="8553299" cy="3725699"/>
          </a:xfrm>
          <a:prstGeom prst="rect">
            <a:avLst/>
          </a:prstGeom>
        </p:spPr>
        <p:txBody>
          <a:bodyPr lIns="91425" tIns="91425" rIns="91425" bIns="91425" anchor="ctr" anchorCtr="0">
            <a:noAutofit/>
          </a:bodyPr>
          <a:lstStyle/>
          <a:p>
            <a:pPr marL="457200" lvl="0" indent="-368300" rtl="0">
              <a:lnSpc>
                <a:spcPct val="115000"/>
              </a:lnSpc>
              <a:spcBef>
                <a:spcPts val="0"/>
              </a:spcBef>
              <a:buClr>
                <a:schemeClr val="dk1"/>
              </a:buClr>
              <a:buSzPct val="100000"/>
              <a:buFont typeface="Arial"/>
              <a:buAutoNum type="arabicPeriod"/>
            </a:pPr>
            <a:r>
              <a:rPr lang="en" sz="2200" b="1" dirty="0"/>
              <a:t>Cannot instantiate an object of an abstract class. </a:t>
            </a:r>
          </a:p>
          <a:p>
            <a:pPr lvl="0" rtl="0">
              <a:lnSpc>
                <a:spcPct val="115000"/>
              </a:lnSpc>
              <a:spcBef>
                <a:spcPts val="0"/>
              </a:spcBef>
              <a:buNone/>
            </a:pPr>
            <a:r>
              <a:rPr lang="en" sz="2200" dirty="0">
                <a:solidFill>
                  <a:srgbClr val="1155CC"/>
                </a:solidFill>
              </a:rPr>
              <a:t>      (Cannot use new-expression)</a:t>
            </a:r>
          </a:p>
          <a:p>
            <a:pPr lvl="0" rtl="0">
              <a:lnSpc>
                <a:spcPct val="115000"/>
              </a:lnSpc>
              <a:spcBef>
                <a:spcPts val="0"/>
              </a:spcBef>
              <a:buNone/>
            </a:pPr>
            <a:endParaRPr sz="2200" b="1" dirty="0"/>
          </a:p>
          <a:p>
            <a:pPr marL="546100" lvl="0" indent="-457200" rtl="0">
              <a:lnSpc>
                <a:spcPct val="115000"/>
              </a:lnSpc>
              <a:spcBef>
                <a:spcPts val="0"/>
              </a:spcBef>
              <a:buClr>
                <a:schemeClr val="dk1"/>
              </a:buClr>
              <a:buSzPct val="100000"/>
              <a:buFont typeface="+mj-lt"/>
              <a:buAutoNum type="arabicPeriod" startAt="2"/>
            </a:pPr>
            <a:r>
              <a:rPr lang="en" sz="2200" b="1" dirty="0">
                <a:solidFill>
                  <a:srgbClr val="000000"/>
                </a:solidFill>
              </a:rPr>
              <a:t>A subclass must override abstract methods.</a:t>
            </a:r>
          </a:p>
          <a:p>
            <a:pPr lvl="0" rtl="0">
              <a:lnSpc>
                <a:spcPct val="115000"/>
              </a:lnSpc>
              <a:spcBef>
                <a:spcPts val="0"/>
              </a:spcBef>
              <a:buNone/>
            </a:pPr>
            <a:endParaRPr sz="2200" b="1" dirty="0">
              <a:solidFill>
                <a:srgbClr val="000000"/>
              </a:solidFill>
            </a:endParaRPr>
          </a:p>
        </p:txBody>
      </p:sp>
      <p:sp>
        <p:nvSpPr>
          <p:cNvPr id="110" name="Shape 1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2835</Words>
  <Application>Microsoft Macintosh PowerPoint</Application>
  <PresentationFormat>On-screen Show (16:9)</PresentationFormat>
  <Paragraphs>454</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Courier New</vt:lpstr>
      <vt:lpstr>Times New Roman</vt:lpstr>
      <vt:lpstr>Arial</vt:lpstr>
      <vt:lpstr>swiss</vt:lpstr>
      <vt:lpstr>Recitation 4</vt:lpstr>
      <vt:lpstr>A Little More Geometry!</vt:lpstr>
      <vt:lpstr>Demo 1: Complete this function</vt:lpstr>
      <vt:lpstr>A Partial Solution:</vt:lpstr>
      <vt:lpstr>Problems not solved</vt:lpstr>
      <vt:lpstr>Solution: Abstract classes</vt:lpstr>
      <vt:lpstr>Solution: Abstract methods</vt:lpstr>
      <vt:lpstr>Demo 2: A better solution</vt:lpstr>
      <vt:lpstr>Abstract Classes, Abstract Methods</vt:lpstr>
      <vt:lpstr>Interfaces</vt:lpstr>
      <vt:lpstr>Problem</vt:lpstr>
      <vt:lpstr>No multiple inheritance in Java!</vt:lpstr>
      <vt:lpstr>Why not make it fully abstract?</vt:lpstr>
      <vt:lpstr>Solution: Interfaces</vt:lpstr>
      <vt:lpstr>Multiple interfaces</vt:lpstr>
      <vt:lpstr>Solution: Interfaces</vt:lpstr>
      <vt:lpstr>Casting to an interface</vt:lpstr>
      <vt:lpstr>Casting to an interface</vt:lpstr>
      <vt:lpstr>Casting up to an interface automatically</vt:lpstr>
      <vt:lpstr>Demo 3: Implement Comparable&lt;T&gt;</vt:lpstr>
      <vt:lpstr>Shape implements Comparable&lt;T&gt;</vt:lpstr>
      <vt:lpstr>Beauty of interfaces</vt:lpstr>
      <vt:lpstr>String sorting</vt:lpstr>
      <vt:lpstr>And Shape sorting, too!</vt:lpstr>
      <vt:lpstr>Abstract Classes vs. Interfaces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4</dc:title>
  <cp:lastModifiedBy>Alexander Fusco</cp:lastModifiedBy>
  <cp:revision>7</cp:revision>
  <dcterms:modified xsi:type="dcterms:W3CDTF">2015-09-15T14:35:49Z</dcterms:modified>
</cp:coreProperties>
</file>