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83" r:id="rId17"/>
    <p:sldId id="271" r:id="rId18"/>
    <p:sldId id="272" r:id="rId19"/>
    <p:sldId id="273" r:id="rId20"/>
    <p:sldId id="284" r:id="rId21"/>
    <p:sldId id="275" r:id="rId22"/>
    <p:sldId id="288" r:id="rId23"/>
    <p:sldId id="276" r:id="rId24"/>
    <p:sldId id="277" r:id="rId25"/>
    <p:sldId id="287" r:id="rId26"/>
    <p:sldId id="278" r:id="rId27"/>
    <p:sldId id="279" r:id="rId28"/>
    <p:sldId id="281" r:id="rId29"/>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1757">
          <p15:clr>
            <a:srgbClr val="A4A3A4"/>
          </p15:clr>
        </p15:guide>
        <p15:guide id="2" pos="309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ric Chahin"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55CD"/>
    <a:srgbClr val="CC1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60358" autoAdjust="0"/>
  </p:normalViewPr>
  <p:slideViewPr>
    <p:cSldViewPr snapToGrid="0" snapToObjects="1" showGuides="1">
      <p:cViewPr>
        <p:scale>
          <a:sx n="100" d="100"/>
          <a:sy n="100" d="100"/>
        </p:scale>
        <p:origin x="944" y="-288"/>
      </p:cViewPr>
      <p:guideLst>
        <p:guide orient="horz" pos="1757"/>
        <p:guide pos="3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notesMaster" Target="notesMasters/notesMaster1.xml"/><Relationship Id="rId31" Type="http://schemas.openxmlformats.org/officeDocument/2006/relationships/commentAuthors" Target="commentAuthors.xml"/><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comments/comment1.xml><?xml version="1.0" encoding="utf-8"?>
<p:cmLst xmlns:a="http://schemas.openxmlformats.org/drawingml/2006/main" xmlns:r="http://schemas.openxmlformats.org/officeDocument/2006/relationships" xmlns:p="http://schemas.openxmlformats.org/presentationml/2006/main">
  <p:cm authorId="0" idx="1">
    <p:pos x="6000" y="0"/>
    <p:text>Won't know about Loops</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2149081076"/>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Shape 4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2" name="Shape 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3252511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Shape 2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67" name="Shape 26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extLst>
      <p:ext uri="{BB962C8B-B14F-4D97-AF65-F5344CB8AC3E}">
        <p14:creationId xmlns:p14="http://schemas.microsoft.com/office/powerpoint/2010/main" val="944697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Shape 28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81" name="Shape 28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Clr>
                <a:schemeClr val="dk1"/>
              </a:buClr>
              <a:buSzPct val="78571"/>
              <a:buFont typeface="Arial"/>
              <a:buNone/>
            </a:pPr>
            <a:r>
              <a:rPr lang="en" sz="1400">
                <a:latin typeface="Courier New"/>
                <a:ea typeface="Courier New"/>
                <a:cs typeface="Courier New"/>
                <a:sym typeface="Courier New"/>
              </a:rPr>
              <a:t>/** Return the transpose of rectangular array b. */</a:t>
            </a:r>
          </a:p>
          <a:p>
            <a:pPr lvl="0" rtl="0">
              <a:spcBef>
                <a:spcPts val="0"/>
              </a:spcBef>
              <a:buClr>
                <a:schemeClr val="dk1"/>
              </a:buClr>
              <a:buSzPct val="78571"/>
              <a:buFont typeface="Arial"/>
              <a:buNone/>
            </a:pPr>
            <a:r>
              <a:rPr lang="en" sz="1400">
                <a:latin typeface="Courier New"/>
                <a:ea typeface="Courier New"/>
                <a:cs typeface="Courier New"/>
                <a:sym typeface="Courier New"/>
              </a:rPr>
              <a:t>public static int[][] transpose(int[][] b) {</a:t>
            </a:r>
          </a:p>
          <a:p>
            <a:pPr lvl="0" rtl="0">
              <a:spcBef>
                <a:spcPts val="0"/>
              </a:spcBef>
              <a:buClr>
                <a:schemeClr val="dk1"/>
              </a:buClr>
              <a:buSzPct val="78571"/>
              <a:buFont typeface="Arial"/>
              <a:buNone/>
            </a:pPr>
            <a:r>
              <a:rPr lang="en" sz="1400">
                <a:latin typeface="Courier New"/>
                <a:ea typeface="Courier New"/>
                <a:cs typeface="Courier New"/>
                <a:sym typeface="Courier New"/>
              </a:rPr>
              <a:t>	int[][] t= new int[b[0].length][b.length];</a:t>
            </a:r>
          </a:p>
          <a:p>
            <a:pPr lvl="0" rtl="0">
              <a:spcBef>
                <a:spcPts val="0"/>
              </a:spcBef>
              <a:buClr>
                <a:schemeClr val="dk1"/>
              </a:buClr>
              <a:buSzPct val="78571"/>
              <a:buFont typeface="Arial"/>
              <a:buNone/>
            </a:pPr>
            <a:r>
              <a:rPr lang="en" sz="1400">
                <a:latin typeface="Courier New"/>
                <a:ea typeface="Courier New"/>
                <a:cs typeface="Courier New"/>
                <a:sym typeface="Courier New"/>
              </a:rPr>
              <a:t>	for (int i= 0; i &lt; b.length; i++) {</a:t>
            </a:r>
          </a:p>
          <a:p>
            <a:pPr lvl="0" rtl="0">
              <a:spcBef>
                <a:spcPts val="0"/>
              </a:spcBef>
              <a:buClr>
                <a:schemeClr val="dk1"/>
              </a:buClr>
              <a:buSzPct val="78571"/>
              <a:buFont typeface="Arial"/>
              <a:buNone/>
            </a:pPr>
            <a:r>
              <a:rPr lang="en" sz="1400">
                <a:latin typeface="Courier New"/>
                <a:ea typeface="Courier New"/>
                <a:cs typeface="Courier New"/>
                <a:sym typeface="Courier New"/>
              </a:rPr>
              <a:t>		for (int j= 0; j &lt; b[i].length; j++) {</a:t>
            </a:r>
          </a:p>
          <a:p>
            <a:pPr lvl="0" rtl="0">
              <a:spcBef>
                <a:spcPts val="0"/>
              </a:spcBef>
              <a:buNone/>
            </a:pPr>
            <a:r>
              <a:rPr lang="en" sz="1400">
                <a:latin typeface="Courier New"/>
                <a:ea typeface="Courier New"/>
                <a:cs typeface="Courier New"/>
                <a:sym typeface="Courier New"/>
              </a:rPr>
              <a:t>			t[j][i] = b[i][j];</a:t>
            </a:r>
          </a:p>
          <a:p>
            <a:pPr lvl="0" rtl="0">
              <a:spcBef>
                <a:spcPts val="0"/>
              </a:spcBef>
              <a:buClr>
                <a:schemeClr val="dk1"/>
              </a:buClr>
              <a:buSzPct val="78571"/>
              <a:buFont typeface="Arial"/>
              <a:buNone/>
            </a:pPr>
            <a:r>
              <a:rPr lang="en" sz="1400">
                <a:latin typeface="Courier New"/>
                <a:ea typeface="Courier New"/>
                <a:cs typeface="Courier New"/>
                <a:sym typeface="Courier New"/>
              </a:rPr>
              <a:t>		}</a:t>
            </a:r>
          </a:p>
          <a:p>
            <a:pPr lvl="0" rtl="0">
              <a:spcBef>
                <a:spcPts val="0"/>
              </a:spcBef>
              <a:buClr>
                <a:schemeClr val="dk1"/>
              </a:buClr>
              <a:buSzPct val="78571"/>
              <a:buFont typeface="Arial"/>
              <a:buNone/>
            </a:pPr>
            <a:r>
              <a:rPr lang="en" sz="1400">
                <a:latin typeface="Courier New"/>
                <a:ea typeface="Courier New"/>
                <a:cs typeface="Courier New"/>
                <a:sym typeface="Courier New"/>
              </a:rPr>
              <a:t>	}</a:t>
            </a:r>
          </a:p>
          <a:p>
            <a:pPr lvl="0" rtl="0">
              <a:spcBef>
                <a:spcPts val="0"/>
              </a:spcBef>
              <a:buClr>
                <a:schemeClr val="dk1"/>
              </a:buClr>
              <a:buSzPct val="78571"/>
              <a:buFont typeface="Arial"/>
              <a:buNone/>
            </a:pPr>
            <a:r>
              <a:rPr lang="en" sz="1400">
                <a:latin typeface="Courier New"/>
                <a:ea typeface="Courier New"/>
                <a:cs typeface="Courier New"/>
                <a:sym typeface="Courier New"/>
              </a:rPr>
              <a:t>	return t;</a:t>
            </a:r>
          </a:p>
          <a:p>
            <a:pPr lvl="0" rtl="0">
              <a:spcBef>
                <a:spcPts val="0"/>
              </a:spcBef>
              <a:buClr>
                <a:schemeClr val="dk1"/>
              </a:buClr>
              <a:buSzPct val="78571"/>
              <a:buFont typeface="Arial"/>
              <a:buNone/>
            </a:pPr>
            <a:r>
              <a:rPr lang="en" sz="1400">
                <a:latin typeface="Courier New"/>
                <a:ea typeface="Courier New"/>
                <a:cs typeface="Courier New"/>
                <a:sym typeface="Courier New"/>
              </a:rPr>
              <a:t>}</a:t>
            </a:r>
          </a:p>
          <a:p>
            <a:pPr lvl="0" rtl="0">
              <a:spcBef>
                <a:spcPts val="0"/>
              </a:spcBef>
              <a:buNone/>
            </a:pPr>
            <a:endParaRPr sz="1400"/>
          </a:p>
        </p:txBody>
      </p:sp>
    </p:spTree>
    <p:extLst>
      <p:ext uri="{BB962C8B-B14F-4D97-AF65-F5344CB8AC3E}">
        <p14:creationId xmlns:p14="http://schemas.microsoft.com/office/powerpoint/2010/main" val="11780112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Shape 2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86" name="Shape 28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Before moving on, you could ask if there are any remaining questions about 2D arrays.</a:t>
            </a:r>
          </a:p>
          <a:p>
            <a:pPr rtl="0">
              <a:spcBef>
                <a:spcPts val="0"/>
              </a:spcBef>
              <a:buNone/>
            </a:pPr>
            <a:endParaRPr/>
          </a:p>
          <a:p>
            <a:pPr rtl="0">
              <a:spcBef>
                <a:spcPts val="0"/>
              </a:spcBef>
              <a:buNone/>
            </a:pPr>
            <a:r>
              <a:rPr lang="en"/>
              <a:t>Also, ask them whether or not int[][] is a primitive type or reference type. (It’s a reference type.)</a:t>
            </a:r>
          </a:p>
          <a:p>
            <a:pPr>
              <a:spcBef>
                <a:spcPts val="0"/>
              </a:spcBef>
              <a:buNone/>
            </a:pPr>
            <a:endParaRPr/>
          </a:p>
        </p:txBody>
      </p:sp>
    </p:spTree>
    <p:extLst>
      <p:ext uri="{BB962C8B-B14F-4D97-AF65-F5344CB8AC3E}">
        <p14:creationId xmlns:p14="http://schemas.microsoft.com/office/powerpoint/2010/main" val="11827992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Shape 2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93" name="Shape 29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400"/>
              <a:t>We’ve all seen our code crash! Why is it important to crash?</a:t>
            </a:r>
          </a:p>
          <a:p>
            <a:pPr rtl="0">
              <a:spcBef>
                <a:spcPts val="0"/>
              </a:spcBef>
              <a:buNone/>
            </a:pPr>
            <a:r>
              <a:rPr lang="en" sz="1400"/>
              <a:t>Go through each error describing why it crashed. </a:t>
            </a:r>
          </a:p>
          <a:p>
            <a:pPr lvl="0" rtl="0">
              <a:spcBef>
                <a:spcPts val="0"/>
              </a:spcBef>
              <a:buNone/>
            </a:pPr>
            <a:endParaRPr sz="1400"/>
          </a:p>
        </p:txBody>
      </p:sp>
    </p:spTree>
    <p:extLst>
      <p:ext uri="{BB962C8B-B14F-4D97-AF65-F5344CB8AC3E}">
        <p14:creationId xmlns:p14="http://schemas.microsoft.com/office/powerpoint/2010/main" val="505887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Shape 2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00" name="Shape 3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400"/>
              <a:t>Without exceptions, we </a:t>
            </a:r>
            <a:r>
              <a:rPr lang="en" sz="1400" i="1"/>
              <a:t>could</a:t>
            </a:r>
            <a:r>
              <a:rPr lang="en" sz="1400"/>
              <a:t> just signify a failure by returning zero --except that 0 is often a valid returned value.</a:t>
            </a:r>
          </a:p>
          <a:p>
            <a:pPr rtl="0">
              <a:spcBef>
                <a:spcPts val="0"/>
              </a:spcBef>
              <a:buNone/>
            </a:pPr>
            <a:r>
              <a:rPr lang="en" sz="1400"/>
              <a:t>Why can’t we simply use error codes?</a:t>
            </a:r>
          </a:p>
          <a:p>
            <a:pPr rtl="0">
              <a:spcBef>
                <a:spcPts val="0"/>
              </a:spcBef>
              <a:buNone/>
            </a:pPr>
            <a:endParaRPr sz="1400"/>
          </a:p>
          <a:p>
            <a:pPr rtl="0">
              <a:spcBef>
                <a:spcPts val="0"/>
              </a:spcBef>
              <a:buNone/>
            </a:pPr>
            <a:r>
              <a:rPr lang="en" sz="1400"/>
              <a:t>A big motivation behind exceptions is to avoid using custom error codes.</a:t>
            </a:r>
          </a:p>
          <a:p>
            <a:pPr lvl="0" rtl="0">
              <a:spcBef>
                <a:spcPts val="0"/>
              </a:spcBef>
              <a:buNone/>
            </a:pPr>
            <a:r>
              <a:rPr lang="en" sz="1400"/>
              <a:t>In this case, when possible correct values encompass the entire domain set of the return type, then we cannot use error codes. For example, in this case, all three of those proposed error code values could actually be the average of the list.</a:t>
            </a:r>
          </a:p>
        </p:txBody>
      </p:sp>
    </p:spTree>
    <p:extLst>
      <p:ext uri="{BB962C8B-B14F-4D97-AF65-F5344CB8AC3E}">
        <p14:creationId xmlns:p14="http://schemas.microsoft.com/office/powerpoint/2010/main" val="19891142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Shape 3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11" name="Shape 31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400" dirty="0"/>
              <a:t>Like so many things in </a:t>
            </a:r>
            <a:r>
              <a:rPr lang="en" sz="1400" dirty="0" smtClean="0"/>
              <a:t>Java</a:t>
            </a:r>
            <a:r>
              <a:rPr lang="en-US" sz="1400" dirty="0" smtClean="0"/>
              <a:t>,</a:t>
            </a:r>
            <a:r>
              <a:rPr lang="en-US" sz="1400" baseline="0" dirty="0" smtClean="0"/>
              <a:t> exceptions are handled using a class.</a:t>
            </a:r>
            <a:endParaRPr lang="en" sz="1400" dirty="0"/>
          </a:p>
          <a:p>
            <a:pPr rtl="0">
              <a:spcBef>
                <a:spcPts val="0"/>
              </a:spcBef>
              <a:buNone/>
            </a:pPr>
            <a:endParaRPr sz="1400" dirty="0"/>
          </a:p>
          <a:p>
            <a:pPr lvl="0" rtl="0">
              <a:spcBef>
                <a:spcPts val="0"/>
              </a:spcBef>
              <a:buNone/>
            </a:pPr>
            <a:endParaRPr sz="1400" dirty="0"/>
          </a:p>
        </p:txBody>
      </p:sp>
    </p:spTree>
    <p:extLst>
      <p:ext uri="{BB962C8B-B14F-4D97-AF65-F5344CB8AC3E}">
        <p14:creationId xmlns:p14="http://schemas.microsoft.com/office/powerpoint/2010/main" val="11660904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Shape 3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11" name="Shape 31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US" sz="1400" dirty="0" smtClean="0"/>
              <a:t>When discussing classes</a:t>
            </a:r>
            <a:r>
              <a:rPr lang="en-US" sz="1400" baseline="0" dirty="0" smtClean="0"/>
              <a:t> Error and Exception, be sure to tell the student that they can write their own subclasses of Exception. They should include two constructors, like the ones shown. This will be shown later in the lecture.</a:t>
            </a:r>
            <a:endParaRPr lang="en" sz="1400" dirty="0"/>
          </a:p>
          <a:p>
            <a:pPr rtl="0">
              <a:spcBef>
                <a:spcPts val="0"/>
              </a:spcBef>
              <a:buNone/>
            </a:pPr>
            <a:endParaRPr sz="1400" dirty="0"/>
          </a:p>
          <a:p>
            <a:pPr lvl="0" rtl="0">
              <a:spcBef>
                <a:spcPts val="0"/>
              </a:spcBef>
              <a:buNone/>
            </a:pPr>
            <a:endParaRPr sz="1400" dirty="0"/>
          </a:p>
        </p:txBody>
      </p:sp>
    </p:spTree>
    <p:extLst>
      <p:ext uri="{BB962C8B-B14F-4D97-AF65-F5344CB8AC3E}">
        <p14:creationId xmlns:p14="http://schemas.microsoft.com/office/powerpoint/2010/main" val="5463297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Shape 3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34" name="Shape 3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US" sz="1400" dirty="0" smtClean="0"/>
              <a:t>Here </a:t>
            </a:r>
            <a:r>
              <a:rPr lang="en" sz="1400" dirty="0" smtClean="0"/>
              <a:t>is an </a:t>
            </a:r>
            <a:r>
              <a:rPr lang="en" sz="1400" dirty="0"/>
              <a:t>example of a throwable instance.</a:t>
            </a:r>
          </a:p>
          <a:p>
            <a:pPr rtl="0">
              <a:spcBef>
                <a:spcPts val="0"/>
              </a:spcBef>
              <a:buNone/>
            </a:pPr>
            <a:r>
              <a:rPr lang="en" sz="1400" dirty="0"/>
              <a:t>We have so many different exceptions for different problems that we run into.</a:t>
            </a:r>
          </a:p>
          <a:p>
            <a:pPr rtl="0">
              <a:spcBef>
                <a:spcPts val="0"/>
              </a:spcBef>
              <a:buNone/>
            </a:pPr>
            <a:r>
              <a:rPr lang="en" sz="1400" dirty="0"/>
              <a:t>Field detailMessage is part of the Throwable partition of the ArithmeticException.</a:t>
            </a:r>
          </a:p>
          <a:p>
            <a:pPr rtl="0">
              <a:spcBef>
                <a:spcPts val="0"/>
              </a:spcBef>
              <a:buNone/>
            </a:pPr>
            <a:r>
              <a:rPr lang="en" sz="1400" dirty="0"/>
              <a:t>You can restate that there are two constructors. One that has a String parameter and one that </a:t>
            </a:r>
            <a:r>
              <a:rPr lang="en" sz="1400" dirty="0" smtClean="0"/>
              <a:t>doesn’t</a:t>
            </a:r>
            <a:r>
              <a:rPr lang="en-US" sz="1400" dirty="0" smtClean="0"/>
              <a:t>,</a:t>
            </a:r>
          </a:p>
          <a:p>
            <a:pPr rtl="0">
              <a:spcBef>
                <a:spcPts val="0"/>
              </a:spcBef>
              <a:buNone/>
            </a:pPr>
            <a:r>
              <a:rPr lang="en-US" sz="1400" dirty="0" smtClean="0"/>
              <a:t>As</a:t>
            </a:r>
            <a:r>
              <a:rPr lang="en-US" sz="1400" baseline="0" dirty="0" smtClean="0"/>
              <a:t> well as function </a:t>
            </a:r>
            <a:r>
              <a:rPr lang="en-US" sz="1400" baseline="0" dirty="0" err="1" smtClean="0"/>
              <a:t>getMessage</a:t>
            </a:r>
            <a:r>
              <a:rPr lang="en-US" sz="1400" baseline="0" dirty="0" smtClean="0"/>
              <a:t>.</a:t>
            </a:r>
          </a:p>
          <a:p>
            <a:pPr rtl="0">
              <a:spcBef>
                <a:spcPts val="0"/>
              </a:spcBef>
              <a:buNone/>
            </a:pPr>
            <a:endParaRPr lang="en-US" sz="1400" baseline="0" dirty="0" smtClean="0"/>
          </a:p>
          <a:p>
            <a:pPr rtl="0">
              <a:spcBef>
                <a:spcPts val="0"/>
              </a:spcBef>
              <a:buNone/>
            </a:pPr>
            <a:r>
              <a:rPr lang="en-US" sz="1400" baseline="0" dirty="0" smtClean="0"/>
              <a:t>And, every subclass should have the two constructors.</a:t>
            </a:r>
            <a:endParaRPr lang="en" sz="1400" dirty="0"/>
          </a:p>
          <a:p>
            <a:pPr lvl="0" rtl="0">
              <a:spcBef>
                <a:spcPts val="0"/>
              </a:spcBef>
              <a:buNone/>
            </a:pPr>
            <a:endParaRPr sz="1400" dirty="0"/>
          </a:p>
        </p:txBody>
      </p:sp>
    </p:spTree>
    <p:extLst>
      <p:ext uri="{BB962C8B-B14F-4D97-AF65-F5344CB8AC3E}">
        <p14:creationId xmlns:p14="http://schemas.microsoft.com/office/powerpoint/2010/main" val="16721223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3"/>
        <p:cNvGrpSpPr/>
        <p:nvPr/>
      </p:nvGrpSpPr>
      <p:grpSpPr>
        <a:xfrm>
          <a:off x="0" y="0"/>
          <a:ext cx="0" cy="0"/>
          <a:chOff x="0" y="0"/>
          <a:chExt cx="0" cy="0"/>
        </a:xfrm>
      </p:grpSpPr>
      <p:sp>
        <p:nvSpPr>
          <p:cNvPr id="354" name="Shape 3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55" name="Shape 35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US" sz="1400" dirty="0" smtClean="0"/>
              <a:t>It is important that you go</a:t>
            </a:r>
            <a:r>
              <a:rPr lang="en-US" sz="1400" baseline="0" dirty="0" smtClean="0"/>
              <a:t> through this slowly and carefully.</a:t>
            </a:r>
          </a:p>
          <a:p>
            <a:pPr lvl="0" rtl="0">
              <a:spcBef>
                <a:spcPts val="0"/>
              </a:spcBef>
              <a:buNone/>
            </a:pPr>
            <a:r>
              <a:rPr lang="en-US" sz="1400" baseline="0" dirty="0" smtClean="0"/>
              <a:t>1. the division by 0 causes the object to be created.</a:t>
            </a:r>
          </a:p>
          <a:p>
            <a:pPr lvl="0" rtl="0">
              <a:spcBef>
                <a:spcPts val="0"/>
              </a:spcBef>
              <a:buNone/>
            </a:pPr>
            <a:r>
              <a:rPr lang="en-US" sz="1400" baseline="0" dirty="0" smtClean="0"/>
              <a:t>2. The object is thrown out to the place of call –third()</a:t>
            </a:r>
          </a:p>
          <a:p>
            <a:pPr lvl="0" rtl="0">
              <a:spcBef>
                <a:spcPts val="0"/>
              </a:spcBef>
              <a:buNone/>
            </a:pPr>
            <a:r>
              <a:rPr lang="en-US" sz="1400" baseline="0" dirty="0" smtClean="0"/>
              <a:t>3. The object is thrown out to the place of call –second()</a:t>
            </a:r>
          </a:p>
          <a:p>
            <a:pPr lvl="0" rtl="0">
              <a:spcBef>
                <a:spcPts val="0"/>
              </a:spcBef>
              <a:buNone/>
            </a:pPr>
            <a:r>
              <a:rPr lang="en-US" sz="1400" baseline="0" dirty="0" smtClean="0"/>
              <a:t>4. The object is thrown out to the system, the code that called main()</a:t>
            </a:r>
          </a:p>
          <a:p>
            <a:pPr lvl="0" rtl="0">
              <a:spcBef>
                <a:spcPts val="0"/>
              </a:spcBef>
              <a:buNone/>
            </a:pPr>
            <a:r>
              <a:rPr lang="en-US" sz="1400" baseline="0" dirty="0" smtClean="0"/>
              <a:t>5. That code in the system “catches” the thrown object and prints the error message. </a:t>
            </a:r>
            <a:endParaRPr sz="1400" dirty="0"/>
          </a:p>
        </p:txBody>
      </p:sp>
    </p:spTree>
    <p:extLst>
      <p:ext uri="{BB962C8B-B14F-4D97-AF65-F5344CB8AC3E}">
        <p14:creationId xmlns:p14="http://schemas.microsoft.com/office/powerpoint/2010/main" val="13897855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Shape 37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72" name="Shape 37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extLst>
      <p:ext uri="{BB962C8B-B14F-4D97-AF65-F5344CB8AC3E}">
        <p14:creationId xmlns:p14="http://schemas.microsoft.com/office/powerpoint/2010/main" val="2094384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Shape 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1" name="Shape 5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extLst>
      <p:ext uri="{BB962C8B-B14F-4D97-AF65-F5344CB8AC3E}">
        <p14:creationId xmlns:p14="http://schemas.microsoft.com/office/powerpoint/2010/main" val="19428388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8F753B4C-76E6-A042-AF6E-62049CECF9B6}" type="slidenum">
              <a:rPr lang="en-US" sz="1200"/>
              <a:pPr/>
              <a:t>20</a:t>
            </a:fld>
            <a:endParaRPr lang="en-US" sz="1200"/>
          </a:p>
        </p:txBody>
      </p:sp>
      <p:sp>
        <p:nvSpPr>
          <p:cNvPr id="47106" name="Rectangle 2"/>
          <p:cNvSpPr>
            <a:spLocks noGrp="1" noRot="1" noChangeAspect="1" noChangeArrowheads="1" noTextEdit="1"/>
          </p:cNvSpPr>
          <p:nvPr>
            <p:ph type="sldImg"/>
          </p:nvPr>
        </p:nvSpPr>
        <p:spPr>
          <a:xfrm>
            <a:off x="381000" y="685800"/>
            <a:ext cx="6096000" cy="3429000"/>
          </a:xfrm>
          <a:ln/>
        </p:spPr>
      </p:sp>
      <p:sp>
        <p:nvSpPr>
          <p:cNvPr id="47107" name="Rectangle 3"/>
          <p:cNvSpPr>
            <a:spLocks noGrp="1" noChangeArrowheads="1"/>
          </p:cNvSpPr>
          <p:nvPr>
            <p:ph type="body" idx="1"/>
          </p:nvPr>
        </p:nvSpPr>
        <p:spPr>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dirty="0" smtClean="0">
                <a:ea typeface="ＭＳ Ｐゴシック" charset="0"/>
                <a:cs typeface="ＭＳ Ｐゴシック" charset="0"/>
              </a:rPr>
              <a:t>You have to emphasize that when an object is thrown,</a:t>
            </a:r>
            <a:r>
              <a:rPr lang="en-US" baseline="0" dirty="0" smtClean="0">
                <a:ea typeface="ＭＳ Ｐゴシック" charset="0"/>
                <a:cs typeface="ＭＳ Ｐゴシック" charset="0"/>
              </a:rPr>
              <a:t> i.e. when some sort of exception occurs, the normal execution pattern is stopped,</a:t>
            </a:r>
          </a:p>
          <a:p>
            <a:pPr eaLnBrk="1" hangingPunct="1"/>
            <a:r>
              <a:rPr lang="en-US" baseline="0" dirty="0" smtClean="0">
                <a:ea typeface="ＭＳ Ｐゴシック" charset="0"/>
                <a:cs typeface="ＭＳ Ｐゴシック" charset="0"/>
              </a:rPr>
              <a:t>And the thrown object is thrown to the place of call, etc. until some catch block catches it. </a:t>
            </a:r>
          </a:p>
          <a:p>
            <a:pPr eaLnBrk="1" hangingPunct="1"/>
            <a:endParaRPr lang="en-US" baseline="0" dirty="0" smtClean="0">
              <a:ea typeface="ＭＳ Ｐゴシック" charset="0"/>
              <a:cs typeface="ＭＳ Ｐゴシック" charset="0"/>
            </a:endParaRPr>
          </a:p>
          <a:p>
            <a:pPr eaLnBrk="1" hangingPunct="1"/>
            <a:r>
              <a:rPr lang="en-US" baseline="0" dirty="0" smtClean="0">
                <a:ea typeface="ＭＳ Ｐゴシック" charset="0"/>
                <a:cs typeface="ＭＳ Ｐゴシック" charset="0"/>
              </a:rPr>
              <a:t>Tell them that it will take a while for all this to sink in.</a:t>
            </a:r>
            <a:endParaRPr lang="en-US" dirty="0">
              <a:ea typeface="ＭＳ Ｐゴシック" charset="0"/>
              <a:cs typeface="ＭＳ Ｐゴシック" charset="0"/>
            </a:endParaRPr>
          </a:p>
        </p:txBody>
      </p:sp>
    </p:spTree>
    <p:extLst>
      <p:ext uri="{BB962C8B-B14F-4D97-AF65-F5344CB8AC3E}">
        <p14:creationId xmlns:p14="http://schemas.microsoft.com/office/powerpoint/2010/main" val="9133770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Shape 4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03" name="Shape 40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extLst>
      <p:ext uri="{BB962C8B-B14F-4D97-AF65-F5344CB8AC3E}">
        <p14:creationId xmlns:p14="http://schemas.microsoft.com/office/powerpoint/2010/main" val="9147689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8"/>
        <p:cNvGrpSpPr/>
        <p:nvPr/>
      </p:nvGrpSpPr>
      <p:grpSpPr>
        <a:xfrm>
          <a:off x="0" y="0"/>
          <a:ext cx="0" cy="0"/>
          <a:chOff x="0" y="0"/>
          <a:chExt cx="0" cy="0"/>
        </a:xfrm>
      </p:grpSpPr>
      <p:sp>
        <p:nvSpPr>
          <p:cNvPr id="409" name="Shape 4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10" name="Shape 41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Clr>
                <a:schemeClr val="dk1"/>
              </a:buClr>
              <a:buSzPct val="100000"/>
              <a:buFont typeface="Arial"/>
              <a:buNone/>
            </a:pPr>
            <a:r>
              <a:rPr lang="en" dirty="0">
                <a:latin typeface="Courier New"/>
                <a:ea typeface="Courier New"/>
                <a:cs typeface="Courier New"/>
                <a:sym typeface="Courier New"/>
              </a:rPr>
              <a:t>class Person {               // given without </a:t>
            </a:r>
            <a:r>
              <a:rPr lang="en" dirty="0" err="1">
                <a:latin typeface="Courier New"/>
                <a:ea typeface="Courier New"/>
                <a:cs typeface="Courier New"/>
                <a:sym typeface="Courier New"/>
              </a:rPr>
              <a:t>javadoc</a:t>
            </a:r>
            <a:r>
              <a:rPr lang="en" dirty="0">
                <a:latin typeface="Courier New"/>
                <a:ea typeface="Courier New"/>
                <a:cs typeface="Courier New"/>
                <a:sym typeface="Courier New"/>
              </a:rPr>
              <a:t> specs to conserve space</a:t>
            </a:r>
          </a:p>
          <a:p>
            <a:pPr lvl="0" rtl="0">
              <a:spcBef>
                <a:spcPts val="0"/>
              </a:spcBef>
              <a:buClr>
                <a:schemeClr val="dk1"/>
              </a:buClr>
              <a:buSzPct val="100000"/>
              <a:buFont typeface="Arial"/>
              <a:buNone/>
            </a:pPr>
            <a:r>
              <a:rPr lang="en" dirty="0">
                <a:latin typeface="Courier New"/>
                <a:ea typeface="Courier New"/>
                <a:cs typeface="Courier New"/>
                <a:sym typeface="Courier New"/>
              </a:rPr>
              <a:t>	private String name;</a:t>
            </a:r>
          </a:p>
          <a:p>
            <a:pPr lvl="0" rtl="0">
              <a:spcBef>
                <a:spcPts val="0"/>
              </a:spcBef>
              <a:buClr>
                <a:schemeClr val="dk1"/>
              </a:buClr>
              <a:buSzPct val="100000"/>
              <a:buFont typeface="Arial"/>
              <a:buNone/>
            </a:pPr>
            <a:r>
              <a:rPr lang="en" dirty="0">
                <a:latin typeface="Courier New"/>
                <a:ea typeface="Courier New"/>
                <a:cs typeface="Courier New"/>
                <a:sym typeface="Courier New"/>
              </a:rPr>
              <a:t>	private </a:t>
            </a:r>
            <a:r>
              <a:rPr lang="en" dirty="0" err="1">
                <a:latin typeface="Courier New"/>
                <a:ea typeface="Courier New"/>
                <a:cs typeface="Courier New"/>
                <a:sym typeface="Courier New"/>
              </a:rPr>
              <a:t>int</a:t>
            </a:r>
            <a:r>
              <a:rPr lang="en" dirty="0">
                <a:latin typeface="Courier New"/>
                <a:ea typeface="Courier New"/>
                <a:cs typeface="Courier New"/>
                <a:sym typeface="Courier New"/>
              </a:rPr>
              <a:t> age; </a:t>
            </a:r>
          </a:p>
          <a:p>
            <a:pPr lvl="0" rtl="0">
              <a:spcBef>
                <a:spcPts val="0"/>
              </a:spcBef>
              <a:buClr>
                <a:schemeClr val="dk1"/>
              </a:buClr>
              <a:buSzPct val="100000"/>
              <a:buFont typeface="Arial"/>
              <a:buNone/>
            </a:pPr>
            <a:r>
              <a:rPr lang="en" dirty="0">
                <a:latin typeface="Courier New"/>
                <a:ea typeface="Courier New"/>
                <a:cs typeface="Courier New"/>
                <a:sym typeface="Courier New"/>
              </a:rPr>
              <a:t>	</a:t>
            </a:r>
          </a:p>
          <a:p>
            <a:pPr lvl="0" rtl="0">
              <a:spcBef>
                <a:spcPts val="0"/>
              </a:spcBef>
              <a:buClr>
                <a:schemeClr val="dk1"/>
              </a:buClr>
              <a:buSzPct val="100000"/>
              <a:buFont typeface="Arial"/>
              <a:buNone/>
            </a:pPr>
            <a:r>
              <a:rPr lang="en" dirty="0">
                <a:latin typeface="Courier New"/>
                <a:ea typeface="Courier New"/>
                <a:cs typeface="Courier New"/>
                <a:sym typeface="Courier New"/>
              </a:rPr>
              <a:t>	public Person(String name, </a:t>
            </a:r>
            <a:r>
              <a:rPr lang="en" dirty="0" err="1">
                <a:latin typeface="Courier New"/>
                <a:ea typeface="Courier New"/>
                <a:cs typeface="Courier New"/>
                <a:sym typeface="Courier New"/>
              </a:rPr>
              <a:t>int</a:t>
            </a:r>
            <a:r>
              <a:rPr lang="en" dirty="0">
                <a:latin typeface="Courier New"/>
                <a:ea typeface="Courier New"/>
                <a:cs typeface="Courier New"/>
                <a:sym typeface="Courier New"/>
              </a:rPr>
              <a:t> age) {</a:t>
            </a:r>
          </a:p>
          <a:p>
            <a:pPr lvl="0" rtl="0">
              <a:spcBef>
                <a:spcPts val="0"/>
              </a:spcBef>
              <a:buClr>
                <a:schemeClr val="dk1"/>
              </a:buClr>
              <a:buSzPct val="100000"/>
              <a:buFont typeface="Arial"/>
              <a:buNone/>
            </a:pPr>
            <a:r>
              <a:rPr lang="en" dirty="0">
                <a:latin typeface="Courier New"/>
                <a:ea typeface="Courier New"/>
                <a:cs typeface="Courier New"/>
                <a:sym typeface="Courier New"/>
              </a:rPr>
              <a:t>		</a:t>
            </a:r>
            <a:r>
              <a:rPr lang="en" dirty="0" err="1">
                <a:latin typeface="Courier New"/>
                <a:ea typeface="Courier New"/>
                <a:cs typeface="Courier New"/>
                <a:sym typeface="Courier New"/>
              </a:rPr>
              <a:t>setName</a:t>
            </a:r>
            <a:r>
              <a:rPr lang="en" dirty="0">
                <a:latin typeface="Courier New"/>
                <a:ea typeface="Courier New"/>
                <a:cs typeface="Courier New"/>
                <a:sym typeface="Courier New"/>
              </a:rPr>
              <a:t>(name);</a:t>
            </a:r>
          </a:p>
          <a:p>
            <a:pPr lvl="0" rtl="0">
              <a:spcBef>
                <a:spcPts val="0"/>
              </a:spcBef>
              <a:buClr>
                <a:schemeClr val="dk1"/>
              </a:buClr>
              <a:buSzPct val="100000"/>
              <a:buFont typeface="Arial"/>
              <a:buNone/>
            </a:pPr>
            <a:r>
              <a:rPr lang="en" dirty="0">
                <a:latin typeface="Courier New"/>
                <a:ea typeface="Courier New"/>
                <a:cs typeface="Courier New"/>
                <a:sym typeface="Courier New"/>
              </a:rPr>
              <a:t>		</a:t>
            </a:r>
            <a:r>
              <a:rPr lang="en" dirty="0" err="1">
                <a:latin typeface="Courier New"/>
                <a:ea typeface="Courier New"/>
                <a:cs typeface="Courier New"/>
                <a:sym typeface="Courier New"/>
              </a:rPr>
              <a:t>setAge</a:t>
            </a:r>
            <a:r>
              <a:rPr lang="en" dirty="0">
                <a:latin typeface="Courier New"/>
                <a:ea typeface="Courier New"/>
                <a:cs typeface="Courier New"/>
                <a:sym typeface="Courier New"/>
              </a:rPr>
              <a:t>(age);</a:t>
            </a:r>
          </a:p>
          <a:p>
            <a:pPr lvl="0" rtl="0">
              <a:spcBef>
                <a:spcPts val="0"/>
              </a:spcBef>
              <a:buClr>
                <a:schemeClr val="dk1"/>
              </a:buClr>
              <a:buSzPct val="100000"/>
              <a:buFont typeface="Arial"/>
              <a:buNone/>
            </a:pPr>
            <a:r>
              <a:rPr lang="en" dirty="0">
                <a:latin typeface="Courier New"/>
                <a:ea typeface="Courier New"/>
                <a:cs typeface="Courier New"/>
                <a:sym typeface="Courier New"/>
              </a:rPr>
              <a:t>	}</a:t>
            </a:r>
          </a:p>
          <a:p>
            <a:pPr lvl="0" rtl="0">
              <a:spcBef>
                <a:spcPts val="0"/>
              </a:spcBef>
              <a:buClr>
                <a:schemeClr val="dk1"/>
              </a:buClr>
              <a:buSzPct val="100000"/>
              <a:buFont typeface="Arial"/>
              <a:buNone/>
            </a:pPr>
            <a:r>
              <a:rPr lang="en" dirty="0">
                <a:latin typeface="Courier New"/>
                <a:ea typeface="Courier New"/>
                <a:cs typeface="Courier New"/>
                <a:sym typeface="Courier New"/>
              </a:rPr>
              <a:t>	</a:t>
            </a:r>
          </a:p>
          <a:p>
            <a:pPr lvl="0" rtl="0">
              <a:spcBef>
                <a:spcPts val="0"/>
              </a:spcBef>
              <a:buClr>
                <a:schemeClr val="dk1"/>
              </a:buClr>
              <a:buSzPct val="100000"/>
              <a:buFont typeface="Arial"/>
              <a:buNone/>
            </a:pPr>
            <a:r>
              <a:rPr lang="en" dirty="0">
                <a:latin typeface="Courier New"/>
                <a:ea typeface="Courier New"/>
                <a:cs typeface="Courier New"/>
                <a:sym typeface="Courier New"/>
              </a:rPr>
              <a:t>	public void </a:t>
            </a:r>
            <a:r>
              <a:rPr lang="en" dirty="0" err="1">
                <a:latin typeface="Courier New"/>
                <a:ea typeface="Courier New"/>
                <a:cs typeface="Courier New"/>
                <a:sym typeface="Courier New"/>
              </a:rPr>
              <a:t>setName</a:t>
            </a:r>
            <a:r>
              <a:rPr lang="en" dirty="0">
                <a:latin typeface="Courier New"/>
                <a:ea typeface="Courier New"/>
                <a:cs typeface="Courier New"/>
                <a:sym typeface="Courier New"/>
              </a:rPr>
              <a:t>(String name) {</a:t>
            </a:r>
          </a:p>
          <a:p>
            <a:pPr lvl="0" rtl="0">
              <a:spcBef>
                <a:spcPts val="0"/>
              </a:spcBef>
              <a:buClr>
                <a:schemeClr val="dk1"/>
              </a:buClr>
              <a:buSzPct val="100000"/>
              <a:buFont typeface="Arial"/>
              <a:buNone/>
            </a:pPr>
            <a:r>
              <a:rPr lang="en" dirty="0">
                <a:latin typeface="Courier New"/>
                <a:ea typeface="Courier New"/>
                <a:cs typeface="Courier New"/>
                <a:sym typeface="Courier New"/>
              </a:rPr>
              <a:t>		if (name == null)</a:t>
            </a:r>
          </a:p>
          <a:p>
            <a:pPr lvl="0" rtl="0">
              <a:spcBef>
                <a:spcPts val="0"/>
              </a:spcBef>
              <a:buClr>
                <a:schemeClr val="dk1"/>
              </a:buClr>
              <a:buSzPct val="100000"/>
              <a:buFont typeface="Arial"/>
              <a:buNone/>
            </a:pPr>
            <a:r>
              <a:rPr lang="en" dirty="0">
                <a:latin typeface="Courier New"/>
                <a:ea typeface="Courier New"/>
                <a:cs typeface="Courier New"/>
                <a:sym typeface="Courier New"/>
              </a:rPr>
              <a:t>			throw new </a:t>
            </a:r>
            <a:r>
              <a:rPr lang="en" dirty="0" err="1">
                <a:latin typeface="Courier New"/>
                <a:ea typeface="Courier New"/>
                <a:cs typeface="Courier New"/>
                <a:sym typeface="Courier New"/>
              </a:rPr>
              <a:t>IllegalArgumentException</a:t>
            </a:r>
            <a:r>
              <a:rPr lang="en" dirty="0">
                <a:latin typeface="Courier New"/>
                <a:ea typeface="Courier New"/>
                <a:cs typeface="Courier New"/>
                <a:sym typeface="Courier New"/>
              </a:rPr>
              <a:t>();</a:t>
            </a:r>
          </a:p>
          <a:p>
            <a:pPr lvl="0" rtl="0">
              <a:spcBef>
                <a:spcPts val="0"/>
              </a:spcBef>
              <a:buClr>
                <a:schemeClr val="dk1"/>
              </a:buClr>
              <a:buSzPct val="100000"/>
              <a:buFont typeface="Arial"/>
              <a:buNone/>
            </a:pPr>
            <a:r>
              <a:rPr lang="en" dirty="0">
                <a:latin typeface="Courier New"/>
                <a:ea typeface="Courier New"/>
                <a:cs typeface="Courier New"/>
                <a:sym typeface="Courier New"/>
              </a:rPr>
              <a:t>		</a:t>
            </a:r>
            <a:r>
              <a:rPr lang="en" dirty="0" err="1">
                <a:latin typeface="Courier New"/>
                <a:ea typeface="Courier New"/>
                <a:cs typeface="Courier New"/>
                <a:sym typeface="Courier New"/>
              </a:rPr>
              <a:t>this.name</a:t>
            </a:r>
            <a:r>
              <a:rPr lang="en" dirty="0">
                <a:latin typeface="Courier New"/>
                <a:ea typeface="Courier New"/>
                <a:cs typeface="Courier New"/>
                <a:sym typeface="Courier New"/>
              </a:rPr>
              <a:t> = name;</a:t>
            </a:r>
          </a:p>
          <a:p>
            <a:pPr lvl="0" rtl="0">
              <a:spcBef>
                <a:spcPts val="0"/>
              </a:spcBef>
              <a:buClr>
                <a:schemeClr val="dk1"/>
              </a:buClr>
              <a:buSzPct val="100000"/>
              <a:buFont typeface="Arial"/>
              <a:buNone/>
            </a:pPr>
            <a:r>
              <a:rPr lang="en" dirty="0">
                <a:latin typeface="Courier New"/>
                <a:ea typeface="Courier New"/>
                <a:cs typeface="Courier New"/>
                <a:sym typeface="Courier New"/>
              </a:rPr>
              <a:t>	}</a:t>
            </a:r>
          </a:p>
          <a:p>
            <a:pPr lvl="0" rtl="0">
              <a:spcBef>
                <a:spcPts val="0"/>
              </a:spcBef>
              <a:buClr>
                <a:schemeClr val="dk1"/>
              </a:buClr>
              <a:buSzPct val="100000"/>
              <a:buFont typeface="Arial"/>
              <a:buNone/>
            </a:pPr>
            <a:r>
              <a:rPr lang="en" dirty="0">
                <a:latin typeface="Courier New"/>
                <a:ea typeface="Courier New"/>
                <a:cs typeface="Courier New"/>
                <a:sym typeface="Courier New"/>
              </a:rPr>
              <a:t>	</a:t>
            </a:r>
          </a:p>
          <a:p>
            <a:pPr lvl="0" rtl="0">
              <a:spcBef>
                <a:spcPts val="0"/>
              </a:spcBef>
              <a:buClr>
                <a:schemeClr val="dk1"/>
              </a:buClr>
              <a:buSzPct val="100000"/>
              <a:buFont typeface="Arial"/>
              <a:buNone/>
            </a:pPr>
            <a:r>
              <a:rPr lang="en" dirty="0">
                <a:latin typeface="Courier New"/>
                <a:ea typeface="Courier New"/>
                <a:cs typeface="Courier New"/>
                <a:sym typeface="Courier New"/>
              </a:rPr>
              <a:t>	public void </a:t>
            </a:r>
            <a:r>
              <a:rPr lang="en" dirty="0" err="1">
                <a:latin typeface="Courier New"/>
                <a:ea typeface="Courier New"/>
                <a:cs typeface="Courier New"/>
                <a:sym typeface="Courier New"/>
              </a:rPr>
              <a:t>setAge</a:t>
            </a:r>
            <a:r>
              <a:rPr lang="en" dirty="0">
                <a:latin typeface="Courier New"/>
                <a:ea typeface="Courier New"/>
                <a:cs typeface="Courier New"/>
                <a:sym typeface="Courier New"/>
              </a:rPr>
              <a:t>(</a:t>
            </a:r>
            <a:r>
              <a:rPr lang="en" dirty="0" err="1">
                <a:latin typeface="Courier New"/>
                <a:ea typeface="Courier New"/>
                <a:cs typeface="Courier New"/>
                <a:sym typeface="Courier New"/>
              </a:rPr>
              <a:t>int</a:t>
            </a:r>
            <a:r>
              <a:rPr lang="en" dirty="0">
                <a:latin typeface="Courier New"/>
                <a:ea typeface="Courier New"/>
                <a:cs typeface="Courier New"/>
                <a:sym typeface="Courier New"/>
              </a:rPr>
              <a:t> age) {</a:t>
            </a:r>
          </a:p>
          <a:p>
            <a:pPr lvl="0" rtl="0">
              <a:spcBef>
                <a:spcPts val="0"/>
              </a:spcBef>
              <a:buClr>
                <a:schemeClr val="dk1"/>
              </a:buClr>
              <a:buSzPct val="100000"/>
              <a:buFont typeface="Arial"/>
              <a:buNone/>
            </a:pPr>
            <a:r>
              <a:rPr lang="en" dirty="0">
                <a:latin typeface="Courier New"/>
                <a:ea typeface="Courier New"/>
                <a:cs typeface="Courier New"/>
                <a:sym typeface="Courier New"/>
              </a:rPr>
              <a:t>		if (age &lt;= 0)</a:t>
            </a:r>
          </a:p>
          <a:p>
            <a:pPr lvl="0" rtl="0">
              <a:spcBef>
                <a:spcPts val="0"/>
              </a:spcBef>
              <a:buClr>
                <a:schemeClr val="dk1"/>
              </a:buClr>
              <a:buSzPct val="100000"/>
              <a:buFont typeface="Arial"/>
              <a:buNone/>
            </a:pPr>
            <a:r>
              <a:rPr lang="en" dirty="0">
                <a:latin typeface="Courier New"/>
                <a:ea typeface="Courier New"/>
                <a:cs typeface="Courier New"/>
                <a:sym typeface="Courier New"/>
              </a:rPr>
              <a:t>			throw new </a:t>
            </a:r>
            <a:r>
              <a:rPr lang="en" dirty="0" err="1">
                <a:latin typeface="Courier New"/>
                <a:ea typeface="Courier New"/>
                <a:cs typeface="Courier New"/>
                <a:sym typeface="Courier New"/>
              </a:rPr>
              <a:t>IllegalArgumentException</a:t>
            </a:r>
            <a:r>
              <a:rPr lang="en" dirty="0">
                <a:latin typeface="Courier New"/>
                <a:ea typeface="Courier New"/>
                <a:cs typeface="Courier New"/>
                <a:sym typeface="Courier New"/>
              </a:rPr>
              <a:t>();</a:t>
            </a:r>
          </a:p>
          <a:p>
            <a:pPr lvl="0" rtl="0">
              <a:spcBef>
                <a:spcPts val="0"/>
              </a:spcBef>
              <a:buClr>
                <a:schemeClr val="dk1"/>
              </a:buClr>
              <a:buSzPct val="100000"/>
              <a:buFont typeface="Arial"/>
              <a:buNone/>
            </a:pPr>
            <a:r>
              <a:rPr lang="en" dirty="0">
                <a:latin typeface="Courier New"/>
                <a:ea typeface="Courier New"/>
                <a:cs typeface="Courier New"/>
                <a:sym typeface="Courier New"/>
              </a:rPr>
              <a:t>		</a:t>
            </a:r>
            <a:r>
              <a:rPr lang="en" dirty="0" err="1">
                <a:latin typeface="Courier New"/>
                <a:ea typeface="Courier New"/>
                <a:cs typeface="Courier New"/>
                <a:sym typeface="Courier New"/>
              </a:rPr>
              <a:t>this.age</a:t>
            </a:r>
            <a:r>
              <a:rPr lang="en" dirty="0">
                <a:latin typeface="Courier New"/>
                <a:ea typeface="Courier New"/>
                <a:cs typeface="Courier New"/>
                <a:sym typeface="Courier New"/>
              </a:rPr>
              <a:t> = age;</a:t>
            </a:r>
          </a:p>
          <a:p>
            <a:pPr lvl="0" rtl="0">
              <a:spcBef>
                <a:spcPts val="0"/>
              </a:spcBef>
              <a:buClr>
                <a:schemeClr val="dk1"/>
              </a:buClr>
              <a:buSzPct val="100000"/>
              <a:buFont typeface="Arial"/>
              <a:buNone/>
            </a:pPr>
            <a:r>
              <a:rPr lang="en" dirty="0">
                <a:latin typeface="Courier New"/>
                <a:ea typeface="Courier New"/>
                <a:cs typeface="Courier New"/>
                <a:sym typeface="Courier New"/>
              </a:rPr>
              <a:t>	}</a:t>
            </a:r>
          </a:p>
          <a:p>
            <a:pPr lvl="0" rtl="0">
              <a:spcBef>
                <a:spcPts val="0"/>
              </a:spcBef>
              <a:buClr>
                <a:schemeClr val="dk1"/>
              </a:buClr>
              <a:buSzPct val="100000"/>
              <a:buFont typeface="Arial"/>
              <a:buNone/>
            </a:pPr>
            <a:r>
              <a:rPr lang="en" dirty="0">
                <a:latin typeface="Courier New"/>
                <a:ea typeface="Courier New"/>
                <a:cs typeface="Courier New"/>
                <a:sym typeface="Courier New"/>
              </a:rPr>
              <a:t>}</a:t>
            </a:r>
          </a:p>
          <a:p>
            <a:pPr>
              <a:spcBef>
                <a:spcPts val="0"/>
              </a:spcBef>
              <a:buNone/>
            </a:pPr>
            <a:endParaRPr dirty="0"/>
          </a:p>
        </p:txBody>
      </p:sp>
    </p:spTree>
    <p:extLst>
      <p:ext uri="{BB962C8B-B14F-4D97-AF65-F5344CB8AC3E}">
        <p14:creationId xmlns:p14="http://schemas.microsoft.com/office/powerpoint/2010/main" val="6856414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Shape 4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17" name="Shape 41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US" dirty="0" smtClean="0"/>
              <a:t>You can write a subclass of Exception, or </a:t>
            </a:r>
            <a:r>
              <a:rPr lang="en-US" dirty="0" err="1" smtClean="0"/>
              <a:t>RuntimeException</a:t>
            </a:r>
            <a:r>
              <a:rPr lang="en-US" dirty="0" smtClean="0"/>
              <a:t>, or any other subclass of </a:t>
            </a:r>
            <a:r>
              <a:rPr lang="en-US" dirty="0" err="1" smtClean="0"/>
              <a:t>Throwable</a:t>
            </a:r>
            <a:r>
              <a:rPr lang="en-US" dirty="0" smtClean="0"/>
              <a:t>.</a:t>
            </a:r>
          </a:p>
          <a:p>
            <a:pPr>
              <a:spcBef>
                <a:spcPts val="0"/>
              </a:spcBef>
              <a:buNone/>
            </a:pPr>
            <a:r>
              <a:rPr lang="en-US" dirty="0" smtClean="0"/>
              <a:t>Always</a:t>
            </a:r>
            <a:r>
              <a:rPr lang="en-US" baseline="0" dirty="0" smtClean="0"/>
              <a:t> put in both constructors, as shown.</a:t>
            </a:r>
            <a:endParaRPr dirty="0"/>
          </a:p>
        </p:txBody>
      </p:sp>
    </p:spTree>
    <p:extLst>
      <p:ext uri="{BB962C8B-B14F-4D97-AF65-F5344CB8AC3E}">
        <p14:creationId xmlns:p14="http://schemas.microsoft.com/office/powerpoint/2010/main" val="1793902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Shape 4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27" name="Shape 42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US" sz="1400" dirty="0" smtClean="0"/>
              <a:t>This slide tells what to do when an unhandled </a:t>
            </a:r>
            <a:r>
              <a:rPr lang="en-US" sz="1400" baseline="0" dirty="0" smtClean="0"/>
              <a:t>exception is thrown.</a:t>
            </a:r>
          </a:p>
          <a:p>
            <a:pPr rtl="0">
              <a:spcBef>
                <a:spcPts val="0"/>
              </a:spcBef>
              <a:buNone/>
            </a:pPr>
            <a:endParaRPr lang="en-US" sz="1400" baseline="0" dirty="0" smtClean="0">
              <a:solidFill>
                <a:schemeClr val="dk1"/>
              </a:solidFill>
            </a:endParaRPr>
          </a:p>
          <a:p>
            <a:pPr rtl="0">
              <a:spcBef>
                <a:spcPts val="0"/>
              </a:spcBef>
              <a:buNone/>
            </a:pPr>
            <a:r>
              <a:rPr lang="en-US" sz="1400" baseline="0" dirty="0" smtClean="0">
                <a:solidFill>
                  <a:schemeClr val="dk1"/>
                </a:solidFill>
              </a:rPr>
              <a:t>When Gries talks about this, he tells the students that this is a rather controversial thing, and</a:t>
            </a:r>
          </a:p>
          <a:p>
            <a:pPr rtl="0">
              <a:spcBef>
                <a:spcPts val="0"/>
              </a:spcBef>
              <a:buNone/>
            </a:pPr>
            <a:r>
              <a:rPr lang="en-US" sz="1400" baseline="0" dirty="0" smtClean="0">
                <a:solidFill>
                  <a:schemeClr val="dk1"/>
                </a:solidFill>
              </a:rPr>
              <a:t>That at this stage of the student’s learning, they don’t have to understand the controversy.</a:t>
            </a:r>
          </a:p>
          <a:p>
            <a:pPr rtl="0">
              <a:spcBef>
                <a:spcPts val="0"/>
              </a:spcBef>
              <a:buNone/>
            </a:pPr>
            <a:r>
              <a:rPr lang="en-US" sz="1400" baseline="0" dirty="0" smtClean="0">
                <a:solidFill>
                  <a:schemeClr val="dk1"/>
                </a:solidFill>
              </a:rPr>
              <a:t>Instead, just do what the slide says to do. That’s all.</a:t>
            </a:r>
          </a:p>
          <a:p>
            <a:pPr rtl="0">
              <a:spcBef>
                <a:spcPts val="0"/>
              </a:spcBef>
              <a:buNone/>
            </a:pPr>
            <a:endParaRPr lang="en-US" sz="1400" baseline="0" dirty="0" smtClean="0">
              <a:solidFill>
                <a:schemeClr val="dk1"/>
              </a:solidFill>
            </a:endParaRPr>
          </a:p>
          <a:p>
            <a:pPr rtl="0">
              <a:spcBef>
                <a:spcPts val="0"/>
              </a:spcBef>
              <a:buNone/>
            </a:pPr>
            <a:r>
              <a:rPr lang="en-US" sz="1400" baseline="0" dirty="0" smtClean="0">
                <a:solidFill>
                  <a:schemeClr val="dk1"/>
                </a:solidFill>
              </a:rPr>
              <a:t>This is just a syntax thing, nothing very deep. If it needs a throws clause, well, just put it in!</a:t>
            </a:r>
          </a:p>
          <a:p>
            <a:pPr rtl="0">
              <a:spcBef>
                <a:spcPts val="0"/>
              </a:spcBef>
              <a:buNone/>
            </a:pPr>
            <a:r>
              <a:rPr lang="en-US" sz="1400" baseline="0" dirty="0" smtClean="0">
                <a:solidFill>
                  <a:schemeClr val="dk1"/>
                </a:solidFill>
              </a:rPr>
              <a:t>Gries would end the lecture here.</a:t>
            </a:r>
          </a:p>
          <a:p>
            <a:pPr rtl="0">
              <a:spcBef>
                <a:spcPts val="0"/>
              </a:spcBef>
              <a:buNone/>
            </a:pPr>
            <a:endParaRPr lang="en-US" sz="1400" baseline="0" dirty="0" smtClean="0">
              <a:solidFill>
                <a:schemeClr val="dk1"/>
              </a:solidFill>
            </a:endParaRPr>
          </a:p>
          <a:p>
            <a:pPr rtl="0">
              <a:spcBef>
                <a:spcPts val="0"/>
              </a:spcBef>
              <a:buNone/>
            </a:pPr>
            <a:r>
              <a:rPr lang="en-US" sz="1400" baseline="0" dirty="0" smtClean="0">
                <a:solidFill>
                  <a:schemeClr val="dk1"/>
                </a:solidFill>
              </a:rPr>
              <a:t>But if you want to explain checked/unchecked exceptions and the controversy, then put up the next slide.</a:t>
            </a:r>
          </a:p>
          <a:p>
            <a:pPr rtl="0">
              <a:spcBef>
                <a:spcPts val="0"/>
              </a:spcBef>
              <a:buNone/>
            </a:pPr>
            <a:endParaRPr lang="en-US" sz="1400" baseline="0" dirty="0" smtClean="0">
              <a:solidFill>
                <a:schemeClr val="dk1"/>
              </a:solidFill>
            </a:endParaRPr>
          </a:p>
          <a:p>
            <a:pPr rtl="0">
              <a:spcBef>
                <a:spcPts val="0"/>
              </a:spcBef>
              <a:buNone/>
            </a:pPr>
            <a:endParaRPr lang="en" sz="1400" dirty="0">
              <a:solidFill>
                <a:schemeClr val="dk1"/>
              </a:solidFill>
            </a:endParaRPr>
          </a:p>
        </p:txBody>
      </p:sp>
    </p:spTree>
    <p:extLst>
      <p:ext uri="{BB962C8B-B14F-4D97-AF65-F5344CB8AC3E}">
        <p14:creationId xmlns:p14="http://schemas.microsoft.com/office/powerpoint/2010/main" val="20928287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Shape 4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27" name="Shape 42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US" sz="1400" dirty="0" smtClean="0"/>
              <a:t>In</a:t>
            </a:r>
            <a:r>
              <a:rPr lang="en-US" sz="1400" baseline="0" dirty="0" smtClean="0"/>
              <a:t> Java, there are </a:t>
            </a:r>
            <a:r>
              <a:rPr lang="en-US" sz="1400" i="1" baseline="0" dirty="0" smtClean="0"/>
              <a:t>checked</a:t>
            </a:r>
            <a:r>
              <a:rPr lang="en-US" sz="1400" i="0" baseline="0" dirty="0" smtClean="0"/>
              <a:t> and </a:t>
            </a:r>
            <a:r>
              <a:rPr lang="en-US" sz="1400" i="1" baseline="0" dirty="0" smtClean="0"/>
              <a:t>unchecked</a:t>
            </a:r>
            <a:r>
              <a:rPr lang="en-US" sz="1400" i="0" baseline="0" dirty="0" smtClean="0"/>
              <a:t> exceptions.</a:t>
            </a:r>
            <a:endParaRPr lang="en-US" sz="1400" dirty="0" smtClean="0"/>
          </a:p>
          <a:p>
            <a:pPr rtl="0">
              <a:spcBef>
                <a:spcPts val="0"/>
              </a:spcBef>
              <a:buNone/>
            </a:pPr>
            <a:endParaRPr sz="1400" dirty="0"/>
          </a:p>
          <a:p>
            <a:pPr rtl="0">
              <a:spcBef>
                <a:spcPts val="0"/>
              </a:spcBef>
              <a:buNone/>
            </a:pPr>
            <a:r>
              <a:rPr lang="en" sz="1400" dirty="0"/>
              <a:t>If a </a:t>
            </a:r>
            <a:r>
              <a:rPr lang="en" sz="1400" i="1" dirty="0"/>
              <a:t>checked exception</a:t>
            </a:r>
            <a:r>
              <a:rPr lang="en" sz="1400" dirty="0"/>
              <a:t> </a:t>
            </a:r>
            <a:r>
              <a:rPr lang="en-US" sz="1400" dirty="0" smtClean="0"/>
              <a:t>can be </a:t>
            </a:r>
            <a:r>
              <a:rPr lang="en" sz="1400" dirty="0" smtClean="0"/>
              <a:t>thrown</a:t>
            </a:r>
            <a:r>
              <a:rPr lang="en-US" sz="1400" baseline="0" dirty="0" smtClean="0"/>
              <a:t> outside the method to the place of call, then a throws clause is needed.</a:t>
            </a:r>
          </a:p>
          <a:p>
            <a:pPr rtl="0">
              <a:spcBef>
                <a:spcPts val="0"/>
              </a:spcBef>
              <a:buNone/>
            </a:pPr>
            <a:r>
              <a:rPr lang="en-US" sz="1400" baseline="0" dirty="0" smtClean="0"/>
              <a:t>In the first method above, the </a:t>
            </a:r>
            <a:r>
              <a:rPr lang="en-US" sz="1400" baseline="0" dirty="0" err="1" smtClean="0"/>
              <a:t>OurException</a:t>
            </a:r>
            <a:r>
              <a:rPr lang="en-US" sz="1400" baseline="0" dirty="0" smtClean="0"/>
              <a:t> is caught, so it can’t be thrown outside the method.</a:t>
            </a:r>
          </a:p>
          <a:p>
            <a:pPr rtl="0">
              <a:spcBef>
                <a:spcPts val="0"/>
              </a:spcBef>
              <a:buNone/>
            </a:pPr>
            <a:endParaRPr sz="1400" dirty="0"/>
          </a:p>
          <a:p>
            <a:pPr rtl="0">
              <a:spcBef>
                <a:spcPts val="0"/>
              </a:spcBef>
              <a:buNone/>
            </a:pPr>
            <a:r>
              <a:rPr lang="en-US" sz="1400" dirty="0" smtClean="0"/>
              <a:t>Tell the students that there is</a:t>
            </a:r>
            <a:r>
              <a:rPr lang="en-US" sz="1400" baseline="0" dirty="0" smtClean="0"/>
              <a:t> a</a:t>
            </a:r>
            <a:r>
              <a:rPr lang="en" sz="1400" dirty="0" smtClean="0"/>
              <a:t> controversy </a:t>
            </a:r>
            <a:r>
              <a:rPr lang="en" sz="1400" dirty="0"/>
              <a:t>is regarding java’s design decision to have checked and unchecked exceptions.</a:t>
            </a:r>
          </a:p>
          <a:p>
            <a:pPr rtl="0">
              <a:spcBef>
                <a:spcPts val="0"/>
              </a:spcBef>
              <a:buNone/>
            </a:pPr>
            <a:r>
              <a:rPr lang="en" sz="1400" dirty="0"/>
              <a:t>It is bad style to throw only unchecked exceptions </a:t>
            </a:r>
            <a:r>
              <a:rPr lang="en" sz="1400" dirty="0" smtClean="0"/>
              <a:t>(the </a:t>
            </a:r>
            <a:r>
              <a:rPr lang="en" sz="1400" dirty="0"/>
              <a:t>lazy programmer doesn’t want to declare exceptions</a:t>
            </a:r>
            <a:r>
              <a:rPr lang="en" sz="1400" dirty="0" smtClean="0"/>
              <a:t>).</a:t>
            </a:r>
            <a:endParaRPr lang="en-US" sz="1400" dirty="0" smtClean="0"/>
          </a:p>
          <a:p>
            <a:pPr rtl="0">
              <a:spcBef>
                <a:spcPts val="0"/>
              </a:spcBef>
              <a:buNone/>
            </a:pPr>
            <a:endParaRPr lang="en-US" sz="1400" dirty="0" smtClean="0"/>
          </a:p>
          <a:p>
            <a:pPr rtl="0">
              <a:spcBef>
                <a:spcPts val="0"/>
              </a:spcBef>
              <a:buNone/>
            </a:pPr>
            <a:r>
              <a:rPr lang="en-US" sz="1400" dirty="0" smtClean="0"/>
              <a:t>This actually is a small point in the whole Java OO concept. Don’t worry</a:t>
            </a:r>
            <a:r>
              <a:rPr lang="en-US" sz="1400" baseline="0" dirty="0" smtClean="0"/>
              <a:t> about it. If Java asks you to put in a throws clause, put it in.</a:t>
            </a:r>
          </a:p>
          <a:p>
            <a:pPr rtl="0">
              <a:spcBef>
                <a:spcPts val="0"/>
              </a:spcBef>
              <a:buNone/>
            </a:pPr>
            <a:r>
              <a:rPr lang="en-US" sz="1400" baseline="0" dirty="0" smtClean="0"/>
              <a:t>That’s all there need be to </a:t>
            </a:r>
            <a:r>
              <a:rPr lang="en-US" sz="1400" baseline="0" smtClean="0"/>
              <a:t>the issue.</a:t>
            </a:r>
            <a:endParaRPr lang="en" sz="1400" dirty="0"/>
          </a:p>
          <a:p>
            <a:pPr rtl="0">
              <a:spcBef>
                <a:spcPts val="0"/>
              </a:spcBef>
              <a:buNone/>
            </a:pPr>
            <a:endParaRPr sz="1400" dirty="0"/>
          </a:p>
          <a:p>
            <a:pPr lvl="0" rtl="0">
              <a:spcBef>
                <a:spcPts val="0"/>
              </a:spcBef>
              <a:buNone/>
            </a:pPr>
            <a:r>
              <a:rPr lang="en" sz="1400" dirty="0"/>
              <a:t>Here’s the general guideline: </a:t>
            </a:r>
            <a:r>
              <a:rPr lang="en" sz="1400" dirty="0">
                <a:solidFill>
                  <a:schemeClr val="dk1"/>
                </a:solidFill>
              </a:rPr>
              <a:t> If a client can reasonably be expected to recover from an exception, make it a checked exception. If a client cannot do anything to recover from the exception, make it an unchecked exception (e.g. IllegalArgumentException is unchecked).</a:t>
            </a:r>
          </a:p>
        </p:txBody>
      </p:sp>
    </p:spTree>
    <p:extLst>
      <p:ext uri="{BB962C8B-B14F-4D97-AF65-F5344CB8AC3E}">
        <p14:creationId xmlns:p14="http://schemas.microsoft.com/office/powerpoint/2010/main" val="5389537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2"/>
        <p:cNvGrpSpPr/>
        <p:nvPr/>
      </p:nvGrpSpPr>
      <p:grpSpPr>
        <a:xfrm>
          <a:off x="0" y="0"/>
          <a:ext cx="0" cy="0"/>
          <a:chOff x="0" y="0"/>
          <a:chExt cx="0" cy="0"/>
        </a:xfrm>
      </p:grpSpPr>
      <p:sp>
        <p:nvSpPr>
          <p:cNvPr id="433" name="Shape 4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34" name="Shape 4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100397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8"/>
        <p:cNvGrpSpPr/>
        <p:nvPr/>
      </p:nvGrpSpPr>
      <p:grpSpPr>
        <a:xfrm>
          <a:off x="0" y="0"/>
          <a:ext cx="0" cy="0"/>
          <a:chOff x="0" y="0"/>
          <a:chExt cx="0" cy="0"/>
        </a:xfrm>
      </p:grpSpPr>
      <p:sp>
        <p:nvSpPr>
          <p:cNvPr id="449" name="Shape 4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50" name="Shape 45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extLst>
      <p:ext uri="{BB962C8B-B14F-4D97-AF65-F5344CB8AC3E}">
        <p14:creationId xmlns:p14="http://schemas.microsoft.com/office/powerpoint/2010/main" val="4549102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4" name="Shape 7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17500" rtl="0">
              <a:spcBef>
                <a:spcPts val="0"/>
              </a:spcBef>
              <a:buClr>
                <a:srgbClr val="000000"/>
              </a:buClr>
              <a:buSzPct val="100000"/>
              <a:buFont typeface="Arial"/>
              <a:buChar char="●"/>
            </a:pPr>
            <a:r>
              <a:rPr lang="en" sz="1400" dirty="0"/>
              <a:t>Explain how variable pets and the referenced value are separate. </a:t>
            </a:r>
          </a:p>
          <a:p>
            <a:pPr marL="457200" lvl="0" indent="-317500" rtl="0">
              <a:spcBef>
                <a:spcPts val="0"/>
              </a:spcBef>
              <a:buClr>
                <a:srgbClr val="000000"/>
              </a:buClr>
              <a:buSzPct val="100000"/>
              <a:buFont typeface="Arial"/>
              <a:buChar char="●"/>
            </a:pPr>
            <a:r>
              <a:rPr lang="en" sz="1400" dirty="0"/>
              <a:t>Explain that </a:t>
            </a:r>
            <a:r>
              <a:rPr lang="en" sz="1400" dirty="0" smtClean="0"/>
              <a:t>any </a:t>
            </a:r>
            <a:r>
              <a:rPr lang="en" sz="1400" dirty="0"/>
              <a:t>object </a:t>
            </a:r>
            <a:r>
              <a:rPr lang="en-US" sz="1400" dirty="0" smtClean="0"/>
              <a:t>can</a:t>
            </a:r>
            <a:r>
              <a:rPr lang="en" sz="1400" dirty="0" smtClean="0"/>
              <a:t> </a:t>
            </a:r>
            <a:r>
              <a:rPr lang="en" sz="1400" dirty="0"/>
              <a:t>be stored in the array as long as it has the appropriate type.</a:t>
            </a:r>
          </a:p>
          <a:p>
            <a:pPr marL="914400" lvl="1" indent="-317500" rtl="0">
              <a:spcBef>
                <a:spcPts val="0"/>
              </a:spcBef>
              <a:buClr>
                <a:srgbClr val="000000"/>
              </a:buClr>
              <a:buSzPct val="100000"/>
              <a:buFont typeface="Courier New"/>
              <a:buChar char="o"/>
            </a:pPr>
            <a:r>
              <a:rPr lang="en" sz="1400" dirty="0">
                <a:solidFill>
                  <a:schemeClr val="dk1"/>
                </a:solidFill>
              </a:rPr>
              <a:t>We need to be assured that we can call any methods that belong to Animal with the elements in the array.</a:t>
            </a:r>
          </a:p>
          <a:p>
            <a:pPr marL="457200" lvl="0" indent="-317500" rtl="0">
              <a:spcBef>
                <a:spcPts val="0"/>
              </a:spcBef>
              <a:buClr>
                <a:srgbClr val="000000"/>
              </a:buClr>
              <a:buSzPct val="100000"/>
              <a:buFont typeface="Arial"/>
              <a:buChar char="●"/>
            </a:pPr>
            <a:r>
              <a:rPr lang="en" sz="1400" b="1" dirty="0"/>
              <a:t>All elements in the array are of the same type.</a:t>
            </a:r>
          </a:p>
          <a:p>
            <a:pPr marL="457200" lvl="0" indent="-317500" rtl="0">
              <a:spcBef>
                <a:spcPts val="0"/>
              </a:spcBef>
              <a:buClr>
                <a:srgbClr val="000000"/>
              </a:buClr>
              <a:buSzPct val="100000"/>
              <a:buFont typeface="Arial"/>
              <a:buChar char="●"/>
            </a:pPr>
            <a:r>
              <a:rPr lang="en" sz="1400" dirty="0">
                <a:latin typeface="Consolas"/>
                <a:ea typeface="Consolas"/>
                <a:cs typeface="Consolas"/>
                <a:sym typeface="Consolas"/>
              </a:rPr>
              <a:t>new Object()</a:t>
            </a:r>
            <a:r>
              <a:rPr lang="en" sz="1400" dirty="0"/>
              <a:t> won’t fit because it cannot be </a:t>
            </a:r>
            <a:r>
              <a:rPr lang="en" sz="1400" dirty="0" smtClean="0"/>
              <a:t>cast </a:t>
            </a:r>
            <a:r>
              <a:rPr lang="en" sz="1400" dirty="0"/>
              <a:t>down to Animal. </a:t>
            </a:r>
          </a:p>
          <a:p>
            <a:pPr lvl="0">
              <a:spcBef>
                <a:spcPts val="0"/>
              </a:spcBef>
              <a:buNone/>
            </a:pPr>
            <a:endParaRPr sz="1400" dirty="0"/>
          </a:p>
        </p:txBody>
      </p:sp>
    </p:spTree>
    <p:extLst>
      <p:ext uri="{BB962C8B-B14F-4D97-AF65-F5344CB8AC3E}">
        <p14:creationId xmlns:p14="http://schemas.microsoft.com/office/powerpoint/2010/main" val="804085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0" name="Shape 11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400"/>
              <a:t>Explain that Java arrays do not expand. If you would like to add more elements to an array, you need to copy the previous array to the new one. Note that the students do not need to know System.arraycopy or Arrays.copyOf.</a:t>
            </a:r>
          </a:p>
        </p:txBody>
      </p:sp>
    </p:spTree>
    <p:extLst>
      <p:ext uri="{BB962C8B-B14F-4D97-AF65-F5344CB8AC3E}">
        <p14:creationId xmlns:p14="http://schemas.microsoft.com/office/powerpoint/2010/main" val="156727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7" name="Shape 11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extLst>
      <p:ext uri="{BB962C8B-B14F-4D97-AF65-F5344CB8AC3E}">
        <p14:creationId xmlns:p14="http://schemas.microsoft.com/office/powerpoint/2010/main" val="13018051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24" name="Shape 1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a:solidFill>
                  <a:srgbClr val="1155CC"/>
                </a:solidFill>
                <a:latin typeface="Courier New"/>
                <a:ea typeface="Courier New"/>
                <a:cs typeface="Courier New"/>
                <a:sym typeface="Courier New"/>
              </a:rPr>
              <a:t>public static int get(int[] b, int n, int t) { </a:t>
            </a:r>
          </a:p>
          <a:p>
            <a:pPr lvl="0" rtl="0">
              <a:spcBef>
                <a:spcPts val="0"/>
              </a:spcBef>
              <a:buClr>
                <a:schemeClr val="dk1"/>
              </a:buClr>
              <a:buSzPct val="100000"/>
              <a:buFont typeface="Arial"/>
              <a:buNone/>
            </a:pPr>
            <a:r>
              <a:rPr lang="en" b="1">
                <a:solidFill>
                  <a:srgbClr val="1155CC"/>
                </a:solidFill>
                <a:latin typeface="Courier New"/>
                <a:ea typeface="Courier New"/>
                <a:cs typeface="Courier New"/>
                <a:sym typeface="Courier New"/>
              </a:rPr>
              <a:t>	for (int i = 0; i &lt; b.length; i++) {</a:t>
            </a:r>
          </a:p>
          <a:p>
            <a:pPr lvl="0" rtl="0">
              <a:spcBef>
                <a:spcPts val="0"/>
              </a:spcBef>
              <a:buClr>
                <a:schemeClr val="dk1"/>
              </a:buClr>
              <a:buSzPct val="100000"/>
              <a:buFont typeface="Arial"/>
              <a:buNone/>
            </a:pPr>
            <a:r>
              <a:rPr lang="en" b="1">
                <a:solidFill>
                  <a:srgbClr val="1155CC"/>
                </a:solidFill>
                <a:latin typeface="Courier New"/>
                <a:ea typeface="Courier New"/>
                <a:cs typeface="Courier New"/>
                <a:sym typeface="Courier New"/>
              </a:rPr>
              <a:t>		if (arr[i] == t) {</a:t>
            </a:r>
          </a:p>
          <a:p>
            <a:pPr lvl="0" rtl="0">
              <a:spcBef>
                <a:spcPts val="0"/>
              </a:spcBef>
              <a:buClr>
                <a:schemeClr val="dk1"/>
              </a:buClr>
              <a:buSzPct val="100000"/>
              <a:buFont typeface="Arial"/>
              <a:buNone/>
            </a:pPr>
            <a:r>
              <a:rPr lang="en" b="1">
                <a:solidFill>
                  <a:srgbClr val="1155CC"/>
                </a:solidFill>
                <a:latin typeface="Courier New"/>
                <a:ea typeface="Courier New"/>
                <a:cs typeface="Courier New"/>
                <a:sym typeface="Courier New"/>
              </a:rPr>
              <a:t>			if (n == 1) return i;</a:t>
            </a:r>
          </a:p>
          <a:p>
            <a:pPr lvl="0" rtl="0">
              <a:spcBef>
                <a:spcPts val="0"/>
              </a:spcBef>
              <a:buClr>
                <a:schemeClr val="dk1"/>
              </a:buClr>
              <a:buSzPct val="100000"/>
              <a:buFont typeface="Arial"/>
              <a:buNone/>
            </a:pPr>
            <a:r>
              <a:rPr lang="en" b="1">
                <a:solidFill>
                  <a:srgbClr val="1155CC"/>
                </a:solidFill>
                <a:latin typeface="Courier New"/>
                <a:ea typeface="Courier New"/>
                <a:cs typeface="Courier New"/>
                <a:sym typeface="Courier New"/>
              </a:rPr>
              <a:t>			n--; </a:t>
            </a:r>
          </a:p>
          <a:p>
            <a:pPr lvl="0" rtl="0">
              <a:spcBef>
                <a:spcPts val="0"/>
              </a:spcBef>
              <a:buClr>
                <a:schemeClr val="dk1"/>
              </a:buClr>
              <a:buSzPct val="100000"/>
              <a:buFont typeface="Arial"/>
              <a:buNone/>
            </a:pPr>
            <a:r>
              <a:rPr lang="en" b="1">
                <a:solidFill>
                  <a:srgbClr val="1155CC"/>
                </a:solidFill>
                <a:latin typeface="Courier New"/>
                <a:ea typeface="Courier New"/>
                <a:cs typeface="Courier New"/>
                <a:sym typeface="Courier New"/>
              </a:rPr>
              <a:t>		}</a:t>
            </a:r>
          </a:p>
          <a:p>
            <a:pPr lvl="0" rtl="0">
              <a:spcBef>
                <a:spcPts val="0"/>
              </a:spcBef>
              <a:buClr>
                <a:schemeClr val="dk1"/>
              </a:buClr>
              <a:buSzPct val="100000"/>
              <a:buFont typeface="Arial"/>
              <a:buNone/>
            </a:pPr>
            <a:r>
              <a:rPr lang="en" b="1">
                <a:solidFill>
                  <a:srgbClr val="1155CC"/>
                </a:solidFill>
                <a:latin typeface="Courier New"/>
                <a:ea typeface="Courier New"/>
                <a:cs typeface="Courier New"/>
                <a:sym typeface="Courier New"/>
              </a:rPr>
              <a:t>	}</a:t>
            </a:r>
          </a:p>
          <a:p>
            <a:pPr lvl="0" rtl="0">
              <a:spcBef>
                <a:spcPts val="0"/>
              </a:spcBef>
              <a:buClr>
                <a:schemeClr val="dk1"/>
              </a:buClr>
              <a:buSzPct val="100000"/>
              <a:buFont typeface="Arial"/>
              <a:buNone/>
            </a:pPr>
            <a:r>
              <a:rPr lang="en" b="1">
                <a:solidFill>
                  <a:srgbClr val="1155CC"/>
                </a:solidFill>
                <a:latin typeface="Courier New"/>
                <a:ea typeface="Courier New"/>
                <a:cs typeface="Courier New"/>
                <a:sym typeface="Courier New"/>
              </a:rPr>
              <a:t>	return -1;</a:t>
            </a:r>
          </a:p>
          <a:p>
            <a:pPr lvl="0" rtl="0">
              <a:spcBef>
                <a:spcPts val="0"/>
              </a:spcBef>
              <a:buClr>
                <a:schemeClr val="dk1"/>
              </a:buClr>
              <a:buSzPct val="100000"/>
              <a:buFont typeface="Arial"/>
              <a:buNone/>
            </a:pPr>
            <a:r>
              <a:rPr lang="en" b="1">
                <a:solidFill>
                  <a:srgbClr val="1155CC"/>
                </a:solidFill>
                <a:latin typeface="Courier New"/>
                <a:ea typeface="Courier New"/>
                <a:cs typeface="Courier New"/>
                <a:sym typeface="Courier New"/>
              </a:rPr>
              <a:t>}</a:t>
            </a:r>
          </a:p>
          <a:p>
            <a:pPr>
              <a:spcBef>
                <a:spcPts val="0"/>
              </a:spcBef>
              <a:buNone/>
            </a:pPr>
            <a:endParaRPr/>
          </a:p>
        </p:txBody>
      </p:sp>
    </p:spTree>
    <p:extLst>
      <p:ext uri="{BB962C8B-B14F-4D97-AF65-F5344CB8AC3E}">
        <p14:creationId xmlns:p14="http://schemas.microsoft.com/office/powerpoint/2010/main" val="875004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Shape 1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64" name="Shape 16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extLst>
      <p:ext uri="{BB962C8B-B14F-4D97-AF65-F5344CB8AC3E}">
        <p14:creationId xmlns:p14="http://schemas.microsoft.com/office/powerpoint/2010/main" val="2258772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extLst>
      <p:ext uri="{BB962C8B-B14F-4D97-AF65-F5344CB8AC3E}">
        <p14:creationId xmlns:p14="http://schemas.microsoft.com/office/powerpoint/2010/main" val="17151180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Shape 22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22" name="Shape 2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dirty="0"/>
          </a:p>
        </p:txBody>
      </p:sp>
    </p:spTree>
    <p:extLst>
      <p:ext uri="{BB962C8B-B14F-4D97-AF65-F5344CB8AC3E}">
        <p14:creationId xmlns:p14="http://schemas.microsoft.com/office/powerpoint/2010/main" val="315400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457200" y="563759"/>
            <a:ext cx="8229600" cy="3009600"/>
          </a:xfrm>
          <a:prstGeom prst="rect">
            <a:avLst/>
          </a:prstGeom>
        </p:spPr>
        <p:txBody>
          <a:bodyPr lIns="91425" tIns="91425" rIns="91425" bIns="91425" anchor="t"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a:endParaRPr/>
          </a:p>
        </p:txBody>
      </p:sp>
      <p:sp>
        <p:nvSpPr>
          <p:cNvPr id="11" name="Shape 11"/>
          <p:cNvSpPr txBox="1">
            <a:spLocks noGrp="1"/>
          </p:cNvSpPr>
          <p:nvPr>
            <p:ph type="subTitle" idx="1"/>
          </p:nvPr>
        </p:nvSpPr>
        <p:spPr>
          <a:xfrm>
            <a:off x="457200" y="3716392"/>
            <a:ext cx="8229600" cy="1232699"/>
          </a:xfrm>
          <a:prstGeom prst="rect">
            <a:avLst/>
          </a:prstGeom>
        </p:spPr>
        <p:txBody>
          <a:bodyPr lIns="91425" tIns="91425" rIns="91425" bIns="91425" anchor="t" anchorCtr="0"/>
          <a:lstStyle>
            <a:lvl1pPr>
              <a:spcBef>
                <a:spcPts val="0"/>
              </a:spcBef>
              <a:buClr>
                <a:schemeClr val="dk2"/>
              </a:buClr>
              <a:buSzPct val="100000"/>
              <a:buNone/>
              <a:defRPr sz="4800">
                <a:solidFill>
                  <a:schemeClr val="dk2"/>
                </a:solidFill>
              </a:defRPr>
            </a:lvl1pPr>
            <a:lvl2pPr>
              <a:spcBef>
                <a:spcPts val="0"/>
              </a:spcBef>
              <a:buClr>
                <a:schemeClr val="dk2"/>
              </a:buClr>
              <a:buSzPct val="100000"/>
              <a:buNone/>
              <a:defRPr sz="4800">
                <a:solidFill>
                  <a:schemeClr val="dk2"/>
                </a:solidFill>
              </a:defRPr>
            </a:lvl2pPr>
            <a:lvl3pPr>
              <a:spcBef>
                <a:spcPts val="0"/>
              </a:spcBef>
              <a:buClr>
                <a:schemeClr val="dk2"/>
              </a:buClr>
              <a:buSzPct val="100000"/>
              <a:buNone/>
              <a:defRPr sz="4800">
                <a:solidFill>
                  <a:schemeClr val="dk2"/>
                </a:solidFill>
              </a:defRPr>
            </a:lvl3pPr>
            <a:lvl4pPr>
              <a:spcBef>
                <a:spcPts val="0"/>
              </a:spcBef>
              <a:buClr>
                <a:schemeClr val="dk2"/>
              </a:buClr>
              <a:buSzPct val="100000"/>
              <a:buNone/>
              <a:defRPr sz="4800">
                <a:solidFill>
                  <a:schemeClr val="dk2"/>
                </a:solidFill>
              </a:defRPr>
            </a:lvl4pPr>
            <a:lvl5pPr>
              <a:spcBef>
                <a:spcPts val="0"/>
              </a:spcBef>
              <a:buClr>
                <a:schemeClr val="dk2"/>
              </a:buClr>
              <a:buSzPct val="100000"/>
              <a:buNone/>
              <a:defRPr sz="4800">
                <a:solidFill>
                  <a:schemeClr val="dk2"/>
                </a:solidFill>
              </a:defRPr>
            </a:lvl5pPr>
            <a:lvl6pPr>
              <a:spcBef>
                <a:spcPts val="0"/>
              </a:spcBef>
              <a:buClr>
                <a:schemeClr val="dk2"/>
              </a:buClr>
              <a:buSzPct val="100000"/>
              <a:buNone/>
              <a:defRPr sz="4800">
                <a:solidFill>
                  <a:schemeClr val="dk2"/>
                </a:solidFill>
              </a:defRPr>
            </a:lvl6pPr>
            <a:lvl7pPr>
              <a:spcBef>
                <a:spcPts val="0"/>
              </a:spcBef>
              <a:buClr>
                <a:schemeClr val="dk2"/>
              </a:buClr>
              <a:buSzPct val="100000"/>
              <a:buNone/>
              <a:defRPr sz="4800">
                <a:solidFill>
                  <a:schemeClr val="dk2"/>
                </a:solidFill>
              </a:defRPr>
            </a:lvl7pPr>
            <a:lvl8pPr>
              <a:spcBef>
                <a:spcPts val="0"/>
              </a:spcBef>
              <a:buClr>
                <a:schemeClr val="dk2"/>
              </a:buClr>
              <a:buSzPct val="100000"/>
              <a:buNone/>
              <a:defRPr sz="4800">
                <a:solidFill>
                  <a:schemeClr val="dk2"/>
                </a:solidFill>
              </a:defRPr>
            </a:lvl8pPr>
            <a:lvl9pPr>
              <a:spcBef>
                <a:spcPts val="0"/>
              </a:spcBef>
              <a:buClr>
                <a:schemeClr val="dk2"/>
              </a:buClr>
              <a:buSzPct val="100000"/>
              <a:buNone/>
              <a:defRPr sz="4800">
                <a:solidFill>
                  <a:schemeClr val="dk2"/>
                </a:solidFill>
              </a:defRPr>
            </a:lvl9pPr>
          </a:lstStyle>
          <a:p>
            <a:endParaRPr/>
          </a:p>
        </p:txBody>
      </p:sp>
      <p:cxnSp>
        <p:nvCxnSpPr>
          <p:cNvPr id="12" name="Shape 12"/>
          <p:cNvCxnSpPr/>
          <p:nvPr/>
        </p:nvCxnSpPr>
        <p:spPr>
          <a:xfrm>
            <a:off x="457200" y="411479"/>
            <a:ext cx="8229600" cy="0"/>
          </a:xfrm>
          <a:prstGeom prst="straightConnector1">
            <a:avLst/>
          </a:prstGeom>
          <a:noFill/>
          <a:ln w="57150" cap="flat">
            <a:solidFill>
              <a:schemeClr val="accent1"/>
            </a:solidFill>
            <a:prstDash val="solid"/>
            <a:round/>
            <a:headEnd type="none" w="med" len="med"/>
            <a:tailEnd type="none" w="med" len="med"/>
          </a:ln>
        </p:spPr>
      </p:cxnSp>
      <p:cxnSp>
        <p:nvCxnSpPr>
          <p:cNvPr id="13" name="Shape 13"/>
          <p:cNvCxnSpPr/>
          <p:nvPr/>
        </p:nvCxnSpPr>
        <p:spPr>
          <a:xfrm>
            <a:off x="457200" y="3633382"/>
            <a:ext cx="8229600" cy="0"/>
          </a:xfrm>
          <a:prstGeom prst="straightConnector1">
            <a:avLst/>
          </a:prstGeom>
          <a:noFill/>
          <a:ln w="57150" cap="flat">
            <a:solidFill>
              <a:schemeClr val="accent1"/>
            </a:solidFill>
            <a:prstDash val="solid"/>
            <a:round/>
            <a:headEnd type="none" w="med" len="med"/>
            <a:tailEnd type="none" w="med" len="med"/>
          </a:ln>
        </p:spPr>
      </p:cxnSp>
      <p:sp>
        <p:nvSpPr>
          <p:cNvPr id="14" name="Shape 14"/>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17" name="Shape 17"/>
          <p:cNvSpPr txBox="1">
            <a:spLocks noGrp="1"/>
          </p:cNvSpPr>
          <p:nvPr>
            <p:ph type="body" idx="1"/>
          </p:nvPr>
        </p:nvSpPr>
        <p:spPr>
          <a:xfrm>
            <a:off x="457200" y="1200150"/>
            <a:ext cx="82296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18" name="Shape 18"/>
          <p:cNvCxnSpPr/>
          <p:nvPr/>
        </p:nvCxnSpPr>
        <p:spPr>
          <a:xfrm>
            <a:off x="457200" y="1143000"/>
            <a:ext cx="8229600" cy="0"/>
          </a:xfrm>
          <a:prstGeom prst="straightConnector1">
            <a:avLst/>
          </a:prstGeom>
          <a:noFill/>
          <a:ln w="50800" cap="flat">
            <a:solidFill>
              <a:srgbClr val="DA0002"/>
            </a:solidFill>
            <a:prstDash val="solid"/>
            <a:round/>
            <a:headEnd type="none" w="med" len="med"/>
            <a:tailEnd type="none" w="med" len="med"/>
          </a:ln>
        </p:spPr>
      </p:cxnSp>
      <p:sp>
        <p:nvSpPr>
          <p:cNvPr id="19" name="Shape 1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22" name="Shape 22"/>
          <p:cNvSpPr txBox="1">
            <a:spLocks noGrp="1"/>
          </p:cNvSpPr>
          <p:nvPr>
            <p:ph type="body" idx="1"/>
          </p:nvPr>
        </p:nvSpPr>
        <p:spPr>
          <a:xfrm>
            <a:off x="457200"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3" name="Shape 23"/>
          <p:cNvSpPr txBox="1">
            <a:spLocks noGrp="1"/>
          </p:cNvSpPr>
          <p:nvPr>
            <p:ph type="body" idx="2"/>
          </p:nvPr>
        </p:nvSpPr>
        <p:spPr>
          <a:xfrm>
            <a:off x="4692273"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4" name="Shape 24"/>
          <p:cNvCxnSpPr/>
          <p:nvPr/>
        </p:nvCxnSpPr>
        <p:spPr>
          <a:xfrm>
            <a:off x="457200" y="1143000"/>
            <a:ext cx="8229600" cy="0"/>
          </a:xfrm>
          <a:prstGeom prst="straightConnector1">
            <a:avLst/>
          </a:prstGeom>
          <a:noFill/>
          <a:ln w="50800" cap="flat">
            <a:solidFill>
              <a:srgbClr val="DA0002"/>
            </a:solidFill>
            <a:prstDash val="solid"/>
            <a:round/>
            <a:headEnd type="none" w="med" len="med"/>
            <a:tailEnd type="none" w="med" len="med"/>
          </a:ln>
        </p:spPr>
      </p:cxnSp>
      <p:sp>
        <p:nvSpPr>
          <p:cNvPr id="25" name="Shape 25"/>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8" name="Shape 28"/>
          <p:cNvCxnSpPr/>
          <p:nvPr/>
        </p:nvCxnSpPr>
        <p:spPr>
          <a:xfrm>
            <a:off x="457200" y="1143000"/>
            <a:ext cx="8229600" cy="0"/>
          </a:xfrm>
          <a:prstGeom prst="straightConnector1">
            <a:avLst/>
          </a:prstGeom>
          <a:noFill/>
          <a:ln w="50800" cap="flat">
            <a:solidFill>
              <a:schemeClr val="accent1"/>
            </a:solidFill>
            <a:prstDash val="solid"/>
            <a:round/>
            <a:headEnd type="none" w="med" len="med"/>
            <a:tailEnd type="none" w="med" len="med"/>
          </a:ln>
        </p:spPr>
      </p:cxnSp>
      <p:sp>
        <p:nvSpPr>
          <p:cNvPr id="29" name="Shape 2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30"/>
        <p:cNvGrpSpPr/>
        <p:nvPr/>
      </p:nvGrpSpPr>
      <p:grpSpPr>
        <a:xfrm>
          <a:off x="0" y="0"/>
          <a:ext cx="0" cy="0"/>
          <a:chOff x="0" y="0"/>
          <a:chExt cx="0" cy="0"/>
        </a:xfrm>
      </p:grpSpPr>
      <p:sp>
        <p:nvSpPr>
          <p:cNvPr id="31" name="Shape 31"/>
          <p:cNvSpPr txBox="1">
            <a:spLocks noGrp="1"/>
          </p:cNvSpPr>
          <p:nvPr>
            <p:ph type="body" idx="1"/>
          </p:nvPr>
        </p:nvSpPr>
        <p:spPr>
          <a:xfrm>
            <a:off x="457200" y="4406309"/>
            <a:ext cx="8229600" cy="519599"/>
          </a:xfrm>
          <a:prstGeom prst="rect">
            <a:avLst/>
          </a:prstGeom>
        </p:spPr>
        <p:txBody>
          <a:bodyPr lIns="91425" tIns="91425" rIns="91425" bIns="91425" anchor="t" anchorCtr="0"/>
          <a:lstStyle>
            <a:lvl1pPr algn="ctr">
              <a:spcBef>
                <a:spcPts val="0"/>
              </a:spcBef>
              <a:buSzPct val="100000"/>
              <a:buNone/>
              <a:defRPr sz="1800"/>
            </a:lvl1pPr>
          </a:lstStyle>
          <a:p>
            <a:endParaRPr/>
          </a:p>
        </p:txBody>
      </p:sp>
      <p:cxnSp>
        <p:nvCxnSpPr>
          <p:cNvPr id="32" name="Shape 32"/>
          <p:cNvCxnSpPr/>
          <p:nvPr/>
        </p:nvCxnSpPr>
        <p:spPr>
          <a:xfrm>
            <a:off x="457200" y="4317760"/>
            <a:ext cx="8229600" cy="0"/>
          </a:xfrm>
          <a:prstGeom prst="straightConnector1">
            <a:avLst/>
          </a:prstGeom>
          <a:noFill/>
          <a:ln w="50800" cap="flat">
            <a:solidFill>
              <a:schemeClr val="lt2"/>
            </a:solidFill>
            <a:prstDash val="solid"/>
            <a:round/>
            <a:headEnd type="none" w="med" len="med"/>
            <a:tailEnd type="none" w="med" len="med"/>
          </a:ln>
        </p:spPr>
      </p:cxnSp>
      <p:sp>
        <p:nvSpPr>
          <p:cNvPr id="33" name="Shape 33"/>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4"/>
        <p:cNvGrpSpPr/>
        <p:nvPr/>
      </p:nvGrpSpPr>
      <p:grpSpPr>
        <a:xfrm>
          <a:off x="0" y="0"/>
          <a:ext cx="0" cy="0"/>
          <a:chOff x="0" y="0"/>
          <a:chExt cx="0" cy="0"/>
        </a:xfrm>
      </p:grpSpPr>
      <p:cxnSp>
        <p:nvCxnSpPr>
          <p:cNvPr id="35" name="Shape 35"/>
          <p:cNvCxnSpPr/>
          <p:nvPr/>
        </p:nvCxnSpPr>
        <p:spPr>
          <a:xfrm>
            <a:off x="457200" y="113139"/>
            <a:ext cx="8229600" cy="0"/>
          </a:xfrm>
          <a:prstGeom prst="straightConnector1">
            <a:avLst/>
          </a:prstGeom>
          <a:noFill/>
          <a:ln w="50800" cap="flat">
            <a:solidFill>
              <a:schemeClr val="lt2"/>
            </a:solidFill>
            <a:prstDash val="solid"/>
            <a:round/>
            <a:headEnd type="none" w="med" len="med"/>
            <a:tailEnd type="none" w="med" len="med"/>
          </a:ln>
        </p:spPr>
      </p:cxnSp>
      <p:sp>
        <p:nvSpPr>
          <p:cNvPr id="36" name="Shape 36"/>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lstStyle>
            <a:lvl1pPr>
              <a:spcBef>
                <a:spcPts val="0"/>
              </a:spcBef>
              <a:buClr>
                <a:schemeClr val="accent1"/>
              </a:buClr>
              <a:buSzPct val="100000"/>
              <a:buNone/>
              <a:defRPr sz="3600" b="1">
                <a:solidFill>
                  <a:schemeClr val="accent1"/>
                </a:solidFill>
              </a:defRPr>
            </a:lvl1pPr>
            <a:lvl2pPr>
              <a:spcBef>
                <a:spcPts val="0"/>
              </a:spcBef>
              <a:buClr>
                <a:schemeClr val="accent1"/>
              </a:buClr>
              <a:buSzPct val="100000"/>
              <a:buNone/>
              <a:defRPr sz="3600" b="1">
                <a:solidFill>
                  <a:schemeClr val="accent1"/>
                </a:solidFill>
              </a:defRPr>
            </a:lvl2pPr>
            <a:lvl3pPr>
              <a:spcBef>
                <a:spcPts val="0"/>
              </a:spcBef>
              <a:buClr>
                <a:schemeClr val="accent1"/>
              </a:buClr>
              <a:buSzPct val="100000"/>
              <a:buNone/>
              <a:defRPr sz="3600" b="1">
                <a:solidFill>
                  <a:schemeClr val="accent1"/>
                </a:solidFill>
              </a:defRPr>
            </a:lvl3pPr>
            <a:lvl4pPr>
              <a:spcBef>
                <a:spcPts val="0"/>
              </a:spcBef>
              <a:buClr>
                <a:schemeClr val="accent1"/>
              </a:buClr>
              <a:buSzPct val="100000"/>
              <a:buNone/>
              <a:defRPr sz="3600" b="1">
                <a:solidFill>
                  <a:schemeClr val="accent1"/>
                </a:solidFill>
              </a:defRPr>
            </a:lvl4pPr>
            <a:lvl5pPr>
              <a:spcBef>
                <a:spcPts val="0"/>
              </a:spcBef>
              <a:buClr>
                <a:schemeClr val="accent1"/>
              </a:buClr>
              <a:buSzPct val="100000"/>
              <a:buNone/>
              <a:defRPr sz="3600" b="1">
                <a:solidFill>
                  <a:schemeClr val="accent1"/>
                </a:solidFill>
              </a:defRPr>
            </a:lvl5pPr>
            <a:lvl6pPr>
              <a:spcBef>
                <a:spcPts val="0"/>
              </a:spcBef>
              <a:buClr>
                <a:schemeClr val="accent1"/>
              </a:buClr>
              <a:buSzPct val="100000"/>
              <a:buNone/>
              <a:defRPr sz="3600" b="1">
                <a:solidFill>
                  <a:schemeClr val="accent1"/>
                </a:solidFill>
              </a:defRPr>
            </a:lvl6pPr>
            <a:lvl7pPr>
              <a:spcBef>
                <a:spcPts val="0"/>
              </a:spcBef>
              <a:buClr>
                <a:schemeClr val="accent1"/>
              </a:buClr>
              <a:buSzPct val="100000"/>
              <a:buNone/>
              <a:defRPr sz="3600" b="1">
                <a:solidFill>
                  <a:schemeClr val="accent1"/>
                </a:solidFill>
              </a:defRPr>
            </a:lvl7pPr>
            <a:lvl8pPr>
              <a:spcBef>
                <a:spcPts val="0"/>
              </a:spcBef>
              <a:buClr>
                <a:schemeClr val="accent1"/>
              </a:buClr>
              <a:buSzPct val="100000"/>
              <a:buNone/>
              <a:defRPr sz="3600" b="1">
                <a:solidFill>
                  <a:schemeClr val="accent1"/>
                </a:solidFill>
              </a:defRPr>
            </a:lvl8pPr>
            <a:lvl9pPr>
              <a:spcBef>
                <a:spcPts val="0"/>
              </a:spcBef>
              <a:buClr>
                <a:schemeClr val="accent1"/>
              </a:buClr>
              <a:buSzPct val="100000"/>
              <a:buNone/>
              <a:defRPr sz="3600" b="1">
                <a:solidFill>
                  <a:schemeClr val="accent1"/>
                </a:solidFill>
              </a:defRPr>
            </a:lvl9pPr>
          </a:lstStyle>
          <a:p>
            <a:endParaRPr/>
          </a:p>
        </p:txBody>
      </p:sp>
      <p:sp>
        <p:nvSpPr>
          <p:cNvPr id="6" name="Shape 6"/>
          <p:cNvSpPr txBox="1">
            <a:spLocks noGrp="1"/>
          </p:cNvSpPr>
          <p:nvPr>
            <p:ph type="body" idx="1"/>
          </p:nvPr>
        </p:nvSpPr>
        <p:spPr>
          <a:xfrm>
            <a:off x="457200" y="1200150"/>
            <a:ext cx="8229600" cy="3725699"/>
          </a:xfrm>
          <a:prstGeom prst="rect">
            <a:avLst/>
          </a:prstGeom>
          <a:noFill/>
          <a:ln>
            <a:noFill/>
          </a:ln>
        </p:spPr>
        <p:txBody>
          <a:bodyPr lIns="91425" tIns="91425" rIns="91425" b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a:endParaRPr/>
          </a:p>
        </p:txBody>
      </p:sp>
      <p:cxnSp>
        <p:nvCxnSpPr>
          <p:cNvPr id="7" name="Shape 7"/>
          <p:cNvCxnSpPr/>
          <p:nvPr/>
        </p:nvCxnSpPr>
        <p:spPr>
          <a:xfrm>
            <a:off x="457200" y="5023259"/>
            <a:ext cx="8229600" cy="0"/>
          </a:xfrm>
          <a:prstGeom prst="straightConnector1">
            <a:avLst/>
          </a:prstGeom>
          <a:noFill/>
          <a:ln w="50800" cap="flat">
            <a:solidFill>
              <a:schemeClr val="lt2"/>
            </a:solidFill>
            <a:prstDash val="solid"/>
            <a:round/>
            <a:headEnd type="none" w="med" len="med"/>
            <a:tailEnd type="none" w="med" len="med"/>
          </a:ln>
        </p:spPr>
      </p:cxnSp>
      <p:sp>
        <p:nvSpPr>
          <p:cNvPr id="8" name="Shape 8"/>
          <p:cNvSpPr txBox="1">
            <a:spLocks noGrp="1"/>
          </p:cNvSpPr>
          <p:nvPr>
            <p:ph type="sldNum" idx="12"/>
          </p:nvPr>
        </p:nvSpPr>
        <p:spPr>
          <a:xfrm>
            <a:off x="8556791" y="4749850"/>
            <a:ext cx="548699" cy="393600"/>
          </a:xfrm>
          <a:prstGeom prst="rect">
            <a:avLst/>
          </a:prstGeom>
          <a:noFill/>
          <a:ln>
            <a:noFill/>
          </a:ln>
        </p:spPr>
        <p:txBody>
          <a:bodyPr lIns="91425" tIns="91425" rIns="91425" b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hyperlink" Target="http://docs.oracle.com/javase/tutorial/essential/exceptions/runtime.html"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38" name="Shape 38"/>
          <p:cNvSpPr txBox="1">
            <a:spLocks noGrp="1"/>
          </p:cNvSpPr>
          <p:nvPr>
            <p:ph type="ctrTitle"/>
          </p:nvPr>
        </p:nvSpPr>
        <p:spPr>
          <a:xfrm>
            <a:off x="457200" y="563759"/>
            <a:ext cx="8229600" cy="3009600"/>
          </a:xfrm>
          <a:prstGeom prst="rect">
            <a:avLst/>
          </a:prstGeom>
        </p:spPr>
        <p:txBody>
          <a:bodyPr lIns="91425" tIns="91425" rIns="91425" bIns="91425" anchor="t" anchorCtr="0">
            <a:noAutofit/>
          </a:bodyPr>
          <a:lstStyle/>
          <a:p>
            <a:pPr>
              <a:spcBef>
                <a:spcPts val="0"/>
              </a:spcBef>
              <a:buNone/>
            </a:pPr>
            <a:r>
              <a:rPr lang="en" sz="4800"/>
              <a:t>Recitation 3</a:t>
            </a:r>
          </a:p>
        </p:txBody>
      </p:sp>
      <p:sp>
        <p:nvSpPr>
          <p:cNvPr id="39" name="Shape 39"/>
          <p:cNvSpPr txBox="1">
            <a:spLocks noGrp="1"/>
          </p:cNvSpPr>
          <p:nvPr>
            <p:ph type="subTitle" idx="1"/>
          </p:nvPr>
        </p:nvSpPr>
        <p:spPr>
          <a:xfrm>
            <a:off x="457200" y="3716392"/>
            <a:ext cx="8229600" cy="1232699"/>
          </a:xfrm>
          <a:prstGeom prst="rect">
            <a:avLst/>
          </a:prstGeom>
        </p:spPr>
        <p:txBody>
          <a:bodyPr lIns="91425" tIns="91425" rIns="91425" bIns="91425" anchor="t" anchorCtr="0">
            <a:noAutofit/>
          </a:bodyPr>
          <a:lstStyle/>
          <a:p>
            <a:pPr>
              <a:spcBef>
                <a:spcPts val="0"/>
              </a:spcBef>
              <a:buNone/>
            </a:pPr>
            <a:r>
              <a:rPr lang="en" sz="3200"/>
              <a:t>2D Arrays, Exceptions</a:t>
            </a: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Shape 22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2D arrays: An array of 1D arrays.</a:t>
            </a:r>
          </a:p>
        </p:txBody>
      </p:sp>
      <p:sp>
        <p:nvSpPr>
          <p:cNvPr id="225" name="Shape 22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grpSp>
        <p:nvGrpSpPr>
          <p:cNvPr id="226" name="Shape 226"/>
          <p:cNvGrpSpPr/>
          <p:nvPr/>
        </p:nvGrpSpPr>
        <p:grpSpPr>
          <a:xfrm>
            <a:off x="2414668" y="3258075"/>
            <a:ext cx="1811481" cy="1372702"/>
            <a:chOff x="4029725" y="2206432"/>
            <a:chExt cx="2027400" cy="1372702"/>
          </a:xfrm>
        </p:grpSpPr>
        <p:sp>
          <p:nvSpPr>
            <p:cNvPr id="227" name="Shape 227"/>
            <p:cNvSpPr txBox="1"/>
            <p:nvPr/>
          </p:nvSpPr>
          <p:spPr>
            <a:xfrm>
              <a:off x="4029725" y="2572335"/>
              <a:ext cx="2027400" cy="1006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228" name="Shape 228"/>
            <p:cNvSpPr txBox="1"/>
            <p:nvPr/>
          </p:nvSpPr>
          <p:spPr>
            <a:xfrm>
              <a:off x="4029739" y="2206432"/>
              <a:ext cx="8907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229" name="Shape 229"/>
            <p:cNvSpPr txBox="1"/>
            <p:nvPr/>
          </p:nvSpPr>
          <p:spPr>
            <a:xfrm>
              <a:off x="4630400" y="28157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230" name="Shape 230"/>
            <p:cNvSpPr txBox="1"/>
            <p:nvPr/>
          </p:nvSpPr>
          <p:spPr>
            <a:xfrm>
              <a:off x="4630400" y="31034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231" name="Shape 231"/>
            <p:cNvSpPr txBox="1"/>
            <p:nvPr/>
          </p:nvSpPr>
          <p:spPr>
            <a:xfrm>
              <a:off x="4342700" y="27398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dirty="0"/>
                <a:t>0</a:t>
              </a:r>
            </a:p>
          </p:txBody>
        </p:sp>
        <p:sp>
          <p:nvSpPr>
            <p:cNvPr id="232" name="Shape 232"/>
            <p:cNvSpPr txBox="1"/>
            <p:nvPr/>
          </p:nvSpPr>
          <p:spPr>
            <a:xfrm>
              <a:off x="4342700" y="30275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grpSp>
      <p:sp>
        <p:nvSpPr>
          <p:cNvPr id="233" name="Shape 233"/>
          <p:cNvSpPr txBox="1"/>
          <p:nvPr/>
        </p:nvSpPr>
        <p:spPr>
          <a:xfrm>
            <a:off x="1225825" y="3191725"/>
            <a:ext cx="491099" cy="5523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b</a:t>
            </a:r>
          </a:p>
        </p:txBody>
      </p:sp>
      <p:sp>
        <p:nvSpPr>
          <p:cNvPr id="234" name="Shape 234"/>
          <p:cNvSpPr txBox="1"/>
          <p:nvPr/>
        </p:nvSpPr>
        <p:spPr>
          <a:xfrm>
            <a:off x="1641800" y="3258025"/>
            <a:ext cx="433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cxnSp>
        <p:nvCxnSpPr>
          <p:cNvPr id="235" name="Shape 235"/>
          <p:cNvCxnSpPr>
            <a:stCxn id="236" idx="3"/>
            <a:endCxn id="228" idx="1"/>
          </p:cNvCxnSpPr>
          <p:nvPr/>
        </p:nvCxnSpPr>
        <p:spPr>
          <a:xfrm rot="10800000" flipH="1">
            <a:off x="1842099" y="3441075"/>
            <a:ext cx="572700" cy="58800"/>
          </a:xfrm>
          <a:prstGeom prst="straightConnector1">
            <a:avLst/>
          </a:prstGeom>
          <a:noFill/>
          <a:ln w="19050" cap="flat">
            <a:solidFill>
              <a:schemeClr val="dk2"/>
            </a:solidFill>
            <a:prstDash val="solid"/>
            <a:round/>
            <a:headEnd type="none" w="lg" len="lg"/>
            <a:tailEnd type="triangle" w="lg" len="lg"/>
          </a:ln>
        </p:spPr>
      </p:cxnSp>
      <p:sp>
        <p:nvSpPr>
          <p:cNvPr id="237" name="Shape 237"/>
          <p:cNvSpPr txBox="1"/>
          <p:nvPr/>
        </p:nvSpPr>
        <p:spPr>
          <a:xfrm>
            <a:off x="7600935" y="2584977"/>
            <a:ext cx="231415" cy="425655"/>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238" name="Shape 238"/>
          <p:cNvSpPr txBox="1"/>
          <p:nvPr/>
        </p:nvSpPr>
        <p:spPr>
          <a:xfrm>
            <a:off x="7600935" y="2863615"/>
            <a:ext cx="231415" cy="425655"/>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239" name="Shape 239"/>
          <p:cNvSpPr txBox="1"/>
          <p:nvPr/>
        </p:nvSpPr>
        <p:spPr>
          <a:xfrm>
            <a:off x="7349225" y="2422698"/>
            <a:ext cx="1630500" cy="20874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240" name="Shape 240"/>
          <p:cNvSpPr txBox="1"/>
          <p:nvPr/>
        </p:nvSpPr>
        <p:spPr>
          <a:xfrm>
            <a:off x="7349239" y="2068338"/>
            <a:ext cx="716389" cy="35447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241" name="Shape 241"/>
          <p:cNvSpPr txBox="1"/>
          <p:nvPr/>
        </p:nvSpPr>
        <p:spPr>
          <a:xfrm>
            <a:off x="7832314" y="2658487"/>
            <a:ext cx="348338" cy="278637"/>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242" name="Shape 242"/>
          <p:cNvSpPr txBox="1"/>
          <p:nvPr/>
        </p:nvSpPr>
        <p:spPr>
          <a:xfrm>
            <a:off x="7832314" y="2937124"/>
            <a:ext cx="348338" cy="278637"/>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4</a:t>
            </a:r>
          </a:p>
        </p:txBody>
      </p:sp>
      <p:sp>
        <p:nvSpPr>
          <p:cNvPr id="243" name="Shape 243"/>
          <p:cNvSpPr txBox="1"/>
          <p:nvPr/>
        </p:nvSpPr>
        <p:spPr>
          <a:xfrm>
            <a:off x="7832348" y="3220459"/>
            <a:ext cx="348338" cy="278637"/>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1</a:t>
            </a:r>
          </a:p>
        </p:txBody>
      </p:sp>
      <p:sp>
        <p:nvSpPr>
          <p:cNvPr id="244" name="Shape 244"/>
          <p:cNvSpPr txBox="1"/>
          <p:nvPr/>
        </p:nvSpPr>
        <p:spPr>
          <a:xfrm>
            <a:off x="7600912" y="3146950"/>
            <a:ext cx="231415" cy="425655"/>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nvGrpSpPr>
          <p:cNvPr id="245" name="Shape 245"/>
          <p:cNvGrpSpPr/>
          <p:nvPr/>
        </p:nvGrpSpPr>
        <p:grpSpPr>
          <a:xfrm>
            <a:off x="5622437" y="3247236"/>
            <a:ext cx="1630441" cy="1683929"/>
            <a:chOff x="7168400" y="2068475"/>
            <a:chExt cx="1811399" cy="1738698"/>
          </a:xfrm>
        </p:grpSpPr>
        <p:sp>
          <p:nvSpPr>
            <p:cNvPr id="246" name="Shape 246"/>
            <p:cNvSpPr txBox="1"/>
            <p:nvPr/>
          </p:nvSpPr>
          <p:spPr>
            <a:xfrm>
              <a:off x="7448049" y="26019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247" name="Shape 247"/>
            <p:cNvSpPr txBox="1"/>
            <p:nvPr/>
          </p:nvSpPr>
          <p:spPr>
            <a:xfrm>
              <a:off x="7448049" y="28896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248" name="Shape 248"/>
            <p:cNvSpPr txBox="1"/>
            <p:nvPr/>
          </p:nvSpPr>
          <p:spPr>
            <a:xfrm>
              <a:off x="7168400" y="2434373"/>
              <a:ext cx="1811399" cy="1372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249" name="Shape 249"/>
            <p:cNvSpPr txBox="1"/>
            <p:nvPr/>
          </p:nvSpPr>
          <p:spPr>
            <a:xfrm>
              <a:off x="7168418" y="2068475"/>
              <a:ext cx="7959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250" name="Shape 250"/>
            <p:cNvSpPr txBox="1"/>
            <p:nvPr/>
          </p:nvSpPr>
          <p:spPr>
            <a:xfrm>
              <a:off x="7705095" y="2677807"/>
              <a:ext cx="9986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1110</a:t>
              </a:r>
            </a:p>
          </p:txBody>
        </p:sp>
        <p:sp>
          <p:nvSpPr>
            <p:cNvPr id="251" name="Shape 251"/>
            <p:cNvSpPr txBox="1"/>
            <p:nvPr/>
          </p:nvSpPr>
          <p:spPr>
            <a:xfrm>
              <a:off x="7705095" y="2965520"/>
              <a:ext cx="9986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2110</a:t>
              </a:r>
            </a:p>
          </p:txBody>
        </p:sp>
        <p:sp>
          <p:nvSpPr>
            <p:cNvPr id="252" name="Shape 252"/>
            <p:cNvSpPr txBox="1"/>
            <p:nvPr/>
          </p:nvSpPr>
          <p:spPr>
            <a:xfrm>
              <a:off x="7705179" y="3258060"/>
              <a:ext cx="9986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3110</a:t>
              </a:r>
            </a:p>
          </p:txBody>
        </p:sp>
        <p:sp>
          <p:nvSpPr>
            <p:cNvPr id="253" name="Shape 253"/>
            <p:cNvSpPr txBox="1"/>
            <p:nvPr/>
          </p:nvSpPr>
          <p:spPr>
            <a:xfrm>
              <a:off x="7448024" y="318216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cxnSp>
        <p:nvCxnSpPr>
          <p:cNvPr id="254" name="Shape 254"/>
          <p:cNvCxnSpPr>
            <a:stCxn id="255" idx="3"/>
            <a:endCxn id="240" idx="1"/>
          </p:cNvCxnSpPr>
          <p:nvPr/>
        </p:nvCxnSpPr>
        <p:spPr>
          <a:xfrm rot="10800000" flipH="1">
            <a:off x="3159849" y="2245475"/>
            <a:ext cx="4189500" cy="1776300"/>
          </a:xfrm>
          <a:prstGeom prst="straightConnector1">
            <a:avLst/>
          </a:prstGeom>
          <a:noFill/>
          <a:ln w="19050" cap="flat">
            <a:solidFill>
              <a:schemeClr val="dk2"/>
            </a:solidFill>
            <a:prstDash val="solid"/>
            <a:round/>
            <a:headEnd type="none" w="lg" len="lg"/>
            <a:tailEnd type="triangle" w="lg" len="lg"/>
          </a:ln>
        </p:spPr>
      </p:cxnSp>
      <p:cxnSp>
        <p:nvCxnSpPr>
          <p:cNvPr id="256" name="Shape 256"/>
          <p:cNvCxnSpPr>
            <a:stCxn id="257" idx="3"/>
            <a:endCxn id="249" idx="1"/>
          </p:cNvCxnSpPr>
          <p:nvPr/>
        </p:nvCxnSpPr>
        <p:spPr>
          <a:xfrm rot="10800000" flipH="1">
            <a:off x="3159700" y="3424424"/>
            <a:ext cx="2462700" cy="890100"/>
          </a:xfrm>
          <a:prstGeom prst="straightConnector1">
            <a:avLst/>
          </a:prstGeom>
          <a:noFill/>
          <a:ln w="19050" cap="flat">
            <a:solidFill>
              <a:schemeClr val="dk2"/>
            </a:solidFill>
            <a:prstDash val="solid"/>
            <a:round/>
            <a:headEnd type="none" w="lg" len="lg"/>
            <a:tailEnd type="triangle" w="lg" len="lg"/>
          </a:ln>
        </p:spPr>
      </p:cxnSp>
      <p:sp>
        <p:nvSpPr>
          <p:cNvPr id="258" name="Shape 258"/>
          <p:cNvSpPr txBox="1"/>
          <p:nvPr/>
        </p:nvSpPr>
        <p:spPr>
          <a:xfrm>
            <a:off x="457200" y="1232500"/>
            <a:ext cx="7846800" cy="1987799"/>
          </a:xfrm>
          <a:prstGeom prst="rect">
            <a:avLst/>
          </a:prstGeom>
          <a:noFill/>
          <a:ln>
            <a:noFill/>
          </a:ln>
        </p:spPr>
        <p:txBody>
          <a:bodyPr lIns="91425" tIns="91425" rIns="91425" bIns="91425" anchor="t" anchorCtr="0">
            <a:noAutofit/>
          </a:bodyPr>
          <a:lstStyle/>
          <a:p>
            <a:pPr lvl="0" rtl="0">
              <a:spcBef>
                <a:spcPts val="0"/>
              </a:spcBef>
              <a:buNone/>
            </a:pPr>
            <a:r>
              <a:rPr lang="en" sz="2200" b="1" dirty="0">
                <a:solidFill>
                  <a:srgbClr val="1155CC"/>
                </a:solidFill>
                <a:latin typeface="Courier New"/>
                <a:ea typeface="Courier New"/>
                <a:cs typeface="Courier New"/>
                <a:sym typeface="Courier New"/>
              </a:rPr>
              <a:t>int[][] </a:t>
            </a:r>
            <a:r>
              <a:rPr lang="en" sz="2200" b="1" dirty="0" smtClean="0">
                <a:solidFill>
                  <a:srgbClr val="1155CC"/>
                </a:solidFill>
                <a:latin typeface="Courier New"/>
                <a:ea typeface="Courier New"/>
                <a:cs typeface="Courier New"/>
                <a:sym typeface="Courier New"/>
              </a:rPr>
              <a:t>b= </a:t>
            </a:r>
            <a:r>
              <a:rPr lang="en" sz="2200" b="1" dirty="0">
                <a:solidFill>
                  <a:srgbClr val="1155CC"/>
                </a:solidFill>
                <a:latin typeface="Courier New"/>
                <a:ea typeface="Courier New"/>
                <a:cs typeface="Courier New"/>
                <a:sym typeface="Courier New"/>
              </a:rPr>
              <a:t>new int[2][];</a:t>
            </a:r>
          </a:p>
          <a:p>
            <a:pPr lvl="0" rtl="0">
              <a:spcBef>
                <a:spcPts val="0"/>
              </a:spcBef>
              <a:buNone/>
            </a:pPr>
            <a:r>
              <a:rPr lang="en" sz="2200" b="1" dirty="0">
                <a:solidFill>
                  <a:srgbClr val="1155CC"/>
                </a:solidFill>
                <a:latin typeface="Courier New"/>
                <a:ea typeface="Courier New"/>
                <a:cs typeface="Courier New"/>
                <a:sym typeface="Courier New"/>
              </a:rPr>
              <a:t>b[0</a:t>
            </a:r>
            <a:r>
              <a:rPr lang="en" sz="2200" b="1" dirty="0" smtClean="0">
                <a:solidFill>
                  <a:srgbClr val="1155CC"/>
                </a:solidFill>
                <a:latin typeface="Courier New"/>
                <a:ea typeface="Courier New"/>
                <a:cs typeface="Courier New"/>
                <a:sym typeface="Courier New"/>
              </a:rPr>
              <a:t>]=      </a:t>
            </a:r>
            <a:r>
              <a:rPr lang="en" sz="2200" b="1" dirty="0">
                <a:solidFill>
                  <a:srgbClr val="1155CC"/>
                </a:solidFill>
                <a:latin typeface="Courier New"/>
                <a:ea typeface="Courier New"/>
                <a:cs typeface="Courier New"/>
                <a:sym typeface="Courier New"/>
              </a:rPr>
              <a:t>new int[] {0,4,1,3,9,3};</a:t>
            </a:r>
          </a:p>
          <a:p>
            <a:pPr lvl="0" rtl="0">
              <a:spcBef>
                <a:spcPts val="0"/>
              </a:spcBef>
              <a:buNone/>
            </a:pPr>
            <a:r>
              <a:rPr lang="en" sz="2200" b="1" dirty="0">
                <a:solidFill>
                  <a:srgbClr val="1155CC"/>
                </a:solidFill>
                <a:latin typeface="Courier New"/>
                <a:ea typeface="Courier New"/>
                <a:cs typeface="Courier New"/>
                <a:sym typeface="Courier New"/>
              </a:rPr>
              <a:t>b[1</a:t>
            </a:r>
            <a:r>
              <a:rPr lang="en" sz="2200" b="1" dirty="0" smtClean="0">
                <a:solidFill>
                  <a:srgbClr val="1155CC"/>
                </a:solidFill>
                <a:latin typeface="Courier New"/>
                <a:ea typeface="Courier New"/>
                <a:cs typeface="Courier New"/>
                <a:sym typeface="Courier New"/>
              </a:rPr>
              <a:t>]=      </a:t>
            </a:r>
            <a:r>
              <a:rPr lang="en" sz="2200" b="1" dirty="0">
                <a:solidFill>
                  <a:srgbClr val="1155CC"/>
                </a:solidFill>
                <a:latin typeface="Courier New"/>
                <a:ea typeface="Courier New"/>
                <a:cs typeface="Courier New"/>
                <a:sym typeface="Courier New"/>
              </a:rPr>
              <a:t>new int[] {1110,2110,3110};</a:t>
            </a:r>
            <a:r>
              <a:rPr lang="en" sz="2200" dirty="0"/>
              <a:t> </a:t>
            </a:r>
          </a:p>
          <a:p>
            <a:pPr lvl="0" rtl="0">
              <a:spcBef>
                <a:spcPts val="0"/>
              </a:spcBef>
              <a:buNone/>
            </a:pPr>
            <a:endParaRPr sz="2200" dirty="0"/>
          </a:p>
          <a:p>
            <a:pPr marR="0" lvl="0" algn="l" rtl="0">
              <a:lnSpc>
                <a:spcPct val="100000"/>
              </a:lnSpc>
              <a:spcBef>
                <a:spcPts val="0"/>
              </a:spcBef>
              <a:spcAft>
                <a:spcPts val="0"/>
              </a:spcAft>
              <a:buNone/>
            </a:pPr>
            <a:r>
              <a:rPr lang="en" sz="2200" b="1" dirty="0">
                <a:solidFill>
                  <a:srgbClr val="CC0000"/>
                </a:solidFill>
                <a:latin typeface="Courier New"/>
                <a:ea typeface="Courier New"/>
                <a:cs typeface="Courier New"/>
                <a:sym typeface="Courier New"/>
              </a:rPr>
              <a:t>b is </a:t>
            </a:r>
            <a:r>
              <a:rPr lang="en" sz="2200" b="1" dirty="0">
                <a:solidFill>
                  <a:srgbClr val="CC1B00"/>
                </a:solidFill>
                <a:latin typeface="Courier New"/>
                <a:ea typeface="Courier New"/>
                <a:cs typeface="Courier New"/>
                <a:sym typeface="Courier New"/>
              </a:rPr>
              <a:t>called</a:t>
            </a:r>
            <a:r>
              <a:rPr lang="en" sz="2200" b="1" dirty="0">
                <a:solidFill>
                  <a:srgbClr val="CC0000"/>
                </a:solidFill>
                <a:latin typeface="Courier New"/>
                <a:ea typeface="Courier New"/>
                <a:cs typeface="Courier New"/>
                <a:sym typeface="Courier New"/>
              </a:rPr>
              <a:t> a ragged array</a:t>
            </a:r>
          </a:p>
        </p:txBody>
      </p:sp>
      <p:sp>
        <p:nvSpPr>
          <p:cNvPr id="259" name="Shape 259"/>
          <p:cNvSpPr txBox="1"/>
          <p:nvPr/>
        </p:nvSpPr>
        <p:spPr>
          <a:xfrm>
            <a:off x="7832314" y="3782449"/>
            <a:ext cx="348299" cy="278700"/>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9</a:t>
            </a:r>
          </a:p>
        </p:txBody>
      </p:sp>
      <p:sp>
        <p:nvSpPr>
          <p:cNvPr id="260" name="Shape 260"/>
          <p:cNvSpPr txBox="1"/>
          <p:nvPr/>
        </p:nvSpPr>
        <p:spPr>
          <a:xfrm>
            <a:off x="7832348" y="4065784"/>
            <a:ext cx="348299" cy="278700"/>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3</a:t>
            </a:r>
          </a:p>
        </p:txBody>
      </p:sp>
      <p:sp>
        <p:nvSpPr>
          <p:cNvPr id="261" name="Shape 261"/>
          <p:cNvSpPr txBox="1"/>
          <p:nvPr/>
        </p:nvSpPr>
        <p:spPr>
          <a:xfrm>
            <a:off x="7832314" y="3503812"/>
            <a:ext cx="348299" cy="278700"/>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3</a:t>
            </a:r>
          </a:p>
        </p:txBody>
      </p:sp>
      <p:sp>
        <p:nvSpPr>
          <p:cNvPr id="262" name="Shape 262"/>
          <p:cNvSpPr txBox="1"/>
          <p:nvPr/>
        </p:nvSpPr>
        <p:spPr>
          <a:xfrm>
            <a:off x="7600987" y="3427925"/>
            <a:ext cx="231300" cy="425700"/>
          </a:xfrm>
          <a:prstGeom prst="rect">
            <a:avLst/>
          </a:prstGeom>
          <a:noFill/>
          <a:ln>
            <a:noFill/>
          </a:ln>
        </p:spPr>
        <p:txBody>
          <a:bodyPr lIns="91425" tIns="91425" rIns="91425" bIns="91425" anchor="t" anchorCtr="0">
            <a:noAutofit/>
          </a:bodyPr>
          <a:lstStyle/>
          <a:p>
            <a:pPr lvl="0" rtl="0">
              <a:spcBef>
                <a:spcPts val="0"/>
              </a:spcBef>
              <a:buNone/>
            </a:pPr>
            <a:r>
              <a:rPr lang="en" sz="1800"/>
              <a:t>3</a:t>
            </a:r>
          </a:p>
        </p:txBody>
      </p:sp>
      <p:sp>
        <p:nvSpPr>
          <p:cNvPr id="263" name="Shape 263"/>
          <p:cNvSpPr txBox="1"/>
          <p:nvPr/>
        </p:nvSpPr>
        <p:spPr>
          <a:xfrm>
            <a:off x="7588025" y="3992275"/>
            <a:ext cx="231300" cy="425700"/>
          </a:xfrm>
          <a:prstGeom prst="rect">
            <a:avLst/>
          </a:prstGeom>
          <a:noFill/>
          <a:ln>
            <a:noFill/>
          </a:ln>
        </p:spPr>
        <p:txBody>
          <a:bodyPr lIns="91425" tIns="91425" rIns="91425" bIns="91425" anchor="t" anchorCtr="0">
            <a:noAutofit/>
          </a:bodyPr>
          <a:lstStyle/>
          <a:p>
            <a:pPr lvl="0" rtl="0">
              <a:spcBef>
                <a:spcPts val="0"/>
              </a:spcBef>
              <a:buNone/>
            </a:pPr>
            <a:r>
              <a:rPr lang="en" sz="1800"/>
              <a:t>5</a:t>
            </a:r>
          </a:p>
        </p:txBody>
      </p:sp>
      <p:sp>
        <p:nvSpPr>
          <p:cNvPr id="264" name="Shape 264"/>
          <p:cNvSpPr txBox="1"/>
          <p:nvPr/>
        </p:nvSpPr>
        <p:spPr>
          <a:xfrm>
            <a:off x="7600987" y="3708925"/>
            <a:ext cx="231300" cy="425700"/>
          </a:xfrm>
          <a:prstGeom prst="rect">
            <a:avLst/>
          </a:prstGeom>
          <a:noFill/>
          <a:ln>
            <a:noFill/>
          </a:ln>
        </p:spPr>
        <p:txBody>
          <a:bodyPr lIns="91425" tIns="91425" rIns="91425" bIns="91425" anchor="t" anchorCtr="0">
            <a:noAutofit/>
          </a:bodyPr>
          <a:lstStyle/>
          <a:p>
            <a:pPr lvl="0" rtl="0">
              <a:spcBef>
                <a:spcPts val="0"/>
              </a:spcBef>
              <a:buNone/>
            </a:pPr>
            <a:r>
              <a:rPr lang="en" sz="1800"/>
              <a:t>4</a:t>
            </a:r>
          </a:p>
        </p:txBody>
      </p:sp>
      <p:sp>
        <p:nvSpPr>
          <p:cNvPr id="236" name="Shape 236"/>
          <p:cNvSpPr txBox="1"/>
          <p:nvPr/>
        </p:nvSpPr>
        <p:spPr>
          <a:xfrm>
            <a:off x="1672000" y="3258975"/>
            <a:ext cx="170099" cy="481800"/>
          </a:xfrm>
          <a:prstGeom prst="rect">
            <a:avLst/>
          </a:prstGeom>
          <a:noFill/>
          <a:ln>
            <a:noFill/>
          </a:ln>
        </p:spPr>
        <p:txBody>
          <a:bodyPr lIns="91425" tIns="91425" rIns="91425" bIns="91425" anchor="t" anchorCtr="0">
            <a:noAutofit/>
          </a:bodyPr>
          <a:lstStyle/>
          <a:p>
            <a:pPr>
              <a:spcBef>
                <a:spcPts val="0"/>
              </a:spcBef>
              <a:buNone/>
            </a:pPr>
            <a:endParaRPr/>
          </a:p>
        </p:txBody>
      </p:sp>
      <p:sp>
        <p:nvSpPr>
          <p:cNvPr id="255" name="Shape 255"/>
          <p:cNvSpPr txBox="1"/>
          <p:nvPr/>
        </p:nvSpPr>
        <p:spPr>
          <a:xfrm>
            <a:off x="2989750" y="3882425"/>
            <a:ext cx="170099" cy="278700"/>
          </a:xfrm>
          <a:prstGeom prst="rect">
            <a:avLst/>
          </a:prstGeom>
          <a:noFill/>
          <a:ln>
            <a:noFill/>
          </a:ln>
        </p:spPr>
        <p:txBody>
          <a:bodyPr lIns="91425" tIns="91425" rIns="91425" bIns="91425" anchor="t" anchorCtr="0">
            <a:noAutofit/>
          </a:bodyPr>
          <a:lstStyle/>
          <a:p>
            <a:pPr>
              <a:spcBef>
                <a:spcPts val="0"/>
              </a:spcBef>
              <a:buNone/>
            </a:pPr>
            <a:endParaRPr/>
          </a:p>
        </p:txBody>
      </p:sp>
      <p:sp>
        <p:nvSpPr>
          <p:cNvPr id="257" name="Shape 257"/>
          <p:cNvSpPr txBox="1"/>
          <p:nvPr/>
        </p:nvSpPr>
        <p:spPr>
          <a:xfrm>
            <a:off x="2961400" y="4179975"/>
            <a:ext cx="198300" cy="269099"/>
          </a:xfrm>
          <a:prstGeom prst="rect">
            <a:avLst/>
          </a:prstGeom>
          <a:noFill/>
          <a:ln>
            <a:noFill/>
          </a:ln>
        </p:spPr>
        <p:txBody>
          <a:bodyPr lIns="91425" tIns="91425" rIns="91425" bIns="91425" anchor="t" anchorCtr="0">
            <a:noAutofit/>
          </a:bodyPr>
          <a:lstStyle/>
          <a:p>
            <a:pPr>
              <a:spcBef>
                <a:spcPts val="0"/>
              </a:spcBef>
              <a:buNone/>
            </a:pPr>
            <a:endParaRPr/>
          </a:p>
        </p:txBody>
      </p:sp>
    </p:spTree>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Shape 26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solidFill>
                  <a:srgbClr val="1155CC"/>
                </a:solidFill>
              </a:rPr>
              <a:t>Exercise 2:</a:t>
            </a:r>
            <a:r>
              <a:rPr lang="en" sz="3200"/>
              <a:t> Transpose Matrix</a:t>
            </a:r>
          </a:p>
        </p:txBody>
      </p:sp>
      <p:sp>
        <p:nvSpPr>
          <p:cNvPr id="270" name="Shape 27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sp>
        <p:nvSpPr>
          <p:cNvPr id="271" name="Shape 271"/>
          <p:cNvSpPr txBox="1"/>
          <p:nvPr/>
        </p:nvSpPr>
        <p:spPr>
          <a:xfrm>
            <a:off x="588175" y="1401625"/>
            <a:ext cx="7846800" cy="3291300"/>
          </a:xfrm>
          <a:prstGeom prst="rect">
            <a:avLst/>
          </a:prstGeom>
          <a:noFill/>
          <a:ln>
            <a:noFill/>
          </a:ln>
        </p:spPr>
        <p:txBody>
          <a:bodyPr lIns="91425" tIns="91425" rIns="91425" bIns="91425" anchor="t" anchorCtr="0">
            <a:noAutofit/>
          </a:bodyPr>
          <a:lstStyle/>
          <a:p>
            <a:pPr marR="0" lvl="0" algn="l" rtl="0">
              <a:lnSpc>
                <a:spcPct val="100000"/>
              </a:lnSpc>
              <a:spcBef>
                <a:spcPts val="0"/>
              </a:spcBef>
              <a:spcAft>
                <a:spcPts val="0"/>
              </a:spcAft>
              <a:buNone/>
            </a:pPr>
            <a:endParaRPr/>
          </a:p>
        </p:txBody>
      </p:sp>
      <p:pic>
        <p:nvPicPr>
          <p:cNvPr id="272" name="Shape 272"/>
          <p:cNvPicPr preferRelativeResize="0"/>
          <p:nvPr/>
        </p:nvPicPr>
        <p:blipFill>
          <a:blip r:embed="rId3">
            <a:alphaModFix/>
          </a:blip>
          <a:stretch>
            <a:fillRect/>
          </a:stretch>
        </p:blipFill>
        <p:spPr>
          <a:xfrm>
            <a:off x="1240000" y="1532000"/>
            <a:ext cx="6543150" cy="2520450"/>
          </a:xfrm>
          <a:prstGeom prst="rect">
            <a:avLst/>
          </a:prstGeom>
          <a:noFill/>
          <a:ln>
            <a:noFill/>
          </a:ln>
        </p:spPr>
      </p:pic>
      <p:sp>
        <p:nvSpPr>
          <p:cNvPr id="273" name="Shape 273"/>
          <p:cNvSpPr txBox="1"/>
          <p:nvPr/>
        </p:nvSpPr>
        <p:spPr>
          <a:xfrm>
            <a:off x="1671975" y="4052450"/>
            <a:ext cx="6007799" cy="857400"/>
          </a:xfrm>
          <a:prstGeom prst="rect">
            <a:avLst/>
          </a:prstGeom>
          <a:noFill/>
          <a:ln>
            <a:noFill/>
          </a:ln>
        </p:spPr>
        <p:txBody>
          <a:bodyPr lIns="91425" tIns="91425" rIns="91425" bIns="91425" anchor="t" anchorCtr="0">
            <a:noAutofit/>
          </a:bodyPr>
          <a:lstStyle/>
          <a:p>
            <a:pPr rtl="0">
              <a:spcBef>
                <a:spcPts val="0"/>
              </a:spcBef>
              <a:buNone/>
            </a:pPr>
            <a:r>
              <a:rPr lang="en" sz="2200" b="1">
                <a:solidFill>
                  <a:srgbClr val="252525"/>
                </a:solidFill>
              </a:rPr>
              <a:t>A</a:t>
            </a:r>
            <a:r>
              <a:rPr lang="en" sz="2200" baseline="30000">
                <a:solidFill>
                  <a:srgbClr val="252525"/>
                </a:solidFill>
              </a:rPr>
              <a:t>T</a:t>
            </a:r>
            <a:r>
              <a:rPr lang="en" sz="2200">
                <a:solidFill>
                  <a:srgbClr val="252525"/>
                </a:solidFill>
              </a:rPr>
              <a:t> [i][j]   is   </a:t>
            </a:r>
            <a:r>
              <a:rPr lang="en" sz="2200" b="1">
                <a:solidFill>
                  <a:srgbClr val="252525"/>
                </a:solidFill>
              </a:rPr>
              <a:t>A </a:t>
            </a:r>
            <a:r>
              <a:rPr lang="en" sz="2200">
                <a:solidFill>
                  <a:srgbClr val="252525"/>
                </a:solidFill>
              </a:rPr>
              <a:t>[j][i]</a:t>
            </a:r>
          </a:p>
        </p:txBody>
      </p:sp>
      <p:sp>
        <p:nvSpPr>
          <p:cNvPr id="274" name="Shape 274"/>
          <p:cNvSpPr/>
          <p:nvPr/>
        </p:nvSpPr>
        <p:spPr>
          <a:xfrm>
            <a:off x="3953275" y="1558625"/>
            <a:ext cx="283200" cy="366000"/>
          </a:xfrm>
          <a:prstGeom prst="rect">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275" name="Shape 275"/>
          <p:cNvSpPr/>
          <p:nvPr/>
        </p:nvSpPr>
        <p:spPr>
          <a:xfrm>
            <a:off x="4369975" y="2688725"/>
            <a:ext cx="283200" cy="366000"/>
          </a:xfrm>
          <a:prstGeom prst="rect">
            <a:avLst/>
          </a:prstGeom>
          <a:solidFill>
            <a:srgbClr val="FFFFFF"/>
          </a:solidFill>
          <a:ln>
            <a:noFill/>
          </a:ln>
        </p:spPr>
        <p:txBody>
          <a:bodyPr lIns="91425" tIns="91425" rIns="91425" bIns="91425" anchor="ctr" anchorCtr="0">
            <a:noAutofit/>
          </a:bodyPr>
          <a:lstStyle/>
          <a:p>
            <a:pPr>
              <a:spcBef>
                <a:spcPts val="0"/>
              </a:spcBef>
              <a:buNone/>
            </a:pPr>
            <a:endParaRPr/>
          </a:p>
        </p:txBody>
      </p:sp>
      <p:cxnSp>
        <p:nvCxnSpPr>
          <p:cNvPr id="276" name="Shape 276"/>
          <p:cNvCxnSpPr>
            <a:stCxn id="272" idx="0"/>
            <a:endCxn id="272" idx="2"/>
          </p:cNvCxnSpPr>
          <p:nvPr/>
        </p:nvCxnSpPr>
        <p:spPr>
          <a:xfrm>
            <a:off x="4511575" y="1532000"/>
            <a:ext cx="0" cy="2520600"/>
          </a:xfrm>
          <a:prstGeom prst="straightConnector1">
            <a:avLst/>
          </a:prstGeom>
          <a:noFill/>
          <a:ln w="228600" cap="flat">
            <a:solidFill>
              <a:schemeClr val="dk2"/>
            </a:solidFill>
            <a:prstDash val="solid"/>
            <a:round/>
            <a:headEnd type="none" w="lg" len="lg"/>
            <a:tailEnd type="none" w="lg" len="lg"/>
          </a:ln>
        </p:spPr>
      </p:cxnSp>
      <p:sp>
        <p:nvSpPr>
          <p:cNvPr id="277" name="Shape 277"/>
          <p:cNvSpPr txBox="1"/>
          <p:nvPr/>
        </p:nvSpPr>
        <p:spPr>
          <a:xfrm>
            <a:off x="2550525" y="1159025"/>
            <a:ext cx="495899" cy="640499"/>
          </a:xfrm>
          <a:prstGeom prst="rect">
            <a:avLst/>
          </a:prstGeom>
          <a:noFill/>
          <a:ln>
            <a:noFill/>
          </a:ln>
        </p:spPr>
        <p:txBody>
          <a:bodyPr lIns="91425" tIns="91425" rIns="91425" bIns="91425" anchor="t" anchorCtr="0">
            <a:noAutofit/>
          </a:bodyPr>
          <a:lstStyle/>
          <a:p>
            <a:pPr algn="ctr">
              <a:spcBef>
                <a:spcPts val="0"/>
              </a:spcBef>
              <a:buNone/>
            </a:pPr>
            <a:r>
              <a:rPr lang="en" sz="3000" b="1"/>
              <a:t>A</a:t>
            </a:r>
          </a:p>
        </p:txBody>
      </p:sp>
      <p:sp>
        <p:nvSpPr>
          <p:cNvPr id="278" name="Shape 278"/>
          <p:cNvSpPr txBox="1"/>
          <p:nvPr/>
        </p:nvSpPr>
        <p:spPr>
          <a:xfrm>
            <a:off x="5976725" y="1159025"/>
            <a:ext cx="768000" cy="640499"/>
          </a:xfrm>
          <a:prstGeom prst="rect">
            <a:avLst/>
          </a:prstGeom>
          <a:noFill/>
          <a:ln>
            <a:noFill/>
          </a:ln>
        </p:spPr>
        <p:txBody>
          <a:bodyPr lIns="91425" tIns="91425" rIns="91425" bIns="91425" anchor="t" anchorCtr="0">
            <a:noAutofit/>
          </a:bodyPr>
          <a:lstStyle/>
          <a:p>
            <a:pPr lvl="0" algn="ctr" rtl="0">
              <a:spcBef>
                <a:spcPts val="0"/>
              </a:spcBef>
              <a:buNone/>
            </a:pPr>
            <a:r>
              <a:rPr lang="en" sz="3000" b="1"/>
              <a:t>A</a:t>
            </a:r>
            <a:r>
              <a:rPr lang="en" sz="3000" b="1" baseline="30000"/>
              <a:t>T</a:t>
            </a:r>
          </a:p>
        </p:txBody>
      </p:sp>
    </p:spTree>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Shape 283"/>
          <p:cNvSpPr txBox="1">
            <a:spLocks noGrp="1"/>
          </p:cNvSpPr>
          <p:nvPr>
            <p:ph type="ctrTitle" idx="4294967295"/>
          </p:nvPr>
        </p:nvSpPr>
        <p:spPr>
          <a:xfrm>
            <a:off x="457200" y="2159857"/>
            <a:ext cx="8229600" cy="823799"/>
          </a:xfrm>
          <a:prstGeom prst="rect">
            <a:avLst/>
          </a:prstGeom>
          <a:noFill/>
          <a:ln>
            <a:noFill/>
          </a:ln>
        </p:spPr>
        <p:txBody>
          <a:bodyPr lIns="91425" tIns="91425" rIns="91425" bIns="91425" anchor="b" anchorCtr="0">
            <a:noAutofit/>
          </a:bodyPr>
          <a:lstStyle/>
          <a:p>
            <a:pPr lvl="0" algn="ctr" rtl="0">
              <a:spcBef>
                <a:spcPts val="0"/>
              </a:spcBef>
              <a:buNone/>
            </a:pPr>
            <a:r>
              <a:rPr lang="en" sz="4800"/>
              <a:t>Exceptions</a:t>
            </a:r>
          </a:p>
        </p:txBody>
      </p:sp>
    </p:spTree>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Shape 28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Exceptions make your code crash</a:t>
            </a:r>
          </a:p>
        </p:txBody>
      </p:sp>
      <p:sp>
        <p:nvSpPr>
          <p:cNvPr id="289" name="Shape 28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290" name="Shape 290"/>
          <p:cNvSpPr txBox="1"/>
          <p:nvPr/>
        </p:nvSpPr>
        <p:spPr>
          <a:xfrm>
            <a:off x="588175" y="1401625"/>
            <a:ext cx="6575700" cy="3291300"/>
          </a:xfrm>
          <a:prstGeom prst="rect">
            <a:avLst/>
          </a:prstGeom>
          <a:noFill/>
          <a:ln>
            <a:noFill/>
          </a:ln>
        </p:spPr>
        <p:txBody>
          <a:bodyPr lIns="91425" tIns="91425" rIns="91425" bIns="91425" anchor="t" anchorCtr="0">
            <a:noAutofit/>
          </a:bodyPr>
          <a:lstStyle/>
          <a:p>
            <a:pPr rtl="0">
              <a:spcBef>
                <a:spcPts val="0"/>
              </a:spcBef>
              <a:buNone/>
            </a:pPr>
            <a:r>
              <a:rPr lang="en" sz="1800" b="1">
                <a:solidFill>
                  <a:srgbClr val="1155CC"/>
                </a:solidFill>
                <a:latin typeface="Courier New"/>
                <a:ea typeface="Courier New"/>
                <a:cs typeface="Courier New"/>
                <a:sym typeface="Courier New"/>
              </a:rPr>
              <a:t>public static void main(String[] args) {</a:t>
            </a:r>
          </a:p>
          <a:p>
            <a:pPr rtl="0">
              <a:spcBef>
                <a:spcPts val="0"/>
              </a:spcBef>
              <a:buNone/>
            </a:pPr>
            <a:r>
              <a:rPr lang="en" sz="1800" b="1">
                <a:solidFill>
                  <a:srgbClr val="1155CC"/>
                </a:solidFill>
                <a:latin typeface="Courier New"/>
                <a:ea typeface="Courier New"/>
                <a:cs typeface="Courier New"/>
                <a:sym typeface="Courier New"/>
              </a:rPr>
              <a:t>	System.out.println(args[0]);</a:t>
            </a:r>
          </a:p>
          <a:p>
            <a:pPr rtl="0">
              <a:spcBef>
                <a:spcPts val="0"/>
              </a:spcBef>
              <a:buNone/>
            </a:pPr>
            <a:r>
              <a:rPr lang="en" sz="1800" b="1">
                <a:solidFill>
                  <a:srgbClr val="1155CC"/>
                </a:solidFill>
                <a:latin typeface="Courier New"/>
                <a:ea typeface="Courier New"/>
                <a:cs typeface="Courier New"/>
                <a:sym typeface="Courier New"/>
              </a:rPr>
              <a:t>}</a:t>
            </a:r>
          </a:p>
          <a:p>
            <a:pPr rtl="0">
              <a:spcBef>
                <a:spcPts val="0"/>
              </a:spcBef>
              <a:buNone/>
            </a:pPr>
            <a:endParaRPr sz="1800" b="1">
              <a:solidFill>
                <a:srgbClr val="1155CC"/>
              </a:solidFill>
              <a:latin typeface="Courier New"/>
              <a:ea typeface="Courier New"/>
              <a:cs typeface="Courier New"/>
              <a:sym typeface="Courier New"/>
            </a:endParaRPr>
          </a:p>
          <a:p>
            <a:pPr lvl="0" rtl="0">
              <a:spcBef>
                <a:spcPts val="0"/>
              </a:spcBef>
              <a:buClr>
                <a:schemeClr val="dk1"/>
              </a:buClr>
              <a:buSzPct val="61111"/>
              <a:buFont typeface="Arial"/>
              <a:buNone/>
            </a:pPr>
            <a:r>
              <a:rPr lang="en" sz="1800" b="1">
                <a:solidFill>
                  <a:srgbClr val="1155CC"/>
                </a:solidFill>
                <a:latin typeface="Courier New"/>
                <a:ea typeface="Courier New"/>
                <a:cs typeface="Courier New"/>
                <a:sym typeface="Courier New"/>
              </a:rPr>
              <a:t>public static void main(String[] args) {</a:t>
            </a:r>
          </a:p>
          <a:p>
            <a:pPr lvl="0" rtl="0">
              <a:spcBef>
                <a:spcPts val="0"/>
              </a:spcBef>
              <a:buClr>
                <a:schemeClr val="dk1"/>
              </a:buClr>
              <a:buSzPct val="61111"/>
              <a:buFont typeface="Arial"/>
              <a:buNone/>
            </a:pPr>
            <a:r>
              <a:rPr lang="en" sz="1800" b="1">
                <a:solidFill>
                  <a:srgbClr val="1155CC"/>
                </a:solidFill>
                <a:latin typeface="Courier New"/>
                <a:ea typeface="Courier New"/>
                <a:cs typeface="Courier New"/>
                <a:sym typeface="Courier New"/>
              </a:rPr>
              <a:t>	System.out.println(8 / 0);</a:t>
            </a:r>
          </a:p>
          <a:p>
            <a:pPr lvl="0" rtl="0">
              <a:spcBef>
                <a:spcPts val="0"/>
              </a:spcBef>
              <a:buNone/>
            </a:pPr>
            <a:r>
              <a:rPr lang="en" sz="1800" b="1">
                <a:solidFill>
                  <a:srgbClr val="1155CC"/>
                </a:solidFill>
                <a:latin typeface="Courier New"/>
                <a:ea typeface="Courier New"/>
                <a:cs typeface="Courier New"/>
                <a:sym typeface="Courier New"/>
              </a:rPr>
              <a:t>}</a:t>
            </a:r>
          </a:p>
          <a:p>
            <a:pPr lvl="0" rtl="0">
              <a:spcBef>
                <a:spcPts val="0"/>
              </a:spcBef>
              <a:buNone/>
            </a:pPr>
            <a:endParaRPr sz="1800" b="1">
              <a:solidFill>
                <a:srgbClr val="1155CC"/>
              </a:solidFill>
              <a:latin typeface="Courier New"/>
              <a:ea typeface="Courier New"/>
              <a:cs typeface="Courier New"/>
              <a:sym typeface="Courier New"/>
            </a:endParaRPr>
          </a:p>
          <a:p>
            <a:pPr lvl="0" rtl="0">
              <a:spcBef>
                <a:spcPts val="0"/>
              </a:spcBef>
              <a:buNone/>
            </a:pPr>
            <a:r>
              <a:rPr lang="en" sz="1800" b="1">
                <a:solidFill>
                  <a:srgbClr val="1155CC"/>
                </a:solidFill>
                <a:latin typeface="Courier New"/>
                <a:ea typeface="Courier New"/>
                <a:cs typeface="Courier New"/>
                <a:sym typeface="Courier New"/>
              </a:rPr>
              <a:t>public static void main(String[] args) {</a:t>
            </a:r>
          </a:p>
          <a:p>
            <a:pPr lvl="0" rtl="0">
              <a:spcBef>
                <a:spcPts val="0"/>
              </a:spcBef>
              <a:buNone/>
            </a:pPr>
            <a:r>
              <a:rPr lang="en" sz="1800" b="1">
                <a:solidFill>
                  <a:srgbClr val="1155CC"/>
                </a:solidFill>
                <a:latin typeface="Courier New"/>
                <a:ea typeface="Courier New"/>
                <a:cs typeface="Courier New"/>
                <a:sym typeface="Courier New"/>
              </a:rPr>
              <a:t>	System.out.println(null.toString());</a:t>
            </a:r>
          </a:p>
          <a:p>
            <a:pPr lvl="0" rtl="0">
              <a:spcBef>
                <a:spcPts val="0"/>
              </a:spcBef>
              <a:buClr>
                <a:schemeClr val="dk1"/>
              </a:buClr>
              <a:buSzPct val="61111"/>
              <a:buFont typeface="Arial"/>
              <a:buNone/>
            </a:pPr>
            <a:r>
              <a:rPr lang="en" sz="1800" b="1">
                <a:solidFill>
                  <a:srgbClr val="1155CC"/>
                </a:solidFill>
                <a:latin typeface="Courier New"/>
                <a:ea typeface="Courier New"/>
                <a:cs typeface="Courier New"/>
                <a:sym typeface="Courier New"/>
              </a:rPr>
              <a:t>}</a:t>
            </a:r>
          </a:p>
        </p:txBody>
      </p:sp>
    </p:spTree>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Shape 29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What could happen without exceptions?</a:t>
            </a:r>
          </a:p>
        </p:txBody>
      </p:sp>
      <p:sp>
        <p:nvSpPr>
          <p:cNvPr id="296" name="Shape 29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297" name="Shape 297"/>
          <p:cNvSpPr txBox="1"/>
          <p:nvPr/>
        </p:nvSpPr>
        <p:spPr>
          <a:xfrm>
            <a:off x="588175" y="1401625"/>
            <a:ext cx="7846800" cy="3291300"/>
          </a:xfrm>
          <a:prstGeom prst="rect">
            <a:avLst/>
          </a:prstGeom>
          <a:noFill/>
          <a:ln>
            <a:noFill/>
          </a:ln>
        </p:spPr>
        <p:txBody>
          <a:bodyPr lIns="91425" tIns="91425" rIns="91425" bIns="91425" anchor="t" anchorCtr="0">
            <a:noAutofit/>
          </a:bodyPr>
          <a:lstStyle/>
          <a:p>
            <a:pPr lvl="0" rtl="0">
              <a:spcBef>
                <a:spcPts val="0"/>
              </a:spcBef>
              <a:buNone/>
            </a:pPr>
            <a:r>
              <a:rPr lang="en" sz="1800" b="1">
                <a:solidFill>
                  <a:srgbClr val="1155CC"/>
                </a:solidFill>
                <a:latin typeface="Courier New"/>
                <a:ea typeface="Courier New"/>
                <a:cs typeface="Courier New"/>
                <a:sym typeface="Courier New"/>
              </a:rPr>
              <a:t>public static double getAverage(double[] b) {</a:t>
            </a:r>
          </a:p>
          <a:p>
            <a:pPr lvl="0" rtl="0">
              <a:spcBef>
                <a:spcPts val="0"/>
              </a:spcBef>
              <a:buNone/>
            </a:pPr>
            <a:r>
              <a:rPr lang="en" sz="1800" b="1">
                <a:solidFill>
                  <a:srgbClr val="1155CC"/>
                </a:solidFill>
                <a:latin typeface="Courier New"/>
                <a:ea typeface="Courier New"/>
                <a:cs typeface="Courier New"/>
                <a:sym typeface="Courier New"/>
              </a:rPr>
              <a:t>	double sum = 0;</a:t>
            </a:r>
          </a:p>
          <a:p>
            <a:pPr lvl="0" rtl="0">
              <a:spcBef>
                <a:spcPts val="0"/>
              </a:spcBef>
              <a:buNone/>
            </a:pPr>
            <a:r>
              <a:rPr lang="en" sz="1800" b="1">
                <a:solidFill>
                  <a:srgbClr val="1155CC"/>
                </a:solidFill>
                <a:latin typeface="Courier New"/>
                <a:ea typeface="Courier New"/>
                <a:cs typeface="Courier New"/>
                <a:sym typeface="Courier New"/>
              </a:rPr>
              <a:t>	for (int i = 0; i &lt; b.length; i++) {</a:t>
            </a:r>
          </a:p>
          <a:p>
            <a:pPr lvl="0" rtl="0">
              <a:spcBef>
                <a:spcPts val="0"/>
              </a:spcBef>
              <a:buNone/>
            </a:pPr>
            <a:r>
              <a:rPr lang="en" sz="1800" b="1">
                <a:solidFill>
                  <a:srgbClr val="1155CC"/>
                </a:solidFill>
                <a:latin typeface="Courier New"/>
                <a:ea typeface="Courier New"/>
                <a:cs typeface="Courier New"/>
                <a:sym typeface="Courier New"/>
              </a:rPr>
              <a:t>		sum += b[i];</a:t>
            </a:r>
          </a:p>
          <a:p>
            <a:pPr lvl="0" rtl="0">
              <a:spcBef>
                <a:spcPts val="0"/>
              </a:spcBef>
              <a:buNone/>
            </a:pPr>
            <a:r>
              <a:rPr lang="en" sz="1800" b="1">
                <a:solidFill>
                  <a:srgbClr val="1155CC"/>
                </a:solidFill>
                <a:latin typeface="Courier New"/>
                <a:ea typeface="Courier New"/>
                <a:cs typeface="Courier New"/>
                <a:sym typeface="Courier New"/>
              </a:rPr>
              <a:t>	}</a:t>
            </a:r>
          </a:p>
          <a:p>
            <a:pPr lvl="0" rtl="0">
              <a:spcBef>
                <a:spcPts val="0"/>
              </a:spcBef>
              <a:buNone/>
            </a:pPr>
            <a:r>
              <a:rPr lang="en" sz="1800" b="1">
                <a:solidFill>
                  <a:srgbClr val="1155CC"/>
                </a:solidFill>
                <a:latin typeface="Courier New"/>
                <a:ea typeface="Courier New"/>
                <a:cs typeface="Courier New"/>
                <a:sym typeface="Courier New"/>
              </a:rPr>
              <a:t>	return sum / b.length;</a:t>
            </a:r>
          </a:p>
          <a:p>
            <a:pPr lvl="0" rtl="0">
              <a:spcBef>
                <a:spcPts val="0"/>
              </a:spcBef>
              <a:buNone/>
            </a:pPr>
            <a:r>
              <a:rPr lang="en" sz="1800" b="1">
                <a:solidFill>
                  <a:srgbClr val="1155CC"/>
                </a:solidFill>
                <a:latin typeface="Courier New"/>
                <a:ea typeface="Courier New"/>
                <a:cs typeface="Courier New"/>
                <a:sym typeface="Courier New"/>
              </a:rPr>
              <a:t>}</a:t>
            </a:r>
          </a:p>
          <a:p>
            <a:pPr lvl="0" rtl="0">
              <a:spcBef>
                <a:spcPts val="0"/>
              </a:spcBef>
              <a:buNone/>
            </a:pPr>
            <a:endParaRPr/>
          </a:p>
          <a:p>
            <a:pPr lvl="0" rtl="0">
              <a:spcBef>
                <a:spcPts val="0"/>
              </a:spcBef>
              <a:buNone/>
            </a:pPr>
            <a:r>
              <a:rPr lang="en" sz="2200"/>
              <a:t>If  </a:t>
            </a:r>
            <a:r>
              <a:rPr lang="en" sz="2200">
                <a:solidFill>
                  <a:srgbClr val="4A86E8"/>
                </a:solidFill>
              </a:rPr>
              <a:t>b.length</a:t>
            </a:r>
            <a:r>
              <a:rPr lang="en" sz="2200"/>
              <a:t>   is  0, what should be returned?</a:t>
            </a:r>
          </a:p>
          <a:p>
            <a:pPr marL="457200" lvl="0" indent="-368300" rtl="0">
              <a:spcBef>
                <a:spcPts val="0"/>
              </a:spcBef>
              <a:buClr>
                <a:srgbClr val="000000"/>
              </a:buClr>
              <a:buSzPct val="100000"/>
              <a:buFont typeface="Arial"/>
              <a:buChar char="-"/>
            </a:pPr>
            <a:r>
              <a:rPr lang="en" sz="2200"/>
              <a:t>Infinity</a:t>
            </a:r>
          </a:p>
          <a:p>
            <a:pPr marL="457200" marR="0" lvl="0" indent="-368300" algn="l" rtl="0">
              <a:lnSpc>
                <a:spcPct val="100000"/>
              </a:lnSpc>
              <a:spcBef>
                <a:spcPts val="0"/>
              </a:spcBef>
              <a:spcAft>
                <a:spcPts val="0"/>
              </a:spcAft>
              <a:buClr>
                <a:srgbClr val="000000"/>
              </a:buClr>
              <a:buSzPct val="100000"/>
              <a:buFont typeface="Arial"/>
              <a:buChar char="-"/>
            </a:pPr>
            <a:r>
              <a:rPr lang="en" sz="2200"/>
              <a:t>“special” int - Integer.MAX_VALUE?    2110?    0?</a:t>
            </a:r>
          </a:p>
          <a:p>
            <a:pPr lvl="0" rtl="0">
              <a:spcBef>
                <a:spcPts val="0"/>
              </a:spcBef>
              <a:buNone/>
            </a:pPr>
            <a:endParaRPr/>
          </a:p>
        </p:txBody>
      </p:sp>
    </p:spTree>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grpSp>
        <p:nvGrpSpPr>
          <p:cNvPr id="6" name="Group 5"/>
          <p:cNvGrpSpPr/>
          <p:nvPr/>
        </p:nvGrpSpPr>
        <p:grpSpPr>
          <a:xfrm>
            <a:off x="4997720" y="1281120"/>
            <a:ext cx="3541800" cy="1788400"/>
            <a:chOff x="584639" y="1477175"/>
            <a:chExt cx="3541800" cy="1788400"/>
          </a:xfrm>
        </p:grpSpPr>
        <p:sp>
          <p:nvSpPr>
            <p:cNvPr id="14" name="Shape 316"/>
            <p:cNvSpPr txBox="1"/>
            <p:nvPr/>
          </p:nvSpPr>
          <p:spPr>
            <a:xfrm>
              <a:off x="584639" y="1843175"/>
              <a:ext cx="3541800" cy="14224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US" dirty="0" smtClean="0"/>
                <a:t>                                                 </a:t>
              </a:r>
              <a:endParaRPr lang="en" dirty="0"/>
            </a:p>
          </p:txBody>
        </p:sp>
        <p:sp>
          <p:nvSpPr>
            <p:cNvPr id="9" name="Shape 315"/>
            <p:cNvSpPr txBox="1"/>
            <p:nvPr/>
          </p:nvSpPr>
          <p:spPr>
            <a:xfrm>
              <a:off x="605125" y="1477175"/>
              <a:ext cx="2224799"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err="1" smtClean="0"/>
                <a:t>Throwable</a:t>
              </a:r>
              <a:r>
                <a:rPr lang="en" dirty="0" smtClean="0"/>
                <a:t>@x2</a:t>
              </a:r>
              <a:endParaRPr lang="en" dirty="0"/>
            </a:p>
          </p:txBody>
        </p:sp>
        <p:sp>
          <p:nvSpPr>
            <p:cNvPr id="10" name="Shape 320"/>
            <p:cNvSpPr txBox="1"/>
            <p:nvPr/>
          </p:nvSpPr>
          <p:spPr>
            <a:xfrm>
              <a:off x="1923173" y="1959081"/>
              <a:ext cx="1103700"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a:t>“/ by zero”</a:t>
              </a:r>
            </a:p>
          </p:txBody>
        </p:sp>
        <p:sp>
          <p:nvSpPr>
            <p:cNvPr id="11" name="Shape 321"/>
            <p:cNvSpPr txBox="1"/>
            <p:nvPr/>
          </p:nvSpPr>
          <p:spPr>
            <a:xfrm>
              <a:off x="634409" y="1971677"/>
              <a:ext cx="3156760" cy="366000"/>
            </a:xfrm>
            <a:prstGeom prst="rect">
              <a:avLst/>
            </a:prstGeom>
            <a:noFill/>
            <a:ln>
              <a:noFill/>
            </a:ln>
          </p:spPr>
          <p:txBody>
            <a:bodyPr lIns="91425" tIns="91425" rIns="91425" bIns="91425" anchor="t" anchorCtr="0">
              <a:noAutofit/>
            </a:bodyPr>
            <a:lstStyle/>
            <a:p>
              <a:pPr>
                <a:spcBef>
                  <a:spcPts val="0"/>
                </a:spcBef>
                <a:buNone/>
              </a:pPr>
              <a:r>
                <a:rPr lang="en" dirty="0" smtClean="0"/>
                <a:t>detailMessage</a:t>
              </a:r>
              <a:endParaRPr lang="en-US" dirty="0" smtClean="0"/>
            </a:p>
            <a:p>
              <a:pPr>
                <a:spcBef>
                  <a:spcPts val="0"/>
                </a:spcBef>
                <a:buNone/>
              </a:pPr>
              <a:endParaRPr lang="en-US" dirty="0"/>
            </a:p>
            <a:p>
              <a:pPr>
                <a:spcBef>
                  <a:spcPts val="0"/>
                </a:spcBef>
                <a:buNone/>
              </a:pPr>
              <a:r>
                <a:rPr lang="en-US" dirty="0" err="1" smtClean="0"/>
                <a:t>Throwable</a:t>
              </a:r>
              <a:r>
                <a:rPr lang="en-US" dirty="0" smtClean="0"/>
                <a:t>()       </a:t>
              </a:r>
              <a:r>
                <a:rPr lang="en-US" dirty="0" err="1" smtClean="0"/>
                <a:t>Throwable</a:t>
              </a:r>
              <a:r>
                <a:rPr lang="en-US" dirty="0" smtClean="0"/>
                <a:t>(String)   </a:t>
              </a:r>
              <a:r>
                <a:rPr lang="en-US" dirty="0" err="1" smtClean="0"/>
                <a:t>getMessage</a:t>
              </a:r>
              <a:r>
                <a:rPr lang="en-US" dirty="0" smtClean="0"/>
                <a:t>()</a:t>
              </a:r>
              <a:endParaRPr lang="en" dirty="0"/>
            </a:p>
          </p:txBody>
        </p:sp>
        <p:sp>
          <p:nvSpPr>
            <p:cNvPr id="17" name="Shape 315"/>
            <p:cNvSpPr txBox="1"/>
            <p:nvPr/>
          </p:nvSpPr>
          <p:spPr>
            <a:xfrm>
              <a:off x="3078088" y="1842593"/>
              <a:ext cx="1048351"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err="1" smtClean="0"/>
                <a:t>Throwable</a:t>
              </a:r>
              <a:endParaRPr lang="en" dirty="0"/>
            </a:p>
          </p:txBody>
        </p:sp>
      </p:grpSp>
      <p:sp>
        <p:nvSpPr>
          <p:cNvPr id="302" name="Shape 30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US" sz="3200" dirty="0"/>
              <a:t>S</a:t>
            </a:r>
            <a:r>
              <a:rPr lang="en" sz="3200" dirty="0" smtClean="0"/>
              <a:t>uperclass </a:t>
            </a:r>
            <a:r>
              <a:rPr lang="en" sz="3200" dirty="0"/>
              <a:t>of exceptions: Throwable</a:t>
            </a:r>
          </a:p>
        </p:txBody>
      </p:sp>
      <p:sp>
        <p:nvSpPr>
          <p:cNvPr id="303" name="Shape 30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304" name="Shape 304"/>
          <p:cNvSpPr txBox="1"/>
          <p:nvPr/>
        </p:nvSpPr>
        <p:spPr>
          <a:xfrm>
            <a:off x="377673" y="1278043"/>
            <a:ext cx="4477276" cy="2062057"/>
          </a:xfrm>
          <a:prstGeom prst="rect">
            <a:avLst/>
          </a:prstGeom>
          <a:noFill/>
          <a:ln w="9525" cap="flat">
            <a:solidFill>
              <a:srgbClr val="000000"/>
            </a:solidFill>
            <a:prstDash val="solid"/>
            <a:round/>
            <a:headEnd type="none" w="med" len="med"/>
            <a:tailEnd type="none" w="med" len="med"/>
          </a:ln>
        </p:spPr>
        <p:txBody>
          <a:bodyPr lIns="91425" tIns="91425" rIns="91425" bIns="91425" anchor="t" anchorCtr="0">
            <a:noAutofit/>
          </a:bodyPr>
          <a:lstStyle/>
          <a:p>
            <a:pPr rtl="0">
              <a:spcBef>
                <a:spcPts val="0"/>
              </a:spcBef>
              <a:buNone/>
            </a:pPr>
            <a:r>
              <a:rPr lang="en-US" sz="2200" dirty="0" smtClean="0">
                <a:solidFill>
                  <a:schemeClr val="tx1"/>
                </a:solidFill>
                <a:latin typeface="Arial" charset="0"/>
                <a:ea typeface="Arial" charset="0"/>
                <a:cs typeface="Arial" charset="0"/>
                <a:sym typeface="Courier New"/>
              </a:rPr>
              <a:t>When some sort of exception occurs, an object of class </a:t>
            </a:r>
            <a:r>
              <a:rPr lang="en-US" sz="2200" dirty="0" err="1" smtClean="0">
                <a:solidFill>
                  <a:srgbClr val="1155CD"/>
                </a:solidFill>
                <a:latin typeface="Courier New" charset="0"/>
                <a:ea typeface="Courier New" charset="0"/>
                <a:cs typeface="Courier New" charset="0"/>
                <a:sym typeface="Courier New"/>
              </a:rPr>
              <a:t>java.lang.Throwable</a:t>
            </a:r>
            <a:r>
              <a:rPr lang="en-US" sz="2200" dirty="0" smtClean="0">
                <a:solidFill>
                  <a:schemeClr val="tx1"/>
                </a:solidFill>
                <a:latin typeface="Arial" charset="0"/>
                <a:ea typeface="Arial" charset="0"/>
                <a:cs typeface="Arial" charset="0"/>
                <a:sym typeface="Courier New"/>
              </a:rPr>
              <a:t> (or one of its subclasses) is created and “thrown”  --we explain later what “throw” means.</a:t>
            </a:r>
            <a:endParaRPr lang="en" sz="2000" dirty="0">
              <a:solidFill>
                <a:schemeClr val="tx1"/>
              </a:solidFill>
              <a:latin typeface="Arial" charset="0"/>
              <a:ea typeface="Arial" charset="0"/>
              <a:cs typeface="Arial" charset="0"/>
              <a:sym typeface="Courier New"/>
            </a:endParaRPr>
          </a:p>
        </p:txBody>
      </p:sp>
      <p:sp>
        <p:nvSpPr>
          <p:cNvPr id="12" name="TextBox 11"/>
          <p:cNvSpPr txBox="1"/>
          <p:nvPr/>
        </p:nvSpPr>
        <p:spPr>
          <a:xfrm>
            <a:off x="635036" y="3492152"/>
            <a:ext cx="184666" cy="307777"/>
          </a:xfrm>
          <a:prstGeom prst="rect">
            <a:avLst/>
          </a:prstGeom>
          <a:noFill/>
        </p:spPr>
        <p:txBody>
          <a:bodyPr wrap="none" rtlCol="0">
            <a:spAutoFit/>
          </a:bodyPr>
          <a:lstStyle/>
          <a:p>
            <a:endParaRPr lang="en-US" dirty="0"/>
          </a:p>
        </p:txBody>
      </p:sp>
      <p:sp>
        <p:nvSpPr>
          <p:cNvPr id="22" name="Shape 304"/>
          <p:cNvSpPr txBox="1"/>
          <p:nvPr/>
        </p:nvSpPr>
        <p:spPr>
          <a:xfrm>
            <a:off x="377673" y="3435520"/>
            <a:ext cx="8161847" cy="1553979"/>
          </a:xfrm>
          <a:prstGeom prst="rect">
            <a:avLst/>
          </a:prstGeom>
          <a:noFill/>
          <a:ln w="9525" cap="flat">
            <a:solidFill>
              <a:srgbClr val="000000"/>
            </a:solidFill>
            <a:prstDash val="solid"/>
            <a:round/>
            <a:headEnd type="none" w="med" len="med"/>
            <a:tailEnd type="none" w="med" len="med"/>
          </a:ln>
        </p:spPr>
        <p:txBody>
          <a:bodyPr lIns="91425" tIns="91425" rIns="91425" bIns="91425" anchor="t" anchorCtr="0">
            <a:noAutofit/>
          </a:bodyPr>
          <a:lstStyle/>
          <a:p>
            <a:pPr rtl="0">
              <a:spcBef>
                <a:spcPts val="0"/>
              </a:spcBef>
              <a:buNone/>
            </a:pPr>
            <a:r>
              <a:rPr lang="en-US" sz="2200" dirty="0" smtClean="0">
                <a:solidFill>
                  <a:schemeClr val="tx1"/>
                </a:solidFill>
                <a:latin typeface="Arial" charset="0"/>
                <a:ea typeface="Arial" charset="0"/>
                <a:cs typeface="Arial" charset="0"/>
                <a:sym typeface="Courier New"/>
              </a:rPr>
              <a:t>The object has</a:t>
            </a:r>
          </a:p>
          <a:p>
            <a:pPr rtl="0">
              <a:spcBef>
                <a:spcPts val="0"/>
              </a:spcBef>
              <a:buNone/>
            </a:pPr>
            <a:r>
              <a:rPr lang="en-US" sz="2200" dirty="0" smtClean="0">
                <a:solidFill>
                  <a:schemeClr val="tx1"/>
                </a:solidFill>
                <a:latin typeface="Arial" charset="0"/>
                <a:ea typeface="Arial" charset="0"/>
                <a:cs typeface="Arial" charset="0"/>
                <a:sym typeface="Courier New"/>
              </a:rPr>
              <a:t>1. </a:t>
            </a:r>
            <a:r>
              <a:rPr lang="en-US" sz="2200" dirty="0">
                <a:solidFill>
                  <a:schemeClr val="tx1"/>
                </a:solidFill>
                <a:latin typeface="Arial" charset="0"/>
                <a:ea typeface="Arial" charset="0"/>
                <a:cs typeface="Arial" charset="0"/>
                <a:sym typeface="Courier New"/>
              </a:rPr>
              <a:t>F</a:t>
            </a:r>
            <a:r>
              <a:rPr lang="en-US" sz="2200" dirty="0" smtClean="0">
                <a:solidFill>
                  <a:schemeClr val="tx1"/>
                </a:solidFill>
                <a:latin typeface="Arial" charset="0"/>
                <a:ea typeface="Arial" charset="0"/>
                <a:cs typeface="Arial" charset="0"/>
                <a:sym typeface="Courier New"/>
              </a:rPr>
              <a:t>ield to contain an error message</a:t>
            </a:r>
          </a:p>
          <a:p>
            <a:pPr rtl="0">
              <a:spcBef>
                <a:spcPts val="0"/>
              </a:spcBef>
              <a:buNone/>
            </a:pPr>
            <a:r>
              <a:rPr lang="en-US" sz="2200" dirty="0" smtClean="0">
                <a:solidFill>
                  <a:schemeClr val="tx1"/>
                </a:solidFill>
                <a:latin typeface="Arial" charset="0"/>
                <a:ea typeface="Arial" charset="0"/>
                <a:cs typeface="Arial" charset="0"/>
                <a:sym typeface="Courier New"/>
              </a:rPr>
              <a:t>2. Two constructors</a:t>
            </a:r>
          </a:p>
          <a:p>
            <a:pPr rtl="0">
              <a:spcBef>
                <a:spcPts val="0"/>
              </a:spcBef>
              <a:buNone/>
            </a:pPr>
            <a:r>
              <a:rPr lang="en-US" sz="2200" dirty="0" smtClean="0">
                <a:solidFill>
                  <a:schemeClr val="tx1"/>
                </a:solidFill>
                <a:latin typeface="Arial" charset="0"/>
                <a:ea typeface="Arial" charset="0"/>
                <a:cs typeface="Arial" charset="0"/>
                <a:sym typeface="Courier New"/>
              </a:rPr>
              <a:t>3. Function to get the message in the field</a:t>
            </a:r>
            <a:endParaRPr lang="en" sz="2000" dirty="0">
              <a:solidFill>
                <a:schemeClr val="tx1"/>
              </a:solidFill>
              <a:latin typeface="Arial" charset="0"/>
              <a:ea typeface="Arial" charset="0"/>
              <a:cs typeface="Arial" charset="0"/>
              <a:sym typeface="Courier New"/>
            </a:endParaRPr>
          </a:p>
        </p:txBody>
      </p:sp>
    </p:spTree>
  </p:cSld>
  <p:clrMapOvr>
    <a:masterClrMapping/>
  </p:clrMapOvr>
  <p:transition spd="slow">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Shape 30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US" sz="3200" dirty="0"/>
              <a:t>S</a:t>
            </a:r>
            <a:r>
              <a:rPr lang="en" sz="3200" dirty="0" smtClean="0"/>
              <a:t>uperclass </a:t>
            </a:r>
            <a:r>
              <a:rPr lang="en" sz="3200" dirty="0"/>
              <a:t>of exceptions: Throwable</a:t>
            </a:r>
          </a:p>
        </p:txBody>
      </p:sp>
      <p:sp>
        <p:nvSpPr>
          <p:cNvPr id="303" name="Shape 30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304" name="Shape 304"/>
          <p:cNvSpPr txBox="1"/>
          <p:nvPr/>
        </p:nvSpPr>
        <p:spPr>
          <a:xfrm>
            <a:off x="418879" y="1081789"/>
            <a:ext cx="8458421" cy="1566742"/>
          </a:xfrm>
          <a:prstGeom prst="rect">
            <a:avLst/>
          </a:prstGeom>
          <a:noFill/>
          <a:ln w="9525" cap="flat">
            <a:solidFill>
              <a:srgbClr val="000000"/>
            </a:solidFill>
            <a:prstDash val="solid"/>
            <a:round/>
            <a:headEnd type="none" w="med" len="med"/>
            <a:tailEnd type="none" w="med" len="med"/>
          </a:ln>
        </p:spPr>
        <p:txBody>
          <a:bodyPr lIns="91425" tIns="91425" rIns="91425" bIns="91425" anchor="t" anchorCtr="0">
            <a:noAutofit/>
          </a:bodyPr>
          <a:lstStyle/>
          <a:p>
            <a:pPr rtl="0">
              <a:spcBef>
                <a:spcPts val="0"/>
              </a:spcBef>
              <a:buNone/>
            </a:pPr>
            <a:r>
              <a:rPr lang="en-US" sz="2200" dirty="0" smtClean="0">
                <a:solidFill>
                  <a:schemeClr val="tx1"/>
                </a:solidFill>
                <a:latin typeface="Arial" charset="0"/>
                <a:ea typeface="Arial" charset="0"/>
                <a:cs typeface="Arial" charset="0"/>
                <a:sym typeface="Courier New"/>
              </a:rPr>
              <a:t>Two subclasses of </a:t>
            </a:r>
            <a:r>
              <a:rPr lang="en-US" sz="2200" dirty="0" err="1" smtClean="0">
                <a:solidFill>
                  <a:schemeClr val="tx1"/>
                </a:solidFill>
                <a:latin typeface="Arial" charset="0"/>
                <a:ea typeface="Arial" charset="0"/>
                <a:cs typeface="Arial" charset="0"/>
                <a:sym typeface="Courier New"/>
              </a:rPr>
              <a:t>Throwable</a:t>
            </a:r>
            <a:r>
              <a:rPr lang="en-US" sz="2200" dirty="0" smtClean="0">
                <a:solidFill>
                  <a:schemeClr val="tx1"/>
                </a:solidFill>
                <a:latin typeface="Arial" charset="0"/>
                <a:ea typeface="Arial" charset="0"/>
                <a:cs typeface="Arial" charset="0"/>
                <a:sym typeface="Courier New"/>
              </a:rPr>
              <a:t> exist:</a:t>
            </a:r>
          </a:p>
          <a:p>
            <a:pPr rtl="0">
              <a:spcBef>
                <a:spcPts val="0"/>
              </a:spcBef>
              <a:buNone/>
            </a:pPr>
            <a:r>
              <a:rPr lang="en-US" sz="2200" dirty="0" smtClean="0">
                <a:solidFill>
                  <a:schemeClr val="tx1"/>
                </a:solidFill>
                <a:latin typeface="Arial" charset="0"/>
                <a:ea typeface="Arial" charset="0"/>
                <a:cs typeface="Arial" charset="0"/>
                <a:sym typeface="Courier New"/>
              </a:rPr>
              <a:t>Error: For errors from which one can’t recover –don’t “catch” them</a:t>
            </a:r>
          </a:p>
          <a:p>
            <a:pPr rtl="0">
              <a:spcBef>
                <a:spcPts val="0"/>
              </a:spcBef>
              <a:buNone/>
            </a:pPr>
            <a:r>
              <a:rPr lang="en-US" sz="2200" dirty="0" smtClean="0">
                <a:solidFill>
                  <a:schemeClr val="tx1"/>
                </a:solidFill>
                <a:latin typeface="Arial" charset="0"/>
                <a:ea typeface="Arial" charset="0"/>
                <a:cs typeface="Arial" charset="0"/>
                <a:sym typeface="Courier New"/>
              </a:rPr>
              <a:t>Exception: For errors from which a program could potentially recover –it’s ok to “catch” them</a:t>
            </a:r>
            <a:endParaRPr lang="en" sz="2000" dirty="0">
              <a:solidFill>
                <a:schemeClr val="tx1"/>
              </a:solidFill>
              <a:latin typeface="Arial" charset="0"/>
              <a:ea typeface="Arial" charset="0"/>
              <a:cs typeface="Arial" charset="0"/>
              <a:sym typeface="Courier New"/>
            </a:endParaRPr>
          </a:p>
        </p:txBody>
      </p:sp>
      <p:sp>
        <p:nvSpPr>
          <p:cNvPr id="12" name="TextBox 11"/>
          <p:cNvSpPr txBox="1"/>
          <p:nvPr/>
        </p:nvSpPr>
        <p:spPr>
          <a:xfrm>
            <a:off x="635036" y="3492152"/>
            <a:ext cx="184666" cy="307777"/>
          </a:xfrm>
          <a:prstGeom prst="rect">
            <a:avLst/>
          </a:prstGeom>
          <a:noFill/>
        </p:spPr>
        <p:txBody>
          <a:bodyPr wrap="none" rtlCol="0">
            <a:spAutoFit/>
          </a:bodyPr>
          <a:lstStyle/>
          <a:p>
            <a:endParaRPr lang="en-US" dirty="0"/>
          </a:p>
        </p:txBody>
      </p:sp>
      <p:grpSp>
        <p:nvGrpSpPr>
          <p:cNvPr id="2" name="Group 1"/>
          <p:cNvGrpSpPr/>
          <p:nvPr/>
        </p:nvGrpSpPr>
        <p:grpSpPr>
          <a:xfrm>
            <a:off x="4966991" y="2725101"/>
            <a:ext cx="3541800" cy="2077900"/>
            <a:chOff x="4997720" y="1281120"/>
            <a:chExt cx="3541800" cy="2077900"/>
          </a:xfrm>
        </p:grpSpPr>
        <p:grpSp>
          <p:nvGrpSpPr>
            <p:cNvPr id="6" name="Group 5"/>
            <p:cNvGrpSpPr/>
            <p:nvPr/>
          </p:nvGrpSpPr>
          <p:grpSpPr>
            <a:xfrm>
              <a:off x="4997720" y="1281120"/>
              <a:ext cx="3541800" cy="1576096"/>
              <a:chOff x="584639" y="1477175"/>
              <a:chExt cx="3541800" cy="1788400"/>
            </a:xfrm>
          </p:grpSpPr>
          <p:sp>
            <p:nvSpPr>
              <p:cNvPr id="14" name="Shape 316"/>
              <p:cNvSpPr txBox="1"/>
              <p:nvPr/>
            </p:nvSpPr>
            <p:spPr>
              <a:xfrm>
                <a:off x="584639" y="1843175"/>
                <a:ext cx="3541800" cy="14224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US" dirty="0" smtClean="0"/>
                  <a:t>                                                 </a:t>
                </a:r>
                <a:endParaRPr lang="en" dirty="0"/>
              </a:p>
            </p:txBody>
          </p:sp>
          <p:sp>
            <p:nvSpPr>
              <p:cNvPr id="9" name="Shape 315"/>
              <p:cNvSpPr txBox="1"/>
              <p:nvPr/>
            </p:nvSpPr>
            <p:spPr>
              <a:xfrm>
                <a:off x="605125" y="1477175"/>
                <a:ext cx="2224799"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smtClean="0"/>
                  <a:t>Error</a:t>
                </a:r>
                <a:r>
                  <a:rPr lang="en" dirty="0" smtClean="0"/>
                  <a:t>@x2</a:t>
                </a:r>
                <a:endParaRPr lang="en" dirty="0"/>
              </a:p>
            </p:txBody>
          </p:sp>
          <p:sp>
            <p:nvSpPr>
              <p:cNvPr id="10" name="Shape 320"/>
              <p:cNvSpPr txBox="1"/>
              <p:nvPr/>
            </p:nvSpPr>
            <p:spPr>
              <a:xfrm>
                <a:off x="1923173" y="1959081"/>
                <a:ext cx="1103700"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a:t>“/ by zero”</a:t>
                </a:r>
              </a:p>
            </p:txBody>
          </p:sp>
          <p:sp>
            <p:nvSpPr>
              <p:cNvPr id="11" name="Shape 321"/>
              <p:cNvSpPr txBox="1"/>
              <p:nvPr/>
            </p:nvSpPr>
            <p:spPr>
              <a:xfrm>
                <a:off x="634409" y="1971677"/>
                <a:ext cx="3156760" cy="366000"/>
              </a:xfrm>
              <a:prstGeom prst="rect">
                <a:avLst/>
              </a:prstGeom>
              <a:noFill/>
              <a:ln>
                <a:noFill/>
              </a:ln>
            </p:spPr>
            <p:txBody>
              <a:bodyPr lIns="91425" tIns="91425" rIns="91425" bIns="91425" anchor="t" anchorCtr="0">
                <a:noAutofit/>
              </a:bodyPr>
              <a:lstStyle/>
              <a:p>
                <a:pPr>
                  <a:spcBef>
                    <a:spcPts val="0"/>
                  </a:spcBef>
                  <a:buNone/>
                </a:pPr>
                <a:r>
                  <a:rPr lang="en" dirty="0" smtClean="0"/>
                  <a:t>detailMessage</a:t>
                </a:r>
                <a:endParaRPr lang="en-US" dirty="0" smtClean="0"/>
              </a:p>
              <a:p>
                <a:pPr>
                  <a:spcBef>
                    <a:spcPts val="0"/>
                  </a:spcBef>
                  <a:buNone/>
                </a:pPr>
                <a:endParaRPr lang="en-US" dirty="0"/>
              </a:p>
              <a:p>
                <a:pPr>
                  <a:spcBef>
                    <a:spcPts val="0"/>
                  </a:spcBef>
                  <a:buNone/>
                </a:pPr>
                <a:r>
                  <a:rPr lang="en-US" dirty="0" err="1" smtClean="0"/>
                  <a:t>Throwable</a:t>
                </a:r>
                <a:r>
                  <a:rPr lang="en-US" dirty="0" smtClean="0"/>
                  <a:t>()       </a:t>
                </a:r>
                <a:r>
                  <a:rPr lang="en-US" dirty="0" err="1" smtClean="0"/>
                  <a:t>Throwable</a:t>
                </a:r>
                <a:r>
                  <a:rPr lang="en-US" dirty="0" smtClean="0"/>
                  <a:t>(String)   </a:t>
                </a:r>
                <a:r>
                  <a:rPr lang="en-US" dirty="0" err="1" smtClean="0"/>
                  <a:t>getMessage</a:t>
                </a:r>
                <a:r>
                  <a:rPr lang="en-US" dirty="0" smtClean="0"/>
                  <a:t>()</a:t>
                </a:r>
              </a:p>
              <a:p>
                <a:pPr>
                  <a:spcBef>
                    <a:spcPts val="0"/>
                  </a:spcBef>
                  <a:buNone/>
                </a:pPr>
                <a:endParaRPr lang="en-US" dirty="0"/>
              </a:p>
              <a:p>
                <a:pPr>
                  <a:spcBef>
                    <a:spcPts val="0"/>
                  </a:spcBef>
                  <a:buNone/>
                </a:pPr>
                <a:endParaRPr lang="en-US" dirty="0" smtClean="0"/>
              </a:p>
              <a:p>
                <a:pPr>
                  <a:spcBef>
                    <a:spcPts val="0"/>
                  </a:spcBef>
                  <a:buNone/>
                </a:pPr>
                <a:r>
                  <a:rPr lang="en-US" dirty="0" smtClean="0"/>
                  <a:t>Error()  Error(String)</a:t>
                </a:r>
                <a:endParaRPr lang="en" dirty="0"/>
              </a:p>
            </p:txBody>
          </p:sp>
          <p:sp>
            <p:nvSpPr>
              <p:cNvPr id="17" name="Shape 315"/>
              <p:cNvSpPr txBox="1"/>
              <p:nvPr/>
            </p:nvSpPr>
            <p:spPr>
              <a:xfrm>
                <a:off x="3078088" y="1842593"/>
                <a:ext cx="1048351"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err="1" smtClean="0"/>
                  <a:t>Throwable</a:t>
                </a:r>
                <a:endParaRPr lang="en" dirty="0"/>
              </a:p>
            </p:txBody>
          </p:sp>
        </p:grpSp>
        <p:sp>
          <p:nvSpPr>
            <p:cNvPr id="13" name="Shape 316"/>
            <p:cNvSpPr txBox="1"/>
            <p:nvPr/>
          </p:nvSpPr>
          <p:spPr>
            <a:xfrm>
              <a:off x="4997720" y="2863427"/>
              <a:ext cx="3541800" cy="495593"/>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US" dirty="0" smtClean="0"/>
                <a:t>                                                 </a:t>
              </a:r>
              <a:endParaRPr lang="en" dirty="0"/>
            </a:p>
          </p:txBody>
        </p:sp>
        <p:sp>
          <p:nvSpPr>
            <p:cNvPr id="15" name="Shape 315"/>
            <p:cNvSpPr txBox="1"/>
            <p:nvPr/>
          </p:nvSpPr>
          <p:spPr>
            <a:xfrm>
              <a:off x="7491169" y="2862845"/>
              <a:ext cx="1048351"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smtClean="0"/>
                <a:t>Error</a:t>
              </a:r>
              <a:endParaRPr lang="en" dirty="0"/>
            </a:p>
          </p:txBody>
        </p:sp>
      </p:grpSp>
      <p:grpSp>
        <p:nvGrpSpPr>
          <p:cNvPr id="16" name="Group 15"/>
          <p:cNvGrpSpPr/>
          <p:nvPr/>
        </p:nvGrpSpPr>
        <p:grpSpPr>
          <a:xfrm>
            <a:off x="561468" y="2750738"/>
            <a:ext cx="3541800" cy="2077900"/>
            <a:chOff x="4997720" y="1281120"/>
            <a:chExt cx="3541800" cy="2077900"/>
          </a:xfrm>
        </p:grpSpPr>
        <p:grpSp>
          <p:nvGrpSpPr>
            <p:cNvPr id="18" name="Group 17"/>
            <p:cNvGrpSpPr/>
            <p:nvPr/>
          </p:nvGrpSpPr>
          <p:grpSpPr>
            <a:xfrm>
              <a:off x="4997720" y="1281120"/>
              <a:ext cx="3541800" cy="1576096"/>
              <a:chOff x="584639" y="1477175"/>
              <a:chExt cx="3541800" cy="1788400"/>
            </a:xfrm>
          </p:grpSpPr>
          <p:sp>
            <p:nvSpPr>
              <p:cNvPr id="21" name="Shape 316"/>
              <p:cNvSpPr txBox="1"/>
              <p:nvPr/>
            </p:nvSpPr>
            <p:spPr>
              <a:xfrm>
                <a:off x="584639" y="1843175"/>
                <a:ext cx="3541800" cy="14224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US" dirty="0" smtClean="0"/>
                  <a:t>                                                 </a:t>
                </a:r>
                <a:endParaRPr lang="en" dirty="0"/>
              </a:p>
            </p:txBody>
          </p:sp>
          <p:sp>
            <p:nvSpPr>
              <p:cNvPr id="23" name="Shape 315"/>
              <p:cNvSpPr txBox="1"/>
              <p:nvPr/>
            </p:nvSpPr>
            <p:spPr>
              <a:xfrm>
                <a:off x="605125" y="1477175"/>
                <a:ext cx="2224799"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smtClean="0"/>
                  <a:t>Exception</a:t>
                </a:r>
                <a:r>
                  <a:rPr lang="en" dirty="0" smtClean="0"/>
                  <a:t>@x2</a:t>
                </a:r>
                <a:endParaRPr lang="en" dirty="0"/>
              </a:p>
            </p:txBody>
          </p:sp>
          <p:sp>
            <p:nvSpPr>
              <p:cNvPr id="24" name="Shape 320"/>
              <p:cNvSpPr txBox="1"/>
              <p:nvPr/>
            </p:nvSpPr>
            <p:spPr>
              <a:xfrm>
                <a:off x="1923173" y="1959081"/>
                <a:ext cx="1103700"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a:t>“/ by zero”</a:t>
                </a:r>
              </a:p>
            </p:txBody>
          </p:sp>
          <p:sp>
            <p:nvSpPr>
              <p:cNvPr id="25" name="Shape 321"/>
              <p:cNvSpPr txBox="1"/>
              <p:nvPr/>
            </p:nvSpPr>
            <p:spPr>
              <a:xfrm>
                <a:off x="634409" y="1971677"/>
                <a:ext cx="3156760" cy="366000"/>
              </a:xfrm>
              <a:prstGeom prst="rect">
                <a:avLst/>
              </a:prstGeom>
              <a:noFill/>
              <a:ln>
                <a:noFill/>
              </a:ln>
            </p:spPr>
            <p:txBody>
              <a:bodyPr lIns="91425" tIns="91425" rIns="91425" bIns="91425" anchor="t" anchorCtr="0">
                <a:noAutofit/>
              </a:bodyPr>
              <a:lstStyle/>
              <a:p>
                <a:pPr>
                  <a:spcBef>
                    <a:spcPts val="0"/>
                  </a:spcBef>
                  <a:buNone/>
                </a:pPr>
                <a:r>
                  <a:rPr lang="en" dirty="0" smtClean="0"/>
                  <a:t>detailMessage</a:t>
                </a:r>
                <a:endParaRPr lang="en-US" dirty="0" smtClean="0"/>
              </a:p>
              <a:p>
                <a:pPr>
                  <a:spcBef>
                    <a:spcPts val="0"/>
                  </a:spcBef>
                  <a:buNone/>
                </a:pPr>
                <a:endParaRPr lang="en-US" dirty="0"/>
              </a:p>
              <a:p>
                <a:pPr>
                  <a:spcBef>
                    <a:spcPts val="0"/>
                  </a:spcBef>
                  <a:buNone/>
                </a:pPr>
                <a:r>
                  <a:rPr lang="en-US" dirty="0" err="1" smtClean="0"/>
                  <a:t>Throwable</a:t>
                </a:r>
                <a:r>
                  <a:rPr lang="en-US" dirty="0" smtClean="0"/>
                  <a:t>()       </a:t>
                </a:r>
                <a:r>
                  <a:rPr lang="en-US" dirty="0" err="1" smtClean="0"/>
                  <a:t>Throwable</a:t>
                </a:r>
                <a:r>
                  <a:rPr lang="en-US" dirty="0" smtClean="0"/>
                  <a:t>(String)   </a:t>
                </a:r>
                <a:r>
                  <a:rPr lang="en-US" dirty="0" err="1" smtClean="0"/>
                  <a:t>getMessage</a:t>
                </a:r>
                <a:r>
                  <a:rPr lang="en-US" dirty="0" smtClean="0"/>
                  <a:t>()</a:t>
                </a:r>
              </a:p>
              <a:p>
                <a:pPr>
                  <a:spcBef>
                    <a:spcPts val="0"/>
                  </a:spcBef>
                  <a:buNone/>
                </a:pPr>
                <a:endParaRPr lang="en-US" dirty="0"/>
              </a:p>
              <a:p>
                <a:pPr>
                  <a:spcBef>
                    <a:spcPts val="0"/>
                  </a:spcBef>
                  <a:buNone/>
                </a:pPr>
                <a:endParaRPr lang="en-US" dirty="0" smtClean="0"/>
              </a:p>
              <a:p>
                <a:pPr>
                  <a:spcBef>
                    <a:spcPts val="0"/>
                  </a:spcBef>
                  <a:buNone/>
                </a:pPr>
                <a:r>
                  <a:rPr lang="en-US" dirty="0" smtClean="0"/>
                  <a:t>Exception()  Exception(String)</a:t>
                </a:r>
                <a:endParaRPr lang="en" dirty="0"/>
              </a:p>
            </p:txBody>
          </p:sp>
          <p:sp>
            <p:nvSpPr>
              <p:cNvPr id="26" name="Shape 315"/>
              <p:cNvSpPr txBox="1"/>
              <p:nvPr/>
            </p:nvSpPr>
            <p:spPr>
              <a:xfrm>
                <a:off x="3078088" y="1842593"/>
                <a:ext cx="1048351"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err="1" smtClean="0"/>
                  <a:t>Throwable</a:t>
                </a:r>
                <a:endParaRPr lang="en" dirty="0"/>
              </a:p>
            </p:txBody>
          </p:sp>
        </p:grpSp>
        <p:sp>
          <p:nvSpPr>
            <p:cNvPr id="19" name="Shape 316"/>
            <p:cNvSpPr txBox="1"/>
            <p:nvPr/>
          </p:nvSpPr>
          <p:spPr>
            <a:xfrm>
              <a:off x="4997720" y="2863427"/>
              <a:ext cx="3541800" cy="495593"/>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US" dirty="0" smtClean="0"/>
                <a:t>                                                 </a:t>
              </a:r>
              <a:endParaRPr lang="en" dirty="0"/>
            </a:p>
          </p:txBody>
        </p:sp>
        <p:sp>
          <p:nvSpPr>
            <p:cNvPr id="20" name="Shape 315"/>
            <p:cNvSpPr txBox="1"/>
            <p:nvPr/>
          </p:nvSpPr>
          <p:spPr>
            <a:xfrm>
              <a:off x="7491169" y="2862845"/>
              <a:ext cx="1048351"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smtClean="0"/>
                <a:t>Exception</a:t>
              </a:r>
              <a:endParaRPr lang="en" dirty="0"/>
            </a:p>
          </p:txBody>
        </p:sp>
      </p:grpSp>
    </p:spTree>
    <p:extLst>
      <p:ext uri="{BB962C8B-B14F-4D97-AF65-F5344CB8AC3E}">
        <p14:creationId xmlns:p14="http://schemas.microsoft.com/office/powerpoint/2010/main" val="2610592119"/>
      </p:ext>
    </p:extLst>
  </p:cSld>
  <p:clrMapOvr>
    <a:masterClrMapping/>
  </p:clrMapOvr>
  <p:transition spd="slow">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Shape 31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000"/>
              <a:t>A Throwable instance: ArithmeticException</a:t>
            </a:r>
          </a:p>
        </p:txBody>
      </p:sp>
      <p:sp>
        <p:nvSpPr>
          <p:cNvPr id="314" name="Shape 31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315" name="Shape 315"/>
          <p:cNvSpPr txBox="1"/>
          <p:nvPr/>
        </p:nvSpPr>
        <p:spPr>
          <a:xfrm>
            <a:off x="605125" y="1477175"/>
            <a:ext cx="2224799"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a:t>ArithmeticException@x2</a:t>
            </a:r>
          </a:p>
        </p:txBody>
      </p:sp>
      <p:sp>
        <p:nvSpPr>
          <p:cNvPr id="316" name="Shape 316"/>
          <p:cNvSpPr txBox="1"/>
          <p:nvPr/>
        </p:nvSpPr>
        <p:spPr>
          <a:xfrm>
            <a:off x="605125" y="1831591"/>
            <a:ext cx="3541800" cy="2796033"/>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lang="en" dirty="0"/>
          </a:p>
        </p:txBody>
      </p:sp>
      <p:sp>
        <p:nvSpPr>
          <p:cNvPr id="317" name="Shape 317"/>
          <p:cNvSpPr txBox="1"/>
          <p:nvPr/>
        </p:nvSpPr>
        <p:spPr>
          <a:xfrm>
            <a:off x="605125" y="2545025"/>
            <a:ext cx="3541800" cy="2082599"/>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endParaRPr lang="en" dirty="0"/>
          </a:p>
        </p:txBody>
      </p:sp>
      <p:sp>
        <p:nvSpPr>
          <p:cNvPr id="318" name="Shape 318"/>
          <p:cNvSpPr txBox="1"/>
          <p:nvPr/>
        </p:nvSpPr>
        <p:spPr>
          <a:xfrm>
            <a:off x="605125" y="3372283"/>
            <a:ext cx="3541800" cy="1255341"/>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lang="en" dirty="0"/>
          </a:p>
        </p:txBody>
      </p:sp>
      <p:sp>
        <p:nvSpPr>
          <p:cNvPr id="319" name="Shape 319"/>
          <p:cNvSpPr txBox="1"/>
          <p:nvPr/>
        </p:nvSpPr>
        <p:spPr>
          <a:xfrm>
            <a:off x="605125" y="4053460"/>
            <a:ext cx="3541800" cy="574164"/>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lang="en" dirty="0"/>
          </a:p>
        </p:txBody>
      </p:sp>
      <p:sp>
        <p:nvSpPr>
          <p:cNvPr id="320" name="Shape 320"/>
          <p:cNvSpPr txBox="1"/>
          <p:nvPr/>
        </p:nvSpPr>
        <p:spPr>
          <a:xfrm>
            <a:off x="1950561" y="2100100"/>
            <a:ext cx="1103700"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a:t>“/ by zero”</a:t>
            </a:r>
          </a:p>
        </p:txBody>
      </p:sp>
      <p:sp>
        <p:nvSpPr>
          <p:cNvPr id="321" name="Shape 321"/>
          <p:cNvSpPr txBox="1"/>
          <p:nvPr/>
        </p:nvSpPr>
        <p:spPr>
          <a:xfrm>
            <a:off x="651862" y="2100100"/>
            <a:ext cx="1370400" cy="366000"/>
          </a:xfrm>
          <a:prstGeom prst="rect">
            <a:avLst/>
          </a:prstGeom>
          <a:noFill/>
          <a:ln>
            <a:noFill/>
          </a:ln>
        </p:spPr>
        <p:txBody>
          <a:bodyPr lIns="91425" tIns="91425" rIns="91425" bIns="91425" anchor="t" anchorCtr="0">
            <a:noAutofit/>
          </a:bodyPr>
          <a:lstStyle/>
          <a:p>
            <a:pPr>
              <a:spcBef>
                <a:spcPts val="0"/>
              </a:spcBef>
              <a:buNone/>
            </a:pPr>
            <a:r>
              <a:rPr lang="en" dirty="0"/>
              <a:t>detailMessage</a:t>
            </a:r>
          </a:p>
        </p:txBody>
      </p:sp>
      <p:sp>
        <p:nvSpPr>
          <p:cNvPr id="322" name="Shape 322"/>
          <p:cNvSpPr txBox="1"/>
          <p:nvPr/>
        </p:nvSpPr>
        <p:spPr>
          <a:xfrm>
            <a:off x="4572000" y="1169947"/>
            <a:ext cx="4200299" cy="1174651"/>
          </a:xfrm>
          <a:prstGeom prst="rect">
            <a:avLst/>
          </a:prstGeom>
          <a:noFill/>
          <a:ln>
            <a:noFill/>
          </a:ln>
        </p:spPr>
        <p:txBody>
          <a:bodyPr lIns="91425" tIns="91425" rIns="91425" bIns="91425" anchor="t" anchorCtr="0">
            <a:noAutofit/>
          </a:bodyPr>
          <a:lstStyle/>
          <a:p>
            <a:pPr>
              <a:spcBef>
                <a:spcPts val="0"/>
              </a:spcBef>
              <a:buNone/>
            </a:pPr>
            <a:r>
              <a:rPr lang="en" sz="2200" dirty="0"/>
              <a:t>There are so many </a:t>
            </a:r>
            <a:r>
              <a:rPr lang="en-US" sz="2200" dirty="0" smtClean="0"/>
              <a:t>different </a:t>
            </a:r>
            <a:r>
              <a:rPr lang="en-US" sz="2200" dirty="0" smtClean="0"/>
              <a:t>kinds of </a:t>
            </a:r>
            <a:r>
              <a:rPr lang="en" sz="2200" dirty="0" smtClean="0"/>
              <a:t>exceptions </a:t>
            </a:r>
            <a:r>
              <a:rPr lang="en" sz="2200" dirty="0"/>
              <a:t>we need to </a:t>
            </a:r>
            <a:r>
              <a:rPr lang="en" sz="2200" b="1" dirty="0"/>
              <a:t>organize</a:t>
            </a:r>
            <a:r>
              <a:rPr lang="en" sz="2200" dirty="0"/>
              <a:t> them. </a:t>
            </a:r>
          </a:p>
        </p:txBody>
      </p:sp>
      <p:sp>
        <p:nvSpPr>
          <p:cNvPr id="323" name="Shape 323"/>
          <p:cNvSpPr txBox="1"/>
          <p:nvPr/>
        </p:nvSpPr>
        <p:spPr>
          <a:xfrm>
            <a:off x="6052600" y="2466100"/>
            <a:ext cx="1566299"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sz="2200"/>
              <a:t>Throwable</a:t>
            </a:r>
          </a:p>
        </p:txBody>
      </p:sp>
      <p:sp>
        <p:nvSpPr>
          <p:cNvPr id="324" name="Shape 324"/>
          <p:cNvSpPr txBox="1"/>
          <p:nvPr/>
        </p:nvSpPr>
        <p:spPr>
          <a:xfrm>
            <a:off x="5038150" y="3068200"/>
            <a:ext cx="1566299"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a:t>Exception</a:t>
            </a:r>
          </a:p>
        </p:txBody>
      </p:sp>
      <p:sp>
        <p:nvSpPr>
          <p:cNvPr id="325" name="Shape 325"/>
          <p:cNvSpPr txBox="1"/>
          <p:nvPr/>
        </p:nvSpPr>
        <p:spPr>
          <a:xfrm>
            <a:off x="7120500" y="3068200"/>
            <a:ext cx="1566299"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a:t>Error</a:t>
            </a:r>
          </a:p>
        </p:txBody>
      </p:sp>
      <p:sp>
        <p:nvSpPr>
          <p:cNvPr id="326" name="Shape 326"/>
          <p:cNvSpPr txBox="1"/>
          <p:nvPr/>
        </p:nvSpPr>
        <p:spPr>
          <a:xfrm>
            <a:off x="4468750" y="3763825"/>
            <a:ext cx="2705100"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a:t>RuntimeException</a:t>
            </a:r>
          </a:p>
        </p:txBody>
      </p:sp>
      <p:sp>
        <p:nvSpPr>
          <p:cNvPr id="327" name="Shape 327"/>
          <p:cNvSpPr txBox="1"/>
          <p:nvPr/>
        </p:nvSpPr>
        <p:spPr>
          <a:xfrm>
            <a:off x="4468750" y="4459450"/>
            <a:ext cx="2705100"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a:t>ArithmeticException</a:t>
            </a:r>
          </a:p>
        </p:txBody>
      </p:sp>
      <p:cxnSp>
        <p:nvCxnSpPr>
          <p:cNvPr id="328" name="Shape 328"/>
          <p:cNvCxnSpPr>
            <a:stCxn id="323" idx="1"/>
            <a:endCxn id="324" idx="0"/>
          </p:cNvCxnSpPr>
          <p:nvPr/>
        </p:nvCxnSpPr>
        <p:spPr>
          <a:xfrm flipH="1">
            <a:off x="5821300" y="2706400"/>
            <a:ext cx="231300" cy="361800"/>
          </a:xfrm>
          <a:prstGeom prst="curvedConnector2">
            <a:avLst/>
          </a:prstGeom>
          <a:noFill/>
          <a:ln w="19050" cap="flat">
            <a:solidFill>
              <a:schemeClr val="dk2"/>
            </a:solidFill>
            <a:prstDash val="solid"/>
            <a:round/>
            <a:headEnd type="none" w="lg" len="lg"/>
            <a:tailEnd type="none" w="lg" len="lg"/>
          </a:ln>
        </p:spPr>
      </p:cxnSp>
      <p:cxnSp>
        <p:nvCxnSpPr>
          <p:cNvPr id="329" name="Shape 329"/>
          <p:cNvCxnSpPr>
            <a:stCxn id="323" idx="3"/>
            <a:endCxn id="325" idx="0"/>
          </p:cNvCxnSpPr>
          <p:nvPr/>
        </p:nvCxnSpPr>
        <p:spPr>
          <a:xfrm>
            <a:off x="7618899" y="2706400"/>
            <a:ext cx="284700" cy="361800"/>
          </a:xfrm>
          <a:prstGeom prst="curvedConnector2">
            <a:avLst/>
          </a:prstGeom>
          <a:noFill/>
          <a:ln w="19050" cap="flat">
            <a:solidFill>
              <a:schemeClr val="dk2"/>
            </a:solidFill>
            <a:prstDash val="solid"/>
            <a:round/>
            <a:headEnd type="none" w="lg" len="lg"/>
            <a:tailEnd type="none" w="lg" len="lg"/>
          </a:ln>
        </p:spPr>
      </p:cxnSp>
      <p:cxnSp>
        <p:nvCxnSpPr>
          <p:cNvPr id="330" name="Shape 330"/>
          <p:cNvCxnSpPr>
            <a:stCxn id="326" idx="0"/>
            <a:endCxn id="324" idx="2"/>
          </p:cNvCxnSpPr>
          <p:nvPr/>
        </p:nvCxnSpPr>
        <p:spPr>
          <a:xfrm rot="10800000">
            <a:off x="5821300" y="3548725"/>
            <a:ext cx="0" cy="215100"/>
          </a:xfrm>
          <a:prstGeom prst="straightConnector1">
            <a:avLst/>
          </a:prstGeom>
          <a:noFill/>
          <a:ln w="19050" cap="flat">
            <a:solidFill>
              <a:schemeClr val="dk2"/>
            </a:solidFill>
            <a:prstDash val="solid"/>
            <a:round/>
            <a:headEnd type="none" w="lg" len="lg"/>
            <a:tailEnd type="none" w="lg" len="lg"/>
          </a:ln>
        </p:spPr>
      </p:cxnSp>
      <p:cxnSp>
        <p:nvCxnSpPr>
          <p:cNvPr id="331" name="Shape 331"/>
          <p:cNvCxnSpPr>
            <a:stCxn id="327" idx="0"/>
            <a:endCxn id="326" idx="2"/>
          </p:cNvCxnSpPr>
          <p:nvPr/>
        </p:nvCxnSpPr>
        <p:spPr>
          <a:xfrm rot="10800000">
            <a:off x="5821300" y="4244350"/>
            <a:ext cx="0" cy="215100"/>
          </a:xfrm>
          <a:prstGeom prst="straightConnector1">
            <a:avLst/>
          </a:prstGeom>
          <a:noFill/>
          <a:ln w="19050" cap="flat">
            <a:solidFill>
              <a:schemeClr val="dk2"/>
            </a:solidFill>
            <a:prstDash val="solid"/>
            <a:round/>
            <a:headEnd type="none" w="lg" len="lg"/>
            <a:tailEnd type="none" w="lg" len="lg"/>
          </a:ln>
        </p:spPr>
      </p:cxnSp>
      <p:sp>
        <p:nvSpPr>
          <p:cNvPr id="21" name="Shape 315"/>
          <p:cNvSpPr txBox="1"/>
          <p:nvPr/>
        </p:nvSpPr>
        <p:spPr>
          <a:xfrm>
            <a:off x="3125962" y="1831591"/>
            <a:ext cx="1020963"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err="1" smtClean="0"/>
              <a:t>Throwable</a:t>
            </a:r>
            <a:endParaRPr lang="en" dirty="0"/>
          </a:p>
        </p:txBody>
      </p:sp>
      <p:sp>
        <p:nvSpPr>
          <p:cNvPr id="22" name="Shape 315"/>
          <p:cNvSpPr txBox="1"/>
          <p:nvPr/>
        </p:nvSpPr>
        <p:spPr>
          <a:xfrm>
            <a:off x="3054261" y="2544671"/>
            <a:ext cx="1092664"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smtClean="0"/>
              <a:t>Exception</a:t>
            </a:r>
            <a:endParaRPr lang="en" dirty="0"/>
          </a:p>
        </p:txBody>
      </p:sp>
      <p:sp>
        <p:nvSpPr>
          <p:cNvPr id="23" name="Shape 315"/>
          <p:cNvSpPr txBox="1"/>
          <p:nvPr/>
        </p:nvSpPr>
        <p:spPr>
          <a:xfrm>
            <a:off x="2376262" y="4053460"/>
            <a:ext cx="1770664"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a:r>
              <a:rPr lang="en" dirty="0"/>
              <a:t>ArithmeticException</a:t>
            </a:r>
          </a:p>
        </p:txBody>
      </p:sp>
      <p:sp>
        <p:nvSpPr>
          <p:cNvPr id="24" name="Shape 315"/>
          <p:cNvSpPr txBox="1"/>
          <p:nvPr/>
        </p:nvSpPr>
        <p:spPr>
          <a:xfrm>
            <a:off x="2378259" y="3379367"/>
            <a:ext cx="1770664"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a:r>
              <a:rPr lang="en-US" dirty="0" smtClean="0"/>
              <a:t>Runtime</a:t>
            </a:r>
            <a:r>
              <a:rPr lang="en" dirty="0" smtClean="0"/>
              <a:t>Exception</a:t>
            </a:r>
            <a:endParaRPr lang="en" dirty="0"/>
          </a:p>
        </p:txBody>
      </p:sp>
    </p:spTree>
  </p:cSld>
  <p:clrMapOvr>
    <a:masterClrMapping/>
  </p:clrMapOvr>
  <p:transition spd="slow">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35"/>
        <p:cNvGrpSpPr/>
        <p:nvPr/>
      </p:nvGrpSpPr>
      <p:grpSpPr>
        <a:xfrm>
          <a:off x="0" y="0"/>
          <a:ext cx="0" cy="0"/>
          <a:chOff x="0" y="0"/>
          <a:chExt cx="0" cy="0"/>
        </a:xfrm>
      </p:grpSpPr>
      <p:sp>
        <p:nvSpPr>
          <p:cNvPr id="336" name="Shape 33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US" sz="3000" dirty="0" smtClean="0"/>
              <a:t>Throwing an exception</a:t>
            </a:r>
            <a:endParaRPr lang="en" sz="3000" dirty="0"/>
          </a:p>
        </p:txBody>
      </p:sp>
      <p:sp>
        <p:nvSpPr>
          <p:cNvPr id="337" name="Shape 33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338" name="Shape 338"/>
          <p:cNvSpPr txBox="1"/>
          <p:nvPr/>
        </p:nvSpPr>
        <p:spPr>
          <a:xfrm>
            <a:off x="5358764" y="1285775"/>
            <a:ext cx="4136100" cy="3618900"/>
          </a:xfrm>
          <a:prstGeom prst="rect">
            <a:avLst/>
          </a:prstGeom>
          <a:noFill/>
          <a:ln>
            <a:noFill/>
          </a:ln>
        </p:spPr>
        <p:txBody>
          <a:bodyPr lIns="91425" tIns="91425" rIns="91425" bIns="91425" anchor="t" anchorCtr="0">
            <a:noAutofit/>
          </a:bodyPr>
          <a:lstStyle/>
          <a:p>
            <a:pPr rtl="0">
              <a:spcBef>
                <a:spcPts val="0"/>
              </a:spcBef>
              <a:buNone/>
            </a:pPr>
            <a:r>
              <a:rPr lang="en" sz="1600" b="1" dirty="0">
                <a:solidFill>
                  <a:srgbClr val="1155CC"/>
                </a:solidFill>
                <a:latin typeface="Courier New"/>
                <a:ea typeface="Courier New"/>
                <a:cs typeface="Courier New"/>
                <a:sym typeface="Courier New"/>
              </a:rPr>
              <a:t>class Ex {</a:t>
            </a:r>
          </a:p>
          <a:p>
            <a:pPr rtl="0">
              <a:spcBef>
                <a:spcPts val="0"/>
              </a:spcBef>
              <a:buNone/>
            </a:pPr>
            <a:r>
              <a:rPr lang="en" sz="1600" b="1" dirty="0">
                <a:solidFill>
                  <a:srgbClr val="1155CC"/>
                </a:solidFill>
                <a:latin typeface="Courier New"/>
                <a:ea typeface="Courier New"/>
                <a:cs typeface="Courier New"/>
                <a:sym typeface="Courier New"/>
              </a:rPr>
              <a:t>    </a:t>
            </a:r>
            <a:r>
              <a:rPr lang="en-US" sz="1600" b="1" dirty="0" smtClean="0">
                <a:solidFill>
                  <a:srgbClr val="1155CC"/>
                </a:solidFill>
                <a:latin typeface="Courier New"/>
                <a:ea typeface="Courier New"/>
                <a:cs typeface="Courier New"/>
                <a:sym typeface="Courier New"/>
              </a:rPr>
              <a:t>static </a:t>
            </a:r>
            <a:r>
              <a:rPr lang="en" sz="1600" b="1" dirty="0" smtClean="0">
                <a:solidFill>
                  <a:srgbClr val="1155CC"/>
                </a:solidFill>
                <a:latin typeface="Courier New"/>
                <a:ea typeface="Courier New"/>
                <a:cs typeface="Courier New"/>
                <a:sym typeface="Courier New"/>
              </a:rPr>
              <a:t>void </a:t>
            </a:r>
            <a:r>
              <a:rPr lang="en-US" sz="1600" b="1" dirty="0" smtClean="0">
                <a:solidFill>
                  <a:srgbClr val="1155CC"/>
                </a:solidFill>
                <a:latin typeface="Courier New"/>
                <a:ea typeface="Courier New"/>
                <a:cs typeface="Courier New"/>
                <a:sym typeface="Courier New"/>
              </a:rPr>
              <a:t>main</a:t>
            </a:r>
            <a:r>
              <a:rPr lang="en" sz="1600" b="1" dirty="0" smtClean="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a:t>
            </a:r>
          </a:p>
          <a:p>
            <a:pPr rtl="0">
              <a:spcBef>
                <a:spcPts val="0"/>
              </a:spcBef>
              <a:buNone/>
            </a:pPr>
            <a:r>
              <a:rPr lang="en-US" sz="1600" b="1" dirty="0">
                <a:solidFill>
                  <a:srgbClr val="1155CC"/>
                </a:solidFill>
                <a:latin typeface="Courier New"/>
                <a:ea typeface="Courier New"/>
                <a:cs typeface="Courier New"/>
                <a:sym typeface="Courier New"/>
              </a:rPr>
              <a:t> </a:t>
            </a:r>
            <a:r>
              <a:rPr lang="en-US" sz="1600" b="1" dirty="0" smtClean="0">
                <a:solidFill>
                  <a:srgbClr val="1155CC"/>
                </a:solidFill>
                <a:latin typeface="Courier New"/>
                <a:ea typeface="Courier New"/>
                <a:cs typeface="Courier New"/>
                <a:sym typeface="Courier New"/>
              </a:rPr>
              <a:t>        </a:t>
            </a:r>
            <a:r>
              <a:rPr lang="en" sz="1600" b="1" dirty="0" smtClean="0">
                <a:solidFill>
                  <a:srgbClr val="1155CC"/>
                </a:solidFill>
                <a:latin typeface="Courier New"/>
                <a:ea typeface="Courier New"/>
                <a:cs typeface="Courier New"/>
                <a:sym typeface="Courier New"/>
              </a:rPr>
              <a:t>second</a:t>
            </a:r>
            <a:r>
              <a:rPr lang="en" sz="1600" b="1" dirty="0">
                <a:solidFill>
                  <a:srgbClr val="1155CC"/>
                </a:solidFill>
                <a:latin typeface="Courier New"/>
                <a:ea typeface="Courier New"/>
                <a:cs typeface="Courier New"/>
                <a:sym typeface="Courier New"/>
              </a:rPr>
              <a:t>();</a:t>
            </a:r>
          </a:p>
          <a:p>
            <a:pPr rtl="0">
              <a:spcBef>
                <a:spcPts val="0"/>
              </a:spcBef>
              <a:buNone/>
            </a:pPr>
            <a:r>
              <a:rPr lang="en" sz="1600" b="1" dirty="0">
                <a:solidFill>
                  <a:srgbClr val="1155CC"/>
                </a:solidFill>
                <a:latin typeface="Courier New"/>
                <a:ea typeface="Courier New"/>
                <a:cs typeface="Courier New"/>
                <a:sym typeface="Courier New"/>
              </a:rPr>
              <a:t>	}</a:t>
            </a:r>
          </a:p>
          <a:p>
            <a:pPr rtl="0">
              <a:spcBef>
                <a:spcPts val="0"/>
              </a:spcBef>
              <a:buNone/>
            </a:pPr>
            <a:r>
              <a:rPr lang="en" sz="1600" b="1" dirty="0">
                <a:solidFill>
                  <a:srgbClr val="1155CC"/>
                </a:solidFill>
                <a:latin typeface="Courier New"/>
                <a:ea typeface="Courier New"/>
                <a:cs typeface="Courier New"/>
                <a:sym typeface="Courier New"/>
              </a:rPr>
              <a:t>	</a:t>
            </a:r>
          </a:p>
          <a:p>
            <a:pPr rtl="0">
              <a:spcBef>
                <a:spcPts val="0"/>
              </a:spcBef>
              <a:buNone/>
            </a:pPr>
            <a:r>
              <a:rPr lang="en-US" sz="1600" b="1" dirty="0">
                <a:solidFill>
                  <a:srgbClr val="1155CC"/>
                </a:solidFill>
                <a:latin typeface="Courier New"/>
                <a:ea typeface="Courier New"/>
                <a:cs typeface="Courier New"/>
                <a:sym typeface="Courier New"/>
              </a:rPr>
              <a:t> </a:t>
            </a:r>
            <a:r>
              <a:rPr lang="en-US" sz="1600" b="1" dirty="0" smtClean="0">
                <a:solidFill>
                  <a:srgbClr val="1155CC"/>
                </a:solidFill>
                <a:latin typeface="Courier New"/>
                <a:ea typeface="Courier New"/>
                <a:cs typeface="Courier New"/>
                <a:sym typeface="Courier New"/>
              </a:rPr>
              <a:t>   static </a:t>
            </a:r>
            <a:r>
              <a:rPr lang="en" sz="1600" b="1" dirty="0" smtClean="0">
                <a:solidFill>
                  <a:srgbClr val="1155CC"/>
                </a:solidFill>
                <a:latin typeface="Courier New"/>
                <a:ea typeface="Courier New"/>
                <a:cs typeface="Courier New"/>
                <a:sym typeface="Courier New"/>
              </a:rPr>
              <a:t>void </a:t>
            </a:r>
            <a:r>
              <a:rPr lang="en" sz="1600" b="1" dirty="0">
                <a:solidFill>
                  <a:srgbClr val="1155CC"/>
                </a:solidFill>
                <a:latin typeface="Courier New"/>
                <a:ea typeface="Courier New"/>
                <a:cs typeface="Courier New"/>
                <a:sym typeface="Courier New"/>
              </a:rPr>
              <a:t>second() {</a:t>
            </a:r>
          </a:p>
          <a:p>
            <a:pPr rtl="0">
              <a:spcBef>
                <a:spcPts val="0"/>
              </a:spcBef>
              <a:buNone/>
            </a:pPr>
            <a:r>
              <a:rPr lang="en" sz="1600" b="1" dirty="0">
                <a:solidFill>
                  <a:srgbClr val="1155CC"/>
                </a:solidFill>
                <a:latin typeface="Courier New"/>
                <a:ea typeface="Courier New"/>
                <a:cs typeface="Courier New"/>
                <a:sym typeface="Courier New"/>
              </a:rPr>
              <a:t>	    third();</a:t>
            </a:r>
          </a:p>
          <a:p>
            <a:pPr marL="457200" indent="0" rtl="0">
              <a:spcBef>
                <a:spcPts val="0"/>
              </a:spcBef>
              <a:buNone/>
            </a:pPr>
            <a:r>
              <a:rPr lang="en" sz="1600" b="1" dirty="0">
                <a:solidFill>
                  <a:srgbClr val="1155CC"/>
                </a:solidFill>
                <a:latin typeface="Courier New"/>
                <a:ea typeface="Courier New"/>
                <a:cs typeface="Courier New"/>
                <a:sym typeface="Courier New"/>
              </a:rPr>
              <a:t>}</a:t>
            </a:r>
          </a:p>
          <a:p>
            <a:pPr marL="457200" indent="0" rtl="0">
              <a:spcBef>
                <a:spcPts val="0"/>
              </a:spcBef>
              <a:buNone/>
            </a:pPr>
            <a:endParaRPr sz="1600" b="1" dirty="0">
              <a:solidFill>
                <a:srgbClr val="1155CC"/>
              </a:solidFill>
              <a:latin typeface="Courier New"/>
              <a:ea typeface="Courier New"/>
              <a:cs typeface="Courier New"/>
              <a:sym typeface="Courier New"/>
            </a:endParaRPr>
          </a:p>
          <a:p>
            <a:pPr marL="457200" indent="0" rtl="0">
              <a:spcBef>
                <a:spcPts val="0"/>
              </a:spcBef>
              <a:buNone/>
            </a:pPr>
            <a:r>
              <a:rPr lang="en-US" sz="1600" b="1" dirty="0" smtClean="0">
                <a:solidFill>
                  <a:srgbClr val="1155CC"/>
                </a:solidFill>
                <a:latin typeface="Courier New"/>
                <a:ea typeface="Courier New"/>
                <a:cs typeface="Courier New"/>
                <a:sym typeface="Courier New"/>
              </a:rPr>
              <a:t>Static </a:t>
            </a:r>
            <a:r>
              <a:rPr lang="en" sz="1600" b="1" dirty="0" smtClean="0">
                <a:solidFill>
                  <a:srgbClr val="1155CC"/>
                </a:solidFill>
                <a:latin typeface="Courier New"/>
                <a:ea typeface="Courier New"/>
                <a:cs typeface="Courier New"/>
                <a:sym typeface="Courier New"/>
              </a:rPr>
              <a:t>void </a:t>
            </a:r>
            <a:r>
              <a:rPr lang="en" sz="1600" b="1" dirty="0">
                <a:solidFill>
                  <a:srgbClr val="1155CC"/>
                </a:solidFill>
                <a:latin typeface="Courier New"/>
                <a:ea typeface="Courier New"/>
                <a:cs typeface="Courier New"/>
                <a:sym typeface="Courier New"/>
              </a:rPr>
              <a:t>third() {</a:t>
            </a:r>
          </a:p>
          <a:p>
            <a:pPr marL="0" indent="0" rtl="0">
              <a:spcBef>
                <a:spcPts val="0"/>
              </a:spcBef>
              <a:buNone/>
            </a:pPr>
            <a:r>
              <a:rPr lang="en" sz="1600" b="1" dirty="0">
                <a:solidFill>
                  <a:srgbClr val="1155CC"/>
                </a:solidFill>
                <a:latin typeface="Courier New"/>
                <a:ea typeface="Courier New"/>
                <a:cs typeface="Courier New"/>
                <a:sym typeface="Courier New"/>
              </a:rPr>
              <a:t>	 </a:t>
            </a:r>
            <a:r>
              <a:rPr lang="en" sz="1600" b="1" dirty="0" smtClean="0">
                <a:solidFill>
                  <a:srgbClr val="1155CC"/>
                </a:solidFill>
                <a:latin typeface="Courier New"/>
                <a:ea typeface="Courier New"/>
                <a:cs typeface="Courier New"/>
                <a:sym typeface="Courier New"/>
              </a:rPr>
              <a:t>int c= </a:t>
            </a:r>
            <a:r>
              <a:rPr lang="en" sz="1600" b="1" dirty="0">
                <a:solidFill>
                  <a:srgbClr val="1155CC"/>
                </a:solidFill>
                <a:latin typeface="Courier New"/>
                <a:ea typeface="Courier New"/>
                <a:cs typeface="Courier New"/>
                <a:sym typeface="Courier New"/>
              </a:rPr>
              <a:t>5/0;</a:t>
            </a:r>
          </a:p>
          <a:p>
            <a:pPr marL="0" indent="0" rtl="0">
              <a:spcBef>
                <a:spcPts val="0"/>
              </a:spcBef>
              <a:buNone/>
            </a:pPr>
            <a:r>
              <a:rPr lang="en" sz="1600" b="1" dirty="0">
                <a:solidFill>
                  <a:srgbClr val="1155CC"/>
                </a:solidFill>
                <a:latin typeface="Courier New"/>
                <a:ea typeface="Courier New"/>
                <a:cs typeface="Courier New"/>
                <a:sym typeface="Courier New"/>
              </a:rPr>
              <a:t>    }</a:t>
            </a:r>
          </a:p>
          <a:p>
            <a:pPr>
              <a:spcBef>
                <a:spcPts val="0"/>
              </a:spcBef>
              <a:buNone/>
            </a:pPr>
            <a:r>
              <a:rPr lang="en" sz="1600" b="1" dirty="0">
                <a:solidFill>
                  <a:srgbClr val="1155CC"/>
                </a:solidFill>
                <a:latin typeface="Courier New"/>
                <a:ea typeface="Courier New"/>
                <a:cs typeface="Courier New"/>
                <a:sym typeface="Courier New"/>
              </a:rPr>
              <a:t>}</a:t>
            </a:r>
          </a:p>
        </p:txBody>
      </p:sp>
      <p:grpSp>
        <p:nvGrpSpPr>
          <p:cNvPr id="339" name="Shape 339"/>
          <p:cNvGrpSpPr/>
          <p:nvPr/>
        </p:nvGrpSpPr>
        <p:grpSpPr>
          <a:xfrm>
            <a:off x="7983740" y="3889486"/>
            <a:ext cx="702600" cy="821999"/>
            <a:chOff x="4666275" y="3619000"/>
            <a:chExt cx="702600" cy="821999"/>
          </a:xfrm>
        </p:grpSpPr>
        <p:sp>
          <p:nvSpPr>
            <p:cNvPr id="340" name="Shape 340"/>
            <p:cNvSpPr/>
            <p:nvPr/>
          </p:nvSpPr>
          <p:spPr>
            <a:xfrm>
              <a:off x="4666275" y="3619000"/>
              <a:ext cx="278399" cy="1988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41" name="Shape 341"/>
            <p:cNvSpPr/>
            <p:nvPr/>
          </p:nvSpPr>
          <p:spPr>
            <a:xfrm>
              <a:off x="4666275" y="3817900"/>
              <a:ext cx="702600" cy="6230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b="1">
                  <a:solidFill>
                    <a:srgbClr val="CC0000"/>
                  </a:solidFill>
                  <a:latin typeface="Courier New"/>
                  <a:ea typeface="Courier New"/>
                  <a:cs typeface="Courier New"/>
                  <a:sym typeface="Courier New"/>
                </a:rPr>
                <a:t>AE</a:t>
              </a:r>
            </a:p>
          </p:txBody>
        </p:sp>
      </p:grpSp>
      <p:grpSp>
        <p:nvGrpSpPr>
          <p:cNvPr id="342" name="Shape 342"/>
          <p:cNvGrpSpPr/>
          <p:nvPr/>
        </p:nvGrpSpPr>
        <p:grpSpPr>
          <a:xfrm>
            <a:off x="7004350" y="1855155"/>
            <a:ext cx="702600" cy="821999"/>
            <a:chOff x="4666275" y="1564187"/>
            <a:chExt cx="702600" cy="821999"/>
          </a:xfrm>
        </p:grpSpPr>
        <p:sp>
          <p:nvSpPr>
            <p:cNvPr id="343" name="Shape 343"/>
            <p:cNvSpPr/>
            <p:nvPr/>
          </p:nvSpPr>
          <p:spPr>
            <a:xfrm>
              <a:off x="4666275" y="1564187"/>
              <a:ext cx="278399" cy="1988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44" name="Shape 344"/>
            <p:cNvSpPr/>
            <p:nvPr/>
          </p:nvSpPr>
          <p:spPr>
            <a:xfrm>
              <a:off x="4666275" y="1763087"/>
              <a:ext cx="702600" cy="6230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b="1">
                  <a:solidFill>
                    <a:srgbClr val="CC0000"/>
                  </a:solidFill>
                  <a:latin typeface="Courier New"/>
                  <a:ea typeface="Courier New"/>
                  <a:cs typeface="Courier New"/>
                  <a:sym typeface="Courier New"/>
                </a:rPr>
                <a:t>AE</a:t>
              </a:r>
            </a:p>
          </p:txBody>
        </p:sp>
      </p:grpSp>
      <p:sp>
        <p:nvSpPr>
          <p:cNvPr id="345" name="Shape 345"/>
          <p:cNvSpPr txBox="1"/>
          <p:nvPr/>
        </p:nvSpPr>
        <p:spPr>
          <a:xfrm>
            <a:off x="156684" y="1034954"/>
            <a:ext cx="4677780" cy="1019100"/>
          </a:xfrm>
          <a:prstGeom prst="rect">
            <a:avLst/>
          </a:prstGeom>
          <a:noFill/>
          <a:ln>
            <a:noFill/>
          </a:ln>
        </p:spPr>
        <p:txBody>
          <a:bodyPr lIns="91425" tIns="91425" rIns="91425" bIns="91425" anchor="t" anchorCtr="0">
            <a:noAutofit/>
          </a:bodyPr>
          <a:lstStyle/>
          <a:p>
            <a:pPr>
              <a:spcBef>
                <a:spcPts val="0"/>
              </a:spcBef>
              <a:buNone/>
            </a:pPr>
            <a:r>
              <a:rPr lang="en-US" sz="1800" dirty="0" smtClean="0"/>
              <a:t>When an exception is thrown, it is thrown to the place of call,</a:t>
            </a:r>
            <a:r>
              <a:rPr lang="en-US" sz="1800" dirty="0"/>
              <a:t> </a:t>
            </a:r>
            <a:r>
              <a:rPr lang="en-US" sz="1800" dirty="0" smtClean="0"/>
              <a:t>which throws it out further to where that method was called. The code that called main will “catch” the exception and print the error message</a:t>
            </a:r>
          </a:p>
          <a:p>
            <a:pPr>
              <a:spcBef>
                <a:spcPts val="0"/>
              </a:spcBef>
              <a:buNone/>
            </a:pPr>
            <a:endParaRPr lang="en" sz="1800" dirty="0"/>
          </a:p>
        </p:txBody>
      </p:sp>
      <p:sp>
        <p:nvSpPr>
          <p:cNvPr id="346" name="Shape 346"/>
          <p:cNvSpPr txBox="1"/>
          <p:nvPr/>
        </p:nvSpPr>
        <p:spPr>
          <a:xfrm>
            <a:off x="238625" y="3048875"/>
            <a:ext cx="4775564" cy="1855800"/>
          </a:xfrm>
          <a:prstGeom prst="rect">
            <a:avLst/>
          </a:prstGeom>
          <a:noFill/>
          <a:ln>
            <a:noFill/>
          </a:ln>
        </p:spPr>
        <p:txBody>
          <a:bodyPr lIns="91425" tIns="91425" rIns="91425" bIns="91425" anchor="t" anchorCtr="0">
            <a:noAutofit/>
          </a:bodyPr>
          <a:lstStyle/>
          <a:p>
            <a:pPr lvl="0" rtl="0">
              <a:spcBef>
                <a:spcPts val="0"/>
              </a:spcBef>
              <a:buNone/>
            </a:pPr>
            <a:r>
              <a:rPr lang="en" sz="2400" b="1" dirty="0">
                <a:solidFill>
                  <a:srgbClr val="1155CC"/>
                </a:solidFill>
                <a:latin typeface="Courier New"/>
                <a:ea typeface="Courier New"/>
                <a:cs typeface="Courier New"/>
                <a:sym typeface="Courier New"/>
              </a:rPr>
              <a:t>Console:</a:t>
            </a:r>
          </a:p>
          <a:p>
            <a:pPr lvl="0" rtl="0">
              <a:spcBef>
                <a:spcPts val="0"/>
              </a:spcBef>
              <a:buClr>
                <a:schemeClr val="dk1"/>
              </a:buClr>
              <a:buSzPct val="68750"/>
              <a:buFont typeface="Arial"/>
              <a:buNone/>
            </a:pPr>
            <a:r>
              <a:rPr lang="en" sz="1600" b="1" dirty="0" smtClean="0">
                <a:solidFill>
                  <a:schemeClr val="dk1"/>
                </a:solidFill>
                <a:latin typeface="Courier New"/>
                <a:ea typeface="Courier New"/>
                <a:cs typeface="Courier New"/>
                <a:sym typeface="Courier New"/>
              </a:rPr>
              <a:t>java.lang.A</a:t>
            </a:r>
            <a:r>
              <a:rPr lang="en-US" sz="1600" b="1" dirty="0" smtClean="0">
                <a:solidFill>
                  <a:schemeClr val="dk1"/>
                </a:solidFill>
                <a:latin typeface="Courier New"/>
                <a:ea typeface="Courier New"/>
                <a:cs typeface="Courier New"/>
                <a:sym typeface="Courier New"/>
              </a:rPr>
              <a:t>E</a:t>
            </a:r>
            <a:r>
              <a:rPr lang="en" sz="1600" b="1" dirty="0" smtClean="0">
                <a:solidFill>
                  <a:schemeClr val="dk1"/>
                </a:solidFill>
                <a:latin typeface="Courier New"/>
                <a:ea typeface="Courier New"/>
                <a:cs typeface="Courier New"/>
                <a:sym typeface="Courier New"/>
              </a:rPr>
              <a:t>:</a:t>
            </a:r>
            <a:r>
              <a:rPr lang="en-US" sz="1600" b="1" dirty="0" smtClean="0">
                <a:solidFill>
                  <a:schemeClr val="dk1"/>
                </a:solidFill>
                <a:latin typeface="Courier New"/>
                <a:ea typeface="Courier New"/>
                <a:cs typeface="Courier New"/>
                <a:sym typeface="Courier New"/>
              </a:rPr>
              <a:t> / by zero</a:t>
            </a:r>
            <a:r>
              <a:rPr lang="en" sz="1600" b="1" dirty="0" smtClean="0">
                <a:solidFill>
                  <a:schemeClr val="dk1"/>
                </a:solidFill>
                <a:latin typeface="Courier New"/>
                <a:ea typeface="Courier New"/>
                <a:cs typeface="Courier New"/>
                <a:sym typeface="Courier New"/>
              </a:rPr>
              <a:t> </a:t>
            </a:r>
            <a:endParaRPr lang="en" sz="1600" b="1" dirty="0">
              <a:solidFill>
                <a:schemeClr val="dk1"/>
              </a:solidFill>
              <a:latin typeface="Courier New"/>
              <a:ea typeface="Courier New"/>
              <a:cs typeface="Courier New"/>
              <a:sym typeface="Courier New"/>
            </a:endParaRPr>
          </a:p>
          <a:p>
            <a:pPr lvl="0" rtl="0">
              <a:spcBef>
                <a:spcPts val="0"/>
              </a:spcBef>
              <a:buNone/>
            </a:pPr>
            <a:r>
              <a:rPr lang="en" sz="1600" b="1" dirty="0">
                <a:solidFill>
                  <a:schemeClr val="dk1"/>
                </a:solidFill>
                <a:latin typeface="Courier New"/>
                <a:ea typeface="Courier New"/>
                <a:cs typeface="Courier New"/>
                <a:sym typeface="Courier New"/>
              </a:rPr>
              <a:t>	at </a:t>
            </a:r>
            <a:r>
              <a:rPr lang="en" sz="1600" b="1" dirty="0" smtClean="0">
                <a:solidFill>
                  <a:schemeClr val="dk1"/>
                </a:solidFill>
                <a:latin typeface="Courier New"/>
                <a:ea typeface="Courier New"/>
                <a:cs typeface="Courier New"/>
                <a:sym typeface="Courier New"/>
              </a:rPr>
              <a:t>Ex.</a:t>
            </a:r>
            <a:r>
              <a:rPr lang="en-US" sz="1600" b="1" dirty="0" smtClean="0">
                <a:solidFill>
                  <a:schemeClr val="dk1"/>
                </a:solidFill>
                <a:latin typeface="Courier New"/>
                <a:ea typeface="Courier New"/>
                <a:cs typeface="Courier New"/>
                <a:sym typeface="Courier New"/>
              </a:rPr>
              <a:t>third</a:t>
            </a:r>
            <a:r>
              <a:rPr lang="en" sz="1600" b="1" dirty="0" smtClean="0">
                <a:solidFill>
                  <a:schemeClr val="dk1"/>
                </a:solidFill>
                <a:latin typeface="Courier New"/>
                <a:ea typeface="Courier New"/>
                <a:cs typeface="Courier New"/>
                <a:sym typeface="Courier New"/>
              </a:rPr>
              <a:t>(Ex.java:11</a:t>
            </a:r>
            <a:r>
              <a:rPr lang="en" sz="1600" b="1" dirty="0">
                <a:solidFill>
                  <a:schemeClr val="dk1"/>
                </a:solidFill>
                <a:latin typeface="Courier New"/>
                <a:ea typeface="Courier New"/>
                <a:cs typeface="Courier New"/>
                <a:sym typeface="Courier New"/>
              </a:rPr>
              <a:t>)</a:t>
            </a:r>
          </a:p>
          <a:p>
            <a:pPr lvl="0" rtl="0">
              <a:spcBef>
                <a:spcPts val="0"/>
              </a:spcBef>
              <a:buNone/>
            </a:pPr>
            <a:r>
              <a:rPr lang="en" sz="1600" b="1" dirty="0">
                <a:solidFill>
                  <a:schemeClr val="dk1"/>
                </a:solidFill>
                <a:latin typeface="Courier New"/>
                <a:ea typeface="Courier New"/>
                <a:cs typeface="Courier New"/>
                <a:sym typeface="Courier New"/>
              </a:rPr>
              <a:t>	at Ex.second(Ex.java:7)</a:t>
            </a:r>
          </a:p>
          <a:p>
            <a:pPr lvl="0">
              <a:spcBef>
                <a:spcPts val="0"/>
              </a:spcBef>
              <a:buClr>
                <a:schemeClr val="dk1"/>
              </a:buClr>
              <a:buSzPct val="68750"/>
              <a:buFont typeface="Arial"/>
              <a:buNone/>
            </a:pPr>
            <a:r>
              <a:rPr lang="en" sz="1600" b="1" dirty="0">
                <a:solidFill>
                  <a:schemeClr val="dk1"/>
                </a:solidFill>
                <a:latin typeface="Courier New"/>
                <a:ea typeface="Courier New"/>
                <a:cs typeface="Courier New"/>
                <a:sym typeface="Courier New"/>
              </a:rPr>
              <a:t>	at </a:t>
            </a:r>
            <a:r>
              <a:rPr lang="en" sz="1600" b="1" dirty="0" smtClean="0">
                <a:solidFill>
                  <a:schemeClr val="dk1"/>
                </a:solidFill>
                <a:latin typeface="Courier New"/>
                <a:ea typeface="Courier New"/>
                <a:cs typeface="Courier New"/>
                <a:sym typeface="Courier New"/>
              </a:rPr>
              <a:t>Ex.</a:t>
            </a:r>
            <a:r>
              <a:rPr lang="en-US" sz="1600" b="1" dirty="0" smtClean="0">
                <a:solidFill>
                  <a:schemeClr val="dk1"/>
                </a:solidFill>
                <a:latin typeface="Courier New"/>
                <a:ea typeface="Courier New"/>
                <a:cs typeface="Courier New"/>
                <a:sym typeface="Courier New"/>
              </a:rPr>
              <a:t>main</a:t>
            </a:r>
            <a:r>
              <a:rPr lang="en" sz="1600" b="1" dirty="0" smtClean="0">
                <a:solidFill>
                  <a:schemeClr val="dk1"/>
                </a:solidFill>
                <a:latin typeface="Courier New"/>
                <a:ea typeface="Courier New"/>
                <a:cs typeface="Courier New"/>
                <a:sym typeface="Courier New"/>
              </a:rPr>
              <a:t>(Ex.java:3</a:t>
            </a:r>
            <a:r>
              <a:rPr lang="en" sz="1600" b="1" dirty="0">
                <a:solidFill>
                  <a:schemeClr val="dk1"/>
                </a:solidFill>
                <a:latin typeface="Courier New"/>
                <a:ea typeface="Courier New"/>
                <a:cs typeface="Courier New"/>
                <a:sym typeface="Courier New"/>
              </a:rPr>
              <a:t>)</a:t>
            </a:r>
          </a:p>
        </p:txBody>
      </p:sp>
      <p:grpSp>
        <p:nvGrpSpPr>
          <p:cNvPr id="347" name="Shape 347"/>
          <p:cNvGrpSpPr/>
          <p:nvPr/>
        </p:nvGrpSpPr>
        <p:grpSpPr>
          <a:xfrm>
            <a:off x="7298970" y="2800627"/>
            <a:ext cx="702600" cy="821999"/>
            <a:chOff x="4666275" y="2591587"/>
            <a:chExt cx="702600" cy="821999"/>
          </a:xfrm>
        </p:grpSpPr>
        <p:sp>
          <p:nvSpPr>
            <p:cNvPr id="348" name="Shape 348"/>
            <p:cNvSpPr/>
            <p:nvPr/>
          </p:nvSpPr>
          <p:spPr>
            <a:xfrm>
              <a:off x="4666275" y="2591587"/>
              <a:ext cx="278399" cy="1988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49" name="Shape 349"/>
            <p:cNvSpPr/>
            <p:nvPr/>
          </p:nvSpPr>
          <p:spPr>
            <a:xfrm>
              <a:off x="4666275" y="2790487"/>
              <a:ext cx="702600" cy="6230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b="1">
                  <a:solidFill>
                    <a:srgbClr val="CC0000"/>
                  </a:solidFill>
                  <a:latin typeface="Courier New"/>
                  <a:ea typeface="Courier New"/>
                  <a:cs typeface="Courier New"/>
                  <a:sym typeface="Courier New"/>
                </a:rPr>
                <a:t>AE</a:t>
              </a:r>
            </a:p>
          </p:txBody>
        </p:sp>
      </p:grpSp>
      <p:sp>
        <p:nvSpPr>
          <p:cNvPr id="350" name="Shape 350"/>
          <p:cNvSpPr txBox="1"/>
          <p:nvPr/>
        </p:nvSpPr>
        <p:spPr>
          <a:xfrm>
            <a:off x="4521775" y="4573475"/>
            <a:ext cx="2814000" cy="366000"/>
          </a:xfrm>
          <a:prstGeom prst="rect">
            <a:avLst/>
          </a:prstGeom>
          <a:noFill/>
          <a:ln>
            <a:noFill/>
          </a:ln>
        </p:spPr>
        <p:txBody>
          <a:bodyPr lIns="91425" tIns="91425" rIns="91425" bIns="91425" anchor="t" anchorCtr="0">
            <a:noAutofit/>
          </a:bodyPr>
          <a:lstStyle/>
          <a:p>
            <a:pPr>
              <a:spcBef>
                <a:spcPts val="0"/>
              </a:spcBef>
              <a:buNone/>
            </a:pPr>
            <a:r>
              <a:rPr lang="en" b="1">
                <a:solidFill>
                  <a:srgbClr val="CC0000"/>
                </a:solidFill>
                <a:latin typeface="Courier New"/>
                <a:ea typeface="Courier New"/>
                <a:cs typeface="Courier New"/>
                <a:sym typeface="Courier New"/>
              </a:rPr>
              <a:t>AE = ArithmeticException</a:t>
            </a:r>
          </a:p>
        </p:txBody>
      </p:sp>
      <p:sp>
        <p:nvSpPr>
          <p:cNvPr id="351" name="Shape 351"/>
          <p:cNvSpPr txBox="1"/>
          <p:nvPr/>
        </p:nvSpPr>
        <p:spPr>
          <a:xfrm>
            <a:off x="5014189" y="1285775"/>
            <a:ext cx="556799" cy="3287700"/>
          </a:xfrm>
          <a:prstGeom prst="rect">
            <a:avLst/>
          </a:prstGeom>
          <a:noFill/>
          <a:ln>
            <a:noFill/>
          </a:ln>
        </p:spPr>
        <p:txBody>
          <a:bodyPr lIns="91425" tIns="91425" rIns="91425" bIns="91425" anchor="t" anchorCtr="0">
            <a:noAutofit/>
          </a:bodyPr>
          <a:lstStyle/>
          <a:p>
            <a:pPr rtl="0">
              <a:spcBef>
                <a:spcPts val="0"/>
              </a:spcBef>
              <a:buNone/>
            </a:pPr>
            <a:r>
              <a:rPr lang="en" sz="1600" b="1" dirty="0">
                <a:solidFill>
                  <a:srgbClr val="666666"/>
                </a:solidFill>
                <a:latin typeface="Courier New"/>
                <a:ea typeface="Courier New"/>
                <a:cs typeface="Courier New"/>
                <a:sym typeface="Courier New"/>
              </a:rPr>
              <a:t>1</a:t>
            </a:r>
          </a:p>
          <a:p>
            <a:pPr rtl="0">
              <a:spcBef>
                <a:spcPts val="0"/>
              </a:spcBef>
              <a:buNone/>
            </a:pPr>
            <a:r>
              <a:rPr lang="en" sz="1600" b="1" dirty="0">
                <a:solidFill>
                  <a:srgbClr val="666666"/>
                </a:solidFill>
                <a:latin typeface="Courier New"/>
                <a:ea typeface="Courier New"/>
                <a:cs typeface="Courier New"/>
                <a:sym typeface="Courier New"/>
              </a:rPr>
              <a:t>2</a:t>
            </a:r>
          </a:p>
          <a:p>
            <a:pPr rtl="0">
              <a:spcBef>
                <a:spcPts val="0"/>
              </a:spcBef>
              <a:buNone/>
            </a:pPr>
            <a:r>
              <a:rPr lang="en" sz="1600" b="1" dirty="0">
                <a:solidFill>
                  <a:srgbClr val="666666"/>
                </a:solidFill>
                <a:latin typeface="Courier New"/>
                <a:ea typeface="Courier New"/>
                <a:cs typeface="Courier New"/>
                <a:sym typeface="Courier New"/>
              </a:rPr>
              <a:t>3</a:t>
            </a:r>
          </a:p>
          <a:p>
            <a:pPr rtl="0">
              <a:spcBef>
                <a:spcPts val="0"/>
              </a:spcBef>
              <a:buNone/>
            </a:pPr>
            <a:r>
              <a:rPr lang="en" sz="1600" b="1" dirty="0">
                <a:solidFill>
                  <a:srgbClr val="666666"/>
                </a:solidFill>
                <a:latin typeface="Courier New"/>
                <a:ea typeface="Courier New"/>
                <a:cs typeface="Courier New"/>
                <a:sym typeface="Courier New"/>
              </a:rPr>
              <a:t>4</a:t>
            </a:r>
          </a:p>
          <a:p>
            <a:pPr rtl="0">
              <a:spcBef>
                <a:spcPts val="0"/>
              </a:spcBef>
              <a:buNone/>
            </a:pPr>
            <a:r>
              <a:rPr lang="en" sz="1600" b="1" dirty="0">
                <a:solidFill>
                  <a:srgbClr val="666666"/>
                </a:solidFill>
                <a:latin typeface="Courier New"/>
                <a:ea typeface="Courier New"/>
                <a:cs typeface="Courier New"/>
                <a:sym typeface="Courier New"/>
              </a:rPr>
              <a:t>5</a:t>
            </a:r>
          </a:p>
          <a:p>
            <a:pPr rtl="0">
              <a:spcBef>
                <a:spcPts val="0"/>
              </a:spcBef>
              <a:buNone/>
            </a:pPr>
            <a:r>
              <a:rPr lang="en" sz="1600" b="1" dirty="0">
                <a:solidFill>
                  <a:srgbClr val="666666"/>
                </a:solidFill>
                <a:latin typeface="Courier New"/>
                <a:ea typeface="Courier New"/>
                <a:cs typeface="Courier New"/>
                <a:sym typeface="Courier New"/>
              </a:rPr>
              <a:t>6</a:t>
            </a:r>
          </a:p>
          <a:p>
            <a:pPr rtl="0">
              <a:spcBef>
                <a:spcPts val="0"/>
              </a:spcBef>
              <a:buNone/>
            </a:pPr>
            <a:r>
              <a:rPr lang="en" sz="1600" b="1" dirty="0">
                <a:solidFill>
                  <a:srgbClr val="666666"/>
                </a:solidFill>
                <a:latin typeface="Courier New"/>
                <a:ea typeface="Courier New"/>
                <a:cs typeface="Courier New"/>
                <a:sym typeface="Courier New"/>
              </a:rPr>
              <a:t>7</a:t>
            </a:r>
          </a:p>
          <a:p>
            <a:pPr lvl="0" rtl="0">
              <a:spcBef>
                <a:spcPts val="0"/>
              </a:spcBef>
              <a:buNone/>
            </a:pPr>
            <a:r>
              <a:rPr lang="en" sz="1600" b="1" dirty="0">
                <a:solidFill>
                  <a:srgbClr val="666666"/>
                </a:solidFill>
                <a:latin typeface="Courier New"/>
                <a:ea typeface="Courier New"/>
                <a:cs typeface="Courier New"/>
                <a:sym typeface="Courier New"/>
              </a:rPr>
              <a:t>8</a:t>
            </a:r>
          </a:p>
          <a:p>
            <a:pPr lvl="0" rtl="0">
              <a:spcBef>
                <a:spcPts val="0"/>
              </a:spcBef>
              <a:buNone/>
            </a:pPr>
            <a:r>
              <a:rPr lang="en" sz="1600" b="1" dirty="0">
                <a:solidFill>
                  <a:srgbClr val="666666"/>
                </a:solidFill>
                <a:latin typeface="Courier New"/>
                <a:ea typeface="Courier New"/>
                <a:cs typeface="Courier New"/>
                <a:sym typeface="Courier New"/>
              </a:rPr>
              <a:t>9</a:t>
            </a:r>
          </a:p>
          <a:p>
            <a:pPr rtl="0">
              <a:spcBef>
                <a:spcPts val="0"/>
              </a:spcBef>
              <a:buNone/>
            </a:pPr>
            <a:r>
              <a:rPr lang="en" sz="1600" b="1" dirty="0">
                <a:solidFill>
                  <a:srgbClr val="666666"/>
                </a:solidFill>
                <a:latin typeface="Courier New"/>
                <a:ea typeface="Courier New"/>
                <a:cs typeface="Courier New"/>
                <a:sym typeface="Courier New"/>
              </a:rPr>
              <a:t>10</a:t>
            </a:r>
          </a:p>
          <a:p>
            <a:pPr rtl="0">
              <a:spcBef>
                <a:spcPts val="0"/>
              </a:spcBef>
              <a:buNone/>
            </a:pPr>
            <a:r>
              <a:rPr lang="en" sz="1600" b="1" dirty="0">
                <a:solidFill>
                  <a:srgbClr val="666666"/>
                </a:solidFill>
                <a:latin typeface="Courier New"/>
                <a:ea typeface="Courier New"/>
                <a:cs typeface="Courier New"/>
                <a:sym typeface="Courier New"/>
              </a:rPr>
              <a:t>11</a:t>
            </a:r>
          </a:p>
          <a:p>
            <a:pPr rtl="0">
              <a:spcBef>
                <a:spcPts val="0"/>
              </a:spcBef>
              <a:buNone/>
            </a:pPr>
            <a:r>
              <a:rPr lang="en" sz="1600" b="1" dirty="0">
                <a:solidFill>
                  <a:srgbClr val="666666"/>
                </a:solidFill>
                <a:latin typeface="Courier New"/>
                <a:ea typeface="Courier New"/>
                <a:cs typeface="Courier New"/>
                <a:sym typeface="Courier New"/>
              </a:rPr>
              <a:t>12</a:t>
            </a:r>
          </a:p>
          <a:p>
            <a:pPr lvl="0" rtl="0">
              <a:spcBef>
                <a:spcPts val="0"/>
              </a:spcBef>
              <a:buNone/>
            </a:pPr>
            <a:r>
              <a:rPr lang="en" sz="1600" b="1" dirty="0">
                <a:solidFill>
                  <a:srgbClr val="666666"/>
                </a:solidFill>
                <a:latin typeface="Courier New"/>
                <a:ea typeface="Courier New"/>
                <a:cs typeface="Courier New"/>
                <a:sym typeface="Courier New"/>
              </a:rPr>
              <a:t>13</a:t>
            </a:r>
          </a:p>
        </p:txBody>
      </p:sp>
      <p:sp>
        <p:nvSpPr>
          <p:cNvPr id="352" name="Shape 352"/>
          <p:cNvSpPr txBox="1"/>
          <p:nvPr/>
        </p:nvSpPr>
        <p:spPr>
          <a:xfrm>
            <a:off x="238624" y="2576827"/>
            <a:ext cx="4775565" cy="447600"/>
          </a:xfrm>
          <a:prstGeom prst="rect">
            <a:avLst/>
          </a:prstGeom>
          <a:noFill/>
          <a:ln>
            <a:noFill/>
          </a:ln>
        </p:spPr>
        <p:txBody>
          <a:bodyPr lIns="91425" tIns="91425" rIns="91425" bIns="91425" anchor="t" anchorCtr="0">
            <a:noAutofit/>
          </a:bodyPr>
          <a:lstStyle/>
          <a:p>
            <a:pPr lvl="0" rtl="0">
              <a:spcBef>
                <a:spcPts val="0"/>
              </a:spcBef>
              <a:buClr>
                <a:schemeClr val="dk1"/>
              </a:buClr>
              <a:buSzPct val="61111"/>
              <a:buFont typeface="Arial"/>
              <a:buNone/>
            </a:pPr>
            <a:r>
              <a:rPr lang="en" sz="1800" b="1" dirty="0">
                <a:solidFill>
                  <a:schemeClr val="dk1"/>
                </a:solidFill>
              </a:rPr>
              <a:t>Method call:</a:t>
            </a:r>
            <a:r>
              <a:rPr lang="en" sz="1800" b="1" dirty="0">
                <a:solidFill>
                  <a:srgbClr val="1155CC"/>
                </a:solidFill>
                <a:latin typeface="Courier New"/>
                <a:ea typeface="Courier New"/>
                <a:cs typeface="Courier New"/>
                <a:sym typeface="Courier New"/>
              </a:rPr>
              <a:t> </a:t>
            </a:r>
            <a:r>
              <a:rPr lang="en-US" sz="1800" b="1" dirty="0" smtClean="0">
                <a:solidFill>
                  <a:srgbClr val="1155CC"/>
                </a:solidFill>
                <a:latin typeface="Courier New"/>
                <a:ea typeface="Courier New"/>
                <a:cs typeface="Courier New"/>
                <a:sym typeface="Courier New"/>
              </a:rPr>
              <a:t>main</a:t>
            </a:r>
            <a:r>
              <a:rPr lang="en" sz="1800" b="1" dirty="0" smtClean="0">
                <a:solidFill>
                  <a:srgbClr val="1155CC"/>
                </a:solidFill>
                <a:latin typeface="Courier New"/>
                <a:ea typeface="Courier New"/>
                <a:cs typeface="Courier New"/>
                <a:sym typeface="Courier New"/>
              </a:rPr>
              <a:t>(</a:t>
            </a:r>
            <a:r>
              <a:rPr lang="en-US" sz="1800" b="1" dirty="0" smtClean="0">
                <a:solidFill>
                  <a:srgbClr val="1155CC"/>
                </a:solidFill>
                <a:latin typeface="Courier New"/>
                <a:ea typeface="Courier New"/>
                <a:cs typeface="Courier New"/>
                <a:sym typeface="Courier New"/>
              </a:rPr>
              <a:t>new String[] {}</a:t>
            </a:r>
            <a:r>
              <a:rPr lang="en" sz="1800" b="1" dirty="0" smtClean="0">
                <a:solidFill>
                  <a:srgbClr val="1155CC"/>
                </a:solidFill>
                <a:latin typeface="Courier New"/>
                <a:ea typeface="Courier New"/>
                <a:cs typeface="Courier New"/>
                <a:sym typeface="Courier New"/>
              </a:rPr>
              <a:t>);</a:t>
            </a:r>
            <a:endParaRPr lang="en" sz="1800" b="1" dirty="0">
              <a:solidFill>
                <a:srgbClr val="1155CC"/>
              </a:solidFill>
              <a:latin typeface="Courier New"/>
              <a:ea typeface="Courier New"/>
              <a:cs typeface="Courier New"/>
              <a:sym typeface="Courier New"/>
            </a:endParaRPr>
          </a:p>
          <a:p>
            <a:pPr>
              <a:spcBef>
                <a:spcPts val="0"/>
              </a:spcBef>
              <a:buNone/>
            </a:pPr>
            <a:endParaRPr dirty="0"/>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9"/>
                                        </p:tgtEl>
                                        <p:attrNameLst>
                                          <p:attrName>style.visibility</p:attrName>
                                        </p:attrNameLst>
                                      </p:cBhvr>
                                      <p:to>
                                        <p:strVal val="visible"/>
                                      </p:to>
                                    </p:set>
                                    <p:animEffect transition="in" filter="fade">
                                      <p:cBhvr>
                                        <p:cTn id="7" dur="1000"/>
                                        <p:tgtEl>
                                          <p:spTgt spid="33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47"/>
                                        </p:tgtEl>
                                        <p:attrNameLst>
                                          <p:attrName>style.visibility</p:attrName>
                                        </p:attrNameLst>
                                      </p:cBhvr>
                                      <p:to>
                                        <p:strVal val="visible"/>
                                      </p:to>
                                    </p:set>
                                    <p:animEffect transition="in" filter="fade">
                                      <p:cBhvr>
                                        <p:cTn id="12" dur="1000"/>
                                        <p:tgtEl>
                                          <p:spTgt spid="347"/>
                                        </p:tgtEl>
                                      </p:cBhvr>
                                    </p:animEffect>
                                  </p:childTnLst>
                                </p:cTn>
                              </p:par>
                              <p:par>
                                <p:cTn id="13" presetID="10" presetClass="exit" presetSubtype="0" fill="hold" nodeType="withEffect">
                                  <p:stCondLst>
                                    <p:cond delay="0"/>
                                  </p:stCondLst>
                                  <p:childTnLst>
                                    <p:animEffect transition="out" filter="fade">
                                      <p:cBhvr>
                                        <p:cTn id="14" dur="1000"/>
                                        <p:tgtEl>
                                          <p:spTgt spid="339"/>
                                        </p:tgtEl>
                                      </p:cBhvr>
                                    </p:animEffect>
                                    <p:set>
                                      <p:cBhvr>
                                        <p:cTn id="15" dur="1" fill="hold">
                                          <p:stCondLst>
                                            <p:cond delay="1000"/>
                                          </p:stCondLst>
                                        </p:cTn>
                                        <p:tgtEl>
                                          <p:spTgt spid="339"/>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42"/>
                                        </p:tgtEl>
                                        <p:attrNameLst>
                                          <p:attrName>style.visibility</p:attrName>
                                        </p:attrNameLst>
                                      </p:cBhvr>
                                      <p:to>
                                        <p:strVal val="visible"/>
                                      </p:to>
                                    </p:set>
                                    <p:animEffect transition="in" filter="fade">
                                      <p:cBhvr>
                                        <p:cTn id="20" dur="1000"/>
                                        <p:tgtEl>
                                          <p:spTgt spid="342"/>
                                        </p:tgtEl>
                                      </p:cBhvr>
                                    </p:animEffect>
                                  </p:childTnLst>
                                </p:cTn>
                              </p:par>
                              <p:par>
                                <p:cTn id="21" presetID="10" presetClass="exit" presetSubtype="0" fill="hold" nodeType="withEffect">
                                  <p:stCondLst>
                                    <p:cond delay="0"/>
                                  </p:stCondLst>
                                  <p:childTnLst>
                                    <p:animEffect transition="out" filter="fade">
                                      <p:cBhvr>
                                        <p:cTn id="22" dur="1000"/>
                                        <p:tgtEl>
                                          <p:spTgt spid="347"/>
                                        </p:tgtEl>
                                      </p:cBhvr>
                                    </p:animEffect>
                                    <p:set>
                                      <p:cBhvr>
                                        <p:cTn id="23" dur="1" fill="hold">
                                          <p:stCondLst>
                                            <p:cond delay="1000"/>
                                          </p:stCondLst>
                                        </p:cTn>
                                        <p:tgtEl>
                                          <p:spTgt spid="347"/>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46"/>
                                        </p:tgtEl>
                                        <p:attrNameLst>
                                          <p:attrName>style.visibility</p:attrName>
                                        </p:attrNameLst>
                                      </p:cBhvr>
                                      <p:to>
                                        <p:strVal val="visible"/>
                                      </p:to>
                                    </p:set>
                                    <p:animEffect transition="in" filter="fade">
                                      <p:cBhvr>
                                        <p:cTn id="28" dur="1000"/>
                                        <p:tgtEl>
                                          <p:spTgt spid="346"/>
                                        </p:tgtEl>
                                      </p:cBhvr>
                                    </p:animEffect>
                                  </p:childTnLst>
                                </p:cTn>
                              </p:par>
                              <p:par>
                                <p:cTn id="29" presetID="10" presetClass="exit" presetSubtype="0" fill="hold" nodeType="withEffect">
                                  <p:stCondLst>
                                    <p:cond delay="0"/>
                                  </p:stCondLst>
                                  <p:childTnLst>
                                    <p:animEffect transition="out" filter="fade">
                                      <p:cBhvr>
                                        <p:cTn id="30" dur="1000"/>
                                        <p:tgtEl>
                                          <p:spTgt spid="342"/>
                                        </p:tgtEl>
                                      </p:cBhvr>
                                    </p:animEffect>
                                    <p:set>
                                      <p:cBhvr>
                                        <p:cTn id="31" dur="1" fill="hold">
                                          <p:stCondLst>
                                            <p:cond delay="1000"/>
                                          </p:stCondLst>
                                        </p:cTn>
                                        <p:tgtEl>
                                          <p:spTgt spid="34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357" name="Shape 35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Decoding the output from an exception</a:t>
            </a:r>
          </a:p>
        </p:txBody>
      </p:sp>
      <p:sp>
        <p:nvSpPr>
          <p:cNvPr id="358" name="Shape 358"/>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359" name="Shape 359"/>
          <p:cNvSpPr txBox="1"/>
          <p:nvPr/>
        </p:nvSpPr>
        <p:spPr>
          <a:xfrm>
            <a:off x="588175" y="1401625"/>
            <a:ext cx="6575700" cy="978899"/>
          </a:xfrm>
          <a:prstGeom prst="rect">
            <a:avLst/>
          </a:prstGeom>
          <a:noFill/>
          <a:ln>
            <a:noFill/>
          </a:ln>
        </p:spPr>
        <p:txBody>
          <a:bodyPr lIns="91425" tIns="91425" rIns="91425" bIns="91425" anchor="t" anchorCtr="0">
            <a:noAutofit/>
          </a:bodyPr>
          <a:lstStyle/>
          <a:p>
            <a:pPr lvl="0" rtl="0">
              <a:spcBef>
                <a:spcPts val="0"/>
              </a:spcBef>
              <a:buClr>
                <a:schemeClr val="dk1"/>
              </a:buClr>
              <a:buSzPct val="61111"/>
              <a:buFont typeface="Arial"/>
              <a:buNone/>
            </a:pPr>
            <a:r>
              <a:rPr lang="en" sz="1800" b="1" dirty="0">
                <a:solidFill>
                  <a:srgbClr val="1155CC"/>
                </a:solidFill>
                <a:latin typeface="Courier New"/>
                <a:ea typeface="Courier New"/>
                <a:cs typeface="Courier New"/>
                <a:sym typeface="Courier New"/>
              </a:rPr>
              <a:t>public static void main(String[] args) {</a:t>
            </a:r>
          </a:p>
          <a:p>
            <a:pPr lvl="0" rtl="0">
              <a:spcBef>
                <a:spcPts val="0"/>
              </a:spcBef>
              <a:buClr>
                <a:schemeClr val="dk1"/>
              </a:buClr>
              <a:buSzPct val="61111"/>
              <a:buFont typeface="Arial"/>
              <a:buNone/>
            </a:pPr>
            <a:r>
              <a:rPr lang="en" sz="1800" b="1" dirty="0">
                <a:solidFill>
                  <a:srgbClr val="1155CC"/>
                </a:solidFill>
                <a:latin typeface="Courier New"/>
                <a:ea typeface="Courier New"/>
                <a:cs typeface="Courier New"/>
                <a:sym typeface="Courier New"/>
              </a:rPr>
              <a:t>	int </a:t>
            </a:r>
            <a:r>
              <a:rPr lang="en" sz="1800" b="1" dirty="0" smtClean="0">
                <a:solidFill>
                  <a:srgbClr val="1155CC"/>
                </a:solidFill>
                <a:latin typeface="Courier New"/>
                <a:ea typeface="Courier New"/>
                <a:cs typeface="Courier New"/>
                <a:sym typeface="Courier New"/>
              </a:rPr>
              <a:t>div= </a:t>
            </a:r>
            <a:r>
              <a:rPr lang="en" sz="1800" b="1" dirty="0">
                <a:solidFill>
                  <a:srgbClr val="1155CC"/>
                </a:solidFill>
                <a:latin typeface="Courier New"/>
                <a:ea typeface="Courier New"/>
                <a:cs typeface="Courier New"/>
                <a:sym typeface="Courier New"/>
              </a:rPr>
              <a:t>5/0;</a:t>
            </a:r>
          </a:p>
          <a:p>
            <a:pPr lvl="0" rtl="0">
              <a:spcBef>
                <a:spcPts val="0"/>
              </a:spcBef>
              <a:buClr>
                <a:schemeClr val="dk1"/>
              </a:buClr>
              <a:buSzPct val="61111"/>
              <a:buFont typeface="Arial"/>
              <a:buNone/>
            </a:pPr>
            <a:r>
              <a:rPr lang="en" sz="1800" b="1" dirty="0">
                <a:solidFill>
                  <a:srgbClr val="1155CC"/>
                </a:solidFill>
                <a:latin typeface="Courier New"/>
                <a:ea typeface="Courier New"/>
                <a:cs typeface="Courier New"/>
                <a:sym typeface="Courier New"/>
              </a:rPr>
              <a:t>}</a:t>
            </a:r>
          </a:p>
        </p:txBody>
      </p:sp>
      <p:sp>
        <p:nvSpPr>
          <p:cNvPr id="360" name="Shape 360"/>
          <p:cNvSpPr txBox="1"/>
          <p:nvPr/>
        </p:nvSpPr>
        <p:spPr>
          <a:xfrm>
            <a:off x="231900" y="1462375"/>
            <a:ext cx="225299" cy="857400"/>
          </a:xfrm>
          <a:prstGeom prst="rect">
            <a:avLst/>
          </a:prstGeom>
          <a:noFill/>
          <a:ln>
            <a:noFill/>
          </a:ln>
        </p:spPr>
        <p:txBody>
          <a:bodyPr lIns="91425" tIns="91425" rIns="91425" bIns="91425" anchor="t" anchorCtr="0">
            <a:noAutofit/>
          </a:bodyPr>
          <a:lstStyle/>
          <a:p>
            <a:pPr rtl="0">
              <a:lnSpc>
                <a:spcPct val="115000"/>
              </a:lnSpc>
              <a:spcBef>
                <a:spcPts val="0"/>
              </a:spcBef>
              <a:buNone/>
            </a:pPr>
            <a:r>
              <a:rPr lang="en" b="1">
                <a:solidFill>
                  <a:srgbClr val="666666"/>
                </a:solidFill>
                <a:latin typeface="Courier New"/>
                <a:ea typeface="Courier New"/>
                <a:cs typeface="Courier New"/>
                <a:sym typeface="Courier New"/>
              </a:rPr>
              <a:t>1</a:t>
            </a:r>
          </a:p>
          <a:p>
            <a:pPr rtl="0">
              <a:lnSpc>
                <a:spcPct val="115000"/>
              </a:lnSpc>
              <a:spcBef>
                <a:spcPts val="0"/>
              </a:spcBef>
              <a:buNone/>
            </a:pPr>
            <a:r>
              <a:rPr lang="en" b="1">
                <a:solidFill>
                  <a:srgbClr val="666666"/>
                </a:solidFill>
                <a:latin typeface="Courier New"/>
                <a:ea typeface="Courier New"/>
                <a:cs typeface="Courier New"/>
                <a:sym typeface="Courier New"/>
              </a:rPr>
              <a:t>2</a:t>
            </a:r>
          </a:p>
          <a:p>
            <a:pPr>
              <a:lnSpc>
                <a:spcPct val="115000"/>
              </a:lnSpc>
              <a:spcBef>
                <a:spcPts val="0"/>
              </a:spcBef>
              <a:buNone/>
            </a:pPr>
            <a:r>
              <a:rPr lang="en" b="1">
                <a:solidFill>
                  <a:srgbClr val="666666"/>
                </a:solidFill>
                <a:latin typeface="Courier New"/>
                <a:ea typeface="Courier New"/>
                <a:cs typeface="Courier New"/>
                <a:sym typeface="Courier New"/>
              </a:rPr>
              <a:t>3</a:t>
            </a:r>
          </a:p>
        </p:txBody>
      </p:sp>
      <p:sp>
        <p:nvSpPr>
          <p:cNvPr id="361" name="Shape 361"/>
          <p:cNvSpPr txBox="1"/>
          <p:nvPr/>
        </p:nvSpPr>
        <p:spPr>
          <a:xfrm>
            <a:off x="188850" y="3416150"/>
            <a:ext cx="8766300" cy="760199"/>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b="1">
                <a:latin typeface="Courier New"/>
                <a:ea typeface="Courier New"/>
                <a:cs typeface="Courier New"/>
                <a:sym typeface="Courier New"/>
              </a:rPr>
              <a:t>Exception in thread "main" java.lang.ArithmeticException: / by zero</a:t>
            </a:r>
          </a:p>
          <a:p>
            <a:pPr lvl="0">
              <a:spcBef>
                <a:spcPts val="0"/>
              </a:spcBef>
              <a:buClr>
                <a:schemeClr val="dk1"/>
              </a:buClr>
              <a:buSzPct val="68750"/>
              <a:buFont typeface="Arial"/>
              <a:buNone/>
            </a:pPr>
            <a:r>
              <a:rPr lang="en" sz="1600" b="1">
                <a:latin typeface="Courier New"/>
                <a:ea typeface="Courier New"/>
                <a:cs typeface="Courier New"/>
                <a:sym typeface="Courier New"/>
              </a:rPr>
              <a:t>	at Animal.main(Animal.java:2)</a:t>
            </a:r>
          </a:p>
        </p:txBody>
      </p:sp>
      <p:cxnSp>
        <p:nvCxnSpPr>
          <p:cNvPr id="362" name="Shape 362"/>
          <p:cNvCxnSpPr/>
          <p:nvPr/>
        </p:nvCxnSpPr>
        <p:spPr>
          <a:xfrm>
            <a:off x="4701625" y="3051925"/>
            <a:ext cx="504600" cy="464399"/>
          </a:xfrm>
          <a:prstGeom prst="straightConnector1">
            <a:avLst/>
          </a:prstGeom>
          <a:noFill/>
          <a:ln w="19050" cap="flat">
            <a:solidFill>
              <a:schemeClr val="dk2"/>
            </a:solidFill>
            <a:prstDash val="solid"/>
            <a:round/>
            <a:headEnd type="none" w="lg" len="lg"/>
            <a:tailEnd type="triangle" w="lg" len="lg"/>
          </a:ln>
        </p:spPr>
      </p:cxnSp>
      <p:sp>
        <p:nvSpPr>
          <p:cNvPr id="363" name="Shape 363"/>
          <p:cNvSpPr txBox="1"/>
          <p:nvPr/>
        </p:nvSpPr>
        <p:spPr>
          <a:xfrm>
            <a:off x="3206275" y="2421412"/>
            <a:ext cx="2440499" cy="366000"/>
          </a:xfrm>
          <a:prstGeom prst="rect">
            <a:avLst/>
          </a:prstGeom>
          <a:noFill/>
          <a:ln>
            <a:noFill/>
          </a:ln>
        </p:spPr>
        <p:txBody>
          <a:bodyPr lIns="91425" tIns="91425" rIns="91425" bIns="91425" anchor="t" anchorCtr="0">
            <a:noAutofit/>
          </a:bodyPr>
          <a:lstStyle/>
          <a:p>
            <a:pPr>
              <a:spcBef>
                <a:spcPts val="0"/>
              </a:spcBef>
              <a:buNone/>
            </a:pPr>
            <a:r>
              <a:rPr lang="en" sz="1800" b="1">
                <a:latin typeface="Courier New"/>
                <a:ea typeface="Courier New"/>
                <a:cs typeface="Courier New"/>
                <a:sym typeface="Courier New"/>
              </a:rPr>
              <a:t>Exception that is thrown</a:t>
            </a:r>
          </a:p>
        </p:txBody>
      </p:sp>
      <p:cxnSp>
        <p:nvCxnSpPr>
          <p:cNvPr id="364" name="Shape 364"/>
          <p:cNvCxnSpPr/>
          <p:nvPr/>
        </p:nvCxnSpPr>
        <p:spPr>
          <a:xfrm rot="10800000">
            <a:off x="4154725" y="4017249"/>
            <a:ext cx="1601999" cy="563100"/>
          </a:xfrm>
          <a:prstGeom prst="straightConnector1">
            <a:avLst/>
          </a:prstGeom>
          <a:noFill/>
          <a:ln w="19050" cap="flat">
            <a:solidFill>
              <a:schemeClr val="dk2"/>
            </a:solidFill>
            <a:prstDash val="solid"/>
            <a:round/>
            <a:headEnd type="none" w="lg" len="lg"/>
            <a:tailEnd type="triangle" w="lg" len="lg"/>
          </a:ln>
        </p:spPr>
      </p:cxnSp>
      <p:sp>
        <p:nvSpPr>
          <p:cNvPr id="365" name="Shape 365"/>
          <p:cNvSpPr txBox="1"/>
          <p:nvPr/>
        </p:nvSpPr>
        <p:spPr>
          <a:xfrm>
            <a:off x="5756725" y="4392625"/>
            <a:ext cx="2440499" cy="465300"/>
          </a:xfrm>
          <a:prstGeom prst="rect">
            <a:avLst/>
          </a:prstGeom>
          <a:noFill/>
          <a:ln>
            <a:noFill/>
          </a:ln>
        </p:spPr>
        <p:txBody>
          <a:bodyPr lIns="91425" tIns="91425" rIns="91425" bIns="91425" anchor="t" anchorCtr="0">
            <a:noAutofit/>
          </a:bodyPr>
          <a:lstStyle/>
          <a:p>
            <a:pPr lvl="0" rtl="0">
              <a:spcBef>
                <a:spcPts val="0"/>
              </a:spcBef>
              <a:buNone/>
            </a:pPr>
            <a:r>
              <a:rPr lang="en" sz="1800" b="1">
                <a:latin typeface="Courier New"/>
                <a:ea typeface="Courier New"/>
                <a:cs typeface="Courier New"/>
                <a:sym typeface="Courier New"/>
              </a:rPr>
              <a:t>line number</a:t>
            </a:r>
          </a:p>
        </p:txBody>
      </p:sp>
      <p:sp>
        <p:nvSpPr>
          <p:cNvPr id="366" name="Shape 366"/>
          <p:cNvSpPr txBox="1"/>
          <p:nvPr/>
        </p:nvSpPr>
        <p:spPr>
          <a:xfrm>
            <a:off x="788450" y="4442275"/>
            <a:ext cx="1989899" cy="366000"/>
          </a:xfrm>
          <a:prstGeom prst="rect">
            <a:avLst/>
          </a:prstGeom>
          <a:noFill/>
          <a:ln>
            <a:noFill/>
          </a:ln>
        </p:spPr>
        <p:txBody>
          <a:bodyPr lIns="91425" tIns="91425" rIns="91425" bIns="91425" anchor="t" anchorCtr="0">
            <a:noAutofit/>
          </a:bodyPr>
          <a:lstStyle/>
          <a:p>
            <a:pPr lvl="0" rtl="0">
              <a:spcBef>
                <a:spcPts val="0"/>
              </a:spcBef>
              <a:buClr>
                <a:schemeClr val="dk1"/>
              </a:buClr>
              <a:buSzPct val="61111"/>
              <a:buFont typeface="Arial"/>
              <a:buNone/>
            </a:pPr>
            <a:r>
              <a:rPr lang="en" sz="1800" b="1">
                <a:solidFill>
                  <a:schemeClr val="dk1"/>
                </a:solidFill>
                <a:latin typeface="Courier New"/>
                <a:ea typeface="Courier New"/>
                <a:cs typeface="Courier New"/>
                <a:sym typeface="Courier New"/>
              </a:rPr>
              <a:t>called method</a:t>
            </a:r>
          </a:p>
          <a:p>
            <a:pPr>
              <a:spcBef>
                <a:spcPts val="0"/>
              </a:spcBef>
              <a:buNone/>
            </a:pPr>
            <a:endParaRPr/>
          </a:p>
        </p:txBody>
      </p:sp>
      <p:cxnSp>
        <p:nvCxnSpPr>
          <p:cNvPr id="367" name="Shape 367"/>
          <p:cNvCxnSpPr>
            <a:stCxn id="366" idx="0"/>
          </p:cNvCxnSpPr>
          <p:nvPr/>
        </p:nvCxnSpPr>
        <p:spPr>
          <a:xfrm rot="10800000">
            <a:off x="1777099" y="3992275"/>
            <a:ext cx="6300" cy="450000"/>
          </a:xfrm>
          <a:prstGeom prst="straightConnector1">
            <a:avLst/>
          </a:prstGeom>
          <a:noFill/>
          <a:ln w="19050" cap="flat">
            <a:solidFill>
              <a:schemeClr val="dk2"/>
            </a:solidFill>
            <a:prstDash val="solid"/>
            <a:round/>
            <a:headEnd type="none" w="lg" len="lg"/>
            <a:tailEnd type="triangle" w="lg" len="lg"/>
          </a:ln>
        </p:spPr>
      </p:cxnSp>
      <p:sp>
        <p:nvSpPr>
          <p:cNvPr id="368" name="Shape 368"/>
          <p:cNvSpPr txBox="1"/>
          <p:nvPr/>
        </p:nvSpPr>
        <p:spPr>
          <a:xfrm>
            <a:off x="7390900" y="2685925"/>
            <a:ext cx="1366500" cy="366000"/>
          </a:xfrm>
          <a:prstGeom prst="rect">
            <a:avLst/>
          </a:prstGeom>
          <a:noFill/>
          <a:ln>
            <a:noFill/>
          </a:ln>
        </p:spPr>
        <p:txBody>
          <a:bodyPr lIns="91425" tIns="91425" rIns="91425" bIns="91425" anchor="t" anchorCtr="0">
            <a:noAutofit/>
          </a:bodyPr>
          <a:lstStyle/>
          <a:p>
            <a:pPr lvl="0" rtl="0">
              <a:spcBef>
                <a:spcPts val="0"/>
              </a:spcBef>
              <a:buNone/>
            </a:pPr>
            <a:r>
              <a:rPr lang="en" sz="1800" b="1">
                <a:latin typeface="Courier New"/>
                <a:ea typeface="Courier New"/>
                <a:cs typeface="Courier New"/>
                <a:sym typeface="Courier New"/>
              </a:rPr>
              <a:t>message</a:t>
            </a:r>
          </a:p>
        </p:txBody>
      </p:sp>
      <p:cxnSp>
        <p:nvCxnSpPr>
          <p:cNvPr id="369" name="Shape 369"/>
          <p:cNvCxnSpPr>
            <a:stCxn id="368" idx="2"/>
          </p:cNvCxnSpPr>
          <p:nvPr/>
        </p:nvCxnSpPr>
        <p:spPr>
          <a:xfrm flipH="1">
            <a:off x="7777150" y="3051925"/>
            <a:ext cx="297000" cy="447900"/>
          </a:xfrm>
          <a:prstGeom prst="straightConnector1">
            <a:avLst/>
          </a:prstGeom>
          <a:noFill/>
          <a:ln w="19050" cap="flat">
            <a:solidFill>
              <a:schemeClr val="dk2"/>
            </a:solidFill>
            <a:prstDash val="solid"/>
            <a:round/>
            <a:headEnd type="none" w="lg" len="lg"/>
            <a:tailEnd type="triangle" w="lg" len="lg"/>
          </a:ln>
        </p:spPr>
      </p:cxnSp>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2D arrays</a:t>
            </a:r>
          </a:p>
        </p:txBody>
      </p:sp>
      <p:sp>
        <p:nvSpPr>
          <p:cNvPr id="45" name="Shape 4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sp>
        <p:nvSpPr>
          <p:cNvPr id="46" name="Shape 46"/>
          <p:cNvSpPr txBox="1"/>
          <p:nvPr/>
        </p:nvSpPr>
        <p:spPr>
          <a:xfrm>
            <a:off x="648600" y="1470450"/>
            <a:ext cx="7846800" cy="1920899"/>
          </a:xfrm>
          <a:prstGeom prst="rect">
            <a:avLst/>
          </a:prstGeom>
          <a:noFill/>
          <a:ln>
            <a:noFill/>
          </a:ln>
        </p:spPr>
        <p:txBody>
          <a:bodyPr lIns="91425" tIns="91425" rIns="91425" bIns="91425" anchor="t" anchorCtr="0">
            <a:noAutofit/>
          </a:bodyPr>
          <a:lstStyle/>
          <a:p>
            <a:pPr rtl="0">
              <a:spcBef>
                <a:spcPts val="0"/>
              </a:spcBef>
              <a:buNone/>
            </a:pPr>
            <a:r>
              <a:rPr lang="en" sz="2200"/>
              <a:t>Many applications have multidimensional structures:</a:t>
            </a:r>
          </a:p>
          <a:p>
            <a:pPr marL="457200" lvl="0" indent="-368300" rtl="0">
              <a:spcBef>
                <a:spcPts val="0"/>
              </a:spcBef>
              <a:buClr>
                <a:srgbClr val="000000"/>
              </a:buClr>
              <a:buSzPct val="100000"/>
              <a:buFont typeface="Arial"/>
              <a:buChar char="●"/>
            </a:pPr>
            <a:r>
              <a:rPr lang="en" sz="2200"/>
              <a:t>Matrix operations</a:t>
            </a:r>
          </a:p>
          <a:p>
            <a:pPr marL="457200" lvl="0" indent="-368300" rtl="0">
              <a:spcBef>
                <a:spcPts val="0"/>
              </a:spcBef>
              <a:buClr>
                <a:srgbClr val="000000"/>
              </a:buClr>
              <a:buSzPct val="100000"/>
              <a:buFont typeface="Arial"/>
              <a:buChar char="●"/>
            </a:pPr>
            <a:r>
              <a:rPr lang="en" sz="2200"/>
              <a:t>Collection of lists</a:t>
            </a:r>
          </a:p>
          <a:p>
            <a:pPr marL="457200" lvl="0" indent="-368300" rtl="0">
              <a:spcBef>
                <a:spcPts val="0"/>
              </a:spcBef>
              <a:buClr>
                <a:srgbClr val="000000"/>
              </a:buClr>
              <a:buSzPct val="100000"/>
              <a:buFont typeface="Arial"/>
              <a:buChar char="●"/>
            </a:pPr>
            <a:r>
              <a:rPr lang="en" sz="2200"/>
              <a:t>Board games (Chess, Checkers)</a:t>
            </a:r>
          </a:p>
          <a:p>
            <a:pPr marL="457200" lvl="0" indent="-368300" rtl="0">
              <a:spcBef>
                <a:spcPts val="0"/>
              </a:spcBef>
              <a:buClr>
                <a:srgbClr val="000000"/>
              </a:buClr>
              <a:buSzPct val="100000"/>
              <a:buFont typeface="Arial"/>
              <a:buChar char="●"/>
            </a:pPr>
            <a:r>
              <a:rPr lang="en" sz="2200"/>
              <a:t>Images (rows and columns of pixels)</a:t>
            </a:r>
          </a:p>
          <a:p>
            <a:pPr marL="457200" lvl="0" indent="-368300" rtl="0">
              <a:spcBef>
                <a:spcPts val="0"/>
              </a:spcBef>
              <a:buClr>
                <a:srgbClr val="000000"/>
              </a:buClr>
              <a:buSzPct val="100000"/>
              <a:buFont typeface="Arial"/>
              <a:buChar char="●"/>
            </a:pPr>
            <a:r>
              <a:rPr lang="en" sz="2200"/>
              <a:t>...</a:t>
            </a:r>
          </a:p>
          <a:p>
            <a:pPr rtl="0">
              <a:spcBef>
                <a:spcPts val="0"/>
              </a:spcBef>
              <a:buNone/>
            </a:pPr>
            <a:endParaRPr/>
          </a:p>
          <a:p>
            <a:pPr lvl="0" rtl="0">
              <a:spcBef>
                <a:spcPts val="0"/>
              </a:spcBef>
              <a:buNone/>
            </a:pPr>
            <a:endParaRPr/>
          </a:p>
        </p:txBody>
      </p:sp>
      <p:pic>
        <p:nvPicPr>
          <p:cNvPr id="47" name="Shape 47"/>
          <p:cNvPicPr preferRelativeResize="0"/>
          <p:nvPr/>
        </p:nvPicPr>
        <p:blipFill>
          <a:blip r:embed="rId3">
            <a:alphaModFix/>
          </a:blip>
          <a:stretch>
            <a:fillRect/>
          </a:stretch>
        </p:blipFill>
        <p:spPr>
          <a:xfrm>
            <a:off x="2175375" y="3328775"/>
            <a:ext cx="1905000" cy="1495425"/>
          </a:xfrm>
          <a:prstGeom prst="rect">
            <a:avLst/>
          </a:prstGeom>
          <a:noFill/>
          <a:ln>
            <a:noFill/>
          </a:ln>
        </p:spPr>
      </p:pic>
      <p:pic>
        <p:nvPicPr>
          <p:cNvPr id="48" name="Shape 48"/>
          <p:cNvPicPr preferRelativeResize="0"/>
          <p:nvPr/>
        </p:nvPicPr>
        <p:blipFill>
          <a:blip r:embed="rId4">
            <a:alphaModFix/>
          </a:blip>
          <a:stretch>
            <a:fillRect/>
          </a:stretch>
        </p:blipFill>
        <p:spPr>
          <a:xfrm>
            <a:off x="6019525" y="2219500"/>
            <a:ext cx="2667276" cy="2667276"/>
          </a:xfrm>
          <a:prstGeom prst="rect">
            <a:avLst/>
          </a:prstGeom>
          <a:noFill/>
          <a:ln>
            <a:noFill/>
          </a:ln>
        </p:spPr>
      </p:pic>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711200" y="371475"/>
            <a:ext cx="6096000" cy="400050"/>
          </a:xfrm>
        </p:spPr>
        <p:txBody>
          <a:bodyPr/>
          <a:lstStyle/>
          <a:p>
            <a:pPr algn="r" eaLnBrk="1" hangingPunct="1"/>
            <a:r>
              <a:rPr lang="en-US" sz="2400" b="1" dirty="0">
                <a:solidFill>
                  <a:srgbClr val="FF0000"/>
                </a:solidFill>
                <a:latin typeface="Times" charset="0"/>
                <a:ea typeface="ＭＳ Ｐゴシック" charset="0"/>
                <a:cs typeface="ＭＳ Ｐゴシック" charset="0"/>
              </a:rPr>
              <a:t>Try statement: catching a thrown exception</a:t>
            </a:r>
          </a:p>
        </p:txBody>
      </p:sp>
      <p:sp>
        <p:nvSpPr>
          <p:cNvPr id="46082" name="Text Box 3"/>
          <p:cNvSpPr txBox="1">
            <a:spLocks noChangeArrowheads="1"/>
          </p:cNvSpPr>
          <p:nvPr/>
        </p:nvSpPr>
        <p:spPr bwMode="auto">
          <a:xfrm>
            <a:off x="279400" y="1159777"/>
            <a:ext cx="6019800" cy="249299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1600" b="1" dirty="0" smtClean="0">
                <a:solidFill>
                  <a:schemeClr val="accent2">
                    <a:lumMod val="75000"/>
                  </a:schemeClr>
                </a:solidFill>
                <a:latin typeface="Courier New" charset="0"/>
                <a:ea typeface="Courier New" charset="0"/>
                <a:cs typeface="Courier New" charset="0"/>
              </a:rPr>
              <a:t>try</a:t>
            </a:r>
            <a:r>
              <a:rPr lang="en-US" sz="1600" dirty="0" smtClean="0">
                <a:solidFill>
                  <a:schemeClr val="accent2">
                    <a:lumMod val="75000"/>
                  </a:schemeClr>
                </a:solidFill>
                <a:latin typeface="Courier New" charset="0"/>
                <a:ea typeface="Courier New" charset="0"/>
                <a:cs typeface="Courier New" charset="0"/>
              </a:rPr>
              <a:t> {</a:t>
            </a:r>
          </a:p>
          <a:p>
            <a:r>
              <a:rPr lang="en-US" sz="1600" dirty="0" smtClean="0">
                <a:solidFill>
                  <a:schemeClr val="accent2">
                    <a:lumMod val="75000"/>
                  </a:schemeClr>
                </a:solidFill>
                <a:latin typeface="Courier New" charset="0"/>
                <a:ea typeface="Courier New" charset="0"/>
                <a:cs typeface="Courier New" charset="0"/>
              </a:rPr>
              <a:t>     code (this is the try-block</a:t>
            </a:r>
            <a:r>
              <a:rPr lang="en-US" sz="1600" dirty="0" smtClean="0">
                <a:solidFill>
                  <a:schemeClr val="accent2">
                    <a:lumMod val="75000"/>
                  </a:schemeClr>
                </a:solidFill>
                <a:latin typeface="Courier New" charset="0"/>
                <a:ea typeface="Courier New" charset="0"/>
                <a:cs typeface="Courier New" charset="0"/>
              </a:rPr>
              <a:t>)</a:t>
            </a:r>
            <a:endParaRPr lang="en-US" sz="1600" dirty="0" smtClean="0">
              <a:solidFill>
                <a:schemeClr val="accent2">
                  <a:lumMod val="75000"/>
                </a:schemeClr>
              </a:solidFill>
              <a:latin typeface="Courier New" charset="0"/>
              <a:ea typeface="Courier New" charset="0"/>
              <a:cs typeface="Courier New" charset="0"/>
            </a:endParaRPr>
          </a:p>
          <a:p>
            <a:r>
              <a:rPr lang="en-US" sz="1600" dirty="0" smtClean="0">
                <a:solidFill>
                  <a:schemeClr val="accent2">
                    <a:lumMod val="75000"/>
                  </a:schemeClr>
                </a:solidFill>
                <a:latin typeface="Courier New" charset="0"/>
                <a:ea typeface="Courier New" charset="0"/>
                <a:cs typeface="Courier New" charset="0"/>
              </a:rPr>
              <a:t>}</a:t>
            </a:r>
          </a:p>
          <a:p>
            <a:r>
              <a:rPr lang="en-US" sz="1600" b="1" dirty="0" smtClean="0">
                <a:solidFill>
                  <a:schemeClr val="accent2">
                    <a:lumMod val="75000"/>
                  </a:schemeClr>
                </a:solidFill>
                <a:latin typeface="Courier New" charset="0"/>
                <a:ea typeface="Courier New" charset="0"/>
                <a:cs typeface="Courier New" charset="0"/>
              </a:rPr>
              <a:t>catch</a:t>
            </a:r>
            <a:r>
              <a:rPr lang="en-US" sz="1600" dirty="0" smtClean="0">
                <a:solidFill>
                  <a:schemeClr val="accent2">
                    <a:lumMod val="75000"/>
                  </a:schemeClr>
                </a:solidFill>
                <a:latin typeface="Courier New" charset="0"/>
                <a:ea typeface="Courier New" charset="0"/>
                <a:cs typeface="Courier New" charset="0"/>
              </a:rPr>
              <a:t> (</a:t>
            </a:r>
            <a:r>
              <a:rPr lang="en-US" sz="1600" dirty="0" err="1" smtClean="0">
                <a:solidFill>
                  <a:schemeClr val="accent2">
                    <a:lumMod val="75000"/>
                  </a:schemeClr>
                </a:solidFill>
                <a:latin typeface="Courier New" charset="0"/>
                <a:ea typeface="Courier New" charset="0"/>
                <a:cs typeface="Courier New" charset="0"/>
              </a:rPr>
              <a:t>MyException</a:t>
            </a:r>
            <a:r>
              <a:rPr lang="en-US" sz="1600" dirty="0" smtClean="0">
                <a:solidFill>
                  <a:schemeClr val="accent2">
                    <a:lumMod val="75000"/>
                  </a:schemeClr>
                </a:solidFill>
                <a:latin typeface="Courier New" charset="0"/>
                <a:ea typeface="Courier New" charset="0"/>
                <a:cs typeface="Courier New" charset="0"/>
              </a:rPr>
              <a:t> </a:t>
            </a:r>
            <a:r>
              <a:rPr lang="en-US" sz="1600" dirty="0" err="1" smtClean="0">
                <a:solidFill>
                  <a:schemeClr val="accent2">
                    <a:lumMod val="75000"/>
                  </a:schemeClr>
                </a:solidFill>
                <a:latin typeface="Courier New" charset="0"/>
                <a:ea typeface="Courier New" charset="0"/>
                <a:cs typeface="Courier New" charset="0"/>
              </a:rPr>
              <a:t>ae</a:t>
            </a:r>
            <a:r>
              <a:rPr lang="en-US" sz="1600" dirty="0" smtClean="0">
                <a:solidFill>
                  <a:schemeClr val="accent2">
                    <a:lumMod val="75000"/>
                  </a:schemeClr>
                </a:solidFill>
                <a:latin typeface="Courier New" charset="0"/>
                <a:ea typeface="Courier New" charset="0"/>
                <a:cs typeface="Courier New" charset="0"/>
              </a:rPr>
              <a:t>) {</a:t>
            </a:r>
          </a:p>
          <a:p>
            <a:r>
              <a:rPr lang="en-US" sz="1600" dirty="0" smtClean="0">
                <a:solidFill>
                  <a:schemeClr val="accent2">
                    <a:lumMod val="75000"/>
                  </a:schemeClr>
                </a:solidFill>
                <a:latin typeface="Courier New" charset="0"/>
                <a:ea typeface="Courier New" charset="0"/>
                <a:cs typeface="Courier New" charset="0"/>
              </a:rPr>
              <a:t>     code (this is the catch-block)</a:t>
            </a:r>
          </a:p>
          <a:p>
            <a:r>
              <a:rPr lang="en-US" sz="1600" dirty="0" smtClean="0">
                <a:solidFill>
                  <a:schemeClr val="accent2">
                    <a:lumMod val="75000"/>
                  </a:schemeClr>
                </a:solidFill>
                <a:latin typeface="Courier New" charset="0"/>
                <a:ea typeface="Courier New" charset="0"/>
                <a:cs typeface="Courier New" charset="0"/>
              </a:rPr>
              <a:t>}</a:t>
            </a:r>
          </a:p>
          <a:p>
            <a:endParaRPr lang="en-US" sz="2000" dirty="0">
              <a:solidFill>
                <a:schemeClr val="accent2">
                  <a:lumMod val="75000"/>
                </a:schemeClr>
              </a:solidFill>
              <a:latin typeface="Times New Roman"/>
              <a:cs typeface="Times New Roman"/>
            </a:endParaRPr>
          </a:p>
          <a:p>
            <a:r>
              <a:rPr lang="en-US" sz="1600" dirty="0" smtClean="0">
                <a:solidFill>
                  <a:schemeClr val="accent2">
                    <a:lumMod val="75000"/>
                  </a:schemeClr>
                </a:solidFill>
                <a:latin typeface="Courier New" charset="0"/>
                <a:ea typeface="Courier New" charset="0"/>
                <a:cs typeface="Courier New" charset="0"/>
              </a:rPr>
              <a:t>S; (code following the try statement)</a:t>
            </a:r>
          </a:p>
          <a:p>
            <a:endParaRPr lang="en-US" sz="2000" dirty="0">
              <a:solidFill>
                <a:schemeClr val="accent2">
                  <a:lumMod val="75000"/>
                </a:schemeClr>
              </a:solidFill>
              <a:latin typeface="Times New Roman"/>
              <a:cs typeface="Times New Roman"/>
            </a:endParaRPr>
          </a:p>
        </p:txBody>
      </p:sp>
      <p:sp>
        <p:nvSpPr>
          <p:cNvPr id="46083" name="Text Box 5"/>
          <p:cNvSpPr txBox="1">
            <a:spLocks noChangeArrowheads="1"/>
          </p:cNvSpPr>
          <p:nvPr/>
        </p:nvSpPr>
        <p:spPr bwMode="auto">
          <a:xfrm>
            <a:off x="4914900" y="759727"/>
            <a:ext cx="4229100" cy="3631763"/>
          </a:xfrm>
          <a:prstGeom prst="rect">
            <a:avLst/>
          </a:prstGeom>
          <a:solidFill>
            <a:srgbClr val="FFFF99"/>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dirty="0" smtClean="0">
                <a:latin typeface="Arial" charset="0"/>
                <a:ea typeface="Arial" charset="0"/>
                <a:cs typeface="Arial" charset="0"/>
              </a:rPr>
              <a:t>To execute the try statement:</a:t>
            </a:r>
          </a:p>
          <a:p>
            <a:pPr>
              <a:spcBef>
                <a:spcPct val="50000"/>
              </a:spcBef>
            </a:pPr>
            <a:r>
              <a:rPr lang="en-US" sz="2000" dirty="0" smtClean="0">
                <a:latin typeface="Arial" charset="0"/>
                <a:ea typeface="Arial" charset="0"/>
                <a:cs typeface="Arial" charset="0"/>
              </a:rPr>
              <a:t>Execute </a:t>
            </a:r>
            <a:r>
              <a:rPr lang="en-US" sz="2000" dirty="0">
                <a:latin typeface="Arial" charset="0"/>
                <a:ea typeface="Arial" charset="0"/>
                <a:cs typeface="Arial" charset="0"/>
              </a:rPr>
              <a:t>the try-block. If it finishes without throwing </a:t>
            </a:r>
            <a:r>
              <a:rPr lang="en-US" sz="2000" dirty="0" smtClean="0">
                <a:latin typeface="Arial" charset="0"/>
                <a:ea typeface="Arial" charset="0"/>
                <a:cs typeface="Arial" charset="0"/>
              </a:rPr>
              <a:t>an exception, fine.</a:t>
            </a:r>
          </a:p>
          <a:p>
            <a:pPr>
              <a:spcBef>
                <a:spcPct val="50000"/>
              </a:spcBef>
            </a:pPr>
            <a:r>
              <a:rPr lang="en-US" sz="2000" dirty="0" smtClean="0">
                <a:latin typeface="Arial" charset="0"/>
                <a:ea typeface="Arial" charset="0"/>
                <a:cs typeface="Arial" charset="0"/>
              </a:rPr>
              <a:t>If the try-block </a:t>
            </a:r>
            <a:r>
              <a:rPr lang="en-US" sz="2000" dirty="0">
                <a:latin typeface="Arial" charset="0"/>
                <a:ea typeface="Arial" charset="0"/>
                <a:cs typeface="Arial" charset="0"/>
              </a:rPr>
              <a:t>throws a </a:t>
            </a:r>
            <a:r>
              <a:rPr lang="en-US" sz="2000" dirty="0" err="1">
                <a:solidFill>
                  <a:srgbClr val="1155CD"/>
                </a:solidFill>
                <a:latin typeface="Courier New" charset="0"/>
                <a:ea typeface="Courier New" charset="0"/>
                <a:cs typeface="Courier New" charset="0"/>
              </a:rPr>
              <a:t>MyException</a:t>
            </a:r>
            <a:r>
              <a:rPr lang="en-US" sz="2000" dirty="0">
                <a:latin typeface="Arial" charset="0"/>
                <a:ea typeface="Arial" charset="0"/>
                <a:cs typeface="Arial" charset="0"/>
              </a:rPr>
              <a:t> object, catch it (execute the catch block); else throw it out further</a:t>
            </a:r>
            <a:r>
              <a:rPr lang="en-US" sz="2000" dirty="0" smtClean="0">
                <a:latin typeface="Arial" charset="0"/>
                <a:ea typeface="Arial" charset="0"/>
                <a:cs typeface="Arial" charset="0"/>
              </a:rPr>
              <a:t>.</a:t>
            </a:r>
          </a:p>
          <a:p>
            <a:pPr>
              <a:spcBef>
                <a:spcPct val="50000"/>
              </a:spcBef>
            </a:pPr>
            <a:r>
              <a:rPr lang="en-US" sz="2000" dirty="0" smtClean="0">
                <a:latin typeface="Arial" charset="0"/>
                <a:ea typeface="Arial" charset="0"/>
                <a:cs typeface="Arial" charset="0"/>
              </a:rPr>
              <a:t>If the exception was caught, execution proceeds to the code S following the try-statement.</a:t>
            </a:r>
            <a:endParaRPr lang="en-US" sz="2000" dirty="0">
              <a:latin typeface="Arial" charset="0"/>
              <a:ea typeface="Arial" charset="0"/>
              <a:cs typeface="Arial" charset="0"/>
            </a:endParaRPr>
          </a:p>
        </p:txBody>
      </p:sp>
      <p:sp>
        <p:nvSpPr>
          <p:cNvPr id="2" name="TextBox 1"/>
          <p:cNvSpPr txBox="1"/>
          <p:nvPr/>
        </p:nvSpPr>
        <p:spPr>
          <a:xfrm>
            <a:off x="381000" y="3794661"/>
            <a:ext cx="4533899" cy="1015663"/>
          </a:xfrm>
          <a:prstGeom prst="rect">
            <a:avLst/>
          </a:prstGeom>
          <a:solidFill>
            <a:schemeClr val="accent2">
              <a:lumMod val="20000"/>
              <a:lumOff val="80000"/>
            </a:schemeClr>
          </a:solidFill>
        </p:spPr>
        <p:txBody>
          <a:bodyPr wrap="square" rtlCol="0">
            <a:spAutoFit/>
          </a:bodyPr>
          <a:lstStyle/>
          <a:p>
            <a:r>
              <a:rPr lang="en-US" sz="2000" dirty="0" err="1">
                <a:solidFill>
                  <a:srgbClr val="1155CD"/>
                </a:solidFill>
                <a:latin typeface="Courier New" charset="0"/>
                <a:ea typeface="Courier New" charset="0"/>
                <a:cs typeface="Courier New" charset="0"/>
              </a:rPr>
              <a:t>a</a:t>
            </a:r>
            <a:r>
              <a:rPr lang="en-US" sz="2000" dirty="0" err="1" smtClean="0">
                <a:solidFill>
                  <a:srgbClr val="1155CD"/>
                </a:solidFill>
                <a:latin typeface="Courier New" charset="0"/>
                <a:ea typeface="Courier New" charset="0"/>
                <a:cs typeface="Courier New" charset="0"/>
              </a:rPr>
              <a:t>e</a:t>
            </a:r>
            <a:r>
              <a:rPr lang="en-US" sz="2000" dirty="0" smtClean="0">
                <a:latin typeface="Arial" charset="0"/>
                <a:ea typeface="Arial" charset="0"/>
                <a:cs typeface="Arial" charset="0"/>
              </a:rPr>
              <a:t> is like a parameter. When the catch-block catches a thrown object, </a:t>
            </a:r>
            <a:r>
              <a:rPr lang="en-US" sz="2000" dirty="0" err="1" smtClean="0">
                <a:solidFill>
                  <a:srgbClr val="1155CD"/>
                </a:solidFill>
                <a:latin typeface="Courier New" charset="0"/>
                <a:ea typeface="Courier New" charset="0"/>
                <a:cs typeface="Courier New" charset="0"/>
              </a:rPr>
              <a:t>ae</a:t>
            </a:r>
            <a:r>
              <a:rPr lang="en-US" sz="2000" dirty="0" smtClean="0">
                <a:latin typeface="Arial" charset="0"/>
                <a:ea typeface="Arial" charset="0"/>
                <a:cs typeface="Arial" charset="0"/>
              </a:rPr>
              <a:t> contains the object</a:t>
            </a:r>
          </a:p>
        </p:txBody>
      </p:sp>
    </p:spTree>
    <p:extLst>
      <p:ext uri="{BB962C8B-B14F-4D97-AF65-F5344CB8AC3E}">
        <p14:creationId xmlns:p14="http://schemas.microsoft.com/office/powerpoint/2010/main" val="1177999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94"/>
        <p:cNvGrpSpPr/>
        <p:nvPr/>
      </p:nvGrpSpPr>
      <p:grpSpPr>
        <a:xfrm>
          <a:off x="0" y="0"/>
          <a:ext cx="0" cy="0"/>
          <a:chOff x="0" y="0"/>
          <a:chExt cx="0" cy="0"/>
        </a:xfrm>
      </p:grpSpPr>
      <p:sp>
        <p:nvSpPr>
          <p:cNvPr id="395" name="Shape 39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000" dirty="0">
                <a:latin typeface="Courier New"/>
                <a:ea typeface="Courier New"/>
                <a:cs typeface="Courier New"/>
                <a:sym typeface="Courier New"/>
              </a:rPr>
              <a:t>throw </a:t>
            </a:r>
            <a:r>
              <a:rPr lang="en" sz="3000" dirty="0"/>
              <a:t>keyword: Forcing a crash</a:t>
            </a:r>
          </a:p>
        </p:txBody>
      </p:sp>
      <p:sp>
        <p:nvSpPr>
          <p:cNvPr id="396" name="Shape 39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397" name="Shape 397"/>
          <p:cNvSpPr txBox="1"/>
          <p:nvPr/>
        </p:nvSpPr>
        <p:spPr>
          <a:xfrm>
            <a:off x="180250" y="1296175"/>
            <a:ext cx="3066599" cy="718800"/>
          </a:xfrm>
          <a:prstGeom prst="rect">
            <a:avLst/>
          </a:prstGeom>
          <a:noFill/>
          <a:ln>
            <a:noFill/>
          </a:ln>
        </p:spPr>
        <p:txBody>
          <a:bodyPr lIns="91425" tIns="91425" rIns="91425" bIns="91425" anchor="t" anchorCtr="0">
            <a:noAutofit/>
          </a:bodyPr>
          <a:lstStyle/>
          <a:p>
            <a:pPr lvl="0" rtl="0">
              <a:spcBef>
                <a:spcPts val="0"/>
              </a:spcBef>
              <a:buClr>
                <a:schemeClr val="dk1"/>
              </a:buClr>
              <a:buSzPct val="61111"/>
              <a:buFont typeface="Arial"/>
              <a:buNone/>
            </a:pPr>
            <a:r>
              <a:rPr lang="en" sz="1800">
                <a:solidFill>
                  <a:schemeClr val="dk1"/>
                </a:solidFill>
              </a:rPr>
              <a:t>Why might I want to crash the  application?</a:t>
            </a:r>
          </a:p>
          <a:p>
            <a:pPr>
              <a:spcBef>
                <a:spcPts val="0"/>
              </a:spcBef>
              <a:buNone/>
            </a:pPr>
            <a:endParaRPr/>
          </a:p>
        </p:txBody>
      </p:sp>
      <p:sp>
        <p:nvSpPr>
          <p:cNvPr id="398" name="Shape 398"/>
          <p:cNvSpPr txBox="1"/>
          <p:nvPr/>
        </p:nvSpPr>
        <p:spPr>
          <a:xfrm>
            <a:off x="3122550" y="1296175"/>
            <a:ext cx="5750400" cy="3618900"/>
          </a:xfrm>
          <a:prstGeom prst="rect">
            <a:avLst/>
          </a:prstGeom>
          <a:noFill/>
          <a:ln>
            <a:noFill/>
          </a:ln>
        </p:spPr>
        <p:txBody>
          <a:bodyPr lIns="91425" tIns="91425" rIns="91425" bIns="91425" anchor="t" anchorCtr="0">
            <a:noAutofit/>
          </a:bodyPr>
          <a:lstStyle/>
          <a:p>
            <a:pPr rtl="0">
              <a:spcBef>
                <a:spcPts val="0"/>
              </a:spcBef>
              <a:buNone/>
            </a:pPr>
            <a:r>
              <a:rPr lang="en" sz="1600" b="1" dirty="0">
                <a:solidFill>
                  <a:srgbClr val="1155CC"/>
                </a:solidFill>
                <a:latin typeface="Courier New"/>
                <a:ea typeface="Courier New"/>
                <a:cs typeface="Courier New"/>
                <a:sym typeface="Courier New"/>
              </a:rPr>
              <a:t>class Integer {</a:t>
            </a:r>
          </a:p>
          <a:p>
            <a:pPr marL="0" indent="0" rtl="0">
              <a:spcBef>
                <a:spcPts val="0"/>
              </a:spcBef>
              <a:buNone/>
            </a:pPr>
            <a:r>
              <a:rPr lang="en" sz="1600" b="1" dirty="0">
                <a:solidFill>
                  <a:srgbClr val="1155CC"/>
                </a:solidFill>
                <a:latin typeface="Courier New"/>
                <a:ea typeface="Courier New"/>
                <a:cs typeface="Courier New"/>
                <a:sym typeface="Courier New"/>
              </a:rPr>
              <a:t>  /** Parse </a:t>
            </a:r>
            <a:r>
              <a:rPr lang="en-US" sz="1600" b="1" dirty="0" smtClean="0">
                <a:solidFill>
                  <a:srgbClr val="1155CC"/>
                </a:solidFill>
                <a:latin typeface="Courier New"/>
                <a:ea typeface="Courier New"/>
                <a:cs typeface="Courier New"/>
                <a:sym typeface="Courier New"/>
              </a:rPr>
              <a:t>s </a:t>
            </a:r>
            <a:r>
              <a:rPr lang="en" sz="1600" b="1" dirty="0" smtClean="0">
                <a:solidFill>
                  <a:srgbClr val="1155CC"/>
                </a:solidFill>
                <a:latin typeface="Courier New"/>
                <a:ea typeface="Courier New"/>
                <a:cs typeface="Courier New"/>
                <a:sym typeface="Courier New"/>
              </a:rPr>
              <a:t>as </a:t>
            </a:r>
            <a:r>
              <a:rPr lang="en" sz="1600" b="1" dirty="0">
                <a:solidFill>
                  <a:srgbClr val="1155CC"/>
                </a:solidFill>
                <a:latin typeface="Courier New"/>
                <a:ea typeface="Courier New"/>
                <a:cs typeface="Courier New"/>
                <a:sym typeface="Courier New"/>
              </a:rPr>
              <a:t>a </a:t>
            </a:r>
            <a:r>
              <a:rPr lang="en-US" sz="1600" b="1" dirty="0" smtClean="0">
                <a:solidFill>
                  <a:srgbClr val="1155CC"/>
                </a:solidFill>
                <a:latin typeface="Courier New"/>
                <a:ea typeface="Courier New"/>
                <a:cs typeface="Courier New"/>
                <a:sym typeface="Courier New"/>
              </a:rPr>
              <a:t>signed decimal integer.</a:t>
            </a:r>
            <a:r>
              <a:rPr lang="en" sz="1600" b="1" dirty="0" smtClean="0">
                <a:solidFill>
                  <a:srgbClr val="1155CC"/>
                </a:solidFill>
                <a:latin typeface="Courier New"/>
                <a:ea typeface="Courier New"/>
                <a:cs typeface="Courier New"/>
                <a:sym typeface="Courier New"/>
              </a:rPr>
              <a:t>     </a:t>
            </a:r>
            <a:endParaRPr lang="en" sz="1600" b="1" dirty="0">
              <a:solidFill>
                <a:srgbClr val="1155CC"/>
              </a:solidFill>
              <a:latin typeface="Courier New"/>
              <a:ea typeface="Courier New"/>
              <a:cs typeface="Courier New"/>
              <a:sym typeface="Courier New"/>
            </a:endParaRPr>
          </a:p>
          <a:p>
            <a:pPr marL="0" indent="0" rtl="0">
              <a:spcBef>
                <a:spcPts val="0"/>
              </a:spcBef>
              <a:buNone/>
            </a:pPr>
            <a:r>
              <a:rPr lang="en" sz="1600" b="1" dirty="0">
                <a:solidFill>
                  <a:srgbClr val="1155CC"/>
                </a:solidFill>
                <a:latin typeface="Courier New"/>
                <a:ea typeface="Courier New"/>
                <a:cs typeface="Courier New"/>
                <a:sym typeface="Courier New"/>
              </a:rPr>
              <a:t>    * </a:t>
            </a:r>
            <a:r>
              <a:rPr lang="en" sz="1600" b="1" dirty="0" smtClean="0">
                <a:solidFill>
                  <a:srgbClr val="1155CC"/>
                </a:solidFill>
                <a:latin typeface="Courier New"/>
                <a:ea typeface="Courier New"/>
                <a:cs typeface="Courier New"/>
                <a:sym typeface="Courier New"/>
              </a:rPr>
              <a:t>Throw </a:t>
            </a:r>
            <a:r>
              <a:rPr lang="en" sz="1600" b="1" dirty="0">
                <a:solidFill>
                  <a:srgbClr val="1155CC"/>
                </a:solidFill>
                <a:latin typeface="Courier New"/>
                <a:ea typeface="Courier New"/>
                <a:cs typeface="Courier New"/>
                <a:sym typeface="Courier New"/>
              </a:rPr>
              <a:t>a </a:t>
            </a:r>
          </a:p>
          <a:p>
            <a:pPr marL="0" lvl="0" indent="0" rtl="0">
              <a:spcBef>
                <a:spcPts val="0"/>
              </a:spcBef>
              <a:buNone/>
            </a:pPr>
            <a:r>
              <a:rPr lang="en" sz="1600" b="1" dirty="0">
                <a:solidFill>
                  <a:srgbClr val="1155CC"/>
                </a:solidFill>
                <a:latin typeface="Courier New"/>
                <a:ea typeface="Courier New"/>
                <a:cs typeface="Courier New"/>
                <a:sym typeface="Courier New"/>
              </a:rPr>
              <a:t>    * NumberFormatException if not </a:t>
            </a:r>
            <a:r>
              <a:rPr lang="en" sz="1600" b="1" dirty="0" err="1" smtClean="0">
                <a:solidFill>
                  <a:srgbClr val="1155CC"/>
                </a:solidFill>
                <a:latin typeface="Courier New"/>
                <a:ea typeface="Courier New"/>
                <a:cs typeface="Courier New"/>
                <a:sym typeface="Courier New"/>
              </a:rPr>
              <a:t>possibl</a:t>
            </a:r>
            <a:r>
              <a:rPr lang="en-US" sz="1600" b="1" dirty="0" smtClean="0">
                <a:solidFill>
                  <a:srgbClr val="1155CC"/>
                </a:solidFill>
                <a:latin typeface="Courier New"/>
                <a:ea typeface="Courier New"/>
                <a:cs typeface="Courier New"/>
                <a:sym typeface="Courier New"/>
              </a:rPr>
              <a:t>e</a:t>
            </a:r>
          </a:p>
          <a:p>
            <a:pPr marL="0" lvl="0" indent="0" rtl="0">
              <a:spcBef>
                <a:spcPts val="0"/>
              </a:spcBef>
              <a:buNone/>
            </a:pPr>
            <a:r>
              <a:rPr lang="en-US" sz="1600" b="1" dirty="0">
                <a:solidFill>
                  <a:srgbClr val="1155CC"/>
                </a:solidFill>
                <a:latin typeface="Courier New"/>
                <a:ea typeface="Courier New"/>
                <a:cs typeface="Courier New"/>
                <a:sym typeface="Courier New"/>
              </a:rPr>
              <a:t> </a:t>
            </a:r>
            <a:r>
              <a:rPr lang="en-US" sz="1600" b="1" dirty="0" smtClean="0">
                <a:solidFill>
                  <a:srgbClr val="1155CC"/>
                </a:solidFill>
                <a:latin typeface="Courier New"/>
                <a:ea typeface="Courier New"/>
                <a:cs typeface="Courier New"/>
                <a:sym typeface="Courier New"/>
              </a:rPr>
              <a:t>   </a:t>
            </a:r>
            <a:r>
              <a:rPr lang="en" sz="1600" b="1" dirty="0" smtClean="0">
                <a:solidFill>
                  <a:srgbClr val="1155CD"/>
                </a:solidFill>
                <a:latin typeface="Courier New"/>
                <a:ea typeface="Courier New"/>
                <a:cs typeface="Courier New"/>
                <a:sym typeface="Courier New"/>
              </a:rPr>
              <a:t>*/</a:t>
            </a:r>
            <a:endParaRPr lang="en" sz="1600" b="1" dirty="0">
              <a:solidFill>
                <a:srgbClr val="1155CD"/>
              </a:solidFill>
              <a:latin typeface="Courier New"/>
              <a:ea typeface="Courier New"/>
              <a:cs typeface="Courier New"/>
              <a:sym typeface="Courier New"/>
            </a:endParaRPr>
          </a:p>
          <a:p>
            <a:pPr marL="0" indent="0" rtl="0">
              <a:spcBef>
                <a:spcPts val="0"/>
              </a:spcBef>
              <a:buNone/>
            </a:pPr>
            <a:r>
              <a:rPr lang="en-US" sz="1600" b="1" dirty="0">
                <a:solidFill>
                  <a:srgbClr val="1155CC"/>
                </a:solidFill>
                <a:latin typeface="Courier New"/>
                <a:ea typeface="Courier New"/>
                <a:cs typeface="Courier New"/>
                <a:sym typeface="Courier New"/>
              </a:rPr>
              <a:t> </a:t>
            </a:r>
            <a:r>
              <a:rPr lang="en-US" sz="1600" b="1" dirty="0" smtClean="0">
                <a:solidFill>
                  <a:srgbClr val="1155CC"/>
                </a:solidFill>
                <a:latin typeface="Courier New"/>
                <a:ea typeface="Courier New"/>
                <a:cs typeface="Courier New"/>
                <a:sym typeface="Courier New"/>
              </a:rPr>
              <a:t>   </a:t>
            </a:r>
            <a:r>
              <a:rPr lang="en" sz="1600" b="1" dirty="0" smtClean="0">
                <a:solidFill>
                  <a:srgbClr val="1155CC"/>
                </a:solidFill>
                <a:latin typeface="Courier New"/>
                <a:ea typeface="Courier New"/>
                <a:cs typeface="Courier New"/>
                <a:sym typeface="Courier New"/>
              </a:rPr>
              <a:t>public </a:t>
            </a:r>
            <a:r>
              <a:rPr lang="en" sz="1600" b="1" dirty="0">
                <a:solidFill>
                  <a:srgbClr val="1155CC"/>
                </a:solidFill>
                <a:latin typeface="Courier New"/>
                <a:ea typeface="Courier New"/>
                <a:cs typeface="Courier New"/>
                <a:sym typeface="Courier New"/>
              </a:rPr>
              <a:t>static int parseInt(String s){</a:t>
            </a:r>
          </a:p>
          <a:p>
            <a:pPr marL="0" indent="0" rtl="0">
              <a:spcBef>
                <a:spcPts val="0"/>
              </a:spcBef>
              <a:buNone/>
            </a:pPr>
            <a:r>
              <a:rPr lang="en" sz="1600" b="1" dirty="0">
                <a:solidFill>
                  <a:srgbClr val="1155CC"/>
                </a:solidFill>
                <a:latin typeface="Courier New"/>
                <a:ea typeface="Courier New"/>
                <a:cs typeface="Courier New"/>
                <a:sym typeface="Courier New"/>
              </a:rPr>
              <a:t>		</a:t>
            </a:r>
          </a:p>
          <a:p>
            <a:pPr marL="0" indent="0" rtl="0">
              <a:spcBef>
                <a:spcPts val="0"/>
              </a:spcBef>
              <a:buNone/>
            </a:pPr>
            <a:r>
              <a:rPr lang="en" sz="1600" b="1" dirty="0">
                <a:solidFill>
                  <a:srgbClr val="1155CC"/>
                </a:solidFill>
                <a:latin typeface="Courier New"/>
                <a:ea typeface="Courier New"/>
                <a:cs typeface="Courier New"/>
                <a:sym typeface="Courier New"/>
              </a:rPr>
              <a:t>		</a:t>
            </a:r>
          </a:p>
          <a:p>
            <a:pPr marL="0" indent="0" rtl="0">
              <a:spcBef>
                <a:spcPts val="0"/>
              </a:spcBef>
              <a:buNone/>
            </a:pPr>
            <a:endParaRPr sz="1600" b="1" dirty="0">
              <a:solidFill>
                <a:srgbClr val="1155CC"/>
              </a:solidFill>
              <a:latin typeface="Courier New"/>
              <a:ea typeface="Courier New"/>
              <a:cs typeface="Courier New"/>
              <a:sym typeface="Courier New"/>
            </a:endParaRPr>
          </a:p>
          <a:p>
            <a:pPr marL="0" indent="0" rtl="0">
              <a:spcBef>
                <a:spcPts val="0"/>
              </a:spcBef>
              <a:buNone/>
            </a:pPr>
            <a:r>
              <a:rPr lang="en" sz="1600" b="1" dirty="0">
                <a:solidFill>
                  <a:srgbClr val="1155CC"/>
                </a:solidFill>
                <a:latin typeface="Courier New"/>
                <a:ea typeface="Courier New"/>
                <a:cs typeface="Courier New"/>
                <a:sym typeface="Courier New"/>
              </a:rPr>
              <a:t>	</a:t>
            </a:r>
          </a:p>
          <a:p>
            <a:pPr marL="0" indent="457200" rtl="0">
              <a:spcBef>
                <a:spcPts val="0"/>
              </a:spcBef>
              <a:buNone/>
            </a:pPr>
            <a:r>
              <a:rPr lang="en" sz="1600" b="1" dirty="0">
                <a:solidFill>
                  <a:srgbClr val="1155CC"/>
                </a:solidFill>
                <a:latin typeface="Courier New"/>
                <a:ea typeface="Courier New"/>
                <a:cs typeface="Courier New"/>
                <a:sym typeface="Courier New"/>
              </a:rPr>
              <a:t>	</a:t>
            </a:r>
            <a:r>
              <a:rPr lang="en-US" sz="1600" b="1" dirty="0" smtClean="0">
                <a:solidFill>
                  <a:srgbClr val="1155CC"/>
                </a:solidFill>
                <a:latin typeface="Courier New"/>
                <a:ea typeface="Courier New"/>
                <a:cs typeface="Courier New"/>
                <a:sym typeface="Courier New"/>
              </a:rPr>
              <a:t> </a:t>
            </a:r>
            <a:r>
              <a:rPr lang="en" sz="1600" b="1" dirty="0" smtClean="0">
                <a:solidFill>
                  <a:srgbClr val="1155CC"/>
                </a:solidFill>
                <a:latin typeface="Courier New"/>
                <a:ea typeface="Courier New"/>
                <a:cs typeface="Courier New"/>
                <a:sym typeface="Courier New"/>
              </a:rPr>
              <a:t>...</a:t>
            </a:r>
            <a:endParaRPr lang="en" sz="1600" b="1" dirty="0">
              <a:solidFill>
                <a:srgbClr val="1155CC"/>
              </a:solidFill>
              <a:latin typeface="Courier New"/>
              <a:ea typeface="Courier New"/>
              <a:cs typeface="Courier New"/>
              <a:sym typeface="Courier New"/>
            </a:endParaRPr>
          </a:p>
          <a:p>
            <a:pPr marL="0" lvl="0" indent="0" rtl="0">
              <a:spcBef>
                <a:spcPts val="0"/>
              </a:spcBef>
              <a:buNone/>
            </a:pPr>
            <a:r>
              <a:rPr lang="en" sz="1600" b="1" dirty="0">
                <a:solidFill>
                  <a:srgbClr val="1155CC"/>
                </a:solidFill>
                <a:latin typeface="Courier New"/>
                <a:ea typeface="Courier New"/>
                <a:cs typeface="Courier New"/>
                <a:sym typeface="Courier New"/>
              </a:rPr>
              <a:t>  </a:t>
            </a:r>
            <a:r>
              <a:rPr lang="en-US" sz="1600" b="1" dirty="0" smtClean="0">
                <a:solidFill>
                  <a:srgbClr val="1155CC"/>
                </a:solidFill>
                <a:latin typeface="Courier New"/>
                <a:ea typeface="Courier New"/>
                <a:cs typeface="Courier New"/>
                <a:sym typeface="Courier New"/>
              </a:rPr>
              <a:t>  </a:t>
            </a:r>
            <a:r>
              <a:rPr lang="en" sz="1600" b="1" dirty="0" smtClean="0">
                <a:solidFill>
                  <a:srgbClr val="1155CC"/>
                </a:solidFill>
                <a:latin typeface="Courier New"/>
                <a:ea typeface="Courier New"/>
                <a:cs typeface="Courier New"/>
                <a:sym typeface="Courier New"/>
              </a:rPr>
              <a:t>}</a:t>
            </a:r>
            <a:endParaRPr lang="en" sz="1600" b="1" dirty="0">
              <a:solidFill>
                <a:srgbClr val="1155CC"/>
              </a:solidFill>
              <a:latin typeface="Courier New"/>
              <a:ea typeface="Courier New"/>
              <a:cs typeface="Courier New"/>
              <a:sym typeface="Courier New"/>
            </a:endParaRPr>
          </a:p>
          <a:p>
            <a:pPr lvl="0" rtl="0">
              <a:spcBef>
                <a:spcPts val="0"/>
              </a:spcBef>
              <a:buNone/>
            </a:pPr>
            <a:r>
              <a:rPr lang="en" sz="1600" b="1" dirty="0">
                <a:solidFill>
                  <a:srgbClr val="1155CC"/>
                </a:solidFill>
                <a:latin typeface="Courier New"/>
                <a:ea typeface="Courier New"/>
                <a:cs typeface="Courier New"/>
                <a:sym typeface="Courier New"/>
              </a:rPr>
              <a:t>}</a:t>
            </a:r>
          </a:p>
        </p:txBody>
      </p:sp>
      <p:sp>
        <p:nvSpPr>
          <p:cNvPr id="399" name="Shape 399"/>
          <p:cNvSpPr txBox="1"/>
          <p:nvPr/>
        </p:nvSpPr>
        <p:spPr>
          <a:xfrm>
            <a:off x="141275" y="2197175"/>
            <a:ext cx="2890200" cy="930899"/>
          </a:xfrm>
          <a:prstGeom prst="rect">
            <a:avLst/>
          </a:prstGeom>
          <a:noFill/>
          <a:ln>
            <a:noFill/>
          </a:ln>
        </p:spPr>
        <p:txBody>
          <a:bodyPr lIns="91425" tIns="91425" rIns="91425" bIns="91425" anchor="t" anchorCtr="0">
            <a:noAutofit/>
          </a:bodyPr>
          <a:lstStyle/>
          <a:p>
            <a:pPr lvl="0" rtl="0">
              <a:spcBef>
                <a:spcPts val="0"/>
              </a:spcBef>
              <a:buClr>
                <a:schemeClr val="dk1"/>
              </a:buClr>
              <a:buSzPct val="68750"/>
              <a:buFont typeface="Arial"/>
              <a:buNone/>
            </a:pPr>
            <a:r>
              <a:rPr lang="en" sz="1600" b="1" dirty="0" err="1">
                <a:solidFill>
                  <a:srgbClr val="1155CC"/>
                </a:solidFill>
                <a:latin typeface="Courier New"/>
                <a:ea typeface="Courier New"/>
                <a:cs typeface="Courier New"/>
                <a:sym typeface="Courier New"/>
              </a:rPr>
              <a:t>parseInt</a:t>
            </a:r>
            <a:r>
              <a:rPr lang="en" sz="1600" b="1" dirty="0">
                <a:solidFill>
                  <a:srgbClr val="1155CC"/>
                </a:solidFill>
                <a:latin typeface="Courier New"/>
                <a:ea typeface="Courier New"/>
                <a:cs typeface="Courier New"/>
                <a:sym typeface="Courier New"/>
              </a:rPr>
              <a:t>(“42”) -&gt; 42</a:t>
            </a:r>
          </a:p>
          <a:p>
            <a:pPr lvl="0">
              <a:spcBef>
                <a:spcPts val="0"/>
              </a:spcBef>
              <a:buClr>
                <a:schemeClr val="dk1"/>
              </a:buClr>
              <a:buSzPct val="68750"/>
              <a:buFont typeface="Arial"/>
              <a:buNone/>
            </a:pPr>
            <a:r>
              <a:rPr lang="en" sz="1600" b="1" dirty="0" err="1">
                <a:solidFill>
                  <a:srgbClr val="1155CC"/>
                </a:solidFill>
                <a:latin typeface="Courier New"/>
                <a:ea typeface="Courier New"/>
                <a:cs typeface="Courier New"/>
                <a:sym typeface="Courier New"/>
              </a:rPr>
              <a:t>parseInt</a:t>
            </a:r>
            <a:r>
              <a:rPr lang="en" sz="1600" b="1" dirty="0">
                <a:solidFill>
                  <a:srgbClr val="1155CC"/>
                </a:solidFill>
                <a:latin typeface="Courier New"/>
                <a:ea typeface="Courier New"/>
                <a:cs typeface="Courier New"/>
                <a:sym typeface="Courier New"/>
              </a:rPr>
              <a:t>(“Sid”) -&gt; ??? </a:t>
            </a:r>
          </a:p>
        </p:txBody>
      </p:sp>
      <p:sp>
        <p:nvSpPr>
          <p:cNvPr id="400" name="Shape 400"/>
          <p:cNvSpPr txBox="1"/>
          <p:nvPr/>
        </p:nvSpPr>
        <p:spPr>
          <a:xfrm>
            <a:off x="3246849" y="2917075"/>
            <a:ext cx="6054250" cy="1095899"/>
          </a:xfrm>
          <a:prstGeom prst="rect">
            <a:avLst/>
          </a:prstGeom>
          <a:noFill/>
          <a:ln>
            <a:noFill/>
          </a:ln>
        </p:spPr>
        <p:txBody>
          <a:bodyPr lIns="91425" tIns="91425" rIns="91425" bIns="91425" anchor="t" anchorCtr="0">
            <a:noAutofit/>
          </a:bodyPr>
          <a:lstStyle/>
          <a:p>
            <a:pPr marL="0" indent="0" rtl="0">
              <a:spcBef>
                <a:spcPts val="0"/>
              </a:spcBef>
              <a:buNone/>
            </a:pPr>
            <a:r>
              <a:rPr lang="en-US" sz="1600" b="1" dirty="0" smtClean="0">
                <a:solidFill>
                  <a:srgbClr val="1155CC"/>
                </a:solidFill>
                <a:latin typeface="Courier New"/>
                <a:ea typeface="Courier New"/>
                <a:cs typeface="Courier New"/>
                <a:sym typeface="Courier New"/>
              </a:rPr>
              <a:t>	</a:t>
            </a:r>
            <a:r>
              <a:rPr lang="en" sz="1600" b="1" dirty="0" smtClean="0">
                <a:solidFill>
                  <a:srgbClr val="1155CC"/>
                </a:solidFill>
                <a:latin typeface="Courier New"/>
                <a:ea typeface="Courier New"/>
                <a:cs typeface="Courier New"/>
                <a:sym typeface="Courier New"/>
              </a:rPr>
              <a:t>if </a:t>
            </a:r>
            <a:r>
              <a:rPr lang="en" sz="1600" b="1" dirty="0">
                <a:solidFill>
                  <a:srgbClr val="1155CC"/>
                </a:solidFill>
                <a:latin typeface="Courier New"/>
                <a:ea typeface="Courier New"/>
                <a:cs typeface="Courier New"/>
                <a:sym typeface="Courier New"/>
              </a:rPr>
              <a:t>(</a:t>
            </a:r>
            <a:r>
              <a:rPr lang="en" sz="1600" b="1" dirty="0">
                <a:solidFill>
                  <a:srgbClr val="A61C00"/>
                </a:solidFill>
                <a:latin typeface="Courier New"/>
                <a:ea typeface="Courier New"/>
                <a:cs typeface="Courier New"/>
                <a:sym typeface="Courier New"/>
              </a:rPr>
              <a:t>can’t convert to </a:t>
            </a:r>
            <a:r>
              <a:rPr lang="en" sz="1600" b="1" dirty="0" err="1">
                <a:solidFill>
                  <a:srgbClr val="A61C00"/>
                </a:solidFill>
                <a:latin typeface="Courier New"/>
                <a:ea typeface="Courier New"/>
                <a:cs typeface="Courier New"/>
                <a:sym typeface="Courier New"/>
              </a:rPr>
              <a:t>int</a:t>
            </a:r>
            <a:r>
              <a:rPr lang="en" sz="1600" b="1" dirty="0">
                <a:solidFill>
                  <a:srgbClr val="1155CC"/>
                </a:solidFill>
                <a:latin typeface="Courier New"/>
                <a:ea typeface="Courier New"/>
                <a:cs typeface="Courier New"/>
                <a:sym typeface="Courier New"/>
              </a:rPr>
              <a:t>){</a:t>
            </a:r>
          </a:p>
          <a:p>
            <a:pPr marL="0" indent="0" rtl="0">
              <a:spcBef>
                <a:spcPts val="0"/>
              </a:spcBef>
              <a:buNone/>
            </a:pPr>
            <a:r>
              <a:rPr lang="en" sz="1600" b="1" dirty="0">
                <a:solidFill>
                  <a:srgbClr val="1155CC"/>
                </a:solidFill>
                <a:latin typeface="Courier New"/>
                <a:ea typeface="Courier New"/>
                <a:cs typeface="Courier New"/>
                <a:sym typeface="Courier New"/>
              </a:rPr>
              <a:t>	</a:t>
            </a:r>
            <a:r>
              <a:rPr lang="en-US" sz="1600" b="1" dirty="0">
                <a:solidFill>
                  <a:srgbClr val="1155CC"/>
                </a:solidFill>
                <a:latin typeface="Courier New"/>
                <a:ea typeface="Courier New"/>
                <a:cs typeface="Courier New"/>
                <a:sym typeface="Courier New"/>
              </a:rPr>
              <a:t> </a:t>
            </a:r>
            <a:r>
              <a:rPr lang="en-US" sz="1600" b="1" dirty="0" smtClean="0">
                <a:solidFill>
                  <a:srgbClr val="1155CC"/>
                </a:solidFill>
                <a:latin typeface="Courier New"/>
                <a:ea typeface="Courier New"/>
                <a:cs typeface="Courier New"/>
                <a:sym typeface="Courier New"/>
              </a:rPr>
              <a:t>    </a:t>
            </a:r>
            <a:r>
              <a:rPr lang="en" sz="1600" b="1" dirty="0" smtClean="0">
                <a:solidFill>
                  <a:srgbClr val="38761D"/>
                </a:solidFill>
                <a:latin typeface="Courier New"/>
                <a:ea typeface="Courier New"/>
                <a:cs typeface="Courier New"/>
                <a:sym typeface="Courier New"/>
              </a:rPr>
              <a:t>throw new</a:t>
            </a:r>
            <a:r>
              <a:rPr lang="en-US" sz="1600" b="1" dirty="0" smtClean="0">
                <a:solidFill>
                  <a:srgbClr val="38761D"/>
                </a:solidFill>
                <a:latin typeface="Courier New"/>
                <a:ea typeface="Courier New"/>
                <a:cs typeface="Courier New"/>
                <a:sym typeface="Courier New"/>
              </a:rPr>
              <a:t> N</a:t>
            </a:r>
            <a:r>
              <a:rPr lang="en" sz="1600" b="1" dirty="0" err="1" smtClean="0">
                <a:solidFill>
                  <a:srgbClr val="38761D"/>
                </a:solidFill>
                <a:latin typeface="Courier New"/>
                <a:ea typeface="Courier New"/>
                <a:cs typeface="Courier New"/>
                <a:sym typeface="Courier New"/>
              </a:rPr>
              <a:t>umberFormatException</a:t>
            </a:r>
            <a:r>
              <a:rPr lang="en" sz="1600" b="1" dirty="0">
                <a:solidFill>
                  <a:srgbClr val="38761D"/>
                </a:solidFill>
                <a:latin typeface="Courier New"/>
                <a:ea typeface="Courier New"/>
                <a:cs typeface="Courier New"/>
                <a:sym typeface="Courier New"/>
              </a:rPr>
              <a:t>();</a:t>
            </a:r>
          </a:p>
          <a:p>
            <a:pPr marL="0" indent="0">
              <a:spcBef>
                <a:spcPts val="0"/>
              </a:spcBef>
              <a:buNone/>
            </a:pPr>
            <a:r>
              <a:rPr lang="en-US" sz="1600" b="1" dirty="0">
                <a:solidFill>
                  <a:srgbClr val="38761D"/>
                </a:solidFill>
                <a:latin typeface="Courier New"/>
                <a:ea typeface="Courier New"/>
                <a:cs typeface="Courier New"/>
                <a:sym typeface="Courier New"/>
              </a:rPr>
              <a:t>	</a:t>
            </a:r>
            <a:r>
              <a:rPr lang="en" sz="1600" b="1" dirty="0" smtClean="0">
                <a:solidFill>
                  <a:srgbClr val="1155CC"/>
                </a:solidFill>
                <a:latin typeface="Courier New"/>
                <a:ea typeface="Courier New"/>
                <a:cs typeface="Courier New"/>
                <a:sym typeface="Courier New"/>
              </a:rPr>
              <a:t>}</a:t>
            </a:r>
            <a:endParaRPr lang="en" sz="1600" b="1" dirty="0">
              <a:solidFill>
                <a:srgbClr val="1155CC"/>
              </a:solidFill>
              <a:latin typeface="Courier New"/>
              <a:ea typeface="Courier New"/>
              <a:cs typeface="Courier New"/>
              <a:sym typeface="Courier New"/>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99"/>
                                        </p:tgtEl>
                                        <p:attrNameLst>
                                          <p:attrName>style.visibility</p:attrName>
                                        </p:attrNameLst>
                                      </p:cBhvr>
                                      <p:to>
                                        <p:strVal val="visible"/>
                                      </p:to>
                                    </p:set>
                                    <p:animEffect transition="in" filter="fade">
                                      <p:cBhvr>
                                        <p:cTn id="7" dur="1000"/>
                                        <p:tgtEl>
                                          <p:spTgt spid="39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0"/>
                                        </p:tgtEl>
                                        <p:attrNameLst>
                                          <p:attrName>style.visibility</p:attrName>
                                        </p:attrNameLst>
                                      </p:cBhvr>
                                      <p:to>
                                        <p:strVal val="visible"/>
                                      </p:to>
                                    </p:set>
                                    <p:animEffect transition="in" filter="fade">
                                      <p:cBhvr>
                                        <p:cTn id="12" dur="1000"/>
                                        <p:tgtEl>
                                          <p:spTgt spid="4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Demo 1: </a:t>
            </a:r>
            <a:r>
              <a:rPr lang="en-US" dirty="0" smtClean="0"/>
              <a:t>Read an Integer</a:t>
            </a:r>
            <a:endParaRPr lang="en-US" dirty="0"/>
          </a:p>
        </p:txBody>
      </p:sp>
      <p:sp>
        <p:nvSpPr>
          <p:cNvPr id="7" name="Shape 430"/>
          <p:cNvSpPr txBox="1"/>
          <p:nvPr/>
        </p:nvSpPr>
        <p:spPr>
          <a:xfrm>
            <a:off x="349600" y="1404900"/>
            <a:ext cx="7631999" cy="2862300"/>
          </a:xfrm>
          <a:prstGeom prst="rect">
            <a:avLst/>
          </a:prstGeom>
          <a:noFill/>
          <a:ln>
            <a:noFill/>
          </a:ln>
        </p:spPr>
        <p:txBody>
          <a:bodyPr lIns="91425" tIns="91425" rIns="91425" bIns="91425" anchor="t" anchorCtr="0">
            <a:noAutofit/>
          </a:bodyPr>
          <a:lstStyle/>
          <a:p>
            <a:pPr marL="457200" lvl="0" indent="-368300">
              <a:lnSpc>
                <a:spcPct val="115000"/>
              </a:lnSpc>
              <a:buClr>
                <a:srgbClr val="000000"/>
              </a:buClr>
              <a:buSzPct val="100000"/>
              <a:buFont typeface="Arial"/>
              <a:buChar char="●"/>
            </a:pPr>
            <a:r>
              <a:rPr lang="en" sz="2200" dirty="0"/>
              <a:t>Ask the user to input an </a:t>
            </a:r>
            <a:r>
              <a:rPr lang="en" sz="2200" b="1" dirty="0" err="1">
                <a:solidFill>
                  <a:schemeClr val="accent2">
                    <a:lumMod val="75000"/>
                  </a:schemeClr>
                </a:solidFill>
                <a:latin typeface="Courier New" charset="0"/>
                <a:ea typeface="Courier New" charset="0"/>
                <a:cs typeface="Courier New" charset="0"/>
              </a:rPr>
              <a:t>int</a:t>
            </a:r>
            <a:endParaRPr lang="en" sz="2200" b="1" dirty="0">
              <a:solidFill>
                <a:schemeClr val="accent2">
                  <a:lumMod val="75000"/>
                </a:schemeClr>
              </a:solidFill>
              <a:latin typeface="Courier New" charset="0"/>
              <a:ea typeface="Courier New" charset="0"/>
              <a:cs typeface="Courier New" charset="0"/>
            </a:endParaRPr>
          </a:p>
          <a:p>
            <a:pPr marL="457200" lvl="0" indent="-368300">
              <a:lnSpc>
                <a:spcPct val="115000"/>
              </a:lnSpc>
              <a:buClr>
                <a:srgbClr val="000000"/>
              </a:buClr>
              <a:buSzPct val="100000"/>
              <a:buFont typeface="Arial"/>
              <a:buChar char="●"/>
            </a:pPr>
            <a:r>
              <a:rPr lang="en" sz="2200" dirty="0"/>
              <a:t>Try to convert user input to an </a:t>
            </a:r>
            <a:r>
              <a:rPr lang="en" sz="2200" b="1" dirty="0" err="1">
                <a:solidFill>
                  <a:schemeClr val="accent2">
                    <a:lumMod val="75000"/>
                  </a:schemeClr>
                </a:solidFill>
                <a:latin typeface="Courier New" charset="0"/>
                <a:ea typeface="Courier New" charset="0"/>
                <a:cs typeface="Courier New" charset="0"/>
              </a:rPr>
              <a:t>int</a:t>
            </a:r>
            <a:endParaRPr lang="en" sz="2200" b="1" dirty="0">
              <a:solidFill>
                <a:schemeClr val="accent2">
                  <a:lumMod val="75000"/>
                </a:schemeClr>
              </a:solidFill>
              <a:latin typeface="Courier New" charset="0"/>
              <a:ea typeface="Courier New" charset="0"/>
              <a:cs typeface="Courier New" charset="0"/>
            </a:endParaRPr>
          </a:p>
          <a:p>
            <a:pPr marL="457200" lvl="0" indent="-368300">
              <a:lnSpc>
                <a:spcPct val="115000"/>
              </a:lnSpc>
              <a:buClr>
                <a:srgbClr val="000000"/>
              </a:buClr>
              <a:buSzPct val="100000"/>
              <a:buFont typeface="Arial"/>
              <a:buChar char="●"/>
            </a:pPr>
            <a:r>
              <a:rPr lang="en" sz="2200" dirty="0"/>
              <a:t>If an exception is thrown, catch it and ask for more input</a:t>
            </a:r>
          </a:p>
        </p:txBody>
      </p:sp>
    </p:spTree>
    <p:extLst>
      <p:ext uri="{BB962C8B-B14F-4D97-AF65-F5344CB8AC3E}">
        <p14:creationId xmlns:p14="http://schemas.microsoft.com/office/powerpoint/2010/main" val="20231942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04"/>
        <p:cNvGrpSpPr/>
        <p:nvPr/>
      </p:nvGrpSpPr>
      <p:grpSpPr>
        <a:xfrm>
          <a:off x="0" y="0"/>
          <a:ext cx="0" cy="0"/>
          <a:chOff x="0" y="0"/>
          <a:chExt cx="0" cy="0"/>
        </a:xfrm>
      </p:grpSpPr>
      <p:sp>
        <p:nvSpPr>
          <p:cNvPr id="405" name="Shape 40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solidFill>
                  <a:srgbClr val="1155CC"/>
                </a:solidFill>
              </a:rPr>
              <a:t>Exercise 3:</a:t>
            </a:r>
            <a:r>
              <a:rPr lang="en"/>
              <a:t> Illegal Arguments</a:t>
            </a:r>
          </a:p>
        </p:txBody>
      </p:sp>
      <p:sp>
        <p:nvSpPr>
          <p:cNvPr id="406" name="Shape 406"/>
          <p:cNvSpPr txBox="1"/>
          <p:nvPr/>
        </p:nvSpPr>
        <p:spPr>
          <a:xfrm>
            <a:off x="756000" y="1445275"/>
            <a:ext cx="7631999" cy="2862300"/>
          </a:xfrm>
          <a:prstGeom prst="rect">
            <a:avLst/>
          </a:prstGeom>
          <a:noFill/>
          <a:ln>
            <a:noFill/>
          </a:ln>
        </p:spPr>
        <p:txBody>
          <a:bodyPr lIns="91425" tIns="91425" rIns="91425" bIns="91425" anchor="t" anchorCtr="0">
            <a:noAutofit/>
          </a:bodyPr>
          <a:lstStyle/>
          <a:p>
            <a:pPr lvl="0" rtl="0">
              <a:lnSpc>
                <a:spcPct val="115000"/>
              </a:lnSpc>
              <a:spcBef>
                <a:spcPts val="0"/>
              </a:spcBef>
              <a:buNone/>
            </a:pPr>
            <a:r>
              <a:rPr lang="en" sz="2200" dirty="0"/>
              <a:t>Create </a:t>
            </a:r>
            <a:r>
              <a:rPr lang="en" sz="2200" b="1" dirty="0">
                <a:solidFill>
                  <a:srgbClr val="1155CC"/>
                </a:solidFill>
                <a:latin typeface="Courier New"/>
                <a:ea typeface="Courier New"/>
                <a:cs typeface="Courier New"/>
                <a:sym typeface="Courier New"/>
              </a:rPr>
              <a:t>class Person</a:t>
            </a:r>
            <a:r>
              <a:rPr lang="en" sz="2200" dirty="0"/>
              <a:t> with two fields, </a:t>
            </a:r>
            <a:r>
              <a:rPr lang="en" sz="2200" b="1" dirty="0">
                <a:solidFill>
                  <a:srgbClr val="1155CC"/>
                </a:solidFill>
                <a:latin typeface="Courier New"/>
                <a:ea typeface="Courier New"/>
                <a:cs typeface="Courier New"/>
                <a:sym typeface="Courier New"/>
              </a:rPr>
              <a:t>name</a:t>
            </a:r>
            <a:r>
              <a:rPr lang="en" sz="2200" dirty="0"/>
              <a:t> and </a:t>
            </a:r>
            <a:r>
              <a:rPr lang="en" sz="2200" b="1" dirty="0">
                <a:solidFill>
                  <a:srgbClr val="1155CC"/>
                </a:solidFill>
                <a:latin typeface="Courier New"/>
                <a:ea typeface="Courier New"/>
                <a:cs typeface="Courier New"/>
                <a:sym typeface="Courier New"/>
              </a:rPr>
              <a:t>age</a:t>
            </a:r>
            <a:r>
              <a:rPr lang="en" sz="2200" dirty="0"/>
              <a:t>. Throw an </a:t>
            </a:r>
            <a:r>
              <a:rPr lang="en" sz="2200" dirty="0" err="1">
                <a:solidFill>
                  <a:srgbClr val="3C78D8"/>
                </a:solidFill>
                <a:latin typeface="Courier New" charset="0"/>
                <a:ea typeface="Courier New" charset="0"/>
                <a:cs typeface="Courier New" charset="0"/>
              </a:rPr>
              <a:t>IllegalArgumentException</a:t>
            </a:r>
            <a:r>
              <a:rPr lang="en" sz="2200" dirty="0"/>
              <a:t> instead of having preconditions when given a </a:t>
            </a:r>
            <a:r>
              <a:rPr lang="en" sz="2200" b="1" dirty="0">
                <a:solidFill>
                  <a:srgbClr val="1155CC"/>
                </a:solidFill>
                <a:latin typeface="Courier New"/>
                <a:ea typeface="Courier New"/>
                <a:cs typeface="Courier New"/>
                <a:sym typeface="Courier New"/>
              </a:rPr>
              <a:t>null</a:t>
            </a:r>
            <a:r>
              <a:rPr lang="en" sz="2200" dirty="0"/>
              <a:t> name or a non-positive age.</a:t>
            </a:r>
          </a:p>
        </p:txBody>
      </p:sp>
      <p:sp>
        <p:nvSpPr>
          <p:cNvPr id="407" name="Shape 40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Tree>
  </p:cSld>
  <p:clrMapOvr>
    <a:masterClrMapping/>
  </p:clrMapOvr>
  <p:transition spd="slow">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11"/>
        <p:cNvGrpSpPr/>
        <p:nvPr/>
      </p:nvGrpSpPr>
      <p:grpSpPr>
        <a:xfrm>
          <a:off x="0" y="0"/>
          <a:ext cx="0" cy="0"/>
          <a:chOff x="0" y="0"/>
          <a:chExt cx="0" cy="0"/>
        </a:xfrm>
      </p:grpSpPr>
      <p:sp>
        <p:nvSpPr>
          <p:cNvPr id="412" name="Shape 41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How to write an exception class</a:t>
            </a:r>
          </a:p>
        </p:txBody>
      </p:sp>
      <p:sp>
        <p:nvSpPr>
          <p:cNvPr id="413" name="Shape 413"/>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lnSpc>
                <a:spcPct val="115000"/>
              </a:lnSpc>
              <a:spcBef>
                <a:spcPts val="0"/>
              </a:spcBef>
              <a:buNone/>
            </a:pPr>
            <a:r>
              <a:rPr lang="en" sz="1600" dirty="0">
                <a:solidFill>
                  <a:srgbClr val="1155CC"/>
                </a:solidFill>
                <a:latin typeface="Courier New"/>
                <a:ea typeface="Courier New"/>
                <a:cs typeface="Courier New"/>
                <a:sym typeface="Courier New"/>
              </a:rPr>
              <a:t>/** An instance is an exception */</a:t>
            </a:r>
          </a:p>
          <a:p>
            <a:pPr lvl="0" rtl="0">
              <a:lnSpc>
                <a:spcPct val="115000"/>
              </a:lnSpc>
              <a:spcBef>
                <a:spcPts val="0"/>
              </a:spcBef>
              <a:buNone/>
            </a:pPr>
            <a:r>
              <a:rPr lang="en" sz="1600" dirty="0">
                <a:solidFill>
                  <a:srgbClr val="1155CC"/>
                </a:solidFill>
                <a:latin typeface="Courier New"/>
                <a:ea typeface="Courier New"/>
                <a:cs typeface="Courier New"/>
                <a:sym typeface="Courier New"/>
              </a:rPr>
              <a:t>public class OurException </a:t>
            </a:r>
            <a:r>
              <a:rPr lang="en" sz="1600" b="1" dirty="0">
                <a:solidFill>
                  <a:srgbClr val="1155CC"/>
                </a:solidFill>
                <a:latin typeface="Courier New"/>
                <a:ea typeface="Courier New"/>
                <a:cs typeface="Courier New"/>
                <a:sym typeface="Courier New"/>
              </a:rPr>
              <a:t>extends</a:t>
            </a:r>
            <a:r>
              <a:rPr lang="en" sz="1600" dirty="0">
                <a:solidFill>
                  <a:srgbClr val="1155CC"/>
                </a:solidFill>
                <a:latin typeface="Courier New"/>
                <a:ea typeface="Courier New"/>
                <a:cs typeface="Courier New"/>
                <a:sym typeface="Courier New"/>
              </a:rPr>
              <a:t> Exception {</a:t>
            </a:r>
          </a:p>
          <a:p>
            <a:pPr lvl="0" rtl="0">
              <a:lnSpc>
                <a:spcPct val="115000"/>
              </a:lnSpc>
              <a:spcBef>
                <a:spcPts val="0"/>
              </a:spcBef>
              <a:buNone/>
            </a:pPr>
            <a:r>
              <a:rPr lang="en" sz="1600" dirty="0">
                <a:solidFill>
                  <a:srgbClr val="1155CC"/>
                </a:solidFill>
                <a:latin typeface="Courier New"/>
                <a:ea typeface="Courier New"/>
                <a:cs typeface="Courier New"/>
                <a:sym typeface="Courier New"/>
              </a:rPr>
              <a:t>	</a:t>
            </a:r>
          </a:p>
          <a:p>
            <a:pPr lvl="0" rtl="0">
              <a:lnSpc>
                <a:spcPct val="115000"/>
              </a:lnSpc>
              <a:spcBef>
                <a:spcPts val="0"/>
              </a:spcBef>
              <a:buNone/>
            </a:pPr>
            <a:r>
              <a:rPr lang="en" sz="1600" dirty="0">
                <a:solidFill>
                  <a:srgbClr val="1155CC"/>
                </a:solidFill>
                <a:latin typeface="Courier New"/>
                <a:ea typeface="Courier New"/>
                <a:cs typeface="Courier New"/>
                <a:sym typeface="Courier New"/>
              </a:rPr>
              <a:t>	/** Constructor: an instance with message m*/</a:t>
            </a:r>
          </a:p>
          <a:p>
            <a:pPr lvl="0" rtl="0">
              <a:lnSpc>
                <a:spcPct val="115000"/>
              </a:lnSpc>
              <a:spcBef>
                <a:spcPts val="0"/>
              </a:spcBef>
              <a:buNone/>
            </a:pPr>
            <a:r>
              <a:rPr lang="en" sz="1600" b="1" dirty="0">
                <a:solidFill>
                  <a:srgbClr val="1155CC"/>
                </a:solidFill>
                <a:latin typeface="Courier New"/>
                <a:ea typeface="Courier New"/>
                <a:cs typeface="Courier New"/>
                <a:sym typeface="Courier New"/>
              </a:rPr>
              <a:t>	public </a:t>
            </a:r>
            <a:r>
              <a:rPr lang="en" sz="1600" dirty="0">
                <a:solidFill>
                  <a:srgbClr val="1155CC"/>
                </a:solidFill>
                <a:latin typeface="Courier New"/>
                <a:ea typeface="Courier New"/>
                <a:cs typeface="Courier New"/>
                <a:sym typeface="Courier New"/>
              </a:rPr>
              <a:t>OurException(String m) {</a:t>
            </a:r>
          </a:p>
          <a:p>
            <a:pPr lvl="0" rtl="0">
              <a:lnSpc>
                <a:spcPct val="115000"/>
              </a:lnSpc>
              <a:spcBef>
                <a:spcPts val="0"/>
              </a:spcBef>
              <a:buNone/>
            </a:pPr>
            <a:r>
              <a:rPr lang="en" sz="1600" b="1" dirty="0">
                <a:solidFill>
                  <a:srgbClr val="1155CC"/>
                </a:solidFill>
                <a:latin typeface="Courier New"/>
                <a:ea typeface="Courier New"/>
                <a:cs typeface="Courier New"/>
                <a:sym typeface="Courier New"/>
              </a:rPr>
              <a:t>    	</a:t>
            </a:r>
            <a:r>
              <a:rPr lang="en-US" sz="1600" b="1" dirty="0" smtClean="0">
                <a:solidFill>
                  <a:srgbClr val="1155CC"/>
                </a:solidFill>
                <a:latin typeface="Courier New"/>
                <a:ea typeface="Courier New"/>
                <a:cs typeface="Courier New"/>
                <a:sym typeface="Courier New"/>
              </a:rPr>
              <a:t>   </a:t>
            </a:r>
            <a:r>
              <a:rPr lang="en" sz="1600" b="1" dirty="0" smtClean="0">
                <a:solidFill>
                  <a:srgbClr val="1155CC"/>
                </a:solidFill>
                <a:latin typeface="Courier New"/>
                <a:ea typeface="Courier New"/>
                <a:cs typeface="Courier New"/>
                <a:sym typeface="Courier New"/>
              </a:rPr>
              <a:t>super</a:t>
            </a:r>
            <a:r>
              <a:rPr lang="en" sz="1600" dirty="0" smtClean="0">
                <a:solidFill>
                  <a:srgbClr val="1155CC"/>
                </a:solidFill>
                <a:latin typeface="Courier New"/>
                <a:ea typeface="Courier New"/>
                <a:cs typeface="Courier New"/>
                <a:sym typeface="Courier New"/>
              </a:rPr>
              <a:t>(m</a:t>
            </a:r>
            <a:r>
              <a:rPr lang="en" sz="1600" dirty="0">
                <a:solidFill>
                  <a:srgbClr val="1155CC"/>
                </a:solidFill>
                <a:latin typeface="Courier New"/>
                <a:ea typeface="Courier New"/>
                <a:cs typeface="Courier New"/>
                <a:sym typeface="Courier New"/>
              </a:rPr>
              <a:t>);</a:t>
            </a:r>
          </a:p>
          <a:p>
            <a:pPr lvl="0" rtl="0">
              <a:lnSpc>
                <a:spcPct val="115000"/>
              </a:lnSpc>
              <a:spcBef>
                <a:spcPts val="0"/>
              </a:spcBef>
              <a:buNone/>
            </a:pPr>
            <a:r>
              <a:rPr lang="en" sz="1600" b="1" dirty="0">
                <a:solidFill>
                  <a:srgbClr val="1155CC"/>
                </a:solidFill>
                <a:latin typeface="Courier New"/>
                <a:ea typeface="Courier New"/>
                <a:cs typeface="Courier New"/>
                <a:sym typeface="Courier New"/>
              </a:rPr>
              <a:t>	</a:t>
            </a:r>
            <a:r>
              <a:rPr lang="en" sz="1600" dirty="0">
                <a:solidFill>
                  <a:srgbClr val="1155CC"/>
                </a:solidFill>
                <a:latin typeface="Courier New"/>
                <a:ea typeface="Courier New"/>
                <a:cs typeface="Courier New"/>
                <a:sym typeface="Courier New"/>
              </a:rPr>
              <a:t>}</a:t>
            </a:r>
          </a:p>
          <a:p>
            <a:pPr lvl="0" rtl="0">
              <a:lnSpc>
                <a:spcPct val="115000"/>
              </a:lnSpc>
              <a:spcBef>
                <a:spcPts val="0"/>
              </a:spcBef>
              <a:buNone/>
            </a:pPr>
            <a:r>
              <a:rPr lang="en" sz="1600" dirty="0">
                <a:solidFill>
                  <a:srgbClr val="1155CC"/>
                </a:solidFill>
                <a:latin typeface="Courier New"/>
                <a:ea typeface="Courier New"/>
                <a:cs typeface="Courier New"/>
                <a:sym typeface="Courier New"/>
              </a:rPr>
              <a:t>	</a:t>
            </a:r>
          </a:p>
          <a:p>
            <a:pPr lvl="0" rtl="0">
              <a:lnSpc>
                <a:spcPct val="115000"/>
              </a:lnSpc>
              <a:spcBef>
                <a:spcPts val="0"/>
              </a:spcBef>
              <a:buNone/>
            </a:pPr>
            <a:r>
              <a:rPr lang="en" sz="1600" dirty="0">
                <a:solidFill>
                  <a:srgbClr val="1155CC"/>
                </a:solidFill>
                <a:latin typeface="Courier New"/>
                <a:ea typeface="Courier New"/>
                <a:cs typeface="Courier New"/>
                <a:sym typeface="Courier New"/>
              </a:rPr>
              <a:t>	/** Constructor: an instance with no message */</a:t>
            </a:r>
          </a:p>
          <a:p>
            <a:pPr lvl="0" rtl="0">
              <a:lnSpc>
                <a:spcPct val="115000"/>
              </a:lnSpc>
              <a:spcBef>
                <a:spcPts val="0"/>
              </a:spcBef>
              <a:buNone/>
            </a:pPr>
            <a:r>
              <a:rPr lang="en" sz="1600" b="1" dirty="0">
                <a:solidFill>
                  <a:srgbClr val="1155CC"/>
                </a:solidFill>
                <a:latin typeface="Courier New"/>
                <a:ea typeface="Courier New"/>
                <a:cs typeface="Courier New"/>
                <a:sym typeface="Courier New"/>
              </a:rPr>
              <a:t>	public </a:t>
            </a:r>
            <a:r>
              <a:rPr lang="en" sz="1600" dirty="0">
                <a:solidFill>
                  <a:srgbClr val="1155CC"/>
                </a:solidFill>
                <a:latin typeface="Courier New"/>
                <a:ea typeface="Courier New"/>
                <a:cs typeface="Courier New"/>
                <a:sym typeface="Courier New"/>
              </a:rPr>
              <a:t>OurException() {</a:t>
            </a:r>
          </a:p>
          <a:p>
            <a:pPr lvl="0" rtl="0">
              <a:lnSpc>
                <a:spcPct val="115000"/>
              </a:lnSpc>
              <a:spcBef>
                <a:spcPts val="0"/>
              </a:spcBef>
              <a:buNone/>
            </a:pPr>
            <a:r>
              <a:rPr lang="en" sz="1600" b="1" dirty="0">
                <a:solidFill>
                  <a:srgbClr val="1155CC"/>
                </a:solidFill>
                <a:latin typeface="Courier New"/>
                <a:ea typeface="Courier New"/>
                <a:cs typeface="Courier New"/>
                <a:sym typeface="Courier New"/>
              </a:rPr>
              <a:t>    	</a:t>
            </a:r>
            <a:r>
              <a:rPr lang="en-US" sz="1600" b="1" dirty="0" smtClean="0">
                <a:solidFill>
                  <a:srgbClr val="1155CC"/>
                </a:solidFill>
                <a:latin typeface="Courier New"/>
                <a:ea typeface="Courier New"/>
                <a:cs typeface="Courier New"/>
                <a:sym typeface="Courier New"/>
              </a:rPr>
              <a:t>   </a:t>
            </a:r>
            <a:r>
              <a:rPr lang="en" sz="1600" b="1" dirty="0" smtClean="0">
                <a:solidFill>
                  <a:srgbClr val="1155CC"/>
                </a:solidFill>
                <a:latin typeface="Courier New"/>
                <a:ea typeface="Courier New"/>
                <a:cs typeface="Courier New"/>
                <a:sym typeface="Courier New"/>
              </a:rPr>
              <a:t>super</a:t>
            </a:r>
            <a:r>
              <a:rPr lang="en" sz="1600" dirty="0">
                <a:solidFill>
                  <a:srgbClr val="1155CC"/>
                </a:solidFill>
                <a:latin typeface="Courier New"/>
                <a:ea typeface="Courier New"/>
                <a:cs typeface="Courier New"/>
                <a:sym typeface="Courier New"/>
              </a:rPr>
              <a:t>();</a:t>
            </a:r>
          </a:p>
          <a:p>
            <a:pPr lvl="0" rtl="0">
              <a:lnSpc>
                <a:spcPct val="115000"/>
              </a:lnSpc>
              <a:spcBef>
                <a:spcPts val="0"/>
              </a:spcBef>
              <a:buNone/>
            </a:pPr>
            <a:r>
              <a:rPr lang="en" sz="1600" dirty="0">
                <a:solidFill>
                  <a:srgbClr val="1155CC"/>
                </a:solidFill>
                <a:latin typeface="Courier New"/>
                <a:ea typeface="Courier New"/>
                <a:cs typeface="Courier New"/>
                <a:sym typeface="Courier New"/>
              </a:rPr>
              <a:t>	}</a:t>
            </a:r>
          </a:p>
          <a:p>
            <a:pPr lvl="0" rtl="0">
              <a:lnSpc>
                <a:spcPct val="115000"/>
              </a:lnSpc>
              <a:spcBef>
                <a:spcPts val="0"/>
              </a:spcBef>
              <a:buNone/>
            </a:pPr>
            <a:r>
              <a:rPr lang="en" sz="1600" dirty="0">
                <a:solidFill>
                  <a:srgbClr val="1155CC"/>
                </a:solidFill>
                <a:latin typeface="Courier New"/>
                <a:ea typeface="Courier New"/>
                <a:cs typeface="Courier New"/>
                <a:sym typeface="Courier New"/>
              </a:rPr>
              <a:t>}</a:t>
            </a:r>
          </a:p>
          <a:p>
            <a:pPr lvl="0" rtl="0">
              <a:spcBef>
                <a:spcPts val="0"/>
              </a:spcBef>
              <a:buNone/>
            </a:pPr>
            <a:endParaRPr sz="1600" dirty="0">
              <a:latin typeface="Courier New"/>
              <a:ea typeface="Courier New"/>
              <a:cs typeface="Courier New"/>
              <a:sym typeface="Courier New"/>
            </a:endParaRPr>
          </a:p>
        </p:txBody>
      </p:sp>
      <p:sp>
        <p:nvSpPr>
          <p:cNvPr id="414" name="Shape 41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Tree>
  </p:cSld>
  <p:clrMapOvr>
    <a:masterClrMapping/>
  </p:clrMapOvr>
  <p:transition spd="slow">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19" name="Shape 41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000" dirty="0">
                <a:latin typeface="Courier New"/>
                <a:ea typeface="Courier New"/>
                <a:cs typeface="Courier New"/>
                <a:sym typeface="Courier New"/>
              </a:rPr>
              <a:t>throws </a:t>
            </a:r>
            <a:r>
              <a:rPr lang="en" sz="3000" dirty="0" smtClean="0"/>
              <a:t>claus</a:t>
            </a:r>
            <a:r>
              <a:rPr lang="en-US" sz="3000" dirty="0" smtClean="0"/>
              <a:t>e</a:t>
            </a:r>
            <a:endParaRPr lang="en" sz="3000" dirty="0"/>
          </a:p>
        </p:txBody>
      </p:sp>
      <p:sp>
        <p:nvSpPr>
          <p:cNvPr id="420" name="Shape 42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421" name="Shape 421"/>
          <p:cNvSpPr txBox="1"/>
          <p:nvPr/>
        </p:nvSpPr>
        <p:spPr>
          <a:xfrm>
            <a:off x="491151" y="1136225"/>
            <a:ext cx="3522050" cy="1772075"/>
          </a:xfrm>
          <a:prstGeom prst="rect">
            <a:avLst/>
          </a:prstGeom>
          <a:noFill/>
          <a:ln>
            <a:noFill/>
          </a:ln>
        </p:spPr>
        <p:txBody>
          <a:bodyPr lIns="91425" tIns="91425" rIns="91425" bIns="91425" anchor="t" anchorCtr="0">
            <a:noAutofit/>
          </a:bodyPr>
          <a:lstStyle/>
          <a:p>
            <a:pPr rtl="0">
              <a:spcBef>
                <a:spcPts val="0"/>
              </a:spcBef>
              <a:buNone/>
            </a:pPr>
            <a:endParaRPr sz="1800"/>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a:spcBef>
                <a:spcPts val="0"/>
              </a:spcBef>
              <a:buNone/>
            </a:pPr>
            <a:endParaRPr/>
          </a:p>
        </p:txBody>
      </p:sp>
      <p:sp>
        <p:nvSpPr>
          <p:cNvPr id="423" name="Shape 423"/>
          <p:cNvSpPr txBox="1"/>
          <p:nvPr/>
        </p:nvSpPr>
        <p:spPr>
          <a:xfrm>
            <a:off x="630850" y="1136225"/>
            <a:ext cx="4741250" cy="1653013"/>
          </a:xfrm>
          <a:prstGeom prst="rect">
            <a:avLst/>
          </a:prstGeom>
          <a:noFill/>
          <a:ln>
            <a:noFill/>
          </a:ln>
        </p:spPr>
        <p:txBody>
          <a:bodyPr lIns="91425" tIns="91425" rIns="91425" bIns="91425" anchor="t" anchorCtr="0">
            <a:noAutofit/>
          </a:bodyPr>
          <a:lstStyle/>
          <a:p>
            <a:pPr lvl="0" rtl="0">
              <a:lnSpc>
                <a:spcPct val="100000"/>
              </a:lnSpc>
              <a:spcBef>
                <a:spcPts val="600"/>
              </a:spcBef>
              <a:buClr>
                <a:schemeClr val="dk1"/>
              </a:buClr>
              <a:buSzPct val="68750"/>
              <a:buFont typeface="Arial"/>
              <a:buNone/>
            </a:pPr>
            <a:r>
              <a:rPr lang="en" sz="1600" b="1" dirty="0" smtClean="0">
                <a:solidFill>
                  <a:schemeClr val="accent2">
                    <a:lumMod val="75000"/>
                  </a:schemeClr>
                </a:solidFill>
                <a:latin typeface="Courier New" charset="0"/>
                <a:ea typeface="Courier New" charset="0"/>
                <a:cs typeface="Courier New" charset="0"/>
                <a:sym typeface="Courier New"/>
              </a:rPr>
              <a:t>public</a:t>
            </a:r>
            <a:r>
              <a:rPr lang="en" sz="1600" dirty="0" smtClean="0">
                <a:solidFill>
                  <a:schemeClr val="accent2">
                    <a:lumMod val="75000"/>
                  </a:schemeClr>
                </a:solidFill>
                <a:latin typeface="Courier New" charset="0"/>
                <a:ea typeface="Courier New" charset="0"/>
                <a:cs typeface="Courier New" charset="0"/>
                <a:sym typeface="Courier New"/>
              </a:rPr>
              <a:t> </a:t>
            </a:r>
            <a:r>
              <a:rPr lang="en" sz="1600" b="1" dirty="0">
                <a:solidFill>
                  <a:schemeClr val="accent2">
                    <a:lumMod val="75000"/>
                  </a:schemeClr>
                </a:solidFill>
                <a:latin typeface="Courier New" charset="0"/>
                <a:ea typeface="Courier New" charset="0"/>
                <a:cs typeface="Courier New" charset="0"/>
                <a:sym typeface="Courier New"/>
              </a:rPr>
              <a:t>static</a:t>
            </a:r>
            <a:r>
              <a:rPr lang="en" sz="1600" dirty="0">
                <a:solidFill>
                  <a:schemeClr val="accent2">
                    <a:lumMod val="75000"/>
                  </a:schemeClr>
                </a:solidFill>
                <a:latin typeface="Courier New" charset="0"/>
                <a:ea typeface="Courier New" charset="0"/>
                <a:cs typeface="Courier New" charset="0"/>
                <a:sym typeface="Courier New"/>
              </a:rPr>
              <a:t> </a:t>
            </a:r>
            <a:r>
              <a:rPr lang="en" sz="1600" b="1" dirty="0">
                <a:solidFill>
                  <a:schemeClr val="accent2">
                    <a:lumMod val="75000"/>
                  </a:schemeClr>
                </a:solidFill>
                <a:latin typeface="Courier New" charset="0"/>
                <a:ea typeface="Courier New" charset="0"/>
                <a:cs typeface="Courier New" charset="0"/>
                <a:sym typeface="Courier New"/>
              </a:rPr>
              <a:t>void</a:t>
            </a:r>
            <a:r>
              <a:rPr lang="en" sz="1600" dirty="0">
                <a:solidFill>
                  <a:schemeClr val="accent2">
                    <a:lumMod val="75000"/>
                  </a:schemeClr>
                </a:solidFill>
                <a:latin typeface="Courier New" charset="0"/>
                <a:ea typeface="Courier New" charset="0"/>
                <a:cs typeface="Courier New" charset="0"/>
                <a:sym typeface="Courier New"/>
              </a:rPr>
              <a:t> second</a:t>
            </a:r>
            <a:r>
              <a:rPr lang="en" sz="1600" dirty="0" smtClean="0">
                <a:solidFill>
                  <a:schemeClr val="accent2">
                    <a:lumMod val="75000"/>
                  </a:schemeClr>
                </a:solidFill>
                <a:latin typeface="Courier New" charset="0"/>
                <a:ea typeface="Courier New" charset="0"/>
                <a:cs typeface="Courier New" charset="0"/>
                <a:sym typeface="Courier New"/>
              </a:rPr>
              <a:t>()</a:t>
            </a:r>
            <a:r>
              <a:rPr lang="en-US" sz="1600" dirty="0" smtClean="0">
                <a:solidFill>
                  <a:schemeClr val="accent2">
                    <a:lumMod val="75000"/>
                  </a:schemeClr>
                </a:solidFill>
                <a:latin typeface="Courier New" charset="0"/>
                <a:ea typeface="Courier New" charset="0"/>
                <a:cs typeface="Courier New" charset="0"/>
                <a:sym typeface="Courier New"/>
              </a:rPr>
              <a:t> </a:t>
            </a:r>
            <a:r>
              <a:rPr lang="en" sz="1600" dirty="0" smtClean="0">
                <a:solidFill>
                  <a:schemeClr val="accent2">
                    <a:lumMod val="75000"/>
                  </a:schemeClr>
                </a:solidFill>
                <a:latin typeface="Courier New" charset="0"/>
                <a:ea typeface="Courier New" charset="0"/>
                <a:cs typeface="Courier New" charset="0"/>
                <a:sym typeface="Courier New"/>
              </a:rPr>
              <a:t>{</a:t>
            </a:r>
            <a:endParaRPr lang="en" sz="1600" dirty="0">
              <a:solidFill>
                <a:schemeClr val="accent2">
                  <a:lumMod val="75000"/>
                </a:schemeClr>
              </a:solidFill>
              <a:latin typeface="Courier New" charset="0"/>
              <a:ea typeface="Courier New" charset="0"/>
              <a:cs typeface="Courier New" charset="0"/>
              <a:sym typeface="Courier New"/>
            </a:endParaRPr>
          </a:p>
          <a:p>
            <a:pPr lvl="0">
              <a:buClr>
                <a:schemeClr val="dk1"/>
              </a:buClr>
              <a:buSzPct val="68750"/>
            </a:pPr>
            <a:r>
              <a:rPr lang="en" sz="1600" dirty="0">
                <a:solidFill>
                  <a:schemeClr val="accent2">
                    <a:lumMod val="75000"/>
                  </a:schemeClr>
                </a:solidFill>
                <a:latin typeface="Courier New" charset="0"/>
                <a:ea typeface="Courier New" charset="0"/>
                <a:cs typeface="Courier New" charset="0"/>
                <a:sym typeface="Courier New"/>
              </a:rPr>
              <a:t>    </a:t>
            </a:r>
            <a:r>
              <a:rPr lang="en" sz="1600" dirty="0" smtClean="0">
                <a:solidFill>
                  <a:schemeClr val="accent2">
                    <a:lumMod val="75000"/>
                  </a:schemeClr>
                </a:solidFill>
                <a:latin typeface="Courier New" charset="0"/>
                <a:ea typeface="Courier New" charset="0"/>
                <a:cs typeface="Courier New" charset="0"/>
                <a:sym typeface="Courier New"/>
              </a:rPr>
              <a:t>…</a:t>
            </a:r>
          </a:p>
          <a:p>
            <a:pPr lvl="0">
              <a:buClr>
                <a:schemeClr val="dk1"/>
              </a:buClr>
              <a:buSzPct val="68750"/>
            </a:pPr>
            <a:r>
              <a:rPr lang="en" sz="1600" dirty="0">
                <a:solidFill>
                  <a:schemeClr val="accent2">
                    <a:lumMod val="75000"/>
                  </a:schemeClr>
                </a:solidFill>
                <a:latin typeface="Courier New" charset="0"/>
                <a:ea typeface="Courier New" charset="0"/>
                <a:cs typeface="Courier New" charset="0"/>
                <a:sym typeface="Courier New"/>
              </a:rPr>
              <a:t> </a:t>
            </a:r>
            <a:r>
              <a:rPr lang="en" sz="1600" dirty="0" smtClean="0">
                <a:solidFill>
                  <a:schemeClr val="accent2">
                    <a:lumMod val="75000"/>
                  </a:schemeClr>
                </a:solidFill>
                <a:latin typeface="Courier New" charset="0"/>
                <a:ea typeface="Courier New" charset="0"/>
                <a:cs typeface="Courier New" charset="0"/>
                <a:sym typeface="Courier New"/>
              </a:rPr>
              <a:t>   </a:t>
            </a:r>
            <a:r>
              <a:rPr lang="en-US" sz="1600" dirty="0" smtClean="0">
                <a:solidFill>
                  <a:schemeClr val="accent2">
                    <a:lumMod val="75000"/>
                  </a:schemeClr>
                </a:solidFill>
                <a:latin typeface="Courier New" charset="0"/>
                <a:ea typeface="Courier New" charset="0"/>
                <a:cs typeface="Courier New" charset="0"/>
              </a:rPr>
              <a:t>String </a:t>
            </a:r>
            <a:r>
              <a:rPr lang="en-US" sz="1600" dirty="0">
                <a:solidFill>
                  <a:schemeClr val="accent2">
                    <a:lumMod val="75000"/>
                  </a:schemeClr>
                </a:solidFill>
                <a:latin typeface="Courier New" charset="0"/>
                <a:ea typeface="Courier New" charset="0"/>
                <a:cs typeface="Courier New" charset="0"/>
              </a:rPr>
              <a:t>line= </a:t>
            </a:r>
            <a:r>
              <a:rPr lang="en-US" sz="1600" dirty="0" err="1">
                <a:solidFill>
                  <a:schemeClr val="accent2">
                    <a:lumMod val="75000"/>
                  </a:schemeClr>
                </a:solidFill>
                <a:latin typeface="Courier New" charset="0"/>
                <a:ea typeface="Courier New" charset="0"/>
                <a:cs typeface="Courier New" charset="0"/>
              </a:rPr>
              <a:t>kyboard.readLine</a:t>
            </a:r>
            <a:r>
              <a:rPr lang="en-US" sz="1600" dirty="0">
                <a:solidFill>
                  <a:schemeClr val="accent2">
                    <a:lumMod val="75000"/>
                  </a:schemeClr>
                </a:solidFill>
                <a:latin typeface="Courier New" charset="0"/>
                <a:ea typeface="Courier New" charset="0"/>
                <a:cs typeface="Courier New" charset="0"/>
              </a:rPr>
              <a:t>()</a:t>
            </a:r>
            <a:r>
              <a:rPr lang="en-US" sz="1600" dirty="0" smtClean="0">
                <a:solidFill>
                  <a:schemeClr val="accent2">
                    <a:lumMod val="75000"/>
                  </a:schemeClr>
                </a:solidFill>
                <a:latin typeface="Courier New" charset="0"/>
                <a:ea typeface="Courier New" charset="0"/>
                <a:cs typeface="Courier New" charset="0"/>
              </a:rPr>
              <a:t>;</a:t>
            </a:r>
          </a:p>
          <a:p>
            <a:pPr lvl="0">
              <a:buClr>
                <a:schemeClr val="dk1"/>
              </a:buClr>
              <a:buSzPct val="68750"/>
            </a:pPr>
            <a:r>
              <a:rPr lang="en-US" sz="1600" dirty="0">
                <a:solidFill>
                  <a:schemeClr val="accent2">
                    <a:lumMod val="75000"/>
                  </a:schemeClr>
                </a:solidFill>
                <a:latin typeface="Courier New" charset="0"/>
                <a:ea typeface="Courier New" charset="0"/>
                <a:cs typeface="Courier New" charset="0"/>
              </a:rPr>
              <a:t> </a:t>
            </a:r>
            <a:r>
              <a:rPr lang="en-US" sz="1600" dirty="0" smtClean="0">
                <a:solidFill>
                  <a:schemeClr val="accent2">
                    <a:lumMod val="75000"/>
                  </a:schemeClr>
                </a:solidFill>
                <a:latin typeface="Courier New" charset="0"/>
                <a:ea typeface="Courier New" charset="0"/>
                <a:cs typeface="Courier New" charset="0"/>
              </a:rPr>
              <a:t>   …</a:t>
            </a:r>
          </a:p>
          <a:p>
            <a:pPr lvl="0">
              <a:buClr>
                <a:schemeClr val="dk1"/>
              </a:buClr>
              <a:buSzPct val="68750"/>
            </a:pPr>
            <a:r>
              <a:rPr lang="en" sz="1600" dirty="0" smtClean="0">
                <a:solidFill>
                  <a:schemeClr val="accent2">
                    <a:lumMod val="75000"/>
                  </a:schemeClr>
                </a:solidFill>
                <a:latin typeface="Courier New" charset="0"/>
                <a:ea typeface="Courier New" charset="0"/>
                <a:cs typeface="Courier New" charset="0"/>
                <a:sym typeface="Courier New"/>
              </a:rPr>
              <a:t>}</a:t>
            </a:r>
            <a:endParaRPr lang="en" sz="1600" dirty="0">
              <a:solidFill>
                <a:schemeClr val="accent2">
                  <a:lumMod val="75000"/>
                </a:schemeClr>
              </a:solidFill>
              <a:latin typeface="Courier New" charset="0"/>
              <a:ea typeface="Courier New" charset="0"/>
              <a:cs typeface="Courier New" charset="0"/>
              <a:sym typeface="Courier New"/>
            </a:endParaRPr>
          </a:p>
        </p:txBody>
      </p:sp>
      <p:sp>
        <p:nvSpPr>
          <p:cNvPr id="424" name="Shape 42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2" name="TextBox 1"/>
          <p:cNvSpPr txBox="1"/>
          <p:nvPr/>
        </p:nvSpPr>
        <p:spPr>
          <a:xfrm>
            <a:off x="4000500" y="2062384"/>
            <a:ext cx="4913525" cy="400110"/>
          </a:xfrm>
          <a:prstGeom prst="rect">
            <a:avLst/>
          </a:prstGeom>
          <a:solidFill>
            <a:schemeClr val="accent3">
              <a:lumMod val="40000"/>
              <a:lumOff val="60000"/>
            </a:schemeClr>
          </a:solidFill>
        </p:spPr>
        <p:txBody>
          <a:bodyPr wrap="none" rtlCol="0">
            <a:spAutoFit/>
          </a:bodyPr>
          <a:lstStyle/>
          <a:p>
            <a:r>
              <a:rPr lang="en-US" sz="2000" dirty="0" smtClean="0">
                <a:latin typeface="Arial" charset="0"/>
                <a:ea typeface="Arial" charset="0"/>
                <a:cs typeface="Arial" charset="0"/>
              </a:rPr>
              <a:t>Unhandled exception type </a:t>
            </a:r>
            <a:r>
              <a:rPr lang="en-US" sz="2000" b="1" dirty="0" err="1" smtClean="0">
                <a:solidFill>
                  <a:srgbClr val="1155CD"/>
                </a:solidFill>
                <a:latin typeface="Courier New" charset="0"/>
                <a:ea typeface="Courier New" charset="0"/>
                <a:cs typeface="Courier New" charset="0"/>
              </a:rPr>
              <a:t>IOException</a:t>
            </a:r>
            <a:endParaRPr lang="en-US" sz="2000" b="1" dirty="0">
              <a:solidFill>
                <a:srgbClr val="1155CD"/>
              </a:solidFill>
              <a:latin typeface="Courier New" charset="0"/>
              <a:ea typeface="Courier New" charset="0"/>
              <a:cs typeface="Courier New" charset="0"/>
            </a:endParaRPr>
          </a:p>
        </p:txBody>
      </p:sp>
      <p:sp>
        <p:nvSpPr>
          <p:cNvPr id="3" name="TextBox 2"/>
          <p:cNvSpPr txBox="1"/>
          <p:nvPr/>
        </p:nvSpPr>
        <p:spPr>
          <a:xfrm>
            <a:off x="1087999" y="2554357"/>
            <a:ext cx="7598801" cy="707886"/>
          </a:xfrm>
          <a:prstGeom prst="rect">
            <a:avLst/>
          </a:prstGeom>
          <a:noFill/>
        </p:spPr>
        <p:txBody>
          <a:bodyPr wrap="square" rtlCol="0">
            <a:spAutoFit/>
          </a:bodyPr>
          <a:lstStyle/>
          <a:p>
            <a:r>
              <a:rPr lang="en-US" sz="2000" dirty="0" smtClean="0"/>
              <a:t>You may get an error message like the yellow one above. In that case, insert a throws clause as shown below.</a:t>
            </a:r>
            <a:endParaRPr lang="en-US" sz="2000" dirty="0"/>
          </a:p>
        </p:txBody>
      </p:sp>
      <p:sp>
        <p:nvSpPr>
          <p:cNvPr id="10" name="Shape 423"/>
          <p:cNvSpPr txBox="1"/>
          <p:nvPr/>
        </p:nvSpPr>
        <p:spPr>
          <a:xfrm>
            <a:off x="783250" y="3445969"/>
            <a:ext cx="6062050" cy="1418132"/>
          </a:xfrm>
          <a:prstGeom prst="rect">
            <a:avLst/>
          </a:prstGeom>
          <a:noFill/>
          <a:ln>
            <a:noFill/>
          </a:ln>
        </p:spPr>
        <p:txBody>
          <a:bodyPr lIns="91425" tIns="91425" rIns="91425" bIns="91425" anchor="t" anchorCtr="0">
            <a:noAutofit/>
          </a:bodyPr>
          <a:lstStyle/>
          <a:p>
            <a:pPr lvl="0" rtl="0">
              <a:lnSpc>
                <a:spcPct val="100000"/>
              </a:lnSpc>
              <a:spcBef>
                <a:spcPts val="600"/>
              </a:spcBef>
              <a:buClr>
                <a:schemeClr val="dk1"/>
              </a:buClr>
              <a:buSzPct val="68750"/>
              <a:buFont typeface="Arial"/>
              <a:buNone/>
            </a:pPr>
            <a:r>
              <a:rPr lang="en" sz="1600" b="1" dirty="0" smtClean="0">
                <a:solidFill>
                  <a:schemeClr val="accent2">
                    <a:lumMod val="75000"/>
                  </a:schemeClr>
                </a:solidFill>
                <a:latin typeface="Courier New" charset="0"/>
                <a:ea typeface="Courier New" charset="0"/>
                <a:cs typeface="Courier New" charset="0"/>
                <a:sym typeface="Courier New"/>
              </a:rPr>
              <a:t>public</a:t>
            </a:r>
            <a:r>
              <a:rPr lang="en" sz="1600" dirty="0" smtClean="0">
                <a:solidFill>
                  <a:schemeClr val="accent2">
                    <a:lumMod val="75000"/>
                  </a:schemeClr>
                </a:solidFill>
                <a:latin typeface="Courier New" charset="0"/>
                <a:ea typeface="Courier New" charset="0"/>
                <a:cs typeface="Courier New" charset="0"/>
                <a:sym typeface="Courier New"/>
              </a:rPr>
              <a:t> </a:t>
            </a:r>
            <a:r>
              <a:rPr lang="en" sz="1600" b="1" dirty="0">
                <a:solidFill>
                  <a:schemeClr val="accent2">
                    <a:lumMod val="75000"/>
                  </a:schemeClr>
                </a:solidFill>
                <a:latin typeface="Courier New" charset="0"/>
                <a:ea typeface="Courier New" charset="0"/>
                <a:cs typeface="Courier New" charset="0"/>
                <a:sym typeface="Courier New"/>
              </a:rPr>
              <a:t>static</a:t>
            </a:r>
            <a:r>
              <a:rPr lang="en" sz="1600" dirty="0">
                <a:solidFill>
                  <a:schemeClr val="accent2">
                    <a:lumMod val="75000"/>
                  </a:schemeClr>
                </a:solidFill>
                <a:latin typeface="Courier New" charset="0"/>
                <a:ea typeface="Courier New" charset="0"/>
                <a:cs typeface="Courier New" charset="0"/>
                <a:sym typeface="Courier New"/>
              </a:rPr>
              <a:t> </a:t>
            </a:r>
            <a:r>
              <a:rPr lang="en" sz="1600" b="1" dirty="0">
                <a:solidFill>
                  <a:schemeClr val="accent2">
                    <a:lumMod val="75000"/>
                  </a:schemeClr>
                </a:solidFill>
                <a:latin typeface="Courier New" charset="0"/>
                <a:ea typeface="Courier New" charset="0"/>
                <a:cs typeface="Courier New" charset="0"/>
                <a:sym typeface="Courier New"/>
              </a:rPr>
              <a:t>void</a:t>
            </a:r>
            <a:r>
              <a:rPr lang="en" sz="1600" dirty="0">
                <a:solidFill>
                  <a:schemeClr val="accent2">
                    <a:lumMod val="75000"/>
                  </a:schemeClr>
                </a:solidFill>
                <a:latin typeface="Courier New" charset="0"/>
                <a:ea typeface="Courier New" charset="0"/>
                <a:cs typeface="Courier New" charset="0"/>
                <a:sym typeface="Courier New"/>
              </a:rPr>
              <a:t> second</a:t>
            </a:r>
            <a:r>
              <a:rPr lang="en" sz="1600" dirty="0" smtClean="0">
                <a:solidFill>
                  <a:schemeClr val="accent2">
                    <a:lumMod val="75000"/>
                  </a:schemeClr>
                </a:solidFill>
                <a:latin typeface="Courier New" charset="0"/>
                <a:ea typeface="Courier New" charset="0"/>
                <a:cs typeface="Courier New" charset="0"/>
                <a:sym typeface="Courier New"/>
              </a:rPr>
              <a:t>()</a:t>
            </a:r>
            <a:r>
              <a:rPr lang="en-US" sz="1600" dirty="0" smtClean="0">
                <a:solidFill>
                  <a:schemeClr val="accent2">
                    <a:lumMod val="75000"/>
                  </a:schemeClr>
                </a:solidFill>
                <a:latin typeface="Courier New" charset="0"/>
                <a:ea typeface="Courier New" charset="0"/>
                <a:cs typeface="Courier New" charset="0"/>
                <a:sym typeface="Courier New"/>
              </a:rPr>
              <a:t> </a:t>
            </a:r>
            <a:r>
              <a:rPr lang="en-US" sz="1600" b="1" dirty="0" smtClean="0">
                <a:solidFill>
                  <a:srgbClr val="CC1B00"/>
                </a:solidFill>
                <a:latin typeface="Courier New" charset="0"/>
                <a:ea typeface="Courier New" charset="0"/>
                <a:cs typeface="Courier New" charset="0"/>
                <a:sym typeface="Courier New"/>
              </a:rPr>
              <a:t>throws </a:t>
            </a:r>
            <a:r>
              <a:rPr lang="en-US" sz="1600" b="1" dirty="0" err="1" smtClean="0">
                <a:solidFill>
                  <a:srgbClr val="CC1B00"/>
                </a:solidFill>
                <a:latin typeface="Courier New" charset="0"/>
                <a:ea typeface="Courier New" charset="0"/>
                <a:cs typeface="Courier New" charset="0"/>
                <a:sym typeface="Courier New"/>
              </a:rPr>
              <a:t>IOException</a:t>
            </a:r>
            <a:r>
              <a:rPr lang="en-US" sz="1600" b="1" dirty="0" smtClean="0">
                <a:solidFill>
                  <a:schemeClr val="accent2">
                    <a:lumMod val="75000"/>
                  </a:schemeClr>
                </a:solidFill>
                <a:latin typeface="Courier New" charset="0"/>
                <a:ea typeface="Courier New" charset="0"/>
                <a:cs typeface="Courier New" charset="0"/>
                <a:sym typeface="Courier New"/>
              </a:rPr>
              <a:t> </a:t>
            </a:r>
            <a:r>
              <a:rPr lang="en" sz="1600" dirty="0" smtClean="0">
                <a:solidFill>
                  <a:schemeClr val="accent2">
                    <a:lumMod val="75000"/>
                  </a:schemeClr>
                </a:solidFill>
                <a:latin typeface="Courier New" charset="0"/>
                <a:ea typeface="Courier New" charset="0"/>
                <a:cs typeface="Courier New" charset="0"/>
                <a:sym typeface="Courier New"/>
              </a:rPr>
              <a:t>{</a:t>
            </a:r>
            <a:endParaRPr lang="en" sz="1600" dirty="0">
              <a:solidFill>
                <a:schemeClr val="accent2">
                  <a:lumMod val="75000"/>
                </a:schemeClr>
              </a:solidFill>
              <a:latin typeface="Courier New" charset="0"/>
              <a:ea typeface="Courier New" charset="0"/>
              <a:cs typeface="Courier New" charset="0"/>
              <a:sym typeface="Courier New"/>
            </a:endParaRPr>
          </a:p>
          <a:p>
            <a:pPr lvl="0">
              <a:buClr>
                <a:schemeClr val="dk1"/>
              </a:buClr>
              <a:buSzPct val="68750"/>
            </a:pPr>
            <a:r>
              <a:rPr lang="en" sz="1600" dirty="0">
                <a:solidFill>
                  <a:schemeClr val="accent2">
                    <a:lumMod val="75000"/>
                  </a:schemeClr>
                </a:solidFill>
                <a:latin typeface="Courier New" charset="0"/>
                <a:ea typeface="Courier New" charset="0"/>
                <a:cs typeface="Courier New" charset="0"/>
                <a:sym typeface="Courier New"/>
              </a:rPr>
              <a:t>    </a:t>
            </a:r>
            <a:r>
              <a:rPr lang="en" sz="1600" dirty="0" smtClean="0">
                <a:solidFill>
                  <a:schemeClr val="accent2">
                    <a:lumMod val="75000"/>
                  </a:schemeClr>
                </a:solidFill>
                <a:latin typeface="Courier New" charset="0"/>
                <a:ea typeface="Courier New" charset="0"/>
                <a:cs typeface="Courier New" charset="0"/>
                <a:sym typeface="Courier New"/>
              </a:rPr>
              <a:t>…</a:t>
            </a:r>
          </a:p>
          <a:p>
            <a:pPr lvl="0">
              <a:buClr>
                <a:schemeClr val="dk1"/>
              </a:buClr>
              <a:buSzPct val="68750"/>
            </a:pPr>
            <a:r>
              <a:rPr lang="en" sz="1600" dirty="0">
                <a:solidFill>
                  <a:schemeClr val="accent2">
                    <a:lumMod val="75000"/>
                  </a:schemeClr>
                </a:solidFill>
                <a:latin typeface="Courier New" charset="0"/>
                <a:ea typeface="Courier New" charset="0"/>
                <a:cs typeface="Courier New" charset="0"/>
                <a:sym typeface="Courier New"/>
              </a:rPr>
              <a:t> </a:t>
            </a:r>
            <a:r>
              <a:rPr lang="en" sz="1600" dirty="0" smtClean="0">
                <a:solidFill>
                  <a:schemeClr val="accent2">
                    <a:lumMod val="75000"/>
                  </a:schemeClr>
                </a:solidFill>
                <a:latin typeface="Courier New" charset="0"/>
                <a:ea typeface="Courier New" charset="0"/>
                <a:cs typeface="Courier New" charset="0"/>
                <a:sym typeface="Courier New"/>
              </a:rPr>
              <a:t>   </a:t>
            </a:r>
            <a:r>
              <a:rPr lang="en-US" sz="1600" dirty="0" smtClean="0">
                <a:solidFill>
                  <a:schemeClr val="accent2">
                    <a:lumMod val="75000"/>
                  </a:schemeClr>
                </a:solidFill>
                <a:latin typeface="Courier New" charset="0"/>
                <a:ea typeface="Courier New" charset="0"/>
                <a:cs typeface="Courier New" charset="0"/>
              </a:rPr>
              <a:t>String </a:t>
            </a:r>
            <a:r>
              <a:rPr lang="en-US" sz="1600" dirty="0">
                <a:solidFill>
                  <a:schemeClr val="accent2">
                    <a:lumMod val="75000"/>
                  </a:schemeClr>
                </a:solidFill>
                <a:latin typeface="Courier New" charset="0"/>
                <a:ea typeface="Courier New" charset="0"/>
                <a:cs typeface="Courier New" charset="0"/>
              </a:rPr>
              <a:t>line= </a:t>
            </a:r>
            <a:r>
              <a:rPr lang="en-US" sz="1600" dirty="0" err="1">
                <a:solidFill>
                  <a:schemeClr val="accent2">
                    <a:lumMod val="75000"/>
                  </a:schemeClr>
                </a:solidFill>
                <a:latin typeface="Courier New" charset="0"/>
                <a:ea typeface="Courier New" charset="0"/>
                <a:cs typeface="Courier New" charset="0"/>
              </a:rPr>
              <a:t>kyboard.readLine</a:t>
            </a:r>
            <a:r>
              <a:rPr lang="en-US" sz="1600" dirty="0">
                <a:solidFill>
                  <a:schemeClr val="accent2">
                    <a:lumMod val="75000"/>
                  </a:schemeClr>
                </a:solidFill>
                <a:latin typeface="Courier New" charset="0"/>
                <a:ea typeface="Courier New" charset="0"/>
                <a:cs typeface="Courier New" charset="0"/>
              </a:rPr>
              <a:t>()</a:t>
            </a:r>
            <a:r>
              <a:rPr lang="en-US" sz="1600" dirty="0" smtClean="0">
                <a:solidFill>
                  <a:schemeClr val="accent2">
                    <a:lumMod val="75000"/>
                  </a:schemeClr>
                </a:solidFill>
                <a:latin typeface="Courier New" charset="0"/>
                <a:ea typeface="Courier New" charset="0"/>
                <a:cs typeface="Courier New" charset="0"/>
              </a:rPr>
              <a:t>;</a:t>
            </a:r>
          </a:p>
          <a:p>
            <a:pPr lvl="0">
              <a:buClr>
                <a:schemeClr val="dk1"/>
              </a:buClr>
              <a:buSzPct val="68750"/>
            </a:pPr>
            <a:r>
              <a:rPr lang="en" sz="1600" dirty="0" smtClean="0">
                <a:solidFill>
                  <a:schemeClr val="accent2">
                    <a:lumMod val="75000"/>
                  </a:schemeClr>
                </a:solidFill>
                <a:latin typeface="Courier New" charset="0"/>
                <a:ea typeface="Courier New" charset="0"/>
                <a:cs typeface="Courier New" charset="0"/>
                <a:sym typeface="Courier New"/>
              </a:rPr>
              <a:t>}</a:t>
            </a:r>
            <a:endParaRPr lang="en" sz="1600" dirty="0">
              <a:solidFill>
                <a:schemeClr val="accent2">
                  <a:lumMod val="75000"/>
                </a:schemeClr>
              </a:solidFill>
              <a:latin typeface="Courier New" charset="0"/>
              <a:ea typeface="Courier New" charset="0"/>
              <a:cs typeface="Courier New" charset="0"/>
              <a:sym typeface="Courier New"/>
            </a:endParaRPr>
          </a:p>
        </p:txBody>
      </p:sp>
    </p:spTree>
    <p:extLst>
      <p:ext uri="{BB962C8B-B14F-4D97-AF65-F5344CB8AC3E}">
        <p14:creationId xmlns:p14="http://schemas.microsoft.com/office/powerpoint/2010/main" val="2322112509"/>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19" name="Shape 41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000">
                <a:latin typeface="Courier New"/>
                <a:ea typeface="Courier New"/>
                <a:cs typeface="Courier New"/>
                <a:sym typeface="Courier New"/>
              </a:rPr>
              <a:t>throws </a:t>
            </a:r>
            <a:r>
              <a:rPr lang="en" sz="3000"/>
              <a:t>clause for checked exceptions</a:t>
            </a:r>
          </a:p>
        </p:txBody>
      </p:sp>
      <p:sp>
        <p:nvSpPr>
          <p:cNvPr id="420" name="Shape 42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421" name="Shape 421"/>
          <p:cNvSpPr txBox="1"/>
          <p:nvPr/>
        </p:nvSpPr>
        <p:spPr>
          <a:xfrm>
            <a:off x="491150" y="1555325"/>
            <a:ext cx="7953899" cy="3124199"/>
          </a:xfrm>
          <a:prstGeom prst="rect">
            <a:avLst/>
          </a:prstGeom>
          <a:noFill/>
          <a:ln>
            <a:noFill/>
          </a:ln>
        </p:spPr>
        <p:txBody>
          <a:bodyPr lIns="91425" tIns="91425" rIns="91425" bIns="91425" anchor="t" anchorCtr="0">
            <a:noAutofit/>
          </a:bodyPr>
          <a:lstStyle/>
          <a:p>
            <a:pPr rtl="0">
              <a:spcBef>
                <a:spcPts val="0"/>
              </a:spcBef>
              <a:buNone/>
            </a:pPr>
            <a:endParaRPr sz="1800"/>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a:spcBef>
                <a:spcPts val="0"/>
              </a:spcBef>
              <a:buNone/>
            </a:pPr>
            <a:endParaRPr/>
          </a:p>
        </p:txBody>
      </p:sp>
      <p:sp>
        <p:nvSpPr>
          <p:cNvPr id="422" name="Shape 422"/>
          <p:cNvSpPr txBox="1"/>
          <p:nvPr/>
        </p:nvSpPr>
        <p:spPr>
          <a:xfrm>
            <a:off x="315300" y="4463400"/>
            <a:ext cx="8513400" cy="680099"/>
          </a:xfrm>
          <a:prstGeom prst="rect">
            <a:avLst/>
          </a:prstGeom>
          <a:noFill/>
          <a:ln>
            <a:noFill/>
          </a:ln>
        </p:spPr>
        <p:txBody>
          <a:bodyPr lIns="91425" tIns="91425" rIns="91425" bIns="91425" anchor="t" anchorCtr="0">
            <a:noAutofit/>
          </a:bodyPr>
          <a:lstStyle/>
          <a:p>
            <a:pPr lvl="0">
              <a:spcBef>
                <a:spcPts val="0"/>
              </a:spcBef>
              <a:buNone/>
            </a:pPr>
            <a:r>
              <a:rPr lang="en" dirty="0">
                <a:solidFill>
                  <a:schemeClr val="dk1"/>
                </a:solidFill>
              </a:rPr>
              <a:t>If you’re interested in the “controversy”, </a:t>
            </a:r>
            <a:r>
              <a:rPr lang="en" u="sng" dirty="0">
                <a:solidFill>
                  <a:schemeClr val="hlink"/>
                </a:solidFill>
                <a:hlinkClick r:id="rId3"/>
              </a:rPr>
              <a:t>http://docs.oracle.com/javase/tutorial/essential/exceptions/runtime.html</a:t>
            </a:r>
          </a:p>
        </p:txBody>
      </p:sp>
      <p:sp>
        <p:nvSpPr>
          <p:cNvPr id="423" name="Shape 423"/>
          <p:cNvSpPr txBox="1"/>
          <p:nvPr/>
        </p:nvSpPr>
        <p:spPr>
          <a:xfrm>
            <a:off x="854000" y="1216175"/>
            <a:ext cx="7228199" cy="3364500"/>
          </a:xfrm>
          <a:prstGeom prst="rect">
            <a:avLst/>
          </a:prstGeom>
          <a:noFill/>
          <a:ln>
            <a:noFill/>
          </a:ln>
        </p:spPr>
        <p:txBody>
          <a:bodyPr lIns="91425" tIns="91425" rIns="91425" bIns="91425" anchor="t" anchorCtr="0">
            <a:noAutofit/>
          </a:bodyPr>
          <a:lstStyle/>
          <a:p>
            <a:pPr lvl="0" rtl="0">
              <a:lnSpc>
                <a:spcPct val="100000"/>
              </a:lnSpc>
              <a:spcBef>
                <a:spcPts val="0"/>
              </a:spcBef>
              <a:buClr>
                <a:schemeClr val="dk1"/>
              </a:buClr>
              <a:buSzPct val="68750"/>
              <a:buFont typeface="Arial"/>
              <a:buNone/>
            </a:pPr>
            <a:r>
              <a:rPr lang="en" sz="1600" dirty="0">
                <a:solidFill>
                  <a:srgbClr val="1155CC"/>
                </a:solidFill>
                <a:latin typeface="Courier New"/>
                <a:ea typeface="Courier New"/>
                <a:cs typeface="Courier New"/>
                <a:sym typeface="Courier New"/>
              </a:rPr>
              <a:t>/** Class to illustrate exception handling */</a:t>
            </a:r>
          </a:p>
          <a:p>
            <a:pPr lvl="0" rtl="0">
              <a:lnSpc>
                <a:spcPct val="100000"/>
              </a:lnSpc>
              <a:spcBef>
                <a:spcPts val="0"/>
              </a:spcBef>
              <a:buClr>
                <a:schemeClr val="dk1"/>
              </a:buClr>
              <a:buSzPct val="68750"/>
              <a:buFont typeface="Arial"/>
              <a:buNone/>
            </a:pPr>
            <a:r>
              <a:rPr lang="en" sz="1600" b="1" dirty="0">
                <a:solidFill>
                  <a:srgbClr val="1155CC"/>
                </a:solidFill>
                <a:latin typeface="Courier New"/>
                <a:ea typeface="Courier New"/>
                <a:cs typeface="Courier New"/>
                <a:sym typeface="Courier New"/>
              </a:rPr>
              <a:t>public</a:t>
            </a: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class</a:t>
            </a:r>
            <a:r>
              <a:rPr lang="en" sz="1600" dirty="0">
                <a:solidFill>
                  <a:srgbClr val="1155CC"/>
                </a:solidFill>
                <a:latin typeface="Courier New"/>
                <a:ea typeface="Courier New"/>
                <a:cs typeface="Courier New"/>
                <a:sym typeface="Courier New"/>
              </a:rPr>
              <a:t> Ex {</a:t>
            </a:r>
          </a:p>
          <a:p>
            <a:pPr lvl="0" rtl="0">
              <a:lnSpc>
                <a:spcPct val="100000"/>
              </a:lnSpc>
              <a:spcBef>
                <a:spcPts val="600"/>
              </a:spcBef>
              <a:buClr>
                <a:schemeClr val="dk1"/>
              </a:buClr>
              <a:buSzPct val="68750"/>
              <a:buFont typeface="Arial"/>
              <a:buNone/>
            </a:pP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public</a:t>
            </a: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static</a:t>
            </a: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void</a:t>
            </a:r>
            <a:r>
              <a:rPr lang="en" sz="1600" dirty="0">
                <a:solidFill>
                  <a:srgbClr val="1155CC"/>
                </a:solidFill>
                <a:latin typeface="Courier New"/>
                <a:ea typeface="Courier New"/>
                <a:cs typeface="Courier New"/>
                <a:sym typeface="Courier New"/>
              </a:rPr>
              <a:t> main() {</a:t>
            </a:r>
          </a:p>
          <a:p>
            <a:pPr lvl="0" rtl="0">
              <a:lnSpc>
                <a:spcPct val="100000"/>
              </a:lnSpc>
              <a:spcBef>
                <a:spcPts val="0"/>
              </a:spcBef>
              <a:buClr>
                <a:schemeClr val="dk1"/>
              </a:buClr>
              <a:buSzPct val="68750"/>
              <a:buFont typeface="Arial"/>
              <a:buNone/>
            </a:pP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try</a:t>
            </a:r>
            <a:r>
              <a:rPr lang="en" sz="1600" dirty="0">
                <a:solidFill>
                  <a:srgbClr val="1155CC"/>
                </a:solidFill>
                <a:latin typeface="Courier New"/>
                <a:ea typeface="Courier New"/>
                <a:cs typeface="Courier New"/>
                <a:sym typeface="Courier New"/>
              </a:rPr>
              <a:t> { second(); } </a:t>
            </a:r>
            <a:r>
              <a:rPr lang="en" sz="1600" b="1" dirty="0">
                <a:solidFill>
                  <a:srgbClr val="1155CC"/>
                </a:solidFill>
                <a:latin typeface="Courier New"/>
                <a:ea typeface="Courier New"/>
                <a:cs typeface="Courier New"/>
                <a:sym typeface="Courier New"/>
              </a:rPr>
              <a:t>catch</a:t>
            </a:r>
            <a:r>
              <a:rPr lang="en" sz="1600" dirty="0">
                <a:solidFill>
                  <a:srgbClr val="1155CC"/>
                </a:solidFill>
                <a:latin typeface="Courier New"/>
                <a:ea typeface="Courier New"/>
                <a:cs typeface="Courier New"/>
                <a:sym typeface="Courier New"/>
              </a:rPr>
              <a:t> (</a:t>
            </a:r>
            <a:r>
              <a:rPr lang="en" sz="1600" dirty="0" err="1">
                <a:solidFill>
                  <a:srgbClr val="1155CC"/>
                </a:solidFill>
                <a:latin typeface="Courier New"/>
                <a:ea typeface="Courier New"/>
                <a:cs typeface="Courier New"/>
                <a:sym typeface="Courier New"/>
              </a:rPr>
              <a:t>OurException</a:t>
            </a:r>
            <a:r>
              <a:rPr lang="en" sz="1600" dirty="0">
                <a:solidFill>
                  <a:srgbClr val="1155CC"/>
                </a:solidFill>
                <a:latin typeface="Courier New"/>
                <a:ea typeface="Courier New"/>
                <a:cs typeface="Courier New"/>
                <a:sym typeface="Courier New"/>
              </a:rPr>
              <a:t> e) {}</a:t>
            </a:r>
          </a:p>
          <a:p>
            <a:pPr lvl="0" rtl="0">
              <a:lnSpc>
                <a:spcPct val="100000"/>
              </a:lnSpc>
              <a:spcBef>
                <a:spcPts val="0"/>
              </a:spcBef>
              <a:buClr>
                <a:schemeClr val="dk1"/>
              </a:buClr>
              <a:buSzPct val="68750"/>
              <a:buFont typeface="Arial"/>
              <a:buNone/>
            </a:pPr>
            <a:r>
              <a:rPr lang="en" sz="1600" dirty="0">
                <a:solidFill>
                  <a:srgbClr val="1155CC"/>
                </a:solidFill>
                <a:latin typeface="Courier New"/>
                <a:ea typeface="Courier New"/>
                <a:cs typeface="Courier New"/>
                <a:sym typeface="Courier New"/>
              </a:rPr>
              <a:t>	}</a:t>
            </a:r>
          </a:p>
          <a:p>
            <a:pPr lvl="0" rtl="0">
              <a:lnSpc>
                <a:spcPct val="100000"/>
              </a:lnSpc>
              <a:spcBef>
                <a:spcPts val="600"/>
              </a:spcBef>
              <a:buClr>
                <a:schemeClr val="dk1"/>
              </a:buClr>
              <a:buSzPct val="68750"/>
              <a:buFont typeface="Arial"/>
              <a:buNone/>
            </a:pP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public</a:t>
            </a: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static</a:t>
            </a: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void</a:t>
            </a:r>
            <a:r>
              <a:rPr lang="en" sz="1600" dirty="0">
                <a:solidFill>
                  <a:srgbClr val="1155CC"/>
                </a:solidFill>
                <a:latin typeface="Courier New"/>
                <a:ea typeface="Courier New"/>
                <a:cs typeface="Courier New"/>
                <a:sym typeface="Courier New"/>
              </a:rPr>
              <a:t> second() </a:t>
            </a:r>
            <a:r>
              <a:rPr lang="en" sz="1600" b="1" dirty="0">
                <a:solidFill>
                  <a:srgbClr val="CC0000"/>
                </a:solidFill>
                <a:latin typeface="Courier New"/>
                <a:ea typeface="Courier New"/>
                <a:cs typeface="Courier New"/>
                <a:sym typeface="Courier New"/>
              </a:rPr>
              <a:t>throws </a:t>
            </a:r>
            <a:r>
              <a:rPr lang="en" sz="1600" b="1" dirty="0" err="1">
                <a:solidFill>
                  <a:srgbClr val="CC0000"/>
                </a:solidFill>
                <a:latin typeface="Courier New"/>
                <a:ea typeface="Courier New"/>
                <a:cs typeface="Courier New"/>
                <a:sym typeface="Courier New"/>
              </a:rPr>
              <a:t>OurException</a:t>
            </a:r>
            <a:r>
              <a:rPr lang="en" sz="1600" dirty="0">
                <a:solidFill>
                  <a:srgbClr val="1155CC"/>
                </a:solidFill>
                <a:latin typeface="Courier New"/>
                <a:ea typeface="Courier New"/>
                <a:cs typeface="Courier New"/>
                <a:sym typeface="Courier New"/>
              </a:rPr>
              <a:t> {</a:t>
            </a:r>
          </a:p>
          <a:p>
            <a:pPr lvl="0" rtl="0">
              <a:lnSpc>
                <a:spcPct val="100000"/>
              </a:lnSpc>
              <a:spcBef>
                <a:spcPts val="0"/>
              </a:spcBef>
              <a:buClr>
                <a:schemeClr val="dk1"/>
              </a:buClr>
              <a:buSzPct val="68750"/>
              <a:buFont typeface="Arial"/>
              <a:buNone/>
            </a:pPr>
            <a:r>
              <a:rPr lang="en" sz="1600" dirty="0">
                <a:solidFill>
                  <a:srgbClr val="1155CC"/>
                </a:solidFill>
                <a:latin typeface="Courier New"/>
                <a:ea typeface="Courier New"/>
                <a:cs typeface="Courier New"/>
                <a:sym typeface="Courier New"/>
              </a:rPr>
              <a:t>    	third();</a:t>
            </a:r>
          </a:p>
          <a:p>
            <a:pPr lvl="0" rtl="0">
              <a:lnSpc>
                <a:spcPct val="100000"/>
              </a:lnSpc>
              <a:spcBef>
                <a:spcPts val="0"/>
              </a:spcBef>
              <a:buClr>
                <a:schemeClr val="dk1"/>
              </a:buClr>
              <a:buSzPct val="68750"/>
              <a:buFont typeface="Arial"/>
              <a:buNone/>
            </a:pPr>
            <a:r>
              <a:rPr lang="en" sz="1600" dirty="0">
                <a:solidFill>
                  <a:srgbClr val="1155CC"/>
                </a:solidFill>
                <a:latin typeface="Courier New"/>
                <a:ea typeface="Courier New"/>
                <a:cs typeface="Courier New"/>
                <a:sym typeface="Courier New"/>
              </a:rPr>
              <a:t>	}</a:t>
            </a:r>
          </a:p>
          <a:p>
            <a:pPr lvl="0" rtl="0">
              <a:lnSpc>
                <a:spcPct val="100000"/>
              </a:lnSpc>
              <a:spcBef>
                <a:spcPts val="600"/>
              </a:spcBef>
              <a:buClr>
                <a:schemeClr val="dk1"/>
              </a:buClr>
              <a:buSzPct val="68750"/>
              <a:buFont typeface="Arial"/>
              <a:buNone/>
            </a:pP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public</a:t>
            </a: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static</a:t>
            </a: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void</a:t>
            </a:r>
            <a:r>
              <a:rPr lang="en" sz="1600" dirty="0">
                <a:solidFill>
                  <a:srgbClr val="1155CC"/>
                </a:solidFill>
                <a:latin typeface="Courier New"/>
                <a:ea typeface="Courier New"/>
                <a:cs typeface="Courier New"/>
                <a:sym typeface="Courier New"/>
              </a:rPr>
              <a:t> third() </a:t>
            </a:r>
            <a:r>
              <a:rPr lang="en" sz="1600" b="1" dirty="0">
                <a:solidFill>
                  <a:srgbClr val="CC0000"/>
                </a:solidFill>
                <a:latin typeface="Courier New"/>
                <a:ea typeface="Courier New"/>
                <a:cs typeface="Courier New"/>
                <a:sym typeface="Courier New"/>
              </a:rPr>
              <a:t>throws </a:t>
            </a:r>
            <a:r>
              <a:rPr lang="en" sz="1600" b="1" dirty="0" err="1">
                <a:solidFill>
                  <a:srgbClr val="CC0000"/>
                </a:solidFill>
                <a:latin typeface="Courier New"/>
                <a:ea typeface="Courier New"/>
                <a:cs typeface="Courier New"/>
                <a:sym typeface="Courier New"/>
              </a:rPr>
              <a:t>OurException</a:t>
            </a:r>
            <a:r>
              <a:rPr lang="en" sz="1600" dirty="0">
                <a:solidFill>
                  <a:srgbClr val="1155CC"/>
                </a:solidFill>
                <a:latin typeface="Courier New"/>
                <a:ea typeface="Courier New"/>
                <a:cs typeface="Courier New"/>
                <a:sym typeface="Courier New"/>
              </a:rPr>
              <a:t> {</a:t>
            </a:r>
          </a:p>
          <a:p>
            <a:pPr lvl="0" rtl="0">
              <a:lnSpc>
                <a:spcPct val="100000"/>
              </a:lnSpc>
              <a:spcBef>
                <a:spcPts val="0"/>
              </a:spcBef>
              <a:buClr>
                <a:schemeClr val="dk1"/>
              </a:buClr>
              <a:buSzPct val="68750"/>
              <a:buFont typeface="Arial"/>
              <a:buNone/>
            </a:pP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throw new </a:t>
            </a:r>
            <a:r>
              <a:rPr lang="en" sz="1600" dirty="0" err="1">
                <a:solidFill>
                  <a:srgbClr val="1155CC"/>
                </a:solidFill>
                <a:latin typeface="Courier New"/>
                <a:ea typeface="Courier New"/>
                <a:cs typeface="Courier New"/>
                <a:sym typeface="Courier New"/>
              </a:rPr>
              <a:t>OurException</a:t>
            </a:r>
            <a:r>
              <a:rPr lang="en" sz="1600" dirty="0">
                <a:solidFill>
                  <a:srgbClr val="1155CC"/>
                </a:solidFill>
                <a:latin typeface="Courier New"/>
                <a:ea typeface="Courier New"/>
                <a:cs typeface="Courier New"/>
                <a:sym typeface="Courier New"/>
              </a:rPr>
              <a:t>("mine");</a:t>
            </a:r>
          </a:p>
          <a:p>
            <a:pPr lvl="0" indent="457200" rtl="0">
              <a:lnSpc>
                <a:spcPct val="100000"/>
              </a:lnSpc>
              <a:spcBef>
                <a:spcPts val="0"/>
              </a:spcBef>
              <a:buNone/>
            </a:pPr>
            <a:r>
              <a:rPr lang="en" sz="1600" dirty="0">
                <a:solidFill>
                  <a:srgbClr val="1155CC"/>
                </a:solidFill>
                <a:latin typeface="Courier New"/>
                <a:ea typeface="Courier New"/>
                <a:cs typeface="Courier New"/>
                <a:sym typeface="Courier New"/>
              </a:rPr>
              <a:t>}</a:t>
            </a:r>
          </a:p>
          <a:p>
            <a:pPr lvl="0">
              <a:lnSpc>
                <a:spcPct val="100000"/>
              </a:lnSpc>
              <a:spcBef>
                <a:spcPts val="0"/>
              </a:spcBef>
              <a:buNone/>
            </a:pPr>
            <a:r>
              <a:rPr lang="en" sz="1600" dirty="0">
                <a:solidFill>
                  <a:srgbClr val="1155CC"/>
                </a:solidFill>
                <a:latin typeface="Courier New"/>
                <a:ea typeface="Courier New"/>
                <a:cs typeface="Courier New"/>
                <a:sym typeface="Courier New"/>
              </a:rPr>
              <a:t>}</a:t>
            </a:r>
          </a:p>
        </p:txBody>
      </p:sp>
      <p:sp>
        <p:nvSpPr>
          <p:cNvPr id="424" name="Shape 42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Tree>
  </p:cSld>
  <p:clrMapOvr>
    <a:masterClrMapping/>
  </p:clrMapOvr>
  <p:transition spd="slow">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28"/>
        <p:cNvGrpSpPr/>
        <p:nvPr/>
      </p:nvGrpSpPr>
      <p:grpSpPr>
        <a:xfrm>
          <a:off x="0" y="0"/>
          <a:ext cx="0" cy="0"/>
          <a:chOff x="0" y="0"/>
          <a:chExt cx="0" cy="0"/>
        </a:xfrm>
      </p:grpSpPr>
      <p:sp>
        <p:nvSpPr>
          <p:cNvPr id="429" name="Shape 42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dirty="0">
                <a:solidFill>
                  <a:srgbClr val="1155CC"/>
                </a:solidFill>
              </a:rPr>
              <a:t>Demo </a:t>
            </a:r>
            <a:r>
              <a:rPr lang="en-US" dirty="0" smtClean="0">
                <a:solidFill>
                  <a:srgbClr val="1155CC"/>
                </a:solidFill>
              </a:rPr>
              <a:t>2</a:t>
            </a:r>
            <a:r>
              <a:rPr lang="en" dirty="0" smtClean="0">
                <a:solidFill>
                  <a:srgbClr val="1155CC"/>
                </a:solidFill>
              </a:rPr>
              <a:t>:</a:t>
            </a:r>
            <a:r>
              <a:rPr lang="en" dirty="0" smtClean="0"/>
              <a:t> </a:t>
            </a:r>
            <a:r>
              <a:rPr lang="en" dirty="0"/>
              <a:t>Pythagorean Solver</a:t>
            </a:r>
          </a:p>
        </p:txBody>
      </p:sp>
      <p:sp>
        <p:nvSpPr>
          <p:cNvPr id="430" name="Shape 430"/>
          <p:cNvSpPr txBox="1"/>
          <p:nvPr/>
        </p:nvSpPr>
        <p:spPr>
          <a:xfrm>
            <a:off x="756000" y="1445275"/>
            <a:ext cx="7631999" cy="2862300"/>
          </a:xfrm>
          <a:prstGeom prst="rect">
            <a:avLst/>
          </a:prstGeom>
          <a:noFill/>
          <a:ln>
            <a:noFill/>
          </a:ln>
        </p:spPr>
        <p:txBody>
          <a:bodyPr lIns="91425" tIns="91425" rIns="91425" bIns="91425" anchor="t" anchorCtr="0">
            <a:noAutofit/>
          </a:bodyPr>
          <a:lstStyle/>
          <a:p>
            <a:pPr marL="457200" lvl="0" indent="-368300" rtl="0">
              <a:lnSpc>
                <a:spcPct val="115000"/>
              </a:lnSpc>
              <a:spcBef>
                <a:spcPts val="0"/>
              </a:spcBef>
              <a:buClr>
                <a:srgbClr val="000000"/>
              </a:buClr>
              <a:buSzPct val="100000"/>
              <a:buFont typeface="Arial"/>
              <a:buChar char="●"/>
            </a:pPr>
            <a:r>
              <a:rPr lang="en" sz="2200" dirty="0"/>
              <a:t>Given </a:t>
            </a:r>
            <a:r>
              <a:rPr lang="en" sz="2200" i="1" dirty="0"/>
              <a:t>a </a:t>
            </a:r>
            <a:r>
              <a:rPr lang="en" sz="2200" dirty="0"/>
              <a:t>and </a:t>
            </a:r>
            <a:r>
              <a:rPr lang="en" sz="2200" i="1" dirty="0"/>
              <a:t>b</a:t>
            </a:r>
            <a:r>
              <a:rPr lang="en" sz="2200" dirty="0"/>
              <a:t>: solve for </a:t>
            </a:r>
            <a:r>
              <a:rPr lang="en" sz="2200" i="1" dirty="0"/>
              <a:t>c</a:t>
            </a:r>
            <a:r>
              <a:rPr lang="en" sz="2200" dirty="0"/>
              <a:t> in a</a:t>
            </a:r>
            <a:r>
              <a:rPr lang="en" sz="2200" baseline="30000" dirty="0"/>
              <a:t>2</a:t>
            </a:r>
            <a:r>
              <a:rPr lang="en" sz="2200" dirty="0"/>
              <a:t> + b</a:t>
            </a:r>
            <a:r>
              <a:rPr lang="en" sz="2200" baseline="30000" dirty="0"/>
              <a:t>2</a:t>
            </a:r>
            <a:r>
              <a:rPr lang="en" sz="2200" dirty="0"/>
              <a:t> = c</a:t>
            </a:r>
            <a:r>
              <a:rPr lang="en" sz="2200" baseline="30000" dirty="0"/>
              <a:t>2</a:t>
            </a:r>
          </a:p>
          <a:p>
            <a:pPr marL="457200" lvl="0" indent="-368300" rtl="0">
              <a:lnSpc>
                <a:spcPct val="115000"/>
              </a:lnSpc>
              <a:spcBef>
                <a:spcPts val="0"/>
              </a:spcBef>
              <a:buClr>
                <a:srgbClr val="000000"/>
              </a:buClr>
              <a:buSzPct val="100000"/>
              <a:buFont typeface="Arial"/>
              <a:buChar char="●"/>
            </a:pPr>
            <a:r>
              <a:rPr lang="en" sz="2200" dirty="0"/>
              <a:t>Reads in input from keyboard</a:t>
            </a:r>
          </a:p>
          <a:p>
            <a:pPr marL="457200" lvl="0" indent="-368300" rtl="0">
              <a:lnSpc>
                <a:spcPct val="115000"/>
              </a:lnSpc>
              <a:spcBef>
                <a:spcPts val="0"/>
              </a:spcBef>
              <a:buClr>
                <a:srgbClr val="000000"/>
              </a:buClr>
              <a:buSzPct val="100000"/>
              <a:buFont typeface="Arial"/>
              <a:buChar char="●"/>
            </a:pPr>
            <a:r>
              <a:rPr lang="en" sz="2200" dirty="0"/>
              <a:t>Handles any exceptions</a:t>
            </a:r>
          </a:p>
        </p:txBody>
      </p:sp>
      <p:sp>
        <p:nvSpPr>
          <p:cNvPr id="431" name="Shape 431"/>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Tree>
  </p:cSld>
  <p:clrMapOvr>
    <a:masterClrMapping/>
  </p:clrMapOvr>
  <p:transition spd="slow">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42"/>
        <p:cNvGrpSpPr/>
        <p:nvPr/>
      </p:nvGrpSpPr>
      <p:grpSpPr>
        <a:xfrm>
          <a:off x="0" y="0"/>
          <a:ext cx="0" cy="0"/>
          <a:chOff x="0" y="0"/>
          <a:chExt cx="0" cy="0"/>
        </a:xfrm>
      </p:grpSpPr>
      <p:sp>
        <p:nvSpPr>
          <p:cNvPr id="443" name="Shape 44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Key takeaways</a:t>
            </a:r>
          </a:p>
        </p:txBody>
      </p:sp>
      <p:sp>
        <p:nvSpPr>
          <p:cNvPr id="444" name="Shape 444"/>
          <p:cNvSpPr txBox="1"/>
          <p:nvPr/>
        </p:nvSpPr>
        <p:spPr>
          <a:xfrm>
            <a:off x="588175" y="1401625"/>
            <a:ext cx="4915499" cy="3186899"/>
          </a:xfrm>
          <a:prstGeom prst="rect">
            <a:avLst/>
          </a:prstGeom>
          <a:noFill/>
          <a:ln>
            <a:noFill/>
          </a:ln>
        </p:spPr>
        <p:txBody>
          <a:bodyPr lIns="91425" tIns="91425" rIns="91425" bIns="91425" anchor="t" anchorCtr="0">
            <a:noAutofit/>
          </a:bodyPr>
          <a:lstStyle/>
          <a:p>
            <a:pPr marL="457200" lvl="0" indent="-355600" rtl="0">
              <a:spcBef>
                <a:spcPts val="0"/>
              </a:spcBef>
              <a:buClr>
                <a:srgbClr val="000000"/>
              </a:buClr>
              <a:buSzPct val="100000"/>
              <a:buFont typeface="Arial"/>
              <a:buAutoNum type="arabicPeriod"/>
            </a:pPr>
            <a:r>
              <a:rPr lang="en" sz="2000" dirty="0"/>
              <a:t>Java arrays do not extend!</a:t>
            </a:r>
          </a:p>
          <a:p>
            <a:pPr marL="457200" lvl="0" indent="-355600" rtl="0">
              <a:spcBef>
                <a:spcPts val="0"/>
              </a:spcBef>
              <a:buClr>
                <a:srgbClr val="000000"/>
              </a:buClr>
              <a:buSzPct val="100000"/>
              <a:buFont typeface="Arial"/>
              <a:buAutoNum type="arabicPeriod"/>
            </a:pPr>
            <a:r>
              <a:rPr lang="en" sz="2000" dirty="0"/>
              <a:t>A 2D array is just </a:t>
            </a:r>
            <a:r>
              <a:rPr lang="en" sz="2000" dirty="0" smtClean="0"/>
              <a:t>a</a:t>
            </a:r>
            <a:r>
              <a:rPr lang="en-US" sz="2000" dirty="0" smtClean="0"/>
              <a:t> 1D</a:t>
            </a:r>
            <a:r>
              <a:rPr lang="en" sz="2000" dirty="0" smtClean="0"/>
              <a:t> </a:t>
            </a:r>
            <a:r>
              <a:rPr lang="en" sz="2000" dirty="0"/>
              <a:t>array of 1D arrays.</a:t>
            </a:r>
          </a:p>
          <a:p>
            <a:pPr marL="457200" lvl="0" indent="-355600" rtl="0">
              <a:spcBef>
                <a:spcPts val="0"/>
              </a:spcBef>
              <a:buClr>
                <a:srgbClr val="000000"/>
              </a:buClr>
              <a:buSzPct val="100000"/>
              <a:buFont typeface="Arial"/>
              <a:buAutoNum type="arabicPeriod"/>
            </a:pPr>
            <a:r>
              <a:rPr lang="en" sz="2000" dirty="0"/>
              <a:t>Thrown exceptions bubble up the call stack until they are handled by a try-catch block. </a:t>
            </a:r>
            <a:r>
              <a:rPr lang="en" sz="2000" dirty="0">
                <a:solidFill>
                  <a:srgbClr val="3C78D8"/>
                </a:solidFill>
              </a:rPr>
              <a:t>In the system, the call of method main </a:t>
            </a:r>
            <a:r>
              <a:rPr lang="en" sz="2000" b="1" dirty="0">
                <a:solidFill>
                  <a:srgbClr val="3C78D8"/>
                </a:solidFill>
              </a:rPr>
              <a:t>is</a:t>
            </a:r>
            <a:r>
              <a:rPr lang="en" sz="2000" dirty="0">
                <a:solidFill>
                  <a:srgbClr val="3C78D8"/>
                </a:solidFill>
              </a:rPr>
              <a:t> in a try-catch statement, and its catch block prints out information about the thrown exception.</a:t>
            </a:r>
          </a:p>
        </p:txBody>
      </p:sp>
      <p:sp>
        <p:nvSpPr>
          <p:cNvPr id="445" name="Shape 445"/>
          <p:cNvSpPr/>
          <p:nvPr/>
        </p:nvSpPr>
        <p:spPr>
          <a:xfrm>
            <a:off x="5503825" y="975350"/>
            <a:ext cx="3291900" cy="366000"/>
          </a:xfrm>
          <a:prstGeom prst="rect">
            <a:avLst/>
          </a:prstGeom>
          <a:solidFill>
            <a:srgbClr val="FFFFFF"/>
          </a:solidFill>
          <a:ln>
            <a:noFill/>
          </a:ln>
        </p:spPr>
        <p:txBody>
          <a:bodyPr lIns="91425" tIns="91425" rIns="91425" bIns="91425" anchor="ctr" anchorCtr="0">
            <a:noAutofit/>
          </a:bodyPr>
          <a:lstStyle/>
          <a:p>
            <a:pPr>
              <a:spcBef>
                <a:spcPts val="0"/>
              </a:spcBef>
              <a:buNone/>
            </a:pPr>
            <a:endParaRPr/>
          </a:p>
        </p:txBody>
      </p:sp>
      <p:pic>
        <p:nvPicPr>
          <p:cNvPr id="446" name="Shape 446"/>
          <p:cNvPicPr preferRelativeResize="0"/>
          <p:nvPr/>
        </p:nvPicPr>
        <p:blipFill>
          <a:blip r:embed="rId3">
            <a:alphaModFix/>
          </a:blip>
          <a:stretch>
            <a:fillRect/>
          </a:stretch>
        </p:blipFill>
        <p:spPr>
          <a:xfrm>
            <a:off x="5700100" y="468832"/>
            <a:ext cx="3095625" cy="3914775"/>
          </a:xfrm>
          <a:prstGeom prst="rect">
            <a:avLst/>
          </a:prstGeom>
          <a:noFill/>
          <a:ln>
            <a:noFill/>
          </a:ln>
        </p:spPr>
      </p:pic>
      <p:sp>
        <p:nvSpPr>
          <p:cNvPr id="447" name="Shape 447"/>
          <p:cNvSpPr txBox="1"/>
          <p:nvPr/>
        </p:nvSpPr>
        <p:spPr>
          <a:xfrm>
            <a:off x="7439600" y="4200301"/>
            <a:ext cx="1384700" cy="147930"/>
          </a:xfrm>
          <a:prstGeom prst="rect">
            <a:avLst/>
          </a:prstGeom>
          <a:noFill/>
          <a:ln>
            <a:noFill/>
          </a:ln>
        </p:spPr>
        <p:txBody>
          <a:bodyPr lIns="91425" tIns="91425" rIns="91425" bIns="91425" anchor="ctr" anchorCtr="0">
            <a:noAutofit/>
          </a:bodyPr>
          <a:lstStyle/>
          <a:p>
            <a:pPr algn="r">
              <a:spcBef>
                <a:spcPts val="0"/>
              </a:spcBef>
              <a:buNone/>
            </a:pPr>
            <a:r>
              <a:rPr lang="en" sz="1000" dirty="0"/>
              <a:t>http://xkcd.com/1188/</a:t>
            </a:r>
          </a:p>
        </p:txBody>
      </p:sp>
      <p:sp>
        <p:nvSpPr>
          <p:cNvPr id="2" name="TextBox 1"/>
          <p:cNvSpPr txBox="1"/>
          <p:nvPr/>
        </p:nvSpPr>
        <p:spPr>
          <a:xfrm>
            <a:off x="5700100" y="4366905"/>
            <a:ext cx="3124200" cy="523220"/>
          </a:xfrm>
          <a:prstGeom prst="rect">
            <a:avLst/>
          </a:prstGeom>
          <a:noFill/>
        </p:spPr>
        <p:txBody>
          <a:bodyPr wrap="square" rtlCol="0">
            <a:spAutoFit/>
          </a:bodyPr>
          <a:lstStyle/>
          <a:p>
            <a:r>
              <a:rPr lang="en-US" dirty="0" smtClean="0"/>
              <a:t>Alt-Text: I'm </a:t>
            </a:r>
            <a:r>
              <a:rPr lang="en-US" dirty="0"/>
              <a:t>trying to build character but Eclipse is really confusing.</a:t>
            </a:r>
            <a:endParaRPr lang="en-US" dirty="0"/>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t>1D Array Review</a:t>
            </a:r>
          </a:p>
        </p:txBody>
      </p:sp>
      <p:sp>
        <p:nvSpPr>
          <p:cNvPr id="54" name="Shape 54"/>
          <p:cNvSpPr txBox="1">
            <a:spLocks noGrp="1"/>
          </p:cNvSpPr>
          <p:nvPr>
            <p:ph type="body" idx="1"/>
          </p:nvPr>
        </p:nvSpPr>
        <p:spPr>
          <a:xfrm>
            <a:off x="457200" y="1200150"/>
            <a:ext cx="8229600" cy="577199"/>
          </a:xfrm>
          <a:prstGeom prst="rect">
            <a:avLst/>
          </a:prstGeom>
        </p:spPr>
        <p:txBody>
          <a:bodyPr lIns="91425" tIns="91425" rIns="91425" bIns="91425" anchor="t" anchorCtr="0">
            <a:noAutofit/>
          </a:bodyPr>
          <a:lstStyle/>
          <a:p>
            <a:pPr rtl="0">
              <a:spcBef>
                <a:spcPts val="0"/>
              </a:spcBef>
              <a:buNone/>
            </a:pPr>
            <a:r>
              <a:rPr lang="en" sz="2300" b="1" dirty="0">
                <a:solidFill>
                  <a:srgbClr val="1155CC"/>
                </a:solidFill>
                <a:latin typeface="Courier New"/>
                <a:ea typeface="Courier New"/>
                <a:cs typeface="Courier New"/>
                <a:sym typeface="Courier New"/>
              </a:rPr>
              <a:t>Animal[] </a:t>
            </a:r>
            <a:r>
              <a:rPr lang="en" sz="2300" b="1" dirty="0" smtClean="0">
                <a:solidFill>
                  <a:srgbClr val="1155CC"/>
                </a:solidFill>
                <a:latin typeface="Courier New"/>
                <a:ea typeface="Courier New"/>
                <a:cs typeface="Courier New"/>
                <a:sym typeface="Courier New"/>
              </a:rPr>
              <a:t>pets= </a:t>
            </a:r>
            <a:r>
              <a:rPr lang="en" sz="2300" b="1" dirty="0">
                <a:solidFill>
                  <a:srgbClr val="1155CC"/>
                </a:solidFill>
                <a:latin typeface="Courier New"/>
                <a:ea typeface="Courier New"/>
                <a:cs typeface="Courier New"/>
                <a:sym typeface="Courier New"/>
              </a:rPr>
              <a:t>new Animal[3];</a:t>
            </a:r>
          </a:p>
          <a:p>
            <a:pPr lvl="0" rtl="0">
              <a:spcBef>
                <a:spcPts val="0"/>
              </a:spcBef>
              <a:buNone/>
            </a:pPr>
            <a:endParaRPr sz="2200" b="1" dirty="0">
              <a:solidFill>
                <a:srgbClr val="1155CC"/>
              </a:solidFill>
              <a:latin typeface="Courier New"/>
              <a:ea typeface="Courier New"/>
              <a:cs typeface="Courier New"/>
              <a:sym typeface="Courier New"/>
            </a:endParaRPr>
          </a:p>
          <a:p>
            <a:pPr lvl="0" rtl="0">
              <a:spcBef>
                <a:spcPts val="0"/>
              </a:spcBef>
              <a:buNone/>
            </a:pPr>
            <a:endParaRPr sz="2200" dirty="0">
              <a:solidFill>
                <a:srgbClr val="000000"/>
              </a:solidFill>
            </a:endParaRPr>
          </a:p>
          <a:p>
            <a:pPr lvl="0" rtl="0">
              <a:spcBef>
                <a:spcPts val="0"/>
              </a:spcBef>
              <a:buNone/>
            </a:pPr>
            <a:endParaRPr sz="2200" dirty="0"/>
          </a:p>
        </p:txBody>
      </p:sp>
      <p:sp>
        <p:nvSpPr>
          <p:cNvPr id="55" name="Shape 5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grpSp>
        <p:nvGrpSpPr>
          <p:cNvPr id="56" name="Shape 56"/>
          <p:cNvGrpSpPr/>
          <p:nvPr/>
        </p:nvGrpSpPr>
        <p:grpSpPr>
          <a:xfrm>
            <a:off x="6178475" y="2529900"/>
            <a:ext cx="2373000" cy="2289599"/>
            <a:chOff x="6178475" y="2529900"/>
            <a:chExt cx="2373000" cy="2289599"/>
          </a:xfrm>
        </p:grpSpPr>
        <p:sp>
          <p:nvSpPr>
            <p:cNvPr id="57" name="Shape 57"/>
            <p:cNvSpPr txBox="1"/>
            <p:nvPr/>
          </p:nvSpPr>
          <p:spPr>
            <a:xfrm>
              <a:off x="6178475" y="2529900"/>
              <a:ext cx="1327800" cy="418200"/>
            </a:xfrm>
            <a:prstGeom prst="rect">
              <a:avLst/>
            </a:prstGeom>
            <a:noFill/>
            <a:ln w="19050" cap="flat">
              <a:solidFill>
                <a:srgbClr val="999999"/>
              </a:solidFill>
              <a:prstDash val="solid"/>
              <a:round/>
              <a:headEnd type="none" w="med" len="med"/>
              <a:tailEnd type="none" w="med" len="med"/>
            </a:ln>
          </p:spPr>
          <p:txBody>
            <a:bodyPr lIns="91425" tIns="91425" rIns="91425" bIns="91425" anchor="t" anchorCtr="0">
              <a:noAutofit/>
            </a:bodyPr>
            <a:lstStyle/>
            <a:p>
              <a:pPr>
                <a:spcBef>
                  <a:spcPts val="0"/>
                </a:spcBef>
                <a:buNone/>
              </a:pPr>
              <a:r>
                <a:rPr lang="en" sz="1600"/>
                <a:t>Array@0x10</a:t>
              </a:r>
            </a:p>
          </p:txBody>
        </p:sp>
        <p:sp>
          <p:nvSpPr>
            <p:cNvPr id="58" name="Shape 58"/>
            <p:cNvSpPr txBox="1"/>
            <p:nvPr/>
          </p:nvSpPr>
          <p:spPr>
            <a:xfrm>
              <a:off x="6178475" y="2948100"/>
              <a:ext cx="2373000" cy="1871399"/>
            </a:xfrm>
            <a:prstGeom prst="rect">
              <a:avLst/>
            </a:prstGeom>
            <a:noFill/>
            <a:ln w="19050" cap="flat">
              <a:solidFill>
                <a:srgbClr val="999999"/>
              </a:solidFill>
              <a:prstDash val="solid"/>
              <a:round/>
              <a:headEnd type="none" w="med" len="med"/>
              <a:tailEnd type="none" w="med" len="med"/>
            </a:ln>
          </p:spPr>
          <p:txBody>
            <a:bodyPr lIns="91425" tIns="91425" rIns="91425" bIns="91425" anchor="t" anchorCtr="0">
              <a:noAutofit/>
            </a:bodyPr>
            <a:lstStyle/>
            <a:p>
              <a:pPr>
                <a:spcBef>
                  <a:spcPts val="0"/>
                </a:spcBef>
                <a:buNone/>
              </a:pPr>
              <a:endParaRPr/>
            </a:p>
          </p:txBody>
        </p:sp>
        <p:sp>
          <p:nvSpPr>
            <p:cNvPr id="59" name="Shape 59"/>
            <p:cNvSpPr txBox="1"/>
            <p:nvPr/>
          </p:nvSpPr>
          <p:spPr>
            <a:xfrm>
              <a:off x="6763900" y="3188550"/>
              <a:ext cx="1327800" cy="418200"/>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a:spcBef>
                  <a:spcPts val="0"/>
                </a:spcBef>
                <a:buNone/>
              </a:pPr>
              <a:r>
                <a:rPr lang="en" sz="1600">
                  <a:latin typeface="Courier New"/>
                  <a:ea typeface="Courier New"/>
                  <a:cs typeface="Courier New"/>
                  <a:sym typeface="Courier New"/>
                </a:rPr>
                <a:t>null</a:t>
              </a:r>
            </a:p>
          </p:txBody>
        </p:sp>
        <p:sp>
          <p:nvSpPr>
            <p:cNvPr id="60" name="Shape 60"/>
            <p:cNvSpPr txBox="1"/>
            <p:nvPr/>
          </p:nvSpPr>
          <p:spPr>
            <a:xfrm>
              <a:off x="6763900" y="3780025"/>
              <a:ext cx="1327800" cy="418200"/>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a:latin typeface="Courier New"/>
                  <a:ea typeface="Courier New"/>
                  <a:cs typeface="Courier New"/>
                  <a:sym typeface="Courier New"/>
                </a:rPr>
                <a:t>null</a:t>
              </a:r>
            </a:p>
          </p:txBody>
        </p:sp>
        <p:sp>
          <p:nvSpPr>
            <p:cNvPr id="61" name="Shape 61"/>
            <p:cNvSpPr txBox="1"/>
            <p:nvPr/>
          </p:nvSpPr>
          <p:spPr>
            <a:xfrm>
              <a:off x="6763900" y="4307100"/>
              <a:ext cx="1327800" cy="418200"/>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a:latin typeface="Courier New"/>
                  <a:ea typeface="Courier New"/>
                  <a:cs typeface="Courier New"/>
                  <a:sym typeface="Courier New"/>
                </a:rPr>
                <a:t>null</a:t>
              </a:r>
            </a:p>
          </p:txBody>
        </p:sp>
        <p:sp>
          <p:nvSpPr>
            <p:cNvPr id="62" name="Shape 62"/>
            <p:cNvSpPr txBox="1"/>
            <p:nvPr/>
          </p:nvSpPr>
          <p:spPr>
            <a:xfrm>
              <a:off x="6429375" y="3209450"/>
              <a:ext cx="334500" cy="418200"/>
            </a:xfrm>
            <a:prstGeom prst="rect">
              <a:avLst/>
            </a:prstGeom>
            <a:noFill/>
            <a:ln>
              <a:noFill/>
            </a:ln>
          </p:spPr>
          <p:txBody>
            <a:bodyPr lIns="91425" tIns="91425" rIns="91425" bIns="91425" anchor="t" anchorCtr="0">
              <a:noAutofit/>
            </a:bodyPr>
            <a:lstStyle/>
            <a:p>
              <a:pPr>
                <a:spcBef>
                  <a:spcPts val="0"/>
                </a:spcBef>
                <a:buNone/>
              </a:pPr>
              <a:r>
                <a:rPr lang="en"/>
                <a:t>0</a:t>
              </a:r>
            </a:p>
          </p:txBody>
        </p:sp>
        <p:sp>
          <p:nvSpPr>
            <p:cNvPr id="63" name="Shape 63"/>
            <p:cNvSpPr txBox="1"/>
            <p:nvPr/>
          </p:nvSpPr>
          <p:spPr>
            <a:xfrm>
              <a:off x="6429400" y="3780025"/>
              <a:ext cx="334500" cy="418200"/>
            </a:xfrm>
            <a:prstGeom prst="rect">
              <a:avLst/>
            </a:prstGeom>
            <a:noFill/>
            <a:ln>
              <a:noFill/>
            </a:ln>
          </p:spPr>
          <p:txBody>
            <a:bodyPr lIns="91425" tIns="91425" rIns="91425" bIns="91425" anchor="t" anchorCtr="0">
              <a:noAutofit/>
            </a:bodyPr>
            <a:lstStyle/>
            <a:p>
              <a:pPr lvl="0" rtl="0">
                <a:spcBef>
                  <a:spcPts val="0"/>
                </a:spcBef>
                <a:buNone/>
              </a:pPr>
              <a:r>
                <a:rPr lang="en"/>
                <a:t>1</a:t>
              </a:r>
            </a:p>
          </p:txBody>
        </p:sp>
        <p:sp>
          <p:nvSpPr>
            <p:cNvPr id="64" name="Shape 64"/>
            <p:cNvSpPr txBox="1"/>
            <p:nvPr/>
          </p:nvSpPr>
          <p:spPr>
            <a:xfrm>
              <a:off x="6429400" y="4307100"/>
              <a:ext cx="334500" cy="418200"/>
            </a:xfrm>
            <a:prstGeom prst="rect">
              <a:avLst/>
            </a:prstGeom>
            <a:noFill/>
            <a:ln>
              <a:noFill/>
            </a:ln>
          </p:spPr>
          <p:txBody>
            <a:bodyPr lIns="91425" tIns="91425" rIns="91425" bIns="91425" anchor="t" anchorCtr="0">
              <a:noAutofit/>
            </a:bodyPr>
            <a:lstStyle/>
            <a:p>
              <a:pPr lvl="0" rtl="0">
                <a:spcBef>
                  <a:spcPts val="0"/>
                </a:spcBef>
                <a:buNone/>
              </a:pPr>
              <a:r>
                <a:rPr lang="en"/>
                <a:t>2</a:t>
              </a:r>
            </a:p>
          </p:txBody>
        </p:sp>
      </p:grpSp>
      <p:sp>
        <p:nvSpPr>
          <p:cNvPr id="65" name="Shape 65"/>
          <p:cNvSpPr txBox="1"/>
          <p:nvPr/>
        </p:nvSpPr>
        <p:spPr>
          <a:xfrm>
            <a:off x="6763900" y="1447950"/>
            <a:ext cx="2017799" cy="418200"/>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a:latin typeface="Courier New"/>
                <a:ea typeface="Courier New"/>
                <a:cs typeface="Courier New"/>
                <a:sym typeface="Courier New"/>
              </a:rPr>
              <a:t>null</a:t>
            </a:r>
          </a:p>
        </p:txBody>
      </p:sp>
      <p:sp>
        <p:nvSpPr>
          <p:cNvPr id="66" name="Shape 66"/>
          <p:cNvSpPr txBox="1"/>
          <p:nvPr/>
        </p:nvSpPr>
        <p:spPr>
          <a:xfrm>
            <a:off x="6011200" y="1447950"/>
            <a:ext cx="752700" cy="418200"/>
          </a:xfrm>
          <a:prstGeom prst="rect">
            <a:avLst/>
          </a:prstGeom>
          <a:noFill/>
          <a:ln>
            <a:noFill/>
          </a:ln>
        </p:spPr>
        <p:txBody>
          <a:bodyPr lIns="91425" tIns="91425" rIns="91425" bIns="91425" anchor="t" anchorCtr="0">
            <a:noAutofit/>
          </a:bodyPr>
          <a:lstStyle/>
          <a:p>
            <a:pPr lvl="0" rtl="0">
              <a:spcBef>
                <a:spcPts val="0"/>
              </a:spcBef>
              <a:buNone/>
            </a:pPr>
            <a:r>
              <a:rPr lang="en" sz="1600"/>
              <a:t>pets</a:t>
            </a:r>
          </a:p>
        </p:txBody>
      </p:sp>
      <p:sp>
        <p:nvSpPr>
          <p:cNvPr id="67" name="Shape 67"/>
          <p:cNvSpPr/>
          <p:nvPr/>
        </p:nvSpPr>
        <p:spPr>
          <a:xfrm>
            <a:off x="6680275" y="1263900"/>
            <a:ext cx="752700" cy="786300"/>
          </a:xfrm>
          <a:prstGeom prst="mathMultiply">
            <a:avLst>
              <a:gd name="adj1" fmla="val 5695"/>
            </a:avLst>
          </a:prstGeom>
          <a:solidFill>
            <a:srgbClr val="E08686"/>
          </a:solidFill>
          <a:ln w="19050" cap="flat">
            <a:solidFill>
              <a:srgbClr val="DA0002"/>
            </a:solidFill>
            <a:prstDash val="solid"/>
            <a:round/>
            <a:headEnd type="none" w="med" len="med"/>
            <a:tailEnd type="none" w="med" len="med"/>
          </a:ln>
        </p:spPr>
        <p:txBody>
          <a:bodyPr lIns="91425" tIns="91425" rIns="91425" bIns="91425" anchor="ctr" anchorCtr="0">
            <a:noAutofit/>
          </a:bodyPr>
          <a:lstStyle/>
          <a:p>
            <a:pPr>
              <a:spcBef>
                <a:spcPts val="0"/>
              </a:spcBef>
              <a:buNone/>
            </a:pPr>
            <a:endParaRPr>
              <a:solidFill>
                <a:srgbClr val="DA0002"/>
              </a:solidFill>
            </a:endParaRPr>
          </a:p>
        </p:txBody>
      </p:sp>
      <p:sp>
        <p:nvSpPr>
          <p:cNvPr id="68" name="Shape 68"/>
          <p:cNvSpPr txBox="1"/>
          <p:nvPr/>
        </p:nvSpPr>
        <p:spPr>
          <a:xfrm>
            <a:off x="7506275" y="1474050"/>
            <a:ext cx="1411200" cy="366000"/>
          </a:xfrm>
          <a:prstGeom prst="rect">
            <a:avLst/>
          </a:prstGeom>
          <a:noFill/>
          <a:ln>
            <a:noFill/>
          </a:ln>
        </p:spPr>
        <p:txBody>
          <a:bodyPr lIns="91425" tIns="91425" rIns="91425" bIns="91425" anchor="t" anchorCtr="0">
            <a:noAutofit/>
          </a:bodyPr>
          <a:lstStyle/>
          <a:p>
            <a:pPr>
              <a:spcBef>
                <a:spcPts val="0"/>
              </a:spcBef>
              <a:buNone/>
            </a:pPr>
            <a:r>
              <a:rPr lang="en" sz="1600"/>
              <a:t>Array@0x10</a:t>
            </a:r>
          </a:p>
        </p:txBody>
      </p:sp>
      <p:sp>
        <p:nvSpPr>
          <p:cNvPr id="69" name="Shape 69"/>
          <p:cNvSpPr txBox="1"/>
          <p:nvPr/>
        </p:nvSpPr>
        <p:spPr>
          <a:xfrm>
            <a:off x="1421775" y="1837350"/>
            <a:ext cx="5185199" cy="1468800"/>
          </a:xfrm>
          <a:prstGeom prst="rect">
            <a:avLst/>
          </a:prstGeom>
          <a:noFill/>
          <a:ln>
            <a:noFill/>
          </a:ln>
        </p:spPr>
        <p:txBody>
          <a:bodyPr lIns="91425" tIns="91425" rIns="91425" bIns="91425" anchor="t" anchorCtr="0">
            <a:noAutofit/>
          </a:bodyPr>
          <a:lstStyle/>
          <a:p>
            <a:pPr lvl="0" rtl="0">
              <a:spcBef>
                <a:spcPts val="600"/>
              </a:spcBef>
              <a:buNone/>
            </a:pPr>
            <a:r>
              <a:rPr lang="en" sz="2200" b="1" dirty="0">
                <a:latin typeface="Courier New"/>
                <a:ea typeface="Courier New"/>
                <a:cs typeface="Courier New"/>
                <a:sym typeface="Courier New"/>
              </a:rPr>
              <a:t>pets.length </a:t>
            </a:r>
            <a:r>
              <a:rPr lang="en" sz="2200" b="1" dirty="0"/>
              <a:t>is</a:t>
            </a:r>
            <a:r>
              <a:rPr lang="en" sz="2200" b="1" dirty="0">
                <a:latin typeface="Courier New"/>
                <a:ea typeface="Courier New"/>
                <a:cs typeface="Courier New"/>
                <a:sym typeface="Courier New"/>
              </a:rPr>
              <a:t> 3</a:t>
            </a:r>
          </a:p>
          <a:p>
            <a:pPr lvl="0" rtl="0">
              <a:spcBef>
                <a:spcPts val="600"/>
              </a:spcBef>
              <a:buNone/>
            </a:pPr>
            <a:r>
              <a:rPr lang="en" sz="2200" b="1" dirty="0">
                <a:solidFill>
                  <a:srgbClr val="1155CC"/>
                </a:solidFill>
                <a:latin typeface="Courier New"/>
                <a:ea typeface="Courier New"/>
                <a:cs typeface="Courier New"/>
                <a:sym typeface="Courier New"/>
              </a:rPr>
              <a:t>pets[0</a:t>
            </a:r>
            <a:r>
              <a:rPr lang="en" sz="2200" b="1" dirty="0" smtClean="0">
                <a:solidFill>
                  <a:srgbClr val="1155CC"/>
                </a:solidFill>
                <a:latin typeface="Courier New"/>
                <a:ea typeface="Courier New"/>
                <a:cs typeface="Courier New"/>
                <a:sym typeface="Courier New"/>
              </a:rPr>
              <a:t>]= </a:t>
            </a:r>
            <a:r>
              <a:rPr lang="en" sz="2200" b="1" dirty="0">
                <a:solidFill>
                  <a:srgbClr val="1155CC"/>
                </a:solidFill>
                <a:latin typeface="Courier New"/>
                <a:ea typeface="Courier New"/>
                <a:cs typeface="Courier New"/>
                <a:sym typeface="Courier New"/>
              </a:rPr>
              <a:t>new Animal();</a:t>
            </a:r>
          </a:p>
          <a:p>
            <a:pPr lvl="0" rtl="0">
              <a:spcBef>
                <a:spcPts val="600"/>
              </a:spcBef>
              <a:buNone/>
            </a:pPr>
            <a:r>
              <a:rPr lang="en" sz="2200" b="1" dirty="0">
                <a:solidFill>
                  <a:srgbClr val="1155CC"/>
                </a:solidFill>
                <a:latin typeface="Courier New"/>
                <a:ea typeface="Courier New"/>
                <a:cs typeface="Courier New"/>
                <a:sym typeface="Courier New"/>
              </a:rPr>
              <a:t>pets[0].walk();</a:t>
            </a:r>
          </a:p>
        </p:txBody>
      </p:sp>
      <p:sp>
        <p:nvSpPr>
          <p:cNvPr id="70" name="Shape 70"/>
          <p:cNvSpPr txBox="1"/>
          <p:nvPr/>
        </p:nvSpPr>
        <p:spPr>
          <a:xfrm>
            <a:off x="522700" y="3413400"/>
            <a:ext cx="3962100" cy="522599"/>
          </a:xfrm>
          <a:prstGeom prst="rect">
            <a:avLst/>
          </a:prstGeom>
          <a:noFill/>
          <a:ln>
            <a:noFill/>
          </a:ln>
        </p:spPr>
        <p:txBody>
          <a:bodyPr lIns="91425" tIns="91425" rIns="91425" bIns="91425" anchor="t" anchorCtr="0">
            <a:noAutofit/>
          </a:bodyPr>
          <a:lstStyle/>
          <a:p>
            <a:pPr>
              <a:spcBef>
                <a:spcPts val="0"/>
              </a:spcBef>
              <a:buNone/>
            </a:pPr>
            <a:r>
              <a:rPr lang="en" sz="2400"/>
              <a:t>Why is the following illegal?</a:t>
            </a:r>
          </a:p>
        </p:txBody>
      </p:sp>
      <p:sp>
        <p:nvSpPr>
          <p:cNvPr id="71" name="Shape 71"/>
          <p:cNvSpPr txBox="1"/>
          <p:nvPr/>
        </p:nvSpPr>
        <p:spPr>
          <a:xfrm>
            <a:off x="1421775" y="3787650"/>
            <a:ext cx="4683600" cy="522599"/>
          </a:xfrm>
          <a:prstGeom prst="rect">
            <a:avLst/>
          </a:prstGeom>
          <a:noFill/>
          <a:ln>
            <a:noFill/>
          </a:ln>
        </p:spPr>
        <p:txBody>
          <a:bodyPr lIns="91425" tIns="91425" rIns="91425" bIns="91425" anchor="t" anchorCtr="0">
            <a:noAutofit/>
          </a:bodyPr>
          <a:lstStyle/>
          <a:p>
            <a:pPr lvl="0" rtl="0">
              <a:spcBef>
                <a:spcPts val="600"/>
              </a:spcBef>
              <a:buNone/>
            </a:pPr>
            <a:r>
              <a:rPr lang="en" sz="2200" b="1">
                <a:solidFill>
                  <a:srgbClr val="FF0000"/>
                </a:solidFill>
                <a:latin typeface="Courier New"/>
                <a:ea typeface="Courier New"/>
                <a:cs typeface="Courier New"/>
                <a:sym typeface="Courier New"/>
              </a:rPr>
              <a:t>pets[1] = new Object();</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6"/>
                                        </p:tgtEl>
                                        <p:attrNameLst>
                                          <p:attrName>style.visibility</p:attrName>
                                        </p:attrNameLst>
                                      </p:cBhvr>
                                      <p:to>
                                        <p:strVal val="visible"/>
                                      </p:to>
                                    </p:set>
                                    <p:anim calcmode="lin" valueType="num">
                                      <p:cBhvr additive="base">
                                        <p:cTn id="7" dur="1000"/>
                                        <p:tgtEl>
                                          <p:spTgt spid="56"/>
                                        </p:tgtEl>
                                        <p:attrNameLst>
                                          <p:attrName>ppt_x</p:attrName>
                                        </p:attrNameLst>
                                      </p:cBhvr>
                                      <p:tavLst>
                                        <p:tav tm="0">
                                          <p:val>
                                            <p:strVal val="#ppt_x-1"/>
                                          </p:val>
                                        </p:tav>
                                        <p:tav tm="100000">
                                          <p:val>
                                            <p:strVal val="#ppt_x"/>
                                          </p:val>
                                        </p:tav>
                                      </p:tavLst>
                                    </p:anim>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7"/>
                                        </p:tgtEl>
                                        <p:attrNameLst>
                                          <p:attrName>style.visibility</p:attrName>
                                        </p:attrNameLst>
                                      </p:cBhvr>
                                      <p:to>
                                        <p:strVal val="visible"/>
                                      </p:to>
                                    </p:set>
                                    <p:animEffect transition="in" filter="fade">
                                      <p:cBhvr>
                                        <p:cTn id="12" dur="1000"/>
                                        <p:tgtEl>
                                          <p:spTgt spid="67"/>
                                        </p:tgtEl>
                                      </p:cBhvr>
                                    </p:animEffect>
                                  </p:childTnLst>
                                </p:cTn>
                              </p:par>
                              <p:par>
                                <p:cTn id="13" presetID="10" presetClass="entr" presetSubtype="0" fill="hold" nodeType="withEffect">
                                  <p:stCondLst>
                                    <p:cond delay="0"/>
                                  </p:stCondLst>
                                  <p:childTnLst>
                                    <p:set>
                                      <p:cBhvr>
                                        <p:cTn id="14" dur="1" fill="hold">
                                          <p:stCondLst>
                                            <p:cond delay="0"/>
                                          </p:stCondLst>
                                        </p:cTn>
                                        <p:tgtEl>
                                          <p:spTgt spid="68"/>
                                        </p:tgtEl>
                                        <p:attrNameLst>
                                          <p:attrName>style.visibility</p:attrName>
                                        </p:attrNameLst>
                                      </p:cBhvr>
                                      <p:to>
                                        <p:strVal val="visible"/>
                                      </p:to>
                                    </p:set>
                                    <p:animEffect transition="in" filter="fade">
                                      <p:cBhvr>
                                        <p:cTn id="15" dur="1000"/>
                                        <p:tgtEl>
                                          <p:spTgt spid="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Java arrays vs Python lists</a:t>
            </a:r>
          </a:p>
        </p:txBody>
      </p:sp>
      <p:sp>
        <p:nvSpPr>
          <p:cNvPr id="77" name="Shape 7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sp>
        <p:nvSpPr>
          <p:cNvPr id="78" name="Shape 78"/>
          <p:cNvSpPr txBox="1"/>
          <p:nvPr/>
        </p:nvSpPr>
        <p:spPr>
          <a:xfrm>
            <a:off x="641600" y="1163850"/>
            <a:ext cx="7846800" cy="552300"/>
          </a:xfrm>
          <a:prstGeom prst="rect">
            <a:avLst/>
          </a:prstGeom>
          <a:noFill/>
          <a:ln>
            <a:noFill/>
          </a:ln>
        </p:spPr>
        <p:txBody>
          <a:bodyPr lIns="91425" tIns="91425" rIns="91425" bIns="91425" anchor="t" anchorCtr="0">
            <a:noAutofit/>
          </a:bodyPr>
          <a:lstStyle/>
          <a:p>
            <a:pPr lvl="0" algn="ctr" rtl="0">
              <a:spcBef>
                <a:spcPts val="0"/>
              </a:spcBef>
              <a:buNone/>
            </a:pPr>
            <a:r>
              <a:rPr lang="en" sz="2800" b="1"/>
              <a:t>Java arrays do not change size!</a:t>
            </a:r>
          </a:p>
        </p:txBody>
      </p:sp>
      <p:grpSp>
        <p:nvGrpSpPr>
          <p:cNvPr id="79" name="Shape 79"/>
          <p:cNvGrpSpPr/>
          <p:nvPr/>
        </p:nvGrpSpPr>
        <p:grpSpPr>
          <a:xfrm>
            <a:off x="4085250" y="2148125"/>
            <a:ext cx="2027400" cy="1372710"/>
            <a:chOff x="4029725" y="2206425"/>
            <a:chExt cx="2027400" cy="1372710"/>
          </a:xfrm>
        </p:grpSpPr>
        <p:sp>
          <p:nvSpPr>
            <p:cNvPr id="80" name="Shape 80"/>
            <p:cNvSpPr txBox="1"/>
            <p:nvPr/>
          </p:nvSpPr>
          <p:spPr>
            <a:xfrm>
              <a:off x="4029725" y="2572335"/>
              <a:ext cx="2027400" cy="1006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a:spcBef>
                  <a:spcPts val="0"/>
                </a:spcBef>
                <a:buNone/>
              </a:pPr>
              <a:endParaRPr/>
            </a:p>
          </p:txBody>
        </p:sp>
        <p:sp>
          <p:nvSpPr>
            <p:cNvPr id="81" name="Shape 81"/>
            <p:cNvSpPr txBox="1"/>
            <p:nvPr/>
          </p:nvSpPr>
          <p:spPr>
            <a:xfrm>
              <a:off x="4029725" y="2206425"/>
              <a:ext cx="1213799" cy="366000"/>
            </a:xfrm>
            <a:prstGeom prst="rect">
              <a:avLst/>
            </a:prstGeom>
            <a:noFill/>
            <a:ln w="19050" cap="flat">
              <a:solidFill>
                <a:srgbClr val="B7B7B7"/>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sz="1800">
                  <a:solidFill>
                    <a:schemeClr val="dk1"/>
                  </a:solidFill>
                </a:rPr>
                <a:t>A@0xab</a:t>
              </a:r>
            </a:p>
          </p:txBody>
        </p:sp>
        <p:sp>
          <p:nvSpPr>
            <p:cNvPr id="82" name="Shape 82"/>
            <p:cNvSpPr txBox="1"/>
            <p:nvPr/>
          </p:nvSpPr>
          <p:spPr>
            <a:xfrm>
              <a:off x="4630400" y="281577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a:spcBef>
                  <a:spcPts val="0"/>
                </a:spcBef>
                <a:buNone/>
              </a:pPr>
              <a:endParaRPr sz="1600"/>
            </a:p>
          </p:txBody>
        </p:sp>
        <p:sp>
          <p:nvSpPr>
            <p:cNvPr id="83" name="Shape 83"/>
            <p:cNvSpPr txBox="1"/>
            <p:nvPr/>
          </p:nvSpPr>
          <p:spPr>
            <a:xfrm>
              <a:off x="4630400" y="310347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84" name="Shape 84"/>
            <p:cNvSpPr txBox="1"/>
            <p:nvPr/>
          </p:nvSpPr>
          <p:spPr>
            <a:xfrm>
              <a:off x="4342700" y="2739875"/>
              <a:ext cx="287699" cy="439500"/>
            </a:xfrm>
            <a:prstGeom prst="rect">
              <a:avLst/>
            </a:prstGeom>
            <a:noFill/>
            <a:ln>
              <a:noFill/>
            </a:ln>
          </p:spPr>
          <p:txBody>
            <a:bodyPr lIns="91425" tIns="91425" rIns="91425" bIns="91425" anchor="t" anchorCtr="0">
              <a:noAutofit/>
            </a:bodyPr>
            <a:lstStyle/>
            <a:p>
              <a:pPr>
                <a:spcBef>
                  <a:spcPts val="0"/>
                </a:spcBef>
                <a:buNone/>
              </a:pPr>
              <a:r>
                <a:rPr lang="en" sz="1800"/>
                <a:t>0</a:t>
              </a:r>
            </a:p>
          </p:txBody>
        </p:sp>
        <p:sp>
          <p:nvSpPr>
            <p:cNvPr id="85" name="Shape 85"/>
            <p:cNvSpPr txBox="1"/>
            <p:nvPr/>
          </p:nvSpPr>
          <p:spPr>
            <a:xfrm>
              <a:off x="4342700" y="30275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grpSp>
      <p:grpSp>
        <p:nvGrpSpPr>
          <p:cNvPr id="86" name="Shape 86"/>
          <p:cNvGrpSpPr/>
          <p:nvPr/>
        </p:nvGrpSpPr>
        <p:grpSpPr>
          <a:xfrm>
            <a:off x="6765650" y="2148125"/>
            <a:ext cx="2027400" cy="2019193"/>
            <a:chOff x="6772650" y="2273275"/>
            <a:chExt cx="2027400" cy="2019193"/>
          </a:xfrm>
        </p:grpSpPr>
        <p:sp>
          <p:nvSpPr>
            <p:cNvPr id="87" name="Shape 87"/>
            <p:cNvSpPr txBox="1"/>
            <p:nvPr/>
          </p:nvSpPr>
          <p:spPr>
            <a:xfrm>
              <a:off x="6772650" y="2639168"/>
              <a:ext cx="2027400" cy="16533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88" name="Shape 88"/>
            <p:cNvSpPr txBox="1"/>
            <p:nvPr/>
          </p:nvSpPr>
          <p:spPr>
            <a:xfrm>
              <a:off x="6772650" y="2273275"/>
              <a:ext cx="1213799" cy="366000"/>
            </a:xfrm>
            <a:prstGeom prst="rect">
              <a:avLst/>
            </a:prstGeom>
            <a:noFill/>
            <a:ln w="19050" cap="flat">
              <a:solidFill>
                <a:srgbClr val="B7B7B7"/>
              </a:solidFill>
              <a:prstDash val="solid"/>
              <a:round/>
              <a:headEnd type="none" w="med" len="med"/>
              <a:tailEnd type="none" w="med" len="med"/>
            </a:ln>
          </p:spPr>
          <p:txBody>
            <a:bodyPr lIns="91425" tIns="91425" rIns="91425" bIns="91425" anchor="ctr" anchorCtr="0">
              <a:noAutofit/>
            </a:bodyPr>
            <a:lstStyle/>
            <a:p>
              <a:pPr lvl="0" algn="ctr" rtl="0">
                <a:spcBef>
                  <a:spcPts val="0"/>
                </a:spcBef>
                <a:buClr>
                  <a:schemeClr val="dk1"/>
                </a:buClr>
                <a:buSzPct val="61111"/>
                <a:buFont typeface="Arial"/>
                <a:buNone/>
              </a:pPr>
              <a:r>
                <a:rPr lang="en" sz="1800">
                  <a:solidFill>
                    <a:schemeClr val="dk1"/>
                  </a:solidFill>
                </a:rPr>
                <a:t>A@0x12</a:t>
              </a:r>
            </a:p>
          </p:txBody>
        </p:sp>
        <p:sp>
          <p:nvSpPr>
            <p:cNvPr id="89" name="Shape 89"/>
            <p:cNvSpPr txBox="1"/>
            <p:nvPr/>
          </p:nvSpPr>
          <p:spPr>
            <a:xfrm>
              <a:off x="7373325" y="288262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90" name="Shape 90"/>
            <p:cNvSpPr txBox="1"/>
            <p:nvPr/>
          </p:nvSpPr>
          <p:spPr>
            <a:xfrm>
              <a:off x="7373325" y="317032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91" name="Shape 91"/>
            <p:cNvSpPr txBox="1"/>
            <p:nvPr/>
          </p:nvSpPr>
          <p:spPr>
            <a:xfrm>
              <a:off x="7085625" y="280672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92" name="Shape 92"/>
            <p:cNvSpPr txBox="1"/>
            <p:nvPr/>
          </p:nvSpPr>
          <p:spPr>
            <a:xfrm>
              <a:off x="7085625" y="309442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93" name="Shape 93"/>
            <p:cNvSpPr txBox="1"/>
            <p:nvPr/>
          </p:nvSpPr>
          <p:spPr>
            <a:xfrm>
              <a:off x="7373325" y="346707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94" name="Shape 94"/>
            <p:cNvSpPr txBox="1"/>
            <p:nvPr/>
          </p:nvSpPr>
          <p:spPr>
            <a:xfrm>
              <a:off x="7085625" y="33911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sp>
          <p:nvSpPr>
            <p:cNvPr id="95" name="Shape 95"/>
            <p:cNvSpPr txBox="1"/>
            <p:nvPr/>
          </p:nvSpPr>
          <p:spPr>
            <a:xfrm>
              <a:off x="7373325" y="375477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96" name="Shape 96"/>
            <p:cNvSpPr txBox="1"/>
            <p:nvPr/>
          </p:nvSpPr>
          <p:spPr>
            <a:xfrm>
              <a:off x="7085625" y="36788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3</a:t>
              </a:r>
            </a:p>
          </p:txBody>
        </p:sp>
      </p:grpSp>
      <p:sp>
        <p:nvSpPr>
          <p:cNvPr id="97" name="Shape 97"/>
          <p:cNvSpPr txBox="1"/>
          <p:nvPr/>
        </p:nvSpPr>
        <p:spPr>
          <a:xfrm>
            <a:off x="1488925" y="2178925"/>
            <a:ext cx="2317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sz="1800">
                <a:solidFill>
                  <a:schemeClr val="dk1"/>
                </a:solidFill>
              </a:rPr>
              <a:t>A@0xab</a:t>
            </a:r>
          </a:p>
        </p:txBody>
      </p:sp>
      <p:sp>
        <p:nvSpPr>
          <p:cNvPr id="98" name="Shape 98"/>
          <p:cNvSpPr txBox="1"/>
          <p:nvPr/>
        </p:nvSpPr>
        <p:spPr>
          <a:xfrm>
            <a:off x="450200" y="2112625"/>
            <a:ext cx="1036499" cy="552300"/>
          </a:xfrm>
          <a:prstGeom prst="rect">
            <a:avLst/>
          </a:prstGeom>
          <a:noFill/>
          <a:ln>
            <a:noFill/>
          </a:ln>
        </p:spPr>
        <p:txBody>
          <a:bodyPr lIns="91425" tIns="91425" rIns="91425" bIns="91425" anchor="t" anchorCtr="0">
            <a:noAutofit/>
          </a:bodyPr>
          <a:lstStyle/>
          <a:p>
            <a:pPr algn="r">
              <a:spcBef>
                <a:spcPts val="0"/>
              </a:spcBef>
              <a:buNone/>
            </a:pPr>
            <a:r>
              <a:rPr lang="en" sz="2200" b="1">
                <a:solidFill>
                  <a:srgbClr val="1155CC"/>
                </a:solidFill>
                <a:latin typeface="Courier New"/>
                <a:ea typeface="Courier New"/>
                <a:cs typeface="Courier New"/>
                <a:sym typeface="Courier New"/>
              </a:rPr>
              <a:t>b</a:t>
            </a:r>
          </a:p>
        </p:txBody>
      </p:sp>
      <p:sp>
        <p:nvSpPr>
          <p:cNvPr id="99" name="Shape 99"/>
          <p:cNvSpPr txBox="1"/>
          <p:nvPr/>
        </p:nvSpPr>
        <p:spPr>
          <a:xfrm>
            <a:off x="4711000" y="2711425"/>
            <a:ext cx="1564199" cy="366000"/>
          </a:xfrm>
          <a:prstGeom prst="rect">
            <a:avLst/>
          </a:prstGeom>
          <a:noFill/>
          <a:ln>
            <a:noFill/>
          </a:ln>
        </p:spPr>
        <p:txBody>
          <a:bodyPr lIns="91425" tIns="91425" rIns="91425" bIns="91425" anchor="t" anchorCtr="0">
            <a:noAutofit/>
          </a:bodyPr>
          <a:lstStyle/>
          <a:p>
            <a:pPr>
              <a:spcBef>
                <a:spcPts val="0"/>
              </a:spcBef>
              <a:buNone/>
            </a:pPr>
            <a:r>
              <a:rPr lang="en" sz="1800"/>
              <a:t>“Cornell”</a:t>
            </a:r>
          </a:p>
        </p:txBody>
      </p:sp>
      <p:sp>
        <p:nvSpPr>
          <p:cNvPr id="100" name="Shape 100"/>
          <p:cNvSpPr txBox="1"/>
          <p:nvPr/>
        </p:nvSpPr>
        <p:spPr>
          <a:xfrm>
            <a:off x="4711000" y="2974725"/>
            <a:ext cx="1564199" cy="366000"/>
          </a:xfrm>
          <a:prstGeom prst="rect">
            <a:avLst/>
          </a:prstGeom>
          <a:noFill/>
          <a:ln>
            <a:noFill/>
          </a:ln>
        </p:spPr>
        <p:txBody>
          <a:bodyPr lIns="91425" tIns="91425" rIns="91425" bIns="91425" anchor="t" anchorCtr="0">
            <a:noAutofit/>
          </a:bodyPr>
          <a:lstStyle/>
          <a:p>
            <a:pPr lvl="0" rtl="0">
              <a:spcBef>
                <a:spcPts val="0"/>
              </a:spcBef>
              <a:buNone/>
            </a:pPr>
            <a:r>
              <a:rPr lang="en" sz="1800"/>
              <a:t>“Ithaca”</a:t>
            </a:r>
          </a:p>
        </p:txBody>
      </p:sp>
      <p:sp>
        <p:nvSpPr>
          <p:cNvPr id="101" name="Shape 101"/>
          <p:cNvSpPr txBox="1"/>
          <p:nvPr/>
        </p:nvSpPr>
        <p:spPr>
          <a:xfrm>
            <a:off x="7378850" y="2711425"/>
            <a:ext cx="1564199" cy="366000"/>
          </a:xfrm>
          <a:prstGeom prst="rect">
            <a:avLst/>
          </a:prstGeom>
          <a:noFill/>
          <a:ln>
            <a:noFill/>
          </a:ln>
        </p:spPr>
        <p:txBody>
          <a:bodyPr lIns="91425" tIns="91425" rIns="91425" bIns="91425" anchor="t" anchorCtr="0">
            <a:noAutofit/>
          </a:bodyPr>
          <a:lstStyle/>
          <a:p>
            <a:pPr lvl="0" rtl="0">
              <a:spcBef>
                <a:spcPts val="0"/>
              </a:spcBef>
              <a:buNone/>
            </a:pPr>
            <a:r>
              <a:rPr lang="en" sz="1800"/>
              <a:t>“Cornell”</a:t>
            </a:r>
          </a:p>
        </p:txBody>
      </p:sp>
      <p:sp>
        <p:nvSpPr>
          <p:cNvPr id="102" name="Shape 102"/>
          <p:cNvSpPr txBox="1"/>
          <p:nvPr/>
        </p:nvSpPr>
        <p:spPr>
          <a:xfrm>
            <a:off x="7378850" y="2974725"/>
            <a:ext cx="1564199" cy="366000"/>
          </a:xfrm>
          <a:prstGeom prst="rect">
            <a:avLst/>
          </a:prstGeom>
          <a:noFill/>
          <a:ln>
            <a:noFill/>
          </a:ln>
        </p:spPr>
        <p:txBody>
          <a:bodyPr lIns="91425" tIns="91425" rIns="91425" bIns="91425" anchor="t" anchorCtr="0">
            <a:noAutofit/>
          </a:bodyPr>
          <a:lstStyle/>
          <a:p>
            <a:pPr lvl="0" rtl="0">
              <a:spcBef>
                <a:spcPts val="0"/>
              </a:spcBef>
              <a:buNone/>
            </a:pPr>
            <a:r>
              <a:rPr lang="en" sz="1800"/>
              <a:t>“Ithaca”</a:t>
            </a:r>
          </a:p>
        </p:txBody>
      </p:sp>
      <p:sp>
        <p:nvSpPr>
          <p:cNvPr id="103" name="Shape 103"/>
          <p:cNvSpPr txBox="1"/>
          <p:nvPr/>
        </p:nvSpPr>
        <p:spPr>
          <a:xfrm>
            <a:off x="253475" y="3587125"/>
            <a:ext cx="8320800" cy="462600"/>
          </a:xfrm>
          <a:prstGeom prst="rect">
            <a:avLst/>
          </a:prstGeom>
          <a:noFill/>
          <a:ln>
            <a:noFill/>
          </a:ln>
        </p:spPr>
        <p:txBody>
          <a:bodyPr lIns="91425" tIns="91425" rIns="91425" bIns="91425" anchor="t" anchorCtr="0">
            <a:noAutofit/>
          </a:bodyPr>
          <a:lstStyle/>
          <a:p>
            <a:pPr rtl="0">
              <a:spcBef>
                <a:spcPts val="0"/>
              </a:spcBef>
              <a:buNone/>
            </a:pPr>
            <a:r>
              <a:rPr lang="en" sz="2000" b="1" dirty="0">
                <a:solidFill>
                  <a:srgbClr val="1155CC"/>
                </a:solidFill>
                <a:latin typeface="Courier New"/>
                <a:ea typeface="Courier New"/>
                <a:cs typeface="Courier New"/>
                <a:sym typeface="Courier New"/>
              </a:rPr>
              <a:t>String[] </a:t>
            </a:r>
            <a:r>
              <a:rPr lang="en" sz="2000" b="1" dirty="0" smtClean="0">
                <a:solidFill>
                  <a:srgbClr val="1155CC"/>
                </a:solidFill>
                <a:latin typeface="Courier New"/>
                <a:ea typeface="Courier New"/>
                <a:cs typeface="Courier New"/>
                <a:sym typeface="Courier New"/>
              </a:rPr>
              <a:t>b= </a:t>
            </a:r>
            <a:r>
              <a:rPr lang="en" sz="2000" b="1" dirty="0">
                <a:solidFill>
                  <a:srgbClr val="1155CC"/>
                </a:solidFill>
                <a:latin typeface="Courier New"/>
                <a:ea typeface="Courier New"/>
                <a:cs typeface="Courier New"/>
                <a:sym typeface="Courier New"/>
              </a:rPr>
              <a:t>{“Cornell”, “Ithaca”}; </a:t>
            </a:r>
          </a:p>
          <a:p>
            <a:pPr rtl="0">
              <a:spcBef>
                <a:spcPts val="0"/>
              </a:spcBef>
              <a:buNone/>
            </a:pPr>
            <a:r>
              <a:rPr lang="en" sz="2000" b="1" dirty="0">
                <a:solidFill>
                  <a:srgbClr val="1155CC"/>
                </a:solidFill>
                <a:latin typeface="Courier New"/>
                <a:ea typeface="Courier New"/>
                <a:cs typeface="Courier New"/>
                <a:sym typeface="Courier New"/>
              </a:rPr>
              <a:t>String[] </a:t>
            </a:r>
            <a:r>
              <a:rPr lang="en" sz="2000" b="1" dirty="0" smtClean="0">
                <a:solidFill>
                  <a:srgbClr val="1155CC"/>
                </a:solidFill>
                <a:latin typeface="Courier New"/>
                <a:ea typeface="Courier New"/>
                <a:cs typeface="Courier New"/>
                <a:sym typeface="Courier New"/>
              </a:rPr>
              <a:t>bBig=  </a:t>
            </a:r>
            <a:r>
              <a:rPr lang="en" sz="2000" b="1" dirty="0">
                <a:solidFill>
                  <a:srgbClr val="1155CC"/>
                </a:solidFill>
                <a:latin typeface="Courier New"/>
                <a:ea typeface="Courier New"/>
                <a:cs typeface="Courier New"/>
                <a:sym typeface="Courier New"/>
              </a:rPr>
              <a:t>Arrays.copyOf(b, 4);</a:t>
            </a:r>
          </a:p>
          <a:p>
            <a:pPr>
              <a:spcBef>
                <a:spcPts val="0"/>
              </a:spcBef>
              <a:buNone/>
            </a:pPr>
            <a:r>
              <a:rPr lang="en" sz="2000" b="1" dirty="0" smtClean="0">
                <a:solidFill>
                  <a:srgbClr val="1155CC"/>
                </a:solidFill>
                <a:latin typeface="Courier New"/>
                <a:ea typeface="Courier New"/>
                <a:cs typeface="Courier New"/>
                <a:sym typeface="Courier New"/>
              </a:rPr>
              <a:t>b= </a:t>
            </a:r>
            <a:r>
              <a:rPr lang="en" sz="2000" b="1" dirty="0">
                <a:solidFill>
                  <a:srgbClr val="1155CC"/>
                </a:solidFill>
                <a:latin typeface="Courier New"/>
                <a:ea typeface="Courier New"/>
                <a:cs typeface="Courier New"/>
                <a:sym typeface="Courier New"/>
              </a:rPr>
              <a:t>bBig;</a:t>
            </a:r>
          </a:p>
        </p:txBody>
      </p:sp>
      <p:sp>
        <p:nvSpPr>
          <p:cNvPr id="104" name="Shape 104"/>
          <p:cNvSpPr txBox="1"/>
          <p:nvPr/>
        </p:nvSpPr>
        <p:spPr>
          <a:xfrm>
            <a:off x="2452525" y="2167375"/>
            <a:ext cx="1433999" cy="462600"/>
          </a:xfrm>
          <a:prstGeom prst="rect">
            <a:avLst/>
          </a:prstGeom>
          <a:noFill/>
          <a:ln>
            <a:noFill/>
          </a:ln>
        </p:spPr>
        <p:txBody>
          <a:bodyPr lIns="91425" tIns="91425" rIns="91425" bIns="91425" anchor="t" anchorCtr="0">
            <a:noAutofit/>
          </a:bodyPr>
          <a:lstStyle/>
          <a:p>
            <a:pPr lvl="0" rtl="0">
              <a:spcBef>
                <a:spcPts val="0"/>
              </a:spcBef>
              <a:buNone/>
            </a:pPr>
            <a:r>
              <a:rPr lang="en" sz="1800">
                <a:solidFill>
                  <a:schemeClr val="dk1"/>
                </a:solidFill>
              </a:rPr>
              <a:t>A@0x12</a:t>
            </a:r>
          </a:p>
        </p:txBody>
      </p:sp>
      <p:sp>
        <p:nvSpPr>
          <p:cNvPr id="105" name="Shape 105"/>
          <p:cNvSpPr txBox="1"/>
          <p:nvPr/>
        </p:nvSpPr>
        <p:spPr>
          <a:xfrm>
            <a:off x="1488925" y="2883025"/>
            <a:ext cx="2317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800">
                <a:solidFill>
                  <a:schemeClr val="dk1"/>
                </a:solidFill>
              </a:rPr>
              <a:t>A@0x12</a:t>
            </a:r>
          </a:p>
        </p:txBody>
      </p:sp>
      <p:sp>
        <p:nvSpPr>
          <p:cNvPr id="106" name="Shape 106"/>
          <p:cNvSpPr txBox="1"/>
          <p:nvPr/>
        </p:nvSpPr>
        <p:spPr>
          <a:xfrm>
            <a:off x="0" y="2816725"/>
            <a:ext cx="1433999" cy="552300"/>
          </a:xfrm>
          <a:prstGeom prst="rect">
            <a:avLst/>
          </a:prstGeom>
          <a:noFill/>
          <a:ln>
            <a:noFill/>
          </a:ln>
        </p:spPr>
        <p:txBody>
          <a:bodyPr lIns="91425" tIns="91425" rIns="91425" bIns="91425" anchor="t" anchorCtr="0">
            <a:noAutofit/>
          </a:bodyPr>
          <a:lstStyle/>
          <a:p>
            <a:pPr lvl="0" algn="r" rtl="0">
              <a:spcBef>
                <a:spcPts val="0"/>
              </a:spcBef>
              <a:buNone/>
            </a:pPr>
            <a:r>
              <a:rPr lang="en" sz="2200" b="1">
                <a:solidFill>
                  <a:srgbClr val="1155CC"/>
                </a:solidFill>
                <a:latin typeface="Courier New"/>
                <a:ea typeface="Courier New"/>
                <a:cs typeface="Courier New"/>
                <a:sym typeface="Courier New"/>
              </a:rPr>
              <a:t>bBig</a:t>
            </a:r>
          </a:p>
        </p:txBody>
      </p:sp>
      <p:sp>
        <p:nvSpPr>
          <p:cNvPr id="107" name="Shape 107"/>
          <p:cNvSpPr/>
          <p:nvPr/>
        </p:nvSpPr>
        <p:spPr>
          <a:xfrm>
            <a:off x="1416025" y="1896837"/>
            <a:ext cx="1036499" cy="1099499"/>
          </a:xfrm>
          <a:prstGeom prst="mathMultiply">
            <a:avLst>
              <a:gd name="adj1" fmla="val 8266"/>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9"/>
                                        </p:tgtEl>
                                        <p:attrNameLst>
                                          <p:attrName>style.visibility</p:attrName>
                                        </p:attrNameLst>
                                      </p:cBhvr>
                                      <p:to>
                                        <p:strVal val="visible"/>
                                      </p:to>
                                    </p:set>
                                    <p:animEffect transition="in" filter="fade">
                                      <p:cBhvr>
                                        <p:cTn id="7" dur="1000"/>
                                        <p:tgtEl>
                                          <p:spTgt spid="7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7"/>
                                        </p:tgtEl>
                                        <p:attrNameLst>
                                          <p:attrName>style.visibility</p:attrName>
                                        </p:attrNameLst>
                                      </p:cBhvr>
                                      <p:to>
                                        <p:strVal val="visible"/>
                                      </p:to>
                                    </p:set>
                                    <p:animEffect transition="in" filter="fade">
                                      <p:cBhvr>
                                        <p:cTn id="12" dur="1000"/>
                                        <p:tgtEl>
                                          <p:spTgt spid="9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9"/>
                                        </p:tgtEl>
                                        <p:attrNameLst>
                                          <p:attrName>style.visibility</p:attrName>
                                        </p:attrNameLst>
                                      </p:cBhvr>
                                      <p:to>
                                        <p:strVal val="visible"/>
                                      </p:to>
                                    </p:set>
                                    <p:animEffect transition="in" filter="fade">
                                      <p:cBhvr>
                                        <p:cTn id="17" dur="1000"/>
                                        <p:tgtEl>
                                          <p:spTgt spid="9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0"/>
                                        </p:tgtEl>
                                        <p:attrNameLst>
                                          <p:attrName>style.visibility</p:attrName>
                                        </p:attrNameLst>
                                      </p:cBhvr>
                                      <p:to>
                                        <p:strVal val="visible"/>
                                      </p:to>
                                    </p:set>
                                    <p:animEffect transition="in" filter="fade">
                                      <p:cBhvr>
                                        <p:cTn id="22" dur="1000"/>
                                        <p:tgtEl>
                                          <p:spTgt spid="10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6"/>
                                        </p:tgtEl>
                                        <p:attrNameLst>
                                          <p:attrName>style.visibility</p:attrName>
                                        </p:attrNameLst>
                                      </p:cBhvr>
                                      <p:to>
                                        <p:strVal val="visible"/>
                                      </p:to>
                                    </p:set>
                                    <p:animEffect transition="in" filter="fade">
                                      <p:cBhvr>
                                        <p:cTn id="27" dur="1000"/>
                                        <p:tgtEl>
                                          <p:spTgt spid="8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5"/>
                                        </p:tgtEl>
                                        <p:attrNameLst>
                                          <p:attrName>style.visibility</p:attrName>
                                        </p:attrNameLst>
                                      </p:cBhvr>
                                      <p:to>
                                        <p:strVal val="visible"/>
                                      </p:to>
                                    </p:set>
                                    <p:animEffect transition="in" filter="fade">
                                      <p:cBhvr>
                                        <p:cTn id="32" dur="1000"/>
                                        <p:tgtEl>
                                          <p:spTgt spid="105"/>
                                        </p:tgtEl>
                                      </p:cBhvr>
                                    </p:animEffect>
                                  </p:childTnLst>
                                </p:cTn>
                              </p:par>
                              <p:par>
                                <p:cTn id="33" presetID="10" presetClass="entr" presetSubtype="0" fill="hold" nodeType="withEffect">
                                  <p:stCondLst>
                                    <p:cond delay="0"/>
                                  </p:stCondLst>
                                  <p:childTnLst>
                                    <p:set>
                                      <p:cBhvr>
                                        <p:cTn id="34" dur="1" fill="hold">
                                          <p:stCondLst>
                                            <p:cond delay="0"/>
                                          </p:stCondLst>
                                        </p:cTn>
                                        <p:tgtEl>
                                          <p:spTgt spid="106"/>
                                        </p:tgtEl>
                                        <p:attrNameLst>
                                          <p:attrName>style.visibility</p:attrName>
                                        </p:attrNameLst>
                                      </p:cBhvr>
                                      <p:to>
                                        <p:strVal val="visible"/>
                                      </p:to>
                                    </p:set>
                                    <p:animEffect transition="in" filter="fade">
                                      <p:cBhvr>
                                        <p:cTn id="35" dur="1000"/>
                                        <p:tgtEl>
                                          <p:spTgt spid="106"/>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01"/>
                                        </p:tgtEl>
                                        <p:attrNameLst>
                                          <p:attrName>style.visibility</p:attrName>
                                        </p:attrNameLst>
                                      </p:cBhvr>
                                      <p:to>
                                        <p:strVal val="visible"/>
                                      </p:to>
                                    </p:set>
                                    <p:animEffect transition="in" filter="fade">
                                      <p:cBhvr>
                                        <p:cTn id="40" dur="1000"/>
                                        <p:tgtEl>
                                          <p:spTgt spid="101"/>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102"/>
                                        </p:tgtEl>
                                        <p:attrNameLst>
                                          <p:attrName>style.visibility</p:attrName>
                                        </p:attrNameLst>
                                      </p:cBhvr>
                                      <p:to>
                                        <p:strVal val="visible"/>
                                      </p:to>
                                    </p:set>
                                    <p:animEffect transition="in" filter="fade">
                                      <p:cBhvr>
                                        <p:cTn id="45" dur="1900"/>
                                        <p:tgtEl>
                                          <p:spTgt spid="102"/>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107"/>
                                        </p:tgtEl>
                                        <p:attrNameLst>
                                          <p:attrName>style.visibility</p:attrName>
                                        </p:attrNameLst>
                                      </p:cBhvr>
                                      <p:to>
                                        <p:strVal val="visible"/>
                                      </p:to>
                                    </p:set>
                                    <p:animEffect transition="in" filter="fade">
                                      <p:cBhvr>
                                        <p:cTn id="50" dur="1000"/>
                                        <p:tgtEl>
                                          <p:spTgt spid="107"/>
                                        </p:tgtEl>
                                      </p:cBhvr>
                                    </p:animEffect>
                                  </p:childTnLst>
                                </p:cTn>
                              </p:par>
                              <p:par>
                                <p:cTn id="51" presetID="10" presetClass="entr" presetSubtype="0" fill="hold" nodeType="withEffect">
                                  <p:stCondLst>
                                    <p:cond delay="0"/>
                                  </p:stCondLst>
                                  <p:childTnLst>
                                    <p:set>
                                      <p:cBhvr>
                                        <p:cTn id="52" dur="1" fill="hold">
                                          <p:stCondLst>
                                            <p:cond delay="0"/>
                                          </p:stCondLst>
                                        </p:cTn>
                                        <p:tgtEl>
                                          <p:spTgt spid="104"/>
                                        </p:tgtEl>
                                        <p:attrNameLst>
                                          <p:attrName>style.visibility</p:attrName>
                                        </p:attrNameLst>
                                      </p:cBhvr>
                                      <p:to>
                                        <p:strVal val="visible"/>
                                      </p:to>
                                    </p:set>
                                    <p:animEffect transition="in" filter="fade">
                                      <p:cBhvr>
                                        <p:cTn id="53" dur="500"/>
                                        <p:tgtEl>
                                          <p:spTgt spid="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Java array initialization</a:t>
            </a:r>
          </a:p>
        </p:txBody>
      </p:sp>
      <p:sp>
        <p:nvSpPr>
          <p:cNvPr id="113" name="Shape 11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sp>
        <p:nvSpPr>
          <p:cNvPr id="114" name="Shape 114"/>
          <p:cNvSpPr txBox="1"/>
          <p:nvPr/>
        </p:nvSpPr>
        <p:spPr>
          <a:xfrm>
            <a:off x="588175" y="1263975"/>
            <a:ext cx="7846800" cy="3666900"/>
          </a:xfrm>
          <a:prstGeom prst="rect">
            <a:avLst/>
          </a:prstGeom>
          <a:noFill/>
          <a:ln>
            <a:noFill/>
          </a:ln>
        </p:spPr>
        <p:txBody>
          <a:bodyPr lIns="91425" tIns="91425" rIns="91425" bIns="91425" anchor="t" anchorCtr="0">
            <a:noAutofit/>
          </a:bodyPr>
          <a:lstStyle/>
          <a:p>
            <a:pPr lvl="0" rtl="0">
              <a:lnSpc>
                <a:spcPct val="80000"/>
              </a:lnSpc>
              <a:spcBef>
                <a:spcPts val="1300"/>
              </a:spcBef>
              <a:buClr>
                <a:schemeClr val="dk1"/>
              </a:buClr>
              <a:buSzPct val="50000"/>
              <a:buFont typeface="Arial"/>
              <a:buNone/>
            </a:pPr>
            <a:r>
              <a:rPr lang="en" sz="2200">
                <a:solidFill>
                  <a:schemeClr val="dk1"/>
                </a:solidFill>
              </a:rPr>
              <a:t>Instead of</a:t>
            </a:r>
          </a:p>
          <a:p>
            <a:pPr lvl="0" rtl="0">
              <a:lnSpc>
                <a:spcPct val="80000"/>
              </a:lnSpc>
              <a:spcBef>
                <a:spcPts val="1300"/>
              </a:spcBef>
              <a:buClr>
                <a:schemeClr val="dk1"/>
              </a:buClr>
              <a:buSzPct val="55000"/>
              <a:buFont typeface="Arial"/>
              <a:buNone/>
            </a:pPr>
            <a:r>
              <a:rPr lang="en" sz="2000" b="1">
                <a:solidFill>
                  <a:srgbClr val="1155CC"/>
                </a:solidFill>
                <a:latin typeface="Courier New"/>
                <a:ea typeface="Courier New"/>
                <a:cs typeface="Courier New"/>
                <a:sym typeface="Courier New"/>
              </a:rPr>
              <a:t>   int[] c= new int[5];</a:t>
            </a:r>
          </a:p>
          <a:p>
            <a:pPr lvl="0" rtl="0">
              <a:lnSpc>
                <a:spcPct val="80000"/>
              </a:lnSpc>
              <a:spcBef>
                <a:spcPts val="1300"/>
              </a:spcBef>
              <a:buClr>
                <a:schemeClr val="dk1"/>
              </a:buClr>
              <a:buSzPct val="50000"/>
              <a:buFont typeface="Arial"/>
              <a:buNone/>
            </a:pPr>
            <a:r>
              <a:rPr lang="en" sz="2200">
                <a:solidFill>
                  <a:schemeClr val="dk1"/>
                </a:solidFill>
              </a:rPr>
              <a:t>      </a:t>
            </a:r>
            <a:r>
              <a:rPr lang="en" sz="2000" b="1">
                <a:solidFill>
                  <a:srgbClr val="1155CC"/>
                </a:solidFill>
                <a:latin typeface="Courier New"/>
                <a:ea typeface="Courier New"/>
                <a:cs typeface="Courier New"/>
                <a:sym typeface="Courier New"/>
              </a:rPr>
              <a:t>c[0]= 5; c[1]= 4; c[2]= 7; c[3]= 6; c[4]= 5;</a:t>
            </a:r>
          </a:p>
          <a:p>
            <a:pPr lvl="0" rtl="0">
              <a:lnSpc>
                <a:spcPct val="80000"/>
              </a:lnSpc>
              <a:spcBef>
                <a:spcPts val="1300"/>
              </a:spcBef>
              <a:buClr>
                <a:schemeClr val="dk1"/>
              </a:buClr>
              <a:buSzPct val="50000"/>
              <a:buFont typeface="Arial"/>
              <a:buNone/>
            </a:pPr>
            <a:r>
              <a:rPr lang="en" sz="2200">
                <a:solidFill>
                  <a:schemeClr val="dk1"/>
                </a:solidFill>
              </a:rPr>
              <a:t>Use an array initializer:</a:t>
            </a:r>
          </a:p>
          <a:p>
            <a:pPr lvl="0" rtl="0">
              <a:lnSpc>
                <a:spcPct val="80000"/>
              </a:lnSpc>
              <a:spcBef>
                <a:spcPts val="1300"/>
              </a:spcBef>
              <a:buClr>
                <a:schemeClr val="dk1"/>
              </a:buClr>
              <a:buSzPct val="55000"/>
              <a:buFont typeface="Arial"/>
              <a:buNone/>
            </a:pPr>
            <a:r>
              <a:rPr lang="en" sz="2000" b="1">
                <a:solidFill>
                  <a:srgbClr val="1155CC"/>
                </a:solidFill>
                <a:latin typeface="Courier New"/>
                <a:ea typeface="Courier New"/>
                <a:cs typeface="Courier New"/>
                <a:sym typeface="Courier New"/>
              </a:rPr>
              <a:t>   int[] c= new int[] {5, 4, 7, 6, 5};</a:t>
            </a:r>
          </a:p>
          <a:p>
            <a:pPr rtl="0">
              <a:spcBef>
                <a:spcPts val="0"/>
              </a:spcBef>
              <a:buNone/>
            </a:pPr>
            <a:endParaRPr sz="2200"/>
          </a:p>
          <a:p>
            <a:pPr lvl="0" rtl="0">
              <a:spcBef>
                <a:spcPts val="0"/>
              </a:spcBef>
              <a:buNone/>
            </a:pPr>
            <a:r>
              <a:rPr lang="en" sz="2200"/>
              <a:t>Note: The length of c is the number of values in the list. </a:t>
            </a:r>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solidFill>
                  <a:srgbClr val="1155CC"/>
                </a:solidFill>
              </a:rPr>
              <a:t>Exercise 1:</a:t>
            </a:r>
            <a:r>
              <a:rPr lang="en" sz="3200"/>
              <a:t> Looping over an array</a:t>
            </a:r>
          </a:p>
        </p:txBody>
      </p:sp>
      <p:sp>
        <p:nvSpPr>
          <p:cNvPr id="120" name="Shape 120"/>
          <p:cNvSpPr txBox="1">
            <a:spLocks noGrp="1"/>
          </p:cNvSpPr>
          <p:nvPr>
            <p:ph type="body" idx="1"/>
          </p:nvPr>
        </p:nvSpPr>
        <p:spPr>
          <a:xfrm>
            <a:off x="457200" y="1200150"/>
            <a:ext cx="8553299" cy="3725699"/>
          </a:xfrm>
          <a:prstGeom prst="rect">
            <a:avLst/>
          </a:prstGeom>
        </p:spPr>
        <p:txBody>
          <a:bodyPr lIns="91425" tIns="91425" rIns="91425" bIns="91425" anchor="t" anchorCtr="0">
            <a:noAutofit/>
          </a:bodyPr>
          <a:lstStyle/>
          <a:p>
            <a:pPr rtl="0">
              <a:spcBef>
                <a:spcPts val="0"/>
              </a:spcBef>
              <a:buNone/>
            </a:pPr>
            <a:r>
              <a:rPr lang="en" sz="2200" dirty="0">
                <a:solidFill>
                  <a:srgbClr val="38761D"/>
                </a:solidFill>
                <a:latin typeface="Courier New"/>
                <a:ea typeface="Courier New"/>
                <a:cs typeface="Courier New"/>
                <a:sym typeface="Courier New"/>
              </a:rPr>
              <a:t>/** Return index of occurrence number n of </a:t>
            </a:r>
            <a:r>
              <a:rPr lang="en-US" sz="2200" dirty="0" smtClean="0">
                <a:solidFill>
                  <a:srgbClr val="38761D"/>
                </a:solidFill>
                <a:latin typeface="Courier New"/>
                <a:ea typeface="Courier New"/>
                <a:cs typeface="Courier New"/>
                <a:sym typeface="Courier New"/>
              </a:rPr>
              <a:t/>
            </a:r>
            <a:br>
              <a:rPr lang="en-US" sz="2200" dirty="0" smtClean="0">
                <a:solidFill>
                  <a:srgbClr val="38761D"/>
                </a:solidFill>
                <a:latin typeface="Courier New"/>
                <a:ea typeface="Courier New"/>
                <a:cs typeface="Courier New"/>
                <a:sym typeface="Courier New"/>
              </a:rPr>
            </a:br>
            <a:r>
              <a:rPr lang="en-US" sz="2200" dirty="0" smtClean="0">
                <a:solidFill>
                  <a:srgbClr val="38761D"/>
                </a:solidFill>
                <a:latin typeface="Courier New"/>
                <a:ea typeface="Courier New"/>
                <a:cs typeface="Courier New"/>
                <a:sym typeface="Courier New"/>
              </a:rPr>
              <a:t> *  </a:t>
            </a:r>
            <a:r>
              <a:rPr lang="en" sz="2200" dirty="0" smtClean="0">
                <a:solidFill>
                  <a:srgbClr val="38761D"/>
                </a:solidFill>
                <a:latin typeface="Courier New"/>
                <a:ea typeface="Courier New"/>
                <a:cs typeface="Courier New"/>
                <a:sym typeface="Courier New"/>
              </a:rPr>
              <a:t>t </a:t>
            </a:r>
            <a:r>
              <a:rPr lang="en" sz="2200" dirty="0">
                <a:solidFill>
                  <a:srgbClr val="38761D"/>
                </a:solidFill>
                <a:latin typeface="Courier New"/>
                <a:ea typeface="Courier New"/>
                <a:cs typeface="Courier New"/>
                <a:sym typeface="Courier New"/>
              </a:rPr>
              <a:t>in b.</a:t>
            </a:r>
            <a:br>
              <a:rPr lang="en" sz="2200" dirty="0">
                <a:solidFill>
                  <a:srgbClr val="38761D"/>
                </a:solidFill>
                <a:latin typeface="Courier New"/>
                <a:ea typeface="Courier New"/>
                <a:cs typeface="Courier New"/>
                <a:sym typeface="Courier New"/>
              </a:rPr>
            </a:br>
            <a:r>
              <a:rPr lang="en" sz="2200" dirty="0">
                <a:solidFill>
                  <a:srgbClr val="38761D"/>
                </a:solidFill>
                <a:latin typeface="Courier New"/>
                <a:ea typeface="Courier New"/>
                <a:cs typeface="Courier New"/>
                <a:sym typeface="Courier New"/>
              </a:rPr>
              <a:t> *  Precondition: n &gt;= 1.</a:t>
            </a:r>
          </a:p>
          <a:p>
            <a:pPr lvl="0" rtl="0">
              <a:spcBef>
                <a:spcPts val="0"/>
              </a:spcBef>
              <a:buNone/>
            </a:pPr>
            <a:r>
              <a:rPr lang="en" sz="2200" dirty="0">
                <a:solidFill>
                  <a:srgbClr val="38761D"/>
                </a:solidFill>
                <a:latin typeface="Courier New"/>
                <a:ea typeface="Courier New"/>
                <a:cs typeface="Courier New"/>
                <a:sym typeface="Courier New"/>
              </a:rPr>
              <a:t> *  Return -1 if not found. */</a:t>
            </a:r>
          </a:p>
          <a:p>
            <a:pPr rtl="0">
              <a:spcBef>
                <a:spcPts val="0"/>
              </a:spcBef>
              <a:buNone/>
            </a:pPr>
            <a:r>
              <a:rPr lang="en" sz="2200" b="1" dirty="0">
                <a:solidFill>
                  <a:srgbClr val="1155CC"/>
                </a:solidFill>
                <a:latin typeface="Courier New"/>
                <a:ea typeface="Courier New"/>
                <a:cs typeface="Courier New"/>
                <a:sym typeface="Courier New"/>
              </a:rPr>
              <a:t>public static int get(int[] b, int n, int t) { </a:t>
            </a:r>
          </a:p>
          <a:p>
            <a:pPr indent="457200" rtl="0">
              <a:spcBef>
                <a:spcPts val="0"/>
              </a:spcBef>
              <a:buNone/>
            </a:pPr>
            <a:r>
              <a:rPr lang="en" sz="2200" b="1" dirty="0">
                <a:solidFill>
                  <a:srgbClr val="1155CC"/>
                </a:solidFill>
                <a:latin typeface="Courier New"/>
                <a:ea typeface="Courier New"/>
                <a:cs typeface="Courier New"/>
                <a:sym typeface="Courier New"/>
              </a:rPr>
              <a:t>...</a:t>
            </a:r>
          </a:p>
          <a:p>
            <a:pPr rtl="0">
              <a:spcBef>
                <a:spcPts val="0"/>
              </a:spcBef>
              <a:buNone/>
            </a:pPr>
            <a:r>
              <a:rPr lang="en" sz="2200" b="1" dirty="0">
                <a:solidFill>
                  <a:srgbClr val="1155CC"/>
                </a:solidFill>
                <a:latin typeface="Courier New"/>
                <a:ea typeface="Courier New"/>
                <a:cs typeface="Courier New"/>
                <a:sym typeface="Courier New"/>
              </a:rPr>
              <a:t>}</a:t>
            </a:r>
          </a:p>
          <a:p>
            <a:pPr rtl="0">
              <a:spcBef>
                <a:spcPts val="0"/>
              </a:spcBef>
              <a:buNone/>
            </a:pPr>
            <a:endParaRPr sz="2200" b="1" dirty="0">
              <a:solidFill>
                <a:srgbClr val="1155CC"/>
              </a:solidFill>
              <a:latin typeface="Courier New"/>
              <a:ea typeface="Courier New"/>
              <a:cs typeface="Courier New"/>
              <a:sym typeface="Courier New"/>
            </a:endParaRPr>
          </a:p>
          <a:p>
            <a:pPr rtl="0">
              <a:spcBef>
                <a:spcPts val="0"/>
              </a:spcBef>
              <a:buNone/>
            </a:pPr>
            <a:r>
              <a:rPr lang="en" sz="2200" b="1" dirty="0">
                <a:solidFill>
                  <a:srgbClr val="1155CC"/>
                </a:solidFill>
                <a:latin typeface="Courier New"/>
                <a:ea typeface="Courier New"/>
                <a:cs typeface="Courier New"/>
                <a:sym typeface="Courier New"/>
              </a:rPr>
              <a:t>get(new int[]{</a:t>
            </a:r>
            <a:r>
              <a:rPr lang="en" sz="2200" b="1" dirty="0">
                <a:solidFill>
                  <a:schemeClr val="accent1"/>
                </a:solidFill>
                <a:latin typeface="Courier New"/>
                <a:ea typeface="Courier New"/>
                <a:cs typeface="Courier New"/>
                <a:sym typeface="Courier New"/>
              </a:rPr>
              <a:t>2110</a:t>
            </a:r>
            <a:r>
              <a:rPr lang="en" sz="2200" b="1" dirty="0">
                <a:solidFill>
                  <a:srgbClr val="1155CC"/>
                </a:solidFill>
                <a:latin typeface="Courier New"/>
                <a:ea typeface="Courier New"/>
                <a:cs typeface="Courier New"/>
                <a:sym typeface="Courier New"/>
              </a:rPr>
              <a:t>, 0, 1, </a:t>
            </a:r>
            <a:r>
              <a:rPr lang="en" sz="2200" b="1" dirty="0">
                <a:solidFill>
                  <a:schemeClr val="accent1"/>
                </a:solidFill>
                <a:latin typeface="Courier New"/>
                <a:ea typeface="Courier New"/>
                <a:cs typeface="Courier New"/>
                <a:sym typeface="Courier New"/>
              </a:rPr>
              <a:t>2110</a:t>
            </a:r>
            <a:r>
              <a:rPr lang="en" sz="2200" b="1" dirty="0">
                <a:solidFill>
                  <a:srgbClr val="1155CC"/>
                </a:solidFill>
                <a:latin typeface="Courier New"/>
                <a:ea typeface="Courier New"/>
                <a:cs typeface="Courier New"/>
                <a:sym typeface="Courier New"/>
              </a:rPr>
              <a:t>, </a:t>
            </a:r>
            <a:r>
              <a:rPr lang="en" sz="2200" b="1" dirty="0">
                <a:solidFill>
                  <a:schemeClr val="accent1"/>
                </a:solidFill>
                <a:latin typeface="Courier New"/>
                <a:ea typeface="Courier New"/>
                <a:cs typeface="Courier New"/>
                <a:sym typeface="Courier New"/>
              </a:rPr>
              <a:t>2110</a:t>
            </a:r>
            <a:r>
              <a:rPr lang="en" sz="2200" b="1" dirty="0">
                <a:solidFill>
                  <a:srgbClr val="1155CC"/>
                </a:solidFill>
                <a:latin typeface="Courier New"/>
                <a:ea typeface="Courier New"/>
                <a:cs typeface="Courier New"/>
                <a:sym typeface="Courier New"/>
              </a:rPr>
              <a:t>}, 2, 2110);</a:t>
            </a:r>
          </a:p>
          <a:p>
            <a:pPr lvl="0" rtl="0">
              <a:spcBef>
                <a:spcPts val="0"/>
              </a:spcBef>
              <a:buNone/>
            </a:pPr>
            <a:r>
              <a:rPr lang="en" sz="2200" dirty="0">
                <a:solidFill>
                  <a:srgbClr val="000000"/>
                </a:solidFill>
              </a:rPr>
              <a:t>would return</a:t>
            </a:r>
            <a:r>
              <a:rPr lang="en" sz="2200" b="1" dirty="0">
                <a:solidFill>
                  <a:srgbClr val="1155CC"/>
                </a:solidFill>
                <a:latin typeface="Courier New"/>
                <a:ea typeface="Courier New"/>
                <a:cs typeface="Courier New"/>
                <a:sym typeface="Courier New"/>
              </a:rPr>
              <a:t> 3</a:t>
            </a:r>
          </a:p>
        </p:txBody>
      </p:sp>
      <p:sp>
        <p:nvSpPr>
          <p:cNvPr id="121" name="Shape 121"/>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2D arrays: An array of 1D arrays.</a:t>
            </a:r>
          </a:p>
        </p:txBody>
      </p:sp>
      <p:sp>
        <p:nvSpPr>
          <p:cNvPr id="127" name="Shape 12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sp>
        <p:nvSpPr>
          <p:cNvPr id="128" name="Shape 128"/>
          <p:cNvSpPr txBox="1"/>
          <p:nvPr/>
        </p:nvSpPr>
        <p:spPr>
          <a:xfrm>
            <a:off x="457200" y="1232500"/>
            <a:ext cx="7846800" cy="1790100"/>
          </a:xfrm>
          <a:prstGeom prst="rect">
            <a:avLst/>
          </a:prstGeom>
          <a:noFill/>
          <a:ln>
            <a:noFill/>
          </a:ln>
        </p:spPr>
        <p:txBody>
          <a:bodyPr lIns="91425" tIns="91425" rIns="91425" bIns="91425" anchor="t" anchorCtr="0">
            <a:noAutofit/>
          </a:bodyPr>
          <a:lstStyle/>
          <a:p>
            <a:pPr marR="0" algn="l" rtl="0">
              <a:lnSpc>
                <a:spcPct val="100000"/>
              </a:lnSpc>
              <a:spcBef>
                <a:spcPts val="0"/>
              </a:spcBef>
              <a:spcAft>
                <a:spcPts val="0"/>
              </a:spcAft>
              <a:buNone/>
            </a:pPr>
            <a:r>
              <a:rPr lang="en" sz="2200" dirty="0"/>
              <a:t>Java only has 1D arrays, whose elements can also be arrays.</a:t>
            </a:r>
          </a:p>
          <a:p>
            <a:pPr marR="0" algn="l" rtl="0">
              <a:lnSpc>
                <a:spcPct val="100000"/>
              </a:lnSpc>
              <a:spcBef>
                <a:spcPts val="0"/>
              </a:spcBef>
              <a:spcAft>
                <a:spcPts val="0"/>
              </a:spcAft>
              <a:buNone/>
            </a:pPr>
            <a:r>
              <a:rPr lang="en" sz="2200" b="1" dirty="0">
                <a:solidFill>
                  <a:srgbClr val="1155CC"/>
                </a:solidFill>
                <a:latin typeface="Courier New"/>
                <a:ea typeface="Courier New"/>
                <a:cs typeface="Courier New"/>
                <a:sym typeface="Courier New"/>
              </a:rPr>
              <a:t>int[][] </a:t>
            </a:r>
            <a:r>
              <a:rPr lang="en" sz="2200" b="1" dirty="0" smtClean="0">
                <a:solidFill>
                  <a:srgbClr val="1155CC"/>
                </a:solidFill>
                <a:latin typeface="Courier New"/>
                <a:ea typeface="Courier New"/>
                <a:cs typeface="Courier New"/>
                <a:sym typeface="Courier New"/>
              </a:rPr>
              <a:t>b= </a:t>
            </a:r>
            <a:r>
              <a:rPr lang="en" sz="2200" b="1" dirty="0">
                <a:solidFill>
                  <a:srgbClr val="1155CC"/>
                </a:solidFill>
                <a:latin typeface="Courier New"/>
                <a:ea typeface="Courier New"/>
                <a:cs typeface="Courier New"/>
                <a:sym typeface="Courier New"/>
              </a:rPr>
              <a:t>new int[2][3];</a:t>
            </a:r>
          </a:p>
          <a:p>
            <a:pPr marR="0" algn="l" rtl="0">
              <a:lnSpc>
                <a:spcPct val="100000"/>
              </a:lnSpc>
              <a:spcBef>
                <a:spcPts val="0"/>
              </a:spcBef>
              <a:spcAft>
                <a:spcPts val="0"/>
              </a:spcAft>
              <a:buNone/>
            </a:pPr>
            <a:endParaRPr sz="2200" dirty="0"/>
          </a:p>
          <a:p>
            <a:pPr marR="0" lvl="0" algn="l" rtl="0">
              <a:lnSpc>
                <a:spcPct val="100000"/>
              </a:lnSpc>
              <a:spcBef>
                <a:spcPts val="0"/>
              </a:spcBef>
              <a:spcAft>
                <a:spcPts val="0"/>
              </a:spcAft>
              <a:buNone/>
            </a:pPr>
            <a:r>
              <a:rPr lang="en" sz="2200" dirty="0"/>
              <a:t>This array has 2 </a:t>
            </a:r>
            <a:r>
              <a:rPr lang="en-US" sz="2200" dirty="0" smtClean="0"/>
              <a:t> </a:t>
            </a:r>
            <a:r>
              <a:rPr lang="en" sz="2200" b="1" dirty="0" smtClean="0">
                <a:solidFill>
                  <a:schemeClr val="dk1"/>
                </a:solidFill>
                <a:latin typeface="Courier New"/>
                <a:ea typeface="Courier New"/>
                <a:cs typeface="Courier New"/>
                <a:sym typeface="Courier New"/>
              </a:rPr>
              <a:t>int</a:t>
            </a:r>
            <a:r>
              <a:rPr lang="en" sz="2200" b="1" dirty="0">
                <a:solidFill>
                  <a:schemeClr val="dk1"/>
                </a:solidFill>
                <a:latin typeface="Courier New"/>
                <a:ea typeface="Courier New"/>
                <a:cs typeface="Courier New"/>
                <a:sym typeface="Courier New"/>
              </a:rPr>
              <a:t>[]</a:t>
            </a:r>
            <a:r>
              <a:rPr lang="en" sz="2200" b="1" dirty="0">
                <a:solidFill>
                  <a:schemeClr val="dk1"/>
                </a:solidFill>
              </a:rPr>
              <a:t> </a:t>
            </a:r>
            <a:r>
              <a:rPr lang="en" sz="2200" dirty="0">
                <a:solidFill>
                  <a:schemeClr val="dk1"/>
                </a:solidFill>
              </a:rPr>
              <a:t>arrays of length 3 each.</a:t>
            </a:r>
          </a:p>
        </p:txBody>
      </p:sp>
      <p:grpSp>
        <p:nvGrpSpPr>
          <p:cNvPr id="129" name="Shape 129"/>
          <p:cNvGrpSpPr/>
          <p:nvPr/>
        </p:nvGrpSpPr>
        <p:grpSpPr>
          <a:xfrm>
            <a:off x="2414668" y="3258075"/>
            <a:ext cx="1811481" cy="1372702"/>
            <a:chOff x="4029725" y="2206432"/>
            <a:chExt cx="2027400" cy="1372702"/>
          </a:xfrm>
        </p:grpSpPr>
        <p:sp>
          <p:nvSpPr>
            <p:cNvPr id="130" name="Shape 130"/>
            <p:cNvSpPr txBox="1"/>
            <p:nvPr/>
          </p:nvSpPr>
          <p:spPr>
            <a:xfrm>
              <a:off x="4029725" y="2572335"/>
              <a:ext cx="2027400" cy="1006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131" name="Shape 131"/>
            <p:cNvSpPr txBox="1"/>
            <p:nvPr/>
          </p:nvSpPr>
          <p:spPr>
            <a:xfrm>
              <a:off x="4029739" y="2206432"/>
              <a:ext cx="8907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132" name="Shape 132"/>
            <p:cNvSpPr txBox="1"/>
            <p:nvPr/>
          </p:nvSpPr>
          <p:spPr>
            <a:xfrm>
              <a:off x="4630400" y="28157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133" name="Shape 133"/>
            <p:cNvSpPr txBox="1"/>
            <p:nvPr/>
          </p:nvSpPr>
          <p:spPr>
            <a:xfrm>
              <a:off x="4630400" y="31034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134" name="Shape 134"/>
            <p:cNvSpPr txBox="1"/>
            <p:nvPr/>
          </p:nvSpPr>
          <p:spPr>
            <a:xfrm>
              <a:off x="4342700" y="27398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135" name="Shape 135"/>
            <p:cNvSpPr txBox="1"/>
            <p:nvPr/>
          </p:nvSpPr>
          <p:spPr>
            <a:xfrm>
              <a:off x="4342700" y="30275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grpSp>
      <p:sp>
        <p:nvSpPr>
          <p:cNvPr id="136" name="Shape 136"/>
          <p:cNvSpPr txBox="1"/>
          <p:nvPr/>
        </p:nvSpPr>
        <p:spPr>
          <a:xfrm>
            <a:off x="1283800" y="3191725"/>
            <a:ext cx="433200" cy="5523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b</a:t>
            </a:r>
          </a:p>
        </p:txBody>
      </p:sp>
      <p:sp>
        <p:nvSpPr>
          <p:cNvPr id="137" name="Shape 137"/>
          <p:cNvSpPr txBox="1"/>
          <p:nvPr/>
        </p:nvSpPr>
        <p:spPr>
          <a:xfrm>
            <a:off x="1641800" y="3258025"/>
            <a:ext cx="433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cxnSp>
        <p:nvCxnSpPr>
          <p:cNvPr id="138" name="Shape 138"/>
          <p:cNvCxnSpPr>
            <a:stCxn id="139" idx="3"/>
            <a:endCxn id="131" idx="1"/>
          </p:cNvCxnSpPr>
          <p:nvPr/>
        </p:nvCxnSpPr>
        <p:spPr>
          <a:xfrm rot="10800000" flipH="1">
            <a:off x="1842025" y="3440975"/>
            <a:ext cx="572700" cy="44700"/>
          </a:xfrm>
          <a:prstGeom prst="straightConnector1">
            <a:avLst/>
          </a:prstGeom>
          <a:noFill/>
          <a:ln w="19050" cap="flat">
            <a:solidFill>
              <a:schemeClr val="dk2"/>
            </a:solidFill>
            <a:prstDash val="solid"/>
            <a:round/>
            <a:headEnd type="none" w="lg" len="lg"/>
            <a:tailEnd type="triangle" w="lg" len="lg"/>
          </a:ln>
        </p:spPr>
      </p:cxnSp>
      <p:grpSp>
        <p:nvGrpSpPr>
          <p:cNvPr id="140" name="Shape 140"/>
          <p:cNvGrpSpPr/>
          <p:nvPr/>
        </p:nvGrpSpPr>
        <p:grpSpPr>
          <a:xfrm>
            <a:off x="7349222" y="2068338"/>
            <a:ext cx="1630441" cy="1683929"/>
            <a:chOff x="7168400" y="2068475"/>
            <a:chExt cx="1811399" cy="1738698"/>
          </a:xfrm>
        </p:grpSpPr>
        <p:sp>
          <p:nvSpPr>
            <p:cNvPr id="141" name="Shape 141"/>
            <p:cNvSpPr txBox="1"/>
            <p:nvPr/>
          </p:nvSpPr>
          <p:spPr>
            <a:xfrm>
              <a:off x="7448049" y="2601917"/>
              <a:ext cx="25705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142" name="Shape 142"/>
            <p:cNvSpPr txBox="1"/>
            <p:nvPr/>
          </p:nvSpPr>
          <p:spPr>
            <a:xfrm>
              <a:off x="7448049" y="2889617"/>
              <a:ext cx="25705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143" name="Shape 143"/>
            <p:cNvSpPr txBox="1"/>
            <p:nvPr/>
          </p:nvSpPr>
          <p:spPr>
            <a:xfrm>
              <a:off x="7168400" y="2434373"/>
              <a:ext cx="1811399" cy="1372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144" name="Shape 144"/>
            <p:cNvSpPr txBox="1"/>
            <p:nvPr/>
          </p:nvSpPr>
          <p:spPr>
            <a:xfrm>
              <a:off x="7168418" y="2068475"/>
              <a:ext cx="79584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145" name="Shape 145"/>
            <p:cNvSpPr txBox="1"/>
            <p:nvPr/>
          </p:nvSpPr>
          <p:spPr>
            <a:xfrm>
              <a:off x="7705109" y="2677817"/>
              <a:ext cx="387064"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146" name="Shape 146"/>
            <p:cNvSpPr txBox="1"/>
            <p:nvPr/>
          </p:nvSpPr>
          <p:spPr>
            <a:xfrm>
              <a:off x="7705109" y="2965517"/>
              <a:ext cx="387064"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147" name="Shape 147"/>
            <p:cNvSpPr txBox="1"/>
            <p:nvPr/>
          </p:nvSpPr>
          <p:spPr>
            <a:xfrm>
              <a:off x="7705146" y="325806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148" name="Shape 148"/>
            <p:cNvSpPr txBox="1"/>
            <p:nvPr/>
          </p:nvSpPr>
          <p:spPr>
            <a:xfrm>
              <a:off x="7448024" y="318216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grpSp>
        <p:nvGrpSpPr>
          <p:cNvPr id="149" name="Shape 149"/>
          <p:cNvGrpSpPr/>
          <p:nvPr/>
        </p:nvGrpSpPr>
        <p:grpSpPr>
          <a:xfrm>
            <a:off x="5622437" y="3247236"/>
            <a:ext cx="1630441" cy="1683929"/>
            <a:chOff x="7168400" y="2068475"/>
            <a:chExt cx="1811399" cy="1738698"/>
          </a:xfrm>
        </p:grpSpPr>
        <p:sp>
          <p:nvSpPr>
            <p:cNvPr id="150" name="Shape 150"/>
            <p:cNvSpPr txBox="1"/>
            <p:nvPr/>
          </p:nvSpPr>
          <p:spPr>
            <a:xfrm>
              <a:off x="7448049" y="26019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151" name="Shape 151"/>
            <p:cNvSpPr txBox="1"/>
            <p:nvPr/>
          </p:nvSpPr>
          <p:spPr>
            <a:xfrm>
              <a:off x="7448049" y="28896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152" name="Shape 152"/>
            <p:cNvSpPr txBox="1"/>
            <p:nvPr/>
          </p:nvSpPr>
          <p:spPr>
            <a:xfrm>
              <a:off x="7168400" y="2434373"/>
              <a:ext cx="1811399" cy="1372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153" name="Shape 153"/>
            <p:cNvSpPr txBox="1"/>
            <p:nvPr/>
          </p:nvSpPr>
          <p:spPr>
            <a:xfrm>
              <a:off x="7168418" y="2068475"/>
              <a:ext cx="7959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154" name="Shape 154"/>
            <p:cNvSpPr txBox="1"/>
            <p:nvPr/>
          </p:nvSpPr>
          <p:spPr>
            <a:xfrm>
              <a:off x="7705109" y="26778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155" name="Shape 155"/>
            <p:cNvSpPr txBox="1"/>
            <p:nvPr/>
          </p:nvSpPr>
          <p:spPr>
            <a:xfrm>
              <a:off x="7705109" y="29655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156" name="Shape 156"/>
            <p:cNvSpPr txBox="1"/>
            <p:nvPr/>
          </p:nvSpPr>
          <p:spPr>
            <a:xfrm>
              <a:off x="7705146" y="325806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157" name="Shape 157"/>
            <p:cNvSpPr txBox="1"/>
            <p:nvPr/>
          </p:nvSpPr>
          <p:spPr>
            <a:xfrm>
              <a:off x="7448024" y="318216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cxnSp>
        <p:nvCxnSpPr>
          <p:cNvPr id="158" name="Shape 158"/>
          <p:cNvCxnSpPr>
            <a:stCxn id="159" idx="3"/>
            <a:endCxn id="144" idx="1"/>
          </p:cNvCxnSpPr>
          <p:nvPr/>
        </p:nvCxnSpPr>
        <p:spPr>
          <a:xfrm rot="10800000" flipH="1">
            <a:off x="3159700" y="2245700"/>
            <a:ext cx="4189500" cy="1843500"/>
          </a:xfrm>
          <a:prstGeom prst="straightConnector1">
            <a:avLst/>
          </a:prstGeom>
          <a:noFill/>
          <a:ln w="19050" cap="flat">
            <a:solidFill>
              <a:schemeClr val="dk2"/>
            </a:solidFill>
            <a:prstDash val="solid"/>
            <a:round/>
            <a:headEnd type="none" w="lg" len="lg"/>
            <a:tailEnd type="triangle" w="lg" len="lg"/>
          </a:ln>
        </p:spPr>
      </p:cxnSp>
      <p:cxnSp>
        <p:nvCxnSpPr>
          <p:cNvPr id="160" name="Shape 160"/>
          <p:cNvCxnSpPr>
            <a:stCxn id="161" idx="3"/>
            <a:endCxn id="153" idx="1"/>
          </p:cNvCxnSpPr>
          <p:nvPr/>
        </p:nvCxnSpPr>
        <p:spPr>
          <a:xfrm rot="10800000" flipH="1">
            <a:off x="3159700" y="3424450"/>
            <a:ext cx="2462700" cy="854700"/>
          </a:xfrm>
          <a:prstGeom prst="straightConnector1">
            <a:avLst/>
          </a:prstGeom>
          <a:noFill/>
          <a:ln w="19050" cap="flat">
            <a:solidFill>
              <a:schemeClr val="dk2"/>
            </a:solidFill>
            <a:prstDash val="solid"/>
            <a:round/>
            <a:headEnd type="none" w="lg" len="lg"/>
            <a:tailEnd type="triangle" w="lg" len="lg"/>
          </a:ln>
        </p:spPr>
      </p:cxnSp>
      <p:sp>
        <p:nvSpPr>
          <p:cNvPr id="161" name="Shape 161"/>
          <p:cNvSpPr/>
          <p:nvPr/>
        </p:nvSpPr>
        <p:spPr>
          <a:xfrm>
            <a:off x="2961400" y="4180000"/>
            <a:ext cx="198300" cy="198300"/>
          </a:xfrm>
          <a:prstGeom prst="rect">
            <a:avLst/>
          </a:prstGeom>
          <a:noFill/>
          <a:ln>
            <a:noFill/>
          </a:ln>
        </p:spPr>
        <p:txBody>
          <a:bodyPr lIns="91425" tIns="91425" rIns="91425" bIns="91425" anchor="ctr" anchorCtr="0">
            <a:noAutofit/>
          </a:bodyPr>
          <a:lstStyle/>
          <a:p>
            <a:pPr>
              <a:spcBef>
                <a:spcPts val="0"/>
              </a:spcBef>
              <a:buNone/>
            </a:pPr>
            <a:endParaRPr/>
          </a:p>
        </p:txBody>
      </p:sp>
      <p:sp>
        <p:nvSpPr>
          <p:cNvPr id="159" name="Shape 159"/>
          <p:cNvSpPr/>
          <p:nvPr/>
        </p:nvSpPr>
        <p:spPr>
          <a:xfrm>
            <a:off x="2961400" y="3990050"/>
            <a:ext cx="198300" cy="198300"/>
          </a:xfrm>
          <a:prstGeom prst="rect">
            <a:avLst/>
          </a:prstGeom>
          <a:noFill/>
          <a:ln>
            <a:noFill/>
          </a:ln>
        </p:spPr>
        <p:txBody>
          <a:bodyPr lIns="91425" tIns="91425" rIns="91425" bIns="91425" anchor="ctr" anchorCtr="0">
            <a:noAutofit/>
          </a:bodyPr>
          <a:lstStyle/>
          <a:p>
            <a:pPr>
              <a:spcBef>
                <a:spcPts val="0"/>
              </a:spcBef>
              <a:buNone/>
            </a:pPr>
            <a:endParaRPr/>
          </a:p>
        </p:txBody>
      </p:sp>
      <p:sp>
        <p:nvSpPr>
          <p:cNvPr id="139" name="Shape 139"/>
          <p:cNvSpPr txBox="1"/>
          <p:nvPr/>
        </p:nvSpPr>
        <p:spPr>
          <a:xfrm>
            <a:off x="1657825" y="3273125"/>
            <a:ext cx="184200" cy="425099"/>
          </a:xfrm>
          <a:prstGeom prst="rect">
            <a:avLst/>
          </a:prstGeom>
          <a:noFill/>
          <a:ln>
            <a:noFill/>
          </a:ln>
        </p:spPr>
        <p:txBody>
          <a:bodyPr lIns="91425" tIns="91425" rIns="91425" bIns="91425" anchor="t" anchorCtr="0">
            <a:noAutofit/>
          </a:bodyPr>
          <a:lstStyle/>
          <a:p>
            <a:pPr>
              <a:spcBef>
                <a:spcPts val="0"/>
              </a:spcBef>
              <a:buNone/>
            </a:pPr>
            <a:endParaRPr/>
          </a:p>
        </p:txBody>
      </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Shape 16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2D arrays: An array of 1D arrays.</a:t>
            </a:r>
          </a:p>
        </p:txBody>
      </p:sp>
      <p:sp>
        <p:nvSpPr>
          <p:cNvPr id="167" name="Shape 16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sp>
        <p:nvSpPr>
          <p:cNvPr id="168" name="Shape 168"/>
          <p:cNvSpPr txBox="1"/>
          <p:nvPr/>
        </p:nvSpPr>
        <p:spPr>
          <a:xfrm>
            <a:off x="457200" y="1232500"/>
            <a:ext cx="7846800" cy="1790100"/>
          </a:xfrm>
          <a:prstGeom prst="rect">
            <a:avLst/>
          </a:prstGeom>
          <a:noFill/>
          <a:ln>
            <a:noFill/>
          </a:ln>
        </p:spPr>
        <p:txBody>
          <a:bodyPr lIns="91425" tIns="91425" rIns="91425" bIns="91425" anchor="t" anchorCtr="0">
            <a:noAutofit/>
          </a:bodyPr>
          <a:lstStyle/>
          <a:p>
            <a:pPr lvl="0" rtl="0">
              <a:spcBef>
                <a:spcPts val="0"/>
              </a:spcBef>
              <a:buClr>
                <a:schemeClr val="dk1"/>
              </a:buClr>
              <a:buSzPct val="50000"/>
              <a:buFont typeface="Arial"/>
              <a:buNone/>
            </a:pPr>
            <a:r>
              <a:rPr lang="en" sz="2200">
                <a:solidFill>
                  <a:schemeClr val="dk1"/>
                </a:solidFill>
              </a:rPr>
              <a:t>How many rows in </a:t>
            </a:r>
            <a:r>
              <a:rPr lang="en" sz="2200" b="1">
                <a:solidFill>
                  <a:srgbClr val="1155CC"/>
                </a:solidFill>
                <a:latin typeface="Courier New"/>
                <a:ea typeface="Courier New"/>
                <a:cs typeface="Courier New"/>
                <a:sym typeface="Courier New"/>
              </a:rPr>
              <a:t>b</a:t>
            </a:r>
            <a:r>
              <a:rPr lang="en" sz="2200">
                <a:solidFill>
                  <a:schemeClr val="dk1"/>
                </a:solidFill>
              </a:rPr>
              <a:t>?                 </a:t>
            </a:r>
            <a:r>
              <a:rPr lang="en" sz="2200" b="1">
                <a:solidFill>
                  <a:srgbClr val="1155CC"/>
                </a:solidFill>
                <a:latin typeface="Courier New"/>
                <a:ea typeface="Courier New"/>
                <a:cs typeface="Courier New"/>
                <a:sym typeface="Courier New"/>
              </a:rPr>
              <a:t>b.length</a:t>
            </a:r>
          </a:p>
          <a:p>
            <a:pPr lvl="0" rtl="0">
              <a:spcBef>
                <a:spcPts val="0"/>
              </a:spcBef>
              <a:buClr>
                <a:schemeClr val="dk1"/>
              </a:buClr>
              <a:buSzPct val="50000"/>
              <a:buFont typeface="Arial"/>
              <a:buNone/>
            </a:pPr>
            <a:r>
              <a:rPr lang="en" sz="2200">
                <a:solidFill>
                  <a:schemeClr val="dk1"/>
                </a:solidFill>
              </a:rPr>
              <a:t>How many columns in row 0?    </a:t>
            </a:r>
            <a:r>
              <a:rPr lang="en" sz="2200" b="1">
                <a:solidFill>
                  <a:srgbClr val="1155CC"/>
                </a:solidFill>
                <a:latin typeface="Courier New"/>
                <a:ea typeface="Courier New"/>
                <a:cs typeface="Courier New"/>
                <a:sym typeface="Courier New"/>
              </a:rPr>
              <a:t>b[0].length</a:t>
            </a:r>
          </a:p>
          <a:p>
            <a:pPr lvl="0" rtl="0">
              <a:spcBef>
                <a:spcPts val="0"/>
              </a:spcBef>
              <a:buClr>
                <a:schemeClr val="dk1"/>
              </a:buClr>
              <a:buSzPct val="50000"/>
              <a:buFont typeface="Arial"/>
              <a:buNone/>
            </a:pPr>
            <a:r>
              <a:rPr lang="en" sz="2200">
                <a:solidFill>
                  <a:schemeClr val="dk1"/>
                </a:solidFill>
              </a:rPr>
              <a:t>How many columns in row 1?    </a:t>
            </a:r>
            <a:r>
              <a:rPr lang="en" sz="2200" b="1">
                <a:solidFill>
                  <a:srgbClr val="1155CC"/>
                </a:solidFill>
                <a:latin typeface="Courier New"/>
                <a:ea typeface="Courier New"/>
                <a:cs typeface="Courier New"/>
                <a:sym typeface="Courier New"/>
              </a:rPr>
              <a:t>b[1].length</a:t>
            </a:r>
          </a:p>
          <a:p>
            <a:pPr lvl="0" rtl="0">
              <a:spcBef>
                <a:spcPts val="0"/>
              </a:spcBef>
              <a:buClr>
                <a:schemeClr val="dk1"/>
              </a:buClr>
              <a:buFont typeface="Arial"/>
              <a:buNone/>
            </a:pPr>
            <a:endParaRPr sz="2200" b="1">
              <a:solidFill>
                <a:srgbClr val="1155CC"/>
              </a:solidFill>
              <a:latin typeface="Courier New"/>
              <a:ea typeface="Courier New"/>
              <a:cs typeface="Courier New"/>
              <a:sym typeface="Courier New"/>
            </a:endParaRPr>
          </a:p>
          <a:p>
            <a:pPr marR="0" lvl="0" algn="l" rtl="0">
              <a:lnSpc>
                <a:spcPct val="100000"/>
              </a:lnSpc>
              <a:spcBef>
                <a:spcPts val="0"/>
              </a:spcBef>
              <a:spcAft>
                <a:spcPts val="0"/>
              </a:spcAft>
              <a:buNone/>
            </a:pPr>
            <a:endParaRPr sz="2200"/>
          </a:p>
        </p:txBody>
      </p:sp>
      <p:grpSp>
        <p:nvGrpSpPr>
          <p:cNvPr id="169" name="Shape 169"/>
          <p:cNvGrpSpPr/>
          <p:nvPr/>
        </p:nvGrpSpPr>
        <p:grpSpPr>
          <a:xfrm>
            <a:off x="2414668" y="3258075"/>
            <a:ext cx="1811481" cy="1372702"/>
            <a:chOff x="4029725" y="2206432"/>
            <a:chExt cx="2027400" cy="1372702"/>
          </a:xfrm>
        </p:grpSpPr>
        <p:sp>
          <p:nvSpPr>
            <p:cNvPr id="170" name="Shape 170"/>
            <p:cNvSpPr txBox="1"/>
            <p:nvPr/>
          </p:nvSpPr>
          <p:spPr>
            <a:xfrm>
              <a:off x="4029725" y="2572335"/>
              <a:ext cx="2027400" cy="1006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171" name="Shape 171"/>
            <p:cNvSpPr txBox="1"/>
            <p:nvPr/>
          </p:nvSpPr>
          <p:spPr>
            <a:xfrm>
              <a:off x="4029739" y="2206432"/>
              <a:ext cx="8907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172" name="Shape 172"/>
            <p:cNvSpPr txBox="1"/>
            <p:nvPr/>
          </p:nvSpPr>
          <p:spPr>
            <a:xfrm>
              <a:off x="4630400" y="28157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173" name="Shape 173"/>
            <p:cNvSpPr txBox="1"/>
            <p:nvPr/>
          </p:nvSpPr>
          <p:spPr>
            <a:xfrm>
              <a:off x="4630400" y="31034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174" name="Shape 174"/>
            <p:cNvSpPr txBox="1"/>
            <p:nvPr/>
          </p:nvSpPr>
          <p:spPr>
            <a:xfrm>
              <a:off x="4342700" y="27398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175" name="Shape 175"/>
            <p:cNvSpPr txBox="1"/>
            <p:nvPr/>
          </p:nvSpPr>
          <p:spPr>
            <a:xfrm>
              <a:off x="4342700" y="30275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grpSp>
      <p:sp>
        <p:nvSpPr>
          <p:cNvPr id="176" name="Shape 176"/>
          <p:cNvSpPr txBox="1"/>
          <p:nvPr/>
        </p:nvSpPr>
        <p:spPr>
          <a:xfrm>
            <a:off x="1283875" y="3191725"/>
            <a:ext cx="433200" cy="5523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b</a:t>
            </a:r>
          </a:p>
        </p:txBody>
      </p:sp>
      <p:sp>
        <p:nvSpPr>
          <p:cNvPr id="177" name="Shape 177"/>
          <p:cNvSpPr txBox="1"/>
          <p:nvPr/>
        </p:nvSpPr>
        <p:spPr>
          <a:xfrm>
            <a:off x="1641800" y="3258025"/>
            <a:ext cx="433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cxnSp>
        <p:nvCxnSpPr>
          <p:cNvPr id="178" name="Shape 178"/>
          <p:cNvCxnSpPr>
            <a:stCxn id="179" idx="3"/>
            <a:endCxn id="171" idx="1"/>
          </p:cNvCxnSpPr>
          <p:nvPr/>
        </p:nvCxnSpPr>
        <p:spPr>
          <a:xfrm rot="10800000" flipH="1">
            <a:off x="1856200" y="3441225"/>
            <a:ext cx="558600" cy="51600"/>
          </a:xfrm>
          <a:prstGeom prst="straightConnector1">
            <a:avLst/>
          </a:prstGeom>
          <a:noFill/>
          <a:ln w="19050" cap="flat">
            <a:solidFill>
              <a:schemeClr val="dk2"/>
            </a:solidFill>
            <a:prstDash val="solid"/>
            <a:round/>
            <a:headEnd type="none" w="lg" len="lg"/>
            <a:tailEnd type="triangle" w="lg" len="lg"/>
          </a:ln>
        </p:spPr>
      </p:cxnSp>
      <p:grpSp>
        <p:nvGrpSpPr>
          <p:cNvPr id="180" name="Shape 180"/>
          <p:cNvGrpSpPr/>
          <p:nvPr/>
        </p:nvGrpSpPr>
        <p:grpSpPr>
          <a:xfrm>
            <a:off x="7349222" y="2068338"/>
            <a:ext cx="1630441" cy="1683929"/>
            <a:chOff x="7168400" y="2068475"/>
            <a:chExt cx="1811399" cy="1738698"/>
          </a:xfrm>
        </p:grpSpPr>
        <p:sp>
          <p:nvSpPr>
            <p:cNvPr id="181" name="Shape 181"/>
            <p:cNvSpPr txBox="1"/>
            <p:nvPr/>
          </p:nvSpPr>
          <p:spPr>
            <a:xfrm>
              <a:off x="7448049" y="26019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182" name="Shape 182"/>
            <p:cNvSpPr txBox="1"/>
            <p:nvPr/>
          </p:nvSpPr>
          <p:spPr>
            <a:xfrm>
              <a:off x="7448049" y="28896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183" name="Shape 183"/>
            <p:cNvSpPr txBox="1"/>
            <p:nvPr/>
          </p:nvSpPr>
          <p:spPr>
            <a:xfrm>
              <a:off x="7168400" y="2434373"/>
              <a:ext cx="1811399" cy="1372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184" name="Shape 184"/>
            <p:cNvSpPr txBox="1"/>
            <p:nvPr/>
          </p:nvSpPr>
          <p:spPr>
            <a:xfrm>
              <a:off x="7168418" y="2068475"/>
              <a:ext cx="7959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185" name="Shape 185"/>
            <p:cNvSpPr txBox="1"/>
            <p:nvPr/>
          </p:nvSpPr>
          <p:spPr>
            <a:xfrm>
              <a:off x="7705109" y="26778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186" name="Shape 186"/>
            <p:cNvSpPr txBox="1"/>
            <p:nvPr/>
          </p:nvSpPr>
          <p:spPr>
            <a:xfrm>
              <a:off x="7705109" y="29655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187" name="Shape 187"/>
            <p:cNvSpPr txBox="1"/>
            <p:nvPr/>
          </p:nvSpPr>
          <p:spPr>
            <a:xfrm>
              <a:off x="7705146" y="325806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188" name="Shape 188"/>
            <p:cNvSpPr txBox="1"/>
            <p:nvPr/>
          </p:nvSpPr>
          <p:spPr>
            <a:xfrm>
              <a:off x="7448024" y="318216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grpSp>
        <p:nvGrpSpPr>
          <p:cNvPr id="189" name="Shape 189"/>
          <p:cNvGrpSpPr/>
          <p:nvPr/>
        </p:nvGrpSpPr>
        <p:grpSpPr>
          <a:xfrm>
            <a:off x="5622437" y="3247236"/>
            <a:ext cx="1630441" cy="1683929"/>
            <a:chOff x="7168400" y="2068475"/>
            <a:chExt cx="1811399" cy="1738698"/>
          </a:xfrm>
        </p:grpSpPr>
        <p:sp>
          <p:nvSpPr>
            <p:cNvPr id="190" name="Shape 190"/>
            <p:cNvSpPr txBox="1"/>
            <p:nvPr/>
          </p:nvSpPr>
          <p:spPr>
            <a:xfrm>
              <a:off x="7448049" y="26019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191" name="Shape 191"/>
            <p:cNvSpPr txBox="1"/>
            <p:nvPr/>
          </p:nvSpPr>
          <p:spPr>
            <a:xfrm>
              <a:off x="7448049" y="28896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192" name="Shape 192"/>
            <p:cNvSpPr txBox="1"/>
            <p:nvPr/>
          </p:nvSpPr>
          <p:spPr>
            <a:xfrm>
              <a:off x="7168400" y="2434373"/>
              <a:ext cx="1811399" cy="1372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193" name="Shape 193"/>
            <p:cNvSpPr txBox="1"/>
            <p:nvPr/>
          </p:nvSpPr>
          <p:spPr>
            <a:xfrm>
              <a:off x="7168418" y="2068475"/>
              <a:ext cx="7959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194" name="Shape 194"/>
            <p:cNvSpPr txBox="1"/>
            <p:nvPr/>
          </p:nvSpPr>
          <p:spPr>
            <a:xfrm>
              <a:off x="7705109" y="26778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195" name="Shape 195"/>
            <p:cNvSpPr txBox="1"/>
            <p:nvPr/>
          </p:nvSpPr>
          <p:spPr>
            <a:xfrm>
              <a:off x="7705109" y="29655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196" name="Shape 196"/>
            <p:cNvSpPr txBox="1"/>
            <p:nvPr/>
          </p:nvSpPr>
          <p:spPr>
            <a:xfrm>
              <a:off x="7705146" y="325806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197" name="Shape 197"/>
            <p:cNvSpPr txBox="1"/>
            <p:nvPr/>
          </p:nvSpPr>
          <p:spPr>
            <a:xfrm>
              <a:off x="7448024" y="318216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cxnSp>
        <p:nvCxnSpPr>
          <p:cNvPr id="198" name="Shape 198"/>
          <p:cNvCxnSpPr>
            <a:stCxn id="199" idx="3"/>
            <a:endCxn id="184" idx="1"/>
          </p:cNvCxnSpPr>
          <p:nvPr/>
        </p:nvCxnSpPr>
        <p:spPr>
          <a:xfrm rot="10800000" flipH="1">
            <a:off x="3159700" y="2245700"/>
            <a:ext cx="4189500" cy="1843500"/>
          </a:xfrm>
          <a:prstGeom prst="straightConnector1">
            <a:avLst/>
          </a:prstGeom>
          <a:noFill/>
          <a:ln w="19050" cap="flat">
            <a:solidFill>
              <a:schemeClr val="dk2"/>
            </a:solidFill>
            <a:prstDash val="solid"/>
            <a:round/>
            <a:headEnd type="none" w="lg" len="lg"/>
            <a:tailEnd type="triangle" w="lg" len="lg"/>
          </a:ln>
        </p:spPr>
      </p:cxnSp>
      <p:cxnSp>
        <p:nvCxnSpPr>
          <p:cNvPr id="200" name="Shape 200"/>
          <p:cNvCxnSpPr>
            <a:stCxn id="201" idx="3"/>
            <a:endCxn id="193" idx="1"/>
          </p:cNvCxnSpPr>
          <p:nvPr/>
        </p:nvCxnSpPr>
        <p:spPr>
          <a:xfrm rot="10800000" flipH="1">
            <a:off x="3159700" y="3424450"/>
            <a:ext cx="2462700" cy="854700"/>
          </a:xfrm>
          <a:prstGeom prst="straightConnector1">
            <a:avLst/>
          </a:prstGeom>
          <a:noFill/>
          <a:ln w="19050" cap="flat">
            <a:solidFill>
              <a:schemeClr val="dk2"/>
            </a:solidFill>
            <a:prstDash val="solid"/>
            <a:round/>
            <a:headEnd type="none" w="lg" len="lg"/>
            <a:tailEnd type="triangle" w="lg" len="lg"/>
          </a:ln>
        </p:spPr>
      </p:cxnSp>
      <p:sp>
        <p:nvSpPr>
          <p:cNvPr id="201" name="Shape 201"/>
          <p:cNvSpPr/>
          <p:nvPr/>
        </p:nvSpPr>
        <p:spPr>
          <a:xfrm>
            <a:off x="2961400" y="4180000"/>
            <a:ext cx="198300" cy="198300"/>
          </a:xfrm>
          <a:prstGeom prst="rect">
            <a:avLst/>
          </a:prstGeom>
          <a:noFill/>
          <a:ln>
            <a:noFill/>
          </a:ln>
        </p:spPr>
        <p:txBody>
          <a:bodyPr lIns="91425" tIns="91425" rIns="91425" bIns="91425" anchor="ctr" anchorCtr="0">
            <a:noAutofit/>
          </a:bodyPr>
          <a:lstStyle/>
          <a:p>
            <a:pPr>
              <a:spcBef>
                <a:spcPts val="0"/>
              </a:spcBef>
              <a:buNone/>
            </a:pPr>
            <a:endParaRPr/>
          </a:p>
        </p:txBody>
      </p:sp>
      <p:sp>
        <p:nvSpPr>
          <p:cNvPr id="199" name="Shape 199"/>
          <p:cNvSpPr/>
          <p:nvPr/>
        </p:nvSpPr>
        <p:spPr>
          <a:xfrm>
            <a:off x="2961400" y="3990050"/>
            <a:ext cx="198300" cy="198300"/>
          </a:xfrm>
          <a:prstGeom prst="rect">
            <a:avLst/>
          </a:prstGeom>
          <a:noFill/>
          <a:ln>
            <a:noFill/>
          </a:ln>
        </p:spPr>
        <p:txBody>
          <a:bodyPr lIns="91425" tIns="91425" rIns="91425" bIns="91425" anchor="ctr" anchorCtr="0">
            <a:noAutofit/>
          </a:bodyPr>
          <a:lstStyle/>
          <a:p>
            <a:pPr>
              <a:spcBef>
                <a:spcPts val="0"/>
              </a:spcBef>
              <a:buNone/>
            </a:pPr>
            <a:endParaRPr/>
          </a:p>
        </p:txBody>
      </p:sp>
      <p:sp>
        <p:nvSpPr>
          <p:cNvPr id="179" name="Shape 179"/>
          <p:cNvSpPr txBox="1"/>
          <p:nvPr/>
        </p:nvSpPr>
        <p:spPr>
          <a:xfrm>
            <a:off x="1672000" y="3258975"/>
            <a:ext cx="184200" cy="467700"/>
          </a:xfrm>
          <a:prstGeom prst="rect">
            <a:avLst/>
          </a:prstGeom>
          <a:noFill/>
          <a:ln>
            <a:noFill/>
          </a:ln>
        </p:spPr>
        <p:txBody>
          <a:bodyPr lIns="91425" tIns="91425" rIns="91425" bIns="91425" anchor="t" anchorCtr="0">
            <a:noAutofit/>
          </a:bodyPr>
          <a:lstStyle/>
          <a:p>
            <a:pPr>
              <a:spcBef>
                <a:spcPts val="0"/>
              </a:spcBef>
              <a:buNone/>
            </a:pPr>
            <a:endParaRPr/>
          </a:p>
        </p:txBody>
      </p:sp>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Shape 20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2D arrays: An array of 1D arrays.</a:t>
            </a:r>
          </a:p>
        </p:txBody>
      </p:sp>
      <p:sp>
        <p:nvSpPr>
          <p:cNvPr id="207" name="Shape 20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sp>
        <p:nvSpPr>
          <p:cNvPr id="208" name="Shape 208"/>
          <p:cNvSpPr txBox="1"/>
          <p:nvPr/>
        </p:nvSpPr>
        <p:spPr>
          <a:xfrm>
            <a:off x="457200" y="1232500"/>
            <a:ext cx="7846800" cy="656399"/>
          </a:xfrm>
          <a:prstGeom prst="rect">
            <a:avLst/>
          </a:prstGeom>
          <a:noFill/>
          <a:ln>
            <a:noFill/>
          </a:ln>
        </p:spPr>
        <p:txBody>
          <a:bodyPr lIns="91425" tIns="91425" rIns="91425" bIns="91425" anchor="t" anchorCtr="0">
            <a:noAutofit/>
          </a:bodyPr>
          <a:lstStyle/>
          <a:p>
            <a:pPr lvl="0" rtl="0">
              <a:spcBef>
                <a:spcPts val="0"/>
              </a:spcBef>
              <a:buNone/>
            </a:pPr>
            <a:r>
              <a:rPr lang="en" sz="2200" b="1" dirty="0">
                <a:solidFill>
                  <a:srgbClr val="1155CC"/>
                </a:solidFill>
                <a:latin typeface="Courier New"/>
                <a:ea typeface="Courier New"/>
                <a:cs typeface="Courier New"/>
                <a:sym typeface="Courier New"/>
              </a:rPr>
              <a:t>int[][] </a:t>
            </a:r>
            <a:r>
              <a:rPr lang="en" sz="2200" b="1" dirty="0" smtClean="0">
                <a:solidFill>
                  <a:srgbClr val="1155CC"/>
                </a:solidFill>
                <a:latin typeface="Courier New"/>
                <a:ea typeface="Courier New"/>
                <a:cs typeface="Courier New"/>
                <a:sym typeface="Courier New"/>
              </a:rPr>
              <a:t>b= </a:t>
            </a:r>
            <a:r>
              <a:rPr lang="en" sz="2200" b="1" dirty="0">
                <a:solidFill>
                  <a:srgbClr val="1155CC"/>
                </a:solidFill>
                <a:latin typeface="Courier New"/>
                <a:ea typeface="Courier New"/>
                <a:cs typeface="Courier New"/>
                <a:sym typeface="Courier New"/>
              </a:rPr>
              <a:t>new int[2][];</a:t>
            </a:r>
          </a:p>
          <a:p>
            <a:pPr lvl="0" rtl="0">
              <a:spcBef>
                <a:spcPts val="0"/>
              </a:spcBef>
              <a:buNone/>
            </a:pPr>
            <a:endParaRPr sz="2200" b="1" dirty="0">
              <a:solidFill>
                <a:srgbClr val="1155CC"/>
              </a:solidFill>
              <a:latin typeface="Courier New"/>
              <a:ea typeface="Courier New"/>
              <a:cs typeface="Courier New"/>
              <a:sym typeface="Courier New"/>
            </a:endParaRPr>
          </a:p>
          <a:p>
            <a:pPr lvl="0" rtl="0">
              <a:spcBef>
                <a:spcPts val="0"/>
              </a:spcBef>
              <a:buNone/>
            </a:pPr>
            <a:r>
              <a:rPr lang="en" sz="2200" dirty="0"/>
              <a:t>The elements of b are of type </a:t>
            </a:r>
            <a:r>
              <a:rPr lang="en" sz="2200" b="1" dirty="0">
                <a:solidFill>
                  <a:srgbClr val="1155CC"/>
                </a:solidFill>
                <a:latin typeface="Courier New"/>
                <a:ea typeface="Courier New"/>
                <a:cs typeface="Courier New"/>
                <a:sym typeface="Courier New"/>
              </a:rPr>
              <a:t>int[].</a:t>
            </a:r>
            <a:r>
              <a:rPr lang="en" sz="2200" dirty="0"/>
              <a:t> </a:t>
            </a:r>
          </a:p>
          <a:p>
            <a:pPr lvl="0" rtl="0">
              <a:spcBef>
                <a:spcPts val="0"/>
              </a:spcBef>
              <a:buNone/>
            </a:pPr>
            <a:endParaRPr sz="2200" dirty="0"/>
          </a:p>
          <a:p>
            <a:pPr marR="0" lvl="0" algn="l" rtl="0">
              <a:lnSpc>
                <a:spcPct val="100000"/>
              </a:lnSpc>
              <a:spcBef>
                <a:spcPts val="0"/>
              </a:spcBef>
              <a:spcAft>
                <a:spcPts val="0"/>
              </a:spcAft>
              <a:buNone/>
            </a:pPr>
            <a:endParaRPr sz="2200" b="1" dirty="0">
              <a:solidFill>
                <a:srgbClr val="1155CC"/>
              </a:solidFill>
              <a:latin typeface="Courier New"/>
              <a:ea typeface="Courier New"/>
              <a:cs typeface="Courier New"/>
              <a:sym typeface="Courier New"/>
            </a:endParaRPr>
          </a:p>
        </p:txBody>
      </p:sp>
      <p:grpSp>
        <p:nvGrpSpPr>
          <p:cNvPr id="209" name="Shape 209"/>
          <p:cNvGrpSpPr/>
          <p:nvPr/>
        </p:nvGrpSpPr>
        <p:grpSpPr>
          <a:xfrm>
            <a:off x="2415335" y="3258050"/>
            <a:ext cx="2313466" cy="1372702"/>
            <a:chOff x="4029725" y="2206432"/>
            <a:chExt cx="2027400" cy="1372702"/>
          </a:xfrm>
        </p:grpSpPr>
        <p:sp>
          <p:nvSpPr>
            <p:cNvPr id="210" name="Shape 210"/>
            <p:cNvSpPr txBox="1"/>
            <p:nvPr/>
          </p:nvSpPr>
          <p:spPr>
            <a:xfrm>
              <a:off x="4029725" y="2572335"/>
              <a:ext cx="2027400" cy="1006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211" name="Shape 211"/>
            <p:cNvSpPr txBox="1"/>
            <p:nvPr/>
          </p:nvSpPr>
          <p:spPr>
            <a:xfrm>
              <a:off x="4029739" y="2206432"/>
              <a:ext cx="8907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212" name="Shape 212"/>
            <p:cNvSpPr txBox="1"/>
            <p:nvPr/>
          </p:nvSpPr>
          <p:spPr>
            <a:xfrm>
              <a:off x="4630399" y="2860132"/>
              <a:ext cx="527131" cy="297958"/>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null</a:t>
              </a:r>
            </a:p>
          </p:txBody>
        </p:sp>
        <p:sp>
          <p:nvSpPr>
            <p:cNvPr id="213" name="Shape 213"/>
            <p:cNvSpPr txBox="1"/>
            <p:nvPr/>
          </p:nvSpPr>
          <p:spPr>
            <a:xfrm>
              <a:off x="4630400" y="3158090"/>
              <a:ext cx="527130" cy="243343"/>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null</a:t>
              </a:r>
            </a:p>
          </p:txBody>
        </p:sp>
        <p:sp>
          <p:nvSpPr>
            <p:cNvPr id="214" name="Shape 214"/>
            <p:cNvSpPr txBox="1"/>
            <p:nvPr/>
          </p:nvSpPr>
          <p:spPr>
            <a:xfrm>
              <a:off x="4342700" y="27398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215" name="Shape 215"/>
            <p:cNvSpPr txBox="1"/>
            <p:nvPr/>
          </p:nvSpPr>
          <p:spPr>
            <a:xfrm>
              <a:off x="4342700" y="30275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grpSp>
      <p:sp>
        <p:nvSpPr>
          <p:cNvPr id="216" name="Shape 216"/>
          <p:cNvSpPr txBox="1"/>
          <p:nvPr/>
        </p:nvSpPr>
        <p:spPr>
          <a:xfrm>
            <a:off x="1242399" y="3191725"/>
            <a:ext cx="474599" cy="5523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b</a:t>
            </a:r>
          </a:p>
        </p:txBody>
      </p:sp>
      <p:sp>
        <p:nvSpPr>
          <p:cNvPr id="217" name="Shape 217"/>
          <p:cNvSpPr txBox="1"/>
          <p:nvPr/>
        </p:nvSpPr>
        <p:spPr>
          <a:xfrm>
            <a:off x="1641800" y="3258025"/>
            <a:ext cx="433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cxnSp>
        <p:nvCxnSpPr>
          <p:cNvPr id="218" name="Shape 218"/>
          <p:cNvCxnSpPr>
            <a:stCxn id="219" idx="3"/>
            <a:endCxn id="211" idx="1"/>
          </p:cNvCxnSpPr>
          <p:nvPr/>
        </p:nvCxnSpPr>
        <p:spPr>
          <a:xfrm rot="10800000" flipH="1">
            <a:off x="1813825" y="3440975"/>
            <a:ext cx="601500" cy="51900"/>
          </a:xfrm>
          <a:prstGeom prst="straightConnector1">
            <a:avLst/>
          </a:prstGeom>
          <a:noFill/>
          <a:ln w="19050" cap="flat">
            <a:solidFill>
              <a:schemeClr val="dk2"/>
            </a:solidFill>
            <a:prstDash val="solid"/>
            <a:round/>
            <a:headEnd type="none" w="lg" len="lg"/>
            <a:tailEnd type="triangle" w="lg" len="lg"/>
          </a:ln>
        </p:spPr>
      </p:cxnSp>
      <p:sp>
        <p:nvSpPr>
          <p:cNvPr id="219" name="Shape 219"/>
          <p:cNvSpPr txBox="1"/>
          <p:nvPr/>
        </p:nvSpPr>
        <p:spPr>
          <a:xfrm>
            <a:off x="1657825" y="3273125"/>
            <a:ext cx="156000" cy="439500"/>
          </a:xfrm>
          <a:prstGeom prst="rect">
            <a:avLst/>
          </a:prstGeom>
          <a:noFill/>
          <a:ln>
            <a:noFill/>
          </a:ln>
        </p:spPr>
        <p:txBody>
          <a:bodyPr lIns="91425" tIns="91425" rIns="91425" bIns="91425" anchor="t" anchorCtr="0">
            <a:noAutofit/>
          </a:bodyPr>
          <a:lstStyle/>
          <a:p>
            <a:pPr>
              <a:spcBef>
                <a:spcPts val="0"/>
              </a:spcBef>
              <a:buNone/>
            </a:pPr>
            <a:endParaRPr/>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1155</TotalTime>
  <Words>2234</Words>
  <Application>Microsoft Macintosh PowerPoint</Application>
  <PresentationFormat>On-screen Show (16:9)</PresentationFormat>
  <Paragraphs>515</Paragraphs>
  <Slides>28</Slides>
  <Notes>27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Consolas</vt:lpstr>
      <vt:lpstr>Courier New</vt:lpstr>
      <vt:lpstr>ＭＳ Ｐゴシック</vt:lpstr>
      <vt:lpstr>Times</vt:lpstr>
      <vt:lpstr>Times New Roman</vt:lpstr>
      <vt:lpstr>Arial</vt:lpstr>
      <vt:lpstr>swiss</vt:lpstr>
      <vt:lpstr>Recitation 3</vt:lpstr>
      <vt:lpstr>2D arrays</vt:lpstr>
      <vt:lpstr>1D Array Review</vt:lpstr>
      <vt:lpstr>Java arrays vs Python lists</vt:lpstr>
      <vt:lpstr>Java array initialization</vt:lpstr>
      <vt:lpstr>Exercise 1: Looping over an array</vt:lpstr>
      <vt:lpstr>2D arrays: An array of 1D arrays.</vt:lpstr>
      <vt:lpstr>2D arrays: An array of 1D arrays.</vt:lpstr>
      <vt:lpstr>2D arrays: An array of 1D arrays.</vt:lpstr>
      <vt:lpstr>2D arrays: An array of 1D arrays.</vt:lpstr>
      <vt:lpstr>Exercise 2: Transpose Matrix</vt:lpstr>
      <vt:lpstr>Exceptions</vt:lpstr>
      <vt:lpstr>Exceptions make your code crash</vt:lpstr>
      <vt:lpstr>What could happen without exceptions?</vt:lpstr>
      <vt:lpstr>Superclass of exceptions: Throwable</vt:lpstr>
      <vt:lpstr>Superclass of exceptions: Throwable</vt:lpstr>
      <vt:lpstr>A Throwable instance: ArithmeticException</vt:lpstr>
      <vt:lpstr>Throwing an exception</vt:lpstr>
      <vt:lpstr>Decoding the output from an exception</vt:lpstr>
      <vt:lpstr>Try statement: catching a thrown exception</vt:lpstr>
      <vt:lpstr>throw keyword: Forcing a crash</vt:lpstr>
      <vt:lpstr>Demo 1: Read an Integer</vt:lpstr>
      <vt:lpstr>Exercise 3: Illegal Arguments</vt:lpstr>
      <vt:lpstr>How to write an exception class</vt:lpstr>
      <vt:lpstr>throws clause</vt:lpstr>
      <vt:lpstr>throws clause for checked exceptions</vt:lpstr>
      <vt:lpstr>Demo 2: Pythagorean Solver</vt:lpstr>
      <vt:lpstr>Key takeaways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Recitation 3</dc:title>
  <cp:lastModifiedBy>Alexander Fusco</cp:lastModifiedBy>
  <cp:revision>26</cp:revision>
  <dcterms:modified xsi:type="dcterms:W3CDTF">2015-09-08T15:08:05Z</dcterms:modified>
</cp:coreProperties>
</file>