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3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8" r:id="rId23"/>
    <p:sldId id="279" r:id="rId24"/>
    <p:sldId id="280" r:id="rId25"/>
    <p:sldId id="281" r:id="rId26"/>
    <p:sldId id="282" r:id="rId27"/>
    <p:sldId id="283" r:id="rId28"/>
    <p:sldId id="284" r:id="rId29"/>
    <p:sldId id="285" r:id="rId30"/>
    <p:sldId id="286" r:id="rId31"/>
    <p:sldId id="287" r:id="rId32"/>
    <p:sldId id="288" r:id="rId33"/>
  </p:sldIdLst>
  <p:sldSz cx="9144000" cy="5143500" type="screen16x9"/>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315" autoAdjust="0"/>
  </p:normalViewPr>
  <p:slideViewPr>
    <p:cSldViewPr snapToGrid="0" snapToObjects="1" showGuides="1">
      <p:cViewPr varScale="1">
        <p:scale>
          <a:sx n="121" d="100"/>
          <a:sy n="121" d="100"/>
        </p:scale>
        <p:origin x="-120" y="-368"/>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notesMaster" Target="notesMasters/notesMaster1.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3794689693"/>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docs.oracle.com/" TargetMode="External"/><Relationship Id="rId4" Type="http://schemas.openxmlformats.org/officeDocument/2006/relationships/hyperlink" Target="http://docs.oracle.com/javase/tutorial/index.html" TargetMode="External"/><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Shape 41"/>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2" name="Shape 4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solidFill>
                <a:schemeClr val="dk1"/>
              </a:solidFill>
            </a:endParaRPr>
          </a:p>
          <a:p>
            <a:pPr lvl="0" rtl="0">
              <a:spcBef>
                <a:spcPts val="0"/>
              </a:spcBef>
              <a:buClr>
                <a:schemeClr val="dk1"/>
              </a:buClr>
              <a:buFont typeface="Arial"/>
              <a:buNone/>
            </a:pPr>
            <a:endParaRPr>
              <a:solidFill>
                <a:schemeClr val="dk1"/>
              </a:solidFill>
            </a:endParaRPr>
          </a:p>
          <a:p>
            <a:pPr>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6" name="Shape 11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17500" rtl="0">
              <a:spcBef>
                <a:spcPts val="600"/>
              </a:spcBef>
              <a:buClr>
                <a:schemeClr val="dk1"/>
              </a:buClr>
              <a:buSzPct val="100000"/>
              <a:buFont typeface="Arial"/>
              <a:buChar char="●"/>
            </a:pPr>
            <a:r>
              <a:rPr lang="en" sz="1400">
                <a:solidFill>
                  <a:schemeClr val="dk1"/>
                </a:solidFill>
              </a:rPr>
              <a:t>Why? (don’t get bogged down in this, it’s not really that important, but it’s nice to mention. Skip it if you’re low on time or if you don’t think you’ll be able to give a very concise explanation)</a:t>
            </a:r>
          </a:p>
          <a:p>
            <a:pPr marL="914400" lvl="1" indent="-317500" rtl="0">
              <a:spcBef>
                <a:spcPts val="480"/>
              </a:spcBef>
              <a:buClr>
                <a:schemeClr val="dk1"/>
              </a:buClr>
              <a:buSzPct val="100000"/>
              <a:buFont typeface="Courier New"/>
              <a:buChar char="o"/>
            </a:pPr>
            <a:r>
              <a:rPr lang="en" sz="1400" b="1">
                <a:solidFill>
                  <a:schemeClr val="dk1"/>
                </a:solidFill>
              </a:rPr>
              <a:t>organization:</a:t>
            </a:r>
            <a:r>
              <a:rPr lang="en" sz="1400">
                <a:solidFill>
                  <a:schemeClr val="dk1"/>
                </a:solidFill>
              </a:rPr>
              <a:t> there are thousands of classes in the Java API. Packages allow you to find related classes more easily and allow programmers to organize code</a:t>
            </a:r>
          </a:p>
          <a:p>
            <a:pPr marL="914400" lvl="1" indent="-317500" rtl="0">
              <a:spcBef>
                <a:spcPts val="480"/>
              </a:spcBef>
              <a:buClr>
                <a:schemeClr val="dk1"/>
              </a:buClr>
              <a:buSzPct val="100000"/>
              <a:buFont typeface="Courier New"/>
              <a:buChar char="o"/>
            </a:pPr>
            <a:r>
              <a:rPr lang="en" sz="1400" b="1">
                <a:solidFill>
                  <a:schemeClr val="dk1"/>
                </a:solidFill>
              </a:rPr>
              <a:t>namespace:</a:t>
            </a:r>
            <a:r>
              <a:rPr lang="en" sz="1400">
                <a:solidFill>
                  <a:schemeClr val="dk1"/>
                </a:solidFill>
              </a:rPr>
              <a:t> if it weren’t for packages, every class in the Java API and your code would need a unique name (thousands of classes!)</a:t>
            </a:r>
          </a:p>
          <a:p>
            <a:pPr marL="914400" lvl="1" indent="-317500">
              <a:spcBef>
                <a:spcPts val="480"/>
              </a:spcBef>
              <a:buClr>
                <a:schemeClr val="dk1"/>
              </a:buClr>
              <a:buSzPct val="100000"/>
              <a:buFont typeface="Courier New"/>
              <a:buChar char="o"/>
            </a:pPr>
            <a:r>
              <a:rPr lang="en" sz="1400" b="1">
                <a:solidFill>
                  <a:schemeClr val="dk1"/>
                </a:solidFill>
              </a:rPr>
              <a:t>encapsulation:</a:t>
            </a:r>
            <a:r>
              <a:rPr lang="en" sz="1400">
                <a:solidFill>
                  <a:schemeClr val="dk1"/>
                </a:solidFill>
              </a:rPr>
              <a:t> package level access modifier! They have all seen public and private, but tell them that if you declare something (class, field, method) with NO access modifier, it is visible only within its own package. Very useful for larger projects.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Shape 12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23" name="Shape 12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17500" rtl="0">
              <a:spcBef>
                <a:spcPts val="0"/>
              </a:spcBef>
              <a:buClr>
                <a:schemeClr val="dk1"/>
              </a:buClr>
              <a:buSzPct val="100000"/>
              <a:buFont typeface="Arial"/>
              <a:buChar char="●"/>
            </a:pPr>
            <a:r>
              <a:rPr lang="en" sz="1400" dirty="0"/>
              <a:t>After you type </a:t>
            </a:r>
            <a:r>
              <a:rPr lang="en" sz="1400" b="1" dirty="0">
                <a:solidFill>
                  <a:srgbClr val="1155CC"/>
                </a:solidFill>
                <a:latin typeface="Courier New"/>
                <a:ea typeface="Courier New"/>
                <a:cs typeface="Courier New"/>
                <a:sym typeface="Courier New"/>
              </a:rPr>
              <a:t>JFrame </a:t>
            </a:r>
            <a:r>
              <a:rPr lang="en" sz="1400" b="1" dirty="0" smtClean="0">
                <a:solidFill>
                  <a:srgbClr val="1155CC"/>
                </a:solidFill>
                <a:latin typeface="Courier New"/>
                <a:ea typeface="Courier New"/>
                <a:cs typeface="Courier New"/>
                <a:sym typeface="Courier New"/>
              </a:rPr>
              <a:t>frame= </a:t>
            </a:r>
            <a:r>
              <a:rPr lang="en" sz="1400" b="1" dirty="0">
                <a:solidFill>
                  <a:srgbClr val="1155CC"/>
                </a:solidFill>
                <a:latin typeface="Courier New"/>
                <a:ea typeface="Courier New"/>
                <a:cs typeface="Courier New"/>
                <a:sym typeface="Courier New"/>
              </a:rPr>
              <a:t>new JFrame(); </a:t>
            </a:r>
            <a:r>
              <a:rPr lang="en" sz="1400" dirty="0"/>
              <a:t>show how Eclipse highlights the error.</a:t>
            </a:r>
          </a:p>
          <a:p>
            <a:pPr marL="457200" lvl="0" indent="-317500" rtl="0">
              <a:spcBef>
                <a:spcPts val="0"/>
              </a:spcBef>
              <a:buClr>
                <a:schemeClr val="dk1"/>
              </a:buClr>
              <a:buSzPct val="100000"/>
              <a:buFont typeface="Arial"/>
              <a:buChar char="●"/>
            </a:pPr>
            <a:r>
              <a:rPr lang="en" sz="1400" dirty="0"/>
              <a:t>Show how to fix it by typing </a:t>
            </a:r>
            <a:r>
              <a:rPr lang="en" sz="1400" b="1" dirty="0">
                <a:solidFill>
                  <a:srgbClr val="1155CC"/>
                </a:solidFill>
                <a:latin typeface="Courier New"/>
                <a:ea typeface="Courier New"/>
                <a:cs typeface="Courier New"/>
                <a:sym typeface="Courier New"/>
              </a:rPr>
              <a:t>javax.swing.JFrame </a:t>
            </a:r>
            <a:r>
              <a:rPr lang="en" sz="1400" b="1" dirty="0" smtClean="0">
                <a:solidFill>
                  <a:srgbClr val="1155CC"/>
                </a:solidFill>
                <a:latin typeface="Courier New"/>
                <a:ea typeface="Courier New"/>
                <a:cs typeface="Courier New"/>
                <a:sym typeface="Courier New"/>
              </a:rPr>
              <a:t>frame= </a:t>
            </a:r>
            <a:r>
              <a:rPr lang="en" sz="1400" b="1" dirty="0">
                <a:solidFill>
                  <a:srgbClr val="1155CC"/>
                </a:solidFill>
                <a:latin typeface="Courier New"/>
                <a:ea typeface="Courier New"/>
                <a:cs typeface="Courier New"/>
                <a:sym typeface="Courier New"/>
              </a:rPr>
              <a:t>new javax.swing.JFrame();</a:t>
            </a:r>
          </a:p>
          <a:p>
            <a:pPr marL="457200" lvl="0" indent="-317500" rtl="0">
              <a:spcBef>
                <a:spcPts val="0"/>
              </a:spcBef>
              <a:buClr>
                <a:schemeClr val="dk1"/>
              </a:buClr>
              <a:buSzPct val="100000"/>
              <a:buFont typeface="Arial"/>
              <a:buChar char="●"/>
            </a:pPr>
            <a:r>
              <a:rPr lang="en" sz="1400" dirty="0"/>
              <a:t>Then ask if anyone has suggestions for a better way to do this.</a:t>
            </a:r>
          </a:p>
          <a:p>
            <a:pPr marL="914400" lvl="1" indent="-317500" rtl="0">
              <a:spcBef>
                <a:spcPts val="0"/>
              </a:spcBef>
              <a:buClr>
                <a:schemeClr val="dk1"/>
              </a:buClr>
              <a:buSzPct val="100000"/>
              <a:buFont typeface="Courier New"/>
              <a:buChar char="o"/>
            </a:pPr>
            <a:r>
              <a:rPr lang="en" sz="1400" dirty="0"/>
              <a:t>If they suggest importing, great</a:t>
            </a:r>
          </a:p>
          <a:p>
            <a:pPr marL="914400" lvl="1" indent="-317500" rtl="0">
              <a:spcBef>
                <a:spcPts val="0"/>
              </a:spcBef>
              <a:buClr>
                <a:schemeClr val="dk1"/>
              </a:buClr>
              <a:buSzPct val="100000"/>
              <a:buFont typeface="Courier New"/>
              <a:buChar char="o"/>
            </a:pPr>
            <a:r>
              <a:rPr lang="en" sz="1400" dirty="0"/>
              <a:t>If not, try to hint more abstractly at the idea of making it so that we don’t have to write the whole package name every time.</a:t>
            </a:r>
          </a:p>
          <a:p>
            <a:pPr marL="457200" lvl="0" indent="-317500" rtl="0">
              <a:spcBef>
                <a:spcPts val="0"/>
              </a:spcBef>
              <a:buClr>
                <a:schemeClr val="dk1"/>
              </a:buClr>
              <a:buSzPct val="100000"/>
              <a:buFont typeface="Arial"/>
              <a:buChar char="●"/>
            </a:pPr>
            <a:r>
              <a:rPr lang="en" sz="1400" dirty="0"/>
              <a:t>Then delete </a:t>
            </a:r>
            <a:r>
              <a:rPr lang="en" sz="1400" b="1" dirty="0">
                <a:solidFill>
                  <a:srgbClr val="1155CC"/>
                </a:solidFill>
                <a:latin typeface="Courier New"/>
                <a:ea typeface="Courier New"/>
                <a:cs typeface="Courier New"/>
                <a:sym typeface="Courier New"/>
              </a:rPr>
              <a:t>javax.swing.</a:t>
            </a:r>
            <a:r>
              <a:rPr lang="en" sz="1400" dirty="0">
                <a:solidFill>
                  <a:schemeClr val="dk1"/>
                </a:solidFill>
              </a:rPr>
              <a:t> and go back to </a:t>
            </a:r>
            <a:r>
              <a:rPr lang="en" sz="1400" b="1" dirty="0">
                <a:solidFill>
                  <a:srgbClr val="1155CC"/>
                </a:solidFill>
                <a:latin typeface="Courier New"/>
                <a:ea typeface="Courier New"/>
                <a:cs typeface="Courier New"/>
                <a:sym typeface="Courier New"/>
              </a:rPr>
              <a:t>JFrame </a:t>
            </a:r>
            <a:r>
              <a:rPr lang="en" sz="1400" b="1" dirty="0" smtClean="0">
                <a:solidFill>
                  <a:srgbClr val="1155CC"/>
                </a:solidFill>
                <a:latin typeface="Courier New"/>
                <a:ea typeface="Courier New"/>
                <a:cs typeface="Courier New"/>
                <a:sym typeface="Courier New"/>
              </a:rPr>
              <a:t>frame= </a:t>
            </a:r>
            <a:r>
              <a:rPr lang="en" sz="1400" b="1" dirty="0">
                <a:solidFill>
                  <a:srgbClr val="1155CC"/>
                </a:solidFill>
                <a:latin typeface="Courier New"/>
                <a:ea typeface="Courier New"/>
                <a:cs typeface="Courier New"/>
                <a:sym typeface="Courier New"/>
              </a:rPr>
              <a:t>new JFrame();</a:t>
            </a:r>
          </a:p>
          <a:p>
            <a:pPr marL="914400" lvl="1" indent="-317500" rtl="0">
              <a:spcBef>
                <a:spcPts val="0"/>
              </a:spcBef>
              <a:buClr>
                <a:schemeClr val="dk1"/>
              </a:buClr>
              <a:buSzPct val="100000"/>
              <a:buFont typeface="Courier New"/>
              <a:buChar char="o"/>
            </a:pPr>
            <a:r>
              <a:rPr lang="en" sz="1400" dirty="0">
                <a:solidFill>
                  <a:schemeClr val="dk1"/>
                </a:solidFill>
              </a:rPr>
              <a:t>Show how to hover over the Eclipse error and a suggestion box pops up. The top one automatically imports it.</a:t>
            </a:r>
          </a:p>
          <a:p>
            <a:pPr marL="914400" lvl="1" indent="-317500" rtl="0">
              <a:spcBef>
                <a:spcPts val="0"/>
              </a:spcBef>
              <a:buClr>
                <a:schemeClr val="dk1"/>
              </a:buClr>
              <a:buSzPct val="100000"/>
              <a:buFont typeface="Courier New"/>
              <a:buChar char="o"/>
            </a:pPr>
            <a:r>
              <a:rPr lang="en" sz="1400" dirty="0">
                <a:solidFill>
                  <a:schemeClr val="dk1"/>
                </a:solidFill>
              </a:rPr>
              <a:t>Scroll up to the top and show what the import statement looks like.</a:t>
            </a:r>
          </a:p>
          <a:p>
            <a:pPr marL="914400" lvl="1" indent="-317500" rtl="0">
              <a:spcBef>
                <a:spcPts val="0"/>
              </a:spcBef>
              <a:buClr>
                <a:schemeClr val="dk1"/>
              </a:buClr>
              <a:buSzPct val="100000"/>
              <a:buFont typeface="Courier New"/>
              <a:buChar char="o"/>
            </a:pPr>
            <a:r>
              <a:rPr lang="en" sz="1400" dirty="0">
                <a:solidFill>
                  <a:schemeClr val="dk1"/>
                </a:solidFill>
              </a:rPr>
              <a:t>Explain that it can be typed by hand but it is usually easier to let Eclipse figure it out for you. Just make sure to get the correct class (sometimes there are multiple classes with the same name from different packages)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30" name="Shape 13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sz="1400"/>
              <a:t>You can mention that usually if you only have a few imports from the same package, do them individually. If you have a high number of imports from the same package, import the whole thing.</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37" name="Shape 13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17500" rtl="0">
              <a:spcBef>
                <a:spcPts val="600"/>
              </a:spcBef>
              <a:buClr>
                <a:schemeClr val="dk1"/>
              </a:buClr>
              <a:buSzPct val="100000"/>
              <a:buFont typeface="Arial"/>
              <a:buChar char="●"/>
            </a:pPr>
            <a:r>
              <a:rPr lang="en" sz="1400" dirty="0">
                <a:solidFill>
                  <a:schemeClr val="dk1"/>
                </a:solidFill>
              </a:rPr>
              <a:t>Students should find the Java API for class Random on their </a:t>
            </a:r>
            <a:r>
              <a:rPr lang="en" sz="1400" dirty="0" smtClean="0">
                <a:solidFill>
                  <a:schemeClr val="dk1"/>
                </a:solidFill>
              </a:rPr>
              <a:t>own </a:t>
            </a:r>
            <a:r>
              <a:rPr lang="en" sz="1400" dirty="0">
                <a:solidFill>
                  <a:schemeClr val="dk1"/>
                </a:solidFill>
              </a:rPr>
              <a:t>and look at the methods on their own.</a:t>
            </a:r>
          </a:p>
          <a:p>
            <a:pPr marL="457200" lvl="0" indent="-317500" rtl="0">
              <a:spcBef>
                <a:spcPts val="600"/>
              </a:spcBef>
              <a:buClr>
                <a:schemeClr val="dk1"/>
              </a:buClr>
              <a:buSzPct val="100000"/>
              <a:buFont typeface="Arial"/>
              <a:buChar char="●"/>
            </a:pPr>
            <a:r>
              <a:rPr lang="en" sz="1400" dirty="0">
                <a:solidFill>
                  <a:schemeClr val="dk1"/>
                </a:solidFill>
              </a:rPr>
              <a:t>If you think they need it, you can give them a hint that there is no method that does exactly what they’re trying to do, but they can use one of the methods to help them out. Point them </a:t>
            </a:r>
            <a:r>
              <a:rPr lang="en" sz="1400" dirty="0" smtClean="0">
                <a:solidFill>
                  <a:schemeClr val="dk1"/>
                </a:solidFill>
              </a:rPr>
              <a:t>toward </a:t>
            </a:r>
            <a:r>
              <a:rPr lang="en" sz="1400" dirty="0">
                <a:solidFill>
                  <a:schemeClr val="dk1"/>
                </a:solidFill>
              </a:rPr>
              <a:t>the methods starting with “next”</a:t>
            </a:r>
          </a:p>
          <a:p>
            <a:pPr rtl="0">
              <a:spcBef>
                <a:spcPts val="600"/>
              </a:spcBef>
              <a:buNone/>
            </a:pPr>
            <a:r>
              <a:rPr lang="en" sz="1400" dirty="0">
                <a:solidFill>
                  <a:schemeClr val="dk1"/>
                </a:solidFill>
              </a:rPr>
              <a:t>Solution:</a:t>
            </a:r>
          </a:p>
          <a:p>
            <a:pPr lvl="0" rtl="0">
              <a:spcBef>
                <a:spcPts val="600"/>
              </a:spcBef>
              <a:buClr>
                <a:schemeClr val="dk1"/>
              </a:buClr>
              <a:buSzPct val="100000"/>
              <a:buFont typeface="Arial"/>
              <a:buNone/>
            </a:pPr>
            <a:r>
              <a:rPr lang="en" dirty="0">
                <a:solidFill>
                  <a:schemeClr val="dk1"/>
                </a:solidFill>
                <a:latin typeface="Consolas"/>
                <a:ea typeface="Consolas"/>
                <a:cs typeface="Consolas"/>
                <a:sym typeface="Consolas"/>
              </a:rPr>
              <a:t>	public static void exercise2Random(double lower, double upper) {</a:t>
            </a:r>
          </a:p>
          <a:p>
            <a:pPr lvl="0" rtl="0">
              <a:spcBef>
                <a:spcPts val="600"/>
              </a:spcBef>
              <a:buClr>
                <a:schemeClr val="dk1"/>
              </a:buClr>
              <a:buSzPct val="100000"/>
              <a:buFont typeface="Arial"/>
              <a:buNone/>
            </a:pPr>
            <a:r>
              <a:rPr lang="en" dirty="0">
                <a:solidFill>
                  <a:schemeClr val="dk1"/>
                </a:solidFill>
                <a:latin typeface="Consolas"/>
                <a:ea typeface="Consolas"/>
                <a:cs typeface="Consolas"/>
                <a:sym typeface="Consolas"/>
              </a:rPr>
              <a:t>		Random </a:t>
            </a:r>
            <a:r>
              <a:rPr lang="en" dirty="0" smtClean="0">
                <a:solidFill>
                  <a:schemeClr val="dk1"/>
                </a:solidFill>
                <a:latin typeface="Consolas"/>
                <a:ea typeface="Consolas"/>
                <a:cs typeface="Consolas"/>
                <a:sym typeface="Consolas"/>
              </a:rPr>
              <a:t>r= </a:t>
            </a:r>
            <a:r>
              <a:rPr lang="en" dirty="0">
                <a:solidFill>
                  <a:schemeClr val="dk1"/>
                </a:solidFill>
                <a:latin typeface="Consolas"/>
                <a:ea typeface="Consolas"/>
                <a:cs typeface="Consolas"/>
                <a:sym typeface="Consolas"/>
              </a:rPr>
              <a:t>new Random();</a:t>
            </a:r>
          </a:p>
          <a:p>
            <a:pPr lvl="0" rtl="0">
              <a:spcBef>
                <a:spcPts val="600"/>
              </a:spcBef>
              <a:buClr>
                <a:schemeClr val="dk1"/>
              </a:buClr>
              <a:buSzPct val="100000"/>
              <a:buFont typeface="Arial"/>
              <a:buNone/>
            </a:pPr>
            <a:r>
              <a:rPr lang="en" dirty="0">
                <a:solidFill>
                  <a:schemeClr val="dk1"/>
                </a:solidFill>
                <a:latin typeface="Consolas"/>
                <a:ea typeface="Consolas"/>
                <a:cs typeface="Consolas"/>
                <a:sym typeface="Consolas"/>
              </a:rPr>
              <a:t>		double </a:t>
            </a:r>
            <a:r>
              <a:rPr lang="en" dirty="0" smtClean="0">
                <a:solidFill>
                  <a:schemeClr val="dk1"/>
                </a:solidFill>
                <a:latin typeface="Consolas"/>
                <a:ea typeface="Consolas"/>
                <a:cs typeface="Consolas"/>
                <a:sym typeface="Consolas"/>
              </a:rPr>
              <a:t>randDouble= </a:t>
            </a:r>
            <a:r>
              <a:rPr lang="en" dirty="0">
                <a:solidFill>
                  <a:schemeClr val="dk1"/>
                </a:solidFill>
                <a:latin typeface="Consolas"/>
                <a:ea typeface="Consolas"/>
                <a:cs typeface="Consolas"/>
                <a:sym typeface="Consolas"/>
              </a:rPr>
              <a:t>r.nextDouble();</a:t>
            </a:r>
          </a:p>
          <a:p>
            <a:pPr lvl="0" rtl="0">
              <a:spcBef>
                <a:spcPts val="600"/>
              </a:spcBef>
              <a:buClr>
                <a:schemeClr val="dk1"/>
              </a:buClr>
              <a:buSzPct val="100000"/>
              <a:buFont typeface="Arial"/>
              <a:buNone/>
            </a:pPr>
            <a:r>
              <a:rPr lang="en" dirty="0">
                <a:solidFill>
                  <a:schemeClr val="dk1"/>
                </a:solidFill>
                <a:latin typeface="Consolas"/>
                <a:ea typeface="Consolas"/>
                <a:cs typeface="Consolas"/>
                <a:sym typeface="Consolas"/>
              </a:rPr>
              <a:t>		System.out.println(lower + randDouble * (upper - lower));</a:t>
            </a:r>
          </a:p>
          <a:p>
            <a:pPr lvl="0" rtl="0">
              <a:spcBef>
                <a:spcPts val="600"/>
              </a:spcBef>
              <a:buClr>
                <a:schemeClr val="dk1"/>
              </a:buClr>
              <a:buSzPct val="100000"/>
              <a:buFont typeface="Arial"/>
              <a:buNone/>
            </a:pPr>
            <a:r>
              <a:rPr lang="en" dirty="0">
                <a:solidFill>
                  <a:schemeClr val="dk1"/>
                </a:solidFill>
                <a:latin typeface="Consolas"/>
                <a:ea typeface="Consolas"/>
                <a:cs typeface="Consolas"/>
                <a:sym typeface="Consolas"/>
              </a:rPr>
              <a:t>	}</a:t>
            </a:r>
          </a:p>
          <a:p>
            <a:pPr lvl="0" rtl="0">
              <a:spcBef>
                <a:spcPts val="600"/>
              </a:spcBef>
              <a:buNone/>
            </a:pPr>
            <a:endParaRPr sz="1400" dirty="0">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Shape 144"/>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45" name="Shape 14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56" name="Shape 15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61" name="Shape 16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Shape 17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78" name="Shape 17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Shape 184"/>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85" name="Shape 18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sz="1400"/>
              <a:t>Show them the demo code, then run it and show what gets printed to the console. Don’t go too much into the way == works on primitives and objects because the following slides show the difference in a diagram. So just tell them to notice how in the demo == works differently and then move on to the slides that explain this.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Shape 19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96" name="Shape 19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Shape 4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9" name="Shape 4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Shape 22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22" name="Shape 22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Shape 2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35" name="Shape 23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0" lvl="0" indent="0" rtl="0">
              <a:spcBef>
                <a:spcPts val="0"/>
              </a:spcBef>
              <a:buClr>
                <a:schemeClr val="dk1"/>
              </a:buClr>
              <a:buSzPct val="78571"/>
              <a:buFont typeface="Arial"/>
              <a:buNone/>
            </a:pPr>
            <a:r>
              <a:rPr lang="en" sz="1400"/>
              <a:t>Explain that the values contained are “references” or memory addresses, so  </a:t>
            </a:r>
            <a:r>
              <a:rPr lang="en" sz="1400" b="1">
                <a:solidFill>
                  <a:srgbClr val="1155CC"/>
                </a:solidFill>
                <a:latin typeface="Courier New"/>
                <a:ea typeface="Courier New"/>
                <a:cs typeface="Courier New"/>
                <a:sym typeface="Courier New"/>
              </a:rPr>
              <a:t>Animal@0x36 == Animal@0x84 </a:t>
            </a:r>
            <a:r>
              <a:rPr lang="en" sz="1400">
                <a:solidFill>
                  <a:schemeClr val="dk1"/>
                </a:solidFill>
              </a:rPr>
              <a:t>is false because the address is different but the other is true because they are the same memory address</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Shape 254"/>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55" name="Shape 25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sz="1400"/>
              <a:t>We don’t want to get too much into wrapper classes at this point because it’s a pretty strange concept for people just picking up Java and it’s not very important early on. This is mainly to let them know that</a:t>
            </a:r>
          </a:p>
          <a:p>
            <a:pPr marL="457200" lvl="0" indent="-317500" rtl="0">
              <a:spcBef>
                <a:spcPts val="0"/>
              </a:spcBef>
              <a:buClr>
                <a:srgbClr val="000000"/>
              </a:buClr>
              <a:buSzPct val="100000"/>
              <a:buFont typeface="Arial"/>
              <a:buAutoNum type="alphaUcPeriod"/>
            </a:pPr>
            <a:r>
              <a:rPr lang="en" sz="1400"/>
              <a:t>primitive types cannot have methods, and</a:t>
            </a:r>
          </a:p>
          <a:p>
            <a:pPr marL="457200" lvl="0" indent="-317500" rtl="0">
              <a:spcBef>
                <a:spcPts val="0"/>
              </a:spcBef>
              <a:buClr>
                <a:srgbClr val="000000"/>
              </a:buClr>
              <a:buSzPct val="100000"/>
              <a:buFont typeface="Arial"/>
              <a:buAutoNum type="alphaUcPeriod"/>
            </a:pPr>
            <a:r>
              <a:rPr lang="en" sz="1400"/>
              <a:t>each primitive type has a related wrapper class with useful methods</a:t>
            </a:r>
          </a:p>
          <a:p>
            <a:pPr rtl="0">
              <a:spcBef>
                <a:spcPts val="0"/>
              </a:spcBef>
              <a:buNone/>
            </a:pPr>
            <a:endParaRPr sz="1400"/>
          </a:p>
          <a:p>
            <a:pPr rtl="0">
              <a:spcBef>
                <a:spcPts val="0"/>
              </a:spcBef>
              <a:buNone/>
            </a:pPr>
            <a:r>
              <a:rPr lang="en" sz="1400"/>
              <a:t>Don’t talk about casting between primitives and their wrappers or about equality of wrapped primitives, just treat these classes as if they were a collection of static methods related to the primitives.</a:t>
            </a:r>
          </a:p>
          <a:p>
            <a:pPr rtl="0">
              <a:spcBef>
                <a:spcPts val="0"/>
              </a:spcBef>
              <a:buNone/>
            </a:pPr>
            <a:endParaRPr sz="1400"/>
          </a:p>
          <a:p>
            <a:pPr lvl="0">
              <a:spcBef>
                <a:spcPts val="0"/>
              </a:spcBef>
              <a:buNone/>
            </a:pPr>
            <a:r>
              <a:rPr lang="en" sz="1400"/>
              <a:t>It can be nice to mention that the method they saw earlier</a:t>
            </a:r>
            <a:r>
              <a:rPr lang="en" sz="1400">
                <a:latin typeface="Courier New"/>
                <a:ea typeface="Courier New"/>
                <a:cs typeface="Courier New"/>
                <a:sym typeface="Courier New"/>
              </a:rPr>
              <a:t> </a:t>
            </a:r>
            <a:r>
              <a:rPr lang="en" sz="1400" b="1">
                <a:solidFill>
                  <a:srgbClr val="1155CC"/>
                </a:solidFill>
                <a:latin typeface="Courier New"/>
                <a:ea typeface="Courier New"/>
                <a:cs typeface="Courier New"/>
                <a:sym typeface="Courier New"/>
              </a:rPr>
              <a:t>Double.parseDouble(str)</a:t>
            </a:r>
            <a:r>
              <a:rPr lang="en" sz="1400" b="1">
                <a:solidFill>
                  <a:srgbClr val="1155CC"/>
                </a:solidFill>
              </a:rPr>
              <a:t> </a:t>
            </a:r>
            <a:r>
              <a:rPr lang="en" sz="1400"/>
              <a:t>comes from the Double wrapper class, and that </a:t>
            </a:r>
            <a:r>
              <a:rPr lang="en" sz="1400" b="1">
                <a:solidFill>
                  <a:srgbClr val="1155CC"/>
                </a:solidFill>
                <a:latin typeface="Courier New"/>
                <a:ea typeface="Courier New"/>
                <a:cs typeface="Courier New"/>
                <a:sym typeface="Courier New"/>
              </a:rPr>
              <a:t>Integer.parseInt</a:t>
            </a:r>
            <a:r>
              <a:rPr lang="en" sz="1400"/>
              <a:t> is a similar useful one. </a:t>
            </a:r>
            <a:r>
              <a:rPr lang="en" sz="1400" b="1">
                <a:solidFill>
                  <a:srgbClr val="1155CC"/>
                </a:solidFill>
                <a:latin typeface="Courier New"/>
                <a:ea typeface="Courier New"/>
                <a:cs typeface="Courier New"/>
                <a:sym typeface="Courier New"/>
              </a:rPr>
              <a:t>Integer.MAX_VALUE</a:t>
            </a:r>
            <a:r>
              <a:rPr lang="en" sz="1400"/>
              <a:t> and </a:t>
            </a:r>
            <a:r>
              <a:rPr lang="en" sz="1400" b="1">
                <a:solidFill>
                  <a:srgbClr val="1155CC"/>
                </a:solidFill>
                <a:latin typeface="Courier New"/>
                <a:ea typeface="Courier New"/>
                <a:cs typeface="Courier New"/>
                <a:sym typeface="Courier New"/>
              </a:rPr>
              <a:t>Integer.MIN_VALUE</a:t>
            </a:r>
            <a:r>
              <a:rPr lang="en" sz="1400"/>
              <a:t> can also be useful.</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Shape 261"/>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62" name="Shape 26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600"/>
              </a:spcBef>
              <a:buNone/>
            </a:pPr>
            <a:r>
              <a:rPr lang="en" sz="1400">
                <a:solidFill>
                  <a:schemeClr val="dk1"/>
                </a:solidFill>
              </a:rPr>
              <a:t>Run demo 6, making sure students can see the code AND the console output. Other notes that you should mention if possible:</a:t>
            </a:r>
          </a:p>
          <a:p>
            <a:pPr marL="457200" lvl="0" indent="-317500" rtl="0">
              <a:spcBef>
                <a:spcPts val="480"/>
              </a:spcBef>
              <a:buClr>
                <a:schemeClr val="dk1"/>
              </a:buClr>
              <a:buSzPct val="100000"/>
              <a:buFont typeface="Arial"/>
              <a:buChar char="●"/>
            </a:pPr>
            <a:r>
              <a:rPr lang="en" sz="1400">
                <a:solidFill>
                  <a:schemeClr val="dk1"/>
                </a:solidFill>
              </a:rPr>
              <a:t>Any character can be declared as a character with single quotes or used in a string</a:t>
            </a:r>
          </a:p>
          <a:p>
            <a:pPr marL="457200" lvl="0" indent="-317500" rtl="0">
              <a:spcBef>
                <a:spcPts val="480"/>
              </a:spcBef>
              <a:buClr>
                <a:schemeClr val="dk1"/>
              </a:buClr>
              <a:buSzPct val="100000"/>
              <a:buFont typeface="Arial"/>
              <a:buChar char="●"/>
            </a:pPr>
            <a:r>
              <a:rPr lang="en" sz="1400">
                <a:solidFill>
                  <a:schemeClr val="dk1"/>
                </a:solidFill>
              </a:rPr>
              <a:t>escaping ‘ only necessary in a String, and escaping “ only necessary in a char</a:t>
            </a:r>
          </a:p>
          <a:p>
            <a:pPr marL="457200" lvl="0" indent="-317500" rtl="0">
              <a:spcBef>
                <a:spcPts val="480"/>
              </a:spcBef>
              <a:buClr>
                <a:schemeClr val="dk1"/>
              </a:buClr>
              <a:buSzPct val="100000"/>
              <a:buFont typeface="Arial"/>
              <a:buChar char="●"/>
            </a:pPr>
            <a:r>
              <a:rPr lang="en" sz="1400">
                <a:solidFill>
                  <a:schemeClr val="dk1"/>
                </a:solidFill>
              </a:rPr>
              <a:t>int codes of chars are sequential over letters and numbers</a:t>
            </a:r>
          </a:p>
          <a:p>
            <a:pPr marL="457200" lvl="0" indent="-317500" rtl="0">
              <a:spcBef>
                <a:spcPts val="480"/>
              </a:spcBef>
              <a:buClr>
                <a:schemeClr val="dk1"/>
              </a:buClr>
              <a:buSzPct val="100000"/>
              <a:buFont typeface="Arial"/>
              <a:buChar char="●"/>
            </a:pPr>
            <a:r>
              <a:rPr lang="en" sz="1400">
                <a:solidFill>
                  <a:schemeClr val="dk1"/>
                </a:solidFill>
              </a:rPr>
              <a:t>int characters do NOT have the same int code (for example, the int value of char '3' is 51, not 3)</a:t>
            </a:r>
          </a:p>
          <a:p>
            <a:pPr marL="457200" lvl="0" indent="-317500" rtl="0">
              <a:spcBef>
                <a:spcPts val="480"/>
              </a:spcBef>
              <a:buClr>
                <a:schemeClr val="dk1"/>
              </a:buClr>
              <a:buSzPct val="100000"/>
              <a:buFont typeface="Arial"/>
              <a:buChar char="●"/>
            </a:pPr>
            <a:r>
              <a:rPr lang="en" sz="1400">
                <a:solidFill>
                  <a:schemeClr val="dk1"/>
                </a:solidFill>
              </a:rPr>
              <a:t>using &lt;, &gt;, &lt;=, &gt;=, ==, and != works on chars by casting them to ints</a:t>
            </a:r>
          </a:p>
          <a:p>
            <a:pPr marL="457200" lvl="0" indent="-317500" rtl="0">
              <a:spcBef>
                <a:spcPts val="480"/>
              </a:spcBef>
              <a:buClr>
                <a:schemeClr val="dk1"/>
              </a:buClr>
              <a:buSzPct val="100000"/>
              <a:buFont typeface="Arial"/>
              <a:buChar char="●"/>
            </a:pPr>
            <a:r>
              <a:rPr lang="en" sz="1400">
                <a:solidFill>
                  <a:schemeClr val="dk1"/>
                </a:solidFill>
              </a:rPr>
              <a:t>They should try to find methods in class Character rather than use comparison operators on chars because those methods are usually more robust</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Shape 268"/>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69" name="Shape 26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sz="1400"/>
              <a:t>The next slides go into more detail on this, so this slide should be q</a:t>
            </a:r>
            <a:r>
              <a:rPr lang="en"/>
              <a:t>uick.</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Shape 29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91" name="Shape 29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Shape 29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98" name="Shape 29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Shape 3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11" name="Shape 31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Shape 3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27" name="Shape 32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Shape 34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46" name="Shape 34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Shape 5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8" name="Shape 5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1"/>
        <p:cNvGrpSpPr/>
        <p:nvPr/>
      </p:nvGrpSpPr>
      <p:grpSpPr>
        <a:xfrm>
          <a:off x="0" y="0"/>
          <a:ext cx="0" cy="0"/>
          <a:chOff x="0" y="0"/>
          <a:chExt cx="0" cy="0"/>
        </a:xfrm>
      </p:grpSpPr>
      <p:sp>
        <p:nvSpPr>
          <p:cNvPr id="352" name="Shape 35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53" name="Shape 35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
        <p:cNvGrpSpPr/>
        <p:nvPr/>
      </p:nvGrpSpPr>
      <p:grpSpPr>
        <a:xfrm>
          <a:off x="0" y="0"/>
          <a:ext cx="0" cy="0"/>
          <a:chOff x="0" y="0"/>
          <a:chExt cx="0" cy="0"/>
        </a:xfrm>
      </p:grpSpPr>
      <p:sp>
        <p:nvSpPr>
          <p:cNvPr id="359" name="Shape 3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60" name="Shape 36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Shape 365"/>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66" name="Shape 36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Shape 6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5" name="Shape 6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sz="1400">
                <a:solidFill>
                  <a:schemeClr val="dk1"/>
                </a:solidFill>
              </a:rPr>
              <a:t>Run through demo 2, getting student input if possible. It’s fairly straightforward, just make sure they know that args is an array and that you can check the length with the length property and get elements using []. Also briefly mention that you can concatenate Strings with the + operator, but don’t elaborate on this (it comes up later in the slides).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Shape 7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3" name="Shape 7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sz="1400"/>
              <a:t>Run the program you just wrote and make sure to show them the console output. You can mention that using System.out.println and console output is helpful for debugging.</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0" name="Shape 8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17500" rtl="0">
              <a:spcBef>
                <a:spcPts val="600"/>
              </a:spcBef>
              <a:buClr>
                <a:schemeClr val="dk1"/>
              </a:buClr>
              <a:buSzPct val="100000"/>
              <a:buFont typeface="Arial"/>
              <a:buChar char="●"/>
            </a:pPr>
            <a:r>
              <a:rPr lang="en" sz="1400">
                <a:solidFill>
                  <a:schemeClr val="dk1"/>
                </a:solidFill>
              </a:rPr>
              <a:t>Give them a few minutes to work on this.</a:t>
            </a:r>
          </a:p>
          <a:p>
            <a:pPr marL="457200" lvl="0" indent="-317500" rtl="0">
              <a:spcBef>
                <a:spcPts val="600"/>
              </a:spcBef>
              <a:buClr>
                <a:schemeClr val="dk1"/>
              </a:buClr>
              <a:buSzPct val="100000"/>
              <a:buFont typeface="Arial"/>
              <a:buChar char="●"/>
            </a:pPr>
            <a:r>
              <a:rPr lang="en" sz="1400">
                <a:solidFill>
                  <a:schemeClr val="dk1"/>
                </a:solidFill>
              </a:rPr>
              <a:t>The best way to handle bad input (not doubles) is with exceptions and they haven’t learned those yet so just tell them to just assume that all arguments are valid doubles.</a:t>
            </a:r>
          </a:p>
          <a:p>
            <a:pPr marL="457200" lvl="0" indent="-317500" rtl="0">
              <a:spcBef>
                <a:spcPts val="600"/>
              </a:spcBef>
              <a:buClr>
                <a:schemeClr val="dk1"/>
              </a:buClr>
              <a:buSzPct val="100000"/>
              <a:buFont typeface="Arial"/>
              <a:buChar char="●"/>
            </a:pPr>
            <a:r>
              <a:rPr lang="en" sz="1400">
                <a:solidFill>
                  <a:schemeClr val="dk1"/>
                </a:solidFill>
              </a:rPr>
              <a:t>Then walk students through the solution, asking for input along the way.</a:t>
            </a:r>
          </a:p>
          <a:p>
            <a:pPr rtl="0">
              <a:spcBef>
                <a:spcPts val="600"/>
              </a:spcBef>
              <a:buNone/>
            </a:pPr>
            <a:r>
              <a:rPr lang="en" sz="1400">
                <a:solidFill>
                  <a:schemeClr val="dk1"/>
                </a:solidFill>
              </a:rPr>
              <a:t>Solution:</a:t>
            </a:r>
          </a:p>
          <a:p>
            <a:pPr lvl="0" rtl="0">
              <a:spcBef>
                <a:spcPts val="600"/>
              </a:spcBef>
              <a:buClr>
                <a:schemeClr val="dk1"/>
              </a:buClr>
              <a:buSzPct val="100000"/>
              <a:buFont typeface="Arial"/>
              <a:buNone/>
            </a:pPr>
            <a:r>
              <a:rPr lang="en">
                <a:solidFill>
                  <a:schemeClr val="dk1"/>
                </a:solidFill>
                <a:latin typeface="Consolas"/>
                <a:ea typeface="Consolas"/>
                <a:cs typeface="Consolas"/>
                <a:sym typeface="Consolas"/>
              </a:rPr>
              <a:t>	public static void exercise1PointInsideCircle(String[] args) {</a:t>
            </a:r>
          </a:p>
          <a:p>
            <a:pPr lvl="0" rtl="0">
              <a:spcBef>
                <a:spcPts val="600"/>
              </a:spcBef>
              <a:buClr>
                <a:schemeClr val="dk1"/>
              </a:buClr>
              <a:buSzPct val="100000"/>
              <a:buFont typeface="Arial"/>
              <a:buNone/>
            </a:pPr>
            <a:r>
              <a:rPr lang="en">
                <a:solidFill>
                  <a:schemeClr val="dk1"/>
                </a:solidFill>
                <a:latin typeface="Consolas"/>
                <a:ea typeface="Consolas"/>
                <a:cs typeface="Consolas"/>
                <a:sym typeface="Consolas"/>
              </a:rPr>
              <a:t>		double xDiff = Double.parseDouble(args[0]) - Double.parseDouble(args[2]);</a:t>
            </a:r>
          </a:p>
          <a:p>
            <a:pPr lvl="0" rtl="0">
              <a:spcBef>
                <a:spcPts val="600"/>
              </a:spcBef>
              <a:buClr>
                <a:schemeClr val="dk1"/>
              </a:buClr>
              <a:buSzPct val="100000"/>
              <a:buFont typeface="Arial"/>
              <a:buNone/>
            </a:pPr>
            <a:r>
              <a:rPr lang="en">
                <a:solidFill>
                  <a:schemeClr val="dk1"/>
                </a:solidFill>
                <a:latin typeface="Consolas"/>
                <a:ea typeface="Consolas"/>
                <a:cs typeface="Consolas"/>
                <a:sym typeface="Consolas"/>
              </a:rPr>
              <a:t>		double yDiff = Double.parseDouble(args[1]) - Double.parseDouble(args[3]);</a:t>
            </a:r>
          </a:p>
          <a:p>
            <a:pPr lvl="0" rtl="0">
              <a:spcBef>
                <a:spcPts val="600"/>
              </a:spcBef>
              <a:buClr>
                <a:schemeClr val="dk1"/>
              </a:buClr>
              <a:buSzPct val="100000"/>
              <a:buFont typeface="Arial"/>
              <a:buNone/>
            </a:pPr>
            <a:r>
              <a:rPr lang="en">
                <a:solidFill>
                  <a:schemeClr val="dk1"/>
                </a:solidFill>
                <a:latin typeface="Consolas"/>
                <a:ea typeface="Consolas"/>
                <a:cs typeface="Consolas"/>
                <a:sym typeface="Consolas"/>
              </a:rPr>
              <a:t>		double radius = Double.parseDouble(args[4]);</a:t>
            </a:r>
          </a:p>
          <a:p>
            <a:pPr lvl="0" rtl="0">
              <a:spcBef>
                <a:spcPts val="600"/>
              </a:spcBef>
              <a:buClr>
                <a:schemeClr val="dk1"/>
              </a:buClr>
              <a:buSzPct val="100000"/>
              <a:buFont typeface="Arial"/>
              <a:buNone/>
            </a:pPr>
            <a:r>
              <a:rPr lang="en">
                <a:solidFill>
                  <a:schemeClr val="dk1"/>
                </a:solidFill>
                <a:latin typeface="Consolas"/>
                <a:ea typeface="Consolas"/>
                <a:cs typeface="Consolas"/>
                <a:sym typeface="Consolas"/>
              </a:rPr>
              <a:t>		boolean insideCircle = Math.sqrt(xDiff * xDiff + yDiff * yDiff) &lt; radius;</a:t>
            </a:r>
          </a:p>
          <a:p>
            <a:pPr lvl="0" rtl="0">
              <a:spcBef>
                <a:spcPts val="600"/>
              </a:spcBef>
              <a:buClr>
                <a:schemeClr val="dk1"/>
              </a:buClr>
              <a:buSzPct val="100000"/>
              <a:buFont typeface="Arial"/>
              <a:buNone/>
            </a:pPr>
            <a:r>
              <a:rPr lang="en">
                <a:solidFill>
                  <a:schemeClr val="dk1"/>
                </a:solidFill>
                <a:latin typeface="Consolas"/>
                <a:ea typeface="Consolas"/>
                <a:cs typeface="Consolas"/>
                <a:sym typeface="Consolas"/>
              </a:rPr>
              <a:t>		System.out.println("Point is " + (insideCircle ? "" : "not ") + "inside the circle.");</a:t>
            </a:r>
          </a:p>
          <a:p>
            <a:pPr lvl="0" rtl="0">
              <a:spcBef>
                <a:spcPts val="600"/>
              </a:spcBef>
              <a:buClr>
                <a:schemeClr val="dk1"/>
              </a:buClr>
              <a:buSzPct val="100000"/>
              <a:buFont typeface="Arial"/>
              <a:buNone/>
            </a:pPr>
            <a:r>
              <a:rPr lang="en">
                <a:solidFill>
                  <a:schemeClr val="dk1"/>
                </a:solidFill>
                <a:latin typeface="Consolas"/>
                <a:ea typeface="Consolas"/>
                <a:cs typeface="Consolas"/>
                <a:sym typeface="Consolas"/>
              </a:rPr>
              <a:t>	}</a:t>
            </a:r>
          </a:p>
          <a:p>
            <a:pPr lvl="0" rtl="0">
              <a:spcBef>
                <a:spcPts val="600"/>
              </a:spcBef>
              <a:buNone/>
            </a:pPr>
            <a:endParaRPr sz="1400">
              <a:solidFill>
                <a:schemeClr val="dk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5" name="Shape 8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00" name="Shape 1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US" dirty="0" smtClean="0"/>
              <a:t>When you demo this API</a:t>
            </a:r>
            <a:r>
              <a:rPr lang="en-US" baseline="0" dirty="0" smtClean="0"/>
              <a:t> stuff in your browser, show the students how you can click on a method name in</a:t>
            </a:r>
          </a:p>
          <a:p>
            <a:pPr>
              <a:spcBef>
                <a:spcPts val="0"/>
              </a:spcBef>
              <a:buNone/>
            </a:pPr>
            <a:r>
              <a:rPr lang="en-US" baseline="0" dirty="0" smtClean="0"/>
              <a:t>The Summary to get to the complete, detailed, description.</a:t>
            </a: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Shape 10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07" name="Shape 10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17500" rtl="0">
              <a:spcBef>
                <a:spcPts val="0"/>
              </a:spcBef>
              <a:buClr>
                <a:srgbClr val="000000"/>
              </a:buClr>
              <a:buSzPct val="100000"/>
              <a:buFont typeface="Arial"/>
              <a:buChar char="●"/>
            </a:pPr>
            <a:r>
              <a:rPr lang="en" sz="1400" dirty="0"/>
              <a:t>First, ask students which class will help them with the task. The answer is String (if they suggest </a:t>
            </a:r>
            <a:r>
              <a:rPr lang="en-US" sz="1400" dirty="0" smtClean="0"/>
              <a:t>class</a:t>
            </a:r>
            <a:r>
              <a:rPr lang="en-US" sz="1400" baseline="0" dirty="0" smtClean="0"/>
              <a:t> </a:t>
            </a:r>
            <a:r>
              <a:rPr lang="en" sz="1400" dirty="0" smtClean="0"/>
              <a:t>Time </a:t>
            </a:r>
            <a:r>
              <a:rPr lang="en" sz="1400" dirty="0"/>
              <a:t>or </a:t>
            </a:r>
            <a:r>
              <a:rPr lang="en" sz="1400" dirty="0" smtClean="0"/>
              <a:t>Date, </a:t>
            </a:r>
            <a:r>
              <a:rPr lang="en" sz="1400" dirty="0"/>
              <a:t>say that is a good suggestion but because this is such a simple example we can do it more easily with another class)</a:t>
            </a:r>
          </a:p>
          <a:p>
            <a:pPr marL="457200" lvl="0" indent="-317500" rtl="0">
              <a:spcBef>
                <a:spcPts val="0"/>
              </a:spcBef>
              <a:buClr>
                <a:srgbClr val="000000"/>
              </a:buClr>
              <a:buSzPct val="100000"/>
              <a:buFont typeface="Arial"/>
              <a:buChar char="●"/>
            </a:pPr>
            <a:r>
              <a:rPr lang="en" sz="1400" dirty="0"/>
              <a:t>Then show how to find class String (Google search works best):</a:t>
            </a:r>
          </a:p>
          <a:p>
            <a:pPr marL="914400" lvl="1" indent="-317500" rtl="0">
              <a:spcBef>
                <a:spcPts val="0"/>
              </a:spcBef>
              <a:buClr>
                <a:srgbClr val="000000"/>
              </a:buClr>
              <a:buSzPct val="100000"/>
              <a:buFont typeface="Courier New"/>
              <a:buChar char="o"/>
            </a:pPr>
            <a:r>
              <a:rPr lang="en" sz="1400" dirty="0"/>
              <a:t>Google search “Java 7 API String”</a:t>
            </a:r>
          </a:p>
          <a:p>
            <a:pPr marL="914400" lvl="1" indent="-317500" rtl="0">
              <a:spcBef>
                <a:spcPts val="0"/>
              </a:spcBef>
              <a:buClr>
                <a:srgbClr val="000000"/>
              </a:buClr>
              <a:buSzPct val="100000"/>
              <a:buFont typeface="Courier New"/>
              <a:buChar char="o"/>
            </a:pPr>
            <a:r>
              <a:rPr lang="en" sz="1400" dirty="0"/>
              <a:t>Click the </a:t>
            </a:r>
            <a:r>
              <a:rPr lang="en" sz="1400" u="sng" dirty="0">
                <a:solidFill>
                  <a:schemeClr val="hlink"/>
                </a:solidFill>
                <a:hlinkClick r:id="rId3"/>
              </a:rPr>
              <a:t>docs.oracle.com</a:t>
            </a:r>
            <a:r>
              <a:rPr lang="en" sz="1400" dirty="0"/>
              <a:t> link (usually first)</a:t>
            </a:r>
          </a:p>
          <a:p>
            <a:pPr marL="457200" lvl="0" indent="-317500" rtl="0">
              <a:spcBef>
                <a:spcPts val="0"/>
              </a:spcBef>
              <a:buClr>
                <a:srgbClr val="000000"/>
              </a:buClr>
              <a:buSzPct val="100000"/>
              <a:buFont typeface="Arial"/>
              <a:buChar char="●"/>
            </a:pPr>
            <a:r>
              <a:rPr lang="en" sz="1400" dirty="0"/>
              <a:t>Find the methods you need (substring, indexOf) and then code (or show) the solution in Eclipse</a:t>
            </a:r>
          </a:p>
          <a:p>
            <a:pPr marL="457200" lvl="0" indent="-317500" rtl="0">
              <a:spcBef>
                <a:spcPts val="0"/>
              </a:spcBef>
              <a:buClr>
                <a:srgbClr val="000000"/>
              </a:buClr>
              <a:buSzPct val="100000"/>
              <a:buFont typeface="Arial"/>
              <a:buChar char="●"/>
            </a:pPr>
            <a:r>
              <a:rPr lang="en" sz="1400" dirty="0"/>
              <a:t>After you finish with the task, go back to the Java API and show </a:t>
            </a:r>
            <a:r>
              <a:rPr lang="en" sz="1400" dirty="0">
                <a:solidFill>
                  <a:schemeClr val="dk1"/>
                </a:solidFill>
              </a:rPr>
              <a:t>how to browse through related classes and interfaces at the top of the page</a:t>
            </a:r>
          </a:p>
          <a:p>
            <a:pPr marL="457200" lvl="0" indent="-317500" rtl="0">
              <a:spcBef>
                <a:spcPts val="0"/>
              </a:spcBef>
              <a:buClr>
                <a:srgbClr val="000000"/>
              </a:buClr>
              <a:buSzPct val="100000"/>
              <a:buFont typeface="Arial"/>
              <a:buChar char="●"/>
            </a:pPr>
            <a:r>
              <a:rPr lang="en" sz="1400" dirty="0"/>
              <a:t>Finally, if you have time mention that if they aren’t sure what class to use or how to use one, they can look up concepts in the java tutorials (again, Google search is the best way to find things): </a:t>
            </a:r>
            <a:r>
              <a:rPr lang="en" sz="1400" u="sng" dirty="0">
                <a:solidFill>
                  <a:schemeClr val="hlink"/>
                </a:solidFill>
                <a:hlinkClick r:id="rId4"/>
              </a:rPr>
              <a:t>http://docs.oracle.com/javase/tutorial/index.html</a:t>
            </a:r>
          </a:p>
          <a:p>
            <a:pPr>
              <a:spcBef>
                <a:spcPts val="0"/>
              </a:spcBef>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457200" y="563759"/>
            <a:ext cx="8229600" cy="3009600"/>
          </a:xfrm>
          <a:prstGeom prst="rect">
            <a:avLst/>
          </a:prstGeom>
        </p:spPr>
        <p:txBody>
          <a:bodyPr lIns="91425" tIns="91425" rIns="91425" bIns="91425" anchor="t" anchorCtr="0"/>
          <a:lstStyle>
            <a:lvl1pPr>
              <a:spcBef>
                <a:spcPts val="0"/>
              </a:spcBef>
              <a:buSzPct val="100000"/>
              <a:defRPr sz="7200"/>
            </a:lvl1pPr>
            <a:lvl2pPr>
              <a:spcBef>
                <a:spcPts val="0"/>
              </a:spcBef>
              <a:buSzPct val="100000"/>
              <a:defRPr sz="7200"/>
            </a:lvl2pPr>
            <a:lvl3pPr>
              <a:spcBef>
                <a:spcPts val="0"/>
              </a:spcBef>
              <a:buSzPct val="100000"/>
              <a:defRPr sz="7200"/>
            </a:lvl3pPr>
            <a:lvl4pPr>
              <a:spcBef>
                <a:spcPts val="0"/>
              </a:spcBef>
              <a:buSzPct val="100000"/>
              <a:defRPr sz="7200"/>
            </a:lvl4pPr>
            <a:lvl5pPr>
              <a:spcBef>
                <a:spcPts val="0"/>
              </a:spcBef>
              <a:buSzPct val="100000"/>
              <a:defRPr sz="7200"/>
            </a:lvl5pPr>
            <a:lvl6pPr>
              <a:spcBef>
                <a:spcPts val="0"/>
              </a:spcBef>
              <a:buSzPct val="100000"/>
              <a:defRPr sz="7200"/>
            </a:lvl6pPr>
            <a:lvl7pPr>
              <a:spcBef>
                <a:spcPts val="0"/>
              </a:spcBef>
              <a:buSzPct val="100000"/>
              <a:defRPr sz="7200"/>
            </a:lvl7pPr>
            <a:lvl8pPr>
              <a:spcBef>
                <a:spcPts val="0"/>
              </a:spcBef>
              <a:buSzPct val="100000"/>
              <a:defRPr sz="7200"/>
            </a:lvl8pPr>
            <a:lvl9pPr>
              <a:spcBef>
                <a:spcPts val="0"/>
              </a:spcBef>
              <a:buSzPct val="100000"/>
              <a:defRPr sz="7200"/>
            </a:lvl9pPr>
          </a:lstStyle>
          <a:p>
            <a:endParaRPr/>
          </a:p>
        </p:txBody>
      </p:sp>
      <p:sp>
        <p:nvSpPr>
          <p:cNvPr id="11" name="Shape 11"/>
          <p:cNvSpPr txBox="1">
            <a:spLocks noGrp="1"/>
          </p:cNvSpPr>
          <p:nvPr>
            <p:ph type="subTitle" idx="1"/>
          </p:nvPr>
        </p:nvSpPr>
        <p:spPr>
          <a:xfrm>
            <a:off x="457200" y="3716392"/>
            <a:ext cx="8229600" cy="1232699"/>
          </a:xfrm>
          <a:prstGeom prst="rect">
            <a:avLst/>
          </a:prstGeom>
        </p:spPr>
        <p:txBody>
          <a:bodyPr lIns="91425" tIns="91425" rIns="91425" bIns="91425" anchor="t" anchorCtr="0"/>
          <a:lstStyle>
            <a:lvl1pPr>
              <a:spcBef>
                <a:spcPts val="0"/>
              </a:spcBef>
              <a:buClr>
                <a:schemeClr val="dk2"/>
              </a:buClr>
              <a:buSzPct val="100000"/>
              <a:buNone/>
              <a:defRPr sz="4800">
                <a:solidFill>
                  <a:schemeClr val="dk2"/>
                </a:solidFill>
              </a:defRPr>
            </a:lvl1pPr>
            <a:lvl2pPr>
              <a:spcBef>
                <a:spcPts val="0"/>
              </a:spcBef>
              <a:buClr>
                <a:schemeClr val="dk2"/>
              </a:buClr>
              <a:buSzPct val="100000"/>
              <a:buNone/>
              <a:defRPr sz="4800">
                <a:solidFill>
                  <a:schemeClr val="dk2"/>
                </a:solidFill>
              </a:defRPr>
            </a:lvl2pPr>
            <a:lvl3pPr>
              <a:spcBef>
                <a:spcPts val="0"/>
              </a:spcBef>
              <a:buClr>
                <a:schemeClr val="dk2"/>
              </a:buClr>
              <a:buSzPct val="100000"/>
              <a:buNone/>
              <a:defRPr sz="4800">
                <a:solidFill>
                  <a:schemeClr val="dk2"/>
                </a:solidFill>
              </a:defRPr>
            </a:lvl3pPr>
            <a:lvl4pPr>
              <a:spcBef>
                <a:spcPts val="0"/>
              </a:spcBef>
              <a:buClr>
                <a:schemeClr val="dk2"/>
              </a:buClr>
              <a:buSzPct val="100000"/>
              <a:buNone/>
              <a:defRPr sz="4800">
                <a:solidFill>
                  <a:schemeClr val="dk2"/>
                </a:solidFill>
              </a:defRPr>
            </a:lvl4pPr>
            <a:lvl5pPr>
              <a:spcBef>
                <a:spcPts val="0"/>
              </a:spcBef>
              <a:buClr>
                <a:schemeClr val="dk2"/>
              </a:buClr>
              <a:buSzPct val="100000"/>
              <a:buNone/>
              <a:defRPr sz="4800">
                <a:solidFill>
                  <a:schemeClr val="dk2"/>
                </a:solidFill>
              </a:defRPr>
            </a:lvl5pPr>
            <a:lvl6pPr>
              <a:spcBef>
                <a:spcPts val="0"/>
              </a:spcBef>
              <a:buClr>
                <a:schemeClr val="dk2"/>
              </a:buClr>
              <a:buSzPct val="100000"/>
              <a:buNone/>
              <a:defRPr sz="4800">
                <a:solidFill>
                  <a:schemeClr val="dk2"/>
                </a:solidFill>
              </a:defRPr>
            </a:lvl6pPr>
            <a:lvl7pPr>
              <a:spcBef>
                <a:spcPts val="0"/>
              </a:spcBef>
              <a:buClr>
                <a:schemeClr val="dk2"/>
              </a:buClr>
              <a:buSzPct val="100000"/>
              <a:buNone/>
              <a:defRPr sz="4800">
                <a:solidFill>
                  <a:schemeClr val="dk2"/>
                </a:solidFill>
              </a:defRPr>
            </a:lvl7pPr>
            <a:lvl8pPr>
              <a:spcBef>
                <a:spcPts val="0"/>
              </a:spcBef>
              <a:buClr>
                <a:schemeClr val="dk2"/>
              </a:buClr>
              <a:buSzPct val="100000"/>
              <a:buNone/>
              <a:defRPr sz="4800">
                <a:solidFill>
                  <a:schemeClr val="dk2"/>
                </a:solidFill>
              </a:defRPr>
            </a:lvl8pPr>
            <a:lvl9pPr>
              <a:spcBef>
                <a:spcPts val="0"/>
              </a:spcBef>
              <a:buClr>
                <a:schemeClr val="dk2"/>
              </a:buClr>
              <a:buSzPct val="100000"/>
              <a:buNone/>
              <a:defRPr sz="4800">
                <a:solidFill>
                  <a:schemeClr val="dk2"/>
                </a:solidFill>
              </a:defRPr>
            </a:lvl9pPr>
          </a:lstStyle>
          <a:p>
            <a:endParaRPr/>
          </a:p>
        </p:txBody>
      </p:sp>
      <p:cxnSp>
        <p:nvCxnSpPr>
          <p:cNvPr id="12" name="Shape 12"/>
          <p:cNvCxnSpPr/>
          <p:nvPr/>
        </p:nvCxnSpPr>
        <p:spPr>
          <a:xfrm>
            <a:off x="457200" y="411479"/>
            <a:ext cx="8229600" cy="0"/>
          </a:xfrm>
          <a:prstGeom prst="straightConnector1">
            <a:avLst/>
          </a:prstGeom>
          <a:noFill/>
          <a:ln w="57150" cap="flat">
            <a:solidFill>
              <a:schemeClr val="accent1"/>
            </a:solidFill>
            <a:prstDash val="solid"/>
            <a:round/>
            <a:headEnd type="none" w="med" len="med"/>
            <a:tailEnd type="none" w="med" len="med"/>
          </a:ln>
        </p:spPr>
      </p:cxnSp>
      <p:cxnSp>
        <p:nvCxnSpPr>
          <p:cNvPr id="13" name="Shape 13"/>
          <p:cNvCxnSpPr/>
          <p:nvPr/>
        </p:nvCxnSpPr>
        <p:spPr>
          <a:xfrm>
            <a:off x="457200" y="3633382"/>
            <a:ext cx="8229600" cy="0"/>
          </a:xfrm>
          <a:prstGeom prst="straightConnector1">
            <a:avLst/>
          </a:prstGeom>
          <a:noFill/>
          <a:ln w="57150" cap="flat">
            <a:solidFill>
              <a:schemeClr val="accent1"/>
            </a:solidFill>
            <a:prstDash val="solid"/>
            <a:round/>
            <a:headEnd type="none" w="med" len="med"/>
            <a:tailEnd type="none" w="med" len="med"/>
          </a:ln>
        </p:spPr>
      </p:cxnSp>
      <p:sp>
        <p:nvSpPr>
          <p:cNvPr id="14" name="Shape 14"/>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17" name="Shape 17"/>
          <p:cNvSpPr txBox="1">
            <a:spLocks noGrp="1"/>
          </p:cNvSpPr>
          <p:nvPr>
            <p:ph type="body" idx="1"/>
          </p:nvPr>
        </p:nvSpPr>
        <p:spPr>
          <a:xfrm>
            <a:off x="457200" y="1200150"/>
            <a:ext cx="82296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18" name="Shape 18"/>
          <p:cNvCxnSpPr/>
          <p:nvPr/>
        </p:nvCxnSpPr>
        <p:spPr>
          <a:xfrm>
            <a:off x="457200" y="1143000"/>
            <a:ext cx="8229600" cy="0"/>
          </a:xfrm>
          <a:prstGeom prst="straightConnector1">
            <a:avLst/>
          </a:prstGeom>
          <a:noFill/>
          <a:ln w="50800" cap="flat">
            <a:solidFill>
              <a:srgbClr val="DA0002"/>
            </a:solidFill>
            <a:prstDash val="solid"/>
            <a:round/>
            <a:headEnd type="none" w="med" len="med"/>
            <a:tailEnd type="none" w="med" len="med"/>
          </a:ln>
        </p:spPr>
      </p:cxnSp>
      <p:sp>
        <p:nvSpPr>
          <p:cNvPr id="19" name="Shape 19"/>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22" name="Shape 22"/>
          <p:cNvSpPr txBox="1">
            <a:spLocks noGrp="1"/>
          </p:cNvSpPr>
          <p:nvPr>
            <p:ph type="body" idx="1"/>
          </p:nvPr>
        </p:nvSpPr>
        <p:spPr>
          <a:xfrm>
            <a:off x="457200" y="1200150"/>
            <a:ext cx="39945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3" name="Shape 23"/>
          <p:cNvSpPr txBox="1">
            <a:spLocks noGrp="1"/>
          </p:cNvSpPr>
          <p:nvPr>
            <p:ph type="body" idx="2"/>
          </p:nvPr>
        </p:nvSpPr>
        <p:spPr>
          <a:xfrm>
            <a:off x="4692273" y="1200150"/>
            <a:ext cx="39945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24" name="Shape 24"/>
          <p:cNvCxnSpPr/>
          <p:nvPr/>
        </p:nvCxnSpPr>
        <p:spPr>
          <a:xfrm>
            <a:off x="457200" y="1143000"/>
            <a:ext cx="8229600" cy="0"/>
          </a:xfrm>
          <a:prstGeom prst="straightConnector1">
            <a:avLst/>
          </a:prstGeom>
          <a:noFill/>
          <a:ln w="50800" cap="flat">
            <a:solidFill>
              <a:srgbClr val="DA0002"/>
            </a:solidFill>
            <a:prstDash val="solid"/>
            <a:round/>
            <a:headEnd type="none" w="med" len="med"/>
            <a:tailEnd type="none" w="med" len="med"/>
          </a:ln>
        </p:spPr>
      </p:cxnSp>
      <p:sp>
        <p:nvSpPr>
          <p:cNvPr id="25" name="Shape 25"/>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28" name="Shape 28"/>
          <p:cNvCxnSpPr/>
          <p:nvPr/>
        </p:nvCxnSpPr>
        <p:spPr>
          <a:xfrm>
            <a:off x="457200" y="1143000"/>
            <a:ext cx="8229600" cy="0"/>
          </a:xfrm>
          <a:prstGeom prst="straightConnector1">
            <a:avLst/>
          </a:prstGeom>
          <a:noFill/>
          <a:ln w="50800" cap="flat">
            <a:solidFill>
              <a:schemeClr val="accent1"/>
            </a:solidFill>
            <a:prstDash val="solid"/>
            <a:round/>
            <a:headEnd type="none" w="med" len="med"/>
            <a:tailEnd type="none" w="med" len="med"/>
          </a:ln>
        </p:spPr>
      </p:cxnSp>
      <p:sp>
        <p:nvSpPr>
          <p:cNvPr id="29" name="Shape 29"/>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30"/>
        <p:cNvGrpSpPr/>
        <p:nvPr/>
      </p:nvGrpSpPr>
      <p:grpSpPr>
        <a:xfrm>
          <a:off x="0" y="0"/>
          <a:ext cx="0" cy="0"/>
          <a:chOff x="0" y="0"/>
          <a:chExt cx="0" cy="0"/>
        </a:xfrm>
      </p:grpSpPr>
      <p:sp>
        <p:nvSpPr>
          <p:cNvPr id="31" name="Shape 31"/>
          <p:cNvSpPr txBox="1">
            <a:spLocks noGrp="1"/>
          </p:cNvSpPr>
          <p:nvPr>
            <p:ph type="body" idx="1"/>
          </p:nvPr>
        </p:nvSpPr>
        <p:spPr>
          <a:xfrm>
            <a:off x="457200" y="4406309"/>
            <a:ext cx="8229600" cy="519599"/>
          </a:xfrm>
          <a:prstGeom prst="rect">
            <a:avLst/>
          </a:prstGeom>
        </p:spPr>
        <p:txBody>
          <a:bodyPr lIns="91425" tIns="91425" rIns="91425" bIns="91425" anchor="t" anchorCtr="0"/>
          <a:lstStyle>
            <a:lvl1pPr algn="ctr">
              <a:spcBef>
                <a:spcPts val="0"/>
              </a:spcBef>
              <a:buSzPct val="100000"/>
              <a:buNone/>
              <a:defRPr sz="1800"/>
            </a:lvl1pPr>
          </a:lstStyle>
          <a:p>
            <a:endParaRPr/>
          </a:p>
        </p:txBody>
      </p:sp>
      <p:cxnSp>
        <p:nvCxnSpPr>
          <p:cNvPr id="32" name="Shape 32"/>
          <p:cNvCxnSpPr/>
          <p:nvPr/>
        </p:nvCxnSpPr>
        <p:spPr>
          <a:xfrm>
            <a:off x="457200" y="4317760"/>
            <a:ext cx="8229600" cy="0"/>
          </a:xfrm>
          <a:prstGeom prst="straightConnector1">
            <a:avLst/>
          </a:prstGeom>
          <a:noFill/>
          <a:ln w="50800" cap="flat">
            <a:solidFill>
              <a:schemeClr val="lt2"/>
            </a:solidFill>
            <a:prstDash val="solid"/>
            <a:round/>
            <a:headEnd type="none" w="med" len="med"/>
            <a:tailEnd type="none" w="med" len="med"/>
          </a:ln>
        </p:spPr>
      </p:cxnSp>
      <p:sp>
        <p:nvSpPr>
          <p:cNvPr id="33" name="Shape 33"/>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34"/>
        <p:cNvGrpSpPr/>
        <p:nvPr/>
      </p:nvGrpSpPr>
      <p:grpSpPr>
        <a:xfrm>
          <a:off x="0" y="0"/>
          <a:ext cx="0" cy="0"/>
          <a:chOff x="0" y="0"/>
          <a:chExt cx="0" cy="0"/>
        </a:xfrm>
      </p:grpSpPr>
      <p:cxnSp>
        <p:nvCxnSpPr>
          <p:cNvPr id="35" name="Shape 35"/>
          <p:cNvCxnSpPr/>
          <p:nvPr/>
        </p:nvCxnSpPr>
        <p:spPr>
          <a:xfrm>
            <a:off x="457200" y="113139"/>
            <a:ext cx="8229600" cy="0"/>
          </a:xfrm>
          <a:prstGeom prst="straightConnector1">
            <a:avLst/>
          </a:prstGeom>
          <a:noFill/>
          <a:ln w="50800" cap="flat">
            <a:solidFill>
              <a:schemeClr val="lt2"/>
            </a:solidFill>
            <a:prstDash val="solid"/>
            <a:round/>
            <a:headEnd type="none" w="med" len="med"/>
            <a:tailEnd type="none" w="med" len="med"/>
          </a:ln>
        </p:spPr>
      </p:cxnSp>
      <p:sp>
        <p:nvSpPr>
          <p:cNvPr id="36" name="Shape 36"/>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lstStyle>
            <a:lvl1pPr>
              <a:spcBef>
                <a:spcPts val="0"/>
              </a:spcBef>
              <a:buClr>
                <a:schemeClr val="accent1"/>
              </a:buClr>
              <a:buSzPct val="100000"/>
              <a:buNone/>
              <a:defRPr sz="3600" b="1">
                <a:solidFill>
                  <a:schemeClr val="accent1"/>
                </a:solidFill>
              </a:defRPr>
            </a:lvl1pPr>
            <a:lvl2pPr>
              <a:spcBef>
                <a:spcPts val="0"/>
              </a:spcBef>
              <a:buClr>
                <a:schemeClr val="accent1"/>
              </a:buClr>
              <a:buSzPct val="100000"/>
              <a:buNone/>
              <a:defRPr sz="3600" b="1">
                <a:solidFill>
                  <a:schemeClr val="accent1"/>
                </a:solidFill>
              </a:defRPr>
            </a:lvl2pPr>
            <a:lvl3pPr>
              <a:spcBef>
                <a:spcPts val="0"/>
              </a:spcBef>
              <a:buClr>
                <a:schemeClr val="accent1"/>
              </a:buClr>
              <a:buSzPct val="100000"/>
              <a:buNone/>
              <a:defRPr sz="3600" b="1">
                <a:solidFill>
                  <a:schemeClr val="accent1"/>
                </a:solidFill>
              </a:defRPr>
            </a:lvl3pPr>
            <a:lvl4pPr>
              <a:spcBef>
                <a:spcPts val="0"/>
              </a:spcBef>
              <a:buClr>
                <a:schemeClr val="accent1"/>
              </a:buClr>
              <a:buSzPct val="100000"/>
              <a:buNone/>
              <a:defRPr sz="3600" b="1">
                <a:solidFill>
                  <a:schemeClr val="accent1"/>
                </a:solidFill>
              </a:defRPr>
            </a:lvl4pPr>
            <a:lvl5pPr>
              <a:spcBef>
                <a:spcPts val="0"/>
              </a:spcBef>
              <a:buClr>
                <a:schemeClr val="accent1"/>
              </a:buClr>
              <a:buSzPct val="100000"/>
              <a:buNone/>
              <a:defRPr sz="3600" b="1">
                <a:solidFill>
                  <a:schemeClr val="accent1"/>
                </a:solidFill>
              </a:defRPr>
            </a:lvl5pPr>
            <a:lvl6pPr>
              <a:spcBef>
                <a:spcPts val="0"/>
              </a:spcBef>
              <a:buClr>
                <a:schemeClr val="accent1"/>
              </a:buClr>
              <a:buSzPct val="100000"/>
              <a:buNone/>
              <a:defRPr sz="3600" b="1">
                <a:solidFill>
                  <a:schemeClr val="accent1"/>
                </a:solidFill>
              </a:defRPr>
            </a:lvl6pPr>
            <a:lvl7pPr>
              <a:spcBef>
                <a:spcPts val="0"/>
              </a:spcBef>
              <a:buClr>
                <a:schemeClr val="accent1"/>
              </a:buClr>
              <a:buSzPct val="100000"/>
              <a:buNone/>
              <a:defRPr sz="3600" b="1">
                <a:solidFill>
                  <a:schemeClr val="accent1"/>
                </a:solidFill>
              </a:defRPr>
            </a:lvl7pPr>
            <a:lvl8pPr>
              <a:spcBef>
                <a:spcPts val="0"/>
              </a:spcBef>
              <a:buClr>
                <a:schemeClr val="accent1"/>
              </a:buClr>
              <a:buSzPct val="100000"/>
              <a:buNone/>
              <a:defRPr sz="3600" b="1">
                <a:solidFill>
                  <a:schemeClr val="accent1"/>
                </a:solidFill>
              </a:defRPr>
            </a:lvl8pPr>
            <a:lvl9pPr>
              <a:spcBef>
                <a:spcPts val="0"/>
              </a:spcBef>
              <a:buClr>
                <a:schemeClr val="accent1"/>
              </a:buClr>
              <a:buSzPct val="100000"/>
              <a:buNone/>
              <a:defRPr sz="3600" b="1">
                <a:solidFill>
                  <a:schemeClr val="accent1"/>
                </a:solidFill>
              </a:defRPr>
            </a:lvl9pPr>
          </a:lstStyle>
          <a:p>
            <a:endParaRPr/>
          </a:p>
        </p:txBody>
      </p:sp>
      <p:sp>
        <p:nvSpPr>
          <p:cNvPr id="6" name="Shape 6"/>
          <p:cNvSpPr txBox="1">
            <a:spLocks noGrp="1"/>
          </p:cNvSpPr>
          <p:nvPr>
            <p:ph type="body" idx="1"/>
          </p:nvPr>
        </p:nvSpPr>
        <p:spPr>
          <a:xfrm>
            <a:off x="457200" y="1200150"/>
            <a:ext cx="8229600" cy="3725699"/>
          </a:xfrm>
          <a:prstGeom prst="rect">
            <a:avLst/>
          </a:prstGeom>
          <a:noFill/>
          <a:ln>
            <a:noFill/>
          </a:ln>
        </p:spPr>
        <p:txBody>
          <a:bodyPr lIns="91425" tIns="91425" rIns="91425" b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a:endParaRPr/>
          </a:p>
        </p:txBody>
      </p:sp>
      <p:cxnSp>
        <p:nvCxnSpPr>
          <p:cNvPr id="7" name="Shape 7"/>
          <p:cNvCxnSpPr/>
          <p:nvPr/>
        </p:nvCxnSpPr>
        <p:spPr>
          <a:xfrm>
            <a:off x="457200" y="5023259"/>
            <a:ext cx="8229600" cy="0"/>
          </a:xfrm>
          <a:prstGeom prst="straightConnector1">
            <a:avLst/>
          </a:prstGeom>
          <a:noFill/>
          <a:ln w="50800" cap="flat">
            <a:solidFill>
              <a:schemeClr val="lt2"/>
            </a:solidFill>
            <a:prstDash val="solid"/>
            <a:round/>
            <a:headEnd type="none" w="med" len="med"/>
            <a:tailEnd type="none" w="med" len="med"/>
          </a:ln>
        </p:spPr>
      </p:cxnSp>
      <p:sp>
        <p:nvSpPr>
          <p:cNvPr id="8" name="Shape 8"/>
          <p:cNvSpPr txBox="1">
            <a:spLocks noGrp="1"/>
          </p:cNvSpPr>
          <p:nvPr>
            <p:ph type="sldNum" idx="12"/>
          </p:nvPr>
        </p:nvSpPr>
        <p:spPr>
          <a:xfrm>
            <a:off x="8556791" y="4749850"/>
            <a:ext cx="548699" cy="393600"/>
          </a:xfrm>
          <a:prstGeom prst="rect">
            <a:avLst/>
          </a:prstGeom>
          <a:noFill/>
          <a:ln>
            <a:noFill/>
          </a:ln>
        </p:spPr>
        <p:txBody>
          <a:bodyPr lIns="91425" tIns="91425" rIns="91425" bIns="91425" anchor="ctr" anchorCtr="0">
            <a:noAutofit/>
          </a:bodyPr>
          <a:lstStyle>
            <a:lvl1pPr algn="r">
              <a:spcBef>
                <a:spcPts val="0"/>
              </a:spcBef>
              <a:buNone/>
              <a:defRPr sz="1300">
                <a:solidFill>
                  <a:schemeClr val="dk1"/>
                </a:solidFill>
              </a:defRPr>
            </a:lvl1pPr>
          </a:lstStyle>
          <a:p>
            <a:pPr>
              <a:spcBef>
                <a:spcPts val="0"/>
              </a:spcBef>
              <a:buNone/>
            </a:pPr>
            <a:fld id="{00000000-1234-1234-1234-123412341234}" type="slidenum">
              <a:rPr lang="en"/>
              <a:t>‹#›</a:t>
            </a:fld>
            <a:endParaRPr lang="en"/>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docs.oracle.com/javase/7/docs/api/index.html"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docs.oracl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sp>
        <p:nvSpPr>
          <p:cNvPr id="38" name="Shape 38"/>
          <p:cNvSpPr txBox="1">
            <a:spLocks noGrp="1"/>
          </p:cNvSpPr>
          <p:nvPr>
            <p:ph type="ctrTitle"/>
          </p:nvPr>
        </p:nvSpPr>
        <p:spPr>
          <a:xfrm>
            <a:off x="457200" y="563759"/>
            <a:ext cx="8229600" cy="3009600"/>
          </a:xfrm>
          <a:prstGeom prst="rect">
            <a:avLst/>
          </a:prstGeom>
        </p:spPr>
        <p:txBody>
          <a:bodyPr lIns="91425" tIns="91425" rIns="91425" bIns="91425" anchor="t" anchorCtr="0">
            <a:noAutofit/>
          </a:bodyPr>
          <a:lstStyle/>
          <a:p>
            <a:pPr>
              <a:spcBef>
                <a:spcPts val="0"/>
              </a:spcBef>
              <a:buNone/>
            </a:pPr>
            <a:r>
              <a:rPr lang="en" sz="4800"/>
              <a:t>Recitation 2</a:t>
            </a:r>
          </a:p>
        </p:txBody>
      </p:sp>
      <p:sp>
        <p:nvSpPr>
          <p:cNvPr id="39" name="Shape 39"/>
          <p:cNvSpPr txBox="1">
            <a:spLocks noGrp="1"/>
          </p:cNvSpPr>
          <p:nvPr>
            <p:ph type="subTitle" idx="1"/>
          </p:nvPr>
        </p:nvSpPr>
        <p:spPr>
          <a:xfrm>
            <a:off x="457200" y="3716392"/>
            <a:ext cx="8229600" cy="1232699"/>
          </a:xfrm>
          <a:prstGeom prst="rect">
            <a:avLst/>
          </a:prstGeom>
        </p:spPr>
        <p:txBody>
          <a:bodyPr lIns="91425" tIns="91425" rIns="91425" bIns="91425" anchor="t" anchorCtr="0">
            <a:noAutofit/>
          </a:bodyPr>
          <a:lstStyle/>
          <a:p>
            <a:pPr>
              <a:spcBef>
                <a:spcPts val="0"/>
              </a:spcBef>
              <a:buNone/>
            </a:pPr>
            <a:r>
              <a:rPr lang="en" sz="3200"/>
              <a:t>Main Method, API &amp; Packages, Java Basics</a:t>
            </a:r>
          </a:p>
        </p:txBody>
      </p:sp>
    </p:spTree>
  </p:cSld>
  <p:clrMapOvr>
    <a:masterClrMapping/>
  </p:clrMapOvr>
  <p:transition xmlns:p14="http://schemas.microsoft.com/office/powerpoint/2010/mai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Shape 10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t>Where did class String come from?</a:t>
            </a:r>
          </a:p>
        </p:txBody>
      </p:sp>
      <p:sp>
        <p:nvSpPr>
          <p:cNvPr id="110" name="Shape 110"/>
          <p:cNvSpPr txBox="1">
            <a:spLocks noGrp="1"/>
          </p:cNvSpPr>
          <p:nvPr>
            <p:ph type="body" idx="1"/>
          </p:nvPr>
        </p:nvSpPr>
        <p:spPr>
          <a:xfrm>
            <a:off x="457200" y="1200150"/>
            <a:ext cx="3766499" cy="3725699"/>
          </a:xfrm>
          <a:prstGeom prst="rect">
            <a:avLst/>
          </a:prstGeom>
        </p:spPr>
        <p:txBody>
          <a:bodyPr lIns="91425" tIns="91425" rIns="91425" bIns="91425" anchor="t" anchorCtr="0">
            <a:noAutofit/>
          </a:bodyPr>
          <a:lstStyle/>
          <a:p>
            <a:pPr marL="457200" lvl="0" indent="-368300" rtl="0">
              <a:spcBef>
                <a:spcPts val="0"/>
              </a:spcBef>
              <a:buClr>
                <a:schemeClr val="dk1"/>
              </a:buClr>
              <a:buSzPct val="100000"/>
              <a:buFont typeface="Arial"/>
              <a:buChar char="●"/>
            </a:pPr>
            <a:r>
              <a:rPr lang="en" sz="2200"/>
              <a:t>Package java.lang</a:t>
            </a:r>
          </a:p>
          <a:p>
            <a:pPr marL="457200" lvl="0" indent="-368300" rtl="0">
              <a:spcBef>
                <a:spcPts val="0"/>
              </a:spcBef>
              <a:buClr>
                <a:schemeClr val="dk1"/>
              </a:buClr>
              <a:buSzPct val="100000"/>
              <a:buFont typeface="Arial"/>
              <a:buChar char="●"/>
            </a:pPr>
            <a:r>
              <a:rPr lang="en" sz="2200"/>
              <a:t>Package: group of related classes</a:t>
            </a:r>
          </a:p>
          <a:p>
            <a:pPr marL="914400" lvl="1" indent="-368300" rtl="0">
              <a:spcBef>
                <a:spcPts val="0"/>
              </a:spcBef>
              <a:buClr>
                <a:schemeClr val="dk1"/>
              </a:buClr>
              <a:buSzPct val="100000"/>
              <a:buFont typeface="Courier New"/>
              <a:buChar char="o"/>
            </a:pPr>
            <a:r>
              <a:rPr lang="en" sz="2200"/>
              <a:t>Can contain sub-packages</a:t>
            </a:r>
          </a:p>
          <a:p>
            <a:pPr marL="457200" lvl="0" indent="-368300" rtl="0">
              <a:spcBef>
                <a:spcPts val="0"/>
              </a:spcBef>
              <a:buClr>
                <a:schemeClr val="dk1"/>
              </a:buClr>
              <a:buSzPct val="100000"/>
              <a:buFont typeface="Arial"/>
              <a:buChar char="●"/>
            </a:pPr>
            <a:r>
              <a:rPr lang="en" sz="2200"/>
              <a:t>Why?</a:t>
            </a:r>
          </a:p>
          <a:p>
            <a:pPr marL="914400" lvl="1" indent="-368300" rtl="0">
              <a:spcBef>
                <a:spcPts val="0"/>
              </a:spcBef>
              <a:buClr>
                <a:schemeClr val="dk1"/>
              </a:buClr>
              <a:buSzPct val="100000"/>
              <a:buFont typeface="Courier New"/>
              <a:buChar char="o"/>
            </a:pPr>
            <a:r>
              <a:rPr lang="en" sz="2200"/>
              <a:t>organization</a:t>
            </a:r>
          </a:p>
          <a:p>
            <a:pPr marL="914400" lvl="1" indent="-368300" rtl="0">
              <a:spcBef>
                <a:spcPts val="0"/>
              </a:spcBef>
              <a:buClr>
                <a:schemeClr val="dk1"/>
              </a:buClr>
              <a:buSzPct val="100000"/>
              <a:buFont typeface="Courier New"/>
              <a:buChar char="o"/>
            </a:pPr>
            <a:r>
              <a:rPr lang="en" sz="2200"/>
              <a:t>namespace</a:t>
            </a:r>
          </a:p>
          <a:p>
            <a:pPr marL="914400" lvl="1" indent="-368300" rtl="0">
              <a:spcBef>
                <a:spcPts val="0"/>
              </a:spcBef>
              <a:buClr>
                <a:schemeClr val="dk1"/>
              </a:buClr>
              <a:buSzPct val="100000"/>
              <a:buFont typeface="Courier New"/>
              <a:buChar char="o"/>
            </a:pPr>
            <a:r>
              <a:rPr lang="en" sz="2200"/>
              <a:t>encapsulation</a:t>
            </a:r>
          </a:p>
        </p:txBody>
      </p:sp>
      <p:pic>
        <p:nvPicPr>
          <p:cNvPr id="111" name="Shape 111"/>
          <p:cNvPicPr preferRelativeResize="0"/>
          <p:nvPr/>
        </p:nvPicPr>
        <p:blipFill>
          <a:blip r:embed="rId3">
            <a:alphaModFix/>
          </a:blip>
          <a:stretch>
            <a:fillRect/>
          </a:stretch>
        </p:blipFill>
        <p:spPr>
          <a:xfrm>
            <a:off x="3487225" y="1426050"/>
            <a:ext cx="5199574" cy="2669474"/>
          </a:xfrm>
          <a:prstGeom prst="rect">
            <a:avLst/>
          </a:prstGeom>
          <a:noFill/>
          <a:ln>
            <a:noFill/>
          </a:ln>
        </p:spPr>
      </p:pic>
      <p:cxnSp>
        <p:nvCxnSpPr>
          <p:cNvPr id="112" name="Shape 112"/>
          <p:cNvCxnSpPr/>
          <p:nvPr/>
        </p:nvCxnSpPr>
        <p:spPr>
          <a:xfrm>
            <a:off x="3371250" y="1658050"/>
            <a:ext cx="483300" cy="678900"/>
          </a:xfrm>
          <a:prstGeom prst="straightConnector1">
            <a:avLst/>
          </a:prstGeom>
          <a:noFill/>
          <a:ln w="38100" cap="flat">
            <a:solidFill>
              <a:srgbClr val="FF0000"/>
            </a:solidFill>
            <a:prstDash val="solid"/>
            <a:round/>
            <a:headEnd type="none" w="lg" len="lg"/>
            <a:tailEnd type="triangle" w="lg" len="lg"/>
          </a:ln>
        </p:spPr>
      </p:cxnSp>
      <p:sp>
        <p:nvSpPr>
          <p:cNvPr id="113" name="Shape 113"/>
          <p:cNvSpPr txBox="1"/>
          <p:nvPr/>
        </p:nvSpPr>
        <p:spPr>
          <a:xfrm>
            <a:off x="64712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API &amp; Packages</a:t>
            </a:r>
          </a:p>
        </p:txBody>
      </p:sp>
    </p:spTree>
  </p:cSld>
  <p:clrMapOvr>
    <a:masterClrMapping/>
  </p:clrMapOvr>
  <p:transition xmlns:p14="http://schemas.microsoft.com/office/powerpoint/2010/mai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Shape 11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solidFill>
                  <a:srgbClr val="1155CC"/>
                </a:solidFill>
              </a:rPr>
              <a:t>Demo 4:</a:t>
            </a:r>
            <a:r>
              <a:rPr lang="en" sz="3200"/>
              <a:t> java.lang is special</a:t>
            </a:r>
          </a:p>
        </p:txBody>
      </p:sp>
      <p:sp>
        <p:nvSpPr>
          <p:cNvPr id="119" name="Shape 119"/>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spcBef>
                <a:spcPts val="0"/>
              </a:spcBef>
              <a:buNone/>
            </a:pPr>
            <a:r>
              <a:rPr lang="en" sz="2200"/>
              <a:t>What happens when we try to use a class from a package other than java.lang?</a:t>
            </a:r>
          </a:p>
          <a:p>
            <a:pPr marL="457200" lvl="0" indent="-368300" rtl="0">
              <a:spcBef>
                <a:spcPts val="0"/>
              </a:spcBef>
              <a:buClr>
                <a:schemeClr val="dk1"/>
              </a:buClr>
              <a:buSzPct val="100000"/>
              <a:buFont typeface="Arial"/>
              <a:buChar char="●"/>
            </a:pPr>
            <a:r>
              <a:rPr lang="en" sz="2200"/>
              <a:t>Make a method whose body is:</a:t>
            </a:r>
          </a:p>
          <a:p>
            <a:pPr marL="914400" lvl="1" indent="-368300" rtl="0">
              <a:spcBef>
                <a:spcPts val="0"/>
              </a:spcBef>
              <a:buClr>
                <a:schemeClr val="dk1"/>
              </a:buClr>
              <a:buSzPct val="100000"/>
              <a:buFont typeface="Courier New"/>
              <a:buChar char="o"/>
            </a:pPr>
            <a:r>
              <a:rPr lang="en" sz="2200" b="1">
                <a:solidFill>
                  <a:srgbClr val="1155CC"/>
                </a:solidFill>
                <a:latin typeface="Courier New"/>
                <a:ea typeface="Courier New"/>
                <a:cs typeface="Courier New"/>
                <a:sym typeface="Courier New"/>
              </a:rPr>
              <a:t>JFrame frame = new JFrame();</a:t>
            </a:r>
          </a:p>
          <a:p>
            <a:pPr marL="457200" lvl="0" indent="-368300" rtl="0">
              <a:spcBef>
                <a:spcPts val="0"/>
              </a:spcBef>
              <a:buClr>
                <a:schemeClr val="dk1"/>
              </a:buClr>
              <a:buSzPct val="100000"/>
              <a:buFont typeface="Arial"/>
              <a:buChar char="●"/>
            </a:pPr>
            <a:r>
              <a:rPr lang="en" sz="2200"/>
              <a:t>Hover over the error and have Eclipse import the class</a:t>
            </a:r>
          </a:p>
          <a:p>
            <a:pPr marL="457200" lvl="0" indent="-368300" rtl="0">
              <a:spcBef>
                <a:spcPts val="0"/>
              </a:spcBef>
              <a:buClr>
                <a:schemeClr val="dk1"/>
              </a:buClr>
              <a:buSzPct val="100000"/>
              <a:buFont typeface="Arial"/>
              <a:buChar char="●"/>
            </a:pPr>
            <a:r>
              <a:rPr lang="en" sz="2200"/>
              <a:t>Scroll to the top and see what the import statement looks like</a:t>
            </a:r>
          </a:p>
        </p:txBody>
      </p:sp>
      <p:sp>
        <p:nvSpPr>
          <p:cNvPr id="120" name="Shape 120"/>
          <p:cNvSpPr txBox="1"/>
          <p:nvPr/>
        </p:nvSpPr>
        <p:spPr>
          <a:xfrm>
            <a:off x="64712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API &amp; Packages</a:t>
            </a:r>
          </a:p>
        </p:txBody>
      </p:sp>
    </p:spTree>
  </p:cSld>
  <p:clrMapOvr>
    <a:masterClrMapping/>
  </p:clrMapOvr>
  <p:transition xmlns:p14="http://schemas.microsoft.com/office/powerpoint/2010/mai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Shape 12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t>Importing from other packages</a:t>
            </a:r>
          </a:p>
        </p:txBody>
      </p:sp>
      <p:sp>
        <p:nvSpPr>
          <p:cNvPr id="126" name="Shape 126"/>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368300" rtl="0">
              <a:spcBef>
                <a:spcPts val="0"/>
              </a:spcBef>
              <a:buClr>
                <a:schemeClr val="dk1"/>
              </a:buClr>
              <a:buSzPct val="100000"/>
              <a:buFont typeface="Arial"/>
              <a:buChar char="●"/>
            </a:pPr>
            <a:r>
              <a:rPr lang="en" sz="2200" b="1">
                <a:solidFill>
                  <a:srgbClr val="1155CC"/>
                </a:solidFill>
                <a:latin typeface="Courier New"/>
                <a:ea typeface="Courier New"/>
                <a:cs typeface="Courier New"/>
                <a:sym typeface="Courier New"/>
              </a:rPr>
              <a:t>import javax.swing.JFrame;</a:t>
            </a:r>
          </a:p>
          <a:p>
            <a:pPr marL="914400" lvl="1" indent="-368300" rtl="0">
              <a:spcBef>
                <a:spcPts val="0"/>
              </a:spcBef>
              <a:buClr>
                <a:schemeClr val="dk1"/>
              </a:buClr>
              <a:buSzPct val="100000"/>
              <a:buFont typeface="Courier New"/>
              <a:buChar char="o"/>
            </a:pPr>
            <a:r>
              <a:rPr lang="en" sz="2200"/>
              <a:t>imports class JFrame from package javax.swing</a:t>
            </a:r>
          </a:p>
          <a:p>
            <a:pPr marL="457200" lvl="0" indent="-368300" rtl="0">
              <a:spcBef>
                <a:spcPts val="0"/>
              </a:spcBef>
              <a:buClr>
                <a:schemeClr val="dk1"/>
              </a:buClr>
              <a:buSzPct val="100000"/>
              <a:buFont typeface="Arial"/>
              <a:buChar char="●"/>
            </a:pPr>
            <a:r>
              <a:rPr lang="en" sz="2200" b="1">
                <a:solidFill>
                  <a:srgbClr val="1155CC"/>
                </a:solidFill>
                <a:latin typeface="Courier New"/>
                <a:ea typeface="Courier New"/>
                <a:cs typeface="Courier New"/>
                <a:sym typeface="Courier New"/>
              </a:rPr>
              <a:t>import javax.swing.*;</a:t>
            </a:r>
          </a:p>
          <a:p>
            <a:pPr marL="914400" lvl="1" indent="-368300" rtl="0">
              <a:spcBef>
                <a:spcPts val="0"/>
              </a:spcBef>
              <a:buClr>
                <a:schemeClr val="dk1"/>
              </a:buClr>
              <a:buSzPct val="100000"/>
              <a:buFont typeface="Courier New"/>
              <a:buChar char="o"/>
            </a:pPr>
            <a:r>
              <a:rPr lang="en" sz="2200"/>
              <a:t>imports every class and interface from package javax.swing</a:t>
            </a:r>
          </a:p>
        </p:txBody>
      </p:sp>
      <p:sp>
        <p:nvSpPr>
          <p:cNvPr id="127" name="Shape 127"/>
          <p:cNvSpPr txBox="1"/>
          <p:nvPr/>
        </p:nvSpPr>
        <p:spPr>
          <a:xfrm>
            <a:off x="64712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API &amp; Packages</a:t>
            </a:r>
          </a:p>
        </p:txBody>
      </p:sp>
    </p:spTree>
  </p:cSld>
  <p:clrMapOvr>
    <a:masterClrMapping/>
  </p:clrMapOvr>
  <p:transition xmlns:p14="http://schemas.microsoft.com/office/powerpoint/2010/mai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Shape 13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solidFill>
                  <a:srgbClr val="1155CC"/>
                </a:solidFill>
              </a:rPr>
              <a:t>Exercise 2:</a:t>
            </a:r>
            <a:r>
              <a:rPr lang="en" sz="3200"/>
              <a:t> Random numbers</a:t>
            </a:r>
          </a:p>
        </p:txBody>
      </p:sp>
      <p:sp>
        <p:nvSpPr>
          <p:cNvPr id="133" name="Shape 133"/>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368300" rtl="0">
              <a:spcBef>
                <a:spcPts val="0"/>
              </a:spcBef>
              <a:buClr>
                <a:schemeClr val="dk1"/>
              </a:buClr>
              <a:buSzPct val="100000"/>
              <a:buFont typeface="Arial"/>
              <a:buChar char="●"/>
            </a:pPr>
            <a:r>
              <a:rPr lang="en" sz="2200"/>
              <a:t>Write a function that accepts two parameters of type double, and prints out a random double between those two numbers</a:t>
            </a:r>
          </a:p>
          <a:p>
            <a:pPr marL="457200" lvl="0" indent="-368300" rtl="0">
              <a:spcBef>
                <a:spcPts val="0"/>
              </a:spcBef>
              <a:buClr>
                <a:schemeClr val="dk1"/>
              </a:buClr>
              <a:buSzPct val="100000"/>
              <a:buFont typeface="Arial"/>
              <a:buChar char="●"/>
            </a:pPr>
            <a:r>
              <a:rPr lang="en" sz="2200"/>
              <a:t>Hints:</a:t>
            </a:r>
          </a:p>
          <a:p>
            <a:pPr marL="914400" lvl="1" indent="-368300" rtl="0">
              <a:spcBef>
                <a:spcPts val="0"/>
              </a:spcBef>
              <a:buClr>
                <a:schemeClr val="dk1"/>
              </a:buClr>
              <a:buSzPct val="100000"/>
              <a:buFont typeface="Courier New"/>
              <a:buChar char="o"/>
            </a:pPr>
            <a:r>
              <a:rPr lang="en" sz="2200"/>
              <a:t>You will need to import a class from the Java API</a:t>
            </a:r>
          </a:p>
          <a:p>
            <a:pPr marL="914400" lvl="1" indent="-368300" rtl="0">
              <a:spcBef>
                <a:spcPts val="0"/>
              </a:spcBef>
              <a:buClr>
                <a:schemeClr val="dk1"/>
              </a:buClr>
              <a:buSzPct val="100000"/>
              <a:buFont typeface="Courier New"/>
              <a:buChar char="o"/>
            </a:pPr>
            <a:r>
              <a:rPr lang="en" sz="2200"/>
              <a:t>Use your intuition about what class to use, and search Google for it</a:t>
            </a:r>
          </a:p>
          <a:p>
            <a:pPr marL="914400" lvl="1" indent="-368300" rtl="0">
              <a:spcBef>
                <a:spcPts val="0"/>
              </a:spcBef>
              <a:buClr>
                <a:schemeClr val="dk1"/>
              </a:buClr>
              <a:buSzPct val="100000"/>
              <a:buFont typeface="Courier New"/>
              <a:buChar char="o"/>
            </a:pPr>
            <a:r>
              <a:rPr lang="en" sz="2200"/>
              <a:t>Look over the class’s methods to find one that can help you</a:t>
            </a:r>
          </a:p>
        </p:txBody>
      </p:sp>
      <p:sp>
        <p:nvSpPr>
          <p:cNvPr id="134" name="Shape 134"/>
          <p:cNvSpPr txBox="1"/>
          <p:nvPr/>
        </p:nvSpPr>
        <p:spPr>
          <a:xfrm>
            <a:off x="64712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API &amp; Packages</a:t>
            </a:r>
          </a:p>
        </p:txBody>
      </p:sp>
    </p:spTree>
  </p:cSld>
  <p:clrMapOvr>
    <a:masterClrMapping/>
  </p:clrMapOvr>
  <p:transition xmlns:p14="http://schemas.microsoft.com/office/powerpoint/2010/mai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Shape 13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t>Custom packages</a:t>
            </a:r>
          </a:p>
        </p:txBody>
      </p:sp>
      <p:sp>
        <p:nvSpPr>
          <p:cNvPr id="140" name="Shape 140"/>
          <p:cNvSpPr txBox="1">
            <a:spLocks noGrp="1"/>
          </p:cNvSpPr>
          <p:nvPr>
            <p:ph type="body" idx="1"/>
          </p:nvPr>
        </p:nvSpPr>
        <p:spPr>
          <a:xfrm>
            <a:off x="457200" y="1200150"/>
            <a:ext cx="2469900" cy="3593999"/>
          </a:xfrm>
          <a:prstGeom prst="rect">
            <a:avLst/>
          </a:prstGeom>
        </p:spPr>
        <p:txBody>
          <a:bodyPr lIns="91425" tIns="91425" rIns="91425" bIns="91425" anchor="t" anchorCtr="0">
            <a:noAutofit/>
          </a:bodyPr>
          <a:lstStyle/>
          <a:p>
            <a:pPr lvl="0" rtl="0">
              <a:spcBef>
                <a:spcPts val="0"/>
              </a:spcBef>
              <a:buNone/>
            </a:pPr>
            <a:r>
              <a:rPr lang="en" sz="2200"/>
              <a:t>Except for the default package, file structure matches package structure</a:t>
            </a:r>
          </a:p>
        </p:txBody>
      </p:sp>
      <p:pic>
        <p:nvPicPr>
          <p:cNvPr id="141" name="Shape 141"/>
          <p:cNvPicPr preferRelativeResize="0"/>
          <p:nvPr/>
        </p:nvPicPr>
        <p:blipFill>
          <a:blip r:embed="rId3">
            <a:alphaModFix/>
          </a:blip>
          <a:stretch>
            <a:fillRect/>
          </a:stretch>
        </p:blipFill>
        <p:spPr>
          <a:xfrm>
            <a:off x="2761650" y="1200150"/>
            <a:ext cx="5925150" cy="3774699"/>
          </a:xfrm>
          <a:prstGeom prst="rect">
            <a:avLst/>
          </a:prstGeom>
          <a:noFill/>
          <a:ln>
            <a:noFill/>
          </a:ln>
        </p:spPr>
      </p:pic>
      <p:sp>
        <p:nvSpPr>
          <p:cNvPr id="142" name="Shape 142"/>
          <p:cNvSpPr txBox="1"/>
          <p:nvPr/>
        </p:nvSpPr>
        <p:spPr>
          <a:xfrm>
            <a:off x="64712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API &amp; Packages</a:t>
            </a:r>
          </a:p>
        </p:txBody>
      </p:sp>
    </p:spTree>
  </p:cSld>
  <p:clrMapOvr>
    <a:masterClrMapping/>
  </p:clrMapOvr>
  <p:transition xmlns:p14="http://schemas.microsoft.com/office/powerpoint/2010/mai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Shape 147"/>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a:spcBef>
                <a:spcPts val="0"/>
              </a:spcBef>
              <a:buNone/>
            </a:pPr>
            <a:r>
              <a:rPr lang="en" sz="3200"/>
              <a:t>Custom packages </a:t>
            </a:r>
            <a:r>
              <a:rPr lang="en" sz="2200"/>
              <a:t>(continued)</a:t>
            </a:r>
          </a:p>
        </p:txBody>
      </p:sp>
      <p:sp>
        <p:nvSpPr>
          <p:cNvPr id="148" name="Shape 148"/>
          <p:cNvSpPr txBox="1"/>
          <p:nvPr/>
        </p:nvSpPr>
        <p:spPr>
          <a:xfrm>
            <a:off x="464675" y="1217775"/>
            <a:ext cx="2992500" cy="3741299"/>
          </a:xfrm>
          <a:prstGeom prst="rect">
            <a:avLst/>
          </a:prstGeom>
          <a:noFill/>
          <a:ln>
            <a:noFill/>
          </a:ln>
        </p:spPr>
        <p:txBody>
          <a:bodyPr lIns="91425" tIns="91425" rIns="91425" bIns="91425" anchor="t" anchorCtr="0">
            <a:noAutofit/>
          </a:bodyPr>
          <a:lstStyle/>
          <a:p>
            <a:pPr marL="457200" lvl="0" indent="-381000" rtl="0">
              <a:spcBef>
                <a:spcPts val="0"/>
              </a:spcBef>
              <a:buClr>
                <a:srgbClr val="000000"/>
              </a:buClr>
              <a:buSzPct val="100000"/>
              <a:buFont typeface="Arial"/>
              <a:buChar char="●"/>
            </a:pPr>
            <a:r>
              <a:rPr lang="en" sz="2400"/>
              <a:t>Importing works the same as the Java API</a:t>
            </a:r>
          </a:p>
          <a:p>
            <a:pPr marL="457200" lvl="0" indent="-381000">
              <a:spcBef>
                <a:spcPts val="0"/>
              </a:spcBef>
              <a:buClr>
                <a:srgbClr val="000000"/>
              </a:buClr>
              <a:buSzPct val="100000"/>
              <a:buFont typeface="Arial"/>
              <a:buChar char="●"/>
            </a:pPr>
            <a:r>
              <a:rPr lang="en" sz="2400"/>
              <a:t>Except for the default package, classes must </a:t>
            </a:r>
            <a:r>
              <a:rPr lang="en" sz="2400" b="1"/>
              <a:t>declare</a:t>
            </a:r>
            <a:r>
              <a:rPr lang="en" sz="2400"/>
              <a:t> their package above the class header</a:t>
            </a:r>
          </a:p>
        </p:txBody>
      </p:sp>
      <p:pic>
        <p:nvPicPr>
          <p:cNvPr id="149" name="Shape 149"/>
          <p:cNvPicPr preferRelativeResize="0"/>
          <p:nvPr/>
        </p:nvPicPr>
        <p:blipFill>
          <a:blip r:embed="rId3">
            <a:alphaModFix/>
          </a:blip>
          <a:stretch>
            <a:fillRect/>
          </a:stretch>
        </p:blipFill>
        <p:spPr>
          <a:xfrm>
            <a:off x="5251900" y="1217775"/>
            <a:ext cx="3642474" cy="2838674"/>
          </a:xfrm>
          <a:prstGeom prst="rect">
            <a:avLst/>
          </a:prstGeom>
          <a:noFill/>
          <a:ln>
            <a:noFill/>
          </a:ln>
        </p:spPr>
      </p:pic>
      <p:pic>
        <p:nvPicPr>
          <p:cNvPr id="150" name="Shape 150"/>
          <p:cNvPicPr preferRelativeResize="0"/>
          <p:nvPr/>
        </p:nvPicPr>
        <p:blipFill>
          <a:blip r:embed="rId4">
            <a:alphaModFix/>
          </a:blip>
          <a:stretch>
            <a:fillRect/>
          </a:stretch>
        </p:blipFill>
        <p:spPr>
          <a:xfrm>
            <a:off x="3520101" y="2472775"/>
            <a:ext cx="2103785" cy="2486300"/>
          </a:xfrm>
          <a:prstGeom prst="rect">
            <a:avLst/>
          </a:prstGeom>
          <a:noFill/>
          <a:ln>
            <a:noFill/>
          </a:ln>
        </p:spPr>
      </p:pic>
      <p:sp>
        <p:nvSpPr>
          <p:cNvPr id="151" name="Shape 151"/>
          <p:cNvSpPr/>
          <p:nvPr/>
        </p:nvSpPr>
        <p:spPr>
          <a:xfrm>
            <a:off x="5759075" y="2600325"/>
            <a:ext cx="2034600" cy="857400"/>
          </a:xfrm>
          <a:prstGeom prst="ellipse">
            <a:avLst/>
          </a:prstGeom>
          <a:noFill/>
          <a:ln w="381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52" name="Shape 152"/>
          <p:cNvSpPr/>
          <p:nvPr/>
        </p:nvSpPr>
        <p:spPr>
          <a:xfrm>
            <a:off x="3312550" y="2336850"/>
            <a:ext cx="2174399" cy="1108199"/>
          </a:xfrm>
          <a:prstGeom prst="ellipse">
            <a:avLst/>
          </a:prstGeom>
          <a:noFill/>
          <a:ln w="38100" cap="flat">
            <a:solidFill>
              <a:srgbClr val="FF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53" name="Shape 153"/>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API &amp; Packages</a:t>
            </a:r>
          </a:p>
        </p:txBody>
      </p:sp>
    </p:spTree>
  </p:cSld>
  <p:clrMapOvr>
    <a:masterClrMapping/>
  </p:clrMapOvr>
  <p:transition xmlns:p14="http://schemas.microsoft.com/office/powerpoint/2010/mai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Shape 158"/>
          <p:cNvSpPr txBox="1">
            <a:spLocks noGrp="1"/>
          </p:cNvSpPr>
          <p:nvPr>
            <p:ph type="ctrTitle"/>
          </p:nvPr>
        </p:nvSpPr>
        <p:spPr>
          <a:xfrm>
            <a:off x="457200" y="2159857"/>
            <a:ext cx="8229600" cy="823799"/>
          </a:xfrm>
          <a:prstGeom prst="rect">
            <a:avLst/>
          </a:prstGeom>
          <a:noFill/>
          <a:ln>
            <a:noFill/>
          </a:ln>
        </p:spPr>
        <p:txBody>
          <a:bodyPr lIns="91425" tIns="91425" rIns="91425" bIns="91425" anchor="b" anchorCtr="0">
            <a:noAutofit/>
          </a:bodyPr>
          <a:lstStyle/>
          <a:p>
            <a:pPr lvl="0" algn="ctr" rtl="0">
              <a:spcBef>
                <a:spcPts val="0"/>
              </a:spcBef>
              <a:buNone/>
            </a:pPr>
            <a:r>
              <a:rPr lang="en" sz="4800"/>
              <a:t>Java Basics</a:t>
            </a:r>
          </a:p>
        </p:txBody>
      </p:sp>
    </p:spTree>
  </p:cSld>
  <p:clrMapOvr>
    <a:masterClrMapping/>
  </p:clrMapOvr>
  <p:transition xmlns:p14="http://schemas.microsoft.com/office/powerpoint/2010/mai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Shape 163"/>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Primitive types vs classes</a:t>
            </a:r>
          </a:p>
        </p:txBody>
      </p:sp>
      <p:sp>
        <p:nvSpPr>
          <p:cNvPr id="164" name="Shape 164"/>
          <p:cNvSpPr txBox="1">
            <a:spLocks noGrp="1"/>
          </p:cNvSpPr>
          <p:nvPr>
            <p:ph type="body" idx="1"/>
          </p:nvPr>
        </p:nvSpPr>
        <p:spPr>
          <a:xfrm>
            <a:off x="457200" y="1063375"/>
            <a:ext cx="8229600" cy="3725699"/>
          </a:xfrm>
          <a:prstGeom prst="rect">
            <a:avLst/>
          </a:prstGeom>
        </p:spPr>
        <p:txBody>
          <a:bodyPr lIns="91425" tIns="91425" rIns="91425" bIns="91425" anchor="t" anchorCtr="0">
            <a:noAutofit/>
          </a:bodyPr>
          <a:lstStyle/>
          <a:p>
            <a:pPr marL="457200" lvl="0" indent="-368300" rtl="0">
              <a:spcBef>
                <a:spcPts val="0"/>
              </a:spcBef>
              <a:buClr>
                <a:schemeClr val="dk1"/>
              </a:buClr>
              <a:buSzPct val="100000"/>
              <a:buFont typeface="Arial"/>
              <a:buChar char="●"/>
            </a:pPr>
            <a:r>
              <a:rPr lang="en" sz="2200" dirty="0"/>
              <a:t>Variable declarations:</a:t>
            </a:r>
          </a:p>
          <a:p>
            <a:pPr marL="914400" lvl="1" indent="-368300" rtl="0">
              <a:spcBef>
                <a:spcPts val="0"/>
              </a:spcBef>
              <a:buClr>
                <a:srgbClr val="000000"/>
              </a:buClr>
              <a:buSzPct val="100000"/>
              <a:buFont typeface="Courier New"/>
              <a:buChar char="o"/>
            </a:pPr>
            <a:r>
              <a:rPr lang="en" sz="2200" b="1" dirty="0">
                <a:solidFill>
                  <a:srgbClr val="1155CC"/>
                </a:solidFill>
                <a:latin typeface="Courier New"/>
                <a:ea typeface="Courier New"/>
                <a:cs typeface="Courier New"/>
                <a:sym typeface="Courier New"/>
              </a:rPr>
              <a:t>int </a:t>
            </a:r>
            <a:r>
              <a:rPr lang="en" sz="2200" b="1" dirty="0" smtClean="0">
                <a:solidFill>
                  <a:srgbClr val="1155CC"/>
                </a:solidFill>
                <a:latin typeface="Courier New"/>
                <a:ea typeface="Courier New"/>
                <a:cs typeface="Courier New"/>
                <a:sym typeface="Courier New"/>
              </a:rPr>
              <a:t>i= </a:t>
            </a:r>
            <a:r>
              <a:rPr lang="en" sz="2200" b="1" dirty="0">
                <a:solidFill>
                  <a:srgbClr val="1155CC"/>
                </a:solidFill>
                <a:latin typeface="Courier New"/>
                <a:ea typeface="Courier New"/>
                <a:cs typeface="Courier New"/>
                <a:sym typeface="Courier New"/>
              </a:rPr>
              <a:t>5;</a:t>
            </a:r>
          </a:p>
          <a:p>
            <a:pPr marL="914400" lvl="1" indent="-368300" rtl="0">
              <a:spcBef>
                <a:spcPts val="0"/>
              </a:spcBef>
              <a:buClr>
                <a:srgbClr val="000000"/>
              </a:buClr>
              <a:buSzPct val="100000"/>
              <a:buFont typeface="Courier New"/>
              <a:buChar char="o"/>
            </a:pPr>
            <a:r>
              <a:rPr lang="en" sz="2200" b="1" dirty="0">
                <a:solidFill>
                  <a:srgbClr val="1155CC"/>
                </a:solidFill>
                <a:latin typeface="Courier New"/>
                <a:ea typeface="Courier New"/>
                <a:cs typeface="Courier New"/>
                <a:sym typeface="Courier New"/>
              </a:rPr>
              <a:t>Animal </a:t>
            </a:r>
            <a:r>
              <a:rPr lang="en" sz="2200" b="1" dirty="0" smtClean="0">
                <a:solidFill>
                  <a:srgbClr val="1155CC"/>
                </a:solidFill>
                <a:latin typeface="Courier New"/>
                <a:ea typeface="Courier New"/>
                <a:cs typeface="Courier New"/>
                <a:sym typeface="Courier New"/>
              </a:rPr>
              <a:t>a= </a:t>
            </a:r>
            <a:r>
              <a:rPr lang="en" sz="2200" b="1" dirty="0">
                <a:solidFill>
                  <a:srgbClr val="1155CC"/>
                </a:solidFill>
                <a:latin typeface="Courier New"/>
                <a:ea typeface="Courier New"/>
                <a:cs typeface="Courier New"/>
                <a:sym typeface="Courier New"/>
              </a:rPr>
              <a:t>new Animal(“Bob”);</a:t>
            </a:r>
          </a:p>
          <a:p>
            <a:pPr marL="457200" lvl="0" indent="-368300" rtl="0">
              <a:spcBef>
                <a:spcPts val="0"/>
              </a:spcBef>
              <a:buClr>
                <a:schemeClr val="dk1"/>
              </a:buClr>
              <a:buSzPct val="100000"/>
              <a:buFont typeface="Arial"/>
              <a:buChar char="●"/>
            </a:pPr>
            <a:r>
              <a:rPr lang="en" sz="2200" b="1" dirty="0">
                <a:solidFill>
                  <a:srgbClr val="1155CC"/>
                </a:solidFill>
                <a:latin typeface="Courier New"/>
                <a:ea typeface="Courier New"/>
                <a:cs typeface="Courier New"/>
                <a:sym typeface="Courier New"/>
              </a:rPr>
              <a:t>Animal</a:t>
            </a:r>
            <a:r>
              <a:rPr lang="en" sz="2200" dirty="0"/>
              <a:t> and </a:t>
            </a:r>
            <a:r>
              <a:rPr lang="en" sz="2200" b="1" dirty="0">
                <a:solidFill>
                  <a:srgbClr val="1155CC"/>
                </a:solidFill>
                <a:latin typeface="Courier New"/>
                <a:ea typeface="Courier New"/>
                <a:cs typeface="Courier New"/>
                <a:sym typeface="Courier New"/>
              </a:rPr>
              <a:t>int</a:t>
            </a:r>
            <a:r>
              <a:rPr lang="en" sz="2200" dirty="0"/>
              <a:t> are both </a:t>
            </a:r>
            <a:r>
              <a:rPr lang="en" sz="2200" dirty="0" smtClean="0"/>
              <a:t>types</a:t>
            </a:r>
            <a:r>
              <a:rPr lang="en" sz="2200" dirty="0"/>
              <a:t>, but </a:t>
            </a:r>
            <a:r>
              <a:rPr lang="en" sz="2200" b="1" dirty="0">
                <a:solidFill>
                  <a:srgbClr val="1155CC"/>
                </a:solidFill>
                <a:latin typeface="Courier New"/>
                <a:ea typeface="Courier New"/>
                <a:cs typeface="Courier New"/>
                <a:sym typeface="Courier New"/>
              </a:rPr>
              <a:t>Animal</a:t>
            </a:r>
            <a:r>
              <a:rPr lang="en" sz="2200" dirty="0"/>
              <a:t> is a class and </a:t>
            </a:r>
            <a:r>
              <a:rPr lang="en" sz="2200" b="1" dirty="0">
                <a:solidFill>
                  <a:srgbClr val="1155CC"/>
                </a:solidFill>
                <a:latin typeface="Courier New"/>
                <a:ea typeface="Courier New"/>
                <a:cs typeface="Courier New"/>
                <a:sym typeface="Courier New"/>
              </a:rPr>
              <a:t>int</a:t>
            </a:r>
            <a:r>
              <a:rPr lang="en" sz="2200" dirty="0"/>
              <a:t> is a primitive type</a:t>
            </a:r>
          </a:p>
          <a:p>
            <a:pPr lvl="0">
              <a:spcBef>
                <a:spcPts val="0"/>
              </a:spcBef>
              <a:buNone/>
            </a:pPr>
            <a:endParaRPr sz="2200" dirty="0"/>
          </a:p>
        </p:txBody>
      </p:sp>
      <p:sp>
        <p:nvSpPr>
          <p:cNvPr id="165" name="Shape 165"/>
          <p:cNvSpPr txBox="1"/>
          <p:nvPr/>
        </p:nvSpPr>
        <p:spPr>
          <a:xfrm>
            <a:off x="1332650" y="3106975"/>
            <a:ext cx="339299" cy="453299"/>
          </a:xfrm>
          <a:prstGeom prst="rect">
            <a:avLst/>
          </a:prstGeom>
          <a:noFill/>
          <a:ln>
            <a:noFill/>
          </a:ln>
        </p:spPr>
        <p:txBody>
          <a:bodyPr lIns="91425" tIns="91425" rIns="91425" bIns="91425" anchor="t" anchorCtr="0">
            <a:noAutofit/>
          </a:bodyPr>
          <a:lstStyle/>
          <a:p>
            <a:pPr>
              <a:spcBef>
                <a:spcPts val="0"/>
              </a:spcBef>
              <a:buNone/>
            </a:pPr>
            <a:r>
              <a:rPr lang="en" sz="2200" b="1">
                <a:solidFill>
                  <a:srgbClr val="1155CC"/>
                </a:solidFill>
                <a:latin typeface="Courier New"/>
                <a:ea typeface="Courier New"/>
                <a:cs typeface="Courier New"/>
                <a:sym typeface="Courier New"/>
              </a:rPr>
              <a:t>a</a:t>
            </a:r>
          </a:p>
        </p:txBody>
      </p:sp>
      <p:cxnSp>
        <p:nvCxnSpPr>
          <p:cNvPr id="166" name="Shape 166"/>
          <p:cNvCxnSpPr>
            <a:endCxn id="168" idx="1"/>
          </p:cNvCxnSpPr>
          <p:nvPr/>
        </p:nvCxnSpPr>
        <p:spPr>
          <a:xfrm>
            <a:off x="3253737" y="3363774"/>
            <a:ext cx="1967988" cy="1"/>
          </a:xfrm>
          <a:prstGeom prst="straightConnector1">
            <a:avLst/>
          </a:prstGeom>
          <a:noFill/>
          <a:ln w="38100" cap="flat">
            <a:solidFill>
              <a:schemeClr val="dk2"/>
            </a:solidFill>
            <a:prstDash val="solid"/>
            <a:round/>
            <a:headEnd type="none" w="lg" len="lg"/>
            <a:tailEnd type="triangle" w="lg" len="lg"/>
          </a:ln>
        </p:spPr>
      </p:cxnSp>
      <p:sp>
        <p:nvSpPr>
          <p:cNvPr id="169" name="Shape 169"/>
          <p:cNvSpPr txBox="1"/>
          <p:nvPr/>
        </p:nvSpPr>
        <p:spPr>
          <a:xfrm>
            <a:off x="1290050" y="3708450"/>
            <a:ext cx="424499" cy="453299"/>
          </a:xfrm>
          <a:prstGeom prst="rect">
            <a:avLst/>
          </a:prstGeom>
          <a:noFill/>
          <a:ln>
            <a:noFill/>
          </a:ln>
        </p:spPr>
        <p:txBody>
          <a:bodyPr lIns="91425" tIns="91425" rIns="91425" bIns="91425" anchor="t" anchorCtr="0">
            <a:noAutofit/>
          </a:bodyPr>
          <a:lstStyle/>
          <a:p>
            <a:pPr lvl="0" rtl="0">
              <a:spcBef>
                <a:spcPts val="0"/>
              </a:spcBef>
              <a:buNone/>
            </a:pPr>
            <a:r>
              <a:rPr lang="en"/>
              <a:t> </a:t>
            </a:r>
            <a:r>
              <a:rPr lang="en" sz="2200" b="1">
                <a:solidFill>
                  <a:srgbClr val="1155CC"/>
                </a:solidFill>
                <a:latin typeface="Courier New"/>
                <a:ea typeface="Courier New"/>
                <a:cs typeface="Courier New"/>
                <a:sym typeface="Courier New"/>
              </a:rPr>
              <a:t>i</a:t>
            </a:r>
          </a:p>
        </p:txBody>
      </p:sp>
      <p:sp>
        <p:nvSpPr>
          <p:cNvPr id="170" name="Shape 170"/>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
        <p:nvSpPr>
          <p:cNvPr id="167" name="Shape 167"/>
          <p:cNvSpPr/>
          <p:nvPr/>
        </p:nvSpPr>
        <p:spPr>
          <a:xfrm>
            <a:off x="1754775" y="3137125"/>
            <a:ext cx="17211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Animal@0x36</a:t>
            </a:r>
          </a:p>
        </p:txBody>
      </p:sp>
      <p:sp>
        <p:nvSpPr>
          <p:cNvPr id="171" name="Shape 171"/>
          <p:cNvSpPr txBox="1"/>
          <p:nvPr/>
        </p:nvSpPr>
        <p:spPr>
          <a:xfrm>
            <a:off x="1774500" y="3767625"/>
            <a:ext cx="424499" cy="453299"/>
          </a:xfrm>
          <a:prstGeom prst="rect">
            <a:avLst/>
          </a:prstGeom>
          <a:noFill/>
          <a:ln w="19050" cap="flat">
            <a:solidFill>
              <a:schemeClr val="dk2"/>
            </a:solidFill>
            <a:prstDash val="solid"/>
            <a:round/>
            <a:headEnd type="none" w="med" len="med"/>
            <a:tailEnd type="none" w="med" len="med"/>
          </a:ln>
        </p:spPr>
        <p:txBody>
          <a:bodyPr lIns="91425" tIns="91425" rIns="91425" bIns="91425" anchor="t" anchorCtr="0">
            <a:noAutofit/>
          </a:bodyPr>
          <a:lstStyle/>
          <a:p>
            <a:pPr>
              <a:spcBef>
                <a:spcPts val="0"/>
              </a:spcBef>
              <a:buNone/>
            </a:pPr>
            <a:r>
              <a:rPr lang="en" sz="1600"/>
              <a:t>5</a:t>
            </a:r>
          </a:p>
        </p:txBody>
      </p:sp>
      <p:grpSp>
        <p:nvGrpSpPr>
          <p:cNvPr id="172" name="Shape 172"/>
          <p:cNvGrpSpPr/>
          <p:nvPr/>
        </p:nvGrpSpPr>
        <p:grpSpPr>
          <a:xfrm>
            <a:off x="5221725" y="3137125"/>
            <a:ext cx="2186099" cy="1310700"/>
            <a:chOff x="3665800" y="3767625"/>
            <a:chExt cx="2186099" cy="1310700"/>
          </a:xfrm>
        </p:grpSpPr>
        <p:sp>
          <p:nvSpPr>
            <p:cNvPr id="173" name="Shape 173"/>
            <p:cNvSpPr txBox="1"/>
            <p:nvPr/>
          </p:nvSpPr>
          <p:spPr>
            <a:xfrm>
              <a:off x="3919825" y="4466624"/>
              <a:ext cx="759599" cy="366000"/>
            </a:xfrm>
            <a:prstGeom prst="rect">
              <a:avLst/>
            </a:prstGeom>
            <a:noFill/>
            <a:ln>
              <a:noFill/>
            </a:ln>
          </p:spPr>
          <p:txBody>
            <a:bodyPr lIns="91425" tIns="91425" rIns="91425" bIns="91425" anchor="t" anchorCtr="0">
              <a:noAutofit/>
            </a:bodyPr>
            <a:lstStyle/>
            <a:p>
              <a:pPr lvl="0" rtl="0">
                <a:spcBef>
                  <a:spcPts val="0"/>
                </a:spcBef>
                <a:buNone/>
              </a:pPr>
              <a:r>
                <a:rPr lang="en" sz="1600"/>
                <a:t>name</a:t>
              </a:r>
            </a:p>
          </p:txBody>
        </p:sp>
        <p:sp>
          <p:nvSpPr>
            <p:cNvPr id="168" name="Shape 168"/>
            <p:cNvSpPr/>
            <p:nvPr/>
          </p:nvSpPr>
          <p:spPr>
            <a:xfrm>
              <a:off x="3665800" y="3767625"/>
              <a:ext cx="14526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r>
                <a:rPr lang="en" sz="1600">
                  <a:solidFill>
                    <a:schemeClr val="dk1"/>
                  </a:solidFill>
                </a:rPr>
                <a:t>Animal@0x36</a:t>
              </a:r>
            </a:p>
          </p:txBody>
        </p:sp>
        <p:sp>
          <p:nvSpPr>
            <p:cNvPr id="174" name="Shape 174"/>
            <p:cNvSpPr txBox="1"/>
            <p:nvPr/>
          </p:nvSpPr>
          <p:spPr>
            <a:xfrm>
              <a:off x="3665800" y="4220925"/>
              <a:ext cx="2186099" cy="857400"/>
            </a:xfrm>
            <a:prstGeom prst="rect">
              <a:avLst/>
            </a:prstGeom>
            <a:noFill/>
            <a:ln w="19050" cap="flat">
              <a:solidFill>
                <a:schemeClr val="dk2"/>
              </a:solidFill>
              <a:prstDash val="solid"/>
              <a:round/>
              <a:headEnd type="none" w="med" len="med"/>
              <a:tailEnd type="none" w="med" len="med"/>
            </a:ln>
          </p:spPr>
          <p:txBody>
            <a:bodyPr lIns="91425" tIns="91425" rIns="91425" bIns="91425" anchor="t" anchorCtr="0">
              <a:noAutofit/>
            </a:bodyPr>
            <a:lstStyle/>
            <a:p>
              <a:pPr>
                <a:spcBef>
                  <a:spcPts val="0"/>
                </a:spcBef>
                <a:buNone/>
              </a:pPr>
              <a:endParaRPr/>
            </a:p>
          </p:txBody>
        </p:sp>
        <p:sp>
          <p:nvSpPr>
            <p:cNvPr id="175" name="Shape 175"/>
            <p:cNvSpPr/>
            <p:nvPr/>
          </p:nvSpPr>
          <p:spPr>
            <a:xfrm>
              <a:off x="4679425" y="4422975"/>
              <a:ext cx="8703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“Bob”</a:t>
              </a:r>
            </a:p>
          </p:txBody>
        </p:sp>
      </p:grpSp>
    </p:spTree>
  </p:cSld>
  <p:clrMapOvr>
    <a:masterClrMapping/>
  </p:clrMapOvr>
  <p:transition xmlns:p14="http://schemas.microsoft.com/office/powerpoint/2010/mai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Shape 180"/>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solidFill>
                  <a:srgbClr val="1155CC"/>
                </a:solidFill>
              </a:rPr>
              <a:t>Demo 5:</a:t>
            </a:r>
            <a:r>
              <a:rPr lang="en" sz="3200"/>
              <a:t> Primitive types vs classes</a:t>
            </a:r>
          </a:p>
        </p:txBody>
      </p:sp>
      <p:sp>
        <p:nvSpPr>
          <p:cNvPr id="181" name="Shape 181"/>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368300" rtl="0">
              <a:spcBef>
                <a:spcPts val="0"/>
              </a:spcBef>
              <a:buClr>
                <a:schemeClr val="dk1"/>
              </a:buClr>
              <a:buSzPct val="100000"/>
              <a:buFont typeface="Arial"/>
              <a:buChar char="●"/>
            </a:pPr>
            <a:r>
              <a:rPr lang="en" sz="2200"/>
              <a:t>instantiating primitive types</a:t>
            </a:r>
          </a:p>
          <a:p>
            <a:pPr marL="457200" lvl="0" indent="-368300" rtl="0">
              <a:spcBef>
                <a:spcPts val="0"/>
              </a:spcBef>
              <a:buClr>
                <a:schemeClr val="dk1"/>
              </a:buClr>
              <a:buSzPct val="100000"/>
              <a:buFont typeface="Arial"/>
              <a:buChar char="●"/>
            </a:pPr>
            <a:r>
              <a:rPr lang="en" sz="2200"/>
              <a:t>how == behaves on primitives and objects</a:t>
            </a:r>
          </a:p>
        </p:txBody>
      </p:sp>
      <p:sp>
        <p:nvSpPr>
          <p:cNvPr id="182" name="Shape 182"/>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Tree>
  </p:cSld>
  <p:clrMapOvr>
    <a:masterClrMapping/>
  </p:clrMapOvr>
  <p:transition xmlns:p14="http://schemas.microsoft.com/office/powerpoint/2010/mai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Shape 187"/>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Demo explained</a:t>
            </a:r>
          </a:p>
        </p:txBody>
      </p:sp>
      <p:sp>
        <p:nvSpPr>
          <p:cNvPr id="188" name="Shape 188"/>
          <p:cNvSpPr txBox="1">
            <a:spLocks noGrp="1"/>
          </p:cNvSpPr>
          <p:nvPr>
            <p:ph type="body" idx="1"/>
          </p:nvPr>
        </p:nvSpPr>
        <p:spPr>
          <a:xfrm>
            <a:off x="457200" y="1063375"/>
            <a:ext cx="8229600" cy="3725699"/>
          </a:xfrm>
          <a:prstGeom prst="rect">
            <a:avLst/>
          </a:prstGeom>
        </p:spPr>
        <p:txBody>
          <a:bodyPr lIns="91425" tIns="91425" rIns="91425" bIns="91425" anchor="t" anchorCtr="0">
            <a:noAutofit/>
          </a:bodyPr>
          <a:lstStyle/>
          <a:p>
            <a:pPr marR="0" lvl="0" algn="l" rtl="0">
              <a:lnSpc>
                <a:spcPct val="100000"/>
              </a:lnSpc>
              <a:spcBef>
                <a:spcPts val="600"/>
              </a:spcBef>
              <a:spcAft>
                <a:spcPts val="0"/>
              </a:spcAft>
              <a:buNone/>
            </a:pPr>
            <a:r>
              <a:rPr lang="en" sz="2200" dirty="0">
                <a:solidFill>
                  <a:srgbClr val="000000"/>
                </a:solidFill>
              </a:rPr>
              <a:t>Variables with a primitive type contain their value directly:</a:t>
            </a:r>
          </a:p>
          <a:p>
            <a:pPr marR="0" lvl="0" indent="457200" algn="l" rtl="0">
              <a:lnSpc>
                <a:spcPct val="100000"/>
              </a:lnSpc>
              <a:spcBef>
                <a:spcPts val="600"/>
              </a:spcBef>
              <a:spcAft>
                <a:spcPts val="0"/>
              </a:spcAft>
              <a:buNone/>
            </a:pPr>
            <a:r>
              <a:rPr lang="en" sz="2200" b="1" dirty="0">
                <a:solidFill>
                  <a:srgbClr val="1155CC"/>
                </a:solidFill>
                <a:latin typeface="Courier New"/>
                <a:ea typeface="Courier New"/>
                <a:cs typeface="Courier New"/>
                <a:sym typeface="Courier New"/>
              </a:rPr>
              <a:t>int </a:t>
            </a:r>
            <a:r>
              <a:rPr lang="en" sz="2200" b="1" dirty="0" smtClean="0">
                <a:solidFill>
                  <a:srgbClr val="1155CC"/>
                </a:solidFill>
                <a:latin typeface="Courier New"/>
                <a:ea typeface="Courier New"/>
                <a:cs typeface="Courier New"/>
                <a:sym typeface="Courier New"/>
              </a:rPr>
              <a:t>i1= </a:t>
            </a:r>
            <a:r>
              <a:rPr lang="en" sz="2200" b="1" dirty="0">
                <a:solidFill>
                  <a:srgbClr val="1155CC"/>
                </a:solidFill>
                <a:latin typeface="Courier New"/>
                <a:ea typeface="Courier New"/>
                <a:cs typeface="Courier New"/>
                <a:sym typeface="Courier New"/>
              </a:rPr>
              <a:t>5;</a:t>
            </a:r>
          </a:p>
          <a:p>
            <a:pPr rtl="0">
              <a:spcBef>
                <a:spcPts val="0"/>
              </a:spcBef>
              <a:buNone/>
            </a:pPr>
            <a:endParaRPr sz="2200" dirty="0"/>
          </a:p>
          <a:p>
            <a:pPr indent="457200" rtl="0">
              <a:spcBef>
                <a:spcPts val="0"/>
              </a:spcBef>
              <a:buNone/>
            </a:pPr>
            <a:r>
              <a:rPr lang="en" sz="2200" b="1" dirty="0">
                <a:solidFill>
                  <a:srgbClr val="1155CC"/>
                </a:solidFill>
                <a:latin typeface="Courier New"/>
                <a:ea typeface="Courier New"/>
                <a:cs typeface="Courier New"/>
                <a:sym typeface="Courier New"/>
              </a:rPr>
              <a:t>int </a:t>
            </a:r>
            <a:r>
              <a:rPr lang="en" sz="2200" b="1" dirty="0" smtClean="0">
                <a:solidFill>
                  <a:srgbClr val="1155CC"/>
                </a:solidFill>
                <a:latin typeface="Courier New"/>
                <a:ea typeface="Courier New"/>
                <a:cs typeface="Courier New"/>
                <a:sym typeface="Courier New"/>
              </a:rPr>
              <a:t>i2= </a:t>
            </a:r>
            <a:r>
              <a:rPr lang="en" sz="2200" b="1" dirty="0">
                <a:solidFill>
                  <a:srgbClr val="1155CC"/>
                </a:solidFill>
                <a:latin typeface="Courier New"/>
                <a:ea typeface="Courier New"/>
                <a:cs typeface="Courier New"/>
                <a:sym typeface="Courier New"/>
              </a:rPr>
              <a:t>5;</a:t>
            </a:r>
          </a:p>
          <a:p>
            <a:pPr marL="0" indent="0" rtl="0">
              <a:spcBef>
                <a:spcPts val="0"/>
              </a:spcBef>
              <a:buNone/>
            </a:pPr>
            <a:endParaRPr lang="en-US" sz="2200" b="1" dirty="0" smtClean="0">
              <a:solidFill>
                <a:srgbClr val="1155CC"/>
              </a:solidFill>
              <a:latin typeface="Courier New"/>
              <a:ea typeface="Courier New"/>
              <a:cs typeface="Courier New"/>
              <a:sym typeface="Courier New"/>
            </a:endParaRPr>
          </a:p>
          <a:p>
            <a:pPr marL="0" indent="0" rtl="0">
              <a:spcBef>
                <a:spcPts val="0"/>
              </a:spcBef>
              <a:buNone/>
            </a:pPr>
            <a:endParaRPr sz="2200" b="1" dirty="0">
              <a:solidFill>
                <a:srgbClr val="1155CC"/>
              </a:solidFill>
              <a:latin typeface="Courier New"/>
              <a:ea typeface="Courier New"/>
              <a:cs typeface="Courier New"/>
              <a:sym typeface="Courier New"/>
            </a:endParaRPr>
          </a:p>
          <a:p>
            <a:pPr marL="0" indent="0" rtl="0">
              <a:spcBef>
                <a:spcPts val="0"/>
              </a:spcBef>
              <a:buNone/>
            </a:pPr>
            <a:endParaRPr lang="en-US" sz="2200" b="1" dirty="0" smtClean="0">
              <a:solidFill>
                <a:srgbClr val="1155CC"/>
              </a:solidFill>
              <a:latin typeface="Courier New"/>
              <a:ea typeface="Courier New"/>
              <a:cs typeface="Courier New"/>
              <a:sym typeface="Courier New"/>
            </a:endParaRPr>
          </a:p>
          <a:p>
            <a:pPr marL="0" indent="0" rtl="0">
              <a:spcBef>
                <a:spcPts val="0"/>
              </a:spcBef>
              <a:buNone/>
            </a:pPr>
            <a:endParaRPr sz="2200" b="1" dirty="0">
              <a:solidFill>
                <a:srgbClr val="1155CC"/>
              </a:solidFill>
              <a:latin typeface="Courier New"/>
              <a:ea typeface="Courier New"/>
              <a:cs typeface="Courier New"/>
              <a:sym typeface="Courier New"/>
            </a:endParaRPr>
          </a:p>
          <a:p>
            <a:pPr marL="0" indent="0" rtl="0">
              <a:spcBef>
                <a:spcPts val="0"/>
              </a:spcBef>
              <a:buNone/>
            </a:pPr>
            <a:r>
              <a:rPr lang="en" sz="2200" dirty="0">
                <a:solidFill>
                  <a:srgbClr val="000000"/>
                </a:solidFill>
              </a:rPr>
              <a:t>So </a:t>
            </a:r>
            <a:r>
              <a:rPr lang="en" sz="2200" b="1" dirty="0">
                <a:solidFill>
                  <a:srgbClr val="1155CC"/>
                </a:solidFill>
                <a:latin typeface="Courier New"/>
                <a:ea typeface="Courier New"/>
                <a:cs typeface="Courier New"/>
                <a:sym typeface="Courier New"/>
              </a:rPr>
              <a:t>i1 == i2</a:t>
            </a:r>
            <a:r>
              <a:rPr lang="en" sz="2200" dirty="0">
                <a:solidFill>
                  <a:srgbClr val="000000"/>
                </a:solidFill>
              </a:rPr>
              <a:t> translates to </a:t>
            </a:r>
            <a:r>
              <a:rPr lang="en" sz="2200" b="1" dirty="0">
                <a:solidFill>
                  <a:srgbClr val="1155CC"/>
                </a:solidFill>
                <a:latin typeface="Courier New"/>
                <a:ea typeface="Courier New"/>
                <a:cs typeface="Courier New"/>
                <a:sym typeface="Courier New"/>
              </a:rPr>
              <a:t>5 == 5</a:t>
            </a:r>
          </a:p>
          <a:p>
            <a:pPr marL="0" lvl="0" indent="0" rtl="0">
              <a:spcBef>
                <a:spcPts val="0"/>
              </a:spcBef>
              <a:buNone/>
            </a:pPr>
            <a:r>
              <a:rPr lang="en" sz="2200" dirty="0">
                <a:solidFill>
                  <a:srgbClr val="000000"/>
                </a:solidFill>
              </a:rPr>
              <a:t>Variables with a class type contain a </a:t>
            </a:r>
            <a:r>
              <a:rPr lang="en-US" sz="2200" dirty="0" smtClean="0">
                <a:solidFill>
                  <a:srgbClr val="000000"/>
                </a:solidFill>
              </a:rPr>
              <a:t>pointer </a:t>
            </a:r>
            <a:r>
              <a:rPr lang="en" sz="2200" dirty="0" smtClean="0">
                <a:solidFill>
                  <a:srgbClr val="000000"/>
                </a:solidFill>
              </a:rPr>
              <a:t>to </a:t>
            </a:r>
            <a:r>
              <a:rPr lang="en" sz="2200" dirty="0">
                <a:solidFill>
                  <a:srgbClr val="000000"/>
                </a:solidFill>
              </a:rPr>
              <a:t>an object . . .</a:t>
            </a:r>
          </a:p>
        </p:txBody>
      </p:sp>
      <p:sp>
        <p:nvSpPr>
          <p:cNvPr id="189" name="Shape 189"/>
          <p:cNvSpPr txBox="1"/>
          <p:nvPr/>
        </p:nvSpPr>
        <p:spPr>
          <a:xfrm>
            <a:off x="3171350" y="2019625"/>
            <a:ext cx="589200" cy="453299"/>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i1</a:t>
            </a:r>
          </a:p>
        </p:txBody>
      </p:sp>
      <p:sp>
        <p:nvSpPr>
          <p:cNvPr id="190" name="Shape 190"/>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
        <p:nvSpPr>
          <p:cNvPr id="191" name="Shape 191"/>
          <p:cNvSpPr/>
          <p:nvPr/>
        </p:nvSpPr>
        <p:spPr>
          <a:xfrm>
            <a:off x="3760550" y="2019625"/>
            <a:ext cx="4572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5</a:t>
            </a:r>
          </a:p>
        </p:txBody>
      </p:sp>
      <p:sp>
        <p:nvSpPr>
          <p:cNvPr id="192" name="Shape 192"/>
          <p:cNvSpPr/>
          <p:nvPr/>
        </p:nvSpPr>
        <p:spPr>
          <a:xfrm>
            <a:off x="3760550" y="3103875"/>
            <a:ext cx="4572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5</a:t>
            </a:r>
          </a:p>
        </p:txBody>
      </p:sp>
      <p:sp>
        <p:nvSpPr>
          <p:cNvPr id="193" name="Shape 193"/>
          <p:cNvSpPr txBox="1"/>
          <p:nvPr/>
        </p:nvSpPr>
        <p:spPr>
          <a:xfrm>
            <a:off x="3171350" y="3103875"/>
            <a:ext cx="589200" cy="453299"/>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i2</a:t>
            </a:r>
          </a:p>
        </p:txBody>
      </p:sp>
    </p:spTree>
  </p:cSld>
  <p:clrMapOvr>
    <a:masterClrMapping/>
  </p:clrMapOvr>
  <p:transition xmlns:p14="http://schemas.microsoft.com/office/powerpoint/2010/mai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solidFill>
                  <a:srgbClr val="1155CC"/>
                </a:solidFill>
              </a:rPr>
              <a:t>Demo 1:</a:t>
            </a:r>
            <a:r>
              <a:rPr lang="en" sz="3200"/>
              <a:t> Making an application</a:t>
            </a:r>
          </a:p>
        </p:txBody>
      </p:sp>
      <p:sp>
        <p:nvSpPr>
          <p:cNvPr id="45" name="Shape 45"/>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spcBef>
                <a:spcPts val="0"/>
              </a:spcBef>
              <a:buNone/>
            </a:pPr>
            <a:r>
              <a:rPr lang="en" sz="2200"/>
              <a:t>Create a new eclipse project</a:t>
            </a:r>
          </a:p>
          <a:p>
            <a:pPr marL="457200" lvl="0" indent="-368300" rtl="0">
              <a:spcBef>
                <a:spcPts val="0"/>
              </a:spcBef>
              <a:buClr>
                <a:schemeClr val="dk1"/>
              </a:buClr>
              <a:buSzPct val="100000"/>
              <a:buFont typeface="Arial"/>
              <a:buChar char="●"/>
            </a:pPr>
            <a:r>
              <a:rPr lang="en" sz="2200"/>
              <a:t>Eclipse: File -&gt; New -&gt; Java Project</a:t>
            </a:r>
          </a:p>
          <a:p>
            <a:pPr marL="457200" lvl="0" indent="-368300" rtl="0">
              <a:spcBef>
                <a:spcPts val="0"/>
              </a:spcBef>
              <a:buClr>
                <a:schemeClr val="dk1"/>
              </a:buClr>
              <a:buSzPct val="100000"/>
              <a:buFont typeface="Arial"/>
              <a:buChar char="●"/>
            </a:pPr>
            <a:r>
              <a:rPr lang="en" sz="2200"/>
              <a:t>File -&gt; New -&gt; Class</a:t>
            </a:r>
          </a:p>
          <a:p>
            <a:pPr marL="457200" lvl="0" indent="-368300" rtl="0">
              <a:spcBef>
                <a:spcPts val="0"/>
              </a:spcBef>
              <a:buClr>
                <a:schemeClr val="dk1"/>
              </a:buClr>
              <a:buSzPct val="100000"/>
              <a:buFont typeface="Arial"/>
              <a:buChar char="●"/>
            </a:pPr>
            <a:r>
              <a:rPr lang="en" sz="2200"/>
              <a:t>Check the main method stub. Hit “Finish”</a:t>
            </a:r>
          </a:p>
          <a:p>
            <a:pPr marL="457200" lvl="0" indent="-368300" rtl="0">
              <a:spcBef>
                <a:spcPts val="0"/>
              </a:spcBef>
              <a:buClr>
                <a:schemeClr val="dk1"/>
              </a:buClr>
              <a:buSzPct val="100000"/>
              <a:buFont typeface="Arial"/>
              <a:buChar char="●"/>
            </a:pPr>
            <a:r>
              <a:rPr lang="en" sz="2200"/>
              <a:t>Write inside main method stub:</a:t>
            </a:r>
          </a:p>
          <a:p>
            <a:pPr marL="914400" lvl="1" indent="-368300" rtl="0">
              <a:spcBef>
                <a:spcPts val="0"/>
              </a:spcBef>
              <a:buClr>
                <a:schemeClr val="dk1"/>
              </a:buClr>
              <a:buSzPct val="100000"/>
              <a:buFont typeface="Courier New"/>
              <a:buChar char="o"/>
            </a:pPr>
            <a:r>
              <a:rPr lang="en" sz="2200" b="1">
                <a:solidFill>
                  <a:srgbClr val="1155CC"/>
                </a:solidFill>
                <a:latin typeface="Courier New"/>
                <a:ea typeface="Courier New"/>
                <a:cs typeface="Courier New"/>
                <a:sym typeface="Courier New"/>
              </a:rPr>
              <a:t>System.out.println(“Hello World”);</a:t>
            </a:r>
          </a:p>
          <a:p>
            <a:pPr marL="457200" lvl="0" indent="-368300" rtl="0">
              <a:spcBef>
                <a:spcPts val="0"/>
              </a:spcBef>
              <a:buClr>
                <a:schemeClr val="dk1"/>
              </a:buClr>
              <a:buSzPct val="100000"/>
              <a:buFont typeface="Arial"/>
              <a:buChar char="●"/>
            </a:pPr>
            <a:r>
              <a:rPr lang="en" sz="2200"/>
              <a:t>Hit the green play button</a:t>
            </a:r>
          </a:p>
        </p:txBody>
      </p:sp>
      <p:sp>
        <p:nvSpPr>
          <p:cNvPr id="46" name="Shape 46"/>
          <p:cNvSpPr txBox="1"/>
          <p:nvPr/>
        </p:nvSpPr>
        <p:spPr>
          <a:xfrm>
            <a:off x="7004350" y="0"/>
            <a:ext cx="2139599" cy="366000"/>
          </a:xfrm>
          <a:prstGeom prst="rect">
            <a:avLst/>
          </a:prstGeom>
          <a:noFill/>
          <a:ln>
            <a:noFill/>
          </a:ln>
        </p:spPr>
        <p:txBody>
          <a:bodyPr lIns="91425" tIns="91425" rIns="91425" bIns="91425" anchor="t" anchorCtr="0">
            <a:noAutofit/>
          </a:bodyPr>
          <a:lstStyle/>
          <a:p>
            <a:pPr algn="r">
              <a:spcBef>
                <a:spcPts val="0"/>
              </a:spcBef>
              <a:buNone/>
            </a:pPr>
            <a:r>
              <a:rPr lang="en" sz="1600" b="1" dirty="0" smtClean="0">
                <a:solidFill>
                  <a:srgbClr val="E08686"/>
                </a:solidFill>
              </a:rPr>
              <a:t>Method</a:t>
            </a:r>
            <a:r>
              <a:rPr lang="en-US" sz="1600" b="1" dirty="0" smtClean="0">
                <a:solidFill>
                  <a:srgbClr val="E08686"/>
                </a:solidFill>
              </a:rPr>
              <a:t> main</a:t>
            </a:r>
            <a:endParaRPr lang="en" sz="1600" b="1" dirty="0">
              <a:solidFill>
                <a:srgbClr val="E08686"/>
              </a:solidFill>
            </a:endParaRPr>
          </a:p>
        </p:txBody>
      </p:sp>
    </p:spTree>
  </p:cSld>
  <p:clrMapOvr>
    <a:masterClrMapping/>
  </p:clrMapOvr>
  <p:transition xmlns:p14="http://schemas.microsoft.com/office/powerpoint/2010/mai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Shape 19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Demo explained</a:t>
            </a:r>
          </a:p>
        </p:txBody>
      </p:sp>
      <p:sp>
        <p:nvSpPr>
          <p:cNvPr id="199" name="Shape 199"/>
          <p:cNvSpPr txBox="1">
            <a:spLocks noGrp="1"/>
          </p:cNvSpPr>
          <p:nvPr>
            <p:ph type="body" idx="1"/>
          </p:nvPr>
        </p:nvSpPr>
        <p:spPr>
          <a:xfrm>
            <a:off x="457200" y="1063375"/>
            <a:ext cx="8229600" cy="3725699"/>
          </a:xfrm>
          <a:prstGeom prst="rect">
            <a:avLst/>
          </a:prstGeom>
        </p:spPr>
        <p:txBody>
          <a:bodyPr lIns="91425" tIns="91425" rIns="91425" bIns="91425" anchor="t" anchorCtr="0">
            <a:noAutofit/>
          </a:bodyPr>
          <a:lstStyle/>
          <a:p>
            <a:pPr marR="0" lvl="0" algn="l" rtl="0">
              <a:lnSpc>
                <a:spcPct val="100000"/>
              </a:lnSpc>
              <a:spcBef>
                <a:spcPts val="600"/>
              </a:spcBef>
              <a:spcAft>
                <a:spcPts val="0"/>
              </a:spcAft>
              <a:buNone/>
            </a:pPr>
            <a:r>
              <a:rPr lang="en" sz="2200" b="1" dirty="0">
                <a:solidFill>
                  <a:srgbClr val="1155CC"/>
                </a:solidFill>
                <a:latin typeface="Courier New"/>
                <a:ea typeface="Courier New"/>
                <a:cs typeface="Courier New"/>
                <a:sym typeface="Courier New"/>
              </a:rPr>
              <a:t>Animal </a:t>
            </a:r>
            <a:r>
              <a:rPr lang="en" sz="2200" b="1" dirty="0" smtClean="0">
                <a:solidFill>
                  <a:srgbClr val="1155CC"/>
                </a:solidFill>
                <a:latin typeface="Courier New"/>
                <a:ea typeface="Courier New"/>
                <a:cs typeface="Courier New"/>
                <a:sym typeface="Courier New"/>
              </a:rPr>
              <a:t>bob1= </a:t>
            </a:r>
            <a:r>
              <a:rPr lang="en" sz="2200" b="1" dirty="0">
                <a:solidFill>
                  <a:srgbClr val="1155CC"/>
                </a:solidFill>
                <a:latin typeface="Courier New"/>
                <a:ea typeface="Courier New"/>
                <a:cs typeface="Courier New"/>
                <a:sym typeface="Courier New"/>
              </a:rPr>
              <a:t>new Animal(“Bob”);</a:t>
            </a:r>
          </a:p>
          <a:p>
            <a:pPr marL="0" lvl="0" indent="0" rtl="0">
              <a:spcBef>
                <a:spcPts val="0"/>
              </a:spcBef>
              <a:buNone/>
            </a:pPr>
            <a:r>
              <a:rPr lang="en" sz="2200" b="1" dirty="0">
                <a:solidFill>
                  <a:srgbClr val="1155CC"/>
                </a:solidFill>
                <a:latin typeface="Courier New"/>
                <a:ea typeface="Courier New"/>
                <a:cs typeface="Courier New"/>
                <a:sym typeface="Courier New"/>
              </a:rPr>
              <a:t>Animal </a:t>
            </a:r>
            <a:r>
              <a:rPr lang="en" sz="2200" b="1" dirty="0" smtClean="0">
                <a:solidFill>
                  <a:srgbClr val="1155CC"/>
                </a:solidFill>
                <a:latin typeface="Courier New"/>
                <a:ea typeface="Courier New"/>
                <a:cs typeface="Courier New"/>
                <a:sym typeface="Courier New"/>
              </a:rPr>
              <a:t>bob2= </a:t>
            </a:r>
            <a:r>
              <a:rPr lang="en" sz="2200" b="1" dirty="0">
                <a:solidFill>
                  <a:srgbClr val="1155CC"/>
                </a:solidFill>
                <a:latin typeface="Courier New"/>
                <a:ea typeface="Courier New"/>
                <a:cs typeface="Courier New"/>
                <a:sym typeface="Courier New"/>
              </a:rPr>
              <a:t>new Animal(“Bob”);</a:t>
            </a:r>
          </a:p>
          <a:p>
            <a:pPr marL="0" lvl="0" indent="0" rtl="0">
              <a:spcBef>
                <a:spcPts val="0"/>
              </a:spcBef>
              <a:buNone/>
            </a:pPr>
            <a:r>
              <a:rPr lang="en" sz="2200" b="1" dirty="0">
                <a:solidFill>
                  <a:srgbClr val="1155CC"/>
                </a:solidFill>
                <a:latin typeface="Courier New"/>
                <a:ea typeface="Courier New"/>
                <a:cs typeface="Courier New"/>
                <a:sym typeface="Courier New"/>
              </a:rPr>
              <a:t>Animal </a:t>
            </a:r>
            <a:r>
              <a:rPr lang="en" sz="2200" b="1" dirty="0" smtClean="0">
                <a:solidFill>
                  <a:srgbClr val="1155CC"/>
                </a:solidFill>
                <a:latin typeface="Courier New"/>
                <a:ea typeface="Courier New"/>
                <a:cs typeface="Courier New"/>
                <a:sym typeface="Courier New"/>
              </a:rPr>
              <a:t>another</a:t>
            </a:r>
            <a:r>
              <a:rPr lang="en-US" sz="2200" b="1" dirty="0" smtClean="0">
                <a:solidFill>
                  <a:srgbClr val="1155CC"/>
                </a:solidFill>
                <a:latin typeface="Courier New"/>
                <a:ea typeface="Courier New"/>
                <a:cs typeface="Courier New"/>
                <a:sym typeface="Courier New"/>
              </a:rPr>
              <a:t>Pointer</a:t>
            </a:r>
            <a:r>
              <a:rPr lang="en" sz="2200" b="1" dirty="0" smtClean="0">
                <a:solidFill>
                  <a:srgbClr val="1155CC"/>
                </a:solidFill>
                <a:latin typeface="Courier New"/>
                <a:ea typeface="Courier New"/>
                <a:cs typeface="Courier New"/>
                <a:sym typeface="Courier New"/>
              </a:rPr>
              <a:t>ToBob1= </a:t>
            </a:r>
            <a:r>
              <a:rPr lang="en" sz="2200" b="1" dirty="0">
                <a:solidFill>
                  <a:srgbClr val="1155CC"/>
                </a:solidFill>
                <a:latin typeface="Courier New"/>
                <a:ea typeface="Courier New"/>
                <a:cs typeface="Courier New"/>
                <a:sym typeface="Courier New"/>
              </a:rPr>
              <a:t>bob1;</a:t>
            </a:r>
          </a:p>
          <a:p>
            <a:pPr lvl="0" rtl="0">
              <a:spcBef>
                <a:spcPts val="0"/>
              </a:spcBef>
              <a:buNone/>
            </a:pPr>
            <a:endParaRPr sz="2200" dirty="0"/>
          </a:p>
        </p:txBody>
      </p:sp>
      <p:sp>
        <p:nvSpPr>
          <p:cNvPr id="200" name="Shape 200"/>
          <p:cNvSpPr txBox="1"/>
          <p:nvPr/>
        </p:nvSpPr>
        <p:spPr>
          <a:xfrm>
            <a:off x="612575" y="2472925"/>
            <a:ext cx="962099" cy="453299"/>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bob1</a:t>
            </a:r>
          </a:p>
        </p:txBody>
      </p:sp>
      <p:cxnSp>
        <p:nvCxnSpPr>
          <p:cNvPr id="201" name="Shape 201"/>
          <p:cNvCxnSpPr>
            <a:stCxn id="202" idx="3"/>
            <a:endCxn id="203" idx="1"/>
          </p:cNvCxnSpPr>
          <p:nvPr/>
        </p:nvCxnSpPr>
        <p:spPr>
          <a:xfrm rot="10800000" flipH="1">
            <a:off x="2983174" y="2689674"/>
            <a:ext cx="3488100" cy="9900"/>
          </a:xfrm>
          <a:prstGeom prst="straightConnector1">
            <a:avLst/>
          </a:prstGeom>
          <a:noFill/>
          <a:ln w="38100" cap="flat">
            <a:solidFill>
              <a:schemeClr val="dk2"/>
            </a:solidFill>
            <a:prstDash val="solid"/>
            <a:round/>
            <a:headEnd type="none" w="lg" len="lg"/>
            <a:tailEnd type="triangle" w="lg" len="lg"/>
          </a:ln>
        </p:spPr>
      </p:cxnSp>
      <p:sp>
        <p:nvSpPr>
          <p:cNvPr id="204" name="Shape 204"/>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
        <p:nvSpPr>
          <p:cNvPr id="202" name="Shape 202"/>
          <p:cNvSpPr/>
          <p:nvPr/>
        </p:nvSpPr>
        <p:spPr>
          <a:xfrm>
            <a:off x="1445975" y="2472925"/>
            <a:ext cx="1537199"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Animal@0x36</a:t>
            </a:r>
          </a:p>
        </p:txBody>
      </p:sp>
      <p:grpSp>
        <p:nvGrpSpPr>
          <p:cNvPr id="205" name="Shape 205"/>
          <p:cNvGrpSpPr/>
          <p:nvPr/>
        </p:nvGrpSpPr>
        <p:grpSpPr>
          <a:xfrm>
            <a:off x="6471300" y="2462950"/>
            <a:ext cx="2186099" cy="1310700"/>
            <a:chOff x="3665800" y="3767625"/>
            <a:chExt cx="2186099" cy="1310700"/>
          </a:xfrm>
        </p:grpSpPr>
        <p:sp>
          <p:nvSpPr>
            <p:cNvPr id="206" name="Shape 206"/>
            <p:cNvSpPr txBox="1"/>
            <p:nvPr/>
          </p:nvSpPr>
          <p:spPr>
            <a:xfrm>
              <a:off x="3919825" y="4466624"/>
              <a:ext cx="759599" cy="366000"/>
            </a:xfrm>
            <a:prstGeom prst="rect">
              <a:avLst/>
            </a:prstGeom>
            <a:noFill/>
            <a:ln>
              <a:noFill/>
            </a:ln>
          </p:spPr>
          <p:txBody>
            <a:bodyPr lIns="91425" tIns="91425" rIns="91425" bIns="91425" anchor="t" anchorCtr="0">
              <a:noAutofit/>
            </a:bodyPr>
            <a:lstStyle/>
            <a:p>
              <a:pPr lvl="0" rtl="0">
                <a:spcBef>
                  <a:spcPts val="0"/>
                </a:spcBef>
                <a:buNone/>
              </a:pPr>
              <a:r>
                <a:rPr lang="en" sz="1600"/>
                <a:t>name</a:t>
              </a:r>
            </a:p>
          </p:txBody>
        </p:sp>
        <p:sp>
          <p:nvSpPr>
            <p:cNvPr id="203" name="Shape 203"/>
            <p:cNvSpPr/>
            <p:nvPr/>
          </p:nvSpPr>
          <p:spPr>
            <a:xfrm>
              <a:off x="3665800" y="3767625"/>
              <a:ext cx="14526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solidFill>
                    <a:schemeClr val="dk1"/>
                  </a:solidFill>
                </a:rPr>
                <a:t>Animal@0x36</a:t>
              </a:r>
            </a:p>
          </p:txBody>
        </p:sp>
        <p:sp>
          <p:nvSpPr>
            <p:cNvPr id="207" name="Shape 207"/>
            <p:cNvSpPr txBox="1"/>
            <p:nvPr/>
          </p:nvSpPr>
          <p:spPr>
            <a:xfrm>
              <a:off x="3665800" y="4220925"/>
              <a:ext cx="2186099" cy="857400"/>
            </a:xfrm>
            <a:prstGeom prst="rect">
              <a:avLst/>
            </a:prstGeom>
            <a:noFill/>
            <a:ln w="19050" cap="flat">
              <a:solidFill>
                <a:schemeClr val="dk2"/>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208" name="Shape 208"/>
            <p:cNvSpPr/>
            <p:nvPr/>
          </p:nvSpPr>
          <p:spPr>
            <a:xfrm>
              <a:off x="4679425" y="4422975"/>
              <a:ext cx="8703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“Bob”</a:t>
              </a:r>
            </a:p>
          </p:txBody>
        </p:sp>
      </p:grpSp>
      <p:sp>
        <p:nvSpPr>
          <p:cNvPr id="209" name="Shape 209"/>
          <p:cNvSpPr/>
          <p:nvPr/>
        </p:nvSpPr>
        <p:spPr>
          <a:xfrm>
            <a:off x="1445975" y="3013850"/>
            <a:ext cx="1537199"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Animal@0x84</a:t>
            </a:r>
          </a:p>
        </p:txBody>
      </p:sp>
      <p:grpSp>
        <p:nvGrpSpPr>
          <p:cNvPr id="210" name="Shape 210"/>
          <p:cNvGrpSpPr/>
          <p:nvPr/>
        </p:nvGrpSpPr>
        <p:grpSpPr>
          <a:xfrm>
            <a:off x="3422250" y="3012100"/>
            <a:ext cx="2186099" cy="1310700"/>
            <a:chOff x="3665800" y="3767625"/>
            <a:chExt cx="2186099" cy="1310700"/>
          </a:xfrm>
        </p:grpSpPr>
        <p:sp>
          <p:nvSpPr>
            <p:cNvPr id="211" name="Shape 211"/>
            <p:cNvSpPr txBox="1"/>
            <p:nvPr/>
          </p:nvSpPr>
          <p:spPr>
            <a:xfrm>
              <a:off x="3919825" y="4466624"/>
              <a:ext cx="759599" cy="366000"/>
            </a:xfrm>
            <a:prstGeom prst="rect">
              <a:avLst/>
            </a:prstGeom>
            <a:noFill/>
            <a:ln>
              <a:noFill/>
            </a:ln>
          </p:spPr>
          <p:txBody>
            <a:bodyPr lIns="91425" tIns="91425" rIns="91425" bIns="91425" anchor="t" anchorCtr="0">
              <a:noAutofit/>
            </a:bodyPr>
            <a:lstStyle/>
            <a:p>
              <a:pPr lvl="0" rtl="0">
                <a:spcBef>
                  <a:spcPts val="0"/>
                </a:spcBef>
                <a:buNone/>
              </a:pPr>
              <a:r>
                <a:rPr lang="en" sz="1600"/>
                <a:t>name</a:t>
              </a:r>
            </a:p>
          </p:txBody>
        </p:sp>
        <p:sp>
          <p:nvSpPr>
            <p:cNvPr id="212" name="Shape 212"/>
            <p:cNvSpPr/>
            <p:nvPr/>
          </p:nvSpPr>
          <p:spPr>
            <a:xfrm>
              <a:off x="3665800" y="3767625"/>
              <a:ext cx="14526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solidFill>
                    <a:schemeClr val="dk1"/>
                  </a:solidFill>
                </a:rPr>
                <a:t>Animal@0x84</a:t>
              </a:r>
            </a:p>
          </p:txBody>
        </p:sp>
        <p:sp>
          <p:nvSpPr>
            <p:cNvPr id="213" name="Shape 213"/>
            <p:cNvSpPr txBox="1"/>
            <p:nvPr/>
          </p:nvSpPr>
          <p:spPr>
            <a:xfrm>
              <a:off x="3665800" y="4220925"/>
              <a:ext cx="2186099" cy="857400"/>
            </a:xfrm>
            <a:prstGeom prst="rect">
              <a:avLst/>
            </a:prstGeom>
            <a:noFill/>
            <a:ln w="19050" cap="flat">
              <a:solidFill>
                <a:schemeClr val="dk2"/>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214" name="Shape 214"/>
            <p:cNvSpPr/>
            <p:nvPr/>
          </p:nvSpPr>
          <p:spPr>
            <a:xfrm>
              <a:off x="4679425" y="4422975"/>
              <a:ext cx="8703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“Bob”</a:t>
              </a:r>
            </a:p>
          </p:txBody>
        </p:sp>
      </p:grpSp>
      <p:sp>
        <p:nvSpPr>
          <p:cNvPr id="215" name="Shape 215"/>
          <p:cNvSpPr txBox="1"/>
          <p:nvPr/>
        </p:nvSpPr>
        <p:spPr>
          <a:xfrm>
            <a:off x="612575" y="3013850"/>
            <a:ext cx="962099" cy="453299"/>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bob2</a:t>
            </a:r>
          </a:p>
        </p:txBody>
      </p:sp>
      <p:cxnSp>
        <p:nvCxnSpPr>
          <p:cNvPr id="216" name="Shape 216"/>
          <p:cNvCxnSpPr>
            <a:stCxn id="209" idx="3"/>
            <a:endCxn id="212" idx="1"/>
          </p:cNvCxnSpPr>
          <p:nvPr/>
        </p:nvCxnSpPr>
        <p:spPr>
          <a:xfrm rot="10800000" flipH="1">
            <a:off x="2983174" y="3238699"/>
            <a:ext cx="439200" cy="1800"/>
          </a:xfrm>
          <a:prstGeom prst="straightConnector1">
            <a:avLst/>
          </a:prstGeom>
          <a:noFill/>
          <a:ln w="38100" cap="flat">
            <a:solidFill>
              <a:schemeClr val="dk2"/>
            </a:solidFill>
            <a:prstDash val="solid"/>
            <a:round/>
            <a:headEnd type="none" w="lg" len="lg"/>
            <a:tailEnd type="triangle" w="lg" len="lg"/>
          </a:ln>
        </p:spPr>
      </p:cxnSp>
      <p:sp>
        <p:nvSpPr>
          <p:cNvPr id="217" name="Shape 217"/>
          <p:cNvSpPr/>
          <p:nvPr/>
        </p:nvSpPr>
        <p:spPr>
          <a:xfrm>
            <a:off x="4429200" y="4418650"/>
            <a:ext cx="1537199"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Animal@0x36</a:t>
            </a:r>
          </a:p>
        </p:txBody>
      </p:sp>
      <p:sp>
        <p:nvSpPr>
          <p:cNvPr id="218" name="Shape 218"/>
          <p:cNvSpPr txBox="1"/>
          <p:nvPr/>
        </p:nvSpPr>
        <p:spPr>
          <a:xfrm>
            <a:off x="612575" y="4335775"/>
            <a:ext cx="4146900" cy="453299"/>
          </a:xfrm>
          <a:prstGeom prst="rect">
            <a:avLst/>
          </a:prstGeom>
          <a:noFill/>
          <a:ln>
            <a:noFill/>
          </a:ln>
        </p:spPr>
        <p:txBody>
          <a:bodyPr lIns="91425" tIns="91425" rIns="91425" bIns="91425" anchor="t" anchorCtr="0">
            <a:noAutofit/>
          </a:bodyPr>
          <a:lstStyle/>
          <a:p>
            <a:pPr lvl="0" rtl="0">
              <a:spcBef>
                <a:spcPts val="0"/>
              </a:spcBef>
              <a:buNone/>
            </a:pPr>
            <a:r>
              <a:rPr lang="en" sz="2200" b="1" dirty="0" smtClean="0">
                <a:solidFill>
                  <a:srgbClr val="1155CC"/>
                </a:solidFill>
                <a:latin typeface="Courier New"/>
                <a:ea typeface="Courier New"/>
                <a:cs typeface="Courier New"/>
                <a:sym typeface="Courier New"/>
              </a:rPr>
              <a:t>another</a:t>
            </a:r>
            <a:r>
              <a:rPr lang="en-US" sz="2200" b="1" dirty="0" smtClean="0">
                <a:solidFill>
                  <a:srgbClr val="1155CC"/>
                </a:solidFill>
                <a:latin typeface="Courier New"/>
                <a:ea typeface="Courier New"/>
                <a:cs typeface="Courier New"/>
                <a:sym typeface="Courier New"/>
              </a:rPr>
              <a:t>Pointer</a:t>
            </a:r>
            <a:r>
              <a:rPr lang="en" sz="2200" b="1" dirty="0" smtClean="0">
                <a:solidFill>
                  <a:srgbClr val="1155CC"/>
                </a:solidFill>
                <a:latin typeface="Courier New"/>
                <a:ea typeface="Courier New"/>
                <a:cs typeface="Courier New"/>
                <a:sym typeface="Courier New"/>
              </a:rPr>
              <a:t>ToBob1</a:t>
            </a:r>
            <a:endParaRPr lang="en" sz="2200" b="1" dirty="0">
              <a:solidFill>
                <a:srgbClr val="1155CC"/>
              </a:solidFill>
              <a:latin typeface="Courier New"/>
              <a:ea typeface="Courier New"/>
              <a:cs typeface="Courier New"/>
              <a:sym typeface="Courier New"/>
            </a:endParaRPr>
          </a:p>
        </p:txBody>
      </p:sp>
      <p:cxnSp>
        <p:nvCxnSpPr>
          <p:cNvPr id="219" name="Shape 219"/>
          <p:cNvCxnSpPr>
            <a:stCxn id="217" idx="3"/>
            <a:endCxn id="203" idx="1"/>
          </p:cNvCxnSpPr>
          <p:nvPr/>
        </p:nvCxnSpPr>
        <p:spPr>
          <a:xfrm rot="10800000" flipH="1">
            <a:off x="5966399" y="2689599"/>
            <a:ext cx="504900" cy="1955700"/>
          </a:xfrm>
          <a:prstGeom prst="straightConnector1">
            <a:avLst/>
          </a:prstGeom>
          <a:noFill/>
          <a:ln w="38100" cap="flat">
            <a:solidFill>
              <a:schemeClr val="dk2"/>
            </a:solidFill>
            <a:prstDash val="solid"/>
            <a:round/>
            <a:headEnd type="none" w="lg" len="lg"/>
            <a:tailEnd type="triangle" w="lg" len="lg"/>
          </a:ln>
        </p:spPr>
      </p:cxnSp>
    </p:spTree>
  </p:cSld>
  <p:clrMapOvr>
    <a:masterClrMapping/>
  </p:clrMapOvr>
  <p:transition xmlns:p14="http://schemas.microsoft.com/office/powerpoint/2010/mai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Shape 224"/>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Demo explained</a:t>
            </a:r>
          </a:p>
        </p:txBody>
      </p:sp>
      <p:sp>
        <p:nvSpPr>
          <p:cNvPr id="225" name="Shape 225"/>
          <p:cNvSpPr txBox="1">
            <a:spLocks noGrp="1"/>
          </p:cNvSpPr>
          <p:nvPr>
            <p:ph type="body" idx="1"/>
          </p:nvPr>
        </p:nvSpPr>
        <p:spPr>
          <a:xfrm>
            <a:off x="527200" y="3222725"/>
            <a:ext cx="8159399" cy="1566299"/>
          </a:xfrm>
          <a:prstGeom prst="rect">
            <a:avLst/>
          </a:prstGeom>
        </p:spPr>
        <p:txBody>
          <a:bodyPr lIns="91425" tIns="91425" rIns="91425" bIns="91425" anchor="t" anchorCtr="0">
            <a:noAutofit/>
          </a:bodyPr>
          <a:lstStyle/>
          <a:p>
            <a:pPr lvl="0" rtl="0">
              <a:spcBef>
                <a:spcPts val="0"/>
              </a:spcBef>
              <a:buNone/>
            </a:pPr>
            <a:r>
              <a:rPr lang="en" sz="2200" dirty="0"/>
              <a:t>So </a:t>
            </a:r>
            <a:r>
              <a:rPr lang="en" sz="2200" b="1" dirty="0">
                <a:solidFill>
                  <a:srgbClr val="1155CC"/>
                </a:solidFill>
                <a:latin typeface="Courier New"/>
                <a:ea typeface="Courier New"/>
                <a:cs typeface="Courier New"/>
                <a:sym typeface="Courier New"/>
              </a:rPr>
              <a:t>bob1 == bob2</a:t>
            </a:r>
            <a:r>
              <a:rPr lang="en" sz="2200" dirty="0"/>
              <a:t> translates to</a:t>
            </a:r>
          </a:p>
          <a:p>
            <a:pPr lvl="0" indent="457200" rtl="0">
              <a:spcBef>
                <a:spcPts val="0"/>
              </a:spcBef>
              <a:buNone/>
            </a:pPr>
            <a:r>
              <a:rPr lang="en" sz="2200" b="1" dirty="0">
                <a:solidFill>
                  <a:srgbClr val="1155CC"/>
                </a:solidFill>
                <a:latin typeface="Courier New"/>
                <a:ea typeface="Courier New"/>
                <a:cs typeface="Courier New"/>
                <a:sym typeface="Courier New"/>
              </a:rPr>
              <a:t>Animal@0x36 == Animal@0x84</a:t>
            </a:r>
          </a:p>
          <a:p>
            <a:pPr marL="0" lvl="0" indent="0" rtl="0">
              <a:spcBef>
                <a:spcPts val="0"/>
              </a:spcBef>
              <a:buNone/>
            </a:pPr>
            <a:r>
              <a:rPr lang="en" sz="2200" dirty="0"/>
              <a:t>While </a:t>
            </a:r>
            <a:r>
              <a:rPr lang="en" sz="2200" b="1" dirty="0">
                <a:solidFill>
                  <a:srgbClr val="1155CC"/>
                </a:solidFill>
                <a:latin typeface="Courier New"/>
                <a:ea typeface="Courier New"/>
                <a:cs typeface="Courier New"/>
                <a:sym typeface="Courier New"/>
              </a:rPr>
              <a:t>bob1 == </a:t>
            </a:r>
            <a:r>
              <a:rPr lang="en" sz="2200" b="1" dirty="0" smtClean="0">
                <a:solidFill>
                  <a:srgbClr val="1155CC"/>
                </a:solidFill>
                <a:latin typeface="Courier New"/>
                <a:ea typeface="Courier New"/>
                <a:cs typeface="Courier New"/>
                <a:sym typeface="Courier New"/>
              </a:rPr>
              <a:t>another</a:t>
            </a:r>
            <a:r>
              <a:rPr lang="en-US" sz="2200" b="1" dirty="0" smtClean="0">
                <a:solidFill>
                  <a:srgbClr val="1155CC"/>
                </a:solidFill>
                <a:latin typeface="Courier New"/>
                <a:ea typeface="Courier New"/>
                <a:cs typeface="Courier New"/>
                <a:sym typeface="Courier New"/>
              </a:rPr>
              <a:t>Pointer</a:t>
            </a:r>
            <a:r>
              <a:rPr lang="en" sz="2200" b="1" dirty="0" smtClean="0">
                <a:solidFill>
                  <a:srgbClr val="1155CC"/>
                </a:solidFill>
                <a:latin typeface="Courier New"/>
                <a:ea typeface="Courier New"/>
                <a:cs typeface="Courier New"/>
                <a:sym typeface="Courier New"/>
              </a:rPr>
              <a:t>ToBob1</a:t>
            </a:r>
            <a:r>
              <a:rPr lang="en" sz="2200" dirty="0" smtClean="0"/>
              <a:t> </a:t>
            </a:r>
            <a:r>
              <a:rPr lang="en" sz="2200" dirty="0"/>
              <a:t>translates to</a:t>
            </a:r>
          </a:p>
          <a:p>
            <a:pPr marL="0" lvl="0" indent="0" rtl="0">
              <a:spcBef>
                <a:spcPts val="0"/>
              </a:spcBef>
              <a:buNone/>
            </a:pPr>
            <a:r>
              <a:rPr lang="en" sz="2200" dirty="0"/>
              <a:t>	</a:t>
            </a:r>
            <a:r>
              <a:rPr lang="en" sz="2200" b="1" dirty="0">
                <a:solidFill>
                  <a:srgbClr val="1155CC"/>
                </a:solidFill>
                <a:latin typeface="Courier New"/>
                <a:ea typeface="Courier New"/>
                <a:cs typeface="Courier New"/>
                <a:sym typeface="Courier New"/>
              </a:rPr>
              <a:t>Animal@0x36 == Animal@0x36</a:t>
            </a:r>
          </a:p>
        </p:txBody>
      </p:sp>
      <p:sp>
        <p:nvSpPr>
          <p:cNvPr id="226" name="Shape 226"/>
          <p:cNvSpPr txBox="1"/>
          <p:nvPr/>
        </p:nvSpPr>
        <p:spPr>
          <a:xfrm>
            <a:off x="612575" y="1378900"/>
            <a:ext cx="962099" cy="453299"/>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bob1</a:t>
            </a:r>
          </a:p>
        </p:txBody>
      </p:sp>
      <p:sp>
        <p:nvSpPr>
          <p:cNvPr id="227" name="Shape 227"/>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
        <p:nvSpPr>
          <p:cNvPr id="228" name="Shape 228"/>
          <p:cNvSpPr/>
          <p:nvPr/>
        </p:nvSpPr>
        <p:spPr>
          <a:xfrm>
            <a:off x="1445975" y="1378900"/>
            <a:ext cx="1537199"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Animal@0x36</a:t>
            </a:r>
          </a:p>
        </p:txBody>
      </p:sp>
      <p:sp>
        <p:nvSpPr>
          <p:cNvPr id="229" name="Shape 229"/>
          <p:cNvSpPr/>
          <p:nvPr/>
        </p:nvSpPr>
        <p:spPr>
          <a:xfrm>
            <a:off x="1445950" y="1916400"/>
            <a:ext cx="1537199"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Animal@0x84</a:t>
            </a:r>
          </a:p>
        </p:txBody>
      </p:sp>
      <p:sp>
        <p:nvSpPr>
          <p:cNvPr id="230" name="Shape 230"/>
          <p:cNvSpPr txBox="1"/>
          <p:nvPr/>
        </p:nvSpPr>
        <p:spPr>
          <a:xfrm>
            <a:off x="612575" y="1916400"/>
            <a:ext cx="962099" cy="453299"/>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bob2</a:t>
            </a:r>
          </a:p>
        </p:txBody>
      </p:sp>
      <p:sp>
        <p:nvSpPr>
          <p:cNvPr id="231" name="Shape 231"/>
          <p:cNvSpPr/>
          <p:nvPr/>
        </p:nvSpPr>
        <p:spPr>
          <a:xfrm>
            <a:off x="4416350" y="2445550"/>
            <a:ext cx="1537199"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Animal@0x36</a:t>
            </a:r>
          </a:p>
        </p:txBody>
      </p:sp>
      <p:sp>
        <p:nvSpPr>
          <p:cNvPr id="232" name="Shape 232"/>
          <p:cNvSpPr txBox="1"/>
          <p:nvPr/>
        </p:nvSpPr>
        <p:spPr>
          <a:xfrm>
            <a:off x="612575" y="2388000"/>
            <a:ext cx="4146900" cy="453299"/>
          </a:xfrm>
          <a:prstGeom prst="rect">
            <a:avLst/>
          </a:prstGeom>
          <a:noFill/>
          <a:ln>
            <a:noFill/>
          </a:ln>
        </p:spPr>
        <p:txBody>
          <a:bodyPr lIns="91425" tIns="91425" rIns="91425" bIns="91425" anchor="t" anchorCtr="0">
            <a:noAutofit/>
          </a:bodyPr>
          <a:lstStyle/>
          <a:p>
            <a:pPr lvl="0" rtl="0">
              <a:spcBef>
                <a:spcPts val="0"/>
              </a:spcBef>
              <a:buNone/>
            </a:pPr>
            <a:r>
              <a:rPr lang="en" sz="2200" b="1" dirty="0" smtClean="0">
                <a:solidFill>
                  <a:srgbClr val="1155CC"/>
                </a:solidFill>
                <a:latin typeface="Courier New"/>
                <a:ea typeface="Courier New"/>
                <a:cs typeface="Courier New"/>
                <a:sym typeface="Courier New"/>
              </a:rPr>
              <a:t>another</a:t>
            </a:r>
            <a:r>
              <a:rPr lang="en-US" sz="2200" b="1" dirty="0" smtClean="0">
                <a:solidFill>
                  <a:srgbClr val="1155CC"/>
                </a:solidFill>
                <a:latin typeface="Courier New"/>
                <a:ea typeface="Courier New"/>
                <a:cs typeface="Courier New"/>
                <a:sym typeface="Courier New"/>
              </a:rPr>
              <a:t>Pointer</a:t>
            </a:r>
            <a:r>
              <a:rPr lang="en" sz="2200" b="1" dirty="0" smtClean="0">
                <a:solidFill>
                  <a:srgbClr val="1155CC"/>
                </a:solidFill>
                <a:latin typeface="Courier New"/>
                <a:ea typeface="Courier New"/>
                <a:cs typeface="Courier New"/>
                <a:sym typeface="Courier New"/>
              </a:rPr>
              <a:t>ToBob1</a:t>
            </a:r>
            <a:endParaRPr lang="en" sz="2200" b="1" dirty="0">
              <a:solidFill>
                <a:srgbClr val="1155CC"/>
              </a:solidFill>
              <a:latin typeface="Courier New"/>
              <a:ea typeface="Courier New"/>
              <a:cs typeface="Courier New"/>
              <a:sym typeface="Courier New"/>
            </a:endParaRPr>
          </a:p>
        </p:txBody>
      </p:sp>
    </p:spTree>
  </p:cSld>
  <p:clrMapOvr>
    <a:masterClrMapping/>
  </p:clrMapOvr>
  <p:transition xmlns:p14="http://schemas.microsoft.com/office/powerpoint/2010/main" spd="slow">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Shape 250"/>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t>Class Character </a:t>
            </a:r>
          </a:p>
        </p:txBody>
      </p:sp>
      <p:sp>
        <p:nvSpPr>
          <p:cNvPr id="251" name="Shape 251"/>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spcBef>
                <a:spcPts val="0"/>
              </a:spcBef>
              <a:buNone/>
            </a:pPr>
            <a:r>
              <a:rPr lang="en" sz="2200"/>
              <a:t>class Character contains useful methods</a:t>
            </a:r>
          </a:p>
          <a:p>
            <a:pPr marL="457200" lvl="0" indent="-368300" rtl="0">
              <a:spcBef>
                <a:spcPts val="0"/>
              </a:spcBef>
              <a:buClr>
                <a:schemeClr val="dk1"/>
              </a:buClr>
              <a:buSzPct val="100000"/>
              <a:buFont typeface="Arial"/>
              <a:buChar char="●"/>
            </a:pPr>
            <a:r>
              <a:rPr lang="en" sz="2200"/>
              <a:t>Examples of useful </a:t>
            </a:r>
            <a:r>
              <a:rPr lang="en" sz="2200" b="1">
                <a:solidFill>
                  <a:srgbClr val="1155CC"/>
                </a:solidFill>
                <a:latin typeface="Courier New"/>
                <a:ea typeface="Courier New"/>
                <a:cs typeface="Courier New"/>
                <a:sym typeface="Courier New"/>
              </a:rPr>
              <a:t>Character</a:t>
            </a:r>
            <a:r>
              <a:rPr lang="en" sz="2200"/>
              <a:t> methods:</a:t>
            </a:r>
          </a:p>
          <a:p>
            <a:pPr marL="914400" lvl="1" indent="-368300" rtl="0">
              <a:spcBef>
                <a:spcPts val="0"/>
              </a:spcBef>
              <a:buClr>
                <a:schemeClr val="dk1"/>
              </a:buClr>
              <a:buSzPct val="100000"/>
              <a:buFont typeface="Courier New"/>
              <a:buChar char="o"/>
            </a:pPr>
            <a:r>
              <a:rPr lang="en" sz="2200" b="1">
                <a:solidFill>
                  <a:srgbClr val="1155CC"/>
                </a:solidFill>
                <a:latin typeface="Courier New"/>
                <a:ea typeface="Courier New"/>
                <a:cs typeface="Courier New"/>
                <a:sym typeface="Courier New"/>
              </a:rPr>
              <a:t>Character.isDigit(c)</a:t>
            </a:r>
          </a:p>
          <a:p>
            <a:pPr marL="914400" lvl="1" indent="-368300" rtl="0">
              <a:spcBef>
                <a:spcPts val="0"/>
              </a:spcBef>
              <a:buClr>
                <a:schemeClr val="dk1"/>
              </a:buClr>
              <a:buSzPct val="100000"/>
              <a:buFont typeface="Courier New"/>
              <a:buChar char="o"/>
            </a:pPr>
            <a:r>
              <a:rPr lang="en" sz="2200" b="1">
                <a:solidFill>
                  <a:srgbClr val="1155CC"/>
                </a:solidFill>
                <a:latin typeface="Courier New"/>
                <a:ea typeface="Courier New"/>
                <a:cs typeface="Courier New"/>
                <a:sym typeface="Courier New"/>
              </a:rPr>
              <a:t>Character.isLetter(c)</a:t>
            </a:r>
          </a:p>
          <a:p>
            <a:pPr marL="914400" lvl="1" indent="-368300" rtl="0">
              <a:spcBef>
                <a:spcPts val="0"/>
              </a:spcBef>
              <a:buClr>
                <a:schemeClr val="dk1"/>
              </a:buClr>
              <a:buSzPct val="100000"/>
              <a:buFont typeface="Courier New"/>
              <a:buChar char="o"/>
            </a:pPr>
            <a:r>
              <a:rPr lang="en" sz="2200" b="1">
                <a:solidFill>
                  <a:srgbClr val="1155CC"/>
                </a:solidFill>
                <a:latin typeface="Courier New"/>
                <a:ea typeface="Courier New"/>
                <a:cs typeface="Courier New"/>
                <a:sym typeface="Courier New"/>
              </a:rPr>
              <a:t>Character.isWhitespace(c)</a:t>
            </a:r>
          </a:p>
          <a:p>
            <a:pPr marL="914400" lvl="1" indent="-368300" rtl="0">
              <a:spcBef>
                <a:spcPts val="0"/>
              </a:spcBef>
              <a:buClr>
                <a:schemeClr val="dk1"/>
              </a:buClr>
              <a:buSzPct val="100000"/>
              <a:buFont typeface="Courier New"/>
              <a:buChar char="o"/>
            </a:pPr>
            <a:r>
              <a:rPr lang="en" sz="2200" b="1">
                <a:solidFill>
                  <a:srgbClr val="1155CC"/>
                </a:solidFill>
                <a:latin typeface="Courier New"/>
                <a:ea typeface="Courier New"/>
                <a:cs typeface="Courier New"/>
                <a:sym typeface="Courier New"/>
              </a:rPr>
              <a:t>Character.isLowerCase(c)</a:t>
            </a:r>
          </a:p>
          <a:p>
            <a:pPr marL="914400" lvl="1" indent="-368300" rtl="0">
              <a:spcBef>
                <a:spcPts val="0"/>
              </a:spcBef>
              <a:buClr>
                <a:schemeClr val="dk1"/>
              </a:buClr>
              <a:buSzPct val="100000"/>
              <a:buFont typeface="Courier New"/>
              <a:buChar char="o"/>
            </a:pPr>
            <a:r>
              <a:rPr lang="en" sz="2200" b="1">
                <a:solidFill>
                  <a:srgbClr val="1155CC"/>
                </a:solidFill>
                <a:latin typeface="Courier New"/>
                <a:ea typeface="Courier New"/>
                <a:cs typeface="Courier New"/>
                <a:sym typeface="Courier New"/>
              </a:rPr>
              <a:t>Character.toLowerCase(c)</a:t>
            </a:r>
          </a:p>
          <a:p>
            <a:pPr marL="914400" lvl="1" indent="-368300" rtl="0">
              <a:spcBef>
                <a:spcPts val="0"/>
              </a:spcBef>
              <a:buClr>
                <a:schemeClr val="dk1"/>
              </a:buClr>
              <a:buSzPct val="100000"/>
              <a:buFont typeface="Courier New"/>
              <a:buChar char="o"/>
            </a:pPr>
            <a:r>
              <a:rPr lang="en" sz="2200"/>
              <a:t>see Java API for more!</a:t>
            </a:r>
          </a:p>
          <a:p>
            <a:pPr marL="457200" lvl="0" indent="-368300" rtl="0">
              <a:spcBef>
                <a:spcPts val="0"/>
              </a:spcBef>
              <a:buClr>
                <a:schemeClr val="dk1"/>
              </a:buClr>
              <a:buSzPct val="100000"/>
              <a:buFont typeface="Arial"/>
              <a:buChar char="●"/>
            </a:pPr>
            <a:r>
              <a:rPr lang="en" sz="2200"/>
              <a:t>These methods are </a:t>
            </a:r>
            <a:r>
              <a:rPr lang="en" sz="2200" b="1">
                <a:solidFill>
                  <a:srgbClr val="1155CC"/>
                </a:solidFill>
                <a:latin typeface="Courier New"/>
                <a:ea typeface="Courier New"/>
                <a:cs typeface="Courier New"/>
                <a:sym typeface="Courier New"/>
              </a:rPr>
              <a:t>static</a:t>
            </a:r>
            <a:r>
              <a:rPr lang="en" sz="2200"/>
              <a:t> and are applied to </a:t>
            </a:r>
            <a:r>
              <a:rPr lang="en" sz="2200" b="1">
                <a:solidFill>
                  <a:srgbClr val="1155CC"/>
                </a:solidFill>
                <a:latin typeface="Courier New"/>
                <a:ea typeface="Courier New"/>
                <a:cs typeface="Courier New"/>
                <a:sym typeface="Courier New"/>
              </a:rPr>
              <a:t>char c</a:t>
            </a:r>
          </a:p>
        </p:txBody>
      </p:sp>
      <p:sp>
        <p:nvSpPr>
          <p:cNvPr id="252" name="Shape 252"/>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Tree>
  </p:cSld>
  <p:clrMapOvr>
    <a:masterClrMapping/>
  </p:clrMapOvr>
  <p:transition xmlns:p14="http://schemas.microsoft.com/office/powerpoint/2010/mai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Shape 257"/>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solidFill>
                  <a:srgbClr val="1155CC"/>
                </a:solidFill>
              </a:rPr>
              <a:t>Demo 6:</a:t>
            </a:r>
            <a:r>
              <a:rPr lang="en" sz="3200"/>
              <a:t> chars</a:t>
            </a:r>
          </a:p>
        </p:txBody>
      </p:sp>
      <p:sp>
        <p:nvSpPr>
          <p:cNvPr id="258" name="Shape 258"/>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marR="0" lvl="0" indent="-368300" algn="l" rtl="0">
              <a:lnSpc>
                <a:spcPct val="100000"/>
              </a:lnSpc>
              <a:spcBef>
                <a:spcPts val="600"/>
              </a:spcBef>
              <a:spcAft>
                <a:spcPts val="0"/>
              </a:spcAft>
              <a:buClr>
                <a:schemeClr val="dk1"/>
              </a:buClr>
              <a:buSzPct val="100000"/>
              <a:buFont typeface="Arial"/>
              <a:buChar char="●"/>
            </a:pPr>
            <a:r>
              <a:rPr lang="en" sz="2200" dirty="0"/>
              <a:t>Notice the characters beginning with a </a:t>
            </a:r>
            <a:r>
              <a:rPr lang="en" sz="2200" b="1" dirty="0">
                <a:solidFill>
                  <a:srgbClr val="1155CC"/>
                </a:solidFill>
                <a:latin typeface="Courier New"/>
                <a:ea typeface="Courier New"/>
                <a:cs typeface="Courier New"/>
                <a:sym typeface="Courier New"/>
              </a:rPr>
              <a:t>\</a:t>
            </a:r>
            <a:r>
              <a:rPr lang="en" sz="2200" dirty="0"/>
              <a:t>. These are called escaped characters and have a special meaning</a:t>
            </a:r>
          </a:p>
          <a:p>
            <a:pPr marL="914400" marR="0" lvl="1" indent="-368300" algn="l" rtl="0">
              <a:lnSpc>
                <a:spcPct val="100000"/>
              </a:lnSpc>
              <a:spcBef>
                <a:spcPts val="600"/>
              </a:spcBef>
              <a:spcAft>
                <a:spcPts val="0"/>
              </a:spcAft>
              <a:buClr>
                <a:schemeClr val="dk1"/>
              </a:buClr>
              <a:buSzPct val="100000"/>
              <a:buFont typeface="Courier New"/>
              <a:buChar char="o"/>
            </a:pPr>
            <a:r>
              <a:rPr lang="en" sz="2200" dirty="0"/>
              <a:t>Examples: </a:t>
            </a:r>
            <a:r>
              <a:rPr lang="en" sz="2200" b="1" dirty="0">
                <a:solidFill>
                  <a:srgbClr val="1155CC"/>
                </a:solidFill>
                <a:latin typeface="Courier New"/>
                <a:ea typeface="Courier New"/>
                <a:cs typeface="Courier New"/>
                <a:sym typeface="Courier New"/>
              </a:rPr>
              <a:t>‘\n’  ‘\t’  ‘\”’   ‘\’’</a:t>
            </a:r>
          </a:p>
          <a:p>
            <a:pPr marL="914400" marR="0" lvl="1" indent="-368300" algn="l" rtl="0">
              <a:lnSpc>
                <a:spcPct val="100000"/>
              </a:lnSpc>
              <a:spcBef>
                <a:spcPts val="600"/>
              </a:spcBef>
              <a:spcAft>
                <a:spcPts val="0"/>
              </a:spcAft>
              <a:buClr>
                <a:schemeClr val="dk1"/>
              </a:buClr>
              <a:buSzPct val="100000"/>
              <a:buFont typeface="Courier New"/>
              <a:buChar char="o"/>
            </a:pPr>
            <a:r>
              <a:rPr lang="en" sz="2200" dirty="0"/>
              <a:t>Google search “java tutorial escaped characters” to see all the escaped characters</a:t>
            </a:r>
          </a:p>
          <a:p>
            <a:pPr marL="457200" marR="0" lvl="0" indent="-368300" algn="l" rtl="0">
              <a:lnSpc>
                <a:spcPct val="100000"/>
              </a:lnSpc>
              <a:spcBef>
                <a:spcPts val="600"/>
              </a:spcBef>
              <a:spcAft>
                <a:spcPts val="0"/>
              </a:spcAft>
              <a:buClr>
                <a:schemeClr val="dk1"/>
              </a:buClr>
              <a:buSzPct val="100000"/>
              <a:buFont typeface="Arial"/>
              <a:buChar char="●"/>
            </a:pPr>
            <a:r>
              <a:rPr lang="en" sz="2200" dirty="0"/>
              <a:t>Character int values for letters and numbers are sequential</a:t>
            </a:r>
          </a:p>
          <a:p>
            <a:pPr marL="457200" marR="0" lvl="0" indent="-368300" algn="l" rtl="0">
              <a:lnSpc>
                <a:spcPct val="100000"/>
              </a:lnSpc>
              <a:spcBef>
                <a:spcPts val="600"/>
              </a:spcBef>
              <a:spcAft>
                <a:spcPts val="0"/>
              </a:spcAft>
              <a:buClr>
                <a:schemeClr val="dk1"/>
              </a:buClr>
              <a:buSzPct val="100000"/>
              <a:buFont typeface="Arial"/>
              <a:buChar char="●"/>
            </a:pPr>
            <a:r>
              <a:rPr lang="en" sz="2200" b="1" dirty="0">
                <a:solidFill>
                  <a:srgbClr val="1155CC"/>
                </a:solidFill>
                <a:latin typeface="Courier New"/>
                <a:ea typeface="Courier New"/>
                <a:cs typeface="Courier New"/>
                <a:sym typeface="Courier New"/>
              </a:rPr>
              <a:t>chars</a:t>
            </a:r>
            <a:r>
              <a:rPr lang="en" sz="2200" dirty="0"/>
              <a:t> can be compared by their int value.</a:t>
            </a:r>
          </a:p>
        </p:txBody>
      </p:sp>
      <p:sp>
        <p:nvSpPr>
          <p:cNvPr id="259" name="Shape 259"/>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Tree>
  </p:cSld>
  <p:clrMapOvr>
    <a:masterClrMapping/>
  </p:clrMapOvr>
  <p:transition xmlns:p14="http://schemas.microsoft.com/office/powerpoint/2010/mai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Shape 264"/>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t>Strings: Special objects</a:t>
            </a:r>
          </a:p>
        </p:txBody>
      </p:sp>
      <p:sp>
        <p:nvSpPr>
          <p:cNvPr id="265" name="Shape 265"/>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368300" rtl="0">
              <a:spcBef>
                <a:spcPts val="0"/>
              </a:spcBef>
              <a:buClr>
                <a:schemeClr val="dk1"/>
              </a:buClr>
              <a:buSzPct val="100000"/>
              <a:buFont typeface="Arial"/>
              <a:buChar char="●"/>
            </a:pPr>
            <a:r>
              <a:rPr lang="en" sz="2200"/>
              <a:t>Strings are objects</a:t>
            </a:r>
          </a:p>
          <a:p>
            <a:pPr marL="457200" lvl="0" indent="-368300" rtl="0">
              <a:spcBef>
                <a:spcPts val="0"/>
              </a:spcBef>
              <a:buClr>
                <a:schemeClr val="dk1"/>
              </a:buClr>
              <a:buSzPct val="100000"/>
              <a:buFont typeface="Arial"/>
              <a:buChar char="●"/>
            </a:pPr>
            <a:r>
              <a:rPr lang="en" sz="2200"/>
              <a:t>However:</a:t>
            </a:r>
          </a:p>
          <a:p>
            <a:pPr marL="914400" lvl="1" indent="-368300" rtl="0">
              <a:spcBef>
                <a:spcPts val="0"/>
              </a:spcBef>
              <a:buClr>
                <a:schemeClr val="dk1"/>
              </a:buClr>
              <a:buSzPct val="100000"/>
              <a:buFont typeface="Courier New"/>
              <a:buChar char="o"/>
            </a:pPr>
            <a:r>
              <a:rPr lang="en" sz="2200"/>
              <a:t>They can be created with literals</a:t>
            </a:r>
          </a:p>
          <a:p>
            <a:pPr marL="914400" lvl="1" indent="-368300" rtl="0">
              <a:spcBef>
                <a:spcPts val="0"/>
              </a:spcBef>
              <a:buClr>
                <a:schemeClr val="dk1"/>
              </a:buClr>
              <a:buSzPct val="100000"/>
              <a:buFont typeface="Courier New"/>
              <a:buChar char="o"/>
            </a:pPr>
            <a:r>
              <a:rPr lang="en" sz="2200"/>
              <a:t>They are immutable (unchangeable)</a:t>
            </a:r>
          </a:p>
        </p:txBody>
      </p:sp>
      <p:sp>
        <p:nvSpPr>
          <p:cNvPr id="266" name="Shape 266"/>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Tree>
  </p:cSld>
  <p:clrMapOvr>
    <a:masterClrMapping/>
  </p:clrMapOvr>
  <p:transition xmlns:p14="http://schemas.microsoft.com/office/powerpoint/2010/main" spd="slow">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Shape 271"/>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String literals</a:t>
            </a:r>
          </a:p>
        </p:txBody>
      </p:sp>
      <p:sp>
        <p:nvSpPr>
          <p:cNvPr id="272" name="Shape 272"/>
          <p:cNvSpPr txBox="1">
            <a:spLocks noGrp="1"/>
          </p:cNvSpPr>
          <p:nvPr>
            <p:ph type="body" idx="1"/>
          </p:nvPr>
        </p:nvSpPr>
        <p:spPr>
          <a:xfrm>
            <a:off x="457200" y="1063375"/>
            <a:ext cx="8229600" cy="3725699"/>
          </a:xfrm>
          <a:prstGeom prst="rect">
            <a:avLst/>
          </a:prstGeom>
        </p:spPr>
        <p:txBody>
          <a:bodyPr lIns="91425" tIns="91425" rIns="91425" bIns="91425" anchor="t" anchorCtr="0">
            <a:noAutofit/>
          </a:bodyPr>
          <a:lstStyle/>
          <a:p>
            <a:pPr lvl="0" rtl="0">
              <a:spcBef>
                <a:spcPts val="0"/>
              </a:spcBef>
              <a:buNone/>
            </a:pPr>
            <a:r>
              <a:rPr lang="en" sz="2200" dirty="0"/>
              <a:t>String instantiation:</a:t>
            </a:r>
          </a:p>
          <a:p>
            <a:pPr marL="457200" lvl="0" indent="-368300" rtl="0">
              <a:spcBef>
                <a:spcPts val="0"/>
              </a:spcBef>
              <a:buClr>
                <a:schemeClr val="dk1"/>
              </a:buClr>
              <a:buSzPct val="100000"/>
              <a:buFont typeface="Arial"/>
              <a:buChar char="●"/>
            </a:pPr>
            <a:r>
              <a:rPr lang="en" sz="2200" dirty="0"/>
              <a:t>Constructor: </a:t>
            </a:r>
            <a:r>
              <a:rPr lang="en" sz="2200" b="1" dirty="0">
                <a:solidFill>
                  <a:srgbClr val="1155CC"/>
                </a:solidFill>
                <a:latin typeface="Courier New"/>
                <a:ea typeface="Courier New"/>
                <a:cs typeface="Courier New"/>
                <a:sym typeface="Courier New"/>
              </a:rPr>
              <a:t>String </a:t>
            </a:r>
            <a:r>
              <a:rPr lang="en" sz="2200" b="1" dirty="0" smtClean="0">
                <a:solidFill>
                  <a:srgbClr val="1155CC"/>
                </a:solidFill>
                <a:latin typeface="Courier New"/>
                <a:ea typeface="Courier New"/>
                <a:cs typeface="Courier New"/>
                <a:sym typeface="Courier New"/>
              </a:rPr>
              <a:t>s= </a:t>
            </a:r>
            <a:r>
              <a:rPr lang="en" sz="2200" b="1" dirty="0">
                <a:solidFill>
                  <a:srgbClr val="1155CC"/>
                </a:solidFill>
                <a:latin typeface="Courier New"/>
                <a:ea typeface="Courier New"/>
                <a:cs typeface="Courier New"/>
                <a:sym typeface="Courier New"/>
              </a:rPr>
              <a:t>new String(“dog”);</a:t>
            </a:r>
          </a:p>
          <a:p>
            <a:pPr marL="457200" lvl="0" indent="-368300" rtl="0">
              <a:spcBef>
                <a:spcPts val="0"/>
              </a:spcBef>
              <a:buClr>
                <a:schemeClr val="dk1"/>
              </a:buClr>
              <a:buSzPct val="100000"/>
              <a:buFont typeface="Arial"/>
              <a:buChar char="●"/>
            </a:pPr>
            <a:r>
              <a:rPr lang="en" sz="2200" dirty="0"/>
              <a:t>Literal: </a:t>
            </a:r>
            <a:r>
              <a:rPr lang="en" sz="2200" b="1" dirty="0">
                <a:solidFill>
                  <a:srgbClr val="1155CC"/>
                </a:solidFill>
                <a:latin typeface="Courier New"/>
                <a:ea typeface="Courier New"/>
                <a:cs typeface="Courier New"/>
                <a:sym typeface="Courier New"/>
              </a:rPr>
              <a:t>String </a:t>
            </a:r>
            <a:r>
              <a:rPr lang="en" sz="2200" b="1" dirty="0" smtClean="0">
                <a:solidFill>
                  <a:srgbClr val="1155CC"/>
                </a:solidFill>
                <a:latin typeface="Courier New"/>
                <a:ea typeface="Courier New"/>
                <a:cs typeface="Courier New"/>
                <a:sym typeface="Courier New"/>
              </a:rPr>
              <a:t>s2= </a:t>
            </a:r>
            <a:r>
              <a:rPr lang="en" sz="2200" b="1" dirty="0">
                <a:solidFill>
                  <a:srgbClr val="1155CC"/>
                </a:solidFill>
                <a:latin typeface="Courier New"/>
                <a:ea typeface="Courier New"/>
                <a:cs typeface="Courier New"/>
                <a:sym typeface="Courier New"/>
              </a:rPr>
              <a:t>“dog”;</a:t>
            </a:r>
          </a:p>
          <a:p>
            <a:pPr marL="457200" lvl="0" indent="-368300" rtl="0">
              <a:spcBef>
                <a:spcPts val="0"/>
              </a:spcBef>
              <a:buClr>
                <a:schemeClr val="dk1"/>
              </a:buClr>
              <a:buSzPct val="100000"/>
              <a:buFont typeface="Arial"/>
              <a:buChar char="●"/>
            </a:pPr>
            <a:r>
              <a:rPr lang="en" sz="2200" dirty="0"/>
              <a:t>Roughly equivalent, but literal is preferred</a:t>
            </a:r>
          </a:p>
          <a:p>
            <a:pPr lvl="0" rtl="0">
              <a:spcBef>
                <a:spcPts val="0"/>
              </a:spcBef>
              <a:buNone/>
            </a:pPr>
            <a:endParaRPr sz="2200" dirty="0"/>
          </a:p>
        </p:txBody>
      </p:sp>
      <p:sp>
        <p:nvSpPr>
          <p:cNvPr id="273" name="Shape 273"/>
          <p:cNvSpPr txBox="1"/>
          <p:nvPr/>
        </p:nvSpPr>
        <p:spPr>
          <a:xfrm>
            <a:off x="1049775" y="2926225"/>
            <a:ext cx="962099" cy="453299"/>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s</a:t>
            </a:r>
          </a:p>
        </p:txBody>
      </p:sp>
      <p:cxnSp>
        <p:nvCxnSpPr>
          <p:cNvPr id="274" name="Shape 274"/>
          <p:cNvCxnSpPr>
            <a:stCxn id="275" idx="3"/>
            <a:endCxn id="276" idx="1"/>
          </p:cNvCxnSpPr>
          <p:nvPr/>
        </p:nvCxnSpPr>
        <p:spPr>
          <a:xfrm>
            <a:off x="2983174" y="3152874"/>
            <a:ext cx="3488100" cy="0"/>
          </a:xfrm>
          <a:prstGeom prst="straightConnector1">
            <a:avLst/>
          </a:prstGeom>
          <a:noFill/>
          <a:ln w="38100" cap="flat">
            <a:solidFill>
              <a:schemeClr val="dk2"/>
            </a:solidFill>
            <a:prstDash val="solid"/>
            <a:round/>
            <a:headEnd type="none" w="lg" len="lg"/>
            <a:tailEnd type="triangle" w="lg" len="lg"/>
          </a:ln>
        </p:spPr>
      </p:cxnSp>
      <p:sp>
        <p:nvSpPr>
          <p:cNvPr id="277" name="Shape 277"/>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
        <p:nvSpPr>
          <p:cNvPr id="275" name="Shape 275"/>
          <p:cNvSpPr/>
          <p:nvPr/>
        </p:nvSpPr>
        <p:spPr>
          <a:xfrm>
            <a:off x="1445975" y="2926225"/>
            <a:ext cx="1537199"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String@0x62</a:t>
            </a:r>
          </a:p>
        </p:txBody>
      </p:sp>
      <p:sp>
        <p:nvSpPr>
          <p:cNvPr id="278" name="Shape 278"/>
          <p:cNvSpPr/>
          <p:nvPr/>
        </p:nvSpPr>
        <p:spPr>
          <a:xfrm>
            <a:off x="1445975" y="3467150"/>
            <a:ext cx="1537199"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String@0x28</a:t>
            </a:r>
          </a:p>
        </p:txBody>
      </p:sp>
      <p:sp>
        <p:nvSpPr>
          <p:cNvPr id="279" name="Shape 279"/>
          <p:cNvSpPr txBox="1"/>
          <p:nvPr/>
        </p:nvSpPr>
        <p:spPr>
          <a:xfrm>
            <a:off x="921175" y="3467150"/>
            <a:ext cx="962099" cy="453299"/>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s2</a:t>
            </a:r>
          </a:p>
        </p:txBody>
      </p:sp>
      <p:cxnSp>
        <p:nvCxnSpPr>
          <p:cNvPr id="280" name="Shape 280"/>
          <p:cNvCxnSpPr>
            <a:stCxn id="278" idx="3"/>
            <a:endCxn id="281" idx="1"/>
          </p:cNvCxnSpPr>
          <p:nvPr/>
        </p:nvCxnSpPr>
        <p:spPr>
          <a:xfrm>
            <a:off x="2983174" y="3693799"/>
            <a:ext cx="651000" cy="0"/>
          </a:xfrm>
          <a:prstGeom prst="straightConnector1">
            <a:avLst/>
          </a:prstGeom>
          <a:noFill/>
          <a:ln w="38100" cap="flat">
            <a:solidFill>
              <a:schemeClr val="dk2"/>
            </a:solidFill>
            <a:prstDash val="solid"/>
            <a:round/>
            <a:headEnd type="none" w="lg" len="lg"/>
            <a:tailEnd type="triangle" w="lg" len="lg"/>
          </a:ln>
        </p:spPr>
      </p:cxnSp>
      <p:grpSp>
        <p:nvGrpSpPr>
          <p:cNvPr id="282" name="Shape 282"/>
          <p:cNvGrpSpPr/>
          <p:nvPr/>
        </p:nvGrpSpPr>
        <p:grpSpPr>
          <a:xfrm>
            <a:off x="3634187" y="3467137"/>
            <a:ext cx="2186099" cy="1310712"/>
            <a:chOff x="3676400" y="3432862"/>
            <a:chExt cx="2186099" cy="1310712"/>
          </a:xfrm>
        </p:grpSpPr>
        <p:sp>
          <p:nvSpPr>
            <p:cNvPr id="283" name="Shape 283"/>
            <p:cNvSpPr txBox="1"/>
            <p:nvPr/>
          </p:nvSpPr>
          <p:spPr>
            <a:xfrm>
              <a:off x="4347425" y="4166174"/>
              <a:ext cx="759599" cy="366000"/>
            </a:xfrm>
            <a:prstGeom prst="rect">
              <a:avLst/>
            </a:prstGeom>
            <a:noFill/>
            <a:ln>
              <a:noFill/>
            </a:ln>
          </p:spPr>
          <p:txBody>
            <a:bodyPr lIns="91425" tIns="91425" rIns="91425" bIns="91425" anchor="t" anchorCtr="0">
              <a:noAutofit/>
            </a:bodyPr>
            <a:lstStyle/>
            <a:p>
              <a:pPr lvl="0" rtl="0">
                <a:spcBef>
                  <a:spcPts val="0"/>
                </a:spcBef>
                <a:buNone/>
              </a:pPr>
              <a:r>
                <a:rPr lang="en" sz="1600"/>
                <a:t>“dog”</a:t>
              </a:r>
            </a:p>
          </p:txBody>
        </p:sp>
        <p:sp>
          <p:nvSpPr>
            <p:cNvPr id="281" name="Shape 281"/>
            <p:cNvSpPr/>
            <p:nvPr/>
          </p:nvSpPr>
          <p:spPr>
            <a:xfrm>
              <a:off x="3676400" y="3432862"/>
              <a:ext cx="14526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solidFill>
                    <a:schemeClr val="dk1"/>
                  </a:solidFill>
                </a:rPr>
                <a:t>String@0x28</a:t>
              </a:r>
            </a:p>
          </p:txBody>
        </p:sp>
        <p:sp>
          <p:nvSpPr>
            <p:cNvPr id="284" name="Shape 284"/>
            <p:cNvSpPr txBox="1"/>
            <p:nvPr/>
          </p:nvSpPr>
          <p:spPr>
            <a:xfrm>
              <a:off x="3676400" y="3886175"/>
              <a:ext cx="2186099" cy="857400"/>
            </a:xfrm>
            <a:prstGeom prst="rect">
              <a:avLst/>
            </a:prstGeom>
            <a:noFill/>
            <a:ln w="19050" cap="flat">
              <a:solidFill>
                <a:schemeClr val="dk2"/>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grpSp>
      <p:grpSp>
        <p:nvGrpSpPr>
          <p:cNvPr id="285" name="Shape 285"/>
          <p:cNvGrpSpPr/>
          <p:nvPr/>
        </p:nvGrpSpPr>
        <p:grpSpPr>
          <a:xfrm>
            <a:off x="6471312" y="2926212"/>
            <a:ext cx="2186099" cy="1310712"/>
            <a:chOff x="3676400" y="3432862"/>
            <a:chExt cx="2186099" cy="1310712"/>
          </a:xfrm>
        </p:grpSpPr>
        <p:sp>
          <p:nvSpPr>
            <p:cNvPr id="286" name="Shape 286"/>
            <p:cNvSpPr txBox="1"/>
            <p:nvPr/>
          </p:nvSpPr>
          <p:spPr>
            <a:xfrm>
              <a:off x="4347425" y="4166174"/>
              <a:ext cx="759599" cy="366000"/>
            </a:xfrm>
            <a:prstGeom prst="rect">
              <a:avLst/>
            </a:prstGeom>
            <a:noFill/>
            <a:ln>
              <a:noFill/>
            </a:ln>
          </p:spPr>
          <p:txBody>
            <a:bodyPr lIns="91425" tIns="91425" rIns="91425" bIns="91425" anchor="t" anchorCtr="0">
              <a:noAutofit/>
            </a:bodyPr>
            <a:lstStyle/>
            <a:p>
              <a:pPr lvl="0" rtl="0">
                <a:spcBef>
                  <a:spcPts val="0"/>
                </a:spcBef>
                <a:buNone/>
              </a:pPr>
              <a:r>
                <a:rPr lang="en" sz="1600"/>
                <a:t>“dog”</a:t>
              </a:r>
            </a:p>
          </p:txBody>
        </p:sp>
        <p:sp>
          <p:nvSpPr>
            <p:cNvPr id="287" name="Shape 287"/>
            <p:cNvSpPr/>
            <p:nvPr/>
          </p:nvSpPr>
          <p:spPr>
            <a:xfrm>
              <a:off x="3676400" y="3432862"/>
              <a:ext cx="14526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solidFill>
                    <a:schemeClr val="dk1"/>
                  </a:solidFill>
                </a:rPr>
                <a:t>String@0x62</a:t>
              </a:r>
            </a:p>
          </p:txBody>
        </p:sp>
        <p:sp>
          <p:nvSpPr>
            <p:cNvPr id="288" name="Shape 288"/>
            <p:cNvSpPr txBox="1"/>
            <p:nvPr/>
          </p:nvSpPr>
          <p:spPr>
            <a:xfrm>
              <a:off x="3676400" y="3886175"/>
              <a:ext cx="2186099" cy="857400"/>
            </a:xfrm>
            <a:prstGeom prst="rect">
              <a:avLst/>
            </a:prstGeom>
            <a:noFill/>
            <a:ln w="19050" cap="flat">
              <a:solidFill>
                <a:schemeClr val="dk2"/>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grpSp>
    </p:spTree>
  </p:cSld>
  <p:clrMapOvr>
    <a:masterClrMapping/>
  </p:clrMapOvr>
  <p:transition xmlns:p14="http://schemas.microsoft.com/office/powerpoint/2010/main" spd="slow">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92"/>
        <p:cNvGrpSpPr/>
        <p:nvPr/>
      </p:nvGrpSpPr>
      <p:grpSpPr>
        <a:xfrm>
          <a:off x="0" y="0"/>
          <a:ext cx="0" cy="0"/>
          <a:chOff x="0" y="0"/>
          <a:chExt cx="0" cy="0"/>
        </a:xfrm>
      </p:grpSpPr>
      <p:sp>
        <p:nvSpPr>
          <p:cNvPr id="293" name="Shape 293"/>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t>Strings are immutable</a:t>
            </a:r>
          </a:p>
        </p:txBody>
      </p:sp>
      <p:sp>
        <p:nvSpPr>
          <p:cNvPr id="294" name="Shape 294"/>
          <p:cNvSpPr txBox="1">
            <a:spLocks noGrp="1"/>
          </p:cNvSpPr>
          <p:nvPr>
            <p:ph type="body" idx="1"/>
          </p:nvPr>
        </p:nvSpPr>
        <p:spPr>
          <a:xfrm>
            <a:off x="457200" y="1200150"/>
            <a:ext cx="8627700" cy="3725699"/>
          </a:xfrm>
          <a:prstGeom prst="rect">
            <a:avLst/>
          </a:prstGeom>
        </p:spPr>
        <p:txBody>
          <a:bodyPr lIns="91425" tIns="91425" rIns="91425" bIns="91425" anchor="t" anchorCtr="0">
            <a:noAutofit/>
          </a:bodyPr>
          <a:lstStyle/>
          <a:p>
            <a:pPr lvl="0" rtl="0">
              <a:spcBef>
                <a:spcPts val="0"/>
              </a:spcBef>
              <a:buNone/>
            </a:pPr>
            <a:r>
              <a:rPr lang="en" sz="2200" dirty="0"/>
              <a:t>Once a String is created, it cannot be changed</a:t>
            </a:r>
          </a:p>
          <a:p>
            <a:pPr marL="457200" lvl="0" indent="-368300" rtl="0">
              <a:spcBef>
                <a:spcPts val="0"/>
              </a:spcBef>
              <a:buClr>
                <a:schemeClr val="dk1"/>
              </a:buClr>
              <a:buSzPct val="100000"/>
              <a:buFont typeface="Arial"/>
              <a:buChar char="●"/>
            </a:pPr>
            <a:r>
              <a:rPr lang="en" sz="2200" dirty="0"/>
              <a:t>Methods such as </a:t>
            </a:r>
            <a:r>
              <a:rPr lang="en" sz="2200" b="1" dirty="0">
                <a:solidFill>
                  <a:srgbClr val="1155CC"/>
                </a:solidFill>
                <a:latin typeface="Courier New"/>
                <a:ea typeface="Courier New"/>
                <a:cs typeface="Courier New"/>
                <a:sym typeface="Courier New"/>
              </a:rPr>
              <a:t>toLowerCase</a:t>
            </a:r>
            <a:r>
              <a:rPr lang="en" sz="2200" dirty="0"/>
              <a:t> and </a:t>
            </a:r>
            <a:r>
              <a:rPr lang="en" sz="2200" b="1" dirty="0">
                <a:solidFill>
                  <a:srgbClr val="1155CC"/>
                </a:solidFill>
                <a:latin typeface="Courier New"/>
                <a:ea typeface="Courier New"/>
                <a:cs typeface="Courier New"/>
                <a:sym typeface="Courier New"/>
              </a:rPr>
              <a:t>substring </a:t>
            </a:r>
            <a:r>
              <a:rPr lang="en" sz="2200" dirty="0"/>
              <a:t>return new Strings, leaving the original one untouched</a:t>
            </a:r>
          </a:p>
          <a:p>
            <a:pPr marL="457200" lvl="0" indent="-368300" rtl="0">
              <a:spcBef>
                <a:spcPts val="0"/>
              </a:spcBef>
              <a:buClr>
                <a:schemeClr val="dk1"/>
              </a:buClr>
              <a:buSzPct val="100000"/>
              <a:buFont typeface="Arial"/>
              <a:buChar char="●"/>
            </a:pPr>
            <a:r>
              <a:rPr lang="en" sz="2200" dirty="0"/>
              <a:t>In order to “modify” Strings, you instead construct a new String and then reassign it to the original variable:</a:t>
            </a:r>
          </a:p>
          <a:p>
            <a:pPr marL="914400" lvl="1" indent="-368300" rtl="0">
              <a:spcBef>
                <a:spcPts val="0"/>
              </a:spcBef>
              <a:buClr>
                <a:schemeClr val="dk1"/>
              </a:buClr>
              <a:buSzPct val="100000"/>
              <a:buFont typeface="Courier New"/>
              <a:buChar char="o"/>
            </a:pPr>
            <a:r>
              <a:rPr lang="en" sz="2200" b="1" dirty="0">
                <a:solidFill>
                  <a:srgbClr val="1155CC"/>
                </a:solidFill>
                <a:latin typeface="Courier New"/>
                <a:ea typeface="Courier New"/>
                <a:cs typeface="Courier New"/>
                <a:sym typeface="Courier New"/>
              </a:rPr>
              <a:t>String name = “Gries”;</a:t>
            </a:r>
          </a:p>
          <a:p>
            <a:pPr marL="914400" lvl="1" indent="-368300" rtl="0">
              <a:spcBef>
                <a:spcPts val="0"/>
              </a:spcBef>
              <a:buClr>
                <a:schemeClr val="dk1"/>
              </a:buClr>
              <a:buSzPct val="100000"/>
              <a:buFont typeface="Courier New"/>
              <a:buChar char="o"/>
            </a:pPr>
            <a:r>
              <a:rPr lang="en" sz="2200" b="1" dirty="0" smtClean="0">
                <a:solidFill>
                  <a:srgbClr val="1155CC"/>
                </a:solidFill>
                <a:latin typeface="Courier New"/>
                <a:ea typeface="Courier New"/>
                <a:cs typeface="Courier New"/>
                <a:sym typeface="Courier New"/>
              </a:rPr>
              <a:t>name= </a:t>
            </a:r>
            <a:r>
              <a:rPr lang="en" sz="2200" b="1" dirty="0">
                <a:solidFill>
                  <a:srgbClr val="1155CC"/>
                </a:solidFill>
                <a:latin typeface="Courier New"/>
                <a:ea typeface="Courier New"/>
                <a:cs typeface="Courier New"/>
                <a:sym typeface="Courier New"/>
              </a:rPr>
              <a:t>name + “, “;</a:t>
            </a:r>
          </a:p>
          <a:p>
            <a:pPr marL="914400" lvl="1" indent="-368300" rtl="0">
              <a:spcBef>
                <a:spcPts val="0"/>
              </a:spcBef>
              <a:buClr>
                <a:schemeClr val="dk1"/>
              </a:buClr>
              <a:buSzPct val="100000"/>
              <a:buFont typeface="Courier New"/>
              <a:buChar char="o"/>
            </a:pPr>
            <a:r>
              <a:rPr lang="en" sz="2200" b="1" dirty="0" smtClean="0">
                <a:solidFill>
                  <a:srgbClr val="1155CC"/>
                </a:solidFill>
                <a:latin typeface="Courier New"/>
                <a:ea typeface="Courier New"/>
                <a:cs typeface="Courier New"/>
                <a:sym typeface="Courier New"/>
              </a:rPr>
              <a:t>name= </a:t>
            </a:r>
            <a:r>
              <a:rPr lang="en" sz="2200" b="1" dirty="0">
                <a:solidFill>
                  <a:srgbClr val="1155CC"/>
                </a:solidFill>
                <a:latin typeface="Courier New"/>
                <a:ea typeface="Courier New"/>
                <a:cs typeface="Courier New"/>
                <a:sym typeface="Courier New"/>
              </a:rPr>
              <a:t>name + “David”;</a:t>
            </a:r>
          </a:p>
          <a:p>
            <a:pPr marL="914400" lvl="0" indent="0" rtl="0">
              <a:spcBef>
                <a:spcPts val="0"/>
              </a:spcBef>
              <a:buNone/>
            </a:pPr>
            <a:endParaRPr sz="2200" dirty="0"/>
          </a:p>
        </p:txBody>
      </p:sp>
      <p:sp>
        <p:nvSpPr>
          <p:cNvPr id="295" name="Shape 295"/>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Tree>
  </p:cSld>
  <p:clrMapOvr>
    <a:masterClrMapping/>
  </p:clrMapOvr>
  <p:transition xmlns:p14="http://schemas.microsoft.com/office/powerpoint/2010/main" spd="slow">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Shape 300"/>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Strings are immutable</a:t>
            </a:r>
          </a:p>
        </p:txBody>
      </p:sp>
      <p:sp>
        <p:nvSpPr>
          <p:cNvPr id="301" name="Shape 301"/>
          <p:cNvSpPr txBox="1">
            <a:spLocks noGrp="1"/>
          </p:cNvSpPr>
          <p:nvPr>
            <p:ph type="body" idx="1"/>
          </p:nvPr>
        </p:nvSpPr>
        <p:spPr>
          <a:xfrm>
            <a:off x="457200" y="1170150"/>
            <a:ext cx="8229600" cy="3618900"/>
          </a:xfrm>
          <a:prstGeom prst="rect">
            <a:avLst/>
          </a:prstGeom>
        </p:spPr>
        <p:txBody>
          <a:bodyPr lIns="91425" tIns="91425" rIns="91425" bIns="91425" anchor="t" anchorCtr="0">
            <a:noAutofit/>
          </a:bodyPr>
          <a:lstStyle/>
          <a:p>
            <a:pPr lvl="0" rtl="0">
              <a:spcBef>
                <a:spcPts val="0"/>
              </a:spcBef>
              <a:buNone/>
            </a:pPr>
            <a:r>
              <a:rPr lang="en" sz="2200" dirty="0"/>
              <a:t>What happens when you execute this?</a:t>
            </a:r>
          </a:p>
          <a:p>
            <a:pPr marL="914400" lvl="1" indent="-368300" rtl="0">
              <a:spcBef>
                <a:spcPts val="0"/>
              </a:spcBef>
              <a:buClr>
                <a:schemeClr val="dk1"/>
              </a:buClr>
              <a:buSzPct val="100000"/>
              <a:buFont typeface="Courier New"/>
              <a:buChar char="o"/>
            </a:pPr>
            <a:r>
              <a:rPr lang="en" sz="2200" b="1" dirty="0">
                <a:solidFill>
                  <a:srgbClr val="FF0000"/>
                </a:solidFill>
                <a:latin typeface="Courier New"/>
                <a:ea typeface="Courier New"/>
                <a:cs typeface="Courier New"/>
                <a:sym typeface="Courier New"/>
              </a:rPr>
              <a:t>String </a:t>
            </a:r>
            <a:r>
              <a:rPr lang="en" sz="2200" b="1" dirty="0" smtClean="0">
                <a:solidFill>
                  <a:srgbClr val="FF0000"/>
                </a:solidFill>
                <a:latin typeface="Courier New"/>
                <a:ea typeface="Courier New"/>
                <a:cs typeface="Courier New"/>
                <a:sym typeface="Courier New"/>
              </a:rPr>
              <a:t>name= </a:t>
            </a:r>
            <a:r>
              <a:rPr lang="en" sz="2200" b="1" dirty="0">
                <a:solidFill>
                  <a:srgbClr val="FF0000"/>
                </a:solidFill>
                <a:latin typeface="Courier New"/>
                <a:ea typeface="Courier New"/>
                <a:cs typeface="Courier New"/>
                <a:sym typeface="Courier New"/>
              </a:rPr>
              <a:t>“Gries”;</a:t>
            </a:r>
          </a:p>
          <a:p>
            <a:pPr marL="914400" lvl="1" indent="-368300" rtl="0">
              <a:spcBef>
                <a:spcPts val="0"/>
              </a:spcBef>
              <a:buClr>
                <a:schemeClr val="dk1"/>
              </a:buClr>
              <a:buSzPct val="100000"/>
              <a:buFont typeface="Courier New"/>
              <a:buChar char="o"/>
            </a:pPr>
            <a:r>
              <a:rPr lang="en" sz="2200" b="1" dirty="0" smtClean="0">
                <a:solidFill>
                  <a:srgbClr val="1155CC"/>
                </a:solidFill>
                <a:latin typeface="Courier New"/>
                <a:ea typeface="Courier New"/>
                <a:cs typeface="Courier New"/>
                <a:sym typeface="Courier New"/>
              </a:rPr>
              <a:t>name= </a:t>
            </a:r>
            <a:r>
              <a:rPr lang="en" sz="2200" b="1" dirty="0">
                <a:solidFill>
                  <a:srgbClr val="1155CC"/>
                </a:solidFill>
                <a:latin typeface="Courier New"/>
                <a:ea typeface="Courier New"/>
                <a:cs typeface="Courier New"/>
                <a:sym typeface="Courier New"/>
              </a:rPr>
              <a:t>name + “, “;</a:t>
            </a:r>
          </a:p>
          <a:p>
            <a:pPr marL="914400" lvl="1" indent="-368300" rtl="0">
              <a:spcBef>
                <a:spcPts val="0"/>
              </a:spcBef>
              <a:buClr>
                <a:schemeClr val="dk1"/>
              </a:buClr>
              <a:buSzPct val="100000"/>
              <a:buFont typeface="Courier New"/>
              <a:buChar char="o"/>
            </a:pPr>
            <a:r>
              <a:rPr lang="en" sz="2200" b="1" dirty="0" smtClean="0">
                <a:solidFill>
                  <a:srgbClr val="1155CC"/>
                </a:solidFill>
                <a:latin typeface="Courier New"/>
                <a:ea typeface="Courier New"/>
                <a:cs typeface="Courier New"/>
                <a:sym typeface="Courier New"/>
              </a:rPr>
              <a:t>name= </a:t>
            </a:r>
            <a:r>
              <a:rPr lang="en" sz="2200" b="1" dirty="0">
                <a:solidFill>
                  <a:srgbClr val="1155CC"/>
                </a:solidFill>
                <a:latin typeface="Courier New"/>
                <a:ea typeface="Courier New"/>
                <a:cs typeface="Courier New"/>
                <a:sym typeface="Courier New"/>
              </a:rPr>
              <a:t>name + “David”;</a:t>
            </a:r>
          </a:p>
        </p:txBody>
      </p:sp>
      <p:sp>
        <p:nvSpPr>
          <p:cNvPr id="302" name="Shape 302"/>
          <p:cNvSpPr txBox="1"/>
          <p:nvPr/>
        </p:nvSpPr>
        <p:spPr>
          <a:xfrm>
            <a:off x="1049775" y="2926225"/>
            <a:ext cx="962099" cy="453299"/>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name</a:t>
            </a:r>
          </a:p>
        </p:txBody>
      </p:sp>
      <p:cxnSp>
        <p:nvCxnSpPr>
          <p:cNvPr id="303" name="Shape 303"/>
          <p:cNvCxnSpPr>
            <a:stCxn id="304" idx="2"/>
            <a:endCxn id="305" idx="0"/>
          </p:cNvCxnSpPr>
          <p:nvPr/>
        </p:nvCxnSpPr>
        <p:spPr>
          <a:xfrm flipH="1">
            <a:off x="1870174" y="3379524"/>
            <a:ext cx="783600" cy="297900"/>
          </a:xfrm>
          <a:prstGeom prst="straightConnector1">
            <a:avLst/>
          </a:prstGeom>
          <a:noFill/>
          <a:ln w="38100" cap="flat">
            <a:solidFill>
              <a:schemeClr val="dk2"/>
            </a:solidFill>
            <a:prstDash val="solid"/>
            <a:round/>
            <a:headEnd type="none" w="lg" len="lg"/>
            <a:tailEnd type="triangle" w="lg" len="lg"/>
          </a:ln>
        </p:spPr>
      </p:cxnSp>
      <p:sp>
        <p:nvSpPr>
          <p:cNvPr id="306" name="Shape 306"/>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
        <p:nvSpPr>
          <p:cNvPr id="304" name="Shape 304"/>
          <p:cNvSpPr/>
          <p:nvPr/>
        </p:nvSpPr>
        <p:spPr>
          <a:xfrm>
            <a:off x="1885175" y="2926225"/>
            <a:ext cx="1537199"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String@0x16</a:t>
            </a:r>
          </a:p>
        </p:txBody>
      </p:sp>
      <p:grpSp>
        <p:nvGrpSpPr>
          <p:cNvPr id="307" name="Shape 307"/>
          <p:cNvGrpSpPr/>
          <p:nvPr/>
        </p:nvGrpSpPr>
        <p:grpSpPr>
          <a:xfrm>
            <a:off x="1143975" y="3677550"/>
            <a:ext cx="1861200" cy="1111500"/>
            <a:chOff x="6471300" y="2926225"/>
            <a:chExt cx="1861200" cy="1111500"/>
          </a:xfrm>
        </p:grpSpPr>
        <p:sp>
          <p:nvSpPr>
            <p:cNvPr id="305" name="Shape 305"/>
            <p:cNvSpPr/>
            <p:nvPr/>
          </p:nvSpPr>
          <p:spPr>
            <a:xfrm>
              <a:off x="6471300" y="2926225"/>
              <a:ext cx="14526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solidFill>
                    <a:schemeClr val="dk1"/>
                  </a:solidFill>
                </a:rPr>
                <a:t>String@0x16</a:t>
              </a:r>
            </a:p>
          </p:txBody>
        </p:sp>
        <p:sp>
          <p:nvSpPr>
            <p:cNvPr id="308" name="Shape 308"/>
            <p:cNvSpPr txBox="1"/>
            <p:nvPr/>
          </p:nvSpPr>
          <p:spPr>
            <a:xfrm>
              <a:off x="6471300" y="3379525"/>
              <a:ext cx="1861200" cy="658200"/>
            </a:xfrm>
            <a:prstGeom prst="rect">
              <a:avLst/>
            </a:prstGeom>
            <a:noFill/>
            <a:ln w="19050" cap="flat">
              <a:solidFill>
                <a:schemeClr val="dk2"/>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600"/>
                <a:t>“Gries”</a:t>
              </a:r>
            </a:p>
          </p:txBody>
        </p:sp>
      </p:grpSp>
    </p:spTree>
  </p:cSld>
  <p:clrMapOvr>
    <a:masterClrMapping/>
  </p:clrMapOvr>
  <p:transition xmlns:p14="http://schemas.microsoft.com/office/powerpoint/2010/main" spd="slow">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Shape 313"/>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Strings are immutable</a:t>
            </a:r>
          </a:p>
        </p:txBody>
      </p:sp>
      <p:sp>
        <p:nvSpPr>
          <p:cNvPr id="314" name="Shape 314"/>
          <p:cNvSpPr txBox="1">
            <a:spLocks noGrp="1"/>
          </p:cNvSpPr>
          <p:nvPr>
            <p:ph type="body" idx="1"/>
          </p:nvPr>
        </p:nvSpPr>
        <p:spPr>
          <a:xfrm>
            <a:off x="457200" y="1170150"/>
            <a:ext cx="8229600" cy="3618900"/>
          </a:xfrm>
          <a:prstGeom prst="rect">
            <a:avLst/>
          </a:prstGeom>
        </p:spPr>
        <p:txBody>
          <a:bodyPr lIns="91425" tIns="91425" rIns="91425" bIns="91425" anchor="t" anchorCtr="0">
            <a:noAutofit/>
          </a:bodyPr>
          <a:lstStyle/>
          <a:p>
            <a:pPr lvl="0" rtl="0">
              <a:spcBef>
                <a:spcPts val="0"/>
              </a:spcBef>
              <a:buNone/>
            </a:pPr>
            <a:r>
              <a:rPr lang="en" sz="2200" dirty="0"/>
              <a:t>What happens when you execute this?</a:t>
            </a:r>
          </a:p>
          <a:p>
            <a:pPr marL="914400" lvl="1" indent="-368300" rtl="0">
              <a:spcBef>
                <a:spcPts val="0"/>
              </a:spcBef>
              <a:buClr>
                <a:schemeClr val="dk1"/>
              </a:buClr>
              <a:buSzPct val="100000"/>
              <a:buFont typeface="Courier New"/>
              <a:buChar char="o"/>
            </a:pPr>
            <a:r>
              <a:rPr lang="en" sz="2200" b="1" dirty="0">
                <a:solidFill>
                  <a:srgbClr val="1155CC"/>
                </a:solidFill>
                <a:latin typeface="Courier New"/>
                <a:ea typeface="Courier New"/>
                <a:cs typeface="Courier New"/>
                <a:sym typeface="Courier New"/>
              </a:rPr>
              <a:t>String </a:t>
            </a:r>
            <a:r>
              <a:rPr lang="en" sz="2200" b="1" dirty="0" smtClean="0">
                <a:solidFill>
                  <a:srgbClr val="1155CC"/>
                </a:solidFill>
                <a:latin typeface="Courier New"/>
                <a:ea typeface="Courier New"/>
                <a:cs typeface="Courier New"/>
                <a:sym typeface="Courier New"/>
              </a:rPr>
              <a:t>name= </a:t>
            </a:r>
            <a:r>
              <a:rPr lang="en" sz="2200" b="1" dirty="0">
                <a:solidFill>
                  <a:srgbClr val="1155CC"/>
                </a:solidFill>
                <a:latin typeface="Courier New"/>
                <a:ea typeface="Courier New"/>
                <a:cs typeface="Courier New"/>
                <a:sym typeface="Courier New"/>
              </a:rPr>
              <a:t>“Gries”;</a:t>
            </a:r>
          </a:p>
          <a:p>
            <a:pPr marL="914400" lvl="1" indent="-368300" rtl="0">
              <a:spcBef>
                <a:spcPts val="0"/>
              </a:spcBef>
              <a:buClr>
                <a:schemeClr val="dk1"/>
              </a:buClr>
              <a:buSzPct val="100000"/>
              <a:buFont typeface="Courier New"/>
              <a:buChar char="o"/>
            </a:pPr>
            <a:r>
              <a:rPr lang="en" sz="2200" b="1" dirty="0" smtClean="0">
                <a:solidFill>
                  <a:srgbClr val="FF0000"/>
                </a:solidFill>
                <a:latin typeface="Courier New"/>
                <a:ea typeface="Courier New"/>
                <a:cs typeface="Courier New"/>
                <a:sym typeface="Courier New"/>
              </a:rPr>
              <a:t>name= </a:t>
            </a:r>
            <a:r>
              <a:rPr lang="en" sz="2200" b="1" dirty="0">
                <a:solidFill>
                  <a:srgbClr val="FF0000"/>
                </a:solidFill>
                <a:latin typeface="Courier New"/>
                <a:ea typeface="Courier New"/>
                <a:cs typeface="Courier New"/>
                <a:sym typeface="Courier New"/>
              </a:rPr>
              <a:t>name + “, “;</a:t>
            </a:r>
          </a:p>
          <a:p>
            <a:pPr marL="914400" lvl="1" indent="-368300" rtl="0">
              <a:spcBef>
                <a:spcPts val="0"/>
              </a:spcBef>
              <a:buClr>
                <a:schemeClr val="dk1"/>
              </a:buClr>
              <a:buSzPct val="100000"/>
              <a:buFont typeface="Courier New"/>
              <a:buChar char="o"/>
            </a:pPr>
            <a:r>
              <a:rPr lang="en" sz="2200" b="1" dirty="0" smtClean="0">
                <a:solidFill>
                  <a:srgbClr val="1155CC"/>
                </a:solidFill>
                <a:latin typeface="Courier New"/>
                <a:ea typeface="Courier New"/>
                <a:cs typeface="Courier New"/>
                <a:sym typeface="Courier New"/>
              </a:rPr>
              <a:t>name= </a:t>
            </a:r>
            <a:r>
              <a:rPr lang="en" sz="2200" b="1" dirty="0">
                <a:solidFill>
                  <a:srgbClr val="1155CC"/>
                </a:solidFill>
                <a:latin typeface="Courier New"/>
                <a:ea typeface="Courier New"/>
                <a:cs typeface="Courier New"/>
                <a:sym typeface="Courier New"/>
              </a:rPr>
              <a:t>name + “David”;</a:t>
            </a:r>
          </a:p>
        </p:txBody>
      </p:sp>
      <p:sp>
        <p:nvSpPr>
          <p:cNvPr id="315" name="Shape 315"/>
          <p:cNvSpPr txBox="1"/>
          <p:nvPr/>
        </p:nvSpPr>
        <p:spPr>
          <a:xfrm>
            <a:off x="1049775" y="2926225"/>
            <a:ext cx="962099" cy="453299"/>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name</a:t>
            </a:r>
          </a:p>
        </p:txBody>
      </p:sp>
      <p:cxnSp>
        <p:nvCxnSpPr>
          <p:cNvPr id="316" name="Shape 316"/>
          <p:cNvCxnSpPr>
            <a:stCxn id="317" idx="3"/>
            <a:endCxn id="318" idx="0"/>
          </p:cNvCxnSpPr>
          <p:nvPr/>
        </p:nvCxnSpPr>
        <p:spPr>
          <a:xfrm>
            <a:off x="3422374" y="3152874"/>
            <a:ext cx="1073100" cy="524699"/>
          </a:xfrm>
          <a:prstGeom prst="straightConnector1">
            <a:avLst/>
          </a:prstGeom>
          <a:noFill/>
          <a:ln w="38100" cap="flat">
            <a:solidFill>
              <a:schemeClr val="dk2"/>
            </a:solidFill>
            <a:prstDash val="solid"/>
            <a:round/>
            <a:headEnd type="none" w="lg" len="lg"/>
            <a:tailEnd type="triangle" w="lg" len="lg"/>
          </a:ln>
        </p:spPr>
      </p:cxnSp>
      <p:sp>
        <p:nvSpPr>
          <p:cNvPr id="319" name="Shape 319"/>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
        <p:nvSpPr>
          <p:cNvPr id="317" name="Shape 317"/>
          <p:cNvSpPr/>
          <p:nvPr/>
        </p:nvSpPr>
        <p:spPr>
          <a:xfrm>
            <a:off x="1885175" y="2926225"/>
            <a:ext cx="1537199"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String@0x30</a:t>
            </a:r>
          </a:p>
        </p:txBody>
      </p:sp>
      <p:grpSp>
        <p:nvGrpSpPr>
          <p:cNvPr id="320" name="Shape 320"/>
          <p:cNvGrpSpPr/>
          <p:nvPr/>
        </p:nvGrpSpPr>
        <p:grpSpPr>
          <a:xfrm>
            <a:off x="3769075" y="3677550"/>
            <a:ext cx="1861200" cy="1111500"/>
            <a:chOff x="6471300" y="2926225"/>
            <a:chExt cx="1861200" cy="1111500"/>
          </a:xfrm>
        </p:grpSpPr>
        <p:sp>
          <p:nvSpPr>
            <p:cNvPr id="318" name="Shape 318"/>
            <p:cNvSpPr/>
            <p:nvPr/>
          </p:nvSpPr>
          <p:spPr>
            <a:xfrm>
              <a:off x="6471300" y="2926225"/>
              <a:ext cx="14526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solidFill>
                    <a:schemeClr val="dk1"/>
                  </a:solidFill>
                </a:rPr>
                <a:t>String@0x30</a:t>
              </a:r>
            </a:p>
          </p:txBody>
        </p:sp>
        <p:sp>
          <p:nvSpPr>
            <p:cNvPr id="321" name="Shape 321"/>
            <p:cNvSpPr txBox="1"/>
            <p:nvPr/>
          </p:nvSpPr>
          <p:spPr>
            <a:xfrm>
              <a:off x="6471300" y="3379525"/>
              <a:ext cx="1861200" cy="658200"/>
            </a:xfrm>
            <a:prstGeom prst="rect">
              <a:avLst/>
            </a:prstGeom>
            <a:noFill/>
            <a:ln w="19050" cap="flat">
              <a:solidFill>
                <a:schemeClr val="dk2"/>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600"/>
                <a:t>“Gries, ”</a:t>
              </a:r>
            </a:p>
          </p:txBody>
        </p:sp>
      </p:grpSp>
      <p:grpSp>
        <p:nvGrpSpPr>
          <p:cNvPr id="322" name="Shape 322"/>
          <p:cNvGrpSpPr/>
          <p:nvPr/>
        </p:nvGrpSpPr>
        <p:grpSpPr>
          <a:xfrm>
            <a:off x="1143975" y="3677550"/>
            <a:ext cx="1861200" cy="1111500"/>
            <a:chOff x="6471300" y="2926225"/>
            <a:chExt cx="1861200" cy="1111500"/>
          </a:xfrm>
        </p:grpSpPr>
        <p:sp>
          <p:nvSpPr>
            <p:cNvPr id="323" name="Shape 323"/>
            <p:cNvSpPr/>
            <p:nvPr/>
          </p:nvSpPr>
          <p:spPr>
            <a:xfrm>
              <a:off x="6471300" y="2926225"/>
              <a:ext cx="14526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solidFill>
                    <a:schemeClr val="dk1"/>
                  </a:solidFill>
                </a:rPr>
                <a:t>String@0x16</a:t>
              </a:r>
            </a:p>
          </p:txBody>
        </p:sp>
        <p:sp>
          <p:nvSpPr>
            <p:cNvPr id="324" name="Shape 324"/>
            <p:cNvSpPr txBox="1"/>
            <p:nvPr/>
          </p:nvSpPr>
          <p:spPr>
            <a:xfrm>
              <a:off x="6471300" y="3379525"/>
              <a:ext cx="1861200" cy="658200"/>
            </a:xfrm>
            <a:prstGeom prst="rect">
              <a:avLst/>
            </a:prstGeom>
            <a:noFill/>
            <a:ln w="19050" cap="flat">
              <a:solidFill>
                <a:schemeClr val="dk2"/>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600"/>
                <a:t>“Gries”</a:t>
              </a:r>
            </a:p>
          </p:txBody>
        </p:sp>
      </p:grpSp>
    </p:spTree>
  </p:cSld>
  <p:clrMapOvr>
    <a:masterClrMapping/>
  </p:clrMapOvr>
  <p:transition xmlns:p14="http://schemas.microsoft.com/office/powerpoint/2010/main" spd="slow">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28"/>
        <p:cNvGrpSpPr/>
        <p:nvPr/>
      </p:nvGrpSpPr>
      <p:grpSpPr>
        <a:xfrm>
          <a:off x="0" y="0"/>
          <a:ext cx="0" cy="0"/>
          <a:chOff x="0" y="0"/>
          <a:chExt cx="0" cy="0"/>
        </a:xfrm>
      </p:grpSpPr>
      <p:sp>
        <p:nvSpPr>
          <p:cNvPr id="329" name="Shape 32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Strings are immutable</a:t>
            </a:r>
          </a:p>
        </p:txBody>
      </p:sp>
      <p:sp>
        <p:nvSpPr>
          <p:cNvPr id="330" name="Shape 330"/>
          <p:cNvSpPr txBox="1">
            <a:spLocks noGrp="1"/>
          </p:cNvSpPr>
          <p:nvPr>
            <p:ph type="body" idx="1"/>
          </p:nvPr>
        </p:nvSpPr>
        <p:spPr>
          <a:xfrm>
            <a:off x="457200" y="1170150"/>
            <a:ext cx="8229600" cy="3618900"/>
          </a:xfrm>
          <a:prstGeom prst="rect">
            <a:avLst/>
          </a:prstGeom>
        </p:spPr>
        <p:txBody>
          <a:bodyPr lIns="91425" tIns="91425" rIns="91425" bIns="91425" anchor="t" anchorCtr="0">
            <a:noAutofit/>
          </a:bodyPr>
          <a:lstStyle/>
          <a:p>
            <a:pPr lvl="0" rtl="0">
              <a:spcBef>
                <a:spcPts val="0"/>
              </a:spcBef>
              <a:buNone/>
            </a:pPr>
            <a:r>
              <a:rPr lang="en" sz="2200" dirty="0"/>
              <a:t>What happens when you execute this?</a:t>
            </a:r>
          </a:p>
          <a:p>
            <a:pPr marL="914400" lvl="1" indent="-368300" rtl="0">
              <a:spcBef>
                <a:spcPts val="0"/>
              </a:spcBef>
              <a:buClr>
                <a:srgbClr val="000000"/>
              </a:buClr>
              <a:buSzPct val="100000"/>
              <a:buFont typeface="Courier New"/>
              <a:buChar char="o"/>
            </a:pPr>
            <a:r>
              <a:rPr lang="en" sz="2200" b="1" dirty="0">
                <a:solidFill>
                  <a:srgbClr val="1155CC"/>
                </a:solidFill>
                <a:latin typeface="Courier New"/>
                <a:ea typeface="Courier New"/>
                <a:cs typeface="Courier New"/>
                <a:sym typeface="Courier New"/>
              </a:rPr>
              <a:t>String </a:t>
            </a:r>
            <a:r>
              <a:rPr lang="en" sz="2200" b="1" dirty="0" smtClean="0">
                <a:solidFill>
                  <a:srgbClr val="1155CC"/>
                </a:solidFill>
                <a:latin typeface="Courier New"/>
                <a:ea typeface="Courier New"/>
                <a:cs typeface="Courier New"/>
                <a:sym typeface="Courier New"/>
              </a:rPr>
              <a:t>name= </a:t>
            </a:r>
            <a:r>
              <a:rPr lang="en" sz="2200" b="1" dirty="0">
                <a:solidFill>
                  <a:srgbClr val="1155CC"/>
                </a:solidFill>
                <a:latin typeface="Courier New"/>
                <a:ea typeface="Courier New"/>
                <a:cs typeface="Courier New"/>
                <a:sym typeface="Courier New"/>
              </a:rPr>
              <a:t>“Gries”;</a:t>
            </a:r>
          </a:p>
          <a:p>
            <a:pPr marL="914400" lvl="1" indent="-368300" rtl="0">
              <a:spcBef>
                <a:spcPts val="0"/>
              </a:spcBef>
              <a:buClr>
                <a:schemeClr val="dk1"/>
              </a:buClr>
              <a:buSzPct val="100000"/>
              <a:buFont typeface="Courier New"/>
              <a:buChar char="o"/>
            </a:pPr>
            <a:r>
              <a:rPr lang="en" sz="2200" b="1" dirty="0" smtClean="0">
                <a:solidFill>
                  <a:srgbClr val="1155CC"/>
                </a:solidFill>
                <a:latin typeface="Courier New"/>
                <a:ea typeface="Courier New"/>
                <a:cs typeface="Courier New"/>
                <a:sym typeface="Courier New"/>
              </a:rPr>
              <a:t>name= </a:t>
            </a:r>
            <a:r>
              <a:rPr lang="en" sz="2200" b="1" dirty="0">
                <a:solidFill>
                  <a:srgbClr val="1155CC"/>
                </a:solidFill>
                <a:latin typeface="Courier New"/>
                <a:ea typeface="Courier New"/>
                <a:cs typeface="Courier New"/>
                <a:sym typeface="Courier New"/>
              </a:rPr>
              <a:t>name + “, “;</a:t>
            </a:r>
          </a:p>
          <a:p>
            <a:pPr marL="914400" lvl="1" indent="-368300" rtl="0">
              <a:spcBef>
                <a:spcPts val="0"/>
              </a:spcBef>
              <a:buClr>
                <a:schemeClr val="dk1"/>
              </a:buClr>
              <a:buSzPct val="100000"/>
              <a:buFont typeface="Courier New"/>
              <a:buChar char="o"/>
            </a:pPr>
            <a:r>
              <a:rPr lang="en" sz="2200" b="1" dirty="0" smtClean="0">
                <a:solidFill>
                  <a:srgbClr val="FF0000"/>
                </a:solidFill>
                <a:latin typeface="Courier New"/>
                <a:ea typeface="Courier New"/>
                <a:cs typeface="Courier New"/>
                <a:sym typeface="Courier New"/>
              </a:rPr>
              <a:t>name= </a:t>
            </a:r>
            <a:r>
              <a:rPr lang="en" sz="2200" b="1" dirty="0">
                <a:solidFill>
                  <a:srgbClr val="FF0000"/>
                </a:solidFill>
                <a:latin typeface="Courier New"/>
                <a:ea typeface="Courier New"/>
                <a:cs typeface="Courier New"/>
                <a:sym typeface="Courier New"/>
              </a:rPr>
              <a:t>name +  “David”;</a:t>
            </a:r>
          </a:p>
        </p:txBody>
      </p:sp>
      <p:sp>
        <p:nvSpPr>
          <p:cNvPr id="331" name="Shape 331"/>
          <p:cNvSpPr txBox="1"/>
          <p:nvPr/>
        </p:nvSpPr>
        <p:spPr>
          <a:xfrm>
            <a:off x="1049775" y="2926225"/>
            <a:ext cx="962099" cy="453299"/>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name</a:t>
            </a:r>
          </a:p>
        </p:txBody>
      </p:sp>
      <p:cxnSp>
        <p:nvCxnSpPr>
          <p:cNvPr id="332" name="Shape 332"/>
          <p:cNvCxnSpPr/>
          <p:nvPr/>
        </p:nvCxnSpPr>
        <p:spPr>
          <a:xfrm>
            <a:off x="3422375" y="3118675"/>
            <a:ext cx="3048899" cy="751200"/>
          </a:xfrm>
          <a:prstGeom prst="straightConnector1">
            <a:avLst/>
          </a:prstGeom>
          <a:noFill/>
          <a:ln w="38100" cap="flat">
            <a:solidFill>
              <a:schemeClr val="dk2"/>
            </a:solidFill>
            <a:prstDash val="solid"/>
            <a:round/>
            <a:headEnd type="none" w="lg" len="lg"/>
            <a:tailEnd type="triangle" w="lg" len="lg"/>
          </a:ln>
        </p:spPr>
      </p:cxnSp>
      <p:sp>
        <p:nvSpPr>
          <p:cNvPr id="333" name="Shape 333"/>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
        <p:nvSpPr>
          <p:cNvPr id="334" name="Shape 334"/>
          <p:cNvSpPr/>
          <p:nvPr/>
        </p:nvSpPr>
        <p:spPr>
          <a:xfrm>
            <a:off x="1885175" y="2926225"/>
            <a:ext cx="1537199"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String@0x44</a:t>
            </a:r>
          </a:p>
        </p:txBody>
      </p:sp>
      <p:grpSp>
        <p:nvGrpSpPr>
          <p:cNvPr id="335" name="Shape 335"/>
          <p:cNvGrpSpPr/>
          <p:nvPr/>
        </p:nvGrpSpPr>
        <p:grpSpPr>
          <a:xfrm>
            <a:off x="6471300" y="3677550"/>
            <a:ext cx="1861200" cy="1111500"/>
            <a:chOff x="6471300" y="2926225"/>
            <a:chExt cx="1861200" cy="1111500"/>
          </a:xfrm>
        </p:grpSpPr>
        <p:sp>
          <p:nvSpPr>
            <p:cNvPr id="336" name="Shape 336"/>
            <p:cNvSpPr/>
            <p:nvPr/>
          </p:nvSpPr>
          <p:spPr>
            <a:xfrm>
              <a:off x="6471300" y="2926225"/>
              <a:ext cx="14526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solidFill>
                    <a:schemeClr val="dk1"/>
                  </a:solidFill>
                </a:rPr>
                <a:t>String@0x44</a:t>
              </a:r>
            </a:p>
          </p:txBody>
        </p:sp>
        <p:sp>
          <p:nvSpPr>
            <p:cNvPr id="337" name="Shape 337"/>
            <p:cNvSpPr txBox="1"/>
            <p:nvPr/>
          </p:nvSpPr>
          <p:spPr>
            <a:xfrm>
              <a:off x="6471300" y="3379525"/>
              <a:ext cx="1861200" cy="658200"/>
            </a:xfrm>
            <a:prstGeom prst="rect">
              <a:avLst/>
            </a:prstGeom>
            <a:noFill/>
            <a:ln w="19050" cap="flat">
              <a:solidFill>
                <a:schemeClr val="dk2"/>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600"/>
                <a:t>“Gries, David”</a:t>
              </a:r>
            </a:p>
          </p:txBody>
        </p:sp>
      </p:grpSp>
      <p:grpSp>
        <p:nvGrpSpPr>
          <p:cNvPr id="338" name="Shape 338"/>
          <p:cNvGrpSpPr/>
          <p:nvPr/>
        </p:nvGrpSpPr>
        <p:grpSpPr>
          <a:xfrm>
            <a:off x="3769075" y="3677550"/>
            <a:ext cx="1861200" cy="1111500"/>
            <a:chOff x="6471300" y="2926225"/>
            <a:chExt cx="1861200" cy="1111500"/>
          </a:xfrm>
        </p:grpSpPr>
        <p:sp>
          <p:nvSpPr>
            <p:cNvPr id="339" name="Shape 339"/>
            <p:cNvSpPr/>
            <p:nvPr/>
          </p:nvSpPr>
          <p:spPr>
            <a:xfrm>
              <a:off x="6471300" y="2926225"/>
              <a:ext cx="14526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solidFill>
                    <a:schemeClr val="dk1"/>
                  </a:solidFill>
                </a:rPr>
                <a:t>String@0x30</a:t>
              </a:r>
            </a:p>
          </p:txBody>
        </p:sp>
        <p:sp>
          <p:nvSpPr>
            <p:cNvPr id="340" name="Shape 340"/>
            <p:cNvSpPr txBox="1"/>
            <p:nvPr/>
          </p:nvSpPr>
          <p:spPr>
            <a:xfrm>
              <a:off x="6471300" y="3379525"/>
              <a:ext cx="1861200" cy="658200"/>
            </a:xfrm>
            <a:prstGeom prst="rect">
              <a:avLst/>
            </a:prstGeom>
            <a:noFill/>
            <a:ln w="19050" cap="flat">
              <a:solidFill>
                <a:schemeClr val="dk2"/>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600"/>
                <a:t>“Gries, ”</a:t>
              </a:r>
            </a:p>
          </p:txBody>
        </p:sp>
      </p:grpSp>
      <p:grpSp>
        <p:nvGrpSpPr>
          <p:cNvPr id="341" name="Shape 341"/>
          <p:cNvGrpSpPr/>
          <p:nvPr/>
        </p:nvGrpSpPr>
        <p:grpSpPr>
          <a:xfrm>
            <a:off x="1143975" y="3677550"/>
            <a:ext cx="1861200" cy="1111500"/>
            <a:chOff x="6471300" y="2926225"/>
            <a:chExt cx="1861200" cy="1111500"/>
          </a:xfrm>
        </p:grpSpPr>
        <p:sp>
          <p:nvSpPr>
            <p:cNvPr id="342" name="Shape 342"/>
            <p:cNvSpPr/>
            <p:nvPr/>
          </p:nvSpPr>
          <p:spPr>
            <a:xfrm>
              <a:off x="6471300" y="2926225"/>
              <a:ext cx="14526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solidFill>
                    <a:schemeClr val="dk1"/>
                  </a:solidFill>
                </a:rPr>
                <a:t>String@0x16</a:t>
              </a:r>
            </a:p>
          </p:txBody>
        </p:sp>
        <p:sp>
          <p:nvSpPr>
            <p:cNvPr id="343" name="Shape 343"/>
            <p:cNvSpPr txBox="1"/>
            <p:nvPr/>
          </p:nvSpPr>
          <p:spPr>
            <a:xfrm>
              <a:off x="6471300" y="3379525"/>
              <a:ext cx="1861200" cy="658200"/>
            </a:xfrm>
            <a:prstGeom prst="rect">
              <a:avLst/>
            </a:prstGeom>
            <a:noFill/>
            <a:ln w="19050" cap="flat">
              <a:solidFill>
                <a:schemeClr val="dk2"/>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600"/>
                <a:t>“Gries”</a:t>
              </a:r>
            </a:p>
          </p:txBody>
        </p:sp>
      </p:grpSp>
    </p:spTree>
  </p:cSld>
  <p:clrMapOvr>
    <a:masterClrMapping/>
  </p:clrMapOvr>
  <p:transition xmlns:p14="http://schemas.microsoft.com/office/powerpoint/2010/mai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t>Main method</a:t>
            </a:r>
          </a:p>
        </p:txBody>
      </p:sp>
      <p:sp>
        <p:nvSpPr>
          <p:cNvPr id="52" name="Shape 52"/>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spcBef>
                <a:spcPts val="0"/>
              </a:spcBef>
              <a:buNone/>
            </a:pPr>
            <a:r>
              <a:rPr lang="en" sz="2200"/>
              <a:t>When you run your application, it starts by calling method main:</a:t>
            </a:r>
          </a:p>
          <a:p>
            <a:pPr lvl="0" rtl="0">
              <a:spcBef>
                <a:spcPts val="0"/>
              </a:spcBef>
              <a:buNone/>
            </a:pPr>
            <a:r>
              <a:rPr lang="en" sz="2200" b="1">
                <a:solidFill>
                  <a:srgbClr val="1155CC"/>
                </a:solidFill>
                <a:latin typeface="Courier New"/>
                <a:ea typeface="Courier New"/>
                <a:cs typeface="Courier New"/>
                <a:sym typeface="Courier New"/>
              </a:rPr>
              <a:t>public static void main(String[] args) { … }</a:t>
            </a:r>
          </a:p>
          <a:p>
            <a:pPr lvl="0" rtl="0">
              <a:spcBef>
                <a:spcPts val="0"/>
              </a:spcBef>
              <a:buNone/>
            </a:pPr>
            <a:endParaRPr sz="2200">
              <a:solidFill>
                <a:srgbClr val="000000"/>
              </a:solidFill>
            </a:endParaRPr>
          </a:p>
          <a:p>
            <a:pPr lvl="0" rtl="0">
              <a:spcBef>
                <a:spcPts val="0"/>
              </a:spcBef>
              <a:buNone/>
            </a:pPr>
            <a:endParaRPr sz="2200"/>
          </a:p>
        </p:txBody>
      </p:sp>
      <p:sp>
        <p:nvSpPr>
          <p:cNvPr id="53" name="Shape 5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a:r>
              <a:rPr lang="en" sz="1600" b="1" dirty="0" smtClean="0">
                <a:solidFill>
                  <a:srgbClr val="E08686"/>
                </a:solidFill>
              </a:rPr>
              <a:t>Method</a:t>
            </a:r>
            <a:r>
              <a:rPr lang="en-US" sz="1600" b="1" dirty="0" smtClean="0">
                <a:solidFill>
                  <a:srgbClr val="E08686"/>
                </a:solidFill>
              </a:rPr>
              <a:t> m</a:t>
            </a:r>
            <a:r>
              <a:rPr lang="en" sz="1600" b="1" dirty="0" smtClean="0">
                <a:solidFill>
                  <a:srgbClr val="E08686"/>
                </a:solidFill>
              </a:rPr>
              <a:t>ain</a:t>
            </a:r>
            <a:endParaRPr lang="en" sz="1600" b="1" dirty="0">
              <a:solidFill>
                <a:srgbClr val="E08686"/>
              </a:solidFill>
            </a:endParaRPr>
          </a:p>
        </p:txBody>
      </p:sp>
      <p:cxnSp>
        <p:nvCxnSpPr>
          <p:cNvPr id="54" name="Shape 54"/>
          <p:cNvCxnSpPr/>
          <p:nvPr/>
        </p:nvCxnSpPr>
        <p:spPr>
          <a:xfrm rot="10800000" flipH="1">
            <a:off x="5600175" y="2175099"/>
            <a:ext cx="576900" cy="1053600"/>
          </a:xfrm>
          <a:prstGeom prst="straightConnector1">
            <a:avLst/>
          </a:prstGeom>
          <a:noFill/>
          <a:ln w="38100" cap="flat">
            <a:solidFill>
              <a:srgbClr val="FF0000"/>
            </a:solidFill>
            <a:prstDash val="solid"/>
            <a:round/>
            <a:headEnd type="none" w="lg" len="lg"/>
            <a:tailEnd type="triangle" w="lg" len="lg"/>
          </a:ln>
        </p:spPr>
      </p:cxnSp>
      <p:sp>
        <p:nvSpPr>
          <p:cNvPr id="55" name="Shape 55"/>
          <p:cNvSpPr txBox="1"/>
          <p:nvPr/>
        </p:nvSpPr>
        <p:spPr>
          <a:xfrm>
            <a:off x="2934550" y="3228700"/>
            <a:ext cx="4069800" cy="752999"/>
          </a:xfrm>
          <a:prstGeom prst="rect">
            <a:avLst/>
          </a:prstGeom>
          <a:noFill/>
          <a:ln>
            <a:noFill/>
          </a:ln>
        </p:spPr>
        <p:txBody>
          <a:bodyPr lIns="91425" tIns="91425" rIns="91425" bIns="91425" anchor="t" anchorCtr="0">
            <a:noAutofit/>
          </a:bodyPr>
          <a:lstStyle/>
          <a:p>
            <a:pPr>
              <a:spcBef>
                <a:spcPts val="0"/>
              </a:spcBef>
              <a:buNone/>
            </a:pPr>
            <a:r>
              <a:rPr lang="en" sz="2200"/>
              <a:t>Accepts one parameter of type </a:t>
            </a:r>
            <a:r>
              <a:rPr lang="en" sz="2200" b="1">
                <a:solidFill>
                  <a:srgbClr val="1155CC"/>
                </a:solidFill>
                <a:latin typeface="Courier New"/>
                <a:ea typeface="Courier New"/>
                <a:cs typeface="Courier New"/>
                <a:sym typeface="Courier New"/>
              </a:rPr>
              <a:t>String[]</a:t>
            </a:r>
            <a:r>
              <a:rPr lang="en" sz="2200"/>
              <a:t> (array of Strings)</a:t>
            </a:r>
          </a:p>
        </p:txBody>
      </p:sp>
    </p:spTree>
  </p:cSld>
  <p:clrMapOvr>
    <a:masterClrMapping/>
  </p:clrMapOvr>
  <p:transition xmlns:p14="http://schemas.microsoft.com/office/powerpoint/2010/main" spd="slow">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47"/>
        <p:cNvGrpSpPr/>
        <p:nvPr/>
      </p:nvGrpSpPr>
      <p:grpSpPr>
        <a:xfrm>
          <a:off x="0" y="0"/>
          <a:ext cx="0" cy="0"/>
          <a:chOff x="0" y="0"/>
          <a:chExt cx="0" cy="0"/>
        </a:xfrm>
      </p:grpSpPr>
      <p:sp>
        <p:nvSpPr>
          <p:cNvPr id="348" name="Shape 34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t>String concatenation </a:t>
            </a:r>
          </a:p>
        </p:txBody>
      </p:sp>
      <p:sp>
        <p:nvSpPr>
          <p:cNvPr id="349" name="Shape 349"/>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spcBef>
                <a:spcPts val="0"/>
              </a:spcBef>
              <a:buNone/>
            </a:pPr>
            <a:r>
              <a:rPr lang="en" sz="2200"/>
              <a:t>Operator </a:t>
            </a:r>
            <a:r>
              <a:rPr lang="en" sz="2200" b="1">
                <a:solidFill>
                  <a:srgbClr val="1155CC"/>
                </a:solidFill>
                <a:latin typeface="Courier New"/>
                <a:ea typeface="Courier New"/>
                <a:cs typeface="Courier New"/>
                <a:sym typeface="Courier New"/>
              </a:rPr>
              <a:t>+</a:t>
            </a:r>
            <a:r>
              <a:rPr lang="en" sz="2200"/>
              <a:t> operator is called catenation, or concatenation</a:t>
            </a:r>
          </a:p>
          <a:p>
            <a:pPr marL="457200" lvl="0" indent="-368300" rtl="0">
              <a:spcBef>
                <a:spcPts val="0"/>
              </a:spcBef>
              <a:buClr>
                <a:schemeClr val="dk1"/>
              </a:buClr>
              <a:buSzPct val="100000"/>
              <a:buFont typeface="Arial"/>
              <a:buChar char="●"/>
            </a:pPr>
            <a:r>
              <a:rPr lang="en" sz="2200"/>
              <a:t>If one operand is a String and the other isn’t, the other is converted to a String</a:t>
            </a:r>
          </a:p>
          <a:p>
            <a:pPr marL="457200" lvl="0" indent="-368300" rtl="0">
              <a:spcBef>
                <a:spcPts val="0"/>
              </a:spcBef>
              <a:buClr>
                <a:schemeClr val="dk1"/>
              </a:buClr>
              <a:buSzPct val="100000"/>
              <a:buFont typeface="Arial"/>
              <a:buChar char="●"/>
            </a:pPr>
            <a:r>
              <a:rPr lang="en" sz="2200"/>
              <a:t>Important case:  Use</a:t>
            </a:r>
            <a:r>
              <a:rPr lang="en" sz="2200" b="1"/>
              <a:t> </a:t>
            </a:r>
            <a:r>
              <a:rPr lang="en" sz="2200" b="1">
                <a:solidFill>
                  <a:srgbClr val="1155CC"/>
                </a:solidFill>
                <a:latin typeface="Courier New"/>
                <a:ea typeface="Courier New"/>
                <a:cs typeface="Courier New"/>
                <a:sym typeface="Courier New"/>
              </a:rPr>
              <a:t>“” + exp</a:t>
            </a:r>
            <a:r>
              <a:rPr lang="en" sz="2200"/>
              <a:t>  to convert </a:t>
            </a:r>
            <a:r>
              <a:rPr lang="en" sz="2200" b="1">
                <a:solidFill>
                  <a:srgbClr val="1155CC"/>
                </a:solidFill>
                <a:latin typeface="Courier New"/>
                <a:ea typeface="Courier New"/>
                <a:cs typeface="Courier New"/>
                <a:sym typeface="Courier New"/>
              </a:rPr>
              <a:t>exp</a:t>
            </a:r>
            <a:r>
              <a:rPr lang="en" sz="2200"/>
              <a:t> to a String.</a:t>
            </a:r>
          </a:p>
          <a:p>
            <a:pPr marL="457200" lvl="0" indent="-368300" rtl="0">
              <a:spcBef>
                <a:spcPts val="0"/>
              </a:spcBef>
              <a:buClr>
                <a:schemeClr val="dk1"/>
              </a:buClr>
              <a:buSzPct val="100000"/>
              <a:buFont typeface="Arial"/>
              <a:buChar char="●"/>
            </a:pPr>
            <a:r>
              <a:rPr lang="en" sz="2200"/>
              <a:t>Evaluates left to right. Common mistake:</a:t>
            </a:r>
          </a:p>
          <a:p>
            <a:pPr marL="914400" lvl="1" indent="-368300" rtl="0">
              <a:spcBef>
                <a:spcPts val="0"/>
              </a:spcBef>
              <a:buClr>
                <a:schemeClr val="dk1"/>
              </a:buClr>
              <a:buSzPct val="100000"/>
              <a:buFont typeface="Courier New"/>
              <a:buChar char="o"/>
            </a:pPr>
            <a:r>
              <a:rPr lang="en" sz="2200" b="1">
                <a:solidFill>
                  <a:srgbClr val="1155CC"/>
                </a:solidFill>
                <a:latin typeface="Courier New"/>
                <a:ea typeface="Courier New"/>
                <a:cs typeface="Courier New"/>
                <a:sym typeface="Courier New"/>
              </a:rPr>
              <a:t>System.out.println(“sum: “ + 5 + 6);</a:t>
            </a:r>
          </a:p>
          <a:p>
            <a:pPr marL="1371600" lvl="2" indent="-368300" rtl="0">
              <a:spcBef>
                <a:spcPts val="0"/>
              </a:spcBef>
              <a:buClr>
                <a:schemeClr val="dk1"/>
              </a:buClr>
              <a:buSzPct val="100000"/>
              <a:buFont typeface="Wingdings"/>
              <a:buChar char="§"/>
            </a:pPr>
            <a:r>
              <a:rPr lang="en" sz="2200">
                <a:solidFill>
                  <a:srgbClr val="000000"/>
                </a:solidFill>
              </a:rPr>
              <a:t>Prints </a:t>
            </a:r>
            <a:r>
              <a:rPr lang="en" sz="2200" b="1">
                <a:solidFill>
                  <a:srgbClr val="1155CC"/>
                </a:solidFill>
                <a:latin typeface="Courier New"/>
                <a:ea typeface="Courier New"/>
                <a:cs typeface="Courier New"/>
                <a:sym typeface="Courier New"/>
              </a:rPr>
              <a:t>“sum: 56”</a:t>
            </a:r>
          </a:p>
          <a:p>
            <a:pPr marL="914400" lvl="1" indent="-368300" rtl="0">
              <a:spcBef>
                <a:spcPts val="0"/>
              </a:spcBef>
              <a:buClr>
                <a:schemeClr val="dk1"/>
              </a:buClr>
              <a:buSzPct val="100000"/>
              <a:buFont typeface="Courier New"/>
              <a:buChar char="o"/>
            </a:pPr>
            <a:r>
              <a:rPr lang="en" sz="2200" b="1">
                <a:solidFill>
                  <a:srgbClr val="1155CC"/>
                </a:solidFill>
                <a:latin typeface="Courier New"/>
                <a:ea typeface="Courier New"/>
                <a:cs typeface="Courier New"/>
                <a:sym typeface="Courier New"/>
              </a:rPr>
              <a:t>System.out.println(“sum: “ + (5 + 6));</a:t>
            </a:r>
          </a:p>
          <a:p>
            <a:pPr marL="1371600" lvl="2" indent="-368300" rtl="0">
              <a:spcBef>
                <a:spcPts val="0"/>
              </a:spcBef>
              <a:buClr>
                <a:schemeClr val="dk1"/>
              </a:buClr>
              <a:buSzPct val="100000"/>
              <a:buFont typeface="Wingdings"/>
              <a:buChar char="§"/>
            </a:pPr>
            <a:r>
              <a:rPr lang="en" sz="2200">
                <a:solidFill>
                  <a:srgbClr val="000000"/>
                </a:solidFill>
              </a:rPr>
              <a:t>Prints </a:t>
            </a:r>
            <a:r>
              <a:rPr lang="en" sz="2200" b="1">
                <a:solidFill>
                  <a:srgbClr val="1155CC"/>
                </a:solidFill>
                <a:latin typeface="Courier New"/>
                <a:ea typeface="Courier New"/>
                <a:cs typeface="Courier New"/>
                <a:sym typeface="Courier New"/>
              </a:rPr>
              <a:t>“sum: 11”</a:t>
            </a:r>
          </a:p>
          <a:p>
            <a:pPr marL="0" indent="0" rtl="0">
              <a:spcBef>
                <a:spcPts val="0"/>
              </a:spcBef>
              <a:buNone/>
            </a:pPr>
            <a:endParaRPr sz="2200" b="1">
              <a:solidFill>
                <a:srgbClr val="1155CC"/>
              </a:solidFill>
              <a:latin typeface="Courier New"/>
              <a:ea typeface="Courier New"/>
              <a:cs typeface="Courier New"/>
              <a:sym typeface="Courier New"/>
            </a:endParaRPr>
          </a:p>
          <a:p>
            <a:pPr marL="0" lvl="0" indent="0" rtl="0">
              <a:spcBef>
                <a:spcPts val="0"/>
              </a:spcBef>
              <a:buNone/>
            </a:pPr>
            <a:endParaRPr sz="2200" b="1">
              <a:solidFill>
                <a:srgbClr val="1155CC"/>
              </a:solidFill>
              <a:latin typeface="Courier New"/>
              <a:ea typeface="Courier New"/>
              <a:cs typeface="Courier New"/>
              <a:sym typeface="Courier New"/>
            </a:endParaRPr>
          </a:p>
        </p:txBody>
      </p:sp>
      <p:sp>
        <p:nvSpPr>
          <p:cNvPr id="350" name="Shape 350"/>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Tree>
  </p:cSld>
  <p:clrMapOvr>
    <a:masterClrMapping/>
  </p:clrMapOvr>
  <p:transition xmlns:p14="http://schemas.microsoft.com/office/powerpoint/2010/main" spd="slow">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54"/>
        <p:cNvGrpSpPr/>
        <p:nvPr/>
      </p:nvGrpSpPr>
      <p:grpSpPr>
        <a:xfrm>
          <a:off x="0" y="0"/>
          <a:ext cx="0" cy="0"/>
          <a:chOff x="0" y="0"/>
          <a:chExt cx="0" cy="0"/>
        </a:xfrm>
      </p:grpSpPr>
      <p:sp>
        <p:nvSpPr>
          <p:cNvPr id="355" name="Shape 35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Other String info</a:t>
            </a:r>
          </a:p>
        </p:txBody>
      </p:sp>
      <p:sp>
        <p:nvSpPr>
          <p:cNvPr id="356" name="Shape 356"/>
          <p:cNvSpPr txBox="1">
            <a:spLocks noGrp="1"/>
          </p:cNvSpPr>
          <p:nvPr>
            <p:ph type="body" idx="1"/>
          </p:nvPr>
        </p:nvSpPr>
        <p:spPr>
          <a:xfrm>
            <a:off x="457200" y="1200150"/>
            <a:ext cx="7750098" cy="3725699"/>
          </a:xfrm>
          <a:prstGeom prst="rect">
            <a:avLst/>
          </a:prstGeom>
        </p:spPr>
        <p:txBody>
          <a:bodyPr lIns="91425" tIns="91425" rIns="91425" bIns="91425" anchor="t" anchorCtr="0">
            <a:noAutofit/>
          </a:bodyPr>
          <a:lstStyle/>
          <a:p>
            <a:pPr marL="457200" marR="0" lvl="0" indent="-368300" algn="l" rtl="0">
              <a:lnSpc>
                <a:spcPct val="100000"/>
              </a:lnSpc>
              <a:spcBef>
                <a:spcPts val="600"/>
              </a:spcBef>
              <a:spcAft>
                <a:spcPts val="0"/>
              </a:spcAft>
              <a:buClr>
                <a:schemeClr val="dk1"/>
              </a:buClr>
              <a:buSzPct val="100000"/>
              <a:buFont typeface="Arial"/>
              <a:buChar char="●"/>
            </a:pPr>
            <a:r>
              <a:rPr lang="en" sz="2200" dirty="0"/>
              <a:t>Always use </a:t>
            </a:r>
            <a:r>
              <a:rPr lang="en" sz="2200" b="1" dirty="0">
                <a:solidFill>
                  <a:srgbClr val="1155CC"/>
                </a:solidFill>
                <a:latin typeface="Courier New"/>
                <a:ea typeface="Courier New"/>
                <a:cs typeface="Courier New"/>
                <a:sym typeface="Courier New"/>
              </a:rPr>
              <a:t>equals </a:t>
            </a:r>
            <a:r>
              <a:rPr lang="en" sz="2200" dirty="0"/>
              <a:t>to compare Strings:</a:t>
            </a:r>
          </a:p>
          <a:p>
            <a:pPr marL="914400" marR="0" lvl="1" indent="-368300" algn="l" rtl="0">
              <a:lnSpc>
                <a:spcPct val="100000"/>
              </a:lnSpc>
              <a:spcBef>
                <a:spcPts val="600"/>
              </a:spcBef>
              <a:spcAft>
                <a:spcPts val="0"/>
              </a:spcAft>
              <a:buClr>
                <a:schemeClr val="dk1"/>
              </a:buClr>
              <a:buSzPct val="100000"/>
              <a:buFont typeface="Courier New"/>
              <a:buChar char="o"/>
            </a:pPr>
            <a:r>
              <a:rPr lang="en" sz="2200" b="1" dirty="0">
                <a:solidFill>
                  <a:srgbClr val="1155CC"/>
                </a:solidFill>
                <a:latin typeface="Courier New"/>
                <a:ea typeface="Courier New"/>
                <a:cs typeface="Courier New"/>
                <a:sym typeface="Courier New"/>
              </a:rPr>
              <a:t>str1.equals(str2)</a:t>
            </a:r>
          </a:p>
          <a:p>
            <a:pPr marL="457200" marR="0" lvl="0" indent="-368300" algn="l" rtl="0">
              <a:lnSpc>
                <a:spcPct val="100000"/>
              </a:lnSpc>
              <a:spcBef>
                <a:spcPts val="600"/>
              </a:spcBef>
              <a:spcAft>
                <a:spcPts val="0"/>
              </a:spcAft>
              <a:buClr>
                <a:schemeClr val="dk1"/>
              </a:buClr>
              <a:buSzPct val="100000"/>
              <a:buFont typeface="Arial"/>
              <a:buChar char="●"/>
            </a:pPr>
            <a:r>
              <a:rPr lang="en-US" sz="2200" dirty="0"/>
              <a:t>U</a:t>
            </a:r>
            <a:r>
              <a:rPr lang="en" sz="2200" dirty="0" smtClean="0"/>
              <a:t>seful </a:t>
            </a:r>
            <a:r>
              <a:rPr lang="en" sz="2200" dirty="0"/>
              <a:t>methods:</a:t>
            </a:r>
          </a:p>
          <a:p>
            <a:pPr marL="914400" lvl="1" indent="-368300">
              <a:spcBef>
                <a:spcPts val="600"/>
              </a:spcBef>
              <a:buFont typeface="Courier New"/>
              <a:buChar char="o"/>
            </a:pPr>
            <a:r>
              <a:rPr lang="en" sz="2200" b="1" dirty="0">
                <a:solidFill>
                  <a:srgbClr val="1155CC"/>
                </a:solidFill>
                <a:latin typeface="Courier New"/>
                <a:ea typeface="Courier New"/>
                <a:cs typeface="Courier New"/>
                <a:sym typeface="Courier New"/>
              </a:rPr>
              <a:t>length</a:t>
            </a:r>
            <a:r>
              <a:rPr lang="en" sz="2200" dirty="0"/>
              <a:t>, </a:t>
            </a:r>
            <a:r>
              <a:rPr lang="en" sz="2200" b="1" dirty="0" smtClean="0">
                <a:solidFill>
                  <a:srgbClr val="1155CC"/>
                </a:solidFill>
                <a:latin typeface="Courier New"/>
                <a:ea typeface="Courier New"/>
                <a:cs typeface="Courier New"/>
                <a:sym typeface="Courier New"/>
              </a:rPr>
              <a:t>substring</a:t>
            </a:r>
            <a:r>
              <a:rPr lang="en" sz="2200" dirty="0" smtClean="0"/>
              <a:t>, </a:t>
            </a:r>
            <a:r>
              <a:rPr lang="en" sz="2200" b="1" dirty="0">
                <a:solidFill>
                  <a:srgbClr val="1155CC"/>
                </a:solidFill>
                <a:latin typeface="Courier New"/>
                <a:ea typeface="Courier New"/>
                <a:cs typeface="Courier New"/>
                <a:sym typeface="Courier New"/>
              </a:rPr>
              <a:t>indexOf</a:t>
            </a:r>
            <a:r>
              <a:rPr lang="en" sz="2200" dirty="0"/>
              <a:t>, </a:t>
            </a:r>
            <a:r>
              <a:rPr lang="en" sz="2200" b="1" dirty="0" smtClean="0">
                <a:solidFill>
                  <a:srgbClr val="1155CC"/>
                </a:solidFill>
                <a:latin typeface="Courier New"/>
                <a:ea typeface="Courier New"/>
                <a:cs typeface="Courier New"/>
                <a:sym typeface="Courier New"/>
              </a:rPr>
              <a:t>charAt</a:t>
            </a:r>
            <a:r>
              <a:rPr lang="en" sz="2200" dirty="0"/>
              <a:t>, </a:t>
            </a:r>
            <a:r>
              <a:rPr lang="en" sz="2200" b="1" dirty="0" smtClean="0">
                <a:solidFill>
                  <a:srgbClr val="1155CC"/>
                </a:solidFill>
                <a:latin typeface="Courier New"/>
                <a:ea typeface="Courier New"/>
                <a:cs typeface="Courier New"/>
                <a:sym typeface="Courier New"/>
              </a:rPr>
              <a:t>lastIndexOf</a:t>
            </a:r>
            <a:r>
              <a:rPr lang="en" sz="2200" dirty="0" smtClean="0"/>
              <a:t>, </a:t>
            </a:r>
            <a:r>
              <a:rPr lang="en" sz="2200" b="1" dirty="0" smtClean="0">
                <a:solidFill>
                  <a:srgbClr val="1155CC"/>
                </a:solidFill>
                <a:latin typeface="Courier New"/>
                <a:ea typeface="Courier New"/>
                <a:cs typeface="Courier New"/>
                <a:sym typeface="Courier New"/>
              </a:rPr>
              <a:t>split</a:t>
            </a:r>
            <a:r>
              <a:rPr lang="en" sz="2200" dirty="0" smtClean="0"/>
              <a:t>, </a:t>
            </a:r>
            <a:r>
              <a:rPr lang="en" sz="2200" b="1" dirty="0" smtClean="0">
                <a:solidFill>
                  <a:srgbClr val="1155CC"/>
                </a:solidFill>
                <a:latin typeface="Courier New"/>
                <a:ea typeface="Courier New"/>
                <a:cs typeface="Courier New"/>
                <a:sym typeface="Courier New"/>
              </a:rPr>
              <a:t>trim</a:t>
            </a:r>
            <a:r>
              <a:rPr lang="en" sz="2200" dirty="0" smtClean="0"/>
              <a:t>, </a:t>
            </a:r>
            <a:r>
              <a:rPr lang="en" sz="2200" b="1" dirty="0" smtClean="0">
                <a:solidFill>
                  <a:srgbClr val="1155CC"/>
                </a:solidFill>
                <a:latin typeface="Courier New"/>
                <a:ea typeface="Courier New"/>
                <a:cs typeface="Courier New"/>
                <a:sym typeface="Courier New"/>
              </a:rPr>
              <a:t>contains</a:t>
            </a:r>
            <a:r>
              <a:rPr lang="en" sz="2200" dirty="0" smtClean="0"/>
              <a:t>,</a:t>
            </a:r>
            <a:r>
              <a:rPr lang="en-US" sz="2200" smtClean="0"/>
              <a:t> </a:t>
            </a:r>
            <a:r>
              <a:rPr lang="en" sz="2200" b="1" smtClean="0">
                <a:solidFill>
                  <a:srgbClr val="1155CC"/>
                </a:solidFill>
                <a:latin typeface="Courier New"/>
                <a:ea typeface="Courier New"/>
                <a:cs typeface="Courier New"/>
                <a:sym typeface="Courier New"/>
              </a:rPr>
              <a:t>compareTo</a:t>
            </a:r>
            <a:r>
              <a:rPr lang="en" sz="2200" dirty="0" smtClean="0"/>
              <a:t>, </a:t>
            </a:r>
            <a:r>
              <a:rPr lang="en" sz="2200" b="1" dirty="0" smtClean="0">
                <a:solidFill>
                  <a:srgbClr val="1155CC"/>
                </a:solidFill>
                <a:latin typeface="Courier New"/>
                <a:ea typeface="Courier New"/>
                <a:cs typeface="Courier New"/>
                <a:sym typeface="Courier New"/>
              </a:rPr>
              <a:t>startsWith</a:t>
            </a:r>
            <a:r>
              <a:rPr lang="en" sz="2200" dirty="0" smtClean="0"/>
              <a:t>, </a:t>
            </a:r>
            <a:r>
              <a:rPr lang="en" sz="2200" b="1" dirty="0" smtClean="0">
                <a:solidFill>
                  <a:srgbClr val="1155CC"/>
                </a:solidFill>
                <a:latin typeface="Courier New"/>
                <a:ea typeface="Courier New"/>
                <a:cs typeface="Courier New"/>
                <a:sym typeface="Courier New"/>
              </a:rPr>
              <a:t>endsWith</a:t>
            </a:r>
          </a:p>
          <a:p>
            <a:pPr marL="457200" marR="0" lvl="0" indent="-368300" algn="l" rtl="0">
              <a:lnSpc>
                <a:spcPct val="100000"/>
              </a:lnSpc>
              <a:spcBef>
                <a:spcPts val="600"/>
              </a:spcBef>
              <a:spcAft>
                <a:spcPts val="0"/>
              </a:spcAft>
              <a:buClr>
                <a:srgbClr val="000000"/>
              </a:buClr>
              <a:buSzPct val="100000"/>
              <a:buFont typeface="Arial"/>
              <a:buChar char="●"/>
            </a:pPr>
            <a:r>
              <a:rPr lang="en" sz="2200" dirty="0" smtClean="0">
                <a:solidFill>
                  <a:srgbClr val="000000"/>
                </a:solidFill>
              </a:rPr>
              <a:t>Look </a:t>
            </a:r>
            <a:r>
              <a:rPr lang="en" sz="2200" dirty="0">
                <a:solidFill>
                  <a:srgbClr val="000000"/>
                </a:solidFill>
              </a:rPr>
              <a:t>these up yourself in the Java API!</a:t>
            </a:r>
          </a:p>
        </p:txBody>
      </p:sp>
      <p:sp>
        <p:nvSpPr>
          <p:cNvPr id="357" name="Shape 357"/>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Tree>
  </p:cSld>
  <p:clrMapOvr>
    <a:masterClrMapping/>
  </p:clrMapOvr>
  <p:transition xmlns:p14="http://schemas.microsoft.com/office/powerpoint/2010/main" spd="slow">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61"/>
        <p:cNvGrpSpPr/>
        <p:nvPr/>
      </p:nvGrpSpPr>
      <p:grpSpPr>
        <a:xfrm>
          <a:off x="0" y="0"/>
          <a:ext cx="0" cy="0"/>
          <a:chOff x="0" y="0"/>
          <a:chExt cx="0" cy="0"/>
        </a:xfrm>
      </p:grpSpPr>
      <p:sp>
        <p:nvSpPr>
          <p:cNvPr id="362" name="Shape 36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Key takeaways</a:t>
            </a:r>
          </a:p>
        </p:txBody>
      </p:sp>
      <p:sp>
        <p:nvSpPr>
          <p:cNvPr id="363" name="Shape 363"/>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368300" rtl="0">
              <a:spcBef>
                <a:spcPts val="0"/>
              </a:spcBef>
              <a:buClr>
                <a:srgbClr val="000000"/>
              </a:buClr>
              <a:buSzPct val="100000"/>
              <a:buFont typeface="Arial"/>
              <a:buAutoNum type="arabicPeriod"/>
            </a:pPr>
            <a:r>
              <a:rPr lang="en" sz="2200">
                <a:solidFill>
                  <a:srgbClr val="000000"/>
                </a:solidFill>
              </a:rPr>
              <a:t>The Java API is your best friend. </a:t>
            </a:r>
            <a:r>
              <a:rPr lang="en" sz="2200" b="1">
                <a:solidFill>
                  <a:srgbClr val="000000"/>
                </a:solidFill>
              </a:rPr>
              <a:t>Google search</a:t>
            </a:r>
            <a:r>
              <a:rPr lang="en" sz="2200">
                <a:solidFill>
                  <a:srgbClr val="000000"/>
                </a:solidFill>
              </a:rPr>
              <a:t> is a good way to find documentation on classes and methods.</a:t>
            </a:r>
          </a:p>
          <a:p>
            <a:pPr marL="914400" lvl="1" indent="-368300" rtl="0">
              <a:spcBef>
                <a:spcPts val="0"/>
              </a:spcBef>
              <a:buClr>
                <a:srgbClr val="000000"/>
              </a:buClr>
              <a:buSzPct val="100000"/>
              <a:buFont typeface="Arial"/>
              <a:buAutoNum type="alphaLcPeriod"/>
            </a:pPr>
            <a:r>
              <a:rPr lang="en" sz="2200">
                <a:solidFill>
                  <a:srgbClr val="000000"/>
                </a:solidFill>
              </a:rPr>
              <a:t>Other way to get to Java API: Course webpage, click “Link” in navigation bar, and click the Java API link.</a:t>
            </a:r>
          </a:p>
          <a:p>
            <a:pPr marL="457200" lvl="0" indent="-368300" rtl="0">
              <a:spcBef>
                <a:spcPts val="0"/>
              </a:spcBef>
              <a:buClr>
                <a:srgbClr val="000000"/>
              </a:buClr>
              <a:buSzPct val="100000"/>
              <a:buFont typeface="Arial"/>
              <a:buAutoNum type="arabicPeriod"/>
            </a:pPr>
            <a:r>
              <a:rPr lang="en" sz="2200">
                <a:solidFill>
                  <a:srgbClr val="000000"/>
                </a:solidFill>
              </a:rPr>
              <a:t>Variables with a primitive type contain primitive values, those with a class type contain </a:t>
            </a:r>
            <a:r>
              <a:rPr lang="en" sz="2200" b="1">
                <a:solidFill>
                  <a:srgbClr val="000000"/>
                </a:solidFill>
              </a:rPr>
              <a:t>names (pointers to)</a:t>
            </a:r>
            <a:r>
              <a:rPr lang="en" sz="2200">
                <a:solidFill>
                  <a:srgbClr val="000000"/>
                </a:solidFill>
              </a:rPr>
              <a:t> to objects, like String@45afbc</a:t>
            </a:r>
          </a:p>
          <a:p>
            <a:pPr marL="457200" lvl="0" indent="-368300" rtl="0">
              <a:spcBef>
                <a:spcPts val="0"/>
              </a:spcBef>
              <a:buClr>
                <a:srgbClr val="000000"/>
              </a:buClr>
              <a:buSzPct val="100000"/>
              <a:buFont typeface="Arial"/>
              <a:buAutoNum type="arabicPeriod"/>
            </a:pPr>
            <a:r>
              <a:rPr lang="en" sz="2200">
                <a:solidFill>
                  <a:srgbClr val="000000"/>
                </a:solidFill>
              </a:rPr>
              <a:t>Strings are </a:t>
            </a:r>
            <a:r>
              <a:rPr lang="en" sz="2200" b="1">
                <a:solidFill>
                  <a:srgbClr val="000000"/>
                </a:solidFill>
              </a:rPr>
              <a:t>immutable</a:t>
            </a:r>
            <a:r>
              <a:rPr lang="en" sz="2200">
                <a:solidFill>
                  <a:srgbClr val="000000"/>
                </a:solidFill>
              </a:rPr>
              <a:t> objects</a:t>
            </a:r>
          </a:p>
        </p:txBody>
      </p:sp>
    </p:spTree>
  </p:cSld>
  <p:clrMapOvr>
    <a:masterClrMapping/>
  </p:clrMapOvr>
  <p:transition xmlns:p14="http://schemas.microsoft.com/office/powerpoint/2010/mai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Shape 60"/>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solidFill>
                  <a:srgbClr val="1155CC"/>
                </a:solidFill>
              </a:rPr>
              <a:t>Demo 2:</a:t>
            </a:r>
            <a:r>
              <a:rPr lang="en" sz="3200"/>
              <a:t> Using program arguments</a:t>
            </a:r>
          </a:p>
        </p:txBody>
      </p:sp>
      <p:sp>
        <p:nvSpPr>
          <p:cNvPr id="61" name="Shape 61"/>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spcBef>
                <a:spcPts val="0"/>
              </a:spcBef>
              <a:buNone/>
            </a:pPr>
            <a:r>
              <a:rPr lang="en" sz="2200"/>
              <a:t>Now let’s change the program to print out a user supplied argument!</a:t>
            </a:r>
          </a:p>
          <a:p>
            <a:pPr lvl="0" rtl="0">
              <a:spcBef>
                <a:spcPts val="0"/>
              </a:spcBef>
              <a:buNone/>
            </a:pPr>
            <a:endParaRPr sz="2200"/>
          </a:p>
        </p:txBody>
      </p:sp>
      <p:sp>
        <p:nvSpPr>
          <p:cNvPr id="62" name="Shape 62"/>
          <p:cNvSpPr txBox="1"/>
          <p:nvPr/>
        </p:nvSpPr>
        <p:spPr>
          <a:xfrm>
            <a:off x="7004350" y="0"/>
            <a:ext cx="2139599" cy="366000"/>
          </a:xfrm>
          <a:prstGeom prst="rect">
            <a:avLst/>
          </a:prstGeom>
          <a:noFill/>
          <a:ln>
            <a:noFill/>
          </a:ln>
        </p:spPr>
        <p:txBody>
          <a:bodyPr lIns="91425" tIns="91425" rIns="91425" bIns="91425" anchor="t" anchorCtr="0">
            <a:noAutofit/>
          </a:bodyPr>
          <a:lstStyle/>
          <a:p>
            <a:pPr lvl="0" algn="r"/>
            <a:r>
              <a:rPr lang="en" sz="1600" b="1" dirty="0" smtClean="0">
                <a:solidFill>
                  <a:srgbClr val="E08686"/>
                </a:solidFill>
              </a:rPr>
              <a:t>Method</a:t>
            </a:r>
            <a:r>
              <a:rPr lang="en-US" sz="1600" b="1" dirty="0" smtClean="0">
                <a:solidFill>
                  <a:srgbClr val="E08686"/>
                </a:solidFill>
              </a:rPr>
              <a:t> m</a:t>
            </a:r>
            <a:r>
              <a:rPr lang="en" sz="1600" b="1" dirty="0" smtClean="0">
                <a:solidFill>
                  <a:srgbClr val="E08686"/>
                </a:solidFill>
              </a:rPr>
              <a:t>ain</a:t>
            </a:r>
            <a:endParaRPr lang="en" sz="1600" b="1" dirty="0">
              <a:solidFill>
                <a:srgbClr val="E08686"/>
              </a:solidFill>
            </a:endParaRPr>
          </a:p>
        </p:txBody>
      </p:sp>
    </p:spTree>
  </p:cSld>
  <p:clrMapOvr>
    <a:masterClrMapping/>
  </p:clrMapOvr>
  <p:transition xmlns:p14="http://schemas.microsoft.com/office/powerpoint/2010/mai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Shape 67"/>
          <p:cNvSpPr txBox="1">
            <a:spLocks noGrp="1"/>
          </p:cNvSpPr>
          <p:nvPr>
            <p:ph type="title"/>
          </p:nvPr>
        </p:nvSpPr>
        <p:spPr>
          <a:xfrm>
            <a:off x="457200" y="205975"/>
            <a:ext cx="8355600" cy="835499"/>
          </a:xfrm>
          <a:prstGeom prst="rect">
            <a:avLst/>
          </a:prstGeom>
        </p:spPr>
        <p:txBody>
          <a:bodyPr lIns="91425" tIns="91425" rIns="91425" bIns="91425" anchor="b" anchorCtr="0">
            <a:noAutofit/>
          </a:bodyPr>
          <a:lstStyle/>
          <a:p>
            <a:pPr>
              <a:spcBef>
                <a:spcPts val="0"/>
              </a:spcBef>
              <a:buNone/>
            </a:pPr>
            <a:r>
              <a:rPr lang="en" sz="3200">
                <a:solidFill>
                  <a:srgbClr val="1155CC"/>
                </a:solidFill>
              </a:rPr>
              <a:t>Demo 2:</a:t>
            </a:r>
            <a:r>
              <a:rPr lang="en" sz="3200"/>
              <a:t> Inputting program arguments</a:t>
            </a:r>
          </a:p>
        </p:txBody>
      </p:sp>
      <p:sp>
        <p:nvSpPr>
          <p:cNvPr id="68" name="Shape 68"/>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spcBef>
                <a:spcPts val="0"/>
              </a:spcBef>
              <a:buNone/>
            </a:pPr>
            <a:r>
              <a:rPr lang="en" sz="2200"/>
              <a:t>Now we’ll tell Eclipse what arguments to use</a:t>
            </a:r>
          </a:p>
          <a:p>
            <a:pPr marL="457200" lvl="0" indent="-368300" rtl="0">
              <a:spcBef>
                <a:spcPts val="0"/>
              </a:spcBef>
              <a:buClr>
                <a:schemeClr val="dk1"/>
              </a:buClr>
              <a:buSzPct val="100000"/>
              <a:buFont typeface="Arial"/>
              <a:buChar char="●"/>
            </a:pPr>
            <a:r>
              <a:rPr lang="en" sz="2200"/>
              <a:t>Run -&gt; Run Configurations</a:t>
            </a:r>
          </a:p>
          <a:p>
            <a:pPr marL="457200" lvl="0" indent="-368300" rtl="0">
              <a:spcBef>
                <a:spcPts val="0"/>
              </a:spcBef>
              <a:buClr>
                <a:schemeClr val="dk1"/>
              </a:buClr>
              <a:buSzPct val="100000"/>
              <a:buFont typeface="Arial"/>
              <a:buChar char="●"/>
            </a:pPr>
            <a:r>
              <a:rPr lang="en" sz="2200"/>
              <a:t>Click “Arguments” tab</a:t>
            </a:r>
          </a:p>
          <a:p>
            <a:pPr marL="457200" lvl="0" indent="-368300" rtl="0">
              <a:spcBef>
                <a:spcPts val="0"/>
              </a:spcBef>
              <a:buClr>
                <a:schemeClr val="dk1"/>
              </a:buClr>
              <a:buSzPct val="100000"/>
              <a:buFont typeface="Arial"/>
              <a:buChar char="●"/>
            </a:pPr>
            <a:r>
              <a:rPr lang="en" sz="2200"/>
              <a:t>Enter arguments, and hit “Apply”</a:t>
            </a:r>
          </a:p>
        </p:txBody>
      </p:sp>
      <p:sp>
        <p:nvSpPr>
          <p:cNvPr id="69" name="Shape 69"/>
          <p:cNvSpPr txBox="1"/>
          <p:nvPr/>
        </p:nvSpPr>
        <p:spPr>
          <a:xfrm>
            <a:off x="7004350" y="0"/>
            <a:ext cx="2139599" cy="366000"/>
          </a:xfrm>
          <a:prstGeom prst="rect">
            <a:avLst/>
          </a:prstGeom>
          <a:noFill/>
          <a:ln>
            <a:noFill/>
          </a:ln>
        </p:spPr>
        <p:txBody>
          <a:bodyPr lIns="91425" tIns="91425" rIns="91425" bIns="91425" anchor="t" anchorCtr="0">
            <a:noAutofit/>
          </a:bodyPr>
          <a:lstStyle/>
          <a:p>
            <a:pPr lvl="0" algn="r"/>
            <a:r>
              <a:rPr lang="en" sz="1600" b="1" dirty="0" smtClean="0">
                <a:solidFill>
                  <a:srgbClr val="E08686"/>
                </a:solidFill>
              </a:rPr>
              <a:t>Method</a:t>
            </a:r>
            <a:r>
              <a:rPr lang="en-US" sz="1600" b="1" dirty="0" smtClean="0">
                <a:solidFill>
                  <a:srgbClr val="E08686"/>
                </a:solidFill>
              </a:rPr>
              <a:t> m</a:t>
            </a:r>
            <a:r>
              <a:rPr lang="en" sz="1600" b="1" dirty="0" smtClean="0">
                <a:solidFill>
                  <a:srgbClr val="E08686"/>
                </a:solidFill>
              </a:rPr>
              <a:t>ain</a:t>
            </a:r>
            <a:endParaRPr lang="en" sz="1600" b="1" dirty="0">
              <a:solidFill>
                <a:srgbClr val="E08686"/>
              </a:solidFill>
            </a:endParaRPr>
          </a:p>
        </p:txBody>
      </p:sp>
      <p:pic>
        <p:nvPicPr>
          <p:cNvPr id="70" name="Shape 70"/>
          <p:cNvPicPr preferRelativeResize="0"/>
          <p:nvPr/>
        </p:nvPicPr>
        <p:blipFill>
          <a:blip r:embed="rId3">
            <a:alphaModFix/>
          </a:blip>
          <a:stretch>
            <a:fillRect/>
          </a:stretch>
        </p:blipFill>
        <p:spPr>
          <a:xfrm>
            <a:off x="983600" y="2822975"/>
            <a:ext cx="6020750" cy="2102875"/>
          </a:xfrm>
          <a:prstGeom prst="rect">
            <a:avLst/>
          </a:prstGeom>
          <a:noFill/>
          <a:ln>
            <a:noFill/>
          </a:ln>
        </p:spPr>
      </p:pic>
    </p:spTree>
  </p:cSld>
  <p:clrMapOvr>
    <a:masterClrMapping/>
  </p:clrMapOvr>
  <p:transition xmlns:p14="http://schemas.microsoft.com/office/powerpoint/2010/mai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solidFill>
                  <a:srgbClr val="1155CC"/>
                </a:solidFill>
              </a:rPr>
              <a:t>Exercise 1:</a:t>
            </a:r>
            <a:r>
              <a:rPr lang="en" sz="3200"/>
              <a:t> Using program arguments</a:t>
            </a:r>
          </a:p>
        </p:txBody>
      </p:sp>
      <p:sp>
        <p:nvSpPr>
          <p:cNvPr id="76" name="Shape 76"/>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r>
              <a:rPr lang="en" sz="2200" dirty="0"/>
              <a:t>Write a program that prints whether a point is inside a circle. The program should receive 5 arguments in this order:</a:t>
            </a:r>
          </a:p>
          <a:p>
            <a:pPr marL="457200" lvl="0" indent="-342900" rtl="0">
              <a:spcBef>
                <a:spcPts val="0"/>
              </a:spcBef>
              <a:buClr>
                <a:schemeClr val="dk1"/>
              </a:buClr>
              <a:buSzPct val="100000"/>
              <a:buFont typeface="Arial"/>
              <a:buAutoNum type="arabicPeriod"/>
            </a:pPr>
            <a:r>
              <a:rPr lang="en" sz="1800" dirty="0"/>
              <a:t>x coordinate of the point</a:t>
            </a:r>
          </a:p>
          <a:p>
            <a:pPr marL="457200" lvl="0" indent="-342900" rtl="0">
              <a:spcBef>
                <a:spcPts val="0"/>
              </a:spcBef>
              <a:buClr>
                <a:schemeClr val="dk1"/>
              </a:buClr>
              <a:buSzPct val="100000"/>
              <a:buFont typeface="Arial"/>
              <a:buAutoNum type="arabicPeriod"/>
            </a:pPr>
            <a:r>
              <a:rPr lang="en" sz="1800" dirty="0"/>
              <a:t>y coordinate of the point</a:t>
            </a:r>
          </a:p>
          <a:p>
            <a:pPr marL="457200" lvl="0" indent="-342900" rtl="0">
              <a:spcBef>
                <a:spcPts val="0"/>
              </a:spcBef>
              <a:buClr>
                <a:schemeClr val="dk1"/>
              </a:buClr>
              <a:buSzPct val="100000"/>
              <a:buFont typeface="Arial"/>
              <a:buAutoNum type="arabicPeriod"/>
            </a:pPr>
            <a:r>
              <a:rPr lang="en" sz="1800" dirty="0"/>
              <a:t>x coordinate of the circle’s origin</a:t>
            </a:r>
          </a:p>
          <a:p>
            <a:pPr marL="457200" lvl="0" indent="-342900" rtl="0">
              <a:spcBef>
                <a:spcPts val="0"/>
              </a:spcBef>
              <a:buClr>
                <a:schemeClr val="dk1"/>
              </a:buClr>
              <a:buSzPct val="100000"/>
              <a:buFont typeface="Arial"/>
              <a:buAutoNum type="arabicPeriod"/>
            </a:pPr>
            <a:r>
              <a:rPr lang="en" sz="1800" dirty="0"/>
              <a:t>y coordinate of the circle’s origin</a:t>
            </a:r>
          </a:p>
          <a:p>
            <a:pPr marL="457200" lvl="0" indent="-342900" rtl="0">
              <a:spcBef>
                <a:spcPts val="0"/>
              </a:spcBef>
              <a:buClr>
                <a:schemeClr val="dk1"/>
              </a:buClr>
              <a:buSzPct val="100000"/>
              <a:buFont typeface="Arial"/>
              <a:buAutoNum type="arabicPeriod"/>
            </a:pPr>
            <a:r>
              <a:rPr lang="en" sz="1800" dirty="0"/>
              <a:t>radius of the circle</a:t>
            </a:r>
          </a:p>
          <a:p>
            <a:pPr lvl="0" rtl="0">
              <a:spcBef>
                <a:spcPts val="0"/>
              </a:spcBef>
              <a:buNone/>
            </a:pPr>
            <a:r>
              <a:rPr lang="en" sz="2200" dirty="0"/>
              <a:t>Hints:</a:t>
            </a:r>
          </a:p>
          <a:p>
            <a:pPr marL="457200" lvl="0" indent="-368300" rtl="0">
              <a:spcBef>
                <a:spcPts val="0"/>
              </a:spcBef>
              <a:buClr>
                <a:schemeClr val="dk1"/>
              </a:buClr>
              <a:buSzPct val="100000"/>
              <a:buFont typeface="Arial"/>
              <a:buChar char="●"/>
            </a:pPr>
            <a:r>
              <a:rPr lang="en" sz="2200" dirty="0"/>
              <a:t>Java arrays are 0-indexed</a:t>
            </a:r>
          </a:p>
          <a:p>
            <a:pPr marL="457200" lvl="0" indent="-368300" rtl="0">
              <a:spcBef>
                <a:spcPts val="0"/>
              </a:spcBef>
              <a:buClr>
                <a:schemeClr val="dk1"/>
              </a:buClr>
              <a:buSzPct val="100000"/>
              <a:buFont typeface="Arial"/>
              <a:buChar char="●"/>
            </a:pPr>
            <a:r>
              <a:rPr lang="en" sz="2200" b="1" dirty="0">
                <a:solidFill>
                  <a:srgbClr val="1155CC"/>
                </a:solidFill>
                <a:latin typeface="Courier New"/>
                <a:ea typeface="Courier New"/>
                <a:cs typeface="Courier New"/>
                <a:sym typeface="Courier New"/>
              </a:rPr>
              <a:t>Double.parseDouble(str)</a:t>
            </a:r>
            <a:r>
              <a:rPr lang="en" sz="2200" dirty="0"/>
              <a:t> returns </a:t>
            </a:r>
            <a:r>
              <a:rPr lang="en" sz="2200" b="1" dirty="0">
                <a:solidFill>
                  <a:srgbClr val="1155CC"/>
                </a:solidFill>
                <a:latin typeface="Courier New"/>
                <a:ea typeface="Courier New"/>
                <a:cs typeface="Courier New"/>
                <a:sym typeface="Courier New"/>
              </a:rPr>
              <a:t>str</a:t>
            </a:r>
            <a:r>
              <a:rPr lang="en" sz="2200" dirty="0"/>
              <a:t> as a </a:t>
            </a:r>
            <a:r>
              <a:rPr lang="en" sz="2200" b="1" dirty="0">
                <a:solidFill>
                  <a:srgbClr val="1155CC"/>
                </a:solidFill>
                <a:latin typeface="Courier New"/>
                <a:ea typeface="Courier New"/>
                <a:cs typeface="Courier New"/>
                <a:sym typeface="Courier New"/>
              </a:rPr>
              <a:t>double</a:t>
            </a:r>
          </a:p>
          <a:p>
            <a:pPr marL="457200" lvl="0" indent="-368300" rtl="0">
              <a:spcBef>
                <a:spcPts val="0"/>
              </a:spcBef>
              <a:buClr>
                <a:schemeClr val="dk1"/>
              </a:buClr>
              <a:buSzPct val="100000"/>
              <a:buFont typeface="Arial"/>
              <a:buChar char="●"/>
            </a:pPr>
            <a:r>
              <a:rPr lang="en" sz="2200" b="1" dirty="0">
                <a:solidFill>
                  <a:srgbClr val="1155CC"/>
                </a:solidFill>
                <a:latin typeface="Courier New"/>
                <a:ea typeface="Courier New"/>
                <a:cs typeface="Courier New"/>
                <a:sym typeface="Courier New"/>
              </a:rPr>
              <a:t>Math.sqrt(d)</a:t>
            </a:r>
            <a:r>
              <a:rPr lang="en" sz="2200" dirty="0"/>
              <a:t>s returns the square root of </a:t>
            </a:r>
            <a:r>
              <a:rPr lang="en" sz="2200" b="1" dirty="0">
                <a:solidFill>
                  <a:srgbClr val="1155CC"/>
                </a:solidFill>
                <a:latin typeface="Courier New"/>
                <a:ea typeface="Courier New"/>
                <a:cs typeface="Courier New"/>
                <a:sym typeface="Courier New"/>
              </a:rPr>
              <a:t>d</a:t>
            </a:r>
          </a:p>
        </p:txBody>
      </p:sp>
      <p:sp>
        <p:nvSpPr>
          <p:cNvPr id="77" name="Shape 7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a:r>
              <a:rPr lang="en" sz="1600" b="1" dirty="0" smtClean="0">
                <a:solidFill>
                  <a:srgbClr val="E08686"/>
                </a:solidFill>
              </a:rPr>
              <a:t>Method</a:t>
            </a:r>
            <a:r>
              <a:rPr lang="en-US" sz="1600" b="1" dirty="0" smtClean="0">
                <a:solidFill>
                  <a:srgbClr val="E08686"/>
                </a:solidFill>
              </a:rPr>
              <a:t> m</a:t>
            </a:r>
            <a:r>
              <a:rPr lang="en" sz="1600" b="1" dirty="0" smtClean="0">
                <a:solidFill>
                  <a:srgbClr val="E08686"/>
                </a:solidFill>
              </a:rPr>
              <a:t>ain</a:t>
            </a:r>
            <a:endParaRPr lang="en" sz="1600" b="1" dirty="0">
              <a:solidFill>
                <a:srgbClr val="E08686"/>
              </a:solidFill>
            </a:endParaRPr>
          </a:p>
        </p:txBody>
      </p:sp>
    </p:spTree>
  </p:cSld>
  <p:clrMapOvr>
    <a:masterClrMapping/>
  </p:clrMapOvr>
  <p:transition xmlns:p14="http://schemas.microsoft.com/office/powerpoint/2010/mai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Shape 82"/>
          <p:cNvSpPr txBox="1">
            <a:spLocks noGrp="1"/>
          </p:cNvSpPr>
          <p:nvPr>
            <p:ph type="ctrTitle"/>
          </p:nvPr>
        </p:nvSpPr>
        <p:spPr>
          <a:xfrm>
            <a:off x="457200" y="2159857"/>
            <a:ext cx="8229600" cy="823799"/>
          </a:xfrm>
          <a:prstGeom prst="rect">
            <a:avLst/>
          </a:prstGeom>
          <a:noFill/>
          <a:ln>
            <a:noFill/>
          </a:ln>
        </p:spPr>
        <p:txBody>
          <a:bodyPr lIns="91425" tIns="91425" rIns="91425" bIns="91425" anchor="b" anchorCtr="0">
            <a:noAutofit/>
          </a:bodyPr>
          <a:lstStyle/>
          <a:p>
            <a:pPr lvl="0" algn="ctr" rtl="0">
              <a:spcBef>
                <a:spcPts val="0"/>
              </a:spcBef>
              <a:buNone/>
            </a:pPr>
            <a:r>
              <a:rPr lang="en" sz="4800"/>
              <a:t>Java API &amp; Packages</a:t>
            </a:r>
          </a:p>
        </p:txBody>
      </p:sp>
    </p:spTree>
  </p:cSld>
  <p:clrMapOvr>
    <a:masterClrMapping/>
  </p:clrMapOvr>
  <p:transition xmlns:p14="http://schemas.microsoft.com/office/powerpoint/2010/mai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t>Java API </a:t>
            </a:r>
            <a:r>
              <a:rPr lang="en" sz="2200"/>
              <a:t>(Application Programming Interface)</a:t>
            </a:r>
          </a:p>
        </p:txBody>
      </p:sp>
      <p:sp>
        <p:nvSpPr>
          <p:cNvPr id="88" name="Shape 88"/>
          <p:cNvSpPr txBox="1">
            <a:spLocks noGrp="1"/>
          </p:cNvSpPr>
          <p:nvPr>
            <p:ph type="body" idx="1"/>
          </p:nvPr>
        </p:nvSpPr>
        <p:spPr>
          <a:xfrm>
            <a:off x="457200" y="1200150"/>
            <a:ext cx="8022974" cy="3725699"/>
          </a:xfrm>
          <a:prstGeom prst="rect">
            <a:avLst/>
          </a:prstGeom>
        </p:spPr>
        <p:txBody>
          <a:bodyPr lIns="91425" tIns="91425" rIns="91425" bIns="91425" anchor="t" anchorCtr="0">
            <a:noAutofit/>
          </a:bodyPr>
          <a:lstStyle/>
          <a:p>
            <a:pPr marL="457200" lvl="0" indent="-368300" rtl="0">
              <a:spcBef>
                <a:spcPts val="0"/>
              </a:spcBef>
              <a:buClr>
                <a:schemeClr val="dk1"/>
              </a:buClr>
              <a:buSzPct val="100000"/>
              <a:buFont typeface="Arial"/>
              <a:buChar char="●"/>
            </a:pPr>
            <a:r>
              <a:rPr lang="en" sz="2200" dirty="0"/>
              <a:t>Java provides a number of useful classes and </a:t>
            </a:r>
            <a:r>
              <a:rPr lang="en" sz="2200" dirty="0" smtClean="0"/>
              <a:t>interfaces</a:t>
            </a:r>
            <a:endParaRPr lang="en" sz="2200" dirty="0"/>
          </a:p>
          <a:p>
            <a:pPr marL="457200" lvl="0" indent="-368300" rtl="0">
              <a:spcBef>
                <a:spcPts val="0"/>
              </a:spcBef>
              <a:buClr>
                <a:schemeClr val="dk1"/>
              </a:buClr>
              <a:buSzPct val="100000"/>
              <a:buFont typeface="Arial"/>
              <a:buChar char="●"/>
            </a:pPr>
            <a:r>
              <a:rPr lang="en" sz="2200" dirty="0"/>
              <a:t>The Java API documents how to use these classes. Each API page contains:</a:t>
            </a:r>
          </a:p>
          <a:p>
            <a:pPr marL="914400" lvl="1" indent="-368300">
              <a:buFont typeface="Courier New"/>
              <a:buChar char="o"/>
            </a:pPr>
            <a:r>
              <a:rPr lang="en" sz="2200" dirty="0"/>
              <a:t>class/interface </a:t>
            </a:r>
            <a:r>
              <a:rPr lang="en" sz="2200" dirty="0"/>
              <a:t>hierarchy</a:t>
            </a:r>
          </a:p>
          <a:p>
            <a:pPr marL="914400" lvl="1" indent="-368300">
              <a:buFont typeface="Courier New"/>
              <a:buChar char="o"/>
            </a:pPr>
            <a:r>
              <a:rPr lang="en" sz="2200" b="1" dirty="0" smtClean="0"/>
              <a:t>O</a:t>
            </a:r>
            <a:r>
              <a:rPr lang="en" sz="2200" b="1" dirty="0" smtClean="0"/>
              <a:t>verview</a:t>
            </a:r>
            <a:endParaRPr lang="en" sz="2200" b="1" dirty="0"/>
          </a:p>
          <a:p>
            <a:pPr marL="914400" lvl="1" indent="-368300">
              <a:buFont typeface="Courier New"/>
              <a:buChar char="o"/>
            </a:pPr>
            <a:r>
              <a:rPr lang="en" sz="2200" dirty="0"/>
              <a:t>f</a:t>
            </a:r>
            <a:r>
              <a:rPr lang="en" sz="2200" dirty="0" smtClean="0"/>
              <a:t>ield</a:t>
            </a:r>
            <a:r>
              <a:rPr lang="en-US" sz="2200" dirty="0" smtClean="0"/>
              <a:t>s</a:t>
            </a:r>
          </a:p>
          <a:p>
            <a:pPr marL="914400" lvl="1" indent="-368300">
              <a:buFont typeface="Courier New"/>
              <a:buChar char="o"/>
            </a:pPr>
            <a:r>
              <a:rPr lang="en" sz="2200" dirty="0" smtClean="0"/>
              <a:t>constructor</a:t>
            </a:r>
            <a:r>
              <a:rPr lang="en-US" sz="2200" dirty="0" smtClean="0"/>
              <a:t>s</a:t>
            </a:r>
            <a:endParaRPr lang="en" sz="2200" dirty="0"/>
          </a:p>
          <a:p>
            <a:pPr marL="914400" lvl="1" indent="-368300" rtl="0">
              <a:spcBef>
                <a:spcPts val="0"/>
              </a:spcBef>
              <a:buClr>
                <a:schemeClr val="dk1"/>
              </a:buClr>
              <a:buSzPct val="100000"/>
              <a:buFont typeface="Courier New"/>
              <a:buChar char="o"/>
            </a:pPr>
            <a:r>
              <a:rPr lang="en" sz="2200" b="1" dirty="0" smtClean="0"/>
              <a:t>M</a:t>
            </a:r>
            <a:r>
              <a:rPr lang="en" sz="2200" b="1" dirty="0" smtClean="0"/>
              <a:t>ethods</a:t>
            </a:r>
            <a:endParaRPr lang="en" sz="2200" dirty="0" smtClean="0"/>
          </a:p>
          <a:p>
            <a:pPr marL="457200" lvl="0" indent="-368300" rtl="0">
              <a:spcBef>
                <a:spcPts val="0"/>
              </a:spcBef>
              <a:buClr>
                <a:schemeClr val="dk1"/>
              </a:buClr>
              <a:buSzPct val="100000"/>
              <a:buFont typeface="Arial"/>
              <a:buChar char="●"/>
            </a:pPr>
            <a:r>
              <a:rPr lang="en" sz="2200" u="sng" dirty="0" smtClean="0">
                <a:solidFill>
                  <a:schemeClr val="hlink"/>
                </a:solidFill>
                <a:hlinkClick r:id="rId3"/>
              </a:rPr>
              <a:t>http://docs.oracle.com/javase/</a:t>
            </a:r>
            <a:r>
              <a:rPr lang="en-US" sz="2200" u="sng" dirty="0" smtClean="0">
                <a:solidFill>
                  <a:schemeClr val="hlink"/>
                </a:solidFill>
                <a:hlinkClick r:id="rId3"/>
              </a:rPr>
              <a:t>8</a:t>
            </a:r>
            <a:r>
              <a:rPr lang="en" sz="2200" u="sng" dirty="0" smtClean="0">
                <a:solidFill>
                  <a:schemeClr val="hlink"/>
                </a:solidFill>
                <a:hlinkClick r:id="rId3"/>
              </a:rPr>
              <a:t>/docs/api/index.html</a:t>
            </a:r>
          </a:p>
          <a:p>
            <a:pPr marL="914400" lvl="1" indent="-368300" rtl="0">
              <a:spcBef>
                <a:spcPts val="0"/>
              </a:spcBef>
              <a:buClr>
                <a:schemeClr val="dk1"/>
              </a:buClr>
              <a:buSzPct val="100000"/>
              <a:buFont typeface="Courier New"/>
              <a:buChar char="o"/>
            </a:pPr>
            <a:r>
              <a:rPr lang="en" sz="2200" dirty="0" smtClean="0"/>
              <a:t>Also </a:t>
            </a:r>
            <a:r>
              <a:rPr lang="en" sz="2200" dirty="0"/>
              <a:t>available on course website. Click the “Links” tab</a:t>
            </a:r>
          </a:p>
        </p:txBody>
      </p:sp>
      <p:sp>
        <p:nvSpPr>
          <p:cNvPr id="89" name="Shape 89"/>
          <p:cNvSpPr txBox="1"/>
          <p:nvPr/>
        </p:nvSpPr>
        <p:spPr>
          <a:xfrm>
            <a:off x="64712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API &amp; Packages</a:t>
            </a:r>
          </a:p>
        </p:txBody>
      </p:sp>
      <p:grpSp>
        <p:nvGrpSpPr>
          <p:cNvPr id="94" name="Shape 94"/>
          <p:cNvGrpSpPr/>
          <p:nvPr/>
        </p:nvGrpSpPr>
        <p:grpSpPr>
          <a:xfrm>
            <a:off x="2665796" y="2847385"/>
            <a:ext cx="3475759" cy="983999"/>
            <a:chOff x="2038234" y="3214850"/>
            <a:chExt cx="2886666" cy="652583"/>
          </a:xfrm>
        </p:grpSpPr>
        <p:cxnSp>
          <p:nvCxnSpPr>
            <p:cNvPr id="95" name="Shape 95"/>
            <p:cNvCxnSpPr/>
            <p:nvPr/>
          </p:nvCxnSpPr>
          <p:spPr>
            <a:xfrm flipH="1" flipV="1">
              <a:off x="2187700" y="3214850"/>
              <a:ext cx="1425599" cy="231300"/>
            </a:xfrm>
            <a:prstGeom prst="straightConnector1">
              <a:avLst/>
            </a:prstGeom>
            <a:noFill/>
            <a:ln w="38100" cap="flat">
              <a:solidFill>
                <a:srgbClr val="FF0000"/>
              </a:solidFill>
              <a:prstDash val="solid"/>
              <a:round/>
              <a:headEnd type="none" w="lg" len="lg"/>
              <a:tailEnd type="triangle" w="lg" len="lg"/>
            </a:ln>
          </p:spPr>
        </p:cxnSp>
        <p:cxnSp>
          <p:nvCxnSpPr>
            <p:cNvPr id="96" name="Shape 96"/>
            <p:cNvCxnSpPr/>
            <p:nvPr/>
          </p:nvCxnSpPr>
          <p:spPr>
            <a:xfrm flipH="1">
              <a:off x="2038234" y="3471875"/>
              <a:ext cx="1575064" cy="395558"/>
            </a:xfrm>
            <a:prstGeom prst="straightConnector1">
              <a:avLst/>
            </a:prstGeom>
            <a:noFill/>
            <a:ln w="38100" cap="flat">
              <a:solidFill>
                <a:srgbClr val="FF0000"/>
              </a:solidFill>
              <a:prstDash val="solid"/>
              <a:round/>
              <a:headEnd type="none" w="lg" len="lg"/>
              <a:tailEnd type="triangle" w="lg" len="lg"/>
            </a:ln>
          </p:spPr>
        </p:cxnSp>
        <p:sp>
          <p:nvSpPr>
            <p:cNvPr id="97" name="Shape 97"/>
            <p:cNvSpPr txBox="1"/>
            <p:nvPr/>
          </p:nvSpPr>
          <p:spPr>
            <a:xfrm>
              <a:off x="3613300" y="3214850"/>
              <a:ext cx="1311600" cy="3660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600" dirty="0"/>
                <a:t>most useful</a:t>
              </a:r>
            </a:p>
          </p:txBody>
        </p:sp>
      </p:grpSp>
      <p:sp>
        <p:nvSpPr>
          <p:cNvPr id="4" name="TextBox 3"/>
          <p:cNvSpPr txBox="1"/>
          <p:nvPr/>
        </p:nvSpPr>
        <p:spPr>
          <a:xfrm>
            <a:off x="6471200" y="2202418"/>
            <a:ext cx="2215600" cy="738664"/>
          </a:xfrm>
          <a:prstGeom prst="rect">
            <a:avLst/>
          </a:prstGeom>
          <a:solidFill>
            <a:schemeClr val="accent3">
              <a:lumMod val="20000"/>
              <a:lumOff val="80000"/>
            </a:schemeClr>
          </a:solidFill>
        </p:spPr>
        <p:txBody>
          <a:bodyPr wrap="square" rtlCol="0">
            <a:spAutoFit/>
          </a:bodyPr>
          <a:lstStyle/>
          <a:p>
            <a:r>
              <a:rPr lang="en-US" dirty="0" smtClean="0"/>
              <a:t>For fields, constructors, methods there is a</a:t>
            </a:r>
            <a:br>
              <a:rPr lang="en-US" dirty="0" smtClean="0"/>
            </a:br>
            <a:r>
              <a:rPr lang="en-US" dirty="0" smtClean="0"/>
              <a:t>Summary and a Detail</a:t>
            </a:r>
            <a:endParaRPr lang="en-US" dirty="0"/>
          </a:p>
        </p:txBody>
      </p:sp>
    </p:spTree>
  </p:cSld>
  <p:clrMapOvr>
    <a:masterClrMapping/>
  </p:clrMapOvr>
  <p:transition xmlns:p14="http://schemas.microsoft.com/office/powerpoint/2010/mai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Shape 10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a:spcBef>
                <a:spcPts val="0"/>
              </a:spcBef>
              <a:buNone/>
            </a:pPr>
            <a:r>
              <a:rPr lang="en" sz="3200">
                <a:solidFill>
                  <a:srgbClr val="1155CC"/>
                </a:solidFill>
              </a:rPr>
              <a:t>Demo 3:</a:t>
            </a:r>
            <a:r>
              <a:rPr lang="en" sz="3200"/>
              <a:t> How to use Java API</a:t>
            </a:r>
          </a:p>
        </p:txBody>
      </p:sp>
      <p:sp>
        <p:nvSpPr>
          <p:cNvPr id="103" name="Shape 103"/>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marR="0" lvl="0" indent="-368300" algn="l" rtl="0">
              <a:lnSpc>
                <a:spcPct val="100000"/>
              </a:lnSpc>
              <a:spcBef>
                <a:spcPts val="600"/>
              </a:spcBef>
              <a:spcAft>
                <a:spcPts val="0"/>
              </a:spcAft>
              <a:buClr>
                <a:schemeClr val="dk1"/>
              </a:buClr>
              <a:buSzPct val="100000"/>
              <a:buFont typeface="Arial"/>
              <a:buChar char="●"/>
            </a:pPr>
            <a:r>
              <a:rPr lang="en" sz="2200" dirty="0"/>
              <a:t>Let’s make a program that takes a user supplied time (String) in the form of </a:t>
            </a:r>
            <a:r>
              <a:rPr lang="en" sz="2200" i="1" dirty="0"/>
              <a:t>hours:minutes</a:t>
            </a:r>
            <a:r>
              <a:rPr lang="en" sz="2200" dirty="0"/>
              <a:t> and prints out the hours and then the minutes.</a:t>
            </a:r>
          </a:p>
          <a:p>
            <a:pPr marL="457200" marR="0" lvl="0" indent="-368300" algn="l" rtl="0">
              <a:lnSpc>
                <a:spcPct val="100000"/>
              </a:lnSpc>
              <a:spcBef>
                <a:spcPts val="600"/>
              </a:spcBef>
              <a:spcAft>
                <a:spcPts val="0"/>
              </a:spcAft>
              <a:buClr>
                <a:schemeClr val="dk1"/>
              </a:buClr>
              <a:buSzPct val="100000"/>
              <a:buFont typeface="Arial"/>
              <a:buChar char="●"/>
            </a:pPr>
            <a:r>
              <a:rPr lang="en" sz="2200" dirty="0"/>
              <a:t>What class can help you with this?</a:t>
            </a:r>
          </a:p>
          <a:p>
            <a:pPr marL="914400" marR="0" lvl="1" indent="-368300" algn="l" rtl="0">
              <a:lnSpc>
                <a:spcPct val="100000"/>
              </a:lnSpc>
              <a:spcBef>
                <a:spcPts val="600"/>
              </a:spcBef>
              <a:spcAft>
                <a:spcPts val="0"/>
              </a:spcAft>
              <a:buClr>
                <a:schemeClr val="dk1"/>
              </a:buClr>
              <a:buSzPct val="100000"/>
              <a:buFont typeface="Courier New"/>
              <a:buChar char="o"/>
            </a:pPr>
            <a:r>
              <a:rPr lang="en" sz="2200" dirty="0"/>
              <a:t>Google search “Java </a:t>
            </a:r>
            <a:r>
              <a:rPr lang="en-US" sz="2200" dirty="0" smtClean="0"/>
              <a:t>8</a:t>
            </a:r>
            <a:r>
              <a:rPr lang="en" sz="2200" dirty="0" smtClean="0"/>
              <a:t> </a:t>
            </a:r>
            <a:r>
              <a:rPr lang="en" sz="2200" dirty="0"/>
              <a:t>API &lt;name of class&gt;”</a:t>
            </a:r>
          </a:p>
          <a:p>
            <a:pPr marL="914400" marR="0" lvl="1" indent="-368300" algn="l" rtl="0">
              <a:lnSpc>
                <a:spcPct val="100000"/>
              </a:lnSpc>
              <a:spcBef>
                <a:spcPts val="600"/>
              </a:spcBef>
              <a:spcAft>
                <a:spcPts val="0"/>
              </a:spcAft>
              <a:buClr>
                <a:schemeClr val="dk1"/>
              </a:buClr>
              <a:buSzPct val="100000"/>
              <a:buFont typeface="Courier New"/>
              <a:buChar char="o"/>
            </a:pPr>
            <a:r>
              <a:rPr lang="en" sz="2200" dirty="0"/>
              <a:t>Click the </a:t>
            </a:r>
            <a:r>
              <a:rPr lang="en" sz="2200" u="sng" dirty="0">
                <a:solidFill>
                  <a:schemeClr val="hlink"/>
                </a:solidFill>
                <a:hlinkClick r:id="rId3"/>
              </a:rPr>
              <a:t>docs.oracle.com</a:t>
            </a:r>
            <a:r>
              <a:rPr lang="en" sz="2200" dirty="0"/>
              <a:t> link</a:t>
            </a:r>
          </a:p>
          <a:p>
            <a:pPr marL="914400" marR="0" lvl="1" indent="-368300" algn="l" rtl="0">
              <a:lnSpc>
                <a:spcPct val="100000"/>
              </a:lnSpc>
              <a:spcBef>
                <a:spcPts val="600"/>
              </a:spcBef>
              <a:spcAft>
                <a:spcPts val="0"/>
              </a:spcAft>
              <a:buClr>
                <a:schemeClr val="dk1"/>
              </a:buClr>
              <a:buSzPct val="100000"/>
              <a:buFont typeface="Courier New"/>
              <a:buChar char="o"/>
            </a:pPr>
            <a:r>
              <a:rPr lang="en" sz="2200" dirty="0"/>
              <a:t>Look for methods related to your task</a:t>
            </a:r>
          </a:p>
        </p:txBody>
      </p:sp>
      <p:sp>
        <p:nvSpPr>
          <p:cNvPr id="104" name="Shape 104"/>
          <p:cNvSpPr txBox="1"/>
          <p:nvPr/>
        </p:nvSpPr>
        <p:spPr>
          <a:xfrm>
            <a:off x="64712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API &amp; Packages</a:t>
            </a:r>
          </a:p>
        </p:txBody>
      </p:sp>
    </p:spTree>
  </p:cSld>
  <p:clrMapOvr>
    <a:masterClrMapping/>
  </p:clrMapOvr>
  <p:transition xmlns:p14="http://schemas.microsoft.com/office/powerpoint/2010/main" spd="slow">
    <p:cut/>
  </p:transition>
</p:sld>
</file>

<file path=ppt/theme/theme1.xml><?xml version="1.0" encoding="utf-8"?>
<a:theme xmlns:a="http://schemas.openxmlformats.org/drawingml/2006/main"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TotalTime>
  <Words>2568</Words>
  <Application>Microsoft Macintosh PowerPoint</Application>
  <PresentationFormat>On-screen Show (16:9)</PresentationFormat>
  <Paragraphs>323</Paragraphs>
  <Slides>32</Slides>
  <Notes>32</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swiss</vt:lpstr>
      <vt:lpstr>Recitation 2</vt:lpstr>
      <vt:lpstr>Demo 1: Making an application</vt:lpstr>
      <vt:lpstr>Main method</vt:lpstr>
      <vt:lpstr>Demo 2: Using program arguments</vt:lpstr>
      <vt:lpstr>Demo 2: Inputting program arguments</vt:lpstr>
      <vt:lpstr>Exercise 1: Using program arguments</vt:lpstr>
      <vt:lpstr>Java API &amp; Packages</vt:lpstr>
      <vt:lpstr>Java API (Application Programming Interface)</vt:lpstr>
      <vt:lpstr>Demo 3: How to use Java API</vt:lpstr>
      <vt:lpstr>Where did class String come from?</vt:lpstr>
      <vt:lpstr>Demo 4: java.lang is special</vt:lpstr>
      <vt:lpstr>Importing from other packages</vt:lpstr>
      <vt:lpstr>Exercise 2: Random numbers</vt:lpstr>
      <vt:lpstr>Custom packages</vt:lpstr>
      <vt:lpstr>Custom packages (continued)</vt:lpstr>
      <vt:lpstr>Java Basics</vt:lpstr>
      <vt:lpstr>Primitive types vs classes</vt:lpstr>
      <vt:lpstr>Demo 5: Primitive types vs classes</vt:lpstr>
      <vt:lpstr>Demo explained</vt:lpstr>
      <vt:lpstr>Demo explained</vt:lpstr>
      <vt:lpstr>Demo explained</vt:lpstr>
      <vt:lpstr>Class Character </vt:lpstr>
      <vt:lpstr>Demo 6: chars</vt:lpstr>
      <vt:lpstr>Strings: Special objects</vt:lpstr>
      <vt:lpstr>String literals</vt:lpstr>
      <vt:lpstr>Strings are immutable</vt:lpstr>
      <vt:lpstr>Strings are immutable</vt:lpstr>
      <vt:lpstr>Strings are immutable</vt:lpstr>
      <vt:lpstr>Strings are immutable</vt:lpstr>
      <vt:lpstr>String concatenation </vt:lpstr>
      <vt:lpstr>Other String info</vt:lpstr>
      <vt:lpstr>Key takeaways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Recitation 2</dc:title>
  <cp:lastModifiedBy>David Gries</cp:lastModifiedBy>
  <cp:revision>8</cp:revision>
  <dcterms:modified xsi:type="dcterms:W3CDTF">2015-08-26T14:11:43Z</dcterms:modified>
</cp:coreProperties>
</file>