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52"/>
  </p:notesMasterIdLst>
  <p:handoutMasterIdLst>
    <p:handoutMasterId r:id="rId53"/>
  </p:handoutMasterIdLst>
  <p:sldIdLst>
    <p:sldId id="256" r:id="rId2"/>
    <p:sldId id="328" r:id="rId3"/>
    <p:sldId id="258" r:id="rId4"/>
    <p:sldId id="304" r:id="rId5"/>
    <p:sldId id="259" r:id="rId6"/>
    <p:sldId id="260" r:id="rId7"/>
    <p:sldId id="263" r:id="rId8"/>
    <p:sldId id="261" r:id="rId9"/>
    <p:sldId id="262" r:id="rId10"/>
    <p:sldId id="264" r:id="rId11"/>
    <p:sldId id="265" r:id="rId12"/>
    <p:sldId id="266" r:id="rId13"/>
    <p:sldId id="338" r:id="rId14"/>
    <p:sldId id="339" r:id="rId15"/>
    <p:sldId id="270" r:id="rId16"/>
    <p:sldId id="272" r:id="rId17"/>
    <p:sldId id="273" r:id="rId18"/>
    <p:sldId id="318" r:id="rId19"/>
    <p:sldId id="319" r:id="rId20"/>
    <p:sldId id="320" r:id="rId21"/>
    <p:sldId id="321" r:id="rId22"/>
    <p:sldId id="322" r:id="rId23"/>
    <p:sldId id="323" r:id="rId24"/>
    <p:sldId id="324" r:id="rId25"/>
    <p:sldId id="325" r:id="rId26"/>
    <p:sldId id="326" r:id="rId27"/>
    <p:sldId id="283" r:id="rId28"/>
    <p:sldId id="329" r:id="rId29"/>
    <p:sldId id="284" r:id="rId30"/>
    <p:sldId id="285" r:id="rId31"/>
    <p:sldId id="286" r:id="rId32"/>
    <p:sldId id="305" r:id="rId33"/>
    <p:sldId id="306" r:id="rId34"/>
    <p:sldId id="307" r:id="rId35"/>
    <p:sldId id="308" r:id="rId36"/>
    <p:sldId id="309" r:id="rId37"/>
    <p:sldId id="310" r:id="rId38"/>
    <p:sldId id="311" r:id="rId39"/>
    <p:sldId id="312" r:id="rId40"/>
    <p:sldId id="313" r:id="rId41"/>
    <p:sldId id="314" r:id="rId42"/>
    <p:sldId id="315" r:id="rId43"/>
    <p:sldId id="316" r:id="rId44"/>
    <p:sldId id="317" r:id="rId45"/>
    <p:sldId id="300" r:id="rId46"/>
    <p:sldId id="330" r:id="rId47"/>
    <p:sldId id="331" r:id="rId48"/>
    <p:sldId id="340" r:id="rId49"/>
    <p:sldId id="302" r:id="rId50"/>
    <p:sldId id="336" r:id="rId5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928" autoAdjust="0"/>
  </p:normalViewPr>
  <p:slideViewPr>
    <p:cSldViewPr>
      <p:cViewPr>
        <p:scale>
          <a:sx n="75" d="100"/>
          <a:sy n="75" d="100"/>
        </p:scale>
        <p:origin x="-1616" y="-552"/>
      </p:cViewPr>
      <p:guideLst>
        <p:guide orient="horz" pos="3408"/>
        <p:guide pos="91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notesMaster" Target="notesMasters/notesMaster1.xml"/><Relationship Id="rId53" Type="http://schemas.openxmlformats.org/officeDocument/2006/relationships/handoutMaster" Target="handoutMasters/handoutMaster1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2F2D9135-2111-4F55-9086-7BA8D930CBD0}" type="datetimeFigureOut">
              <a:rPr lang="en-US"/>
              <a:pPr>
                <a:defRPr/>
              </a:pPr>
              <a:t>10/22/15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95F9F88B-20E3-4DCF-9B9D-0BA167D08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292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98B8D577-9FD3-48D6-B978-5231E26B6A5E}" type="datetimeFigureOut">
              <a:rPr lang="en-US"/>
              <a:pPr>
                <a:defRPr/>
              </a:pPr>
              <a:t>10/22/15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C95AFA65-F997-42B6-9C12-7D4FF87D1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822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6A8D91C-2D8E-426A-B1FC-9948B96C1B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780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68917-8B8E-42C2-BDE3-38D8129627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17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4A0E6-1200-411F-93A6-8E70DA23B2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1878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68C94-F10D-4FE3-9244-F21A099687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0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1C3A305-BAF1-4E4C-98F8-3816292B6B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06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F1681EA-561D-43A3-ABE9-0A51E29EF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40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E254BD5-3FE5-4C4E-AF0E-74EE63B2D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6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0A59F-0B18-423F-A6F2-5852E47C34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43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2273A41-0B89-41E7-BCFF-711FF0CB90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86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46D8E-231D-40EA-8A89-BEA9EE75B8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987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F5633D5-481F-4511-87D4-BA62B086C5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226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F1C7CDF-EC74-4153-8F18-FD2598589D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3" r:id="rId2"/>
    <p:sldLayoutId id="2147483738" r:id="rId3"/>
    <p:sldLayoutId id="2147483739" r:id="rId4"/>
    <p:sldLayoutId id="2147483740" r:id="rId5"/>
    <p:sldLayoutId id="2147483734" r:id="rId6"/>
    <p:sldLayoutId id="2147483741" r:id="rId7"/>
    <p:sldLayoutId id="2147483735" r:id="rId8"/>
    <p:sldLayoutId id="2147483742" r:id="rId9"/>
    <p:sldLayoutId id="2147483736" r:id="rId10"/>
    <p:sldLayoutId id="214748374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Priority Queues and Heaps</a:t>
            </a:r>
            <a:endParaRPr lang="en-US" dirty="0"/>
          </a:p>
        </p:txBody>
      </p:sp>
      <p:sp>
        <p:nvSpPr>
          <p:cNvPr id="2049" name="Rectangle 1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smtClean="0"/>
              <a:t>Lecture 17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CS2110 Fall 2015</a:t>
            </a:r>
            <a:endParaRPr lang="en-US" dirty="0"/>
          </a:p>
        </p:txBody>
      </p:sp>
      <p:pic>
        <p:nvPicPr>
          <p:cNvPr id="9221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32766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/>
          <p:cNvSpPr>
            <a:spLocks/>
          </p:cNvSpPr>
          <p:nvPr/>
        </p:nvSpPr>
        <p:spPr bwMode="auto">
          <a:xfrm>
            <a:off x="5272088" y="1536700"/>
            <a:ext cx="35814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3600">
              <a:solidFill>
                <a:srgbClr val="FF3300"/>
              </a:solidFill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Heap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B8DBC06-2152-438A-BA9E-722CB5993831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7411" name="Rectangle 2"/>
          <p:cNvSpPr>
            <a:spLocks/>
          </p:cNvSpPr>
          <p:nvPr/>
        </p:nvSpPr>
        <p:spPr bwMode="auto">
          <a:xfrm>
            <a:off x="804863" y="1655763"/>
            <a:ext cx="7543800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A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i="1" dirty="0">
                <a:solidFill>
                  <a:srgbClr val="FF3300"/>
                </a:solidFill>
                <a:cs typeface="Arial" charset="0"/>
              </a:rPr>
              <a:t>heap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is a concrete data structure that can be used to implement priority queues</a:t>
            </a:r>
          </a:p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Gives better complexity than either ordered or unordered list implementation:</a:t>
            </a:r>
          </a:p>
          <a:p>
            <a:pPr marL="727075" lvl="1" indent="-230188">
              <a:spcBef>
                <a:spcPts val="900"/>
              </a:spcBef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add(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): </a:t>
            </a: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O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(log n)</a:t>
            </a:r>
          </a:p>
          <a:p>
            <a:pPr marL="727075" lvl="1" indent="-230188">
              <a:spcBef>
                <a:spcPts val="900"/>
              </a:spcBef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poll(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):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O(log n)</a:t>
            </a:r>
          </a:p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O(n log n) to process n elements</a:t>
            </a:r>
          </a:p>
          <a:p>
            <a:pPr marL="269875" indent="-230188">
              <a:spcBef>
                <a:spcPts val="90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Do not confuse with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 </a:t>
            </a:r>
            <a:r>
              <a:rPr lang="en-US" i="1" dirty="0">
                <a:solidFill>
                  <a:srgbClr val="FF3300"/>
                </a:solidFill>
                <a:cs typeface="Arial" charset="0"/>
              </a:rPr>
              <a:t>heap memory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, where the Java virtual machine allocates space for objects – different usage of the word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 </a:t>
            </a:r>
            <a:r>
              <a:rPr lang="en-US" i="1" dirty="0">
                <a:solidFill>
                  <a:srgbClr val="FF3300"/>
                </a:solidFill>
                <a:cs typeface="Arial" charset="0"/>
              </a:rPr>
              <a:t>heap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Heap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1C9F62D-6907-42A2-8A91-CC98976B1FEA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8435" name="Rectangle 2"/>
          <p:cNvSpPr>
            <a:spLocks/>
          </p:cNvSpPr>
          <p:nvPr/>
        </p:nvSpPr>
        <p:spPr bwMode="auto">
          <a:xfrm>
            <a:off x="762000" y="1524000"/>
            <a:ext cx="8008937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Binary tree with data at each node</a:t>
            </a:r>
          </a:p>
          <a:p>
            <a:pPr marL="269875" indent="-230188">
              <a:spcBef>
                <a:spcPts val="6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Satisfies the </a:t>
            </a:r>
            <a:r>
              <a:rPr lang="en-US" i="1" dirty="0">
                <a:solidFill>
                  <a:srgbClr val="FF3300"/>
                </a:solidFill>
                <a:cs typeface="Arial" charset="0"/>
              </a:rPr>
              <a:t>Heap Order Invariant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: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39687">
              <a:buClr>
                <a:srgbClr val="3333CC"/>
              </a:buClr>
              <a:buSzPct val="100000"/>
            </a:pPr>
            <a:endParaRPr lang="en-US" dirty="0" smtClean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 smtClean="0">
                <a:solidFill>
                  <a:srgbClr val="3333CC"/>
                </a:solidFill>
                <a:cs typeface="Arial" charset="0"/>
              </a:rPr>
              <a:t>Binary tree is complete (no holes)</a:t>
            </a:r>
            <a:endParaRPr lang="en-US" dirty="0">
              <a:solidFill>
                <a:srgbClr val="3333CC"/>
              </a:solidFill>
              <a:cs typeface="Arial" charset="0"/>
            </a:endParaRPr>
          </a:p>
        </p:txBody>
      </p:sp>
      <p:sp>
        <p:nvSpPr>
          <p:cNvPr id="18436" name="Rectangle 3"/>
          <p:cNvSpPr>
            <a:spLocks/>
          </p:cNvSpPr>
          <p:nvPr/>
        </p:nvSpPr>
        <p:spPr bwMode="auto">
          <a:xfrm>
            <a:off x="1524000" y="2667000"/>
            <a:ext cx="6705600" cy="8382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>
              <a:spcBef>
                <a:spcPts val="1850"/>
              </a:spcBef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1.  The 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least (highest priority) element of any </a:t>
            </a:r>
            <a:r>
              <a:rPr lang="en-US" dirty="0" err="1">
                <a:solidFill>
                  <a:schemeClr val="tx1"/>
                </a:solidFill>
                <a:cs typeface="Arial" charset="0"/>
              </a:rPr>
              <a:t>subtree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is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at 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the root of that </a:t>
            </a:r>
            <a:r>
              <a:rPr lang="en-US" dirty="0" err="1" smtClean="0">
                <a:solidFill>
                  <a:schemeClr val="tx1"/>
                </a:solidFill>
                <a:cs typeface="Arial" charset="0"/>
              </a:rPr>
              <a:t>subtree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.</a:t>
            </a: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6" name="Rectangle 3"/>
          <p:cNvSpPr>
            <a:spLocks/>
          </p:cNvSpPr>
          <p:nvPr/>
        </p:nvSpPr>
        <p:spPr bwMode="auto">
          <a:xfrm>
            <a:off x="1524000" y="4343400"/>
            <a:ext cx="6705600" cy="8382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>
              <a:spcBef>
                <a:spcPts val="1850"/>
              </a:spcBef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2. Every level (except last) completely filled.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N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odes on bottom level are as far left as possible.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/>
          </p:cNvSpPr>
          <p:nvPr/>
        </p:nvSpPr>
        <p:spPr bwMode="auto">
          <a:xfrm>
            <a:off x="4621213" y="21272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19459" name="Rectangle 2"/>
          <p:cNvSpPr>
            <a:spLocks/>
          </p:cNvSpPr>
          <p:nvPr/>
        </p:nvSpPr>
        <p:spPr bwMode="auto">
          <a:xfrm>
            <a:off x="6226175" y="29876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19460" name="Rectangle 3"/>
          <p:cNvSpPr>
            <a:spLocks/>
          </p:cNvSpPr>
          <p:nvPr/>
        </p:nvSpPr>
        <p:spPr bwMode="auto">
          <a:xfrm>
            <a:off x="3038475" y="29860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055813" y="4040187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1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19462" name="Rectangle 7"/>
          <p:cNvSpPr>
            <a:spLocks/>
          </p:cNvSpPr>
          <p:nvPr/>
        </p:nvSpPr>
        <p:spPr bwMode="auto">
          <a:xfrm>
            <a:off x="5510213" y="4040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19463" name="Rectangle 8"/>
          <p:cNvSpPr>
            <a:spLocks/>
          </p:cNvSpPr>
          <p:nvPr/>
        </p:nvSpPr>
        <p:spPr bwMode="auto">
          <a:xfrm>
            <a:off x="3824288" y="40401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19464" name="Rectangle 9"/>
          <p:cNvSpPr>
            <a:spLocks/>
          </p:cNvSpPr>
          <p:nvPr/>
        </p:nvSpPr>
        <p:spPr bwMode="auto">
          <a:xfrm>
            <a:off x="6932613" y="4040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636713" y="5072062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2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19466" name="Rectangle 13"/>
          <p:cNvSpPr>
            <a:spLocks/>
          </p:cNvSpPr>
          <p:nvPr/>
        </p:nvSpPr>
        <p:spPr bwMode="auto">
          <a:xfrm>
            <a:off x="3319463" y="5072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19467" name="Rectangle 14"/>
          <p:cNvSpPr>
            <a:spLocks/>
          </p:cNvSpPr>
          <p:nvPr/>
        </p:nvSpPr>
        <p:spPr bwMode="auto">
          <a:xfrm>
            <a:off x="2473325" y="50720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19468" name="Rectangle 15"/>
          <p:cNvSpPr>
            <a:spLocks/>
          </p:cNvSpPr>
          <p:nvPr/>
        </p:nvSpPr>
        <p:spPr bwMode="auto">
          <a:xfrm>
            <a:off x="4146550" y="5072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19469" name="Rectangle 16"/>
          <p:cNvSpPr>
            <a:spLocks/>
          </p:cNvSpPr>
          <p:nvPr/>
        </p:nvSpPr>
        <p:spPr bwMode="auto">
          <a:xfrm>
            <a:off x="5118100" y="50720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19470" name="AutoShape 17"/>
          <p:cNvSpPr>
            <a:spLocks/>
          </p:cNvSpPr>
          <p:nvPr/>
        </p:nvSpPr>
        <p:spPr bwMode="auto">
          <a:xfrm flipH="1">
            <a:off x="3222625" y="2593975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1" name="AutoShape 18"/>
          <p:cNvSpPr>
            <a:spLocks/>
          </p:cNvSpPr>
          <p:nvPr/>
        </p:nvSpPr>
        <p:spPr bwMode="auto">
          <a:xfrm>
            <a:off x="4783138" y="2593975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2" name="AutoShape 19"/>
          <p:cNvSpPr>
            <a:spLocks/>
          </p:cNvSpPr>
          <p:nvPr/>
        </p:nvSpPr>
        <p:spPr bwMode="auto">
          <a:xfrm flipH="1">
            <a:off x="2333625" y="3452813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3" name="AutoShape 20"/>
          <p:cNvSpPr>
            <a:spLocks/>
          </p:cNvSpPr>
          <p:nvPr/>
        </p:nvSpPr>
        <p:spPr bwMode="auto">
          <a:xfrm>
            <a:off x="3219450" y="3452813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4" name="AutoShape 21"/>
          <p:cNvSpPr>
            <a:spLocks/>
          </p:cNvSpPr>
          <p:nvPr/>
        </p:nvSpPr>
        <p:spPr bwMode="auto">
          <a:xfrm flipH="1">
            <a:off x="5783263" y="3454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5" name="AutoShape 22"/>
          <p:cNvSpPr>
            <a:spLocks/>
          </p:cNvSpPr>
          <p:nvPr/>
        </p:nvSpPr>
        <p:spPr bwMode="auto">
          <a:xfrm>
            <a:off x="6494463" y="3454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6" name="AutoShape 23"/>
          <p:cNvSpPr>
            <a:spLocks/>
          </p:cNvSpPr>
          <p:nvPr/>
        </p:nvSpPr>
        <p:spPr bwMode="auto">
          <a:xfrm flipH="1">
            <a:off x="1916113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7" name="AutoShape 24"/>
          <p:cNvSpPr>
            <a:spLocks/>
          </p:cNvSpPr>
          <p:nvPr/>
        </p:nvSpPr>
        <p:spPr bwMode="auto">
          <a:xfrm>
            <a:off x="2335213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8" name="AutoShape 25"/>
          <p:cNvSpPr>
            <a:spLocks/>
          </p:cNvSpPr>
          <p:nvPr/>
        </p:nvSpPr>
        <p:spPr bwMode="auto">
          <a:xfrm flipH="1">
            <a:off x="3589338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9" name="AutoShape 26"/>
          <p:cNvSpPr>
            <a:spLocks/>
          </p:cNvSpPr>
          <p:nvPr/>
        </p:nvSpPr>
        <p:spPr bwMode="auto">
          <a:xfrm>
            <a:off x="4003675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0" name="AutoShape 27"/>
          <p:cNvSpPr>
            <a:spLocks/>
          </p:cNvSpPr>
          <p:nvPr/>
        </p:nvSpPr>
        <p:spPr bwMode="auto">
          <a:xfrm flipH="1">
            <a:off x="5389563" y="4506913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1" name="Rectangle 28"/>
          <p:cNvSpPr>
            <a:spLocks/>
          </p:cNvSpPr>
          <p:nvPr/>
        </p:nvSpPr>
        <p:spPr bwMode="auto">
          <a:xfrm>
            <a:off x="381000" y="1676400"/>
            <a:ext cx="4420540" cy="1107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dirty="0" smtClean="0">
                <a:solidFill>
                  <a:srgbClr val="008000"/>
                </a:solidFill>
                <a:cs typeface="Arial" charset="0"/>
              </a:rPr>
              <a:t>Smallest element in any </a:t>
            </a:r>
            <a:r>
              <a:rPr lang="en-US" dirty="0" err="1" smtClean="0">
                <a:solidFill>
                  <a:srgbClr val="008000"/>
                </a:solidFill>
                <a:cs typeface="Arial" charset="0"/>
              </a:rPr>
              <a:t>subtree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dirty="0" smtClean="0">
                <a:solidFill>
                  <a:srgbClr val="008000"/>
                </a:solidFill>
                <a:cs typeface="Arial" charset="0"/>
              </a:rPr>
            </a:br>
            <a:r>
              <a:rPr lang="en-US" dirty="0" smtClean="0">
                <a:solidFill>
                  <a:srgbClr val="008000"/>
                </a:solidFill>
                <a:cs typeface="Arial" charset="0"/>
              </a:rPr>
              <a:t>is always found at the root</a:t>
            </a:r>
            <a:br>
              <a:rPr lang="en-US" dirty="0" smtClean="0">
                <a:solidFill>
                  <a:srgbClr val="008000"/>
                </a:solidFill>
                <a:cs typeface="Arial" charset="0"/>
              </a:rPr>
            </a:br>
            <a:r>
              <a:rPr lang="en-US" dirty="0" smtClean="0">
                <a:solidFill>
                  <a:srgbClr val="008000"/>
                </a:solidFill>
                <a:cs typeface="Arial" charset="0"/>
              </a:rPr>
              <a:t>of that </a:t>
            </a:r>
            <a:r>
              <a:rPr lang="en-US" dirty="0" err="1" smtClean="0">
                <a:solidFill>
                  <a:srgbClr val="008000"/>
                </a:solidFill>
                <a:cs typeface="Arial" charset="0"/>
              </a:rPr>
              <a:t>subtree</a:t>
            </a:r>
            <a:endParaRPr lang="en-US" dirty="0">
              <a:solidFill>
                <a:srgbClr val="008000"/>
              </a:solidFill>
              <a:cs typeface="Arial" charset="0"/>
            </a:endParaRPr>
          </a:p>
        </p:txBody>
      </p:sp>
      <p:sp>
        <p:nvSpPr>
          <p:cNvPr id="19482" name="Rectangle 29"/>
          <p:cNvSpPr>
            <a:spLocks/>
          </p:cNvSpPr>
          <p:nvPr/>
        </p:nvSpPr>
        <p:spPr bwMode="auto">
          <a:xfrm>
            <a:off x="3193800" y="5867400"/>
            <a:ext cx="4959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Note: 19, 20 &lt; 35: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Smaller elements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 smtClean="0">
                <a:solidFill>
                  <a:srgbClr val="008000"/>
                </a:solidFill>
                <a:cs typeface="Arial" charset="0"/>
              </a:rPr>
              <a:t>can be deeper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in the tree!</a:t>
            </a:r>
          </a:p>
        </p:txBody>
      </p:sp>
      <p:sp>
        <p:nvSpPr>
          <p:cNvPr id="19483" name="AutoShape 30"/>
          <p:cNvSpPr>
            <a:spLocks/>
          </p:cNvSpPr>
          <p:nvPr/>
        </p:nvSpPr>
        <p:spPr bwMode="auto">
          <a:xfrm rot="10800000" flipH="1">
            <a:off x="4953000" y="5562600"/>
            <a:ext cx="228600" cy="381000"/>
          </a:xfrm>
          <a:custGeom>
            <a:avLst/>
            <a:gdLst>
              <a:gd name="T0" fmla="*/ 0 w 21600"/>
              <a:gd name="T1" fmla="*/ 0 h 21600"/>
              <a:gd name="T2" fmla="*/ 1274762 w 21600"/>
              <a:gd name="T3" fmla="*/ 509587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4" name="AutoShape 31"/>
          <p:cNvSpPr>
            <a:spLocks/>
          </p:cNvSpPr>
          <p:nvPr/>
        </p:nvSpPr>
        <p:spPr bwMode="auto">
          <a:xfrm rot="10800000" flipH="1">
            <a:off x="5562601" y="4572000"/>
            <a:ext cx="1523999" cy="1371600"/>
          </a:xfrm>
          <a:custGeom>
            <a:avLst/>
            <a:gdLst>
              <a:gd name="T0" fmla="*/ 0 w 21600"/>
              <a:gd name="T1" fmla="*/ 0 h 21600"/>
              <a:gd name="T2" fmla="*/ 60325 w 21600"/>
              <a:gd name="T3" fmla="*/ 112236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Heap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>
          <a:xfrm>
            <a:off x="7620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fld id="{0F9525CC-BB0B-4BB5-B795-B9943356073A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/>
          </p:cNvSpPr>
          <p:nvPr/>
        </p:nvSpPr>
        <p:spPr bwMode="auto">
          <a:xfrm>
            <a:off x="5840413" y="17462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19459" name="Rectangle 2"/>
          <p:cNvSpPr>
            <a:spLocks/>
          </p:cNvSpPr>
          <p:nvPr/>
        </p:nvSpPr>
        <p:spPr bwMode="auto">
          <a:xfrm>
            <a:off x="7445375" y="26066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19460" name="Rectangle 3"/>
          <p:cNvSpPr>
            <a:spLocks/>
          </p:cNvSpPr>
          <p:nvPr/>
        </p:nvSpPr>
        <p:spPr bwMode="auto">
          <a:xfrm>
            <a:off x="4257675" y="26050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275013" y="3659187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1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19462" name="Rectangle 7"/>
          <p:cNvSpPr>
            <a:spLocks/>
          </p:cNvSpPr>
          <p:nvPr/>
        </p:nvSpPr>
        <p:spPr bwMode="auto">
          <a:xfrm>
            <a:off x="6729413" y="3659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19463" name="Rectangle 8"/>
          <p:cNvSpPr>
            <a:spLocks/>
          </p:cNvSpPr>
          <p:nvPr/>
        </p:nvSpPr>
        <p:spPr bwMode="auto">
          <a:xfrm>
            <a:off x="5043488" y="36591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855913" y="4691062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2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19466" name="Rectangle 13"/>
          <p:cNvSpPr>
            <a:spLocks/>
          </p:cNvSpPr>
          <p:nvPr/>
        </p:nvSpPr>
        <p:spPr bwMode="auto">
          <a:xfrm>
            <a:off x="4538663" y="4691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19468" name="Rectangle 15"/>
          <p:cNvSpPr>
            <a:spLocks/>
          </p:cNvSpPr>
          <p:nvPr/>
        </p:nvSpPr>
        <p:spPr bwMode="auto">
          <a:xfrm>
            <a:off x="5365750" y="4691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19469" name="Rectangle 16"/>
          <p:cNvSpPr>
            <a:spLocks/>
          </p:cNvSpPr>
          <p:nvPr/>
        </p:nvSpPr>
        <p:spPr bwMode="auto">
          <a:xfrm>
            <a:off x="6337300" y="46910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19470" name="AutoShape 17"/>
          <p:cNvSpPr>
            <a:spLocks/>
          </p:cNvSpPr>
          <p:nvPr/>
        </p:nvSpPr>
        <p:spPr bwMode="auto">
          <a:xfrm flipH="1">
            <a:off x="4441825" y="2212975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1" name="AutoShape 18"/>
          <p:cNvSpPr>
            <a:spLocks/>
          </p:cNvSpPr>
          <p:nvPr/>
        </p:nvSpPr>
        <p:spPr bwMode="auto">
          <a:xfrm>
            <a:off x="6002338" y="2212975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2" name="AutoShape 19"/>
          <p:cNvSpPr>
            <a:spLocks/>
          </p:cNvSpPr>
          <p:nvPr/>
        </p:nvSpPr>
        <p:spPr bwMode="auto">
          <a:xfrm flipH="1">
            <a:off x="3552825" y="3071813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3" name="AutoShape 20"/>
          <p:cNvSpPr>
            <a:spLocks/>
          </p:cNvSpPr>
          <p:nvPr/>
        </p:nvSpPr>
        <p:spPr bwMode="auto">
          <a:xfrm>
            <a:off x="4438650" y="3071813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4" name="AutoShape 21"/>
          <p:cNvSpPr>
            <a:spLocks/>
          </p:cNvSpPr>
          <p:nvPr/>
        </p:nvSpPr>
        <p:spPr bwMode="auto">
          <a:xfrm flipH="1">
            <a:off x="7002463" y="3073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6" name="AutoShape 23"/>
          <p:cNvSpPr>
            <a:spLocks/>
          </p:cNvSpPr>
          <p:nvPr/>
        </p:nvSpPr>
        <p:spPr bwMode="auto">
          <a:xfrm flipH="1">
            <a:off x="3135313" y="4125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8" name="AutoShape 25"/>
          <p:cNvSpPr>
            <a:spLocks/>
          </p:cNvSpPr>
          <p:nvPr/>
        </p:nvSpPr>
        <p:spPr bwMode="auto">
          <a:xfrm flipH="1">
            <a:off x="4808538" y="4125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9" name="AutoShape 26"/>
          <p:cNvSpPr>
            <a:spLocks/>
          </p:cNvSpPr>
          <p:nvPr/>
        </p:nvSpPr>
        <p:spPr bwMode="auto">
          <a:xfrm>
            <a:off x="5222875" y="4125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0" name="AutoShape 27"/>
          <p:cNvSpPr>
            <a:spLocks/>
          </p:cNvSpPr>
          <p:nvPr/>
        </p:nvSpPr>
        <p:spPr bwMode="auto">
          <a:xfrm flipH="1">
            <a:off x="6608763" y="4125913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1" name="Rectangle 28"/>
          <p:cNvSpPr>
            <a:spLocks/>
          </p:cNvSpPr>
          <p:nvPr/>
        </p:nvSpPr>
        <p:spPr bwMode="auto">
          <a:xfrm>
            <a:off x="304800" y="1837380"/>
            <a:ext cx="3276600" cy="2658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dirty="0" smtClean="0">
                <a:solidFill>
                  <a:srgbClr val="008000"/>
                </a:solidFill>
                <a:cs typeface="Arial" charset="0"/>
              </a:rPr>
              <a:t>Should be complete:</a:t>
            </a:r>
          </a:p>
          <a:p>
            <a:pPr marL="39688">
              <a:spcBef>
                <a:spcPts val="1150"/>
              </a:spcBef>
            </a:pPr>
            <a:r>
              <a:rPr lang="en-US" dirty="0" smtClean="0">
                <a:solidFill>
                  <a:srgbClr val="008000"/>
                </a:solidFill>
                <a:cs typeface="Arial" charset="0"/>
              </a:rPr>
              <a:t>*  Every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level (except last) completely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filled.</a:t>
            </a:r>
          </a:p>
          <a:p>
            <a:pPr marL="39688">
              <a:spcBef>
                <a:spcPts val="1150"/>
              </a:spcBef>
            </a:pPr>
            <a:r>
              <a:rPr lang="en-US" dirty="0" smtClean="0">
                <a:solidFill>
                  <a:srgbClr val="008000"/>
                </a:solidFill>
                <a:cs typeface="Arial" charset="0"/>
              </a:rPr>
              <a:t>*  Nodes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on bottom level are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as far</a:t>
            </a:r>
          </a:p>
          <a:p>
            <a:pPr marL="39688">
              <a:spcBef>
                <a:spcPts val="1150"/>
              </a:spcBef>
            </a:pPr>
            <a:r>
              <a:rPr lang="en-US" dirty="0" smtClean="0">
                <a:solidFill>
                  <a:srgbClr val="008000"/>
                </a:solidFill>
                <a:cs typeface="Arial" charset="0"/>
              </a:rPr>
              <a:t>left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as possible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. </a:t>
            </a:r>
            <a:endParaRPr lang="en-US" dirty="0">
              <a:solidFill>
                <a:srgbClr val="008000"/>
              </a:solidFill>
              <a:cs typeface="Arial" charset="0"/>
            </a:endParaRPr>
          </a:p>
        </p:txBody>
      </p:sp>
      <p:sp>
        <p:nvSpPr>
          <p:cNvPr id="19482" name="Rectangle 29"/>
          <p:cNvSpPr>
            <a:spLocks/>
          </p:cNvSpPr>
          <p:nvPr/>
        </p:nvSpPr>
        <p:spPr bwMode="auto">
          <a:xfrm>
            <a:off x="5105400" y="5562600"/>
            <a:ext cx="20938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dirty="0">
                <a:solidFill>
                  <a:srgbClr val="FF0000"/>
                </a:solidFill>
                <a:cs typeface="Arial" charset="0"/>
              </a:rPr>
              <a:t>m</a:t>
            </a:r>
            <a:r>
              <a:rPr lang="en-US" dirty="0" smtClean="0">
                <a:solidFill>
                  <a:srgbClr val="FF0000"/>
                </a:solidFill>
                <a:cs typeface="Arial" charset="0"/>
              </a:rPr>
              <a:t>issing  nodes</a:t>
            </a:r>
            <a:endParaRPr lang="en-US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9486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Not a heap —has two holes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>
          <a:xfrm>
            <a:off x="1295400" y="890588"/>
            <a:ext cx="533400" cy="244475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fld id="{0F9525CC-BB0B-4BB5-B795-B9943356073A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5" name="AutoShape 23"/>
          <p:cNvSpPr>
            <a:spLocks/>
          </p:cNvSpPr>
          <p:nvPr/>
        </p:nvSpPr>
        <p:spPr bwMode="auto">
          <a:xfrm flipH="1" flipV="1">
            <a:off x="4114800" y="5029200"/>
            <a:ext cx="914400" cy="6858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5397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6" name="AutoShape 23"/>
          <p:cNvSpPr>
            <a:spLocks/>
          </p:cNvSpPr>
          <p:nvPr/>
        </p:nvSpPr>
        <p:spPr bwMode="auto">
          <a:xfrm flipV="1">
            <a:off x="7315200" y="3962400"/>
            <a:ext cx="990600" cy="18288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5397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97119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/>
          </p:cNvSpPr>
          <p:nvPr/>
        </p:nvSpPr>
        <p:spPr bwMode="auto">
          <a:xfrm>
            <a:off x="5764213" y="21272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19459" name="Rectangle 2"/>
          <p:cNvSpPr>
            <a:spLocks/>
          </p:cNvSpPr>
          <p:nvPr/>
        </p:nvSpPr>
        <p:spPr bwMode="auto">
          <a:xfrm>
            <a:off x="7369175" y="29876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19460" name="Rectangle 3"/>
          <p:cNvSpPr>
            <a:spLocks/>
          </p:cNvSpPr>
          <p:nvPr/>
        </p:nvSpPr>
        <p:spPr bwMode="auto">
          <a:xfrm>
            <a:off x="4181475" y="29860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198813" y="4040187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1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19462" name="Rectangle 7"/>
          <p:cNvSpPr>
            <a:spLocks/>
          </p:cNvSpPr>
          <p:nvPr/>
        </p:nvSpPr>
        <p:spPr bwMode="auto">
          <a:xfrm>
            <a:off x="6653213" y="4040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19463" name="Rectangle 8"/>
          <p:cNvSpPr>
            <a:spLocks/>
          </p:cNvSpPr>
          <p:nvPr/>
        </p:nvSpPr>
        <p:spPr bwMode="auto">
          <a:xfrm>
            <a:off x="4967288" y="40401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19464" name="Rectangle 9"/>
          <p:cNvSpPr>
            <a:spLocks/>
          </p:cNvSpPr>
          <p:nvPr/>
        </p:nvSpPr>
        <p:spPr bwMode="auto">
          <a:xfrm>
            <a:off x="8075613" y="4040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779713" y="5072062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2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19466" name="Rectangle 13"/>
          <p:cNvSpPr>
            <a:spLocks/>
          </p:cNvSpPr>
          <p:nvPr/>
        </p:nvSpPr>
        <p:spPr bwMode="auto">
          <a:xfrm>
            <a:off x="4462463" y="5072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19467" name="Rectangle 14"/>
          <p:cNvSpPr>
            <a:spLocks/>
          </p:cNvSpPr>
          <p:nvPr/>
        </p:nvSpPr>
        <p:spPr bwMode="auto">
          <a:xfrm>
            <a:off x="3616325" y="50720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19470" name="AutoShape 17"/>
          <p:cNvSpPr>
            <a:spLocks/>
          </p:cNvSpPr>
          <p:nvPr/>
        </p:nvSpPr>
        <p:spPr bwMode="auto">
          <a:xfrm flipH="1">
            <a:off x="4365625" y="2593975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1" name="AutoShape 18"/>
          <p:cNvSpPr>
            <a:spLocks/>
          </p:cNvSpPr>
          <p:nvPr/>
        </p:nvSpPr>
        <p:spPr bwMode="auto">
          <a:xfrm>
            <a:off x="5926138" y="2593975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2" name="AutoShape 19"/>
          <p:cNvSpPr>
            <a:spLocks/>
          </p:cNvSpPr>
          <p:nvPr/>
        </p:nvSpPr>
        <p:spPr bwMode="auto">
          <a:xfrm flipH="1">
            <a:off x="3476625" y="3452813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3" name="AutoShape 20"/>
          <p:cNvSpPr>
            <a:spLocks/>
          </p:cNvSpPr>
          <p:nvPr/>
        </p:nvSpPr>
        <p:spPr bwMode="auto">
          <a:xfrm>
            <a:off x="4362450" y="3452813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4" name="AutoShape 21"/>
          <p:cNvSpPr>
            <a:spLocks/>
          </p:cNvSpPr>
          <p:nvPr/>
        </p:nvSpPr>
        <p:spPr bwMode="auto">
          <a:xfrm flipH="1">
            <a:off x="6926263" y="3454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5" name="AutoShape 22"/>
          <p:cNvSpPr>
            <a:spLocks/>
          </p:cNvSpPr>
          <p:nvPr/>
        </p:nvSpPr>
        <p:spPr bwMode="auto">
          <a:xfrm>
            <a:off x="7637463" y="3454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6" name="AutoShape 23"/>
          <p:cNvSpPr>
            <a:spLocks/>
          </p:cNvSpPr>
          <p:nvPr/>
        </p:nvSpPr>
        <p:spPr bwMode="auto">
          <a:xfrm flipH="1">
            <a:off x="3059113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7" name="AutoShape 24"/>
          <p:cNvSpPr>
            <a:spLocks/>
          </p:cNvSpPr>
          <p:nvPr/>
        </p:nvSpPr>
        <p:spPr bwMode="auto">
          <a:xfrm>
            <a:off x="3478213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8" name="AutoShape 25"/>
          <p:cNvSpPr>
            <a:spLocks/>
          </p:cNvSpPr>
          <p:nvPr/>
        </p:nvSpPr>
        <p:spPr bwMode="auto">
          <a:xfrm flipH="1">
            <a:off x="4732338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1" name="Rectangle 28"/>
          <p:cNvSpPr>
            <a:spLocks/>
          </p:cNvSpPr>
          <p:nvPr/>
        </p:nvSpPr>
        <p:spPr bwMode="auto">
          <a:xfrm>
            <a:off x="5257800" y="21336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0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9486" name="Rectangle 1"/>
          <p:cNvSpPr>
            <a:spLocks noGrp="1" noChangeArrowheads="1"/>
          </p:cNvSpPr>
          <p:nvPr>
            <p:ph type="title"/>
          </p:nvPr>
        </p:nvSpPr>
        <p:spPr>
          <a:xfrm>
            <a:off x="495300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Heap: number nodes as shown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>
          <a:xfrm>
            <a:off x="121920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fld id="{0F9525CC-BB0B-4BB5-B795-B9943356073A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5" name="Rectangle 28"/>
          <p:cNvSpPr>
            <a:spLocks/>
          </p:cNvSpPr>
          <p:nvPr/>
        </p:nvSpPr>
        <p:spPr bwMode="auto">
          <a:xfrm>
            <a:off x="3810000" y="30480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1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36" name="Rectangle 28"/>
          <p:cNvSpPr>
            <a:spLocks/>
          </p:cNvSpPr>
          <p:nvPr/>
        </p:nvSpPr>
        <p:spPr bwMode="auto">
          <a:xfrm>
            <a:off x="7010400" y="30480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>
                <a:solidFill>
                  <a:srgbClr val="FF0000"/>
                </a:solidFill>
                <a:cs typeface="Arial" charset="0"/>
              </a:rPr>
              <a:t>2</a:t>
            </a:r>
          </a:p>
        </p:txBody>
      </p:sp>
      <p:sp>
        <p:nvSpPr>
          <p:cNvPr id="37" name="Rectangle 28"/>
          <p:cNvSpPr>
            <a:spLocks/>
          </p:cNvSpPr>
          <p:nvPr/>
        </p:nvSpPr>
        <p:spPr bwMode="auto">
          <a:xfrm>
            <a:off x="2895600" y="40386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3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39" name="Rectangle 28"/>
          <p:cNvSpPr>
            <a:spLocks/>
          </p:cNvSpPr>
          <p:nvPr/>
        </p:nvSpPr>
        <p:spPr bwMode="auto">
          <a:xfrm>
            <a:off x="4191000" y="51054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9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40" name="Rectangle 28"/>
          <p:cNvSpPr>
            <a:spLocks/>
          </p:cNvSpPr>
          <p:nvPr/>
        </p:nvSpPr>
        <p:spPr bwMode="auto">
          <a:xfrm>
            <a:off x="7696200" y="41148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6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41" name="Rectangle 28"/>
          <p:cNvSpPr>
            <a:spLocks/>
          </p:cNvSpPr>
          <p:nvPr/>
        </p:nvSpPr>
        <p:spPr bwMode="auto">
          <a:xfrm>
            <a:off x="6248400" y="41148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5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42" name="Rectangle 28"/>
          <p:cNvSpPr>
            <a:spLocks/>
          </p:cNvSpPr>
          <p:nvPr/>
        </p:nvSpPr>
        <p:spPr bwMode="auto">
          <a:xfrm>
            <a:off x="2438400" y="51816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7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44" name="Rectangle 28"/>
          <p:cNvSpPr>
            <a:spLocks/>
          </p:cNvSpPr>
          <p:nvPr/>
        </p:nvSpPr>
        <p:spPr bwMode="auto">
          <a:xfrm>
            <a:off x="3352800" y="51054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8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45" name="Rectangle 28"/>
          <p:cNvSpPr>
            <a:spLocks/>
          </p:cNvSpPr>
          <p:nvPr/>
        </p:nvSpPr>
        <p:spPr bwMode="auto">
          <a:xfrm>
            <a:off x="4648200" y="4114800"/>
            <a:ext cx="2122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b="1" dirty="0" smtClean="0">
                <a:solidFill>
                  <a:srgbClr val="FF0000"/>
                </a:solidFill>
                <a:cs typeface="Arial" charset="0"/>
              </a:rPr>
              <a:t>4</a:t>
            </a:r>
            <a:endParaRPr lang="en-US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47" name="Rectangle 13"/>
          <p:cNvSpPr>
            <a:spLocks/>
          </p:cNvSpPr>
          <p:nvPr/>
        </p:nvSpPr>
        <p:spPr bwMode="auto">
          <a:xfrm>
            <a:off x="533400" y="1905000"/>
            <a:ext cx="3048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en-US" dirty="0">
                <a:solidFill>
                  <a:srgbClr val="800000"/>
                </a:solidFill>
                <a:cs typeface="Arial" charset="0"/>
              </a:rPr>
              <a:t>children of node k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:</a:t>
            </a:r>
            <a:br>
              <a:rPr lang="en-US" dirty="0" smtClean="0">
                <a:solidFill>
                  <a:srgbClr val="800000"/>
                </a:solidFill>
                <a:cs typeface="Arial" charset="0"/>
              </a:rPr>
            </a:br>
            <a:r>
              <a:rPr lang="en-US" dirty="0" smtClean="0">
                <a:solidFill>
                  <a:srgbClr val="800000"/>
                </a:solidFill>
                <a:cs typeface="Arial" charset="0"/>
              </a:rPr>
              <a:t>at 2k 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+ 1 and 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2k 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+ 2</a:t>
            </a:r>
          </a:p>
        </p:txBody>
      </p:sp>
      <p:sp>
        <p:nvSpPr>
          <p:cNvPr id="48" name="Rectangle 13"/>
          <p:cNvSpPr>
            <a:spLocks/>
          </p:cNvSpPr>
          <p:nvPr/>
        </p:nvSpPr>
        <p:spPr bwMode="auto">
          <a:xfrm>
            <a:off x="457200" y="3124200"/>
            <a:ext cx="3048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en-US" dirty="0">
                <a:solidFill>
                  <a:srgbClr val="800000"/>
                </a:solidFill>
                <a:cs typeface="Arial" charset="0"/>
              </a:rPr>
              <a:t>p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arent of node k:</a:t>
            </a:r>
            <a:br>
              <a:rPr lang="en-US" dirty="0" smtClean="0">
                <a:solidFill>
                  <a:srgbClr val="800000"/>
                </a:solidFill>
                <a:cs typeface="Arial" charset="0"/>
              </a:rPr>
            </a:br>
            <a:r>
              <a:rPr lang="en-US" dirty="0" smtClean="0">
                <a:solidFill>
                  <a:srgbClr val="800000"/>
                </a:solidFill>
                <a:cs typeface="Arial" charset="0"/>
              </a:rPr>
              <a:t>at (k-1) / 2</a:t>
            </a:r>
            <a:endParaRPr lang="en-US" dirty="0">
              <a:solidFill>
                <a:srgbClr val="800000"/>
              </a:solidFill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0" y="5791200"/>
            <a:ext cx="4222129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Remember, tree has no holes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08433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/>
          </p:cNvSpPr>
          <p:nvPr/>
        </p:nvSpPr>
        <p:spPr bwMode="auto">
          <a:xfrm>
            <a:off x="609600" y="1981200"/>
            <a:ext cx="7696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 smtClean="0">
                <a:solidFill>
                  <a:srgbClr val="3333CC"/>
                </a:solidFill>
                <a:cs typeface="Arial" charset="0"/>
              </a:rPr>
              <a:t>Heap nodes in b in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order, going across each level from left to right, top to </a:t>
            </a:r>
            <a:r>
              <a:rPr lang="en-US" dirty="0" smtClean="0">
                <a:solidFill>
                  <a:srgbClr val="3333CC"/>
                </a:solidFill>
                <a:cs typeface="Arial" charset="0"/>
              </a:rPr>
              <a:t>bottom</a:t>
            </a: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spcBef>
                <a:spcPts val="12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800000"/>
                </a:solidFill>
                <a:cs typeface="Arial" charset="0"/>
              </a:rPr>
              <a:t>C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hildren b[k] are b[2k 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+ 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1] 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and 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b[2k 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+ 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2]</a:t>
            </a:r>
            <a:endParaRPr lang="en-US" dirty="0">
              <a:solidFill>
                <a:srgbClr val="800000"/>
              </a:solidFill>
              <a:cs typeface="Arial" charset="0"/>
            </a:endParaRPr>
          </a:p>
          <a:p>
            <a:pPr marL="269875" indent="-230188">
              <a:spcBef>
                <a:spcPts val="12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800000"/>
                </a:solidFill>
                <a:cs typeface="Arial" charset="0"/>
              </a:rPr>
              <a:t>P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arent 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of 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b[k] b[(k 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– 1)/</a:t>
            </a:r>
            <a:r>
              <a:rPr lang="en-US" dirty="0" smtClean="0">
                <a:solidFill>
                  <a:srgbClr val="800000"/>
                </a:solidFill>
                <a:cs typeface="Arial" charset="0"/>
              </a:rPr>
              <a:t>2]</a:t>
            </a:r>
            <a:endParaRPr lang="en-US" dirty="0">
              <a:solidFill>
                <a:srgbClr val="800000"/>
              </a:solidFill>
              <a:cs typeface="Arial" charset="0"/>
            </a:endParaRPr>
          </a:p>
        </p:txBody>
      </p:sp>
      <p:sp>
        <p:nvSpPr>
          <p:cNvPr id="23555" name="Rectangle 2"/>
          <p:cNvSpPr>
            <a:spLocks/>
          </p:cNvSpPr>
          <p:nvPr/>
        </p:nvSpPr>
        <p:spPr bwMode="auto">
          <a:xfrm>
            <a:off x="685800" y="457200"/>
            <a:ext cx="77724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23556" name="Title 4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We illustrate using an array b</a:t>
            </a:r>
            <a:br>
              <a:rPr lang="en-US" sz="3200" dirty="0" smtClean="0"/>
            </a:br>
            <a:r>
              <a:rPr lang="en-US" sz="3200" dirty="0" smtClean="0"/>
              <a:t>(could also be </a:t>
            </a:r>
            <a:r>
              <a:rPr lang="en-US" sz="3200" dirty="0" err="1" smtClean="0"/>
              <a:t>ArrayList</a:t>
            </a:r>
            <a:r>
              <a:rPr lang="en-US" sz="3200" dirty="0" smtClean="0"/>
              <a:t> or Vector)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3BF3B86-4F67-494C-9AE1-F679A46A99B2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447800" y="4267200"/>
            <a:ext cx="4495800" cy="918865"/>
            <a:chOff x="1447800" y="4495800"/>
            <a:chExt cx="4495800" cy="918865"/>
          </a:xfrm>
        </p:grpSpPr>
        <p:sp>
          <p:nvSpPr>
            <p:cNvPr id="2" name="TextBox 1"/>
            <p:cNvSpPr txBox="1"/>
            <p:nvPr/>
          </p:nvSpPr>
          <p:spPr>
            <a:xfrm>
              <a:off x="1447800" y="4953000"/>
              <a:ext cx="44958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                     </a:t>
              </a:r>
              <a:endParaRPr lang="en-US" dirty="0"/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17526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0574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4384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28194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31242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4290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7338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4196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1447800" y="4495800"/>
              <a:ext cx="34355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0  1  2  3  4  5  6  7  8  9  </a:t>
              </a:r>
              <a:endParaRPr lang="en-US" dirty="0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4038600" y="49530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4953000" y="5410200"/>
            <a:ext cx="358140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Tree structure is implicit. No need for explicit links!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4800600" y="47244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648200" y="4114800"/>
            <a:ext cx="0" cy="685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2971800" y="4114800"/>
            <a:ext cx="0" cy="533400"/>
          </a:xfrm>
          <a:prstGeom prst="line">
            <a:avLst/>
          </a:prstGeom>
          <a:ln w="50800">
            <a:solidFill>
              <a:srgbClr val="FF0000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971800" y="4114800"/>
            <a:ext cx="1676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648200" y="3759200"/>
            <a:ext cx="1402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dirty="0">
                <a:solidFill>
                  <a:srgbClr val="FF0000"/>
                </a:solidFill>
              </a:rPr>
              <a:t>o</a:t>
            </a:r>
            <a:r>
              <a:rPr lang="en-US" dirty="0" smtClean="0">
                <a:solidFill>
                  <a:srgbClr val="FF0000"/>
                </a:solidFill>
              </a:rPr>
              <a:t> parent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23558" name="Group 23557"/>
          <p:cNvGrpSpPr/>
          <p:nvPr/>
        </p:nvGrpSpPr>
        <p:grpSpPr>
          <a:xfrm>
            <a:off x="2667000" y="5029200"/>
            <a:ext cx="1524000" cy="609600"/>
            <a:chOff x="2667000" y="5029200"/>
            <a:chExt cx="1524000" cy="609600"/>
          </a:xfrm>
        </p:grpSpPr>
        <p:cxnSp>
          <p:nvCxnSpPr>
            <p:cNvPr id="31" name="Straight Connector 30"/>
            <p:cNvCxnSpPr/>
            <p:nvPr/>
          </p:nvCxnSpPr>
          <p:spPr>
            <a:xfrm flipV="1">
              <a:off x="2667000" y="5029200"/>
              <a:ext cx="0" cy="609600"/>
            </a:xfrm>
            <a:prstGeom prst="line">
              <a:avLst/>
            </a:prstGeom>
            <a:ln w="28575"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191000" y="5105400"/>
              <a:ext cx="0" cy="533400"/>
            </a:xfrm>
            <a:prstGeom prst="line">
              <a:avLst/>
            </a:prstGeom>
            <a:ln w="50800">
              <a:solidFill>
                <a:srgbClr val="3366FF"/>
              </a:solidFill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2667000" y="5638800"/>
              <a:ext cx="1524000" cy="0"/>
            </a:xfrm>
            <a:prstGeom prst="line">
              <a:avLst/>
            </a:prstGeom>
            <a:ln w="28575"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3886200" y="5105400"/>
              <a:ext cx="0" cy="533400"/>
            </a:xfrm>
            <a:prstGeom prst="line">
              <a:avLst/>
            </a:prstGeom>
            <a:ln w="50800">
              <a:solidFill>
                <a:srgbClr val="3366FF"/>
              </a:solidFill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990600" y="5257800"/>
            <a:ext cx="16046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t</a:t>
            </a:r>
            <a:r>
              <a:rPr lang="en-US" dirty="0">
                <a:solidFill>
                  <a:srgbClr val="3366FF"/>
                </a:solidFill>
              </a:rPr>
              <a:t>o</a:t>
            </a:r>
            <a:r>
              <a:rPr lang="en-US" dirty="0" smtClean="0">
                <a:solidFill>
                  <a:srgbClr val="3366FF"/>
                </a:solidFill>
              </a:rPr>
              <a:t> children</a:t>
            </a:r>
            <a:endParaRPr lang="en-US" dirty="0">
              <a:solidFill>
                <a:srgbClr val="3366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/>
          </p:cNvSpPr>
          <p:nvPr/>
        </p:nvSpPr>
        <p:spPr bwMode="auto">
          <a:xfrm>
            <a:off x="787400" y="1905000"/>
            <a:ext cx="7683500" cy="374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 smtClean="0">
                <a:solidFill>
                  <a:srgbClr val="3333CC"/>
                </a:solidFill>
                <a:cs typeface="Arial" charset="0"/>
              </a:rPr>
              <a:t>Add e at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the end of the array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If this violates heap order because it is smaller than its parent, swap it with its parent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Continue swapping it up until it finds its rightful place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The heap invariant is maintained!</a:t>
            </a:r>
          </a:p>
        </p:txBody>
      </p:sp>
      <p:sp>
        <p:nvSpPr>
          <p:cNvPr id="25603" name="Rectangle 2"/>
          <p:cNvSpPr>
            <a:spLocks/>
          </p:cNvSpPr>
          <p:nvPr/>
        </p:nvSpPr>
        <p:spPr bwMode="auto">
          <a:xfrm>
            <a:off x="685800" y="5334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 b="1">
              <a:solidFill>
                <a:srgbClr val="FF3300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2560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310E9E7-76F9-402E-B5EA-6B9B71B2D693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6627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6628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0486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87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6630" name="Rectangle 8"/>
          <p:cNvSpPr>
            <a:spLocks/>
          </p:cNvSpPr>
          <p:nvPr/>
        </p:nvSpPr>
        <p:spPr bwMode="auto">
          <a:xfrm>
            <a:off x="52435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6631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6632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0492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93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6634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6635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6636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6637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6638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9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0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1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2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3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4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5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6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7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8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0D49C3-234C-4A61-8EC6-C0669D8DD3AA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2665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7651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1510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1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7654" name="Rectangle 8"/>
          <p:cNvSpPr>
            <a:spLocks/>
          </p:cNvSpPr>
          <p:nvPr/>
        </p:nvSpPr>
        <p:spPr bwMode="auto">
          <a:xfrm>
            <a:off x="52435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7655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7656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1516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7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7658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7659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7660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7661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7662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3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4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5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6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7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8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9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0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1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2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3" name="Rectangle 29"/>
          <p:cNvSpPr>
            <a:spLocks/>
          </p:cNvSpPr>
          <p:nvPr/>
        </p:nvSpPr>
        <p:spPr bwMode="auto">
          <a:xfrm>
            <a:off x="5756275" y="50117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7674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B1EBC47-D94A-4DAF-9821-0BF0FB635865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27676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8675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2534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35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8678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8679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8680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2540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41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8682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8683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8684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8685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8686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7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8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9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0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1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2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3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4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5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6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7" name="Rectangle 29"/>
          <p:cNvSpPr>
            <a:spLocks/>
          </p:cNvSpPr>
          <p:nvPr/>
        </p:nvSpPr>
        <p:spPr bwMode="auto">
          <a:xfrm>
            <a:off x="5324475" y="39830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8698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D000906-30FD-43DD-8343-B06601BB9C65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2870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Courier New" charset="0"/>
                <a:cs typeface="Courier New" charset="0"/>
              </a:rPr>
              <a:t>add()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800000"/>
                </a:solidFill>
              </a:rPr>
              <a:t>Readings and Homework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6868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Read Chapter 26</a:t>
            </a:r>
            <a:r>
              <a:rPr lang="en-US" sz="2400" dirty="0" smtClean="0"/>
              <a:t> “A Heap Implementation” to learn about heaps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Exercise: </a:t>
            </a:r>
            <a:r>
              <a:rPr lang="en-US" sz="2400" dirty="0" smtClean="0"/>
              <a:t>Salespeople often make matrices that show all the great features of their product that the competitor’s product lacks.  Try this for a heap versus a BST.  First, try and </a:t>
            </a:r>
          </a:p>
          <a:p>
            <a:pPr marL="0" indent="0">
              <a:buNone/>
            </a:pPr>
            <a:r>
              <a:rPr lang="en-US" sz="2400" dirty="0" smtClean="0"/>
              <a:t>sell someone on a BST: List some </a:t>
            </a:r>
            <a:br>
              <a:rPr lang="en-US" sz="2400" dirty="0" smtClean="0"/>
            </a:br>
            <a:r>
              <a:rPr lang="en-US" sz="2400" dirty="0" smtClean="0"/>
              <a:t>desirable properties of a BST</a:t>
            </a:r>
            <a:br>
              <a:rPr lang="en-US" sz="2400" dirty="0" smtClean="0"/>
            </a:br>
            <a:r>
              <a:rPr lang="en-US" sz="2400" dirty="0" smtClean="0"/>
              <a:t>that a heap lacks.  Now be the heap</a:t>
            </a:r>
            <a:br>
              <a:rPr lang="en-US" sz="2400" dirty="0" smtClean="0"/>
            </a:br>
            <a:r>
              <a:rPr lang="en-US" sz="2400" dirty="0" smtClean="0"/>
              <a:t>salesperson: List some good things </a:t>
            </a:r>
            <a:br>
              <a:rPr lang="en-US" sz="2400" dirty="0" smtClean="0"/>
            </a:br>
            <a:r>
              <a:rPr lang="en-US" sz="2400" dirty="0" smtClean="0"/>
              <a:t>about heaps that a BST lacks.  Can </a:t>
            </a:r>
            <a:br>
              <a:rPr lang="en-US" sz="2400" dirty="0" smtClean="0"/>
            </a:br>
            <a:r>
              <a:rPr lang="en-US" sz="2400" dirty="0" smtClean="0"/>
              <a:t>you think of situations where you </a:t>
            </a:r>
            <a:br>
              <a:rPr lang="en-US" sz="2400" dirty="0" smtClean="0"/>
            </a:br>
            <a:r>
              <a:rPr lang="en-US" sz="2400" dirty="0" smtClean="0"/>
              <a:t>would favor one over the other?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8368C94-F10D-4FE3-9244-F21A0996878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1026" name="Picture 2" descr="http://nicholasscalice.com/wp-content/uploads/2010/07/salesman-sell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904" y="3352800"/>
            <a:ext cx="3505200" cy="2760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456904" y="60960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>
                <a:solidFill>
                  <a:srgbClr val="C00000"/>
                </a:solidFill>
              </a:rPr>
              <a:t>With </a:t>
            </a:r>
            <a:r>
              <a:rPr lang="en-US" sz="1600" b="1" i="1" dirty="0" err="1" smtClean="0">
                <a:solidFill>
                  <a:srgbClr val="C00000"/>
                </a:solidFill>
              </a:rPr>
              <a:t>ZipUltra</a:t>
            </a:r>
            <a:r>
              <a:rPr lang="en-US" sz="1600" b="1" i="1" dirty="0" smtClean="0">
                <a:solidFill>
                  <a:srgbClr val="C00000"/>
                </a:solidFill>
              </a:rPr>
              <a:t> heaps, you’ve got it made in the shade my friend!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889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9699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9700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3558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9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9702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9703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9704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3564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65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9706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9707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9708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9709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9710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1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2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3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4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5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6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7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8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9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20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21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9722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0016687-1388-4A1C-B4C6-44DAA131C577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9724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0723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0724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4582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3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0726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0727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0728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4588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9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0730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0731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0732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0733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0734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5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6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7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8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9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0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1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2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3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4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5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0746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9AC6ED0-3F32-4835-B494-08833CBF2FB4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30748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748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1749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5606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07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1751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752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1753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5612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13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1755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1756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1757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1758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1759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0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1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2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3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4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5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6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7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8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9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70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1771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72" name="Rectangle 31"/>
          <p:cNvSpPr>
            <a:spLocks/>
          </p:cNvSpPr>
          <p:nvPr/>
        </p:nvSpPr>
        <p:spPr bwMode="auto">
          <a:xfrm>
            <a:off x="6489700" y="5008563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1773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B53FA94-4A91-4F23-8FC9-D28E22E364AC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Courier New" charset="0"/>
                <a:cs typeface="Courier New" charset="0"/>
              </a:rPr>
              <a:t>add()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2772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2773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6630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1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2775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2776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2777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6636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7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2779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2780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2781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2782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2783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4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5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6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7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8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9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0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1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2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3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4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2795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6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2797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8739504-BE96-4C61-9E34-936948789039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3796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3797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7654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55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3799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3800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3801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7660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61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3803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3804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3805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3806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3807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8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9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0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1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2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3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4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5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6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7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8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3819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20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3821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146E7B7-89C1-40B1-B4ED-8F95A5051E28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4820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4821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8678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679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4823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4824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4825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8684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685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4827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4828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4829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4830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4831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2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3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4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5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6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7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8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9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0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1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2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4843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4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4845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9EAC700-7871-4E6A-B5E6-A208789E9ED5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5844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5845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9702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03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5847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5848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5849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9708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09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5851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5852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5853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5854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5855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6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7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8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9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0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1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2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3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4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5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6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5867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8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5869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59EB348-2A5B-4016-8353-8D9AB3726A47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/>
          </p:cNvSpPr>
          <p:nvPr/>
        </p:nvSpPr>
        <p:spPr bwMode="auto">
          <a:xfrm>
            <a:off x="787400" y="2200275"/>
            <a:ext cx="768350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 dirty="0">
                <a:solidFill>
                  <a:srgbClr val="3333CC"/>
                </a:solidFill>
                <a:cs typeface="Arial" charset="0"/>
              </a:rPr>
              <a:t>Time is O(log n), since the tree is balanced</a:t>
            </a:r>
          </a:p>
          <a:p>
            <a:pPr marL="269875" indent="-230188"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US" sz="2800" dirty="0">
              <a:solidFill>
                <a:schemeClr val="tx1"/>
              </a:solidFill>
              <a:cs typeface="Arial" charset="0"/>
            </a:endParaRPr>
          </a:p>
          <a:p>
            <a:pPr marL="727075" lvl="1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size of tree is exponential as a function of depth</a:t>
            </a:r>
          </a:p>
          <a:p>
            <a:pPr marL="727075" lvl="1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727075" lvl="1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depth of tree is logarithmic as a function of size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AEEAC70-C665-4FCC-B527-9EB48EA0022B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36868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add() to a tree of size 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/>
          </p:cNvSpPr>
          <p:nvPr/>
        </p:nvSpPr>
        <p:spPr bwMode="auto">
          <a:xfrm>
            <a:off x="457200" y="1760538"/>
            <a:ext cx="8229600" cy="456406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/** An instance of a heap */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lass 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H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eap&lt;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E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&gt; {</a:t>
            </a:r>
            <a:endParaRPr lang="en-US" dirty="0">
              <a:solidFill>
                <a:schemeClr val="tx1"/>
              </a:solidFill>
              <a:latin typeface="Consolas"/>
              <a:cs typeface="Consolas"/>
              <a:sym typeface="Courier New" charset="0"/>
            </a:endParaRP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E[] b= new E[50];  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//heap is b[0..n-1]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int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n= 0;          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// heap invariant is true</a:t>
            </a:r>
          </a:p>
          <a:p>
            <a:pPr marL="269875" indent="-230188"/>
            <a:endParaRPr lang="en-US" dirty="0" smtClean="0">
              <a:solidFill>
                <a:schemeClr val="tx1"/>
              </a:solidFill>
              <a:latin typeface="Consolas"/>
              <a:cs typeface="Consolas"/>
              <a:sym typeface="Courier New" charset="0"/>
            </a:endParaRP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/** Add e to the heap */</a:t>
            </a:r>
            <a:endParaRPr lang="en-US" dirty="0">
              <a:solidFill>
                <a:srgbClr val="008000"/>
              </a:solidFill>
              <a:latin typeface="Consolas"/>
              <a:cs typeface="Consolas"/>
              <a:sym typeface="Courier New" charset="0"/>
            </a:endParaRP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public void </a:t>
            </a:r>
            <a:r>
              <a:rPr lang="en-US" b="1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add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E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e) 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{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b[n]= e;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n= n + 1; 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bubbleUp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(n 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- 1)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; 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// given on next slide</a:t>
            </a:r>
            <a:endParaRPr lang="en-US" dirty="0">
              <a:solidFill>
                <a:srgbClr val="008000"/>
              </a:solidFill>
              <a:latin typeface="Consolas"/>
              <a:cs typeface="Consolas"/>
              <a:sym typeface="Courier New" charset="0"/>
            </a:endParaRP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}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E59AEDC-9F8F-4BA4-8F31-6467F5538FDD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3789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add()  --assuming there is space</a:t>
            </a:r>
          </a:p>
        </p:txBody>
      </p:sp>
    </p:spTree>
    <p:extLst>
      <p:ext uri="{BB962C8B-B14F-4D97-AF65-F5344CB8AC3E}">
        <p14:creationId xmlns:p14="http://schemas.microsoft.com/office/powerpoint/2010/main" val="4311143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/>
          </p:cNvSpPr>
          <p:nvPr/>
        </p:nvSpPr>
        <p:spPr bwMode="auto">
          <a:xfrm>
            <a:off x="533400" y="1600200"/>
            <a:ext cx="8382000" cy="494506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class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Heap&lt;E&gt; {</a:t>
            </a:r>
          </a:p>
          <a:p>
            <a:pPr marL="269875" indent="-230188"/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 /** Bubble element #k up to its position.</a:t>
            </a:r>
          </a:p>
          <a:p>
            <a:pPr marL="269875" indent="-230188"/>
            <a:r>
              <a:rPr lang="en-US" dirty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  * Pre: heap </a:t>
            </a:r>
            <a:r>
              <a:rPr lang="en-US" dirty="0" err="1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inv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holds except maybe for k */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private 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void </a:t>
            </a:r>
            <a:r>
              <a:rPr lang="en-US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bubbleUp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</a:t>
            </a:r>
            <a:r>
              <a:rPr lang="en-US" dirty="0" err="1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k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) {</a:t>
            </a:r>
            <a:endParaRPr lang="en-US" dirty="0">
              <a:solidFill>
                <a:schemeClr val="tx1"/>
              </a:solidFill>
              <a:latin typeface="Consolas"/>
              <a:cs typeface="Consolas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int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p= (k-1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)/2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;   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// p is the parent of k</a:t>
            </a:r>
          </a:p>
          <a:p>
            <a:pPr marL="269875" indent="-230188"/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   // </a:t>
            </a:r>
            <a:r>
              <a:rPr lang="en-US" dirty="0" err="1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inv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: p is parent of k and</a:t>
            </a:r>
          </a:p>
          <a:p>
            <a:pPr marL="269875" indent="-230188"/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   // every other </a:t>
            </a:r>
            <a:r>
              <a:rPr lang="en-US" dirty="0" err="1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elt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satisfies the heap </a:t>
            </a:r>
            <a:r>
              <a:rPr lang="en-US" dirty="0" err="1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inv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  </a:t>
            </a:r>
          </a:p>
          <a:p>
            <a:pPr marL="269875" indent="-230188"/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while (k&gt;0  &amp;&amp;  b[k].</a:t>
            </a:r>
            <a:r>
              <a:rPr lang="en-US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compareTo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(b[p]) &lt; 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0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) {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   swap(b[k], b[p]);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   k= p;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   p= 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(k-1)/2;</a:t>
            </a: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 }</a:t>
            </a:r>
            <a:endParaRPr lang="en-US" dirty="0">
              <a:solidFill>
                <a:schemeClr val="tx1"/>
              </a:solidFill>
              <a:latin typeface="Consolas"/>
              <a:cs typeface="Consolas"/>
              <a:sym typeface="Courier New" charset="0"/>
            </a:endParaRPr>
          </a:p>
          <a:p>
            <a:pPr marL="269875" indent="-230188"/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}</a:t>
            </a:r>
            <a:endParaRPr lang="en-US" dirty="0">
              <a:solidFill>
                <a:schemeClr val="tx1"/>
              </a:solidFill>
              <a:latin typeface="Consolas"/>
              <a:cs typeface="Consolas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E59AEDC-9F8F-4BA4-8F31-6467F5538FDD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3789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add().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Remember, heap is in b[0..n-1]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/>
              <a:t>Stacks and queues are restricted </a:t>
            </a:r>
            <a:r>
              <a:rPr lang="en-US" sz="3200" dirty="0"/>
              <a:t>l</a:t>
            </a:r>
            <a:r>
              <a:rPr lang="en-US" sz="3200" dirty="0" smtClean="0"/>
              <a:t>ists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2514600"/>
          </a:xfrm>
        </p:spPr>
        <p:txBody>
          <a:bodyPr>
            <a:normAutofit/>
          </a:bodyPr>
          <a:lstStyle/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Stack (</a:t>
            </a:r>
            <a:r>
              <a:rPr lang="en-US" sz="2400" dirty="0" smtClean="0">
                <a:solidFill>
                  <a:srgbClr val="FF0000"/>
                </a:solidFill>
                <a:cs typeface="Arial" charset="0"/>
              </a:rPr>
              <a:t>LIFO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) implemented as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–"/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add()</a:t>
            </a:r>
            <a:r>
              <a:rPr lang="en-US" sz="2400" dirty="0" smtClean="0">
                <a:solidFill>
                  <a:srgbClr val="008000"/>
                </a:solidFill>
                <a:cs typeface="Arial" charset="0"/>
              </a:rPr>
              <a:t>, 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remove()</a:t>
            </a:r>
            <a:r>
              <a:rPr lang="en-US" sz="2400" dirty="0" smtClean="0">
                <a:solidFill>
                  <a:srgbClr val="008000"/>
                </a:solidFill>
                <a:cs typeface="Arial" charset="0"/>
              </a:rPr>
              <a:t> from front of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Queue (</a:t>
            </a:r>
            <a:r>
              <a:rPr lang="en-US" sz="2400" dirty="0" smtClean="0">
                <a:solidFill>
                  <a:srgbClr val="FF0000"/>
                </a:solidFill>
                <a:cs typeface="Arial" charset="0"/>
              </a:rPr>
              <a:t>FIFO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) implemented as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–"/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add()</a:t>
            </a:r>
            <a:r>
              <a:rPr lang="en-US" sz="2400" dirty="0" smtClean="0">
                <a:solidFill>
                  <a:srgbClr val="008000"/>
                </a:solidFill>
                <a:cs typeface="Arial" charset="0"/>
              </a:rPr>
              <a:t> on back of list, 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remove()</a:t>
            </a:r>
            <a:r>
              <a:rPr lang="en-US" sz="2400" dirty="0" smtClean="0">
                <a:solidFill>
                  <a:srgbClr val="008000"/>
                </a:solidFill>
                <a:cs typeface="Arial" charset="0"/>
              </a:rPr>
              <a:t> from front of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These operations are O(1)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sz="2400" dirty="0"/>
          </a:p>
        </p:txBody>
      </p:sp>
      <p:sp>
        <p:nvSpPr>
          <p:cNvPr id="11268" name="Rectangle 2"/>
          <p:cNvSpPr>
            <a:spLocks/>
          </p:cNvSpPr>
          <p:nvPr/>
        </p:nvSpPr>
        <p:spPr bwMode="auto">
          <a:xfrm>
            <a:off x="838200" y="2362200"/>
            <a:ext cx="7543800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fr-FR" sz="2800">
              <a:solidFill>
                <a:srgbClr val="3333CC"/>
              </a:solidFill>
              <a:cs typeface="Arial" charset="0"/>
            </a:endParaRPr>
          </a:p>
        </p:txBody>
      </p:sp>
      <p:sp>
        <p:nvSpPr>
          <p:cNvPr id="11269" name="Oval 3"/>
          <p:cNvSpPr>
            <a:spLocks/>
          </p:cNvSpPr>
          <p:nvPr/>
        </p:nvSpPr>
        <p:spPr bwMode="auto">
          <a:xfrm>
            <a:off x="2816225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0" name="Rectangle 4"/>
          <p:cNvSpPr>
            <a:spLocks/>
          </p:cNvSpPr>
          <p:nvPr/>
        </p:nvSpPr>
        <p:spPr bwMode="auto">
          <a:xfrm>
            <a:off x="3370263" y="5341938"/>
            <a:ext cx="592137" cy="37306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1" name="Line 5"/>
          <p:cNvSpPr>
            <a:spLocks noChangeShapeType="1"/>
          </p:cNvSpPr>
          <p:nvPr/>
        </p:nvSpPr>
        <p:spPr bwMode="auto">
          <a:xfrm>
            <a:off x="2905125" y="5473700"/>
            <a:ext cx="45561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Oval 6"/>
          <p:cNvSpPr>
            <a:spLocks/>
          </p:cNvSpPr>
          <p:nvPr/>
        </p:nvSpPr>
        <p:spPr bwMode="auto">
          <a:xfrm>
            <a:off x="3816350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3" name="Rectangle 7"/>
          <p:cNvSpPr>
            <a:spLocks/>
          </p:cNvSpPr>
          <p:nvPr/>
        </p:nvSpPr>
        <p:spPr bwMode="auto">
          <a:xfrm>
            <a:off x="4370388" y="5341938"/>
            <a:ext cx="658812" cy="37306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4" name="Line 8"/>
          <p:cNvSpPr>
            <a:spLocks noChangeShapeType="1"/>
          </p:cNvSpPr>
          <p:nvPr/>
        </p:nvSpPr>
        <p:spPr bwMode="auto">
          <a:xfrm>
            <a:off x="3905250" y="5473700"/>
            <a:ext cx="45561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Oval 9"/>
          <p:cNvSpPr>
            <a:spLocks/>
          </p:cNvSpPr>
          <p:nvPr/>
        </p:nvSpPr>
        <p:spPr bwMode="auto">
          <a:xfrm>
            <a:off x="4821238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6" name="Rectangle 10"/>
          <p:cNvSpPr>
            <a:spLocks/>
          </p:cNvSpPr>
          <p:nvPr/>
        </p:nvSpPr>
        <p:spPr bwMode="auto">
          <a:xfrm>
            <a:off x="5375275" y="5341938"/>
            <a:ext cx="568325" cy="44926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7" name="Line 11"/>
          <p:cNvSpPr>
            <a:spLocks noChangeShapeType="1"/>
          </p:cNvSpPr>
          <p:nvPr/>
        </p:nvSpPr>
        <p:spPr bwMode="auto">
          <a:xfrm>
            <a:off x="4910138" y="5473700"/>
            <a:ext cx="45561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Oval 12"/>
          <p:cNvSpPr>
            <a:spLocks/>
          </p:cNvSpPr>
          <p:nvPr/>
        </p:nvSpPr>
        <p:spPr bwMode="auto">
          <a:xfrm>
            <a:off x="5821363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9" name="Rectangle 13"/>
          <p:cNvSpPr>
            <a:spLocks/>
          </p:cNvSpPr>
          <p:nvPr/>
        </p:nvSpPr>
        <p:spPr bwMode="auto">
          <a:xfrm>
            <a:off x="6375400" y="5341938"/>
            <a:ext cx="711200" cy="37306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80" name="Line 14"/>
          <p:cNvSpPr>
            <a:spLocks noChangeShapeType="1"/>
          </p:cNvSpPr>
          <p:nvPr/>
        </p:nvSpPr>
        <p:spPr bwMode="auto">
          <a:xfrm>
            <a:off x="5910263" y="5473700"/>
            <a:ext cx="45561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1" name="Rectangle 15"/>
          <p:cNvSpPr>
            <a:spLocks/>
          </p:cNvSpPr>
          <p:nvPr/>
        </p:nvSpPr>
        <p:spPr bwMode="auto">
          <a:xfrm>
            <a:off x="3354755" y="5334000"/>
            <a:ext cx="4104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55</a:t>
            </a:r>
          </a:p>
        </p:txBody>
      </p:sp>
      <p:sp>
        <p:nvSpPr>
          <p:cNvPr id="11282" name="Rectangle 16"/>
          <p:cNvSpPr>
            <a:spLocks/>
          </p:cNvSpPr>
          <p:nvPr/>
        </p:nvSpPr>
        <p:spPr bwMode="auto">
          <a:xfrm>
            <a:off x="4362024" y="5334000"/>
            <a:ext cx="4104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12</a:t>
            </a:r>
            <a:endParaRPr lang="en-US" b="1" dirty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11283" name="Rectangle 17"/>
          <p:cNvSpPr>
            <a:spLocks/>
          </p:cNvSpPr>
          <p:nvPr/>
        </p:nvSpPr>
        <p:spPr bwMode="auto">
          <a:xfrm>
            <a:off x="5456972" y="5334000"/>
            <a:ext cx="4104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19</a:t>
            </a:r>
          </a:p>
        </p:txBody>
      </p:sp>
      <p:sp>
        <p:nvSpPr>
          <p:cNvPr id="11284" name="Rectangle 18"/>
          <p:cNvSpPr>
            <a:spLocks/>
          </p:cNvSpPr>
          <p:nvPr/>
        </p:nvSpPr>
        <p:spPr bwMode="auto">
          <a:xfrm>
            <a:off x="6377355" y="5332413"/>
            <a:ext cx="4104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16</a:t>
            </a:r>
          </a:p>
        </p:txBody>
      </p:sp>
      <p:sp>
        <p:nvSpPr>
          <p:cNvPr id="11285" name="Oval 19"/>
          <p:cNvSpPr>
            <a:spLocks/>
          </p:cNvSpPr>
          <p:nvPr/>
        </p:nvSpPr>
        <p:spPr bwMode="auto">
          <a:xfrm>
            <a:off x="2819400" y="617220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86" name="AutoShape 20"/>
          <p:cNvSpPr>
            <a:spLocks/>
          </p:cNvSpPr>
          <p:nvPr/>
        </p:nvSpPr>
        <p:spPr bwMode="auto">
          <a:xfrm rot="10800000" flipH="1">
            <a:off x="2905125" y="5688012"/>
            <a:ext cx="3678238" cy="560387"/>
          </a:xfrm>
          <a:custGeom>
            <a:avLst/>
            <a:gdLst>
              <a:gd name="T0" fmla="*/ 0 w 21600"/>
              <a:gd name="T1" fmla="*/ 0 h 21600"/>
              <a:gd name="T2" fmla="*/ 3678238 w 21600"/>
              <a:gd name="T3" fmla="*/ 319087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87" name="Rectangle 21"/>
          <p:cNvSpPr>
            <a:spLocks/>
          </p:cNvSpPr>
          <p:nvPr/>
        </p:nvSpPr>
        <p:spPr bwMode="auto">
          <a:xfrm>
            <a:off x="1981200" y="5269468"/>
            <a:ext cx="7257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dirty="0" smtClean="0">
                <a:solidFill>
                  <a:schemeClr val="tx1"/>
                </a:solidFill>
                <a:cs typeface="Arial" charset="0"/>
              </a:rPr>
              <a:t>head</a:t>
            </a: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1288" name="Rectangle 22"/>
          <p:cNvSpPr>
            <a:spLocks/>
          </p:cNvSpPr>
          <p:nvPr/>
        </p:nvSpPr>
        <p:spPr bwMode="auto">
          <a:xfrm>
            <a:off x="2209800" y="5943600"/>
            <a:ext cx="4344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dirty="0" smtClean="0">
                <a:solidFill>
                  <a:schemeClr val="tx1"/>
                </a:solidFill>
                <a:cs typeface="Arial" charset="0"/>
              </a:rPr>
              <a:t>tail</a:t>
            </a: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F95A47E-7852-4F50-B25B-0F5299C6EB98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133600" y="4038600"/>
            <a:ext cx="54864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Both efficiently implementable using a singly linked list with head and tail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/>
          </p:cNvSpPr>
          <p:nvPr/>
        </p:nvSpPr>
        <p:spPr bwMode="auto">
          <a:xfrm>
            <a:off x="723900" y="1858963"/>
            <a:ext cx="7683500" cy="425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Remove the least </a:t>
            </a:r>
            <a:r>
              <a:rPr lang="en-US" dirty="0" smtClean="0">
                <a:solidFill>
                  <a:srgbClr val="3333CC"/>
                </a:solidFill>
                <a:cs typeface="Arial" charset="0"/>
              </a:rPr>
              <a:t>element and return it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– (</a:t>
            </a:r>
            <a:r>
              <a:rPr lang="en-US" dirty="0" smtClean="0">
                <a:solidFill>
                  <a:srgbClr val="3333CC"/>
                </a:solidFill>
                <a:cs typeface="Arial" charset="0"/>
              </a:rPr>
              <a:t>at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the </a:t>
            </a:r>
            <a:r>
              <a:rPr lang="en-US" dirty="0" smtClean="0">
                <a:solidFill>
                  <a:srgbClr val="3333CC"/>
                </a:solidFill>
                <a:cs typeface="Arial" charset="0"/>
              </a:rPr>
              <a:t>root)</a:t>
            </a: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This leaves a hole at the root – fill it in with the last element of the array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If this violates heap order because the root element is too big, swap it down with the smaller of its children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Continue swapping it down until it finds its rightful place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The heap invariant is maintained!</a:t>
            </a:r>
          </a:p>
        </p:txBody>
      </p:sp>
      <p:sp>
        <p:nvSpPr>
          <p:cNvPr id="38915" name="Rectangle 2"/>
          <p:cNvSpPr>
            <a:spLocks/>
          </p:cNvSpPr>
          <p:nvPr/>
        </p:nvSpPr>
        <p:spPr bwMode="auto">
          <a:xfrm>
            <a:off x="685800" y="6858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 b="1">
              <a:solidFill>
                <a:srgbClr val="FF3300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25D7726-D406-4776-A3A8-4F089E9F3EB8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3891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poll()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9939" name="Rectangle 2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9940" name="Rectangle 3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379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79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9942" name="Rectangle 7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9943" name="Rectangle 8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9944" name="Rectangle 9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380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0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9946" name="Rectangle 13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9947" name="Rectangle 14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9948" name="Rectangle 15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9949" name="Rectangle 16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9950" name="AutoShape 17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1" name="AutoShape 18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2" name="AutoShape 19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3" name="AutoShape 20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4" name="AutoShape 21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5" name="AutoShape 22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6" name="AutoShape 23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7" name="AutoShape 24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8" name="AutoShape 25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9" name="AutoShape 26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60" name="AutoShape 27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61" name="Rectangle 28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9962" name="AutoShape 29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E307B7F-A386-4293-B860-4C4576BCA98E}" type="slidenum">
              <a:rPr lang="en-US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39964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poll()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0963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4820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21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0965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0966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0967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4826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27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0969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0970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0971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0972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0973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4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5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6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7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8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9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0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1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2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3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4" name="Rectangle 27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0985" name="AutoShape 28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6" name="Rectangle 30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0987" name="Rectangle 3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77F8209-0B4B-4579-A355-668BE416D2D7}" type="slidenum">
              <a:rPr lang="en-US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4098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1987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5844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845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1989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1990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1991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5850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851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1993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1994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1995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1996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1997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8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9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0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1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2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3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4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5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6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7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8" name="Rectangle 27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2009" name="AutoShape 28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10" name="Rectangle 30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2011" name="Rectangle 3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E612988-3ABA-438C-BBBD-2C09267F7FD1}" type="slidenum">
              <a:rPr lang="en-US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4201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poll()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3011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6868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869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3013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3014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3015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6874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875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3017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3018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3019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3020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3021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2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3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4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8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0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2" name="Rectangle 27"/>
          <p:cNvSpPr>
            <a:spLocks/>
          </p:cNvSpPr>
          <p:nvPr/>
        </p:nvSpPr>
        <p:spPr bwMode="auto">
          <a:xfrm>
            <a:off x="4398963" y="18891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3033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4A12C8A-62BB-404B-AFDE-323E403574CB}" type="slidenum">
              <a:rPr lang="en-US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430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</a:t>
            </a:r>
            <a:r>
              <a:rPr lang="en-US" sz="3200" b="1" dirty="0" smtClean="0">
                <a:latin typeface="Courier New" charset="0"/>
                <a:cs typeface="Courier New" charset="0"/>
              </a:rPr>
              <a:t>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4035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7892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893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4037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4038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4039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7898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899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4041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4042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4043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4044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4045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6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7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8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9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0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1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2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4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5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6" name="Rectangle 27"/>
          <p:cNvSpPr>
            <a:spLocks/>
          </p:cNvSpPr>
          <p:nvPr/>
        </p:nvSpPr>
        <p:spPr bwMode="auto">
          <a:xfrm>
            <a:off x="6113463" y="27908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4057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C12EF03-6F1F-4320-8EF1-BCD753D67BE5}" type="slidenum">
              <a:rPr lang="en-US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4405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5059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8916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17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5061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5062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5063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8922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23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5065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5066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5067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5068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5069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0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1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2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3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4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5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6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7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8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9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80" name="Rectangle 27"/>
          <p:cNvSpPr>
            <a:spLocks/>
          </p:cNvSpPr>
          <p:nvPr/>
        </p:nvSpPr>
        <p:spPr bwMode="auto">
          <a:xfrm>
            <a:off x="5402263" y="38957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5081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D38F19A-77A0-4307-A6C7-68634BE9C640}" type="slidenum">
              <a:rPr lang="en-US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4508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6083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9940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41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6085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6086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6087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9946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47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6089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6090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6091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6092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6093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4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5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6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7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8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9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0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1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2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3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4" name="Rectangle 28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6105" name="Rectangle 29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8E2232A-7540-47BF-9685-730DCA554245}" type="slidenum">
              <a:rPr lang="en-US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4610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47107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0964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65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7109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7110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7111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0970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71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7113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7114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7115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7116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7117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8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9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0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1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2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3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4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5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6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7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8" name="Rectangle 28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47129" name="Rectangle 29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4F5C87F-1A52-4240-8724-D185FD78289C}" type="slidenum">
              <a:rPr lang="en-US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47131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48131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1988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89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8133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8134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8135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5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8137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8138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8139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8140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8141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2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3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4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5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6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7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8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9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0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1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2" name="Rectangle 28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8153" name="Rectangle 29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58FA291-D610-47FB-B43A-3762917987BF}" type="slidenum">
              <a:rPr lang="en-US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4815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Interface Bag (not In Java Collections)</a:t>
            </a:r>
          </a:p>
        </p:txBody>
      </p:sp>
      <p:sp>
        <p:nvSpPr>
          <p:cNvPr id="10244" name="Rectangle 2"/>
          <p:cNvSpPr>
            <a:spLocks/>
          </p:cNvSpPr>
          <p:nvPr/>
        </p:nvSpPr>
        <p:spPr bwMode="auto">
          <a:xfrm>
            <a:off x="762000" y="1600200"/>
            <a:ext cx="4510088" cy="3231654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40639" bIns="0">
            <a:spAutoFit/>
          </a:bodyPr>
          <a:lstStyle/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interface Bag&lt;E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&gt;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   implements </a:t>
            </a:r>
            <a:r>
              <a:rPr lang="en-US" sz="2000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Iterable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{</a:t>
            </a:r>
            <a:endParaRPr lang="en-US" sz="2000" dirty="0">
              <a:solidFill>
                <a:schemeClr val="tx1"/>
              </a:solidFill>
              <a:latin typeface="Consolas"/>
              <a:cs typeface="Consolas"/>
              <a:sym typeface="Courier New" charset="0"/>
            </a:endParaRPr>
          </a:p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void 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add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</a:t>
            </a:r>
            <a:r>
              <a:rPr lang="en-US" sz="20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E </a:t>
            </a:r>
            <a:r>
              <a:rPr lang="en-US" sz="2000" dirty="0" err="1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obj</a:t>
            </a:r>
            <a:r>
              <a:rPr lang="en-US" sz="20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);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</a:t>
            </a:r>
            <a:r>
              <a:rPr lang="en-US" sz="2000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boolean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contains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(E </a:t>
            </a:r>
            <a:r>
              <a:rPr lang="en-US" sz="2000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obj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);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boolean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remove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(E </a:t>
            </a:r>
            <a:r>
              <a:rPr lang="en-US" sz="2000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obj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);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</a:t>
            </a:r>
            <a:r>
              <a:rPr lang="en-US" sz="2000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int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size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(); 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boolean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isEmpty</a:t>
            </a:r>
            <a:r>
              <a:rPr lang="en-US" sz="20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()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Iterator&lt;E&gt; iterator()</a:t>
            </a:r>
            <a:endParaRPr lang="en-US" sz="2000" dirty="0">
              <a:solidFill>
                <a:schemeClr val="tx1"/>
              </a:solidFill>
              <a:latin typeface="Consolas"/>
              <a:cs typeface="Consolas"/>
              <a:sym typeface="Courier New" charset="0"/>
            </a:endParaRPr>
          </a:p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}</a:t>
            </a:r>
          </a:p>
        </p:txBody>
      </p:sp>
      <p:sp>
        <p:nvSpPr>
          <p:cNvPr id="10245" name="Rectangle 3"/>
          <p:cNvSpPr>
            <a:spLocks/>
          </p:cNvSpPr>
          <p:nvPr/>
        </p:nvSpPr>
        <p:spPr bwMode="auto">
          <a:xfrm>
            <a:off x="1295400" y="5410200"/>
            <a:ext cx="70866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/>
            <a:r>
              <a:rPr lang="en-US" dirty="0" smtClean="0">
                <a:solidFill>
                  <a:srgbClr val="800000"/>
                </a:solidFill>
                <a:cs typeface="Arial" charset="0"/>
              </a:rPr>
              <a:t>Refinements of Bag: Stack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, Queue, </a:t>
            </a:r>
            <a:r>
              <a:rPr lang="en-US" dirty="0" err="1">
                <a:solidFill>
                  <a:srgbClr val="800000"/>
                </a:solidFill>
                <a:cs typeface="Arial" charset="0"/>
              </a:rPr>
              <a:t>PriorityQueue</a:t>
            </a:r>
            <a:endParaRPr lang="en-US" dirty="0">
              <a:solidFill>
                <a:srgbClr val="800000"/>
              </a:solidFill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3FFD14E-51CC-4DD2-B1B4-2201433533E0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867401" y="1676400"/>
            <a:ext cx="2895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Also called </a:t>
            </a:r>
            <a:r>
              <a:rPr lang="en-US" dirty="0" err="1" smtClean="0">
                <a:solidFill>
                  <a:srgbClr val="FF0000"/>
                </a:solidFill>
              </a:rPr>
              <a:t>multiset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  <a:p>
            <a:r>
              <a:rPr lang="en-US" dirty="0" smtClean="0"/>
              <a:t>Like a set except that a value can be in it more than once. Example: a bag of coins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3011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2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9156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9157" name="Rectangle 6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9158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3017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8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9160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9161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9162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9163" name="Rectangle 14"/>
          <p:cNvSpPr>
            <a:spLocks/>
          </p:cNvSpPr>
          <p:nvPr/>
        </p:nvSpPr>
        <p:spPr bwMode="auto">
          <a:xfrm>
            <a:off x="4419600" y="18843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9164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5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0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1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3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4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9175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8B0653F-1ED0-4694-9721-F735C299052A}" type="slidenum">
              <a:rPr lang="en-US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4917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4035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036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0180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0181" name="Rectangle 6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0182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4041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042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0184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0185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0186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0187" name="Rectangle 14"/>
          <p:cNvSpPr>
            <a:spLocks/>
          </p:cNvSpPr>
          <p:nvPr/>
        </p:nvSpPr>
        <p:spPr bwMode="auto">
          <a:xfrm>
            <a:off x="2844800" y="27860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0188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9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0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1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2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3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4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5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6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7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8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0199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3D7AD90-0F9B-4C36-8C7A-185A0785AFD2}" type="slidenum">
              <a:rPr lang="en-US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50201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5059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0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1204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1205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1206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5065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6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1208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1209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1210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1211" name="Rectangle 14"/>
          <p:cNvSpPr>
            <a:spLocks/>
          </p:cNvSpPr>
          <p:nvPr/>
        </p:nvSpPr>
        <p:spPr bwMode="auto">
          <a:xfrm>
            <a:off x="3632200" y="38909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1212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4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6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7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8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9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0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1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1223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9C910EF-D8EF-4E14-9186-7CC4773F6E1B}" type="slidenum">
              <a:rPr lang="en-US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5122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6083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084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2228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2229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2230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6089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090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2232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2233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2234" name="Rectangle 13"/>
          <p:cNvSpPr>
            <a:spLocks/>
          </p:cNvSpPr>
          <p:nvPr/>
        </p:nvSpPr>
        <p:spPr bwMode="auto">
          <a:xfrm>
            <a:off x="363855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2235" name="Rectangle 14"/>
          <p:cNvSpPr>
            <a:spLocks/>
          </p:cNvSpPr>
          <p:nvPr/>
        </p:nvSpPr>
        <p:spPr bwMode="auto">
          <a:xfrm>
            <a:off x="4076700" y="49831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2236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8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0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1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2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3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4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5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2247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ED1A372-CCF1-4C48-8B7F-A0371BF2E345}" type="slidenum">
              <a:rPr lang="en-US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5224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7107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08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3252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3253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3254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7113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14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3256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3257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3258" name="Rectangle 13"/>
          <p:cNvSpPr>
            <a:spLocks/>
          </p:cNvSpPr>
          <p:nvPr/>
        </p:nvSpPr>
        <p:spPr bwMode="auto">
          <a:xfrm>
            <a:off x="363855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3259" name="AutoShape 14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AutoShape 15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AutoShape 16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2" name="AutoShape 17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AutoShape 18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4" name="AutoShape 19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5" name="AutoShape 20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6" name="AutoShape 21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7" name="AutoShape 22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8" name="AutoShape 23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9" name="Rectangle 25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3270" name="Rectangle 26"/>
          <p:cNvSpPr>
            <a:spLocks/>
          </p:cNvSpPr>
          <p:nvPr/>
        </p:nvSpPr>
        <p:spPr bwMode="auto">
          <a:xfrm>
            <a:off x="40830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3271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75F7F1B-E281-414A-BAD5-7BD75AED44AA}" type="slidenum">
              <a:rPr lang="en-US"/>
              <a:pPr>
                <a:defRPr/>
              </a:pPr>
              <a:t>44</a:t>
            </a:fld>
            <a:endParaRPr lang="en-US" dirty="0"/>
          </a:p>
        </p:txBody>
      </p:sp>
      <p:sp>
        <p:nvSpPr>
          <p:cNvPr id="5327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/>
          </p:cNvSpPr>
          <p:nvPr/>
        </p:nvSpPr>
        <p:spPr bwMode="auto">
          <a:xfrm>
            <a:off x="787400" y="2200275"/>
            <a:ext cx="76835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7">
              <a:buClr>
                <a:srgbClr val="3333CC"/>
              </a:buClr>
              <a:buSzPct val="100000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Time is O(log n), since the tree is balanced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0996B24-918A-470E-A3F6-015FFE7957C7}" type="slidenum">
              <a:rPr lang="en-US"/>
              <a:pPr>
                <a:defRPr/>
              </a:pPr>
              <a:t>45</a:t>
            </a:fld>
            <a:endParaRPr lang="en-US" dirty="0"/>
          </a:p>
        </p:txBody>
      </p:sp>
      <p:sp>
        <p:nvSpPr>
          <p:cNvPr id="54276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800000"/>
                </a:solidFill>
                <a:latin typeface="Courier New" charset="0"/>
                <a:cs typeface="Courier New" charset="0"/>
              </a:rPr>
              <a:t>poll(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/>
          </p:cNvSpPr>
          <p:nvPr/>
        </p:nvSpPr>
        <p:spPr bwMode="auto">
          <a:xfrm>
            <a:off x="381000" y="1676400"/>
            <a:ext cx="8382000" cy="465137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182880" indent="-230188">
              <a:spcBef>
                <a:spcPts val="600"/>
              </a:spcBef>
            </a:pP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/** Remove and return the smallest element </a:t>
            </a:r>
          </a:p>
          <a:p>
            <a:pPr marL="182880" indent="-230188">
              <a:spcBef>
                <a:spcPts val="600"/>
              </a:spcBef>
            </a:pPr>
            <a:r>
              <a:rPr lang="en-US" dirty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 </a:t>
            </a:r>
            <a:r>
              <a:rPr lang="en-US" dirty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*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(return null if list is empty) */</a:t>
            </a:r>
          </a:p>
          <a:p>
            <a:pPr marL="182880" indent="-230188"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public 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E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poll(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) {</a:t>
            </a:r>
          </a:p>
          <a:p>
            <a:pPr marL="182880" indent="-230188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if (n 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== 0) return null;</a:t>
            </a:r>
          </a:p>
          <a:p>
            <a:pPr marL="182880" indent="-230188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E v=  b[0];     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// smallest value at root</a:t>
            </a:r>
            <a:endParaRPr lang="en-US" dirty="0">
              <a:solidFill>
                <a:srgbClr val="008000"/>
              </a:solidFill>
              <a:latin typeface="Consolas"/>
              <a:cs typeface="Consolas"/>
              <a:sym typeface="Courier New" charset="0"/>
            </a:endParaRPr>
          </a:p>
          <a:p>
            <a:pPr marL="182880" indent="-230188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b[0]= b[n-1];   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// move last </a:t>
            </a:r>
            <a:r>
              <a:rPr lang="en-US" dirty="0" err="1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elt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to root</a:t>
            </a:r>
            <a:endParaRPr lang="en-US" dirty="0">
              <a:solidFill>
                <a:srgbClr val="008000"/>
              </a:solidFill>
              <a:latin typeface="Consolas"/>
              <a:cs typeface="Consolas"/>
              <a:sym typeface="Courier New" charset="0"/>
            </a:endParaRPr>
          </a:p>
          <a:p>
            <a:pPr marL="182880" indent="-230188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n= n - 1; </a:t>
            </a:r>
          </a:p>
          <a:p>
            <a:pPr marL="182880" indent="-230188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 </a:t>
            </a:r>
            <a:r>
              <a:rPr lang="en-US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bubbleDown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(0);</a:t>
            </a:r>
          </a:p>
          <a:p>
            <a:pPr marL="182880" indent="-230188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return v;</a:t>
            </a:r>
            <a:endParaRPr lang="en-US" dirty="0">
              <a:solidFill>
                <a:schemeClr val="tx1"/>
              </a:solidFill>
              <a:latin typeface="Consolas"/>
              <a:cs typeface="Consolas"/>
              <a:sym typeface="Courier New" charset="0"/>
            </a:endParaRPr>
          </a:p>
          <a:p>
            <a:pPr marL="182880" indent="-230188"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}</a:t>
            </a:r>
            <a:endParaRPr lang="en-US" dirty="0">
              <a:solidFill>
                <a:schemeClr val="tx1"/>
              </a:solidFill>
              <a:latin typeface="Consolas"/>
              <a:cs typeface="Consolas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D6644EE-C33D-45E2-A077-39328E9B0F33}" type="slidenum">
              <a:rPr lang="en-US"/>
              <a:pPr>
                <a:defRPr/>
              </a:pPr>
              <a:t>46</a:t>
            </a:fld>
            <a:endParaRPr lang="en-US" dirty="0"/>
          </a:p>
        </p:txBody>
      </p:sp>
      <p:sp>
        <p:nvSpPr>
          <p:cNvPr id="5530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poll(). 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Remember, heap is in b[0..n-1]</a:t>
            </a:r>
            <a:endParaRPr lang="en-US" sz="3200" b="1" dirty="0" smtClean="0">
              <a:solidFill>
                <a:srgbClr val="800000"/>
              </a:solidFill>
              <a:latin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77684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/>
          </p:cNvSpPr>
          <p:nvPr/>
        </p:nvSpPr>
        <p:spPr bwMode="auto">
          <a:xfrm>
            <a:off x="457200" y="457200"/>
            <a:ext cx="8305800" cy="62484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2200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/** Bubble root down to its heap position.</a:t>
            </a:r>
          </a:p>
          <a:p>
            <a:pPr marL="269875" indent="-230188"/>
            <a:r>
              <a:rPr lang="en-US" sz="2200" dirty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200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  Pre: b[0..n-1] is a heap except maybe b[0] */</a:t>
            </a:r>
          </a:p>
          <a:p>
            <a:pPr marL="269875" indent="-230188"/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private </a:t>
            </a:r>
            <a:r>
              <a:rPr lang="en-US" sz="22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void </a:t>
            </a:r>
            <a:r>
              <a:rPr lang="en-US" sz="2200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bubbleDown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() {</a:t>
            </a:r>
          </a:p>
          <a:p>
            <a:pPr marL="269875" indent="-230188"/>
            <a:r>
              <a:rPr lang="en-US" sz="22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int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k= 0;</a:t>
            </a:r>
          </a:p>
          <a:p>
            <a:pPr marL="269875" indent="-230188"/>
            <a:r>
              <a:rPr lang="en-US" sz="2200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 // Set c to smaller of k’s children</a:t>
            </a:r>
          </a:p>
          <a:p>
            <a:pPr marL="269875" indent="-230188"/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</a:t>
            </a:r>
            <a:r>
              <a:rPr lang="en-US" sz="2200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int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c= 2*k + 2;     </a:t>
            </a:r>
            <a:r>
              <a:rPr lang="en-US" sz="2200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// k’s right child</a:t>
            </a:r>
          </a:p>
          <a:p>
            <a:pPr marL="269875" indent="-230188"/>
            <a:r>
              <a:rPr lang="en-US" sz="2200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 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if</a:t>
            </a:r>
            <a:r>
              <a:rPr lang="en-US" sz="2200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(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c &gt;= n </a:t>
            </a:r>
            <a:r>
              <a:rPr lang="en-US" sz="22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|| 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b[c-1].</a:t>
            </a:r>
            <a:r>
              <a:rPr lang="en-US" sz="2200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compareTo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(b[c]) </a:t>
            </a:r>
            <a:r>
              <a:rPr lang="en-US" sz="22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&lt; 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0)</a:t>
            </a:r>
          </a:p>
          <a:p>
            <a:pPr marL="269875" indent="-230188"/>
            <a:r>
              <a:rPr lang="en-US" sz="22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c= c-1;</a:t>
            </a:r>
            <a:endParaRPr lang="en-US" sz="2200" dirty="0" smtClean="0">
              <a:solidFill>
                <a:srgbClr val="008000"/>
              </a:solidFill>
              <a:latin typeface="Consolas"/>
              <a:cs typeface="Consolas"/>
              <a:sym typeface="Courier New" charset="0"/>
            </a:endParaRPr>
          </a:p>
          <a:p>
            <a:pPr marL="269875" indent="-230188"/>
            <a:r>
              <a:rPr lang="en-US" sz="2200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 // </a:t>
            </a:r>
            <a:r>
              <a:rPr lang="en-US" sz="2200" dirty="0" err="1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inv</a:t>
            </a:r>
            <a:r>
              <a:rPr lang="en-US" sz="2200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: b[0..n-1] </a:t>
            </a:r>
            <a:r>
              <a:rPr lang="en-US" sz="2200" dirty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is a heap </a:t>
            </a:r>
            <a:r>
              <a:rPr lang="en-US" sz="2200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except maybe b[k]</a:t>
            </a:r>
          </a:p>
          <a:p>
            <a:pPr marL="269875" indent="-230188"/>
            <a:r>
              <a:rPr lang="en-US" sz="2200" dirty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200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// Also, b[c] is b[k]’s smallest child</a:t>
            </a:r>
          </a:p>
          <a:p>
            <a:pPr marL="269875" indent="-230188"/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while (c &lt; n &amp;&amp;  b[k].</a:t>
            </a:r>
            <a:r>
              <a:rPr lang="en-US" sz="2200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compareTo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(b[c]) &gt; 0) {</a:t>
            </a:r>
          </a:p>
          <a:p>
            <a:pPr marL="269875" indent="-230188"/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</a:t>
            </a:r>
            <a:r>
              <a:rPr lang="en-US" sz="22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swap(b[k], b[c]);</a:t>
            </a:r>
          </a:p>
          <a:p>
            <a:pPr marL="269875" indent="-230188"/>
            <a:r>
              <a:rPr lang="en-US" sz="22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k= c;</a:t>
            </a:r>
          </a:p>
          <a:p>
            <a:pPr marL="269875" indent="-230188"/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</a:t>
            </a:r>
            <a:r>
              <a:rPr lang="en-US" sz="22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c</a:t>
            </a:r>
            <a:r>
              <a:rPr lang="en-US" sz="22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= 2*k + 2; </a:t>
            </a:r>
            <a:r>
              <a:rPr lang="en-US" sz="2200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/</a:t>
            </a:r>
            <a:r>
              <a:rPr lang="en-US" sz="2200" dirty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/ k’s right child</a:t>
            </a:r>
          </a:p>
          <a:p>
            <a:pPr marL="269875" indent="-230188"/>
            <a:r>
              <a:rPr lang="en-US" sz="2200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  </a:t>
            </a:r>
            <a:r>
              <a:rPr lang="en-US" sz="22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if </a:t>
            </a:r>
            <a:r>
              <a:rPr lang="en-US" sz="22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(c &gt;= n || b[c-1].</a:t>
            </a:r>
            <a:r>
              <a:rPr lang="en-US" sz="2200" dirty="0" err="1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compareTo</a:t>
            </a:r>
            <a:r>
              <a:rPr lang="en-US" sz="22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(b[c]) &lt; 0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)</a:t>
            </a:r>
          </a:p>
          <a:p>
            <a:pPr marL="269875" indent="-230188"/>
            <a:r>
              <a:rPr lang="en-US" sz="22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</a:t>
            </a:r>
            <a:r>
              <a:rPr lang="en-US" sz="22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c</a:t>
            </a:r>
            <a:r>
              <a:rPr lang="en-US" sz="2200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= c-1;</a:t>
            </a:r>
            <a:endParaRPr lang="en-US" sz="2200" dirty="0" smtClean="0">
              <a:solidFill>
                <a:schemeClr val="tx1"/>
              </a:solidFill>
              <a:latin typeface="Consolas"/>
              <a:cs typeface="Consolas"/>
              <a:sym typeface="Courier New" charset="0"/>
            </a:endParaRPr>
          </a:p>
          <a:p>
            <a:pPr marL="269875" indent="-230188"/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  }    </a:t>
            </a:r>
          </a:p>
          <a:p>
            <a:pPr marL="269875" indent="-230188"/>
            <a:r>
              <a:rPr lang="en-US" sz="2200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}</a:t>
            </a:r>
            <a:endParaRPr lang="en-US" sz="2200" dirty="0">
              <a:solidFill>
                <a:schemeClr val="tx1"/>
              </a:solidFill>
              <a:latin typeface="Consolas"/>
              <a:cs typeface="Consolas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D6644EE-C33D-45E2-A077-39328E9B0F33}" type="slidenum">
              <a:rPr lang="en-US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8213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800000"/>
                </a:solidFill>
              </a:rPr>
              <a:t>Trouble changing heap </a:t>
            </a:r>
            <a:r>
              <a:rPr lang="en-US" sz="3200" dirty="0" err="1" smtClean="0">
                <a:solidFill>
                  <a:srgbClr val="800000"/>
                </a:solidFill>
              </a:rPr>
              <a:t>behaviour</a:t>
            </a:r>
            <a:r>
              <a:rPr lang="en-US" sz="3200" dirty="0" smtClean="0">
                <a:solidFill>
                  <a:srgbClr val="800000"/>
                </a:solidFill>
              </a:rPr>
              <a:t> a bit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534400" cy="16002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Separate priority from value and do this: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800000"/>
                </a:solidFill>
              </a:rPr>
              <a:t>add(e, p);  </a:t>
            </a:r>
            <a:r>
              <a:rPr lang="en-US" sz="2400" dirty="0" smtClean="0">
                <a:solidFill>
                  <a:srgbClr val="008000"/>
                </a:solidFill>
              </a:rPr>
              <a:t>//add element e with priority p (a double)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8000"/>
                </a:solidFill>
              </a:rPr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>                                   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THIS IS EASY!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8368C94-F10D-4FE3-9244-F21A09968782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04800" y="2819400"/>
            <a:ext cx="8534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AB81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400" dirty="0" smtClean="0"/>
              <a:t>Be able to change priority</a:t>
            </a:r>
          </a:p>
          <a:p>
            <a:pPr marL="0" indent="0">
              <a:buNone/>
            </a:pPr>
            <a:r>
              <a:rPr lang="en-US" sz="2400" dirty="0" smtClean="0"/>
              <a:t>   </a:t>
            </a:r>
            <a:r>
              <a:rPr lang="en-US" sz="2400" dirty="0" smtClean="0">
                <a:solidFill>
                  <a:srgbClr val="800000"/>
                </a:solidFill>
              </a:rPr>
              <a:t>change(e, p);  </a:t>
            </a:r>
            <a:r>
              <a:rPr lang="en-US" sz="2400" dirty="0" smtClean="0">
                <a:solidFill>
                  <a:srgbClr val="008000"/>
                </a:solidFill>
              </a:rPr>
              <a:t>//change priority of e to p</a:t>
            </a:r>
            <a:endParaRPr lang="en-US" sz="2400" dirty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8000"/>
                </a:solidFill>
              </a:rPr>
              <a:t>                    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THIS IS </a:t>
            </a:r>
            <a:r>
              <a:rPr lang="en-US" sz="2400" dirty="0" smtClean="0">
                <a:solidFill>
                  <a:srgbClr val="FF0000"/>
                </a:solidFill>
              </a:rPr>
              <a:t>HARD!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en-US" sz="2400" dirty="0" smtClean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4450140"/>
            <a:ext cx="8458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Big question</a:t>
            </a:r>
            <a:r>
              <a:rPr lang="en-US" dirty="0" smtClean="0"/>
              <a:t>: How do we find e in the heap?</a:t>
            </a:r>
            <a:br>
              <a:rPr lang="en-US" dirty="0" smtClean="0"/>
            </a:br>
            <a:r>
              <a:rPr lang="en-US" dirty="0" smtClean="0"/>
              <a:t>Searching heap takes time proportional to its size! </a:t>
            </a:r>
            <a:r>
              <a:rPr lang="en-US" dirty="0" smtClean="0">
                <a:solidFill>
                  <a:srgbClr val="FF0000"/>
                </a:solidFill>
              </a:rPr>
              <a:t>No good!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Once found, change priority and bubble up or down. </a:t>
            </a:r>
            <a:r>
              <a:rPr lang="en-US" dirty="0" smtClean="0">
                <a:solidFill>
                  <a:srgbClr val="FF0000"/>
                </a:solidFill>
              </a:rPr>
              <a:t>OKAY</a:t>
            </a:r>
          </a:p>
        </p:txBody>
      </p:sp>
    </p:spTree>
    <p:extLst>
      <p:ext uri="{BB962C8B-B14F-4D97-AF65-F5344CB8AC3E}">
        <p14:creationId xmlns:p14="http://schemas.microsoft.com/office/powerpoint/2010/main" val="2622581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err="1" smtClean="0">
                <a:solidFill>
                  <a:srgbClr val="800000"/>
                </a:solidFill>
              </a:rPr>
              <a:t>HeapSort</a:t>
            </a:r>
            <a:r>
              <a:rPr lang="en-US" sz="3200" dirty="0" smtClean="0">
                <a:solidFill>
                  <a:srgbClr val="800000"/>
                </a:solidFill>
              </a:rPr>
              <a:t>(b, n)   —Sort b[0..n-1]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1C16D8B-E4C5-49AD-A4EF-E4583564EBD2}" type="slidenum">
              <a:rPr lang="en-US"/>
              <a:pPr>
                <a:defRPr/>
              </a:pPr>
              <a:t>49</a:t>
            </a:fld>
            <a:endParaRPr lang="en-US" dirty="0"/>
          </a:p>
        </p:txBody>
      </p:sp>
      <p:sp>
        <p:nvSpPr>
          <p:cNvPr id="56323" name="Rectangle 2"/>
          <p:cNvSpPr>
            <a:spLocks/>
          </p:cNvSpPr>
          <p:nvPr/>
        </p:nvSpPr>
        <p:spPr bwMode="auto">
          <a:xfrm>
            <a:off x="381000" y="2743200"/>
            <a:ext cx="8001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954088" lvl="1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Make b[0..n-1] into a </a:t>
            </a:r>
            <a:r>
              <a:rPr lang="en-US" dirty="0" smtClean="0">
                <a:solidFill>
                  <a:srgbClr val="FF0000"/>
                </a:solidFill>
                <a:cs typeface="Arial" charset="0"/>
              </a:rPr>
              <a:t>max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-heap (in place)</a:t>
            </a:r>
            <a:endParaRPr lang="en-US" dirty="0" smtClean="0">
              <a:solidFill>
                <a:srgbClr val="008000"/>
              </a:solidFill>
              <a:cs typeface="Arial" charset="0"/>
            </a:endParaRPr>
          </a:p>
          <a:p>
            <a:pPr marL="496888" lvl="1"/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954088" lvl="1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for (k= n-1; k &gt; 0; k= k-1) {</a:t>
            </a:r>
          </a:p>
          <a:p>
            <a:pPr marL="496888" lvl="1"/>
            <a:r>
              <a:rPr lang="en-US" dirty="0" smtClean="0">
                <a:solidFill>
                  <a:schemeClr val="tx1"/>
                </a:solidFill>
                <a:cs typeface="Arial" charset="0"/>
              </a:rPr>
              <a:t>             b[k]= poll –i.e. take max element out of heap.</a:t>
            </a:r>
            <a:br>
              <a:rPr lang="en-US" dirty="0" smtClean="0">
                <a:solidFill>
                  <a:schemeClr val="tx1"/>
                </a:solidFill>
                <a:cs typeface="Arial" charset="0"/>
              </a:rPr>
            </a:br>
            <a:r>
              <a:rPr lang="en-US" dirty="0" smtClean="0">
                <a:solidFill>
                  <a:schemeClr val="tx1"/>
                </a:solidFill>
                <a:cs typeface="Arial" charset="0"/>
              </a:rPr>
              <a:t>      }</a:t>
            </a: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81200" y="5715000"/>
            <a:ext cx="4878259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max</a:t>
            </a:r>
            <a:r>
              <a:rPr lang="en-US" dirty="0" smtClean="0"/>
              <a:t>-heap has max value at root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6764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Whet your appetite </a:t>
            </a:r>
            <a:r>
              <a:rPr lang="en-US" dirty="0" smtClean="0"/>
              <a:t>–</a:t>
            </a:r>
            <a:r>
              <a:rPr lang="en-US" dirty="0" smtClean="0">
                <a:solidFill>
                  <a:srgbClr val="800000"/>
                </a:solidFill>
              </a:rPr>
              <a:t>use heap to get exactly n log n </a:t>
            </a:r>
            <a:br>
              <a:rPr lang="en-US" dirty="0" smtClean="0">
                <a:solidFill>
                  <a:srgbClr val="800000"/>
                </a:solidFill>
              </a:rPr>
            </a:br>
            <a:r>
              <a:rPr lang="en-US" dirty="0" smtClean="0">
                <a:solidFill>
                  <a:srgbClr val="800000"/>
                </a:solidFill>
              </a:rPr>
              <a:t>in-place sorting algorithm. 2 steps, each is O(n log n)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4953000"/>
            <a:ext cx="5995151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We’ll post this algorithm on course website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Priority queue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Bag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in which data items are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Comparable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4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3300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FF3300"/>
                </a:solidFill>
                <a:cs typeface="Arial" charset="0"/>
              </a:rPr>
              <a:t>Smaller</a:t>
            </a:r>
            <a:r>
              <a:rPr lang="en-US" sz="2400" i="1" dirty="0" smtClean="0">
                <a:solidFill>
                  <a:srgbClr val="FF3300"/>
                </a:solidFill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elements (determined by </a:t>
            </a:r>
            <a:r>
              <a:rPr lang="en-US" sz="2400" b="1" dirty="0" err="1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compareTo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()</a:t>
            </a:r>
            <a:r>
              <a:rPr lang="en-US" sz="2400" dirty="0" smtClean="0">
                <a:solidFill>
                  <a:srgbClr val="3333CB"/>
                </a:solidFill>
                <a:cs typeface="Arial" charset="0"/>
              </a:rPr>
              <a:t>)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have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FF3300"/>
                </a:solidFill>
                <a:cs typeface="Arial" charset="0"/>
              </a:rPr>
              <a:t>higher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priority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4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•"/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remove()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return the element with the highest priority = least in the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b="1" dirty="0" err="1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compareTo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()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ordering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4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break ties arbitrarily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sz="2400" dirty="0"/>
          </a:p>
        </p:txBody>
      </p:sp>
      <p:sp>
        <p:nvSpPr>
          <p:cNvPr id="12292" name="Rectangle 2"/>
          <p:cNvSpPr>
            <a:spLocks/>
          </p:cNvSpPr>
          <p:nvPr/>
        </p:nvSpPr>
        <p:spPr bwMode="auto">
          <a:xfrm>
            <a:off x="838200" y="2057400"/>
            <a:ext cx="7543800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lnSpc>
                <a:spcPct val="90000"/>
              </a:lnSpc>
              <a:buClr>
                <a:srgbClr val="3333CC"/>
              </a:buClr>
              <a:buSzPct val="100000"/>
              <a:buFont typeface="Arial" charset="0"/>
              <a:buChar char="•"/>
            </a:pPr>
            <a:endParaRPr lang="fr-FR" sz="2800">
              <a:solidFill>
                <a:srgbClr val="3333CC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AE456D4-2F98-4CD8-90D4-04A9136BAACC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800000"/>
                </a:solidFill>
              </a:rPr>
              <a:t>Many uses of priority queues &amp; heaps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533400" y="2667000"/>
            <a:ext cx="8153400" cy="4191000"/>
          </a:xfrm>
        </p:spPr>
        <p:txBody>
          <a:bodyPr/>
          <a:lstStyle/>
          <a:p>
            <a:r>
              <a:rPr lang="en-US" sz="2200" dirty="0" smtClean="0"/>
              <a:t>Mesh compression: quadric error mesh simplification</a:t>
            </a:r>
          </a:p>
          <a:p>
            <a:r>
              <a:rPr lang="en-US" sz="2200" dirty="0" smtClean="0"/>
              <a:t>Event</a:t>
            </a:r>
            <a:r>
              <a:rPr lang="en-US" sz="2200" dirty="0"/>
              <a:t>-driven simulation: customers in a line</a:t>
            </a:r>
          </a:p>
          <a:p>
            <a:r>
              <a:rPr lang="en-US" sz="2200" dirty="0"/>
              <a:t>Collision detection: "next time of contact" for colliding bodies</a:t>
            </a:r>
          </a:p>
          <a:p>
            <a:r>
              <a:rPr lang="en-US" sz="2200" dirty="0" smtClean="0"/>
              <a:t>Data </a:t>
            </a:r>
            <a:r>
              <a:rPr lang="en-US" sz="2200" dirty="0"/>
              <a:t>compression: </a:t>
            </a:r>
            <a:r>
              <a:rPr lang="en-US" sz="2200" dirty="0" smtClean="0"/>
              <a:t>Huffman coding </a:t>
            </a:r>
            <a:endParaRPr lang="en-US" sz="2200" dirty="0"/>
          </a:p>
          <a:p>
            <a:r>
              <a:rPr lang="en-US" sz="2200" dirty="0"/>
              <a:t>Graph searching: </a:t>
            </a:r>
            <a:r>
              <a:rPr lang="en-US" sz="2200" dirty="0" err="1"/>
              <a:t>Dijkstra's</a:t>
            </a:r>
            <a:r>
              <a:rPr lang="en-US" sz="2200" dirty="0"/>
              <a:t> algorithm, Prim's algorithm </a:t>
            </a:r>
          </a:p>
          <a:p>
            <a:r>
              <a:rPr lang="en-US" sz="2200" dirty="0"/>
              <a:t>AI Path Planning: A* search </a:t>
            </a:r>
          </a:p>
          <a:p>
            <a:r>
              <a:rPr lang="en-US" sz="2200" dirty="0"/>
              <a:t>Statistics: maintain largest M values in a sequence </a:t>
            </a:r>
          </a:p>
          <a:p>
            <a:r>
              <a:rPr lang="en-US" sz="2200" dirty="0"/>
              <a:t>Operating systems: load balancing, interrupt handling </a:t>
            </a:r>
          </a:p>
          <a:p>
            <a:r>
              <a:rPr lang="en-US" sz="2200" dirty="0"/>
              <a:t>Discrete optimization: bin packing, scheduling </a:t>
            </a:r>
          </a:p>
          <a:p>
            <a:r>
              <a:rPr lang="en-US" sz="2200" dirty="0"/>
              <a:t>Spam filtering: Bayesian spam filter</a:t>
            </a:r>
          </a:p>
          <a:p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DD0A59F-0B18-423F-A6F2-5852E47C3441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600200"/>
            <a:ext cx="7651750" cy="113122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657600" y="2587823"/>
            <a:ext cx="472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Surface simplification [Garland and </a:t>
            </a:r>
            <a:r>
              <a:rPr lang="en-US" sz="1400" dirty="0" err="1" smtClean="0"/>
              <a:t>Heckbert</a:t>
            </a:r>
            <a:r>
              <a:rPr lang="en-US" sz="1400" dirty="0" smtClean="0"/>
              <a:t> 1997]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03199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/>
          </p:cNvSpPr>
          <p:nvPr/>
        </p:nvSpPr>
        <p:spPr bwMode="auto">
          <a:xfrm>
            <a:off x="533400" y="1684338"/>
            <a:ext cx="7856538" cy="47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7">
              <a:buClr>
                <a:srgbClr val="3333CC"/>
              </a:buClr>
              <a:buSzPct val="100000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Scheduling jobs to run on a computer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default priority = arrival time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priority can be changed by operator</a:t>
            </a:r>
          </a:p>
          <a:p>
            <a:pPr marL="39687">
              <a:buClr>
                <a:srgbClr val="008000"/>
              </a:buClr>
              <a:buSzPct val="100000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39687">
              <a:buClr>
                <a:srgbClr val="3333CC"/>
              </a:buClr>
              <a:buSzPct val="100000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Scheduling events to be processed by an event handler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priority = time of occurrence</a:t>
            </a:r>
          </a:p>
          <a:p>
            <a:pPr marL="39687">
              <a:buClr>
                <a:srgbClr val="008000"/>
              </a:buClr>
              <a:buSzPct val="100000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39687">
              <a:buClr>
                <a:srgbClr val="3333CC"/>
              </a:buClr>
              <a:buSzPct val="100000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Airline check-in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first class, business class, coach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FIFO within each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class</a:t>
            </a:r>
          </a:p>
          <a:p>
            <a:pPr marL="39687">
              <a:buClr>
                <a:srgbClr val="008000"/>
              </a:buClr>
              <a:buSzPct val="100000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3366FF"/>
                </a:solidFill>
                <a:cs typeface="Arial" charset="0"/>
              </a:rPr>
              <a:t>T</a:t>
            </a:r>
            <a:r>
              <a:rPr lang="en-US" dirty="0" smtClean="0">
                <a:solidFill>
                  <a:srgbClr val="3366FF"/>
                </a:solidFill>
                <a:cs typeface="Arial" charset="0"/>
              </a:rPr>
              <a:t>asks that you have to carry out.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You determine priority</a:t>
            </a:r>
            <a:endParaRPr lang="en-US" dirty="0">
              <a:solidFill>
                <a:srgbClr val="008000"/>
              </a:solidFill>
              <a:cs typeface="Arial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800000"/>
                </a:solidFill>
              </a:rPr>
              <a:t>Examples of Priority Queues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F707B97-10DB-4275-A5DB-80CA2F8A878F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Example: Airline check-in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5D2AC13-C22F-4037-BCAC-5BBD39581B56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6387" name="Rectangle 2"/>
          <p:cNvSpPr>
            <a:spLocks/>
          </p:cNvSpPr>
          <p:nvPr/>
        </p:nvSpPr>
        <p:spPr bwMode="auto">
          <a:xfrm>
            <a:off x="444500" y="1524000"/>
            <a:ext cx="82423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 dirty="0">
                <a:solidFill>
                  <a:srgbClr val="3333CC"/>
                </a:solidFill>
                <a:cs typeface="Arial" charset="0"/>
              </a:rPr>
              <a:t>Fixed number of priority levels 0,...,p – 1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 dirty="0">
                <a:solidFill>
                  <a:srgbClr val="3333CC"/>
                </a:solidFill>
                <a:cs typeface="Arial" charset="0"/>
              </a:rPr>
              <a:t>FIFO within each level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 dirty="0">
                <a:solidFill>
                  <a:srgbClr val="3333CC"/>
                </a:solidFill>
                <a:cs typeface="Arial" charset="0"/>
              </a:rPr>
              <a:t>Example: airline check-in</a:t>
            </a:r>
          </a:p>
          <a:p>
            <a:pPr marL="269875" indent="-230188"/>
            <a:endParaRPr lang="en-US" sz="2800" dirty="0">
              <a:solidFill>
                <a:schemeClr val="tx1"/>
              </a:solidFill>
              <a:cs typeface="Arial" charset="0"/>
            </a:endParaRPr>
          </a:p>
          <a:p>
            <a:pPr marL="269875" indent="-230188">
              <a:buClr>
                <a:srgbClr val="FF3300"/>
              </a:buClr>
              <a:buSzPct val="100000"/>
              <a:buFont typeface="Courier New" charset="0"/>
              <a:buChar char="•"/>
            </a:pPr>
            <a:r>
              <a:rPr lang="en-US" sz="2800" b="1" dirty="0" smtClean="0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add(</a:t>
            </a:r>
            <a:r>
              <a:rPr lang="en-US" sz="2800" b="1" dirty="0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  <a:r>
              <a:rPr lang="en-US" sz="2800" dirty="0">
                <a:solidFill>
                  <a:srgbClr val="FF3300"/>
                </a:solidFill>
                <a:cs typeface="Arial" charset="0"/>
              </a:rPr>
              <a:t>– insert in appropriate queue – O(1)</a:t>
            </a:r>
          </a:p>
          <a:p>
            <a:pPr marL="269875" indent="-230188">
              <a:buClr>
                <a:srgbClr val="FF3300"/>
              </a:buClr>
              <a:buSzPct val="100000"/>
              <a:buFont typeface="Courier New" charset="0"/>
              <a:buChar char="•"/>
            </a:pPr>
            <a:r>
              <a:rPr lang="en-US" sz="2800" b="1" dirty="0" smtClean="0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poll(</a:t>
            </a:r>
            <a:r>
              <a:rPr lang="en-US" sz="2800" b="1" dirty="0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  <a:r>
              <a:rPr lang="en-US" sz="2800" dirty="0">
                <a:solidFill>
                  <a:srgbClr val="FF3300"/>
                </a:solidFill>
                <a:cs typeface="Arial" charset="0"/>
              </a:rPr>
              <a:t>– must find a nonempty queue – O(p)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90600" y="4495800"/>
            <a:ext cx="73684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f</a:t>
            </a:r>
            <a:r>
              <a:rPr lang="en-US" dirty="0" smtClean="0">
                <a:solidFill>
                  <a:srgbClr val="008000"/>
                </a:solidFill>
              </a:rPr>
              <a:t>irst class      many miles       paying      frequent flier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676400" y="5029200"/>
            <a:ext cx="0" cy="1066800"/>
          </a:xfrm>
          <a:prstGeom prst="line">
            <a:avLst/>
          </a:prstGeom>
          <a:ln w="127000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429000" y="5029200"/>
            <a:ext cx="0" cy="1066800"/>
          </a:xfrm>
          <a:prstGeom prst="line">
            <a:avLst/>
          </a:prstGeom>
          <a:ln w="127000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0" y="5029200"/>
            <a:ext cx="0" cy="1066800"/>
          </a:xfrm>
          <a:prstGeom prst="line">
            <a:avLst/>
          </a:prstGeom>
          <a:ln w="127000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086600" y="5029200"/>
            <a:ext cx="0" cy="1066800"/>
          </a:xfrm>
          <a:prstGeom prst="line">
            <a:avLst/>
          </a:prstGeom>
          <a:ln w="127000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b="1" dirty="0" err="1" smtClean="0">
                <a:solidFill>
                  <a:srgbClr val="800000"/>
                </a:solidFill>
                <a:latin typeface="Courier New" charset="0"/>
                <a:cs typeface="Courier New" charset="0"/>
                <a:sym typeface="Courier New" charset="0"/>
              </a:rPr>
              <a:t>java.util.PriorityQueue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  <a:sym typeface="Courier New" charset="0"/>
              </a:rPr>
              <a:t>&lt;E&gt;</a:t>
            </a:r>
            <a:endParaRPr lang="en-US" sz="3200" b="1" dirty="0" smtClean="0">
              <a:solidFill>
                <a:srgbClr val="800000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3BB5B91-4775-4DA1-B202-5B0298A31A9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457200" y="1905000"/>
            <a:ext cx="8332669" cy="4366579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450"/>
              </a:spcBef>
            </a:pP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nterface </a:t>
            </a:r>
            <a:r>
              <a:rPr lang="en-US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PriorityQueue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&lt;E&gt; {</a:t>
            </a:r>
          </a:p>
          <a:p>
            <a:pPr marL="39688">
              <a:spcBef>
                <a:spcPts val="450"/>
              </a:spcBef>
            </a:pP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boolean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add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(E e) {...}</a:t>
            </a:r>
            <a:r>
              <a:rPr lang="en-US" dirty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//insert an 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element</a:t>
            </a:r>
            <a:endParaRPr lang="en-US" dirty="0">
              <a:solidFill>
                <a:srgbClr val="008000"/>
              </a:solidFill>
              <a:latin typeface="Consolas"/>
              <a:cs typeface="Consolas"/>
              <a:sym typeface="Courier New" charset="0"/>
            </a:endParaRPr>
          </a:p>
          <a:p>
            <a:pPr marL="39688"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void </a:t>
            </a:r>
            <a:r>
              <a:rPr lang="en-US" b="1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clear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() {...}</a:t>
            </a:r>
            <a:r>
              <a:rPr lang="en-US" dirty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 //remove all 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elements</a:t>
            </a:r>
          </a:p>
          <a:p>
            <a:pPr marL="39688"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E </a:t>
            </a:r>
            <a:r>
              <a:rPr lang="en-US" b="1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peek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() {...} </a:t>
            </a:r>
            <a:r>
              <a:rPr lang="en-US" dirty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/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/return min </a:t>
            </a:r>
            <a:r>
              <a:rPr lang="en-US" dirty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element 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w/o removing</a:t>
            </a:r>
          </a:p>
          <a:p>
            <a:pPr marL="39688"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E </a:t>
            </a:r>
            <a:r>
              <a:rPr lang="en-US" b="1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poll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() {...} </a:t>
            </a:r>
            <a:r>
              <a:rPr lang="en-US" dirty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//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remove and return </a:t>
            </a:r>
            <a:r>
              <a:rPr lang="en-US" dirty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min </a:t>
            </a:r>
            <a:r>
              <a:rPr lang="en-US" dirty="0" smtClean="0">
                <a:solidFill>
                  <a:srgbClr val="008000"/>
                </a:solidFill>
                <a:latin typeface="Consolas"/>
                <a:cs typeface="Consolas"/>
                <a:sym typeface="Courier New" charset="0"/>
              </a:rPr>
              <a:t>element</a:t>
            </a:r>
            <a:endParaRPr lang="en-US" dirty="0">
              <a:solidFill>
                <a:srgbClr val="008000"/>
              </a:solidFill>
              <a:latin typeface="Consolas"/>
              <a:cs typeface="Consolas"/>
              <a:sym typeface="Courier New" charset="0"/>
            </a:endParaRPr>
          </a:p>
          <a:p>
            <a:pPr marL="39688"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boolean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contains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(E e)</a:t>
            </a:r>
            <a:endParaRPr lang="en-US" dirty="0">
              <a:solidFill>
                <a:srgbClr val="008000"/>
              </a:solidFill>
              <a:latin typeface="Consolas"/>
              <a:cs typeface="Consolas"/>
              <a:sym typeface="Courier New" charset="0"/>
            </a:endParaRPr>
          </a:p>
          <a:p>
            <a:pPr marL="39688"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boolean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remove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E e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)</a:t>
            </a:r>
            <a:endParaRPr lang="en-US" dirty="0">
              <a:solidFill>
                <a:schemeClr val="tx1"/>
              </a:solidFill>
              <a:latin typeface="Consolas"/>
              <a:cs typeface="Consolas"/>
              <a:sym typeface="Courier New" charset="0"/>
            </a:endParaRPr>
          </a:p>
          <a:p>
            <a:pPr marL="39688"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int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size</a:t>
            </a: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() {...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}</a:t>
            </a:r>
          </a:p>
          <a:p>
            <a:pPr marL="39688"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 Iterator&lt;E&gt; </a:t>
            </a:r>
            <a:r>
              <a:rPr lang="en-US" b="1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iterator</a:t>
            </a:r>
            <a:r>
              <a:rPr lang="en-US" dirty="0" smtClean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()</a:t>
            </a:r>
          </a:p>
          <a:p>
            <a:pPr marL="39688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  <a:latin typeface="Consolas"/>
                <a:cs typeface="Consolas"/>
                <a:sym typeface="Courier New" charset="0"/>
              </a:rPr>
              <a:t>}</a:t>
            </a:r>
            <a:endParaRPr lang="en-US" dirty="0">
              <a:solidFill>
                <a:srgbClr val="008000"/>
              </a:solidFill>
              <a:latin typeface="Consolas"/>
              <a:cs typeface="Consolas"/>
              <a:sym typeface="Courier New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Priority queues as lists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DB1AD7C-87B5-4589-8A7D-EE929539B5E2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5363" name="Rectangle 2"/>
          <p:cNvSpPr>
            <a:spLocks/>
          </p:cNvSpPr>
          <p:nvPr/>
        </p:nvSpPr>
        <p:spPr bwMode="auto">
          <a:xfrm>
            <a:off x="811213" y="1768475"/>
            <a:ext cx="7543800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Maintain as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FF3300"/>
                </a:solidFill>
                <a:cs typeface="Arial" charset="0"/>
              </a:rPr>
              <a:t>unordered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list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add(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    put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new element at front – O(1)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 smtClean="0">
                <a:solidFill>
                  <a:srgbClr val="008000"/>
                </a:solidFill>
                <a:latin typeface="Arial"/>
                <a:cs typeface="Arial"/>
                <a:sym typeface="Courier New" charset="0"/>
              </a:rPr>
              <a:t>poll(</a:t>
            </a:r>
            <a:r>
              <a:rPr lang="en-US" b="1" dirty="0">
                <a:solidFill>
                  <a:srgbClr val="008000"/>
                </a:solidFill>
                <a:latin typeface="Arial"/>
                <a:cs typeface="Arial"/>
                <a:sym typeface="Courier New" charset="0"/>
              </a:rPr>
              <a:t>)</a:t>
            </a:r>
            <a:r>
              <a:rPr lang="en-US" dirty="0">
                <a:solidFill>
                  <a:srgbClr val="008000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Arial"/>
                <a:cs typeface="Arial"/>
              </a:rPr>
              <a:t>      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must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search the list – O(n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)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 smtClean="0">
                <a:solidFill>
                  <a:srgbClr val="008000"/>
                </a:solidFill>
                <a:cs typeface="Arial" charset="0"/>
              </a:rPr>
              <a:t>peek()      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must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search the list – O(n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)</a:t>
            </a:r>
            <a:endParaRPr lang="en-US" b="1" dirty="0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Maintain as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FF3300"/>
                </a:solidFill>
                <a:cs typeface="Arial" charset="0"/>
              </a:rPr>
              <a:t>ordered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list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add(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      must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search the list – O(n)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>
                <a:solidFill>
                  <a:srgbClr val="008000"/>
                </a:solidFill>
                <a:latin typeface="Arial"/>
                <a:cs typeface="Arial"/>
                <a:sym typeface="Courier New" charset="0"/>
              </a:rPr>
              <a:t>poll()</a:t>
            </a:r>
            <a:r>
              <a:rPr lang="en-US" dirty="0">
                <a:solidFill>
                  <a:srgbClr val="008000"/>
                </a:solidFill>
                <a:latin typeface="Arial"/>
                <a:cs typeface="Arial"/>
              </a:rPr>
              <a:t>    </a:t>
            </a:r>
            <a:r>
              <a:rPr lang="en-US" dirty="0" smtClean="0">
                <a:solidFill>
                  <a:srgbClr val="008000"/>
                </a:solidFill>
                <a:latin typeface="Arial"/>
                <a:cs typeface="Arial"/>
              </a:rPr>
              <a:t>    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must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search the list – O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(1)</a:t>
            </a: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>
                <a:solidFill>
                  <a:srgbClr val="008000"/>
                </a:solidFill>
                <a:cs typeface="Arial" charset="0"/>
              </a:rPr>
              <a:t>peek() </a:t>
            </a:r>
            <a:r>
              <a:rPr lang="en-US" b="1" dirty="0" smtClean="0">
                <a:solidFill>
                  <a:srgbClr val="008000"/>
                </a:solidFill>
                <a:cs typeface="Arial" charset="0"/>
              </a:rPr>
              <a:t>     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O(1)</a:t>
            </a:r>
            <a:endParaRPr lang="en-US" b="1" dirty="0">
              <a:solidFill>
                <a:srgbClr val="008000"/>
              </a:solidFill>
              <a:cs typeface="Arial" charset="0"/>
            </a:endParaRPr>
          </a:p>
          <a:p>
            <a:pPr marL="269875" indent="-230188"/>
            <a:endParaRPr lang="en-US" dirty="0">
              <a:solidFill>
                <a:schemeClr val="tx1"/>
              </a:solidFill>
              <a:cs typeface="Arial" charset="0"/>
            </a:endParaRPr>
          </a:p>
          <a:p>
            <a:pPr marL="269875" indent="-230188" algn="ctr"/>
            <a:r>
              <a:rPr lang="en-US" dirty="0">
                <a:solidFill>
                  <a:srgbClr val="FF3300"/>
                </a:solidFill>
                <a:cs typeface="Arial" charset="0"/>
              </a:rPr>
              <a:t>Can we do better?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813</TotalTime>
  <Pages>0</Pages>
  <Words>2365</Words>
  <Characters>0</Characters>
  <Application>Microsoft Macintosh PowerPoint</Application>
  <PresentationFormat>On-screen Show (4:3)</PresentationFormat>
  <Lines>0</Lines>
  <Paragraphs>662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Median</vt:lpstr>
      <vt:lpstr>Priority Queues and Heaps</vt:lpstr>
      <vt:lpstr>Readings and Homework</vt:lpstr>
      <vt:lpstr>Stacks and queues are restricted lists</vt:lpstr>
      <vt:lpstr>Interface Bag (not In Java Collections)</vt:lpstr>
      <vt:lpstr>Priority queue</vt:lpstr>
      <vt:lpstr>Examples of Priority Queues</vt:lpstr>
      <vt:lpstr>Example: Airline check-in</vt:lpstr>
      <vt:lpstr>java.util.PriorityQueue&lt;E&gt;</vt:lpstr>
      <vt:lpstr>Priority queues as lists</vt:lpstr>
      <vt:lpstr>Heap</vt:lpstr>
      <vt:lpstr>Heap</vt:lpstr>
      <vt:lpstr>Heap</vt:lpstr>
      <vt:lpstr>Not a heap —has two holes</vt:lpstr>
      <vt:lpstr>Heap: number nodes as shown</vt:lpstr>
      <vt:lpstr>We illustrate using an array b (could also be ArrayList or Vector)</vt:lpstr>
      <vt:lpstr>add(e)</vt:lpstr>
      <vt:lpstr>add()</vt:lpstr>
      <vt:lpstr>add()</vt:lpstr>
      <vt:lpstr>add()</vt:lpstr>
      <vt:lpstr>add()</vt:lpstr>
      <vt:lpstr>add()</vt:lpstr>
      <vt:lpstr>add()</vt:lpstr>
      <vt:lpstr>add()</vt:lpstr>
      <vt:lpstr>add()</vt:lpstr>
      <vt:lpstr>add()</vt:lpstr>
      <vt:lpstr>add()</vt:lpstr>
      <vt:lpstr>add() to a tree of size n</vt:lpstr>
      <vt:lpstr>add()  --assuming there is space</vt:lpstr>
      <vt:lpstr>add(). Remember, heap is in b[0..n-1]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</vt:lpstr>
      <vt:lpstr>poll(). Remember, heap is in b[0..n-1]</vt:lpstr>
      <vt:lpstr>PowerPoint Presentation</vt:lpstr>
      <vt:lpstr>Trouble changing heap behaviour a bit</vt:lpstr>
      <vt:lpstr>HeapSort(b, n)   —Sort b[0..n-1]</vt:lpstr>
      <vt:lpstr>Many uses of priority queues &amp; heaps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Priority Queue</dc:title>
  <dc:creator>Dexter Kozen</dc:creator>
  <cp:lastModifiedBy>Nate Foster</cp:lastModifiedBy>
  <cp:revision>93</cp:revision>
  <cp:lastPrinted>2015-03-18T14:19:28Z</cp:lastPrinted>
  <dcterms:modified xsi:type="dcterms:W3CDTF">2015-10-22T15:02:46Z</dcterms:modified>
</cp:coreProperties>
</file>