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6" r:id="rId3"/>
    <p:sldId id="311" r:id="rId4"/>
    <p:sldId id="312" r:id="rId5"/>
    <p:sldId id="308" r:id="rId6"/>
    <p:sldId id="310" r:id="rId7"/>
    <p:sldId id="309" r:id="rId8"/>
    <p:sldId id="307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15" r:id="rId20"/>
    <p:sldId id="325" r:id="rId21"/>
    <p:sldId id="324" r:id="rId22"/>
    <p:sldId id="326" r:id="rId23"/>
    <p:sldId id="327" r:id="rId24"/>
    <p:sldId id="288" r:id="rId25"/>
    <p:sldId id="272" r:id="rId26"/>
    <p:sldId id="282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60" y="-272"/>
      </p:cViewPr>
      <p:guideLst>
        <p:guide orient="horz" pos="2160"/>
        <p:guide pos="11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Generics and The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Java Collections Framework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w Cen MT" charset="0"/>
              </a:rPr>
              <a:t>Lecture 16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w Cen MT" charset="0"/>
              </a:rPr>
              <a:t>CS2110 – Fall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Static Type checking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95600"/>
            <a:ext cx="8223250" cy="1066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Collection&lt;</a:t>
            </a:r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&gt; </a:t>
            </a:r>
            <a:r>
              <a:rPr lang="it-IT" sz="2000" dirty="0">
                <a:latin typeface="Consolas"/>
                <a:cs typeface="Consolas"/>
              </a:rPr>
              <a:t>c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(“Hello”)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(1979);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static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compiler can automatically detect uses of collections with incorrect types...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Generally speaking, an instantiation like Collection&lt;String&gt; behaves like the parameterized type Collection&lt;T&gt; where all occurrences of T have been substituted with String.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Subtyping extends naturally to generic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Subtyping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nterface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l 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a 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c = a;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 = a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 = l;</a:t>
            </a:r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String is a subtype of object so...</a:t>
            </a:r>
          </a:p>
          <a:p>
            <a:pPr marL="0" indent="0">
              <a:buNone/>
            </a:pPr>
            <a:r>
              <a:rPr lang="en-US" dirty="0" smtClean="0"/>
              <a:t>...is </a:t>
            </a:r>
            <a:r>
              <a:rPr lang="en-US" dirty="0" err="1" smtClean="0"/>
              <a:t>LinkedList</a:t>
            </a:r>
            <a:r>
              <a:rPr lang="en-US" dirty="0" smtClean="0"/>
              <a:t>&lt;String&gt; a subtype of </a:t>
            </a:r>
            <a:r>
              <a:rPr lang="en-US" dirty="0" err="1" smtClean="0"/>
              <a:t>LinkedList</a:t>
            </a:r>
            <a:r>
              <a:rPr lang="en-US" dirty="0" smtClean="0"/>
              <a:t>&lt;Object&gt;?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Subtyping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956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&lt;Object&gt; lo=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&lt;Object&gt;();</a:t>
            </a: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lo=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;       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//OK,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subtypes</a:t>
            </a:r>
            <a:endParaRPr lang="it-IT" sz="20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lo.add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(2110); 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//OK: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Integer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subtype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Object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ls.last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();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//OK: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elements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ls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But what would happen at run-time if we were able to actually execute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Java’s type system allows the analogous rule for arrays :-/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Array Subtyping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956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= new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new Object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[10]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;</a:t>
            </a:r>
          </a:p>
          <a:p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;      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//OK,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subtypes</a:t>
            </a:r>
            <a:endParaRPr lang="it-IT" sz="20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[0] = 2110;   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//OK: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Integer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subtype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Object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 =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[0];   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//OK: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elements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What happens when this code is run?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867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It throws an </a:t>
            </a:r>
            <a:r>
              <a:rPr lang="en-US" dirty="0" err="1" smtClean="0"/>
              <a:t>ArrayStoreException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write a helper method to print every value in a Collection&lt;T&gt;.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Printing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</a:t>
            </a:r>
            <a:r>
              <a:rPr lang="it-IT" sz="2000" dirty="0" smtClean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c.add(42);</a:t>
            </a:r>
          </a:p>
          <a:p>
            <a:r>
              <a:rPr lang="en-US" sz="2000" dirty="0" smtClean="0">
                <a:latin typeface="Consolas"/>
                <a:cs typeface="Consolas"/>
              </a:rPr>
              <a:t>p</a:t>
            </a:r>
            <a:r>
              <a:rPr lang="is-IS" sz="2000" dirty="0" smtClean="0">
                <a:latin typeface="Consolas"/>
                <a:cs typeface="Consolas"/>
              </a:rPr>
              <a:t>rint(c)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           *  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get around this problem, Java’s designers added </a:t>
            </a:r>
            <a:r>
              <a:rPr lang="en-US" i="1" dirty="0" smtClean="0"/>
              <a:t>wildcards</a:t>
            </a:r>
            <a:r>
              <a:rPr lang="en-US" dirty="0" smtClean="0"/>
              <a:t> to </a:t>
            </a:r>
            <a:r>
              <a:rPr lang="en-US" smtClean="0"/>
              <a:t>the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</a:t>
            </a:r>
            <a:r>
              <a:rPr lang="it-IT" sz="2000" dirty="0" smtClean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 smtClean="0">
                <a:latin typeface="Consolas"/>
                <a:cs typeface="Consolas"/>
              </a:rPr>
              <a:t>rint(c);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715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One can think of Collection&lt;?&gt; as a  “Collection of unknown”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Note that we cannot add values to collections whose types are wildcards...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</a:t>
            </a:r>
            <a:r>
              <a:rPr lang="it-IT" sz="2000" dirty="0" err="1" smtClean="0">
                <a:latin typeface="Consolas"/>
                <a:cs typeface="Consolas"/>
              </a:rPr>
              <a:t>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doIt</a:t>
            </a:r>
            <a:r>
              <a:rPr lang="it-IT" sz="2000" dirty="0" smtClean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(42);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Collection&lt;String&gt;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More generally, can’t use any methods of Collection&lt;T&gt; where the T </a:t>
            </a:r>
            <a:r>
              <a:rPr lang="en-US" dirty="0" err="1" smtClean="0"/>
              <a:t>occurrs</a:t>
            </a:r>
            <a:r>
              <a:rPr lang="en-US" dirty="0" smtClean="0"/>
              <a:t> in a “negative” position, like a parameter.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Sometimes it is useful to know </a:t>
            </a:r>
            <a:r>
              <a:rPr lang="en-US" i="1" dirty="0" smtClean="0"/>
              <a:t>some</a:t>
            </a:r>
            <a:r>
              <a:rPr lang="en-US" dirty="0" smtClean="0"/>
              <a:t> information about a wildcard. Can do this by adding bounds...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Bounded 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</a:t>
            </a:r>
            <a:r>
              <a:rPr lang="it-IT" sz="2000" dirty="0" err="1" smtClean="0">
                <a:latin typeface="Consolas"/>
                <a:cs typeface="Consolas"/>
              </a:rPr>
              <a:t>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doIt</a:t>
            </a:r>
            <a:r>
              <a:rPr lang="it-IT" sz="2000" dirty="0" smtClean="0">
                <a:latin typeface="Consolas"/>
                <a:cs typeface="Consolas"/>
              </a:rPr>
              <a:t>(Collection&lt;? </a:t>
            </a:r>
            <a:r>
              <a:rPr lang="it-IT" sz="2000" dirty="0" err="1" smtClean="0">
                <a:latin typeface="Consolas"/>
                <a:cs typeface="Consolas"/>
              </a:rPr>
              <a:t>extends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Shape</a:t>
            </a:r>
            <a:r>
              <a:rPr lang="it-IT" sz="2000" dirty="0" smtClean="0">
                <a:latin typeface="Consolas"/>
                <a:cs typeface="Consolas"/>
              </a:rPr>
              <a:t>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c.draw</a:t>
            </a:r>
            <a:r>
              <a:rPr lang="it-IT" sz="2000" dirty="0" smtClean="0">
                <a:latin typeface="Consolas"/>
                <a:cs typeface="Consolas"/>
              </a:rPr>
              <a:t>(</a:t>
            </a:r>
            <a:r>
              <a:rPr lang="it-IT" sz="2000" dirty="0" err="1" smtClean="0">
                <a:latin typeface="Consolas"/>
                <a:cs typeface="Consolas"/>
              </a:rPr>
              <a:t>this</a:t>
            </a:r>
            <a:r>
              <a:rPr lang="it-IT" sz="2000" dirty="0" smtClean="0">
                <a:latin typeface="Consolas"/>
                <a:cs typeface="Consolas"/>
              </a:rPr>
              <a:t>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Collection&lt;Circle&gt;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Sometimes it is useful to know </a:t>
            </a:r>
            <a:r>
              <a:rPr lang="en-US" i="1" dirty="0" smtClean="0"/>
              <a:t>some</a:t>
            </a:r>
            <a:r>
              <a:rPr lang="en-US" dirty="0" smtClean="0"/>
              <a:t> information about a wildcard. Can do using bounds...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Bounded 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886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</a:t>
            </a:r>
            <a:r>
              <a:rPr lang="it-IT" sz="2000" dirty="0" err="1" smtClean="0">
                <a:latin typeface="Consolas"/>
                <a:cs typeface="Consolas"/>
              </a:rPr>
              <a:t>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doIt</a:t>
            </a:r>
            <a:r>
              <a:rPr lang="it-IT" sz="2000" dirty="0" smtClean="0">
                <a:latin typeface="Consolas"/>
                <a:cs typeface="Consolas"/>
              </a:rPr>
              <a:t>(Collection&lt;? </a:t>
            </a:r>
            <a:r>
              <a:rPr lang="it-IT" sz="2000" dirty="0" err="1" smtClean="0">
                <a:latin typeface="Consolas"/>
                <a:cs typeface="Consolas"/>
              </a:rPr>
              <a:t>extends</a:t>
            </a:r>
            <a:r>
              <a:rPr lang="it-IT" sz="2000" dirty="0" smtClean="0">
                <a:latin typeface="Consolas"/>
                <a:cs typeface="Consolas"/>
              </a:rPr>
              <a:t> Collection&lt;?&gt;&gt;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for(</a:t>
            </a:r>
            <a:r>
              <a:rPr lang="it-IT" sz="2000" dirty="0" smtClean="0">
                <a:latin typeface="Consolas"/>
                <a:cs typeface="Consolas"/>
              </a:rPr>
              <a:t>Collection&lt;?&gt; </a:t>
            </a:r>
            <a:r>
              <a:rPr lang="it-IT" sz="2000" dirty="0" smtClean="0">
                <a:latin typeface="Consolas"/>
                <a:cs typeface="Consolas"/>
              </a:rPr>
              <a:t>ci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for(Object x : ci)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  }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Collection&lt;String&gt; ci = ...</a:t>
            </a:r>
          </a:p>
          <a:p>
            <a:r>
              <a:rPr lang="en-US" sz="2000" dirty="0" smtClean="0">
                <a:latin typeface="Consolas"/>
                <a:cs typeface="Consolas"/>
              </a:rPr>
              <a:t>Collection&lt;Collection&lt;String&gt;&gt; c = ...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c.add</a:t>
            </a:r>
            <a:r>
              <a:rPr lang="en-US" sz="2000" dirty="0" smtClean="0">
                <a:latin typeface="Consolas"/>
                <a:cs typeface="Consolas"/>
              </a:rPr>
              <a:t>(ci);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doIt</a:t>
            </a:r>
            <a:r>
              <a:rPr lang="is-IS" sz="2000" dirty="0" smtClean="0">
                <a:latin typeface="Consolas"/>
                <a:cs typeface="Consolas"/>
              </a:rPr>
              <a:t>(c);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Returning to the printing example, another option would be to use a method-level type parameter...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Generic Methods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</a:t>
            </a:r>
            <a:r>
              <a:rPr lang="it-IT" sz="2000" dirty="0" smtClean="0">
                <a:latin typeface="Consolas"/>
                <a:cs typeface="Consolas"/>
              </a:rPr>
              <a:t>(Collection&lt;T&gt;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(x);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 smtClean="0">
                <a:latin typeface="Consolas"/>
                <a:cs typeface="Consolas"/>
              </a:rPr>
              <a:t>rint(c)   </a:t>
            </a:r>
            <a:r>
              <a:rPr lang="is-IS" sz="2000" dirty="0" smtClean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Textbook and Homework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Generics: Appendix B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 types we discussed: Chapters 1-3, </a:t>
            </a:r>
            <a:r>
              <a:rPr lang="en-US" sz="2400" dirty="0" smtClean="0">
                <a:latin typeface="Tw Cen MT" charset="0"/>
              </a:rPr>
              <a:t>15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Useful tutorial: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err="1" smtClean="0">
                <a:solidFill>
                  <a:srgbClr val="800000"/>
                </a:solidFill>
                <a:latin typeface="Tw Cen MT" charset="0"/>
              </a:rPr>
              <a:t>docs.oracle.com</a:t>
            </a:r>
            <a:r>
              <a:rPr lang="en-US" sz="2400" dirty="0" smtClean="0">
                <a:solidFill>
                  <a:srgbClr val="800000"/>
                </a:solidFill>
                <a:latin typeface="Tw Cen MT" charset="0"/>
              </a:rPr>
              <a:t>/</a:t>
            </a:r>
            <a:r>
              <a:rPr lang="en-US" sz="2400" dirty="0" err="1" smtClean="0">
                <a:solidFill>
                  <a:srgbClr val="800000"/>
                </a:solidFill>
                <a:latin typeface="Tw Cen MT" charset="0"/>
              </a:rPr>
              <a:t>javase</a:t>
            </a:r>
            <a:r>
              <a:rPr lang="en-US" sz="2400" dirty="0" smtClean="0">
                <a:solidFill>
                  <a:srgbClr val="800000"/>
                </a:solidFill>
                <a:latin typeface="Tw Cen MT" charset="0"/>
              </a:rPr>
              <a:t>/tutorial/extra/generics/</a:t>
            </a:r>
            <a:r>
              <a:rPr lang="en-US" sz="2400" dirty="0" err="1" smtClean="0">
                <a:solidFill>
                  <a:srgbClr val="800000"/>
                </a:solidFill>
                <a:latin typeface="Tw Cen MT" charset="0"/>
              </a:rPr>
              <a:t>index.html</a:t>
            </a:r>
            <a:endParaRPr lang="en-US" sz="2400" dirty="0">
              <a:solidFill>
                <a:srgbClr val="800000"/>
              </a:solidFill>
              <a:latin typeface="Tw Cen MT" charset="0"/>
            </a:endParaRPr>
          </a:p>
          <a:p>
            <a:pPr>
              <a:defRPr/>
            </a:pPr>
            <a:endParaRPr lang="en-US" sz="2400" dirty="0"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write a method to append each element of an array to a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Appending an Array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m(T[] a, </a:t>
            </a:r>
            <a:r>
              <a:rPr lang="it-IT" sz="2000" dirty="0" err="1" smtClean="0">
                <a:latin typeface="Consolas"/>
                <a:cs typeface="Consolas"/>
              </a:rPr>
              <a:t>LinkedList</a:t>
            </a:r>
            <a:r>
              <a:rPr lang="it-IT" sz="2000" dirty="0" smtClean="0">
                <a:latin typeface="Consolas"/>
                <a:cs typeface="Consolas"/>
              </a:rPr>
              <a:t>&lt;T&gt; l) {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for (</a:t>
            </a:r>
            <a:r>
              <a:rPr lang="it-IT" sz="2000" dirty="0" err="1" smtClean="0">
                <a:latin typeface="Consolas"/>
                <a:cs typeface="Consolas"/>
              </a:rPr>
              <a:t>int</a:t>
            </a:r>
            <a:r>
              <a:rPr lang="it-IT" sz="2000" dirty="0" smtClean="0">
                <a:latin typeface="Consolas"/>
                <a:cs typeface="Consolas"/>
              </a:rPr>
              <a:t> i= 0; i &lt; </a:t>
            </a:r>
            <a:r>
              <a:rPr lang="it-IT" sz="2000" dirty="0" err="1" smtClean="0">
                <a:latin typeface="Consolas"/>
                <a:cs typeface="Consolas"/>
              </a:rPr>
              <a:t>a.length</a:t>
            </a:r>
            <a:r>
              <a:rPr lang="it-IT" sz="2000" dirty="0" smtClean="0">
                <a:latin typeface="Consolas"/>
                <a:cs typeface="Consolas"/>
              </a:rPr>
              <a:t>, i++)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l.add</a:t>
            </a:r>
            <a:r>
              <a:rPr lang="it-IT" sz="2000" dirty="0" smtClean="0">
                <a:latin typeface="Consolas"/>
                <a:cs typeface="Consolas"/>
              </a:rPr>
              <a:t>(a[i]);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r>
              <a:rPr lang="is-IS" sz="2000" dirty="0" smtClean="0">
                <a:latin typeface="Consolas"/>
                <a:cs typeface="Consolas"/>
              </a:rPr>
              <a:t> </a:t>
            </a:r>
          </a:p>
          <a:p>
            <a:r>
              <a:rPr lang="is-IS" sz="2000" dirty="0" smtClean="0">
                <a:latin typeface="Consolas"/>
                <a:cs typeface="Consolas"/>
              </a:rPr>
              <a:t>List&lt;Integer&gt; c = ...</a:t>
            </a:r>
          </a:p>
          <a:p>
            <a:r>
              <a:rPr lang="is-IS" sz="2000" dirty="0" smtClean="0">
                <a:latin typeface="Consolas"/>
                <a:cs typeface="Consolas"/>
              </a:rPr>
              <a:t>Integer[] a = ...</a:t>
            </a:r>
          </a:p>
          <a:p>
            <a:r>
              <a:rPr lang="en-US" sz="2000" dirty="0" smtClean="0">
                <a:latin typeface="Consolas"/>
                <a:cs typeface="Consolas"/>
              </a:rPr>
              <a:t>m(a, l);</a:t>
            </a:r>
            <a:endParaRPr lang="is-IS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print all elements that are “less than” a given element, generically.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Printing with Cutoff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&lt;T&gt; </a:t>
            </a:r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printLessThan</a:t>
            </a:r>
            <a:r>
              <a:rPr lang="it-IT" sz="2000" dirty="0" smtClean="0">
                <a:latin typeface="Consolas"/>
                <a:cs typeface="Consolas"/>
              </a:rPr>
              <a:t>(Collection&lt;T&gt; c, T x)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(T y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if</a:t>
            </a:r>
            <a:r>
              <a:rPr lang="it-IT" sz="2000" dirty="0" smtClean="0">
                <a:latin typeface="Consolas"/>
                <a:cs typeface="Consolas"/>
              </a:rPr>
              <a:t> (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y &lt;= x ??? */ </a:t>
            </a:r>
            <a:r>
              <a:rPr lang="it-IT" sz="2000" dirty="0" smtClean="0">
                <a:latin typeface="Consolas"/>
                <a:cs typeface="Consolas"/>
              </a:rPr>
              <a:t>) 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(y);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Comparable&lt;T&gt; interface declares a method for comparing one object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Interface Comparable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</a:t>
            </a:r>
            <a:r>
              <a:rPr lang="it-IT" sz="2000" dirty="0" err="1" smtClean="0">
                <a:latin typeface="Consolas"/>
                <a:cs typeface="Consolas"/>
              </a:rPr>
              <a:t>nterface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Comparable</a:t>
            </a:r>
            <a:r>
              <a:rPr lang="it-IT" sz="2000" dirty="0" smtClean="0">
                <a:latin typeface="Consolas"/>
                <a:cs typeface="Consolas"/>
              </a:rPr>
              <a:t>&lt;T&gt; {</a:t>
            </a:r>
            <a:br>
              <a:rPr lang="it-IT" sz="2000" dirty="0" smtClean="0">
                <a:latin typeface="Consolas"/>
                <a:cs typeface="Consolas"/>
              </a:rPr>
            </a:br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*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* depending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on whether this value is less than, </a:t>
            </a:r>
            <a:endParaRPr lang="en-US" sz="2000" dirty="0" smtClean="0">
              <a:solidFill>
                <a:srgbClr val="800000"/>
              </a:solidFill>
              <a:latin typeface="Consolas"/>
              <a:cs typeface="Consolas"/>
              <a:sym typeface="Courier New" charset="0"/>
            </a:endParaRP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* equal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to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, or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greater than </a:t>
            </a:r>
            <a:r>
              <a:rPr lang="en-US" sz="2000" dirty="0" smtClean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o *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/</a:t>
            </a:r>
            <a:endParaRPr lang="it-IT" sz="2000" dirty="0" smtClean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int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compareTo</a:t>
            </a:r>
            <a:r>
              <a:rPr lang="it-IT" sz="2000" dirty="0" smtClean="0">
                <a:latin typeface="Consolas"/>
                <a:cs typeface="Consolas"/>
              </a:rPr>
              <a:t>(T o);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  <a:endParaRPr lang="it-IT" sz="2000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print all elements that are “less than” a given element, generically.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Printing with Cutoff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&lt;T </a:t>
            </a:r>
            <a:r>
              <a:rPr lang="it-IT" sz="2000" dirty="0" err="1" smtClean="0">
                <a:latin typeface="Consolas"/>
                <a:cs typeface="Consolas"/>
              </a:rPr>
              <a:t>extends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Comparable</a:t>
            </a:r>
            <a:r>
              <a:rPr lang="it-IT" sz="2000" dirty="0" smtClean="0">
                <a:latin typeface="Consolas"/>
                <a:cs typeface="Consolas"/>
              </a:rPr>
              <a:t>&lt;T&gt;&gt; 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void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printLessThan</a:t>
            </a:r>
            <a:r>
              <a:rPr lang="it-IT" sz="2000" dirty="0" smtClean="0">
                <a:latin typeface="Consolas"/>
                <a:cs typeface="Consolas"/>
              </a:rPr>
              <a:t>(Collection&lt;T&gt; c, T x)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for (T y : c)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  </a:t>
            </a:r>
            <a:r>
              <a:rPr lang="it-IT" sz="2000" dirty="0" err="1" smtClean="0">
                <a:latin typeface="Consolas"/>
                <a:cs typeface="Consolas"/>
              </a:rPr>
              <a:t>if</a:t>
            </a:r>
            <a:r>
              <a:rPr lang="it-IT" sz="2000" dirty="0" smtClean="0">
                <a:latin typeface="Consolas"/>
                <a:cs typeface="Consolas"/>
              </a:rPr>
              <a:t> (</a:t>
            </a:r>
            <a:r>
              <a:rPr lang="it-IT" sz="2000" dirty="0" err="1" smtClean="0">
                <a:latin typeface="Consolas"/>
                <a:cs typeface="Consolas"/>
              </a:rPr>
              <a:t>y.compareTo</a:t>
            </a:r>
            <a:r>
              <a:rPr lang="it-IT" sz="2000" dirty="0" smtClean="0">
                <a:latin typeface="Consolas"/>
                <a:cs typeface="Consolas"/>
              </a:rPr>
              <a:t>(x) &lt;= 0) </a:t>
            </a:r>
          </a:p>
          <a:p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smtClean="0">
                <a:latin typeface="Consolas"/>
                <a:cs typeface="Consolas"/>
              </a:rPr>
              <a:t>     </a:t>
            </a:r>
            <a:r>
              <a:rPr lang="it-IT" sz="2000" dirty="0" err="1" smtClean="0">
                <a:latin typeface="Consolas"/>
                <a:cs typeface="Consolas"/>
              </a:rPr>
              <a:t>System.out.println</a:t>
            </a:r>
            <a:r>
              <a:rPr lang="it-IT" sz="2000" dirty="0" smtClean="0">
                <a:latin typeface="Consolas"/>
                <a:cs typeface="Consolas"/>
              </a:rPr>
              <a:t>(y);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}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Iterators: How “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foreach</a:t>
            </a:r>
            <a:r>
              <a:rPr lang="en-US" sz="3200">
                <a:solidFill>
                  <a:srgbClr val="800000"/>
                </a:solidFill>
                <a:latin typeface="Tw Cen MT" charset="0"/>
              </a:rPr>
              <a:t>”</a:t>
            </a:r>
            <a:r>
              <a:rPr lang="en-US" altLang="ja-JP" sz="3200">
                <a:solidFill>
                  <a:srgbClr val="800000"/>
                </a:solidFill>
                <a:latin typeface="Tw Cen MT" charset="0"/>
              </a:rPr>
              <a:t> works</a:t>
            </a:r>
            <a:endParaRPr lang="en-US" sz="320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495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  <a:cs typeface="+mn-cs"/>
              </a:rPr>
              <a:t>The notation </a:t>
            </a:r>
            <a:r>
              <a:rPr lang="en-US" sz="2400" dirty="0">
                <a:latin typeface="Courier New"/>
                <a:cs typeface="Courier New"/>
              </a:rPr>
              <a:t>for(Something </a:t>
            </a:r>
            <a:r>
              <a:rPr lang="en-US" sz="2400" dirty="0" err="1">
                <a:latin typeface="Courier New"/>
                <a:cs typeface="Courier New"/>
              </a:rPr>
              <a:t>var</a:t>
            </a:r>
            <a:r>
              <a:rPr lang="en-US" sz="2400" dirty="0">
                <a:latin typeface="Courier New"/>
                <a:cs typeface="Courier New"/>
              </a:rPr>
              <a:t>: collection) { … } </a:t>
            </a:r>
            <a:r>
              <a:rPr lang="en-US" sz="2400" dirty="0" smtClean="0">
                <a:latin typeface="Courier New"/>
                <a:cs typeface="Courier New"/>
              </a:rPr>
              <a:t/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Tw Cen MT" charset="0"/>
                <a:cs typeface="+mn-cs"/>
              </a:rPr>
              <a:t>is syntactic sugar. It compiles into </a:t>
            </a:r>
            <a:r>
              <a:rPr lang="en-US" sz="2400" dirty="0">
                <a:latin typeface="Tw Cen MT" charset="0"/>
                <a:cs typeface="+mn-cs"/>
              </a:rPr>
              <a:t>this </a:t>
            </a:r>
            <a:r>
              <a:rPr lang="ja-JP" altLang="en-US" sz="2400" dirty="0">
                <a:latin typeface="Tw Cen MT" charset="0"/>
                <a:cs typeface="+mn-cs"/>
              </a:rPr>
              <a:t>“</a:t>
            </a:r>
            <a:r>
              <a:rPr lang="en-US" sz="2400" dirty="0">
                <a:latin typeface="Tw Cen MT" charset="0"/>
                <a:cs typeface="+mn-cs"/>
              </a:rPr>
              <a:t>old code</a:t>
            </a:r>
            <a:r>
              <a:rPr lang="ja-JP" altLang="en-US" sz="2400" dirty="0">
                <a:latin typeface="Tw Cen MT" charset="0"/>
                <a:cs typeface="+mn-cs"/>
              </a:rPr>
              <a:t>”</a:t>
            </a:r>
            <a:r>
              <a:rPr lang="en-US" sz="2400" dirty="0">
                <a:latin typeface="Tw Cen MT" charset="0"/>
                <a:cs typeface="+mn-cs"/>
              </a:rPr>
              <a:t>:</a:t>
            </a:r>
          </a:p>
          <a:p>
            <a:pPr lvl="1">
              <a:defRPr/>
            </a:pPr>
            <a:endParaRPr lang="en-US" sz="2400" dirty="0">
              <a:latin typeface="Tw Cen MT" charset="0"/>
            </a:endParaRPr>
          </a:p>
          <a:p>
            <a:pPr lvl="1">
              <a:defRPr/>
            </a:pPr>
            <a:endParaRPr lang="en-US" sz="2400" dirty="0">
              <a:latin typeface="Tw Cen MT" charset="0"/>
            </a:endParaRPr>
          </a:p>
          <a:p>
            <a:pPr lvl="1">
              <a:buFont typeface="Wingdings 2" charset="0"/>
              <a:buNone/>
              <a:defRPr/>
            </a:pPr>
            <a:endParaRPr lang="en-US" sz="2400" dirty="0">
              <a:latin typeface="Tw Cen MT" charset="0"/>
            </a:endParaRPr>
          </a:p>
          <a:p>
            <a:pPr lvl="1">
              <a:defRPr/>
            </a:pPr>
            <a:endParaRPr lang="en-US" sz="2400" dirty="0" smtClean="0">
              <a:latin typeface="Tw Cen MT" charset="0"/>
            </a:endParaRPr>
          </a:p>
          <a:p>
            <a:pPr lvl="1">
              <a:defRPr/>
            </a:pPr>
            <a:endParaRPr lang="en-US" sz="2400" dirty="0">
              <a:latin typeface="Tw Cen MT" charset="0"/>
            </a:endParaRPr>
          </a:p>
          <a:p>
            <a:pPr lvl="1">
              <a:defRPr/>
            </a:pPr>
            <a:endParaRPr lang="en-US" sz="2400" dirty="0" smtClean="0">
              <a:latin typeface="Tw Cen MT" charset="0"/>
            </a:endParaRPr>
          </a:p>
          <a:p>
            <a:pPr marL="366713" lvl="1" indent="0">
              <a:buFont typeface="Wingdings 2" charset="0"/>
              <a:buNone/>
              <a:defRPr/>
            </a:pPr>
            <a:r>
              <a:rPr lang="en-US" sz="2400" dirty="0" smtClean="0">
                <a:latin typeface="Tw Cen MT" charset="0"/>
              </a:rPr>
              <a:t>The </a:t>
            </a:r>
            <a:r>
              <a:rPr lang="en-US" sz="2400" dirty="0">
                <a:latin typeface="Tw Cen MT" charset="0"/>
              </a:rPr>
              <a:t>two ways of doing this are identical but the </a:t>
            </a:r>
            <a:r>
              <a:rPr lang="en-US" sz="2400" dirty="0" err="1">
                <a:latin typeface="Tw Cen MT" charset="0"/>
              </a:rPr>
              <a:t>foreach</a:t>
            </a:r>
            <a:r>
              <a:rPr lang="en-US" sz="2400" dirty="0">
                <a:latin typeface="Tw Cen MT" charset="0"/>
              </a:rPr>
              <a:t> loop is nicer looking.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  <a:cs typeface="+mn-cs"/>
              </a:rPr>
              <a:t>You can create your own </a:t>
            </a:r>
            <a:r>
              <a:rPr lang="en-US" sz="2400" dirty="0" err="1">
                <a:latin typeface="Tw Cen MT" charset="0"/>
                <a:cs typeface="+mn-cs"/>
              </a:rPr>
              <a:t>iterable</a:t>
            </a:r>
            <a:r>
              <a:rPr lang="en-US" sz="2400" dirty="0">
                <a:latin typeface="Tw Cen MT" charset="0"/>
                <a:cs typeface="+mn-cs"/>
              </a:rPr>
              <a:t> collections</a:t>
            </a:r>
            <a:endParaRPr lang="en-US" sz="2400" b="1" i="1" dirty="0">
              <a:latin typeface="Tw Cen MT" charset="0"/>
              <a:cs typeface="+mn-cs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34E3E6D-14BB-9843-B981-CCC98E12718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844" name="Rectangle 3"/>
          <p:cNvSpPr>
            <a:spLocks/>
          </p:cNvSpPr>
          <p:nvPr/>
        </p:nvSpPr>
        <p:spPr bwMode="auto">
          <a:xfrm>
            <a:off x="533400" y="2590800"/>
            <a:ext cx="7772400" cy="2286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69875" indent="-230188"/>
            <a:r>
              <a:rPr lang="en-US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Iterator&lt;E&gt; _i=  collection.iterator();</a:t>
            </a:r>
          </a:p>
          <a:p>
            <a:pPr marL="269875" indent="-230188"/>
            <a:r>
              <a:rPr lang="en-US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while (_i.hasNext()) {</a:t>
            </a:r>
          </a:p>
          <a:p>
            <a:pPr marL="269875" indent="-230188"/>
            <a:r>
              <a:rPr lang="en-US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   E var= _i.Next();</a:t>
            </a:r>
          </a:p>
          <a:p>
            <a:pPr marL="269875" indent="-2301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</a:t>
            </a:r>
            <a:r>
              <a:rPr lang="en-US">
                <a:solidFill>
                  <a:srgbClr val="0070C0"/>
                </a:solidFill>
                <a:latin typeface="Courier New" charset="0"/>
                <a:cs typeface="Courier New" charset="0"/>
                <a:sym typeface="Courier New" charset="0"/>
              </a:rPr>
              <a:t>. . . Your code . . .</a:t>
            </a:r>
          </a:p>
          <a:p>
            <a:pPr marL="269875" indent="-230188"/>
            <a:r>
              <a:rPr lang="en-US">
                <a:solidFill>
                  <a:srgbClr val="FF0000"/>
                </a:solidFill>
                <a:latin typeface="Courier New" charset="0"/>
                <a:cs typeface="Courier New" charset="0"/>
                <a:sym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2800" b="1">
                <a:solidFill>
                  <a:srgbClr val="800000"/>
                </a:solidFill>
                <a:latin typeface="Courier New" charset="0"/>
                <a:cs typeface="Courier New" charset="0"/>
                <a:sym typeface="Courier New" charset="0"/>
              </a:rPr>
              <a:t>java.util.Iterator&lt;E&gt;</a:t>
            </a:r>
            <a:r>
              <a:rPr lang="en-US" sz="2800">
                <a:solidFill>
                  <a:srgbClr val="800000"/>
                </a:solidFill>
                <a:latin typeface="Tw Cen MT" charset="0"/>
              </a:rPr>
              <a:t>  (an interface)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C0A79AD-4621-3A49-B2F1-9C7ED3B26113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public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boolean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hasNext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();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Return 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true if the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enumeration has 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more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elements</a:t>
            </a:r>
            <a:endParaRPr lang="en-US" sz="2400" dirty="0">
              <a:latin typeface="Times New Roman"/>
              <a:ea typeface="+mn-ea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public E next();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Return 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the next element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of the enumeration</a:t>
            </a:r>
            <a:endParaRPr lang="en-US" sz="2400" dirty="0">
              <a:latin typeface="Times New Roman"/>
              <a:ea typeface="+mn-ea"/>
              <a:cs typeface="Times New Roman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Throw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NoSuchElementException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if no next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element</a:t>
            </a:r>
            <a:endParaRPr lang="en-US" sz="2400" dirty="0">
              <a:latin typeface="Times New Roman"/>
              <a:ea typeface="+mn-ea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public void remove();</a:t>
            </a: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Remove most 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recently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returned </a:t>
            </a:r>
            <a:r>
              <a:rPr lang="en-US" sz="2400" dirty="0">
                <a:latin typeface="Times New Roman"/>
                <a:cs typeface="Times New Roman"/>
              </a:rPr>
              <a:t>element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by 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next()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from 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the underlying collection</a:t>
            </a: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Throw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IllegalStateException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if 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next()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not yet called or if 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remove()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already called since last 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next()</a:t>
            </a:r>
            <a:endParaRPr lang="en-US" sz="2400" dirty="0">
              <a:latin typeface="Times New Roman"/>
              <a:ea typeface="+mn-ea"/>
              <a:cs typeface="Times New Roman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Throw </a:t>
            </a:r>
            <a:r>
              <a:rPr lang="en-US" sz="2400" b="1" dirty="0" err="1">
                <a:latin typeface="Times New Roman"/>
                <a:ea typeface="+mn-ea"/>
                <a:cs typeface="Times New Roman"/>
                <a:sym typeface="Courier New" charset="0"/>
              </a:rPr>
              <a:t>UnsupportedOperationException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if </a:t>
            </a:r>
            <a:r>
              <a:rPr lang="en-US" sz="2400" b="1" dirty="0">
                <a:latin typeface="Times New Roman"/>
                <a:ea typeface="+mn-ea"/>
                <a:cs typeface="Times New Roman"/>
                <a:sym typeface="Courier New" charset="0"/>
              </a:rPr>
              <a:t>remove()</a:t>
            </a:r>
            <a:r>
              <a:rPr lang="en-US" sz="2400" dirty="0">
                <a:latin typeface="Times New Roman"/>
                <a:ea typeface="+mn-ea"/>
                <a:cs typeface="Times New Roman"/>
              </a:rPr>
              <a:t> not supported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2800">
                <a:solidFill>
                  <a:srgbClr val="800000"/>
                </a:solidFill>
                <a:latin typeface="Tw Cen MT" charset="0"/>
              </a:rPr>
              <a:t>Efficiency Depends on Implementation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47AF25A-180D-7641-8656-E57099DCEBDE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  <a:sym typeface="Courier New" charset="0"/>
              </a:rPr>
              <a:t>Object </a:t>
            </a:r>
            <a:r>
              <a:rPr lang="en-US" sz="2400" dirty="0" smtClean="0">
                <a:latin typeface="Courier New" charset="0"/>
                <a:ea typeface="+mn-ea"/>
                <a:cs typeface="Courier New" charset="0"/>
                <a:sym typeface="Courier New" charset="0"/>
              </a:rPr>
              <a:t>x=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list.get</a:t>
            </a:r>
            <a:r>
              <a:rPr lang="en-US" sz="2400" dirty="0">
                <a:latin typeface="Courier New" charset="0"/>
                <a:ea typeface="+mn-ea"/>
                <a:cs typeface="Courier New" charset="0"/>
                <a:sym typeface="Courier New" charset="0"/>
              </a:rPr>
              <a:t>(k);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</a:rPr>
              <a:t>O(1) time for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ArrayList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</a:rPr>
              <a:t>O(k) time for </a:t>
            </a:r>
            <a:r>
              <a:rPr lang="en-US" sz="2400" dirty="0" err="1" smtClean="0">
                <a:latin typeface="Courier New" charset="0"/>
                <a:ea typeface="+mn-ea"/>
                <a:cs typeface="Courier New" charset="0"/>
                <a:sym typeface="Courier New" charset="0"/>
              </a:rPr>
              <a:t>LinkedList</a:t>
            </a:r>
            <a:endParaRPr lang="en-US" sz="2400" dirty="0">
              <a:ea typeface="+mn-ea"/>
            </a:endParaRPr>
          </a:p>
          <a:p>
            <a:pPr marL="320040" indent="-320040" eaLnBrk="1" fontAlgn="auto" hangingPunct="1">
              <a:spcBef>
                <a:spcPts val="19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list.remove</a:t>
            </a:r>
            <a:r>
              <a:rPr lang="en-US" sz="2400" dirty="0">
                <a:latin typeface="Courier New" charset="0"/>
                <a:ea typeface="+mn-ea"/>
                <a:cs typeface="Courier New" charset="0"/>
                <a:sym typeface="Courier New" charset="0"/>
              </a:rPr>
              <a:t>(0);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</a:rPr>
              <a:t>O(n) time for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ArrayList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</a:rPr>
              <a:t>O(1) time for </a:t>
            </a:r>
            <a:r>
              <a:rPr lang="en-US" sz="2400" dirty="0" err="1" smtClean="0">
                <a:latin typeface="Courier New" charset="0"/>
                <a:ea typeface="+mn-ea"/>
                <a:cs typeface="Courier New" charset="0"/>
                <a:sym typeface="Courier New" charset="0"/>
              </a:rPr>
              <a:t>LinkedList</a:t>
            </a:r>
            <a:endParaRPr lang="en-US" sz="2400" dirty="0">
              <a:ea typeface="+mn-ea"/>
            </a:endParaRPr>
          </a:p>
          <a:p>
            <a:pPr marL="320040" indent="-320040" eaLnBrk="1" fontAlgn="auto" hangingPunct="1">
              <a:spcBef>
                <a:spcPts val="13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>
                <a:latin typeface="Courier New" charset="0"/>
                <a:ea typeface="+mn-ea"/>
                <a:cs typeface="Courier New" charset="0"/>
                <a:sym typeface="Courier New" charset="0"/>
              </a:rPr>
              <a:t>if (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set.contains</a:t>
            </a:r>
            <a:r>
              <a:rPr lang="en-US" sz="2400" dirty="0">
                <a:latin typeface="Courier New" charset="0"/>
                <a:ea typeface="+mn-ea"/>
                <a:cs typeface="Courier New" charset="0"/>
                <a:sym typeface="Courier New" charset="0"/>
              </a:rPr>
              <a:t>(x)) ...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</a:rPr>
              <a:t>O(1) expected time for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HashSet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  <a:p>
            <a:pPr marL="728663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>
                <a:ea typeface="+mn-ea"/>
              </a:rPr>
              <a:t>O(log n) for </a:t>
            </a:r>
            <a:r>
              <a:rPr lang="en-US" sz="2400" dirty="0" err="1">
                <a:latin typeface="Courier New" charset="0"/>
                <a:ea typeface="+mn-ea"/>
                <a:cs typeface="Courier New" charset="0"/>
                <a:sym typeface="Courier New" charset="0"/>
              </a:rPr>
              <a:t>TreeSet</a:t>
            </a:r>
            <a:endParaRPr lang="en-US" sz="2400" dirty="0">
              <a:latin typeface="Courier New" charset="0"/>
              <a:ea typeface="ヒラギノ角ゴ ProN W6" charset="0"/>
              <a:cs typeface="ヒラギノ角ゴ ProN W6" charset="0"/>
              <a:sym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Early versions of Java lacked generics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interface</a:t>
            </a:r>
            <a:r>
              <a:rPr lang="it-IT" sz="2000" dirty="0" smtClean="0">
                <a:latin typeface="Consolas"/>
                <a:cs typeface="Consolas"/>
              </a:rPr>
              <a:t> Collection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Return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contains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contains</a:t>
            </a:r>
            <a:r>
              <a:rPr lang="it-IT" sz="2000" dirty="0" smtClean="0">
                <a:latin typeface="Consolas"/>
                <a:cs typeface="Consolas"/>
              </a:rPr>
              <a:t>(Object o);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Add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 to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*the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add</a:t>
            </a:r>
            <a:r>
              <a:rPr lang="it-IT" sz="2000" dirty="0" smtClean="0">
                <a:latin typeface="Consolas"/>
                <a:cs typeface="Consolas"/>
              </a:rPr>
              <a:t>(Object o);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Remove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o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fromthe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 *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remove</a:t>
            </a:r>
            <a:r>
              <a:rPr lang="it-IT" sz="2000" dirty="0" smtClean="0">
                <a:latin typeface="Consolas"/>
                <a:cs typeface="Consolas"/>
              </a:rPr>
              <a:t>(Object o);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4290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Collection c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for (Object o : c) {</a:t>
            </a:r>
          </a:p>
          <a:p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String s =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(String) </a:t>
            </a:r>
            <a:r>
              <a:rPr lang="en-US" sz="2000" dirty="0" smtClean="0">
                <a:latin typeface="Consolas"/>
                <a:cs typeface="Consolas"/>
              </a:rPr>
              <a:t>o;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 + “ : “ + 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());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}</a:t>
            </a:r>
            <a:endParaRPr lang="is-IS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lack of generics was painful when using collections, because programmers had to insert manual casts into their code...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Using 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 [] </a:t>
            </a:r>
            <a:r>
              <a:rPr lang="it-IT" sz="2000" dirty="0">
                <a:latin typeface="Consolas"/>
                <a:cs typeface="Consolas"/>
              </a:rPr>
              <a:t>a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a[0] = (“Hello”)</a:t>
            </a:r>
          </a:p>
          <a:p>
            <a:r>
              <a:rPr lang="it-IT" sz="2000" dirty="0" smtClean="0">
                <a:latin typeface="Consolas"/>
                <a:cs typeface="Consolas"/>
              </a:rPr>
              <a:t>a[1] = (“World”);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(s);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}</a:t>
            </a:r>
            <a:endParaRPr lang="is-IS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limitation was especially awkward because built-in arrays do not have the same problem!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So, in the late 1990s Sun Microsystems initiated a design process to add generics to the language...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 smtClean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32004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Object[] </a:t>
            </a:r>
            <a:r>
              <a:rPr lang="it-IT" sz="2000" dirty="0">
                <a:latin typeface="Consolas"/>
                <a:cs typeface="Consolas"/>
              </a:rPr>
              <a:t>a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[] a = ...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Integer</a:t>
            </a:r>
            <a:r>
              <a:rPr lang="it-IT" sz="2000" dirty="0" smtClean="0">
                <a:latin typeface="Consolas"/>
                <a:cs typeface="Consolas"/>
              </a:rPr>
              <a:t>[] a = ...</a:t>
            </a:r>
          </a:p>
          <a:p>
            <a:r>
              <a:rPr lang="it-IT" sz="2000" dirty="0" smtClean="0">
                <a:latin typeface="Consolas"/>
                <a:cs typeface="Consolas"/>
              </a:rPr>
              <a:t>Button[] a = ...</a:t>
            </a:r>
          </a:p>
          <a:p>
            <a:endParaRPr lang="it-IT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can think of the array “brackets” as a kind of </a:t>
            </a:r>
            <a:r>
              <a:rPr lang="en-US" i="1" dirty="0" smtClean="0"/>
              <a:t>parameterized</a:t>
            </a:r>
            <a:r>
              <a:rPr lang="en-US" dirty="0" smtClean="0"/>
              <a:t> type: a type-level function that takes one type as input and yields another type as output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724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 smtClean="0"/>
              <a:t>We should be able to do the same thing with object types generated by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724400"/>
            <a:ext cx="12860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 smtClean="0">
                <a:latin typeface="Calibri"/>
                <a:cs typeface="Calibri"/>
              </a:rPr>
              <a:t>PolyJ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724400"/>
            <a:ext cx="1989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Calibri"/>
                <a:cs typeface="Calibri"/>
              </a:rPr>
              <a:t>Pizza/GJ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648200"/>
            <a:ext cx="1296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Calibri"/>
                <a:cs typeface="Calibri"/>
              </a:rPr>
              <a:t>LOOJ</a:t>
            </a:r>
            <a:endParaRPr lang="en-US" sz="4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generics, the Collection interface becomes...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Generic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interface</a:t>
            </a:r>
            <a:r>
              <a:rPr lang="it-IT" sz="2000" dirty="0" smtClean="0">
                <a:latin typeface="Consolas"/>
                <a:cs typeface="Consolas"/>
              </a:rPr>
              <a:t> Collection&lt;T&gt; {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Return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contains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contains</a:t>
            </a:r>
            <a:r>
              <a:rPr lang="it-IT" sz="2000" dirty="0" smtClean="0">
                <a:latin typeface="Consolas"/>
                <a:cs typeface="Consolas"/>
              </a:rPr>
              <a:t>(T x);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Add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*the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add</a:t>
            </a:r>
            <a:r>
              <a:rPr lang="it-IT" sz="2000" dirty="0" smtClean="0">
                <a:latin typeface="Consolas"/>
                <a:cs typeface="Consolas"/>
              </a:rPr>
              <a:t>(T x);</a:t>
            </a:r>
          </a:p>
          <a:p>
            <a:endParaRPr lang="it-IT" sz="2000" dirty="0" smtClean="0">
              <a:latin typeface="Consolas"/>
              <a:cs typeface="Consolas"/>
            </a:endParaRP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Remove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x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fromthe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  * the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</a:t>
            </a:r>
            <a:r>
              <a:rPr lang="it-IT" sz="2000" dirty="0" err="1" smtClean="0">
                <a:latin typeface="Consolas"/>
                <a:cs typeface="Consolas"/>
              </a:rPr>
              <a:t>boolean</a:t>
            </a:r>
            <a:r>
              <a:rPr lang="it-IT" sz="2000" dirty="0" smtClean="0">
                <a:latin typeface="Consolas"/>
                <a:cs typeface="Consolas"/>
              </a:rPr>
              <a:t> </a:t>
            </a:r>
            <a:r>
              <a:rPr lang="it-IT" sz="2000" dirty="0" err="1" smtClean="0">
                <a:latin typeface="Consolas"/>
                <a:cs typeface="Consolas"/>
              </a:rPr>
              <a:t>remove</a:t>
            </a:r>
            <a:r>
              <a:rPr lang="it-IT" sz="2000" dirty="0" smtClean="0">
                <a:latin typeface="Consolas"/>
                <a:cs typeface="Consolas"/>
              </a:rPr>
              <a:t>(T x);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  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is-IS" sz="2000" dirty="0" smtClean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Using Java Collections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latin typeface="Consolas"/>
                <a:cs typeface="Consolas"/>
              </a:rPr>
              <a:t>Collection&lt;</a:t>
            </a:r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&gt; </a:t>
            </a:r>
            <a:r>
              <a:rPr lang="it-IT" sz="2000" dirty="0">
                <a:latin typeface="Consolas"/>
                <a:cs typeface="Consolas"/>
              </a:rPr>
              <a:t>c</a:t>
            </a:r>
            <a:r>
              <a:rPr lang="it-IT" sz="2000" dirty="0" smtClean="0">
                <a:latin typeface="Consolas"/>
                <a:cs typeface="Consolas"/>
              </a:rPr>
              <a:t> = ...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 smtClean="0">
                <a:latin typeface="Consolas"/>
                <a:cs typeface="Consolas"/>
              </a:rPr>
              <a:t>c.add</a:t>
            </a:r>
            <a:r>
              <a:rPr lang="it-IT" sz="2000" dirty="0" smtClean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 smtClean="0">
                <a:latin typeface="Consolas"/>
                <a:cs typeface="Consolas"/>
              </a:rPr>
              <a:t>...</a:t>
            </a:r>
            <a:endParaRPr lang="is-IS" sz="2000" dirty="0" smtClean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</a:t>
            </a:r>
            <a:r>
              <a:rPr lang="en-US" sz="2000" dirty="0" err="1" smtClean="0">
                <a:latin typeface="Consolas"/>
                <a:cs typeface="Consolas"/>
              </a:rPr>
              <a:t>System.out.println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 + “ : “ + </a:t>
            </a:r>
            <a:r>
              <a:rPr lang="en-US" sz="2000" dirty="0" err="1" smtClean="0">
                <a:latin typeface="Consolas"/>
                <a:cs typeface="Consolas"/>
              </a:rPr>
              <a:t>s.length</a:t>
            </a:r>
            <a:r>
              <a:rPr lang="en-US" sz="2000" dirty="0" smtClean="0">
                <a:latin typeface="Consolas"/>
                <a:cs typeface="Consolas"/>
              </a:rPr>
              <a:t>());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 smtClean="0">
                <a:latin typeface="Consolas"/>
                <a:cs typeface="Consolas"/>
              </a:rPr>
              <a:t>}</a:t>
            </a:r>
            <a:endParaRPr lang="is-IS" sz="2000" dirty="0" smtClean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generics, no casts are needed...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181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dirty="0" smtClean="0"/>
              <a:t>Terminology: </a:t>
            </a:r>
            <a:r>
              <a:rPr lang="en-US" dirty="0" smtClean="0"/>
              <a:t>a type like Collection&lt;String&gt; is called an </a:t>
            </a:r>
            <a:r>
              <a:rPr lang="en-US" i="1" dirty="0" smtClean="0"/>
              <a:t>instantiation</a:t>
            </a:r>
            <a:r>
              <a:rPr lang="en-US" dirty="0" smtClean="0"/>
              <a:t> of the </a:t>
            </a:r>
            <a:r>
              <a:rPr lang="en-US" i="1" dirty="0" smtClean="0"/>
              <a:t>parameterized type</a:t>
            </a:r>
            <a:r>
              <a:rPr lang="en-US" dirty="0" smtClean="0"/>
              <a:t> Collection.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Pages>0</Pages>
  <Words>2014</Words>
  <Characters>0</Characters>
  <Application>Microsoft Macintosh PowerPoint</Application>
  <PresentationFormat>On-screen Show (4:3)</PresentationFormat>
  <Lines>0</Lines>
  <Paragraphs>281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Generics and The Java Collections Framework</vt:lpstr>
      <vt:lpstr>Textbook and Homework</vt:lpstr>
      <vt:lpstr>Java Collections</vt:lpstr>
      <vt:lpstr>Java Collections</vt:lpstr>
      <vt:lpstr>Using Java Collections</vt:lpstr>
      <vt:lpstr>Arrays → Generics</vt:lpstr>
      <vt:lpstr>Proposals for adding Generics to Java</vt:lpstr>
      <vt:lpstr>Generic Collections</vt:lpstr>
      <vt:lpstr>Using Java Collections</vt:lpstr>
      <vt:lpstr>Static Type checking</vt:lpstr>
      <vt:lpstr>Subtyping</vt:lpstr>
      <vt:lpstr>Subtyping</vt:lpstr>
      <vt:lpstr>Array Subtyping</vt:lpstr>
      <vt:lpstr>Printing Collections</vt:lpstr>
      <vt:lpstr>Wildcards</vt:lpstr>
      <vt:lpstr>Wildcards</vt:lpstr>
      <vt:lpstr>Bounded Wildcards</vt:lpstr>
      <vt:lpstr>Bounded Wildcards</vt:lpstr>
      <vt:lpstr>Generic Methods</vt:lpstr>
      <vt:lpstr>Appending an Array</vt:lpstr>
      <vt:lpstr>Printing with Cutoff</vt:lpstr>
      <vt:lpstr>Interface Comparable</vt:lpstr>
      <vt:lpstr>Printing with Cutoff</vt:lpstr>
      <vt:lpstr>Iterators: How “foreach” works</vt:lpstr>
      <vt:lpstr>java.util.Iterator&lt;E&gt;  (an interface)</vt:lpstr>
      <vt:lpstr>Efficiency Depends on Implementation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Nate Foster</cp:lastModifiedBy>
  <cp:revision>178</cp:revision>
  <cp:lastPrinted>2015-03-17T15:23:50Z</cp:lastPrinted>
  <dcterms:modified xsi:type="dcterms:W3CDTF">2015-10-20T16:08:49Z</dcterms:modified>
</cp:coreProperties>
</file>