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44"/>
  </p:notesMasterIdLst>
  <p:handoutMasterIdLst>
    <p:handoutMasterId r:id="rId45"/>
  </p:handoutMasterIdLst>
  <p:sldIdLst>
    <p:sldId id="256" r:id="rId2"/>
    <p:sldId id="307" r:id="rId3"/>
    <p:sldId id="315" r:id="rId4"/>
    <p:sldId id="316" r:id="rId5"/>
    <p:sldId id="305" r:id="rId6"/>
    <p:sldId id="294" r:id="rId7"/>
    <p:sldId id="295" r:id="rId8"/>
    <p:sldId id="296" r:id="rId9"/>
    <p:sldId id="298" r:id="rId10"/>
    <p:sldId id="303" r:id="rId11"/>
    <p:sldId id="299" r:id="rId12"/>
    <p:sldId id="297" r:id="rId13"/>
    <p:sldId id="300" r:id="rId14"/>
    <p:sldId id="259" r:id="rId15"/>
    <p:sldId id="260" r:id="rId16"/>
    <p:sldId id="282" r:id="rId17"/>
    <p:sldId id="261" r:id="rId18"/>
    <p:sldId id="262" r:id="rId19"/>
    <p:sldId id="263" r:id="rId20"/>
    <p:sldId id="281" r:id="rId21"/>
    <p:sldId id="264" r:id="rId22"/>
    <p:sldId id="265" r:id="rId23"/>
    <p:sldId id="304" r:id="rId24"/>
    <p:sldId id="266" r:id="rId25"/>
    <p:sldId id="288" r:id="rId26"/>
    <p:sldId id="284" r:id="rId27"/>
    <p:sldId id="292" r:id="rId28"/>
    <p:sldId id="286" r:id="rId29"/>
    <p:sldId id="291" r:id="rId30"/>
    <p:sldId id="290" r:id="rId31"/>
    <p:sldId id="301" r:id="rId32"/>
    <p:sldId id="302" r:id="rId33"/>
    <p:sldId id="289" r:id="rId34"/>
    <p:sldId id="293" r:id="rId35"/>
    <p:sldId id="275" r:id="rId36"/>
    <p:sldId id="276" r:id="rId37"/>
    <p:sldId id="283" r:id="rId38"/>
    <p:sldId id="312" r:id="rId39"/>
    <p:sldId id="313" r:id="rId40"/>
    <p:sldId id="314" r:id="rId41"/>
    <p:sldId id="278" r:id="rId42"/>
    <p:sldId id="279" r:id="rId4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0" y="368"/>
      </p:cViewPr>
      <p:guideLst>
        <p:guide orient="horz" pos="187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A89092C-4F8F-4C5C-B6B1-682D9F7513E1}" type="datetimeFigureOut">
              <a:rPr lang="en-US" smtClean="0"/>
              <a:pPr/>
              <a:t>10/6/15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F7FCB9A-9E1A-45F7-8069-00E0BA650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97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93746A92-2587-4FAB-85F8-A44A91DC3C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53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08F7C-E35A-4B9F-9D8C-14B99C261637}" type="slidenum">
              <a:rPr lang="en-US"/>
              <a:pPr/>
              <a:t>17</a:t>
            </a:fld>
            <a:endParaRPr lang="en-US"/>
          </a:p>
        </p:txBody>
      </p:sp>
      <p:sp>
        <p:nvSpPr>
          <p:cNvPr id="921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pPr marL="41954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Sad, but true</a:t>
            </a:r>
          </a:p>
          <a:p>
            <a:pPr marL="41954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Although the girls aren’t that interesting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C9441F9E-892C-41A0-85CE-F236047AEF0B}" type="datetime1">
              <a:rPr lang="en-US" smtClean="0"/>
              <a:t>10/6/15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1D8BF5-2253-45DA-9A8D-003781E4F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83B3-D36A-4D6E-86CA-FDDEA77A07DA}" type="datetime1">
              <a:rPr lang="en-US" smtClean="0"/>
              <a:t>10/6/15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34B9-6AFC-412C-95BB-6D0C899C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BB954B1-D22E-4103-A10E-492104DC1449}" type="datetime1">
              <a:rPr lang="en-US" smtClean="0"/>
              <a:t>10/6/15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0A0770-378F-4068-91AF-15B16220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D16F1-E64E-40DF-AAFA-E70EDE44AA62}" type="datetime1">
              <a:rPr lang="en-US" smtClean="0"/>
              <a:t>10/6/15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77090D-FD0B-4089-9E6D-697387D6EA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5B636-3E37-4943-A2E7-2E6FB379B09E}" type="datetime1">
              <a:rPr lang="en-US" smtClean="0"/>
              <a:t>10/6/15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E25738D-5B5D-4D2B-B901-CAC1BD3E5B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2BC2C4F-616B-4A6B-9B45-E73A4BBA2DBA}" type="datetime1">
              <a:rPr lang="en-US" smtClean="0"/>
              <a:t>10/6/15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D846F3-87B3-464C-B2EE-A990EDAEC1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1C35EB-9FC7-4B06-8902-EA469108FA23}" type="datetime1">
              <a:rPr lang="en-US" smtClean="0"/>
              <a:t>10/6/15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F61E2B-FDBA-4F4A-9707-B3FB6F48C0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004-1A18-48A2-BA86-CA7EE5FDE762}" type="datetime1">
              <a:rPr lang="en-US" smtClean="0"/>
              <a:t>10/6/15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3B9BCE-93D2-45E6-86A9-310AF39BC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D782-D96D-4985-887E-2EACC82D1F8C}" type="datetime1">
              <a:rPr lang="en-US" smtClean="0"/>
              <a:t>10/6/15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3E7D87-47C3-4941-81C7-74E6DEAF5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DE16-B9FC-47FC-B30C-E4E9D50C69DB}" type="datetime1">
              <a:rPr lang="en-US" smtClean="0"/>
              <a:t>10/6/15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18A9C-139A-400A-8D4B-9FEB8743C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1E4C609-6188-4B82-BF5C-48CB6FA26074}" type="datetime1">
              <a:rPr lang="en-US" smtClean="0"/>
              <a:t>10/6/15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25CCF66-75A5-47B0-A16A-1007474687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7D5363-3FC4-4F39-8443-1FC8076B1178}" type="datetime1">
              <a:rPr lang="en-US" smtClean="0"/>
              <a:t>10/6/15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8252E8-FB35-402E-B4D7-54F75EF62B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cs.oracle.com/javase/specs/jls/se7/html/jls-18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37338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7800" y="4038600"/>
            <a:ext cx="6477000" cy="1828800"/>
          </a:xfrm>
          <a:ln/>
        </p:spPr>
        <p:txBody>
          <a:bodyPr rIns="132080"/>
          <a:lstStyle/>
          <a:p>
            <a:r>
              <a:rPr lang="en-US" dirty="0" smtClean="0"/>
              <a:t>ADTs, Grammars, Parsing, Tree traversals</a:t>
            </a:r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 dirty="0"/>
              <a:t>Lecture </a:t>
            </a:r>
            <a:r>
              <a:rPr lang="en-US" dirty="0" smtClean="0"/>
              <a:t>13</a:t>
            </a:r>
            <a:endParaRPr lang="en-US" dirty="0"/>
          </a:p>
          <a:p>
            <a:r>
              <a:rPr lang="en-US" dirty="0"/>
              <a:t>CS2110 </a:t>
            </a:r>
            <a:r>
              <a:rPr lang="en-US"/>
              <a:t>– </a:t>
            </a:r>
            <a:r>
              <a:rPr lang="en-US" smtClean="0"/>
              <a:t>Fall 2015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8BF5-2253-45DA-9A8D-003781E4FA0D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 descr="Wegmans Frozen Starwars Photo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497" y="152400"/>
            <a:ext cx="4799651" cy="41910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5438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–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29540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4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6159" y="20574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862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0" y="25863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553200" y="21336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5200" y="2590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0" y="30480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4724400" y="1981200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867400" y="1981200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6858000" y="2514600"/>
            <a:ext cx="457200" cy="3070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543800" y="29718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324600" y="25146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648200" y="24384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4191000" y="24384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590800" y="3429000"/>
            <a:ext cx="624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800000"/>
                </a:solidFill>
              </a:rPr>
              <a:t>           Cornell tuition   Calculator cost      Percent     </a:t>
            </a:r>
          </a:p>
          <a:p>
            <a:r>
              <a:rPr lang="en-US" sz="2200" dirty="0" smtClean="0">
                <a:solidFill>
                  <a:srgbClr val="800000"/>
                </a:solidFill>
              </a:rPr>
              <a:t>1973      $5030                    $300                 .0596</a:t>
            </a:r>
          </a:p>
          <a:p>
            <a:endParaRPr lang="en-US" sz="2200" dirty="0">
              <a:solidFill>
                <a:srgbClr val="800000"/>
              </a:solidFill>
            </a:endParaRPr>
          </a:p>
          <a:p>
            <a:r>
              <a:rPr lang="en-US" sz="2200" dirty="0" smtClean="0">
                <a:solidFill>
                  <a:srgbClr val="800000"/>
                </a:solidFill>
              </a:rPr>
              <a:t>2014      $</a:t>
            </a:r>
            <a:r>
              <a:rPr lang="en-US" sz="2000" dirty="0" smtClean="0"/>
              <a:t>47,050                    $60                     .00127</a:t>
            </a:r>
            <a:endParaRPr lang="en-US" sz="2200" dirty="0">
              <a:solidFill>
                <a:srgbClr val="80000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838200"/>
            <a:ext cx="1981200" cy="36376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600" y="5181600"/>
            <a:ext cx="73661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Then: (HP 45) RPN. 9 memory locations, 4-level stack, 1-line display</a:t>
            </a:r>
          </a:p>
          <a:p>
            <a:r>
              <a:rPr lang="en-US" sz="2000" dirty="0" smtClean="0"/>
              <a:t>Now:  (HP 35S) RPN and infix. 30K user memory, 2-line display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2747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–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29540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4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6159" y="20574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386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0" y="25863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553200" y="21336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5200" y="2590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0" y="30480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4724400" y="1981200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867400" y="1981200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6858000" y="2514600"/>
            <a:ext cx="457200" cy="3070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543800" y="29718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324600" y="25146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648200" y="24384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4191000" y="24384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48200" y="5638800"/>
            <a:ext cx="89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2 3 +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486400" y="5638800"/>
            <a:ext cx="999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4 - +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553200" y="5638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491020"/>
            <a:ext cx="3657600" cy="498598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Postfix is easy to compute.</a:t>
            </a:r>
          </a:p>
          <a:p>
            <a:r>
              <a:rPr lang="en-US" dirty="0" smtClean="0"/>
              <a:t>Process elements left to right.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 smtClean="0"/>
              <a:t>Number? Push it on a stack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Binary operator? Remove two top stack elements, apply operator to it, push result on stack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 smtClean="0"/>
              <a:t>Unary operator? Remove top stack element, apply operator to it, push result on stack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00600" y="5105400"/>
            <a:ext cx="2146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Postfix notation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694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–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910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70759" y="20574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908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25863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1336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244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19800" y="2590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7000" y="30480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3429000" y="1981200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0" y="1981200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5562600" y="2514600"/>
            <a:ext cx="457200" cy="3070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248400" y="29718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029200" y="25146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352800" y="24384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895600" y="24384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00" y="3840540"/>
            <a:ext cx="372780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800000"/>
                </a:solidFill>
              </a:rPr>
              <a:t>Inorder</a:t>
            </a:r>
            <a:r>
              <a:rPr lang="en-US" sz="2200" dirty="0" smtClean="0">
                <a:solidFill>
                  <a:srgbClr val="800000"/>
                </a:solidFill>
              </a:rPr>
              <a:t> traversal:</a:t>
            </a:r>
          </a:p>
          <a:p>
            <a:r>
              <a:rPr lang="en-US" sz="2200" dirty="0" smtClean="0">
                <a:solidFill>
                  <a:srgbClr val="800000"/>
                </a:solidFill>
              </a:rPr>
              <a:t>1. Visit </a:t>
            </a:r>
            <a:r>
              <a:rPr lang="en-US" sz="2200" dirty="0">
                <a:solidFill>
                  <a:srgbClr val="800000"/>
                </a:solidFill>
              </a:rPr>
              <a:t>left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</a:t>
            </a:r>
            <a:r>
              <a:rPr lang="en-US" sz="2200" dirty="0" err="1" smtClean="0">
                <a:solidFill>
                  <a:srgbClr val="800000"/>
                </a:solidFill>
              </a:rPr>
              <a:t>inorder</a:t>
            </a:r>
            <a:endParaRPr lang="en-US" sz="2200" dirty="0">
              <a:solidFill>
                <a:srgbClr val="800000"/>
              </a:solidFill>
            </a:endParaRPr>
          </a:p>
          <a:p>
            <a:r>
              <a:rPr lang="en-US" sz="2200" dirty="0" smtClean="0">
                <a:solidFill>
                  <a:srgbClr val="800000"/>
                </a:solidFill>
              </a:rPr>
              <a:t>2. </a:t>
            </a:r>
            <a:r>
              <a:rPr lang="en-US" sz="2200" dirty="0">
                <a:solidFill>
                  <a:srgbClr val="800000"/>
                </a:solidFill>
              </a:rPr>
              <a:t>Visit the root</a:t>
            </a:r>
          </a:p>
          <a:p>
            <a:r>
              <a:rPr lang="en-US" sz="2200" dirty="0" smtClean="0">
                <a:solidFill>
                  <a:srgbClr val="800000"/>
                </a:solidFill>
              </a:rPr>
              <a:t>3. Visit right </a:t>
            </a:r>
            <a:r>
              <a:rPr lang="en-US" sz="2200" dirty="0" err="1" smtClean="0">
                <a:solidFill>
                  <a:srgbClr val="800000"/>
                </a:solidFill>
              </a:rPr>
              <a:t>subtree</a:t>
            </a:r>
            <a:r>
              <a:rPr lang="en-US" sz="2200" dirty="0" smtClean="0">
                <a:solidFill>
                  <a:srgbClr val="800000"/>
                </a:solidFill>
              </a:rPr>
              <a:t>, in </a:t>
            </a:r>
            <a:r>
              <a:rPr lang="en-US" sz="2200" dirty="0" err="1" smtClean="0">
                <a:solidFill>
                  <a:srgbClr val="800000"/>
                </a:solidFill>
              </a:rPr>
              <a:t>inorder</a:t>
            </a:r>
            <a:endParaRPr lang="en-US" sz="22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3400" y="3810000"/>
            <a:ext cx="3810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help out, put </a:t>
            </a:r>
            <a:r>
              <a:rPr lang="en-US" dirty="0" err="1" smtClean="0"/>
              <a:t>parens</a:t>
            </a:r>
            <a:r>
              <a:rPr lang="en-US" dirty="0" smtClean="0"/>
              <a:t> around expressions with operators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581400" y="5562600"/>
            <a:ext cx="1024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</a:t>
            </a:r>
            <a:r>
              <a:rPr lang="en-US" dirty="0" smtClean="0"/>
              <a:t>2 + 3)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90646" y="56343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10200" y="5562600"/>
            <a:ext cx="1409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 </a:t>
            </a:r>
            <a:r>
              <a:rPr lang="en-US" dirty="0"/>
              <a:t>+</a:t>
            </a:r>
            <a:r>
              <a:rPr lang="en-US" dirty="0" smtClean="0"/>
              <a:t> (- 4))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42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4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Expression trees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1" name="Content Placeholder 3"/>
          <p:cNvSpPr txBox="1">
            <a:spLocks/>
          </p:cNvSpPr>
          <p:nvPr/>
        </p:nvSpPr>
        <p:spPr>
          <a:xfrm>
            <a:off x="381000" y="1676400"/>
            <a:ext cx="8153400" cy="449580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vert="horz">
            <a:normAutofit fontScale="925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public class Add extends </a:t>
            </a:r>
            <a:r>
              <a:rPr lang="en-US" sz="2400" dirty="0" err="1" smtClean="0"/>
              <a:t>Exp</a:t>
            </a:r>
            <a:r>
              <a:rPr lang="en-US" sz="2400" dirty="0" smtClean="0"/>
              <a:t>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    </a:t>
            </a:r>
            <a:r>
              <a:rPr lang="en-US" sz="2400" dirty="0" err="1" smtClean="0"/>
              <a:t>Exp</a:t>
            </a:r>
            <a:r>
              <a:rPr lang="en-US" sz="2400" dirty="0" smtClean="0"/>
              <a:t> left;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Exp</a:t>
            </a:r>
            <a:r>
              <a:rPr lang="en-US" sz="2400" dirty="0" smtClean="0"/>
              <a:t> right;</a:t>
            </a:r>
          </a:p>
          <a:p>
            <a:pPr marL="0" indent="0">
              <a:spcBef>
                <a:spcPts val="600"/>
              </a:spcBef>
              <a:buFont typeface="Wingdings"/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smtClean="0">
                <a:solidFill>
                  <a:srgbClr val="008000"/>
                </a:solidFill>
              </a:rPr>
              <a:t>/** Return the value of this exp.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    public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eval</a:t>
            </a:r>
            <a:r>
              <a:rPr lang="en-US" sz="2400" dirty="0" smtClean="0"/>
              <a:t>() {return </a:t>
            </a:r>
            <a:r>
              <a:rPr lang="en-US" sz="2400" dirty="0" err="1" smtClean="0"/>
              <a:t>left.eval</a:t>
            </a:r>
            <a:r>
              <a:rPr lang="en-US" sz="2400" dirty="0" smtClean="0"/>
              <a:t>() + </a:t>
            </a:r>
            <a:r>
              <a:rPr lang="en-US" sz="2400" dirty="0" err="1" smtClean="0"/>
              <a:t>right.eval</a:t>
            </a:r>
            <a:r>
              <a:rPr lang="en-US" sz="2400" dirty="0" smtClean="0"/>
              <a:t>();}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endParaRPr lang="en-US" sz="2400" dirty="0" smtClean="0"/>
          </a:p>
          <a:p>
            <a:pPr marL="0" indent="0">
              <a:spcBef>
                <a:spcPts val="600"/>
              </a:spcBef>
              <a:buFont typeface="Wingdings"/>
              <a:buNone/>
            </a:pP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008000"/>
                </a:solidFill>
              </a:rPr>
              <a:t>/** Return the preorder.*/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</a:t>
            </a:r>
            <a:r>
              <a:rPr lang="en-US" sz="2400" dirty="0" smtClean="0"/>
              <a:t>   public String pre() {return “+  “ + </a:t>
            </a:r>
            <a:r>
              <a:rPr lang="en-US" sz="2400" dirty="0" err="1" smtClean="0"/>
              <a:t>left.pre</a:t>
            </a:r>
            <a:r>
              <a:rPr lang="en-US" sz="2400" dirty="0" smtClean="0"/>
              <a:t>() + </a:t>
            </a:r>
            <a:r>
              <a:rPr lang="en-US" sz="2400" dirty="0" err="1" smtClean="0"/>
              <a:t>right.pre</a:t>
            </a:r>
            <a:r>
              <a:rPr lang="en-US" sz="2400" dirty="0" smtClean="0"/>
              <a:t>(); }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</a:t>
            </a:r>
            <a:r>
              <a:rPr lang="en-US" sz="2400" dirty="0">
                <a:solidFill>
                  <a:srgbClr val="008000"/>
                </a:solidFill>
              </a:rPr>
              <a:t>/** Return the </a:t>
            </a:r>
            <a:r>
              <a:rPr lang="en-US" sz="2400" dirty="0" err="1" smtClean="0">
                <a:solidFill>
                  <a:srgbClr val="008000"/>
                </a:solidFill>
              </a:rPr>
              <a:t>postorder</a:t>
            </a:r>
            <a:r>
              <a:rPr lang="en-US" sz="2400" dirty="0">
                <a:solidFill>
                  <a:srgbClr val="008000"/>
                </a:solidFill>
              </a:rPr>
              <a:t>.*/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public String </a:t>
            </a:r>
            <a:r>
              <a:rPr lang="en-US" sz="2400" dirty="0" smtClean="0"/>
              <a:t>post(</a:t>
            </a:r>
            <a:r>
              <a:rPr lang="en-US" sz="2400" dirty="0"/>
              <a:t>) </a:t>
            </a:r>
            <a:r>
              <a:rPr lang="en-US" sz="2400" dirty="0" smtClean="0"/>
              <a:t>{return </a:t>
            </a:r>
            <a:r>
              <a:rPr lang="en-US" sz="2400" dirty="0" err="1" smtClean="0"/>
              <a:t>left.post</a:t>
            </a:r>
            <a:r>
              <a:rPr lang="en-US" sz="2400" dirty="0" smtClean="0"/>
              <a:t>(</a:t>
            </a:r>
            <a:r>
              <a:rPr lang="en-US" sz="2400" dirty="0"/>
              <a:t>) + </a:t>
            </a:r>
            <a:r>
              <a:rPr lang="en-US" sz="2400" dirty="0" err="1" smtClean="0"/>
              <a:t>right.post</a:t>
            </a:r>
            <a:r>
              <a:rPr lang="en-US" sz="2400" dirty="0" smtClean="0"/>
              <a:t>() + “</a:t>
            </a:r>
            <a:r>
              <a:rPr lang="en-US" sz="2400" dirty="0"/>
              <a:t>+  </a:t>
            </a:r>
            <a:r>
              <a:rPr lang="en-US" sz="2400" dirty="0" smtClean="0"/>
              <a:t>“; </a:t>
            </a:r>
            <a:r>
              <a:rPr lang="en-US" sz="2400" dirty="0"/>
              <a:t>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648200" y="762000"/>
            <a:ext cx="4038600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public abstract class </a:t>
            </a:r>
            <a:r>
              <a:rPr lang="en-US" dirty="0" err="1" smtClean="0"/>
              <a:t>Exp</a:t>
            </a:r>
            <a:r>
              <a:rPr lang="en-US" dirty="0" smtClean="0"/>
              <a:t> {</a:t>
            </a:r>
          </a:p>
          <a:p>
            <a:r>
              <a:rPr lang="en-US" dirty="0" smtClean="0"/>
              <a:t>    public abstract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eval</a:t>
            </a:r>
            <a:r>
              <a:rPr lang="en-US" dirty="0" smtClean="0"/>
              <a:t>();</a:t>
            </a:r>
            <a:endParaRPr lang="en-US" dirty="0"/>
          </a:p>
          <a:p>
            <a:r>
              <a:rPr lang="en-US" dirty="0"/>
              <a:t>    public abstract </a:t>
            </a:r>
            <a:r>
              <a:rPr lang="en-US" dirty="0" smtClean="0"/>
              <a:t>String pre(</a:t>
            </a:r>
            <a:r>
              <a:rPr lang="en-US" dirty="0"/>
              <a:t>)</a:t>
            </a:r>
            <a:r>
              <a:rPr lang="en-US" dirty="0" smtClean="0"/>
              <a:t>;</a:t>
            </a:r>
            <a:endParaRPr lang="en-US" dirty="0"/>
          </a:p>
          <a:p>
            <a:r>
              <a:rPr lang="en-US" dirty="0"/>
              <a:t>    public abstract </a:t>
            </a:r>
            <a:r>
              <a:rPr lang="en-US" dirty="0" smtClean="0"/>
              <a:t>String post(</a:t>
            </a:r>
            <a:r>
              <a:rPr lang="en-US" dirty="0"/>
              <a:t>)</a:t>
            </a:r>
            <a:r>
              <a:rPr lang="en-US" dirty="0" smtClean="0"/>
              <a:t>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5294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Motivation for grammars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579B875-45D7-48A2-BB51-D87190F79C5E}" type="slidenum">
              <a:rPr lang="en-US"/>
              <a:pPr/>
              <a:t>14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524000"/>
            <a:ext cx="4187952" cy="4495800"/>
          </a:xfrm>
          <a:ln/>
        </p:spPr>
        <p:txBody>
          <a:bodyPr rIns="132080">
            <a:no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The cat ate the rat.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The cat ate the rat slowly.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The small cat ate the big rat slowly.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The small cat ate the big rat on the mat slowly.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The </a:t>
            </a:r>
            <a:r>
              <a:rPr lang="en-US" sz="2400" dirty="0">
                <a:solidFill>
                  <a:srgbClr val="800000"/>
                </a:solidFill>
              </a:rPr>
              <a:t>small cat that sat in the hat ate the big rat on the mat slowly, then got sick.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…</a:t>
            </a:r>
          </a:p>
        </p:txBody>
      </p:sp>
      <p:sp>
        <p:nvSpPr>
          <p:cNvPr id="6147" name="Rectangle 3"/>
          <p:cNvSpPr>
            <a:spLocks/>
          </p:cNvSpPr>
          <p:nvPr/>
        </p:nvSpPr>
        <p:spPr bwMode="auto">
          <a:xfrm>
            <a:off x="4953000" y="1676400"/>
            <a:ext cx="3810000" cy="403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Not all sequences of words are legal sentences</a:t>
            </a:r>
          </a:p>
          <a:p>
            <a:pPr marL="39687">
              <a:spcBef>
                <a:spcPts val="350"/>
              </a:spcBef>
              <a:buClr>
                <a:srgbClr val="009900"/>
              </a:buClr>
              <a:buSzPct val="100000"/>
            </a:pPr>
            <a:r>
              <a:rPr lang="en-US" dirty="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	The </a:t>
            </a: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ate cat rat the 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sentences are there?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Java programs?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do we know what programs are legal?</a:t>
            </a:r>
          </a:p>
        </p:txBody>
      </p:sp>
      <p:sp>
        <p:nvSpPr>
          <p:cNvPr id="6148" name="Rectangle 4"/>
          <p:cNvSpPr>
            <a:spLocks/>
          </p:cNvSpPr>
          <p:nvPr/>
        </p:nvSpPr>
        <p:spPr bwMode="auto">
          <a:xfrm>
            <a:off x="304800" y="6019800"/>
            <a:ext cx="802955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050"/>
              </a:spcBef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http://docs.oracle.com/javase/specs/jls/se7/html/index.html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 Grammar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589567"/>
            <a:ext cx="5029200" cy="2982433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Sentence</a:t>
            </a:r>
            <a:r>
              <a:rPr lang="en-US" sz="2400" dirty="0" smtClean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 smtClean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Noun Verb Noun 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Noun</a:t>
            </a:r>
            <a:r>
              <a:rPr lang="en-US" sz="2400" dirty="0" smtClean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9900"/>
                </a:solidFill>
              </a:rPr>
              <a:t>boys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Noun</a:t>
            </a:r>
            <a:r>
              <a:rPr lang="en-US" sz="2400" dirty="0" smtClean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9900"/>
                </a:solidFill>
              </a:rPr>
              <a:t>girls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Noun</a:t>
            </a:r>
            <a:r>
              <a:rPr lang="en-US" sz="2400" dirty="0" smtClean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9900"/>
                </a:solidFill>
              </a:rPr>
              <a:t>bunnies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Verb</a:t>
            </a:r>
            <a:r>
              <a:rPr lang="en-US" sz="2400" dirty="0" smtClean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9900"/>
                </a:solidFill>
              </a:rPr>
              <a:t>like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008000"/>
                </a:solidFill>
              </a:rPr>
              <a:t>  |</a:t>
            </a:r>
            <a:r>
              <a:rPr lang="en-US" sz="2400" dirty="0" smtClean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9900"/>
                </a:solidFill>
              </a:rPr>
              <a:t>see</a:t>
            </a:r>
            <a:endParaRPr lang="en-US" sz="2400" dirty="0">
              <a:solidFill>
                <a:srgbClr val="FF99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372A639-019F-4050-A41F-9FD174F1BDC9}" type="slidenum">
              <a:rPr lang="en-US"/>
              <a:pPr/>
              <a:t>15</a:t>
            </a:fld>
            <a:endParaRPr lang="en-US"/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4724400" y="2286000"/>
            <a:ext cx="4038600" cy="198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White 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space between words does not matter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</a:t>
            </a:r>
            <a:r>
              <a:rPr lang="en-US" sz="1800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very boring grammar because the set of Sentences is finite (exactly 18 sentences)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0" y="4495800"/>
            <a:ext cx="7772400" cy="17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Our sample grammar has these </a:t>
            </a:r>
            <a:r>
              <a:rPr lang="en-US" dirty="0" smtClean="0"/>
              <a:t>rules: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 smtClean="0"/>
              <a:t>A </a:t>
            </a:r>
            <a:r>
              <a:rPr lang="en-US" dirty="0">
                <a:solidFill>
                  <a:srgbClr val="FF0000"/>
                </a:solidFill>
              </a:rPr>
              <a:t>Sentence</a:t>
            </a: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can be </a:t>
            </a: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followed by a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/>
              <a:t> </a:t>
            </a:r>
            <a:r>
              <a:rPr lang="en-US" dirty="0" smtClean="0"/>
              <a:t>followed</a:t>
            </a:r>
            <a:br>
              <a:rPr lang="en-US" dirty="0" smtClean="0"/>
            </a:br>
            <a:r>
              <a:rPr lang="en-US" dirty="0" smtClean="0"/>
              <a:t>          by </a:t>
            </a: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 smtClean="0"/>
              <a:t>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8000"/>
                </a:solidFill>
              </a:rPr>
              <a:t>can </a:t>
            </a:r>
            <a:r>
              <a:rPr lang="en-US" dirty="0">
                <a:solidFill>
                  <a:srgbClr val="008000"/>
                </a:solidFill>
              </a:rPr>
              <a:t>be 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smtClean="0">
                <a:solidFill>
                  <a:srgbClr val="FF6600"/>
                </a:solidFill>
              </a:rPr>
              <a:t>boys </a:t>
            </a:r>
            <a:r>
              <a:rPr lang="en-US" dirty="0" smtClean="0"/>
              <a:t> or  </a:t>
            </a:r>
            <a:r>
              <a:rPr lang="en-US" dirty="0" smtClean="0">
                <a:solidFill>
                  <a:srgbClr val="FF6600"/>
                </a:solidFill>
              </a:rPr>
              <a:t>girls 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6600"/>
                </a:solidFill>
              </a:rPr>
              <a:t>bunnies</a:t>
            </a:r>
            <a:endParaRPr lang="en-US" dirty="0"/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 smtClean="0"/>
              <a:t>A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008000"/>
                </a:solidFill>
              </a:rPr>
              <a:t>can be  </a:t>
            </a:r>
            <a:r>
              <a:rPr lang="en-US" dirty="0" smtClean="0">
                <a:solidFill>
                  <a:srgbClr val="FF6600"/>
                </a:solidFill>
              </a:rPr>
              <a:t>like </a:t>
            </a:r>
            <a:r>
              <a:rPr lang="en-US" dirty="0" smtClean="0"/>
              <a:t> or  </a:t>
            </a:r>
            <a:r>
              <a:rPr lang="en-US" dirty="0" smtClean="0">
                <a:solidFill>
                  <a:srgbClr val="FF6600"/>
                </a:solidFill>
              </a:rPr>
              <a:t>see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 Grammar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447800"/>
            <a:ext cx="4572000" cy="2895600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Noun Verb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endParaRPr lang="en-US" sz="2400" dirty="0">
              <a:solidFill>
                <a:srgbClr val="009900"/>
              </a:solidFill>
            </a:endParaRP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boys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girls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  <a:p>
            <a:pPr marL="209550" indent="-169863">
              <a:lnSpc>
                <a:spcPct val="90000"/>
              </a:lnSpc>
              <a:buClr>
                <a:srgbClr val="009900"/>
              </a:buClr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endParaRPr lang="en-US" sz="2400" dirty="0">
              <a:solidFill>
                <a:srgbClr val="0099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372A639-019F-4050-A41F-9FD174F1BDC9}" type="slidenum">
              <a:rPr lang="en-US"/>
              <a:pPr/>
              <a:t>16</a:t>
            </a:fld>
            <a:endParaRPr lang="en-US"/>
          </a:p>
        </p:txBody>
      </p:sp>
      <p:sp>
        <p:nvSpPr>
          <p:cNvPr id="6" name="Rectangle 3"/>
          <p:cNvSpPr>
            <a:spLocks/>
          </p:cNvSpPr>
          <p:nvPr/>
        </p:nvSpPr>
        <p:spPr bwMode="auto">
          <a:xfrm>
            <a:off x="4953000" y="1447800"/>
            <a:ext cx="3810000" cy="472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lnSpc>
                <a:spcPct val="110000"/>
              </a:lnSpc>
              <a:spcBef>
                <a:spcPts val="413"/>
              </a:spcBef>
              <a:buClr>
                <a:srgbClr val="009900"/>
              </a:buClr>
              <a:buSzPct val="100000"/>
            </a:pPr>
            <a:r>
              <a:rPr lang="en-US" b="1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Grammar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: set of rules for generating sentences 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of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 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language.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9900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7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Examples of Sentence:  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girls see </a:t>
            </a: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bunnies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bunnies like </a:t>
            </a:r>
            <a:r>
              <a:rPr lang="en-US" dirty="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boys</a:t>
            </a:r>
            <a:endParaRPr lang="en-US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7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</a:pPr>
            <a:endParaRPr lang="en-US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4800600"/>
            <a:ext cx="6477000" cy="1764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boys, girls, bunnies, like, see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are called </a:t>
            </a:r>
            <a:r>
              <a:rPr lang="en-US" i="1" dirty="0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tokens</a:t>
            </a:r>
            <a:r>
              <a:rPr lang="en-US" dirty="0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or </a:t>
            </a:r>
            <a:r>
              <a:rPr lang="en-US" i="1" dirty="0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terminals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dirty="0">
                <a:solidFill>
                  <a:srgbClr val="FF0000"/>
                </a:solidFill>
              </a:rPr>
              <a:t>Sentence</a:t>
            </a:r>
            <a:r>
              <a:rPr lang="en-US" dirty="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are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called </a:t>
            </a:r>
            <a:r>
              <a:rPr lang="en-US" i="1" dirty="0" err="1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nonterminals</a:t>
            </a:r>
            <a:endParaRPr lang="en-US" i="1" dirty="0">
              <a:solidFill>
                <a:srgbClr val="80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26157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 </a:t>
            </a:r>
            <a:r>
              <a:rPr lang="en-US" sz="3200" dirty="0" smtClean="0">
                <a:solidFill>
                  <a:srgbClr val="800000"/>
                </a:solidFill>
              </a:rPr>
              <a:t>recursive </a:t>
            </a:r>
            <a:r>
              <a:rPr lang="en-US" sz="3200" dirty="0">
                <a:solidFill>
                  <a:srgbClr val="800000"/>
                </a:solidFill>
              </a:rPr>
              <a:t>g</a:t>
            </a:r>
            <a:r>
              <a:rPr lang="en-US" sz="3200" dirty="0" smtClean="0">
                <a:solidFill>
                  <a:srgbClr val="800000"/>
                </a:solidFill>
              </a:rPr>
              <a:t>rammar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CE25F59-6245-41D9-A682-237F8879F0C1}" type="slidenum">
              <a:rPr lang="en-US"/>
              <a:pPr/>
              <a:t>17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5330952" cy="38100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Sentence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and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or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Noun  Verb</a:t>
            </a:r>
            <a:r>
              <a:rPr lang="en-US" sz="2400" dirty="0" smtClean="0">
                <a:solidFill>
                  <a:srgbClr val="0099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endParaRPr lang="en-US" sz="2400" dirty="0">
              <a:solidFill>
                <a:srgbClr val="009900"/>
              </a:solidFill>
            </a:endParaRP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</a:rPr>
              <a:t>  </a:t>
            </a:r>
            <a:r>
              <a:rPr lang="en-US" sz="2400" dirty="0" smtClean="0">
                <a:solidFill>
                  <a:srgbClr val="FF9900"/>
                </a:solidFill>
              </a:rPr>
              <a:t>boys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 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girls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 smtClean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bunnies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</a:rPr>
              <a:t>  </a:t>
            </a:r>
            <a:r>
              <a:rPr lang="en-US" sz="2400" dirty="0" smtClean="0">
                <a:solidFill>
                  <a:srgbClr val="FF9900"/>
                </a:solidFill>
              </a:rPr>
              <a:t>like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008000"/>
                </a:solidFill>
              </a:rPr>
              <a:t>  |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</a:rPr>
              <a:t>  </a:t>
            </a:r>
            <a:r>
              <a:rPr lang="en-US" sz="2400" dirty="0" smtClean="0">
                <a:solidFill>
                  <a:srgbClr val="FF9900"/>
                </a:solidFill>
              </a:rPr>
              <a:t>see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3886200" y="3429000"/>
            <a:ext cx="4648200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dirty="0" smtClean="0"/>
              <a:t>This grammar is more </a:t>
            </a:r>
            <a:r>
              <a:rPr lang="en-US" dirty="0"/>
              <a:t>interesting than </a:t>
            </a:r>
            <a:r>
              <a:rPr lang="en-US" dirty="0" smtClean="0"/>
              <a:t>previous one </a:t>
            </a:r>
            <a:r>
              <a:rPr lang="en-US" dirty="0"/>
              <a:t>because the set of Sentences is infinite</a:t>
            </a:r>
          </a:p>
        </p:txBody>
      </p:sp>
      <p:sp>
        <p:nvSpPr>
          <p:cNvPr id="7" name="Rectangle 3"/>
          <p:cNvSpPr>
            <a:spLocks/>
          </p:cNvSpPr>
          <p:nvPr/>
        </p:nvSpPr>
        <p:spPr bwMode="auto">
          <a:xfrm>
            <a:off x="3962400" y="4876800"/>
            <a:ext cx="4343400" cy="144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What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makes this set infinite? Answer: </a:t>
            </a:r>
          </a:p>
          <a:p>
            <a:pPr marL="39687">
              <a:spcBef>
                <a:spcPts val="350"/>
              </a:spcBef>
              <a:buClr>
                <a:srgbClr val="9900CC"/>
              </a:buClr>
              <a:buSzPct val="100000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Recursive definition of Sentence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Detour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E2533F6-7F65-4054-9FF8-6FA30B62B3C5}" type="slidenum">
              <a:rPr lang="en-US"/>
              <a:pPr/>
              <a:t>18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226552" cy="4495800"/>
          </a:xfrm>
          <a:ln/>
        </p:spPr>
        <p:txBody>
          <a:bodyPr rIns="132080">
            <a:normAutofit/>
          </a:bodyPr>
          <a:lstStyle/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What if we want to add a period at the end of every sentence?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Sentence  </a:t>
            </a:r>
            <a:r>
              <a:rPr lang="en-US" sz="2400" dirty="0" smtClean="0">
                <a:solidFill>
                  <a:srgbClr val="FF9900"/>
                </a:solidFill>
              </a:rPr>
              <a:t>and</a:t>
            </a:r>
            <a:r>
              <a:rPr lang="en-US" sz="2400" dirty="0" smtClean="0">
                <a:solidFill>
                  <a:srgbClr val="009900"/>
                </a:solidFill>
              </a:rPr>
              <a:t>  </a:t>
            </a:r>
            <a:r>
              <a:rPr lang="en-US" sz="2400" dirty="0" smtClean="0">
                <a:solidFill>
                  <a:srgbClr val="FF0000"/>
                </a:solidFill>
              </a:rPr>
              <a:t>Sentence </a:t>
            </a:r>
            <a:r>
              <a:rPr lang="en-US" sz="2400" dirty="0" smtClean="0">
                <a:solidFill>
                  <a:srgbClr val="FF9900"/>
                </a:solidFill>
              </a:rPr>
              <a:t>.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Sentence  </a:t>
            </a:r>
            <a:r>
              <a:rPr lang="en-US" sz="2400" dirty="0" smtClean="0">
                <a:solidFill>
                  <a:srgbClr val="FF9900"/>
                </a:solidFill>
              </a:rPr>
              <a:t>or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Sentence </a:t>
            </a:r>
            <a:r>
              <a:rPr lang="en-US" sz="2400" dirty="0" smtClean="0">
                <a:solidFill>
                  <a:srgbClr val="FF9900"/>
                </a:solidFill>
              </a:rPr>
              <a:t>.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Noun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.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…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 smtClean="0"/>
              <a:t>Does </a:t>
            </a:r>
            <a:r>
              <a:rPr lang="en-US" sz="2400" dirty="0"/>
              <a:t>this work?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No!  This produces sentences like:</a:t>
            </a:r>
          </a:p>
          <a:p>
            <a:pPr marL="454343" lvl="1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girls like boys . and boys like bunnies . .</a:t>
            </a:r>
          </a:p>
        </p:txBody>
      </p:sp>
      <p:sp>
        <p:nvSpPr>
          <p:cNvPr id="10243" name="AutoShape 3"/>
          <p:cNvSpPr>
            <a:spLocks/>
          </p:cNvSpPr>
          <p:nvPr/>
        </p:nvSpPr>
        <p:spPr bwMode="auto">
          <a:xfrm rot="5400000" flipH="1">
            <a:off x="4542630" y="4220369"/>
            <a:ext cx="211138" cy="21336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4" name="AutoShape 4"/>
          <p:cNvSpPr>
            <a:spLocks/>
          </p:cNvSpPr>
          <p:nvPr/>
        </p:nvSpPr>
        <p:spPr bwMode="auto">
          <a:xfrm rot="5400000" flipH="1">
            <a:off x="1931987" y="4454525"/>
            <a:ext cx="160338" cy="1766888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5" name="Rectangle 5"/>
          <p:cNvSpPr>
            <a:spLocks/>
          </p:cNvSpPr>
          <p:nvPr/>
        </p:nvSpPr>
        <p:spPr bwMode="auto">
          <a:xfrm>
            <a:off x="1411296" y="5484813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6" name="Rectangle 6"/>
          <p:cNvSpPr>
            <a:spLocks/>
          </p:cNvSpPr>
          <p:nvPr/>
        </p:nvSpPr>
        <p:spPr bwMode="auto">
          <a:xfrm>
            <a:off x="4202247" y="5484813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7" name="Rectangle 7"/>
          <p:cNvSpPr>
            <a:spLocks/>
          </p:cNvSpPr>
          <p:nvPr/>
        </p:nvSpPr>
        <p:spPr bwMode="auto">
          <a:xfrm>
            <a:off x="3059247" y="6078379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 rot="5400000" flipH="1">
            <a:off x="3341687" y="3516313"/>
            <a:ext cx="327025" cy="4876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Sentences with </a:t>
            </a:r>
            <a:r>
              <a:rPr lang="en-US" sz="3200" dirty="0" smtClean="0">
                <a:solidFill>
                  <a:srgbClr val="800000"/>
                </a:solidFill>
              </a:rPr>
              <a:t>periods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BE018A8-DCA5-4F7B-8244-B2987076ED9F}" type="slidenum">
              <a:rPr lang="en-US"/>
              <a:pPr/>
              <a:t>19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304800" y="1600200"/>
            <a:ext cx="4949952" cy="4495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 err="1">
                <a:solidFill>
                  <a:srgbClr val="FF0000"/>
                </a:solidFill>
              </a:rPr>
              <a:t>PunctuatedSentence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800" dirty="0">
                <a:solidFill>
                  <a:srgbClr val="FF66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and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or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Noun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Verb</a:t>
            </a:r>
            <a:r>
              <a:rPr lang="en-US" sz="2400" dirty="0" err="1" smtClean="0">
                <a:solidFill>
                  <a:srgbClr val="FF0000"/>
                </a:solidFill>
              </a:rPr>
              <a:t>Noun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endParaRPr lang="en-US" sz="2400" dirty="0">
              <a:solidFill>
                <a:srgbClr val="009900"/>
              </a:solidFill>
            </a:endParaRP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boys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girls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bunnies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like</a:t>
            </a:r>
            <a:endParaRPr lang="en-US" sz="2400" dirty="0">
              <a:solidFill>
                <a:srgbClr val="FF9900"/>
              </a:solidFill>
            </a:endParaRP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 smtClean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 smtClean="0">
                <a:solidFill>
                  <a:srgbClr val="FF9900"/>
                </a:solidFill>
              </a:rPr>
              <a:t>see</a:t>
            </a:r>
            <a:endParaRPr lang="en-US" sz="2400" dirty="0">
              <a:solidFill>
                <a:srgbClr val="FF9900"/>
              </a:solidFill>
            </a:endParaRP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4495800" y="2971800"/>
            <a:ext cx="4114800" cy="350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ew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rule 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adds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 period only at 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end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of 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sentence.</a:t>
            </a:r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Tokens are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7 words plus the period (.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)</a:t>
            </a:r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G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rammar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is ambiguous:</a:t>
            </a:r>
          </a:p>
          <a:p>
            <a:pPr marL="269875" indent="-230188">
              <a:spcBef>
                <a:spcPts val="450"/>
              </a:spcBef>
            </a:pPr>
            <a:r>
              <a:rPr lang="en-US" b="1" dirty="0" smtClean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	boys </a:t>
            </a: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like girls</a:t>
            </a:r>
          </a:p>
          <a:p>
            <a:pPr marL="269875" indent="-230188">
              <a:spcBef>
                <a:spcPts val="450"/>
              </a:spcBef>
            </a:pPr>
            <a:r>
              <a:rPr lang="en-US" b="1" dirty="0" smtClean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	and </a:t>
            </a: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girls like boys</a:t>
            </a:r>
          </a:p>
          <a:p>
            <a:pPr marL="269875" indent="-230188">
              <a:spcBef>
                <a:spcPts val="450"/>
              </a:spcBef>
            </a:pPr>
            <a:r>
              <a:rPr lang="en-US" b="1" dirty="0" smtClean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	or </a:t>
            </a: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girls like bunnies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Prelim 1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5" descr="grade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92" b="33889"/>
          <a:stretch/>
        </p:blipFill>
        <p:spPr>
          <a:xfrm>
            <a:off x="12700" y="1828800"/>
            <a:ext cx="7576963" cy="4267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010400" y="1905000"/>
            <a:ext cx="18860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Max: 99</a:t>
            </a:r>
          </a:p>
          <a:p>
            <a:r>
              <a:rPr lang="en-US" dirty="0" smtClean="0"/>
              <a:t>Mean: 71.2</a:t>
            </a:r>
          </a:p>
          <a:p>
            <a:r>
              <a:rPr lang="en-US" dirty="0" smtClean="0"/>
              <a:t>Median: 73</a:t>
            </a:r>
          </a:p>
          <a:p>
            <a:r>
              <a:rPr lang="en-US" dirty="0" err="1" smtClean="0"/>
              <a:t>Std</a:t>
            </a:r>
            <a:r>
              <a:rPr lang="en-US" dirty="0" smtClean="0"/>
              <a:t> </a:t>
            </a:r>
            <a:r>
              <a:rPr lang="en-US" dirty="0" err="1" smtClean="0"/>
              <a:t>Dev</a:t>
            </a:r>
            <a:r>
              <a:rPr lang="en-US" dirty="0" smtClean="0"/>
              <a:t>: 14.6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290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Grammars for programming languages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Grammar describes every possible legal expression</a:t>
            </a:r>
          </a:p>
          <a:p>
            <a:pPr marL="365760" lvl="1" indent="0">
              <a:buNone/>
            </a:pPr>
            <a:r>
              <a:rPr lang="en-US" sz="2400" dirty="0" smtClean="0"/>
              <a:t>You could use the grammar for Java to list every possible Java program.  (It would take forever.)</a:t>
            </a:r>
          </a:p>
          <a:p>
            <a:pPr marL="365760" lvl="1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Grammar tells the Java compiler how to “parse” a Java program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838200" y="4876800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800000"/>
                </a:solidFill>
              </a:rPr>
              <a:t>docs.oracle.com</a:t>
            </a:r>
            <a:r>
              <a:rPr lang="en-US" dirty="0">
                <a:solidFill>
                  <a:srgbClr val="800000"/>
                </a:solidFill>
              </a:rPr>
              <a:t>/</a:t>
            </a:r>
            <a:r>
              <a:rPr lang="en-US" dirty="0" err="1">
                <a:solidFill>
                  <a:srgbClr val="800000"/>
                </a:solidFill>
              </a:rPr>
              <a:t>javase</a:t>
            </a:r>
            <a:r>
              <a:rPr lang="en-US" dirty="0">
                <a:solidFill>
                  <a:srgbClr val="800000"/>
                </a:solidFill>
              </a:rPr>
              <a:t>/specs/</a:t>
            </a:r>
            <a:r>
              <a:rPr lang="en-US" dirty="0" err="1">
                <a:solidFill>
                  <a:srgbClr val="800000"/>
                </a:solidFill>
              </a:rPr>
              <a:t>jls</a:t>
            </a:r>
            <a:r>
              <a:rPr lang="en-US" dirty="0">
                <a:solidFill>
                  <a:srgbClr val="800000"/>
                </a:solidFill>
              </a:rPr>
              <a:t>/se7/html/jls-2.html#jls-2.3</a:t>
            </a:r>
          </a:p>
        </p:txBody>
      </p:sp>
    </p:spTree>
    <p:extLst>
      <p:ext uri="{BB962C8B-B14F-4D97-AF65-F5344CB8AC3E}">
        <p14:creationId xmlns:p14="http://schemas.microsoft.com/office/powerpoint/2010/main" val="1586232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Grammar for </a:t>
            </a:r>
            <a:r>
              <a:rPr lang="en-US" sz="3200" dirty="0" smtClean="0">
                <a:solidFill>
                  <a:srgbClr val="800000"/>
                </a:solidFill>
              </a:rPr>
              <a:t>simple </a:t>
            </a:r>
            <a:r>
              <a:rPr lang="en-US" sz="3200" dirty="0">
                <a:solidFill>
                  <a:srgbClr val="800000"/>
                </a:solidFill>
              </a:rPr>
              <a:t>e</a:t>
            </a:r>
            <a:r>
              <a:rPr lang="en-US" sz="3200" dirty="0" smtClean="0">
                <a:solidFill>
                  <a:srgbClr val="800000"/>
                </a:solidFill>
              </a:rPr>
              <a:t>xpressions (not the best)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380C8B2-0D03-48D3-9AC7-BE9885DAE98D}" type="slidenum">
              <a:rPr lang="en-US"/>
              <a:pPr/>
              <a:t>21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492752" cy="4495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000" dirty="0" smtClean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000" dirty="0" smtClean="0">
                <a:solidFill>
                  <a:srgbClr val="0099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integer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000" dirty="0" smtClean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000" dirty="0" smtClean="0">
                <a:solidFill>
                  <a:srgbClr val="0099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( E + E </a:t>
            </a:r>
            <a:r>
              <a:rPr lang="en-US" sz="2000" dirty="0" smtClean="0">
                <a:solidFill>
                  <a:srgbClr val="009900"/>
                </a:solidFill>
                <a:latin typeface="Times New Roman"/>
                <a:cs typeface="Times New Roman"/>
              </a:rPr>
              <a:t>)</a:t>
            </a:r>
            <a:endParaRPr lang="en-US" sz="2000" dirty="0">
              <a:solidFill>
                <a:srgbClr val="0099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000" dirty="0">
                <a:latin typeface="Times New Roman"/>
                <a:cs typeface="Times New Roman"/>
              </a:rPr>
              <a:t>Simple expressions:</a:t>
            </a:r>
          </a:p>
          <a:p>
            <a:pPr marL="408623"/>
            <a:r>
              <a:rPr lang="en-US" sz="2000" dirty="0">
                <a:latin typeface="Times New Roman"/>
                <a:cs typeface="Times New Roman"/>
              </a:rPr>
              <a:t>An E can be an integer.</a:t>
            </a:r>
          </a:p>
          <a:p>
            <a:pPr marL="408623"/>
            <a:r>
              <a:rPr lang="en-US" sz="2000" dirty="0">
                <a:latin typeface="Times New Roman"/>
                <a:cs typeface="Times New Roman"/>
              </a:rPr>
              <a:t>An E can be ‘(’ followed by an E followed by ‘+’ followed by an E followed by ‘)’</a:t>
            </a:r>
          </a:p>
          <a:p>
            <a:endParaRPr lang="en-US" sz="20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000" dirty="0">
                <a:latin typeface="Times New Roman"/>
                <a:cs typeface="Times New Roman"/>
              </a:rPr>
              <a:t>Set of expressions defined by this grammar is a recursively-defined set</a:t>
            </a:r>
          </a:p>
          <a:p>
            <a:pPr marL="408623"/>
            <a:r>
              <a:rPr lang="en-US" sz="2300" dirty="0">
                <a:latin typeface="Times New Roman"/>
                <a:cs typeface="Times New Roman"/>
              </a:rPr>
              <a:t>Is language finite or infinite?</a:t>
            </a:r>
          </a:p>
          <a:p>
            <a:pPr marL="408623"/>
            <a:r>
              <a:rPr lang="en-US" sz="2300" dirty="0">
                <a:latin typeface="Times New Roman"/>
                <a:cs typeface="Times New Roman"/>
              </a:rPr>
              <a:t>Do recursive grammars always yield infinite languages?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5257800" y="1676400"/>
            <a:ext cx="3429000" cy="448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S</a:t>
            </a: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ome 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2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(3 + 34)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((4+23) + 89</a:t>
            </a:r>
            <a:r>
              <a:rPr lang="en-US" dirty="0" smtClean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)</a:t>
            </a:r>
            <a:endParaRPr lang="en-US" dirty="0">
              <a:solidFill>
                <a:srgbClr val="0033CC"/>
              </a:solidFill>
              <a:latin typeface="Times New Roman"/>
              <a:cs typeface="Times New Roman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rgbClr val="0033CC"/>
              </a:solidFill>
              <a:latin typeface="Times New Roman"/>
              <a:cs typeface="Times New Roman"/>
              <a:sym typeface="Arial" charset="0"/>
            </a:endParaRPr>
          </a:p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S</a:t>
            </a: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ome 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illegal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(3 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3 + 4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i="1" dirty="0" smtClean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Tokens</a:t>
            </a: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 of 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this </a:t>
            </a: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grammar: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/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/>
                <a:cs typeface="Times New Roman"/>
                <a:sym typeface="Arial" charset="0"/>
              </a:rPr>
              <a:t>(  +  )   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and any </a:t>
            </a: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  <a:sym typeface="Arial" charset="0"/>
              </a:rPr>
              <a:t>integer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Parsing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A5353F-73C0-49A8-A5DC-C7B49EF3BFEA}" type="slidenum">
              <a:rPr lang="en-US"/>
              <a:pPr/>
              <a:t>22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876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Use a grammar in </a:t>
            </a:r>
            <a:r>
              <a:rPr lang="en-US" sz="2400" dirty="0">
                <a:latin typeface="Times New Roman"/>
                <a:cs typeface="Times New Roman"/>
              </a:rPr>
              <a:t>two </a:t>
            </a:r>
            <a:r>
              <a:rPr lang="en-US" sz="2400" dirty="0" smtClean="0">
                <a:latin typeface="Times New Roman"/>
                <a:cs typeface="Times New Roman"/>
              </a:rPr>
              <a:t>ways:</a:t>
            </a:r>
            <a:endParaRPr lang="en-US" sz="2400" dirty="0">
              <a:latin typeface="Times New Roman"/>
              <a:cs typeface="Times New Roman"/>
            </a:endParaRPr>
          </a:p>
          <a:p>
            <a:pPr marL="408623"/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 grammar defines a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language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(i.e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.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the set of properly structured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sentences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)</a:t>
            </a:r>
          </a:p>
          <a:p>
            <a:pPr marL="408623"/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 grammar can be used to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parse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a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sentence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(thus, checking if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a string is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</a:t>
            </a:r>
            <a:r>
              <a:rPr lang="en-US" sz="2400" i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sentence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is in the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language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To </a:t>
            </a:r>
            <a:r>
              <a:rPr lang="en-US" sz="2400" i="1" dirty="0">
                <a:latin typeface="Times New Roman"/>
                <a:cs typeface="Times New Roman"/>
              </a:rPr>
              <a:t>parse</a:t>
            </a:r>
            <a:r>
              <a:rPr lang="en-US" sz="2400" dirty="0">
                <a:latin typeface="Times New Roman"/>
                <a:cs typeface="Times New Roman"/>
              </a:rPr>
              <a:t> a sentence is to build a </a:t>
            </a:r>
            <a:r>
              <a:rPr lang="en-US" sz="2400" i="1" dirty="0">
                <a:latin typeface="Times New Roman"/>
                <a:cs typeface="Times New Roman"/>
              </a:rPr>
              <a:t>parse </a:t>
            </a:r>
            <a:r>
              <a:rPr lang="en-US" sz="2400" i="1" dirty="0" smtClean="0">
                <a:latin typeface="Times New Roman"/>
                <a:cs typeface="Times New Roman"/>
              </a:rPr>
              <a:t>tree</a:t>
            </a:r>
            <a:r>
              <a:rPr lang="en-US" sz="2400" dirty="0" smtClean="0">
                <a:latin typeface="Times New Roman"/>
                <a:cs typeface="Times New Roman"/>
              </a:rPr>
              <a:t>: much like diagramming a sentence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3315" name="Rectangle 3"/>
          <p:cNvSpPr>
            <a:spLocks/>
          </p:cNvSpPr>
          <p:nvPr/>
        </p:nvSpPr>
        <p:spPr bwMode="auto">
          <a:xfrm>
            <a:off x="4876800" y="1981200"/>
            <a:ext cx="3810000" cy="125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Example: Show that </a:t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 smtClean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     (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(4+23) + 89) </a:t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is a valid expression E by building a </a:t>
            </a: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parse tree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150226" y="3554968"/>
            <a:ext cx="3209420" cy="2922032"/>
            <a:chOff x="5150226" y="3554968"/>
            <a:chExt cx="3209420" cy="2922032"/>
          </a:xfrm>
        </p:grpSpPr>
        <p:sp>
          <p:nvSpPr>
            <p:cNvPr id="13316" name="Rectangle 4"/>
            <p:cNvSpPr>
              <a:spLocks/>
            </p:cNvSpPr>
            <p:nvPr/>
          </p:nvSpPr>
          <p:spPr bwMode="auto">
            <a:xfrm flipH="1">
              <a:off x="6399432" y="3554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17" name="Rectangle 5"/>
            <p:cNvSpPr>
              <a:spLocks/>
            </p:cNvSpPr>
            <p:nvPr/>
          </p:nvSpPr>
          <p:spPr bwMode="auto">
            <a:xfrm flipH="1">
              <a:off x="5683626" y="4356655"/>
              <a:ext cx="327202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(</a:t>
              </a:r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 flipH="1">
              <a:off x="62121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19" name="Rectangle 7"/>
            <p:cNvSpPr>
              <a:spLocks/>
            </p:cNvSpPr>
            <p:nvPr/>
          </p:nvSpPr>
          <p:spPr bwMode="auto">
            <a:xfrm flipH="1">
              <a:off x="7588576" y="4356655"/>
              <a:ext cx="32697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)</a:t>
              </a:r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 flipH="1">
              <a:off x="71265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1" name="Rectangle 9"/>
            <p:cNvSpPr>
              <a:spLocks/>
            </p:cNvSpPr>
            <p:nvPr/>
          </p:nvSpPr>
          <p:spPr bwMode="auto">
            <a:xfrm flipH="1">
              <a:off x="6660310" y="43550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2" name="Rectangle 10"/>
            <p:cNvSpPr>
              <a:spLocks/>
            </p:cNvSpPr>
            <p:nvPr/>
          </p:nvSpPr>
          <p:spPr bwMode="auto">
            <a:xfrm flipH="1">
              <a:off x="7565011" y="4999593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89</a:t>
              </a:r>
            </a:p>
          </p:txBody>
        </p:sp>
        <p:sp>
          <p:nvSpPr>
            <p:cNvPr id="13323" name="Rectangle 11"/>
            <p:cNvSpPr>
              <a:spLocks/>
            </p:cNvSpPr>
            <p:nvPr/>
          </p:nvSpPr>
          <p:spPr bwMode="auto">
            <a:xfrm flipH="1">
              <a:off x="5150226" y="5271055"/>
              <a:ext cx="327202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(</a:t>
              </a:r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 flipH="1">
              <a:off x="5678707" y="52694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5" name="Rectangle 13"/>
            <p:cNvSpPr>
              <a:spLocks/>
            </p:cNvSpPr>
            <p:nvPr/>
          </p:nvSpPr>
          <p:spPr bwMode="auto">
            <a:xfrm flipH="1">
              <a:off x="7055176" y="5271055"/>
              <a:ext cx="32697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)</a:t>
              </a:r>
            </a:p>
          </p:txBody>
        </p:sp>
        <p:sp>
          <p:nvSpPr>
            <p:cNvPr id="13326" name="Rectangle 14"/>
            <p:cNvSpPr>
              <a:spLocks/>
            </p:cNvSpPr>
            <p:nvPr/>
          </p:nvSpPr>
          <p:spPr bwMode="auto">
            <a:xfrm flipH="1">
              <a:off x="6593107" y="52694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7" name="Rectangle 15"/>
            <p:cNvSpPr>
              <a:spLocks/>
            </p:cNvSpPr>
            <p:nvPr/>
          </p:nvSpPr>
          <p:spPr bwMode="auto">
            <a:xfrm flipH="1">
              <a:off x="6126910" y="52694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8" name="Rectangle 16"/>
            <p:cNvSpPr>
              <a:spLocks/>
            </p:cNvSpPr>
            <p:nvPr/>
          </p:nvSpPr>
          <p:spPr bwMode="auto">
            <a:xfrm flipH="1">
              <a:off x="5728140" y="6093380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4</a:t>
              </a:r>
            </a:p>
          </p:txBody>
        </p:sp>
        <p:sp>
          <p:nvSpPr>
            <p:cNvPr id="13329" name="Rectangle 17"/>
            <p:cNvSpPr>
              <a:spLocks/>
            </p:cNvSpPr>
            <p:nvPr/>
          </p:nvSpPr>
          <p:spPr bwMode="auto">
            <a:xfrm flipH="1">
              <a:off x="6477000" y="61076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23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867400" y="3962400"/>
            <a:ext cx="1752600" cy="457200"/>
            <a:chOff x="5562600" y="3352800"/>
            <a:chExt cx="1752600" cy="457200"/>
          </a:xfrm>
        </p:grpSpPr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H="1">
              <a:off x="5562600" y="3352800"/>
              <a:ext cx="685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 flipH="1">
              <a:off x="6096000" y="3352800"/>
              <a:ext cx="1524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>
              <a:off x="6248400" y="3352800"/>
              <a:ext cx="304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>
              <a:off x="6248400" y="3352800"/>
              <a:ext cx="685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4" name="Line 22"/>
            <p:cNvSpPr>
              <a:spLocks noChangeShapeType="1"/>
            </p:cNvSpPr>
            <p:nvPr/>
          </p:nvSpPr>
          <p:spPr bwMode="auto">
            <a:xfrm>
              <a:off x="6248400" y="3352800"/>
              <a:ext cx="1066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</p:grp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7543800" y="4724400"/>
            <a:ext cx="304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486400" y="4724400"/>
            <a:ext cx="1676400" cy="609600"/>
            <a:chOff x="5181600" y="4114800"/>
            <a:chExt cx="1676400" cy="609600"/>
          </a:xfrm>
        </p:grpSpPr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 flipH="1">
              <a:off x="5181600" y="4114800"/>
              <a:ext cx="9144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7" name="Line 25"/>
            <p:cNvSpPr>
              <a:spLocks noChangeShapeType="1"/>
            </p:cNvSpPr>
            <p:nvPr/>
          </p:nvSpPr>
          <p:spPr bwMode="auto">
            <a:xfrm flipH="1">
              <a:off x="5638800" y="4114800"/>
              <a:ext cx="4572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8" name="Line 26"/>
            <p:cNvSpPr>
              <a:spLocks noChangeShapeType="1"/>
            </p:cNvSpPr>
            <p:nvPr/>
          </p:nvSpPr>
          <p:spPr bwMode="auto">
            <a:xfrm flipH="1">
              <a:off x="6019800" y="4114800"/>
              <a:ext cx="762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9" name="Line 27"/>
            <p:cNvSpPr>
              <a:spLocks noChangeShapeType="1"/>
            </p:cNvSpPr>
            <p:nvPr/>
          </p:nvSpPr>
          <p:spPr bwMode="auto">
            <a:xfrm>
              <a:off x="6096000" y="4114800"/>
              <a:ext cx="3048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40" name="Line 28"/>
            <p:cNvSpPr>
              <a:spLocks noChangeShapeType="1"/>
            </p:cNvSpPr>
            <p:nvPr/>
          </p:nvSpPr>
          <p:spPr bwMode="auto">
            <a:xfrm>
              <a:off x="6096000" y="4114800"/>
              <a:ext cx="7620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</p:grp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5943600" y="56388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6858000" y="56388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4600" y="762000"/>
            <a:ext cx="1892615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</a:t>
            </a: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)</a:t>
            </a:r>
            <a:endParaRPr lang="en-US" dirty="0">
              <a:solidFill>
                <a:srgbClr val="0099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Ambiguity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A5353F-73C0-49A8-A5DC-C7B49EF3BFEA}" type="slidenum">
              <a:rPr lang="en-US"/>
              <a:pPr/>
              <a:t>23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876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Grammar is ambiguous if it allows two parse trees for a sentence. The grammar below, using no parentheses, is ambiguous. The two parse trees to right show this. We don’t know which + to evaluate first in the expression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1 + 2 + 3</a:t>
            </a:r>
            <a:endParaRPr lang="en-US" sz="2400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096000" y="1524000"/>
            <a:ext cx="2045776" cy="2198132"/>
            <a:chOff x="6048083" y="3707368"/>
            <a:chExt cx="2045776" cy="2198132"/>
          </a:xfrm>
        </p:grpSpPr>
        <p:sp>
          <p:nvSpPr>
            <p:cNvPr id="13316" name="Rectangle 4"/>
            <p:cNvSpPr>
              <a:spLocks/>
            </p:cNvSpPr>
            <p:nvPr/>
          </p:nvSpPr>
          <p:spPr bwMode="auto">
            <a:xfrm flipH="1">
              <a:off x="6429083" y="37073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 smtClean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 </a:t>
              </a:r>
              <a:endParaRPr lang="en-US" dirty="0">
                <a:solidFill>
                  <a:schemeClr val="tx1"/>
                </a:solidFill>
                <a:latin typeface="Times New Roman"/>
                <a:cs typeface="Times New Roman"/>
                <a:sym typeface="Arial" charset="0"/>
              </a:endParaRPr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 flipH="1">
              <a:off x="6048083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 flipH="1">
              <a:off x="71265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1" name="Rectangle 9"/>
            <p:cNvSpPr>
              <a:spLocks/>
            </p:cNvSpPr>
            <p:nvPr/>
          </p:nvSpPr>
          <p:spPr bwMode="auto">
            <a:xfrm flipH="1">
              <a:off x="6521826" y="43550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 smtClean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 </a:t>
              </a:r>
              <a:endParaRPr lang="en-US" b="1" dirty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endParaRPr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 flipH="1">
              <a:off x="6669307" y="50027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6" name="Rectangle 14"/>
            <p:cNvSpPr>
              <a:spLocks/>
            </p:cNvSpPr>
            <p:nvPr/>
          </p:nvSpPr>
          <p:spPr bwMode="auto">
            <a:xfrm flipH="1">
              <a:off x="7572083" y="50027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7" name="Rectangle 15"/>
            <p:cNvSpPr>
              <a:spLocks/>
            </p:cNvSpPr>
            <p:nvPr/>
          </p:nvSpPr>
          <p:spPr bwMode="auto">
            <a:xfrm flipH="1">
              <a:off x="7145794" y="50027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8" name="Rectangle 16"/>
            <p:cNvSpPr>
              <a:spLocks/>
            </p:cNvSpPr>
            <p:nvPr/>
          </p:nvSpPr>
          <p:spPr bwMode="auto">
            <a:xfrm flipH="1">
              <a:off x="6048083" y="5536168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1</a:t>
              </a:r>
            </a:p>
          </p:txBody>
        </p:sp>
        <p:sp>
          <p:nvSpPr>
            <p:cNvPr id="13329" name="Rectangle 17"/>
            <p:cNvSpPr>
              <a:spLocks/>
            </p:cNvSpPr>
            <p:nvPr/>
          </p:nvSpPr>
          <p:spPr bwMode="auto">
            <a:xfrm flipH="1">
              <a:off x="6581483" y="55361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 smtClean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</a:t>
              </a:r>
              <a:endParaRPr lang="en-US" b="1" dirty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endParaRPr>
            </a:p>
          </p:txBody>
        </p:sp>
      </p:grp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6934200" y="19050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6781800" y="1905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7391400" y="2590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4953000"/>
            <a:ext cx="1685077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+ E </a:t>
            </a:r>
          </a:p>
        </p:txBody>
      </p:sp>
      <p:sp>
        <p:nvSpPr>
          <p:cNvPr id="37" name="Line 26"/>
          <p:cNvSpPr>
            <a:spLocks noChangeShapeType="1"/>
          </p:cNvSpPr>
          <p:nvPr/>
        </p:nvSpPr>
        <p:spPr bwMode="auto">
          <a:xfrm flipH="1">
            <a:off x="6400800" y="19050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8" name="Line 26"/>
          <p:cNvSpPr>
            <a:spLocks noChangeShapeType="1"/>
          </p:cNvSpPr>
          <p:nvPr/>
        </p:nvSpPr>
        <p:spPr bwMode="auto">
          <a:xfrm flipH="1">
            <a:off x="6324600" y="25908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9" name="Line 26"/>
          <p:cNvSpPr>
            <a:spLocks noChangeShapeType="1"/>
          </p:cNvSpPr>
          <p:nvPr/>
        </p:nvSpPr>
        <p:spPr bwMode="auto">
          <a:xfrm flipH="1">
            <a:off x="7086600" y="25146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0" name="Line 19"/>
          <p:cNvSpPr>
            <a:spLocks noChangeShapeType="1"/>
          </p:cNvSpPr>
          <p:nvPr/>
        </p:nvSpPr>
        <p:spPr bwMode="auto">
          <a:xfrm>
            <a:off x="7543800" y="25146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1" name="Rectangle 17"/>
          <p:cNvSpPr>
            <a:spLocks/>
          </p:cNvSpPr>
          <p:nvPr/>
        </p:nvSpPr>
        <p:spPr bwMode="auto">
          <a:xfrm flipH="1">
            <a:off x="7543800" y="3352800"/>
            <a:ext cx="79463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40639" bIns="0">
            <a:spAutoFit/>
          </a:bodyPr>
          <a:lstStyle/>
          <a:p>
            <a:pPr marL="39688" algn="ctr"/>
            <a:r>
              <a:rPr lang="en-US" b="1" dirty="0" smtClean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rPr>
              <a:t>3</a:t>
            </a:r>
            <a:endParaRPr lang="en-US" b="1" dirty="0">
              <a:solidFill>
                <a:srgbClr val="C00000"/>
              </a:solidFill>
              <a:latin typeface="Times New Roman"/>
              <a:cs typeface="Times New Roman"/>
              <a:sym typeface="Arial" charset="0"/>
            </a:endParaRPr>
          </a:p>
        </p:txBody>
      </p:sp>
      <p:sp>
        <p:nvSpPr>
          <p:cNvPr id="42" name="Line 26"/>
          <p:cNvSpPr>
            <a:spLocks noChangeShapeType="1"/>
          </p:cNvSpPr>
          <p:nvPr/>
        </p:nvSpPr>
        <p:spPr bwMode="auto">
          <a:xfrm flipH="1">
            <a:off x="7010400" y="3200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3" name="Line 26"/>
          <p:cNvSpPr>
            <a:spLocks noChangeShapeType="1"/>
          </p:cNvSpPr>
          <p:nvPr/>
        </p:nvSpPr>
        <p:spPr bwMode="auto">
          <a:xfrm flipV="1">
            <a:off x="7924800" y="3200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5" name="Slide Number Placeholder 3"/>
          <p:cNvSpPr txBox="1">
            <a:spLocks/>
          </p:cNvSpPr>
          <p:nvPr/>
        </p:nvSpPr>
        <p:spPr>
          <a:xfrm>
            <a:off x="0" y="3863022"/>
            <a:ext cx="533400" cy="244476"/>
          </a:xfrm>
          <a:prstGeom prst="rect">
            <a:avLst/>
          </a:prstGeom>
        </p:spPr>
        <p:txBody>
          <a:bodyPr vert="horz" anchor="ctr" anchorCtr="0">
            <a:normAutofit fontScale="85000" lnSpcReduction="20000"/>
          </a:bodyPr>
          <a:lstStyle>
            <a:defPPr>
              <a:defRPr lang="en-US"/>
            </a:defPPr>
            <a:lvl1pPr algn="ctr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sz="1400" b="1" kern="1200">
                <a:solidFill>
                  <a:srgbClr val="FFFFFF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9pPr>
          </a:lstStyle>
          <a:p>
            <a:fld id="{3AA5353F-73C0-49A8-A5DC-C7B49EF3BFEA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5638800" y="4202668"/>
            <a:ext cx="2426776" cy="2262664"/>
            <a:chOff x="5590883" y="3795236"/>
            <a:chExt cx="2426776" cy="2262664"/>
          </a:xfrm>
        </p:grpSpPr>
        <p:sp>
          <p:nvSpPr>
            <p:cNvPr id="48" name="Rectangle 4"/>
            <p:cNvSpPr>
              <a:spLocks/>
            </p:cNvSpPr>
            <p:nvPr/>
          </p:nvSpPr>
          <p:spPr bwMode="auto">
            <a:xfrm flipH="1">
              <a:off x="6429083" y="3795236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 smtClean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 </a:t>
              </a:r>
              <a:endParaRPr lang="en-US" dirty="0">
                <a:solidFill>
                  <a:schemeClr val="tx1"/>
                </a:solidFill>
                <a:latin typeface="Times New Roman"/>
                <a:cs typeface="Times New Roman"/>
                <a:sym typeface="Arial" charset="0"/>
              </a:endParaRPr>
            </a:p>
          </p:txBody>
        </p:sp>
        <p:sp>
          <p:nvSpPr>
            <p:cNvPr id="49" name="Rectangle 6"/>
            <p:cNvSpPr>
              <a:spLocks/>
            </p:cNvSpPr>
            <p:nvPr/>
          </p:nvSpPr>
          <p:spPr bwMode="auto">
            <a:xfrm flipH="1">
              <a:off x="6048083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0" name="Rectangle 8"/>
            <p:cNvSpPr>
              <a:spLocks/>
            </p:cNvSpPr>
            <p:nvPr/>
          </p:nvSpPr>
          <p:spPr bwMode="auto">
            <a:xfrm flipH="1">
              <a:off x="7495883" y="43931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1" name="Rectangle 9"/>
            <p:cNvSpPr>
              <a:spLocks/>
            </p:cNvSpPr>
            <p:nvPr/>
          </p:nvSpPr>
          <p:spPr bwMode="auto">
            <a:xfrm flipH="1">
              <a:off x="6048083" y="51551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 smtClean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 </a:t>
              </a:r>
              <a:endParaRPr lang="en-US" b="1" dirty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endParaRPr>
            </a:p>
          </p:txBody>
        </p:sp>
        <p:sp>
          <p:nvSpPr>
            <p:cNvPr id="52" name="Rectangle 12"/>
            <p:cNvSpPr>
              <a:spLocks/>
            </p:cNvSpPr>
            <p:nvPr/>
          </p:nvSpPr>
          <p:spPr bwMode="auto">
            <a:xfrm flipH="1">
              <a:off x="5590883" y="5078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3" name="Rectangle 14"/>
            <p:cNvSpPr>
              <a:spLocks/>
            </p:cNvSpPr>
            <p:nvPr/>
          </p:nvSpPr>
          <p:spPr bwMode="auto">
            <a:xfrm flipH="1">
              <a:off x="6505283" y="5078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4" name="Rectangle 15"/>
            <p:cNvSpPr>
              <a:spLocks/>
            </p:cNvSpPr>
            <p:nvPr/>
          </p:nvSpPr>
          <p:spPr bwMode="auto">
            <a:xfrm flipH="1">
              <a:off x="7038683" y="51551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55" name="Rectangle 16"/>
            <p:cNvSpPr>
              <a:spLocks/>
            </p:cNvSpPr>
            <p:nvPr/>
          </p:nvSpPr>
          <p:spPr bwMode="auto">
            <a:xfrm flipH="1">
              <a:off x="5590883" y="5688568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1</a:t>
              </a:r>
            </a:p>
          </p:txBody>
        </p:sp>
        <p:sp>
          <p:nvSpPr>
            <p:cNvPr id="56" name="Rectangle 17"/>
            <p:cNvSpPr>
              <a:spLocks/>
            </p:cNvSpPr>
            <p:nvPr/>
          </p:nvSpPr>
          <p:spPr bwMode="auto">
            <a:xfrm flipH="1">
              <a:off x="6352883" y="56885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 smtClean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</a:t>
              </a:r>
              <a:endParaRPr lang="en-US" b="1" dirty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endParaRPr>
            </a:p>
          </p:txBody>
        </p:sp>
      </p:grpSp>
      <p:sp>
        <p:nvSpPr>
          <p:cNvPr id="57" name="Line 19"/>
          <p:cNvSpPr>
            <a:spLocks noChangeShapeType="1"/>
          </p:cNvSpPr>
          <p:nvPr/>
        </p:nvSpPr>
        <p:spPr bwMode="auto">
          <a:xfrm>
            <a:off x="6934200" y="4495800"/>
            <a:ext cx="685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8" name="Line 23"/>
          <p:cNvSpPr>
            <a:spLocks noChangeShapeType="1"/>
          </p:cNvSpPr>
          <p:nvPr/>
        </p:nvSpPr>
        <p:spPr bwMode="auto">
          <a:xfrm>
            <a:off x="6781800" y="4572000"/>
            <a:ext cx="4572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9" name="Line 30"/>
          <p:cNvSpPr>
            <a:spLocks noChangeShapeType="1"/>
          </p:cNvSpPr>
          <p:nvPr/>
        </p:nvSpPr>
        <p:spPr bwMode="auto">
          <a:xfrm>
            <a:off x="6324600" y="51816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066800" y="7239000"/>
            <a:ext cx="1685077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+ E </a:t>
            </a:r>
          </a:p>
        </p:txBody>
      </p:sp>
      <p:sp>
        <p:nvSpPr>
          <p:cNvPr id="61" name="Line 26"/>
          <p:cNvSpPr>
            <a:spLocks noChangeShapeType="1"/>
          </p:cNvSpPr>
          <p:nvPr/>
        </p:nvSpPr>
        <p:spPr bwMode="auto">
          <a:xfrm flipH="1">
            <a:off x="6400800" y="4572000"/>
            <a:ext cx="2286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2" name="Line 26"/>
          <p:cNvSpPr>
            <a:spLocks noChangeShapeType="1"/>
          </p:cNvSpPr>
          <p:nvPr/>
        </p:nvSpPr>
        <p:spPr bwMode="auto">
          <a:xfrm flipH="1">
            <a:off x="5867400" y="5867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3" name="Line 26"/>
          <p:cNvSpPr>
            <a:spLocks noChangeShapeType="1"/>
          </p:cNvSpPr>
          <p:nvPr/>
        </p:nvSpPr>
        <p:spPr bwMode="auto">
          <a:xfrm flipH="1">
            <a:off x="5943600" y="51816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4" name="Line 19"/>
          <p:cNvSpPr>
            <a:spLocks noChangeShapeType="1"/>
          </p:cNvSpPr>
          <p:nvPr/>
        </p:nvSpPr>
        <p:spPr bwMode="auto">
          <a:xfrm>
            <a:off x="6477000" y="51816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5" name="Rectangle 17"/>
          <p:cNvSpPr>
            <a:spLocks/>
          </p:cNvSpPr>
          <p:nvPr/>
        </p:nvSpPr>
        <p:spPr bwMode="auto">
          <a:xfrm flipH="1">
            <a:off x="7391400" y="6096000"/>
            <a:ext cx="79463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40639" bIns="0">
            <a:spAutoFit/>
          </a:bodyPr>
          <a:lstStyle/>
          <a:p>
            <a:pPr marL="39688" algn="ctr"/>
            <a:r>
              <a:rPr lang="en-US" b="1" dirty="0" smtClean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rPr>
              <a:t>3</a:t>
            </a:r>
            <a:endParaRPr lang="en-US" b="1" dirty="0">
              <a:solidFill>
                <a:srgbClr val="C00000"/>
              </a:solidFill>
              <a:latin typeface="Times New Roman"/>
              <a:cs typeface="Times New Roman"/>
              <a:sym typeface="Arial" charset="0"/>
            </a:endParaRPr>
          </a:p>
        </p:txBody>
      </p:sp>
      <p:sp>
        <p:nvSpPr>
          <p:cNvPr id="66" name="Line 26"/>
          <p:cNvSpPr>
            <a:spLocks noChangeShapeType="1"/>
          </p:cNvSpPr>
          <p:nvPr/>
        </p:nvSpPr>
        <p:spPr bwMode="auto">
          <a:xfrm flipH="1">
            <a:off x="6781800" y="5867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7" name="Line 26"/>
          <p:cNvSpPr>
            <a:spLocks noChangeShapeType="1"/>
          </p:cNvSpPr>
          <p:nvPr/>
        </p:nvSpPr>
        <p:spPr bwMode="auto">
          <a:xfrm flipV="1">
            <a:off x="7772400" y="5181600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82457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Recursive </a:t>
            </a:r>
            <a:r>
              <a:rPr lang="en-US" sz="3200" dirty="0" smtClean="0">
                <a:solidFill>
                  <a:srgbClr val="FF0000"/>
                </a:solidFill>
              </a:rPr>
              <a:t>descent </a:t>
            </a:r>
            <a:r>
              <a:rPr lang="en-US" sz="3200" dirty="0">
                <a:solidFill>
                  <a:srgbClr val="800000"/>
                </a:solidFill>
              </a:rPr>
              <a:t>p</a:t>
            </a:r>
            <a:r>
              <a:rPr lang="en-US" sz="3200" dirty="0" smtClean="0">
                <a:solidFill>
                  <a:srgbClr val="800000"/>
                </a:solidFill>
              </a:rPr>
              <a:t>arsing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24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3886200"/>
          </a:xfrm>
          <a:ln/>
        </p:spPr>
        <p:txBody>
          <a:bodyPr rIns="132080">
            <a:normAutofit/>
          </a:bodyPr>
          <a:lstStyle/>
          <a:p>
            <a:pPr marL="39687" indent="0">
              <a:buNone/>
            </a:pPr>
            <a:r>
              <a:rPr lang="en-US" sz="2400" dirty="0" smtClean="0"/>
              <a:t>Write a set of mutually </a:t>
            </a:r>
            <a:r>
              <a:rPr lang="en-US" sz="2400" i="1" dirty="0" smtClean="0"/>
              <a:t>recursive methods </a:t>
            </a:r>
            <a:r>
              <a:rPr lang="en-US" sz="2400" dirty="0" smtClean="0"/>
              <a:t>to </a:t>
            </a:r>
            <a:r>
              <a:rPr lang="en-US" sz="2400" dirty="0"/>
              <a:t>check if a sentence is in the </a:t>
            </a:r>
            <a:r>
              <a:rPr lang="en-US" sz="2400" dirty="0" smtClean="0"/>
              <a:t>language (show how to generate parse tree later).</a:t>
            </a:r>
          </a:p>
          <a:p>
            <a:pPr marL="39687" indent="0">
              <a:buNone/>
            </a:pPr>
            <a:endParaRPr lang="en-US" sz="2400" dirty="0" smtClean="0"/>
          </a:p>
          <a:p>
            <a:pPr marL="39687" indent="0">
              <a:buNone/>
            </a:pPr>
            <a:r>
              <a:rPr lang="en-US" sz="2400" dirty="0" smtClean="0"/>
              <a:t>One method for each nonterminal of the grammar. The method is completely determined by the rules for that nonterminal. On the next pages, we give a high-level version of the method for nonterminal </a:t>
            </a:r>
            <a:r>
              <a:rPr lang="en-US" sz="2400" dirty="0" smtClean="0">
                <a:solidFill>
                  <a:srgbClr val="008000"/>
                </a:solidFill>
              </a:rPr>
              <a:t>E: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9900"/>
                </a:solidFill>
                <a:latin typeface="Times New Roman"/>
                <a:cs typeface="Times New Roman"/>
              </a:rPr>
              <a:t>	E 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  <a:p>
            <a:pPr marL="39687" indent="0">
              <a:buNone/>
            </a:pPr>
            <a:endParaRPr lang="en-US" sz="2400" dirty="0" smtClean="0"/>
          </a:p>
          <a:p>
            <a:pPr marL="39687" indent="0">
              <a:buNone/>
            </a:pPr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Parsing an E 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25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8686800" cy="23622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/**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Unprocessed input starts an E. Recognize that E, throwing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away each piece from the input as it is recognized.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Return false if error is detected and true if no errors.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Upon return, processed tokens have been removed from input.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*/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boolean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400800" y="6858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</a:t>
            </a: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)</a:t>
            </a:r>
            <a:endParaRPr lang="en-US" dirty="0">
              <a:solidFill>
                <a:srgbClr val="009900"/>
              </a:solidFill>
              <a:latin typeface="Times New Roman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09600" y="3810000"/>
            <a:ext cx="7315200" cy="1066800"/>
            <a:chOff x="609600" y="3810000"/>
            <a:chExt cx="7315200" cy="1066800"/>
          </a:xfrm>
        </p:grpSpPr>
        <p:sp>
          <p:nvSpPr>
            <p:cNvPr id="3" name="TextBox 2"/>
            <p:cNvSpPr txBox="1"/>
            <p:nvPr/>
          </p:nvSpPr>
          <p:spPr>
            <a:xfrm>
              <a:off x="3500843" y="4415135"/>
              <a:ext cx="44239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</a:rPr>
                <a:t>(   2   +   </a:t>
              </a:r>
              <a:r>
                <a:rPr lang="en-US" dirty="0" smtClean="0">
                  <a:solidFill>
                    <a:srgbClr val="FF0000"/>
                  </a:solidFill>
                </a:rPr>
                <a:t>(   4    +    8    )    +    9   )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" name="Line 29"/>
            <p:cNvSpPr>
              <a:spLocks noChangeShapeType="1"/>
            </p:cNvSpPr>
            <p:nvPr/>
          </p:nvSpPr>
          <p:spPr bwMode="auto">
            <a:xfrm>
              <a:off x="3577043" y="4343400"/>
              <a:ext cx="914400" cy="0"/>
            </a:xfrm>
            <a:prstGeom prst="line">
              <a:avLst/>
            </a:prstGeom>
            <a:noFill/>
            <a:ln w="412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8" name="Line 29"/>
            <p:cNvSpPr>
              <a:spLocks noChangeShapeType="1"/>
            </p:cNvSpPr>
            <p:nvPr/>
          </p:nvSpPr>
          <p:spPr bwMode="auto">
            <a:xfrm>
              <a:off x="4724400" y="4343400"/>
              <a:ext cx="3043643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09600" y="3810000"/>
              <a:ext cx="7315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</a:rPr>
                <a:t>b</a:t>
              </a:r>
              <a:r>
                <a:rPr lang="en-US" dirty="0" smtClean="0">
                  <a:solidFill>
                    <a:schemeClr val="tx1"/>
                  </a:solidFill>
                </a:rPr>
                <a:t>efore call:   </a:t>
              </a:r>
              <a:r>
                <a:rPr lang="en-US" dirty="0" smtClean="0">
                  <a:solidFill>
                    <a:srgbClr val="0000FF"/>
                  </a:solidFill>
                </a:rPr>
                <a:t>already processed</a:t>
              </a:r>
              <a:r>
                <a:rPr lang="en-US" dirty="0" smtClean="0"/>
                <a:t>    </a:t>
              </a:r>
              <a:r>
                <a:rPr lang="en-US" dirty="0" smtClean="0">
                  <a:solidFill>
                    <a:srgbClr val="FF0000"/>
                  </a:solidFill>
                </a:rPr>
                <a:t>unprocessed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3400" y="5181600"/>
            <a:ext cx="8229600" cy="1066800"/>
            <a:chOff x="533400" y="5181600"/>
            <a:chExt cx="8229600" cy="1066800"/>
          </a:xfrm>
        </p:grpSpPr>
        <p:grpSp>
          <p:nvGrpSpPr>
            <p:cNvPr id="11" name="Group 10"/>
            <p:cNvGrpSpPr/>
            <p:nvPr/>
          </p:nvGrpSpPr>
          <p:grpSpPr>
            <a:xfrm>
              <a:off x="609600" y="5181600"/>
              <a:ext cx="8153400" cy="1066800"/>
              <a:chOff x="609600" y="3810000"/>
              <a:chExt cx="8153400" cy="1066800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3500843" y="4415135"/>
                <a:ext cx="44239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8000"/>
                    </a:solidFill>
                  </a:rPr>
                  <a:t>(   2   +   (   4    +    8    )  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+    9   )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Line 29"/>
              <p:cNvSpPr>
                <a:spLocks noChangeShapeType="1"/>
              </p:cNvSpPr>
              <p:nvPr/>
            </p:nvSpPr>
            <p:spPr bwMode="auto">
              <a:xfrm>
                <a:off x="3577042" y="4343400"/>
                <a:ext cx="2899957" cy="0"/>
              </a:xfrm>
              <a:prstGeom prst="line">
                <a:avLst/>
              </a:prstGeom>
              <a:noFill/>
              <a:ln w="412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4" name="Line 29"/>
              <p:cNvSpPr>
                <a:spLocks noChangeShapeType="1"/>
              </p:cNvSpPr>
              <p:nvPr/>
            </p:nvSpPr>
            <p:spPr bwMode="auto">
              <a:xfrm>
                <a:off x="6858000" y="4343400"/>
                <a:ext cx="1371599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09600" y="3810000"/>
                <a:ext cx="815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after call:                                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already processed</a:t>
                </a:r>
                <a:r>
                  <a:rPr lang="en-US" dirty="0" smtClean="0"/>
                  <a:t>  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unprocessed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533400" y="5562600"/>
              <a:ext cx="23209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(call returns true)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3989565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sz="2400" dirty="0" smtClean="0"/>
              <a:t>Specification: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** Unprocessed input starts an E. …*/</a:t>
            </a:r>
            <a:b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</a:b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26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537448" cy="44958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boolean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an integer)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 it from input and return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true;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is not 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‘(‘ )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 false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(!</a:t>
            </a:r>
            <a:r>
              <a:rPr lang="en-US" sz="2400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()) return false;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‘+‘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 return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false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</a:t>
            </a:r>
            <a:endParaRPr lang="en-US" sz="2400" b="1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(!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()) return false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‘)‘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 return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false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 it from input;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true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</a:p>
          <a:p>
            <a:pPr marL="39687" indent="0" defTabSz="457200">
              <a:spcBef>
                <a:spcPts val="30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}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7" indent="0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9906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</a:t>
            </a: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)</a:t>
            </a:r>
            <a:endParaRPr lang="en-US" dirty="0">
              <a:solidFill>
                <a:srgbClr val="009900"/>
              </a:solidFill>
              <a:latin typeface="Times New Roman"/>
              <a:cs typeface="Times New Roman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33776" y="2514600"/>
            <a:ext cx="7695824" cy="3509665"/>
            <a:chOff x="533776" y="2514600"/>
            <a:chExt cx="7695824" cy="3509665"/>
          </a:xfrm>
        </p:grpSpPr>
        <p:grpSp>
          <p:nvGrpSpPr>
            <p:cNvPr id="3" name="Group 2"/>
            <p:cNvGrpSpPr/>
            <p:nvPr/>
          </p:nvGrpSpPr>
          <p:grpSpPr>
            <a:xfrm>
              <a:off x="533776" y="2514600"/>
              <a:ext cx="7695824" cy="3509665"/>
              <a:chOff x="380999" y="2514600"/>
              <a:chExt cx="7695824" cy="3509665"/>
            </a:xfrm>
          </p:grpSpPr>
          <p:sp>
            <p:nvSpPr>
              <p:cNvPr id="7" name="Line 29"/>
              <p:cNvSpPr>
                <a:spLocks noChangeShapeType="1"/>
              </p:cNvSpPr>
              <p:nvPr/>
            </p:nvSpPr>
            <p:spPr bwMode="auto">
              <a:xfrm flipH="1">
                <a:off x="380999" y="2514600"/>
                <a:ext cx="4356" cy="335280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8" name="Line 29"/>
              <p:cNvSpPr>
                <a:spLocks noChangeShapeType="1"/>
              </p:cNvSpPr>
              <p:nvPr/>
            </p:nvSpPr>
            <p:spPr bwMode="auto">
              <a:xfrm>
                <a:off x="380999" y="2514600"/>
                <a:ext cx="304801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0" name="Line 29"/>
              <p:cNvSpPr>
                <a:spLocks noChangeShapeType="1"/>
              </p:cNvSpPr>
              <p:nvPr/>
            </p:nvSpPr>
            <p:spPr bwMode="auto">
              <a:xfrm>
                <a:off x="381000" y="3352800"/>
                <a:ext cx="304801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2" name="TextBox 1"/>
              <p:cNvSpPr txBox="1"/>
              <p:nvPr/>
            </p:nvSpPr>
            <p:spPr>
              <a:xfrm>
                <a:off x="762000" y="5562600"/>
                <a:ext cx="7314823" cy="461665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Same code used 3 times. Cries out for a method to do that</a:t>
                </a:r>
                <a:endParaRPr lang="en-US" dirty="0"/>
              </a:p>
            </p:txBody>
          </p:sp>
        </p:grpSp>
        <p:sp>
          <p:nvSpPr>
            <p:cNvPr id="13" name="Line 29"/>
            <p:cNvSpPr>
              <a:spLocks noChangeShapeType="1"/>
            </p:cNvSpPr>
            <p:nvPr/>
          </p:nvSpPr>
          <p:spPr bwMode="auto">
            <a:xfrm>
              <a:off x="533777" y="4114800"/>
              <a:ext cx="304801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6" name="Line 29"/>
            <p:cNvSpPr>
              <a:spLocks noChangeShapeType="1"/>
            </p:cNvSpPr>
            <p:nvPr/>
          </p:nvSpPr>
          <p:spPr bwMode="auto">
            <a:xfrm>
              <a:off x="533777" y="5867400"/>
              <a:ext cx="304801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490714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Illustration of parsing to check syntax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05600" y="15240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</a:t>
            </a: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)</a:t>
            </a:r>
            <a:endParaRPr lang="en-US" dirty="0">
              <a:solidFill>
                <a:srgbClr val="00990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33600" y="5791200"/>
            <a:ext cx="53644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687" indent="0">
              <a:buNone/>
            </a:pPr>
            <a:r>
              <a:rPr lang="en-US" dirty="0"/>
              <a:t>	( </a:t>
            </a:r>
            <a:r>
              <a:rPr lang="en-US" dirty="0" smtClean="0"/>
              <a:t>      1    +     (    </a:t>
            </a:r>
            <a:r>
              <a:rPr lang="en-US" dirty="0"/>
              <a:t>2  </a:t>
            </a:r>
            <a:r>
              <a:rPr lang="en-US" dirty="0" smtClean="0"/>
              <a:t>   +     4     )     </a:t>
            </a:r>
            <a:r>
              <a:rPr lang="en-US" dirty="0"/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19800" y="19050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276600" y="2362200"/>
            <a:ext cx="2667000" cy="35052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4952994" y="2362200"/>
            <a:ext cx="1143004" cy="1680865"/>
            <a:chOff x="5223164" y="2501725"/>
            <a:chExt cx="415638" cy="1483795"/>
          </a:xfrm>
        </p:grpSpPr>
        <p:sp>
          <p:nvSpPr>
            <p:cNvPr id="11" name="TextBox 10"/>
            <p:cNvSpPr txBox="1"/>
            <p:nvPr/>
          </p:nvSpPr>
          <p:spPr>
            <a:xfrm>
              <a:off x="5223164" y="3523855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cxnSp>
          <p:nvCxnSpPr>
            <p:cNvPr id="13" name="Straight Connector 12"/>
            <p:cNvCxnSpPr>
              <a:endCxn id="11" idx="0"/>
            </p:cNvCxnSpPr>
            <p:nvPr/>
          </p:nvCxnSpPr>
          <p:spPr>
            <a:xfrm flipH="1">
              <a:off x="5375564" y="2501725"/>
              <a:ext cx="263238" cy="102213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/>
          <p:cNvCxnSpPr/>
          <p:nvPr/>
        </p:nvCxnSpPr>
        <p:spPr>
          <a:xfrm flipH="1">
            <a:off x="3886200" y="3962400"/>
            <a:ext cx="1143000" cy="18288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3" idx="2"/>
          </p:cNvCxnSpPr>
          <p:nvPr/>
        </p:nvCxnSpPr>
        <p:spPr>
          <a:xfrm flipH="1">
            <a:off x="4419600" y="2366665"/>
            <a:ext cx="1786534" cy="3424535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5943600" y="2438399"/>
            <a:ext cx="304805" cy="1637198"/>
            <a:chOff x="5223164" y="2501725"/>
            <a:chExt cx="415640" cy="1325104"/>
          </a:xfrm>
        </p:grpSpPr>
        <p:sp>
          <p:nvSpPr>
            <p:cNvPr id="36" name="TextBox 35"/>
            <p:cNvSpPr txBox="1"/>
            <p:nvPr/>
          </p:nvSpPr>
          <p:spPr>
            <a:xfrm>
              <a:off x="5223164" y="3365164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>
              <a:off x="5430986" y="2501725"/>
              <a:ext cx="207818" cy="863439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44" name="Group 14343"/>
          <p:cNvGrpSpPr/>
          <p:nvPr/>
        </p:nvGrpSpPr>
        <p:grpSpPr>
          <a:xfrm>
            <a:off x="4953000" y="3962400"/>
            <a:ext cx="1828800" cy="1828800"/>
            <a:chOff x="4953000" y="3962400"/>
            <a:chExt cx="1828800" cy="1828800"/>
          </a:xfrm>
        </p:grpSpPr>
        <p:cxnSp>
          <p:nvCxnSpPr>
            <p:cNvPr id="39" name="Straight Connector 38"/>
            <p:cNvCxnSpPr/>
            <p:nvPr/>
          </p:nvCxnSpPr>
          <p:spPr>
            <a:xfrm flipH="1">
              <a:off x="4953000" y="3962400"/>
              <a:ext cx="1143000" cy="182880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172200" y="3962400"/>
              <a:ext cx="609600" cy="182880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/>
          <p:cNvCxnSpPr/>
          <p:nvPr/>
        </p:nvCxnSpPr>
        <p:spPr>
          <a:xfrm>
            <a:off x="6324600" y="2362200"/>
            <a:ext cx="914400" cy="34290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13326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The scanner constructs tokens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28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3886200"/>
          </a:xfrm>
          <a:ln/>
        </p:spPr>
        <p:txBody>
          <a:bodyPr rIns="132080">
            <a:normAutofit/>
          </a:bodyPr>
          <a:lstStyle/>
          <a:p>
            <a:pPr marL="39687" indent="0">
              <a:buNone/>
            </a:pPr>
            <a:r>
              <a:rPr lang="en-US" sz="2400" dirty="0" smtClean="0"/>
              <a:t>An object </a:t>
            </a:r>
            <a:r>
              <a:rPr lang="en-US" sz="2400" dirty="0" smtClean="0">
                <a:solidFill>
                  <a:srgbClr val="FF0000"/>
                </a:solidFill>
              </a:rPr>
              <a:t>scanner</a:t>
            </a:r>
            <a:r>
              <a:rPr lang="en-US" sz="2400" dirty="0" smtClean="0"/>
              <a:t> of class </a:t>
            </a:r>
            <a:r>
              <a:rPr lang="en-US" sz="2400" dirty="0" smtClean="0">
                <a:solidFill>
                  <a:srgbClr val="FF0000"/>
                </a:solidFill>
              </a:rPr>
              <a:t>Scanner</a:t>
            </a:r>
            <a:r>
              <a:rPr lang="en-US" sz="2400" dirty="0" smtClean="0"/>
              <a:t> is in charge of the input String. It constructs the tokens from the String as necessary.</a:t>
            </a:r>
          </a:p>
          <a:p>
            <a:pPr marL="39687" indent="0">
              <a:buNone/>
            </a:pPr>
            <a:r>
              <a:rPr lang="en-US" sz="2400" dirty="0" smtClean="0"/>
              <a:t>e.g. from the string “1464+634” build the token “1464”, the token “+”, and the token “634”.</a:t>
            </a:r>
          </a:p>
          <a:p>
            <a:pPr marL="39687" indent="0">
              <a:buNone/>
            </a:pPr>
            <a:r>
              <a:rPr lang="en-US" sz="2400" dirty="0" smtClean="0"/>
              <a:t>It is ready to work with the part of the input string that has not yet been processed and has thrown away the part that is already processed, in left-to-right fashion.</a:t>
            </a:r>
          </a:p>
          <a:p>
            <a:pPr marL="39687" indent="0">
              <a:buNone/>
            </a:pPr>
            <a:endParaRPr lang="en-US" sz="2400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609600" y="5181600"/>
            <a:ext cx="8153400" cy="1066800"/>
            <a:chOff x="609600" y="5181600"/>
            <a:chExt cx="8153400" cy="1066800"/>
          </a:xfrm>
        </p:grpSpPr>
        <p:sp>
          <p:nvSpPr>
            <p:cNvPr id="6" name="TextBox 5"/>
            <p:cNvSpPr txBox="1"/>
            <p:nvPr/>
          </p:nvSpPr>
          <p:spPr>
            <a:xfrm>
              <a:off x="609600" y="5181600"/>
              <a:ext cx="815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                                               already processed</a:t>
              </a:r>
              <a:r>
                <a:rPr lang="en-US" dirty="0" smtClean="0"/>
                <a:t>    </a:t>
              </a:r>
              <a:r>
                <a:rPr lang="en-US" dirty="0" smtClean="0">
                  <a:solidFill>
                    <a:srgbClr val="FF0000"/>
                  </a:solidFill>
                </a:rPr>
                <a:t>unprocessed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500843" y="5715000"/>
              <a:ext cx="4728756" cy="533400"/>
              <a:chOff x="3500843" y="4343400"/>
              <a:chExt cx="4728756" cy="533400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3500843" y="4415135"/>
                <a:ext cx="44239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8000"/>
                    </a:solidFill>
                  </a:rPr>
                  <a:t>(   2   +   (   4    +    8    )  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+    9   )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1" name="Line 29"/>
              <p:cNvSpPr>
                <a:spLocks noChangeShapeType="1"/>
              </p:cNvSpPr>
              <p:nvPr/>
            </p:nvSpPr>
            <p:spPr bwMode="auto">
              <a:xfrm>
                <a:off x="3577042" y="4343400"/>
                <a:ext cx="2899957" cy="0"/>
              </a:xfrm>
              <a:prstGeom prst="line">
                <a:avLst/>
              </a:prstGeom>
              <a:noFill/>
              <a:ln w="412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2" name="Line 29"/>
              <p:cNvSpPr>
                <a:spLocks noChangeShapeType="1"/>
              </p:cNvSpPr>
              <p:nvPr/>
            </p:nvSpPr>
            <p:spPr bwMode="auto">
              <a:xfrm>
                <a:off x="6858000" y="4343400"/>
                <a:ext cx="1371599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6826381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sz="3200" dirty="0" smtClean="0"/>
              <a:t>Change parser to generate a tree</a:t>
            </a:r>
            <a:endParaRPr lang="en-US" sz="3200" dirty="0">
              <a:solidFill>
                <a:srgbClr val="008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29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537448" cy="15240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… Return a Tree for the E if no error. 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      Return null if there was an error*/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  <a:sym typeface="Courier New" charset="0"/>
              </a:rPr>
              <a:t>T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  <a:sym typeface="Courier New" charset="0"/>
              </a:rPr>
              <a:t>ree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an integer)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 it from input and return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true;</a:t>
            </a: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endParaRPr lang="en-US" sz="2400" dirty="0" smtClean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endParaRPr lang="en-US" sz="2400" dirty="0" smtClean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    …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}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7" indent="0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9906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</a:t>
            </a: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)</a:t>
            </a:r>
            <a:endParaRPr lang="en-US" dirty="0">
              <a:solidFill>
                <a:srgbClr val="009900"/>
              </a:solidFill>
              <a:latin typeface="Times New Roman"/>
              <a:cs typeface="Times New Roman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85354" y="2971800"/>
            <a:ext cx="8301445" cy="2319992"/>
            <a:chOff x="385354" y="2514600"/>
            <a:chExt cx="8301445" cy="2319992"/>
          </a:xfrm>
        </p:grpSpPr>
        <p:sp>
          <p:nvSpPr>
            <p:cNvPr id="4" name="TextBox 3"/>
            <p:cNvSpPr txBox="1"/>
            <p:nvPr/>
          </p:nvSpPr>
          <p:spPr>
            <a:xfrm>
              <a:off x="762000" y="2895600"/>
              <a:ext cx="4110771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i</a:t>
              </a:r>
              <a:r>
                <a:rPr lang="en-US" b="1" dirty="0" smtClean="0"/>
                <a:t>f</a:t>
              </a:r>
              <a:r>
                <a:rPr lang="en-US" dirty="0" smtClean="0"/>
                <a:t> (first token is an integer) {</a:t>
              </a:r>
            </a:p>
            <a:p>
              <a:r>
                <a:rPr lang="en-US" dirty="0"/>
                <a:t> </a:t>
              </a:r>
              <a:r>
                <a:rPr lang="en-US" dirty="0" smtClean="0"/>
                <a:t>  Tree t= </a:t>
              </a:r>
              <a:r>
                <a:rPr lang="en-US" b="1" dirty="0" smtClean="0"/>
                <a:t>new</a:t>
              </a:r>
              <a:r>
                <a:rPr lang="en-US" dirty="0" smtClean="0"/>
                <a:t> Tree(the integer);</a:t>
              </a:r>
            </a:p>
            <a:p>
              <a:r>
                <a:rPr lang="en-US" dirty="0"/>
                <a:t> </a:t>
              </a:r>
              <a:r>
                <a:rPr lang="en-US" dirty="0" smtClean="0"/>
                <a:t>  Remove token from input;</a:t>
              </a:r>
            </a:p>
            <a:p>
              <a:r>
                <a:rPr lang="en-US" dirty="0"/>
                <a:t> </a:t>
              </a:r>
              <a:r>
                <a:rPr lang="en-US" dirty="0" smtClean="0"/>
                <a:t>  </a:t>
              </a:r>
              <a:r>
                <a:rPr lang="en-US" b="1" dirty="0" smtClean="0"/>
                <a:t>return</a:t>
              </a:r>
              <a:r>
                <a:rPr lang="en-US" dirty="0" smtClean="0"/>
                <a:t> t;</a:t>
              </a:r>
              <a:endParaRPr lang="en-US" dirty="0"/>
            </a:p>
            <a:p>
              <a:r>
                <a:rPr lang="en-US" dirty="0" smtClean="0"/>
                <a:t>}</a:t>
              </a:r>
              <a:endParaRPr lang="en-US" dirty="0"/>
            </a:p>
          </p:txBody>
        </p:sp>
        <p:sp>
          <p:nvSpPr>
            <p:cNvPr id="14" name="Line 29"/>
            <p:cNvSpPr>
              <a:spLocks noChangeShapeType="1"/>
            </p:cNvSpPr>
            <p:nvPr/>
          </p:nvSpPr>
          <p:spPr bwMode="auto">
            <a:xfrm>
              <a:off x="385354" y="2514600"/>
              <a:ext cx="8301445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552272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Prelim 1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472"/>
              </p:ext>
            </p:extLst>
          </p:nvPr>
        </p:nvGraphicFramePr>
        <p:xfrm>
          <a:off x="1600200" y="1752600"/>
          <a:ext cx="6172200" cy="4505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</a:tblGrid>
              <a:tr h="563213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Score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Grade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%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</a:tr>
              <a:tr h="563213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90-99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A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26%</a:t>
                      </a:r>
                      <a:endParaRPr lang="en-US" sz="2700" dirty="0"/>
                    </a:p>
                  </a:txBody>
                  <a:tcPr marL="138874" marR="138874" marT="69437" marB="69437" anchor="ctr"/>
                </a:tc>
              </a:tr>
              <a:tr h="563213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82-89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A-/A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63213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70-82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B/B+</a:t>
                      </a:r>
                    </a:p>
                  </a:txBody>
                  <a:tcPr marL="138874" marR="138874" marT="69437" marB="69437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50%</a:t>
                      </a:r>
                    </a:p>
                  </a:txBody>
                  <a:tcPr marL="138874" marR="138874" marT="69437" marB="69437" anchor="ctr"/>
                </a:tc>
              </a:tr>
              <a:tr h="563213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62-69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B-/B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63213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50-59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C-/C+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18%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</a:tr>
              <a:tr h="563213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40-49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D/D+</a:t>
                      </a:r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5%</a:t>
                      </a:r>
                    </a:p>
                  </a:txBody>
                  <a:tcPr marL="138874" marR="138874" marT="69437" marB="69437"/>
                </a:tc>
              </a:tr>
              <a:tr h="563213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&lt; 40</a:t>
                      </a:r>
                      <a:endParaRPr lang="en-US" sz="2700" dirty="0"/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F</a:t>
                      </a:r>
                    </a:p>
                  </a:txBody>
                  <a:tcPr marL="138874" marR="138874" marT="69437" marB="6943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 smtClean="0"/>
                        <a:t>3%</a:t>
                      </a:r>
                    </a:p>
                  </a:txBody>
                  <a:tcPr marL="138874" marR="138874" marT="69437" marB="6943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362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Change parser to generate a </a:t>
            </a:r>
            <a:r>
              <a:rPr lang="en-US" sz="3200" dirty="0" smtClean="0">
                <a:solidFill>
                  <a:srgbClr val="800000"/>
                </a:solidFill>
              </a:rPr>
              <a:t>tree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30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537448" cy="44958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… Return a Tree for the E if no error. 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       Return null if there was an error*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  <a:sym typeface="Courier New" charset="0"/>
              </a:rPr>
              <a:t>Tree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an integer)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… ;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is not 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‘(‘ )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 else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</a:t>
            </a: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Tree t1= parse(E);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(t1 == n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ull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‘+‘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 return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 else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emove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it from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input; </a:t>
            </a: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Tree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t2=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parse(E);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t2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== n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ull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(first token is not 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‘)‘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 return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false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it from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input; 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new </a:t>
            </a: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Tree(t1, ‘+’, t2);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 smtClean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}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7" indent="0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413185" y="1226403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</a:t>
            </a:r>
            <a:r>
              <a:rPr lang="en-US" dirty="0" smtClean="0">
                <a:solidFill>
                  <a:srgbClr val="009900"/>
                </a:solidFill>
                <a:latin typeface="Times New Roman"/>
                <a:cs typeface="Times New Roman"/>
              </a:rPr>
              <a:t>)</a:t>
            </a:r>
            <a:endParaRPr lang="en-US" dirty="0">
              <a:solidFill>
                <a:srgbClr val="0099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09379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Code for a stack machine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F39C539-F52E-4B60-8B11-3AA0252F6DF2}" type="slidenum">
              <a:rPr lang="en-US"/>
              <a:pPr/>
              <a:t>31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3962400"/>
          </a:xfrm>
          <a:ln/>
        </p:spPr>
        <p:txBody>
          <a:bodyPr rIns="132080">
            <a:noAutofit/>
          </a:bodyPr>
          <a:lstStyle/>
          <a:p>
            <a:pPr marL="39687" indent="0">
              <a:buNone/>
            </a:pPr>
            <a:r>
              <a:rPr lang="en-US" sz="2400" dirty="0" smtClean="0"/>
              <a:t>Code for 2 + (3 + 4)</a:t>
            </a:r>
            <a:endParaRPr lang="en-US" sz="2400" dirty="0"/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PUSH </a:t>
            </a:r>
            <a:r>
              <a:rPr lang="en-US" sz="2400" dirty="0">
                <a:solidFill>
                  <a:srgbClr val="009900"/>
                </a:solidFill>
              </a:rPr>
              <a:t>2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PUSH 3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PUSH 4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ADD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ADD</a:t>
            </a:r>
          </a:p>
          <a:p>
            <a:pPr marL="0" lvl="1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ADD: remove two top values from stack, add them, and place result on stack</a:t>
            </a:r>
            <a:endParaRPr lang="en-US" sz="2400" dirty="0">
              <a:solidFill>
                <a:srgbClr val="0000FF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" y="2209800"/>
            <a:ext cx="4810375" cy="4195465"/>
            <a:chOff x="304800" y="2209800"/>
            <a:chExt cx="4810375" cy="4195465"/>
          </a:xfrm>
        </p:grpSpPr>
        <p:sp>
          <p:nvSpPr>
            <p:cNvPr id="2" name="TextBox 1"/>
            <p:cNvSpPr txBox="1"/>
            <p:nvPr/>
          </p:nvSpPr>
          <p:spPr>
            <a:xfrm>
              <a:off x="762000" y="5943600"/>
              <a:ext cx="43531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It’s postfix notation!  </a:t>
              </a:r>
              <a:r>
                <a:rPr lang="en-US" b="1" dirty="0" smtClean="0">
                  <a:solidFill>
                    <a:srgbClr val="800000"/>
                  </a:solidFill>
                </a:rPr>
                <a:t>2  3  4  +  +</a:t>
              </a:r>
              <a:endParaRPr lang="en-US" b="1" dirty="0">
                <a:solidFill>
                  <a:srgbClr val="800000"/>
                </a:solidFill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09600" y="2209800"/>
              <a:ext cx="0" cy="19050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04800" y="3048000"/>
              <a:ext cx="0" cy="31242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04800" y="3048000"/>
              <a:ext cx="304800" cy="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2" idx="1"/>
            </p:cNvCxnSpPr>
            <p:nvPr/>
          </p:nvCxnSpPr>
          <p:spPr>
            <a:xfrm>
              <a:off x="304800" y="6172200"/>
              <a:ext cx="457200" cy="2233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6311900" y="4533900"/>
            <a:ext cx="1176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 t a c 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53200" y="4038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553200" y="3505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53200" y="2971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553200" y="3505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51453013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33 0 " pathEditMode="relative" ptsTypes="AA">
                                      <p:cBhvr>
                                        <p:cTn id="2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0.1316 -0.0002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0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5" grpId="1"/>
      <p:bldP spid="16" grpId="0"/>
      <p:bldP spid="16" grpId="1"/>
      <p:bldP spid="1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Code for a stack machine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F39C539-F52E-4B60-8B11-3AA0252F6DF2}" type="slidenum">
              <a:rPr lang="en-US"/>
              <a:pPr/>
              <a:t>32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3962400"/>
          </a:xfrm>
          <a:ln/>
        </p:spPr>
        <p:txBody>
          <a:bodyPr rIns="132080">
            <a:noAutofit/>
          </a:bodyPr>
          <a:lstStyle/>
          <a:p>
            <a:pPr marL="39687" indent="0">
              <a:buNone/>
            </a:pPr>
            <a:r>
              <a:rPr lang="en-US" sz="2400" dirty="0" smtClean="0"/>
              <a:t>Code for 2 + (3 + 4)</a:t>
            </a:r>
            <a:endParaRPr lang="en-US" sz="2400" dirty="0"/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PUSH </a:t>
            </a:r>
            <a:r>
              <a:rPr lang="en-US" sz="2400" dirty="0">
                <a:solidFill>
                  <a:srgbClr val="009900"/>
                </a:solidFill>
              </a:rPr>
              <a:t>2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PUSH 3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PUSH 4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ADD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ADD</a:t>
            </a:r>
          </a:p>
          <a:p>
            <a:pPr marL="0" lvl="1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ADD: remove two top values from stack, add them, and place result on stack</a:t>
            </a:r>
            <a:endParaRPr lang="en-US" sz="2400" dirty="0">
              <a:solidFill>
                <a:srgbClr val="0000FF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" y="2209800"/>
            <a:ext cx="4810375" cy="4195465"/>
            <a:chOff x="304800" y="2209800"/>
            <a:chExt cx="4810375" cy="4195465"/>
          </a:xfrm>
        </p:grpSpPr>
        <p:sp>
          <p:nvSpPr>
            <p:cNvPr id="2" name="TextBox 1"/>
            <p:cNvSpPr txBox="1"/>
            <p:nvPr/>
          </p:nvSpPr>
          <p:spPr>
            <a:xfrm>
              <a:off x="762000" y="5943600"/>
              <a:ext cx="43531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It’s postfix notation!  </a:t>
              </a:r>
              <a:r>
                <a:rPr lang="en-US" b="1" dirty="0" smtClean="0">
                  <a:solidFill>
                    <a:srgbClr val="800000"/>
                  </a:solidFill>
                </a:rPr>
                <a:t>2  3  4  +  +</a:t>
              </a:r>
              <a:endParaRPr lang="en-US" b="1" dirty="0">
                <a:solidFill>
                  <a:srgbClr val="800000"/>
                </a:solidFill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09600" y="2209800"/>
              <a:ext cx="0" cy="19050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04800" y="3048000"/>
              <a:ext cx="0" cy="31242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04800" y="3048000"/>
              <a:ext cx="304800" cy="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2" idx="1"/>
            </p:cNvCxnSpPr>
            <p:nvPr/>
          </p:nvCxnSpPr>
          <p:spPr>
            <a:xfrm>
              <a:off x="304800" y="6172200"/>
              <a:ext cx="457200" cy="2233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6311900" y="4533900"/>
            <a:ext cx="1176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 t a c 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53200" y="4038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553200" y="3581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53200" y="4038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72842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26 -0.00023 L 0.14826 -0.00023 " pathEditMode="relative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14826 -0.000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1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7" grpId="0"/>
      <p:bldP spid="17" grpId="1"/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Use parser </a:t>
            </a:r>
            <a:r>
              <a:rPr lang="en-US" sz="3200" dirty="0">
                <a:solidFill>
                  <a:srgbClr val="800000"/>
                </a:solidFill>
              </a:rPr>
              <a:t>to </a:t>
            </a:r>
            <a:r>
              <a:rPr lang="en-US" sz="3200" dirty="0" smtClean="0">
                <a:solidFill>
                  <a:srgbClr val="800000"/>
                </a:solidFill>
              </a:rPr>
              <a:t>generate code for a stack machine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F39C539-F52E-4B60-8B11-3AA0252F6DF2}" type="slidenum">
              <a:rPr lang="en-US"/>
              <a:pPr/>
              <a:t>33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3962400"/>
          </a:xfrm>
          <a:ln/>
        </p:spPr>
        <p:txBody>
          <a:bodyPr rIns="132080">
            <a:noAutofit/>
          </a:bodyPr>
          <a:lstStyle/>
          <a:p>
            <a:pPr marL="39687" indent="0">
              <a:buNone/>
            </a:pPr>
            <a:r>
              <a:rPr lang="en-US" sz="2400" dirty="0" smtClean="0"/>
              <a:t>Code for 2 + (3 + 4)</a:t>
            </a:r>
            <a:endParaRPr lang="en-US" sz="2400" dirty="0"/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PUSH </a:t>
            </a:r>
            <a:r>
              <a:rPr lang="en-US" sz="2400" dirty="0">
                <a:solidFill>
                  <a:srgbClr val="009900"/>
                </a:solidFill>
              </a:rPr>
              <a:t>2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PUSH 3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PUSH 4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ADD</a:t>
            </a:r>
          </a:p>
          <a:p>
            <a:pPr marL="381000" lvl="1" indent="0"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ADD</a:t>
            </a:r>
          </a:p>
          <a:p>
            <a:pPr marL="0" lvl="1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ADD: remove two top values from stack, add them, and place result on stack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2531" name="Rectangle 3"/>
          <p:cNvSpPr>
            <a:spLocks/>
          </p:cNvSpPr>
          <p:nvPr/>
        </p:nvSpPr>
        <p:spPr bwMode="auto">
          <a:xfrm>
            <a:off x="4572000" y="1676400"/>
            <a:ext cx="4038600" cy="367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dirty="0" err="1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parseE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can generate code 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as follows:</a:t>
            </a:r>
          </a:p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For integer </a:t>
            </a:r>
            <a:r>
              <a:rPr lang="en-US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, </a:t>
            </a:r>
            <a:r>
              <a:rPr lang="en-US" dirty="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return </a:t>
            </a: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string </a:t>
            </a:r>
            <a:r>
              <a:rPr lang="en-US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“PUSH ” + </a:t>
            </a:r>
            <a:r>
              <a:rPr lang="en-US" dirty="0" err="1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 + “\n”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For (E1 + E2), </a:t>
            </a:r>
            <a:r>
              <a:rPr lang="en-US" dirty="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return a string containing</a:t>
            </a:r>
            <a:endParaRPr lang="en-US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  <a:p>
            <a:pPr marL="666750" lvl="1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dirty="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Code for E1</a:t>
            </a:r>
          </a:p>
          <a:p>
            <a:pPr marL="666750" lvl="1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dirty="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Code for E2</a:t>
            </a:r>
            <a:endParaRPr lang="en-US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  <a:p>
            <a:pPr marL="666750" lvl="1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dirty="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“ADD\n”</a:t>
            </a: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/>
            </a:r>
            <a:b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</a:br>
            <a:endParaRPr lang="en-US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" y="2209800"/>
            <a:ext cx="4810375" cy="4195465"/>
            <a:chOff x="304800" y="2209800"/>
            <a:chExt cx="4810375" cy="4195465"/>
          </a:xfrm>
        </p:grpSpPr>
        <p:sp>
          <p:nvSpPr>
            <p:cNvPr id="2" name="TextBox 1"/>
            <p:cNvSpPr txBox="1"/>
            <p:nvPr/>
          </p:nvSpPr>
          <p:spPr>
            <a:xfrm>
              <a:off x="762000" y="5943600"/>
              <a:ext cx="43531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It’s postfix notation!  </a:t>
              </a:r>
              <a:r>
                <a:rPr lang="en-US" b="1" dirty="0" smtClean="0">
                  <a:solidFill>
                    <a:srgbClr val="800000"/>
                  </a:solidFill>
                </a:rPr>
                <a:t>2  3  4  +  +</a:t>
              </a:r>
              <a:endParaRPr lang="en-US" b="1" dirty="0">
                <a:solidFill>
                  <a:srgbClr val="800000"/>
                </a:solidFill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09600" y="2209800"/>
              <a:ext cx="0" cy="19050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04800" y="3048000"/>
              <a:ext cx="0" cy="31242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04800" y="3048000"/>
              <a:ext cx="304800" cy="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2" idx="1"/>
            </p:cNvCxnSpPr>
            <p:nvPr/>
          </p:nvCxnSpPr>
          <p:spPr>
            <a:xfrm>
              <a:off x="304800" y="6172200"/>
              <a:ext cx="457200" cy="2233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0782473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pPr algn="ctr"/>
            <a:r>
              <a:rPr lang="en-US" sz="2800" dirty="0" smtClean="0">
                <a:solidFill>
                  <a:srgbClr val="800000"/>
                </a:solidFill>
              </a:rPr>
              <a:t>Grammar that gives precedence to * over +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0445D9A-206B-4C44-82A5-B10A1574EA43}" type="slidenum">
              <a:rPr lang="en-US"/>
              <a:pPr/>
              <a:t>34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762000" y="1524000"/>
            <a:ext cx="7620000" cy="2819400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 -&gt;  T  { + T }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 -&gt; F { * F }    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F -&gt; integer</a:t>
            </a: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F -&gt; (  E  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5486400"/>
            <a:ext cx="273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lain" startAt="2"/>
            </a:pPr>
            <a:r>
              <a:rPr lang="en-US" dirty="0" smtClean="0"/>
              <a:t> +     3       *      4</a:t>
            </a:r>
          </a:p>
          <a:p>
            <a:r>
              <a:rPr lang="en-US" dirty="0" smtClean="0"/>
              <a:t>   </a:t>
            </a:r>
            <a:r>
              <a:rPr lang="en-US" dirty="0" smtClean="0">
                <a:solidFill>
                  <a:srgbClr val="008000"/>
                </a:solidFill>
              </a:rPr>
              <a:t>says do *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3962400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7800" y="33528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 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19600" y="1600200"/>
            <a:ext cx="42672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Notation: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{  xxx } </a:t>
            </a:r>
            <a:r>
              <a:rPr lang="en-US" dirty="0" smtClean="0">
                <a:solidFill>
                  <a:srgbClr val="800000"/>
                </a:solidFill>
                <a:latin typeface="Times New Roman"/>
                <a:cs typeface="Times New Roman"/>
              </a:rPr>
              <a:t>means</a:t>
            </a:r>
          </a:p>
          <a:p>
            <a:r>
              <a:rPr lang="en-US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0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or more occurrences of </a:t>
            </a:r>
            <a:r>
              <a:rPr lang="en-US" dirty="0" smtClean="0">
                <a:solidFill>
                  <a:srgbClr val="800000"/>
                </a:solidFill>
                <a:latin typeface="Times New Roman"/>
                <a:cs typeface="Times New Roman"/>
              </a:rPr>
              <a:t>xxx.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E: </a:t>
            </a:r>
            <a:r>
              <a:rPr lang="en-US" dirty="0" smtClean="0">
                <a:solidFill>
                  <a:srgbClr val="800000"/>
                </a:solidFill>
                <a:latin typeface="Times New Roman"/>
                <a:cs typeface="Times New Roman"/>
              </a:rPr>
              <a:t>Expression              </a:t>
            </a:r>
            <a:r>
              <a:rPr lang="en-US" b="1" dirty="0" smtClean="0">
                <a:latin typeface="Times New Roman"/>
                <a:cs typeface="Times New Roman"/>
              </a:rPr>
              <a:t>T: </a:t>
            </a:r>
            <a:r>
              <a:rPr lang="en-US" dirty="0" smtClean="0">
                <a:solidFill>
                  <a:srgbClr val="800000"/>
                </a:solidFill>
                <a:latin typeface="Times New Roman"/>
                <a:cs typeface="Times New Roman"/>
              </a:rPr>
              <a:t>Term</a:t>
            </a:r>
          </a:p>
          <a:p>
            <a:r>
              <a:rPr lang="en-US" b="1" dirty="0" smtClean="0">
                <a:latin typeface="Times New Roman"/>
                <a:cs typeface="Times New Roman"/>
              </a:rPr>
              <a:t>F: </a:t>
            </a:r>
            <a:r>
              <a:rPr lang="en-US" dirty="0" smtClean="0">
                <a:solidFill>
                  <a:srgbClr val="800000"/>
                </a:solidFill>
                <a:latin typeface="Times New Roman"/>
                <a:cs typeface="Times New Roman"/>
              </a:rPr>
              <a:t>Factor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1" name="Line 24"/>
          <p:cNvSpPr>
            <a:spLocks noChangeShapeType="1"/>
          </p:cNvSpPr>
          <p:nvPr/>
        </p:nvSpPr>
        <p:spPr bwMode="auto">
          <a:xfrm flipH="1">
            <a:off x="990600" y="4343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2" name="Line 24"/>
          <p:cNvSpPr>
            <a:spLocks noChangeShapeType="1"/>
          </p:cNvSpPr>
          <p:nvPr/>
        </p:nvSpPr>
        <p:spPr bwMode="auto">
          <a:xfrm flipH="1">
            <a:off x="9906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" name="Line 24"/>
          <p:cNvSpPr>
            <a:spLocks noChangeShapeType="1"/>
          </p:cNvSpPr>
          <p:nvPr/>
        </p:nvSpPr>
        <p:spPr bwMode="auto">
          <a:xfrm flipH="1">
            <a:off x="1143000" y="3810000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4" name="Line 24"/>
          <p:cNvSpPr>
            <a:spLocks noChangeShapeType="1"/>
          </p:cNvSpPr>
          <p:nvPr/>
        </p:nvSpPr>
        <p:spPr bwMode="auto">
          <a:xfrm flipH="1">
            <a:off x="1600200" y="3810000"/>
            <a:ext cx="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5" name="Line 24"/>
          <p:cNvSpPr>
            <a:spLocks noChangeShapeType="1"/>
          </p:cNvSpPr>
          <p:nvPr/>
        </p:nvSpPr>
        <p:spPr bwMode="auto">
          <a:xfrm>
            <a:off x="1752600" y="3810000"/>
            <a:ext cx="762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4600" y="3962400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812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 flipH="1">
            <a:off x="2209800" y="4343400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9" name="Line 24"/>
          <p:cNvSpPr>
            <a:spLocks noChangeShapeType="1"/>
          </p:cNvSpPr>
          <p:nvPr/>
        </p:nvSpPr>
        <p:spPr bwMode="auto">
          <a:xfrm flipH="1">
            <a:off x="2743200" y="4343400"/>
            <a:ext cx="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H="1">
            <a:off x="21336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04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2819400" y="4343400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 flipH="1">
            <a:off x="33528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95492" y="4034135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56732" y="31242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   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181600" y="47961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 flipH="1">
            <a:off x="5334000" y="44958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53340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 flipH="1">
            <a:off x="5486400" y="3581400"/>
            <a:ext cx="838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1" name="Line 24"/>
          <p:cNvSpPr>
            <a:spLocks noChangeShapeType="1"/>
          </p:cNvSpPr>
          <p:nvPr/>
        </p:nvSpPr>
        <p:spPr bwMode="auto">
          <a:xfrm flipH="1">
            <a:off x="5943600" y="3581400"/>
            <a:ext cx="457200" cy="1905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2" name="Line 24"/>
          <p:cNvSpPr>
            <a:spLocks noChangeShapeType="1"/>
          </p:cNvSpPr>
          <p:nvPr/>
        </p:nvSpPr>
        <p:spPr bwMode="auto">
          <a:xfrm>
            <a:off x="6553200" y="3581400"/>
            <a:ext cx="609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00800" y="4034135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00800" y="47961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35" name="Line 24"/>
          <p:cNvSpPr>
            <a:spLocks noChangeShapeType="1"/>
          </p:cNvSpPr>
          <p:nvPr/>
        </p:nvSpPr>
        <p:spPr bwMode="auto">
          <a:xfrm flipH="1">
            <a:off x="6553200" y="44958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7" name="Line 24"/>
          <p:cNvSpPr>
            <a:spLocks noChangeShapeType="1"/>
          </p:cNvSpPr>
          <p:nvPr/>
        </p:nvSpPr>
        <p:spPr bwMode="auto">
          <a:xfrm flipH="1">
            <a:off x="65532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96200" y="48006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39" name="Line 24"/>
          <p:cNvSpPr>
            <a:spLocks noChangeShapeType="1"/>
          </p:cNvSpPr>
          <p:nvPr/>
        </p:nvSpPr>
        <p:spPr bwMode="auto">
          <a:xfrm>
            <a:off x="6477000" y="3581400"/>
            <a:ext cx="76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0" name="Line 24"/>
          <p:cNvSpPr>
            <a:spLocks noChangeShapeType="1"/>
          </p:cNvSpPr>
          <p:nvPr/>
        </p:nvSpPr>
        <p:spPr bwMode="auto">
          <a:xfrm flipH="1">
            <a:off x="78486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181600" y="5486400"/>
            <a:ext cx="28905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lain" startAt="2"/>
            </a:pPr>
            <a:r>
              <a:rPr lang="en-US" dirty="0" smtClean="0"/>
              <a:t>  +      3       *      4</a:t>
            </a:r>
          </a:p>
        </p:txBody>
      </p:sp>
      <p:sp>
        <p:nvSpPr>
          <p:cNvPr id="7" name="Rectangle 6"/>
          <p:cNvSpPr/>
          <p:nvPr/>
        </p:nvSpPr>
        <p:spPr>
          <a:xfrm>
            <a:off x="4191000" y="5862935"/>
            <a:ext cx="4785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Try to do + first, can’t </a:t>
            </a:r>
            <a:r>
              <a:rPr lang="en-US" dirty="0" smtClean="0">
                <a:solidFill>
                  <a:srgbClr val="008000"/>
                </a:solidFill>
              </a:rPr>
              <a:t>complete </a:t>
            </a:r>
            <a:r>
              <a:rPr lang="en-US" dirty="0">
                <a:solidFill>
                  <a:srgbClr val="008000"/>
                </a:solidFill>
              </a:rPr>
              <a:t>tree</a:t>
            </a:r>
          </a:p>
        </p:txBody>
      </p:sp>
    </p:spTree>
    <p:extLst>
      <p:ext uri="{BB962C8B-B14F-4D97-AF65-F5344CB8AC3E}">
        <p14:creationId xmlns:p14="http://schemas.microsoft.com/office/powerpoint/2010/main" val="9239752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Does r</a:t>
            </a:r>
            <a:r>
              <a:rPr lang="en-US" sz="3200" dirty="0" smtClean="0">
                <a:solidFill>
                  <a:srgbClr val="800000"/>
                </a:solidFill>
              </a:rPr>
              <a:t>ecursive </a:t>
            </a:r>
            <a:r>
              <a:rPr lang="en-US" sz="3200" dirty="0">
                <a:solidFill>
                  <a:srgbClr val="800000"/>
                </a:solidFill>
              </a:rPr>
              <a:t>d</a:t>
            </a:r>
            <a:r>
              <a:rPr lang="en-US" sz="3200" dirty="0" smtClean="0">
                <a:solidFill>
                  <a:srgbClr val="800000"/>
                </a:solidFill>
              </a:rPr>
              <a:t>escent </a:t>
            </a:r>
            <a:r>
              <a:rPr lang="en-US" sz="3200" dirty="0">
                <a:solidFill>
                  <a:srgbClr val="800000"/>
                </a:solidFill>
              </a:rPr>
              <a:t>a</a:t>
            </a:r>
            <a:r>
              <a:rPr lang="en-US" sz="3200" dirty="0" smtClean="0">
                <a:solidFill>
                  <a:srgbClr val="800000"/>
                </a:solidFill>
              </a:rPr>
              <a:t>lways </a:t>
            </a:r>
            <a:r>
              <a:rPr lang="en-US" sz="3200" dirty="0">
                <a:solidFill>
                  <a:srgbClr val="800000"/>
                </a:solidFill>
              </a:rPr>
              <a:t>w</a:t>
            </a:r>
            <a:r>
              <a:rPr lang="en-US" sz="3200" dirty="0" smtClean="0">
                <a:solidFill>
                  <a:srgbClr val="800000"/>
                </a:solidFill>
              </a:rPr>
              <a:t>ork</a:t>
            </a:r>
            <a:r>
              <a:rPr lang="en-US" sz="3200" dirty="0">
                <a:solidFill>
                  <a:srgbClr val="800000"/>
                </a:solidFill>
              </a:rPr>
              <a:t>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27A55A-33E8-4A5A-AF91-871C8EB22AE0}" type="slidenum">
              <a:rPr lang="en-US"/>
              <a:pPr/>
              <a:t>35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074152" cy="4495800"/>
          </a:xfrm>
          <a:ln/>
        </p:spPr>
        <p:txBody>
          <a:bodyPr rIns="132080">
            <a:noAutofit/>
          </a:bodyPr>
          <a:lstStyle/>
          <a:p>
            <a:pPr marL="39687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S</a:t>
            </a:r>
            <a:r>
              <a:rPr lang="en-US" sz="2400" dirty="0" smtClean="0">
                <a:latin typeface="Times New Roman"/>
                <a:cs typeface="Times New Roman"/>
              </a:rPr>
              <a:t>ome </a:t>
            </a:r>
            <a:r>
              <a:rPr lang="en-US" sz="2400" dirty="0">
                <a:latin typeface="Times New Roman"/>
                <a:cs typeface="Times New Roman"/>
              </a:rPr>
              <a:t>grammars </a:t>
            </a:r>
            <a:r>
              <a:rPr lang="en-US" sz="2400" dirty="0" smtClean="0">
                <a:latin typeface="Times New Roman"/>
                <a:cs typeface="Times New Roman"/>
              </a:rPr>
              <a:t>cannot </a:t>
            </a:r>
            <a:r>
              <a:rPr lang="en-US" sz="2400" dirty="0">
                <a:latin typeface="Times New Roman"/>
                <a:cs typeface="Times New Roman"/>
              </a:rPr>
              <a:t>be used </a:t>
            </a:r>
            <a:r>
              <a:rPr lang="en-US" sz="2400" dirty="0" smtClean="0">
                <a:latin typeface="Times New Roman"/>
                <a:cs typeface="Times New Roman"/>
              </a:rPr>
              <a:t>for recursive </a:t>
            </a:r>
            <a:r>
              <a:rPr lang="en-US" sz="2400" dirty="0">
                <a:latin typeface="Times New Roman"/>
                <a:cs typeface="Times New Roman"/>
              </a:rPr>
              <a:t>descent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rivial </a:t>
            </a:r>
            <a:r>
              <a:rPr lang="en-US" sz="2400" dirty="0">
                <a:solidFill>
                  <a:srgbClr val="0000FF"/>
                </a:solidFill>
                <a:latin typeface="Times New Roman"/>
                <a:cs typeface="Times New Roman"/>
              </a:rPr>
              <a:t>example (causes infinite recursion):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Sa</a:t>
            </a:r>
          </a:p>
          <a:p>
            <a:pPr marL="209550" indent="-169863"/>
            <a:endParaRPr lang="en-US" sz="2400" dirty="0">
              <a:latin typeface="Times New Roman"/>
              <a:cs typeface="Times New Roman"/>
            </a:endParaRPr>
          </a:p>
          <a:p>
            <a:pPr marL="39687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Can rewrite grammar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bA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aA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3555" name="Rectangle 3"/>
          <p:cNvSpPr>
            <a:spLocks/>
          </p:cNvSpPr>
          <p:nvPr/>
        </p:nvSpPr>
        <p:spPr bwMode="auto">
          <a:xfrm>
            <a:off x="4267200" y="3200400"/>
            <a:ext cx="4114800" cy="2438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For some constructs, 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recur-</a:t>
            </a:r>
            <a:r>
              <a:rPr lang="en-US" dirty="0" err="1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sive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descent is hard to </a:t>
            </a:r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use</a:t>
            </a:r>
          </a:p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7">
              <a:spcBef>
                <a:spcPts val="413"/>
              </a:spcBef>
              <a:buClr>
                <a:srgbClr val="9900CC"/>
              </a:buClr>
              <a:buSzPct val="100000"/>
            </a:pPr>
            <a:r>
              <a:rPr lang="en-US" dirty="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Other parsing techniques exist – take the compiler writing course</a:t>
            </a:r>
            <a:endParaRPr lang="en-US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Syntactic </a:t>
            </a:r>
            <a:r>
              <a:rPr lang="en-US" sz="3200" dirty="0" smtClean="0">
                <a:solidFill>
                  <a:srgbClr val="800000"/>
                </a:solidFill>
              </a:rPr>
              <a:t>ambiguity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0445D9A-206B-4C44-82A5-B10A1574EA43}" type="slidenum">
              <a:rPr lang="en-US"/>
              <a:pPr/>
              <a:t>36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762000" y="1524000"/>
            <a:ext cx="7540752" cy="4495800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latin typeface="Times New Roman"/>
                <a:cs typeface="Times New Roman"/>
              </a:rPr>
              <a:t>Sometimes a sentence has more than one parse tree</a:t>
            </a:r>
          </a:p>
          <a:p>
            <a:pPr marL="730250" lvl="2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 |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aaxB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730250" lvl="2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x |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aAb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730250" lvl="2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B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b |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bB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209550" indent="-169863">
              <a:lnSpc>
                <a:spcPct val="90000"/>
              </a:lnSpc>
            </a:pPr>
            <a:endParaRPr lang="en-US" sz="2400" dirty="0">
              <a:latin typeface="Times New Roman"/>
              <a:cs typeface="Times New Roman"/>
            </a:endParaRP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latin typeface="Times New Roman"/>
                <a:cs typeface="Times New Roman"/>
              </a:rPr>
              <a:t>This kind of ambiguity sometimes shows up in programming </a:t>
            </a:r>
            <a:r>
              <a:rPr lang="en-US" sz="2400" dirty="0" smtClean="0">
                <a:latin typeface="Times New Roman"/>
                <a:cs typeface="Times New Roman"/>
              </a:rPr>
              <a:t>languages. In the following, which </a:t>
            </a:r>
            <a:r>
              <a:rPr lang="en-US" sz="2400" b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then</a:t>
            </a:r>
            <a:r>
              <a:rPr lang="en-US" sz="2400" dirty="0" smtClean="0">
                <a:latin typeface="Times New Roman"/>
                <a:cs typeface="Times New Roman"/>
              </a:rPr>
              <a:t> does the </a:t>
            </a:r>
            <a:r>
              <a:rPr lang="en-US" sz="2400" b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else</a:t>
            </a:r>
            <a:r>
              <a:rPr lang="en-US" sz="2400" dirty="0" smtClean="0">
                <a:latin typeface="Times New Roman"/>
                <a:cs typeface="Times New Roman"/>
              </a:rPr>
              <a:t> go with?</a:t>
            </a:r>
            <a:endParaRPr lang="en-US" sz="2400" dirty="0">
              <a:latin typeface="Times New Roman"/>
              <a:cs typeface="Times New Roman"/>
            </a:endParaRPr>
          </a:p>
          <a:p>
            <a:pPr marL="209550" indent="-169863">
              <a:lnSpc>
                <a:spcPct val="90000"/>
              </a:lnSpc>
            </a:pPr>
            <a:endParaRPr lang="en-US" sz="2400" dirty="0">
              <a:latin typeface="Times New Roman"/>
              <a:cs typeface="Times New Roman"/>
            </a:endParaRP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0099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b="1" dirty="0" smtClean="0">
                <a:solidFill>
                  <a:srgbClr val="009900"/>
                </a:solidFill>
                <a:latin typeface="Times New Roman"/>
                <a:cs typeface="Times New Roman"/>
              </a:rPr>
              <a:t>if</a:t>
            </a:r>
            <a:r>
              <a:rPr lang="en-US" sz="2400" dirty="0" smtClean="0">
                <a:solidFill>
                  <a:srgbClr val="0099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E1 </a:t>
            </a:r>
            <a:r>
              <a:rPr lang="en-US" sz="2400" b="1" dirty="0">
                <a:solidFill>
                  <a:srgbClr val="009900"/>
                </a:solidFill>
                <a:latin typeface="Times New Roman"/>
                <a:cs typeface="Times New Roman"/>
              </a:rPr>
              <a:t>then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009900"/>
                </a:solidFill>
                <a:latin typeface="Times New Roman"/>
                <a:cs typeface="Times New Roman"/>
              </a:rPr>
              <a:t>if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E2 </a:t>
            </a:r>
            <a:r>
              <a:rPr lang="en-US" sz="2400" b="1" dirty="0">
                <a:solidFill>
                  <a:srgbClr val="009900"/>
                </a:solidFill>
                <a:latin typeface="Times New Roman"/>
                <a:cs typeface="Times New Roman"/>
              </a:rPr>
              <a:t>then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S1 </a:t>
            </a:r>
            <a:r>
              <a:rPr lang="en-US" sz="2400" b="1" dirty="0">
                <a:solidFill>
                  <a:srgbClr val="009900"/>
                </a:solidFill>
                <a:latin typeface="Times New Roman"/>
                <a:cs typeface="Times New Roman"/>
              </a:rPr>
              <a:t>else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S2</a:t>
            </a:r>
            <a:b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</a:b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91200" y="2209800"/>
            <a:ext cx="1981200" cy="14280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81000" lvl="1" indent="0" algn="r">
              <a:lnSpc>
                <a:spcPct val="90000"/>
              </a:lnSpc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aaxbb</a:t>
            </a:r>
            <a:r>
              <a:rPr lang="en-US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can be parsed in two ways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Syntactic </a:t>
            </a:r>
            <a:r>
              <a:rPr lang="en-US" sz="3200" dirty="0" smtClean="0">
                <a:solidFill>
                  <a:srgbClr val="800000"/>
                </a:solidFill>
              </a:rPr>
              <a:t>ambiguity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0445D9A-206B-4C44-82A5-B10A1574EA43}" type="slidenum">
              <a:rPr lang="en-US"/>
              <a:pPr/>
              <a:t>37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7921752" cy="4495800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latin typeface="Times New Roman"/>
                <a:cs typeface="Times New Roman"/>
              </a:rPr>
              <a:t>This kind of ambiguity sometimes shows up in programming languages. In the following, which </a:t>
            </a:r>
            <a:r>
              <a:rPr lang="en-US" sz="2400" b="1" dirty="0">
                <a:solidFill>
                  <a:srgbClr val="008000"/>
                </a:solidFill>
                <a:latin typeface="Times New Roman"/>
                <a:cs typeface="Times New Roman"/>
              </a:rPr>
              <a:t>then</a:t>
            </a:r>
            <a:r>
              <a:rPr lang="en-US" sz="2400" dirty="0">
                <a:latin typeface="Times New Roman"/>
                <a:cs typeface="Times New Roman"/>
              </a:rPr>
              <a:t> does the </a:t>
            </a:r>
            <a:r>
              <a:rPr lang="en-US" sz="2400" b="1" dirty="0">
                <a:solidFill>
                  <a:srgbClr val="008000"/>
                </a:solidFill>
                <a:latin typeface="Times New Roman"/>
                <a:cs typeface="Times New Roman"/>
              </a:rPr>
              <a:t>else</a:t>
            </a:r>
            <a:r>
              <a:rPr lang="en-US" sz="2400" dirty="0">
                <a:latin typeface="Times New Roman"/>
                <a:cs typeface="Times New Roman"/>
              </a:rPr>
              <a:t> go with?</a:t>
            </a:r>
          </a:p>
          <a:p>
            <a:pPr marL="209550" indent="-169863">
              <a:lnSpc>
                <a:spcPct val="90000"/>
              </a:lnSpc>
            </a:pPr>
            <a:endParaRPr lang="en-US" sz="2400" dirty="0">
              <a:latin typeface="Times New Roman"/>
              <a:cs typeface="Times New Roman"/>
            </a:endParaRP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b="1" dirty="0">
                <a:solidFill>
                  <a:srgbClr val="009900"/>
                </a:solidFill>
                <a:latin typeface="Times New Roman"/>
                <a:cs typeface="Times New Roman"/>
              </a:rPr>
              <a:t>if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E1 </a:t>
            </a:r>
            <a:r>
              <a:rPr lang="en-US" sz="2400" b="1" dirty="0">
                <a:solidFill>
                  <a:srgbClr val="009900"/>
                </a:solidFill>
                <a:latin typeface="Times New Roman"/>
                <a:cs typeface="Times New Roman"/>
              </a:rPr>
              <a:t>then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009900"/>
                </a:solidFill>
                <a:latin typeface="Times New Roman"/>
                <a:cs typeface="Times New Roman"/>
              </a:rPr>
              <a:t>if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E2 </a:t>
            </a:r>
            <a:r>
              <a:rPr lang="en-US" sz="2400" b="1" dirty="0">
                <a:solidFill>
                  <a:srgbClr val="009900"/>
                </a:solidFill>
                <a:latin typeface="Times New Roman"/>
                <a:cs typeface="Times New Roman"/>
              </a:rPr>
              <a:t>then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S1 </a:t>
            </a:r>
            <a:r>
              <a:rPr lang="en-US" sz="2400" b="1" dirty="0">
                <a:solidFill>
                  <a:srgbClr val="009900"/>
                </a:solidFill>
                <a:latin typeface="Times New Roman"/>
                <a:cs typeface="Times New Roman"/>
              </a:rPr>
              <a:t>else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S2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4579" name="Rectangle 3"/>
          <p:cNvSpPr>
            <a:spLocks/>
          </p:cNvSpPr>
          <p:nvPr/>
        </p:nvSpPr>
        <p:spPr bwMode="auto">
          <a:xfrm>
            <a:off x="838200" y="3670300"/>
            <a:ext cx="7391400" cy="280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This ambiguity actually affects the program’s meaning</a:t>
            </a:r>
          </a:p>
          <a:p>
            <a:pPr marL="209550" indent="-169863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7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sz="2000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Resolve it by either</a:t>
            </a:r>
          </a:p>
          <a:p>
            <a:pPr marL="496887" indent="-457200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AutoNum type="arabicParenBoth"/>
            </a:pPr>
            <a:r>
              <a:rPr lang="en-US" sz="2000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Modify the grammar to eliminate the ambiguity (best)</a:t>
            </a:r>
          </a:p>
          <a:p>
            <a:pPr marL="496887" indent="-457200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AutoNum type="arabicParenBoth"/>
            </a:pPr>
            <a:r>
              <a:rPr lang="en-US" sz="2000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Provide an extra non-grammar rule (e.g. </a:t>
            </a:r>
            <a:r>
              <a:rPr lang="en-US" sz="20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else goes with closest if</a:t>
            </a:r>
            <a:r>
              <a:rPr lang="en-US" sz="2000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)</a:t>
            </a:r>
          </a:p>
          <a:p>
            <a:pPr marL="496887" indent="-457200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  <a:buAutoNum type="arabicParenBoth"/>
            </a:pP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7">
              <a:lnSpc>
                <a:spcPct val="90000"/>
              </a:lnSpc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sz="2000" dirty="0" smtClean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Can also think of modifying the language (require end delimiters)</a:t>
            </a:r>
            <a:endParaRPr lang="en-US" sz="2000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996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>
                <a:solidFill>
                  <a:srgbClr val="800000"/>
                </a:solidFill>
                <a:latin typeface="Tw Cen MT" charset="0"/>
                <a:ea typeface="MS PGothic" charset="0"/>
              </a:rPr>
              <a:t>Huffman trees</a:t>
            </a:r>
          </a:p>
        </p:txBody>
      </p:sp>
      <p:sp>
        <p:nvSpPr>
          <p:cNvPr id="3686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9428185B-9EB1-A84E-8446-E40093C6676A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38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36867" name="Oval 2"/>
          <p:cNvSpPr>
            <a:spLocks/>
          </p:cNvSpPr>
          <p:nvPr/>
        </p:nvSpPr>
        <p:spPr bwMode="auto">
          <a:xfrm>
            <a:off x="2971800" y="18669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68" name="Oval 3"/>
          <p:cNvSpPr>
            <a:spLocks/>
          </p:cNvSpPr>
          <p:nvPr/>
        </p:nvSpPr>
        <p:spPr bwMode="auto">
          <a:xfrm>
            <a:off x="1981200" y="27813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69" name="Oval 4"/>
          <p:cNvSpPr>
            <a:spLocks/>
          </p:cNvSpPr>
          <p:nvPr/>
        </p:nvSpPr>
        <p:spPr bwMode="auto">
          <a:xfrm>
            <a:off x="3594100" y="23114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70" name="Oval 5"/>
          <p:cNvSpPr>
            <a:spLocks/>
          </p:cNvSpPr>
          <p:nvPr/>
        </p:nvSpPr>
        <p:spPr bwMode="auto">
          <a:xfrm>
            <a:off x="2298700" y="23114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71" name="Oval 6"/>
          <p:cNvSpPr>
            <a:spLocks/>
          </p:cNvSpPr>
          <p:nvPr/>
        </p:nvSpPr>
        <p:spPr bwMode="auto">
          <a:xfrm>
            <a:off x="2590800" y="27813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72" name="Oval 7"/>
          <p:cNvSpPr>
            <a:spLocks/>
          </p:cNvSpPr>
          <p:nvPr/>
        </p:nvSpPr>
        <p:spPr bwMode="auto">
          <a:xfrm>
            <a:off x="3924300" y="27813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73" name="Oval 8"/>
          <p:cNvSpPr>
            <a:spLocks/>
          </p:cNvSpPr>
          <p:nvPr/>
        </p:nvSpPr>
        <p:spPr bwMode="auto">
          <a:xfrm>
            <a:off x="3289300" y="27813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74" name="Line 9"/>
          <p:cNvSpPr>
            <a:spLocks noChangeShapeType="1"/>
          </p:cNvSpPr>
          <p:nvPr/>
        </p:nvSpPr>
        <p:spPr bwMode="auto">
          <a:xfrm flipH="1">
            <a:off x="3352800" y="2387600"/>
            <a:ext cx="317500" cy="4699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10"/>
          <p:cNvSpPr>
            <a:spLocks noChangeShapeType="1"/>
          </p:cNvSpPr>
          <p:nvPr/>
        </p:nvSpPr>
        <p:spPr bwMode="auto">
          <a:xfrm>
            <a:off x="3657600" y="2387600"/>
            <a:ext cx="355600" cy="4699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11"/>
          <p:cNvSpPr>
            <a:spLocks noChangeShapeType="1"/>
          </p:cNvSpPr>
          <p:nvPr/>
        </p:nvSpPr>
        <p:spPr bwMode="auto">
          <a:xfrm flipH="1">
            <a:off x="2362200" y="1943100"/>
            <a:ext cx="685800" cy="4445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7" name="Line 12"/>
          <p:cNvSpPr>
            <a:spLocks noChangeShapeType="1"/>
          </p:cNvSpPr>
          <p:nvPr/>
        </p:nvSpPr>
        <p:spPr bwMode="auto">
          <a:xfrm>
            <a:off x="2374900" y="2374900"/>
            <a:ext cx="292100" cy="4699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Line 13"/>
          <p:cNvSpPr>
            <a:spLocks noChangeShapeType="1"/>
          </p:cNvSpPr>
          <p:nvPr/>
        </p:nvSpPr>
        <p:spPr bwMode="auto">
          <a:xfrm>
            <a:off x="3048000" y="1943100"/>
            <a:ext cx="609600" cy="4318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14"/>
          <p:cNvSpPr>
            <a:spLocks noChangeShapeType="1"/>
          </p:cNvSpPr>
          <p:nvPr/>
        </p:nvSpPr>
        <p:spPr bwMode="auto">
          <a:xfrm flipH="1">
            <a:off x="2044700" y="2387600"/>
            <a:ext cx="317500" cy="4572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Oval 15"/>
          <p:cNvSpPr>
            <a:spLocks/>
          </p:cNvSpPr>
          <p:nvPr/>
        </p:nvSpPr>
        <p:spPr bwMode="auto">
          <a:xfrm>
            <a:off x="6096000" y="19685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81" name="Oval 16"/>
          <p:cNvSpPr>
            <a:spLocks/>
          </p:cNvSpPr>
          <p:nvPr/>
        </p:nvSpPr>
        <p:spPr bwMode="auto">
          <a:xfrm>
            <a:off x="6400800" y="33655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82" name="Oval 17"/>
          <p:cNvSpPr>
            <a:spLocks/>
          </p:cNvSpPr>
          <p:nvPr/>
        </p:nvSpPr>
        <p:spPr bwMode="auto">
          <a:xfrm>
            <a:off x="6400800" y="24384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83" name="Oval 18"/>
          <p:cNvSpPr>
            <a:spLocks/>
          </p:cNvSpPr>
          <p:nvPr/>
        </p:nvSpPr>
        <p:spPr bwMode="auto">
          <a:xfrm>
            <a:off x="5791200" y="24384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84" name="Oval 19"/>
          <p:cNvSpPr>
            <a:spLocks/>
          </p:cNvSpPr>
          <p:nvPr/>
        </p:nvSpPr>
        <p:spPr bwMode="auto">
          <a:xfrm>
            <a:off x="7073900" y="33655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85" name="Oval 20"/>
          <p:cNvSpPr>
            <a:spLocks/>
          </p:cNvSpPr>
          <p:nvPr/>
        </p:nvSpPr>
        <p:spPr bwMode="auto">
          <a:xfrm>
            <a:off x="6731000" y="29083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86" name="Oval 21"/>
          <p:cNvSpPr>
            <a:spLocks/>
          </p:cNvSpPr>
          <p:nvPr/>
        </p:nvSpPr>
        <p:spPr bwMode="auto">
          <a:xfrm>
            <a:off x="6096000" y="2908300"/>
            <a:ext cx="152400" cy="152400"/>
          </a:xfrm>
          <a:prstGeom prst="ellipse">
            <a:avLst/>
          </a:prstGeom>
          <a:solidFill>
            <a:srgbClr val="0E002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6887" name="Line 22"/>
          <p:cNvSpPr>
            <a:spLocks noChangeShapeType="1"/>
          </p:cNvSpPr>
          <p:nvPr/>
        </p:nvSpPr>
        <p:spPr bwMode="auto">
          <a:xfrm flipH="1">
            <a:off x="6159500" y="2514600"/>
            <a:ext cx="317500" cy="4699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8" name="Line 23"/>
          <p:cNvSpPr>
            <a:spLocks noChangeShapeType="1"/>
          </p:cNvSpPr>
          <p:nvPr/>
        </p:nvSpPr>
        <p:spPr bwMode="auto">
          <a:xfrm>
            <a:off x="6464300" y="2514600"/>
            <a:ext cx="355600" cy="4699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Line 24"/>
          <p:cNvSpPr>
            <a:spLocks noChangeShapeType="1"/>
          </p:cNvSpPr>
          <p:nvPr/>
        </p:nvSpPr>
        <p:spPr bwMode="auto">
          <a:xfrm flipH="1">
            <a:off x="5867400" y="2044700"/>
            <a:ext cx="292100" cy="4572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0" name="Line 25"/>
          <p:cNvSpPr>
            <a:spLocks noChangeShapeType="1"/>
          </p:cNvSpPr>
          <p:nvPr/>
        </p:nvSpPr>
        <p:spPr bwMode="auto">
          <a:xfrm>
            <a:off x="6807200" y="2971800"/>
            <a:ext cx="342900" cy="4826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Line 26"/>
          <p:cNvSpPr>
            <a:spLocks noChangeShapeType="1"/>
          </p:cNvSpPr>
          <p:nvPr/>
        </p:nvSpPr>
        <p:spPr bwMode="auto">
          <a:xfrm>
            <a:off x="6172200" y="2044700"/>
            <a:ext cx="292100" cy="4445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2" name="Line 27"/>
          <p:cNvSpPr>
            <a:spLocks noChangeShapeType="1"/>
          </p:cNvSpPr>
          <p:nvPr/>
        </p:nvSpPr>
        <p:spPr bwMode="auto">
          <a:xfrm flipH="1">
            <a:off x="6489700" y="2984500"/>
            <a:ext cx="317500" cy="45720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3" name="Rectangle 28"/>
          <p:cNvSpPr>
            <a:spLocks/>
          </p:cNvSpPr>
          <p:nvPr/>
        </p:nvSpPr>
        <p:spPr bwMode="auto">
          <a:xfrm>
            <a:off x="6386513" y="29210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0</a:t>
            </a:r>
          </a:p>
        </p:txBody>
      </p:sp>
      <p:sp>
        <p:nvSpPr>
          <p:cNvPr id="36894" name="Rectangle 29"/>
          <p:cNvSpPr>
            <a:spLocks/>
          </p:cNvSpPr>
          <p:nvPr/>
        </p:nvSpPr>
        <p:spPr bwMode="auto">
          <a:xfrm>
            <a:off x="1917700" y="23876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0</a:t>
            </a:r>
          </a:p>
        </p:txBody>
      </p:sp>
      <p:sp>
        <p:nvSpPr>
          <p:cNvPr id="36895" name="Rectangle 30"/>
          <p:cNvSpPr>
            <a:spLocks/>
          </p:cNvSpPr>
          <p:nvPr/>
        </p:nvSpPr>
        <p:spPr bwMode="auto">
          <a:xfrm>
            <a:off x="2476500" y="18669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0</a:t>
            </a:r>
          </a:p>
        </p:txBody>
      </p:sp>
      <p:sp>
        <p:nvSpPr>
          <p:cNvPr id="36896" name="Rectangle 31"/>
          <p:cNvSpPr>
            <a:spLocks/>
          </p:cNvSpPr>
          <p:nvPr/>
        </p:nvSpPr>
        <p:spPr bwMode="auto">
          <a:xfrm>
            <a:off x="5740400" y="19939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0</a:t>
            </a:r>
          </a:p>
        </p:txBody>
      </p:sp>
      <p:sp>
        <p:nvSpPr>
          <p:cNvPr id="36897" name="Rectangle 32"/>
          <p:cNvSpPr>
            <a:spLocks/>
          </p:cNvSpPr>
          <p:nvPr/>
        </p:nvSpPr>
        <p:spPr bwMode="auto">
          <a:xfrm>
            <a:off x="3213100" y="23876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0</a:t>
            </a:r>
          </a:p>
        </p:txBody>
      </p:sp>
      <p:sp>
        <p:nvSpPr>
          <p:cNvPr id="36898" name="Rectangle 33"/>
          <p:cNvSpPr>
            <a:spLocks/>
          </p:cNvSpPr>
          <p:nvPr/>
        </p:nvSpPr>
        <p:spPr bwMode="auto">
          <a:xfrm>
            <a:off x="6070600" y="24511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0</a:t>
            </a:r>
          </a:p>
        </p:txBody>
      </p:sp>
      <p:sp>
        <p:nvSpPr>
          <p:cNvPr id="36899" name="Rectangle 34"/>
          <p:cNvSpPr>
            <a:spLocks/>
          </p:cNvSpPr>
          <p:nvPr/>
        </p:nvSpPr>
        <p:spPr bwMode="auto">
          <a:xfrm>
            <a:off x="6273800" y="19939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</a:t>
            </a:r>
          </a:p>
        </p:txBody>
      </p:sp>
      <p:sp>
        <p:nvSpPr>
          <p:cNvPr id="36900" name="Rectangle 35"/>
          <p:cNvSpPr>
            <a:spLocks/>
          </p:cNvSpPr>
          <p:nvPr/>
        </p:nvSpPr>
        <p:spPr bwMode="auto">
          <a:xfrm>
            <a:off x="3302000" y="18669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</a:t>
            </a:r>
          </a:p>
        </p:txBody>
      </p:sp>
      <p:sp>
        <p:nvSpPr>
          <p:cNvPr id="36901" name="Rectangle 36"/>
          <p:cNvSpPr>
            <a:spLocks/>
          </p:cNvSpPr>
          <p:nvPr/>
        </p:nvSpPr>
        <p:spPr bwMode="auto">
          <a:xfrm>
            <a:off x="2489200" y="23876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</a:t>
            </a:r>
          </a:p>
        </p:txBody>
      </p:sp>
      <p:sp>
        <p:nvSpPr>
          <p:cNvPr id="36902" name="Rectangle 37"/>
          <p:cNvSpPr>
            <a:spLocks/>
          </p:cNvSpPr>
          <p:nvPr/>
        </p:nvSpPr>
        <p:spPr bwMode="auto">
          <a:xfrm>
            <a:off x="3810000" y="23876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</a:t>
            </a:r>
          </a:p>
        </p:txBody>
      </p:sp>
      <p:sp>
        <p:nvSpPr>
          <p:cNvPr id="36903" name="Rectangle 38"/>
          <p:cNvSpPr>
            <a:spLocks/>
          </p:cNvSpPr>
          <p:nvPr/>
        </p:nvSpPr>
        <p:spPr bwMode="auto">
          <a:xfrm>
            <a:off x="6896100" y="29210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</a:t>
            </a:r>
          </a:p>
        </p:txBody>
      </p:sp>
      <p:sp>
        <p:nvSpPr>
          <p:cNvPr id="36904" name="Rectangle 39"/>
          <p:cNvSpPr>
            <a:spLocks/>
          </p:cNvSpPr>
          <p:nvPr/>
        </p:nvSpPr>
        <p:spPr bwMode="auto">
          <a:xfrm>
            <a:off x="6565900" y="24511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</a:t>
            </a:r>
          </a:p>
        </p:txBody>
      </p:sp>
      <p:sp>
        <p:nvSpPr>
          <p:cNvPr id="36905" name="Rectangle 40"/>
          <p:cNvSpPr>
            <a:spLocks/>
          </p:cNvSpPr>
          <p:nvPr/>
        </p:nvSpPr>
        <p:spPr bwMode="auto">
          <a:xfrm>
            <a:off x="6997700" y="34798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</a:t>
            </a:r>
          </a:p>
        </p:txBody>
      </p:sp>
      <p:sp>
        <p:nvSpPr>
          <p:cNvPr id="36906" name="Rectangle 41"/>
          <p:cNvSpPr>
            <a:spLocks/>
          </p:cNvSpPr>
          <p:nvPr/>
        </p:nvSpPr>
        <p:spPr bwMode="auto">
          <a:xfrm>
            <a:off x="5715000" y="25781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</a:t>
            </a:r>
          </a:p>
        </p:txBody>
      </p:sp>
      <p:sp>
        <p:nvSpPr>
          <p:cNvPr id="36907" name="Rectangle 42"/>
          <p:cNvSpPr>
            <a:spLocks/>
          </p:cNvSpPr>
          <p:nvPr/>
        </p:nvSpPr>
        <p:spPr bwMode="auto">
          <a:xfrm>
            <a:off x="6324600" y="34798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a</a:t>
            </a:r>
          </a:p>
        </p:txBody>
      </p:sp>
      <p:sp>
        <p:nvSpPr>
          <p:cNvPr id="36908" name="Rectangle 43"/>
          <p:cNvSpPr>
            <a:spLocks/>
          </p:cNvSpPr>
          <p:nvPr/>
        </p:nvSpPr>
        <p:spPr bwMode="auto">
          <a:xfrm>
            <a:off x="1905000" y="29210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</a:t>
            </a:r>
          </a:p>
        </p:txBody>
      </p:sp>
      <p:sp>
        <p:nvSpPr>
          <p:cNvPr id="36909" name="Rectangle 44"/>
          <p:cNvSpPr>
            <a:spLocks/>
          </p:cNvSpPr>
          <p:nvPr/>
        </p:nvSpPr>
        <p:spPr bwMode="auto">
          <a:xfrm>
            <a:off x="6019800" y="30353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t</a:t>
            </a:r>
          </a:p>
        </p:txBody>
      </p:sp>
      <p:sp>
        <p:nvSpPr>
          <p:cNvPr id="36910" name="Rectangle 45"/>
          <p:cNvSpPr>
            <a:spLocks/>
          </p:cNvSpPr>
          <p:nvPr/>
        </p:nvSpPr>
        <p:spPr bwMode="auto">
          <a:xfrm>
            <a:off x="3848100" y="29210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</a:t>
            </a:r>
          </a:p>
        </p:txBody>
      </p:sp>
      <p:sp>
        <p:nvSpPr>
          <p:cNvPr id="36911" name="Rectangle 46"/>
          <p:cNvSpPr>
            <a:spLocks/>
          </p:cNvSpPr>
          <p:nvPr/>
        </p:nvSpPr>
        <p:spPr bwMode="auto">
          <a:xfrm>
            <a:off x="2489200" y="29210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t</a:t>
            </a:r>
          </a:p>
        </p:txBody>
      </p:sp>
      <p:sp>
        <p:nvSpPr>
          <p:cNvPr id="36912" name="Rectangle 47"/>
          <p:cNvSpPr>
            <a:spLocks/>
          </p:cNvSpPr>
          <p:nvPr/>
        </p:nvSpPr>
        <p:spPr bwMode="auto">
          <a:xfrm>
            <a:off x="3200400" y="2921000"/>
            <a:ext cx="209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2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a</a:t>
            </a:r>
          </a:p>
        </p:txBody>
      </p:sp>
      <p:sp>
        <p:nvSpPr>
          <p:cNvPr id="36913" name="Rectangle 48"/>
          <p:cNvSpPr>
            <a:spLocks/>
          </p:cNvSpPr>
          <p:nvPr/>
        </p:nvSpPr>
        <p:spPr bwMode="auto">
          <a:xfrm>
            <a:off x="3136900" y="3263900"/>
            <a:ext cx="42862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40</a:t>
            </a:r>
          </a:p>
        </p:txBody>
      </p:sp>
      <p:sp>
        <p:nvSpPr>
          <p:cNvPr id="36914" name="Rectangle 49"/>
          <p:cNvSpPr>
            <a:spLocks/>
          </p:cNvSpPr>
          <p:nvPr/>
        </p:nvSpPr>
        <p:spPr bwMode="auto">
          <a:xfrm>
            <a:off x="2425700" y="3263900"/>
            <a:ext cx="42862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63</a:t>
            </a:r>
          </a:p>
        </p:txBody>
      </p:sp>
      <p:sp>
        <p:nvSpPr>
          <p:cNvPr id="36915" name="Rectangle 50"/>
          <p:cNvSpPr>
            <a:spLocks/>
          </p:cNvSpPr>
          <p:nvPr/>
        </p:nvSpPr>
        <p:spPr bwMode="auto">
          <a:xfrm>
            <a:off x="3784600" y="3263900"/>
            <a:ext cx="42862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26</a:t>
            </a:r>
          </a:p>
        </p:txBody>
      </p:sp>
      <p:sp>
        <p:nvSpPr>
          <p:cNvPr id="36916" name="Rectangle 51"/>
          <p:cNvSpPr>
            <a:spLocks/>
          </p:cNvSpPr>
          <p:nvPr/>
        </p:nvSpPr>
        <p:spPr bwMode="auto">
          <a:xfrm>
            <a:off x="1778000" y="3263900"/>
            <a:ext cx="56515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197</a:t>
            </a:r>
          </a:p>
        </p:txBody>
      </p:sp>
      <p:sp>
        <p:nvSpPr>
          <p:cNvPr id="36917" name="Rectangle 52"/>
          <p:cNvSpPr>
            <a:spLocks/>
          </p:cNvSpPr>
          <p:nvPr/>
        </p:nvSpPr>
        <p:spPr bwMode="auto">
          <a:xfrm>
            <a:off x="1790700" y="4165600"/>
            <a:ext cx="49530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/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Fixed length encoding</a:t>
            </a:r>
          </a:p>
          <a:p>
            <a:pPr marL="39688"/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197*2 + 63*2 + 40*2 + 26*2 = 652</a:t>
            </a:r>
          </a:p>
          <a:p>
            <a:pPr marL="39688"/>
            <a:endParaRPr lang="en-US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8"/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Huffman encoding</a:t>
            </a:r>
          </a:p>
          <a:p>
            <a:pPr marL="39688"/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197*1 + 63*2 + 40*3 + 26*3 = 521</a:t>
            </a:r>
          </a:p>
        </p:txBody>
      </p:sp>
    </p:spTree>
    <p:extLst>
      <p:ext uri="{BB962C8B-B14F-4D97-AF65-F5344CB8AC3E}">
        <p14:creationId xmlns:p14="http://schemas.microsoft.com/office/powerpoint/2010/main" val="162912760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>
                <a:solidFill>
                  <a:srgbClr val="800000"/>
                </a:solidFill>
                <a:latin typeface="Tw Cen MT" charset="0"/>
                <a:ea typeface="MS PGothic" charset="0"/>
              </a:rPr>
              <a:t>Huffman compression of “Ulysses”</a:t>
            </a:r>
          </a:p>
        </p:txBody>
      </p:sp>
      <p:sp>
        <p:nvSpPr>
          <p:cNvPr id="3789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9F6064B1-4AE5-2842-B3A9-B0DECA2BA8DD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39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524000"/>
            <a:ext cx="6705600" cy="4716463"/>
          </a:xfrm>
        </p:spPr>
        <p:txBody>
          <a:bodyPr rIns="0">
            <a:noAutofit/>
          </a:bodyPr>
          <a:lstStyle/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 '  242125  00100000   3  110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'e'  139496  01100101   3  000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't'   95660  01110100   4  1010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'a'   89651  01100001   4  1000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'o'   88884  01101111   4  0111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'n'   78465  01101110   4  0101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</a:t>
            </a:r>
            <a:r>
              <a:rPr lang="en-US" sz="20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i</a:t>
            </a: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   76505  01101001   4  0100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's</a:t>
            </a: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   73186  01110011   4  0011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'h'   68625  01101000   5  11111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'r</a:t>
            </a: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   68320  01110010   5  11110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'l'   52657  01101100   5  10111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'u'   32942  01110101   6  111011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'g'   26201  01100111   6  101101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'f'   25248  01100110   6  101100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'.'   21361  00101110   6  011010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'p'   20661  01110000   6  011001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7359650" y="6248400"/>
            <a:ext cx="292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9pPr>
          </a:lstStyle>
          <a:p>
            <a:pPr algn="ctr" eaLnBrk="1" hangingPunct="1"/>
            <a:fld id="{997CA422-3DD4-224F-89A4-8107EC4DE187}" type="slidenum">
              <a:rPr lang="en-US" sz="1400">
                <a:solidFill>
                  <a:schemeClr val="tx1"/>
                </a:solidFill>
                <a:cs typeface="Times New Roman" charset="0"/>
              </a:rPr>
              <a:pPr algn="ctr" eaLnBrk="1" hangingPunct="1"/>
              <a:t>39</a:t>
            </a:fld>
            <a:endParaRPr lang="en-US" sz="1400">
              <a:solidFill>
                <a:schemeClr val="tx1"/>
              </a:solidFill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91039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Regrades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work hard to grade exams quickly</a:t>
            </a:r>
            <a:r>
              <a:rPr lang="is-IS" dirty="0" smtClean="0"/>
              <a:t>…</a:t>
            </a:r>
            <a:endParaRPr lang="en-US" dirty="0" smtClean="0"/>
          </a:p>
          <a:p>
            <a:r>
              <a:rPr lang="is-IS" dirty="0" smtClean="0"/>
              <a:t>… but we are not perfect!</a:t>
            </a:r>
          </a:p>
          <a:p>
            <a:r>
              <a:rPr lang="is-IS" dirty="0" smtClean="0"/>
              <a:t>If you find a mistake:</a:t>
            </a:r>
          </a:p>
          <a:p>
            <a:pPr lvl="1"/>
            <a:r>
              <a:rPr lang="is-IS" dirty="0" smtClean="0"/>
              <a:t>Do not modify your exam!</a:t>
            </a:r>
          </a:p>
          <a:p>
            <a:pPr lvl="1"/>
            <a:r>
              <a:rPr lang="is-IS" dirty="0" smtClean="0"/>
              <a:t>Write up a clear explanation of the error on the regrade request form</a:t>
            </a:r>
          </a:p>
          <a:p>
            <a:pPr lvl="1"/>
            <a:r>
              <a:rPr lang="is-IS" dirty="0" smtClean="0"/>
              <a:t>Return to the handback room </a:t>
            </a:r>
          </a:p>
          <a:p>
            <a:pPr lvl="1"/>
            <a:r>
              <a:rPr lang="is-IS" dirty="0" smtClean="0"/>
              <a:t>Deadline: 4pm Friday, October 9th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581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>
                <a:solidFill>
                  <a:srgbClr val="800000"/>
                </a:solidFill>
                <a:latin typeface="Tw Cen MT" charset="0"/>
                <a:ea typeface="MS PGothic" charset="0"/>
              </a:rPr>
              <a:t>Huffman compression of “Ulysses”</a:t>
            </a:r>
          </a:p>
        </p:txBody>
      </p:sp>
      <p:sp>
        <p:nvSpPr>
          <p:cNvPr id="3891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FF757691-943B-5846-9F85-7EFA33D1F2C4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40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524000"/>
            <a:ext cx="7391400" cy="4716463"/>
          </a:xfrm>
        </p:spPr>
        <p:txBody>
          <a:bodyPr rIns="0">
            <a:noAutofit/>
          </a:bodyPr>
          <a:lstStyle/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 charset="0"/>
              <a:buNone/>
              <a:defRPr/>
            </a:pPr>
            <a:r>
              <a:rPr lang="en-US" sz="2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.</a:t>
            </a: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..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'7'      68  00110111  15  111010101001111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'/'      58  00101111  15  111010101001110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'X'      19  01011000  16  0110000000100011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'&amp;'       3  00100110  18  011000000010001010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'%'       3  00100101  19  0110000000100010111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'+'       2  00101011  19  0110000000100010110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original size   11904320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compressed size  6822151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42.7% compression</a:t>
            </a:r>
            <a:endParaRPr lang="en-US" sz="2000" dirty="0">
              <a:latin typeface="Monaco" charset="0"/>
              <a:ea typeface="+mn-ea"/>
              <a:cs typeface="+mn-cs"/>
              <a:sym typeface="Monaco" charset="0"/>
            </a:endParaRPr>
          </a:p>
        </p:txBody>
      </p:sp>
      <p:sp>
        <p:nvSpPr>
          <p:cNvPr id="38916" name="Text Box 3"/>
          <p:cNvSpPr txBox="1">
            <a:spLocks noChangeArrowheads="1"/>
          </p:cNvSpPr>
          <p:nvPr/>
        </p:nvSpPr>
        <p:spPr bwMode="auto">
          <a:xfrm>
            <a:off x="7359650" y="6248400"/>
            <a:ext cx="2921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9pPr>
          </a:lstStyle>
          <a:p>
            <a:pPr algn="ctr" eaLnBrk="1" hangingPunct="1"/>
            <a:fld id="{F1C7CA67-E22A-1545-BE61-EB1F72CF3268}" type="slidenum">
              <a:rPr lang="en-US" sz="1400">
                <a:solidFill>
                  <a:schemeClr val="tx1"/>
                </a:solidFill>
                <a:cs typeface="Times New Roman" charset="0"/>
              </a:rPr>
              <a:pPr algn="ctr" eaLnBrk="1" hangingPunct="1"/>
              <a:t>40</a:t>
            </a:fld>
            <a:endParaRPr lang="en-US" sz="1400">
              <a:solidFill>
                <a:schemeClr val="tx1"/>
              </a:solidFill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15472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Summary: What you should know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5FD02D-4AF3-418C-95D2-E2B84633766F}" type="slidenum">
              <a:rPr lang="en-US"/>
              <a:pPr/>
              <a:t>41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Autofit/>
          </a:bodyPr>
          <a:lstStyle/>
          <a:p>
            <a:r>
              <a:rPr lang="en-US" sz="2400" dirty="0" smtClean="0"/>
              <a:t>preorder, </a:t>
            </a:r>
            <a:r>
              <a:rPr lang="en-US" sz="2400" dirty="0" err="1" smtClean="0"/>
              <a:t>inorder</a:t>
            </a:r>
            <a:r>
              <a:rPr lang="en-US" sz="2400" dirty="0" smtClean="0"/>
              <a:t>, and </a:t>
            </a:r>
            <a:r>
              <a:rPr lang="en-US" sz="2400" dirty="0" err="1" smtClean="0"/>
              <a:t>postorder</a:t>
            </a:r>
            <a:r>
              <a:rPr lang="en-US" sz="2400" dirty="0" smtClean="0"/>
              <a:t> traversal. How they can be used to get prefix notation, infix notation, and postfix notation for an expression tree.</a:t>
            </a:r>
          </a:p>
          <a:p>
            <a:r>
              <a:rPr lang="en-US" sz="2400" dirty="0" smtClean="0"/>
              <a:t>Grammars: productions or rules, tokens or terminals, </a:t>
            </a:r>
            <a:r>
              <a:rPr lang="en-US" sz="2400" dirty="0" err="1" smtClean="0"/>
              <a:t>nonterminals</a:t>
            </a:r>
            <a:r>
              <a:rPr lang="en-US" sz="2400" dirty="0" smtClean="0"/>
              <a:t>. The parse tree for a sentence of a grammar.</a:t>
            </a:r>
          </a:p>
          <a:p>
            <a:r>
              <a:rPr lang="en-US" sz="2400" dirty="0" smtClean="0"/>
              <a:t>Ambiguous grammar, because a sentence is ambiguous (has two different parse trees).</a:t>
            </a:r>
          </a:p>
          <a:p>
            <a:r>
              <a:rPr lang="en-US" sz="2400" dirty="0" smtClean="0"/>
              <a:t>You should be able to tell whether string is a sentence of a simple grammar or not. You should be able to tell whether a grammar has an infinite number of sentences.</a:t>
            </a:r>
          </a:p>
          <a:p>
            <a:r>
              <a:rPr lang="en-US" sz="2400" dirty="0" smtClean="0"/>
              <a:t>You are </a:t>
            </a:r>
            <a:r>
              <a:rPr lang="en-US" sz="2400" i="1" dirty="0" smtClean="0">
                <a:solidFill>
                  <a:srgbClr val="FF0000"/>
                </a:solidFill>
              </a:rPr>
              <a:t>not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responsible for recursive descent parsing</a:t>
            </a:r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D3D6CB2-FA74-4589-8924-8B5EBDA2630E}" type="slidenum">
              <a:rPr lang="en-US"/>
              <a:pPr/>
              <a:t>42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524000"/>
            <a:ext cx="8153400" cy="4495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400" dirty="0"/>
              <a:t>Write a grammar and recursive </a:t>
            </a:r>
            <a:r>
              <a:rPr lang="en-US" sz="2400" dirty="0" smtClean="0"/>
              <a:t>descent parser for sentence palindromes that ignores white spaces &amp; punctuation</a:t>
            </a:r>
            <a:endParaRPr lang="en-US" sz="2400" dirty="0"/>
          </a:p>
          <a:p>
            <a:pPr marL="365760" lvl="1" indent="0">
              <a:buNone/>
            </a:pPr>
            <a:r>
              <a:rPr lang="en-US" sz="2400" dirty="0">
                <a:solidFill>
                  <a:srgbClr val="C00000"/>
                </a:solidFill>
                <a:latin typeface="Times New Roman"/>
                <a:cs typeface="Times New Roman"/>
              </a:rPr>
              <a:t>Was it Eliot's toilet I saw</a:t>
            </a:r>
            <a:r>
              <a:rPr lang="en-US" sz="24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?               No trace, </a:t>
            </a:r>
            <a:r>
              <a:rPr lang="en-US" sz="2400" dirty="0">
                <a:solidFill>
                  <a:srgbClr val="C00000"/>
                </a:solidFill>
                <a:latin typeface="Times New Roman"/>
                <a:cs typeface="Times New Roman"/>
              </a:rPr>
              <a:t>not one </a:t>
            </a:r>
            <a:r>
              <a:rPr lang="en-US" sz="24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carton</a:t>
            </a:r>
          </a:p>
          <a:p>
            <a:pPr marL="365760" lvl="1" indent="0">
              <a:buNone/>
            </a:pPr>
            <a:r>
              <a:rPr lang="en-US" sz="2400" dirty="0">
                <a:solidFill>
                  <a:srgbClr val="C00000"/>
                </a:solidFill>
                <a:latin typeface="Times New Roman"/>
                <a:cs typeface="Times New Roman"/>
              </a:rPr>
              <a:t>Go deliver a dare, vile dog</a:t>
            </a:r>
            <a:r>
              <a:rPr lang="en-US" sz="24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!            Madam</a:t>
            </a:r>
            <a:r>
              <a:rPr lang="en-US" sz="2400" dirty="0">
                <a:solidFill>
                  <a:srgbClr val="C00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I'm </a:t>
            </a:r>
            <a:r>
              <a:rPr lang="en-US" sz="2400" dirty="0">
                <a:solidFill>
                  <a:srgbClr val="C00000"/>
                </a:solidFill>
                <a:latin typeface="Times New Roman"/>
                <a:cs typeface="Times New Roman"/>
              </a:rPr>
              <a:t>Adam</a:t>
            </a:r>
            <a:endParaRPr lang="en-US" sz="2400" dirty="0" smtClean="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/>
              <a:t>Write </a:t>
            </a:r>
            <a:r>
              <a:rPr lang="en-US" sz="2400" dirty="0"/>
              <a:t>a grammar and recursive program for strings </a:t>
            </a:r>
            <a:r>
              <a:rPr lang="en-US" sz="2400" dirty="0" err="1"/>
              <a:t>A</a:t>
            </a:r>
            <a:r>
              <a:rPr lang="en-US" sz="3200" baseline="30000" dirty="0" err="1"/>
              <a:t>n</a:t>
            </a:r>
            <a:r>
              <a:rPr lang="en-US" sz="2400" dirty="0" err="1"/>
              <a:t>B</a:t>
            </a:r>
            <a:r>
              <a:rPr lang="en-US" sz="3200" baseline="30000" dirty="0" err="1"/>
              <a:t>n</a:t>
            </a:r>
            <a:endParaRPr lang="en-US" sz="3200" baseline="30000" dirty="0">
              <a:latin typeface="Times New Roman"/>
              <a:cs typeface="Times New Roman"/>
            </a:endParaRPr>
          </a:p>
          <a:p>
            <a:pPr marL="454343" lvl="1" indent="0">
              <a:buNone/>
            </a:pPr>
            <a:r>
              <a:rPr lang="en-US" sz="24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AB                                        AABB</a:t>
            </a:r>
            <a:endParaRPr lang="en-US" sz="2400" dirty="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marL="454343" lvl="1" indent="0">
              <a:buNone/>
            </a:pPr>
            <a:r>
              <a:rPr lang="en-US" sz="2400" dirty="0">
                <a:solidFill>
                  <a:srgbClr val="C00000"/>
                </a:solidFill>
                <a:latin typeface="Times New Roman"/>
                <a:cs typeface="Times New Roman"/>
              </a:rPr>
              <a:t>AAAAAAABBBBBBB</a:t>
            </a:r>
          </a:p>
          <a:p>
            <a:pPr marL="0" indent="0">
              <a:buNone/>
            </a:pPr>
            <a:r>
              <a:rPr lang="en-US" sz="2400" dirty="0"/>
              <a:t>Write a grammar and recursive program for Java identifiers</a:t>
            </a:r>
          </a:p>
          <a:p>
            <a:pPr marL="454343" lvl="1" indent="0">
              <a:buNone/>
            </a:pPr>
            <a:r>
              <a:rPr lang="en-US" sz="2400" dirty="0">
                <a:solidFill>
                  <a:srgbClr val="C00000"/>
                </a:solidFill>
                <a:latin typeface="Times New Roman"/>
                <a:cs typeface="Times New Roman"/>
              </a:rPr>
              <a:t>&lt;letter&gt; [&lt;letter&gt; or &lt;digit&gt;]</a:t>
            </a:r>
            <a:r>
              <a:rPr lang="en-US" sz="2400" baseline="30000" dirty="0">
                <a:solidFill>
                  <a:srgbClr val="C00000"/>
                </a:solidFill>
                <a:latin typeface="Times New Roman"/>
                <a:cs typeface="Times New Roman"/>
              </a:rPr>
              <a:t>0…N</a:t>
            </a:r>
          </a:p>
          <a:p>
            <a:pPr marL="454343" lvl="1" indent="0">
              <a:buNone/>
            </a:pPr>
            <a:r>
              <a:rPr lang="en-US" sz="2400" dirty="0">
                <a:solidFill>
                  <a:srgbClr val="C00000"/>
                </a:solidFill>
                <a:latin typeface="Times New Roman"/>
                <a:cs typeface="Times New Roman"/>
              </a:rPr>
              <a:t>j27, but not 2j7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Pointers to material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2400" dirty="0" smtClean="0"/>
              <a:t>Parse trees: </a:t>
            </a:r>
            <a:r>
              <a:rPr lang="en-US" sz="2400" dirty="0"/>
              <a:t>text, section 23.36</a:t>
            </a:r>
          </a:p>
          <a:p>
            <a:pPr lvl="1"/>
            <a:r>
              <a:rPr lang="en-US" sz="2400" dirty="0" smtClean="0"/>
              <a:t>Definition of </a:t>
            </a:r>
            <a:r>
              <a:rPr lang="en-US" sz="2400" dirty="0"/>
              <a:t>Java </a:t>
            </a:r>
            <a:r>
              <a:rPr lang="en-US" sz="2400" dirty="0" smtClean="0"/>
              <a:t>Language, sometimes useful: </a:t>
            </a:r>
            <a:r>
              <a:rPr lang="en-US" sz="2400" dirty="0" err="1" smtClean="0">
                <a:solidFill>
                  <a:srgbClr val="00B050"/>
                </a:solidFill>
              </a:rPr>
              <a:t>docs.oracle.com</a:t>
            </a:r>
            <a:r>
              <a:rPr lang="en-US" sz="2400" dirty="0">
                <a:solidFill>
                  <a:srgbClr val="00B050"/>
                </a:solidFill>
              </a:rPr>
              <a:t>/javase/specs/jls/se7/html/index.html</a:t>
            </a:r>
            <a:endParaRPr lang="en-US" sz="2400" dirty="0" smtClean="0">
              <a:solidFill>
                <a:srgbClr val="00B050"/>
              </a:solidFill>
            </a:endParaRPr>
          </a:p>
          <a:p>
            <a:pPr lvl="1"/>
            <a:r>
              <a:rPr lang="en-US" sz="2400" dirty="0" smtClean="0"/>
              <a:t>Grammar for most </a:t>
            </a:r>
            <a:r>
              <a:rPr lang="en-US" sz="2400" dirty="0"/>
              <a:t>of </a:t>
            </a:r>
            <a:r>
              <a:rPr lang="en-US" sz="2400" dirty="0" smtClean="0"/>
              <a:t>Java, for those who are curious: </a:t>
            </a:r>
            <a:r>
              <a:rPr lang="en-US" sz="2400" dirty="0" smtClean="0">
                <a:solidFill>
                  <a:srgbClr val="00B050"/>
                </a:solidFill>
                <a:hlinkClick r:id="rId2"/>
              </a:rPr>
              <a:t>docs.oracle.com</a:t>
            </a:r>
            <a:r>
              <a:rPr lang="en-US" sz="2400" dirty="0">
                <a:solidFill>
                  <a:srgbClr val="00B050"/>
                </a:solidFill>
                <a:hlinkClick r:id="rId2"/>
              </a:rPr>
              <a:t>/javase/specs/jls/se7/html/jls-18.</a:t>
            </a:r>
            <a:r>
              <a:rPr lang="en-US" sz="2400" dirty="0" smtClean="0">
                <a:solidFill>
                  <a:srgbClr val="00B050"/>
                </a:solidFill>
                <a:hlinkClick r:id="rId2"/>
              </a:rPr>
              <a:t>html</a:t>
            </a:r>
            <a:endParaRPr lang="en-US" sz="2400" dirty="0" smtClean="0">
              <a:solidFill>
                <a:srgbClr val="00B050"/>
              </a:solidFill>
            </a:endParaRPr>
          </a:p>
          <a:p>
            <a:pPr lvl="1"/>
            <a:r>
              <a:rPr lang="en-US" sz="2400" dirty="0" smtClean="0">
                <a:solidFill>
                  <a:srgbClr val="00B050"/>
                </a:solidFill>
              </a:rPr>
              <a:t>Tree traversals –preorder, </a:t>
            </a:r>
            <a:r>
              <a:rPr lang="en-US" sz="2400" dirty="0" err="1" smtClean="0">
                <a:solidFill>
                  <a:srgbClr val="00B050"/>
                </a:solidFill>
              </a:rPr>
              <a:t>inorder</a:t>
            </a:r>
            <a:r>
              <a:rPr lang="en-US" sz="2400" dirty="0" smtClean="0">
                <a:solidFill>
                  <a:srgbClr val="00B050"/>
                </a:solidFill>
              </a:rPr>
              <a:t>, </a:t>
            </a:r>
            <a:r>
              <a:rPr lang="en-US" sz="2400" dirty="0" err="1" smtClean="0">
                <a:solidFill>
                  <a:srgbClr val="00B050"/>
                </a:solidFill>
              </a:rPr>
              <a:t>postorder</a:t>
            </a:r>
            <a:r>
              <a:rPr lang="en-US" sz="2400" dirty="0" smtClean="0">
                <a:solidFill>
                  <a:srgbClr val="00B050"/>
                </a:solidFill>
              </a:rPr>
              <a:t>: text, sections 23.13 .. 23.15.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1227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Expression trees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85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Can draw a tree for (2 + 3) * (1 + (5 – 4)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91000" y="2286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70759" y="27432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90800" y="32766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32721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8194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24400" y="32766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19800" y="3276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7000" y="3733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3429000" y="2667000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0" y="2667000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5562600" y="3200400"/>
            <a:ext cx="457200" cy="3070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248400" y="36576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029200" y="32004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352800" y="31242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895600" y="31242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52600" y="4648200"/>
            <a:ext cx="549910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w Cen MT"/>
                <a:cs typeface="Tw Cen MT"/>
              </a:rPr>
              <a:t>public abstract class </a:t>
            </a:r>
            <a:r>
              <a:rPr lang="en-US" dirty="0" err="1" smtClean="0">
                <a:latin typeface="Tw Cen MT"/>
                <a:cs typeface="Tw Cen MT"/>
              </a:rPr>
              <a:t>Exp</a:t>
            </a:r>
            <a:r>
              <a:rPr lang="en-US" dirty="0" smtClean="0">
                <a:latin typeface="Tw Cen MT"/>
                <a:cs typeface="Tw Cen MT"/>
              </a:rPr>
              <a:t> {</a:t>
            </a:r>
          </a:p>
          <a:p>
            <a:r>
              <a:rPr lang="en-US" dirty="0">
                <a:latin typeface="Tw Cen MT"/>
                <a:cs typeface="Tw Cen MT"/>
              </a:rPr>
              <a:t> </a:t>
            </a:r>
            <a:r>
              <a:rPr lang="en-US" dirty="0" smtClean="0">
                <a:latin typeface="Tw Cen MT"/>
                <a:cs typeface="Tw Cen MT"/>
              </a:rPr>
              <a:t>    /* return the value of this </a:t>
            </a:r>
            <a:r>
              <a:rPr lang="en-US" dirty="0" err="1" smtClean="0">
                <a:latin typeface="Tw Cen MT"/>
                <a:cs typeface="Tw Cen MT"/>
              </a:rPr>
              <a:t>Exp</a:t>
            </a:r>
            <a:r>
              <a:rPr lang="en-US" dirty="0" smtClean="0">
                <a:latin typeface="Tw Cen MT"/>
                <a:cs typeface="Tw Cen MT"/>
              </a:rPr>
              <a:t> */</a:t>
            </a:r>
            <a:endParaRPr lang="en-US" dirty="0">
              <a:latin typeface="Tw Cen MT"/>
              <a:cs typeface="Tw Cen MT"/>
            </a:endParaRPr>
          </a:p>
          <a:p>
            <a:r>
              <a:rPr lang="en-US" dirty="0" smtClean="0">
                <a:latin typeface="Tw Cen MT"/>
                <a:cs typeface="Tw Cen MT"/>
              </a:rPr>
              <a:t>     public abstract </a:t>
            </a:r>
            <a:r>
              <a:rPr lang="en-US" dirty="0" err="1" smtClean="0">
                <a:latin typeface="Tw Cen MT"/>
                <a:cs typeface="Tw Cen MT"/>
              </a:rPr>
              <a:t>int</a:t>
            </a:r>
            <a:r>
              <a:rPr lang="en-US" dirty="0" smtClean="0">
                <a:latin typeface="Tw Cen MT"/>
                <a:cs typeface="Tw Cen MT"/>
              </a:rPr>
              <a:t> </a:t>
            </a:r>
            <a:r>
              <a:rPr lang="en-US" dirty="0" err="1" smtClean="0">
                <a:latin typeface="Tw Cen MT"/>
                <a:cs typeface="Tw Cen MT"/>
              </a:rPr>
              <a:t>eval</a:t>
            </a:r>
            <a:r>
              <a:rPr lang="en-US" dirty="0" smtClean="0">
                <a:latin typeface="Tw Cen MT"/>
                <a:cs typeface="Tw Cen MT"/>
              </a:rPr>
              <a:t>();</a:t>
            </a:r>
          </a:p>
          <a:p>
            <a:r>
              <a:rPr lang="en-US" dirty="0">
                <a:latin typeface="Tw Cen MT"/>
                <a:cs typeface="Tw Cen MT"/>
              </a:rPr>
              <a:t>}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638800" y="37293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5943601" y="3657600"/>
            <a:ext cx="152399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799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800000"/>
                </a:solidFill>
              </a:rPr>
              <a:t>Expression trees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4038600"/>
            <a:ext cx="3962400" cy="2590800"/>
          </a:xfrm>
          <a:ln>
            <a:solidFill>
              <a:srgbClr val="800000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public class </a:t>
            </a:r>
            <a:r>
              <a:rPr lang="en-US" sz="2400" dirty="0" err="1" smtClean="0"/>
              <a:t>Int</a:t>
            </a:r>
            <a:r>
              <a:rPr lang="en-US" sz="2400" dirty="0" smtClean="0"/>
              <a:t> extends </a:t>
            </a:r>
            <a:r>
              <a:rPr lang="en-US" sz="2400" dirty="0" err="1" smtClean="0"/>
              <a:t>Exp</a:t>
            </a:r>
            <a:r>
              <a:rPr lang="en-US" sz="2400" dirty="0" smtClean="0"/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   </a:t>
            </a:r>
            <a:r>
              <a:rPr lang="en-US" sz="2400" dirty="0" err="1" smtClean="0"/>
              <a:t>int</a:t>
            </a:r>
            <a:r>
              <a:rPr lang="en-US" sz="2400" dirty="0" smtClean="0"/>
              <a:t> v;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public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eval</a:t>
            </a:r>
            <a:r>
              <a:rPr lang="en-US" sz="2400" dirty="0" smtClean="0"/>
              <a:t>() {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return v;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   }</a:t>
            </a: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21" name="Content Placeholder 3"/>
          <p:cNvSpPr txBox="1">
            <a:spLocks/>
          </p:cNvSpPr>
          <p:nvPr/>
        </p:nvSpPr>
        <p:spPr>
          <a:xfrm>
            <a:off x="4343400" y="3810000"/>
            <a:ext cx="4572000" cy="281940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public class Add extends </a:t>
            </a:r>
            <a:r>
              <a:rPr lang="en-US" sz="2400" dirty="0" err="1" smtClean="0"/>
              <a:t>Exp</a:t>
            </a:r>
            <a:r>
              <a:rPr lang="en-US" sz="2400" dirty="0" smtClean="0"/>
              <a:t>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    </a:t>
            </a:r>
            <a:r>
              <a:rPr lang="en-US" sz="2400" dirty="0" err="1" smtClean="0"/>
              <a:t>Exp</a:t>
            </a:r>
            <a:r>
              <a:rPr lang="en-US" sz="2400" dirty="0" smtClean="0"/>
              <a:t> left;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Exp</a:t>
            </a:r>
            <a:r>
              <a:rPr lang="en-US" sz="2400" dirty="0" smtClean="0"/>
              <a:t> right;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    public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eval</a:t>
            </a:r>
            <a:r>
              <a:rPr lang="en-US" sz="2400" dirty="0" smtClean="0"/>
              <a:t>()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return </a:t>
            </a:r>
            <a:r>
              <a:rPr lang="en-US" sz="2400" dirty="0" err="1" smtClean="0"/>
              <a:t>left.eval</a:t>
            </a:r>
            <a:r>
              <a:rPr lang="en-US" sz="2400" dirty="0" smtClean="0"/>
              <a:t>() + </a:t>
            </a:r>
            <a:r>
              <a:rPr lang="en-US" sz="2400" dirty="0" err="1" smtClean="0"/>
              <a:t>right.eval</a:t>
            </a:r>
            <a:r>
              <a:rPr lang="en-US" sz="2400" dirty="0" smtClean="0"/>
              <a:t>();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</a:t>
            </a:r>
            <a:r>
              <a:rPr lang="en-US" sz="2400" dirty="0" smtClean="0"/>
              <a:t> 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1828800"/>
            <a:ext cx="5499100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w Cen MT"/>
                <a:cs typeface="Tw Cen MT"/>
              </a:rPr>
              <a:t>public abstract class </a:t>
            </a:r>
            <a:r>
              <a:rPr lang="en-US" dirty="0" err="1" smtClean="0">
                <a:latin typeface="Tw Cen MT"/>
                <a:cs typeface="Tw Cen MT"/>
              </a:rPr>
              <a:t>Exp</a:t>
            </a:r>
            <a:r>
              <a:rPr lang="en-US" dirty="0" smtClean="0">
                <a:latin typeface="Tw Cen MT"/>
                <a:cs typeface="Tw Cen MT"/>
              </a:rPr>
              <a:t> {</a:t>
            </a:r>
          </a:p>
          <a:p>
            <a:r>
              <a:rPr lang="en-US" dirty="0">
                <a:latin typeface="Tw Cen MT"/>
                <a:cs typeface="Tw Cen MT"/>
              </a:rPr>
              <a:t> </a:t>
            </a:r>
            <a:r>
              <a:rPr lang="en-US" dirty="0" smtClean="0">
                <a:latin typeface="Tw Cen MT"/>
                <a:cs typeface="Tw Cen MT"/>
              </a:rPr>
              <a:t>    /* return the value of this </a:t>
            </a:r>
            <a:r>
              <a:rPr lang="en-US" dirty="0" err="1" smtClean="0">
                <a:latin typeface="Tw Cen MT"/>
                <a:cs typeface="Tw Cen MT"/>
              </a:rPr>
              <a:t>Exp</a:t>
            </a:r>
            <a:r>
              <a:rPr lang="en-US" dirty="0" smtClean="0">
                <a:latin typeface="Tw Cen MT"/>
                <a:cs typeface="Tw Cen MT"/>
              </a:rPr>
              <a:t> */</a:t>
            </a:r>
            <a:endParaRPr lang="en-US" dirty="0">
              <a:latin typeface="Tw Cen MT"/>
              <a:cs typeface="Tw Cen MT"/>
            </a:endParaRPr>
          </a:p>
          <a:p>
            <a:r>
              <a:rPr lang="en-US" dirty="0" smtClean="0">
                <a:latin typeface="Tw Cen MT"/>
                <a:cs typeface="Tw Cen MT"/>
              </a:rPr>
              <a:t>     public abstract </a:t>
            </a:r>
            <a:r>
              <a:rPr lang="en-US" dirty="0" err="1" smtClean="0">
                <a:latin typeface="Tw Cen MT"/>
                <a:cs typeface="Tw Cen MT"/>
              </a:rPr>
              <a:t>int</a:t>
            </a:r>
            <a:r>
              <a:rPr lang="en-US" dirty="0" smtClean="0">
                <a:latin typeface="Tw Cen MT"/>
                <a:cs typeface="Tw Cen MT"/>
              </a:rPr>
              <a:t> </a:t>
            </a:r>
            <a:r>
              <a:rPr lang="en-US" dirty="0" err="1" smtClean="0">
                <a:latin typeface="Tw Cen MT"/>
                <a:cs typeface="Tw Cen MT"/>
              </a:rPr>
              <a:t>eval</a:t>
            </a:r>
            <a:r>
              <a:rPr lang="en-US" dirty="0" smtClean="0">
                <a:latin typeface="Tw Cen MT"/>
                <a:cs typeface="Tw Cen MT"/>
              </a:rPr>
              <a:t>();</a:t>
            </a:r>
          </a:p>
          <a:p>
            <a:r>
              <a:rPr lang="en-US" dirty="0">
                <a:latin typeface="Tw Cen MT"/>
                <a:cs typeface="Tw Cen MT"/>
              </a:rPr>
              <a:t>}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400800" y="1828800"/>
            <a:ext cx="1524000" cy="995065"/>
            <a:chOff x="2590800" y="2743200"/>
            <a:chExt cx="1524000" cy="995065"/>
          </a:xfrm>
        </p:grpSpPr>
        <p:sp>
          <p:nvSpPr>
            <p:cNvPr id="7" name="TextBox 6"/>
            <p:cNvSpPr txBox="1"/>
            <p:nvPr/>
          </p:nvSpPr>
          <p:spPr>
            <a:xfrm>
              <a:off x="3070759" y="2743200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90800" y="327660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57600" y="32721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3352800" y="3124200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2895600" y="3124200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06674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–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910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70759" y="20574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908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25863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1336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244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19800" y="2590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7000" y="30480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3429000" y="1981200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0" y="1981200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5562600" y="2514600"/>
            <a:ext cx="457200" cy="3070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248400" y="29718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029200" y="25146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352800" y="24384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895600" y="24384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00" y="3840540"/>
            <a:ext cx="386859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800000"/>
                </a:solidFill>
              </a:rPr>
              <a:t>Preorder traversal:</a:t>
            </a:r>
          </a:p>
          <a:p>
            <a:r>
              <a:rPr lang="en-US" sz="2200" dirty="0" smtClean="0">
                <a:solidFill>
                  <a:srgbClr val="800000"/>
                </a:solidFill>
              </a:rPr>
              <a:t>1. Visit the root</a:t>
            </a:r>
          </a:p>
          <a:p>
            <a:r>
              <a:rPr lang="en-US" sz="2200" dirty="0" smtClean="0">
                <a:solidFill>
                  <a:srgbClr val="800000"/>
                </a:solidFill>
              </a:rPr>
              <a:t>2. Visit </a:t>
            </a:r>
            <a:r>
              <a:rPr lang="en-US" sz="2200" dirty="0">
                <a:solidFill>
                  <a:srgbClr val="800000"/>
                </a:solidFill>
              </a:rPr>
              <a:t>left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preorder</a:t>
            </a:r>
          </a:p>
          <a:p>
            <a:r>
              <a:rPr lang="en-US" sz="2200" dirty="0" smtClean="0">
                <a:solidFill>
                  <a:srgbClr val="800000"/>
                </a:solidFill>
              </a:rPr>
              <a:t>3. Visit right </a:t>
            </a:r>
            <a:r>
              <a:rPr lang="en-US" sz="2200" dirty="0" err="1" smtClean="0">
                <a:solidFill>
                  <a:srgbClr val="800000"/>
                </a:solidFill>
              </a:rPr>
              <a:t>subtree</a:t>
            </a:r>
            <a:r>
              <a:rPr lang="en-US" sz="2200" dirty="0" smtClean="0">
                <a:solidFill>
                  <a:srgbClr val="800000"/>
                </a:solidFill>
              </a:rPr>
              <a:t>, in preorder</a:t>
            </a:r>
            <a:endParaRPr lang="en-US" sz="2200" dirty="0">
              <a:solidFill>
                <a:srgbClr val="8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5710535"/>
            <a:ext cx="819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+ 2 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14400" y="57867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09800" y="5710535"/>
            <a:ext cx="999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+ 1 - 4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76800" y="3733800"/>
            <a:ext cx="3467100" cy="26776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en-US" dirty="0"/>
              <a:t>prefix and postfix </a:t>
            </a:r>
            <a:r>
              <a:rPr lang="en-US" dirty="0" smtClean="0"/>
              <a:t>notation </a:t>
            </a:r>
            <a:r>
              <a:rPr lang="en-US" dirty="0"/>
              <a:t>proposed by Jan </a:t>
            </a:r>
            <a:r>
              <a:rPr lang="en-US" dirty="0" err="1"/>
              <a:t>Lukasiewicz</a:t>
            </a:r>
            <a:r>
              <a:rPr lang="en-US" dirty="0"/>
              <a:t> in </a:t>
            </a:r>
            <a:r>
              <a:rPr lang="en-US" dirty="0" smtClean="0"/>
              <a:t>1951</a:t>
            </a:r>
          </a:p>
          <a:p>
            <a:pPr algn="r"/>
            <a:endParaRPr lang="en-US" dirty="0"/>
          </a:p>
          <a:p>
            <a:pPr algn="r"/>
            <a:r>
              <a:rPr lang="en-US" dirty="0" smtClean="0">
                <a:solidFill>
                  <a:srgbClr val="FF0000"/>
                </a:solidFill>
              </a:rPr>
              <a:t>Postfix</a:t>
            </a:r>
            <a:r>
              <a:rPr lang="en-US" dirty="0" smtClean="0"/>
              <a:t> (we see it later) is often called </a:t>
            </a:r>
            <a:r>
              <a:rPr lang="en-US" dirty="0" smtClean="0">
                <a:solidFill>
                  <a:srgbClr val="FF0000"/>
                </a:solidFill>
              </a:rPr>
              <a:t>RPN</a:t>
            </a:r>
            <a:r>
              <a:rPr lang="en-US" dirty="0" smtClean="0"/>
              <a:t> for </a:t>
            </a:r>
            <a:r>
              <a:rPr lang="en-US" dirty="0" smtClean="0">
                <a:solidFill>
                  <a:srgbClr val="FF0000"/>
                </a:solidFill>
              </a:rPr>
              <a:t>Reverse Polish Notation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289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4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5438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–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29540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4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6159" y="20574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862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0" y="25863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553200" y="21336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5200" y="2590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0" y="30480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4724400" y="1981200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867400" y="1981200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6858000" y="2514600"/>
            <a:ext cx="457200" cy="3070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543800" y="29718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324600" y="25146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648200" y="24384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4191000" y="24384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0" y="3886200"/>
            <a:ext cx="398057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800000"/>
                </a:solidFill>
              </a:rPr>
              <a:t>Postorder</a:t>
            </a:r>
            <a:r>
              <a:rPr lang="en-US" sz="2200" dirty="0" smtClean="0">
                <a:solidFill>
                  <a:srgbClr val="800000"/>
                </a:solidFill>
              </a:rPr>
              <a:t> traversal:</a:t>
            </a:r>
          </a:p>
          <a:p>
            <a:r>
              <a:rPr lang="en-US" sz="2200" dirty="0" smtClean="0">
                <a:solidFill>
                  <a:srgbClr val="800000"/>
                </a:solidFill>
              </a:rPr>
              <a:t>1. Visit </a:t>
            </a:r>
            <a:r>
              <a:rPr lang="en-US" sz="2200" dirty="0">
                <a:solidFill>
                  <a:srgbClr val="800000"/>
                </a:solidFill>
              </a:rPr>
              <a:t>left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</a:t>
            </a:r>
            <a:r>
              <a:rPr lang="en-US" sz="2200" dirty="0" err="1" smtClean="0">
                <a:solidFill>
                  <a:srgbClr val="800000"/>
                </a:solidFill>
              </a:rPr>
              <a:t>postorder</a:t>
            </a:r>
            <a:endParaRPr lang="en-US" sz="2200" dirty="0">
              <a:solidFill>
                <a:srgbClr val="800000"/>
              </a:solidFill>
            </a:endParaRPr>
          </a:p>
          <a:p>
            <a:r>
              <a:rPr lang="en-US" sz="2200" dirty="0" smtClean="0">
                <a:solidFill>
                  <a:srgbClr val="800000"/>
                </a:solidFill>
              </a:rPr>
              <a:t>2. Visit right </a:t>
            </a:r>
            <a:r>
              <a:rPr lang="en-US" sz="2200" dirty="0" err="1" smtClean="0">
                <a:solidFill>
                  <a:srgbClr val="800000"/>
                </a:solidFill>
              </a:rPr>
              <a:t>subtree</a:t>
            </a:r>
            <a:r>
              <a:rPr lang="en-US" sz="2200" dirty="0" smtClean="0">
                <a:solidFill>
                  <a:srgbClr val="800000"/>
                </a:solidFill>
              </a:rPr>
              <a:t>, in </a:t>
            </a:r>
            <a:r>
              <a:rPr lang="en-US" sz="2200" dirty="0" err="1" smtClean="0">
                <a:solidFill>
                  <a:srgbClr val="800000"/>
                </a:solidFill>
              </a:rPr>
              <a:t>postorder</a:t>
            </a:r>
            <a:endParaRPr lang="en-US" sz="2200" dirty="0" smtClean="0">
              <a:solidFill>
                <a:srgbClr val="800000"/>
              </a:solidFill>
            </a:endParaRPr>
          </a:p>
          <a:p>
            <a:r>
              <a:rPr lang="en-US" sz="2200" dirty="0" smtClean="0">
                <a:solidFill>
                  <a:srgbClr val="800000"/>
                </a:solidFill>
              </a:rPr>
              <a:t>3. </a:t>
            </a:r>
            <a:r>
              <a:rPr lang="en-US" sz="2200" dirty="0">
                <a:solidFill>
                  <a:srgbClr val="800000"/>
                </a:solidFill>
              </a:rPr>
              <a:t>Visit the </a:t>
            </a:r>
            <a:r>
              <a:rPr lang="en-US" sz="2200" dirty="0" smtClean="0">
                <a:solidFill>
                  <a:srgbClr val="800000"/>
                </a:solidFill>
              </a:rPr>
              <a:t>root</a:t>
            </a:r>
            <a:endParaRPr lang="en-US" sz="2200" dirty="0">
              <a:solidFill>
                <a:srgbClr val="8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48200" y="5638800"/>
            <a:ext cx="89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2 3 +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486400" y="5638800"/>
            <a:ext cx="999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4 - +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553200" y="5638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4038600"/>
            <a:ext cx="3429000" cy="230832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In about 1974, Gries paid $300 for an HP calculator, which had some memory and </a:t>
            </a:r>
            <a:r>
              <a:rPr lang="en-US" dirty="0" smtClean="0">
                <a:solidFill>
                  <a:srgbClr val="FF0000"/>
                </a:solidFill>
              </a:rPr>
              <a:t>used postfix notation</a:t>
            </a:r>
            <a:r>
              <a:rPr lang="en-US" dirty="0" smtClean="0"/>
              <a:t>!</a:t>
            </a:r>
          </a:p>
          <a:p>
            <a:r>
              <a:rPr lang="en-US" dirty="0" smtClean="0"/>
              <a:t>Still works. Come up to see it.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81000"/>
            <a:ext cx="1981200" cy="363761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4800600" y="6019800"/>
            <a:ext cx="2146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Postfix notation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01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7" grpId="0" animBg="1"/>
      <p:bldP spid="1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3138</TotalTime>
  <Pages>0</Pages>
  <Words>3014</Words>
  <Characters>0</Characters>
  <Application>Microsoft Macintosh PowerPoint</Application>
  <PresentationFormat>On-screen Show (4:3)</PresentationFormat>
  <Lines>0</Lines>
  <Paragraphs>645</Paragraphs>
  <Slides>42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Median</vt:lpstr>
      <vt:lpstr>ADTs, Grammars, Parsing, Tree traversals</vt:lpstr>
      <vt:lpstr>Prelim 1</vt:lpstr>
      <vt:lpstr>Prelim 1</vt:lpstr>
      <vt:lpstr>Regrades</vt:lpstr>
      <vt:lpstr>Pointers to material</vt:lpstr>
      <vt:lpstr>Expression trees</vt:lpstr>
      <vt:lpstr>Expression trees</vt:lpstr>
      <vt:lpstr>tree for (2 + 3) * (1 + – 4)</vt:lpstr>
      <vt:lpstr>tree for (2 + 3) * (1 + – 4)</vt:lpstr>
      <vt:lpstr>tree for (2 + 3) * (1 + – 4)</vt:lpstr>
      <vt:lpstr>tree for (2 + 3) * (1 + – 4)</vt:lpstr>
      <vt:lpstr>tree for (2 + 3) * (1 + – 4)</vt:lpstr>
      <vt:lpstr>Expression trees</vt:lpstr>
      <vt:lpstr>Motivation for grammars</vt:lpstr>
      <vt:lpstr>A Grammar</vt:lpstr>
      <vt:lpstr>A Grammar</vt:lpstr>
      <vt:lpstr>A recursive grammar</vt:lpstr>
      <vt:lpstr>Detour</vt:lpstr>
      <vt:lpstr>Sentences with periods</vt:lpstr>
      <vt:lpstr>Grammars for programming languages</vt:lpstr>
      <vt:lpstr>Grammar for simple expressions (not the best)</vt:lpstr>
      <vt:lpstr>Parsing</vt:lpstr>
      <vt:lpstr>Ambiguity</vt:lpstr>
      <vt:lpstr>Recursive descent parsing</vt:lpstr>
      <vt:lpstr>Parsing an E </vt:lpstr>
      <vt:lpstr>Specification: /** Unprocessed input starts an E. …*/ </vt:lpstr>
      <vt:lpstr>Illustration of parsing to check syntax</vt:lpstr>
      <vt:lpstr>The scanner constructs tokens</vt:lpstr>
      <vt:lpstr>Change parser to generate a tree</vt:lpstr>
      <vt:lpstr>Change parser to generate a tree</vt:lpstr>
      <vt:lpstr>Code for a stack machine</vt:lpstr>
      <vt:lpstr>Code for a stack machine</vt:lpstr>
      <vt:lpstr>Use parser to generate code for a stack machine</vt:lpstr>
      <vt:lpstr>Grammar that gives precedence to * over +</vt:lpstr>
      <vt:lpstr>Does recursive descent always work?</vt:lpstr>
      <vt:lpstr>Syntactic ambiguity</vt:lpstr>
      <vt:lpstr>Syntactic ambiguity</vt:lpstr>
      <vt:lpstr>Huffman trees</vt:lpstr>
      <vt:lpstr>Huffman compression of “Ulysses”</vt:lpstr>
      <vt:lpstr>Huffman compression of “Ulysses”</vt:lpstr>
      <vt:lpstr>Summary: What you should know</vt:lpstr>
      <vt:lpstr>Exercises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Nate Foster</cp:lastModifiedBy>
  <cp:revision>117</cp:revision>
  <cp:lastPrinted>2013-09-23T16:53:33Z</cp:lastPrinted>
  <dcterms:modified xsi:type="dcterms:W3CDTF">2015-10-06T14:09:57Z</dcterms:modified>
</cp:coreProperties>
</file>