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65" r:id="rId3"/>
    <p:sldId id="360" r:id="rId4"/>
    <p:sldId id="361" r:id="rId5"/>
    <p:sldId id="362" r:id="rId6"/>
    <p:sldId id="282" r:id="rId7"/>
    <p:sldId id="364" r:id="rId8"/>
    <p:sldId id="363" r:id="rId9"/>
    <p:sldId id="368" r:id="rId10"/>
    <p:sldId id="321" r:id="rId11"/>
    <p:sldId id="338" r:id="rId12"/>
    <p:sldId id="340" r:id="rId13"/>
    <p:sldId id="339" r:id="rId14"/>
    <p:sldId id="357" r:id="rId15"/>
    <p:sldId id="367" r:id="rId16"/>
    <p:sldId id="366" r:id="rId17"/>
    <p:sldId id="358" r:id="rId18"/>
    <p:sldId id="356" r:id="rId19"/>
    <p:sldId id="341" r:id="rId20"/>
    <p:sldId id="342" r:id="rId21"/>
    <p:sldId id="353" r:id="rId22"/>
    <p:sldId id="343" r:id="rId23"/>
    <p:sldId id="344" r:id="rId24"/>
    <p:sldId id="345" r:id="rId25"/>
    <p:sldId id="346" r:id="rId26"/>
    <p:sldId id="347" r:id="rId2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FFF"/>
    <a:srgbClr val="FFF7F3"/>
    <a:srgbClr val="F8DFF0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84" autoAdjust="0"/>
  </p:normalViewPr>
  <p:slideViewPr>
    <p:cSldViewPr>
      <p:cViewPr varScale="1">
        <p:scale>
          <a:sx n="79" d="100"/>
          <a:sy n="79" d="100"/>
        </p:scale>
        <p:origin x="-1160" y="-104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9/14/15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9/14/15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9/14/15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9/14/15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9/14/15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9/14/15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9/14/15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br>
              <a:rPr lang="fr-BE" dirty="0" smtClean="0"/>
            </a:br>
            <a:r>
              <a:rPr lang="fr-BE" dirty="0" smtClean="0"/>
              <a:t>Fall 2015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6: Consequence of type, casting; function equals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Classes we work with today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10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381000" y="1629251"/>
            <a:ext cx="5738470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Work with a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subclasses </a:t>
            </a:r>
            <a:br>
              <a:rPr lang="en-US" sz="2400" dirty="0" smtClean="0"/>
            </a:br>
            <a:r>
              <a:rPr lang="en-US" sz="2400" dirty="0" smtClean="0"/>
              <a:t>like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 partition is there but not shown</a:t>
            </a:r>
            <a:endParaRPr lang="en-US" sz="2400" dirty="0"/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95600" y="3505200"/>
            <a:ext cx="2819400" cy="3048001"/>
            <a:chOff x="3696" y="144"/>
            <a:chExt cx="1776" cy="1920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24600" y="533400"/>
            <a:ext cx="2133600" cy="2823865"/>
            <a:chOff x="3048000" y="3581400"/>
            <a:chExt cx="2133600" cy="2823865"/>
          </a:xfrm>
        </p:grpSpPr>
        <p:grpSp>
          <p:nvGrpSpPr>
            <p:cNvPr id="4" name="Group 3"/>
            <p:cNvGrpSpPr/>
            <p:nvPr/>
          </p:nvGrpSpPr>
          <p:grpSpPr>
            <a:xfrm>
              <a:off x="3200400" y="4495800"/>
              <a:ext cx="1752600" cy="1909465"/>
              <a:chOff x="3200400" y="4495800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3581400" y="4495800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3581400" y="5211763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3200400" y="5943600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4267200" y="5943600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4114800" y="4953000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4114800" y="5638800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3581400" y="5638800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3048000" y="3581400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class </a:t>
              </a:r>
              <a:r>
                <a:rPr lang="en-US" dirty="0"/>
                <a:t>hierarchy: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</a:t>
            </a:r>
            <a:r>
              <a:rPr lang="en-US" sz="3600" dirty="0" smtClean="0">
                <a:solidFill>
                  <a:srgbClr val="800000"/>
                </a:solidFill>
              </a:rPr>
              <a:t>[</a:t>
            </a:r>
            <a:r>
              <a:rPr lang="en-US" sz="3600" dirty="0">
                <a:solidFill>
                  <a:srgbClr val="800000"/>
                </a:solidFill>
              </a:rPr>
              <a:t>3</a:t>
            </a:r>
            <a:r>
              <a:rPr lang="en-US" sz="3600" dirty="0" smtClean="0">
                <a:solidFill>
                  <a:srgbClr val="800000"/>
                </a:solidFill>
              </a:rPr>
              <a:t>];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</a:t>
              </a:r>
              <a:r>
                <a:rPr lang="en-US" sz="2400" dirty="0" smtClean="0">
                  <a:solidFill>
                    <a:srgbClr val="800000"/>
                  </a:solidFill>
                </a:rPr>
                <a:t>eclaration of</a:t>
              </a:r>
              <a:br>
                <a:rPr lang="en-US" sz="2400" dirty="0" smtClean="0">
                  <a:solidFill>
                    <a:srgbClr val="800000"/>
                  </a:solidFill>
                </a:rPr>
              </a:br>
              <a:r>
                <a:rPr lang="en-US" sz="2400" dirty="0" smtClean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null</a:t>
              </a:r>
              <a:endParaRPr lang="en-US" dirty="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67000"/>
            <a:ext cx="2514600" cy="2286000"/>
            <a:chOff x="6172200" y="1752600"/>
            <a:chExt cx="2514600" cy="2286000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52600"/>
              <a:ext cx="2133600" cy="2286000"/>
              <a:chOff x="4368" y="2208"/>
              <a:chExt cx="1152" cy="1350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8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a6</a:t>
                </a:r>
                <a:endParaRPr lang="en-US" dirty="0">
                  <a:solidFill>
                    <a:srgbClr val="E41900"/>
                  </a:solidFill>
                </a:endParaRP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Animal[]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0</a:t>
              </a:r>
            </a:p>
            <a:p>
              <a:r>
                <a:rPr lang="en-US" sz="2400" dirty="0" smtClean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null</a:t>
              </a:r>
            </a:p>
            <a:p>
              <a:r>
                <a:rPr lang="en-US" sz="2400" dirty="0"/>
                <a:t>n</a:t>
              </a:r>
              <a:r>
                <a:rPr lang="en-US" sz="2400" dirty="0" smtClean="0"/>
                <a:t>ull</a:t>
              </a:r>
            </a:p>
            <a:p>
              <a:r>
                <a:rPr lang="en-US" sz="2400" dirty="0" smtClean="0"/>
                <a:t>null</a:t>
              </a:r>
              <a:endParaRPr lang="en-US" sz="2400" dirty="0"/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Assign value of new-</a:t>
            </a:r>
            <a:r>
              <a:rPr lang="en-US" sz="2400" dirty="0" err="1" smtClean="0">
                <a:solidFill>
                  <a:srgbClr val="800000"/>
                </a:solidFill>
              </a:rPr>
              <a:t>exp</a:t>
            </a:r>
            <a:r>
              <a:rPr lang="en-US" sz="2400" dirty="0" smtClean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a6</a:t>
              </a:r>
              <a:endParaRPr lang="en-US" dirty="0">
                <a:solidFill>
                  <a:srgbClr val="E41900"/>
                </a:solidFill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v[0]=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= v[0].</a:t>
            </a:r>
            <a:r>
              <a:rPr lang="en-US" sz="2400" dirty="0" err="1" smtClean="0">
                <a:solidFill>
                  <a:srgbClr val="800000"/>
                </a:solidFill>
              </a:rPr>
              <a:t>getAge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 smtClean="0"/>
                      <a:t>       </a:t>
                    </a:r>
                    <a:r>
                      <a:rPr lang="en-US" dirty="0"/>
                      <a:t>null      </a:t>
                    </a:r>
                    <a:r>
                      <a:rPr lang="en-US" dirty="0" smtClean="0">
                        <a:solidFill>
                          <a:srgbClr val="000000"/>
                        </a:solidFill>
                      </a:rPr>
                      <a:t>null</a:t>
                    </a:r>
                    <a:endParaRPr lang="en-US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12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v</a:t>
                </a:r>
                <a:endParaRPr lang="en-US" dirty="0"/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Sometimes use horizontal picture of an array: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533400" y="1600200"/>
            <a:ext cx="5486400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200" b="1" dirty="0" smtClean="0">
                <a:solidFill>
                  <a:srgbClr val="8B008C"/>
                </a:solidFill>
              </a:rPr>
              <a:t>Which function is called </a:t>
            </a:r>
            <a:r>
              <a:rPr lang="en-US" sz="2200" b="1" dirty="0">
                <a:solidFill>
                  <a:srgbClr val="8B008C"/>
                </a:solidFill>
              </a:rPr>
              <a:t>by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>
                <a:solidFill>
                  <a:srgbClr val="FF0000"/>
                </a:solidFill>
              </a:rPr>
              <a:t>       v[0].</a:t>
            </a:r>
            <a:r>
              <a:rPr lang="en-US" sz="2200" b="1" dirty="0" err="1" smtClean="0">
                <a:solidFill>
                  <a:srgbClr val="FF0000"/>
                </a:solidFill>
              </a:rPr>
              <a:t>toString</a:t>
            </a:r>
            <a:r>
              <a:rPr lang="en-US" sz="2200" b="1" dirty="0">
                <a:solidFill>
                  <a:srgbClr val="FF0000"/>
                </a:solidFill>
              </a:rPr>
              <a:t>()    </a:t>
            </a:r>
            <a:r>
              <a:rPr lang="en-US" sz="2200" b="1" dirty="0" smtClean="0">
                <a:solidFill>
                  <a:srgbClr val="8B008C"/>
                </a:solidFill>
              </a:rPr>
              <a:t>?</a:t>
            </a:r>
            <a:endParaRPr lang="en-US" sz="2200" b="1" dirty="0">
              <a:solidFill>
                <a:srgbClr val="8B008C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/>
              <a:t>R</a:t>
            </a:r>
            <a:r>
              <a:rPr lang="en-US" sz="2200" dirty="0" smtClean="0"/>
              <a:t>emember, partition Object </a:t>
            </a:r>
            <a:br>
              <a:rPr lang="en-US" sz="2200" dirty="0" smtClean="0"/>
            </a:br>
            <a:r>
              <a:rPr lang="en-US" sz="2200" dirty="0" smtClean="0"/>
              <a:t>contains </a:t>
            </a:r>
            <a:r>
              <a:rPr lang="en-US" sz="2200" dirty="0" err="1" smtClean="0">
                <a:solidFill>
                  <a:srgbClr val="800000"/>
                </a:solidFill>
              </a:rPr>
              <a:t>toString</a:t>
            </a:r>
            <a:r>
              <a:rPr lang="en-US" sz="2200" dirty="0" smtClean="0">
                <a:solidFill>
                  <a:srgbClr val="800000"/>
                </a:solidFill>
              </a:rPr>
              <a:t>()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Which function is called?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r>
                  <a:rPr lang="en-US"/>
                  <a:t>       null      </a:t>
                </a:r>
                <a:r>
                  <a:rPr lang="en-US">
                    <a:solidFill>
                      <a:srgbClr val="E41900"/>
                    </a:solidFill>
                  </a:rPr>
                  <a:t>a1</a:t>
                </a:r>
                <a:endParaRPr lang="en-US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 smtClean="0"/>
                    <a:t>toString</a:t>
                  </a:r>
                  <a:r>
                    <a:rPr lang="en-US" dirty="0" smtClean="0"/>
                    <a:t>() </a:t>
                  </a:r>
                  <a:r>
                    <a:rPr lang="en-US" dirty="0" err="1" smtClean="0"/>
                    <a:t>toNoise</a:t>
                  </a:r>
                  <a:r>
                    <a:rPr lang="en-US" dirty="0" smtClean="0"/>
                    <a:t>(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 smtClean="0"/>
                    <a:t>getString</a:t>
                  </a:r>
                  <a:r>
                    <a:rPr lang="en-US" dirty="0" smtClean="0"/>
                    <a:t>() </a:t>
                  </a:r>
                  <a:r>
                    <a:rPr lang="en-US" dirty="0" err="1" smtClean="0"/>
                    <a:t>toNoise</a:t>
                  </a:r>
                  <a:r>
                    <a:rPr lang="en-US" dirty="0" smtClean="0"/>
                    <a:t>(</a:t>
                  </a:r>
                  <a:r>
                    <a:rPr lang="en-US" dirty="0"/>
                    <a:t>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572000"/>
            <a:ext cx="2438400" cy="1938992"/>
            <a:chOff x="457200" y="4572000"/>
            <a:chExt cx="24384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4572000"/>
              <a:ext cx="2035386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Bottom-up or overriding rule says function </a:t>
              </a:r>
              <a:r>
                <a:rPr lang="en-US" sz="2400" dirty="0" err="1" smtClean="0"/>
                <a:t>toString</a:t>
              </a:r>
              <a:r>
                <a:rPr lang="en-US" sz="2400" dirty="0" smtClean="0"/>
                <a:t> in Cat partition</a:t>
              </a:r>
              <a:endParaRPr lang="en-US" sz="2400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2979003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The type of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00"/>
                </a:solidFill>
              </a:rPr>
              <a:t> is </a:t>
            </a:r>
            <a:r>
              <a:rPr lang="en-US" dirty="0" smtClean="0">
                <a:solidFill>
                  <a:srgbClr val="FF0000"/>
                </a:solidFill>
              </a:rPr>
              <a:t>Animal[] </a:t>
            </a:r>
          </a:p>
          <a:p>
            <a:r>
              <a:rPr lang="en-US" dirty="0" smtClean="0"/>
              <a:t>The type of each </a:t>
            </a:r>
            <a:r>
              <a:rPr lang="en-US" dirty="0" smtClean="0">
                <a:solidFill>
                  <a:srgbClr val="FF0000"/>
                </a:solidFill>
              </a:rPr>
              <a:t>v[k]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Animal</a:t>
            </a:r>
          </a:p>
          <a:p>
            <a:r>
              <a:rPr lang="en-US" dirty="0" smtClean="0"/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Consequences of a class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57200" y="1752600"/>
            <a:ext cx="7716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Animal[] v;              	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declaration of v. Also means that each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variable v[k] is of type Animal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Animal objects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7086600" y="3962400"/>
            <a:ext cx="4572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85800" y="5410200"/>
            <a:ext cx="6629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As we see on next slide, the type of a class variable like v[k] determines what methods can be called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800000"/>
                </a:solidFill>
              </a:rPr>
              <a:t>From an Animal variable, can use only methods available in class Animal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09600" y="1828800"/>
            <a:ext cx="4953000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a</a:t>
            </a:r>
            <a:r>
              <a:rPr lang="en-US" sz="2400" dirty="0" err="1" smtClean="0">
                <a:solidFill>
                  <a:srgbClr val="0000FF"/>
                </a:solidFill>
              </a:rPr>
              <a:t>.getWeight</a:t>
            </a:r>
            <a:r>
              <a:rPr lang="en-US" sz="2400" dirty="0" smtClean="0">
                <a:solidFill>
                  <a:srgbClr val="0000FF"/>
                </a:solidFill>
              </a:rPr>
              <a:t>() </a:t>
            </a:r>
            <a:r>
              <a:rPr lang="en-US" sz="2400" dirty="0" smtClean="0"/>
              <a:t>is obviously illegal.</a:t>
            </a:r>
          </a:p>
          <a:p>
            <a:r>
              <a:rPr lang="en-US" sz="2400" dirty="0" smtClean="0"/>
              <a:t>The class won’t compile.</a:t>
            </a:r>
          </a:p>
          <a:p>
            <a:endParaRPr lang="en-US" sz="2400" dirty="0" smtClean="0"/>
          </a:p>
          <a:p>
            <a:r>
              <a:rPr lang="en-US" sz="2400" dirty="0" smtClean="0"/>
              <a:t>When checking legality of a call like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0000FF"/>
                </a:solidFill>
              </a:rPr>
              <a:t>a.getWeight</a:t>
            </a:r>
            <a:r>
              <a:rPr lang="en-US" sz="2400" dirty="0" smtClean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since the type of a is Animal, function </a:t>
            </a:r>
            <a:r>
              <a:rPr lang="en-US" sz="2400" dirty="0" err="1" smtClean="0"/>
              <a:t>getWeight</a:t>
            </a:r>
            <a:r>
              <a:rPr lang="en-US" sz="2400" dirty="0" smtClean="0"/>
              <a:t> must be declared in Animal or one of its </a:t>
            </a:r>
            <a:r>
              <a:rPr lang="en-US" sz="2400" dirty="0" err="1" smtClean="0"/>
              <a:t>superclasses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800000"/>
                </a:solidFill>
              </a:rPr>
              <a:t>From an Animal variable, can use only methods available in class Animal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3400" y="4495800"/>
            <a:ext cx="4800600" cy="2015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checking legality of a call like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0000FF"/>
                </a:solidFill>
              </a:rPr>
              <a:t>a.getWeight</a:t>
            </a:r>
            <a:r>
              <a:rPr lang="en-US" sz="2400" dirty="0" smtClean="0">
                <a:solidFill>
                  <a:srgbClr val="0000FF"/>
                </a:solidFill>
              </a:rPr>
              <a:t>(…)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since the type of a is Animal, function </a:t>
            </a:r>
            <a:r>
              <a:rPr lang="en-US" sz="2400" dirty="0" err="1" smtClean="0"/>
              <a:t>getWeight</a:t>
            </a:r>
            <a:r>
              <a:rPr lang="en-US" sz="2400" dirty="0" smtClean="0"/>
              <a:t> must be declared in Animal or one of its </a:t>
            </a:r>
            <a:r>
              <a:rPr lang="en-US" sz="2400" dirty="0" err="1" smtClean="0"/>
              <a:t>superclasses</a:t>
            </a:r>
            <a:r>
              <a:rPr lang="en-US" sz="2400" dirty="0" smtClean="0"/>
              <a:t>.</a:t>
            </a:r>
          </a:p>
        </p:txBody>
      </p:sp>
      <p:grpSp>
        <p:nvGrpSpPr>
          <p:cNvPr id="23" name="Group 39"/>
          <p:cNvGrpSpPr>
            <a:grpSpLocks/>
          </p:cNvGrpSpPr>
          <p:nvPr/>
        </p:nvGrpSpPr>
        <p:grpSpPr bwMode="auto">
          <a:xfrm>
            <a:off x="5791200" y="3505200"/>
            <a:ext cx="2819400" cy="3048000"/>
            <a:chOff x="3696" y="144"/>
            <a:chExt cx="1776" cy="1920"/>
          </a:xfrm>
        </p:grpSpPr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27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29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3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4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6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28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09600" y="15240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</a:t>
            </a:r>
            <a:r>
              <a:rPr lang="en-US" sz="2400" dirty="0">
                <a:solidFill>
                  <a:srgbClr val="E41900"/>
                </a:solidFill>
              </a:rPr>
              <a:t>a0</a:t>
            </a:r>
            <a:r>
              <a:rPr lang="en-US" sz="2400" dirty="0"/>
              <a:t> </a:t>
            </a:r>
            <a:r>
              <a:rPr lang="en-US" sz="2400" dirty="0" smtClean="0"/>
              <a:t>contains an object of a subclass Cat of Animal. By the rule below, </a:t>
            </a:r>
            <a:r>
              <a:rPr lang="en-US" sz="2400" dirty="0" err="1" smtClean="0">
                <a:solidFill>
                  <a:srgbClr val="FF0000"/>
                </a:solidFill>
              </a:rPr>
              <a:t>a.getWeight</a:t>
            </a:r>
            <a:r>
              <a:rPr lang="en-US" sz="2400" dirty="0" smtClean="0">
                <a:solidFill>
                  <a:srgbClr val="FF0000"/>
                </a:solidFill>
              </a:rPr>
              <a:t>(…)</a:t>
            </a:r>
            <a:r>
              <a:rPr lang="en-US" sz="2400" dirty="0" smtClean="0"/>
              <a:t> is still illegal.</a:t>
            </a:r>
          </a:p>
          <a:p>
            <a:r>
              <a:rPr lang="en-US" sz="2400" dirty="0" smtClean="0"/>
              <a:t>Remember, the test for legality is done at compile time, not while the program is running. </a:t>
            </a:r>
            <a:r>
              <a:rPr lang="en-US" sz="2400" smtClean="0"/>
              <a:t>…</a:t>
            </a:r>
            <a:endParaRPr lang="en-US" sz="2400" dirty="0"/>
          </a:p>
        </p:txBody>
      </p:sp>
      <p:sp>
        <p:nvSpPr>
          <p:cNvPr id="38" name="Rectangle 40"/>
          <p:cNvSpPr>
            <a:spLocks noChangeArrowheads="1"/>
          </p:cNvSpPr>
          <p:nvPr/>
        </p:nvSpPr>
        <p:spPr bwMode="auto">
          <a:xfrm>
            <a:off x="5791200" y="5257800"/>
            <a:ext cx="2819400" cy="12954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5559552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800000"/>
                </a:solidFill>
              </a:rPr>
              <a:t>From an Animal variable, can use only methods available in class Animal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791200" y="3505200"/>
            <a:ext cx="2819400" cy="3048000"/>
            <a:chOff x="2819400" y="3505200"/>
            <a:chExt cx="2819400" cy="3048000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2819400" y="3505200"/>
              <a:ext cx="2819400" cy="3048000"/>
              <a:chOff x="3696" y="144"/>
              <a:chExt cx="1776" cy="1920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44"/>
                <a:ext cx="1776" cy="1920"/>
                <a:chOff x="3696" y="192"/>
                <a:chExt cx="1776" cy="1920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192"/>
                  <a:ext cx="1776" cy="1920"/>
                  <a:chOff x="3696" y="768"/>
                  <a:chExt cx="1776" cy="1920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68"/>
                    <a:ext cx="1776" cy="1920"/>
                    <a:chOff x="3696" y="768"/>
                    <a:chExt cx="1776" cy="1920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68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Cat(String, </a:t>
                    </a:r>
                    <a:r>
                      <a:rPr lang="en-US" dirty="0" err="1"/>
                      <a:t>int</a:t>
                    </a:r>
                    <a:r>
                      <a:rPr lang="en-US" dirty="0"/>
                      <a:t>)</a:t>
                    </a:r>
                    <a:br>
                      <a:rPr lang="en-US" dirty="0"/>
                    </a:br>
                    <a:r>
                      <a:rPr lang="en-US" dirty="0" err="1"/>
                      <a:t>getNoise</a:t>
                    </a:r>
                    <a:r>
                      <a:rPr lang="en-US" dirty="0"/>
                      <a:t>(</a:t>
                    </a:r>
                    <a:r>
                      <a:rPr lang="en-US" dirty="0" smtClean="0"/>
                      <a:t>) </a:t>
                    </a:r>
                    <a:r>
                      <a:rPr lang="en-US" dirty="0" err="1" smtClean="0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 err="1">
                        <a:solidFill>
                          <a:srgbClr val="FF0000"/>
                        </a:solidFill>
                      </a:rPr>
                      <a:t>getWeight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()</a:t>
                    </a: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  <a:br>
                      <a:rPr lang="en-US" dirty="0"/>
                    </a:br>
                    <a:r>
                      <a:rPr lang="en-US" dirty="0"/>
                      <a:t>Animal(String, </a:t>
                    </a:r>
                    <a:r>
                      <a:rPr lang="en-US" dirty="0" err="1"/>
                      <a:t>int</a:t>
                    </a:r>
                    <a:r>
                      <a:rPr lang="en-US" dirty="0"/>
                      <a:t>)</a:t>
                    </a:r>
                    <a:br>
                      <a:rPr lang="en-US" dirty="0"/>
                    </a:b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2400" y="1905000"/>
            <a:ext cx="1732159" cy="852190"/>
            <a:chOff x="228602" y="2276475"/>
            <a:chExt cx="1732159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6976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 Cat</a:t>
              </a:r>
              <a:endParaRPr lang="en-US" sz="2400" dirty="0"/>
            </a:p>
          </p:txBody>
        </p:sp>
      </p:grpSp>
      <p:grpSp>
        <p:nvGrpSpPr>
          <p:cNvPr id="75" name="Group 39"/>
          <p:cNvGrpSpPr>
            <a:grpSpLocks/>
          </p:cNvGrpSpPr>
          <p:nvPr/>
        </p:nvGrpSpPr>
        <p:grpSpPr bwMode="auto">
          <a:xfrm>
            <a:off x="533400" y="3429000"/>
            <a:ext cx="2819400" cy="3048000"/>
            <a:chOff x="3696" y="144"/>
            <a:chExt cx="1776" cy="1920"/>
          </a:xfrm>
        </p:grpSpPr>
        <p:grpSp>
          <p:nvGrpSpPr>
            <p:cNvPr id="86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88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90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9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9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9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9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9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91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89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87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6332060" y="1905000"/>
            <a:ext cx="2202340" cy="852190"/>
            <a:chOff x="228602" y="2276475"/>
            <a:chExt cx="2202340" cy="852190"/>
          </a:xfrm>
        </p:grpSpPr>
        <p:grpSp>
          <p:nvGrpSpPr>
            <p:cNvPr id="99" name="Group 98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102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sp>
          <p:nvSpPr>
            <p:cNvPr id="100" name="Rectangle 99"/>
            <p:cNvSpPr/>
            <p:nvPr/>
          </p:nvSpPr>
          <p:spPr>
            <a:xfrm>
              <a:off x="1263134" y="2667000"/>
              <a:ext cx="116780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 Animal</a:t>
              </a:r>
              <a:endParaRPr lang="en-US" sz="24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209800" y="1295400"/>
            <a:ext cx="39624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same object a0, from the viewpoint of a Cat variable and an Animal variable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28194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c.getWeight</a:t>
            </a:r>
            <a:r>
              <a:rPr lang="en-US" sz="2400" dirty="0" smtClean="0"/>
              <a:t>() is legal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3886200" y="2819400"/>
            <a:ext cx="3124200" cy="4616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a</a:t>
            </a:r>
            <a:r>
              <a:rPr lang="en-US" sz="2400" dirty="0" err="1" smtClean="0"/>
              <a:t>.getWeight</a:t>
            </a:r>
            <a:r>
              <a:rPr lang="en-US" sz="2400" dirty="0" smtClean="0"/>
              <a:t>() is illegal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3276600"/>
            <a:ext cx="1600199" cy="2308324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 smtClean="0"/>
              <a:t>ecause </a:t>
            </a:r>
            <a:r>
              <a:rPr lang="en-US" sz="2400" dirty="0" err="1" smtClean="0"/>
              <a:t>getWeight</a:t>
            </a:r>
            <a:endParaRPr lang="en-US" sz="2400" dirty="0" smtClean="0"/>
          </a:p>
          <a:p>
            <a:r>
              <a:rPr lang="en-US" sz="2400" dirty="0"/>
              <a:t>i</a:t>
            </a:r>
            <a:r>
              <a:rPr lang="en-US" sz="2400" dirty="0" smtClean="0"/>
              <a:t>s not available in class Animal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318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239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800000"/>
                </a:solidFill>
              </a:rPr>
              <a:t>Rule for determining legality of method call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2400" y="1905000"/>
            <a:ext cx="1501427" cy="852190"/>
            <a:chOff x="228602" y="2276475"/>
            <a:chExt cx="1501427" cy="852190"/>
          </a:xfrm>
        </p:grpSpPr>
        <p:grpSp>
          <p:nvGrpSpPr>
            <p:cNvPr id="66" name="Group 65"/>
            <p:cNvGrpSpPr/>
            <p:nvPr/>
          </p:nvGrpSpPr>
          <p:grpSpPr>
            <a:xfrm>
              <a:off x="228602" y="2276475"/>
              <a:ext cx="1143000" cy="461964"/>
              <a:chOff x="5410200" y="2657475"/>
              <a:chExt cx="1109382" cy="461964"/>
            </a:xfrm>
          </p:grpSpPr>
          <p:sp>
            <p:nvSpPr>
              <p:cNvPr id="70" name="Text Box 62"/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68" name="Text Box 66"/>
              <p:cNvSpPr txBox="1">
                <a:spLocks noChangeArrowheads="1"/>
              </p:cNvSpPr>
              <p:nvPr/>
            </p:nvSpPr>
            <p:spPr bwMode="auto">
              <a:xfrm>
                <a:off x="5410200" y="2657475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1263134" y="2667000"/>
              <a:ext cx="46689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 C</a:t>
              </a:r>
              <a:endParaRPr lang="en-US" sz="2400" dirty="0"/>
            </a:p>
          </p:txBody>
        </p:sp>
      </p:grpSp>
      <p:grpSp>
        <p:nvGrpSpPr>
          <p:cNvPr id="88" name="Group 16"/>
          <p:cNvGrpSpPr>
            <a:grpSpLocks/>
          </p:cNvGrpSpPr>
          <p:nvPr/>
        </p:nvGrpSpPr>
        <p:grpSpPr bwMode="auto">
          <a:xfrm>
            <a:off x="1676400" y="2895600"/>
            <a:ext cx="5791200" cy="3560618"/>
            <a:chOff x="1824" y="812"/>
            <a:chExt cx="3648" cy="2056"/>
          </a:xfrm>
        </p:grpSpPr>
        <p:grpSp>
          <p:nvGrpSpPr>
            <p:cNvPr id="90" name="Group 15"/>
            <p:cNvGrpSpPr>
              <a:grpSpLocks/>
            </p:cNvGrpSpPr>
            <p:nvPr/>
          </p:nvGrpSpPr>
          <p:grpSpPr bwMode="auto">
            <a:xfrm>
              <a:off x="3696" y="812"/>
              <a:ext cx="1776" cy="2056"/>
              <a:chOff x="3696" y="812"/>
              <a:chExt cx="1776" cy="2056"/>
            </a:xfrm>
          </p:grpSpPr>
          <p:sp>
            <p:nvSpPr>
              <p:cNvPr id="93" name="Rectangle 7"/>
              <p:cNvSpPr>
                <a:spLocks noChangeArrowheads="1"/>
              </p:cNvSpPr>
              <p:nvPr/>
            </p:nvSpPr>
            <p:spPr bwMode="auto">
              <a:xfrm>
                <a:off x="3696" y="1120"/>
                <a:ext cx="1776" cy="174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4" name="Text Box 8"/>
              <p:cNvSpPr txBox="1">
                <a:spLocks noChangeArrowheads="1"/>
              </p:cNvSpPr>
              <p:nvPr/>
            </p:nvSpPr>
            <p:spPr bwMode="auto">
              <a:xfrm>
                <a:off x="3696" y="812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E41900"/>
                    </a:solidFill>
                  </a:rPr>
                  <a:t>a0</a:t>
                </a:r>
                <a:endParaRPr lang="en-US"/>
              </a:p>
            </p:txBody>
          </p:sp>
          <p:sp>
            <p:nvSpPr>
              <p:cNvPr id="95" name="Text Box 9"/>
              <p:cNvSpPr txBox="1">
                <a:spLocks noChangeArrowheads="1"/>
              </p:cNvSpPr>
              <p:nvPr/>
            </p:nvSpPr>
            <p:spPr bwMode="auto">
              <a:xfrm>
                <a:off x="4704" y="1117"/>
                <a:ext cx="768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/>
                  <a:t>Object</a:t>
                </a:r>
                <a:endParaRPr lang="en-US" dirty="0"/>
              </a:p>
            </p:txBody>
          </p:sp>
          <p:sp>
            <p:nvSpPr>
              <p:cNvPr id="96" name="Text Box 10"/>
              <p:cNvSpPr txBox="1">
                <a:spLocks noChangeArrowheads="1"/>
              </p:cNvSpPr>
              <p:nvPr/>
            </p:nvSpPr>
            <p:spPr bwMode="auto">
              <a:xfrm>
                <a:off x="4992" y="2437"/>
                <a:ext cx="480" cy="26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3696" y="2437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91" name="Text Box 12"/>
            <p:cNvSpPr txBox="1">
              <a:spLocks noChangeArrowheads="1"/>
            </p:cNvSpPr>
            <p:nvPr/>
          </p:nvSpPr>
          <p:spPr bwMode="auto">
            <a:xfrm>
              <a:off x="1824" y="1659"/>
              <a:ext cx="1440" cy="693"/>
            </a:xfrm>
            <a:prstGeom prst="rect">
              <a:avLst/>
            </a:prstGeom>
            <a:solidFill>
              <a:srgbClr val="E4D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m(…)  must be declared in one of these classes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905000" y="1524000"/>
            <a:ext cx="6781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Rule: </a:t>
            </a:r>
            <a:r>
              <a:rPr lang="en-US" sz="2400" dirty="0" err="1" smtClean="0">
                <a:solidFill>
                  <a:srgbClr val="FF0000"/>
                </a:solidFill>
              </a:rPr>
              <a:t>c.m</a:t>
            </a:r>
            <a:r>
              <a:rPr lang="en-US" sz="2400" dirty="0" smtClean="0">
                <a:solidFill>
                  <a:srgbClr val="FF0000"/>
                </a:solidFill>
              </a:rPr>
              <a:t>(…) </a:t>
            </a:r>
            <a:r>
              <a:rPr lang="en-US" sz="2400" dirty="0" smtClean="0"/>
              <a:t>is legal and the program will compile ONLY if method </a:t>
            </a:r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dirty="0" smtClean="0"/>
              <a:t> is declared in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 or one of its </a:t>
            </a:r>
            <a:r>
              <a:rPr lang="en-US" sz="2400" dirty="0" err="1" smtClean="0"/>
              <a:t>superclasses</a:t>
            </a:r>
            <a:endParaRPr lang="en-US" sz="2400" dirty="0"/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05600" y="4947805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4" name="Line 11"/>
          <p:cNvSpPr>
            <a:spLocks noChangeShapeType="1"/>
          </p:cNvSpPr>
          <p:nvPr/>
        </p:nvSpPr>
        <p:spPr bwMode="auto">
          <a:xfrm>
            <a:off x="4648200" y="4947805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916083" y="445558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05600" y="4114800"/>
            <a:ext cx="762000" cy="4623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46482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cxnSp>
        <p:nvCxnSpPr>
          <p:cNvPr id="12" name="Straight Connector 11"/>
          <p:cNvCxnSpPr>
            <a:stCxn id="91" idx="3"/>
          </p:cNvCxnSpPr>
          <p:nvPr/>
        </p:nvCxnSpPr>
        <p:spPr>
          <a:xfrm flipV="1">
            <a:off x="3962400" y="3810001"/>
            <a:ext cx="1066800" cy="1152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962400" y="4724400"/>
            <a:ext cx="1066800" cy="2381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91" idx="3"/>
          </p:cNvCxnSpPr>
          <p:nvPr/>
        </p:nvCxnSpPr>
        <p:spPr>
          <a:xfrm>
            <a:off x="3962400" y="4962525"/>
            <a:ext cx="1066800" cy="295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1" idx="3"/>
          </p:cNvCxnSpPr>
          <p:nvPr/>
        </p:nvCxnSpPr>
        <p:spPr>
          <a:xfrm>
            <a:off x="3962400" y="4962525"/>
            <a:ext cx="1066800" cy="1057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956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2400" y="1600200"/>
            <a:ext cx="4191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800000"/>
                </a:solidFill>
              </a:rPr>
              <a:t>Type of v[0]: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Another example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719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029200" y="18288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Should this call be allowed? </a:t>
            </a: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6200" y="2514600"/>
            <a:ext cx="3810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Should this call be allowed? </a:t>
            </a: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hould program compile?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v[k].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228600" y="1524000"/>
            <a:ext cx="3886200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Each element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 is of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type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000000"/>
                </a:solidFill>
              </a:rPr>
              <a:t>From </a:t>
            </a:r>
            <a:r>
              <a:rPr lang="en-US" dirty="0" smtClean="0">
                <a:solidFill>
                  <a:srgbClr val="800000"/>
                </a:solidFill>
              </a:rPr>
              <a:t>v[k]</a:t>
            </a:r>
            <a:r>
              <a:rPr lang="en-US" dirty="0" smtClean="0">
                <a:solidFill>
                  <a:srgbClr val="000000"/>
                </a:solidFill>
              </a:rPr>
              <a:t>, see only what is in partition </a:t>
            </a:r>
            <a:r>
              <a:rPr lang="en-US" dirty="0" smtClean="0">
                <a:solidFill>
                  <a:srgbClr val="800000"/>
                </a:solidFill>
              </a:rPr>
              <a:t>Animal</a:t>
            </a:r>
            <a:r>
              <a:rPr lang="en-US" dirty="0" smtClean="0">
                <a:solidFill>
                  <a:srgbClr val="000000"/>
                </a:solidFill>
              </a:rPr>
              <a:t> and partitions above it.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View of object based on  the type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6200" y="52625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solidFill>
                      <a:srgbClr val="E41900"/>
                    </a:solidFill>
                  </a:rPr>
                  <a:t>a0</a:t>
                </a:r>
                <a:r>
                  <a:rPr lang="en-US" dirty="0" smtClean="0"/>
                  <a:t>     </a:t>
                </a:r>
                <a:r>
                  <a:rPr lang="en-US" dirty="0"/>
                  <a:t>null    </a:t>
                </a:r>
                <a:r>
                  <a:rPr lang="en-US" dirty="0" smtClean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v</a:t>
              </a:r>
              <a:endParaRPr lang="en-US" dirty="0"/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</a:t>
              </a:r>
              <a:r>
                <a:rPr lang="en-US" dirty="0" smtClean="0"/>
                <a:t> </a:t>
              </a:r>
              <a:r>
                <a:rPr lang="en-US" dirty="0"/>
                <a:t>1        </a:t>
              </a:r>
              <a:r>
                <a:rPr lang="en-US" dirty="0" smtClean="0"/>
                <a:t> </a:t>
              </a:r>
              <a:r>
                <a:rPr lang="en-US" dirty="0"/>
                <a:t>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819400" y="35052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91000" y="1676400"/>
            <a:ext cx="472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 </a:t>
            </a:r>
            <a:r>
              <a:rPr lang="en-US" sz="2400" dirty="0" smtClean="0">
                <a:latin typeface="Times New Roman"/>
                <a:cs typeface="Times New Roman"/>
              </a:rPr>
              <a:t>not in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 smtClean="0">
                <a:latin typeface="Times New Roman"/>
                <a:cs typeface="Times New Roman"/>
              </a:rPr>
              <a:t> or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Object</a:t>
            </a:r>
            <a:r>
              <a:rPr lang="en-US" sz="2400" dirty="0" smtClean="0">
                <a:latin typeface="Times New Roman"/>
                <a:cs typeface="Times New Roman"/>
              </a:rPr>
              <a:t>. Calls are illegal, program does not compile: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v[0].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v[k]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getWeight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764340"/>
            <a:ext cx="22098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Components</a:t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US" sz="2400" dirty="0" smtClean="0">
                <a:latin typeface="Times New Roman"/>
                <a:cs typeface="Times New Roman"/>
              </a:rPr>
              <a:t>are in lower partitions, but can’t see them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19400" y="5257800"/>
            <a:ext cx="5943600" cy="1295400"/>
            <a:chOff x="2819400" y="5257800"/>
            <a:chExt cx="5943600" cy="1295400"/>
          </a:xfrm>
        </p:grpSpPr>
        <p:sp>
          <p:nvSpPr>
            <p:cNvPr id="56" name="Rectangle 40"/>
            <p:cNvSpPr>
              <a:spLocks noChangeArrowheads="1"/>
            </p:cNvSpPr>
            <p:nvPr/>
          </p:nvSpPr>
          <p:spPr bwMode="auto">
            <a:xfrm>
              <a:off x="2819400" y="5257800"/>
              <a:ext cx="2819400" cy="12954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5867400" y="5334000"/>
              <a:ext cx="2895600" cy="1219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914400" y="6172200"/>
            <a:ext cx="1120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Animal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102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660066"/>
                </a:solidFill>
              </a:rPr>
              <a:t>Announcements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A3 now available on CMS and Piazza</a:t>
            </a:r>
            <a:r>
              <a:rPr lang="en-US" sz="2400" dirty="0" smtClean="0">
                <a:latin typeface="Times New Roman"/>
                <a:cs typeface="Times New Roman"/>
              </a:rPr>
              <a:t>. Refer often to the Piazza FAQ Note for A3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Please read the assignment FAQ Notes on the Piazza before asking a question. </a:t>
            </a:r>
            <a:r>
              <a:rPr lang="en-US" sz="2400" dirty="0" smtClean="0">
                <a:latin typeface="Times New Roman"/>
                <a:cs typeface="Times New Roman"/>
              </a:rPr>
              <a:t>It might already be answered. </a:t>
            </a:r>
          </a:p>
        </p:txBody>
      </p:sp>
    </p:spTree>
    <p:extLst>
      <p:ext uri="{BB962C8B-B14F-4D97-AF65-F5344CB8AC3E}">
        <p14:creationId xmlns:p14="http://schemas.microsoft.com/office/powerpoint/2010/main" val="2994153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Casting up class hierarchy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371600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3962400" y="1143000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D</a:t>
            </a:r>
            <a:r>
              <a:rPr lang="en-US" dirty="0" smtClean="0">
                <a:solidFill>
                  <a:srgbClr val="0009CC"/>
                </a:solidFill>
              </a:rPr>
              <a:t>iscuss </a:t>
            </a:r>
            <a:r>
              <a:rPr lang="en-US" dirty="0">
                <a:solidFill>
                  <a:srgbClr val="0009CC"/>
                </a:solidFill>
              </a:rPr>
              <a:t>casts </a:t>
            </a:r>
            <a:r>
              <a:rPr lang="en-US" dirty="0" smtClean="0">
                <a:solidFill>
                  <a:srgbClr val="0009CC"/>
                </a:solidFill>
              </a:rPr>
              <a:t>up/down class </a:t>
            </a:r>
            <a:r>
              <a:rPr lang="en-US" dirty="0">
                <a:solidFill>
                  <a:srgbClr val="0009CC"/>
                </a:solidFill>
              </a:rPr>
              <a:t>hierarchy.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h=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ja-JP" altLang="en-US" dirty="0">
                <a:solidFill>
                  <a:srgbClr val="800000"/>
                </a:solidFill>
              </a:rPr>
              <a:t>“</a:t>
            </a:r>
            <a:r>
              <a:rPr lang="en-US" altLang="ja-JP" dirty="0">
                <a:solidFill>
                  <a:srgbClr val="800000"/>
                </a:solidFill>
              </a:rPr>
              <a:t>N</a:t>
            </a:r>
            <a:r>
              <a:rPr lang="ja-JP" altLang="en-US" dirty="0">
                <a:solidFill>
                  <a:srgbClr val="800000"/>
                </a:solidFill>
              </a:rPr>
              <a:t>”</a:t>
            </a:r>
            <a:r>
              <a:rPr lang="en-US" altLang="ja-JP" dirty="0">
                <a:solidFill>
                  <a:srgbClr val="800000"/>
                </a:solidFill>
              </a:rPr>
              <a:t>, 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c= (Cat) h;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class cast doesn’t change the object. It just changes the </a:t>
            </a:r>
            <a:r>
              <a:rPr lang="en-US" sz="2400" dirty="0" err="1" smtClean="0"/>
              <a:t>perpective</a:t>
            </a:r>
            <a:r>
              <a:rPr lang="en-US" sz="2400" dirty="0" smtClean="0"/>
              <a:t> –how it is viewed!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  <a:br>
              <a:rPr lang="en-US" dirty="0"/>
            </a:br>
            <a:r>
              <a:rPr lang="en-US" dirty="0"/>
              <a:t>Animal(String,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casts: </a:t>
            </a:r>
            <a:r>
              <a:rPr lang="en-US" sz="3600" dirty="0" smtClean="0">
                <a:solidFill>
                  <a:srgbClr val="0000FF"/>
                </a:solidFill>
              </a:rPr>
              <a:t>unary prefix operators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Cat(String, </a:t>
            </a:r>
            <a:r>
              <a:rPr lang="en-US" dirty="0" err="1"/>
              <a:t>int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getNoise</a:t>
            </a:r>
            <a:r>
              <a:rPr lang="en-US" dirty="0"/>
              <a:t>(</a:t>
            </a:r>
            <a:r>
              <a:rPr lang="en-US" dirty="0" smtClean="0"/>
              <a:t>) </a:t>
            </a:r>
            <a:r>
              <a:rPr lang="en-US" dirty="0" err="1" smtClean="0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 err="1"/>
              <a:t>getWeight</a:t>
            </a:r>
            <a:r>
              <a:rPr lang="en-US" dirty="0"/>
              <a:t>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</a:t>
            </a:r>
            <a:r>
              <a:rPr lang="en-US" sz="2400" dirty="0" smtClean="0">
                <a:latin typeface="Times"/>
                <a:cs typeface="Times"/>
              </a:rPr>
              <a:t>quals</a:t>
            </a:r>
            <a:r>
              <a:rPr lang="en-US" dirty="0" smtClean="0">
                <a:latin typeface="Times New Roman"/>
                <a:cs typeface="Times New Roman"/>
              </a:rPr>
              <a:t>() …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2578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Rule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800000"/>
                </a:solidFill>
              </a:rPr>
              <a:t>an object can be cast to the name of any partition that occurs within it —and to nothing else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0</a:t>
            </a:r>
            <a:r>
              <a:rPr lang="en-US" sz="2400" dirty="0" smtClean="0"/>
              <a:t> maybe cast to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Cat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An attempt to cast it to anything else causes an exception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5431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"/>
                <a:cs typeface="Times"/>
              </a:rPr>
              <a:t>(Animal) (Animal) (Cat) (Object) c</a:t>
            </a:r>
            <a:endParaRPr lang="en-US" sz="2400" dirty="0">
              <a:solidFill>
                <a:srgbClr val="800000"/>
              </a:solidFill>
              <a:latin typeface="Times"/>
              <a:cs typeface="Time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"/>
                <a:cs typeface="Times"/>
              </a:rPr>
              <a:t>These casts don’t take any time. The object does not change. It’s a change of perception</a:t>
            </a:r>
            <a:endParaRPr lang="en-US" sz="2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Implicit upward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81000"/>
            <a:ext cx="2819400" cy="3048000"/>
            <a:chOff x="3696" y="144"/>
            <a:chExt cx="1776" cy="1920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</a:t>
            </a:r>
            <a:r>
              <a:rPr lang="en-US" sz="2400" dirty="0" smtClean="0">
                <a:solidFill>
                  <a:srgbClr val="800000"/>
                </a:solidFill>
              </a:rPr>
              <a:t>Animal is </a:t>
            </a:r>
            <a:r>
              <a:rPr lang="en-US" sz="2400" dirty="0">
                <a:solidFill>
                  <a:srgbClr val="800000"/>
                </a:solidFill>
              </a:rPr>
              <a:t>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48767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Call  </a:t>
            </a:r>
            <a:r>
              <a:rPr lang="en-US" sz="2400" dirty="0" err="1" smtClean="0">
                <a:solidFill>
                  <a:srgbClr val="FF0000"/>
                </a:solidFill>
              </a:rPr>
              <a:t>c.isOlder</a:t>
            </a:r>
            <a:r>
              <a:rPr lang="en-US" sz="2400" dirty="0" smtClean="0">
                <a:solidFill>
                  <a:srgbClr val="FF0000"/>
                </a:solidFill>
              </a:rPr>
              <a:t>(d)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h is created. </a:t>
            </a:r>
            <a:r>
              <a:rPr lang="en-US" sz="2400" dirty="0" smtClean="0">
                <a:solidFill>
                  <a:srgbClr val="800000"/>
                </a:solidFill>
              </a:rPr>
              <a:t>a1</a:t>
            </a:r>
            <a:r>
              <a:rPr lang="en-US" sz="2400" dirty="0" smtClean="0"/>
              <a:t> is cast up to class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 and stored in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91000" y="5842000"/>
            <a:ext cx="1600200" cy="787400"/>
            <a:chOff x="3429000" y="5248275"/>
            <a:chExt cx="16002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429000" y="525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d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Dog</a:t>
              </a:r>
              <a:endParaRPr lang="en-US" sz="20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971800" y="58420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Cat</a:t>
              </a:r>
              <a:endParaRPr lang="en-US" sz="2000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9600" y="4876800"/>
            <a:ext cx="41148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Upward casts done automatically when needed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Example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3581400"/>
            <a:ext cx="4038600" cy="2015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</a:t>
            </a:r>
            <a:r>
              <a:rPr lang="en-US" sz="2400" dirty="0" smtClean="0">
                <a:solidFill>
                  <a:srgbClr val="FF0000"/>
                </a:solidFill>
              </a:rPr>
              <a:t>ype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800000"/>
                </a:solidFill>
              </a:rPr>
              <a:t>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/>
              <a:t>. Syntactic property.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Determines at compile-time what components can be used: those available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334000" y="4191000"/>
            <a:ext cx="3352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If a method call is legal, the overriding rule determines which method is called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Components used from h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6858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Dog(String,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447800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</a:t>
            </a:r>
            <a:r>
              <a:rPr lang="en-US" sz="2400" dirty="0" smtClean="0">
                <a:solidFill>
                  <a:srgbClr val="800000"/>
                </a:solidFill>
              </a:rPr>
              <a:t>{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>
                <a:solidFill>
                  <a:srgbClr val="8000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age </a:t>
            </a:r>
            <a:r>
              <a:rPr lang="en-US" sz="2400" dirty="0">
                <a:solidFill>
                  <a:srgbClr val="800000"/>
                </a:solidFill>
              </a:rPr>
              <a:t>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a1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</a:rPr>
              <a:t>h.toString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/>
              <a:t>OK —it’s in class </a:t>
            </a:r>
            <a:r>
              <a:rPr lang="en-US" sz="2400" dirty="0" smtClean="0">
                <a:solidFill>
                  <a:srgbClr val="800000"/>
                </a:solidFill>
              </a:rPr>
              <a:t>Object </a:t>
            </a:r>
            <a:r>
              <a:rPr lang="en-US" sz="2400" dirty="0" smtClean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h.isOlder</a:t>
            </a:r>
            <a:r>
              <a:rPr lang="en-US" sz="2400" dirty="0" smtClean="0">
                <a:solidFill>
                  <a:srgbClr val="800000"/>
                </a:solidFill>
              </a:rPr>
              <a:t>(…) </a:t>
            </a:r>
            <a:r>
              <a:rPr lang="en-US" sz="2400" dirty="0" smtClean="0">
                <a:solidFill>
                  <a:srgbClr val="000000"/>
                </a:solidFill>
              </a:rPr>
              <a:t>OK —it’s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h.getWeight</a:t>
            </a:r>
            <a:r>
              <a:rPr lang="en-US" sz="2400" dirty="0" smtClean="0">
                <a:solidFill>
                  <a:srgbClr val="800000"/>
                </a:solidFill>
              </a:rPr>
              <a:t>() </a:t>
            </a:r>
            <a:r>
              <a:rPr lang="en-US" sz="2400" dirty="0" smtClean="0">
                <a:solidFill>
                  <a:srgbClr val="FF0000"/>
                </a:solidFill>
              </a:rPr>
              <a:t>ILLEGAL</a:t>
            </a:r>
            <a:r>
              <a:rPr lang="en-US" sz="2400" dirty="0" smtClean="0">
                <a:solidFill>
                  <a:srgbClr val="000000"/>
                </a:solidFill>
              </a:rPr>
              <a:t> —not in </a:t>
            </a:r>
            <a:r>
              <a:rPr lang="en-US" sz="2400" dirty="0" smtClean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            partition or </a:t>
            </a:r>
            <a:r>
              <a:rPr lang="en-US" sz="2400" dirty="0" smtClean="0">
                <a:solidFill>
                  <a:srgbClr val="800000"/>
                </a:solidFill>
              </a:rPr>
              <a:t>Object</a:t>
            </a:r>
            <a:r>
              <a:rPr lang="en-US" sz="2400" dirty="0" smtClean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590800" cy="1569660"/>
            <a:chOff x="6172200" y="3799344"/>
            <a:chExt cx="2590800" cy="156966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858000" y="3799344"/>
              <a:ext cx="1905000" cy="1569660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By overriding rule, calls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toString</a:t>
              </a:r>
              <a:r>
                <a:rPr lang="en-US" sz="2400" dirty="0" smtClean="0">
                  <a:solidFill>
                    <a:srgbClr val="800000"/>
                  </a:solidFill>
                </a:rPr>
                <a:t>() </a:t>
              </a:r>
              <a:r>
                <a:rPr lang="en-US" sz="2400" dirty="0" smtClean="0"/>
                <a:t>in </a:t>
              </a:r>
              <a:r>
                <a:rPr lang="en-US" sz="2400" dirty="0" smtClean="0">
                  <a:solidFill>
                    <a:srgbClr val="800000"/>
                  </a:solidFill>
                </a:rPr>
                <a:t>Dog </a:t>
              </a:r>
              <a:r>
                <a:rPr lang="en-US" sz="2400" dirty="0" smtClean="0"/>
                <a:t>partition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</a:t>
            </a:r>
            <a:r>
              <a:rPr lang="en-US" sz="2400" dirty="0" smtClean="0"/>
              <a:t>Cat</a:t>
            </a:r>
            <a:r>
              <a:rPr lang="en-US" sz="2400" dirty="0"/>
              <a:t>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                               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>
                      <a:solidFill>
                        <a:srgbClr val="FF0000"/>
                      </a:solidFill>
                    </a:rPr>
                    <a:t>getWeight</a:t>
                  </a:r>
                  <a:r>
                    <a:rPr lang="en-US" dirty="0">
                      <a:solidFill>
                        <a:srgbClr val="FF0000"/>
                      </a:solidFill>
                    </a:rPr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38499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smtClean="0"/>
              <a:t>(</a:t>
            </a:r>
            <a:r>
              <a:rPr lang="en-US" b="1" dirty="0"/>
              <a:t>Dog) </a:t>
            </a:r>
            <a:r>
              <a:rPr lang="en-US" b="1" dirty="0" smtClean="0"/>
              <a:t>h</a:t>
            </a:r>
            <a:r>
              <a:rPr lang="en-US" dirty="0" smtClean="0"/>
              <a:t> leads </a:t>
            </a:r>
            <a:r>
              <a:rPr lang="en-US" dirty="0"/>
              <a:t>to </a:t>
            </a:r>
            <a:r>
              <a:rPr lang="en-US" dirty="0" smtClean="0"/>
              <a:t>runtime </a:t>
            </a:r>
            <a:r>
              <a:rPr lang="en-US" dirty="0"/>
              <a:t>error.</a:t>
            </a:r>
          </a:p>
          <a:p>
            <a:pPr>
              <a:spcBef>
                <a:spcPct val="50000"/>
              </a:spcBef>
            </a:pPr>
            <a:r>
              <a:rPr 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try to cast an object to something that it is not!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74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8848" cy="8382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Operator </a:t>
            </a:r>
            <a:r>
              <a:rPr lang="en-US" sz="3600" dirty="0" err="1" smtClean="0">
                <a:solidFill>
                  <a:srgbClr val="800000"/>
                </a:solidFill>
              </a:rPr>
              <a:t>instanceof</a:t>
            </a:r>
            <a:r>
              <a:rPr lang="en-US" sz="3600" dirty="0" smtClean="0">
                <a:solidFill>
                  <a:srgbClr val="800000"/>
                </a:solidFill>
              </a:rPr>
              <a:t>, explicit downward cast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533400" y="5715000"/>
            <a:ext cx="1828800" cy="790635"/>
            <a:chOff x="3505200" y="5248275"/>
            <a:chExt cx="18288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 smtClean="0"/>
                <a:t>Animal</a:t>
              </a:r>
              <a:endParaRPr lang="en-US" sz="2000" dirty="0"/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304800" y="1600200"/>
            <a:ext cx="5334000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Animal {</a:t>
            </a:r>
          </a:p>
          <a:p>
            <a:r>
              <a:rPr lang="en-US" sz="2400" dirty="0"/>
              <a:t>   </a:t>
            </a:r>
            <a:r>
              <a:rPr lang="en-US" sz="2400" dirty="0" smtClean="0"/>
              <a:t>/</a:t>
            </a:r>
            <a:r>
              <a:rPr lang="en-US" sz="2400" dirty="0"/>
              <a:t>/ If Animal is a cat, return its weight;</a:t>
            </a:r>
          </a:p>
          <a:p>
            <a:r>
              <a:rPr lang="en-US" sz="2400" dirty="0"/>
              <a:t>       </a:t>
            </a:r>
            <a:r>
              <a:rPr lang="en-US" sz="2400" dirty="0" smtClean="0"/>
              <a:t>otherwise</a:t>
            </a:r>
            <a:r>
              <a:rPr lang="en-US" sz="2400" dirty="0"/>
              <a:t>, return 0.</a:t>
            </a:r>
          </a:p>
          <a:p>
            <a:r>
              <a:rPr lang="en-US" sz="2400" dirty="0"/>
              <a:t>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checkWeight</a:t>
            </a:r>
            <a:r>
              <a:rPr lang="en-US" sz="2400" dirty="0"/>
              <a:t>(Animal h) {</a:t>
            </a:r>
          </a:p>
          <a:p>
            <a:r>
              <a:rPr lang="en-US" sz="2400" dirty="0"/>
              <a:t>     </a:t>
            </a: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( !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h </a:t>
            </a:r>
            <a:r>
              <a:rPr lang="en-US" sz="2400" b="1" dirty="0" err="1" smtClean="0">
                <a:solidFill>
                  <a:srgbClr val="FF0000"/>
                </a:solidFill>
              </a:rPr>
              <a:t>instanceof</a:t>
            </a:r>
            <a:r>
              <a:rPr lang="en-US" sz="2400" dirty="0" smtClean="0">
                <a:solidFill>
                  <a:srgbClr val="FF0000"/>
                </a:solidFill>
              </a:rPr>
              <a:t> Cat</a:t>
            </a:r>
            <a:r>
              <a:rPr lang="en-US" sz="2400" dirty="0" smtClean="0"/>
              <a:t>) </a:t>
            </a:r>
            <a:r>
              <a:rPr lang="en-US" sz="2400" dirty="0"/>
              <a:t>) </a:t>
            </a:r>
          </a:p>
          <a:p>
            <a:r>
              <a:rPr lang="en-US" sz="2400" dirty="0"/>
              <a:t>     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/>
              <a:t>0;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/</a:t>
            </a:r>
            <a:r>
              <a:rPr lang="en-US" sz="2400" dirty="0"/>
              <a:t>/ </a:t>
            </a:r>
            <a:r>
              <a:rPr lang="en-US" sz="2400" dirty="0" smtClean="0"/>
              <a:t>{ h </a:t>
            </a:r>
            <a:r>
              <a:rPr lang="en-US" sz="2400" dirty="0"/>
              <a:t>is a </a:t>
            </a:r>
            <a:r>
              <a:rPr lang="en-US" sz="2400" dirty="0" smtClean="0"/>
              <a:t>Cat }</a:t>
            </a:r>
            <a:endParaRPr lang="en-US" sz="2400" dirty="0"/>
          </a:p>
          <a:p>
            <a:r>
              <a:rPr lang="en-US" sz="2400" dirty="0"/>
              <a:t>     </a:t>
            </a:r>
            <a:r>
              <a:rPr lang="en-US" sz="2400" dirty="0" smtClean="0"/>
              <a:t>Cat </a:t>
            </a:r>
            <a:r>
              <a:rPr lang="en-US" sz="2400" dirty="0"/>
              <a:t>c= (Cat) h </a:t>
            </a:r>
            <a:r>
              <a:rPr lang="en-US" sz="2400" dirty="0" smtClean="0"/>
              <a:t>;  </a:t>
            </a:r>
            <a:r>
              <a:rPr lang="en-US" sz="2400" dirty="0" smtClean="0">
                <a:solidFill>
                  <a:srgbClr val="FF0000"/>
                </a:solidFill>
              </a:rPr>
              <a:t>// downward cast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/>
              <a:t>     </a:t>
            </a:r>
            <a:r>
              <a:rPr lang="en-US" sz="2400" b="1" dirty="0" smtClean="0"/>
              <a:t>return</a:t>
            </a:r>
            <a:r>
              <a:rPr lang="en-US" sz="2400" dirty="0" smtClean="0"/>
              <a:t> </a:t>
            </a:r>
            <a:r>
              <a:rPr lang="en-US" sz="2400" dirty="0" err="1"/>
              <a:t>c.getWeight</a:t>
            </a:r>
            <a:r>
              <a:rPr lang="en-US" sz="2400" dirty="0"/>
              <a:t>();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5867400" y="1600200"/>
            <a:ext cx="2819400" cy="3048000"/>
            <a:chOff x="3696" y="144"/>
            <a:chExt cx="1776" cy="1920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44"/>
              <a:ext cx="1776" cy="1920"/>
              <a:chOff x="3696" y="192"/>
              <a:chExt cx="1776" cy="1920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192"/>
                <a:ext cx="1776" cy="1920"/>
                <a:chOff x="3696" y="768"/>
                <a:chExt cx="1776" cy="1920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68"/>
                  <a:ext cx="1776" cy="1920"/>
                  <a:chOff x="3696" y="768"/>
                  <a:chExt cx="1776" cy="1920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6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Cat(String,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getNoise</a:t>
                  </a:r>
                  <a:r>
                    <a:rPr lang="en-US" dirty="0"/>
                    <a:t>(</a:t>
                  </a:r>
                  <a:r>
                    <a:rPr lang="en-US" dirty="0" smtClean="0"/>
                    <a:t>) </a:t>
                  </a:r>
                  <a:r>
                    <a:rPr lang="en-US" dirty="0" err="1" smtClean="0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 err="1"/>
                    <a:t>getWeight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  <a:br>
                    <a:rPr lang="en-US" dirty="0"/>
                  </a:br>
                  <a:r>
                    <a:rPr lang="en-US" dirty="0"/>
                    <a:t>Animal(String, </a:t>
                  </a:r>
                  <a:r>
                    <a:rPr lang="en-US" dirty="0" err="1"/>
                    <a:t>int</a:t>
                  </a:r>
                  <a:r>
                    <a:rPr lang="en-US" dirty="0"/>
                    <a:t>)</a:t>
                  </a:r>
                  <a:br>
                    <a:rPr lang="en-US" dirty="0"/>
                  </a:b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4191000" y="4939605"/>
            <a:ext cx="4495800" cy="175432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</a:rPr>
              <a:t>&lt;object&gt;</a:t>
            </a: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en-US" b="1" dirty="0" err="1" smtClean="0">
                <a:solidFill>
                  <a:srgbClr val="FF0000"/>
                </a:solidFill>
              </a:rPr>
              <a:t>instanceof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&lt;class&gt;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true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is an instance of the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r>
              <a:rPr lang="en-US" dirty="0" smtClean="0"/>
              <a:t> —if </a:t>
            </a:r>
            <a:r>
              <a:rPr lang="en-US" dirty="0" smtClean="0">
                <a:solidFill>
                  <a:srgbClr val="800000"/>
                </a:solidFill>
              </a:rPr>
              <a:t>object</a:t>
            </a:r>
            <a:r>
              <a:rPr lang="en-US" dirty="0" smtClean="0"/>
              <a:t> has a partition for </a:t>
            </a:r>
            <a:r>
              <a:rPr lang="en-US" dirty="0" smtClean="0">
                <a:solidFill>
                  <a:srgbClr val="800000"/>
                </a:solidFill>
              </a:rPr>
              <a:t>class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05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Assignment A3: Doubly linked Lists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153400" cy="76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dea: maintain a list (</a:t>
            </a:r>
            <a:r>
              <a:rPr lang="en-US" sz="24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  <a:r>
              <a:rPr lang="en-US" sz="2400" dirty="0" smtClean="0">
                <a:latin typeface="Times New Roman"/>
                <a:cs typeface="Times New Roman"/>
              </a:rPr>
              <a:t>) like this:</a:t>
            </a: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3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381000" y="2586335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 smtClean="0">
                <a:latin typeface="Times New Roman"/>
                <a:cs typeface="Times New Roman"/>
              </a:rPr>
              <a:t>h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Rectangle 65"/>
          <p:cNvSpPr>
            <a:spLocks noChangeArrowheads="1"/>
          </p:cNvSpPr>
          <p:nvPr/>
        </p:nvSpPr>
        <p:spPr bwMode="auto">
          <a:xfrm>
            <a:off x="685800" y="2662535"/>
            <a:ext cx="5334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400" dirty="0" smtClean="0">
                <a:latin typeface="Times New Roman"/>
                <a:cs typeface="Times New Roman"/>
              </a:rPr>
              <a:t>a1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9" name="Line 87"/>
          <p:cNvSpPr>
            <a:spLocks noChangeShapeType="1"/>
          </p:cNvSpPr>
          <p:nvPr/>
        </p:nvSpPr>
        <p:spPr bwMode="auto">
          <a:xfrm>
            <a:off x="1143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752600" y="2286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a1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err="1" smtClean="0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657600" y="2286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</a:t>
              </a:r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3048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562600" y="2286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null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953000" y="3581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2672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This is a singly linked list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257800"/>
            <a:ext cx="8028159" cy="461665"/>
          </a:xfrm>
          <a:prstGeom prst="rect">
            <a:avLst/>
          </a:prstGeom>
          <a:solidFill>
            <a:srgbClr val="F8DFF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save space we write names like a6 instead of N@35abcd00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7834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4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24000" y="1824335"/>
            <a:ext cx="13716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h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956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00600" y="1524000"/>
            <a:ext cx="1447800" cy="1676400"/>
            <a:chOff x="1752600" y="2286000"/>
            <a:chExt cx="14478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</a:t>
              </a:r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5908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4191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828800" cy="1676400"/>
            <a:chOff x="1752600" y="2286000"/>
            <a:chExt cx="18288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590800" y="3352801"/>
              <a:ext cx="8382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null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8288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828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60960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00200" y="457200"/>
            <a:ext cx="6705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Easy to insert a node at the beginning!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32766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2667" y="2638778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(2, 5, 7)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66800" y="3657600"/>
            <a:ext cx="7467600" cy="2895600"/>
            <a:chOff x="1066800" y="3505200"/>
            <a:chExt cx="7467600" cy="2895600"/>
          </a:xfrm>
        </p:grpSpPr>
        <p:grpSp>
          <p:nvGrpSpPr>
            <p:cNvPr id="58" name="Group 57"/>
            <p:cNvGrpSpPr/>
            <p:nvPr/>
          </p:nvGrpSpPr>
          <p:grpSpPr>
            <a:xfrm>
              <a:off x="1524000" y="3886200"/>
              <a:ext cx="838200" cy="1223665"/>
              <a:chOff x="381000" y="2586335"/>
              <a:chExt cx="838200" cy="1223665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381000" y="2586335"/>
                <a:ext cx="838200" cy="461665"/>
                <a:chOff x="381000" y="2586335"/>
                <a:chExt cx="838200" cy="461665"/>
              </a:xfrm>
            </p:grpSpPr>
            <p:sp>
              <p:nvSpPr>
                <p:cNvPr id="6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81000" y="2586335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l"/>
                  <a:r>
                    <a:rPr lang="en-US" sz="2400" dirty="0" smtClean="0">
                      <a:latin typeface="Times New Roman"/>
                      <a:cs typeface="Times New Roman"/>
                    </a:rPr>
                    <a:t>h</a:t>
                  </a:r>
                  <a:endParaRPr lang="en-US" sz="2400" dirty="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64" name="Rectangle 65"/>
                <p:cNvSpPr>
                  <a:spLocks noChangeArrowheads="1"/>
                </p:cNvSpPr>
                <p:nvPr/>
              </p:nvSpPr>
              <p:spPr bwMode="auto">
                <a:xfrm>
                  <a:off x="685800" y="2662535"/>
                  <a:ext cx="533400" cy="38417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sz="2400" dirty="0" smtClean="0">
                      <a:latin typeface="Times New Roman"/>
                      <a:cs typeface="Times New Roman"/>
                    </a:rPr>
                    <a:t>a3</a:t>
                  </a:r>
                  <a:endParaRPr lang="en-US" sz="2400" dirty="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62" name="Line 87"/>
              <p:cNvSpPr>
                <a:spLocks noChangeShapeType="1"/>
              </p:cNvSpPr>
              <p:nvPr/>
            </p:nvSpPr>
            <p:spPr bwMode="auto">
              <a:xfrm flipH="1">
                <a:off x="838200" y="2819400"/>
                <a:ext cx="304800" cy="99060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 sz="240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2895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66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2 </a:t>
                </a:r>
                <a:endPara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67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  <p:sp>
            <p:nvSpPr>
              <p:cNvPr id="68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a6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69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0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1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4800600" y="3505200"/>
              <a:ext cx="1447800" cy="1676400"/>
              <a:chOff x="1752600" y="2286000"/>
              <a:chExt cx="1447800" cy="1676400"/>
            </a:xfrm>
          </p:grpSpPr>
          <p:sp>
            <p:nvSpPr>
              <p:cNvPr id="73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5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 </a:t>
                </a:r>
                <a:endPara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74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 smtClean="0">
                    <a:latin typeface="Times New Roman"/>
                    <a:cs typeface="Times New Roman"/>
                  </a:rPr>
                  <a:t>a6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a8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6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77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78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79" name="Line 87"/>
            <p:cNvSpPr>
              <a:spLocks noChangeShapeType="1"/>
            </p:cNvSpPr>
            <p:nvPr/>
          </p:nvSpPr>
          <p:spPr bwMode="auto">
            <a:xfrm>
              <a:off x="4191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6705600" y="3505200"/>
              <a:ext cx="1828800" cy="1676400"/>
              <a:chOff x="1752600" y="2286000"/>
              <a:chExt cx="1828800" cy="1676400"/>
            </a:xfrm>
          </p:grpSpPr>
          <p:sp>
            <p:nvSpPr>
              <p:cNvPr id="81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7 </a:t>
                </a:r>
                <a:endPara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2" name="Rectangle 66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 smtClean="0">
                    <a:latin typeface="Times New Roman"/>
                    <a:cs typeface="Times New Roman"/>
                  </a:rPr>
                  <a:t>a8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83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1"/>
                <a:ext cx="838200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null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84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85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86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828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87" name="Line 87"/>
            <p:cNvSpPr>
              <a:spLocks noChangeShapeType="1"/>
            </p:cNvSpPr>
            <p:nvPr/>
          </p:nvSpPr>
          <p:spPr bwMode="auto">
            <a:xfrm>
              <a:off x="6096000" y="48006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1066800" y="4724400"/>
              <a:ext cx="1447800" cy="1676400"/>
              <a:chOff x="1752600" y="2286000"/>
              <a:chExt cx="1447800" cy="1676400"/>
            </a:xfrm>
          </p:grpSpPr>
          <p:sp>
            <p:nvSpPr>
              <p:cNvPr id="89" name="Text Box 12"/>
              <p:cNvSpPr txBox="1">
                <a:spLocks noChangeArrowheads="1"/>
              </p:cNvSpPr>
              <p:nvPr/>
            </p:nvSpPr>
            <p:spPr bwMode="auto">
              <a:xfrm>
                <a:off x="2514600" y="2743200"/>
                <a:ext cx="4572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8</a:t>
                </a:r>
                <a:r>
                  <a:rPr lang="en-US" sz="2400" b="1" dirty="0" smtClean="0">
                    <a:solidFill>
                      <a:srgbClr val="0000FF"/>
                    </a:solidFill>
                    <a:latin typeface="Times New Roman"/>
                    <a:cs typeface="Times New Roman"/>
                  </a:rPr>
                  <a:t> </a:t>
                </a:r>
                <a:endPara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 smtClean="0">
                    <a:latin typeface="Times New Roman"/>
                    <a:cs typeface="Times New Roman"/>
                  </a:rPr>
                  <a:t>a3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1" name="Text Box 12"/>
              <p:cNvSpPr txBox="1">
                <a:spLocks noChangeArrowheads="1"/>
              </p:cNvSpPr>
              <p:nvPr/>
            </p:nvSpPr>
            <p:spPr bwMode="auto">
              <a:xfrm>
                <a:off x="2590800" y="3352800"/>
                <a:ext cx="533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a1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2" name="Text Box 12"/>
              <p:cNvSpPr txBox="1">
                <a:spLocks noChangeArrowheads="1"/>
              </p:cNvSpPr>
              <p:nvPr/>
            </p:nvSpPr>
            <p:spPr bwMode="auto">
              <a:xfrm>
                <a:off x="2057400" y="2743200"/>
                <a:ext cx="381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v</a:t>
                </a:r>
              </a:p>
            </p:txBody>
          </p:sp>
          <p:sp>
            <p:nvSpPr>
              <p:cNvPr id="93" name="Text Box 12"/>
              <p:cNvSpPr txBox="1">
                <a:spLocks noChangeArrowheads="1"/>
              </p:cNvSpPr>
              <p:nvPr/>
            </p:nvSpPr>
            <p:spPr bwMode="auto">
              <a:xfrm>
                <a:off x="1828800" y="3352800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 err="1">
                    <a:latin typeface="Times New Roman"/>
                    <a:cs typeface="Times New Roman"/>
                  </a:rPr>
                  <a:t>succ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94" name="Rectangle 66"/>
              <p:cNvSpPr>
                <a:spLocks noChangeArrowheads="1"/>
              </p:cNvSpPr>
              <p:nvPr/>
            </p:nvSpPr>
            <p:spPr bwMode="auto">
              <a:xfrm>
                <a:off x="1752600" y="2667000"/>
                <a:ext cx="1447800" cy="1295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95" name="Line 87"/>
            <p:cNvSpPr>
              <a:spLocks noChangeShapeType="1"/>
            </p:cNvSpPr>
            <p:nvPr/>
          </p:nvSpPr>
          <p:spPr bwMode="auto">
            <a:xfrm flipV="1">
              <a:off x="2362200" y="5181600"/>
              <a:ext cx="685800" cy="8382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810000" y="5638800"/>
              <a:ext cx="14879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(8, 2, 5, 7)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48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47500" lnSpcReduction="20000"/>
          </a:bodyPr>
          <a:lstStyle/>
          <a:p>
            <a:fld id="{B6F15528-21DE-4FAA-801E-634DDDAF4B2B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5" name="Slide Number Placeholder 6"/>
          <p:cNvSpPr txBox="1">
            <a:spLocks/>
          </p:cNvSpPr>
          <p:nvPr/>
        </p:nvSpPr>
        <p:spPr>
          <a:xfrm>
            <a:off x="6172200" y="6092825"/>
            <a:ext cx="2133600" cy="47625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E9CB98-3874-B047-BD05-DF5A759DDD30}" type="slidenum">
              <a:rPr lang="en-US" sz="2400" smtClean="0">
                <a:latin typeface="Times New Roman"/>
                <a:cs typeface="Times New Roman"/>
              </a:rPr>
              <a:pPr/>
              <a:t>5</a:t>
            </a:fld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8600" y="1824335"/>
            <a:ext cx="1295400" cy="461665"/>
            <a:chOff x="381000" y="2586335"/>
            <a:chExt cx="1371600" cy="461665"/>
          </a:xfrm>
        </p:grpSpPr>
        <p:grpSp>
          <p:nvGrpSpPr>
            <p:cNvPr id="7" name="Group 6"/>
            <p:cNvGrpSpPr/>
            <p:nvPr/>
          </p:nvGrpSpPr>
          <p:grpSpPr>
            <a:xfrm>
              <a:off x="381000" y="2586335"/>
              <a:ext cx="838200" cy="461665"/>
              <a:chOff x="381000" y="2586335"/>
              <a:chExt cx="838200" cy="461665"/>
            </a:xfrm>
          </p:grpSpPr>
          <p:sp>
            <p:nvSpPr>
              <p:cNvPr id="11" name="Text Box 42"/>
              <p:cNvSpPr txBox="1">
                <a:spLocks noChangeArrowheads="1"/>
              </p:cNvSpPr>
              <p:nvPr/>
            </p:nvSpPr>
            <p:spPr bwMode="auto">
              <a:xfrm>
                <a:off x="381000" y="2586335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 smtClean="0">
                    <a:latin typeface="Times New Roman"/>
                    <a:cs typeface="Times New Roman"/>
                  </a:rPr>
                  <a:t>h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13" name="Rectangle 65"/>
              <p:cNvSpPr>
                <a:spLocks noChangeArrowheads="1"/>
              </p:cNvSpPr>
              <p:nvPr/>
            </p:nvSpPr>
            <p:spPr bwMode="auto">
              <a:xfrm>
                <a:off x="685800" y="2662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>
                    <a:latin typeface="Times New Roman"/>
                    <a:cs typeface="Times New Roman"/>
                  </a:rPr>
                  <a:t>a1</a:t>
                </a:r>
              </a:p>
            </p:txBody>
          </p:sp>
        </p:grpSp>
        <p:sp>
          <p:nvSpPr>
            <p:cNvPr id="29" name="Line 87"/>
            <p:cNvSpPr>
              <a:spLocks noChangeShapeType="1"/>
            </p:cNvSpPr>
            <p:nvPr/>
          </p:nvSpPr>
          <p:spPr bwMode="auto">
            <a:xfrm>
              <a:off x="1143000" y="2819400"/>
              <a:ext cx="609600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600200" y="1524000"/>
            <a:ext cx="1447800" cy="1676400"/>
            <a:chOff x="1752600" y="2286000"/>
            <a:chExt cx="1447800" cy="1676400"/>
          </a:xfrm>
        </p:grpSpPr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2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6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>
                  <a:latin typeface="Times New Roman"/>
                  <a:cs typeface="Times New Roman"/>
                </a:rPr>
                <a:t>a1</a:t>
              </a: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4384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17526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37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276600" y="1524000"/>
            <a:ext cx="1295400" cy="1676400"/>
            <a:chOff x="1676400" y="2286000"/>
            <a:chExt cx="1295400" cy="1676400"/>
          </a:xfrm>
        </p:grpSpPr>
        <p:sp>
          <p:nvSpPr>
            <p:cNvPr id="40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5</a:t>
              </a:r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a6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a2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3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45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46" name="Line 87"/>
          <p:cNvSpPr>
            <a:spLocks noChangeShapeType="1"/>
          </p:cNvSpPr>
          <p:nvPr/>
        </p:nvSpPr>
        <p:spPr bwMode="auto">
          <a:xfrm>
            <a:off x="2743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705600" y="1524000"/>
            <a:ext cx="1524000" cy="1676400"/>
            <a:chOff x="1676400" y="2286000"/>
            <a:chExt cx="1524000" cy="1676400"/>
          </a:xfrm>
        </p:grpSpPr>
        <p:sp>
          <p:nvSpPr>
            <p:cNvPr id="48" name="Text Box 12"/>
            <p:cNvSpPr txBox="1">
              <a:spLocks noChangeArrowheads="1"/>
            </p:cNvSpPr>
            <p:nvPr/>
          </p:nvSpPr>
          <p:spPr bwMode="auto">
            <a:xfrm>
              <a:off x="25146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7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9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0" name="Text Box 12"/>
            <p:cNvSpPr txBox="1">
              <a:spLocks noChangeArrowheads="1"/>
            </p:cNvSpPr>
            <p:nvPr/>
          </p:nvSpPr>
          <p:spPr bwMode="auto">
            <a:xfrm>
              <a:off x="2362200" y="3352801"/>
              <a:ext cx="6858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null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52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53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4478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54" name="Line 87"/>
          <p:cNvSpPr>
            <a:spLocks noChangeShapeType="1"/>
          </p:cNvSpPr>
          <p:nvPr/>
        </p:nvSpPr>
        <p:spPr bwMode="auto">
          <a:xfrm>
            <a:off x="44196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1000" y="457200"/>
            <a:ext cx="8534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Easy to remove a node if you have its predecessor!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" y="4114800"/>
            <a:ext cx="8077200" cy="0"/>
          </a:xfrm>
          <a:prstGeom prst="line">
            <a:avLst/>
          </a:prstGeom>
          <a:ln w="47625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5984" y="3352800"/>
            <a:ext cx="148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(2, 5, 8, 7)</a:t>
            </a:r>
            <a:endParaRPr lang="en-US" sz="2400" dirty="0">
              <a:solidFill>
                <a:srgbClr val="0000FF"/>
              </a:solidFill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4953000" y="1524000"/>
            <a:ext cx="1295400" cy="1676400"/>
            <a:chOff x="1676400" y="2286000"/>
            <a:chExt cx="1295400" cy="1676400"/>
          </a:xfrm>
        </p:grpSpPr>
        <p:sp>
          <p:nvSpPr>
            <p:cNvPr id="104" name="Text Box 12"/>
            <p:cNvSpPr txBox="1">
              <a:spLocks noChangeArrowheads="1"/>
            </p:cNvSpPr>
            <p:nvPr/>
          </p:nvSpPr>
          <p:spPr bwMode="auto">
            <a:xfrm>
              <a:off x="2438400" y="2743200"/>
              <a:ext cx="4572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b="1" dirty="0">
                  <a:solidFill>
                    <a:srgbClr val="0000FF"/>
                  </a:solidFill>
                  <a:latin typeface="Times New Roman"/>
                  <a:cs typeface="Times New Roman"/>
                </a:rPr>
                <a:t>8</a:t>
              </a:r>
              <a:r>
                <a:rPr lang="en-US" sz="2400" b="1" dirty="0" smtClean="0">
                  <a:solidFill>
                    <a:srgbClr val="0000FF"/>
                  </a:solidFill>
                  <a:latin typeface="Times New Roman"/>
                  <a:cs typeface="Times New Roman"/>
                </a:rPr>
                <a:t> </a:t>
              </a:r>
              <a:endParaRPr lang="en-US" sz="2400" b="1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5" name="Rectangle 66"/>
            <p:cNvSpPr>
              <a:spLocks noChangeArrowheads="1"/>
            </p:cNvSpPr>
            <p:nvPr/>
          </p:nvSpPr>
          <p:spPr bwMode="auto">
            <a:xfrm>
              <a:off x="1752600" y="2286000"/>
              <a:ext cx="533400" cy="384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a2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6" name="Text Box 12"/>
            <p:cNvSpPr txBox="1">
              <a:spLocks noChangeArrowheads="1"/>
            </p:cNvSpPr>
            <p:nvPr/>
          </p:nvSpPr>
          <p:spPr bwMode="auto">
            <a:xfrm>
              <a:off x="2362200" y="3352800"/>
              <a:ext cx="5334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 smtClean="0">
                  <a:latin typeface="Times New Roman"/>
                  <a:cs typeface="Times New Roman"/>
                </a:rPr>
                <a:t>a8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7" name="Text Box 12"/>
            <p:cNvSpPr txBox="1">
              <a:spLocks noChangeArrowheads="1"/>
            </p:cNvSpPr>
            <p:nvPr/>
          </p:nvSpPr>
          <p:spPr bwMode="auto">
            <a:xfrm>
              <a:off x="2057400" y="2743200"/>
              <a:ext cx="381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en-US" sz="2400" dirty="0">
                  <a:latin typeface="Times New Roman"/>
                  <a:cs typeface="Times New Roman"/>
                </a:rPr>
                <a:t>v</a:t>
              </a:r>
            </a:p>
          </p:txBody>
        </p:sp>
        <p:sp>
          <p:nvSpPr>
            <p:cNvPr id="108" name="Text Box 12"/>
            <p:cNvSpPr txBox="1">
              <a:spLocks noChangeArrowheads="1"/>
            </p:cNvSpPr>
            <p:nvPr/>
          </p:nvSpPr>
          <p:spPr bwMode="auto">
            <a:xfrm>
              <a:off x="1676400" y="3352800"/>
              <a:ext cx="762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Times New Roman"/>
                  <a:cs typeface="Times New Roman"/>
                </a:rPr>
                <a:t>succ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9" name="Rectangle 66"/>
            <p:cNvSpPr>
              <a:spLocks noChangeArrowheads="1"/>
            </p:cNvSpPr>
            <p:nvPr/>
          </p:nvSpPr>
          <p:spPr bwMode="auto">
            <a:xfrm>
              <a:off x="1752600" y="2667000"/>
              <a:ext cx="1219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10" name="Line 87"/>
          <p:cNvSpPr>
            <a:spLocks noChangeShapeType="1"/>
          </p:cNvSpPr>
          <p:nvPr/>
        </p:nvSpPr>
        <p:spPr bwMode="auto">
          <a:xfrm>
            <a:off x="6172200" y="2819400"/>
            <a:ext cx="6096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2400">
              <a:latin typeface="Times New Roman"/>
              <a:cs typeface="Times New Roman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2438400" y="3200400"/>
            <a:ext cx="1219200" cy="537865"/>
            <a:chOff x="198120" y="2383135"/>
            <a:chExt cx="1463040" cy="537865"/>
          </a:xfrm>
        </p:grpSpPr>
        <p:grpSp>
          <p:nvGrpSpPr>
            <p:cNvPr id="114" name="Group 113"/>
            <p:cNvGrpSpPr/>
            <p:nvPr/>
          </p:nvGrpSpPr>
          <p:grpSpPr>
            <a:xfrm>
              <a:off x="198120" y="2459335"/>
              <a:ext cx="929640" cy="461665"/>
              <a:chOff x="198120" y="2459335"/>
              <a:chExt cx="929640" cy="461665"/>
            </a:xfrm>
          </p:grpSpPr>
          <p:sp>
            <p:nvSpPr>
              <p:cNvPr id="116" name="Text Box 42"/>
              <p:cNvSpPr txBox="1">
                <a:spLocks noChangeArrowheads="1"/>
              </p:cNvSpPr>
              <p:nvPr/>
            </p:nvSpPr>
            <p:spPr bwMode="auto">
              <a:xfrm>
                <a:off x="198120" y="2459335"/>
                <a:ext cx="40626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dirty="0">
                    <a:latin typeface="Times New Roman"/>
                    <a:cs typeface="Times New Roman"/>
                  </a:rPr>
                  <a:t>k</a:t>
                </a:r>
              </a:p>
            </p:txBody>
          </p:sp>
          <p:sp>
            <p:nvSpPr>
              <p:cNvPr id="117" name="Rectangle 65"/>
              <p:cNvSpPr>
                <a:spLocks noChangeArrowheads="1"/>
              </p:cNvSpPr>
              <p:nvPr/>
            </p:nvSpPr>
            <p:spPr bwMode="auto">
              <a:xfrm>
                <a:off x="594360" y="2535535"/>
                <a:ext cx="533400" cy="3841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400" dirty="0" smtClean="0">
                    <a:latin typeface="Times New Roman"/>
                    <a:cs typeface="Times New Roman"/>
                  </a:rPr>
                  <a:t>a6</a:t>
                </a:r>
                <a:endParaRPr lang="en-US" sz="24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15" name="Line 87"/>
            <p:cNvSpPr>
              <a:spLocks noChangeShapeType="1"/>
            </p:cNvSpPr>
            <p:nvPr/>
          </p:nvSpPr>
          <p:spPr bwMode="auto">
            <a:xfrm flipV="1">
              <a:off x="1112520" y="2383135"/>
              <a:ext cx="548640" cy="3810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1000" y="4343400"/>
            <a:ext cx="8001000" cy="2341265"/>
            <a:chOff x="381000" y="4343400"/>
            <a:chExt cx="8001000" cy="2341265"/>
          </a:xfrm>
        </p:grpSpPr>
        <p:sp>
          <p:nvSpPr>
            <p:cNvPr id="145" name="Line 87"/>
            <p:cNvSpPr>
              <a:spLocks noChangeShapeType="1"/>
            </p:cNvSpPr>
            <p:nvPr/>
          </p:nvSpPr>
          <p:spPr bwMode="auto">
            <a:xfrm>
              <a:off x="4572000" y="5638800"/>
              <a:ext cx="0" cy="6858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 sz="2400">
                <a:latin typeface="Times New Roman"/>
                <a:cs typeface="Times New Roman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381000" y="4343400"/>
              <a:ext cx="8001000" cy="2341265"/>
              <a:chOff x="381000" y="4343400"/>
              <a:chExt cx="8001000" cy="2341265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381000" y="4343400"/>
                <a:ext cx="8001000" cy="2341265"/>
                <a:chOff x="381000" y="4343400"/>
                <a:chExt cx="8001000" cy="2341265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381000" y="4643735"/>
                  <a:ext cx="1295400" cy="461665"/>
                  <a:chOff x="381000" y="2586335"/>
                  <a:chExt cx="1371600" cy="461665"/>
                </a:xfrm>
              </p:grpSpPr>
              <p:grpSp>
                <p:nvGrpSpPr>
                  <p:cNvPr id="119" name="Group 118"/>
                  <p:cNvGrpSpPr/>
                  <p:nvPr/>
                </p:nvGrpSpPr>
                <p:grpSpPr>
                  <a:xfrm>
                    <a:off x="381000" y="2586335"/>
                    <a:ext cx="838200" cy="461665"/>
                    <a:chOff x="381000" y="2586335"/>
                    <a:chExt cx="838200" cy="461665"/>
                  </a:xfrm>
                </p:grpSpPr>
                <p:sp>
                  <p:nvSpPr>
                    <p:cNvPr id="121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1000" y="2586335"/>
                      <a:ext cx="338554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p:txBody>
                </p:sp>
                <p:sp>
                  <p:nvSpPr>
                    <p:cNvPr id="122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a1</a:t>
                      </a:r>
                    </a:p>
                  </p:txBody>
                </p:sp>
              </p:grpSp>
              <p:sp>
                <p:nvSpPr>
                  <p:cNvPr id="120" name="Line 87"/>
                  <p:cNvSpPr>
                    <a:spLocks noChangeShapeType="1"/>
                  </p:cNvSpPr>
                  <p:nvPr/>
                </p:nvSpPr>
                <p:spPr bwMode="auto">
                  <a:xfrm>
                    <a:off x="1143000" y="2819400"/>
                    <a:ext cx="609600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1752600" y="4343400"/>
                  <a:ext cx="1447800" cy="1676400"/>
                  <a:chOff x="1752600" y="2286000"/>
                  <a:chExt cx="1447800" cy="1676400"/>
                </a:xfrm>
              </p:grpSpPr>
              <p:sp>
                <p:nvSpPr>
                  <p:cNvPr id="12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 smtClean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2 </a:t>
                    </a:r>
                    <a:endParaRPr lang="en-US" sz="2400" b="1" dirty="0">
                      <a:solidFill>
                        <a:srgbClr val="0000FF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5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>
                        <a:latin typeface="Times New Roman"/>
                        <a:cs typeface="Times New Roman"/>
                      </a:rPr>
                      <a:t>a1</a:t>
                    </a:r>
                  </a:p>
                </p:txBody>
              </p:sp>
              <p:sp>
                <p:nvSpPr>
                  <p:cNvPr id="12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a6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28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26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2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34290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3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5</a:t>
                    </a:r>
                    <a:r>
                      <a:rPr lang="en-US" sz="2400" b="1" dirty="0" smtClean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 </a:t>
                    </a:r>
                    <a:endParaRPr lang="en-US" sz="2400" b="1" dirty="0">
                      <a:solidFill>
                        <a:srgbClr val="0000FF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a6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a8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4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3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3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37" name="Line 87"/>
                <p:cNvSpPr>
                  <a:spLocks noChangeShapeType="1"/>
                </p:cNvSpPr>
                <p:nvPr/>
              </p:nvSpPr>
              <p:spPr bwMode="auto">
                <a:xfrm>
                  <a:off x="2895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38" name="Group 137"/>
                <p:cNvGrpSpPr/>
                <p:nvPr/>
              </p:nvGrpSpPr>
              <p:grpSpPr>
                <a:xfrm>
                  <a:off x="6858000" y="4343400"/>
                  <a:ext cx="1524000" cy="1676400"/>
                  <a:chOff x="1676400" y="2286000"/>
                  <a:chExt cx="1524000" cy="1676400"/>
                </a:xfrm>
              </p:grpSpPr>
              <p:sp>
                <p:nvSpPr>
                  <p:cNvPr id="13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46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 smtClean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7 </a:t>
                    </a:r>
                    <a:endParaRPr lang="en-US" sz="2400" b="1" dirty="0">
                      <a:solidFill>
                        <a:srgbClr val="0000FF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0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a8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1"/>
                    <a:ext cx="685800" cy="4572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null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2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4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4478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5105400" y="4343400"/>
                  <a:ext cx="1295400" cy="1676400"/>
                  <a:chOff x="1676400" y="2286000"/>
                  <a:chExt cx="1295400" cy="1676400"/>
                </a:xfrm>
              </p:grpSpPr>
              <p:sp>
                <p:nvSpPr>
                  <p:cNvPr id="14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8400" y="2743200"/>
                    <a:ext cx="4572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b="1" dirty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8</a:t>
                    </a:r>
                    <a:r>
                      <a:rPr lang="en-US" sz="2400" b="1" dirty="0" smtClean="0">
                        <a:solidFill>
                          <a:srgbClr val="0000FF"/>
                        </a:solidFill>
                        <a:latin typeface="Times New Roman"/>
                        <a:cs typeface="Times New Roman"/>
                      </a:rPr>
                      <a:t> </a:t>
                    </a:r>
                    <a:endParaRPr lang="en-US" sz="2400" b="1" dirty="0">
                      <a:solidFill>
                        <a:srgbClr val="0000FF"/>
                      </a:solidFill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8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286000"/>
                    <a:ext cx="533400" cy="38417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a2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4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2200" y="3352800"/>
                    <a:ext cx="533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 smtClean="0">
                        <a:latin typeface="Times New Roman"/>
                        <a:cs typeface="Times New Roman"/>
                      </a:rPr>
                      <a:t>a8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50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57400" y="2743200"/>
                    <a:ext cx="381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pPr algn="l"/>
                    <a:r>
                      <a:rPr lang="en-US" sz="2400" dirty="0">
                        <a:latin typeface="Times New Roman"/>
                        <a:cs typeface="Times New Roman"/>
                      </a:rPr>
                      <a:t>v</a:t>
                    </a:r>
                  </a:p>
                </p:txBody>
              </p:sp>
              <p:sp>
                <p:nvSpPr>
                  <p:cNvPr id="151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76400" y="3352800"/>
                    <a:ext cx="7620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400" dirty="0" err="1">
                        <a:latin typeface="Times New Roman"/>
                        <a:cs typeface="Times New Roman"/>
                      </a:rPr>
                      <a:t>succ</a:t>
                    </a:r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  <p:sp>
                <p:nvSpPr>
                  <p:cNvPr id="15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752600" y="2667000"/>
                    <a:ext cx="1219200" cy="129540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 dirty="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3" name="Line 87"/>
                <p:cNvSpPr>
                  <a:spLocks noChangeShapeType="1"/>
                </p:cNvSpPr>
                <p:nvPr/>
              </p:nvSpPr>
              <p:spPr bwMode="auto">
                <a:xfrm>
                  <a:off x="6324600" y="5638800"/>
                  <a:ext cx="609600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grpSp>
              <p:nvGrpSpPr>
                <p:cNvPr id="154" name="Group 153"/>
                <p:cNvGrpSpPr/>
                <p:nvPr/>
              </p:nvGrpSpPr>
              <p:grpSpPr>
                <a:xfrm>
                  <a:off x="2667000" y="6019800"/>
                  <a:ext cx="1143000" cy="664865"/>
                  <a:chOff x="289560" y="2383135"/>
                  <a:chExt cx="1371600" cy="664865"/>
                </a:xfrm>
              </p:grpSpPr>
              <p:grpSp>
                <p:nvGrpSpPr>
                  <p:cNvPr id="155" name="Group 154"/>
                  <p:cNvGrpSpPr/>
                  <p:nvPr/>
                </p:nvGrpSpPr>
                <p:grpSpPr>
                  <a:xfrm>
                    <a:off x="289560" y="2586335"/>
                    <a:ext cx="929640" cy="461665"/>
                    <a:chOff x="289560" y="2586335"/>
                    <a:chExt cx="929640" cy="461665"/>
                  </a:xfrm>
                </p:grpSpPr>
                <p:sp>
                  <p:nvSpPr>
                    <p:cNvPr id="157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9560" y="2586335"/>
                      <a:ext cx="406265" cy="4616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pPr algn="l"/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k</a:t>
                      </a:r>
                    </a:p>
                  </p:txBody>
                </p:sp>
                <p:sp>
                  <p:nvSpPr>
                    <p:cNvPr id="158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800" y="2662535"/>
                      <a:ext cx="533400" cy="38417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a6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p:txBody>
                </p:sp>
              </p:grpSp>
              <p:sp>
                <p:nvSpPr>
                  <p:cNvPr id="156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43000" y="2383135"/>
                    <a:ext cx="518160" cy="436265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square" anchor="ctr">
                    <a:spAutoFit/>
                  </a:bodyPr>
                  <a:lstStyle/>
                  <a:p>
                    <a:endParaRPr lang="en-US" sz="2400">
                      <a:latin typeface="Times New Roman"/>
                      <a:cs typeface="Times New Roman"/>
                    </a:endParaRPr>
                  </a:p>
                </p:txBody>
              </p:sp>
            </p:grpSp>
            <p:sp>
              <p:nvSpPr>
                <p:cNvPr id="15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4572000" y="6324600"/>
                  <a:ext cx="2667000" cy="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60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7239000" y="6019800"/>
                  <a:ext cx="0" cy="3048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spAutoFit/>
                </a:bodyPr>
                <a:lstStyle/>
                <a:p>
                  <a:endParaRPr lang="en-US" sz="240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61" name="TextBox 160"/>
              <p:cNvSpPr txBox="1"/>
              <p:nvPr/>
            </p:nvSpPr>
            <p:spPr>
              <a:xfrm>
                <a:off x="457200" y="6096000"/>
                <a:ext cx="116570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(2, 5, 7)</a:t>
                </a:r>
                <a:endParaRPr lang="en-US" sz="2400" dirty="0">
                  <a:solidFill>
                    <a:srgbClr val="0000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4252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Assignment A3: Use an </a:t>
            </a:r>
            <a:r>
              <a:rPr lang="en-US" sz="3600" dirty="0" smtClean="0">
                <a:solidFill>
                  <a:srgbClr val="FF0000"/>
                </a:solidFill>
              </a:rPr>
              <a:t>inner</a:t>
            </a:r>
            <a:r>
              <a:rPr lang="en-US" sz="3600" dirty="0" smtClean="0">
                <a:solidFill>
                  <a:srgbClr val="800000"/>
                </a:solidFill>
              </a:rPr>
              <a:t> 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352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public class </a:t>
            </a:r>
            <a:r>
              <a:rPr lang="en-US" sz="2400" dirty="0" err="1" smtClean="0"/>
              <a:t>LinkedList</a:t>
            </a:r>
            <a:r>
              <a:rPr lang="en-US" sz="2400" dirty="0" smtClean="0"/>
              <a:t> {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      private </a:t>
            </a:r>
            <a:r>
              <a:rPr lang="en-US" sz="2400" dirty="0" err="1" smtClean="0">
                <a:solidFill>
                  <a:srgbClr val="800000"/>
                </a:solidFill>
              </a:rPr>
              <a:t>int</a:t>
            </a:r>
            <a:r>
              <a:rPr lang="en-US" sz="2400" dirty="0" smtClean="0">
                <a:solidFill>
                  <a:srgbClr val="800000"/>
                </a:solidFill>
              </a:rPr>
              <a:t> x;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      public void m(</a:t>
            </a:r>
            <a:r>
              <a:rPr lang="en-US" sz="2400" dirty="0" err="1" smtClean="0">
                <a:solidFill>
                  <a:srgbClr val="800000"/>
                </a:solidFill>
              </a:rPr>
              <a:t>int</a:t>
            </a:r>
            <a:r>
              <a:rPr lang="en-US" sz="2400" dirty="0" smtClean="0">
                <a:solidFill>
                  <a:srgbClr val="800000"/>
                </a:solidFill>
              </a:rPr>
              <a:t> y) { … }</a:t>
            </a: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3124200"/>
            <a:ext cx="223180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private class CI {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4600" y="4419600"/>
            <a:ext cx="6095999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Inside-out rule</a:t>
            </a:r>
            <a:r>
              <a:rPr lang="en-US" sz="2400" dirty="0" smtClean="0"/>
              <a:t>: Objects of CI can reference components of the object of C in which they live.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In addition: </a:t>
            </a:r>
            <a:r>
              <a:rPr lang="en-US" sz="2400" dirty="0" smtClean="0">
                <a:solidFill>
                  <a:srgbClr val="FF0000"/>
                </a:solidFill>
              </a:rPr>
              <a:t>methods of C can reference private components of CI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Assignment A3: Generics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public class </a:t>
            </a:r>
            <a:r>
              <a:rPr lang="en-US" sz="2400" dirty="0" err="1" smtClean="0"/>
              <a:t>LinkedList</a:t>
            </a:r>
            <a:r>
              <a:rPr lang="en-US" sz="2400" dirty="0" smtClean="0"/>
              <a:t> {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     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16002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Values of linked list are probably of class Object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3429000"/>
            <a:ext cx="8153400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 smtClean="0"/>
              <a:t>public class </a:t>
            </a:r>
            <a:r>
              <a:rPr lang="en-US" sz="2400" dirty="0" err="1" smtClean="0"/>
              <a:t>LinkedList</a:t>
            </a:r>
            <a:r>
              <a:rPr lang="en-US" sz="2400" dirty="0" smtClean="0">
                <a:solidFill>
                  <a:srgbClr val="FF0000"/>
                </a:solidFill>
              </a:rPr>
              <a:t>&lt;E&gt;</a:t>
            </a:r>
            <a:r>
              <a:rPr lang="en-US" sz="2400" dirty="0" smtClean="0"/>
              <a:t> {</a:t>
            </a:r>
          </a:p>
          <a:p>
            <a:pPr marL="0" indent="0"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      </a:t>
            </a:r>
          </a:p>
          <a:p>
            <a:pPr marL="0" indent="0"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1352" y="3429000"/>
            <a:ext cx="3344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You can specify what type of values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112" y="5029200"/>
            <a:ext cx="366608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</a:t>
            </a:r>
            <a:r>
              <a:rPr lang="en-US" sz="2400" dirty="0" smtClean="0"/>
              <a:t>ew </a:t>
            </a:r>
            <a:r>
              <a:rPr lang="en-US" sz="2400" dirty="0" err="1" smtClean="0"/>
              <a:t>LinkedList</a:t>
            </a:r>
            <a:r>
              <a:rPr lang="en-US" sz="2400" dirty="0" smtClean="0">
                <a:solidFill>
                  <a:srgbClr val="FF0000"/>
                </a:solidFill>
              </a:rPr>
              <a:t>&lt;Integer&gt;</a:t>
            </a:r>
            <a:r>
              <a:rPr lang="en-US" sz="2400" dirty="0" smtClean="0"/>
              <a:t>(…)</a:t>
            </a:r>
          </a:p>
          <a:p>
            <a:r>
              <a:rPr lang="en-US" sz="2400" dirty="0" smtClean="0"/>
              <a:t>new </a:t>
            </a:r>
            <a:r>
              <a:rPr lang="en-US" sz="2400" dirty="0" err="1" smtClean="0"/>
              <a:t>LinkedList</a:t>
            </a:r>
            <a:r>
              <a:rPr lang="en-US" sz="2400" dirty="0" smtClean="0">
                <a:solidFill>
                  <a:srgbClr val="FF0000"/>
                </a:solidFill>
              </a:rPr>
              <a:t>&lt;String&gt;</a:t>
            </a:r>
            <a:r>
              <a:rPr lang="en-US" sz="2400" dirty="0" smtClean="0"/>
              <a:t>(…)</a:t>
            </a:r>
          </a:p>
          <a:p>
            <a:r>
              <a:rPr lang="en-US" sz="2400" dirty="0" smtClean="0"/>
              <a:t>new </a:t>
            </a:r>
            <a:r>
              <a:rPr lang="en-US" sz="2400" dirty="0" err="1" smtClean="0"/>
              <a:t>LinkedList</a:t>
            </a:r>
            <a:r>
              <a:rPr lang="en-US" sz="2400" dirty="0" smtClean="0">
                <a:solidFill>
                  <a:srgbClr val="FF0000"/>
                </a:solidFill>
              </a:rPr>
              <a:t>&lt;</a:t>
            </a:r>
            <a:r>
              <a:rPr lang="en-US" sz="2400" dirty="0" err="1" smtClean="0">
                <a:solidFill>
                  <a:srgbClr val="FF0000"/>
                </a:solidFill>
              </a:rPr>
              <a:t>JFrame</a:t>
            </a:r>
            <a:r>
              <a:rPr lang="en-US" sz="2400" dirty="0" smtClean="0">
                <a:solidFill>
                  <a:srgbClr val="FF0000"/>
                </a:solidFill>
              </a:rPr>
              <a:t>&gt;</a:t>
            </a:r>
            <a:r>
              <a:rPr lang="en-US" sz="2400" dirty="0" smtClean="0"/>
              <a:t>(…)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4147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Overview ref </a:t>
            </a:r>
            <a:r>
              <a:rPr lang="en-US" sz="3600" dirty="0" smtClean="0">
                <a:solidFill>
                  <a:srgbClr val="008000"/>
                </a:solidFill>
              </a:rPr>
              <a:t>in text </a:t>
            </a:r>
            <a:r>
              <a:rPr lang="en-US" sz="3600" dirty="0" smtClean="0">
                <a:solidFill>
                  <a:srgbClr val="800000"/>
                </a:solidFill>
              </a:rPr>
              <a:t>and </a:t>
            </a:r>
            <a:r>
              <a:rPr lang="en-US" sz="3600" dirty="0" err="1" smtClean="0">
                <a:solidFill>
                  <a:srgbClr val="800000"/>
                </a:solidFill>
              </a:rPr>
              <a:t>JavaSummary.pptx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Quick look at arrays  </a:t>
            </a:r>
            <a:r>
              <a:rPr lang="en-US" sz="2400" dirty="0" smtClean="0">
                <a:solidFill>
                  <a:srgbClr val="800000"/>
                </a:solidFill>
              </a:rPr>
              <a:t>slide 50-55</a:t>
            </a:r>
          </a:p>
          <a:p>
            <a:r>
              <a:rPr lang="en-US" sz="2400" dirty="0" smtClean="0"/>
              <a:t>Casting among </a:t>
            </a:r>
            <a:r>
              <a:rPr lang="en-US" sz="2400" dirty="0"/>
              <a:t>classes  </a:t>
            </a:r>
            <a:r>
              <a:rPr lang="en-US" sz="2400" dirty="0">
                <a:solidFill>
                  <a:srgbClr val="008000"/>
                </a:solidFill>
              </a:rPr>
              <a:t>C.33-C.36 (not good)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800000"/>
                </a:solidFill>
              </a:rPr>
              <a:t>slide 34-41</a:t>
            </a:r>
          </a:p>
          <a:p>
            <a:r>
              <a:rPr lang="en-US" sz="2400" dirty="0" smtClean="0"/>
              <a:t>Consequences of the class type       </a:t>
            </a:r>
            <a:r>
              <a:rPr lang="en-US" sz="2400" dirty="0" smtClean="0">
                <a:solidFill>
                  <a:srgbClr val="800000"/>
                </a:solidFill>
              </a:rPr>
              <a:t>slide </a:t>
            </a:r>
            <a:r>
              <a:rPr lang="en-US" sz="2400" dirty="0">
                <a:solidFill>
                  <a:srgbClr val="800000"/>
                </a:solidFill>
              </a:rPr>
              <a:t>34-41</a:t>
            </a:r>
            <a:endParaRPr lang="en-US" sz="2400" b="1" dirty="0" smtClean="0">
              <a:solidFill>
                <a:srgbClr val="800000"/>
              </a:solidFill>
            </a:endParaRPr>
          </a:p>
          <a:p>
            <a:r>
              <a:rPr lang="en-US" sz="2400" dirty="0" smtClean="0"/>
              <a:t>Operator </a:t>
            </a:r>
            <a:r>
              <a:rPr lang="en-US" sz="2400" dirty="0" err="1" smtClean="0">
                <a:solidFill>
                  <a:srgbClr val="800000"/>
                </a:solidFill>
              </a:rPr>
              <a:t>instanceof</a:t>
            </a:r>
            <a:r>
              <a:rPr lang="en-US" sz="2400" dirty="0" smtClean="0">
                <a:solidFill>
                  <a:srgbClr val="800000"/>
                </a:solidFill>
              </a:rPr>
              <a:t>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40</a:t>
            </a:r>
          </a:p>
          <a:p>
            <a:r>
              <a:rPr lang="en-US" sz="2400" dirty="0" smtClean="0"/>
              <a:t>Function</a:t>
            </a:r>
            <a:r>
              <a:rPr lang="en-US" sz="2400" dirty="0" smtClean="0">
                <a:solidFill>
                  <a:srgbClr val="800000"/>
                </a:solidFill>
              </a:rPr>
              <a:t> equals   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>
                <a:solidFill>
                  <a:srgbClr val="800000"/>
                </a:solidFill>
              </a:rPr>
              <a:t>slide </a:t>
            </a:r>
            <a:r>
              <a:rPr lang="en-US" sz="2400" dirty="0" smtClean="0">
                <a:solidFill>
                  <a:srgbClr val="800000"/>
                </a:solidFill>
              </a:rPr>
              <a:t>37-41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267200"/>
            <a:ext cx="79029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Homework</a:t>
            </a:r>
            <a:r>
              <a:rPr lang="en-US" sz="2400" dirty="0" smtClean="0">
                <a:latin typeface="Times New Roman"/>
                <a:cs typeface="Times New Roman"/>
              </a:rPr>
              <a:t>. Learn about while/ for loops in Java. Look in text.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3366FF"/>
                </a:solidFill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( &lt;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bool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latin typeface="Times New Roman"/>
                <a:cs typeface="Times New Roman"/>
              </a:rPr>
              <a:t>expr</a:t>
            </a:r>
            <a:r>
              <a:rPr lang="en-US" sz="2400" dirty="0" smtClean="0">
                <a:solidFill>
                  <a:srgbClr val="3366FF"/>
                </a:solidFill>
                <a:latin typeface="Times New Roman"/>
                <a:cs typeface="Times New Roman"/>
              </a:rPr>
              <a:t>&gt; ) { … }                 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solidFill>
                  <a:srgbClr val="FF66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(</a:t>
            </a:r>
            <a:r>
              <a:rPr lang="en-US" sz="2400" b="1" dirty="0" err="1" smtClean="0">
                <a:solidFill>
                  <a:srgbClr val="FF6600"/>
                </a:solidFill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solidFill>
                  <a:srgbClr val="FF6600"/>
                </a:solidFill>
                <a:latin typeface="Times New Roman"/>
                <a:cs typeface="Times New Roman"/>
              </a:rPr>
              <a:t> k= 0; k &lt; 200; k= k+1) { … }  // example</a:t>
            </a:r>
            <a:endParaRPr lang="en-US" sz="2400" b="1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Picture: Type Systems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4267200"/>
            <a:ext cx="1397000" cy="190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3684" r="19654" b="14227"/>
          <a:stretch/>
        </p:blipFill>
        <p:spPr>
          <a:xfrm>
            <a:off x="7455614" y="4267200"/>
            <a:ext cx="1480524" cy="1905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791200" y="6248400"/>
            <a:ext cx="1579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Andrew Myers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391400" y="6248400"/>
            <a:ext cx="15799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Ross Tate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90800" y="1676400"/>
            <a:ext cx="3986413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Object types in Java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 smtClean="0"/>
              <a:t>Arrays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 smtClean="0"/>
              <a:t>Subtypes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 smtClean="0"/>
              <a:t>Method resolution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 smtClean="0"/>
              <a:t>Casts</a:t>
            </a:r>
          </a:p>
          <a:p>
            <a:pPr marL="173038" indent="-173038">
              <a:buFont typeface="Arial"/>
              <a:buChar char="•"/>
            </a:pPr>
            <a:r>
              <a:rPr lang="en-US" sz="2400" dirty="0" smtClean="0"/>
              <a:t>Binary methods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2590800" y="4267200"/>
            <a:ext cx="3259426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Cornell Research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 smtClean="0"/>
              <a:t>Polyglot Compiler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 smtClean="0"/>
              <a:t>Object initialization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 smtClean="0"/>
              <a:t>Information-flow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 smtClean="0"/>
              <a:t>Pattern matching</a:t>
            </a:r>
          </a:p>
          <a:p>
            <a:pPr marL="234950" indent="-234950">
              <a:buFont typeface="Arial"/>
              <a:buChar char="•"/>
            </a:pPr>
            <a:r>
              <a:rPr lang="en-US" sz="2400" dirty="0" smtClean="0"/>
              <a:t>Decidability</a:t>
            </a:r>
            <a:endParaRPr lang="en-US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676400"/>
            <a:ext cx="183401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079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16984</TotalTime>
  <Words>2026</Words>
  <Application>Microsoft Macintosh PowerPoint</Application>
  <PresentationFormat>On-screen Show (4:3)</PresentationFormat>
  <Paragraphs>541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CS/ENGRD 2110 Fall 2015</vt:lpstr>
      <vt:lpstr>Announcements</vt:lpstr>
      <vt:lpstr>Assignment A3: Doubly linked Lists</vt:lpstr>
      <vt:lpstr>PowerPoint Presentation</vt:lpstr>
      <vt:lpstr>PowerPoint Presentation</vt:lpstr>
      <vt:lpstr>Assignment A3: Use an inner class</vt:lpstr>
      <vt:lpstr>Assignment A3: Generics</vt:lpstr>
      <vt:lpstr>Overview ref in text and JavaSummary.pptx</vt:lpstr>
      <vt:lpstr>Big Picture: Type Systems</vt:lpstr>
      <vt:lpstr>Classes we work with today</vt:lpstr>
      <vt:lpstr>Animal[] v= new Animal[3];</vt:lpstr>
      <vt:lpstr>Which function is called?</vt:lpstr>
      <vt:lpstr>Consequences of a class type</vt:lpstr>
      <vt:lpstr>From an Animal variable, can use only methods available in class Animal</vt:lpstr>
      <vt:lpstr>From an Animal variable, can use only methods available in class Animal</vt:lpstr>
      <vt:lpstr>From an Animal variable, can use only methods available in class Animal</vt:lpstr>
      <vt:lpstr>Rule for determining legality of method call</vt:lpstr>
      <vt:lpstr>Another example</vt:lpstr>
      <vt:lpstr>View of object based on  the type</vt:lpstr>
      <vt:lpstr>Casting up class hierarchy</vt:lpstr>
      <vt:lpstr>Explicit casts: unary prefix operators</vt:lpstr>
      <vt:lpstr>Implicit upward cast</vt:lpstr>
      <vt:lpstr>Example</vt:lpstr>
      <vt:lpstr>Components used from h</vt:lpstr>
      <vt:lpstr>Explicit downward cast</vt:lpstr>
      <vt:lpstr>Operator instanceof, explicit downward cast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Nate Foster</cp:lastModifiedBy>
  <cp:revision>479</cp:revision>
  <cp:lastPrinted>2014-09-10T15:48:18Z</cp:lastPrinted>
  <dcterms:created xsi:type="dcterms:W3CDTF">2006-08-16T00:00:00Z</dcterms:created>
  <dcterms:modified xsi:type="dcterms:W3CDTF">2015-09-15T01:45:12Z</dcterms:modified>
</cp:coreProperties>
</file>