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256" r:id="rId2"/>
    <p:sldId id="325" r:id="rId3"/>
    <p:sldId id="298" r:id="rId4"/>
    <p:sldId id="300" r:id="rId5"/>
    <p:sldId id="299" r:id="rId6"/>
    <p:sldId id="321" r:id="rId7"/>
    <p:sldId id="260" r:id="rId8"/>
    <p:sldId id="322" r:id="rId9"/>
    <p:sldId id="302" r:id="rId10"/>
    <p:sldId id="301" r:id="rId11"/>
    <p:sldId id="306" r:id="rId12"/>
    <p:sldId id="289" r:id="rId13"/>
    <p:sldId id="265" r:id="rId14"/>
    <p:sldId id="266" r:id="rId15"/>
    <p:sldId id="307" r:id="rId16"/>
    <p:sldId id="269" r:id="rId17"/>
    <p:sldId id="270" r:id="rId18"/>
    <p:sldId id="290" r:id="rId19"/>
    <p:sldId id="308" r:id="rId20"/>
    <p:sldId id="320" r:id="rId21"/>
    <p:sldId id="324" r:id="rId22"/>
    <p:sldId id="309" r:id="rId23"/>
    <p:sldId id="310" r:id="rId24"/>
    <p:sldId id="323" r:id="rId25"/>
    <p:sldId id="311" r:id="rId26"/>
    <p:sldId id="318" r:id="rId27"/>
    <p:sldId id="312" r:id="rId28"/>
    <p:sldId id="313" r:id="rId29"/>
    <p:sldId id="315" r:id="rId30"/>
    <p:sldId id="314" r:id="rId31"/>
    <p:sldId id="316" r:id="rId32"/>
    <p:sldId id="317" r:id="rId33"/>
    <p:sldId id="319" r:id="rId3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11" d="100"/>
          <a:sy n="111" d="100"/>
        </p:scale>
        <p:origin x="-1000" y="-104"/>
      </p:cViewPr>
      <p:guideLst>
        <p:guide orient="horz" pos="2112"/>
        <p:guide pos="3072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77A287A-1EF6-4C48-A821-600F40E24D5C}" type="datetime1">
              <a:rPr lang="x-none" smtClean="0"/>
              <a:t>8/23/15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C5158-A339-5E4B-8BDA-20FA37F85875}" type="datetime1">
              <a:rPr lang="x-none" smtClean="0"/>
              <a:t>8/23/15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005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005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00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CC2EBC2-BD20-4F70-ACA3-71FBD2A33DA3}" type="datetime1">
              <a:rPr lang="en-US" smtClean="0"/>
              <a:t>8/23/15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BA34-B187-4C4C-813A-B19089BDF61A}" type="datetime1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AB5C17-85E3-4DE0-87FE-DD47CB875591}" type="datetime1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EB68-E63F-4230-A579-817B5D616B68}" type="datetime1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D2A8-9349-4AF4-9B1C-79F6E6DE51CE}" type="datetime1">
              <a:rPr lang="en-US" smtClean="0"/>
              <a:t>8/23/15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6EB0C8-AB6E-4979-82CC-174D51F90310}" type="datetime1">
              <a:rPr lang="en-US" smtClean="0"/>
              <a:t>8/23/15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7372C0-CBDB-4250-BA93-99E557CF7A43}" type="datetime1">
              <a:rPr lang="en-US" smtClean="0"/>
              <a:t>8/23/15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ADC9-AD03-4485-9E94-4C259A109348}" type="datetime1">
              <a:rPr lang="en-US" smtClean="0"/>
              <a:t>8/23/15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5E06-62BE-44A2-BD69-8CEBCAACA8A3}" type="datetime1">
              <a:rPr lang="en-US" smtClean="0"/>
              <a:t>8/23/15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CE96-6CB5-4C9E-BFA6-8E63E726DC98}" type="datetime1">
              <a:rPr lang="en-US" smtClean="0"/>
              <a:t>8/23/15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1D5D72-5206-4AC8-8F54-1CF8C810014D}" type="datetime1">
              <a:rPr lang="en-US" smtClean="0"/>
              <a:t>8/23/15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7C3EB2-976B-473A-B8BE-5A6C97467BE9}" type="datetime1">
              <a:rPr lang="en-US" smtClean="0"/>
              <a:t>8/23/15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ilsonshistoryclass.com/blog/wp-content/uploads/2008/11/sleepinggirl.jpg&amp;imgrefurl=http://wilsonshistoryclass.com/blog/2008/11/11/lethargic-students/&amp;usg=__C7QeiYGx-LVXeW8mHweG2jVChOo=&amp;h=425&amp;w=400&amp;sz=29&amp;hl=en&amp;start=3&amp;um=1&amp;tbnid=dvbkIjDCZPLH5M:&amp;tbnh=126&amp;tbnw=119&amp;prev=/images?q=students+sleeping&amp;hl=en&amp;rls=com.microsoft:en-us:IE-SearchBox&amp;rlz=1I7GGLD&amp;sa=N&amp;um=1" TargetMode="External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Fall2015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1: Overview and intro to types</a:t>
            </a:r>
          </a:p>
          <a:p>
            <a:r>
              <a:rPr lang="fr-BE" dirty="0" smtClean="0"/>
              <a:t>http://courses.cs.cornell.edu/cs2110/</a:t>
            </a:r>
            <a:r>
              <a:rPr lang="fr-BE" dirty="0" smtClean="0"/>
              <a:t>2015fa</a:t>
            </a:r>
            <a:endParaRPr lang="fr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err="1" smtClean="0"/>
              <a:t>Academic</a:t>
            </a:r>
            <a:r>
              <a:rPr lang="fr-BE" dirty="0" smtClean="0"/>
              <a:t> Excellence Workshops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Two-hour labs: students work </a:t>
            </a:r>
            <a:r>
              <a:rPr lang="fr-BE" sz="2400" dirty="0" err="1" smtClean="0"/>
              <a:t>together</a:t>
            </a:r>
            <a:r>
              <a:rPr lang="fr-BE" sz="2400" dirty="0" smtClean="0"/>
              <a:t> in </a:t>
            </a:r>
            <a:r>
              <a:rPr lang="fr-BE" sz="2400" dirty="0" err="1" smtClean="0"/>
              <a:t>cooperative</a:t>
            </a:r>
            <a:r>
              <a:rPr lang="fr-BE" sz="2400" dirty="0" smtClean="0"/>
              <a:t> setting</a:t>
            </a:r>
          </a:p>
          <a:p>
            <a:r>
              <a:rPr lang="en-US" sz="2400" i="1" dirty="0" smtClean="0"/>
              <a:t>One credit S/U course based on attendance</a:t>
            </a:r>
          </a:p>
          <a:p>
            <a:r>
              <a:rPr lang="fr-BE" sz="2400" dirty="0" smtClean="0"/>
              <a:t>Time and location TBA</a:t>
            </a:r>
          </a:p>
          <a:p>
            <a:r>
              <a:rPr lang="en-US" sz="2400" dirty="0" smtClean="0"/>
              <a:t>See website for more info:</a:t>
            </a:r>
            <a:endParaRPr lang="fr-BE" sz="2400" dirty="0"/>
          </a:p>
        </p:txBody>
      </p:sp>
      <p:sp>
        <p:nvSpPr>
          <p:cNvPr id="4" name="Rectangle 3"/>
          <p:cNvSpPr/>
          <p:nvPr/>
        </p:nvSpPr>
        <p:spPr>
          <a:xfrm>
            <a:off x="533400" y="38862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dirty="0" smtClean="0">
                <a:solidFill>
                  <a:srgbClr val="0000FF"/>
                </a:solidFill>
              </a:rPr>
              <a:t>www.engineering.cornell.edu</a:t>
            </a:r>
            <a:r>
              <a:rPr lang="fr-BE" sz="2400" dirty="0">
                <a:solidFill>
                  <a:srgbClr val="0000FF"/>
                </a:solidFill>
              </a:rPr>
              <a:t>/academics/undergraduate/curriculum/courses/workshops/index.cfm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Piazza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Click link on our web page to register</a:t>
            </a:r>
          </a:p>
          <a:p>
            <a:endParaRPr lang="en-US" dirty="0"/>
          </a:p>
          <a:p>
            <a:r>
              <a:rPr lang="en-US" dirty="0" smtClean="0"/>
              <a:t>Incredible resource for 24 x 7 help with anything</a:t>
            </a:r>
          </a:p>
          <a:p>
            <a:endParaRPr lang="en-US" dirty="0"/>
          </a:p>
          <a:p>
            <a:r>
              <a:rPr lang="en-US" dirty="0" smtClean="0"/>
              <a:t>We keep an eye on it</a:t>
            </a:r>
            <a:br>
              <a:rPr lang="en-US" dirty="0" smtClean="0"/>
            </a:br>
            <a:r>
              <a:rPr lang="en-US" dirty="0" smtClean="0"/>
              <a:t>and answer questions. </a:t>
            </a:r>
            <a:br>
              <a:rPr lang="en-US" dirty="0" smtClean="0"/>
            </a:br>
            <a:r>
              <a:rPr lang="en-US" dirty="0" smtClean="0"/>
              <a:t>YOU can (and will)</a:t>
            </a:r>
            <a:br>
              <a:rPr lang="en-US" dirty="0" smtClean="0"/>
            </a:br>
            <a:r>
              <a:rPr lang="en-US" dirty="0" smtClean="0"/>
              <a:t>too. Visit the Piazza</a:t>
            </a:r>
            <a:br>
              <a:rPr lang="en-US" dirty="0" smtClean="0"/>
            </a:br>
            <a:r>
              <a:rPr lang="en-US" dirty="0" smtClean="0"/>
              <a:t>often. 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661" y="3429000"/>
            <a:ext cx="4139941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51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800" dirty="0" err="1" smtClean="0"/>
              <a:t>Resources</a:t>
            </a:r>
            <a:endParaRPr lang="fr-B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fr-BE" sz="2400" dirty="0" smtClean="0"/>
              <a:t>Book: Frank M. </a:t>
            </a:r>
            <a:r>
              <a:rPr lang="fr-BE" sz="2400" dirty="0" err="1" smtClean="0"/>
              <a:t>Carrano</a:t>
            </a:r>
            <a:r>
              <a:rPr lang="fr-BE" sz="2400" dirty="0" smtClean="0"/>
              <a:t>, </a:t>
            </a:r>
            <a:r>
              <a:rPr lang="fr-BE" sz="2400" i="1" dirty="0" smtClean="0"/>
              <a:t>Data Structures </a:t>
            </a:r>
            <a:r>
              <a:rPr lang="en-US" sz="2400" i="1" dirty="0" smtClean="0"/>
              <a:t>and Abstractions with Java, 3</a:t>
            </a:r>
            <a:r>
              <a:rPr lang="en-US" sz="2400" i="1" baseline="30000" dirty="0" smtClean="0"/>
              <a:t>nd</a:t>
            </a:r>
            <a:r>
              <a:rPr lang="en-US" sz="2400" i="1" dirty="0" smtClean="0"/>
              <a:t> ed., Prentice Hall</a:t>
            </a:r>
          </a:p>
          <a:p>
            <a:pPr lvl="1"/>
            <a:r>
              <a:rPr lang="en-US" sz="2400" i="1" dirty="0" smtClean="0">
                <a:solidFill>
                  <a:srgbClr val="FF3300"/>
                </a:solidFill>
              </a:rPr>
              <a:t>2</a:t>
            </a:r>
            <a:r>
              <a:rPr lang="en-US" sz="2400" i="1" baseline="30000" dirty="0" smtClean="0">
                <a:solidFill>
                  <a:srgbClr val="FF3300"/>
                </a:solidFill>
              </a:rPr>
              <a:t>nd</a:t>
            </a:r>
            <a:r>
              <a:rPr lang="en-US" sz="2400" i="1" dirty="0" smtClean="0">
                <a:solidFill>
                  <a:srgbClr val="FF3300"/>
                </a:solidFill>
              </a:rPr>
              <a:t> edition is okay. E-book not required</a:t>
            </a:r>
          </a:p>
          <a:p>
            <a:pPr lvl="1"/>
            <a:r>
              <a:rPr lang="en-US" sz="2400" dirty="0" smtClean="0"/>
              <a:t>Share textbook. </a:t>
            </a:r>
            <a:r>
              <a:rPr lang="en-US" sz="2400" dirty="0"/>
              <a:t>N</a:t>
            </a:r>
            <a:r>
              <a:rPr lang="en-US" sz="2400" dirty="0" smtClean="0"/>
              <a:t>eed access to it from time to time</a:t>
            </a:r>
          </a:p>
          <a:p>
            <a:pPr lvl="1"/>
            <a:r>
              <a:rPr lang="en-US" sz="2400" dirty="0" smtClean="0"/>
              <a:t>Copies on reserve in </a:t>
            </a:r>
            <a:r>
              <a:rPr lang="en-US" sz="2400" dirty="0" err="1" smtClean="0"/>
              <a:t>Engr</a:t>
            </a:r>
            <a:r>
              <a:rPr lang="en-US" sz="2400" dirty="0" smtClean="0"/>
              <a:t> Library</a:t>
            </a:r>
          </a:p>
          <a:p>
            <a:r>
              <a:rPr lang="en-US" sz="2400" dirty="0" smtClean="0"/>
              <a:t>PPT slides (on course website and Piazza) outline all of OO in Java. Has index at beginning</a:t>
            </a:r>
          </a:p>
          <a:p>
            <a:r>
              <a:rPr lang="en-US" sz="2400" dirty="0" smtClean="0"/>
              <a:t>Great Java resource: online materials at Oracle JDK web site. Google has it indexed.</a:t>
            </a:r>
          </a:p>
          <a:p>
            <a:r>
              <a:rPr lang="en-US" sz="2400" dirty="0" err="1" smtClean="0"/>
              <a:t>VideoNote</a:t>
            </a:r>
            <a:r>
              <a:rPr lang="en-US" sz="2400" dirty="0" smtClean="0"/>
              <a:t>: videos of lectures from Spring 2014.</a:t>
            </a:r>
            <a:br>
              <a:rPr lang="en-US" sz="2400" dirty="0" smtClean="0"/>
            </a:br>
            <a:r>
              <a:rPr lang="en-US" sz="2400" dirty="0">
                <a:solidFill>
                  <a:srgbClr val="FF0000"/>
                </a:solidFill>
              </a:rPr>
              <a:t>http://www.videonote.com/</a:t>
            </a:r>
            <a:r>
              <a:rPr lang="en-US" sz="2400" dirty="0" smtClean="0">
                <a:solidFill>
                  <a:srgbClr val="FF0000"/>
                </a:solidFill>
              </a:rPr>
              <a:t>cornell. </a:t>
            </a:r>
            <a:r>
              <a:rPr lang="en-US" sz="2400" dirty="0" smtClean="0"/>
              <a:t>Log in with </a:t>
            </a:r>
            <a:r>
              <a:rPr lang="en-US" sz="2400" dirty="0" err="1" smtClean="0"/>
              <a:t>netid</a:t>
            </a:r>
            <a:endParaRPr lang="en-US" sz="2400" dirty="0"/>
          </a:p>
          <a:p>
            <a:endParaRPr lang="fr-B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Obtaining</a:t>
            </a:r>
            <a:r>
              <a:rPr lang="fr-BE" dirty="0" smtClean="0"/>
              <a:t> Java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BE" dirty="0" smtClean="0"/>
              <a:t>Follow instructions on our </a:t>
            </a:r>
            <a:r>
              <a:rPr lang="fr-BE" dirty="0">
                <a:solidFill>
                  <a:srgbClr val="3366FF"/>
                </a:solidFill>
              </a:rPr>
              <a:t>R</a:t>
            </a:r>
            <a:r>
              <a:rPr lang="fr-BE" dirty="0" smtClean="0">
                <a:solidFill>
                  <a:srgbClr val="3366FF"/>
                </a:solidFill>
              </a:rPr>
              <a:t>esources</a:t>
            </a:r>
            <a:r>
              <a:rPr lang="fr-BE" dirty="0" smtClean="0"/>
              <a:t> web page</a:t>
            </a:r>
          </a:p>
          <a:p>
            <a:pPr lvl="1"/>
            <a:r>
              <a:rPr lang="fr-BE" dirty="0" smtClean="0"/>
              <a:t>Make sure you have Java JDK </a:t>
            </a:r>
            <a:r>
              <a:rPr lang="fr-BE" dirty="0" smtClean="0"/>
              <a:t>1.8, </a:t>
            </a:r>
            <a:r>
              <a:rPr lang="fr-BE" dirty="0" smtClean="0"/>
              <a:t>if not download and install.  We explain how on the web page.</a:t>
            </a:r>
          </a:p>
          <a:p>
            <a:pPr lvl="1"/>
            <a:r>
              <a:rPr lang="fr-BE" dirty="0" smtClean="0"/>
              <a:t>Then download and install the Eclipse IDE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Test it out: launch Eclipse and click “new&gt;Java Project” </a:t>
            </a:r>
            <a:endParaRPr lang="en-US" dirty="0"/>
          </a:p>
          <a:p>
            <a:pPr lvl="1"/>
            <a:r>
              <a:rPr lang="en-US" dirty="0" smtClean="0"/>
              <a:t>This is one of a few ways Java can be used </a:t>
            </a:r>
          </a:p>
          <a:p>
            <a:pPr lvl="1"/>
            <a:r>
              <a:rPr lang="en-US" dirty="0" smtClean="0"/>
              <a:t>When program runs, output is visible </a:t>
            </a:r>
            <a:br>
              <a:rPr lang="en-US" dirty="0" smtClean="0"/>
            </a:br>
            <a:r>
              <a:rPr lang="en-US" dirty="0" smtClean="0"/>
              <a:t>in a little console window</a:t>
            </a:r>
            <a:r>
              <a:rPr lang="en-US" dirty="0"/>
              <a:t/>
            </a:r>
            <a:br>
              <a:rPr lang="en-US" dirty="0"/>
            </a:br>
            <a:endParaRPr lang="fr-BE" dirty="0"/>
          </a:p>
        </p:txBody>
      </p:sp>
      <p:pic>
        <p:nvPicPr>
          <p:cNvPr id="37890" name="Picture 2" descr="http://www.netbeans.org/images/screenshots/6.0/javaSE_logo_150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428750" cy="14287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Eclipse IDE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IDE: Integrated Development Environment </a:t>
            </a:r>
          </a:p>
          <a:p>
            <a:pPr lvl="1"/>
            <a:r>
              <a:rPr lang="en-US" dirty="0" smtClean="0"/>
              <a:t>Helps you write your code</a:t>
            </a:r>
          </a:p>
          <a:p>
            <a:pPr lvl="1"/>
            <a:r>
              <a:rPr lang="en-US" dirty="0" smtClean="0"/>
              <a:t>Protects against many common mistakes</a:t>
            </a:r>
          </a:p>
          <a:p>
            <a:pPr lvl="1"/>
            <a:r>
              <a:rPr lang="en-US" dirty="0" smtClean="0"/>
              <a:t>At runtime, helps with debugging</a:t>
            </a:r>
          </a:p>
          <a:p>
            <a:r>
              <a:rPr lang="en-US" dirty="0" smtClean="0"/>
              <a:t>Follow </a:t>
            </a:r>
            <a:r>
              <a:rPr lang="fr-BE" dirty="0" smtClean="0">
                <a:solidFill>
                  <a:srgbClr val="3366FF"/>
                </a:solidFill>
              </a:rPr>
              <a:t>Resources</a:t>
            </a:r>
            <a:r>
              <a:rPr lang="en-US" dirty="0" smtClean="0"/>
              <a:t> link to download</a:t>
            </a:r>
            <a:br>
              <a:rPr lang="en-US" dirty="0" smtClean="0"/>
            </a:br>
            <a:r>
              <a:rPr lang="en-US" dirty="0" smtClean="0"/>
              <a:t>               and install</a:t>
            </a:r>
          </a:p>
          <a:p>
            <a:endParaRPr lang="en-US" dirty="0" smtClean="0"/>
          </a:p>
        </p:txBody>
      </p:sp>
      <p:pic>
        <p:nvPicPr>
          <p:cNvPr id="36866" name="Picture 2" descr="http://javadocs.files.wordpress.com/2008/12/eclipse_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76200"/>
            <a:ext cx="1676400" cy="1106424"/>
          </a:xfrm>
          <a:prstGeom prst="rect">
            <a:avLst/>
          </a:prstGeom>
          <a:noFill/>
        </p:spPr>
      </p:pic>
      <p:pic>
        <p:nvPicPr>
          <p:cNvPr id="36870" name="Picture 6" descr="http://informationmadness.com/cms/images/phocagallery/World/Solar_Eclipse_2009/thumbs/phoca_thumb_l_indian-sadhu-watching-eclip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3612" y="3048000"/>
            <a:ext cx="1944188" cy="14478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DrJava</a:t>
            </a:r>
            <a:r>
              <a:rPr lang="en-US" dirty="0" smtClean="0"/>
              <a:t> IDE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IDE: Integrated Development Environment</a:t>
            </a:r>
          </a:p>
          <a:p>
            <a:r>
              <a:rPr lang="en-US" dirty="0" err="1" smtClean="0"/>
              <a:t>DrJava</a:t>
            </a:r>
            <a:r>
              <a:rPr lang="en-US" dirty="0" smtClean="0"/>
              <a:t> is a much simpler IDE, few features</a:t>
            </a:r>
          </a:p>
          <a:p>
            <a:r>
              <a:rPr lang="en-US" dirty="0" smtClean="0"/>
              <a:t>We use it </a:t>
            </a:r>
            <a:r>
              <a:rPr lang="en-US" b="1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to demo Java features and programming concepts. Has an “interactions pane”, which allows trying things without requiring a complete Java </a:t>
            </a:r>
            <a:r>
              <a:rPr lang="en-US" smtClean="0"/>
              <a:t>program.</a:t>
            </a:r>
            <a:endParaRPr lang="en-US" dirty="0" smtClean="0"/>
          </a:p>
          <a:p>
            <a:r>
              <a:rPr lang="en-US" dirty="0" smtClean="0"/>
              <a:t>DON’T use it for course assignments –use Eclipse</a:t>
            </a:r>
          </a:p>
          <a:p>
            <a:r>
              <a:rPr lang="en-US" dirty="0" smtClean="0"/>
              <a:t>Free </a:t>
            </a:r>
            <a:r>
              <a:rPr lang="en-US" dirty="0"/>
              <a:t>at </a:t>
            </a:r>
            <a:r>
              <a:rPr lang="en-US" dirty="0" err="1" smtClean="0"/>
              <a:t>www.drjava.org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 descr="drjav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7200"/>
            <a:ext cx="3214286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03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Coursework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81400"/>
          </a:xfrm>
        </p:spPr>
        <p:txBody>
          <a:bodyPr>
            <a:normAutofit/>
          </a:bodyPr>
          <a:lstStyle/>
          <a:p>
            <a:r>
              <a:rPr lang="en-US" sz="2400" smtClean="0"/>
              <a:t>7–8 </a:t>
            </a:r>
            <a:r>
              <a:rPr lang="en-US" sz="2400" dirty="0" smtClean="0"/>
              <a:t>assignments involving both programming and </a:t>
            </a:r>
            <a:r>
              <a:rPr lang="fr-BE" sz="2400" dirty="0" smtClean="0"/>
              <a:t>written answers (35%)</a:t>
            </a:r>
          </a:p>
          <a:p>
            <a:r>
              <a:rPr lang="fr-BE" sz="2400" dirty="0" err="1" smtClean="0"/>
              <a:t>Two</a:t>
            </a:r>
            <a:r>
              <a:rPr lang="fr-BE" sz="2400" dirty="0" smtClean="0"/>
              <a:t> </a:t>
            </a:r>
            <a:r>
              <a:rPr lang="fr-BE" sz="2400" dirty="0" err="1" smtClean="0"/>
              <a:t>prelims</a:t>
            </a:r>
            <a:r>
              <a:rPr lang="fr-BE" sz="2400" dirty="0" smtClean="0"/>
              <a:t> (15% </a:t>
            </a:r>
            <a:r>
              <a:rPr lang="fr-BE" sz="2400" dirty="0" err="1" smtClean="0"/>
              <a:t>each</a:t>
            </a:r>
            <a:r>
              <a:rPr lang="fr-BE" sz="2400" dirty="0" smtClean="0"/>
              <a:t>)</a:t>
            </a:r>
          </a:p>
          <a:p>
            <a:r>
              <a:rPr lang="fr-BE" sz="2400" dirty="0" smtClean="0"/>
              <a:t>Final exam (30%)</a:t>
            </a:r>
          </a:p>
          <a:p>
            <a:r>
              <a:rPr lang="fr-BE" sz="2400" dirty="0" smtClean="0"/>
              <a:t>Course </a:t>
            </a:r>
            <a:r>
              <a:rPr lang="fr-BE" sz="2400" dirty="0" err="1" smtClean="0"/>
              <a:t>evaluation</a:t>
            </a:r>
            <a:r>
              <a:rPr lang="fr-BE" sz="2400" dirty="0" smtClean="0"/>
              <a:t> (1%)</a:t>
            </a:r>
          </a:p>
          <a:p>
            <a:r>
              <a:rPr lang="fr-BE" sz="2400" dirty="0" smtClean="0"/>
              <a:t>Possible surprise in-class quizzes (4%)</a:t>
            </a:r>
          </a:p>
          <a:p>
            <a:pPr marL="0" indent="0">
              <a:buNone/>
            </a:pPr>
            <a:r>
              <a:rPr lang="fr-BE" sz="2400" dirty="0"/>
              <a:t>F</a:t>
            </a:r>
            <a:r>
              <a:rPr lang="fr-BE" sz="2400" dirty="0" smtClean="0">
                <a:solidFill>
                  <a:srgbClr val="660066"/>
                </a:solidFill>
              </a:rPr>
              <a:t>ormula will change as the course progresses and we make changes in assignments, give quizzes, etc.</a:t>
            </a:r>
            <a:endParaRPr lang="fr-BE" sz="2400" dirty="0">
              <a:solidFill>
                <a:srgbClr val="66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0"/>
            <a:ext cx="753283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Exams are most important aspect in determining final grade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err="1" smtClean="0"/>
              <a:t>Assignments</a:t>
            </a:r>
            <a:endParaRPr lang="fr-B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153400" cy="304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Teams of one or two</a:t>
            </a:r>
          </a:p>
          <a:p>
            <a:pPr lvl="1"/>
            <a:r>
              <a:rPr lang="en-US" sz="2400" dirty="0" smtClean="0"/>
              <a:t>A0 and then A1 will be posted soon on the CMS</a:t>
            </a:r>
          </a:p>
          <a:p>
            <a:pPr lvl="1"/>
            <a:r>
              <a:rPr lang="en-US" sz="2400" dirty="0" smtClean="0"/>
              <a:t>Finding a partner: choose your own or contact your TA. Piazza can be helpful.</a:t>
            </a:r>
            <a:endParaRPr lang="fr-B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7338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Two kinds of assignment</a:t>
            </a:r>
            <a:r>
              <a:rPr lang="en-US" sz="2400" dirty="0" smtClean="0"/>
              <a:t>:</a:t>
            </a:r>
          </a:p>
          <a:p>
            <a:pPr marL="457200" lvl="0" indent="-457200"/>
            <a:r>
              <a:rPr lang="en-US" sz="2400" b="1" dirty="0">
                <a:solidFill>
                  <a:srgbClr val="800000"/>
                </a:solidFill>
              </a:rPr>
              <a:t>Vanilla</a:t>
            </a:r>
            <a:r>
              <a:rPr lang="en-US" sz="2400" dirty="0"/>
              <a:t>: specific experience to learn and practice what’s being </a:t>
            </a:r>
            <a:r>
              <a:rPr lang="en-US" sz="2400" dirty="0" smtClean="0"/>
              <a:t>taught. We give exact instructions for doing it</a:t>
            </a:r>
            <a:endParaRPr lang="en-US" sz="2400" dirty="0"/>
          </a:p>
          <a:p>
            <a:pPr marL="457200" lvl="0" indent="-457200"/>
            <a:r>
              <a:rPr lang="en-US" sz="2400" b="1" dirty="0">
                <a:solidFill>
                  <a:srgbClr val="800000"/>
                </a:solidFill>
              </a:rPr>
              <a:t>Chocolate</a:t>
            </a:r>
            <a:r>
              <a:rPr lang="en-US" sz="2400" dirty="0"/>
              <a:t>: O</a:t>
            </a:r>
            <a:r>
              <a:rPr lang="en-US" sz="2400" dirty="0" smtClean="0"/>
              <a:t>pen</a:t>
            </a:r>
            <a:r>
              <a:rPr lang="en-US" sz="2400" dirty="0"/>
              <a:t>-ended project done in 3 </a:t>
            </a:r>
            <a:r>
              <a:rPr lang="en-US" sz="2400" dirty="0" smtClean="0"/>
              <a:t>chunks</a:t>
            </a:r>
            <a:br>
              <a:rPr lang="en-US" sz="2400" dirty="0" smtClean="0"/>
            </a:br>
            <a:r>
              <a:rPr lang="en-US" sz="2400" dirty="0" smtClean="0"/>
              <a:t>Parts of the design are left to you.</a:t>
            </a:r>
            <a:br>
              <a:rPr lang="en-US" sz="2400" dirty="0" smtClean="0"/>
            </a:br>
            <a:r>
              <a:rPr lang="en-US" sz="2400" dirty="0" smtClean="0"/>
              <a:t>CS 2111 will give more help on it.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153400" cy="990600"/>
          </a:xfrm>
        </p:spPr>
        <p:txBody>
          <a:bodyPr>
            <a:noAutofit/>
          </a:bodyPr>
          <a:lstStyle/>
          <a:p>
            <a:r>
              <a:rPr lang="fr-BE" sz="3200" dirty="0" err="1" smtClean="0"/>
              <a:t>Academic</a:t>
            </a:r>
            <a:r>
              <a:rPr lang="fr-BE" sz="3200" dirty="0" smtClean="0"/>
              <a:t> </a:t>
            </a:r>
            <a:r>
              <a:rPr lang="fr-BE" sz="3200" dirty="0" err="1" smtClean="0"/>
              <a:t>Integrity</a:t>
            </a:r>
            <a:r>
              <a:rPr lang="fr-BE" sz="3200" dirty="0" smtClean="0"/>
              <a:t>… Trust but </a:t>
            </a:r>
            <a:r>
              <a:rPr lang="fr-BE" sz="3200" dirty="0" err="1" smtClean="0"/>
              <a:t>verify</a:t>
            </a:r>
            <a:r>
              <a:rPr lang="fr-BE" sz="3200" dirty="0" smtClean="0"/>
              <a:t>!</a:t>
            </a:r>
            <a:endParaRPr lang="fr-B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98% of you are honest and don’t try to cheat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use artificial intelligence tools to check each homework </a:t>
            </a:r>
            <a:r>
              <a:rPr lang="en-US" dirty="0" smtClean="0"/>
              <a:t>assignment, so catch the other 2%</a:t>
            </a:r>
            <a:endParaRPr lang="en-US" dirty="0" smtClean="0"/>
          </a:p>
          <a:p>
            <a:pPr lvl="1"/>
            <a:r>
              <a:rPr lang="en-US" dirty="0" smtClean="0"/>
              <a:t>The software is very accurate!</a:t>
            </a:r>
          </a:p>
          <a:p>
            <a:pPr lvl="1"/>
            <a:r>
              <a:rPr lang="en-US" dirty="0" smtClean="0"/>
              <a:t>It tests your code and also notices similarities between code written by different people</a:t>
            </a:r>
          </a:p>
          <a:p>
            <a:r>
              <a:rPr lang="fr-BE" dirty="0" smtClean="0"/>
              <a:t>Sure, </a:t>
            </a:r>
            <a:r>
              <a:rPr lang="fr-BE" dirty="0" err="1" smtClean="0"/>
              <a:t>you</a:t>
            </a:r>
            <a:r>
              <a:rPr lang="fr-BE" dirty="0" smtClean="0"/>
              <a:t> </a:t>
            </a:r>
            <a:r>
              <a:rPr lang="fr-BE" dirty="0" err="1" smtClean="0"/>
              <a:t>can</a:t>
            </a:r>
            <a:r>
              <a:rPr lang="fr-BE" dirty="0" smtClean="0"/>
              <a:t> </a:t>
            </a:r>
            <a:r>
              <a:rPr lang="fr-BE" dirty="0" err="1" smtClean="0"/>
              <a:t>fool</a:t>
            </a:r>
            <a:r>
              <a:rPr lang="fr-BE" dirty="0" smtClean="0"/>
              <a:t> </a:t>
            </a:r>
            <a:r>
              <a:rPr lang="fr-BE" dirty="0" err="1" smtClean="0"/>
              <a:t>this</a:t>
            </a:r>
            <a:r>
              <a:rPr lang="fr-BE" dirty="0" smtClean="0"/>
              <a:t> software</a:t>
            </a:r>
          </a:p>
          <a:p>
            <a:pPr lvl="1"/>
            <a:r>
              <a:rPr lang="en-US" dirty="0" smtClean="0"/>
              <a:t>… but it’s easier to just do the assignments</a:t>
            </a:r>
          </a:p>
          <a:p>
            <a:pPr lvl="1"/>
            <a:r>
              <a:rPr lang="en-US" dirty="0" smtClean="0"/>
              <a:t>… and if you try to fool it and screw up, you might fail the assignment or even the whole course.</a:t>
            </a:r>
            <a:endParaRPr lang="fr-BE" dirty="0"/>
          </a:p>
        </p:txBody>
      </p:sp>
      <p:pic>
        <p:nvPicPr>
          <p:cNvPr id="20482" name="Picture 2" descr="http://thewordguy.files.wordpress.com/2009/07/trust-but-verif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76201"/>
            <a:ext cx="1990725" cy="1355282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>
                <a:solidFill>
                  <a:srgbClr val="800000"/>
                </a:solidFill>
              </a:rPr>
              <a:t>Types in Java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97952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sz="2400" b="1" dirty="0" smtClean="0"/>
              <a:t>References</a:t>
            </a:r>
            <a:r>
              <a:rPr lang="fr-BE" sz="2400" b="1" dirty="0" smtClean="0">
                <a:solidFill>
                  <a:srgbClr val="800000"/>
                </a:solidFill>
              </a:rPr>
              <a:t> </a:t>
            </a:r>
            <a:r>
              <a:rPr lang="fr-BE" sz="2400" b="1" dirty="0" smtClean="0">
                <a:solidFill>
                  <a:srgbClr val="008000"/>
                </a:solidFill>
              </a:rPr>
              <a:t>in text </a:t>
            </a:r>
            <a:r>
              <a:rPr lang="fr-BE" sz="2400" b="1" dirty="0" smtClean="0">
                <a:solidFill>
                  <a:srgbClr val="000000"/>
                </a:solidFill>
              </a:rPr>
              <a:t>and in </a:t>
            </a:r>
            <a:r>
              <a:rPr lang="fr-BE" sz="2400" b="1" dirty="0" smtClean="0">
                <a:solidFill>
                  <a:srgbClr val="800000"/>
                </a:solidFill>
              </a:rPr>
              <a:t>JavaSummary</a:t>
            </a: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type: </a:t>
            </a:r>
            <a:r>
              <a:rPr lang="fr-BE" sz="2400" dirty="0" smtClean="0">
                <a:solidFill>
                  <a:srgbClr val="008000"/>
                </a:solidFill>
              </a:rPr>
              <a:t>A.14   </a:t>
            </a:r>
            <a:r>
              <a:rPr lang="fr-BE" sz="2400" dirty="0" smtClean="0">
                <a:solidFill>
                  <a:srgbClr val="800000"/>
                </a:solidFill>
              </a:rPr>
              <a:t>slide 4</a:t>
            </a: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variable: </a:t>
            </a:r>
            <a:r>
              <a:rPr lang="fr-BE" sz="2400" dirty="0" smtClean="0">
                <a:solidFill>
                  <a:srgbClr val="008000"/>
                </a:solidFill>
              </a:rPr>
              <a:t>A.13  </a:t>
            </a:r>
            <a:r>
              <a:rPr lang="fr-BE" sz="2400" dirty="0">
                <a:solidFill>
                  <a:srgbClr val="800000"/>
                </a:solidFill>
              </a:rPr>
              <a:t>slide 7</a:t>
            </a:r>
            <a:endParaRPr lang="fr-BE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variable declaration</a:t>
            </a:r>
            <a:r>
              <a:rPr lang="fr-BE" sz="2400" dirty="0" smtClean="0">
                <a:solidFill>
                  <a:srgbClr val="008000"/>
                </a:solidFill>
              </a:rPr>
              <a:t>: A.15  </a:t>
            </a:r>
            <a:r>
              <a:rPr lang="fr-BE" sz="2400" dirty="0">
                <a:solidFill>
                  <a:srgbClr val="800000"/>
                </a:solidFill>
              </a:rPr>
              <a:t>slide 7</a:t>
            </a:r>
            <a:endParaRPr lang="fr-BE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Primitive types, </a:t>
            </a:r>
            <a:r>
              <a:rPr lang="fr-BE" sz="2400" dirty="0" smtClean="0">
                <a:solidFill>
                  <a:srgbClr val="008000"/>
                </a:solidFill>
              </a:rPr>
              <a:t>A.16, back inside cover  </a:t>
            </a:r>
            <a:r>
              <a:rPr lang="fr-BE" sz="2400" dirty="0">
                <a:solidFill>
                  <a:srgbClr val="800000"/>
                </a:solidFill>
              </a:rPr>
              <a:t>slide 5</a:t>
            </a:r>
            <a:endParaRPr lang="fr-BE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Constants, </a:t>
            </a:r>
            <a:r>
              <a:rPr lang="fr-BE" sz="2400" dirty="0" smtClean="0">
                <a:solidFill>
                  <a:srgbClr val="008000"/>
                </a:solidFill>
              </a:rPr>
              <a:t>A.17 </a:t>
            </a:r>
            <a:r>
              <a:rPr lang="fr-BE" sz="2400" dirty="0">
                <a:solidFill>
                  <a:srgbClr val="800000"/>
                </a:solidFill>
              </a:rPr>
              <a:t>slide </a:t>
            </a:r>
            <a:r>
              <a:rPr lang="fr-BE" sz="2400" dirty="0" smtClean="0">
                <a:solidFill>
                  <a:srgbClr val="800000"/>
                </a:solidFill>
              </a:rPr>
              <a:t>20</a:t>
            </a:r>
            <a:endParaRPr lang="fr-BE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Assignment, </a:t>
            </a:r>
            <a:r>
              <a:rPr lang="fr-BE" sz="2400" dirty="0" smtClean="0">
                <a:solidFill>
                  <a:srgbClr val="008000"/>
                </a:solidFill>
              </a:rPr>
              <a:t>A.18-A.20  </a:t>
            </a:r>
            <a:r>
              <a:rPr lang="fr-BE" sz="2400" dirty="0">
                <a:solidFill>
                  <a:srgbClr val="800000"/>
                </a:solidFill>
              </a:rPr>
              <a:t>slide 8</a:t>
            </a:r>
            <a:endParaRPr lang="fr-BE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Casting, </a:t>
            </a:r>
            <a:r>
              <a:rPr lang="fr-BE" sz="2400" dirty="0" smtClean="0">
                <a:solidFill>
                  <a:srgbClr val="008000"/>
                </a:solidFill>
              </a:rPr>
              <a:t>A.21  </a:t>
            </a:r>
            <a:r>
              <a:rPr lang="fr-BE" sz="2400" dirty="0">
                <a:solidFill>
                  <a:srgbClr val="800000"/>
                </a:solidFill>
              </a:rPr>
              <a:t>slide 6</a:t>
            </a:r>
            <a:endParaRPr lang="fr-BE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r-BE" sz="2400" dirty="0" smtClean="0">
                <a:solidFill>
                  <a:srgbClr val="000000"/>
                </a:solidFill>
              </a:rPr>
              <a:t>  Expressions</a:t>
            </a:r>
            <a:r>
              <a:rPr lang="fr-BE" sz="2400" dirty="0" smtClean="0">
                <a:solidFill>
                  <a:srgbClr val="008000"/>
                </a:solidFill>
              </a:rPr>
              <a:t>: A.22-A.23</a:t>
            </a: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Precedences: </a:t>
            </a:r>
            <a:r>
              <a:rPr lang="fr-BE" sz="2400" dirty="0" smtClean="0">
                <a:solidFill>
                  <a:srgbClr val="008000"/>
                </a:solidFill>
              </a:rPr>
              <a:t>A.24, back inside cover</a:t>
            </a: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Unicode character codes, </a:t>
            </a:r>
            <a:r>
              <a:rPr lang="fr-BE" sz="2400" dirty="0" smtClean="0">
                <a:solidFill>
                  <a:srgbClr val="008000"/>
                </a:solidFill>
              </a:rPr>
              <a:t>back inside cover</a:t>
            </a:r>
          </a:p>
          <a:p>
            <a:pPr marL="0" indent="0">
              <a:buNone/>
            </a:pPr>
            <a:endParaRPr lang="fr-BE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BE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BE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57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Welcome to CS2110!</a:t>
            </a:r>
            <a:endParaRPr lang="fr-BE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5300" y="1676400"/>
            <a:ext cx="8153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054</a:t>
            </a:r>
            <a:r>
              <a:rPr lang="en-US" sz="2400" dirty="0" smtClean="0"/>
              <a:t> </a:t>
            </a:r>
            <a:r>
              <a:rPr lang="en-US" sz="2400" dirty="0" smtClean="0"/>
              <a:t>Freshmen</a:t>
            </a:r>
          </a:p>
          <a:p>
            <a:pPr marL="0" indent="0">
              <a:buNone/>
            </a:pPr>
            <a:r>
              <a:rPr lang="en-US" sz="2400" dirty="0" smtClean="0"/>
              <a:t>220 </a:t>
            </a:r>
            <a:r>
              <a:rPr lang="en-US" sz="2400" dirty="0" smtClean="0"/>
              <a:t>Sophomores</a:t>
            </a:r>
          </a:p>
          <a:p>
            <a:pPr marL="0" indent="0">
              <a:buNone/>
            </a:pPr>
            <a:r>
              <a:rPr lang="en-US" sz="2400" dirty="0" smtClean="0"/>
              <a:t>045 </a:t>
            </a:r>
            <a:r>
              <a:rPr lang="en-US" sz="2400" dirty="0" smtClean="0"/>
              <a:t>Juniors</a:t>
            </a:r>
          </a:p>
          <a:p>
            <a:pPr marL="0" indent="0">
              <a:buNone/>
            </a:pPr>
            <a:r>
              <a:rPr lang="en-US" sz="2400" dirty="0" smtClean="0"/>
              <a:t>053 </a:t>
            </a:r>
            <a:r>
              <a:rPr lang="en-US" sz="2400" dirty="0" smtClean="0"/>
              <a:t>Seniors</a:t>
            </a:r>
          </a:p>
          <a:p>
            <a:pPr marL="0" indent="0">
              <a:buNone/>
            </a:pPr>
            <a:r>
              <a:rPr lang="en-US" sz="2400" dirty="0" smtClean="0"/>
              <a:t>076</a:t>
            </a:r>
            <a:r>
              <a:rPr lang="en-US" sz="2400" dirty="0" smtClean="0"/>
              <a:t> </a:t>
            </a:r>
            <a:r>
              <a:rPr lang="en-US" sz="2400" dirty="0" err="1" smtClean="0"/>
              <a:t>Meng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034 </a:t>
            </a:r>
            <a:r>
              <a:rPr lang="en-US" sz="2400" dirty="0" smtClean="0"/>
              <a:t>Graduate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Above numbers were from several days ago.</a:t>
            </a:r>
          </a:p>
          <a:p>
            <a:pPr marL="0" indent="0">
              <a:buNone/>
            </a:pPr>
            <a:r>
              <a:rPr lang="en-US" sz="2400" dirty="0" smtClean="0"/>
              <a:t>Last look at enrollment: </a:t>
            </a:r>
            <a:r>
              <a:rPr lang="en-US" sz="2400" dirty="0" smtClean="0">
                <a:solidFill>
                  <a:srgbClr val="800000"/>
                </a:solidFill>
              </a:rPr>
              <a:t>478.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9600" y="1676400"/>
            <a:ext cx="32785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Instructors:</a:t>
            </a:r>
          </a:p>
          <a:p>
            <a:r>
              <a:rPr lang="en-US" sz="2400" dirty="0"/>
              <a:t>Nate </a:t>
            </a:r>
            <a:r>
              <a:rPr lang="en-US" sz="2400" dirty="0" smtClean="0"/>
              <a:t>Foster, David </a:t>
            </a:r>
            <a:r>
              <a:rPr lang="en-US" sz="2400" dirty="0" smtClean="0"/>
              <a:t>Gries, 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800000"/>
                </a:solidFill>
              </a:rPr>
              <a:t>Recitation leaders: </a:t>
            </a:r>
            <a:r>
              <a:rPr lang="en-US" sz="2400" dirty="0" smtClean="0"/>
              <a:t>18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800000"/>
                </a:solidFill>
              </a:rPr>
              <a:t>Consultants: </a:t>
            </a:r>
            <a:r>
              <a:rPr lang="en-US" sz="2400" dirty="0" smtClean="0"/>
              <a:t>25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5911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/>
              <a:t>Type: </a:t>
            </a:r>
            <a:r>
              <a:rPr lang="fr-BE" sz="3200" dirty="0" smtClean="0">
                <a:solidFill>
                  <a:srgbClr val="800000"/>
                </a:solidFill>
              </a:rPr>
              <a:t>Set of values</a:t>
            </a:r>
            <a:br>
              <a:rPr lang="fr-BE" sz="3200" dirty="0" smtClean="0">
                <a:solidFill>
                  <a:srgbClr val="800000"/>
                </a:solidFill>
              </a:rPr>
            </a:br>
            <a:r>
              <a:rPr lang="fr-BE" sz="3200" dirty="0">
                <a:solidFill>
                  <a:srgbClr val="800000"/>
                </a:solidFill>
              </a:rPr>
              <a:t> </a:t>
            </a:r>
            <a:r>
              <a:rPr lang="fr-BE" sz="3200" dirty="0" smtClean="0">
                <a:solidFill>
                  <a:srgbClr val="800000"/>
                </a:solidFill>
              </a:rPr>
              <a:t>        together with operations on them.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dirty="0" smtClean="0"/>
              <a:t>Type </a:t>
            </a:r>
            <a:r>
              <a:rPr lang="fr-BE" sz="2400" dirty="0" smtClean="0">
                <a:solidFill>
                  <a:srgbClr val="800000"/>
                </a:solidFill>
              </a:rPr>
              <a:t>integer</a:t>
            </a:r>
            <a:r>
              <a:rPr lang="fr-BE" sz="24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>
                <a:solidFill>
                  <a:srgbClr val="8B008C"/>
                </a:solidFill>
              </a:rPr>
              <a:t>values</a:t>
            </a:r>
            <a:r>
              <a:rPr lang="en-US" sz="2400" dirty="0"/>
              <a:t>: </a:t>
            </a:r>
            <a:r>
              <a:rPr lang="en-US" sz="2400" dirty="0" smtClean="0"/>
              <a:t>…, –</a:t>
            </a:r>
            <a:r>
              <a:rPr lang="en-US" sz="2400" dirty="0"/>
              <a:t>3,  –2,  –1</a:t>
            </a:r>
            <a:r>
              <a:rPr lang="en-US" sz="2400" dirty="0" smtClean="0"/>
              <a:t>, </a:t>
            </a:r>
            <a:r>
              <a:rPr lang="en-US" sz="2400" dirty="0"/>
              <a:t>0,  1,  2,  3, </a:t>
            </a:r>
            <a:r>
              <a:rPr lang="en-US" sz="2400" dirty="0" smtClean="0"/>
              <a:t>…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>
                <a:solidFill>
                  <a:srgbClr val="8B008C"/>
                </a:solidFill>
              </a:rPr>
              <a:t>operations</a:t>
            </a:r>
            <a:r>
              <a:rPr lang="en-US" sz="2400" dirty="0"/>
              <a:t>: +,  –,  *,  /,  </a:t>
            </a:r>
            <a:r>
              <a:rPr lang="en-US" sz="2400" dirty="0" smtClean="0"/>
              <a:t>unary </a:t>
            </a:r>
            <a:r>
              <a:rPr lang="en-US" sz="2400" dirty="0"/>
              <a:t>–</a:t>
            </a:r>
          </a:p>
          <a:p>
            <a:pPr marL="0" indent="0">
              <a:buNone/>
            </a:pPr>
            <a:endParaRPr lang="fr-BE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BE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0" y="1788617"/>
            <a:ext cx="2590800" cy="41549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God’s integers!</a:t>
            </a:r>
          </a:p>
          <a:p>
            <a:pPr algn="r"/>
            <a:r>
              <a:rPr lang="en-US" sz="2400" dirty="0" smtClean="0"/>
              <a:t>Can represent them in many ways — decimal, binary, octal, maybe as strokes ||||</a:t>
            </a:r>
          </a:p>
          <a:p>
            <a:pPr algn="r"/>
            <a:r>
              <a:rPr lang="en-US" sz="2400" dirty="0" smtClean="0"/>
              <a:t>(that’s 4)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 smtClean="0"/>
              <a:t>Do you know how your computer represents them?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941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/>
              <a:t>The integers as the basis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5788152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sz="2400" dirty="0" smtClean="0">
                <a:solidFill>
                  <a:srgbClr val="FF0000"/>
                </a:solidFill>
              </a:rPr>
              <a:t>Leopold Kronecker (1823-1891), Prussian mathematician,</a:t>
            </a:r>
          </a:p>
          <a:p>
            <a:pPr marL="0" indent="0">
              <a:buNone/>
            </a:pPr>
            <a:r>
              <a:rPr lang="fr-BE" sz="2400" dirty="0" smtClean="0">
                <a:solidFill>
                  <a:srgbClr val="FF0000"/>
                </a:solidFill>
              </a:rPr>
              <a:t>Argued that arithmetic and analysis should be founded on the whole numbers (integers):</a:t>
            </a:r>
            <a:endParaRPr lang="fr-BE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i="1" dirty="0"/>
              <a:t>Die </a:t>
            </a:r>
            <a:r>
              <a:rPr lang="en-US" sz="2400" i="1" dirty="0" err="1"/>
              <a:t>ganzen</a:t>
            </a:r>
            <a:r>
              <a:rPr lang="en-US" sz="2400" i="1" dirty="0"/>
              <a:t> </a:t>
            </a:r>
            <a:r>
              <a:rPr lang="en-US" sz="2400" i="1" dirty="0" err="1"/>
              <a:t>Zahlen</a:t>
            </a:r>
            <a:r>
              <a:rPr lang="en-US" sz="2400" i="1" dirty="0"/>
              <a:t> hat der </a:t>
            </a:r>
            <a:r>
              <a:rPr lang="en-US" sz="2400" i="1" dirty="0" err="1"/>
              <a:t>liebe</a:t>
            </a:r>
            <a:r>
              <a:rPr lang="en-US" sz="2400" i="1" dirty="0"/>
              <a:t> </a:t>
            </a:r>
            <a:r>
              <a:rPr lang="en-US" sz="2400" i="1" dirty="0" err="1"/>
              <a:t>Gott</a:t>
            </a:r>
            <a:r>
              <a:rPr lang="en-US" sz="2400" i="1" dirty="0"/>
              <a:t> </a:t>
            </a:r>
            <a:r>
              <a:rPr lang="en-US" sz="2400" i="1" dirty="0" err="1"/>
              <a:t>gemacht</a:t>
            </a:r>
            <a:r>
              <a:rPr lang="en-US" sz="2400" i="1" dirty="0"/>
              <a:t>, </a:t>
            </a:r>
            <a:r>
              <a:rPr lang="en-US" sz="2400" i="1" dirty="0" err="1"/>
              <a:t>alles</a:t>
            </a:r>
            <a:r>
              <a:rPr lang="en-US" sz="2400" i="1" dirty="0"/>
              <a:t> </a:t>
            </a:r>
            <a:r>
              <a:rPr lang="en-US" sz="2400" i="1" dirty="0" err="1"/>
              <a:t>andere</a:t>
            </a:r>
            <a:r>
              <a:rPr lang="en-US" sz="2400" i="1" dirty="0"/>
              <a:t> </a:t>
            </a:r>
            <a:r>
              <a:rPr lang="en-US" sz="2400" i="1" dirty="0" err="1"/>
              <a:t>ist</a:t>
            </a:r>
            <a:r>
              <a:rPr lang="en-US" sz="2400" i="1" dirty="0"/>
              <a:t> </a:t>
            </a:r>
            <a:r>
              <a:rPr lang="en-US" sz="2400" i="1" dirty="0" err="1"/>
              <a:t>Menschenwerk</a:t>
            </a:r>
            <a:r>
              <a:rPr lang="en-US" sz="2400" i="1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The beloved God made the whole numbers, everything else is the work of man.</a:t>
            </a:r>
          </a:p>
          <a:p>
            <a:pPr marL="0" indent="0">
              <a:buNone/>
            </a:pPr>
            <a:endParaRPr lang="fr-BE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BE" sz="2400" dirty="0" smtClean="0">
                <a:solidFill>
                  <a:srgbClr val="FF0000"/>
                </a:solidFill>
              </a:rPr>
              <a:t>He insisted on the constructibility of math objects. Real numbers –do they really exist?</a:t>
            </a:r>
          </a:p>
          <a:p>
            <a:pPr marL="0" indent="0">
              <a:buNone/>
            </a:pPr>
            <a:r>
              <a:rPr lang="fr-BE" sz="2400" dirty="0" smtClean="0">
                <a:solidFill>
                  <a:srgbClr val="FF0000"/>
                </a:solidFill>
              </a:rPr>
              <a:t>You can’t compute most of them because they have an infinite number of digits.</a:t>
            </a:r>
            <a:endParaRPr lang="fr-BE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0" y="1676400"/>
            <a:ext cx="25908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God’s integers!</a:t>
            </a:r>
          </a:p>
        </p:txBody>
      </p:sp>
      <p:pic>
        <p:nvPicPr>
          <p:cNvPr id="6" name="Picture 5" descr="Leopold_Kroneck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33600"/>
            <a:ext cx="2578100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328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/>
              <a:t>Type: </a:t>
            </a:r>
            <a:r>
              <a:rPr lang="fr-BE" sz="3200" dirty="0" smtClean="0">
                <a:solidFill>
                  <a:srgbClr val="800000"/>
                </a:solidFill>
              </a:rPr>
              <a:t>Set of values</a:t>
            </a:r>
            <a:br>
              <a:rPr lang="fr-BE" sz="3200" dirty="0" smtClean="0">
                <a:solidFill>
                  <a:srgbClr val="800000"/>
                </a:solidFill>
              </a:rPr>
            </a:br>
            <a:r>
              <a:rPr lang="fr-BE" sz="3200" dirty="0">
                <a:solidFill>
                  <a:srgbClr val="800000"/>
                </a:solidFill>
              </a:rPr>
              <a:t> </a:t>
            </a:r>
            <a:r>
              <a:rPr lang="fr-BE" sz="3200" dirty="0" smtClean="0">
                <a:solidFill>
                  <a:srgbClr val="800000"/>
                </a:solidFill>
              </a:rPr>
              <a:t>        together with operations on them.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5181600" cy="190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Matlab</a:t>
            </a:r>
            <a:r>
              <a:rPr lang="en-US" sz="2400" dirty="0" smtClean="0"/>
              <a:t> and Python are </a:t>
            </a:r>
            <a:r>
              <a:rPr lang="en-US" sz="2400" b="1" dirty="0" smtClean="0">
                <a:solidFill>
                  <a:srgbClr val="800000"/>
                </a:solidFill>
              </a:rPr>
              <a:t>weakly typed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One variable can contain at different</a:t>
            </a:r>
            <a:br>
              <a:rPr lang="en-US" sz="2400" dirty="0" smtClean="0"/>
            </a:br>
            <a:r>
              <a:rPr lang="en-US" sz="2400" dirty="0" smtClean="0"/>
              <a:t>times a number, a string, an array, etc.</a:t>
            </a:r>
          </a:p>
          <a:p>
            <a:pPr marL="0" indent="0">
              <a:buNone/>
            </a:pPr>
            <a:r>
              <a:rPr lang="en-US" sz="2400" dirty="0" smtClean="0"/>
              <a:t>One isn’t so concerned with types.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1524000"/>
            <a:ext cx="3010459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Valid Python sequence:</a:t>
            </a:r>
          </a:p>
          <a:p>
            <a:r>
              <a:rPr lang="en-US" sz="2400" dirty="0" smtClean="0"/>
              <a:t>    x</a:t>
            </a:r>
            <a:r>
              <a:rPr lang="en-US" sz="2400" dirty="0"/>
              <a:t>= 100;</a:t>
            </a:r>
          </a:p>
          <a:p>
            <a:r>
              <a:rPr lang="en-US" sz="2400" dirty="0"/>
              <a:t>    x= ‘Hello World’;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x</a:t>
            </a:r>
            <a:r>
              <a:rPr lang="en-US" sz="2400" dirty="0"/>
              <a:t>= (1, 2, 3, 4, 5 );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8800" y="3276600"/>
            <a:ext cx="28194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Corresponding Java</a:t>
            </a:r>
          </a:p>
          <a:p>
            <a:r>
              <a:rPr lang="en-US" sz="2400" b="1" dirty="0" err="1" smtClean="0"/>
              <a:t>int</a:t>
            </a:r>
            <a:r>
              <a:rPr lang="en-US" sz="2400" dirty="0" smtClean="0"/>
              <a:t> x;</a:t>
            </a:r>
          </a:p>
          <a:p>
            <a:r>
              <a:rPr lang="en-US" sz="2400" dirty="0" smtClean="0"/>
              <a:t>x= 100;</a:t>
            </a:r>
          </a:p>
          <a:p>
            <a:endParaRPr lang="en-US" sz="2400" dirty="0"/>
          </a:p>
          <a:p>
            <a:r>
              <a:rPr lang="en-US" sz="2400" dirty="0"/>
              <a:t>x</a:t>
            </a:r>
            <a:r>
              <a:rPr lang="en-US" sz="2400" dirty="0" smtClean="0"/>
              <a:t>= “Hello”;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1" y="3657600"/>
            <a:ext cx="4648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Java </a:t>
            </a:r>
            <a:r>
              <a:rPr lang="en-US" sz="2400" b="1" dirty="0" smtClean="0">
                <a:solidFill>
                  <a:srgbClr val="800000"/>
                </a:solidFill>
              </a:rPr>
              <a:t>strongly typed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A variable must be declared before it is used and can contain only values of the type with which it is declared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15000" y="3886200"/>
            <a:ext cx="2895600" cy="2648128"/>
            <a:chOff x="5715000" y="3886200"/>
            <a:chExt cx="2895600" cy="2648128"/>
          </a:xfrm>
        </p:grpSpPr>
        <p:sp>
          <p:nvSpPr>
            <p:cNvPr id="8" name="TextBox 7"/>
            <p:cNvSpPr txBox="1"/>
            <p:nvPr/>
          </p:nvSpPr>
          <p:spPr>
            <a:xfrm>
              <a:off x="5715000" y="5334000"/>
              <a:ext cx="2895600" cy="12003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Declaration of x:</a:t>
              </a:r>
              <a:br>
                <a:rPr lang="en-US" sz="2400" dirty="0" smtClean="0"/>
              </a:br>
              <a:r>
                <a:rPr lang="en-US" sz="2400" dirty="0" smtClean="0"/>
                <a:t>x can contain only values of type </a:t>
              </a:r>
              <a:r>
                <a:rPr lang="en-US" sz="2400" b="1" dirty="0" err="1" smtClean="0"/>
                <a:t>int</a:t>
              </a:r>
              <a:endParaRPr lang="en-US" sz="2400" b="1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8153400" y="3886200"/>
              <a:ext cx="0" cy="1524000"/>
            </a:xfrm>
            <a:prstGeom prst="line">
              <a:avLst/>
            </a:prstGeom>
            <a:ln w="508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6477000" y="3886200"/>
              <a:ext cx="1676400" cy="0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219200" y="5181600"/>
            <a:ext cx="4495800" cy="1371600"/>
            <a:chOff x="1295400" y="4945797"/>
            <a:chExt cx="4495800" cy="1371600"/>
          </a:xfrm>
        </p:grpSpPr>
        <p:sp>
          <p:nvSpPr>
            <p:cNvPr id="18" name="TextBox 17"/>
            <p:cNvSpPr txBox="1"/>
            <p:nvPr/>
          </p:nvSpPr>
          <p:spPr>
            <a:xfrm>
              <a:off x="1295400" y="5486400"/>
              <a:ext cx="2743200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Illegal assignment: “Hello” is not an </a:t>
              </a:r>
              <a:r>
                <a:rPr lang="en-US" sz="2400" b="1" dirty="0" err="1" smtClean="0"/>
                <a:t>int</a:t>
              </a:r>
              <a:endParaRPr lang="en-US" sz="2400" b="1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3962400" y="4945797"/>
              <a:ext cx="1828800" cy="997804"/>
            </a:xfrm>
            <a:prstGeom prst="line">
              <a:avLst/>
            </a:prstGeom>
            <a:ln w="508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2205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/>
              <a:t>Weakly typed versus strongly typed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543800" cy="190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Weakly typed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Shorter programs, generally.</a:t>
            </a:r>
          </a:p>
          <a:p>
            <a:pPr marL="0" indent="0">
              <a:buNone/>
            </a:pPr>
            <a:r>
              <a:rPr lang="en-US" sz="2400" dirty="0" smtClean="0"/>
              <a:t>Programmer has more freedom, language is more liberal</a:t>
            </a:r>
            <a:br>
              <a:rPr lang="en-US" sz="2400" dirty="0" smtClean="0"/>
            </a:br>
            <a:r>
              <a:rPr lang="en-US" sz="2400" dirty="0" smtClean="0"/>
              <a:t>     in applying operations to values.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1" y="3352800"/>
            <a:ext cx="73151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b="1" dirty="0" smtClean="0">
                <a:solidFill>
                  <a:srgbClr val="800000"/>
                </a:solidFill>
              </a:rPr>
              <a:t>trongly typed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Programmer has to be more disciplined. </a:t>
            </a:r>
            <a:r>
              <a:rPr lang="en-US" sz="2400" dirty="0"/>
              <a:t>D</a:t>
            </a:r>
            <a:r>
              <a:rPr lang="en-US" sz="2400" dirty="0" smtClean="0"/>
              <a:t>eclarations</a:t>
            </a:r>
            <a:br>
              <a:rPr lang="en-US" sz="2400" dirty="0" smtClean="0"/>
            </a:br>
            <a:r>
              <a:rPr lang="en-US" sz="2400" dirty="0" smtClean="0"/>
              <a:t>     provide a place for comments about variables.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ore errors caught at compile-time (e.g. it’s a syntax error</a:t>
            </a:r>
            <a:br>
              <a:rPr lang="en-US" sz="2400" dirty="0" smtClean="0"/>
            </a:br>
            <a:r>
              <a:rPr lang="en-US" sz="2400" dirty="0" smtClean="0"/>
              <a:t>     to assign a string to an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variable).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5562600"/>
            <a:ext cx="5867400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weak and strong typing not well defined; literature has several definitions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9033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/>
              <a:t>Type: </a:t>
            </a:r>
            <a:r>
              <a:rPr lang="fr-BE" sz="3200" dirty="0" smtClean="0">
                <a:solidFill>
                  <a:srgbClr val="800000"/>
                </a:solidFill>
              </a:rPr>
              <a:t>Set of values</a:t>
            </a:r>
            <a:br>
              <a:rPr lang="fr-BE" sz="3200" dirty="0" smtClean="0">
                <a:solidFill>
                  <a:srgbClr val="800000"/>
                </a:solidFill>
              </a:rPr>
            </a:br>
            <a:r>
              <a:rPr lang="fr-BE" sz="3200" dirty="0">
                <a:solidFill>
                  <a:srgbClr val="800000"/>
                </a:solidFill>
              </a:rPr>
              <a:t> </a:t>
            </a:r>
            <a:r>
              <a:rPr lang="fr-BE" sz="3200" dirty="0" smtClean="0">
                <a:solidFill>
                  <a:srgbClr val="800000"/>
                </a:solidFill>
              </a:rPr>
              <a:t>        together with operations on them.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dirty="0" smtClean="0"/>
              <a:t>Java Type </a:t>
            </a:r>
            <a:r>
              <a:rPr lang="fr-BE" sz="2400" dirty="0" smtClean="0">
                <a:solidFill>
                  <a:srgbClr val="800000"/>
                </a:solidFill>
              </a:rPr>
              <a:t>int</a:t>
            </a:r>
            <a:r>
              <a:rPr lang="fr-BE" sz="24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>
                <a:solidFill>
                  <a:srgbClr val="800000"/>
                </a:solidFill>
              </a:rPr>
              <a:t>values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741621"/>
                </a:solidFill>
              </a:rPr>
              <a:t>–2</a:t>
            </a:r>
            <a:r>
              <a:rPr lang="en-US" sz="2400" baseline="30000" dirty="0">
                <a:solidFill>
                  <a:srgbClr val="741621"/>
                </a:solidFill>
              </a:rPr>
              <a:t>31</a:t>
            </a:r>
            <a:r>
              <a:rPr lang="en-US" sz="2400" dirty="0">
                <a:solidFill>
                  <a:srgbClr val="741621"/>
                </a:solidFill>
              </a:rPr>
              <a:t> ..  2</a:t>
            </a:r>
            <a:r>
              <a:rPr lang="en-US" sz="2400" baseline="30000" dirty="0">
                <a:solidFill>
                  <a:srgbClr val="741621"/>
                </a:solidFill>
              </a:rPr>
              <a:t>31</a:t>
            </a:r>
            <a:r>
              <a:rPr lang="en-US" sz="2400" dirty="0">
                <a:solidFill>
                  <a:srgbClr val="741621"/>
                </a:solidFill>
              </a:rPr>
              <a:t>–1</a:t>
            </a:r>
            <a:endParaRPr lang="en-US" sz="2400" dirty="0"/>
          </a:p>
          <a:p>
            <a:pPr marL="0" indent="0">
              <a:spcBef>
                <a:spcPts val="240"/>
              </a:spcBef>
              <a:buNone/>
            </a:pPr>
            <a:r>
              <a:rPr lang="en-US" sz="2400" dirty="0">
                <a:solidFill>
                  <a:srgbClr val="8B008C"/>
                </a:solidFill>
              </a:rPr>
              <a:t>operations</a:t>
            </a:r>
            <a:r>
              <a:rPr lang="en-US" sz="2400" dirty="0"/>
              <a:t>: +,  –,  *,  /,  %, unary –</a:t>
            </a:r>
          </a:p>
          <a:p>
            <a:pPr marL="0" indent="0">
              <a:buNone/>
            </a:pPr>
            <a:endParaRPr lang="fr-BE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BE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3657600"/>
            <a:ext cx="6858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</a:t>
            </a:r>
            <a:r>
              <a:rPr lang="en-US" sz="2400" dirty="0" smtClean="0">
                <a:solidFill>
                  <a:srgbClr val="800000"/>
                </a:solidFill>
              </a:rPr>
              <a:t>ava designers decided on this </a:t>
            </a: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>
                <a:solidFill>
                  <a:srgbClr val="800000"/>
                </a:solidFill>
              </a:rPr>
              <a:t>rinciple</a:t>
            </a:r>
            <a:r>
              <a:rPr lang="en-US" sz="2400" dirty="0" smtClean="0"/>
              <a:t>: primitive operations on type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should yield an </a:t>
            </a:r>
            <a:r>
              <a:rPr lang="en-US" sz="2400" b="1" dirty="0" smtClean="0"/>
              <a:t>int.</a:t>
            </a:r>
            <a:endParaRPr lang="en-US" sz="2400" dirty="0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8800" y="1676400"/>
            <a:ext cx="3103356" cy="1200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>
                <a:solidFill>
                  <a:srgbClr val="8B008C"/>
                </a:solidFill>
              </a:rPr>
              <a:t>b % c </a:t>
            </a:r>
            <a:r>
              <a:rPr lang="en-US" dirty="0"/>
              <a:t>: </a:t>
            </a:r>
            <a:r>
              <a:rPr lang="en-US" i="1" dirty="0"/>
              <a:t>remainder</a:t>
            </a:r>
            <a:r>
              <a:rPr lang="en-US" dirty="0"/>
              <a:t> when </a:t>
            </a:r>
            <a:r>
              <a:rPr lang="en-US" dirty="0">
                <a:solidFill>
                  <a:srgbClr val="8B008C"/>
                </a:solidFill>
              </a:rPr>
              <a:t>b</a:t>
            </a:r>
            <a:r>
              <a:rPr lang="en-US" dirty="0"/>
              <a:t> is divided by </a:t>
            </a:r>
            <a:r>
              <a:rPr lang="en-US" dirty="0">
                <a:solidFill>
                  <a:srgbClr val="8B008C"/>
                </a:solidFill>
              </a:rPr>
              <a:t>c</a:t>
            </a:r>
            <a:r>
              <a:rPr lang="en-US" dirty="0">
                <a:solidFill>
                  <a:srgbClr val="008000"/>
                </a:solidFill>
              </a:rPr>
              <a:t>. 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67 % 60 = 7  </a:t>
            </a:r>
          </a:p>
        </p:txBody>
      </p:sp>
    </p:spTree>
    <p:extLst>
      <p:ext uri="{BB962C8B-B14F-4D97-AF65-F5344CB8AC3E}">
        <p14:creationId xmlns:p14="http://schemas.microsoft.com/office/powerpoint/2010/main" val="279851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/>
              <a:t>Most-used ‘primitive’ types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4648200" cy="136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7338" indent="-2873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8B008C"/>
                </a:solidFill>
              </a:rPr>
              <a:t>int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800000"/>
                </a:solidFill>
              </a:rPr>
              <a:t>values</a:t>
            </a:r>
            <a:r>
              <a:rPr lang="en-US" dirty="0" smtClean="0"/>
              <a:t>: </a:t>
            </a:r>
            <a:r>
              <a:rPr lang="en-US" dirty="0">
                <a:solidFill>
                  <a:srgbClr val="741621"/>
                </a:solidFill>
              </a:rPr>
              <a:t>–2</a:t>
            </a:r>
            <a:r>
              <a:rPr lang="en-US" baseline="30000" dirty="0">
                <a:solidFill>
                  <a:srgbClr val="741621"/>
                </a:solidFill>
              </a:rPr>
              <a:t>31</a:t>
            </a:r>
            <a:r>
              <a:rPr lang="en-US" dirty="0">
                <a:solidFill>
                  <a:srgbClr val="741621"/>
                </a:solidFill>
              </a:rPr>
              <a:t> .. </a:t>
            </a:r>
            <a:r>
              <a:rPr lang="en-US" dirty="0" smtClean="0">
                <a:solidFill>
                  <a:srgbClr val="741621"/>
                </a:solidFill>
              </a:rPr>
              <a:t> 2</a:t>
            </a:r>
            <a:r>
              <a:rPr lang="en-US" baseline="30000" dirty="0" smtClean="0">
                <a:solidFill>
                  <a:srgbClr val="741621"/>
                </a:solidFill>
              </a:rPr>
              <a:t>31</a:t>
            </a:r>
            <a:r>
              <a:rPr lang="en-US" dirty="0">
                <a:solidFill>
                  <a:srgbClr val="741621"/>
                </a:solidFill>
              </a:rPr>
              <a:t>–</a:t>
            </a:r>
            <a:r>
              <a:rPr lang="en-US" dirty="0" smtClean="0">
                <a:solidFill>
                  <a:srgbClr val="741621"/>
                </a:solidFill>
              </a:rPr>
              <a:t>1</a:t>
            </a:r>
            <a:endParaRPr lang="en-US" dirty="0"/>
          </a:p>
          <a:p>
            <a:pPr>
              <a:spcBef>
                <a:spcPts val="240"/>
              </a:spcBef>
            </a:pPr>
            <a:r>
              <a:rPr lang="en-US" dirty="0" smtClean="0">
                <a:solidFill>
                  <a:srgbClr val="8B008C"/>
                </a:solidFill>
              </a:rPr>
              <a:t>operations</a:t>
            </a:r>
            <a:r>
              <a:rPr lang="en-US" dirty="0"/>
              <a:t>: +,  –,  *,  /,  %, unary –</a:t>
            </a:r>
          </a:p>
          <a:p>
            <a:pPr>
              <a:spcBef>
                <a:spcPct val="50000"/>
              </a:spcBef>
            </a:pPr>
            <a:endParaRPr lang="en-US" sz="22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77000" y="35814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dirty="0">
              <a:solidFill>
                <a:srgbClr val="741621"/>
              </a:solidFill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638800" y="1219200"/>
            <a:ext cx="3103356" cy="1200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>
                <a:solidFill>
                  <a:srgbClr val="8B008C"/>
                </a:solidFill>
              </a:rPr>
              <a:t>b % c </a:t>
            </a:r>
            <a:r>
              <a:rPr lang="en-US" dirty="0"/>
              <a:t>: </a:t>
            </a:r>
            <a:r>
              <a:rPr lang="en-US" i="1" dirty="0"/>
              <a:t>remainder</a:t>
            </a:r>
            <a:r>
              <a:rPr lang="en-US" dirty="0"/>
              <a:t> when </a:t>
            </a:r>
            <a:r>
              <a:rPr lang="en-US" dirty="0">
                <a:solidFill>
                  <a:srgbClr val="8B008C"/>
                </a:solidFill>
              </a:rPr>
              <a:t>b</a:t>
            </a:r>
            <a:r>
              <a:rPr lang="en-US" dirty="0"/>
              <a:t> is divided by </a:t>
            </a:r>
            <a:r>
              <a:rPr lang="en-US" dirty="0">
                <a:solidFill>
                  <a:srgbClr val="8B008C"/>
                </a:solidFill>
              </a:rPr>
              <a:t>c</a:t>
            </a:r>
            <a:r>
              <a:rPr lang="en-US" dirty="0">
                <a:solidFill>
                  <a:srgbClr val="008000"/>
                </a:solidFill>
              </a:rPr>
              <a:t>. 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67 % 60 = 7 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1000" y="2819400"/>
            <a:ext cx="8284956" cy="861774"/>
            <a:chOff x="381000" y="3048000"/>
            <a:chExt cx="8284956" cy="861774"/>
          </a:xfrm>
        </p:grpSpPr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381000" y="3048000"/>
              <a:ext cx="4953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87338" indent="-287338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 smtClean="0">
                  <a:solidFill>
                    <a:srgbClr val="8B008C"/>
                  </a:solidFill>
                </a:rPr>
                <a:t>double</a:t>
              </a:r>
              <a:r>
                <a:rPr lang="en-US" dirty="0" smtClean="0"/>
                <a:t>:  </a:t>
              </a:r>
              <a:r>
                <a:rPr lang="en-US" dirty="0" smtClean="0">
                  <a:solidFill>
                    <a:srgbClr val="800000"/>
                  </a:solidFill>
                </a:rPr>
                <a:t>values like </a:t>
              </a:r>
              <a:r>
                <a:rPr lang="en-US" dirty="0" smtClean="0"/>
                <a:t>: </a:t>
              </a:r>
              <a:r>
                <a:rPr lang="en-US" dirty="0">
                  <a:solidFill>
                    <a:srgbClr val="008000"/>
                  </a:solidFill>
                </a:rPr>
                <a:t>–</a:t>
              </a:r>
              <a:r>
                <a:rPr lang="en-US" dirty="0" smtClean="0">
                  <a:solidFill>
                    <a:srgbClr val="008000"/>
                  </a:solidFill>
                </a:rPr>
                <a:t>22.51E6, </a:t>
              </a:r>
              <a:r>
                <a:rPr lang="en-US" dirty="0">
                  <a:solidFill>
                    <a:srgbClr val="008000"/>
                  </a:solidFill>
                </a:rPr>
                <a:t>24.9</a:t>
              </a:r>
              <a:r>
                <a:rPr lang="en-US" dirty="0" smtClean="0">
                  <a:solidFill>
                    <a:srgbClr val="008000"/>
                  </a:solidFill>
                </a:rPr>
                <a:t> </a:t>
              </a:r>
            </a:p>
            <a:p>
              <a:pPr>
                <a:spcBef>
                  <a:spcPts val="240"/>
                </a:spcBef>
              </a:pPr>
              <a:r>
                <a:rPr lang="en-US" dirty="0" smtClean="0">
                  <a:solidFill>
                    <a:srgbClr val="8B008C"/>
                  </a:solidFill>
                </a:rPr>
                <a:t>operations</a:t>
              </a:r>
              <a:r>
                <a:rPr lang="en-US" dirty="0"/>
                <a:t>: +,  –,  *,  /,  %, unary </a:t>
              </a:r>
              <a:r>
                <a:rPr lang="en-US" dirty="0" smtClean="0"/>
                <a:t>–</a:t>
              </a:r>
              <a:endParaRPr lang="en-US" dirty="0"/>
            </a:p>
          </p:txBody>
        </p:sp>
        <p:sp>
          <p:nvSpPr>
            <p:cNvPr id="13" name="TextBox 5"/>
            <p:cNvSpPr txBox="1">
              <a:spLocks noChangeArrowheads="1"/>
            </p:cNvSpPr>
            <p:nvPr/>
          </p:nvSpPr>
          <p:spPr bwMode="auto">
            <a:xfrm>
              <a:off x="5562600" y="3048000"/>
              <a:ext cx="3103356" cy="83099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solidFill>
                    <a:srgbClr val="8B008C"/>
                  </a:solidFill>
                </a:rPr>
                <a:t>Write values in “scientific notation”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" y="4057472"/>
            <a:ext cx="8284956" cy="1200328"/>
            <a:chOff x="381000" y="2844463"/>
            <a:chExt cx="8284956" cy="1200328"/>
          </a:xfrm>
        </p:grpSpPr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381000" y="2920663"/>
              <a:ext cx="4953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87338" indent="-287338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 smtClean="0">
                  <a:solidFill>
                    <a:srgbClr val="8B008C"/>
                  </a:solidFill>
                </a:rPr>
                <a:t>char</a:t>
              </a:r>
              <a:r>
                <a:rPr lang="en-US" dirty="0" smtClean="0"/>
                <a:t>:  </a:t>
              </a:r>
              <a:r>
                <a:rPr lang="en-US" dirty="0" smtClean="0">
                  <a:solidFill>
                    <a:srgbClr val="800000"/>
                  </a:solidFill>
                </a:rPr>
                <a:t>values like </a:t>
              </a:r>
              <a:r>
                <a:rPr lang="en-US" dirty="0" smtClean="0"/>
                <a:t>: </a:t>
              </a:r>
              <a:r>
                <a:rPr lang="fr-FR" dirty="0">
                  <a:solidFill>
                    <a:srgbClr val="008000"/>
                  </a:solidFill>
                </a:rPr>
                <a:t>'</a:t>
              </a:r>
              <a:r>
                <a:rPr lang="en-US" dirty="0" smtClean="0">
                  <a:solidFill>
                    <a:srgbClr val="008000"/>
                  </a:solidFill>
                </a:rPr>
                <a:t>V</a:t>
              </a:r>
              <a:r>
                <a:rPr lang="fr-FR" dirty="0">
                  <a:solidFill>
                    <a:srgbClr val="008000"/>
                  </a:solidFill>
                </a:rPr>
                <a:t>'  </a:t>
              </a:r>
              <a:r>
                <a:rPr lang="en-US" dirty="0" smtClean="0">
                  <a:solidFill>
                    <a:srgbClr val="008000"/>
                  </a:solidFill>
                </a:rPr>
                <a:t>  </a:t>
              </a:r>
              <a:r>
                <a:rPr lang="fr-FR" dirty="0">
                  <a:solidFill>
                    <a:srgbClr val="008000"/>
                  </a:solidFill>
                </a:rPr>
                <a:t>'</a:t>
              </a:r>
              <a:r>
                <a:rPr lang="en-US" dirty="0" smtClean="0">
                  <a:solidFill>
                    <a:srgbClr val="008000"/>
                  </a:solidFill>
                </a:rPr>
                <a:t>$</a:t>
              </a:r>
              <a:r>
                <a:rPr lang="fr-FR" dirty="0">
                  <a:solidFill>
                    <a:srgbClr val="008000"/>
                  </a:solidFill>
                </a:rPr>
                <a:t>'  </a:t>
              </a:r>
              <a:r>
                <a:rPr lang="en-US" dirty="0" smtClean="0">
                  <a:solidFill>
                    <a:srgbClr val="008000"/>
                  </a:solidFill>
                </a:rPr>
                <a:t>  </a:t>
              </a:r>
              <a:r>
                <a:rPr lang="fr-FR" dirty="0">
                  <a:solidFill>
                    <a:srgbClr val="008000"/>
                  </a:solidFill>
                </a:rPr>
                <a:t>'</a:t>
              </a:r>
              <a:r>
                <a:rPr lang="en-US" dirty="0" smtClean="0">
                  <a:solidFill>
                    <a:srgbClr val="008000"/>
                  </a:solidFill>
                </a:rPr>
                <a:t>\n</a:t>
              </a:r>
              <a:r>
                <a:rPr lang="fr-FR" dirty="0">
                  <a:solidFill>
                    <a:srgbClr val="008000"/>
                  </a:solidFill>
                </a:rPr>
                <a:t>'</a:t>
              </a:r>
              <a:endParaRPr lang="en-US" dirty="0" smtClean="0">
                <a:solidFill>
                  <a:srgbClr val="008000"/>
                </a:solidFill>
              </a:endParaRPr>
            </a:p>
            <a:p>
              <a:pPr>
                <a:spcBef>
                  <a:spcPts val="240"/>
                </a:spcBef>
              </a:pPr>
              <a:r>
                <a:rPr lang="en-US" dirty="0" smtClean="0">
                  <a:solidFill>
                    <a:srgbClr val="8B008C"/>
                  </a:solidFill>
                </a:rPr>
                <a:t>operations</a:t>
              </a:r>
              <a:r>
                <a:rPr lang="en-US" dirty="0"/>
                <a:t>: </a:t>
              </a:r>
              <a:r>
                <a:rPr lang="en-US" dirty="0" smtClean="0"/>
                <a:t>none</a:t>
              </a:r>
              <a:endParaRPr lang="en-US" dirty="0"/>
            </a:p>
          </p:txBody>
        </p:sp>
        <p:sp>
          <p:nvSpPr>
            <p:cNvPr id="16" name="TextBox 5"/>
            <p:cNvSpPr txBox="1">
              <a:spLocks noChangeArrowheads="1"/>
            </p:cNvSpPr>
            <p:nvPr/>
          </p:nvSpPr>
          <p:spPr bwMode="auto">
            <a:xfrm>
              <a:off x="5562600" y="2844463"/>
              <a:ext cx="3103356" cy="120032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solidFill>
                    <a:srgbClr val="8B008C"/>
                  </a:solidFill>
                </a:rPr>
                <a:t>Use single quotes for type char.</a:t>
              </a:r>
            </a:p>
            <a:p>
              <a:pPr algn="r"/>
              <a:r>
                <a:rPr lang="fr-FR" dirty="0">
                  <a:solidFill>
                    <a:srgbClr val="8B008C"/>
                  </a:solidFill>
                </a:rPr>
                <a:t>'</a:t>
              </a:r>
              <a:r>
                <a:rPr lang="en-US" dirty="0" smtClean="0">
                  <a:solidFill>
                    <a:srgbClr val="8B008C"/>
                  </a:solidFill>
                </a:rPr>
                <a:t>\n</a:t>
              </a:r>
              <a:r>
                <a:rPr lang="fr-FR" dirty="0">
                  <a:solidFill>
                    <a:srgbClr val="8B008C"/>
                  </a:solidFill>
                </a:rPr>
                <a:t>'</a:t>
              </a:r>
              <a:r>
                <a:rPr lang="en-US" dirty="0" smtClean="0">
                  <a:solidFill>
                    <a:srgbClr val="8B008C"/>
                  </a:solidFill>
                </a:rPr>
                <a:t> is new-line char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81000" y="5385137"/>
            <a:ext cx="8284956" cy="927795"/>
            <a:chOff x="381000" y="3105328"/>
            <a:chExt cx="8284956" cy="927795"/>
          </a:xfrm>
        </p:grpSpPr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381000" y="3105328"/>
              <a:ext cx="4953000" cy="856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87338" indent="-287338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 err="1" smtClean="0">
                  <a:solidFill>
                    <a:srgbClr val="8B008C"/>
                  </a:solidFill>
                </a:rPr>
                <a:t>boolean</a:t>
              </a:r>
              <a:r>
                <a:rPr lang="en-US" dirty="0" smtClean="0"/>
                <a:t>:  </a:t>
              </a:r>
              <a:r>
                <a:rPr lang="en-US" dirty="0" smtClean="0">
                  <a:solidFill>
                    <a:srgbClr val="800000"/>
                  </a:solidFill>
                </a:rPr>
                <a:t>values</a:t>
              </a:r>
              <a:r>
                <a:rPr lang="en-US" dirty="0" smtClean="0"/>
                <a:t>: </a:t>
              </a:r>
              <a:r>
                <a:rPr lang="en-US" dirty="0" smtClean="0">
                  <a:solidFill>
                    <a:srgbClr val="008000"/>
                  </a:solidFill>
                </a:rPr>
                <a:t>true  false</a:t>
              </a:r>
            </a:p>
            <a:p>
              <a:pPr>
                <a:spcBef>
                  <a:spcPts val="240"/>
                </a:spcBef>
              </a:pPr>
              <a:r>
                <a:rPr lang="en-US" dirty="0" smtClean="0">
                  <a:solidFill>
                    <a:srgbClr val="8B008C"/>
                  </a:solidFill>
                </a:rPr>
                <a:t>operations</a:t>
              </a:r>
              <a:r>
                <a:rPr lang="en-US" dirty="0"/>
                <a:t>: </a:t>
              </a:r>
              <a:r>
                <a:rPr lang="en-US" dirty="0" smtClean="0"/>
                <a:t>! (not), &amp;&amp; (and), || (or)</a:t>
              </a:r>
              <a:endParaRPr lang="en-US" dirty="0"/>
            </a:p>
          </p:txBody>
        </p:sp>
        <p:sp>
          <p:nvSpPr>
            <p:cNvPr id="19" name="TextBox 5"/>
            <p:cNvSpPr txBox="1">
              <a:spLocks noChangeArrowheads="1"/>
            </p:cNvSpPr>
            <p:nvPr/>
          </p:nvSpPr>
          <p:spPr bwMode="auto">
            <a:xfrm>
              <a:off x="5562600" y="3202126"/>
              <a:ext cx="3103356" cy="83099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solidFill>
                    <a:srgbClr val="008000"/>
                  </a:solidFill>
                </a:rPr>
                <a:t>Can’t use integers</a:t>
              </a:r>
              <a:br>
                <a:rPr lang="en-US" dirty="0" smtClean="0">
                  <a:solidFill>
                    <a:srgbClr val="008000"/>
                  </a:solidFill>
                </a:rPr>
              </a:br>
              <a:r>
                <a:rPr lang="en-US" dirty="0" smtClean="0">
                  <a:solidFill>
                    <a:srgbClr val="008000"/>
                  </a:solidFill>
                </a:rPr>
                <a:t>as </a:t>
              </a:r>
              <a:r>
                <a:rPr lang="en-US" dirty="0" err="1" smtClean="0">
                  <a:solidFill>
                    <a:srgbClr val="008000"/>
                  </a:solidFill>
                </a:rPr>
                <a:t>booleans</a:t>
              </a:r>
              <a:r>
                <a:rPr lang="en-US" dirty="0">
                  <a:solidFill>
                    <a:srgbClr val="008000"/>
                  </a:solidFill>
                </a:rPr>
                <a:t>!</a:t>
              </a:r>
            </a:p>
          </p:txBody>
        </p:sp>
      </p:grp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5495925" y="457200"/>
            <a:ext cx="3267075" cy="4619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Inside back cover, A-6..7</a:t>
            </a:r>
          </a:p>
        </p:txBody>
      </p:sp>
    </p:spTree>
    <p:extLst>
      <p:ext uri="{BB962C8B-B14F-4D97-AF65-F5344CB8AC3E}">
        <p14:creationId xmlns:p14="http://schemas.microsoft.com/office/powerpoint/2010/main" val="3325639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/>
              <a:t>About ‘primitive’ type int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46482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7338" indent="-2873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8B008C"/>
                </a:solidFill>
              </a:rPr>
              <a:t>int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800000"/>
                </a:solidFill>
              </a:rPr>
              <a:t>values</a:t>
            </a:r>
            <a:r>
              <a:rPr lang="en-US" dirty="0" smtClean="0"/>
              <a:t>: </a:t>
            </a:r>
            <a:r>
              <a:rPr lang="en-US" dirty="0">
                <a:solidFill>
                  <a:srgbClr val="741621"/>
                </a:solidFill>
              </a:rPr>
              <a:t>–2</a:t>
            </a:r>
            <a:r>
              <a:rPr lang="en-US" baseline="30000" dirty="0">
                <a:solidFill>
                  <a:srgbClr val="741621"/>
                </a:solidFill>
              </a:rPr>
              <a:t>31</a:t>
            </a:r>
            <a:r>
              <a:rPr lang="en-US" dirty="0">
                <a:solidFill>
                  <a:srgbClr val="741621"/>
                </a:solidFill>
              </a:rPr>
              <a:t> .. </a:t>
            </a:r>
            <a:r>
              <a:rPr lang="en-US" dirty="0" smtClean="0">
                <a:solidFill>
                  <a:srgbClr val="741621"/>
                </a:solidFill>
              </a:rPr>
              <a:t> 2</a:t>
            </a:r>
            <a:r>
              <a:rPr lang="en-US" baseline="30000" dirty="0" smtClean="0">
                <a:solidFill>
                  <a:srgbClr val="741621"/>
                </a:solidFill>
              </a:rPr>
              <a:t>31</a:t>
            </a:r>
            <a:r>
              <a:rPr lang="en-US" dirty="0">
                <a:solidFill>
                  <a:srgbClr val="741621"/>
                </a:solidFill>
              </a:rPr>
              <a:t>–</a:t>
            </a:r>
            <a:r>
              <a:rPr lang="en-US" dirty="0" smtClean="0">
                <a:solidFill>
                  <a:srgbClr val="741621"/>
                </a:solidFill>
              </a:rPr>
              <a:t>1, i.e. </a:t>
            </a:r>
            <a:endParaRPr lang="en-US" dirty="0"/>
          </a:p>
          <a:p>
            <a:pPr>
              <a:spcBef>
                <a:spcPts val="240"/>
              </a:spcBef>
            </a:pPr>
            <a:r>
              <a:rPr lang="en-US" dirty="0" smtClean="0">
                <a:solidFill>
                  <a:srgbClr val="8B008C"/>
                </a:solidFill>
              </a:rPr>
              <a:t>operations</a:t>
            </a:r>
            <a:r>
              <a:rPr lang="en-US" dirty="0"/>
              <a:t>: +,  –,  *,  /,  %, unary </a:t>
            </a:r>
            <a:r>
              <a:rPr lang="en-US" dirty="0" smtClean="0"/>
              <a:t>–</a:t>
            </a:r>
            <a:endParaRPr lang="en-US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77000" y="35814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dirty="0">
              <a:solidFill>
                <a:srgbClr val="741621"/>
              </a:solidFill>
            </a:endParaRP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5495925" y="457200"/>
            <a:ext cx="3267075" cy="4619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Inside back cover, A-6..7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0" y="1066800"/>
            <a:ext cx="3352800" cy="1200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800000"/>
                </a:solidFill>
              </a:rPr>
              <a:t>Java Principle</a:t>
            </a:r>
            <a:r>
              <a:rPr lang="en-US" sz="2400" dirty="0" smtClean="0"/>
              <a:t>: A basic operation of type </a:t>
            </a:r>
            <a:r>
              <a:rPr lang="en-US" sz="2400" b="1" dirty="0" err="1" smtClean="0">
                <a:solidFill>
                  <a:srgbClr val="800000"/>
                </a:solidFill>
              </a:rPr>
              <a:t>int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must produce an </a:t>
            </a:r>
            <a:r>
              <a:rPr lang="en-US" sz="2400" b="1" dirty="0" err="1" smtClean="0">
                <a:solidFill>
                  <a:srgbClr val="800000"/>
                </a:solidFill>
              </a:rPr>
              <a:t>int</a:t>
            </a:r>
            <a:endParaRPr lang="en-US" sz="2400" b="1" dirty="0" smtClean="0">
              <a:solidFill>
                <a:srgbClr val="800000"/>
              </a:solidFill>
            </a:endParaRPr>
          </a:p>
        </p:txBody>
      </p:sp>
      <p:pic>
        <p:nvPicPr>
          <p:cNvPr id="5" name="Picture 4" descr="01-09sep01-shee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57" y="3840829"/>
            <a:ext cx="8457143" cy="27885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9459" y="3048000"/>
            <a:ext cx="8312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41621"/>
                </a:solidFill>
              </a:rPr>
              <a:t>                                      –2</a:t>
            </a:r>
            <a:r>
              <a:rPr lang="en-US" sz="2400" baseline="30000" dirty="0" smtClean="0">
                <a:solidFill>
                  <a:srgbClr val="741621"/>
                </a:solidFill>
              </a:rPr>
              <a:t>31</a:t>
            </a:r>
            <a:r>
              <a:rPr lang="en-US" sz="2400" dirty="0">
                <a:solidFill>
                  <a:srgbClr val="741621"/>
                </a:solidFill>
              </a:rPr>
              <a:t>:  -</a:t>
            </a:r>
            <a:r>
              <a:rPr lang="en-US" sz="2400" dirty="0" smtClean="0">
                <a:solidFill>
                  <a:srgbClr val="741621"/>
                </a:solidFill>
              </a:rPr>
              <a:t>2147483648   </a:t>
            </a:r>
            <a:r>
              <a:rPr lang="en-US" sz="2400" dirty="0" smtClean="0">
                <a:solidFill>
                  <a:srgbClr val="FF0000"/>
                </a:solidFill>
              </a:rPr>
              <a:t>WRAP-AROUND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1116" y="2590800"/>
            <a:ext cx="8361884" cy="9335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800000"/>
                </a:solidFill>
              </a:rPr>
              <a:t>Integer.MAX_VALUE</a:t>
            </a:r>
            <a:r>
              <a:rPr lang="en-US" sz="2400" dirty="0"/>
              <a:t>: </a:t>
            </a:r>
            <a:r>
              <a:rPr lang="en-US" sz="2400" dirty="0" smtClean="0"/>
              <a:t>name for max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value: </a:t>
            </a:r>
            <a:r>
              <a:rPr lang="en-US" sz="2400" dirty="0" smtClean="0">
                <a:solidFill>
                  <a:srgbClr val="800000"/>
                </a:solidFill>
              </a:rPr>
              <a:t>2</a:t>
            </a:r>
            <a:r>
              <a:rPr lang="en-US" sz="2400" baseline="30000" dirty="0" smtClean="0">
                <a:solidFill>
                  <a:srgbClr val="800000"/>
                </a:solidFill>
              </a:rPr>
              <a:t>31</a:t>
            </a:r>
            <a:r>
              <a:rPr lang="en-US" sz="2400" dirty="0">
                <a:solidFill>
                  <a:srgbClr val="800000"/>
                </a:solidFill>
              </a:rPr>
              <a:t>–</a:t>
            </a:r>
            <a:r>
              <a:rPr lang="en-US" sz="2400" dirty="0" smtClean="0">
                <a:solidFill>
                  <a:srgbClr val="800000"/>
                </a:solidFill>
              </a:rPr>
              <a:t>1: 2147483647</a:t>
            </a:r>
          </a:p>
          <a:p>
            <a:pPr>
              <a:spcBef>
                <a:spcPts val="800"/>
              </a:spcBef>
            </a:pPr>
            <a:r>
              <a:rPr lang="en-US" sz="2400" dirty="0" err="1">
                <a:solidFill>
                  <a:srgbClr val="800000"/>
                </a:solidFill>
              </a:rPr>
              <a:t>Integer.MAX_VALUE</a:t>
            </a:r>
            <a:r>
              <a:rPr lang="en-US" sz="2400" dirty="0">
                <a:solidFill>
                  <a:srgbClr val="800000"/>
                </a:solidFill>
              </a:rPr>
              <a:t> + 1 is 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01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/>
              <a:t>Primitive number types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457200" y="1905000"/>
            <a:ext cx="65283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B008C"/>
                </a:solidFill>
              </a:rPr>
              <a:t>Integer </a:t>
            </a:r>
            <a:r>
              <a:rPr lang="en-US" dirty="0">
                <a:solidFill>
                  <a:srgbClr val="8B008C"/>
                </a:solidFill>
              </a:rPr>
              <a:t>types</a:t>
            </a:r>
            <a:r>
              <a:rPr lang="en-US" dirty="0"/>
              <a:t>:    </a:t>
            </a:r>
            <a:r>
              <a:rPr lang="en-US" b="1" dirty="0" smtClean="0"/>
              <a:t>byte</a:t>
            </a:r>
            <a:r>
              <a:rPr lang="en-US" dirty="0" smtClean="0"/>
              <a:t>      </a:t>
            </a:r>
            <a:r>
              <a:rPr lang="en-US" b="1" dirty="0"/>
              <a:t>short     </a:t>
            </a:r>
            <a:r>
              <a:rPr lang="en-US" dirty="0" smtClean="0"/>
              <a:t> </a:t>
            </a:r>
            <a:r>
              <a:rPr lang="en-US" b="1" dirty="0" err="1"/>
              <a:t>int</a:t>
            </a:r>
            <a:r>
              <a:rPr lang="en-US" dirty="0"/>
              <a:t>          </a:t>
            </a:r>
            <a:r>
              <a:rPr lang="en-US" dirty="0" smtClean="0"/>
              <a:t>  </a:t>
            </a:r>
            <a:r>
              <a:rPr lang="en-US" b="1" dirty="0" smtClean="0"/>
              <a:t>long</a:t>
            </a:r>
            <a:endParaRPr lang="en-US" b="1" dirty="0"/>
          </a:p>
          <a:p>
            <a:r>
              <a:rPr lang="en-US" dirty="0"/>
              <a:t>                         1 byte    2 bytes    4 bytes     8 bytes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8B008C"/>
                </a:solidFill>
              </a:rPr>
              <a:t>Real types</a:t>
            </a:r>
            <a:r>
              <a:rPr lang="en-US" dirty="0" smtClean="0"/>
              <a:t>:         </a:t>
            </a:r>
            <a:r>
              <a:rPr lang="en-US" b="1" dirty="0" smtClean="0"/>
              <a:t>float</a:t>
            </a:r>
            <a:r>
              <a:rPr lang="en-US" dirty="0" smtClean="0"/>
              <a:t>       </a:t>
            </a:r>
            <a:r>
              <a:rPr lang="en-US" b="1" dirty="0"/>
              <a:t>double</a:t>
            </a:r>
            <a:r>
              <a:rPr lang="en-US" dirty="0"/>
              <a:t>             </a:t>
            </a:r>
            <a:r>
              <a:rPr lang="en-US" dirty="0">
                <a:solidFill>
                  <a:srgbClr val="008000"/>
                </a:solidFill>
              </a:rPr>
              <a:t>–22.51E6 </a:t>
            </a:r>
            <a:endParaRPr lang="en-US" b="1" dirty="0">
              <a:solidFill>
                <a:srgbClr val="008000"/>
              </a:solidFill>
            </a:endParaRPr>
          </a:p>
          <a:p>
            <a:r>
              <a:rPr lang="en-US" dirty="0"/>
              <a:t>                          4 bytes    8 bytes             </a:t>
            </a:r>
            <a:r>
              <a:rPr lang="en-US" dirty="0" smtClean="0">
                <a:solidFill>
                  <a:srgbClr val="008000"/>
                </a:solidFill>
              </a:rPr>
              <a:t>24.9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267200"/>
            <a:ext cx="563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these to save space. </a:t>
            </a:r>
          </a:p>
          <a:p>
            <a:endParaRPr lang="en-US" sz="2400" dirty="0" smtClean="0"/>
          </a:p>
          <a:p>
            <a:r>
              <a:rPr lang="en-US" sz="2400" dirty="0" smtClean="0"/>
              <a:t>Have an array of 1,000,000 integers in range 0..7?</a:t>
            </a:r>
          </a:p>
          <a:p>
            <a:r>
              <a:rPr lang="en-US" sz="2400" dirty="0" smtClean="0"/>
              <a:t>Use a </a:t>
            </a:r>
            <a:r>
              <a:rPr lang="en-US" sz="2400" b="1" dirty="0" smtClean="0"/>
              <a:t>byte</a:t>
            </a:r>
            <a:r>
              <a:rPr lang="en-US" sz="2400" dirty="0" smtClean="0"/>
              <a:t> array rather than an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array</a:t>
            </a:r>
            <a:endParaRPr lang="en-US" sz="2400" dirty="0"/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7239000" y="1905000"/>
            <a:ext cx="1371600" cy="830263"/>
          </a:xfrm>
          <a:prstGeom prst="rect">
            <a:avLst/>
          </a:prstGeom>
          <a:solidFill>
            <a:srgbClr val="FFF0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usual</a:t>
            </a:r>
          </a:p>
          <a:p>
            <a:pPr algn="ctr"/>
            <a:r>
              <a:rPr lang="en-US"/>
              <a:t>operators</a:t>
            </a: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239000" y="2971800"/>
            <a:ext cx="1371600" cy="830263"/>
          </a:xfrm>
          <a:prstGeom prst="rect">
            <a:avLst/>
          </a:prstGeom>
          <a:solidFill>
            <a:srgbClr val="FFF0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usual</a:t>
            </a:r>
          </a:p>
          <a:p>
            <a:pPr algn="ctr"/>
            <a:r>
              <a:rPr lang="en-US"/>
              <a:t>operators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0" y="4526340"/>
            <a:ext cx="25146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Don’t worry about this in next 7-8 weeks. Use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and </a:t>
            </a:r>
            <a:r>
              <a:rPr lang="en-US" sz="2400" b="1" dirty="0" smtClean="0"/>
              <a:t>double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5343525" y="533400"/>
            <a:ext cx="3267075" cy="4619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Inside back cover, A-6..7</a:t>
            </a:r>
          </a:p>
        </p:txBody>
      </p:sp>
    </p:spTree>
    <p:extLst>
      <p:ext uri="{BB962C8B-B14F-4D97-AF65-F5344CB8AC3E}">
        <p14:creationId xmlns:p14="http://schemas.microsoft.com/office/powerpoint/2010/main" val="1039025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/>
              <a:t>Casting among types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967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457200" y="2438400"/>
            <a:ext cx="1676400" cy="8302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any number type</a:t>
            </a:r>
          </a:p>
        </p:txBody>
      </p:sp>
      <p:cxnSp>
        <p:nvCxnSpPr>
          <p:cNvPr id="13" name="Straight Arrow Connector 16"/>
          <p:cNvCxnSpPr>
            <a:cxnSpLocks noChangeShapeType="1"/>
            <a:stCxn id="9" idx="0"/>
          </p:cNvCxnSpPr>
          <p:nvPr/>
        </p:nvCxnSpPr>
        <p:spPr bwMode="auto">
          <a:xfrm flipH="1" flipV="1">
            <a:off x="990600" y="1981200"/>
            <a:ext cx="304800" cy="457200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20"/>
          <p:cNvSpPr txBox="1">
            <a:spLocks noChangeArrowheads="1"/>
          </p:cNvSpPr>
          <p:nvPr/>
        </p:nvSpPr>
        <p:spPr bwMode="auto">
          <a:xfrm>
            <a:off x="2743200" y="2446337"/>
            <a:ext cx="1752600" cy="8302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any number expression</a:t>
            </a:r>
          </a:p>
        </p:txBody>
      </p:sp>
      <p:cxnSp>
        <p:nvCxnSpPr>
          <p:cNvPr id="15" name="Straight Arrow Connector 21"/>
          <p:cNvCxnSpPr>
            <a:cxnSpLocks noChangeShapeType="1"/>
          </p:cNvCxnSpPr>
          <p:nvPr/>
        </p:nvCxnSpPr>
        <p:spPr bwMode="auto">
          <a:xfrm flipH="1" flipV="1">
            <a:off x="1676400" y="2057400"/>
            <a:ext cx="1638300" cy="381000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295400" y="3500437"/>
            <a:ext cx="5518150" cy="1681163"/>
            <a:chOff x="762000" y="3124200"/>
            <a:chExt cx="5518623" cy="1680865"/>
          </a:xfrm>
        </p:grpSpPr>
        <p:sp>
          <p:nvSpPr>
            <p:cNvPr id="17" name="TextBox 10"/>
            <p:cNvSpPr txBox="1">
              <a:spLocks noChangeArrowheads="1"/>
            </p:cNvSpPr>
            <p:nvPr/>
          </p:nvSpPr>
          <p:spPr bwMode="auto">
            <a:xfrm>
              <a:off x="914400" y="3729335"/>
              <a:ext cx="53662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b="1"/>
                <a:t>byte    short    int    long    float    double</a:t>
              </a:r>
            </a:p>
          </p:txBody>
        </p:sp>
        <p:sp>
          <p:nvSpPr>
            <p:cNvPr id="18" name="TextBox 11"/>
            <p:cNvSpPr txBox="1">
              <a:spLocks noChangeArrowheads="1"/>
            </p:cNvSpPr>
            <p:nvPr/>
          </p:nvSpPr>
          <p:spPr bwMode="auto">
            <a:xfrm>
              <a:off x="762000" y="3276600"/>
              <a:ext cx="10695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800000"/>
                  </a:solidFill>
                </a:rPr>
                <a:t>narrow </a:t>
              </a:r>
            </a:p>
          </p:txBody>
        </p:sp>
        <p:sp>
          <p:nvSpPr>
            <p:cNvPr id="19" name="TextBox 30"/>
            <p:cNvSpPr txBox="1">
              <a:spLocks noChangeArrowheads="1"/>
            </p:cNvSpPr>
            <p:nvPr/>
          </p:nvSpPr>
          <p:spPr bwMode="auto">
            <a:xfrm>
              <a:off x="5257800" y="3272135"/>
              <a:ext cx="8899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800000"/>
                  </a:solidFill>
                </a:rPr>
                <a:t>wider</a:t>
              </a:r>
            </a:p>
          </p:txBody>
        </p:sp>
        <p:sp>
          <p:nvSpPr>
            <p:cNvPr id="20" name="TextBox 31"/>
            <p:cNvSpPr txBox="1">
              <a:spLocks noChangeArrowheads="1"/>
            </p:cNvSpPr>
            <p:nvPr/>
          </p:nvSpPr>
          <p:spPr bwMode="auto">
            <a:xfrm>
              <a:off x="1403405" y="4343400"/>
              <a:ext cx="44583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800000"/>
                  </a:solidFill>
                </a:rPr>
                <a:t>must be explicit cast, may truncate</a:t>
              </a:r>
            </a:p>
          </p:txBody>
        </p:sp>
        <p:sp>
          <p:nvSpPr>
            <p:cNvPr id="21" name="TextBox 32"/>
            <p:cNvSpPr txBox="1">
              <a:spLocks noChangeArrowheads="1"/>
            </p:cNvSpPr>
            <p:nvPr/>
          </p:nvSpPr>
          <p:spPr bwMode="auto">
            <a:xfrm>
              <a:off x="2165470" y="3124200"/>
              <a:ext cx="29292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800000"/>
                  </a:solidFill>
                </a:rPr>
                <a:t>may be automatic cast</a:t>
              </a:r>
            </a:p>
          </p:txBody>
        </p:sp>
        <p:cxnSp>
          <p:nvCxnSpPr>
            <p:cNvPr id="22" name="Straight Arrow Connector 33"/>
            <p:cNvCxnSpPr>
              <a:cxnSpLocks noChangeShapeType="1"/>
            </p:cNvCxnSpPr>
            <p:nvPr/>
          </p:nvCxnSpPr>
          <p:spPr bwMode="auto">
            <a:xfrm>
              <a:off x="1981200" y="3581400"/>
              <a:ext cx="3200400" cy="0"/>
            </a:xfrm>
            <a:prstGeom prst="straightConnector1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Arrow Connector 36"/>
            <p:cNvCxnSpPr>
              <a:cxnSpLocks noChangeShapeType="1"/>
            </p:cNvCxnSpPr>
            <p:nvPr/>
          </p:nvCxnSpPr>
          <p:spPr bwMode="auto">
            <a:xfrm flipH="1">
              <a:off x="1981200" y="4343400"/>
              <a:ext cx="3200400" cy="0"/>
            </a:xfrm>
            <a:prstGeom prst="straightConnector1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33400" y="1600200"/>
            <a:ext cx="746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dirty="0"/>
              <a:t>(</a:t>
            </a:r>
            <a:r>
              <a:rPr lang="en-US" b="1" dirty="0" err="1"/>
              <a:t>int</a:t>
            </a:r>
            <a:r>
              <a:rPr lang="en-US" dirty="0"/>
              <a:t>) 3.2    </a:t>
            </a:r>
            <a:r>
              <a:rPr lang="en-US" dirty="0" smtClean="0"/>
              <a:t>   </a:t>
            </a:r>
            <a:r>
              <a:rPr lang="en-US" dirty="0"/>
              <a:t>casts </a:t>
            </a:r>
            <a:r>
              <a:rPr lang="en-US" b="1" dirty="0"/>
              <a:t>double</a:t>
            </a:r>
            <a:r>
              <a:rPr lang="en-US" dirty="0"/>
              <a:t> value 3.2 to an </a:t>
            </a:r>
            <a:r>
              <a:rPr lang="en-US" b="1" dirty="0" err="1"/>
              <a:t>int</a:t>
            </a:r>
            <a:endParaRPr lang="en-US" dirty="0"/>
          </a:p>
        </p:txBody>
      </p:sp>
      <p:sp>
        <p:nvSpPr>
          <p:cNvPr id="25" name="TextBox 41"/>
          <p:cNvSpPr txBox="1">
            <a:spLocks noChangeArrowheads="1"/>
          </p:cNvSpPr>
          <p:nvPr/>
        </p:nvSpPr>
        <p:spPr bwMode="auto">
          <a:xfrm>
            <a:off x="4343400" y="533400"/>
            <a:ext cx="3633788" cy="461962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Page A-9, inside back cover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3401" y="5410200"/>
            <a:ext cx="8042420" cy="914400"/>
            <a:chOff x="533401" y="5410200"/>
            <a:chExt cx="8042420" cy="914400"/>
          </a:xfrm>
        </p:grpSpPr>
        <p:sp>
          <p:nvSpPr>
            <p:cNvPr id="3" name="TextBox 2"/>
            <p:cNvSpPr txBox="1"/>
            <p:nvPr/>
          </p:nvSpPr>
          <p:spPr>
            <a:xfrm>
              <a:off x="533401" y="5493603"/>
              <a:ext cx="31241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(</a:t>
              </a:r>
              <a:r>
                <a:rPr lang="en-US" sz="2400" b="1" dirty="0" err="1" smtClean="0"/>
                <a:t>int</a:t>
              </a:r>
              <a:r>
                <a:rPr lang="en-US" sz="2400" dirty="0" smtClean="0"/>
                <a:t>) is a </a:t>
              </a:r>
              <a:r>
                <a:rPr lang="en-US" sz="2400" dirty="0" smtClean="0">
                  <a:solidFill>
                    <a:srgbClr val="800000"/>
                  </a:solidFill>
                </a:rPr>
                <a:t>unary prefix operator</a:t>
              </a:r>
              <a:r>
                <a:rPr lang="en-US" sz="2400" dirty="0" smtClean="0"/>
                <a:t>, just like –</a:t>
              </a:r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105400" y="5410200"/>
              <a:ext cx="347042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–  – 3        evaluates to  3</a:t>
              </a:r>
            </a:p>
            <a:p>
              <a:r>
                <a:rPr lang="en-US" sz="2400" dirty="0">
                  <a:solidFill>
                    <a:srgbClr val="FF0000"/>
                  </a:solidFill>
                </a:rPr>
                <a:t>–</a:t>
              </a:r>
              <a:r>
                <a:rPr lang="en-US" sz="2400" dirty="0" smtClean="0">
                  <a:solidFill>
                    <a:srgbClr val="FF0000"/>
                  </a:solidFill>
                </a:rPr>
                <a:t> (</a:t>
              </a:r>
              <a:r>
                <a:rPr lang="en-US" sz="2400" b="1" dirty="0" err="1" smtClean="0">
                  <a:solidFill>
                    <a:srgbClr val="FF0000"/>
                  </a:solidFill>
                </a:rPr>
                <a:t>int</a:t>
              </a:r>
              <a:r>
                <a:rPr lang="en-US" sz="2400" dirty="0" smtClean="0">
                  <a:solidFill>
                    <a:srgbClr val="FF0000"/>
                  </a:solidFill>
                </a:rPr>
                <a:t>) 3.2  evaluates to –3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Slide Number Placeholder 3"/>
          <p:cNvSpPr txBox="1">
            <a:spLocks/>
          </p:cNvSpPr>
          <p:nvPr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0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/>
              <a:t>Char is a number type!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967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5" name="TextBox 41"/>
          <p:cNvSpPr txBox="1">
            <a:spLocks noChangeArrowheads="1"/>
          </p:cNvSpPr>
          <p:nvPr/>
        </p:nvSpPr>
        <p:spPr bwMode="auto">
          <a:xfrm>
            <a:off x="4824412" y="533400"/>
            <a:ext cx="3633788" cy="461962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Page A-9, inside back cover</a:t>
            </a:r>
          </a:p>
        </p:txBody>
      </p:sp>
      <p:sp>
        <p:nvSpPr>
          <p:cNvPr id="26" name="Slide Number Placeholder 3"/>
          <p:cNvSpPr txBox="1">
            <a:spLocks/>
          </p:cNvSpPr>
          <p:nvPr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57200" y="1752600"/>
            <a:ext cx="7086600" cy="1223963"/>
            <a:chOff x="685800" y="4800600"/>
            <a:chExt cx="7086600" cy="1223665"/>
          </a:xfrm>
        </p:grpSpPr>
        <p:sp>
          <p:nvSpPr>
            <p:cNvPr id="30" name="TextBox 25"/>
            <p:cNvSpPr txBox="1">
              <a:spLocks noChangeArrowheads="1"/>
            </p:cNvSpPr>
            <p:nvPr/>
          </p:nvSpPr>
          <p:spPr bwMode="auto">
            <a:xfrm>
              <a:off x="685800" y="4800600"/>
              <a:ext cx="7086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b="1" dirty="0"/>
                <a:t>char</a:t>
              </a:r>
              <a:r>
                <a:rPr lang="en-US" dirty="0"/>
                <a:t>  is a number type:     (</a:t>
              </a:r>
              <a:r>
                <a:rPr lang="en-US" b="1" dirty="0" err="1"/>
                <a:t>int</a:t>
              </a:r>
              <a:r>
                <a:rPr lang="en-US" dirty="0"/>
                <a:t>) </a:t>
              </a:r>
              <a:r>
                <a:rPr lang="fr-FR" b="1" dirty="0">
                  <a:solidFill>
                    <a:srgbClr val="008000"/>
                  </a:solidFill>
                </a:rPr>
                <a:t>'</a:t>
              </a:r>
              <a:r>
                <a:rPr lang="en-US" b="1" dirty="0">
                  <a:solidFill>
                    <a:srgbClr val="008000"/>
                  </a:solidFill>
                </a:rPr>
                <a:t>V</a:t>
              </a:r>
              <a:r>
                <a:rPr lang="fr-FR" b="1" dirty="0">
                  <a:solidFill>
                    <a:srgbClr val="008000"/>
                  </a:solidFill>
                </a:rPr>
                <a:t>'</a:t>
              </a:r>
              <a:r>
                <a:rPr lang="en-US" dirty="0"/>
                <a:t>         (</a:t>
              </a:r>
              <a:r>
                <a:rPr lang="en-US" b="1" dirty="0"/>
                <a:t>char</a:t>
              </a:r>
              <a:r>
                <a:rPr lang="en-US" dirty="0"/>
                <a:t>) 86          </a:t>
              </a:r>
            </a:p>
          </p:txBody>
        </p:sp>
        <p:grpSp>
          <p:nvGrpSpPr>
            <p:cNvPr id="31" name="Group 35858"/>
            <p:cNvGrpSpPr>
              <a:grpSpLocks/>
            </p:cNvGrpSpPr>
            <p:nvPr/>
          </p:nvGrpSpPr>
          <p:grpSpPr bwMode="auto">
            <a:xfrm>
              <a:off x="1143000" y="5257800"/>
              <a:ext cx="3886200" cy="766352"/>
              <a:chOff x="1143000" y="5257800"/>
              <a:chExt cx="3886200" cy="766352"/>
            </a:xfrm>
          </p:grpSpPr>
          <p:cxnSp>
            <p:nvCxnSpPr>
              <p:cNvPr id="36" name="Straight Arrow Connector 47"/>
              <p:cNvCxnSpPr>
                <a:cxnSpLocks noChangeShapeType="1"/>
              </p:cNvCxnSpPr>
              <p:nvPr/>
            </p:nvCxnSpPr>
            <p:spPr bwMode="auto">
              <a:xfrm flipV="1">
                <a:off x="4572000" y="5257800"/>
                <a:ext cx="0" cy="609600"/>
              </a:xfrm>
              <a:prstGeom prst="straightConnector1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7" name="TextBox 46"/>
              <p:cNvSpPr txBox="1">
                <a:spLocks noChangeArrowheads="1"/>
              </p:cNvSpPr>
              <p:nvPr/>
            </p:nvSpPr>
            <p:spPr bwMode="auto">
              <a:xfrm>
                <a:off x="1143000" y="5562600"/>
                <a:ext cx="3886200" cy="461552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Unicode </a:t>
                </a:r>
                <a:r>
                  <a:rPr lang="en-US" dirty="0" err="1" smtClean="0"/>
                  <a:t>repr</a:t>
                </a:r>
                <a:r>
                  <a:rPr lang="en-US" dirty="0" smtClean="0"/>
                  <a:t>. in decimal: </a:t>
                </a:r>
                <a:r>
                  <a:rPr lang="en-US" dirty="0"/>
                  <a:t>86</a:t>
                </a:r>
              </a:p>
            </p:txBody>
          </p:sp>
          <p:cxnSp>
            <p:nvCxnSpPr>
              <p:cNvPr id="38" name="Straight Connector 35856"/>
              <p:cNvCxnSpPr>
                <a:cxnSpLocks noChangeShapeType="1"/>
              </p:cNvCxnSpPr>
              <p:nvPr/>
            </p:nvCxnSpPr>
            <p:spPr bwMode="auto">
              <a:xfrm>
                <a:off x="4038600" y="5257800"/>
                <a:ext cx="990600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2" name="Group 35859"/>
            <p:cNvGrpSpPr>
              <a:grpSpLocks/>
            </p:cNvGrpSpPr>
            <p:nvPr/>
          </p:nvGrpSpPr>
          <p:grpSpPr bwMode="auto">
            <a:xfrm>
              <a:off x="5791200" y="5257800"/>
              <a:ext cx="1143000" cy="766465"/>
              <a:chOff x="5791200" y="5257800"/>
              <a:chExt cx="1143000" cy="766465"/>
            </a:xfrm>
          </p:grpSpPr>
          <p:cxnSp>
            <p:nvCxnSpPr>
              <p:cNvPr id="33" name="Straight Arrow Connector 57"/>
              <p:cNvCxnSpPr>
                <a:cxnSpLocks noChangeShapeType="1"/>
              </p:cNvCxnSpPr>
              <p:nvPr/>
            </p:nvCxnSpPr>
            <p:spPr bwMode="auto">
              <a:xfrm flipV="1">
                <a:off x="6324600" y="5257800"/>
                <a:ext cx="0" cy="609600"/>
              </a:xfrm>
              <a:prstGeom prst="straightConnector1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" name="TextBox 58"/>
              <p:cNvSpPr txBox="1">
                <a:spLocks noChangeArrowheads="1"/>
              </p:cNvSpPr>
              <p:nvPr/>
            </p:nvSpPr>
            <p:spPr bwMode="auto">
              <a:xfrm>
                <a:off x="6096000" y="5562600"/>
                <a:ext cx="685800" cy="461665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fr-FR" b="1"/>
                  <a:t>'</a:t>
                </a:r>
                <a:r>
                  <a:rPr lang="en-US" b="1"/>
                  <a:t>V</a:t>
                </a:r>
                <a:r>
                  <a:rPr lang="fr-FR" b="1"/>
                  <a:t>'</a:t>
                </a:r>
                <a:endParaRPr lang="en-US"/>
              </a:p>
            </p:txBody>
          </p:sp>
          <p:cxnSp>
            <p:nvCxnSpPr>
              <p:cNvPr id="35" name="Straight Connector 59"/>
              <p:cNvCxnSpPr>
                <a:cxnSpLocks noChangeShapeType="1"/>
              </p:cNvCxnSpPr>
              <p:nvPr/>
            </p:nvCxnSpPr>
            <p:spPr bwMode="auto">
              <a:xfrm>
                <a:off x="5791200" y="5257800"/>
                <a:ext cx="1143000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7" name="TextBox 6"/>
          <p:cNvSpPr txBox="1"/>
          <p:nvPr/>
        </p:nvSpPr>
        <p:spPr>
          <a:xfrm>
            <a:off x="533400" y="33528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Unicode: 16-bit char </a:t>
            </a:r>
            <a:r>
              <a:rPr lang="en-US" sz="2400" dirty="0" err="1" smtClean="0"/>
              <a:t>repr</a:t>
            </a:r>
            <a:r>
              <a:rPr lang="en-US" sz="2400" dirty="0" smtClean="0"/>
              <a:t>. </a:t>
            </a:r>
            <a:r>
              <a:rPr lang="en-US" sz="2400" dirty="0"/>
              <a:t>E</a:t>
            </a:r>
            <a:r>
              <a:rPr lang="en-US" sz="2400" dirty="0" smtClean="0"/>
              <a:t>ncodes chars in just about all languages.  In java, use hexadecimal (base 16) char literals: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495800"/>
            <a:ext cx="2286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'\</a:t>
            </a:r>
            <a:r>
              <a:rPr lang="fr-FR" dirty="0" smtClean="0">
                <a:solidFill>
                  <a:srgbClr val="000000"/>
                </a:solidFill>
              </a:rPr>
              <a:t>u0041</a:t>
            </a:r>
            <a:r>
              <a:rPr lang="fr-FR" dirty="0">
                <a:solidFill>
                  <a:srgbClr val="000000"/>
                </a:solidFill>
              </a:rPr>
              <a:t>'</a:t>
            </a:r>
            <a:r>
              <a:rPr lang="fr-FR" dirty="0" smtClean="0">
                <a:solidFill>
                  <a:srgbClr val="000000"/>
                </a:solidFill>
              </a:rPr>
              <a:t>  </a:t>
            </a:r>
            <a:r>
              <a:rPr lang="fr-FR" dirty="0" err="1" smtClean="0">
                <a:solidFill>
                  <a:srgbClr val="000000"/>
                </a:solidFill>
              </a:rPr>
              <a:t>is</a:t>
            </a:r>
            <a:r>
              <a:rPr lang="fr-FR" dirty="0" smtClean="0">
                <a:solidFill>
                  <a:srgbClr val="000000"/>
                </a:solidFill>
              </a:rPr>
              <a:t>  </a:t>
            </a:r>
            <a:r>
              <a:rPr lang="fr-FR" dirty="0">
                <a:solidFill>
                  <a:srgbClr val="000000"/>
                </a:solidFill>
              </a:rPr>
              <a:t>'</a:t>
            </a:r>
            <a:r>
              <a:rPr lang="fr-FR" dirty="0" smtClean="0">
                <a:solidFill>
                  <a:srgbClr val="000000"/>
                </a:solidFill>
              </a:rPr>
              <a:t>A</a:t>
            </a:r>
            <a:r>
              <a:rPr lang="fr-FR" dirty="0">
                <a:solidFill>
                  <a:srgbClr val="000000"/>
                </a:solidFill>
              </a:rPr>
              <a:t>'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</a:p>
          <a:p>
            <a:r>
              <a:rPr lang="fr-FR" dirty="0">
                <a:solidFill>
                  <a:srgbClr val="000000"/>
                </a:solidFill>
              </a:rPr>
              <a:t>'\</a:t>
            </a:r>
            <a:r>
              <a:rPr lang="fr-FR" dirty="0" smtClean="0">
                <a:solidFill>
                  <a:srgbClr val="000000"/>
                </a:solidFill>
              </a:rPr>
              <a:t>u0042</a:t>
            </a:r>
            <a:r>
              <a:rPr lang="fr-FR" dirty="0">
                <a:solidFill>
                  <a:srgbClr val="000000"/>
                </a:solidFill>
              </a:rPr>
              <a:t>'</a:t>
            </a:r>
            <a:r>
              <a:rPr lang="fr-FR" dirty="0" smtClean="0">
                <a:solidFill>
                  <a:srgbClr val="000000"/>
                </a:solidFill>
              </a:rPr>
              <a:t>  </a:t>
            </a:r>
            <a:r>
              <a:rPr lang="fr-FR" dirty="0" err="1">
                <a:solidFill>
                  <a:srgbClr val="000000"/>
                </a:solidFill>
              </a:rPr>
              <a:t>is</a:t>
            </a:r>
            <a:r>
              <a:rPr lang="fr-FR" dirty="0">
                <a:solidFill>
                  <a:srgbClr val="000000"/>
                </a:solidFill>
              </a:rPr>
              <a:t>  '</a:t>
            </a:r>
            <a:r>
              <a:rPr lang="fr-FR" dirty="0" smtClean="0">
                <a:solidFill>
                  <a:srgbClr val="000000"/>
                </a:solidFill>
              </a:rPr>
              <a:t>B' </a:t>
            </a:r>
          </a:p>
          <a:p>
            <a:endParaRPr lang="fr-FR" dirty="0">
              <a:solidFill>
                <a:srgbClr val="000000"/>
              </a:solidFill>
            </a:endParaRPr>
          </a:p>
          <a:p>
            <a:r>
              <a:rPr lang="fr-FR" dirty="0">
                <a:solidFill>
                  <a:srgbClr val="000000"/>
                </a:solidFill>
              </a:rPr>
              <a:t>'\</a:t>
            </a:r>
            <a:r>
              <a:rPr lang="fr-FR" dirty="0" smtClean="0">
                <a:solidFill>
                  <a:srgbClr val="000000"/>
                </a:solidFill>
              </a:rPr>
              <a:t>u0056</a:t>
            </a:r>
            <a:r>
              <a:rPr lang="fr-FR" dirty="0">
                <a:solidFill>
                  <a:srgbClr val="000000"/>
                </a:solidFill>
              </a:rPr>
              <a:t>'</a:t>
            </a:r>
            <a:r>
              <a:rPr lang="fr-FR" dirty="0" smtClean="0">
                <a:solidFill>
                  <a:srgbClr val="000000"/>
                </a:solidFill>
              </a:rPr>
              <a:t>  </a:t>
            </a:r>
            <a:r>
              <a:rPr lang="fr-FR" dirty="0" err="1">
                <a:solidFill>
                  <a:srgbClr val="000000"/>
                </a:solidFill>
              </a:rPr>
              <a:t>is</a:t>
            </a:r>
            <a:r>
              <a:rPr lang="fr-FR" dirty="0">
                <a:solidFill>
                  <a:srgbClr val="000000"/>
                </a:solidFill>
              </a:rPr>
              <a:t>  '</a:t>
            </a:r>
            <a:r>
              <a:rPr lang="fr-FR" dirty="0" smtClean="0">
                <a:solidFill>
                  <a:srgbClr val="000000"/>
                </a:solidFill>
              </a:rPr>
              <a:t>V</a:t>
            </a:r>
            <a:r>
              <a:rPr lang="fr-FR" dirty="0">
                <a:solidFill>
                  <a:srgbClr val="000000"/>
                </a:solidFill>
              </a:rPr>
              <a:t>'</a:t>
            </a:r>
            <a:endParaRPr lang="fr-FR" dirty="0" smtClean="0">
              <a:solidFill>
                <a:srgbClr val="000000"/>
              </a:solidFill>
            </a:endParaRPr>
          </a:p>
          <a:p>
            <a:r>
              <a:rPr lang="fr-FR" dirty="0" smtClean="0">
                <a:solidFill>
                  <a:srgbClr val="000000"/>
                </a:solidFill>
              </a:rPr>
              <a:t> </a:t>
            </a:r>
            <a:endParaRPr lang="fr-FR" dirty="0">
              <a:solidFill>
                <a:srgbClr val="000000"/>
              </a:solidFill>
            </a:endParaRPr>
          </a:p>
          <a:p>
            <a:r>
              <a:rPr lang="fr-FR" dirty="0">
                <a:solidFill>
                  <a:srgbClr val="000000"/>
                </a:solidFill>
              </a:rPr>
              <a:t>'\</a:t>
            </a:r>
            <a:r>
              <a:rPr lang="fr-FR" dirty="0" smtClean="0">
                <a:solidFill>
                  <a:srgbClr val="000000"/>
                </a:solidFill>
              </a:rPr>
              <a:t>u0024'  </a:t>
            </a:r>
            <a:r>
              <a:rPr lang="fr-FR" dirty="0" err="1">
                <a:solidFill>
                  <a:srgbClr val="000000"/>
                </a:solidFill>
              </a:rPr>
              <a:t>is</a:t>
            </a:r>
            <a:r>
              <a:rPr lang="fr-FR" dirty="0">
                <a:solidFill>
                  <a:srgbClr val="000000"/>
                </a:solidFill>
              </a:rPr>
              <a:t>  </a:t>
            </a:r>
            <a:r>
              <a:rPr lang="fr-FR" dirty="0" smtClean="0">
                <a:solidFill>
                  <a:srgbClr val="000000"/>
                </a:solidFill>
              </a:rPr>
              <a:t>‘</a:t>
            </a:r>
            <a:r>
              <a:rPr lang="fr-FR" dirty="0">
                <a:solidFill>
                  <a:srgbClr val="000000"/>
                </a:solidFill>
              </a:rPr>
              <a:t>$</a:t>
            </a:r>
            <a:r>
              <a:rPr lang="fr-FR" dirty="0" smtClean="0">
                <a:solidFill>
                  <a:srgbClr val="000000"/>
                </a:solidFill>
              </a:rPr>
              <a:t>'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10200" y="5943600"/>
            <a:ext cx="281985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See </a:t>
            </a:r>
            <a:r>
              <a:rPr lang="en-US" sz="2400" dirty="0" err="1">
                <a:solidFill>
                  <a:srgbClr val="800000"/>
                </a:solidFill>
              </a:rPr>
              <a:t>www.unicode.org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124200" y="45720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'\</a:t>
            </a:r>
            <a:r>
              <a:rPr lang="fr-FR" dirty="0" smtClean="0">
                <a:solidFill>
                  <a:srgbClr val="000000"/>
                </a:solidFill>
              </a:rPr>
              <a:t>u0950'  </a:t>
            </a:r>
            <a:r>
              <a:rPr lang="fr-FR" dirty="0" err="1" smtClean="0">
                <a:solidFill>
                  <a:srgbClr val="000000"/>
                </a:solidFill>
              </a:rPr>
              <a:t>is</a:t>
            </a:r>
            <a:r>
              <a:rPr lang="fr-FR" dirty="0">
                <a:solidFill>
                  <a:srgbClr val="000000"/>
                </a:solidFill>
              </a:rPr>
              <a:t>  '</a:t>
            </a:r>
            <a:r>
              <a:rPr lang="fr-FR" dirty="0" err="1" smtClean="0">
                <a:solidFill>
                  <a:srgbClr val="000000"/>
                </a:solidFill>
              </a:rPr>
              <a:t>ॐ</a:t>
            </a:r>
            <a:r>
              <a:rPr lang="fr-FR" dirty="0" smtClean="0">
                <a:solidFill>
                  <a:srgbClr val="000000"/>
                </a:solidFill>
              </a:rPr>
              <a:t>’     —</a:t>
            </a:r>
            <a:r>
              <a:rPr lang="fr-FR" dirty="0">
                <a:solidFill>
                  <a:srgbClr val="000000"/>
                </a:solidFill>
              </a:rPr>
              <a:t>O</a:t>
            </a:r>
            <a:r>
              <a:rPr lang="fr-FR" dirty="0" smtClean="0">
                <a:solidFill>
                  <a:srgbClr val="000000"/>
                </a:solidFill>
              </a:rPr>
              <a:t>m, the </a:t>
            </a:r>
            <a:r>
              <a:rPr lang="fr-FR" dirty="0" err="1" smtClean="0">
                <a:solidFill>
                  <a:srgbClr val="000000"/>
                </a:solidFill>
              </a:rPr>
              <a:t>sound</a:t>
            </a:r>
            <a:r>
              <a:rPr lang="fr-FR" dirty="0" smtClean="0">
                <a:solidFill>
                  <a:srgbClr val="000000"/>
                </a:solidFill>
              </a:rPr>
              <a:t> of the </a:t>
            </a:r>
            <a:r>
              <a:rPr lang="fr-FR" dirty="0" err="1" smtClean="0">
                <a:solidFill>
                  <a:srgbClr val="000000"/>
                </a:solidFill>
              </a:rPr>
              <a:t>universe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</a:p>
          <a:p>
            <a:r>
              <a:rPr lang="fr-FR" dirty="0">
                <a:solidFill>
                  <a:srgbClr val="000000"/>
                </a:solidFill>
              </a:rPr>
              <a:t>'\</a:t>
            </a:r>
            <a:r>
              <a:rPr lang="fr-FR" dirty="0" smtClean="0">
                <a:solidFill>
                  <a:srgbClr val="000000"/>
                </a:solidFill>
              </a:rPr>
              <a:t>u5927'  </a:t>
            </a:r>
            <a:r>
              <a:rPr lang="fr-FR" dirty="0" err="1">
                <a:solidFill>
                  <a:srgbClr val="000000"/>
                </a:solidFill>
              </a:rPr>
              <a:t>is</a:t>
            </a:r>
            <a:r>
              <a:rPr lang="fr-FR" dirty="0">
                <a:solidFill>
                  <a:srgbClr val="000000"/>
                </a:solidFill>
              </a:rPr>
              <a:t>  '</a:t>
            </a:r>
            <a:r>
              <a:rPr lang="fr-FR" dirty="0" err="1" smtClean="0">
                <a:solidFill>
                  <a:srgbClr val="000000"/>
                </a:solidFill>
              </a:rPr>
              <a:t>大</a:t>
            </a:r>
            <a:r>
              <a:rPr lang="fr-FR" dirty="0">
                <a:solidFill>
                  <a:srgbClr val="000000"/>
                </a:solidFill>
              </a:rPr>
              <a:t>' </a:t>
            </a:r>
            <a:r>
              <a:rPr lang="fr-FR" dirty="0" smtClean="0">
                <a:solidFill>
                  <a:srgbClr val="000000"/>
                </a:solidFill>
              </a:rPr>
              <a:t>    —</a:t>
            </a:r>
            <a:r>
              <a:rPr lang="fr-FR" dirty="0" err="1" smtClean="0">
                <a:solidFill>
                  <a:srgbClr val="000000"/>
                </a:solidFill>
              </a:rPr>
              <a:t>大</a:t>
            </a:r>
            <a:r>
              <a:rPr lang="ja-JP" altLang="en-US" dirty="0" smtClean="0">
                <a:solidFill>
                  <a:srgbClr val="000000"/>
                </a:solidFill>
              </a:rPr>
              <a:t>衛</a:t>
            </a:r>
            <a:r>
              <a:rPr lang="en-US" altLang="ja-JP" dirty="0" smtClean="0">
                <a:solidFill>
                  <a:srgbClr val="000000"/>
                </a:solidFill>
              </a:rPr>
              <a:t> is (I think) a transliteration</a:t>
            </a:r>
            <a:endParaRPr lang="fr-FR" dirty="0">
              <a:solidFill>
                <a:srgbClr val="000000"/>
              </a:solidFill>
            </a:endParaRPr>
          </a:p>
          <a:p>
            <a:r>
              <a:rPr lang="fr-FR" dirty="0">
                <a:solidFill>
                  <a:srgbClr val="000000"/>
                </a:solidFill>
              </a:rPr>
              <a:t>'\</a:t>
            </a:r>
            <a:r>
              <a:rPr lang="fr-FR" dirty="0" smtClean="0">
                <a:solidFill>
                  <a:srgbClr val="000000"/>
                </a:solidFill>
              </a:rPr>
              <a:t>u885b'  </a:t>
            </a:r>
            <a:r>
              <a:rPr lang="fr-FR" dirty="0" err="1">
                <a:solidFill>
                  <a:srgbClr val="000000"/>
                </a:solidFill>
              </a:rPr>
              <a:t>is</a:t>
            </a:r>
            <a:r>
              <a:rPr lang="fr-FR" dirty="0">
                <a:solidFill>
                  <a:srgbClr val="000000"/>
                </a:solidFill>
              </a:rPr>
              <a:t>  '</a:t>
            </a:r>
            <a:r>
              <a:rPr lang="ja-JP" altLang="en-US" dirty="0" smtClean="0">
                <a:solidFill>
                  <a:srgbClr val="000000"/>
                </a:solidFill>
              </a:rPr>
              <a:t>衛</a:t>
            </a:r>
            <a:r>
              <a:rPr lang="fr-FR" dirty="0" smtClean="0">
                <a:solidFill>
                  <a:srgbClr val="000000"/>
                </a:solidFill>
              </a:rPr>
              <a:t>'         of David </a:t>
            </a:r>
            <a:r>
              <a:rPr lang="fr-FR" dirty="0" err="1" smtClean="0">
                <a:solidFill>
                  <a:srgbClr val="000000"/>
                </a:solidFill>
              </a:rPr>
              <a:t>into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 err="1" smtClean="0">
                <a:solidFill>
                  <a:srgbClr val="000000"/>
                </a:solidFill>
              </a:rPr>
              <a:t>Chinese</a:t>
            </a:r>
            <a:r>
              <a:rPr lang="fr-FR" dirty="0" smtClean="0">
                <a:solidFill>
                  <a:srgbClr val="000000"/>
                </a:solidFill>
              </a:rPr>
              <a:t> (Da Wei)</a:t>
            </a:r>
            <a:endParaRPr lang="fr-FR" dirty="0">
              <a:solidFill>
                <a:srgbClr val="000000"/>
              </a:solidFill>
            </a:endParaRPr>
          </a:p>
          <a:p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65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Welcome to CS2110!</a:t>
            </a:r>
            <a:endParaRPr lang="fr-BE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153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L</a:t>
            </a:r>
            <a:r>
              <a:rPr lang="en-US" sz="2400" dirty="0" smtClean="0"/>
              <a:t>earning about:</a:t>
            </a:r>
          </a:p>
          <a:p>
            <a:r>
              <a:rPr lang="en-US" sz="2400" dirty="0" smtClean="0"/>
              <a:t>OO, abstract data types, generics, Java Collections, …</a:t>
            </a:r>
          </a:p>
          <a:p>
            <a:r>
              <a:rPr lang="en-US" sz="2400" dirty="0" smtClean="0"/>
              <a:t>Reasoning about complex problems, analyzing algorithms we create to solve them, and implementing algorithms with elegant, easy-to-understand, correct code</a:t>
            </a:r>
          </a:p>
          <a:p>
            <a:r>
              <a:rPr lang="en-US" sz="2400" dirty="0" smtClean="0"/>
              <a:t>Testing; </a:t>
            </a:r>
            <a:r>
              <a:rPr lang="en-US" sz="2400" dirty="0"/>
              <a:t>Reasoning about correctness</a:t>
            </a:r>
            <a:endParaRPr lang="en-US" sz="2400" dirty="0" smtClean="0"/>
          </a:p>
          <a:p>
            <a:r>
              <a:rPr lang="en-US" sz="2400" dirty="0" smtClean="0"/>
              <a:t>Data structures: linked lists, trees, graphs, etc.</a:t>
            </a:r>
          </a:p>
          <a:p>
            <a:r>
              <a:rPr lang="en-US" sz="2400" dirty="0" smtClean="0"/>
              <a:t>Recursion                 </a:t>
            </a:r>
          </a:p>
          <a:p>
            <a:r>
              <a:rPr lang="en-US" sz="2400" dirty="0" smtClean="0"/>
              <a:t>Algorithmic complexity</a:t>
            </a:r>
          </a:p>
          <a:p>
            <a:r>
              <a:rPr lang="en-US" sz="2400" dirty="0" smtClean="0"/>
              <a:t>Parallelism —threads of execution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/>
              <a:t>Basic Variable Declaration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967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6" name="TextBox 26"/>
          <p:cNvSpPr txBox="1">
            <a:spLocks noChangeArrowheads="1"/>
          </p:cNvSpPr>
          <p:nvPr/>
        </p:nvSpPr>
        <p:spPr bwMode="auto">
          <a:xfrm>
            <a:off x="6934200" y="533400"/>
            <a:ext cx="1322388" cy="4619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Page A-6</a:t>
            </a:r>
          </a:p>
        </p:txBody>
      </p:sp>
      <p:sp>
        <p:nvSpPr>
          <p:cNvPr id="27" name="Slide Number Placeholder 3"/>
          <p:cNvSpPr txBox="1">
            <a:spLocks/>
          </p:cNvSpPr>
          <p:nvPr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533400" y="1600200"/>
            <a:ext cx="7772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sz="2200" b="1" dirty="0" smtClean="0">
                <a:solidFill>
                  <a:srgbClr val="741621"/>
                </a:solidFill>
              </a:rPr>
              <a:t>Declaration</a:t>
            </a:r>
            <a:r>
              <a:rPr lang="en-US" sz="2200" dirty="0" smtClean="0"/>
              <a:t>: </a:t>
            </a:r>
            <a:r>
              <a:rPr lang="en-US" sz="2200" dirty="0"/>
              <a:t>gives name of variable, type of value it can contain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09600" y="2209800"/>
            <a:ext cx="2438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1" dirty="0" err="1"/>
              <a:t>int</a:t>
            </a:r>
            <a:r>
              <a:rPr lang="en-US" sz="2200" dirty="0"/>
              <a:t> x;</a:t>
            </a: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3276600" y="2236788"/>
            <a:ext cx="5029200" cy="4302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/>
              <a:t>Declaration of </a:t>
            </a:r>
            <a:r>
              <a:rPr lang="en-US" sz="2200">
                <a:solidFill>
                  <a:srgbClr val="800000"/>
                </a:solidFill>
              </a:rPr>
              <a:t>x</a:t>
            </a:r>
            <a:r>
              <a:rPr lang="en-US" sz="2200"/>
              <a:t>, can contain an </a:t>
            </a:r>
            <a:r>
              <a:rPr lang="en-US" sz="2200" b="1">
                <a:solidFill>
                  <a:srgbClr val="800000"/>
                </a:solidFill>
              </a:rPr>
              <a:t>int</a:t>
            </a:r>
            <a:r>
              <a:rPr lang="en-US" sz="2200">
                <a:solidFill>
                  <a:srgbClr val="800000"/>
                </a:solidFill>
              </a:rPr>
              <a:t> </a:t>
            </a:r>
            <a:r>
              <a:rPr lang="en-US" sz="2200"/>
              <a:t>value</a:t>
            </a:r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609600" y="2895600"/>
            <a:ext cx="7848600" cy="2971800"/>
            <a:chOff x="685800" y="2362200"/>
            <a:chExt cx="7848600" cy="2971800"/>
          </a:xfrm>
        </p:grpSpPr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3733800" y="4648200"/>
              <a:ext cx="838200" cy="46672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20.1</a:t>
              </a:r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2819400" y="4648200"/>
              <a:ext cx="9969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area</a:t>
              </a:r>
            </a:p>
          </p:txBody>
        </p: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4572000" y="4876800"/>
              <a:ext cx="1066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double</a:t>
              </a:r>
            </a:p>
          </p:txBody>
        </p:sp>
        <p:grpSp>
          <p:nvGrpSpPr>
            <p:cNvPr id="35" name="Group 3"/>
            <p:cNvGrpSpPr>
              <a:grpSpLocks/>
            </p:cNvGrpSpPr>
            <p:nvPr/>
          </p:nvGrpSpPr>
          <p:grpSpPr bwMode="auto">
            <a:xfrm>
              <a:off x="685800" y="2362200"/>
              <a:ext cx="7848600" cy="762000"/>
              <a:chOff x="685800" y="2362200"/>
              <a:chExt cx="7848600" cy="762000"/>
            </a:xfrm>
          </p:grpSpPr>
          <p:sp>
            <p:nvSpPr>
              <p:cNvPr id="36" name="Text Box 18"/>
              <p:cNvSpPr txBox="1">
                <a:spLocks noChangeArrowheads="1"/>
              </p:cNvSpPr>
              <p:nvPr/>
            </p:nvSpPr>
            <p:spPr bwMode="auto">
              <a:xfrm>
                <a:off x="685800" y="2362200"/>
                <a:ext cx="2057400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200" b="1"/>
                  <a:t>double </a:t>
                </a:r>
                <a:r>
                  <a:rPr lang="en-US" sz="2200"/>
                  <a:t>area;</a:t>
                </a:r>
              </a:p>
            </p:txBody>
          </p:sp>
          <p:sp>
            <p:nvSpPr>
              <p:cNvPr id="37" name="Text Box 19"/>
              <p:cNvSpPr txBox="1">
                <a:spLocks noChangeArrowheads="1"/>
              </p:cNvSpPr>
              <p:nvPr/>
            </p:nvSpPr>
            <p:spPr bwMode="auto">
              <a:xfrm>
                <a:off x="3352800" y="2362200"/>
                <a:ext cx="5181600" cy="762000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200" dirty="0"/>
                  <a:t>Declaration of </a:t>
                </a:r>
                <a:r>
                  <a:rPr lang="en-US" sz="2200" dirty="0">
                    <a:solidFill>
                      <a:srgbClr val="800000"/>
                    </a:solidFill>
                  </a:rPr>
                  <a:t>area</a:t>
                </a:r>
                <a:r>
                  <a:rPr lang="en-US" sz="2200" dirty="0"/>
                  <a:t>, can contain a </a:t>
                </a:r>
                <a:r>
                  <a:rPr lang="en-US" sz="2200" b="1" dirty="0">
                    <a:solidFill>
                      <a:srgbClr val="800000"/>
                    </a:solidFill>
                  </a:rPr>
                  <a:t>double</a:t>
                </a:r>
                <a:r>
                  <a:rPr lang="en-US" sz="2200" dirty="0">
                    <a:solidFill>
                      <a:srgbClr val="800000"/>
                    </a:solidFill>
                  </a:rPr>
                  <a:t> </a:t>
                </a:r>
                <a:r>
                  <a:rPr lang="en-US" sz="2200" dirty="0"/>
                  <a:t>value</a:t>
                </a:r>
              </a:p>
            </p:txBody>
          </p:sp>
        </p:grpSp>
      </p:grp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1295400" y="5181600"/>
            <a:ext cx="533400" cy="4667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6858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x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1828800" y="5334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int</a:t>
            </a:r>
          </a:p>
        </p:txBody>
      </p: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609600" y="3810000"/>
            <a:ext cx="7848600" cy="2057400"/>
            <a:chOff x="685800" y="3429000"/>
            <a:chExt cx="7848600" cy="2057400"/>
          </a:xfrm>
        </p:grpSpPr>
        <p:grpSp>
          <p:nvGrpSpPr>
            <p:cNvPr id="42" name="Group 2"/>
            <p:cNvGrpSpPr>
              <a:grpSpLocks/>
            </p:cNvGrpSpPr>
            <p:nvPr/>
          </p:nvGrpSpPr>
          <p:grpSpPr bwMode="auto">
            <a:xfrm>
              <a:off x="685800" y="3429000"/>
              <a:ext cx="7848600" cy="769441"/>
              <a:chOff x="685800" y="3429000"/>
              <a:chExt cx="7848600" cy="769441"/>
            </a:xfrm>
          </p:grpSpPr>
          <p:sp>
            <p:nvSpPr>
              <p:cNvPr id="47" name="Text Box 18"/>
              <p:cNvSpPr txBox="1">
                <a:spLocks noChangeArrowheads="1"/>
              </p:cNvSpPr>
              <p:nvPr/>
            </p:nvSpPr>
            <p:spPr bwMode="auto">
              <a:xfrm>
                <a:off x="685800" y="3429000"/>
                <a:ext cx="2057400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200" b="1"/>
                  <a:t>int</a:t>
                </a:r>
                <a:r>
                  <a:rPr lang="en-US" sz="2200"/>
                  <a:t>[]</a:t>
                </a:r>
                <a:r>
                  <a:rPr lang="en-US" sz="2200" b="1"/>
                  <a:t> </a:t>
                </a:r>
                <a:r>
                  <a:rPr lang="en-US" sz="2200"/>
                  <a:t>a;</a:t>
                </a:r>
              </a:p>
            </p:txBody>
          </p:sp>
          <p:sp>
            <p:nvSpPr>
              <p:cNvPr id="48" name="Text Box 19"/>
              <p:cNvSpPr txBox="1">
                <a:spLocks noChangeArrowheads="1"/>
              </p:cNvSpPr>
              <p:nvPr/>
            </p:nvSpPr>
            <p:spPr bwMode="auto">
              <a:xfrm>
                <a:off x="3352800" y="3429000"/>
                <a:ext cx="5181600" cy="769441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200" dirty="0"/>
                  <a:t>Declaration of </a:t>
                </a:r>
                <a:r>
                  <a:rPr lang="en-US" sz="2200" dirty="0">
                    <a:solidFill>
                      <a:srgbClr val="800000"/>
                    </a:solidFill>
                  </a:rPr>
                  <a:t>a</a:t>
                </a:r>
                <a:r>
                  <a:rPr lang="en-US" sz="2200" dirty="0"/>
                  <a:t>, can contain a pointer to an </a:t>
                </a:r>
                <a:r>
                  <a:rPr lang="en-US" sz="2200" b="1" dirty="0" err="1"/>
                  <a:t>int</a:t>
                </a:r>
                <a:r>
                  <a:rPr lang="en-US" sz="2200" dirty="0"/>
                  <a:t> array. We explain </a:t>
                </a:r>
                <a:r>
                  <a:rPr lang="en-US" sz="2200" dirty="0" smtClean="0"/>
                  <a:t>arrays much </a:t>
                </a:r>
                <a:r>
                  <a:rPr lang="en-US" sz="2200" dirty="0"/>
                  <a:t>later</a:t>
                </a:r>
              </a:p>
            </p:txBody>
          </p:sp>
        </p:grp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6400800" y="4800600"/>
              <a:ext cx="838200" cy="46672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44" name="Text Box 14"/>
            <p:cNvSpPr txBox="1">
              <a:spLocks noChangeArrowheads="1"/>
            </p:cNvSpPr>
            <p:nvPr/>
          </p:nvSpPr>
          <p:spPr bwMode="auto">
            <a:xfrm>
              <a:off x="6096000" y="48006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a</a:t>
              </a:r>
            </a:p>
          </p:txBody>
        </p:sp>
        <p:sp>
          <p:nvSpPr>
            <p:cNvPr id="45" name="Text Box 16"/>
            <p:cNvSpPr txBox="1">
              <a:spLocks noChangeArrowheads="1"/>
            </p:cNvSpPr>
            <p:nvPr/>
          </p:nvSpPr>
          <p:spPr bwMode="auto">
            <a:xfrm>
              <a:off x="7315200" y="5029200"/>
              <a:ext cx="1066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int</a:t>
              </a:r>
              <a:r>
                <a:rPr lang="en-US"/>
                <a:t>[]</a:t>
              </a:r>
              <a:endParaRPr lang="en-US" b="1"/>
            </a:p>
          </p:txBody>
        </p:sp>
        <p:cxnSp>
          <p:nvCxnSpPr>
            <p:cNvPr id="46" name="Straight Arrow Connector 24"/>
            <p:cNvCxnSpPr>
              <a:cxnSpLocks noChangeShapeType="1"/>
            </p:cNvCxnSpPr>
            <p:nvPr/>
          </p:nvCxnSpPr>
          <p:spPr bwMode="auto">
            <a:xfrm flipV="1">
              <a:off x="6858000" y="4648200"/>
              <a:ext cx="1219200" cy="304800"/>
            </a:xfrm>
            <a:prstGeom prst="straightConnector1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1054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/>
              <a:t>Assignment statement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967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7" name="Slide Number Placeholder 3"/>
          <p:cNvSpPr txBox="1">
            <a:spLocks/>
          </p:cNvSpPr>
          <p:nvPr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533400" y="1600200"/>
            <a:ext cx="7772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dirty="0" smtClean="0"/>
              <a:t>Much like in other languages —need ‘;’ at end</a:t>
            </a:r>
            <a:r>
              <a:rPr lang="en-US" b="1" dirty="0" smtClean="0"/>
              <a:t>:</a:t>
            </a:r>
            <a:endParaRPr lang="en-US" b="1" dirty="0"/>
          </a:p>
          <a:p>
            <a:pPr>
              <a:spcBef>
                <a:spcPct val="25000"/>
              </a:spcBef>
            </a:pPr>
            <a:r>
              <a:rPr lang="en-US" b="1" dirty="0" smtClean="0">
                <a:solidFill>
                  <a:srgbClr val="741621"/>
                </a:solidFill>
              </a:rPr>
              <a:t>            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fr-BE" dirty="0">
                <a:solidFill>
                  <a:srgbClr val="800000"/>
                </a:solidFill>
              </a:rPr>
              <a:t>&lt;variable&gt;=  &lt;expression</a:t>
            </a:r>
            <a:r>
              <a:rPr lang="fr-BE" dirty="0" smtClean="0">
                <a:solidFill>
                  <a:srgbClr val="800000"/>
                </a:solidFill>
              </a:rPr>
              <a:t>&gt; ;</a:t>
            </a:r>
            <a:endParaRPr lang="en-US" b="1" dirty="0" smtClean="0">
              <a:solidFill>
                <a:srgbClr val="800000"/>
              </a:solidFill>
            </a:endParaRPr>
          </a:p>
          <a:p>
            <a:pPr>
              <a:spcBef>
                <a:spcPct val="25000"/>
              </a:spcBef>
            </a:pPr>
            <a:endParaRPr lang="en-US" dirty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09600" y="3235404"/>
            <a:ext cx="24384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1" dirty="0" err="1"/>
              <a:t>int</a:t>
            </a:r>
            <a:r>
              <a:rPr lang="en-US" sz="2200" dirty="0"/>
              <a:t> x</a:t>
            </a:r>
            <a:r>
              <a:rPr lang="en-US" sz="2200" dirty="0" smtClean="0"/>
              <a:t>;</a:t>
            </a:r>
          </a:p>
          <a:p>
            <a:r>
              <a:rPr lang="en-US" sz="2200" dirty="0" smtClean="0"/>
              <a:t>x= 10; </a:t>
            </a:r>
          </a:p>
          <a:p>
            <a:r>
              <a:rPr lang="en-US" sz="2200" dirty="0" smtClean="0"/>
              <a:t>… other code</a:t>
            </a:r>
          </a:p>
          <a:p>
            <a:r>
              <a:rPr lang="en-US" sz="2200" dirty="0"/>
              <a:t>x</a:t>
            </a:r>
            <a:r>
              <a:rPr lang="en-US" sz="2200" dirty="0" smtClean="0"/>
              <a:t>= x+1;</a:t>
            </a:r>
            <a:endParaRPr lang="en-US" sz="2200" dirty="0"/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3276600" y="3338592"/>
            <a:ext cx="5029200" cy="4302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 smtClean="0"/>
              <a:t>Have to declare x before assigning to it.</a:t>
            </a:r>
            <a:endParaRPr lang="en-US" sz="2200" dirty="0"/>
          </a:p>
        </p:txBody>
      </p:sp>
      <p:grpSp>
        <p:nvGrpSpPr>
          <p:cNvPr id="3" name="Group 2"/>
          <p:cNvGrpSpPr/>
          <p:nvPr/>
        </p:nvGrpSpPr>
        <p:grpSpPr>
          <a:xfrm>
            <a:off x="609600" y="5292804"/>
            <a:ext cx="7696200" cy="1107996"/>
            <a:chOff x="609600" y="4191000"/>
            <a:chExt cx="7696200" cy="1107996"/>
          </a:xfrm>
        </p:grpSpPr>
        <p:sp>
          <p:nvSpPr>
            <p:cNvPr id="49" name="Text Box 16"/>
            <p:cNvSpPr txBox="1">
              <a:spLocks noChangeArrowheads="1"/>
            </p:cNvSpPr>
            <p:nvPr/>
          </p:nvSpPr>
          <p:spPr bwMode="auto">
            <a:xfrm>
              <a:off x="609600" y="4191000"/>
              <a:ext cx="2438400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200" b="1" dirty="0" err="1"/>
                <a:t>int</a:t>
              </a:r>
              <a:r>
                <a:rPr lang="en-US" sz="2200" dirty="0"/>
                <a:t> </a:t>
              </a:r>
              <a:r>
                <a:rPr lang="en-US" sz="2200" dirty="0" smtClean="0"/>
                <a:t>x= 10; </a:t>
              </a:r>
            </a:p>
            <a:p>
              <a:r>
                <a:rPr lang="en-US" sz="2200" dirty="0" smtClean="0"/>
                <a:t>… other code</a:t>
              </a:r>
            </a:p>
            <a:p>
              <a:r>
                <a:rPr lang="en-US" sz="2200" dirty="0"/>
                <a:t>x</a:t>
              </a:r>
              <a:r>
                <a:rPr lang="en-US" sz="2200" dirty="0" smtClean="0"/>
                <a:t>= x+1;</a:t>
              </a:r>
              <a:endParaRPr lang="en-US" sz="2200" dirty="0"/>
            </a:p>
          </p:txBody>
        </p:sp>
        <p:sp>
          <p:nvSpPr>
            <p:cNvPr id="50" name="Text Box 17"/>
            <p:cNvSpPr txBox="1">
              <a:spLocks noChangeArrowheads="1"/>
            </p:cNvSpPr>
            <p:nvPr/>
          </p:nvSpPr>
          <p:spPr bwMode="auto">
            <a:xfrm>
              <a:off x="3276600" y="4191000"/>
              <a:ext cx="5029200" cy="1107996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200" dirty="0" smtClean="0"/>
                <a:t>Can combine declaration with an initializing assignment.  Shorthand for a declaration followed by an assignment.</a:t>
              </a:r>
              <a:endParaRPr lang="en-US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2109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/>
              <a:t>Assignment statement type restriction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967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7" name="Slide Number Placeholder 3"/>
          <p:cNvSpPr txBox="1">
            <a:spLocks/>
          </p:cNvSpPr>
          <p:nvPr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85800" y="1447800"/>
            <a:ext cx="77724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latin typeface="Times New Roman"/>
                <a:cs typeface="Times New Roman"/>
              </a:rPr>
              <a:t>Every expression has a type, which depends on its operators and the types of its operands in a natural way.</a:t>
            </a:r>
            <a:endParaRPr lang="en-US" dirty="0"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Rule</a:t>
            </a:r>
            <a:r>
              <a:rPr lang="en-US" dirty="0" smtClean="0">
                <a:latin typeface="Times New Roman"/>
                <a:cs typeface="Times New Roman"/>
              </a:rPr>
              <a:t>: In 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x= e; </a:t>
            </a:r>
            <a:r>
              <a:rPr lang="en-US" dirty="0" smtClean="0">
                <a:latin typeface="Times New Roman"/>
                <a:cs typeface="Times New Roman"/>
              </a:rPr>
              <a:t> type of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 has to be same as or narrower than type of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. Reason: To avoid possibly losing info without the programmer realizing it.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62000" y="3581400"/>
            <a:ext cx="7696200" cy="842665"/>
            <a:chOff x="838200" y="3957935"/>
            <a:chExt cx="7696200" cy="842665"/>
          </a:xfrm>
        </p:grpSpPr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3810000" y="4031159"/>
              <a:ext cx="4724400" cy="769441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200" dirty="0" smtClean="0"/>
                <a:t>The value of 5+1 is automatically cast from type </a:t>
              </a:r>
              <a:r>
                <a:rPr lang="en-US" sz="2200" b="1" dirty="0" err="1" smtClean="0"/>
                <a:t>int</a:t>
              </a:r>
              <a:r>
                <a:rPr lang="en-US" sz="2200" dirty="0" smtClean="0"/>
                <a:t> to type </a:t>
              </a:r>
              <a:r>
                <a:rPr lang="en-US" sz="2200" b="1" dirty="0" smtClean="0"/>
                <a:t>double</a:t>
              </a:r>
              <a:r>
                <a:rPr lang="en-US" sz="2200" dirty="0" smtClean="0"/>
                <a:t>.</a:t>
              </a:r>
              <a:endParaRPr lang="en-US" sz="2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8200" y="3957935"/>
              <a:ext cx="24775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d</a:t>
              </a:r>
              <a:r>
                <a:rPr lang="en-US" sz="2400" b="1" dirty="0" smtClean="0"/>
                <a:t>ouble</a:t>
              </a:r>
              <a:r>
                <a:rPr lang="en-US" sz="2400" dirty="0" smtClean="0"/>
                <a:t> y=  5 + 1;</a:t>
              </a:r>
              <a:endParaRPr lang="en-US" sz="2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85800" y="5436513"/>
            <a:ext cx="7772400" cy="769441"/>
            <a:chOff x="609600" y="4191000"/>
            <a:chExt cx="7772400" cy="769441"/>
          </a:xfrm>
        </p:grpSpPr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609600" y="4191000"/>
              <a:ext cx="28194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200" b="1" dirty="0" err="1"/>
                <a:t>int</a:t>
              </a:r>
              <a:r>
                <a:rPr lang="en-US" sz="2200" dirty="0"/>
                <a:t> </a:t>
              </a:r>
              <a:r>
                <a:rPr lang="en-US" sz="2200" dirty="0" smtClean="0"/>
                <a:t>x=  (</a:t>
              </a:r>
              <a:r>
                <a:rPr lang="en-US" sz="2200" b="1" dirty="0" err="1" smtClean="0"/>
                <a:t>int</a:t>
              </a:r>
              <a:r>
                <a:rPr lang="en-US" sz="2200" dirty="0" smtClean="0"/>
                <a:t>) (75.5 + 1); 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657600" y="4191000"/>
              <a:ext cx="4724400" cy="769441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200" dirty="0" smtClean="0"/>
                <a:t>You can cast to </a:t>
              </a:r>
              <a:r>
                <a:rPr lang="en-US" sz="2200" b="1" dirty="0" err="1" smtClean="0"/>
                <a:t>int</a:t>
              </a:r>
              <a:r>
                <a:rPr lang="en-US" sz="2200" dirty="0" smtClean="0"/>
                <a:t> explicitly.  76 will be stored in x. </a:t>
              </a:r>
              <a:endParaRPr lang="en-US" sz="2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85800" y="4648200"/>
            <a:ext cx="7772400" cy="685800"/>
            <a:chOff x="685800" y="4648200"/>
            <a:chExt cx="7772400" cy="685800"/>
          </a:xfrm>
        </p:grpSpPr>
        <p:grpSp>
          <p:nvGrpSpPr>
            <p:cNvPr id="3" name="Group 2"/>
            <p:cNvGrpSpPr/>
            <p:nvPr/>
          </p:nvGrpSpPr>
          <p:grpSpPr>
            <a:xfrm>
              <a:off x="685800" y="4724400"/>
              <a:ext cx="7772400" cy="430887"/>
              <a:chOff x="609600" y="4191000"/>
              <a:chExt cx="7772400" cy="430887"/>
            </a:xfrm>
          </p:grpSpPr>
          <p:sp>
            <p:nvSpPr>
              <p:cNvPr id="49" name="Text Box 16"/>
              <p:cNvSpPr txBox="1">
                <a:spLocks noChangeArrowheads="1"/>
              </p:cNvSpPr>
              <p:nvPr/>
            </p:nvSpPr>
            <p:spPr bwMode="auto">
              <a:xfrm>
                <a:off x="609600" y="4191000"/>
                <a:ext cx="2438400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200" b="1" dirty="0" err="1"/>
                  <a:t>int</a:t>
                </a:r>
                <a:r>
                  <a:rPr lang="en-US" sz="2200" dirty="0"/>
                  <a:t> </a:t>
                </a:r>
                <a:r>
                  <a:rPr lang="en-US" sz="2200" dirty="0" smtClean="0"/>
                  <a:t>x=  75.5 + </a:t>
                </a:r>
                <a:r>
                  <a:rPr lang="en-US" sz="2200" dirty="0"/>
                  <a:t>1</a:t>
                </a:r>
                <a:r>
                  <a:rPr lang="en-US" sz="2200" dirty="0" smtClean="0"/>
                  <a:t>; </a:t>
                </a:r>
              </a:p>
            </p:txBody>
          </p:sp>
          <p:sp>
            <p:nvSpPr>
              <p:cNvPr id="50" name="Text Box 17"/>
              <p:cNvSpPr txBox="1">
                <a:spLocks noChangeArrowheads="1"/>
              </p:cNvSpPr>
              <p:nvPr/>
            </p:nvSpPr>
            <p:spPr bwMode="auto">
              <a:xfrm>
                <a:off x="3657600" y="4191000"/>
                <a:ext cx="4724400" cy="430887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200" dirty="0" smtClean="0"/>
                  <a:t>Illegal: The </a:t>
                </a:r>
                <a:r>
                  <a:rPr lang="en-US" sz="2200" dirty="0" err="1" smtClean="0"/>
                  <a:t>exp</a:t>
                </a:r>
                <a:r>
                  <a:rPr lang="en-US" sz="2200" dirty="0" smtClean="0"/>
                  <a:t> value is of type </a:t>
                </a:r>
                <a:r>
                  <a:rPr lang="en-US" sz="2200" b="1" dirty="0" smtClean="0"/>
                  <a:t>double</a:t>
                </a:r>
                <a:r>
                  <a:rPr lang="en-US" sz="2200" dirty="0" smtClean="0"/>
                  <a:t>.</a:t>
                </a:r>
                <a:endParaRPr lang="en-US" sz="2200" dirty="0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1143000" y="4648200"/>
              <a:ext cx="1219200" cy="6858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219200" y="4724400"/>
              <a:ext cx="1143000" cy="6096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25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/>
              <a:t>A function in Matlab, Python, and Java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967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7" name="Slide Number Placeholder 3"/>
          <p:cNvSpPr txBox="1">
            <a:spLocks/>
          </p:cNvSpPr>
          <p:nvPr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09600" y="1524000"/>
            <a:ext cx="3886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Times New Roman"/>
                <a:cs typeface="Times New Roman"/>
              </a:rPr>
              <a:t>f</a:t>
            </a:r>
            <a:r>
              <a:rPr lang="en-US" b="1" dirty="0" smtClean="0">
                <a:latin typeface="Times New Roman"/>
                <a:cs typeface="Times New Roman"/>
              </a:rPr>
              <a:t>unction</a:t>
            </a:r>
            <a:r>
              <a:rPr lang="en-US" dirty="0" smtClean="0">
                <a:latin typeface="Times New Roman"/>
                <a:cs typeface="Times New Roman"/>
              </a:rPr>
              <a:t> s </a:t>
            </a:r>
            <a:r>
              <a:rPr lang="en-US" dirty="0">
                <a:latin typeface="Times New Roman"/>
                <a:cs typeface="Times New Roman"/>
              </a:rPr>
              <a:t>= </a:t>
            </a:r>
            <a:r>
              <a:rPr lang="en-US" dirty="0" smtClean="0">
                <a:latin typeface="Times New Roman"/>
                <a:cs typeface="Times New Roman"/>
              </a:rPr>
              <a:t>sum(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, b)</a:t>
            </a:r>
          </a:p>
          <a:p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%  Return sum of a and b</a:t>
            </a:r>
          </a:p>
          <a:p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= </a:t>
            </a:r>
            <a:r>
              <a:rPr lang="ro-RO" dirty="0" smtClean="0">
                <a:latin typeface="Times New Roman"/>
                <a:cs typeface="Times New Roman"/>
              </a:rPr>
              <a:t>a + b;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33400" y="4648200"/>
            <a:ext cx="807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/>
              <a:t>/** return sum of a and b */</a:t>
            </a:r>
          </a:p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static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sum(</a:t>
            </a:r>
            <a:r>
              <a:rPr lang="en-US" b="1" dirty="0" smtClean="0"/>
              <a:t>double</a:t>
            </a:r>
            <a:r>
              <a:rPr lang="en-US" dirty="0" smtClean="0"/>
              <a:t> a, </a:t>
            </a:r>
            <a:r>
              <a:rPr lang="en-US" b="1" dirty="0" smtClean="0"/>
              <a:t>double</a:t>
            </a:r>
            <a:r>
              <a:rPr lang="en-US" dirty="0" smtClean="0"/>
              <a:t> b) {</a:t>
            </a:r>
          </a:p>
          <a:p>
            <a:r>
              <a:rPr lang="ro-RO" dirty="0" smtClean="0"/>
              <a:t>     </a:t>
            </a:r>
            <a:r>
              <a:rPr lang="ro-RO" b="1" dirty="0" smtClean="0"/>
              <a:t>return</a:t>
            </a:r>
            <a:r>
              <a:rPr lang="ro-RO" dirty="0" smtClean="0"/>
              <a:t> a + b;</a:t>
            </a:r>
          </a:p>
          <a:p>
            <a:r>
              <a:rPr lang="ro-RO" dirty="0">
                <a:latin typeface="Times New Roman"/>
                <a:cs typeface="Times New Roman"/>
              </a:rPr>
              <a:t>}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838272"/>
            <a:ext cx="402405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/>
                <a:cs typeface="Times New Roman"/>
              </a:rPr>
              <a:t>def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sum(</a:t>
            </a:r>
            <a:r>
              <a:rPr lang="en-US" sz="2400" dirty="0"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dirty="0">
                <a:latin typeface="Times New Roman"/>
                <a:cs typeface="Times New Roman"/>
              </a:rPr>
              <a:t>b</a:t>
            </a:r>
            <a:r>
              <a:rPr lang="en-US" sz="2400" dirty="0" smtClean="0">
                <a:latin typeface="Times New Roman"/>
                <a:cs typeface="Times New Roman"/>
              </a:rPr>
              <a:t>):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dirty="0">
                <a:latin typeface="Times New Roman"/>
                <a:cs typeface="Times New Roman"/>
              </a:rPr>
              <a:t>"</a:t>
            </a:r>
            <a:r>
              <a:rPr lang="en-US" sz="2400" dirty="0" smtClean="0">
                <a:latin typeface="Times New Roman"/>
                <a:cs typeface="Times New Roman"/>
              </a:rPr>
              <a:t>"" return sum of a and b</a:t>
            </a:r>
            <a:r>
              <a:rPr lang="en-US" sz="2400" dirty="0">
                <a:latin typeface="Times New Roman"/>
                <a:cs typeface="Times New Roman"/>
              </a:rPr>
              <a:t>"""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  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a + b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2703" y="1524000"/>
            <a:ext cx="1082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Matlab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39458" y="2819400"/>
            <a:ext cx="99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Python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886200" y="5486400"/>
            <a:ext cx="4728245" cy="983397"/>
            <a:chOff x="3886200" y="5486400"/>
            <a:chExt cx="4728245" cy="983397"/>
          </a:xfrm>
        </p:grpSpPr>
        <p:sp>
          <p:nvSpPr>
            <p:cNvPr id="10" name="TextBox 9"/>
            <p:cNvSpPr txBox="1"/>
            <p:nvPr/>
          </p:nvSpPr>
          <p:spPr>
            <a:xfrm>
              <a:off x="5867400" y="5638800"/>
              <a:ext cx="2747045" cy="830997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Declarations of parameters a and b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3886200" y="5486400"/>
              <a:ext cx="990600" cy="0"/>
            </a:xfrm>
            <a:prstGeom prst="line">
              <a:avLst/>
            </a:prstGeom>
            <a:ln w="47625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181600" y="5486400"/>
              <a:ext cx="990600" cy="0"/>
            </a:xfrm>
            <a:prstGeom prst="line">
              <a:avLst/>
            </a:prstGeom>
            <a:ln w="47625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19600" y="6248400"/>
              <a:ext cx="1524000" cy="0"/>
            </a:xfrm>
            <a:prstGeom prst="line">
              <a:avLst/>
            </a:prstGeom>
            <a:ln w="47625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715000" y="5486400"/>
              <a:ext cx="0" cy="762000"/>
            </a:xfrm>
            <a:prstGeom prst="line">
              <a:avLst/>
            </a:prstGeom>
            <a:ln w="47625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19600" y="5486400"/>
              <a:ext cx="0" cy="762000"/>
            </a:xfrm>
            <a:prstGeom prst="line">
              <a:avLst/>
            </a:prstGeom>
            <a:ln w="47625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977355" y="5486400"/>
            <a:ext cx="1604045" cy="995065"/>
            <a:chOff x="3653755" y="5486400"/>
            <a:chExt cx="1604045" cy="995065"/>
          </a:xfrm>
        </p:grpSpPr>
        <p:sp>
          <p:nvSpPr>
            <p:cNvPr id="33" name="TextBox 32"/>
            <p:cNvSpPr txBox="1"/>
            <p:nvPr/>
          </p:nvSpPr>
          <p:spPr>
            <a:xfrm>
              <a:off x="3653755" y="6019800"/>
              <a:ext cx="1604045" cy="461665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/>
                <a:t>r</a:t>
              </a:r>
              <a:r>
                <a:rPr lang="en-US" sz="2400" dirty="0" smtClean="0"/>
                <a:t>eturn type</a:t>
              </a:r>
              <a:endParaRPr lang="en-US" sz="2400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3886200" y="5486400"/>
              <a:ext cx="990600" cy="0"/>
            </a:xfrm>
            <a:prstGeom prst="line">
              <a:avLst/>
            </a:prstGeom>
            <a:ln w="47625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33" idx="0"/>
            </p:cNvCxnSpPr>
            <p:nvPr/>
          </p:nvCxnSpPr>
          <p:spPr>
            <a:xfrm>
              <a:off x="4415755" y="5486400"/>
              <a:ext cx="40023" cy="533400"/>
            </a:xfrm>
            <a:prstGeom prst="line">
              <a:avLst/>
            </a:prstGeom>
            <a:ln w="47625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114800" y="3886200"/>
            <a:ext cx="4495800" cy="1200328"/>
            <a:chOff x="4114800" y="3886200"/>
            <a:chExt cx="4495800" cy="1200328"/>
          </a:xfrm>
        </p:grpSpPr>
        <p:sp>
          <p:nvSpPr>
            <p:cNvPr id="23" name="TextBox 22"/>
            <p:cNvSpPr txBox="1"/>
            <p:nvPr/>
          </p:nvSpPr>
          <p:spPr>
            <a:xfrm>
              <a:off x="6477000" y="3886200"/>
              <a:ext cx="2133600" cy="120032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Specification:</a:t>
              </a:r>
            </a:p>
            <a:p>
              <a:pPr algn="r"/>
              <a:r>
                <a:rPr lang="en-US" sz="2400" dirty="0"/>
                <a:t>i</a:t>
              </a:r>
              <a:r>
                <a:rPr lang="en-US" sz="2400" dirty="0" smtClean="0"/>
                <a:t>n comment</a:t>
              </a:r>
            </a:p>
            <a:p>
              <a:pPr algn="r"/>
              <a:r>
                <a:rPr lang="en-US" sz="2400" dirty="0"/>
                <a:t>b</a:t>
              </a:r>
              <a:r>
                <a:rPr lang="en-US" sz="2400" dirty="0" smtClean="0"/>
                <a:t>efore function</a:t>
              </a:r>
              <a:endParaRPr lang="en-US" sz="2400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 flipH="1">
              <a:off x="4114800" y="4876800"/>
              <a:ext cx="2438400" cy="0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5444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What’s CS 2110 about?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Computational tools are “universal” but</a:t>
            </a:r>
            <a:br>
              <a:rPr lang="en-US" dirty="0" smtClean="0"/>
            </a:br>
            <a:r>
              <a:rPr lang="en-US" dirty="0" smtClean="0"/>
              <a:t>the key is to master computational thinking. </a:t>
            </a:r>
          </a:p>
          <a:p>
            <a:pPr lvl="1"/>
            <a:r>
              <a:rPr lang="en-US" dirty="0" smtClean="0"/>
              <a:t>Looking at problems in ways that lead naturally to highly effective, correct, computational solutions</a:t>
            </a:r>
          </a:p>
          <a:p>
            <a:pPr lvl="1"/>
            <a:r>
              <a:rPr lang="en-US" dirty="0" smtClean="0"/>
              <a:t>There are many ways to do anything, but some are </a:t>
            </a:r>
            <a:r>
              <a:rPr lang="en-US" dirty="0" smtClean="0"/>
              <a:t>better </a:t>
            </a:r>
            <a:r>
              <a:rPr lang="en-US" dirty="0" smtClean="0"/>
              <a:t>than others</a:t>
            </a:r>
          </a:p>
          <a:p>
            <a:r>
              <a:rPr lang="en-US" dirty="0" smtClean="0"/>
              <a:t>Mastery of computational thinking will help you become a master of the universe!  </a:t>
            </a:r>
          </a:p>
          <a:p>
            <a:r>
              <a:rPr lang="en-US" dirty="0" smtClean="0"/>
              <a:t>Great job prospects with high salaries…</a:t>
            </a:r>
            <a:endParaRPr lang="fr-BE" dirty="0"/>
          </a:p>
        </p:txBody>
      </p:sp>
      <p:pic>
        <p:nvPicPr>
          <p:cNvPr id="5" name="Picture 2" descr="http://blog.evaria.com/wp-content/uploads/2007/08/swiss-army-kni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33400"/>
            <a:ext cx="1714500" cy="13853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Is CS2110 right for you?</a:t>
            </a:r>
            <a:endParaRPr lang="fr-BE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200" u="sng" dirty="0" smtClean="0"/>
              <a:t>Knowledge of Java not required</a:t>
            </a:r>
          </a:p>
          <a:p>
            <a:pPr lvl="1"/>
            <a:r>
              <a:rPr lang="en-US" sz="2200" dirty="0" smtClean="0"/>
              <a:t>Only ~</a:t>
            </a:r>
            <a:r>
              <a:rPr lang="en-US" sz="2200" dirty="0"/>
              <a:t>3</a:t>
            </a:r>
            <a:r>
              <a:rPr lang="en-US" sz="2200" dirty="0" smtClean="0"/>
              <a:t>0% of you know Java –others know </a:t>
            </a:r>
            <a:r>
              <a:rPr lang="en-US" sz="2200" dirty="0" err="1" smtClean="0"/>
              <a:t>Matlab</a:t>
            </a:r>
            <a:r>
              <a:rPr lang="en-US" sz="2200" dirty="0" smtClean="0"/>
              <a:t>, Python …</a:t>
            </a:r>
          </a:p>
          <a:p>
            <a:pPr lvl="1"/>
            <a:r>
              <a:rPr lang="en-US" sz="2200" dirty="0" smtClean="0"/>
              <a:t>Requirement: comfort with some programming language, on the level of CS1110 (Python based) and CS1112 (</a:t>
            </a:r>
            <a:r>
              <a:rPr lang="en-US" sz="2200" dirty="0" err="1" smtClean="0"/>
              <a:t>Matlab</a:t>
            </a:r>
            <a:r>
              <a:rPr lang="en-US" sz="2200" dirty="0" smtClean="0"/>
              <a:t> based). </a:t>
            </a:r>
          </a:p>
          <a:p>
            <a:pPr marL="365760" lvl="1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Prior knowledge of OO not required.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We assume you do not know Java!</a:t>
            </a:r>
            <a:endParaRPr lang="en-US" sz="2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Homework!</a:t>
            </a:r>
            <a:endParaRPr lang="fr-BE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2057400"/>
            <a:ext cx="8393743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Homework 1.</a:t>
            </a:r>
            <a:r>
              <a:rPr lang="en-US" sz="2400" dirty="0" smtClean="0"/>
              <a:t> Read article </a:t>
            </a:r>
            <a:r>
              <a:rPr lang="en-US" sz="2400" dirty="0">
                <a:solidFill>
                  <a:srgbClr val="800000"/>
                </a:solidFill>
              </a:rPr>
              <a:t>Why Software is So </a:t>
            </a:r>
            <a:r>
              <a:rPr lang="en-US" sz="2400" dirty="0" smtClean="0">
                <a:solidFill>
                  <a:srgbClr val="800000"/>
                </a:solidFill>
              </a:rPr>
              <a:t>Bad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                     Link:  Course website -&gt;  Lectures notes   (Lecture 1)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Homework 2. </a:t>
            </a:r>
            <a:r>
              <a:rPr lang="en-US" sz="2400" dirty="0" smtClean="0"/>
              <a:t>Get Java and Eclipse on your computer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Homework 3. </a:t>
            </a:r>
            <a:r>
              <a:rPr lang="en-US" sz="2400" dirty="0" smtClean="0"/>
              <a:t>Spend some time perusing the course website.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Look at course information, resources, links, etc.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  <a:p>
            <a:pPr marL="1768475" indent="-1768475"/>
            <a:r>
              <a:rPr lang="en-US" sz="2400" b="1" dirty="0" smtClean="0">
                <a:solidFill>
                  <a:srgbClr val="FF0000"/>
                </a:solidFill>
              </a:rPr>
              <a:t>Homework 4.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BEFORE EACH LECTURE</a:t>
            </a:r>
            <a:r>
              <a:rPr lang="en-US" sz="2400" dirty="0" smtClean="0"/>
              <a:t>: download the </a:t>
            </a:r>
            <a:r>
              <a:rPr lang="en-US" sz="2400" dirty="0" err="1" smtClean="0"/>
              <a:t>pdf</a:t>
            </a:r>
            <a:r>
              <a:rPr lang="en-US" sz="2400" dirty="0" smtClean="0"/>
              <a:t> form of the slides, bring them to class, and look through them during the lecture. We will be projecting not only PPT but also Eclipse and other things; having the PPT slides in paper form or on your laptop/tablet can help you during the lecture</a:t>
            </a:r>
          </a:p>
        </p:txBody>
      </p:sp>
    </p:spTree>
    <p:extLst>
      <p:ext uri="{BB962C8B-B14F-4D97-AF65-F5344CB8AC3E}">
        <p14:creationId xmlns:p14="http://schemas.microsoft.com/office/powerpoint/2010/main" val="1606318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 10:10-11am, </a:t>
            </a:r>
            <a:r>
              <a:rPr lang="fr-BE" dirty="0" err="1" smtClean="0"/>
              <a:t>Statler</a:t>
            </a:r>
            <a:r>
              <a:rPr lang="fr-BE" dirty="0" smtClean="0"/>
              <a:t> auditorium</a:t>
            </a:r>
          </a:p>
          <a:p>
            <a:pPr lvl="1"/>
            <a:r>
              <a:rPr lang="fr-BE" dirty="0" smtClean="0"/>
              <a:t>Attendance mandatory</a:t>
            </a:r>
          </a:p>
          <a:p>
            <a:pPr lvl="1"/>
            <a:endParaRPr lang="fr-BE" dirty="0" smtClean="0"/>
          </a:p>
          <a:p>
            <a:pPr lvl="1"/>
            <a:endParaRPr lang="fr-BE" dirty="0" smtClean="0"/>
          </a:p>
          <a:p>
            <a:r>
              <a:rPr lang="en-US" dirty="0" smtClean="0"/>
              <a:t>ENGRD 2110 or CS 2110?</a:t>
            </a:r>
          </a:p>
          <a:p>
            <a:pPr lvl="1"/>
            <a:r>
              <a:rPr lang="en-US" b="1" dirty="0" smtClean="0"/>
              <a:t>Same course! </a:t>
            </a:r>
            <a:r>
              <a:rPr lang="en-US" dirty="0"/>
              <a:t>We call it CS 2110 in online materials</a:t>
            </a:r>
          </a:p>
          <a:p>
            <a:pPr lvl="1"/>
            <a:r>
              <a:rPr lang="en-US" dirty="0"/>
              <a:t>Non-engineers sign up for CS 2110</a:t>
            </a:r>
          </a:p>
          <a:p>
            <a:pPr lvl="1"/>
            <a:r>
              <a:rPr lang="en-US" dirty="0"/>
              <a:t>Engineers sign up for ENGRD 2110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3012" name="Picture 4" descr="http://www.kent.ac.uk/careers/pics/ProfAbsentMin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76200"/>
            <a:ext cx="1800225" cy="1800225"/>
          </a:xfrm>
          <a:prstGeom prst="rect">
            <a:avLst/>
          </a:prstGeom>
          <a:noFill/>
        </p:spPr>
      </p:pic>
      <p:pic>
        <p:nvPicPr>
          <p:cNvPr id="6" name="Picture 2" descr="http://tbn0.google.com/images?q=tbn:dvbkIjDCZPLH5M:http://wilsonshistoryclass.com/blog/wp-content/uploads/2008/11/sleepinggir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2133600"/>
            <a:ext cx="1666875" cy="1764927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Sections (Recitations)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4648200" cy="3886200"/>
          </a:xfrm>
          <a:ln>
            <a:solidFill>
              <a:srgbClr val="8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 </a:t>
            </a:r>
            <a:r>
              <a:rPr lang="en-US" sz="2400" dirty="0">
                <a:latin typeface="Times New Roman"/>
                <a:cs typeface="Times New Roman"/>
              </a:rPr>
              <a:t>12:20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latin typeface="Times New Roman"/>
                <a:cs typeface="Times New Roman"/>
              </a:rPr>
              <a:t>4 </a:t>
            </a:r>
            <a:r>
              <a:rPr lang="en-US" sz="2400" dirty="0" smtClean="0">
                <a:latin typeface="Times New Roman"/>
                <a:cs typeface="Times New Roman"/>
              </a:rPr>
              <a:t>sections:   </a:t>
            </a:r>
            <a:r>
              <a:rPr lang="en-US" sz="2400" dirty="0" smtClean="0">
                <a:latin typeface="Times New Roman"/>
                <a:cs typeface="Times New Roman"/>
              </a:rPr>
              <a:t>44, 44, 21, 0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 </a:t>
            </a:r>
            <a:r>
              <a:rPr lang="en-US" sz="2400" dirty="0">
                <a:latin typeface="Times New Roman"/>
                <a:cs typeface="Times New Roman"/>
              </a:rPr>
              <a:t>1:25 </a:t>
            </a: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2 </a:t>
            </a:r>
            <a:r>
              <a:rPr lang="en-US" sz="2400" dirty="0" smtClean="0">
                <a:latin typeface="Times New Roman"/>
                <a:cs typeface="Times New Roman"/>
              </a:rPr>
              <a:t>sections:   </a:t>
            </a:r>
            <a:r>
              <a:rPr lang="en-US" sz="2400" dirty="0" smtClean="0">
                <a:latin typeface="Times New Roman"/>
                <a:cs typeface="Times New Roman"/>
              </a:rPr>
              <a:t>46, 25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 </a:t>
            </a:r>
            <a:r>
              <a:rPr lang="en-US" sz="2400" dirty="0">
                <a:latin typeface="Times New Roman"/>
                <a:cs typeface="Times New Roman"/>
              </a:rPr>
              <a:t>2:30 </a:t>
            </a:r>
            <a:r>
              <a:rPr lang="en-US" sz="2400" dirty="0" smtClean="0">
                <a:latin typeface="Times New Roman"/>
                <a:cs typeface="Times New Roman"/>
              </a:rPr>
              <a:t>    2 sections:   </a:t>
            </a:r>
            <a:r>
              <a:rPr lang="en-US" sz="2400" dirty="0" smtClean="0">
                <a:latin typeface="Times New Roman"/>
                <a:cs typeface="Times New Roman"/>
              </a:rPr>
              <a:t>40, 4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 </a:t>
            </a:r>
            <a:r>
              <a:rPr lang="en-US" sz="2400" dirty="0">
                <a:latin typeface="Times New Roman"/>
                <a:cs typeface="Times New Roman"/>
              </a:rPr>
              <a:t>3:35 </a:t>
            </a:r>
            <a:r>
              <a:rPr lang="en-US" sz="2400" dirty="0" smtClean="0">
                <a:latin typeface="Times New Roman"/>
                <a:cs typeface="Times New Roman"/>
              </a:rPr>
              <a:t>    1 section:    </a:t>
            </a:r>
            <a:r>
              <a:rPr lang="en-US" sz="2400" dirty="0" smtClean="0">
                <a:latin typeface="Times New Roman"/>
                <a:cs typeface="Times New Roman"/>
              </a:rPr>
              <a:t>27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W </a:t>
            </a:r>
            <a:r>
              <a:rPr lang="en-US" sz="2400" dirty="0">
                <a:latin typeface="Times New Roman"/>
                <a:cs typeface="Times New Roman"/>
              </a:rPr>
              <a:t>12:20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2 </a:t>
            </a:r>
            <a:r>
              <a:rPr lang="en-US" sz="2400" dirty="0" smtClean="0">
                <a:latin typeface="Times New Roman"/>
                <a:cs typeface="Times New Roman"/>
              </a:rPr>
              <a:t>sections:   </a:t>
            </a:r>
            <a:r>
              <a:rPr lang="en-US" sz="2400" dirty="0" smtClean="0">
                <a:latin typeface="Times New Roman"/>
                <a:cs typeface="Times New Roman"/>
              </a:rPr>
              <a:t>36, 22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W 01</a:t>
            </a:r>
            <a:r>
              <a:rPr lang="en-US" sz="2400" dirty="0">
                <a:latin typeface="Times New Roman"/>
                <a:cs typeface="Times New Roman"/>
              </a:rPr>
              <a:t>:25 </a:t>
            </a:r>
            <a:r>
              <a:rPr lang="en-US" sz="2400" dirty="0" smtClean="0">
                <a:latin typeface="Times New Roman"/>
                <a:cs typeface="Times New Roman"/>
              </a:rPr>
              <a:t> 2 sections:   33, </a:t>
            </a:r>
            <a:r>
              <a:rPr lang="en-US" sz="2400" dirty="0" smtClean="0">
                <a:latin typeface="Times New Roman"/>
                <a:cs typeface="Times New Roman"/>
              </a:rPr>
              <a:t>18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W 02</a:t>
            </a:r>
            <a:r>
              <a:rPr lang="en-US" sz="2400" dirty="0">
                <a:latin typeface="Times New Roman"/>
                <a:cs typeface="Times New Roman"/>
              </a:rPr>
              <a:t>:30 </a:t>
            </a:r>
            <a:r>
              <a:rPr lang="en-US" sz="2400" dirty="0" smtClean="0">
                <a:latin typeface="Times New Roman"/>
                <a:cs typeface="Times New Roman"/>
              </a:rPr>
              <a:t> 1 section:    </a:t>
            </a:r>
            <a:r>
              <a:rPr lang="en-US" sz="2400" dirty="0" smtClean="0">
                <a:latin typeface="Times New Roman"/>
                <a:cs typeface="Times New Roman"/>
              </a:rPr>
              <a:t>27, 6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W 07</a:t>
            </a:r>
            <a:r>
              <a:rPr lang="en-US" sz="2400" dirty="0">
                <a:latin typeface="Times New Roman"/>
                <a:cs typeface="Times New Roman"/>
              </a:rPr>
              <a:t>:30 </a:t>
            </a:r>
            <a:r>
              <a:rPr lang="en-US" sz="2400" dirty="0" smtClean="0">
                <a:latin typeface="Times New Roman"/>
                <a:cs typeface="Times New Roman"/>
              </a:rPr>
              <a:t> 1 section:    </a:t>
            </a:r>
            <a:r>
              <a:rPr lang="en-US" sz="2400" dirty="0" smtClean="0">
                <a:latin typeface="Times New Roman"/>
                <a:cs typeface="Times New Roman"/>
              </a:rPr>
              <a:t>10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914400"/>
            <a:ext cx="32004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time </a:t>
            </a:r>
            <a:r>
              <a:rPr lang="en-US" sz="2400" dirty="0" smtClean="0"/>
              <a:t>EARLY, </a:t>
            </a:r>
            <a:r>
              <a:rPr lang="en-US" sz="2400" dirty="0" smtClean="0"/>
              <a:t>visit </a:t>
            </a:r>
            <a:r>
              <a:rPr lang="en-US" sz="2400" dirty="0" err="1" smtClean="0"/>
              <a:t>StudentCenter</a:t>
            </a:r>
            <a:r>
              <a:rPr lang="en-US" sz="2400" dirty="0" smtClean="0"/>
              <a:t> and change your section to even out the numbers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4400" y="3048000"/>
            <a:ext cx="4150358" cy="2895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</a:t>
            </a:r>
            <a:r>
              <a:rPr lang="en-US" sz="2400" dirty="0" smtClean="0"/>
              <a:t>ttendance is mandatory</a:t>
            </a:r>
          </a:p>
          <a:p>
            <a:r>
              <a:rPr lang="en-US" sz="2400" dirty="0" smtClean="0"/>
              <a:t>Sometimes review, help on homework, </a:t>
            </a:r>
            <a:r>
              <a:rPr lang="fr-BE" sz="2400" dirty="0" smtClean="0"/>
              <a:t>new material</a:t>
            </a:r>
          </a:p>
          <a:p>
            <a:r>
              <a:rPr lang="en-US" sz="2400" dirty="0" smtClean="0"/>
              <a:t>No permission needed to switch sections, but do register for whichever one you attend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848072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CS2111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“enrichment” course</a:t>
            </a:r>
          </a:p>
          <a:p>
            <a:r>
              <a:rPr lang="en-US" dirty="0"/>
              <a:t>We </a:t>
            </a:r>
            <a:r>
              <a:rPr lang="en-US" dirty="0" smtClean="0"/>
              <a:t>want </a:t>
            </a:r>
            <a:r>
              <a:rPr lang="en-US" dirty="0"/>
              <a:t>to help students who might otherwise feel  overwhelmed by </a:t>
            </a:r>
            <a:r>
              <a:rPr lang="en-US" dirty="0" smtClean="0"/>
              <a:t>CS2110</a:t>
            </a:r>
          </a:p>
          <a:p>
            <a:r>
              <a:rPr lang="en-US" dirty="0" smtClean="0"/>
              <a:t>Gives more explanation of core ideas behind Java, programming, data structures, assignments, etc.</a:t>
            </a:r>
          </a:p>
          <a:p>
            <a:r>
              <a:rPr lang="en-US" dirty="0" smtClean="0"/>
              <a:t>Taught by </a:t>
            </a:r>
            <a:r>
              <a:rPr lang="en-US" dirty="0" smtClean="0"/>
              <a:t>Foster and Gries, </a:t>
            </a:r>
            <a:r>
              <a:rPr lang="en-US" dirty="0" smtClean="0"/>
              <a:t>1 credit S/U</a:t>
            </a:r>
          </a:p>
          <a:p>
            <a:r>
              <a:rPr lang="en-US" dirty="0"/>
              <a:t>O</a:t>
            </a:r>
            <a:r>
              <a:rPr lang="en-US" dirty="0" smtClean="0"/>
              <a:t>nly for students who also take CS2110</a:t>
            </a:r>
          </a:p>
          <a:p>
            <a:r>
              <a:rPr lang="en-US" dirty="0" smtClean="0"/>
              <a:t>Only requirement: Attend weekly lecture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87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3742</TotalTime>
  <Words>2472</Words>
  <Application>Microsoft Macintosh PowerPoint</Application>
  <PresentationFormat>On-screen Show (4:3)</PresentationFormat>
  <Paragraphs>367</Paragraphs>
  <Slides>33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Median</vt:lpstr>
      <vt:lpstr>CS/ENGRD 2110 Fall2015</vt:lpstr>
      <vt:lpstr>Welcome to CS2110!</vt:lpstr>
      <vt:lpstr>Welcome to CS2110!</vt:lpstr>
      <vt:lpstr>What’s CS 2110 about?</vt:lpstr>
      <vt:lpstr>Is CS2110 right for you?</vt:lpstr>
      <vt:lpstr>Homework!</vt:lpstr>
      <vt:lpstr>Lectures</vt:lpstr>
      <vt:lpstr>Sections (Recitations)</vt:lpstr>
      <vt:lpstr>CS2111</vt:lpstr>
      <vt:lpstr>Academic Excellence Workshops</vt:lpstr>
      <vt:lpstr>Piazza</vt:lpstr>
      <vt:lpstr>Resources</vt:lpstr>
      <vt:lpstr>Obtaining Java</vt:lpstr>
      <vt:lpstr>Eclipse IDE</vt:lpstr>
      <vt:lpstr>DrJava IDE</vt:lpstr>
      <vt:lpstr>Coursework</vt:lpstr>
      <vt:lpstr>Assignments</vt:lpstr>
      <vt:lpstr>Academic Integrity… Trust but verify!</vt:lpstr>
      <vt:lpstr>Types in Java</vt:lpstr>
      <vt:lpstr>Type: Set of values          together with operations on them.</vt:lpstr>
      <vt:lpstr>The integers as the basis</vt:lpstr>
      <vt:lpstr>Type: Set of values          together with operations on them.</vt:lpstr>
      <vt:lpstr>Weakly typed versus strongly typed</vt:lpstr>
      <vt:lpstr>Type: Set of values          together with operations on them.</vt:lpstr>
      <vt:lpstr>Most-used ‘primitive’ types</vt:lpstr>
      <vt:lpstr>About ‘primitive’ type int</vt:lpstr>
      <vt:lpstr>Primitive number types</vt:lpstr>
      <vt:lpstr>Casting among types</vt:lpstr>
      <vt:lpstr>Char is a number type!</vt:lpstr>
      <vt:lpstr>Basic Variable Declaration</vt:lpstr>
      <vt:lpstr>Assignment statement</vt:lpstr>
      <vt:lpstr>Assignment statement type restriction</vt:lpstr>
      <vt:lpstr>A function in Matlab, Python, and Java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194</cp:revision>
  <cp:lastPrinted>2014-08-23T12:52:15Z</cp:lastPrinted>
  <dcterms:created xsi:type="dcterms:W3CDTF">2006-08-16T00:00:00Z</dcterms:created>
  <dcterms:modified xsi:type="dcterms:W3CDTF">2015-08-24T00:34:02Z</dcterms:modified>
</cp:coreProperties>
</file>