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74" r:id="rId3"/>
    <p:sldId id="291" r:id="rId4"/>
    <p:sldId id="276" r:id="rId5"/>
    <p:sldId id="257" r:id="rId6"/>
    <p:sldId id="277" r:id="rId7"/>
    <p:sldId id="259" r:id="rId8"/>
    <p:sldId id="290" r:id="rId9"/>
    <p:sldId id="279" r:id="rId10"/>
    <p:sldId id="256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DD"/>
    <a:srgbClr val="F0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02" autoAdjust="0"/>
  </p:normalViewPr>
  <p:slideViewPr>
    <p:cSldViewPr snapToGrid="0" snapToObjects="1">
      <p:cViewPr varScale="1">
        <p:scale>
          <a:sx n="101" d="100"/>
          <a:sy n="101" d="100"/>
        </p:scale>
        <p:origin x="-2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A976-C291-F44E-94D9-FAB3876D81F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4E30-8B5D-D144-AA65-E76EFBACB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3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F1A19-8E06-054A-972A-7A7F2AFAF7E2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E5EA7-9DEB-9240-AD9A-EC2C1DB0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5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abridged.merriam-webster.com/unabridged/enumerat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used &lt;String&gt;</a:t>
            </a:r>
            <a:r>
              <a:rPr lang="en-US" baseline="0" dirty="0" smtClean="0"/>
              <a:t> only as an example. Elements can be any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now introduce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, which requires the function shown: an Iterator!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3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Implementing</a:t>
            </a:r>
            <a:r>
              <a:rPr lang="en-US" baseline="0" dirty="0" smtClean="0"/>
              <a:t>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 requires overriding function iterator&lt;T&gt;. As you can see, that function returns an</a:t>
            </a:r>
          </a:p>
          <a:p>
            <a:r>
              <a:rPr lang="en-US" baseline="0" dirty="0" smtClean="0"/>
              <a:t>Object of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, which implement iterator, meaning the object provides methods for enumerating elements of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4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now, Java has the </a:t>
            </a:r>
            <a:r>
              <a:rPr lang="en-US" dirty="0" err="1" smtClean="0"/>
              <a:t>foreach</a:t>
            </a:r>
            <a:r>
              <a:rPr lang="en-US" dirty="0" smtClean="0"/>
              <a:t> loop. And, since </a:t>
            </a:r>
            <a:r>
              <a:rPr lang="en-US" dirty="0" err="1" smtClean="0"/>
              <a:t>HashSet</a:t>
            </a:r>
            <a:r>
              <a:rPr lang="en-US" dirty="0" smtClean="0"/>
              <a:t> implements </a:t>
            </a:r>
            <a:r>
              <a:rPr lang="en-US" dirty="0" err="1" smtClean="0"/>
              <a:t>iterable</a:t>
            </a:r>
            <a:r>
              <a:rPr lang="en-US" dirty="0" smtClean="0"/>
              <a:t>, one can use</a:t>
            </a:r>
            <a:r>
              <a:rPr lang="en-US" baseline="0" dirty="0" smtClean="0"/>
              <a:t> it on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 is important to tell students that Java will translate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statement to the code on the left. Think of the</a:t>
            </a:r>
          </a:p>
          <a:p>
            <a:r>
              <a:rPr lang="en-US" baseline="0" dirty="0" err="1" smtClean="0"/>
              <a:t>foreach</a:t>
            </a:r>
            <a:r>
              <a:rPr lang="en-US" baseline="0" dirty="0" smtClean="0"/>
              <a:t> as simply syntactic sugar for the code on the left.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9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use the </a:t>
            </a:r>
            <a:r>
              <a:rPr lang="en-US" dirty="0" err="1" smtClean="0"/>
              <a:t>foreach</a:t>
            </a:r>
            <a:r>
              <a:rPr lang="en-US" dirty="0" smtClean="0"/>
              <a:t> if</a:t>
            </a:r>
            <a:r>
              <a:rPr lang="en-US" baseline="0" dirty="0" smtClean="0"/>
              <a:t> you are going to change the set in its body. It is extremely difficult to write this so that removing/adding an element work properly. Question: If you add an element during a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, should it be enumerated?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8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and the next talk about how to think of an inner class –where de its objects go? It is clear in this slide that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belongs in each object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since it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 But where does its objects go?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6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with this slide. Discuss</a:t>
            </a:r>
            <a:r>
              <a:rPr lang="en-US" baseline="0" dirty="0" smtClean="0"/>
              <a:t> first variable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and the basic fields and methods in the object whose name it contains.</a:t>
            </a:r>
          </a:p>
          <a:p>
            <a:r>
              <a:rPr lang="en-US" baseline="0" dirty="0" smtClean="0"/>
              <a:t>Then discuss the assignment to it1 and the result –variable it1 contains name of object, and that object is in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Same for it2.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5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to show that one can have a </a:t>
            </a:r>
            <a:r>
              <a:rPr lang="en-US" dirty="0" err="1" smtClean="0"/>
              <a:t>foreach</a:t>
            </a:r>
            <a:r>
              <a:rPr lang="en-US" dirty="0" smtClean="0"/>
              <a:t> within a </a:t>
            </a:r>
            <a:r>
              <a:rPr lang="en-US" dirty="0" err="1" smtClean="0"/>
              <a:t>foreach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8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define the terms nested class, static nested class, inner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slide gives them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that</a:t>
            </a:r>
            <a:r>
              <a:rPr lang="en-US" baseline="0" dirty="0" smtClean="0"/>
              <a:t> we don’t give the full specification of remove() because we will not implement it.</a:t>
            </a:r>
          </a:p>
          <a:p>
            <a:r>
              <a:rPr lang="en-US" baseline="0" dirty="0" smtClean="0"/>
              <a:t>Instead, we will throw the unsupported exception. They can look at the full specification and try to implement it</a:t>
            </a:r>
          </a:p>
          <a:p>
            <a:r>
              <a:rPr lang="en-US" baseline="0" dirty="0" smtClean="0"/>
              <a:t>If they want. But it is not always easy to implement it properly.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“enumerating” a set: enumerate means to list count, itemize. The dictionary says that</a:t>
            </a:r>
          </a:p>
          <a:p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enumerate may suggest counting up or totaling with specific and clear treatment of each item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In CS,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enumerate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set is simply to list its elements one by one.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</a:t>
            </a:r>
            <a:r>
              <a:rPr lang="en-US" baseline="0" dirty="0" smtClean="0"/>
              <a:t> to realize that variable size used in function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 refers to the field in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And this </a:t>
            </a:r>
            <a:r>
              <a:rPr lang="en-US" baseline="0" dirty="0" err="1" smtClean="0"/>
              <a:t>HashSetIterator</a:t>
            </a:r>
            <a:endParaRPr lang="en-US" baseline="0" dirty="0" smtClean="0"/>
          </a:p>
          <a:p>
            <a:r>
              <a:rPr lang="en-US" baseline="0" dirty="0" smtClean="0"/>
              <a:t>Is providing methods to enumerate elements of that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Later, we show where this class is placed so that it can refer to field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3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next searches through b[</a:t>
            </a:r>
            <a:r>
              <a:rPr lang="en-US" dirty="0" err="1" smtClean="0"/>
              <a:t>pos</a:t>
            </a:r>
            <a:r>
              <a:rPr lang="en-US" dirty="0" smtClean="0"/>
              <a:t>], b[pos+1], b[pos+2]</a:t>
            </a:r>
            <a:r>
              <a:rPr lang="en-US" baseline="0" dirty="0" smtClean="0"/>
              <a:t>, … , looking for an element that is a </a:t>
            </a:r>
            <a:r>
              <a:rPr lang="en-US" baseline="0" dirty="0" err="1" smtClean="0"/>
              <a:t>HashSetEntry</a:t>
            </a:r>
            <a:endParaRPr lang="en-US" baseline="0" dirty="0" smtClean="0"/>
          </a:p>
          <a:p>
            <a:r>
              <a:rPr lang="en-US" baseline="0" dirty="0" smtClean="0"/>
              <a:t>with field </a:t>
            </a:r>
            <a:r>
              <a:rPr lang="en-US" baseline="0" dirty="0" err="1" smtClean="0"/>
              <a:t>isInSet</a:t>
            </a:r>
            <a:r>
              <a:rPr lang="en-US" baseline="0" dirty="0" smtClean="0"/>
              <a:t> true. This is guaranteed to exist because all elements have not yet been enumerated.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I would rather not put (T) in the return statement of next(). But Eclipse requires me to do so. {Perhaps one of my declarations with &lt;T&gt; is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discuss the placement of </a:t>
            </a:r>
            <a:r>
              <a:rPr lang="en-US" dirty="0" err="1" smtClean="0"/>
              <a:t>HashSetIterator</a:t>
            </a:r>
            <a:r>
              <a:rPr lang="en-US" dirty="0" smtClean="0"/>
              <a:t>. It is</a:t>
            </a:r>
            <a:r>
              <a:rPr lang="en-US" baseline="0" dirty="0" smtClean="0"/>
              <a:t> declared in the body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along with fields b and size and method add, remove, etc. Placed here, methods next() and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() can reference field size and b</a:t>
            </a:r>
            <a:r>
              <a:rPr lang="en-US" baseline="0" dirty="0" smtClean="0"/>
              <a:t>. Also, it no longer needs a type parameter, since it can refer to </a:t>
            </a:r>
            <a:r>
              <a:rPr lang="en-US" baseline="0" dirty="0" err="1" smtClean="0"/>
              <a:t>HashSet’s</a:t>
            </a:r>
            <a:r>
              <a:rPr lang="en-US" baseline="0" dirty="0" smtClean="0"/>
              <a:t>. </a:t>
            </a:r>
            <a:r>
              <a:rPr lang="en-US" baseline="0" dirty="0" smtClean="0"/>
              <a:t>We had the same thing in the circular linked list assignment. We discuss it later in this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shows how to use the methods of the iterator. A few years ago, this was the way one HAD to use an iterator, because Java did not have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loop. Point out the following. We leave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private, although it could have been public. For a reason that appears later, we add function iterator(), which returns a new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object.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show how to print the elements. But any processing of k can be done in the loop body.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7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diagram on this slide is important. Go over it slowly. Note that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contains the name of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Note that the assignment to it calls </a:t>
            </a:r>
            <a:r>
              <a:rPr lang="en-US" baseline="0" dirty="0" err="1" smtClean="0"/>
              <a:t>hs.iterator</a:t>
            </a:r>
            <a:r>
              <a:rPr lang="en-US" baseline="0" dirty="0" smtClean="0"/>
              <a:t>, which creates an object of class </a:t>
            </a:r>
            <a:r>
              <a:rPr lang="en-US" baseline="0" dirty="0" err="1" smtClean="0"/>
              <a:t>HashISetIterator</a:t>
            </a:r>
            <a:r>
              <a:rPr lang="en-US" baseline="0" dirty="0" smtClean="0"/>
              <a:t>. This is important: since</a:t>
            </a:r>
          </a:p>
          <a:p>
            <a:r>
              <a:rPr lang="en-US" baseline="0" dirty="0" err="1" smtClean="0"/>
              <a:t>HashSetIterator</a:t>
            </a:r>
            <a:r>
              <a:rPr lang="en-US" baseline="0" dirty="0" smtClean="0"/>
              <a:t>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the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 object appears inside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inside-out rule, used in almost all languages including logic, says this: Suppose in a method there is a reference to a variable v. Look for the corresponding declaration in the scope in which that v occurs, then the surrounding scope, then the surrounding scope, etc., until the declaration is found. Based on this, a use of variable b in next can be seen to refer to the </a:t>
            </a:r>
            <a:r>
              <a:rPr lang="en-US" baseline="0" dirty="0" err="1" smtClean="0"/>
              <a:t>fieldb</a:t>
            </a:r>
            <a:r>
              <a:rPr lang="en-US" baseline="0" dirty="0" smtClean="0"/>
              <a:t>  that is in object HS@24.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E96-B9BE-A14A-ACC3-EAB02ABA186A}" type="datetime1">
              <a:rPr lang="x-none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59E6-04D9-8E49-BDEE-3CBFD5300889}" type="datetime1">
              <a:rPr lang="x-none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914-6AF7-EF41-AE41-22E57053A4A6}" type="datetime1">
              <a:rPr lang="x-none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4A5E-D017-D84E-9E09-7352AF093DE2}" type="datetime1">
              <a:rPr lang="x-none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6421-C460-994F-845F-2AB8D74EA9BD}" type="datetime1">
              <a:rPr lang="x-none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324-BCCC-0A4E-8B23-4157071400E2}" type="datetime1">
              <a:rPr lang="x-none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204F-0443-CD44-855F-E8CDA7CF343F}" type="datetime1">
              <a:rPr lang="x-none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80EF-E937-CA42-9533-4C1B41584DD1}" type="datetime1">
              <a:rPr lang="x-none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00-6AEC-B843-A10B-EC2465C55BFC}" type="datetime1">
              <a:rPr lang="x-none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078-E64D-5942-9CE0-6628E543A2EC}" type="datetime1">
              <a:rPr lang="x-none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4A7-D74F-CB49-A3EC-7D331EE7EEF2}" type="datetime1">
              <a:rPr lang="x-none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B480-3550-A245-A052-AA8C67FA1AA7}" type="datetime1">
              <a:rPr lang="x-none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13356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CS2110 </a:t>
            </a:r>
            <a:r>
              <a:rPr lang="en-US" sz="2800" dirty="0" smtClean="0">
                <a:solidFill>
                  <a:srgbClr val="800000"/>
                </a:solidFill>
              </a:rPr>
              <a:t>Recitation 07. </a:t>
            </a:r>
            <a:r>
              <a:rPr lang="en-US" sz="2800" dirty="0">
                <a:solidFill>
                  <a:srgbClr val="800000"/>
                </a:solidFill>
              </a:rPr>
              <a:t/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Interfaces </a:t>
            </a:r>
            <a:r>
              <a:rPr lang="en-US" sz="2800" dirty="0" smtClean="0">
                <a:solidFill>
                  <a:srgbClr val="800000"/>
                </a:solidFill>
              </a:rPr>
              <a:t>Iterator and </a:t>
            </a:r>
            <a:r>
              <a:rPr lang="en-US" sz="2800" dirty="0" err="1" smtClean="0">
                <a:solidFill>
                  <a:srgbClr val="800000"/>
                </a:solidFill>
              </a:rPr>
              <a:t>Iterable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Nested, Inner</a:t>
            </a:r>
            <a:r>
              <a:rPr lang="en-US" sz="2800" dirty="0">
                <a:solidFill>
                  <a:srgbClr val="800000"/>
                </a:solidFill>
              </a:rPr>
              <a:t>, </a:t>
            </a:r>
            <a:r>
              <a:rPr lang="en-US" sz="2800" dirty="0" smtClean="0">
                <a:solidFill>
                  <a:srgbClr val="800000"/>
                </a:solidFill>
              </a:rPr>
              <a:t>and static classes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2069782"/>
            <a:ext cx="827087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work often with a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 (say) that implements a 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bag: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unordered collection of elements (duplicates allowed)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bag in which no duplicated allowed (call it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unibag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!)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list: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ordered collection of elements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20700" y="4011691"/>
            <a:ext cx="74138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show you how to fix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C&lt;T&gt;</a:t>
            </a:r>
            <a:r>
              <a:rPr lang="en-US" sz="2400" dirty="0" smtClean="0">
                <a:latin typeface="Times New Roman"/>
                <a:cs typeface="Times New Roman"/>
              </a:rPr>
              <a:t> so that you can write: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C&lt;String&gt;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C&lt;String&gt;();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Populate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with some elements;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(String s: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do something with 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7986" y="5439291"/>
            <a:ext cx="1767130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oreach</a:t>
            </a:r>
            <a:r>
              <a:rPr lang="en-US" sz="2400" dirty="0" smtClean="0"/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8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438497"/>
            <a:ext cx="7934324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Interface </a:t>
            </a:r>
            <a:r>
              <a:rPr lang="en-US" sz="3200" dirty="0" err="1" smtClean="0">
                <a:solidFill>
                  <a:srgbClr val="800000"/>
                </a:solidFill>
              </a:rPr>
              <a:t>Iterable</a:t>
            </a:r>
            <a:r>
              <a:rPr lang="en-US" sz="3200" dirty="0" smtClean="0">
                <a:solidFill>
                  <a:srgbClr val="800000"/>
                </a:solidFill>
              </a:rPr>
              <a:t>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3013" y="999616"/>
            <a:ext cx="1700861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java.lang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9763" y="1647542"/>
            <a:ext cx="719361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Requires one method: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an Iterator over a set of elements of type T */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Iterator&lt;T&gt; iterator()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10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85256" y="3590836"/>
            <a:ext cx="422211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 API says “set”, but should say “collection” –a set, a bag, a list, whatever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635500" y="3206750"/>
            <a:ext cx="349250" cy="384086"/>
          </a:xfrm>
          <a:prstGeom prst="line">
            <a:avLst/>
          </a:prstGeom>
          <a:ln w="4762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0" y="5335130"/>
            <a:ext cx="6604000" cy="984885"/>
          </a:xfrm>
          <a:prstGeom prst="rect">
            <a:avLst/>
          </a:prstGeom>
          <a:solidFill>
            <a:srgbClr val="F0FFED"/>
          </a:solidFill>
          <a:ln w="571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class C implements </a:t>
            </a:r>
            <a:r>
              <a:rPr lang="en-US" sz="2400" dirty="0" err="1" smtClean="0"/>
              <a:t>Iterable</a:t>
            </a:r>
            <a:r>
              <a:rPr lang="en-US" sz="2400" dirty="0" smtClean="0"/>
              <a:t>&lt;T&gt;, we can write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800000"/>
                </a:solidFill>
              </a:rPr>
              <a:t>for</a:t>
            </a:r>
            <a:r>
              <a:rPr lang="en-US" sz="2400" dirty="0" smtClean="0">
                <a:solidFill>
                  <a:srgbClr val="800000"/>
                </a:solidFill>
              </a:rPr>
              <a:t> (T v : object) {…}</a:t>
            </a:r>
          </a:p>
        </p:txBody>
      </p:sp>
    </p:spTree>
    <p:extLst>
      <p:ext uri="{BB962C8B-B14F-4D97-AF65-F5344CB8AC3E}">
        <p14:creationId xmlns:p14="http://schemas.microsoft.com/office/powerpoint/2010/main" val="38689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6" y="628868"/>
            <a:ext cx="7826374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                                           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</a:p>
          <a:p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94124" y="606861"/>
            <a:ext cx="339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mplements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Iterable</a:t>
            </a:r>
            <a:r>
              <a:rPr lang="en-US" sz="2400" dirty="0" smtClean="0">
                <a:solidFill>
                  <a:srgbClr val="FF0000"/>
                </a:solidFill>
              </a:rPr>
              <a:t>&lt;T&gt;</a:t>
            </a:r>
            <a:endParaRPr lang="en-US" sz="2400" dirty="0">
              <a:solidFill>
                <a:srgbClr val="FF0000"/>
              </a:solidFill>
              <a:latin typeface="Calibri "/>
              <a:cs typeface="Calibri 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2524" y="2751733"/>
            <a:ext cx="6435725" cy="15081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8000"/>
                </a:solidFill>
              </a:rPr>
              <a:t>/</a:t>
            </a:r>
            <a:r>
              <a:rPr lang="en-US" sz="2300" dirty="0">
                <a:solidFill>
                  <a:srgbClr val="008000"/>
                </a:solidFill>
              </a:rPr>
              <a:t>** </a:t>
            </a:r>
            <a:r>
              <a:rPr lang="en-US" sz="2300" dirty="0" smtClean="0">
                <a:solidFill>
                  <a:srgbClr val="008000"/>
                </a:solidFill>
              </a:rPr>
              <a:t>Return </a:t>
            </a:r>
            <a:r>
              <a:rPr lang="en-US" sz="2300" dirty="0">
                <a:solidFill>
                  <a:srgbClr val="008000"/>
                </a:solidFill>
              </a:rPr>
              <a:t>an Iterator for enumerating the set. *</a:t>
            </a:r>
            <a:r>
              <a:rPr lang="en-US" sz="2300" dirty="0" smtClean="0">
                <a:solidFill>
                  <a:srgbClr val="008000"/>
                </a:solidFill>
              </a:rPr>
              <a:t>/</a:t>
            </a:r>
          </a:p>
          <a:p>
            <a:r>
              <a:rPr lang="en-US" sz="2300" b="1" dirty="0" smtClean="0">
                <a:solidFill>
                  <a:srgbClr val="000000"/>
                </a:solidFill>
              </a:rPr>
              <a:t>public</a:t>
            </a:r>
            <a:r>
              <a:rPr lang="en-US" sz="2300" dirty="0" smtClean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@Override Iterator&lt;T&gt; iterator( ) {</a:t>
            </a:r>
          </a:p>
          <a:p>
            <a:r>
              <a:rPr lang="en-US" sz="2300" dirty="0">
                <a:solidFill>
                  <a:srgbClr val="000000"/>
                </a:solidFill>
              </a:rPr>
              <a:t>        </a:t>
            </a:r>
            <a:r>
              <a:rPr lang="en-US" sz="2300" b="1" dirty="0">
                <a:solidFill>
                  <a:srgbClr val="000000"/>
                </a:solidFill>
              </a:rPr>
              <a:t>return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</a:rPr>
              <a:t>new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300" dirty="0" smtClean="0">
                <a:solidFill>
                  <a:srgbClr val="000000"/>
                </a:solidFill>
              </a:rPr>
              <a:t>();</a:t>
            </a:r>
            <a:endParaRPr lang="en-US" sz="2300" dirty="0">
              <a:solidFill>
                <a:srgbClr val="000000"/>
              </a:solidFill>
            </a:endParaRPr>
          </a:p>
          <a:p>
            <a:r>
              <a:rPr lang="en-US" sz="2300" dirty="0">
                <a:solidFill>
                  <a:srgbClr val="000000"/>
                </a:solidFill>
              </a:rPr>
              <a:t>    }</a:t>
            </a:r>
            <a:endParaRPr lang="en-US" sz="2300" dirty="0">
              <a:solidFill>
                <a:srgbClr val="000000"/>
              </a:solidFill>
              <a:latin typeface="Calibri "/>
              <a:cs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609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1" y="36988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51027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smtClean="0"/>
              <a:t> </a:t>
            </a:r>
            <a:r>
              <a:rPr lang="en-US" sz="2400" b="1" smtClean="0"/>
              <a:t>implements</a:t>
            </a:r>
            <a:r>
              <a:rPr lang="en-US" sz="2400" smtClean="0"/>
              <a:t> </a:t>
            </a:r>
            <a:r>
              <a:rPr lang="en-US" sz="2400"/>
              <a:t>Iterator&lt;T&gt;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78125" y="1957715"/>
            <a:ext cx="5871903" cy="2941359"/>
            <a:chOff x="2778125" y="2148215"/>
            <a:chExt cx="5871903" cy="294135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84750" y="2148215"/>
              <a:ext cx="0" cy="1635125"/>
            </a:xfrm>
            <a:prstGeom prst="line">
              <a:avLst/>
            </a:prstGeom>
            <a:ln w="47625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49528" y="2216328"/>
              <a:ext cx="3287979" cy="1200328"/>
            </a:xfrm>
            <a:prstGeom prst="rect">
              <a:avLst/>
            </a:prstGeom>
            <a:solidFill>
              <a:srgbClr val="F9DBDD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/>
                  <a:cs typeface="Times New Roman"/>
                </a:rPr>
                <a:t>f</a:t>
              </a:r>
              <a:r>
                <a:rPr lang="en-US" sz="2400" b="1" dirty="0" smtClean="0">
                  <a:latin typeface="Times New Roman"/>
                  <a:cs typeface="Times New Roman"/>
                </a:rPr>
                <a:t>or</a:t>
              </a:r>
              <a:r>
                <a:rPr lang="en-US" sz="2400" dirty="0" smtClean="0">
                  <a:latin typeface="Times New Roman"/>
                  <a:cs typeface="Times New Roman"/>
                </a:rPr>
                <a:t> (Integer  k :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</a:t>
              </a:r>
              <a:r>
                <a:rPr lang="en-US" sz="2400" dirty="0" smtClean="0">
                  <a:latin typeface="Times New Roman"/>
                  <a:cs typeface="Times New Roman"/>
                </a:rPr>
                <a:t>) {</a:t>
              </a: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   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System.out.println</a:t>
              </a:r>
              <a:r>
                <a:rPr lang="en-US" sz="2400" dirty="0" smtClean="0">
                  <a:latin typeface="Times New Roman"/>
                  <a:cs typeface="Times New Roman"/>
                </a:rPr>
                <a:t>(k);</a:t>
              </a:r>
              <a:endParaRPr lang="en-US" sz="2400" dirty="0">
                <a:latin typeface="Times New Roman"/>
                <a:cs typeface="Times New Roman"/>
              </a:endParaRP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}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78125" y="3889246"/>
              <a:ext cx="5871903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HashSet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/>
                <a:t>implements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Iterable</a:t>
              </a:r>
              <a:r>
                <a:rPr lang="en-US" sz="2400" dirty="0" smtClean="0"/>
                <a:t>, so you can replace the declaration of </a:t>
              </a:r>
              <a:r>
                <a:rPr lang="en-US" sz="2400" dirty="0" smtClean="0">
                  <a:solidFill>
                    <a:srgbClr val="800000"/>
                  </a:solidFill>
                </a:rPr>
                <a:t>it</a:t>
              </a:r>
              <a:r>
                <a:rPr lang="en-US" sz="2400" dirty="0" smtClean="0"/>
                <a:t> and the while loop by the </a:t>
              </a:r>
              <a:r>
                <a:rPr lang="en-US" sz="2400" dirty="0" err="1" smtClean="0"/>
                <a:t>foreach</a:t>
              </a:r>
              <a:r>
                <a:rPr lang="en-US" sz="2400" dirty="0" smtClean="0"/>
                <a:t> loop.   </a:t>
              </a:r>
              <a:r>
                <a:rPr lang="en-US" sz="2400" dirty="0" smtClean="0">
                  <a:solidFill>
                    <a:srgbClr val="FF6600"/>
                  </a:solidFill>
                </a:rPr>
                <a:t>“syntactic sugar”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7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1" y="327026"/>
            <a:ext cx="6238874" cy="6461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Don’t try to change the set in a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!!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for</a:t>
            </a:r>
            <a:r>
              <a:rPr lang="en-US" sz="2400" dirty="0">
                <a:latin typeface="Times New Roman"/>
                <a:cs typeface="Times New Roman"/>
              </a:rPr>
              <a:t> 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latin typeface="Times New Roman"/>
                <a:cs typeface="Times New Roman"/>
              </a:rPr>
              <a:t>hs.add</a:t>
            </a:r>
            <a:r>
              <a:rPr lang="en-US" sz="2400" dirty="0" smtClean="0">
                <a:latin typeface="Times New Roman"/>
                <a:cs typeface="Times New Roman"/>
              </a:rPr>
              <a:t>(-k);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6471" y="3038177"/>
            <a:ext cx="6221154" cy="120032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may change array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field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May cause rehash.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</a:t>
            </a:r>
            <a:r>
              <a:rPr lang="en-US" sz="2400" dirty="0" err="1" smtClean="0">
                <a:latin typeface="Times New Roman"/>
                <a:cs typeface="Times New Roman"/>
              </a:rPr>
              <a:t>’s</a:t>
            </a:r>
            <a:r>
              <a:rPr lang="en-US" sz="2400" dirty="0" smtClean="0">
                <a:latin typeface="Times New Roman"/>
                <a:cs typeface="Times New Roman"/>
              </a:rPr>
              <a:t> class invariant (meanings of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hs.pos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it.enumerated</a:t>
            </a:r>
            <a:r>
              <a:rPr lang="en-US" sz="2400" dirty="0" smtClean="0">
                <a:latin typeface="Times New Roman"/>
                <a:cs typeface="Times New Roman"/>
              </a:rPr>
              <a:t>) no longer holds.</a:t>
            </a:r>
            <a:endParaRPr lang="en-US" sz="24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5425" y="4466203"/>
            <a:ext cx="4572000" cy="1938992"/>
          </a:xfrm>
          <a:prstGeom prst="rect">
            <a:avLst/>
          </a:prstGeom>
          <a:solidFill>
            <a:srgbClr val="F9DBDD"/>
          </a:solidFill>
        </p:spPr>
        <p:txBody>
          <a:bodyPr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>
                <a:latin typeface="Times New Roman"/>
                <a:cs typeface="Times New Roman"/>
              </a:rPr>
              <a:t>Integer</a:t>
            </a:r>
            <a:r>
              <a:rPr lang="nb-NO" sz="2400" dirty="0">
                <a:latin typeface="Times New Roman"/>
                <a:cs typeface="Times New Roman"/>
              </a:rPr>
              <a:t> 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hs.add</a:t>
            </a:r>
            <a:r>
              <a:rPr lang="nb-NO" sz="2400" dirty="0" smtClean="0">
                <a:latin typeface="Times New Roman"/>
                <a:cs typeface="Times New Roman"/>
              </a:rPr>
              <a:t>(-k);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460625" y="2682877"/>
            <a:ext cx="1816092" cy="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76717" y="2682877"/>
            <a:ext cx="0" cy="35530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8910" y="5588000"/>
            <a:ext cx="2986515" cy="461665"/>
          </a:xfrm>
          <a:prstGeom prst="rect">
            <a:avLst/>
          </a:prstGeom>
          <a:noFill/>
          <a:ln w="44450">
            <a:solidFill>
              <a:srgbClr val="F9DBD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Don’t do this either </a:t>
            </a:r>
            <a:r>
              <a:rPr lang="en-US" sz="2400" dirty="0" smtClean="0">
                <a:latin typeface="Times New Roman"/>
                <a:cs typeface="Times New Roman"/>
                <a:sym typeface="Wingdings"/>
              </a:rPr>
              <a:t>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20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5991735" cy="457198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is an 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874" y="409565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43525" y="878126"/>
            <a:ext cx="3061248" cy="2954773"/>
            <a:chOff x="5422900" y="878126"/>
            <a:chExt cx="3061248" cy="2954773"/>
          </a:xfrm>
        </p:grpSpPr>
        <p:sp>
          <p:nvSpPr>
            <p:cNvPr id="11" name="TextBox 10"/>
            <p:cNvSpPr txBox="1"/>
            <p:nvPr/>
          </p:nvSpPr>
          <p:spPr>
            <a:xfrm>
              <a:off x="5422900" y="88673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8423" y="87812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1709241"/>
              <a:ext cx="2953669" cy="2123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solidFill>
                  <a:srgbClr val="FF0000"/>
                </a:solidFill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4828" y="1168659"/>
            <a:ext cx="410479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Declared within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often made private so can’t be referenced directly from outside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1025" y="25680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2563" y="25594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4675" y="25776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4530" y="25690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0869" y="2913260"/>
            <a:ext cx="3005951" cy="830997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is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 each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 object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6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20" y="463292"/>
            <a:ext cx="4818429" cy="2046723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Think of 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objects also as being inside a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bject.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Then, normal inside-out rule shows you that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next()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can reference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820" y="2573515"/>
            <a:ext cx="3961391" cy="2308324"/>
          </a:xfrm>
          <a:prstGeom prst="rect">
            <a:avLst/>
          </a:prstGeom>
          <a:noFill/>
          <a:ln w="15875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…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&lt;</a:t>
            </a: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&gt; it1=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Iterator&lt;C&gt; it2=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7249" y="1100137"/>
            <a:ext cx="3378748" cy="5367098"/>
            <a:chOff x="5105400" y="973376"/>
            <a:chExt cx="3378748" cy="5367098"/>
          </a:xfrm>
        </p:grpSpPr>
        <p:sp>
          <p:nvSpPr>
            <p:cNvPr id="11" name="TextBox 10"/>
            <p:cNvSpPr txBox="1"/>
            <p:nvPr/>
          </p:nvSpPr>
          <p:spPr>
            <a:xfrm>
              <a:off x="5105400" y="981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0923" y="973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7449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2185491"/>
              <a:ext cx="2953669" cy="41549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07126" y="463531"/>
            <a:ext cx="2146299" cy="4543603"/>
            <a:chOff x="6036224" y="-175974"/>
            <a:chExt cx="2146299" cy="4543603"/>
          </a:xfrm>
        </p:grpSpPr>
        <p:grpSp>
          <p:nvGrpSpPr>
            <p:cNvPr id="10" name="Group 9"/>
            <p:cNvGrpSpPr/>
            <p:nvPr/>
          </p:nvGrpSpPr>
          <p:grpSpPr>
            <a:xfrm>
              <a:off x="6591300" y="-175974"/>
              <a:ext cx="1591223" cy="439499"/>
              <a:chOff x="4400550" y="-80724"/>
              <a:chExt cx="1591223" cy="43949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400550" y="-72112"/>
                <a:ext cx="482499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Times New Roman"/>
                    <a:cs typeface="Times New Roman"/>
                  </a:rPr>
                  <a:t>it1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36073" y="-80724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925223" y="31673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HIS@d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6224" y="3598188"/>
              <a:ext cx="2044700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 err="1" smtClean="0">
                  <a:latin typeface="Times New Roman"/>
                  <a:cs typeface="Times New Roman"/>
                </a:rPr>
                <a:t>hasNext</a:t>
              </a:r>
              <a:r>
                <a:rPr lang="en-US" sz="2200" dirty="0" smtClean="0">
                  <a:latin typeface="Times New Roman"/>
                  <a:cs typeface="Times New Roman"/>
                </a:rPr>
                <a:t>() {…}</a:t>
              </a:r>
            </a:p>
            <a:p>
              <a:pPr algn="r"/>
              <a:r>
                <a:rPr lang="en-US" sz="2200" dirty="0">
                  <a:latin typeface="Times New Roman"/>
                  <a:cs typeface="Times New Roman"/>
                </a:rPr>
                <a:t>n</a:t>
              </a:r>
              <a:r>
                <a:rPr lang="en-US" sz="2200" dirty="0" smtClean="0">
                  <a:latin typeface="Times New Roman"/>
                  <a:cs typeface="Times New Roman"/>
                </a:rPr>
                <a:t>ext() {…}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04025" y="5133956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/>
                <a:cs typeface="Times New Roman"/>
              </a:rPr>
              <a:t>HSI</a:t>
            </a:r>
            <a:r>
              <a:rPr lang="en-US" sz="2200" dirty="0" err="1" smtClean="0">
                <a:latin typeface="Times New Roman"/>
                <a:cs typeface="Times New Roman"/>
              </a:rPr>
              <a:t>@bc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15026" y="5564843"/>
            <a:ext cx="20447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 smtClean="0">
                <a:latin typeface="Times New Roman"/>
                <a:cs typeface="Times New Roman"/>
              </a:rPr>
              <a:t>hasNext</a:t>
            </a:r>
            <a:r>
              <a:rPr lang="en-US" sz="2200" dirty="0" smtClean="0">
                <a:latin typeface="Times New Roman"/>
                <a:cs typeface="Times New Roman"/>
              </a:rPr>
              <a:t>() {…}</a:t>
            </a:r>
          </a:p>
          <a:p>
            <a:pPr algn="r"/>
            <a:r>
              <a:rPr lang="en-US" sz="2200" dirty="0">
                <a:latin typeface="Times New Roman"/>
                <a:cs typeface="Times New Roman"/>
              </a:rPr>
              <a:t>n</a:t>
            </a:r>
            <a:r>
              <a:rPr lang="en-US" sz="2200" dirty="0" smtClean="0">
                <a:latin typeface="Times New Roman"/>
                <a:cs typeface="Times New Roman"/>
              </a:rPr>
              <a:t>ext() {…}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7602" y="1069043"/>
            <a:ext cx="48249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it2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23125" y="1060431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/>
                <a:cs typeface="Times New Roman"/>
              </a:rPr>
              <a:t>HSI@d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49900" y="31395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1438" y="31309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3550" y="31491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3405" y="31405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656" y="5273487"/>
            <a:ext cx="491139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Diagram: two </a:t>
            </a:r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objects in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object. </a:t>
            </a:r>
            <a:r>
              <a:rPr lang="en-US" sz="2400" dirty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wo enumerations of set going on at same time?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29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369888"/>
            <a:ext cx="5508624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 within 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49122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428750"/>
            <a:ext cx="6420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(Integer h :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      Compare set elements k and h in some way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230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554834"/>
            <a:ext cx="8091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Nested class</a:t>
            </a:r>
            <a:r>
              <a:rPr lang="en-US" sz="2400" dirty="0" smtClean="0">
                <a:latin typeface="Times New Roman"/>
                <a:cs typeface="Times New Roman"/>
              </a:rPr>
              <a:t>: a class declared inside another: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are declared within class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so they are nested classes.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0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</a:t>
            </a:r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Inner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not static. When instances are created, they live within an object of the outer class.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an inner class. It has to live within a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 so that is objects can reference fields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See slide 15!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06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Static nested class    Inner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Static nested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static. When instances are created, they do </a:t>
            </a:r>
            <a:r>
              <a:rPr lang="en-US" sz="2400" i="1" dirty="0" smtClean="0">
                <a:latin typeface="Times New Roman"/>
                <a:cs typeface="Times New Roman"/>
              </a:rPr>
              <a:t>not</a:t>
            </a:r>
            <a:r>
              <a:rPr lang="en-US" sz="2400" dirty="0" smtClean="0">
                <a:latin typeface="Times New Roman"/>
                <a:cs typeface="Times New Roman"/>
              </a:rPr>
              <a:t> live within an object of the outer class.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 static nested class. Its objects do not need to be in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objects because it does not reference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fields or instance methods.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6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71965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Interface Iterator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1847532"/>
            <a:ext cx="8270874" cy="41549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Start with interface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A class that implements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 needs three functions that make it easy to “enumerate” the elements of a collection —a bag, a set, a list, whatever.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Required functions: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       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next()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remove()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2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52887" y="1875060"/>
            <a:ext cx="1635125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1581" y="5540850"/>
            <a:ext cx="4372862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enumerate: to provide a list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125" y="935039"/>
            <a:ext cx="682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ake a class an inner class so that its objects can reference fields or instance methods of the outer class.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124" y="1928167"/>
            <a:ext cx="785812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a class </a:t>
            </a:r>
            <a:r>
              <a:rPr lang="en-US" sz="2400" dirty="0" smtClean="0">
                <a:solidFill>
                  <a:srgbClr val="800000"/>
                </a:solidFill>
              </a:rPr>
              <a:t>SNC</a:t>
            </a:r>
            <a:r>
              <a:rPr lang="en-US" sz="2400" dirty="0" smtClean="0"/>
              <a:t> a static nested class within class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when: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is used only within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, and there is no need for program parts outside </a:t>
            </a:r>
            <a:r>
              <a:rPr lang="en-US" sz="2400" dirty="0" smtClean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to know about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does not reference any fields or instance methods of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Effect</a:t>
            </a:r>
            <a:r>
              <a:rPr lang="en-US" sz="2400" dirty="0" smtClean="0"/>
              <a:t>: Nesting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within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hides it from the outside world. Only those interested in how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is implemented need to know about </a:t>
            </a:r>
            <a:r>
              <a:rPr lang="en-US" sz="2400" dirty="0" smtClean="0">
                <a:solidFill>
                  <a:srgbClr val="800000"/>
                </a:solidFill>
              </a:rPr>
              <a:t>it. </a:t>
            </a:r>
            <a:r>
              <a:rPr lang="en-US" sz="2400" dirty="0" smtClean="0">
                <a:solidFill>
                  <a:srgbClr val="000000"/>
                </a:solidFill>
              </a:rPr>
              <a:t>Making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static is more efficient —there is only one copy of the class; it does not reside in objects of class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6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4050" y="1391165"/>
            <a:ext cx="7858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certain restrictions on inner classes and nested static classes. We don’t go into them.</a:t>
            </a:r>
          </a:p>
          <a:p>
            <a:endParaRPr lang="en-US" sz="2400" dirty="0"/>
          </a:p>
          <a:p>
            <a:r>
              <a:rPr lang="en-US" sz="2400" dirty="0" smtClean="0"/>
              <a:t>You have seen one nested static class: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You have seen several inner classes: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some classes that are used to help implement listening to GUI events –discussed in that lecture.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7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To implement interface 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6700" y="1006692"/>
            <a:ext cx="163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1351" y="1468357"/>
            <a:ext cx="8270874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nterface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Iterator&lt;T&gt; 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/** Return true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iff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the enumeration has more elements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/** Return the next element of the enumeration.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Throw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there are no more. */ 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T next();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** Remove the last element returned by the iterator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…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Throw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UnsupportedOperationException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you don’t want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to implement this operation. We don’t.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remove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41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 of a class that implements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37000"/>
            <a:ext cx="5568949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Recall implementation of hashing from last week. Each element of b is either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latin typeface="Times New Roman"/>
                <a:cs typeface="Times New Roman"/>
              </a:rPr>
              <a:t>null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dirty="0" err="1" smtClean="0"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latin typeface="Times New Roman"/>
                <a:cs typeface="Times New Roman"/>
              </a:rPr>
              <a:t> object with </a:t>
            </a:r>
            <a:r>
              <a:rPr lang="en-US" sz="2400" dirty="0" err="1" smtClean="0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false</a:t>
            </a:r>
            <a:endParaRPr lang="en-US" sz="2400" dirty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HashEntry</a:t>
            </a:r>
            <a:r>
              <a:rPr lang="en-US" sz="2400" dirty="0">
                <a:latin typeface="Times New Roman"/>
                <a:cs typeface="Times New Roman"/>
              </a:rPr>
              <a:t> object with 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true</a:t>
            </a:r>
            <a:endParaRPr lang="en-US" sz="2400" b="1" dirty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4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362644"/>
            <a:ext cx="5568950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need a class that enumerates the elements in the objects in alternative 3.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9928" y="11925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b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8482" y="1158150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6829" y="1192509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6828" y="1665931"/>
            <a:ext cx="158867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abc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"235"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aaa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"1$2"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63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997"/>
            <a:ext cx="7772400" cy="57750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</a:t>
            </a:r>
            <a:r>
              <a:rPr lang="en-US" sz="3200" dirty="0" err="1" smtClean="0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87191"/>
            <a:ext cx="7694735" cy="512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 An instance is an Iterator of this </a:t>
            </a:r>
            <a:r>
              <a:rPr lang="en-US" sz="2400" dirty="0" err="1">
                <a:solidFill>
                  <a:srgbClr val="008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 </a:t>
            </a:r>
            <a:r>
              <a:rPr lang="en-US" sz="2400" dirty="0" err="1">
                <a:latin typeface="Times New Roman"/>
                <a:cs typeface="Times New Roman"/>
              </a:rPr>
              <a:t>HashSetIterator</a:t>
            </a:r>
            <a:r>
              <a:rPr lang="en-US" sz="2400" dirty="0">
                <a:latin typeface="Times New Roman"/>
                <a:cs typeface="Times New Roman"/>
              </a:rPr>
              <a:t>&lt;T&gt; </a:t>
            </a:r>
            <a:r>
              <a:rPr lang="en-US" sz="2400" b="1" dirty="0">
                <a:latin typeface="Times New Roman"/>
                <a:cs typeface="Times New Roman"/>
              </a:rPr>
              <a:t>implements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Iterator&lt;T&gt; {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all elements in b[0..pos] have been enumerated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-1;      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	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 number of elements that have been enumerated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enumerated= 0;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/** = "there is another element to enumerate". 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@Override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hasNext</a:t>
            </a:r>
            <a:r>
              <a:rPr lang="en-US" sz="24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</a:t>
            </a:r>
            <a:r>
              <a:rPr lang="en-US" sz="2400" b="1" dirty="0">
                <a:latin typeface="Times New Roman"/>
                <a:cs typeface="Times New Roman"/>
              </a:rPr>
              <a:t>return</a:t>
            </a:r>
            <a:r>
              <a:rPr lang="en-US" sz="2400" dirty="0">
                <a:latin typeface="Times New Roman"/>
                <a:cs typeface="Times New Roman"/>
              </a:rPr>
              <a:t> enumerated != size;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// continued on next slide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316" y="5517207"/>
            <a:ext cx="3410759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 field size of class </a:t>
            </a:r>
            <a:r>
              <a:rPr lang="en-US" sz="2400" dirty="0" err="1" smtClean="0"/>
              <a:t>HashSet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794250" y="5048251"/>
            <a:ext cx="1365250" cy="468956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422622"/>
            <a:ext cx="7939225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the next element to enumerate.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</a:t>
            </a:r>
            <a:r>
              <a:rPr lang="en-US" sz="2400" dirty="0" smtClean="0">
                <a:latin typeface="Times New Roman"/>
                <a:cs typeface="Times New Roman"/>
              </a:rPr>
              <a:t>Throw </a:t>
            </a: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NoSuchElementException</a:t>
            </a:r>
            <a:r>
              <a:rPr lang="en-US" sz="2400" dirty="0">
                <a:latin typeface="Times New Roman"/>
                <a:cs typeface="Times New Roman"/>
              </a:rPr>
              <a:t> if no elements left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@Override T next()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(!</a:t>
            </a:r>
            <a:r>
              <a:rPr lang="en-US" sz="2400" dirty="0" err="1" smtClean="0"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latin typeface="Times New Roman"/>
                <a:cs typeface="Times New Roman"/>
              </a:rPr>
              <a:t>())  </a:t>
            </a:r>
            <a:r>
              <a:rPr lang="en-US" sz="2400" b="1" dirty="0" smtClean="0">
                <a:latin typeface="Times New Roman"/>
                <a:cs typeface="Times New Roman"/>
              </a:rPr>
              <a:t>throw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pos+1;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(b</a:t>
            </a:r>
            <a:r>
              <a:rPr lang="en-US" sz="2400" dirty="0">
                <a:latin typeface="Times New Roman"/>
                <a:cs typeface="Times New Roman"/>
              </a:rPr>
              <a:t>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 == </a:t>
            </a:r>
            <a:r>
              <a:rPr lang="en-US" sz="2400" b="1" dirty="0">
                <a:latin typeface="Times New Roman"/>
                <a:cs typeface="Times New Roman"/>
              </a:rPr>
              <a:t>null</a:t>
            </a:r>
            <a:r>
              <a:rPr lang="en-US" sz="2400" dirty="0">
                <a:latin typeface="Times New Roman"/>
                <a:cs typeface="Times New Roman"/>
              </a:rPr>
              <a:t> || !b[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enumerated</a:t>
            </a:r>
            <a:r>
              <a:rPr lang="en-US" sz="2400" dirty="0">
                <a:latin typeface="Times New Roman"/>
                <a:cs typeface="Times New Roman"/>
              </a:rPr>
              <a:t>= enumerated+1; 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b[</a:t>
            </a:r>
            <a:r>
              <a:rPr lang="en-US" sz="2400" dirty="0" err="1" smtClean="0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smtClean="0">
                <a:latin typeface="Times New Roman"/>
                <a:cs typeface="Times New Roman"/>
              </a:rPr>
              <a:t>element;   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/</a:t>
            </a:r>
            <a:r>
              <a:rPr lang="en-US" sz="2400" dirty="0">
                <a:latin typeface="Times New Roman"/>
                <a:cs typeface="Times New Roman"/>
              </a:rPr>
              <a:t>** Remove is not </a:t>
            </a:r>
            <a:r>
              <a:rPr lang="en-US" sz="2400" dirty="0" smtClean="0">
                <a:latin typeface="Times New Roman"/>
                <a:cs typeface="Times New Roman"/>
              </a:rPr>
              <a:t>supported.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public</a:t>
            </a:r>
            <a:r>
              <a:rPr lang="en-US" sz="2400" dirty="0" smtClean="0">
                <a:latin typeface="Times New Roman"/>
                <a:cs typeface="Times New Roman"/>
              </a:rPr>
              <a:t> @Override void remove() </a:t>
            </a:r>
            <a:r>
              <a:rPr lang="en-US" sz="2400" b="1" dirty="0" smtClean="0">
                <a:latin typeface="Times New Roman"/>
                <a:cs typeface="Times New Roman"/>
              </a:rPr>
              <a:t>throws</a:t>
            </a:r>
            <a:r>
              <a:rPr lang="en-US" sz="2400" dirty="0" smtClean="0">
                <a:latin typeface="Times New Roman"/>
                <a:cs typeface="Times New Roman"/>
              </a:rPr>
              <a:t> …{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b="1" dirty="0" smtClean="0">
                <a:latin typeface="Times New Roman"/>
                <a:cs typeface="Times New Roman"/>
              </a:rPr>
              <a:t>throw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new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UnsupportedOperationException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0" y="3436738"/>
            <a:ext cx="3016250" cy="577503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solidFill>
                  <a:srgbClr val="800000"/>
                </a:solidFill>
              </a:rPr>
              <a:t>Class </a:t>
            </a:r>
            <a:r>
              <a:rPr lang="en-US" sz="3200" dirty="0" err="1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11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has to be an inner class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876" y="1105118"/>
            <a:ext cx="7826374" cy="541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Iterator&lt;T&gt; 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184513" y="1920875"/>
            <a:ext cx="5702312" cy="3611659"/>
            <a:chOff x="3184513" y="1920875"/>
            <a:chExt cx="5702312" cy="3611659"/>
          </a:xfrm>
        </p:grpSpPr>
        <p:sp>
          <p:nvSpPr>
            <p:cNvPr id="5" name="TextBox 4"/>
            <p:cNvSpPr txBox="1"/>
            <p:nvPr/>
          </p:nvSpPr>
          <p:spPr>
            <a:xfrm>
              <a:off x="5435592" y="5070869"/>
              <a:ext cx="3451233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size and b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5048250" y="4857750"/>
              <a:ext cx="387342" cy="42862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1"/>
            </p:cNvCxnSpPr>
            <p:nvPr/>
          </p:nvCxnSpPr>
          <p:spPr>
            <a:xfrm flipH="1" flipV="1">
              <a:off x="3619500" y="5238752"/>
              <a:ext cx="1816092" cy="6295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184513" y="2285452"/>
              <a:ext cx="4324362" cy="29533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286252" y="1920875"/>
              <a:ext cx="4063998" cy="3149994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139396" y="1444157"/>
            <a:ext cx="2128304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has to be defined inside class </a:t>
            </a:r>
            <a:r>
              <a:rPr lang="en-US" sz="2400" dirty="0" err="1" smtClean="0">
                <a:solidFill>
                  <a:srgbClr val="800000"/>
                </a:solidFill>
              </a:rPr>
              <a:t>HashSet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851525" y="835577"/>
            <a:ext cx="1498600" cy="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67500" y="835577"/>
            <a:ext cx="1" cy="60858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" y="1444157"/>
            <a:ext cx="7350124" cy="3594502"/>
            <a:chOff x="1" y="1444157"/>
            <a:chExt cx="7350124" cy="3594502"/>
          </a:xfrm>
        </p:grpSpPr>
        <p:sp>
          <p:nvSpPr>
            <p:cNvPr id="14" name="TextBox 13"/>
            <p:cNvSpPr txBox="1"/>
            <p:nvPr/>
          </p:nvSpPr>
          <p:spPr>
            <a:xfrm>
              <a:off x="1" y="3180475"/>
              <a:ext cx="2793649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type 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50876" y="3594538"/>
              <a:ext cx="1707645" cy="1444121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516177" y="1444157"/>
              <a:ext cx="933318" cy="1794539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9599" y="3594538"/>
              <a:ext cx="6740526" cy="75674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585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499" y="1735138"/>
            <a:ext cx="3289301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0380" y="3575070"/>
            <a:ext cx="5905295" cy="3046988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Iterator&lt;T&gt; iterator( ) {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</a:t>
            </a:r>
            <a:r>
              <a:rPr lang="en-US" sz="2400" b="1" dirty="0" smtClean="0">
                <a:solidFill>
                  <a:srgbClr val="000000"/>
                </a:solidFill>
              </a:rPr>
              <a:t>return new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}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/>
              <a:t> </a:t>
            </a:r>
            <a:r>
              <a:rPr lang="en-US" sz="2400" b="1" dirty="0" smtClean="0"/>
              <a:t>implements</a:t>
            </a:r>
          </a:p>
          <a:p>
            <a:r>
              <a:rPr lang="en-US" sz="2400" b="1" dirty="0"/>
              <a:t> </a:t>
            </a:r>
            <a:r>
              <a:rPr lang="en-US" sz="2400" dirty="0" smtClean="0"/>
              <a:t>                                                       Iterator&lt;T&gt; {…}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428625"/>
            <a:ext cx="62619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hs.iterator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74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0624" y="431790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127125"/>
            <a:ext cx="626195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075" y="2830840"/>
            <a:ext cx="3441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k=  </a:t>
            </a:r>
            <a:r>
              <a:rPr lang="nb-NO" sz="2400" dirty="0" err="1" smtClean="0">
                <a:latin typeface="Times New Roman"/>
                <a:cs typeface="Times New Roman"/>
              </a:rPr>
              <a:t>it.next</a:t>
            </a:r>
            <a:r>
              <a:rPr lang="nb-NO" sz="2400" dirty="0" smtClean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 smtClean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 smtClean="0">
                <a:latin typeface="Times New Roman"/>
                <a:cs typeface="Times New Roman"/>
              </a:rPr>
              <a:t>(k);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02150" y="465376"/>
            <a:ext cx="3981998" cy="3706077"/>
            <a:chOff x="4502150" y="465376"/>
            <a:chExt cx="3981998" cy="3706077"/>
          </a:xfrm>
        </p:grpSpPr>
        <p:sp>
          <p:nvSpPr>
            <p:cNvPr id="11" name="TextBox 10"/>
            <p:cNvSpPr txBox="1"/>
            <p:nvPr/>
          </p:nvSpPr>
          <p:spPr>
            <a:xfrm>
              <a:off x="4502150" y="473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7673" y="465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60617" y="1709241"/>
              <a:ext cx="3516633" cy="246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63531"/>
            <a:ext cx="7896225" cy="3495853"/>
            <a:chOff x="286298" y="-175974"/>
            <a:chExt cx="7896225" cy="3495853"/>
          </a:xfrm>
        </p:grpSpPr>
        <p:sp>
          <p:nvSpPr>
            <p:cNvPr id="8" name="TextBox 7"/>
            <p:cNvSpPr txBox="1"/>
            <p:nvPr/>
          </p:nvSpPr>
          <p:spPr>
            <a:xfrm>
              <a:off x="286298" y="1687948"/>
              <a:ext cx="44140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Iterator&lt;Integer&gt; it=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hs.iterator</a:t>
              </a:r>
              <a:r>
                <a:rPr lang="en-US" sz="2400" dirty="0" smtClean="0">
                  <a:latin typeface="Times New Roman"/>
                  <a:cs typeface="Times New Roman"/>
                </a:rPr>
                <a:t>();</a:t>
              </a:r>
            </a:p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67974" y="-175974"/>
              <a:ext cx="2114549" cy="3495853"/>
              <a:chOff x="6067974" y="-175974"/>
              <a:chExt cx="2114549" cy="3495853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591300" y="-175974"/>
                <a:ext cx="1591223" cy="439499"/>
                <a:chOff x="4400550" y="-80724"/>
                <a:chExt cx="1591223" cy="43949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400550" y="-72112"/>
                  <a:ext cx="341435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200" dirty="0" smtClean="0">
                      <a:latin typeface="Times New Roman"/>
                      <a:cs typeface="Times New Roman"/>
                    </a:rPr>
                    <a:t>it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836073" y="-80724"/>
                  <a:ext cx="1155700" cy="43088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err="1" smtClean="0">
                      <a:latin typeface="Times New Roman"/>
                      <a:cs typeface="Times New Roman"/>
                    </a:rPr>
                    <a:t>HSI@bc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6956973" y="2119551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067974" y="2550438"/>
                <a:ext cx="2044700" cy="7694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200" dirty="0" err="1" smtClean="0">
                    <a:latin typeface="Times New Roman"/>
                    <a:cs typeface="Times New Roman"/>
                  </a:rPr>
                  <a:t>hasNext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() {…}</a:t>
                </a:r>
              </a:p>
              <a:p>
                <a:pPr algn="r"/>
                <a:r>
                  <a:rPr lang="en-US" sz="2200" dirty="0">
                    <a:latin typeface="Times New Roman"/>
                    <a:cs typeface="Times New Roman"/>
                  </a:rPr>
                  <a:t>n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ext() {…}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5217305" y="2513668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828" y="2505056"/>
            <a:ext cx="58604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..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3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2535</Words>
  <Application>Microsoft Office PowerPoint</Application>
  <PresentationFormat>On-screen Show (4:3)</PresentationFormat>
  <Paragraphs>400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CS2110 Recitation 07.  Interfaces Iterator and Iterable. Nested, Inner, and static classes</vt:lpstr>
      <vt:lpstr>Interface Iterator</vt:lpstr>
      <vt:lpstr>To implement interface  Iterator&lt;T&gt;</vt:lpstr>
      <vt:lpstr>Example of a class that implements Iterator&lt;T&gt;</vt:lpstr>
      <vt:lpstr>Class HashSetIterator</vt:lpstr>
      <vt:lpstr>Class HashSetIterator</vt:lpstr>
      <vt:lpstr>HashSetIterator has to be an inner class</vt:lpstr>
      <vt:lpstr>Using the iterator</vt:lpstr>
      <vt:lpstr>Using the iterator</vt:lpstr>
      <vt:lpstr>Interface Iterable&lt;T&gt;</vt:lpstr>
      <vt:lpstr>PowerPoint Presentation</vt:lpstr>
      <vt:lpstr>Using the foreach loop</vt:lpstr>
      <vt:lpstr>Don’t try to change the set in a foreach!!</vt:lpstr>
      <vt:lpstr>HashSetIterator is an  inner class of HashSet </vt:lpstr>
      <vt:lpstr>Think of  HashSetIterator  objects also as being inside a HashSet object. Then, normal inside-out rule shows you that hasNext() and next() can reference b and size.</vt:lpstr>
      <vt:lpstr>A foreach loop within a foreach loop</vt:lpstr>
      <vt:lpstr>Nested class    Inner class    static nested class</vt:lpstr>
      <vt:lpstr>Nested class    Inner class    static nested class</vt:lpstr>
      <vt:lpstr>Nested class    Static nested class    Inner class</vt:lpstr>
      <vt:lpstr>Nested class    Inner class    static nested class</vt:lpstr>
      <vt:lpstr>Nested class    Inner class    static nested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CS2110 Recitation Week 9. Hashing</dc:title>
  <dc:creator>David Gries</dc:creator>
  <cp:lastModifiedBy>Edward</cp:lastModifiedBy>
  <cp:revision>176</cp:revision>
  <cp:lastPrinted>2013-03-26T22:02:22Z</cp:lastPrinted>
  <dcterms:created xsi:type="dcterms:W3CDTF">2013-03-23T00:49:22Z</dcterms:created>
  <dcterms:modified xsi:type="dcterms:W3CDTF">2014-03-17T19:37:42Z</dcterms:modified>
</cp:coreProperties>
</file>