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92" r:id="rId2"/>
    <p:sldId id="274" r:id="rId3"/>
    <p:sldId id="291" r:id="rId4"/>
    <p:sldId id="276" r:id="rId5"/>
    <p:sldId id="257" r:id="rId6"/>
    <p:sldId id="277" r:id="rId7"/>
    <p:sldId id="259" r:id="rId8"/>
    <p:sldId id="290" r:id="rId9"/>
    <p:sldId id="279" r:id="rId10"/>
    <p:sldId id="256" r:id="rId11"/>
    <p:sldId id="278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BDD"/>
    <a:srgbClr val="F0F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202" autoAdjust="0"/>
  </p:normalViewPr>
  <p:slideViewPr>
    <p:cSldViewPr snapToGrid="0" snapToObjects="1">
      <p:cViewPr varScale="1">
        <p:scale>
          <a:sx n="101" d="100"/>
          <a:sy n="101" d="100"/>
        </p:scale>
        <p:origin x="-22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2A976-C291-F44E-94D9-FAB3876D81F9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C4E30-8B5D-D144-AA65-E76EFBACB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43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F1A19-8E06-054A-972A-7A7F2AFAF7E2}" type="datetimeFigureOut">
              <a:rPr lang="en-US" smtClean="0"/>
              <a:t>3/17/2014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E5EA7-9DEB-9240-AD9A-EC2C1DB0D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251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nabridged.merriam-webster.com/unabridged/enumerate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them we used &lt;String&gt;</a:t>
            </a:r>
            <a:r>
              <a:rPr lang="en-US" baseline="0" dirty="0" smtClean="0"/>
              <a:t> only as an example. Elements can be any type.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now introduce interface </a:t>
            </a:r>
            <a:r>
              <a:rPr lang="en-US" baseline="0" dirty="0" err="1" smtClean="0"/>
              <a:t>Iterable</a:t>
            </a:r>
            <a:r>
              <a:rPr lang="en-US" baseline="0" dirty="0" smtClean="0"/>
              <a:t>, which requires the function shown: an Iterator!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734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Implementing</a:t>
            </a:r>
            <a:r>
              <a:rPr lang="en-US" baseline="0" dirty="0" smtClean="0"/>
              <a:t> interface </a:t>
            </a:r>
            <a:r>
              <a:rPr lang="en-US" baseline="0" dirty="0" err="1" smtClean="0"/>
              <a:t>Iterable</a:t>
            </a:r>
            <a:r>
              <a:rPr lang="en-US" baseline="0" dirty="0" smtClean="0"/>
              <a:t> requires overriding function iterator&lt;T&gt;. As you can see, that function returns an</a:t>
            </a:r>
          </a:p>
          <a:p>
            <a:r>
              <a:rPr lang="en-US" baseline="0" dirty="0" smtClean="0"/>
              <a:t>Object of class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, which implement iterator, meaning the object provides methods for enumerating elements of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49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 now, Java has the </a:t>
            </a:r>
            <a:r>
              <a:rPr lang="en-US" dirty="0" err="1" smtClean="0"/>
              <a:t>foreach</a:t>
            </a:r>
            <a:r>
              <a:rPr lang="en-US" dirty="0" smtClean="0"/>
              <a:t> loop. And, since </a:t>
            </a:r>
            <a:r>
              <a:rPr lang="en-US" dirty="0" err="1" smtClean="0"/>
              <a:t>HashSet</a:t>
            </a:r>
            <a:r>
              <a:rPr lang="en-US" dirty="0" smtClean="0"/>
              <a:t> implements </a:t>
            </a:r>
            <a:r>
              <a:rPr lang="en-US" dirty="0" err="1" smtClean="0"/>
              <a:t>iterable</a:t>
            </a:r>
            <a:r>
              <a:rPr lang="en-US" dirty="0" smtClean="0"/>
              <a:t>, one can use</a:t>
            </a:r>
            <a:r>
              <a:rPr lang="en-US" baseline="0" dirty="0" smtClean="0"/>
              <a:t> it on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It is important to tell students that Java will translate 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statement to the code on the left. Think of the</a:t>
            </a:r>
          </a:p>
          <a:p>
            <a:r>
              <a:rPr lang="en-US" baseline="0" dirty="0" err="1" smtClean="0"/>
              <a:t>foreach</a:t>
            </a:r>
            <a:r>
              <a:rPr lang="en-US" baseline="0" dirty="0" smtClean="0"/>
              <a:t> as simply syntactic sugar for the code on the left.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96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use the </a:t>
            </a:r>
            <a:r>
              <a:rPr lang="en-US" dirty="0" err="1" smtClean="0"/>
              <a:t>foreach</a:t>
            </a:r>
            <a:r>
              <a:rPr lang="en-US" dirty="0" smtClean="0"/>
              <a:t> if</a:t>
            </a:r>
            <a:r>
              <a:rPr lang="en-US" baseline="0" dirty="0" smtClean="0"/>
              <a:t> you are going to change the set in its body. It is extremely difficult to write this so that removing/adding an element work properly. Question: If you add an element during a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, should it be enumerated?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08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and the next talk about how to think of an inner class –where de its objects go? It is clear in this slide that class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belongs in each object of class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since it is declared in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. But where does its objects go? Next slide.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46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 slowly with this slide. Discuss</a:t>
            </a:r>
            <a:r>
              <a:rPr lang="en-US" baseline="0" dirty="0" smtClean="0"/>
              <a:t> first variable </a:t>
            </a:r>
            <a:r>
              <a:rPr lang="en-US" baseline="0" dirty="0" err="1" smtClean="0"/>
              <a:t>hs</a:t>
            </a:r>
            <a:r>
              <a:rPr lang="en-US" baseline="0" dirty="0" smtClean="0"/>
              <a:t> and the basic fields and methods in the object whose name it contains.</a:t>
            </a:r>
          </a:p>
          <a:p>
            <a:r>
              <a:rPr lang="en-US" baseline="0" dirty="0" smtClean="0"/>
              <a:t>Then discuss the assignment to it1 and the result –variable it1 contains name of object, and that object is in 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</a:t>
            </a:r>
          </a:p>
          <a:p>
            <a:r>
              <a:rPr lang="en-US" baseline="0" dirty="0" smtClean="0"/>
              <a:t>Same for it2.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258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just to show that one can have a </a:t>
            </a:r>
            <a:r>
              <a:rPr lang="en-US" dirty="0" err="1" smtClean="0"/>
              <a:t>foreach</a:t>
            </a:r>
            <a:r>
              <a:rPr lang="en-US" dirty="0" smtClean="0"/>
              <a:t> within a </a:t>
            </a:r>
            <a:r>
              <a:rPr lang="en-US" dirty="0" err="1" smtClean="0"/>
              <a:t>foreach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18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now define the terms nested class, static nested class, inner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5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Next</a:t>
            </a:r>
            <a:r>
              <a:rPr lang="en-US" baseline="0" dirty="0" smtClean="0"/>
              <a:t> slide gives them in detail.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them that</a:t>
            </a:r>
            <a:r>
              <a:rPr lang="en-US" baseline="0" dirty="0" smtClean="0"/>
              <a:t> we don’t give the full specification of remove() because we will not implement it.</a:t>
            </a:r>
          </a:p>
          <a:p>
            <a:r>
              <a:rPr lang="en-US" baseline="0" dirty="0" smtClean="0"/>
              <a:t>Instead, we will throw the unsupported exception. They can look at the full specification and try to implement it</a:t>
            </a:r>
          </a:p>
          <a:p>
            <a:r>
              <a:rPr lang="en-US" baseline="0" dirty="0" smtClean="0"/>
              <a:t>If they want. But it is not always easy to implement it properly.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6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Talk about “enumerating” a set: enumerate means to list count, itemize. The dictionary says that</a:t>
            </a:r>
          </a:p>
          <a:p>
            <a:r>
              <a:rPr lang="en-US" dirty="0" smtClean="0"/>
              <a:t>“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enumerate may suggest counting up or totaling with specific and clear treatment of each item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”. In CS, to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enumerate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set is simply to list its elements one by one.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15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important</a:t>
            </a:r>
            <a:r>
              <a:rPr lang="en-US" baseline="0" dirty="0" smtClean="0"/>
              <a:t> to realize that variable size used in function </a:t>
            </a:r>
            <a:r>
              <a:rPr lang="en-US" baseline="0" dirty="0" err="1" smtClean="0"/>
              <a:t>hasNext</a:t>
            </a:r>
            <a:r>
              <a:rPr lang="en-US" baseline="0" dirty="0" smtClean="0"/>
              <a:t> refers to the field in a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 And this </a:t>
            </a:r>
            <a:r>
              <a:rPr lang="en-US" baseline="0" dirty="0" err="1" smtClean="0"/>
              <a:t>HashSetIterator</a:t>
            </a:r>
            <a:endParaRPr lang="en-US" baseline="0" dirty="0" smtClean="0"/>
          </a:p>
          <a:p>
            <a:r>
              <a:rPr lang="en-US" baseline="0" dirty="0" smtClean="0"/>
              <a:t>Is providing methods to enumerate elements of that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 Later, we show where this class is placed so that it can refer to field size.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38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Function next searches through b[</a:t>
            </a:r>
            <a:r>
              <a:rPr lang="en-US" dirty="0" err="1" smtClean="0"/>
              <a:t>pos</a:t>
            </a:r>
            <a:r>
              <a:rPr lang="en-US" dirty="0" smtClean="0"/>
              <a:t>], b[pos+1], b[pos+2]</a:t>
            </a:r>
            <a:r>
              <a:rPr lang="en-US" baseline="0" dirty="0" smtClean="0"/>
              <a:t>, … , looking for an element that is a </a:t>
            </a:r>
            <a:r>
              <a:rPr lang="en-US" baseline="0" dirty="0" err="1" smtClean="0"/>
              <a:t>HashSetEntry</a:t>
            </a:r>
            <a:endParaRPr lang="en-US" baseline="0" dirty="0" smtClean="0"/>
          </a:p>
          <a:p>
            <a:r>
              <a:rPr lang="en-US" baseline="0" dirty="0" smtClean="0"/>
              <a:t>with field </a:t>
            </a:r>
            <a:r>
              <a:rPr lang="en-US" baseline="0" dirty="0" err="1" smtClean="0"/>
              <a:t>isInSet</a:t>
            </a:r>
            <a:r>
              <a:rPr lang="en-US" baseline="0" dirty="0" smtClean="0"/>
              <a:t> true. This is guaranteed to exist because all elements have not yet been enumerated.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I would rather not put (T) in the return statement of next(). But Eclipse requires me to do so. {Perhaps one of my declarations with &lt;T&gt; is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91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now discuss the placement of </a:t>
            </a:r>
            <a:r>
              <a:rPr lang="en-US" dirty="0" err="1" smtClean="0"/>
              <a:t>HashSetIterator</a:t>
            </a:r>
            <a:r>
              <a:rPr lang="en-US" dirty="0" smtClean="0"/>
              <a:t>. It is</a:t>
            </a:r>
            <a:r>
              <a:rPr lang="en-US" baseline="0" dirty="0" smtClean="0"/>
              <a:t> declared in the body of class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along with fields b and size and method add, remove, etc. Placed here, methods next() and </a:t>
            </a:r>
            <a:r>
              <a:rPr lang="en-US" baseline="0" dirty="0" err="1" smtClean="0"/>
              <a:t>hasNext</a:t>
            </a:r>
            <a:r>
              <a:rPr lang="en-US" baseline="0" dirty="0" smtClean="0"/>
              <a:t>() can reference field size and b</a:t>
            </a:r>
            <a:r>
              <a:rPr lang="en-US" baseline="0" dirty="0" smtClean="0"/>
              <a:t>. Also, it no longer needs a type parameter, since it can refer to </a:t>
            </a:r>
            <a:r>
              <a:rPr lang="en-US" baseline="0" dirty="0" err="1" smtClean="0"/>
              <a:t>HashSet’s</a:t>
            </a:r>
            <a:r>
              <a:rPr lang="en-US" baseline="0" dirty="0" smtClean="0"/>
              <a:t>. </a:t>
            </a:r>
            <a:r>
              <a:rPr lang="en-US" baseline="0" dirty="0" smtClean="0"/>
              <a:t>We had the same thing in the circular linked list assignment. We discuss it later in this recitation.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02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slide</a:t>
            </a:r>
            <a:r>
              <a:rPr lang="en-US" baseline="0" dirty="0" smtClean="0"/>
              <a:t> shows how to use the methods of the iterator. A few years ago, this was the way one HAD to use an iterator, because Java did not have 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loop. Point out the following. We leave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private, although it could have been public. For a reason that appears later, we add function iterator(), which returns a new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object.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show how to print the elements. But any processing of k can be done in the loop body.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67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diagram on this slide is important. Go over it slowly. Note that </a:t>
            </a:r>
            <a:r>
              <a:rPr lang="en-US" baseline="0" dirty="0" err="1" smtClean="0"/>
              <a:t>hs</a:t>
            </a:r>
            <a:r>
              <a:rPr lang="en-US" baseline="0" dirty="0" smtClean="0"/>
              <a:t> contains the name of a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object.</a:t>
            </a:r>
          </a:p>
          <a:p>
            <a:r>
              <a:rPr lang="en-US" baseline="0" dirty="0" smtClean="0"/>
              <a:t>Note that the assignment to it calls </a:t>
            </a:r>
            <a:r>
              <a:rPr lang="en-US" baseline="0" dirty="0" err="1" smtClean="0"/>
              <a:t>hs.iterator</a:t>
            </a:r>
            <a:r>
              <a:rPr lang="en-US" baseline="0" dirty="0" smtClean="0"/>
              <a:t>, which creates an object of class </a:t>
            </a:r>
            <a:r>
              <a:rPr lang="en-US" baseline="0" dirty="0" err="1" smtClean="0"/>
              <a:t>HashISetIterator</a:t>
            </a:r>
            <a:r>
              <a:rPr lang="en-US" baseline="0" dirty="0" smtClean="0"/>
              <a:t>. This is important: since</a:t>
            </a:r>
          </a:p>
          <a:p>
            <a:r>
              <a:rPr lang="en-US" baseline="0" dirty="0" err="1" smtClean="0"/>
              <a:t>HashSetIterator</a:t>
            </a:r>
            <a:r>
              <a:rPr lang="en-US" baseline="0" dirty="0" smtClean="0"/>
              <a:t> is declared in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, the </a:t>
            </a:r>
            <a:r>
              <a:rPr lang="en-US" baseline="0" dirty="0" err="1" smtClean="0"/>
              <a:t>HashSetIterator</a:t>
            </a:r>
            <a:r>
              <a:rPr lang="en-US" baseline="0" dirty="0" smtClean="0"/>
              <a:t>  object appears inside the </a:t>
            </a:r>
            <a:r>
              <a:rPr lang="en-US" baseline="0" dirty="0" err="1" smtClean="0"/>
              <a:t>HashSet</a:t>
            </a:r>
            <a:r>
              <a:rPr lang="en-US" baseline="0" dirty="0" smtClean="0"/>
              <a:t> object!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inside-out rule, used in almost all languages including logic, says this: Suppose in a method there is a reference to a variable v. Look for the corresponding declaration in the scope in which that v occurs, then the surrounding scope, then the surrounding scope, etc., until the declaration is found. Based on this, a use of variable b in next can be seen to refer to the </a:t>
            </a:r>
            <a:r>
              <a:rPr lang="en-US" baseline="0" dirty="0" err="1" smtClean="0"/>
              <a:t>fieldb</a:t>
            </a:r>
            <a:r>
              <a:rPr lang="en-US" baseline="0" dirty="0" smtClean="0"/>
              <a:t>  that is in object HS@24.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5EA7-9DEB-9240-AD9A-EC2C1DB0DB2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52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20E96-B9BE-A14A-ACC3-EAB02ABA186A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78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C59E6-04D9-8E49-BDEE-3CBFD5300889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4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B914-6AF7-EF41-AE41-22E57053A4A6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55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4A5E-D017-D84E-9E09-7352AF093DE2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42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6421-C460-994F-845F-2AB8D74EA9BD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86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7324-BCCC-0A4E-8B23-4157071400E2}" type="datetime1">
              <a:rPr lang="x-none" smtClean="0"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3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8204F-0443-CD44-855F-E8CDA7CF343F}" type="datetime1">
              <a:rPr lang="x-none" smtClean="0"/>
              <a:t>3/17/2014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4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80EF-E937-CA42-9533-4C1B41584DD1}" type="datetime1">
              <a:rPr lang="x-none" smtClean="0"/>
              <a:t>3/17/2014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8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2200-6AEC-B843-A10B-EC2465C55BFC}" type="datetime1">
              <a:rPr lang="x-none" smtClean="0"/>
              <a:t>3/17/2014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87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1078-E64D-5942-9CE0-6628E543A2EC}" type="datetime1">
              <a:rPr lang="x-none" smtClean="0"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3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D64A7-D74F-CB49-A3EC-7D331EE7EEF2}" type="datetime1">
              <a:rPr lang="x-none" smtClean="0"/>
              <a:t>3/17/2014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3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B480-3550-A245-A052-AA8C67FA1AA7}" type="datetime1">
              <a:rPr lang="x-none" smtClean="0"/>
              <a:t>3/17/2014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216D5-7924-7F45-953F-83CA66E37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511869"/>
            <a:ext cx="8270874" cy="1335663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800000"/>
                </a:solidFill>
              </a:rPr>
              <a:t>CS2110 </a:t>
            </a:r>
            <a:r>
              <a:rPr lang="en-US" sz="2800" dirty="0" smtClean="0">
                <a:solidFill>
                  <a:srgbClr val="800000"/>
                </a:solidFill>
              </a:rPr>
              <a:t>Recitation 07. </a:t>
            </a:r>
            <a:r>
              <a:rPr lang="en-US" sz="2800" dirty="0">
                <a:solidFill>
                  <a:srgbClr val="800000"/>
                </a:solidFill>
              </a:rPr>
              <a:t/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Interfaces </a:t>
            </a:r>
            <a:r>
              <a:rPr lang="en-US" sz="2800" dirty="0" smtClean="0">
                <a:solidFill>
                  <a:srgbClr val="800000"/>
                </a:solidFill>
              </a:rPr>
              <a:t>Iterator and </a:t>
            </a:r>
            <a:r>
              <a:rPr lang="en-US" sz="2800" dirty="0" err="1" smtClean="0">
                <a:solidFill>
                  <a:srgbClr val="800000"/>
                </a:solidFill>
              </a:rPr>
              <a:t>Iterable</a:t>
            </a:r>
            <a:r>
              <a:rPr lang="en-US" sz="2800" dirty="0" smtClean="0">
                <a:solidFill>
                  <a:srgbClr val="800000"/>
                </a:solidFill>
              </a:rPr>
              <a:t>.</a:t>
            </a:r>
            <a:br>
              <a:rPr lang="en-US" sz="2800" dirty="0" smtClean="0">
                <a:solidFill>
                  <a:srgbClr val="800000"/>
                </a:solidFill>
              </a:rPr>
            </a:br>
            <a:r>
              <a:rPr lang="en-US" sz="2800" dirty="0" smtClean="0">
                <a:solidFill>
                  <a:srgbClr val="800000"/>
                </a:solidFill>
              </a:rPr>
              <a:t>Nested, Inner</a:t>
            </a:r>
            <a:r>
              <a:rPr lang="en-US" sz="2800" dirty="0">
                <a:solidFill>
                  <a:srgbClr val="800000"/>
                </a:solidFill>
              </a:rPr>
              <a:t>, </a:t>
            </a:r>
            <a:r>
              <a:rPr lang="en-US" sz="2800" dirty="0" smtClean="0">
                <a:solidFill>
                  <a:srgbClr val="800000"/>
                </a:solidFill>
              </a:rPr>
              <a:t>and static classes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825" y="2069782"/>
            <a:ext cx="8270874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work often with a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/>
                <a:cs typeface="Times New Roman"/>
              </a:rPr>
              <a:t> (say) that implements a 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bag: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unordered collection of elements (duplicates allowed)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set: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bag in which no duplicated allowed (call it a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unibag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!)</a:t>
            </a:r>
          </a:p>
          <a:p>
            <a:pPr marL="342900" indent="-342900">
              <a:spcBef>
                <a:spcPts val="600"/>
              </a:spcBef>
              <a:buFont typeface="Arial"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list: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ordered collection of elements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1</a:t>
            </a:fld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520700" y="4011691"/>
            <a:ext cx="7413808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show you how to fix class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C&lt;T&gt;</a:t>
            </a:r>
            <a:r>
              <a:rPr lang="en-US" sz="2400" dirty="0" smtClean="0">
                <a:latin typeface="Times New Roman"/>
                <a:cs typeface="Times New Roman"/>
              </a:rPr>
              <a:t> so that you can write: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C&lt;String&gt; 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C&lt;String&gt;();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Populate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with some elements;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(String s: 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ob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do something with s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57986" y="5439291"/>
            <a:ext cx="1767130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err="1"/>
              <a:t>f</a:t>
            </a:r>
            <a:r>
              <a:rPr lang="en-US" sz="2400" dirty="0" err="1" smtClean="0"/>
              <a:t>oreach</a:t>
            </a:r>
            <a:r>
              <a:rPr lang="en-US" sz="2400" dirty="0" smtClean="0"/>
              <a:t> loop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089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0" y="438497"/>
            <a:ext cx="7934324" cy="71965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Interface </a:t>
            </a:r>
            <a:r>
              <a:rPr lang="en-US" sz="3200" dirty="0" err="1" smtClean="0">
                <a:solidFill>
                  <a:srgbClr val="800000"/>
                </a:solidFill>
              </a:rPr>
              <a:t>Iterable</a:t>
            </a:r>
            <a:r>
              <a:rPr lang="en-US" sz="3200" dirty="0" smtClean="0">
                <a:solidFill>
                  <a:srgbClr val="800000"/>
                </a:solidFill>
              </a:rPr>
              <a:t>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43013" y="999616"/>
            <a:ext cx="1700861" cy="461665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java.lang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59763" y="1647542"/>
            <a:ext cx="7193611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Requires one method: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an Iterator over a set of elements of type T */</a:t>
            </a: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public Iterator&lt;T&gt; iterator()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10</a:t>
            </a:fld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85256" y="3590836"/>
            <a:ext cx="4222118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Java API says “set”, but should say “collection” –a set, a bag, a list, whatever</a:t>
            </a:r>
            <a:endParaRPr lang="en-US" sz="2400" dirty="0"/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4635500" y="3206750"/>
            <a:ext cx="349250" cy="384086"/>
          </a:xfrm>
          <a:prstGeom prst="line">
            <a:avLst/>
          </a:prstGeom>
          <a:ln w="4762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16000" y="5335130"/>
            <a:ext cx="6604000" cy="984885"/>
          </a:xfrm>
          <a:prstGeom prst="rect">
            <a:avLst/>
          </a:prstGeom>
          <a:solidFill>
            <a:srgbClr val="F0FFED"/>
          </a:solidFill>
          <a:ln w="571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class C implements </a:t>
            </a:r>
            <a:r>
              <a:rPr lang="en-US" sz="2400" dirty="0" err="1" smtClean="0"/>
              <a:t>Iterable</a:t>
            </a:r>
            <a:r>
              <a:rPr lang="en-US" sz="2400" dirty="0" smtClean="0"/>
              <a:t>&lt;T&gt;, we can write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 </a:t>
            </a:r>
            <a:r>
              <a:rPr lang="en-US" sz="2400" b="1" dirty="0" smtClean="0">
                <a:solidFill>
                  <a:srgbClr val="800000"/>
                </a:solidFill>
              </a:rPr>
              <a:t>for</a:t>
            </a:r>
            <a:r>
              <a:rPr lang="en-US" sz="2400" dirty="0" smtClean="0">
                <a:solidFill>
                  <a:srgbClr val="800000"/>
                </a:solidFill>
              </a:rPr>
              <a:t> (T v : object) {…}</a:t>
            </a:r>
          </a:p>
        </p:txBody>
      </p:sp>
    </p:spTree>
    <p:extLst>
      <p:ext uri="{BB962C8B-B14F-4D97-AF65-F5344CB8AC3E}">
        <p14:creationId xmlns:p14="http://schemas.microsoft.com/office/powerpoint/2010/main" val="386890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0876" y="628868"/>
            <a:ext cx="7826374" cy="5940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                                             {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&lt;T&gt;[] b;</a:t>
            </a:r>
          </a:p>
          <a:p>
            <a:r>
              <a:rPr lang="en-US" sz="2400" b="0" dirty="0"/>
              <a:t>	</a:t>
            </a:r>
            <a:r>
              <a:rPr lang="en-US" sz="2400" b="1" dirty="0" smtClean="0"/>
              <a:t>private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int</a:t>
            </a:r>
            <a:r>
              <a:rPr lang="en-US" sz="2400" b="0" dirty="0" smtClean="0"/>
              <a:t> size= 0;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 { …} </a:t>
            </a:r>
          </a:p>
          <a:p>
            <a:r>
              <a:rPr lang="en-US" sz="2400" dirty="0" smtClean="0"/>
              <a:t>       …</a:t>
            </a:r>
          </a:p>
          <a:p>
            <a:endParaRPr lang="en-US" sz="2400" dirty="0"/>
          </a:p>
          <a:p>
            <a:endParaRPr lang="en-US" sz="2400" b="0" dirty="0" smtClean="0"/>
          </a:p>
          <a:p>
            <a:endParaRPr lang="en-US" sz="2400" dirty="0"/>
          </a:p>
          <a:p>
            <a:endParaRPr lang="en-US" sz="2400" b="0" dirty="0" smtClean="0"/>
          </a:p>
          <a:p>
            <a:pPr>
              <a:spcBef>
                <a:spcPts val="12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</a:t>
            </a:r>
          </a:p>
          <a:p>
            <a:r>
              <a:rPr lang="en-US" sz="2400" b="0" dirty="0"/>
              <a:t> </a:t>
            </a:r>
            <a:r>
              <a:rPr lang="en-US" sz="2400" b="0" dirty="0" smtClean="0"/>
              <a:t>          </a:t>
            </a:r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hasNext</a:t>
            </a:r>
            <a:r>
              <a:rPr lang="en-US" sz="2400" b="0" dirty="0" smtClean="0"/>
              <a:t>() {   … 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T next() { …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</a:t>
            </a:r>
            <a:r>
              <a:rPr lang="en-US" sz="2400" b="1" dirty="0" smtClean="0"/>
              <a:t>public void</a:t>
            </a:r>
            <a:r>
              <a:rPr lang="en-US" sz="2400" dirty="0" smtClean="0"/>
              <a:t> remove() { … }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11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794124" y="606861"/>
            <a:ext cx="3397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</a:t>
            </a:r>
            <a:r>
              <a:rPr lang="en-US" sz="2400" b="1" dirty="0" smtClean="0">
                <a:solidFill>
                  <a:srgbClr val="FF0000"/>
                </a:solidFill>
              </a:rPr>
              <a:t>mplements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Iterable</a:t>
            </a:r>
            <a:r>
              <a:rPr lang="en-US" sz="2400" dirty="0" smtClean="0">
                <a:solidFill>
                  <a:srgbClr val="FF0000"/>
                </a:solidFill>
              </a:rPr>
              <a:t>&lt;T&gt;</a:t>
            </a:r>
            <a:endParaRPr lang="en-US" sz="2400" dirty="0">
              <a:solidFill>
                <a:srgbClr val="FF0000"/>
              </a:solidFill>
              <a:latin typeface="Calibri "/>
              <a:cs typeface="Calibri 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52524" y="2751733"/>
            <a:ext cx="6435725" cy="150810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8000"/>
                </a:solidFill>
              </a:rPr>
              <a:t>/</a:t>
            </a:r>
            <a:r>
              <a:rPr lang="en-US" sz="2300" dirty="0">
                <a:solidFill>
                  <a:srgbClr val="008000"/>
                </a:solidFill>
              </a:rPr>
              <a:t>** </a:t>
            </a:r>
            <a:r>
              <a:rPr lang="en-US" sz="2300" dirty="0" smtClean="0">
                <a:solidFill>
                  <a:srgbClr val="008000"/>
                </a:solidFill>
              </a:rPr>
              <a:t>Return </a:t>
            </a:r>
            <a:r>
              <a:rPr lang="en-US" sz="2300" dirty="0">
                <a:solidFill>
                  <a:srgbClr val="008000"/>
                </a:solidFill>
              </a:rPr>
              <a:t>an Iterator for enumerating the set. *</a:t>
            </a:r>
            <a:r>
              <a:rPr lang="en-US" sz="2300" dirty="0" smtClean="0">
                <a:solidFill>
                  <a:srgbClr val="008000"/>
                </a:solidFill>
              </a:rPr>
              <a:t>/</a:t>
            </a:r>
          </a:p>
          <a:p>
            <a:r>
              <a:rPr lang="en-US" sz="2300" b="1" dirty="0" smtClean="0">
                <a:solidFill>
                  <a:srgbClr val="000000"/>
                </a:solidFill>
              </a:rPr>
              <a:t>public</a:t>
            </a:r>
            <a:r>
              <a:rPr lang="en-US" sz="2300" dirty="0" smtClean="0">
                <a:solidFill>
                  <a:srgbClr val="000000"/>
                </a:solidFill>
              </a:rPr>
              <a:t> </a:t>
            </a:r>
            <a:r>
              <a:rPr lang="en-US" sz="2300" dirty="0">
                <a:solidFill>
                  <a:srgbClr val="000000"/>
                </a:solidFill>
              </a:rPr>
              <a:t>@Override Iterator&lt;T&gt; iterator( ) {</a:t>
            </a:r>
          </a:p>
          <a:p>
            <a:r>
              <a:rPr lang="en-US" sz="2300" dirty="0">
                <a:solidFill>
                  <a:srgbClr val="000000"/>
                </a:solidFill>
              </a:rPr>
              <a:t>        </a:t>
            </a:r>
            <a:r>
              <a:rPr lang="en-US" sz="2300" b="1" dirty="0">
                <a:solidFill>
                  <a:srgbClr val="000000"/>
                </a:solidFill>
              </a:rPr>
              <a:t>return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b="1" dirty="0">
                <a:solidFill>
                  <a:srgbClr val="000000"/>
                </a:solidFill>
              </a:rPr>
              <a:t>new</a:t>
            </a:r>
            <a:r>
              <a:rPr lang="en-US" sz="2300" dirty="0">
                <a:solidFill>
                  <a:srgbClr val="000000"/>
                </a:solidFill>
              </a:rPr>
              <a:t> </a:t>
            </a:r>
            <a:r>
              <a:rPr lang="en-US" sz="2300" dirty="0" err="1" smtClean="0">
                <a:solidFill>
                  <a:srgbClr val="000000"/>
                </a:solidFill>
              </a:rPr>
              <a:t>HashSetIterator</a:t>
            </a:r>
            <a:r>
              <a:rPr lang="en-US" sz="2300" dirty="0" smtClean="0">
                <a:solidFill>
                  <a:srgbClr val="000000"/>
                </a:solidFill>
              </a:rPr>
              <a:t>();</a:t>
            </a:r>
            <a:endParaRPr lang="en-US" sz="2300" dirty="0">
              <a:solidFill>
                <a:srgbClr val="000000"/>
              </a:solidFill>
            </a:endParaRPr>
          </a:p>
          <a:p>
            <a:r>
              <a:rPr lang="en-US" sz="2300" dirty="0">
                <a:solidFill>
                  <a:srgbClr val="000000"/>
                </a:solidFill>
              </a:rPr>
              <a:t>    }</a:t>
            </a:r>
            <a:endParaRPr lang="en-US" sz="2300" dirty="0">
              <a:solidFill>
                <a:srgbClr val="000000"/>
              </a:solidFill>
              <a:latin typeface="Calibri "/>
              <a:cs typeface="Calibri "/>
            </a:endParaRPr>
          </a:p>
        </p:txBody>
      </p:sp>
    </p:spTree>
    <p:extLst>
      <p:ext uri="{BB962C8B-B14F-4D97-AF65-F5344CB8AC3E}">
        <p14:creationId xmlns:p14="http://schemas.microsoft.com/office/powerpoint/2010/main" val="6098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1" y="369888"/>
            <a:ext cx="3940175" cy="64611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132" y="5102731"/>
            <a:ext cx="8038895" cy="1569660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 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 {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smtClean="0"/>
              <a:t> </a:t>
            </a:r>
            <a:r>
              <a:rPr lang="en-US" sz="2400" b="1" smtClean="0"/>
              <a:t>implements</a:t>
            </a:r>
            <a:r>
              <a:rPr lang="en-US" sz="2400" smtClean="0"/>
              <a:t> </a:t>
            </a:r>
            <a:r>
              <a:rPr lang="en-US" sz="2400"/>
              <a:t>Iterator&lt;T&gt;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…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936625"/>
            <a:ext cx="626195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latin typeface="Times New Roman"/>
                <a:cs typeface="Times New Roman"/>
              </a:rPr>
              <a:t>hs.iterator</a:t>
            </a:r>
            <a:r>
              <a:rPr lang="en-US" sz="2400" dirty="0"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</a:t>
            </a:r>
            <a:r>
              <a:rPr lang="nb-NO" sz="2400" dirty="0">
                <a:latin typeface="Times New Roman"/>
                <a:cs typeface="Times New Roman"/>
              </a:rPr>
              <a:t>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>
                <a:latin typeface="Times New Roman"/>
                <a:cs typeface="Times New Roman"/>
              </a:rPr>
              <a:t>(k)</a:t>
            </a:r>
            <a:r>
              <a:rPr lang="nb-NO" sz="2400" dirty="0" smtClean="0">
                <a:latin typeface="Times New Roman"/>
                <a:cs typeface="Times New Roman"/>
              </a:rPr>
              <a:t>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778125" y="1957715"/>
            <a:ext cx="5871903" cy="2941359"/>
            <a:chOff x="2778125" y="2148215"/>
            <a:chExt cx="5871903" cy="294135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4984750" y="2148215"/>
              <a:ext cx="0" cy="1635125"/>
            </a:xfrm>
            <a:prstGeom prst="line">
              <a:avLst/>
            </a:prstGeom>
            <a:ln w="47625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149528" y="2216328"/>
              <a:ext cx="3287979" cy="1200328"/>
            </a:xfrm>
            <a:prstGeom prst="rect">
              <a:avLst/>
            </a:prstGeom>
            <a:solidFill>
              <a:srgbClr val="F9DBDD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latin typeface="Times New Roman"/>
                  <a:cs typeface="Times New Roman"/>
                </a:rPr>
                <a:t>f</a:t>
              </a:r>
              <a:r>
                <a:rPr lang="en-US" sz="2400" b="1" dirty="0" smtClean="0">
                  <a:latin typeface="Times New Roman"/>
                  <a:cs typeface="Times New Roman"/>
                </a:rPr>
                <a:t>or</a:t>
              </a:r>
              <a:r>
                <a:rPr lang="en-US" sz="2400" dirty="0" smtClean="0">
                  <a:latin typeface="Times New Roman"/>
                  <a:cs typeface="Times New Roman"/>
                </a:rPr>
                <a:t> (Integer  k :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hs</a:t>
              </a:r>
              <a:r>
                <a:rPr lang="en-US" sz="2400" dirty="0" smtClean="0">
                  <a:latin typeface="Times New Roman"/>
                  <a:cs typeface="Times New Roman"/>
                </a:rPr>
                <a:t>) {</a:t>
              </a: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    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System.out.println</a:t>
              </a:r>
              <a:r>
                <a:rPr lang="en-US" sz="2400" dirty="0" smtClean="0">
                  <a:latin typeface="Times New Roman"/>
                  <a:cs typeface="Times New Roman"/>
                </a:rPr>
                <a:t>(k);</a:t>
              </a:r>
              <a:endParaRPr lang="en-US" sz="2400" dirty="0">
                <a:latin typeface="Times New Roman"/>
                <a:cs typeface="Times New Roman"/>
              </a:endParaRP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}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78125" y="3889246"/>
              <a:ext cx="5871903" cy="1200328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800000"/>
                  </a:solidFill>
                </a:rPr>
                <a:t>HashSet</a:t>
              </a:r>
              <a:r>
                <a:rPr lang="en-US" sz="2400" dirty="0" smtClean="0">
                  <a:solidFill>
                    <a:srgbClr val="800000"/>
                  </a:solidFill>
                </a:rPr>
                <a:t> </a:t>
              </a:r>
              <a:r>
                <a:rPr lang="en-US" sz="2400" dirty="0" smtClean="0"/>
                <a:t>implements </a:t>
              </a:r>
              <a:r>
                <a:rPr lang="en-US" sz="2400" dirty="0" err="1" smtClean="0">
                  <a:solidFill>
                    <a:srgbClr val="800000"/>
                  </a:solidFill>
                </a:rPr>
                <a:t>Iterable</a:t>
              </a:r>
              <a:r>
                <a:rPr lang="en-US" sz="2400" dirty="0" smtClean="0"/>
                <a:t>, so you can replace the declaration of </a:t>
              </a:r>
              <a:r>
                <a:rPr lang="en-US" sz="2400" dirty="0" smtClean="0">
                  <a:solidFill>
                    <a:srgbClr val="800000"/>
                  </a:solidFill>
                </a:rPr>
                <a:t>it</a:t>
              </a:r>
              <a:r>
                <a:rPr lang="en-US" sz="2400" dirty="0" smtClean="0"/>
                <a:t> and the while loop by the </a:t>
              </a:r>
              <a:r>
                <a:rPr lang="en-US" sz="2400" dirty="0" err="1" smtClean="0"/>
                <a:t>foreach</a:t>
              </a:r>
              <a:r>
                <a:rPr lang="en-US" sz="2400" dirty="0" smtClean="0"/>
                <a:t> loop.   </a:t>
              </a:r>
              <a:r>
                <a:rPr lang="en-US" sz="2400" dirty="0" smtClean="0">
                  <a:solidFill>
                    <a:srgbClr val="FF6600"/>
                  </a:solidFill>
                </a:rPr>
                <a:t>“syntactic sugar”</a:t>
              </a:r>
              <a:endParaRPr lang="en-US" sz="2400" dirty="0">
                <a:solidFill>
                  <a:srgbClr val="FF66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078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751" y="327026"/>
            <a:ext cx="6238874" cy="64611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Don’t try to change the set in a </a:t>
            </a:r>
            <a:r>
              <a:rPr lang="en-US" sz="28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!!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936625"/>
            <a:ext cx="626195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for</a:t>
            </a:r>
            <a:r>
              <a:rPr lang="en-US" sz="2400" dirty="0">
                <a:latin typeface="Times New Roman"/>
                <a:cs typeface="Times New Roman"/>
              </a:rPr>
              <a:t> (Integer  k : </a:t>
            </a:r>
            <a:r>
              <a:rPr lang="en-US" sz="2400" dirty="0" err="1">
                <a:latin typeface="Times New Roman"/>
                <a:cs typeface="Times New Roman"/>
              </a:rPr>
              <a:t>hs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dirty="0" err="1" smtClean="0">
                <a:latin typeface="Times New Roman"/>
                <a:cs typeface="Times New Roman"/>
              </a:rPr>
              <a:t>hs.add</a:t>
            </a:r>
            <a:r>
              <a:rPr lang="en-US" sz="2400" dirty="0" smtClean="0">
                <a:latin typeface="Times New Roman"/>
                <a:cs typeface="Times New Roman"/>
              </a:rPr>
              <a:t>(-k);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6471" y="3038177"/>
            <a:ext cx="6221154" cy="1200328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This may change array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field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latin typeface="Times New Roman"/>
                <a:cs typeface="Times New Roman"/>
              </a:rPr>
              <a:t>. May cause rehash.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hs</a:t>
            </a:r>
            <a:r>
              <a:rPr lang="en-US" sz="2400" dirty="0" err="1" smtClean="0">
                <a:latin typeface="Times New Roman"/>
                <a:cs typeface="Times New Roman"/>
              </a:rPr>
              <a:t>’s</a:t>
            </a:r>
            <a:r>
              <a:rPr lang="en-US" sz="2400" dirty="0" smtClean="0">
                <a:latin typeface="Times New Roman"/>
                <a:cs typeface="Times New Roman"/>
              </a:rPr>
              <a:t> class invariant (meanings of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hs.pos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and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it.enumerated</a:t>
            </a:r>
            <a:r>
              <a:rPr lang="en-US" sz="2400" dirty="0" smtClean="0">
                <a:latin typeface="Times New Roman"/>
                <a:cs typeface="Times New Roman"/>
              </a:rPr>
              <a:t>) no longer holds.</a:t>
            </a:r>
            <a:endParaRPr lang="en-US" sz="2400" dirty="0"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5425" y="4466203"/>
            <a:ext cx="4572000" cy="1938992"/>
          </a:xfrm>
          <a:prstGeom prst="rect">
            <a:avLst/>
          </a:prstGeom>
          <a:solidFill>
            <a:srgbClr val="F9DBDD"/>
          </a:solidFill>
        </p:spPr>
        <p:txBody>
          <a:bodyPr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latin typeface="Times New Roman"/>
                <a:cs typeface="Times New Roman"/>
              </a:rPr>
              <a:t>hs.iterator</a:t>
            </a:r>
            <a:r>
              <a:rPr lang="en-US" sz="2400" dirty="0">
                <a:latin typeface="Times New Roman"/>
                <a:cs typeface="Times New Roman"/>
              </a:rPr>
              <a:t>();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>
                <a:latin typeface="Times New Roman"/>
                <a:cs typeface="Times New Roman"/>
              </a:rPr>
              <a:t>Integer</a:t>
            </a:r>
            <a:r>
              <a:rPr lang="nb-NO" sz="2400" dirty="0">
                <a:latin typeface="Times New Roman"/>
                <a:cs typeface="Times New Roman"/>
              </a:rPr>
              <a:t> 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hs.add</a:t>
            </a:r>
            <a:r>
              <a:rPr lang="nb-NO" sz="2400" dirty="0" smtClean="0">
                <a:latin typeface="Times New Roman"/>
                <a:cs typeface="Times New Roman"/>
              </a:rPr>
              <a:t>(-k);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460625" y="2682877"/>
            <a:ext cx="1816092" cy="0"/>
          </a:xfrm>
          <a:prstGeom prst="line">
            <a:avLst/>
          </a:prstGeom>
          <a:ln w="41275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276717" y="2682877"/>
            <a:ext cx="0" cy="355300"/>
          </a:xfrm>
          <a:prstGeom prst="line">
            <a:avLst/>
          </a:prstGeom>
          <a:ln w="41275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048910" y="5588000"/>
            <a:ext cx="2986515" cy="461665"/>
          </a:xfrm>
          <a:prstGeom prst="rect">
            <a:avLst/>
          </a:prstGeom>
          <a:noFill/>
          <a:ln w="44450">
            <a:solidFill>
              <a:srgbClr val="F9DBDD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Don’t do this either </a:t>
            </a:r>
            <a:r>
              <a:rPr lang="en-US" sz="2400" dirty="0" smtClean="0">
                <a:latin typeface="Times New Roman"/>
                <a:cs typeface="Times New Roman"/>
                <a:sym typeface="Wingdings"/>
              </a:rPr>
              <a:t>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5209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5991735" cy="457198"/>
          </a:xfrm>
        </p:spPr>
        <p:txBody>
          <a:bodyPr>
            <a:normAutofit fontScale="90000"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8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is an  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inner class </a:t>
            </a:r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of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</a:t>
            </a:r>
            <a:r>
              <a:rPr lang="en-US" sz="28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8874" y="4095651"/>
            <a:ext cx="7286625" cy="2308324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 {</a:t>
            </a:r>
          </a:p>
          <a:p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</a:t>
            </a:r>
            <a:endParaRPr lang="en-US" sz="2400" dirty="0" smtClean="0"/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343525" y="878126"/>
            <a:ext cx="3061248" cy="2954773"/>
            <a:chOff x="5422900" y="878126"/>
            <a:chExt cx="3061248" cy="2954773"/>
          </a:xfrm>
        </p:grpSpPr>
        <p:sp>
          <p:nvSpPr>
            <p:cNvPr id="11" name="TextBox 10"/>
            <p:cNvSpPr txBox="1"/>
            <p:nvPr/>
          </p:nvSpPr>
          <p:spPr>
            <a:xfrm>
              <a:off x="5422900" y="88673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858423" y="87812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26865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23581" y="1709241"/>
              <a:ext cx="2953669" cy="21236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solidFill>
                    <a:srgbClr val="FF0000"/>
                  </a:solidFill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solidFill>
                  <a:srgbClr val="FF0000"/>
                </a:solidFill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14828" y="1168659"/>
            <a:ext cx="410479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Declared within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, often made private so can’t be referenced directly from outside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61025" y="2568099"/>
            <a:ext cx="623288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size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52563" y="2559487"/>
            <a:ext cx="57785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20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24675" y="2577624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34530" y="2569012"/>
            <a:ext cx="11633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C[]@24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80869" y="2913260"/>
            <a:ext cx="3005951" cy="830997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latin typeface="Times New Roman"/>
                <a:cs typeface="Times New Roman"/>
              </a:rPr>
              <a:t> is</a:t>
            </a:r>
          </a:p>
          <a:p>
            <a:r>
              <a:rPr lang="en-US" sz="24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n each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 object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688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820" y="463292"/>
            <a:ext cx="4818429" cy="2046723"/>
          </a:xfrm>
        </p:spPr>
        <p:txBody>
          <a:bodyPr anchor="t" anchorCtr="0">
            <a:normAutofit/>
          </a:bodyPr>
          <a:lstStyle/>
          <a:p>
            <a:pPr algn="l"/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Think of  </a:t>
            </a:r>
            <a:r>
              <a:rPr lang="en-US" sz="2400" b="1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objects also as being inside a </a:t>
            </a:r>
            <a:r>
              <a:rPr lang="en-US" sz="2400" b="1" dirty="0" err="1" smtClean="0">
                <a:latin typeface="Times New Roman"/>
                <a:cs typeface="Times New Roman"/>
              </a:rPr>
              <a:t>HashSet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o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bject.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Then, normal inside-out rule shows you that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next()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can reference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8820" y="2573515"/>
            <a:ext cx="3961391" cy="2308324"/>
          </a:xfrm>
          <a:prstGeom prst="rect">
            <a:avLst/>
          </a:prstGeom>
          <a:noFill/>
          <a:ln w="15875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&lt;C&gt;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            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&lt;C&gt;();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…</a:t>
            </a:r>
          </a:p>
          <a:p>
            <a:r>
              <a:rPr lang="en-US" sz="2400" dirty="0"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&lt;</a:t>
            </a:r>
            <a:r>
              <a:rPr lang="en-US" sz="2400" dirty="0">
                <a:latin typeface="Times New Roman"/>
                <a:cs typeface="Times New Roman"/>
              </a:rPr>
              <a:t>C</a:t>
            </a:r>
            <a:r>
              <a:rPr lang="en-US" sz="2400" dirty="0" smtClean="0">
                <a:latin typeface="Times New Roman"/>
                <a:cs typeface="Times New Roman"/>
              </a:rPr>
              <a:t>&gt; it1= </a:t>
            </a:r>
            <a:r>
              <a:rPr lang="en-US" sz="2400" dirty="0" err="1" smtClean="0">
                <a:latin typeface="Times New Roman"/>
                <a:cs typeface="Times New Roman"/>
              </a:rPr>
              <a:t>hs.iterator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Iterator&lt;C&gt; it2= </a:t>
            </a:r>
            <a:r>
              <a:rPr lang="en-US" sz="2400" dirty="0" err="1" smtClean="0">
                <a:latin typeface="Times New Roman"/>
                <a:cs typeface="Times New Roman"/>
              </a:rPr>
              <a:t>hs.iterator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5007249" y="1100137"/>
            <a:ext cx="3378748" cy="5367098"/>
            <a:chOff x="5105400" y="973376"/>
            <a:chExt cx="3378748" cy="5367098"/>
          </a:xfrm>
        </p:grpSpPr>
        <p:sp>
          <p:nvSpPr>
            <p:cNvPr id="11" name="TextBox 10"/>
            <p:cNvSpPr txBox="1"/>
            <p:nvPr/>
          </p:nvSpPr>
          <p:spPr>
            <a:xfrm>
              <a:off x="5105400" y="98198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40923" y="97337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74490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23581" y="2185491"/>
              <a:ext cx="2953669" cy="415498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07126" y="463531"/>
            <a:ext cx="2146299" cy="4543603"/>
            <a:chOff x="6036224" y="-175974"/>
            <a:chExt cx="2146299" cy="4543603"/>
          </a:xfrm>
        </p:grpSpPr>
        <p:grpSp>
          <p:nvGrpSpPr>
            <p:cNvPr id="10" name="Group 9"/>
            <p:cNvGrpSpPr/>
            <p:nvPr/>
          </p:nvGrpSpPr>
          <p:grpSpPr>
            <a:xfrm>
              <a:off x="6591300" y="-175974"/>
              <a:ext cx="1591223" cy="439499"/>
              <a:chOff x="4400550" y="-80724"/>
              <a:chExt cx="1591223" cy="439499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400550" y="-72112"/>
                <a:ext cx="482499" cy="4308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Times New Roman"/>
                    <a:cs typeface="Times New Roman"/>
                  </a:rPr>
                  <a:t>it1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836073" y="-80724"/>
                <a:ext cx="1155700" cy="4308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>
                    <a:latin typeface="Times New Roman"/>
                    <a:cs typeface="Times New Roman"/>
                  </a:rPr>
                  <a:t>HSI</a:t>
                </a:r>
                <a:r>
                  <a:rPr lang="en-US" sz="2200" dirty="0" err="1" smtClean="0">
                    <a:latin typeface="Times New Roman"/>
                    <a:cs typeface="Times New Roman"/>
                  </a:rPr>
                  <a:t>@bc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6925223" y="316730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HIS@d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036224" y="3598188"/>
              <a:ext cx="2044700" cy="76944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200" dirty="0" err="1" smtClean="0">
                  <a:latin typeface="Times New Roman"/>
                  <a:cs typeface="Times New Roman"/>
                </a:rPr>
                <a:t>hasNext</a:t>
              </a:r>
              <a:r>
                <a:rPr lang="en-US" sz="2200" dirty="0" smtClean="0">
                  <a:latin typeface="Times New Roman"/>
                  <a:cs typeface="Times New Roman"/>
                </a:rPr>
                <a:t>() {…}</a:t>
              </a:r>
            </a:p>
            <a:p>
              <a:pPr algn="r"/>
              <a:r>
                <a:rPr lang="en-US" sz="2200" dirty="0">
                  <a:latin typeface="Times New Roman"/>
                  <a:cs typeface="Times New Roman"/>
                </a:rPr>
                <a:t>n</a:t>
              </a:r>
              <a:r>
                <a:rPr lang="en-US" sz="2200" dirty="0" smtClean="0">
                  <a:latin typeface="Times New Roman"/>
                  <a:cs typeface="Times New Roman"/>
                </a:rPr>
                <a:t>ext() {…}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804025" y="5133956"/>
            <a:ext cx="11557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err="1">
                <a:latin typeface="Times New Roman"/>
                <a:cs typeface="Times New Roman"/>
              </a:rPr>
              <a:t>HSI</a:t>
            </a:r>
            <a:r>
              <a:rPr lang="en-US" sz="2200" dirty="0" err="1" smtClean="0">
                <a:latin typeface="Times New Roman"/>
                <a:cs typeface="Times New Roman"/>
              </a:rPr>
              <a:t>@bc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15026" y="5564843"/>
            <a:ext cx="204470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200" dirty="0" err="1" smtClean="0">
                <a:latin typeface="Times New Roman"/>
                <a:cs typeface="Times New Roman"/>
              </a:rPr>
              <a:t>hasNext</a:t>
            </a:r>
            <a:r>
              <a:rPr lang="en-US" sz="2200" dirty="0" smtClean="0">
                <a:latin typeface="Times New Roman"/>
                <a:cs typeface="Times New Roman"/>
              </a:rPr>
              <a:t>() {…}</a:t>
            </a:r>
          </a:p>
          <a:p>
            <a:pPr algn="r"/>
            <a:r>
              <a:rPr lang="en-US" sz="2200" dirty="0">
                <a:latin typeface="Times New Roman"/>
                <a:cs typeface="Times New Roman"/>
              </a:rPr>
              <a:t>n</a:t>
            </a:r>
            <a:r>
              <a:rPr lang="en-US" sz="2200" dirty="0" smtClean="0">
                <a:latin typeface="Times New Roman"/>
                <a:cs typeface="Times New Roman"/>
              </a:rPr>
              <a:t>ext() {…}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7602" y="1069043"/>
            <a:ext cx="482499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it2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23125" y="1060431"/>
            <a:ext cx="115570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latin typeface="Times New Roman"/>
                <a:cs typeface="Times New Roman"/>
              </a:rPr>
              <a:t>HSI@d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49900" y="3139599"/>
            <a:ext cx="623288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size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41438" y="3130987"/>
            <a:ext cx="577850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20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13550" y="3149124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b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23405" y="3140512"/>
            <a:ext cx="11633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/>
                <a:cs typeface="Times New Roman"/>
              </a:rPr>
              <a:t>C[]@24</a:t>
            </a:r>
            <a:endParaRPr lang="en-US" sz="22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0656" y="5273487"/>
            <a:ext cx="4911398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Diagram: two </a:t>
            </a:r>
            <a:r>
              <a:rPr lang="en-US" sz="2400" dirty="0" err="1" smtClean="0"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latin typeface="Times New Roman"/>
                <a:cs typeface="Times New Roman"/>
              </a:rPr>
              <a:t> objects in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object. </a:t>
            </a:r>
            <a:r>
              <a:rPr lang="en-US" sz="2400" dirty="0">
                <a:latin typeface="Times New Roman"/>
                <a:cs typeface="Times New Roman"/>
              </a:rPr>
              <a:t>T</a:t>
            </a:r>
            <a:r>
              <a:rPr lang="en-US" sz="2400" dirty="0" smtClean="0">
                <a:latin typeface="Times New Roman"/>
                <a:cs typeface="Times New Roman"/>
              </a:rPr>
              <a:t>wo enumerations of set going on at same time?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295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369888"/>
            <a:ext cx="5508624" cy="64611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A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 within a </a:t>
            </a:r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foreach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loop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11132" y="4912231"/>
            <a:ext cx="8038895" cy="1569660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 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&lt;T&gt;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Iterator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1428750"/>
            <a:ext cx="642019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strings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(Integer  k : </a:t>
            </a:r>
            <a:r>
              <a:rPr lang="en-US" sz="2400" dirty="0" err="1">
                <a:latin typeface="Times New Roman"/>
                <a:cs typeface="Times New Roman"/>
              </a:rPr>
              <a:t>hs</a:t>
            </a:r>
            <a:r>
              <a:rPr lang="en-US" sz="2400" dirty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for</a:t>
            </a:r>
            <a:r>
              <a:rPr lang="en-US" sz="2400" dirty="0" smtClean="0">
                <a:latin typeface="Times New Roman"/>
                <a:cs typeface="Times New Roman"/>
              </a:rPr>
              <a:t> (Integer h :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)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       Compare set elements k and h in some way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    }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3230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554834"/>
            <a:ext cx="80914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Nested class</a:t>
            </a:r>
            <a:r>
              <a:rPr lang="en-US" sz="2400" dirty="0" smtClean="0">
                <a:latin typeface="Times New Roman"/>
                <a:cs typeface="Times New Roman"/>
              </a:rPr>
              <a:t>: a class declared inside another: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and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are declared within class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, so they are nested classes.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04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Nested class    </a:t>
            </a:r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Inner </a:t>
            </a:r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226858"/>
            <a:ext cx="8091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Inner class</a:t>
            </a:r>
            <a:r>
              <a:rPr lang="en-US" sz="2400" dirty="0" smtClean="0">
                <a:latin typeface="Times New Roman"/>
                <a:cs typeface="Times New Roman"/>
              </a:rPr>
              <a:t>: a nested class that is not static. When instances are created, they live within an object of the outer class.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an inner class. It has to live within a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 so that is objects can reference fields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b</a:t>
            </a:r>
            <a:r>
              <a:rPr lang="en-US" sz="2400" dirty="0" smtClean="0">
                <a:latin typeface="Times New Roman"/>
                <a:cs typeface="Times New Roman"/>
              </a:rPr>
              <a:t> and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size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See slide 15!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06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Nested class    Static nested class    Inner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312" y="955528"/>
            <a:ext cx="7897813" cy="3062377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b="1" dirty="0" smtClean="0"/>
              <a:t>implements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Iterable</a:t>
            </a:r>
            <a:r>
              <a:rPr lang="en-US" sz="2400" b="0" dirty="0" smtClean="0"/>
              <a:t>&lt;T&gt;;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pPr>
              <a:spcBef>
                <a:spcPts val="600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 </a:t>
            </a:r>
            <a:r>
              <a:rPr lang="en-US" sz="2400" dirty="0" smtClean="0"/>
              <a:t>{}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static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r>
              <a:rPr lang="en-US" sz="2400" dirty="0" smtClean="0"/>
              <a:t>&lt;T&gt; {}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5312" y="4226858"/>
            <a:ext cx="8091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Static nested class</a:t>
            </a:r>
            <a:r>
              <a:rPr lang="en-US" sz="2400" dirty="0" smtClean="0">
                <a:latin typeface="Times New Roman"/>
                <a:cs typeface="Times New Roman"/>
              </a:rPr>
              <a:t>: a nested class that is static. When instances are created, they do </a:t>
            </a:r>
            <a:r>
              <a:rPr lang="en-US" sz="2400" i="1" dirty="0" smtClean="0">
                <a:latin typeface="Times New Roman"/>
                <a:cs typeface="Times New Roman"/>
              </a:rPr>
              <a:t>not</a:t>
            </a:r>
            <a:r>
              <a:rPr lang="en-US" sz="2400" dirty="0" smtClean="0">
                <a:latin typeface="Times New Roman"/>
                <a:cs typeface="Times New Roman"/>
              </a:rPr>
              <a:t> live within an object of the outer class. 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a static nested class. Its objects do not need to be in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objects because it does not reference </a:t>
            </a:r>
            <a:r>
              <a:rPr lang="en-US" sz="2400" dirty="0" err="1">
                <a:solidFill>
                  <a:srgbClr val="800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fields or instance methods.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3462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825" y="511869"/>
            <a:ext cx="8270874" cy="71965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800000"/>
                </a:solidFill>
              </a:rPr>
              <a:t>Interface Iterator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825" y="1847532"/>
            <a:ext cx="8270874" cy="41549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Start with interface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A class that implements 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Iterator</a:t>
            </a:r>
            <a:r>
              <a:rPr lang="en-US" sz="2400" dirty="0" smtClean="0">
                <a:latin typeface="Times New Roman"/>
                <a:cs typeface="Times New Roman"/>
              </a:rPr>
              <a:t> needs three functions that make it easy to “enumerate” the elements of a collection —a bag, a set, a list, whatever.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Required functions: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()          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next()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remove()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2</a:t>
            </a:fld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052887" y="1875060"/>
            <a:ext cx="1635125" cy="461665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java.util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501581" y="5540850"/>
            <a:ext cx="4372862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To enumerate: to provide a list of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1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9125" y="935039"/>
            <a:ext cx="6826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ake a class an inner class so that its objects can reference fields or instance methods of the outer class.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9124" y="1928167"/>
            <a:ext cx="785812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Make a class </a:t>
            </a:r>
            <a:r>
              <a:rPr lang="en-US" sz="2400" dirty="0" smtClean="0">
                <a:solidFill>
                  <a:srgbClr val="800000"/>
                </a:solidFill>
              </a:rPr>
              <a:t>SNC</a:t>
            </a:r>
            <a:r>
              <a:rPr lang="en-US" sz="2400" dirty="0" smtClean="0"/>
              <a:t> a static nested class within class </a:t>
            </a:r>
            <a:r>
              <a:rPr lang="en-US" sz="2400" dirty="0" smtClean="0">
                <a:solidFill>
                  <a:srgbClr val="800000"/>
                </a:solidFill>
              </a:rPr>
              <a:t>C</a:t>
            </a:r>
            <a:r>
              <a:rPr lang="en-US" sz="2400" dirty="0" smtClean="0"/>
              <a:t> when: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 is used only within </a:t>
            </a:r>
            <a:r>
              <a:rPr lang="en-US" sz="2400" dirty="0">
                <a:solidFill>
                  <a:srgbClr val="800000"/>
                </a:solidFill>
              </a:rPr>
              <a:t>C</a:t>
            </a:r>
            <a:r>
              <a:rPr lang="en-US" sz="2400" dirty="0" smtClean="0"/>
              <a:t>, and there is no need for program parts outside </a:t>
            </a:r>
            <a:r>
              <a:rPr lang="en-US" sz="2400" dirty="0" smtClean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to know about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8000"/>
                </a:solidFill>
              </a:rPr>
              <a:t>Example</a:t>
            </a:r>
            <a:r>
              <a:rPr lang="en-US" sz="2400" dirty="0" smtClean="0"/>
              <a:t>: </a:t>
            </a:r>
            <a:r>
              <a:rPr lang="en-US" sz="2400" dirty="0" err="1" smtClean="0">
                <a:solidFill>
                  <a:srgbClr val="800000"/>
                </a:solidFill>
              </a:rPr>
              <a:t>HashEntry</a:t>
            </a:r>
            <a:endParaRPr lang="en-US" sz="2400" dirty="0" smtClean="0">
              <a:solidFill>
                <a:srgbClr val="800000"/>
              </a:solidFill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 does not reference any fields or instance methods of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. </a:t>
            </a:r>
            <a:r>
              <a:rPr lang="en-US" sz="2400" dirty="0" smtClean="0">
                <a:solidFill>
                  <a:srgbClr val="008000"/>
                </a:solidFill>
              </a:rPr>
              <a:t>Example</a:t>
            </a:r>
            <a:r>
              <a:rPr lang="en-US" sz="2400" dirty="0" smtClean="0"/>
              <a:t>: </a:t>
            </a:r>
            <a:r>
              <a:rPr lang="en-US" sz="2400" dirty="0" err="1" smtClean="0">
                <a:solidFill>
                  <a:srgbClr val="800000"/>
                </a:solidFill>
              </a:rPr>
              <a:t>HashEntry</a:t>
            </a:r>
            <a:endParaRPr lang="en-US" sz="2400" dirty="0" smtClean="0">
              <a:solidFill>
                <a:srgbClr val="80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>
                <a:solidFill>
                  <a:srgbClr val="FF0000"/>
                </a:solidFill>
              </a:rPr>
              <a:t>Effect</a:t>
            </a:r>
            <a:r>
              <a:rPr lang="en-US" sz="2400" dirty="0" smtClean="0"/>
              <a:t>: Nesting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/>
              <a:t>within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hides it from the outside world. Only those interested in how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/>
              <a:t>is implemented need to know about </a:t>
            </a:r>
            <a:r>
              <a:rPr lang="en-US" sz="2400" dirty="0" smtClean="0">
                <a:solidFill>
                  <a:srgbClr val="800000"/>
                </a:solidFill>
              </a:rPr>
              <a:t>it. </a:t>
            </a:r>
            <a:r>
              <a:rPr lang="en-US" sz="2400" dirty="0" smtClean="0">
                <a:solidFill>
                  <a:srgbClr val="000000"/>
                </a:solidFill>
              </a:rPr>
              <a:t>Making </a:t>
            </a:r>
            <a:r>
              <a:rPr lang="en-US" sz="2400" dirty="0">
                <a:solidFill>
                  <a:srgbClr val="800000"/>
                </a:solidFill>
              </a:rPr>
              <a:t>SNC</a:t>
            </a:r>
            <a:r>
              <a:rPr lang="en-US" sz="2400" dirty="0"/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static is more efficient —there is only one copy of the class; it does not reside in objects of class </a:t>
            </a:r>
            <a:r>
              <a:rPr lang="en-US" sz="2400" dirty="0">
                <a:solidFill>
                  <a:srgbClr val="800000"/>
                </a:solidFill>
              </a:rPr>
              <a:t>C 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56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828" y="288927"/>
            <a:ext cx="7803672" cy="6461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800000"/>
                </a:solidFill>
                <a:latin typeface="Times New Roman"/>
                <a:cs typeface="Times New Roman"/>
              </a:rPr>
              <a:t>Nested class    Inner class    static nested class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4050" y="1391165"/>
            <a:ext cx="78581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are certain restrictions on inner classes and nested static classes. We don’t go into them.</a:t>
            </a:r>
          </a:p>
          <a:p>
            <a:endParaRPr lang="en-US" sz="2400" dirty="0"/>
          </a:p>
          <a:p>
            <a:r>
              <a:rPr lang="en-US" sz="2400" dirty="0" smtClean="0"/>
              <a:t>You have seen one nested static class: </a:t>
            </a:r>
            <a:r>
              <a:rPr lang="en-US" sz="2400" dirty="0" err="1" smtClean="0">
                <a:solidFill>
                  <a:srgbClr val="FF0000"/>
                </a:solidFill>
              </a:rPr>
              <a:t>HashEntry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en-US" sz="2400" dirty="0"/>
          </a:p>
          <a:p>
            <a:r>
              <a:rPr lang="en-US" sz="2400" dirty="0" smtClean="0"/>
              <a:t>You have seen several inner classes: </a:t>
            </a:r>
            <a:r>
              <a:rPr lang="en-US" sz="2400" dirty="0" err="1" smtClean="0">
                <a:solidFill>
                  <a:srgbClr val="FF0000"/>
                </a:solidFill>
              </a:rPr>
              <a:t>HashSetIterator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and some classes that are used to help implement listening to GUI events –discussed in that lecture.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917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8497"/>
            <a:ext cx="7772400" cy="71965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To implement interface  Iterator&lt;T&gt;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16700" y="1006692"/>
            <a:ext cx="1635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</a:t>
            </a:r>
            <a:r>
              <a:rPr lang="en-US" sz="2400" dirty="0" err="1" smtClean="0"/>
              <a:t>java.util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41351" y="1468357"/>
            <a:ext cx="8270874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i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nterface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Iterator&lt;T&gt; 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/** Return true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iff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the enumeration has more elements 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boolean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/** Return the next element of the enumeration.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Throw a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NoSuchElementException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if there are no more. */ 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T next();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** Remove the last element returned by the iterator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.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…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 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Throw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UnsupportedOperationException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if you don’t want</a:t>
            </a: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     to implement this operation. We don’t.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public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void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remove</a:t>
            </a: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();</a:t>
            </a: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3</a:t>
            </a:fld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1419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8497"/>
            <a:ext cx="7772400" cy="719653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Example of a class that implements Iterator&lt;T&gt;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737000"/>
            <a:ext cx="5568949" cy="26161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Recall implementation of hashing from last week. Each element of b is either</a:t>
            </a:r>
            <a:endParaRPr lang="en-US" sz="2400" dirty="0">
              <a:latin typeface="Times New Roman"/>
              <a:cs typeface="Times New Roman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b="1" dirty="0" smtClean="0">
                <a:latin typeface="Times New Roman"/>
                <a:cs typeface="Times New Roman"/>
              </a:rPr>
              <a:t>null</a:t>
            </a:r>
            <a:endParaRPr lang="en-US" sz="2400" dirty="0" smtClean="0">
              <a:latin typeface="Times New Roman"/>
              <a:cs typeface="Times New Roman"/>
            </a:endParaRPr>
          </a:p>
          <a:p>
            <a:pPr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 smtClean="0">
                <a:latin typeface="Times New Roman"/>
                <a:cs typeface="Times New Roman"/>
              </a:rPr>
              <a:t>A </a:t>
            </a:r>
            <a:r>
              <a:rPr lang="en-US" sz="2400" dirty="0" err="1" smtClean="0">
                <a:latin typeface="Times New Roman"/>
                <a:cs typeface="Times New Roman"/>
              </a:rPr>
              <a:t>HashEntry</a:t>
            </a:r>
            <a:r>
              <a:rPr lang="en-US" sz="2400" dirty="0" smtClean="0">
                <a:latin typeface="Times New Roman"/>
                <a:cs typeface="Times New Roman"/>
              </a:rPr>
              <a:t> object with </a:t>
            </a:r>
            <a:r>
              <a:rPr lang="en-US" sz="2400" dirty="0" err="1" smtClean="0">
                <a:latin typeface="Times New Roman"/>
                <a:cs typeface="Times New Roman"/>
              </a:rPr>
              <a:t>isInSet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false</a:t>
            </a:r>
            <a:endParaRPr lang="en-US" sz="2400" dirty="0">
              <a:latin typeface="Times New Roman"/>
              <a:cs typeface="Times New Roman"/>
            </a:endParaRPr>
          </a:p>
          <a:p>
            <a:pPr indent="-45720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latin typeface="Times New Roman"/>
                <a:cs typeface="Times New Roman"/>
              </a:rPr>
              <a:t>A </a:t>
            </a:r>
            <a:r>
              <a:rPr lang="en-US" sz="2400" dirty="0" err="1">
                <a:latin typeface="Times New Roman"/>
                <a:cs typeface="Times New Roman"/>
              </a:rPr>
              <a:t>HashEntry</a:t>
            </a:r>
            <a:r>
              <a:rPr lang="en-US" sz="2400" dirty="0">
                <a:latin typeface="Times New Roman"/>
                <a:cs typeface="Times New Roman"/>
              </a:rPr>
              <a:t> object with </a:t>
            </a:r>
            <a:r>
              <a:rPr lang="en-US" sz="2400" dirty="0" err="1">
                <a:latin typeface="Times New Roman"/>
                <a:cs typeface="Times New Roman"/>
              </a:rPr>
              <a:t>isInSet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true</a:t>
            </a:r>
            <a:endParaRPr lang="en-US" sz="2400" b="1" dirty="0">
              <a:latin typeface="Times New Roman"/>
              <a:cs typeface="Times New Roman"/>
            </a:endParaRPr>
          </a:p>
          <a:p>
            <a:endParaRPr lang="en-US" sz="2400" b="1" dirty="0" smtClean="0">
              <a:latin typeface="Times New Roman"/>
              <a:cs typeface="Times New Roman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320015"/>
            <a:ext cx="2133600" cy="365125"/>
          </a:xfrm>
        </p:spPr>
        <p:txBody>
          <a:bodyPr/>
          <a:lstStyle/>
          <a:p>
            <a:fld id="{DF5216D5-7924-7F45-953F-83CA66E37359}" type="slidenum">
              <a:rPr lang="en-US" sz="2000" smtClean="0"/>
              <a:t>4</a:t>
            </a:fld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4362644"/>
            <a:ext cx="5568950" cy="830997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We need a class that enumerates the elements in the objects in alternative 3.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9928" y="119250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b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18482" y="1158150"/>
            <a:ext cx="9808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[]@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6829" y="1192509"/>
            <a:ext cx="98085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[]@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6828" y="1665931"/>
            <a:ext cx="1588671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abc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"235"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aaa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"1$2"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 "</a:t>
            </a:r>
            <a:r>
              <a:rPr lang="en-US" sz="2400" dirty="0" err="1" smtClean="0">
                <a:latin typeface="Times New Roman"/>
                <a:cs typeface="Times New Roman"/>
              </a:rPr>
              <a:t>xy</a:t>
            </a:r>
            <a:r>
              <a:rPr lang="en-US" sz="2400" dirty="0" smtClean="0">
                <a:latin typeface="Times New Roman"/>
                <a:cs typeface="Times New Roman"/>
              </a:rPr>
              <a:t>"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634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997"/>
            <a:ext cx="7772400" cy="577503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solidFill>
                  <a:srgbClr val="800000"/>
                </a:solidFill>
              </a:rPr>
              <a:t>Class </a:t>
            </a:r>
            <a:r>
              <a:rPr lang="en-US" sz="3200" dirty="0" err="1" smtClean="0">
                <a:solidFill>
                  <a:srgbClr val="800000"/>
                </a:solidFill>
              </a:rPr>
              <a:t>HashSetIterator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087191"/>
            <a:ext cx="7694735" cy="51244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 An instance is an Iterator of this </a:t>
            </a:r>
            <a:r>
              <a:rPr lang="en-US" sz="2400" dirty="0" err="1">
                <a:solidFill>
                  <a:srgbClr val="008000"/>
                </a:solidFill>
                <a:latin typeface="Times New Roman"/>
                <a:cs typeface="Times New Roman"/>
              </a:rPr>
              <a:t>HashSet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 </a:t>
            </a:r>
            <a:r>
              <a:rPr lang="en-US" sz="2400" dirty="0" err="1">
                <a:latin typeface="Times New Roman"/>
                <a:cs typeface="Times New Roman"/>
              </a:rPr>
              <a:t>HashSetIterator</a:t>
            </a:r>
            <a:r>
              <a:rPr lang="en-US" sz="2400" dirty="0">
                <a:latin typeface="Times New Roman"/>
                <a:cs typeface="Times New Roman"/>
              </a:rPr>
              <a:t>&lt;T&gt; </a:t>
            </a:r>
            <a:r>
              <a:rPr lang="en-US" sz="2400" b="1" dirty="0">
                <a:latin typeface="Times New Roman"/>
                <a:cs typeface="Times New Roman"/>
              </a:rPr>
              <a:t>implements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Iterator&lt;T&gt; {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// all elements in b[0..pos] have been enumerated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-1;       </a:t>
            </a:r>
            <a:endParaRPr lang="en-US" sz="2400" dirty="0" smtClean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    	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 number of elements that have been enumerated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enumerated= 0; 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/** = "there is another element to enumerate". */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@Override </a:t>
            </a:r>
            <a:r>
              <a:rPr lang="en-US" sz="2400" b="1" dirty="0" err="1">
                <a:latin typeface="Times New Roman"/>
                <a:cs typeface="Times New Roman"/>
              </a:rPr>
              <a:t>boolean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hasNext</a:t>
            </a:r>
            <a:r>
              <a:rPr lang="en-US" sz="2400" dirty="0">
                <a:latin typeface="Times New Roman"/>
                <a:cs typeface="Times New Roman"/>
              </a:rPr>
              <a:t>() 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</a:t>
            </a:r>
            <a:r>
              <a:rPr lang="en-US" sz="2400" b="1" dirty="0">
                <a:latin typeface="Times New Roman"/>
                <a:cs typeface="Times New Roman"/>
              </a:rPr>
              <a:t>return</a:t>
            </a:r>
            <a:r>
              <a:rPr lang="en-US" sz="2400" dirty="0">
                <a:latin typeface="Times New Roman"/>
                <a:cs typeface="Times New Roman"/>
              </a:rPr>
              <a:t> enumerated != size;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smtClean="0">
                <a:latin typeface="Times New Roman"/>
                <a:cs typeface="Times New Roman"/>
              </a:rPr>
              <a:t>// continued on next slide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6316" y="5517207"/>
            <a:ext cx="3410759" cy="461665"/>
          </a:xfrm>
          <a:prstGeom prst="rect">
            <a:avLst/>
          </a:prstGeom>
          <a:solidFill>
            <a:srgbClr val="F9DBDD"/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 field size of class </a:t>
            </a:r>
            <a:r>
              <a:rPr lang="en-US" sz="2400" dirty="0" err="1" smtClean="0"/>
              <a:t>HashSet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 flipH="1" flipV="1">
            <a:off x="4794250" y="5048251"/>
            <a:ext cx="1365250" cy="468956"/>
          </a:xfrm>
          <a:prstGeom prst="line">
            <a:avLst/>
          </a:prstGeom>
          <a:ln w="317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43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5300" y="422622"/>
            <a:ext cx="7939225" cy="5863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/</a:t>
            </a:r>
            <a:r>
              <a:rPr lang="en-US" sz="2400" dirty="0">
                <a:latin typeface="Times New Roman"/>
                <a:cs typeface="Times New Roman"/>
              </a:rPr>
              <a:t>** = the next element to enumerate.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</a:t>
            </a:r>
            <a:r>
              <a:rPr lang="en-US" sz="2400" dirty="0" smtClean="0">
                <a:latin typeface="Times New Roman"/>
                <a:cs typeface="Times New Roman"/>
              </a:rPr>
              <a:t>Throw </a:t>
            </a:r>
            <a:r>
              <a:rPr lang="en-US" sz="2400" dirty="0">
                <a:latin typeface="Times New Roman"/>
                <a:cs typeface="Times New Roman"/>
              </a:rPr>
              <a:t>a </a:t>
            </a:r>
            <a:r>
              <a:rPr lang="en-US" sz="2400" dirty="0" err="1">
                <a:latin typeface="Times New Roman"/>
                <a:cs typeface="Times New Roman"/>
              </a:rPr>
              <a:t>NoSuchElementException</a:t>
            </a:r>
            <a:r>
              <a:rPr lang="en-US" sz="2400" dirty="0">
                <a:latin typeface="Times New Roman"/>
                <a:cs typeface="Times New Roman"/>
              </a:rPr>
              <a:t> if no elements left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@Override T next() 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(!</a:t>
            </a:r>
            <a:r>
              <a:rPr lang="en-US" sz="2400" dirty="0" err="1" smtClean="0">
                <a:latin typeface="Times New Roman"/>
                <a:cs typeface="Times New Roman"/>
              </a:rPr>
              <a:t>hasNext</a:t>
            </a:r>
            <a:r>
              <a:rPr lang="en-US" sz="2400" dirty="0" smtClean="0">
                <a:latin typeface="Times New Roman"/>
                <a:cs typeface="Times New Roman"/>
              </a:rPr>
              <a:t>())  </a:t>
            </a:r>
            <a:r>
              <a:rPr lang="en-US" sz="2400" b="1" dirty="0" smtClean="0">
                <a:latin typeface="Times New Roman"/>
                <a:cs typeface="Times New Roman"/>
              </a:rPr>
              <a:t>throw 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NoSuchElementException</a:t>
            </a:r>
            <a:r>
              <a:rPr lang="en-US" sz="2400" dirty="0" smtClean="0">
                <a:latin typeface="Times New Roman"/>
                <a:cs typeface="Times New Roman"/>
              </a:rPr>
              <a:t>();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600"/>
              </a:spcBef>
            </a:pPr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pos+1;    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latin typeface="Times New Roman"/>
                <a:cs typeface="Times New Roman"/>
              </a:rPr>
              <a:t> (b</a:t>
            </a:r>
            <a:r>
              <a:rPr lang="en-US" sz="2400" dirty="0">
                <a:latin typeface="Times New Roman"/>
                <a:cs typeface="Times New Roman"/>
              </a:rPr>
              <a:t>[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 == </a:t>
            </a:r>
            <a:r>
              <a:rPr lang="en-US" sz="2400" b="1" dirty="0">
                <a:latin typeface="Times New Roman"/>
                <a:cs typeface="Times New Roman"/>
              </a:rPr>
              <a:t>null</a:t>
            </a:r>
            <a:r>
              <a:rPr lang="en-US" sz="2400" dirty="0">
                <a:latin typeface="Times New Roman"/>
                <a:cs typeface="Times New Roman"/>
              </a:rPr>
              <a:t> || !b[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].</a:t>
            </a:r>
            <a:r>
              <a:rPr lang="en-US" sz="2400" dirty="0" err="1">
                <a:latin typeface="Times New Roman"/>
                <a:cs typeface="Times New Roman"/>
              </a:rPr>
              <a:t>isInSet</a:t>
            </a:r>
            <a:r>
              <a:rPr lang="en-US" sz="2400" dirty="0" smtClean="0">
                <a:latin typeface="Times New Roman"/>
                <a:cs typeface="Times New Roman"/>
              </a:rPr>
              <a:t>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           </a:t>
            </a:r>
            <a:r>
              <a:rPr lang="en-US" sz="2400" dirty="0" err="1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= pos+1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}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enumerated</a:t>
            </a:r>
            <a:r>
              <a:rPr lang="en-US" sz="2400" dirty="0">
                <a:latin typeface="Times New Roman"/>
                <a:cs typeface="Times New Roman"/>
              </a:rPr>
              <a:t>= enumerated+1;      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   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b[</a:t>
            </a:r>
            <a:r>
              <a:rPr lang="en-US" sz="2400" dirty="0" err="1" smtClean="0">
                <a:latin typeface="Times New Roman"/>
                <a:cs typeface="Times New Roman"/>
              </a:rPr>
              <a:t>pos</a:t>
            </a:r>
            <a:r>
              <a:rPr lang="en-US" sz="2400" dirty="0">
                <a:latin typeface="Times New Roman"/>
                <a:cs typeface="Times New Roman"/>
              </a:rPr>
              <a:t>].</a:t>
            </a:r>
            <a:r>
              <a:rPr lang="en-US" sz="2400" dirty="0" smtClean="0">
                <a:latin typeface="Times New Roman"/>
                <a:cs typeface="Times New Roman"/>
              </a:rPr>
              <a:t>element;    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pPr>
              <a:spcBef>
                <a:spcPts val="1200"/>
              </a:spcBef>
            </a:pPr>
            <a:r>
              <a:rPr lang="en-US" sz="2400" dirty="0" smtClean="0">
                <a:latin typeface="Times New Roman"/>
                <a:cs typeface="Times New Roman"/>
              </a:rPr>
              <a:t> /</a:t>
            </a:r>
            <a:r>
              <a:rPr lang="en-US" sz="2400" dirty="0">
                <a:latin typeface="Times New Roman"/>
                <a:cs typeface="Times New Roman"/>
              </a:rPr>
              <a:t>** Remove is not </a:t>
            </a:r>
            <a:r>
              <a:rPr lang="en-US" sz="2400" dirty="0" smtClean="0">
                <a:latin typeface="Times New Roman"/>
                <a:cs typeface="Times New Roman"/>
              </a:rPr>
              <a:t>supported. */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public</a:t>
            </a:r>
            <a:r>
              <a:rPr lang="en-US" sz="2400" dirty="0" smtClean="0">
                <a:latin typeface="Times New Roman"/>
                <a:cs typeface="Times New Roman"/>
              </a:rPr>
              <a:t> @Override void remove() </a:t>
            </a:r>
            <a:r>
              <a:rPr lang="en-US" sz="2400" b="1" dirty="0" smtClean="0">
                <a:latin typeface="Times New Roman"/>
                <a:cs typeface="Times New Roman"/>
              </a:rPr>
              <a:t>throws</a:t>
            </a:r>
            <a:r>
              <a:rPr lang="en-US" sz="2400" dirty="0" smtClean="0">
                <a:latin typeface="Times New Roman"/>
                <a:cs typeface="Times New Roman"/>
              </a:rPr>
              <a:t> …{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      </a:t>
            </a:r>
            <a:r>
              <a:rPr lang="en-US" sz="2400" b="1" dirty="0" smtClean="0">
                <a:latin typeface="Times New Roman"/>
                <a:cs typeface="Times New Roman"/>
              </a:rPr>
              <a:t>throw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new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UnsupportedOperationException</a:t>
            </a:r>
            <a:r>
              <a:rPr lang="en-US" sz="2400" dirty="0">
                <a:latin typeface="Times New Roman"/>
                <a:cs typeface="Times New Roman"/>
              </a:rPr>
              <a:t>();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61000" y="3436738"/>
            <a:ext cx="3016250" cy="577503"/>
          </a:xfrm>
        </p:spPr>
        <p:txBody>
          <a:bodyPr>
            <a:normAutofit fontScale="90000"/>
          </a:bodyPr>
          <a:lstStyle/>
          <a:p>
            <a:pPr algn="r"/>
            <a:r>
              <a:rPr lang="en-US" sz="3200" dirty="0">
                <a:solidFill>
                  <a:srgbClr val="800000"/>
                </a:solidFill>
              </a:rPr>
              <a:t>Class </a:t>
            </a:r>
            <a:r>
              <a:rPr lang="en-US" sz="3200" dirty="0" err="1">
                <a:solidFill>
                  <a:srgbClr val="800000"/>
                </a:solidFill>
              </a:rPr>
              <a:t>HashSetIterator</a:t>
            </a:r>
            <a:endParaRPr lang="en-US" sz="32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07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112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HashSetIterator</a:t>
            </a:r>
            <a:r>
              <a:rPr lang="en-US" sz="28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has to be an inner class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0876" y="1105118"/>
            <a:ext cx="7826374" cy="54168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{</a:t>
            </a:r>
          </a:p>
          <a:p>
            <a:r>
              <a:rPr lang="en-US" sz="2400" dirty="0"/>
              <a:t>	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dirty="0" err="1" smtClean="0"/>
              <a:t>HashEntry</a:t>
            </a:r>
            <a:r>
              <a:rPr lang="en-US" sz="2400" dirty="0" smtClean="0"/>
              <a:t>&lt;T&gt;[] b;</a:t>
            </a:r>
          </a:p>
          <a:p>
            <a:r>
              <a:rPr lang="en-US" sz="2400" b="0" dirty="0"/>
              <a:t>	</a:t>
            </a:r>
            <a:r>
              <a:rPr lang="en-US" sz="2400" b="1" dirty="0" smtClean="0"/>
              <a:t>private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int</a:t>
            </a:r>
            <a:r>
              <a:rPr lang="en-US" sz="2400" b="0" dirty="0" smtClean="0"/>
              <a:t> size= 0;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 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 { …} </a:t>
            </a:r>
          </a:p>
          <a:p>
            <a:r>
              <a:rPr lang="en-US" sz="2400" dirty="0" smtClean="0"/>
              <a:t>       …</a:t>
            </a:r>
            <a:endParaRPr lang="en-US" sz="2400" dirty="0"/>
          </a:p>
          <a:p>
            <a:endParaRPr lang="en-US" sz="2400" b="0" dirty="0" smtClean="0"/>
          </a:p>
          <a:p>
            <a:endParaRPr lang="en-US" sz="2400" dirty="0"/>
          </a:p>
          <a:p>
            <a:endParaRPr lang="en-US" sz="2400" b="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Iterator&lt;T&gt; {</a:t>
            </a:r>
          </a:p>
          <a:p>
            <a:r>
              <a:rPr lang="en-US" sz="2400" b="0" dirty="0"/>
              <a:t> </a:t>
            </a:r>
            <a:r>
              <a:rPr lang="en-US" sz="2400" b="0" dirty="0" smtClean="0"/>
              <a:t>          </a:t>
            </a:r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hasNext</a:t>
            </a:r>
            <a:r>
              <a:rPr lang="en-US" sz="2400" b="0" dirty="0" smtClean="0"/>
              <a:t>() {   … 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T next() { … }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     </a:t>
            </a:r>
            <a:r>
              <a:rPr lang="en-US" sz="2400" b="1" dirty="0" smtClean="0"/>
              <a:t>public void</a:t>
            </a:r>
            <a:r>
              <a:rPr lang="en-US" sz="2400" dirty="0" smtClean="0"/>
              <a:t> remove() { … }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7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184513" y="1920875"/>
            <a:ext cx="5702312" cy="3611659"/>
            <a:chOff x="3184513" y="1920875"/>
            <a:chExt cx="5702312" cy="3611659"/>
          </a:xfrm>
        </p:grpSpPr>
        <p:sp>
          <p:nvSpPr>
            <p:cNvPr id="5" name="TextBox 4"/>
            <p:cNvSpPr txBox="1"/>
            <p:nvPr/>
          </p:nvSpPr>
          <p:spPr>
            <a:xfrm>
              <a:off x="5435592" y="5070869"/>
              <a:ext cx="3451233" cy="461665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These refer to size and b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flipH="1" flipV="1">
              <a:off x="5048250" y="4857750"/>
              <a:ext cx="387342" cy="428625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1"/>
            </p:cNvCxnSpPr>
            <p:nvPr/>
          </p:nvCxnSpPr>
          <p:spPr>
            <a:xfrm flipH="1" flipV="1">
              <a:off x="3619500" y="5238752"/>
              <a:ext cx="1816092" cy="6295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3184513" y="2285452"/>
              <a:ext cx="4324362" cy="2953300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 flipV="1">
              <a:off x="4286252" y="1920875"/>
              <a:ext cx="4063998" cy="3149994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6139396" y="1444157"/>
            <a:ext cx="2128304" cy="1200328"/>
          </a:xfrm>
          <a:prstGeom prst="rect">
            <a:avLst/>
          </a:prstGeom>
          <a:solidFill>
            <a:srgbClr val="F9DBD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It has to be defined inside class </a:t>
            </a:r>
            <a:r>
              <a:rPr lang="en-US" sz="2400" dirty="0" err="1" smtClean="0">
                <a:solidFill>
                  <a:srgbClr val="800000"/>
                </a:solidFill>
              </a:rPr>
              <a:t>HashSet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5851525" y="835577"/>
            <a:ext cx="1498600" cy="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667500" y="835577"/>
            <a:ext cx="1" cy="608580"/>
          </a:xfrm>
          <a:prstGeom prst="line">
            <a:avLst/>
          </a:prstGeom>
          <a:ln w="41275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1" y="1444157"/>
            <a:ext cx="7350124" cy="3594502"/>
            <a:chOff x="1" y="1444157"/>
            <a:chExt cx="7350124" cy="3594502"/>
          </a:xfrm>
        </p:grpSpPr>
        <p:sp>
          <p:nvSpPr>
            <p:cNvPr id="14" name="TextBox 13"/>
            <p:cNvSpPr txBox="1"/>
            <p:nvPr/>
          </p:nvSpPr>
          <p:spPr>
            <a:xfrm>
              <a:off x="1" y="3180475"/>
              <a:ext cx="2793649" cy="461665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  <a:latin typeface="Times New Roman"/>
                  <a:cs typeface="Times New Roman"/>
                </a:rPr>
                <a:t>These refer to type T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50876" y="3594538"/>
              <a:ext cx="1707645" cy="1444121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2516177" y="1444157"/>
              <a:ext cx="933318" cy="1794539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09599" y="3594538"/>
              <a:ext cx="6740526" cy="756745"/>
            </a:xfrm>
            <a:prstGeom prst="line">
              <a:avLst/>
            </a:prstGeom>
            <a:ln w="41275">
              <a:solidFill>
                <a:srgbClr val="008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5585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499" y="1735138"/>
            <a:ext cx="3289301" cy="6461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iterator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70380" y="3575070"/>
            <a:ext cx="5905295" cy="3046988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 </a:t>
            </a:r>
            <a:r>
              <a:rPr lang="en-US" sz="2400" dirty="0" smtClean="0"/>
              <a:t>{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Iterator&lt;T&gt; iterator( ) {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</a:t>
            </a:r>
            <a:r>
              <a:rPr lang="en-US" sz="2400" b="1" dirty="0" smtClean="0">
                <a:solidFill>
                  <a:srgbClr val="000000"/>
                </a:solidFill>
              </a:rPr>
              <a:t>return new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HashSetIterator</a:t>
            </a:r>
            <a:r>
              <a:rPr lang="en-US" sz="2400" dirty="0" smtClean="0">
                <a:solidFill>
                  <a:srgbClr val="000000"/>
                </a:solidFill>
              </a:rPr>
              <a:t>();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}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/>
              <a:t> </a:t>
            </a:r>
            <a:r>
              <a:rPr lang="en-US" sz="2400" b="1" dirty="0" smtClean="0"/>
              <a:t>implements</a:t>
            </a:r>
          </a:p>
          <a:p>
            <a:r>
              <a:rPr lang="en-US" sz="2400" b="1" dirty="0"/>
              <a:t> </a:t>
            </a:r>
            <a:r>
              <a:rPr lang="en-US" sz="2400" dirty="0" smtClean="0"/>
              <a:t>                                                       Iterator&lt;T&gt; {…}</a:t>
            </a:r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428625"/>
            <a:ext cx="6261950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integers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dirty="0">
                <a:latin typeface="Times New Roman"/>
                <a:cs typeface="Times New Roman"/>
              </a:rPr>
              <a:t>Iterator&lt;Integer&gt; it= 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hs.iterator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()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while</a:t>
            </a:r>
            <a:r>
              <a:rPr lang="en-US" sz="2400" dirty="0">
                <a:latin typeface="Times New Roman"/>
                <a:cs typeface="Times New Roman"/>
              </a:rPr>
              <a:t> 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</a:t>
            </a:r>
            <a:r>
              <a:rPr lang="nb-NO" sz="2400" dirty="0">
                <a:latin typeface="Times New Roman"/>
                <a:cs typeface="Times New Roman"/>
              </a:rPr>
              <a:t>k=  </a:t>
            </a:r>
            <a:r>
              <a:rPr lang="nb-NO" sz="2400" dirty="0" err="1">
                <a:latin typeface="Times New Roman"/>
                <a:cs typeface="Times New Roman"/>
              </a:rPr>
              <a:t>it.next</a:t>
            </a:r>
            <a:r>
              <a:rPr lang="nb-NO" sz="2400" dirty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>
                <a:latin typeface="Times New Roman"/>
                <a:cs typeface="Times New Roman"/>
              </a:rPr>
              <a:t>(k)</a:t>
            </a:r>
            <a:r>
              <a:rPr lang="nb-NO" sz="2400" dirty="0" smtClean="0">
                <a:latin typeface="Times New Roman"/>
                <a:cs typeface="Times New Roman"/>
              </a:rPr>
              <a:t>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743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40175" cy="6461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Using the iterator</a:t>
            </a:r>
            <a:endParaRPr lang="en-US" sz="2800" b="1" dirty="0">
              <a:solidFill>
                <a:srgbClr val="8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90624" y="4317901"/>
            <a:ext cx="7286625" cy="2308324"/>
          </a:xfrm>
          <a:prstGeom prst="rect">
            <a:avLst/>
          </a:prstGeom>
          <a:ln w="12700">
            <a:solidFill>
              <a:srgbClr val="80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public</a:t>
            </a:r>
            <a:r>
              <a:rPr lang="en-US" sz="2400" b="0" dirty="0" smtClean="0"/>
              <a:t> </a:t>
            </a:r>
            <a:r>
              <a:rPr lang="en-US" sz="2400" b="1" dirty="0" smtClean="0"/>
              <a:t>class</a:t>
            </a:r>
            <a:r>
              <a:rPr lang="en-US" sz="2400" b="0" dirty="0" smtClean="0"/>
              <a:t> </a:t>
            </a:r>
            <a:r>
              <a:rPr lang="en-US" sz="2400" b="0" dirty="0" err="1" smtClean="0"/>
              <a:t>HashSet</a:t>
            </a:r>
            <a:r>
              <a:rPr lang="en-US" sz="2400" b="0" dirty="0" smtClean="0"/>
              <a:t>&lt;T&gt; {</a:t>
            </a:r>
          </a:p>
          <a:p>
            <a:r>
              <a:rPr lang="en-US" sz="2400" dirty="0" smtClean="0"/>
              <a:t>      </a:t>
            </a:r>
            <a:r>
              <a:rPr lang="en-US" sz="2400" b="1" dirty="0" smtClean="0"/>
              <a:t>public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boolean</a:t>
            </a:r>
            <a:r>
              <a:rPr lang="en-US" sz="2400" dirty="0" smtClean="0"/>
              <a:t> add(T x)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…</a:t>
            </a:r>
          </a:p>
          <a:p>
            <a:r>
              <a:rPr lang="en-US" sz="2400" b="1" dirty="0" smtClean="0">
                <a:solidFill>
                  <a:srgbClr val="000000"/>
                </a:solidFill>
              </a:rPr>
              <a:t>      public</a:t>
            </a:r>
            <a:r>
              <a:rPr lang="en-US" sz="2400" dirty="0" smtClean="0">
                <a:solidFill>
                  <a:srgbClr val="000000"/>
                </a:solidFill>
              </a:rPr>
              <a:t> @Override Iterator&lt;T&gt; iterator( )</a:t>
            </a:r>
            <a:endParaRPr lang="en-US" sz="2400" dirty="0"/>
          </a:p>
          <a:p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b="1" dirty="0" smtClean="0"/>
              <a:t>private</a:t>
            </a:r>
            <a:r>
              <a:rPr lang="en-US" sz="2400" dirty="0" smtClean="0"/>
              <a:t> </a:t>
            </a:r>
            <a:r>
              <a:rPr lang="en-US" sz="2400" b="1" dirty="0" smtClean="0"/>
              <a:t>class</a:t>
            </a:r>
            <a:r>
              <a:rPr lang="en-US" sz="2400" dirty="0" smtClean="0"/>
              <a:t> </a:t>
            </a:r>
            <a:r>
              <a:rPr lang="en-US" sz="2400" dirty="0" err="1" smtClean="0"/>
              <a:t>HashSetIterator</a:t>
            </a:r>
            <a:r>
              <a:rPr lang="en-US" sz="2400" dirty="0" smtClean="0"/>
              <a:t> </a:t>
            </a:r>
            <a:r>
              <a:rPr lang="en-US" sz="2400" b="1" dirty="0" smtClean="0"/>
              <a:t>implements</a:t>
            </a:r>
            <a:r>
              <a:rPr lang="en-US" sz="2400" dirty="0" smtClean="0"/>
              <a:t> </a:t>
            </a:r>
            <a:r>
              <a:rPr lang="en-US" sz="2400" dirty="0"/>
              <a:t>Iterator&lt;T&gt;</a:t>
            </a:r>
            <a:endParaRPr lang="en-US" sz="2400" dirty="0" smtClean="0"/>
          </a:p>
          <a:p>
            <a:r>
              <a:rPr lang="en-US" sz="2400" dirty="0" smtClean="0"/>
              <a:t>}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216D5-7924-7F45-953F-83CA66E37359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6578" y="1127125"/>
            <a:ext cx="6261950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=  </a:t>
            </a:r>
            <a:r>
              <a:rPr lang="en-US" sz="2400" b="1" dirty="0" smtClean="0">
                <a:latin typeface="Times New Roman"/>
                <a:cs typeface="Times New Roman"/>
              </a:rPr>
              <a:t>new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HashSet</a:t>
            </a:r>
            <a:r>
              <a:rPr lang="en-US" sz="2400" dirty="0" smtClean="0">
                <a:latin typeface="Times New Roman"/>
                <a:cs typeface="Times New Roman"/>
              </a:rPr>
              <a:t>&lt;Integer&gt;();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Add a bunch of integers to </a:t>
            </a:r>
            <a:r>
              <a:rPr lang="en-US" sz="2400" dirty="0" err="1" smtClean="0">
                <a:latin typeface="Times New Roman"/>
                <a:cs typeface="Times New Roman"/>
              </a:rPr>
              <a:t>hs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Print all elements in </a:t>
            </a:r>
            <a:r>
              <a:rPr lang="en-US" sz="2400" dirty="0" err="1" smtClean="0">
                <a:solidFill>
                  <a:srgbClr val="008000"/>
                </a:solidFill>
                <a:latin typeface="Times New Roman"/>
                <a:cs typeface="Times New Roman"/>
              </a:rPr>
              <a:t>hs</a:t>
            </a:r>
            <a:endParaRPr lang="en-US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3075" y="2830840"/>
            <a:ext cx="34418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while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dirty="0" err="1">
                <a:latin typeface="Times New Roman"/>
                <a:cs typeface="Times New Roman"/>
              </a:rPr>
              <a:t>it.hasNext</a:t>
            </a:r>
            <a:r>
              <a:rPr lang="en-US" sz="2400" dirty="0">
                <a:latin typeface="Times New Roman"/>
                <a:cs typeface="Times New Roman"/>
              </a:rPr>
              <a:t>()) {</a:t>
            </a:r>
          </a:p>
          <a:p>
            <a:r>
              <a:rPr lang="nb-NO" sz="2400" dirty="0">
                <a:latin typeface="Times New Roman"/>
                <a:cs typeface="Times New Roman"/>
              </a:rPr>
              <a:t>       </a:t>
            </a:r>
            <a:r>
              <a:rPr lang="nb-NO" sz="2400" dirty="0" err="1" smtClean="0">
                <a:latin typeface="Times New Roman"/>
                <a:cs typeface="Times New Roman"/>
              </a:rPr>
              <a:t>Integer</a:t>
            </a:r>
            <a:r>
              <a:rPr lang="nb-NO" sz="2400" dirty="0" smtClean="0">
                <a:latin typeface="Times New Roman"/>
                <a:cs typeface="Times New Roman"/>
              </a:rPr>
              <a:t> k=  </a:t>
            </a:r>
            <a:r>
              <a:rPr lang="nb-NO" sz="2400" dirty="0" err="1" smtClean="0">
                <a:latin typeface="Times New Roman"/>
                <a:cs typeface="Times New Roman"/>
              </a:rPr>
              <a:t>it.next</a:t>
            </a:r>
            <a:r>
              <a:rPr lang="nb-NO" sz="2400" dirty="0" smtClean="0">
                <a:latin typeface="Times New Roman"/>
                <a:cs typeface="Times New Roman"/>
              </a:rPr>
              <a:t>();</a:t>
            </a:r>
          </a:p>
          <a:p>
            <a:r>
              <a:rPr lang="nb-NO" sz="2400" dirty="0" smtClean="0">
                <a:latin typeface="Times New Roman"/>
                <a:cs typeface="Times New Roman"/>
              </a:rPr>
              <a:t>       </a:t>
            </a:r>
            <a:r>
              <a:rPr lang="nb-NO" sz="2400" dirty="0" err="1" smtClean="0">
                <a:latin typeface="Times New Roman"/>
                <a:cs typeface="Times New Roman"/>
              </a:rPr>
              <a:t>System.out.println</a:t>
            </a:r>
            <a:r>
              <a:rPr lang="nb-NO" sz="2400" dirty="0" smtClean="0">
                <a:latin typeface="Times New Roman"/>
                <a:cs typeface="Times New Roman"/>
              </a:rPr>
              <a:t>(k);</a:t>
            </a:r>
            <a:endParaRPr lang="nb-NO" sz="2400" dirty="0">
              <a:latin typeface="Times New Roman"/>
              <a:cs typeface="Times New Roman"/>
            </a:endParaRPr>
          </a:p>
          <a:p>
            <a:r>
              <a:rPr lang="nb-NO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502150" y="465376"/>
            <a:ext cx="3981998" cy="3706077"/>
            <a:chOff x="4502150" y="465376"/>
            <a:chExt cx="3981998" cy="3706077"/>
          </a:xfrm>
        </p:grpSpPr>
        <p:sp>
          <p:nvSpPr>
            <p:cNvPr id="11" name="TextBox 10"/>
            <p:cNvSpPr txBox="1"/>
            <p:nvPr/>
          </p:nvSpPr>
          <p:spPr>
            <a:xfrm>
              <a:off x="4502150" y="473988"/>
              <a:ext cx="435523" cy="43088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200" dirty="0" err="1" smtClean="0">
                  <a:latin typeface="Times New Roman"/>
                  <a:cs typeface="Times New Roman"/>
                </a:rPr>
                <a:t>hs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37673" y="465376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328448" y="1268651"/>
              <a:ext cx="1155700" cy="43088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HS@24</a:t>
              </a:r>
              <a:endParaRPr lang="en-US" sz="2200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960617" y="1709241"/>
              <a:ext cx="3516633" cy="24622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Times New Roman"/>
                  <a:cs typeface="Times New Roman"/>
                </a:rPr>
                <a:t>… add(…)     iterator()</a:t>
              </a:r>
            </a:p>
            <a:p>
              <a:r>
                <a:rPr lang="en-US" sz="2200" dirty="0" err="1" smtClean="0">
                  <a:latin typeface="Times New Roman"/>
                  <a:cs typeface="Times New Roman"/>
                </a:rPr>
                <a:t>HashSetIterator</a:t>
              </a:r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 smtClean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  <a:p>
              <a:endParaRPr lang="en-US" sz="22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57200" y="463531"/>
            <a:ext cx="7896225" cy="3495853"/>
            <a:chOff x="286298" y="-175974"/>
            <a:chExt cx="7896225" cy="3495853"/>
          </a:xfrm>
        </p:grpSpPr>
        <p:sp>
          <p:nvSpPr>
            <p:cNvPr id="8" name="TextBox 7"/>
            <p:cNvSpPr txBox="1"/>
            <p:nvPr/>
          </p:nvSpPr>
          <p:spPr>
            <a:xfrm>
              <a:off x="286298" y="1687948"/>
              <a:ext cx="441403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Iterator&lt;Integer&gt; it=  </a:t>
              </a:r>
              <a:r>
                <a:rPr lang="en-US" sz="2400" dirty="0" err="1" smtClean="0">
                  <a:latin typeface="Times New Roman"/>
                  <a:cs typeface="Times New Roman"/>
                </a:rPr>
                <a:t>hs.iterator</a:t>
              </a:r>
              <a:r>
                <a:rPr lang="en-US" sz="2400" dirty="0" smtClean="0">
                  <a:latin typeface="Times New Roman"/>
                  <a:cs typeface="Times New Roman"/>
                </a:rPr>
                <a:t>();</a:t>
              </a:r>
            </a:p>
            <a:p>
              <a:endParaRPr lang="en-US" sz="2400" dirty="0">
                <a:latin typeface="Times New Roman"/>
                <a:cs typeface="Times New Roman"/>
              </a:endParaRP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067974" y="-175974"/>
              <a:ext cx="2114549" cy="3495853"/>
              <a:chOff x="6067974" y="-175974"/>
              <a:chExt cx="2114549" cy="3495853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6591300" y="-175974"/>
                <a:ext cx="1591223" cy="439499"/>
                <a:chOff x="4400550" y="-80724"/>
                <a:chExt cx="1591223" cy="439499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400550" y="-72112"/>
                  <a:ext cx="341435" cy="43088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200" dirty="0" smtClean="0">
                      <a:latin typeface="Times New Roman"/>
                      <a:cs typeface="Times New Roman"/>
                    </a:rPr>
                    <a:t>it</a:t>
                  </a:r>
                  <a:endParaRPr lang="en-US" sz="2200" dirty="0">
                    <a:latin typeface="Times New Roman"/>
                    <a:cs typeface="Times New Roman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4836073" y="-80724"/>
                  <a:ext cx="1155700" cy="430887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200" dirty="0" err="1" smtClean="0">
                      <a:latin typeface="Times New Roman"/>
                      <a:cs typeface="Times New Roman"/>
                    </a:rPr>
                    <a:t>HSI@bc</a:t>
                  </a:r>
                  <a:endParaRPr lang="en-US" sz="2200" dirty="0">
                    <a:latin typeface="Times New Roman"/>
                    <a:cs typeface="Times New Roman"/>
                  </a:endParaRP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6956973" y="2119551"/>
                <a:ext cx="1155700" cy="43088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err="1">
                    <a:latin typeface="Times New Roman"/>
                    <a:cs typeface="Times New Roman"/>
                  </a:rPr>
                  <a:t>HSI</a:t>
                </a:r>
                <a:r>
                  <a:rPr lang="en-US" sz="2200" dirty="0" err="1" smtClean="0">
                    <a:latin typeface="Times New Roman"/>
                    <a:cs typeface="Times New Roman"/>
                  </a:rPr>
                  <a:t>@bc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067974" y="2550438"/>
                <a:ext cx="2044700" cy="7694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2200" dirty="0" err="1" smtClean="0">
                    <a:latin typeface="Times New Roman"/>
                    <a:cs typeface="Times New Roman"/>
                  </a:rPr>
                  <a:t>hasNext</a:t>
                </a:r>
                <a:r>
                  <a:rPr lang="en-US" sz="2200" dirty="0" smtClean="0">
                    <a:latin typeface="Times New Roman"/>
                    <a:cs typeface="Times New Roman"/>
                  </a:rPr>
                  <a:t>() {…}</a:t>
                </a:r>
              </a:p>
              <a:p>
                <a:pPr algn="r"/>
                <a:r>
                  <a:rPr lang="en-US" sz="2200" dirty="0">
                    <a:latin typeface="Times New Roman"/>
                    <a:cs typeface="Times New Roman"/>
                  </a:rPr>
                  <a:t>n</a:t>
                </a:r>
                <a:r>
                  <a:rPr lang="en-US" sz="2200" dirty="0" smtClean="0">
                    <a:latin typeface="Times New Roman"/>
                    <a:cs typeface="Times New Roman"/>
                  </a:rPr>
                  <a:t>ext() {…}</a:t>
                </a:r>
                <a:endParaRPr lang="en-US" sz="2200" dirty="0">
                  <a:latin typeface="Times New Roman"/>
                  <a:cs typeface="Times New Roman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5217305" y="2513668"/>
            <a:ext cx="325730" cy="43088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652828" y="2505056"/>
            <a:ext cx="586048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/>
                <a:cs typeface="Times New Roman"/>
              </a:rPr>
              <a:t> </a:t>
            </a:r>
            <a:r>
              <a:rPr lang="en-US" sz="2200" dirty="0" smtClean="0">
                <a:latin typeface="Times New Roman"/>
                <a:cs typeface="Times New Roman"/>
              </a:rPr>
              <a:t>..</a:t>
            </a:r>
            <a:endParaRPr lang="en-US" sz="2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532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2779</TotalTime>
  <Words>2535</Words>
  <Application>Microsoft Office PowerPoint</Application>
  <PresentationFormat>On-screen Show (4:3)</PresentationFormat>
  <Paragraphs>400</Paragraphs>
  <Slides>21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CS2110 Recitation 07.  Interfaces Iterator and Iterable. Nested, Inner, and static classes</vt:lpstr>
      <vt:lpstr>Interface Iterator</vt:lpstr>
      <vt:lpstr>To implement interface  Iterator&lt;T&gt;</vt:lpstr>
      <vt:lpstr>Example of a class that implements Iterator&lt;T&gt;</vt:lpstr>
      <vt:lpstr>Class HashSetIterator</vt:lpstr>
      <vt:lpstr>Class HashSetIterator</vt:lpstr>
      <vt:lpstr>HashSetIterator has to be an inner class</vt:lpstr>
      <vt:lpstr>Using the iterator</vt:lpstr>
      <vt:lpstr>Using the iterator</vt:lpstr>
      <vt:lpstr>Interface Iterable&lt;T&gt;</vt:lpstr>
      <vt:lpstr>PowerPoint Presentation</vt:lpstr>
      <vt:lpstr>Using the foreach loop</vt:lpstr>
      <vt:lpstr>Don’t try to change the set in a foreach!!</vt:lpstr>
      <vt:lpstr>HashSetIterator is an  inner class of HashSet </vt:lpstr>
      <vt:lpstr>Think of  HashSetIterator  objects also as being inside a HashSet object. Then, normal inside-out rule shows you that hasNext() and next() can reference b and size.</vt:lpstr>
      <vt:lpstr>A foreach loop within a foreach loop</vt:lpstr>
      <vt:lpstr>Nested class    Inner class    static nested class</vt:lpstr>
      <vt:lpstr>Nested class    Inner class    static nested class</vt:lpstr>
      <vt:lpstr>Nested class    Static nested class    Inner class</vt:lpstr>
      <vt:lpstr>Nested class    Inner class    static nested class</vt:lpstr>
      <vt:lpstr>Nested class    Inner class    static nested class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CS2110 Recitation Week 9. Hashing</dc:title>
  <dc:creator>David Gries</dc:creator>
  <cp:lastModifiedBy>Edward</cp:lastModifiedBy>
  <cp:revision>176</cp:revision>
  <cp:lastPrinted>2013-03-26T22:02:22Z</cp:lastPrinted>
  <dcterms:created xsi:type="dcterms:W3CDTF">2013-03-23T00:49:22Z</dcterms:created>
  <dcterms:modified xsi:type="dcterms:W3CDTF">2014-03-17T19:37:42Z</dcterms:modified>
</cp:coreProperties>
</file>