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handoutMasterIdLst>
    <p:handoutMasterId r:id="rId37"/>
  </p:handoutMasterIdLst>
  <p:sldIdLst>
    <p:sldId id="388" r:id="rId2"/>
    <p:sldId id="375" r:id="rId3"/>
    <p:sldId id="380" r:id="rId4"/>
    <p:sldId id="381" r:id="rId5"/>
    <p:sldId id="382" r:id="rId6"/>
    <p:sldId id="383" r:id="rId7"/>
    <p:sldId id="389" r:id="rId8"/>
    <p:sldId id="384" r:id="rId9"/>
    <p:sldId id="385" r:id="rId10"/>
    <p:sldId id="386" r:id="rId11"/>
    <p:sldId id="390" r:id="rId12"/>
    <p:sldId id="387" r:id="rId13"/>
    <p:sldId id="359" r:id="rId14"/>
    <p:sldId id="377" r:id="rId15"/>
    <p:sldId id="378" r:id="rId16"/>
    <p:sldId id="362" r:id="rId17"/>
    <p:sldId id="354" r:id="rId18"/>
    <p:sldId id="355" r:id="rId19"/>
    <p:sldId id="376" r:id="rId20"/>
    <p:sldId id="360" r:id="rId21"/>
    <p:sldId id="379" r:id="rId22"/>
    <p:sldId id="358" r:id="rId23"/>
    <p:sldId id="357" r:id="rId24"/>
    <p:sldId id="361" r:id="rId25"/>
    <p:sldId id="369" r:id="rId26"/>
    <p:sldId id="364" r:id="rId27"/>
    <p:sldId id="365" r:id="rId28"/>
    <p:sldId id="366" r:id="rId29"/>
    <p:sldId id="367" r:id="rId30"/>
    <p:sldId id="368" r:id="rId31"/>
    <p:sldId id="370" r:id="rId32"/>
    <p:sldId id="371" r:id="rId33"/>
    <p:sldId id="373" r:id="rId34"/>
    <p:sldId id="374" r:id="rId35"/>
  </p:sldIdLst>
  <p:sldSz cx="9144000" cy="6858000" type="letter"/>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9"/>
    <a:srgbClr val="D8C938"/>
    <a:srgbClr val="FF42F4"/>
    <a:srgbClr val="FFD6E2"/>
    <a:srgbClr val="E4C7C8"/>
    <a:srgbClr val="E5F9FF"/>
    <a:srgbClr val="FFF0AA"/>
    <a:srgbClr val="FCFFE0"/>
    <a:srgbClr val="7416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42" autoAdjust="0"/>
  </p:normalViewPr>
  <p:slideViewPr>
    <p:cSldViewPr>
      <p:cViewPr>
        <p:scale>
          <a:sx n="95" d="100"/>
          <a:sy n="95" d="100"/>
        </p:scale>
        <p:origin x="-1072"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7"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31748"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31749"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E92D1E9-1AC1-FF49-B83D-DAF0C5C64213}" type="slidenum">
              <a:rPr lang="en-US"/>
              <a:pPr>
                <a:defRPr/>
              </a:pPr>
              <a:t>‹#›</a:t>
            </a:fld>
            <a:endParaRPr lang="en-US"/>
          </a:p>
        </p:txBody>
      </p:sp>
    </p:spTree>
    <p:extLst>
      <p:ext uri="{BB962C8B-B14F-4D97-AF65-F5344CB8AC3E}">
        <p14:creationId xmlns:p14="http://schemas.microsoft.com/office/powerpoint/2010/main" val="128705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67"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269"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ea typeface="+mn-ea"/>
                <a:cs typeface="+mn-cs"/>
              </a:defRPr>
            </a:lvl1pPr>
          </a:lstStyle>
          <a:p>
            <a:pPr>
              <a:defRPr/>
            </a:pPr>
            <a:endParaRPr lang="en-US"/>
          </a:p>
        </p:txBody>
      </p:sp>
      <p:sp>
        <p:nvSpPr>
          <p:cNvPr id="11271"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F399AB-7254-DF4E-BF9E-94DE57EEEC3D}" type="slidenum">
              <a:rPr lang="en-US"/>
              <a:pPr>
                <a:defRPr/>
              </a:pPr>
              <a:t>‹#›</a:t>
            </a:fld>
            <a:endParaRPr lang="en-US"/>
          </a:p>
        </p:txBody>
      </p:sp>
    </p:spTree>
    <p:extLst>
      <p:ext uri="{BB962C8B-B14F-4D97-AF65-F5344CB8AC3E}">
        <p14:creationId xmlns:p14="http://schemas.microsoft.com/office/powerpoint/2010/main" val="1942965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the sentence</a:t>
            </a:r>
            <a:r>
              <a:rPr lang="en-US" baseline="0" dirty="0" smtClean="0"/>
              <a:t> in red.” writing them in terms of calls on previously written methods may save you time.</a:t>
            </a:r>
          </a:p>
          <a:p>
            <a:r>
              <a:rPr lang="en-US" baseline="0" dirty="0" smtClean="0"/>
              <a:t>How many of you actually read that and thought about that?  Gries doesn’t put such things in writing if it were not useful</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1</a:t>
            </a:fld>
            <a:endParaRPr lang="en-US"/>
          </a:p>
        </p:txBody>
      </p:sp>
    </p:spTree>
    <p:extLst>
      <p:ext uri="{BB962C8B-B14F-4D97-AF65-F5344CB8AC3E}">
        <p14:creationId xmlns:p14="http://schemas.microsoft.com/office/powerpoint/2010/main" val="3133815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 at the sentence</a:t>
            </a:r>
            <a:r>
              <a:rPr lang="en-US" baseline="0" dirty="0" smtClean="0"/>
              <a:t> in red.” writing them in terms of calls on previously written methods may save you time.</a:t>
            </a:r>
          </a:p>
          <a:p>
            <a:r>
              <a:rPr lang="en-US" baseline="0" dirty="0" smtClean="0"/>
              <a:t>How many of you actually read that and thought about that?  Gries doesn’t put such things in writing if it were not useful</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2</a:t>
            </a:fld>
            <a:endParaRPr lang="en-US"/>
          </a:p>
        </p:txBody>
      </p:sp>
    </p:spTree>
    <p:extLst>
      <p:ext uri="{BB962C8B-B14F-4D97-AF65-F5344CB8AC3E}">
        <p14:creationId xmlns:p14="http://schemas.microsoft.com/office/powerpoint/2010/main" val="313381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a:t>
            </a:r>
            <a:r>
              <a:rPr lang="en-US" baseline="0" dirty="0" smtClean="0"/>
              <a:t> click to get the figure that shows what it looks like after append, Stop and go thoroughly through it carefully.</a:t>
            </a:r>
          </a:p>
          <a:p>
            <a:r>
              <a:rPr lang="en-US" baseline="0" dirty="0" smtClean="0"/>
              <a:t>The green has been appended –put at the end</a:t>
            </a:r>
          </a:p>
          <a:p>
            <a:r>
              <a:rPr lang="en-US" baseline="0" dirty="0" smtClean="0"/>
              <a:t>Note how, starting from head, the re arrows take you around the list and back to the first node –these are the </a:t>
            </a:r>
            <a:r>
              <a:rPr lang="en-US" baseline="0" dirty="0" err="1" smtClean="0"/>
              <a:t>succ</a:t>
            </a:r>
            <a:r>
              <a:rPr lang="en-US" baseline="0" dirty="0" smtClean="0"/>
              <a:t> arrows.</a:t>
            </a:r>
          </a:p>
          <a:p>
            <a:r>
              <a:rPr lang="en-US" baseline="0" dirty="0" smtClean="0"/>
              <a:t>Then start at the first node and move your mouse around and show slowly how the blue arrows, the </a:t>
            </a:r>
            <a:r>
              <a:rPr lang="en-US" baseline="0" dirty="0" err="1" smtClean="0"/>
              <a:t>pred</a:t>
            </a:r>
            <a:r>
              <a:rPr lang="en-US" baseline="0" dirty="0" smtClean="0"/>
              <a:t> fields, traverse the list backward.</a:t>
            </a:r>
          </a:p>
          <a:p>
            <a:endParaRPr lang="en-US" baseline="0" dirty="0" smtClean="0"/>
          </a:p>
          <a:p>
            <a:r>
              <a:rPr lang="en-US" baseline="0" dirty="0" smtClean="0"/>
              <a:t>Now we ask: What if we prepended instead of appended?</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3</a:t>
            </a:fld>
            <a:endParaRPr lang="en-US"/>
          </a:p>
        </p:txBody>
      </p:sp>
    </p:spTree>
    <p:extLst>
      <p:ext uri="{BB962C8B-B14F-4D97-AF65-F5344CB8AC3E}">
        <p14:creationId xmlns:p14="http://schemas.microsoft.com/office/powerpoint/2010/main" val="398745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the animation to show what prepend would do. Go through it carefully. Putting at the</a:t>
            </a:r>
            <a:r>
              <a:rPr lang="en-US" baseline="0" dirty="0" smtClean="0"/>
              <a:t> front (prepend) and putting at the back (append)</a:t>
            </a:r>
          </a:p>
          <a:p>
            <a:r>
              <a:rPr lang="en-US" baseline="0" dirty="0" smtClean="0"/>
              <a:t>Yields the same circular list. The only difference is that head points at a different node! With prepend, it has to point at the new first node, the</a:t>
            </a:r>
          </a:p>
          <a:p>
            <a:r>
              <a:rPr lang="en-US" baseline="0" dirty="0" smtClean="0"/>
              <a:t>one prepended. Therefore, ---now show how prepend can be implemented.</a:t>
            </a:r>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4</a:t>
            </a:fld>
            <a:endParaRPr lang="en-US"/>
          </a:p>
        </p:txBody>
      </p:sp>
    </p:spTree>
    <p:extLst>
      <p:ext uri="{BB962C8B-B14F-4D97-AF65-F5344CB8AC3E}">
        <p14:creationId xmlns:p14="http://schemas.microsoft.com/office/powerpoint/2010/main" val="398745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F399AB-7254-DF4E-BF9E-94DE57EEEC3D}" type="slidenum">
              <a:rPr lang="en-US" smtClean="0"/>
              <a:pPr>
                <a:defRPr/>
              </a:pPr>
              <a:t>5</a:t>
            </a:fld>
            <a:endParaRPr lang="en-US"/>
          </a:p>
        </p:txBody>
      </p:sp>
    </p:spTree>
    <p:extLst>
      <p:ext uri="{BB962C8B-B14F-4D97-AF65-F5344CB8AC3E}">
        <p14:creationId xmlns:p14="http://schemas.microsoft.com/office/powerpoint/2010/main" val="398745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20050-62D6-754E-813B-8BC75FB8F062}" type="slidenum">
              <a:rPr lang="en-US"/>
              <a:pPr>
                <a:defRPr/>
              </a:pPr>
              <a:t>‹#›</a:t>
            </a:fld>
            <a:endParaRPr lang="en-US"/>
          </a:p>
        </p:txBody>
      </p:sp>
    </p:spTree>
    <p:extLst>
      <p:ext uri="{BB962C8B-B14F-4D97-AF65-F5344CB8AC3E}">
        <p14:creationId xmlns:p14="http://schemas.microsoft.com/office/powerpoint/2010/main" val="1230819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B52A62-561D-6D4B-94F6-9F9A5AA90EB5}" type="slidenum">
              <a:rPr lang="en-US"/>
              <a:pPr>
                <a:defRPr/>
              </a:pPr>
              <a:t>‹#›</a:t>
            </a:fld>
            <a:endParaRPr lang="en-US"/>
          </a:p>
        </p:txBody>
      </p:sp>
    </p:spTree>
    <p:extLst>
      <p:ext uri="{BB962C8B-B14F-4D97-AF65-F5344CB8AC3E}">
        <p14:creationId xmlns:p14="http://schemas.microsoft.com/office/powerpoint/2010/main" val="212551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4A9ADF-8AC1-A84F-B27B-4C116D5F566B}" type="slidenum">
              <a:rPr lang="en-US"/>
              <a:pPr>
                <a:defRPr/>
              </a:pPr>
              <a:t>‹#›</a:t>
            </a:fld>
            <a:endParaRPr lang="en-US"/>
          </a:p>
        </p:txBody>
      </p:sp>
    </p:spTree>
    <p:extLst>
      <p:ext uri="{BB962C8B-B14F-4D97-AF65-F5344CB8AC3E}">
        <p14:creationId xmlns:p14="http://schemas.microsoft.com/office/powerpoint/2010/main" val="2157892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EE44A6-F29C-EC49-982D-0BB1DD62084A}" type="slidenum">
              <a:rPr lang="en-US"/>
              <a:pPr>
                <a:defRPr/>
              </a:pPr>
              <a:t>‹#›</a:t>
            </a:fld>
            <a:endParaRPr lang="en-US"/>
          </a:p>
        </p:txBody>
      </p:sp>
    </p:spTree>
    <p:extLst>
      <p:ext uri="{BB962C8B-B14F-4D97-AF65-F5344CB8AC3E}">
        <p14:creationId xmlns:p14="http://schemas.microsoft.com/office/powerpoint/2010/main" val="71559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424E6F-48A3-DD4A-A195-02CA9C5A4B6A}" type="slidenum">
              <a:rPr lang="en-US"/>
              <a:pPr>
                <a:defRPr/>
              </a:pPr>
              <a:t>‹#›</a:t>
            </a:fld>
            <a:endParaRPr lang="en-US"/>
          </a:p>
        </p:txBody>
      </p:sp>
    </p:spTree>
    <p:extLst>
      <p:ext uri="{BB962C8B-B14F-4D97-AF65-F5344CB8AC3E}">
        <p14:creationId xmlns:p14="http://schemas.microsoft.com/office/powerpoint/2010/main" val="3420297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1936B3-61B5-5E42-B5B5-E7430B7DC04D}" type="slidenum">
              <a:rPr lang="en-US"/>
              <a:pPr>
                <a:defRPr/>
              </a:pPr>
              <a:t>‹#›</a:t>
            </a:fld>
            <a:endParaRPr lang="en-US"/>
          </a:p>
        </p:txBody>
      </p:sp>
    </p:spTree>
    <p:extLst>
      <p:ext uri="{BB962C8B-B14F-4D97-AF65-F5344CB8AC3E}">
        <p14:creationId xmlns:p14="http://schemas.microsoft.com/office/powerpoint/2010/main" val="413170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00B8F4-6608-3C4C-B990-326CDCB17C74}" type="slidenum">
              <a:rPr lang="en-US"/>
              <a:pPr>
                <a:defRPr/>
              </a:pPr>
              <a:t>‹#›</a:t>
            </a:fld>
            <a:endParaRPr lang="en-US"/>
          </a:p>
        </p:txBody>
      </p:sp>
    </p:spTree>
    <p:extLst>
      <p:ext uri="{BB962C8B-B14F-4D97-AF65-F5344CB8AC3E}">
        <p14:creationId xmlns:p14="http://schemas.microsoft.com/office/powerpoint/2010/main" val="144939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5B8333-248A-F84E-944D-9812EFB1C372}" type="slidenum">
              <a:rPr lang="en-US"/>
              <a:pPr>
                <a:defRPr/>
              </a:pPr>
              <a:t>‹#›</a:t>
            </a:fld>
            <a:endParaRPr lang="en-US"/>
          </a:p>
        </p:txBody>
      </p:sp>
    </p:spTree>
    <p:extLst>
      <p:ext uri="{BB962C8B-B14F-4D97-AF65-F5344CB8AC3E}">
        <p14:creationId xmlns:p14="http://schemas.microsoft.com/office/powerpoint/2010/main" val="337995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DFB2610-75BD-6141-8816-5D3BD14FF65C}" type="slidenum">
              <a:rPr lang="en-US"/>
              <a:pPr>
                <a:defRPr/>
              </a:pPr>
              <a:t>‹#›</a:t>
            </a:fld>
            <a:endParaRPr lang="en-US"/>
          </a:p>
        </p:txBody>
      </p:sp>
    </p:spTree>
    <p:extLst>
      <p:ext uri="{BB962C8B-B14F-4D97-AF65-F5344CB8AC3E}">
        <p14:creationId xmlns:p14="http://schemas.microsoft.com/office/powerpoint/2010/main" val="294287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13D7-C405-0F45-9710-A0CFE7BE17BB}" type="slidenum">
              <a:rPr lang="en-US"/>
              <a:pPr>
                <a:defRPr/>
              </a:pPr>
              <a:t>‹#›</a:t>
            </a:fld>
            <a:endParaRPr lang="en-US"/>
          </a:p>
        </p:txBody>
      </p:sp>
    </p:spTree>
    <p:extLst>
      <p:ext uri="{BB962C8B-B14F-4D97-AF65-F5344CB8AC3E}">
        <p14:creationId xmlns:p14="http://schemas.microsoft.com/office/powerpoint/2010/main" val="427794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024CA3-4743-334A-BA35-DA8CDC02F5B3}" type="slidenum">
              <a:rPr lang="en-US"/>
              <a:pPr>
                <a:defRPr/>
              </a:pPr>
              <a:t>‹#›</a:t>
            </a:fld>
            <a:endParaRPr lang="en-US"/>
          </a:p>
        </p:txBody>
      </p:sp>
    </p:spTree>
    <p:extLst>
      <p:ext uri="{BB962C8B-B14F-4D97-AF65-F5344CB8AC3E}">
        <p14:creationId xmlns:p14="http://schemas.microsoft.com/office/powerpoint/2010/main" val="2473469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110"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110"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4DF672A-745D-F945-B954-7FB5F9FA37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800000"/>
                </a:solidFill>
                <a:latin typeface="Times" charset="0"/>
                <a:ea typeface="ＭＳ Ｐゴシック" charset="0"/>
                <a:cs typeface="ＭＳ Ｐゴシック" charset="0"/>
              </a:rPr>
              <a:t>This recitation</a:t>
            </a:r>
            <a:endParaRPr lang="en-US" sz="2800" b="1" dirty="0">
              <a:solidFill>
                <a:srgbClr val="80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a:t>
            </a:fld>
            <a:endParaRPr lang="en-US" sz="1400"/>
          </a:p>
        </p:txBody>
      </p:sp>
      <p:sp>
        <p:nvSpPr>
          <p:cNvPr id="11" name="TextBox 10"/>
          <p:cNvSpPr txBox="1"/>
          <p:nvPr/>
        </p:nvSpPr>
        <p:spPr>
          <a:xfrm>
            <a:off x="304800" y="1295400"/>
            <a:ext cx="8229600" cy="3139321"/>
          </a:xfrm>
          <a:prstGeom prst="rect">
            <a:avLst/>
          </a:prstGeom>
          <a:noFill/>
        </p:spPr>
        <p:txBody>
          <a:bodyPr wrap="square" rtlCol="0">
            <a:spAutoFit/>
          </a:bodyPr>
          <a:lstStyle/>
          <a:p>
            <a:pPr marL="342900" indent="-342900">
              <a:buFont typeface="Arial"/>
              <a:buChar char="•"/>
            </a:pPr>
            <a:r>
              <a:rPr lang="en-US" dirty="0" smtClean="0"/>
              <a:t>An interesting point about A2: Using previous methods to avoid work in programming and debugging. How much time did </a:t>
            </a:r>
            <a:r>
              <a:rPr lang="en-US" i="1" dirty="0" smtClean="0"/>
              <a:t>you</a:t>
            </a:r>
            <a:r>
              <a:rPr lang="en-US" dirty="0" smtClean="0"/>
              <a:t> spend writing and debugging prepend?</a:t>
            </a:r>
          </a:p>
          <a:p>
            <a:pPr marL="342900" indent="-342900">
              <a:spcBef>
                <a:spcPts val="1200"/>
              </a:spcBef>
              <a:buFont typeface="Arial"/>
              <a:buChar char="•"/>
            </a:pPr>
            <a:r>
              <a:rPr lang="en-US" dirty="0" err="1" smtClean="0"/>
              <a:t>Enums</a:t>
            </a:r>
            <a:r>
              <a:rPr lang="en-US" dirty="0" smtClean="0"/>
              <a:t> (enumerations)</a:t>
            </a:r>
          </a:p>
          <a:p>
            <a:pPr marL="342900" indent="-342900">
              <a:spcBef>
                <a:spcPts val="1200"/>
              </a:spcBef>
              <a:buFont typeface="Arial"/>
              <a:buChar char="•"/>
            </a:pPr>
            <a:r>
              <a:rPr lang="en-US" dirty="0" smtClean="0"/>
              <a:t>Generics and Java’s Collection interfaces and classes</a:t>
            </a:r>
          </a:p>
          <a:p>
            <a:pPr marL="342900" indent="-342900">
              <a:spcBef>
                <a:spcPts val="1200"/>
              </a:spcBef>
              <a:buFont typeface="Arial"/>
              <a:buChar char="•"/>
            </a:pPr>
            <a:r>
              <a:rPr lang="en-US" dirty="0" smtClean="0"/>
              <a:t>Parsing arithmetic expressions using a grammar that gives precedence to * and / over + and – </a:t>
            </a:r>
            <a:r>
              <a:rPr lang="en-US" dirty="0" smtClean="0">
                <a:solidFill>
                  <a:srgbClr val="800000"/>
                </a:solidFill>
              </a:rPr>
              <a:t>(if there is time)</a:t>
            </a:r>
          </a:p>
        </p:txBody>
      </p:sp>
    </p:spTree>
    <p:extLst>
      <p:ext uri="{BB962C8B-B14F-4D97-AF65-F5344CB8AC3E}">
        <p14:creationId xmlns:p14="http://schemas.microsoft.com/office/powerpoint/2010/main" val="99817941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10</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1676400"/>
            <a:ext cx="6629400" cy="2015936"/>
          </a:xfrm>
          <a:prstGeom prst="rect">
            <a:avLst/>
          </a:prstGeom>
          <a:noFill/>
        </p:spPr>
        <p:txBody>
          <a:bodyPr wrap="square" rtlCol="0">
            <a:spAutoFit/>
          </a:bodyPr>
          <a:lstStyle/>
          <a:p>
            <a:r>
              <a:rPr lang="en-US" dirty="0"/>
              <a:t>4</a:t>
            </a:r>
            <a:r>
              <a:rPr lang="en-US" dirty="0" smtClean="0"/>
              <a:t>. </a:t>
            </a:r>
            <a:r>
              <a:rPr lang="en-US" dirty="0"/>
              <a:t>S</a:t>
            </a:r>
            <a:r>
              <a:rPr lang="en-US" dirty="0" smtClean="0"/>
              <a:t>tatic function </a:t>
            </a:r>
            <a:r>
              <a:rPr lang="en-US" dirty="0" smtClean="0">
                <a:solidFill>
                  <a:srgbClr val="800000"/>
                </a:solidFill>
              </a:rPr>
              <a:t>values()</a:t>
            </a:r>
            <a:r>
              <a:rPr lang="en-US" dirty="0" smtClean="0"/>
              <a:t> returns a </a:t>
            </a:r>
            <a:r>
              <a:rPr lang="en-US" dirty="0" smtClean="0">
                <a:solidFill>
                  <a:srgbClr val="800000"/>
                </a:solidFill>
              </a:rPr>
              <a:t>Suit[]</a:t>
            </a:r>
            <a:r>
              <a:rPr lang="en-US" dirty="0" smtClean="0"/>
              <a:t> containing the four constants. You can, for example, use it to print all of them:</a:t>
            </a:r>
          </a:p>
          <a:p>
            <a:pPr>
              <a:spcBef>
                <a:spcPts val="600"/>
              </a:spcBef>
            </a:pPr>
            <a:r>
              <a:rPr lang="en-US" dirty="0" smtClean="0"/>
              <a:t>      </a:t>
            </a:r>
            <a:r>
              <a:rPr lang="en-US" b="1" dirty="0" smtClean="0">
                <a:solidFill>
                  <a:srgbClr val="800000"/>
                </a:solidFill>
              </a:rPr>
              <a:t>for</a:t>
            </a:r>
            <a:r>
              <a:rPr lang="en-US" dirty="0" smtClean="0">
                <a:solidFill>
                  <a:srgbClr val="800000"/>
                </a:solidFill>
              </a:rPr>
              <a:t> (Suit s </a:t>
            </a:r>
            <a:r>
              <a:rPr lang="en-US" dirty="0">
                <a:solidFill>
                  <a:srgbClr val="800000"/>
                </a:solidFill>
              </a:rPr>
              <a:t>: </a:t>
            </a:r>
            <a:r>
              <a:rPr lang="en-US" dirty="0" err="1" smtClean="0">
                <a:solidFill>
                  <a:srgbClr val="800000"/>
                </a:solidFill>
              </a:rPr>
              <a:t>Suit.values</a:t>
            </a:r>
            <a:r>
              <a:rPr lang="en-US" dirty="0">
                <a:solidFill>
                  <a:srgbClr val="800000"/>
                </a:solidFill>
              </a:rPr>
              <a:t>()</a:t>
            </a:r>
            <a:r>
              <a:rPr lang="en-US" dirty="0" smtClean="0">
                <a:solidFill>
                  <a:srgbClr val="800000"/>
                </a:solidFill>
              </a:rPr>
              <a:t>)</a:t>
            </a:r>
            <a:endParaRPr lang="en-US" dirty="0" smtClean="0">
              <a:solidFill>
                <a:srgbClr val="008000"/>
              </a:solidFill>
            </a:endParaRPr>
          </a:p>
          <a:p>
            <a:r>
              <a:rPr lang="ro-RO" dirty="0" smtClean="0">
                <a:solidFill>
                  <a:srgbClr val="800000"/>
                </a:solidFill>
              </a:rPr>
              <a:t>            System.out.println(s);</a:t>
            </a:r>
            <a:endParaRPr lang="en-US" dirty="0">
              <a:solidFill>
                <a:srgbClr val="800000"/>
              </a:solidFill>
            </a:endParaRPr>
          </a:p>
        </p:txBody>
      </p:sp>
      <p:sp>
        <p:nvSpPr>
          <p:cNvPr id="8" name="TextBox 7"/>
          <p:cNvSpPr txBox="1"/>
          <p:nvPr/>
        </p:nvSpPr>
        <p:spPr>
          <a:xfrm>
            <a:off x="7162800" y="2709208"/>
            <a:ext cx="1449886" cy="1938992"/>
          </a:xfrm>
          <a:prstGeom prst="rect">
            <a:avLst/>
          </a:prstGeom>
          <a:noFill/>
        </p:spPr>
        <p:txBody>
          <a:bodyPr wrap="none" rtlCol="0">
            <a:spAutoFit/>
          </a:bodyPr>
          <a:lstStyle/>
          <a:p>
            <a:r>
              <a:rPr lang="en-US" b="1" dirty="0" smtClean="0">
                <a:solidFill>
                  <a:srgbClr val="008000"/>
                </a:solidFill>
              </a:rPr>
              <a:t>Output:</a:t>
            </a:r>
          </a:p>
          <a:p>
            <a:r>
              <a:rPr lang="en-US" dirty="0" smtClean="0">
                <a:solidFill>
                  <a:srgbClr val="008000"/>
                </a:solidFill>
              </a:rPr>
              <a:t>Clubs</a:t>
            </a:r>
            <a:endParaRPr lang="en-US" dirty="0">
              <a:solidFill>
                <a:srgbClr val="008000"/>
              </a:solidFill>
            </a:endParaRPr>
          </a:p>
          <a:p>
            <a:r>
              <a:rPr lang="en-US" dirty="0">
                <a:solidFill>
                  <a:srgbClr val="008000"/>
                </a:solidFill>
              </a:rPr>
              <a:t>Diamonds</a:t>
            </a:r>
          </a:p>
          <a:p>
            <a:r>
              <a:rPr lang="en-US" dirty="0">
                <a:solidFill>
                  <a:srgbClr val="008000"/>
                </a:solidFill>
              </a:rPr>
              <a:t>Hearts</a:t>
            </a:r>
          </a:p>
          <a:p>
            <a:r>
              <a:rPr lang="en-US" dirty="0">
                <a:solidFill>
                  <a:srgbClr val="008000"/>
                </a:solidFill>
              </a:rPr>
              <a:t>Spades</a:t>
            </a:r>
          </a:p>
        </p:txBody>
      </p:sp>
      <p:sp>
        <p:nvSpPr>
          <p:cNvPr id="9" name="TextBox 8"/>
          <p:cNvSpPr txBox="1"/>
          <p:nvPr/>
        </p:nvSpPr>
        <p:spPr>
          <a:xfrm>
            <a:off x="2438400" y="3733800"/>
            <a:ext cx="4700210" cy="830997"/>
          </a:xfrm>
          <a:prstGeom prst="rect">
            <a:avLst/>
          </a:prstGeom>
          <a:solidFill>
            <a:schemeClr val="accent3">
              <a:lumMod val="85000"/>
            </a:schemeClr>
          </a:solidFill>
        </p:spPr>
        <p:txBody>
          <a:bodyPr wrap="square" rtlCol="0">
            <a:spAutoFit/>
          </a:bodyPr>
          <a:lstStyle/>
          <a:p>
            <a:r>
              <a:rPr lang="en-US" dirty="0" err="1" smtClean="0">
                <a:solidFill>
                  <a:srgbClr val="800000"/>
                </a:solidFill>
              </a:rPr>
              <a:t>toString</a:t>
            </a:r>
            <a:r>
              <a:rPr lang="en-US" dirty="0" smtClean="0">
                <a:solidFill>
                  <a:srgbClr val="800000"/>
                </a:solidFill>
              </a:rPr>
              <a:t> </a:t>
            </a:r>
            <a:r>
              <a:rPr lang="en-US" dirty="0" smtClean="0"/>
              <a:t>in object </a:t>
            </a:r>
            <a:r>
              <a:rPr lang="en-US" dirty="0" smtClean="0">
                <a:solidFill>
                  <a:srgbClr val="800000"/>
                </a:solidFill>
              </a:rPr>
              <a:t>Clubs</a:t>
            </a:r>
            <a:r>
              <a:rPr lang="en-US" dirty="0" smtClean="0"/>
              <a:t> returns the string </a:t>
            </a:r>
            <a:r>
              <a:rPr lang="en-US" dirty="0" smtClean="0">
                <a:solidFill>
                  <a:srgbClr val="008000"/>
                </a:solidFill>
              </a:rPr>
              <a:t>“Clubs”</a:t>
            </a:r>
            <a:endParaRPr lang="en-US" dirty="0">
              <a:solidFill>
                <a:srgbClr val="008000"/>
              </a:solidFill>
            </a:endParaRPr>
          </a:p>
        </p:txBody>
      </p:sp>
      <p:sp>
        <p:nvSpPr>
          <p:cNvPr id="13" name="TextBox 12"/>
          <p:cNvSpPr txBox="1"/>
          <p:nvPr/>
        </p:nvSpPr>
        <p:spPr>
          <a:xfrm>
            <a:off x="635301" y="4953000"/>
            <a:ext cx="8051499" cy="984885"/>
          </a:xfrm>
          <a:prstGeom prst="rect">
            <a:avLst/>
          </a:prstGeom>
          <a:noFill/>
        </p:spPr>
        <p:txBody>
          <a:bodyPr wrap="square" rtlCol="0">
            <a:spAutoFit/>
          </a:bodyPr>
          <a:lstStyle/>
          <a:p>
            <a:r>
              <a:rPr lang="en-US" dirty="0"/>
              <a:t>C</a:t>
            </a:r>
            <a:r>
              <a:rPr lang="en-US" dirty="0" smtClean="0"/>
              <a:t>an save this array in a static variable and use it over and over:</a:t>
            </a:r>
          </a:p>
          <a:p>
            <a:pPr>
              <a:spcBef>
                <a:spcPts val="1200"/>
              </a:spcBef>
            </a:pPr>
            <a:r>
              <a:rPr lang="en-US" dirty="0" smtClean="0"/>
              <a:t>       </a:t>
            </a:r>
            <a:r>
              <a:rPr lang="en-US" dirty="0" smtClean="0">
                <a:solidFill>
                  <a:srgbClr val="800000"/>
                </a:solidFill>
              </a:rPr>
              <a:t>private static Suit[] mine= </a:t>
            </a:r>
            <a:r>
              <a:rPr lang="en-US" dirty="0" err="1" smtClean="0">
                <a:solidFill>
                  <a:srgbClr val="800000"/>
                </a:solidFill>
              </a:rPr>
              <a:t>Suit.values</a:t>
            </a:r>
            <a:r>
              <a:rPr lang="en-US" dirty="0" smtClean="0">
                <a:solidFill>
                  <a:srgbClr val="800000"/>
                </a:solidFill>
              </a:rPr>
              <a:t>();</a:t>
            </a:r>
            <a:endParaRPr lang="en-US" dirty="0">
              <a:solidFill>
                <a:srgbClr val="800000"/>
              </a:solidFill>
            </a:endParaRPr>
          </a:p>
        </p:txBody>
      </p:sp>
    </p:spTree>
    <p:extLst>
      <p:ext uri="{BB962C8B-B14F-4D97-AF65-F5344CB8AC3E}">
        <p14:creationId xmlns:p14="http://schemas.microsoft.com/office/powerpoint/2010/main" val="35899304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11</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grpSp>
        <p:nvGrpSpPr>
          <p:cNvPr id="10" name="Group 9"/>
          <p:cNvGrpSpPr/>
          <p:nvPr/>
        </p:nvGrpSpPr>
        <p:grpSpPr>
          <a:xfrm>
            <a:off x="609600" y="2057400"/>
            <a:ext cx="7620000" cy="1721293"/>
            <a:chOff x="457200" y="4813035"/>
            <a:chExt cx="7620000" cy="1721293"/>
          </a:xfrm>
        </p:grpSpPr>
        <p:sp>
          <p:nvSpPr>
            <p:cNvPr id="11" name="TextBox 10"/>
            <p:cNvSpPr txBox="1"/>
            <p:nvPr/>
          </p:nvSpPr>
          <p:spPr>
            <a:xfrm>
              <a:off x="457200" y="4813035"/>
              <a:ext cx="6629400" cy="1277273"/>
            </a:xfrm>
            <a:prstGeom prst="rect">
              <a:avLst/>
            </a:prstGeom>
            <a:noFill/>
          </p:spPr>
          <p:txBody>
            <a:bodyPr wrap="square" rtlCol="0">
              <a:spAutoFit/>
            </a:bodyPr>
            <a:lstStyle/>
            <a:p>
              <a:r>
                <a:rPr lang="en-US" dirty="0" smtClean="0"/>
                <a:t>5. </a:t>
              </a:r>
              <a:r>
                <a:rPr lang="en-US" dirty="0"/>
                <a:t>S</a:t>
              </a:r>
              <a:r>
                <a:rPr lang="en-US" dirty="0" smtClean="0"/>
                <a:t>tatic function </a:t>
              </a:r>
              <a:r>
                <a:rPr lang="en-US" dirty="0" err="1" smtClean="0">
                  <a:solidFill>
                    <a:srgbClr val="800000"/>
                  </a:solidFill>
                </a:rPr>
                <a:t>valueOf</a:t>
              </a:r>
              <a:r>
                <a:rPr lang="en-US" dirty="0" smtClean="0">
                  <a:solidFill>
                    <a:srgbClr val="800000"/>
                  </a:solidFill>
                </a:rPr>
                <a:t>(String name)</a:t>
              </a:r>
              <a:r>
                <a:rPr lang="en-US" dirty="0" smtClean="0"/>
                <a:t> returns the </a:t>
              </a:r>
              <a:r>
                <a:rPr lang="en-US" dirty="0" err="1" smtClean="0"/>
                <a:t>enum</a:t>
              </a:r>
              <a:r>
                <a:rPr lang="en-US" dirty="0" smtClean="0"/>
                <a:t> constant with that name:</a:t>
              </a:r>
            </a:p>
            <a:p>
              <a:pPr>
                <a:spcBef>
                  <a:spcPts val="600"/>
                </a:spcBef>
              </a:pPr>
              <a:r>
                <a:rPr lang="en-US" dirty="0" smtClean="0"/>
                <a:t>        </a:t>
              </a:r>
              <a:r>
                <a:rPr lang="en-US" dirty="0" smtClean="0">
                  <a:solidFill>
                    <a:srgbClr val="800000"/>
                  </a:solidFill>
                </a:rPr>
                <a:t>Suit c= </a:t>
              </a:r>
              <a:r>
                <a:rPr lang="en-US" dirty="0" err="1" smtClean="0">
                  <a:solidFill>
                    <a:srgbClr val="800000"/>
                  </a:solidFill>
                </a:rPr>
                <a:t>Suit.valueOf</a:t>
              </a:r>
              <a:r>
                <a:rPr lang="en-US" dirty="0" smtClean="0">
                  <a:solidFill>
                    <a:srgbClr val="800000"/>
                  </a:solidFill>
                </a:rPr>
                <a:t>(“Hearts”);</a:t>
              </a:r>
            </a:p>
          </p:txBody>
        </p:sp>
        <p:sp>
          <p:nvSpPr>
            <p:cNvPr id="12" name="TextBox 11"/>
            <p:cNvSpPr txBox="1"/>
            <p:nvPr/>
          </p:nvSpPr>
          <p:spPr>
            <a:xfrm>
              <a:off x="5181600" y="5334000"/>
              <a:ext cx="2895600" cy="1200328"/>
            </a:xfrm>
            <a:prstGeom prst="rect">
              <a:avLst/>
            </a:prstGeom>
            <a:solidFill>
              <a:schemeClr val="accent5"/>
            </a:solidFill>
          </p:spPr>
          <p:txBody>
            <a:bodyPr wrap="square" rtlCol="0">
              <a:spAutoFit/>
            </a:bodyPr>
            <a:lstStyle/>
            <a:p>
              <a:r>
                <a:rPr lang="en-US" dirty="0" smtClean="0"/>
                <a:t>After the assignment, c contains (the name of) object Hearts</a:t>
              </a:r>
              <a:endParaRPr lang="en-US" dirty="0">
                <a:solidFill>
                  <a:srgbClr val="800000"/>
                </a:solidFill>
              </a:endParaRPr>
            </a:p>
          </p:txBody>
        </p:sp>
      </p:grpSp>
      <p:grpSp>
        <p:nvGrpSpPr>
          <p:cNvPr id="13" name="Group 12"/>
          <p:cNvGrpSpPr/>
          <p:nvPr/>
        </p:nvGrpSpPr>
        <p:grpSpPr>
          <a:xfrm>
            <a:off x="2286000" y="3962400"/>
            <a:ext cx="1600200" cy="461665"/>
            <a:chOff x="1675063" y="1676400"/>
            <a:chExt cx="1600200" cy="461665"/>
          </a:xfrm>
        </p:grpSpPr>
        <p:sp>
          <p:nvSpPr>
            <p:cNvPr id="14" name="TextBox 13"/>
            <p:cNvSpPr txBox="1"/>
            <p:nvPr/>
          </p:nvSpPr>
          <p:spPr>
            <a:xfrm>
              <a:off x="1675063" y="1676400"/>
              <a:ext cx="321272" cy="461665"/>
            </a:xfrm>
            <a:prstGeom prst="rect">
              <a:avLst/>
            </a:prstGeom>
            <a:noFill/>
          </p:spPr>
          <p:txBody>
            <a:bodyPr wrap="none" rtlCol="0">
              <a:spAutoFit/>
            </a:bodyPr>
            <a:lstStyle/>
            <a:p>
              <a:r>
                <a:rPr lang="en-US" dirty="0"/>
                <a:t>c</a:t>
              </a:r>
            </a:p>
          </p:txBody>
        </p:sp>
        <p:sp>
          <p:nvSpPr>
            <p:cNvPr id="15" name="TextBox 14"/>
            <p:cNvSpPr txBox="1"/>
            <p:nvPr/>
          </p:nvSpPr>
          <p:spPr>
            <a:xfrm>
              <a:off x="2132263" y="1676400"/>
              <a:ext cx="1143000" cy="461665"/>
            </a:xfrm>
            <a:prstGeom prst="rect">
              <a:avLst/>
            </a:prstGeom>
            <a:noFill/>
            <a:ln w="12700">
              <a:solidFill>
                <a:schemeClr val="tx1"/>
              </a:solidFill>
            </a:ln>
          </p:spPr>
          <p:txBody>
            <a:bodyPr wrap="square" rtlCol="0">
              <a:spAutoFit/>
            </a:bodyPr>
            <a:lstStyle/>
            <a:p>
              <a:r>
                <a:rPr lang="en-US" dirty="0" smtClean="0"/>
                <a:t>Suit@2</a:t>
              </a:r>
              <a:endParaRPr lang="en-US" dirty="0"/>
            </a:p>
          </p:txBody>
        </p:sp>
      </p:grpSp>
      <p:grpSp>
        <p:nvGrpSpPr>
          <p:cNvPr id="16" name="Group 15"/>
          <p:cNvGrpSpPr/>
          <p:nvPr/>
        </p:nvGrpSpPr>
        <p:grpSpPr>
          <a:xfrm>
            <a:off x="4495800" y="4483314"/>
            <a:ext cx="2057400" cy="1657528"/>
            <a:chOff x="4800600" y="1447800"/>
            <a:chExt cx="2057400" cy="1657528"/>
          </a:xfrm>
        </p:grpSpPr>
        <p:sp>
          <p:nvSpPr>
            <p:cNvPr id="17" name="TextBox 16"/>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Suit@2</a:t>
              </a:r>
              <a:endParaRPr lang="en-US" dirty="0"/>
            </a:p>
          </p:txBody>
        </p:sp>
        <p:sp>
          <p:nvSpPr>
            <p:cNvPr id="18" name="TextBox 17"/>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19" name="TextBox 18"/>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sp>
        <p:nvSpPr>
          <p:cNvPr id="2" name="TextBox 1"/>
          <p:cNvSpPr txBox="1"/>
          <p:nvPr/>
        </p:nvSpPr>
        <p:spPr>
          <a:xfrm>
            <a:off x="1600200" y="4953000"/>
            <a:ext cx="2438400" cy="830997"/>
          </a:xfrm>
          <a:prstGeom prst="rect">
            <a:avLst/>
          </a:prstGeom>
          <a:solidFill>
            <a:srgbClr val="FFE1E9"/>
          </a:solidFill>
        </p:spPr>
        <p:txBody>
          <a:bodyPr wrap="square" rtlCol="0">
            <a:spAutoFit/>
          </a:bodyPr>
          <a:lstStyle/>
          <a:p>
            <a:pPr algn="r"/>
            <a:r>
              <a:rPr lang="en-US" dirty="0" smtClean="0"/>
              <a:t>This is the object for Hearts:</a:t>
            </a:r>
            <a:endParaRPr lang="en-US" dirty="0"/>
          </a:p>
        </p:txBody>
      </p:sp>
    </p:spTree>
    <p:extLst>
      <p:ext uri="{BB962C8B-B14F-4D97-AF65-F5344CB8AC3E}">
        <p14:creationId xmlns:p14="http://schemas.microsoft.com/office/powerpoint/2010/main" val="20497899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5" name="Slide Number Placeholder 2"/>
          <p:cNvSpPr>
            <a:spLocks noGrp="1"/>
          </p:cNvSpPr>
          <p:nvPr>
            <p:ph type="sldNum" sz="quarter" idx="12"/>
          </p:nvPr>
        </p:nvSpPr>
        <p:spPr>
          <a:xfrm>
            <a:off x="6553200" y="6248400"/>
            <a:ext cx="1905000" cy="457200"/>
          </a:xfrm>
        </p:spPr>
        <p:txBody>
          <a:bodyPr/>
          <a:lstStyle/>
          <a:p>
            <a:pPr>
              <a:defRPr/>
            </a:pPr>
            <a:fld id="{805B8333-248A-F84E-944D-9812EFB1C372}" type="slidenum">
              <a:rPr lang="en-US" smtClean="0"/>
              <a:pPr>
                <a:defRPr/>
              </a:pPr>
              <a:t>12</a:t>
            </a:fld>
            <a:endParaRPr lang="en-US"/>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3048000"/>
            <a:ext cx="3733800" cy="1569660"/>
          </a:xfrm>
          <a:prstGeom prst="rect">
            <a:avLst/>
          </a:prstGeom>
          <a:noFill/>
        </p:spPr>
        <p:txBody>
          <a:bodyPr wrap="square" rtlCol="0">
            <a:spAutoFit/>
          </a:bodyPr>
          <a:lstStyle/>
          <a:p>
            <a:r>
              <a:rPr lang="en-US" dirty="0"/>
              <a:t>6</a:t>
            </a:r>
            <a:r>
              <a:rPr lang="en-US" dirty="0" smtClean="0"/>
              <a:t>. Object Clubs (and the other three) has a function ordinal() that returns it position in the list</a:t>
            </a:r>
          </a:p>
        </p:txBody>
      </p:sp>
      <p:sp>
        <p:nvSpPr>
          <p:cNvPr id="8" name="TextBox 7"/>
          <p:cNvSpPr txBox="1"/>
          <p:nvPr/>
        </p:nvSpPr>
        <p:spPr>
          <a:xfrm>
            <a:off x="533400" y="1676400"/>
            <a:ext cx="8077200" cy="1200328"/>
          </a:xfrm>
          <a:prstGeom prst="rect">
            <a:avLst/>
          </a:prstGeom>
          <a:solidFill>
            <a:srgbClr val="FFD6E2"/>
          </a:solidFill>
        </p:spPr>
        <p:txBody>
          <a:bodyPr wrap="square" rtlCol="0">
            <a:spAutoFit/>
          </a:bodyPr>
          <a:lstStyle/>
          <a:p>
            <a:r>
              <a:rPr lang="en-US" dirty="0" smtClean="0"/>
              <a:t>This declaration is shorthand for a class that has a constructor,</a:t>
            </a:r>
          </a:p>
          <a:p>
            <a:r>
              <a:rPr lang="en-US" dirty="0" smtClean="0"/>
              <a:t>four constants (public static final variables), a static method, and some other components. Here are some points:</a:t>
            </a:r>
            <a:endParaRPr lang="en-US" dirty="0"/>
          </a:p>
        </p:txBody>
      </p:sp>
      <p:sp>
        <p:nvSpPr>
          <p:cNvPr id="9" name="TextBox 8"/>
          <p:cNvSpPr txBox="1"/>
          <p:nvPr/>
        </p:nvSpPr>
        <p:spPr>
          <a:xfrm>
            <a:off x="533400" y="4800600"/>
            <a:ext cx="7661124" cy="1569660"/>
          </a:xfrm>
          <a:prstGeom prst="rect">
            <a:avLst/>
          </a:prstGeom>
          <a:solidFill>
            <a:srgbClr val="E5F9FF"/>
          </a:solidFill>
        </p:spPr>
        <p:txBody>
          <a:bodyPr wrap="square" rtlCol="0">
            <a:spAutoFit/>
          </a:bodyPr>
          <a:lstStyle/>
          <a:p>
            <a:r>
              <a:rPr lang="en-US" dirty="0" smtClean="0"/>
              <a:t>We have only touched the surface of </a:t>
            </a:r>
            <a:r>
              <a:rPr lang="en-US" dirty="0" err="1" smtClean="0"/>
              <a:t>enums</a:t>
            </a:r>
            <a:r>
              <a:rPr lang="en-US" dirty="0" smtClean="0"/>
              <a:t>. E.g. in an </a:t>
            </a:r>
            <a:r>
              <a:rPr lang="en-US" dirty="0" err="1" smtClean="0"/>
              <a:t>enum</a:t>
            </a:r>
            <a:r>
              <a:rPr lang="en-US" dirty="0" smtClean="0"/>
              <a:t> declaration, you can write a private constructor, and instead of </a:t>
            </a:r>
            <a:r>
              <a:rPr lang="en-US" dirty="0" smtClean="0">
                <a:solidFill>
                  <a:srgbClr val="800000"/>
                </a:solidFill>
              </a:rPr>
              <a:t>Clubs</a:t>
            </a:r>
            <a:r>
              <a:rPr lang="en-US" dirty="0" smtClean="0"/>
              <a:t> you can put a more elaborate structure. All this is outside the scope of CS2110.</a:t>
            </a:r>
            <a:endParaRPr lang="en-US" dirty="0"/>
          </a:p>
        </p:txBody>
      </p:sp>
      <p:sp>
        <p:nvSpPr>
          <p:cNvPr id="10" name="TextBox 9"/>
          <p:cNvSpPr txBox="1"/>
          <p:nvPr/>
        </p:nvSpPr>
        <p:spPr>
          <a:xfrm>
            <a:off x="4114800" y="3657600"/>
            <a:ext cx="4228291" cy="830997"/>
          </a:xfrm>
          <a:prstGeom prst="rect">
            <a:avLst/>
          </a:prstGeom>
          <a:noFill/>
        </p:spPr>
        <p:txBody>
          <a:bodyPr wrap="none" rtlCol="0">
            <a:spAutoFit/>
          </a:bodyPr>
          <a:lstStyle/>
          <a:p>
            <a:pPr>
              <a:spcBef>
                <a:spcPts val="1200"/>
              </a:spcBef>
            </a:pPr>
            <a:r>
              <a:rPr lang="en-US" dirty="0" err="1">
                <a:solidFill>
                  <a:srgbClr val="800000"/>
                </a:solidFill>
              </a:rPr>
              <a:t>Suit.Clubs.ordinal</a:t>
            </a:r>
            <a:r>
              <a:rPr lang="en-US" dirty="0">
                <a:solidFill>
                  <a:srgbClr val="800000"/>
                </a:solidFill>
              </a:rPr>
              <a:t>()           </a:t>
            </a:r>
            <a:r>
              <a:rPr lang="en-US" dirty="0"/>
              <a:t>is   0</a:t>
            </a:r>
          </a:p>
          <a:p>
            <a:r>
              <a:rPr lang="en-US" dirty="0" err="1" smtClean="0">
                <a:solidFill>
                  <a:srgbClr val="800000"/>
                </a:solidFill>
              </a:rPr>
              <a:t>Suit.Diamonds.ordinal</a:t>
            </a:r>
            <a:r>
              <a:rPr lang="en-US" dirty="0">
                <a:solidFill>
                  <a:srgbClr val="800000"/>
                </a:solidFill>
              </a:rPr>
              <a:t>()    </a:t>
            </a:r>
            <a:r>
              <a:rPr lang="en-US" dirty="0">
                <a:solidFill>
                  <a:srgbClr val="000000"/>
                </a:solidFill>
              </a:rPr>
              <a:t>is   1</a:t>
            </a:r>
          </a:p>
        </p:txBody>
      </p:sp>
    </p:spTree>
    <p:extLst>
      <p:ext uri="{BB962C8B-B14F-4D97-AF65-F5344CB8AC3E}">
        <p14:creationId xmlns:p14="http://schemas.microsoft.com/office/powerpoint/2010/main" val="6296898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13</a:t>
            </a:fld>
            <a:endParaRPr lang="en-US" dirty="0"/>
          </a:p>
        </p:txBody>
      </p:sp>
      <p:sp>
        <p:nvSpPr>
          <p:cNvPr id="30" name="TextBox 29"/>
          <p:cNvSpPr txBox="1"/>
          <p:nvPr/>
        </p:nvSpPr>
        <p:spPr>
          <a:xfrm>
            <a:off x="1323475" y="828842"/>
            <a:ext cx="6753725" cy="4524315"/>
          </a:xfrm>
          <a:prstGeom prst="rect">
            <a:avLst/>
          </a:prstGeom>
          <a:noFill/>
        </p:spPr>
        <p:txBody>
          <a:bodyPr wrap="square" rtlCol="0">
            <a:spAutoFit/>
          </a:bodyPr>
          <a:lstStyle/>
          <a:p>
            <a:r>
              <a:rPr lang="en-US" dirty="0" smtClean="0"/>
              <a:t>Package </a:t>
            </a:r>
            <a:r>
              <a:rPr lang="en-US" dirty="0" err="1" smtClean="0"/>
              <a:t>java.util</a:t>
            </a:r>
            <a:r>
              <a:rPr lang="en-US" dirty="0" smtClean="0"/>
              <a:t> has a bunch of classes called the </a:t>
            </a:r>
            <a:r>
              <a:rPr lang="en-US" dirty="0" smtClean="0">
                <a:solidFill>
                  <a:srgbClr val="800000"/>
                </a:solidFill>
              </a:rPr>
              <a:t>Collection Classes </a:t>
            </a:r>
            <a:r>
              <a:rPr lang="en-US" dirty="0" smtClean="0"/>
              <a:t>that make it easy to maintain sets of values, list of values, queues, and so on. You should spend some time looking at their API specifications and getting familiar with them</a:t>
            </a:r>
            <a:r>
              <a:rPr lang="en-US" dirty="0" smtClean="0"/>
              <a:t>.</a:t>
            </a:r>
          </a:p>
          <a:p>
            <a:endParaRPr lang="en-US" dirty="0"/>
          </a:p>
          <a:p>
            <a:endParaRPr lang="en-US" dirty="0" smtClean="0"/>
          </a:p>
          <a:p>
            <a:r>
              <a:rPr lang="en-US" dirty="0" smtClean="0"/>
              <a:t>Remember:</a:t>
            </a:r>
          </a:p>
          <a:p>
            <a:r>
              <a:rPr lang="en-US" dirty="0" smtClean="0"/>
              <a:t>A </a:t>
            </a:r>
            <a:r>
              <a:rPr lang="en-US" dirty="0" smtClean="0">
                <a:solidFill>
                  <a:srgbClr val="FF0000"/>
                </a:solidFill>
              </a:rPr>
              <a:t>set</a:t>
            </a:r>
            <a:r>
              <a:rPr lang="en-US" dirty="0" smtClean="0">
                <a:solidFill>
                  <a:srgbClr val="800000"/>
                </a:solidFill>
              </a:rPr>
              <a:t> </a:t>
            </a:r>
            <a:r>
              <a:rPr lang="en-US" dirty="0" smtClean="0"/>
              <a:t>is a bunch of distinct (different) values. No ordering is implied</a:t>
            </a:r>
          </a:p>
          <a:p>
            <a:r>
              <a:rPr lang="en-US" dirty="0" smtClean="0"/>
              <a:t>A </a:t>
            </a:r>
            <a:r>
              <a:rPr lang="en-US" dirty="0" smtClean="0">
                <a:solidFill>
                  <a:srgbClr val="FF0000"/>
                </a:solidFill>
              </a:rPr>
              <a:t>list</a:t>
            </a:r>
            <a:r>
              <a:rPr lang="en-US" dirty="0" smtClean="0"/>
              <a:t> is </a:t>
            </a:r>
            <a:r>
              <a:rPr lang="en-US" dirty="0" smtClean="0"/>
              <a:t>an ordered bunch of values. It may have duplicates.</a:t>
            </a:r>
            <a:endParaRPr lang="en-US" dirty="0"/>
          </a:p>
        </p:txBody>
      </p:sp>
    </p:spTree>
    <p:extLst>
      <p:ext uri="{BB962C8B-B14F-4D97-AF65-F5344CB8AC3E}">
        <p14:creationId xmlns:p14="http://schemas.microsoft.com/office/powerpoint/2010/main" val="11263271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14</a:t>
            </a:fld>
            <a:endParaRPr lang="en-US" dirty="0"/>
          </a:p>
        </p:txBody>
      </p:sp>
      <p:sp>
        <p:nvSpPr>
          <p:cNvPr id="104" name="TextBox 103"/>
          <p:cNvSpPr txBox="1"/>
          <p:nvPr/>
        </p:nvSpPr>
        <p:spPr>
          <a:xfrm>
            <a:off x="685800" y="5334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762000" y="1676400"/>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AbstractCollection</a:t>
            </a:r>
            <a:r>
              <a:rPr lang="en-US" dirty="0" smtClean="0"/>
              <a:t>: overrides some abstract methods with methods to make it easier to fully implement </a:t>
            </a:r>
            <a:r>
              <a:rPr lang="en-US" dirty="0" smtClean="0">
                <a:solidFill>
                  <a:srgbClr val="800000"/>
                </a:solidFill>
              </a:rPr>
              <a:t>Collection</a:t>
            </a:r>
            <a:endParaRPr lang="en-US" dirty="0">
              <a:solidFill>
                <a:srgbClr val="800000"/>
              </a:solidFill>
            </a:endParaRPr>
          </a:p>
        </p:txBody>
      </p:sp>
      <p:sp>
        <p:nvSpPr>
          <p:cNvPr id="6" name="TextBox 5"/>
          <p:cNvSpPr txBox="1"/>
          <p:nvPr/>
        </p:nvSpPr>
        <p:spPr>
          <a:xfrm>
            <a:off x="762000" y="3276600"/>
            <a:ext cx="7620000" cy="1569660"/>
          </a:xfrm>
          <a:prstGeom prst="rect">
            <a:avLst/>
          </a:prstGeom>
          <a:noFill/>
        </p:spPr>
        <p:txBody>
          <a:bodyPr wrap="square" rtlCol="0">
            <a:spAutoFit/>
          </a:bodyPr>
          <a:lstStyle/>
          <a:p>
            <a:r>
              <a:rPr lang="en-US" dirty="0" err="1" smtClean="0">
                <a:solidFill>
                  <a:srgbClr val="FF0000"/>
                </a:solidFill>
              </a:rPr>
              <a:t>AbstractList</a:t>
            </a:r>
            <a:r>
              <a:rPr lang="en-US" dirty="0" smtClean="0">
                <a:solidFill>
                  <a:srgbClr val="FF0000"/>
                </a:solidFill>
              </a:rPr>
              <a:t>, </a:t>
            </a:r>
            <a:r>
              <a:rPr lang="en-US" dirty="0" err="1" smtClean="0">
                <a:solidFill>
                  <a:srgbClr val="FF0000"/>
                </a:solidFill>
              </a:rPr>
              <a:t>AbstractQueue</a:t>
            </a:r>
            <a:r>
              <a:rPr lang="en-US" dirty="0" smtClean="0">
                <a:solidFill>
                  <a:srgbClr val="FF0000"/>
                </a:solidFill>
              </a:rPr>
              <a:t>, </a:t>
            </a:r>
            <a:r>
              <a:rPr lang="en-US" dirty="0" err="1" smtClean="0">
                <a:solidFill>
                  <a:srgbClr val="FF0000"/>
                </a:solidFill>
              </a:rPr>
              <a:t>AbstractSet</a:t>
            </a:r>
            <a:r>
              <a:rPr lang="en-US" dirty="0" smtClean="0">
                <a:solidFill>
                  <a:srgbClr val="FF0000"/>
                </a:solidFill>
              </a:rPr>
              <a:t>, </a:t>
            </a:r>
            <a:r>
              <a:rPr lang="en-US" dirty="0" err="1" smtClean="0">
                <a:solidFill>
                  <a:srgbClr val="FF0000"/>
                </a:solidFill>
              </a:rPr>
              <a:t>AbstractDeque</a:t>
            </a:r>
            <a:r>
              <a:rPr lang="en-US" dirty="0" smtClean="0">
                <a:solidFill>
                  <a:srgbClr val="FF0000"/>
                </a:solidFill>
              </a:rPr>
              <a:t>  </a:t>
            </a:r>
            <a:r>
              <a:rPr lang="en-US" dirty="0" smtClean="0"/>
              <a:t>overrides some abstract methods of </a:t>
            </a:r>
            <a:r>
              <a:rPr lang="en-US" dirty="0" err="1" smtClean="0"/>
              <a:t>AbstractCollection</a:t>
            </a:r>
            <a:r>
              <a:rPr lang="en-US" dirty="0" smtClean="0"/>
              <a:t> with real methods to make it easier to fully implement </a:t>
            </a:r>
            <a:r>
              <a:rPr lang="en-US" dirty="0" smtClean="0">
                <a:solidFill>
                  <a:srgbClr val="800000"/>
                </a:solidFill>
              </a:rPr>
              <a:t>lists, queues, set, and </a:t>
            </a:r>
            <a:r>
              <a:rPr lang="en-US" dirty="0" err="1" smtClean="0">
                <a:solidFill>
                  <a:srgbClr val="800000"/>
                </a:solidFill>
              </a:rPr>
              <a:t>deques</a:t>
            </a:r>
            <a:endParaRPr lang="en-US" dirty="0">
              <a:solidFill>
                <a:srgbClr val="800000"/>
              </a:solidFill>
            </a:endParaRPr>
          </a:p>
        </p:txBody>
      </p:sp>
      <p:sp>
        <p:nvSpPr>
          <p:cNvPr id="2" name="TextBox 1"/>
          <p:cNvSpPr txBox="1"/>
          <p:nvPr/>
        </p:nvSpPr>
        <p:spPr>
          <a:xfrm>
            <a:off x="762000" y="5105400"/>
            <a:ext cx="7467600" cy="1200328"/>
          </a:xfrm>
          <a:prstGeom prst="rect">
            <a:avLst/>
          </a:prstGeom>
          <a:solidFill>
            <a:schemeClr val="accent2">
              <a:lumMod val="20000"/>
              <a:lumOff val="80000"/>
            </a:schemeClr>
          </a:solidFill>
        </p:spPr>
        <p:txBody>
          <a:bodyPr wrap="square" rtlCol="0">
            <a:spAutoFit/>
          </a:bodyPr>
          <a:lstStyle/>
          <a:p>
            <a:r>
              <a:rPr lang="en-US" dirty="0" smtClean="0"/>
              <a:t>Next slide contains classes that you should become familiar with and use. Spend time looking at their specifications. There are also other useful Collection classes</a:t>
            </a:r>
            <a:endParaRPr lang="en-US" dirty="0"/>
          </a:p>
        </p:txBody>
      </p:sp>
    </p:spTree>
    <p:extLst>
      <p:ext uri="{BB962C8B-B14F-4D97-AF65-F5344CB8AC3E}">
        <p14:creationId xmlns:p14="http://schemas.microsoft.com/office/powerpoint/2010/main" val="34874625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15</a:t>
            </a:fld>
            <a:endParaRPr lang="en-US" dirty="0"/>
          </a:p>
        </p:txBody>
      </p:sp>
      <p:sp>
        <p:nvSpPr>
          <p:cNvPr id="104" name="TextBox 103"/>
          <p:cNvSpPr txBox="1"/>
          <p:nvPr/>
        </p:nvSpPr>
        <p:spPr>
          <a:xfrm>
            <a:off x="381000" y="381000"/>
            <a:ext cx="7772400" cy="830997"/>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ArrayList</a:t>
            </a:r>
            <a:r>
              <a:rPr lang="en-US" dirty="0" smtClean="0">
                <a:solidFill>
                  <a:srgbClr val="FF0000"/>
                </a:solidFill>
              </a:rPr>
              <a:t> extends </a:t>
            </a:r>
            <a:r>
              <a:rPr lang="en-US" dirty="0" err="1" smtClean="0">
                <a:solidFill>
                  <a:srgbClr val="FF0000"/>
                </a:solidFill>
              </a:rPr>
              <a:t>AbstractList</a:t>
            </a:r>
            <a:r>
              <a:rPr lang="en-US" dirty="0" smtClean="0"/>
              <a:t>: An object is a </a:t>
            </a:r>
            <a:r>
              <a:rPr lang="en-US" dirty="0" err="1" smtClean="0"/>
              <a:t>growable</a:t>
            </a:r>
            <a:r>
              <a:rPr lang="en-US" dirty="0" smtClean="0"/>
              <a:t>/shrinkable list of values implemented in an array</a:t>
            </a:r>
            <a:endParaRPr lang="en-US" dirty="0"/>
          </a:p>
        </p:txBody>
      </p:sp>
      <p:sp>
        <p:nvSpPr>
          <p:cNvPr id="105" name="TextBox 104"/>
          <p:cNvSpPr txBox="1"/>
          <p:nvPr/>
        </p:nvSpPr>
        <p:spPr>
          <a:xfrm>
            <a:off x="533400" y="5722203"/>
            <a:ext cx="6400800" cy="1200328"/>
          </a:xfrm>
          <a:prstGeom prst="rect">
            <a:avLst/>
          </a:prstGeom>
          <a:noFill/>
        </p:spPr>
        <p:txBody>
          <a:bodyPr wrap="square" rtlCol="0">
            <a:spAutoFit/>
          </a:bodyPr>
          <a:lstStyle/>
          <a:p>
            <a:r>
              <a:rPr lang="en-US" dirty="0" smtClean="0">
                <a:solidFill>
                  <a:srgbClr val="FF0000"/>
                </a:solidFill>
              </a:rPr>
              <a:t>Class Arrays</a:t>
            </a:r>
            <a:r>
              <a:rPr lang="en-US" dirty="0" smtClean="0"/>
              <a:t>: Has lots of static methods for dealing with arrays —searching, sorting, copying, etc.</a:t>
            </a:r>
            <a:endParaRPr lang="en-US" dirty="0">
              <a:solidFill>
                <a:srgbClr val="800000"/>
              </a:solidFill>
            </a:endParaRPr>
          </a:p>
        </p:txBody>
      </p:sp>
      <p:sp>
        <p:nvSpPr>
          <p:cNvPr id="6" name="TextBox 5"/>
          <p:cNvSpPr txBox="1"/>
          <p:nvPr/>
        </p:nvSpPr>
        <p:spPr>
          <a:xfrm>
            <a:off x="381000" y="1371600"/>
            <a:ext cx="7620000" cy="1200328"/>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HashSet</a:t>
            </a:r>
            <a:r>
              <a:rPr lang="en-US" dirty="0" smtClean="0">
                <a:solidFill>
                  <a:srgbClr val="FF0000"/>
                </a:solidFill>
              </a:rPr>
              <a:t> extends </a:t>
            </a:r>
            <a:r>
              <a:rPr lang="en-US" dirty="0" err="1" smtClean="0">
                <a:solidFill>
                  <a:srgbClr val="FF0000"/>
                </a:solidFill>
              </a:rPr>
              <a:t>AbstractSet</a:t>
            </a:r>
            <a:r>
              <a:rPr lang="en-US" dirty="0" smtClean="0">
                <a:solidFill>
                  <a:srgbClr val="FF0000"/>
                </a:solidFill>
              </a:rPr>
              <a:t>: </a:t>
            </a:r>
            <a:r>
              <a:rPr lang="en-US" dirty="0" smtClean="0"/>
              <a:t>An object maintains a </a:t>
            </a:r>
            <a:r>
              <a:rPr lang="en-US" dirty="0" err="1" smtClean="0"/>
              <a:t>growable</a:t>
            </a:r>
            <a:r>
              <a:rPr lang="en-US" dirty="0" smtClean="0"/>
              <a:t>/shrinkable set of values using a technique called </a:t>
            </a:r>
            <a:r>
              <a:rPr lang="en-US" i="1" dirty="0" smtClean="0"/>
              <a:t>hashing</a:t>
            </a:r>
            <a:r>
              <a:rPr lang="en-US" dirty="0" smtClean="0"/>
              <a:t>. We will learn about hashing later.</a:t>
            </a:r>
            <a:endParaRPr lang="en-US" dirty="0">
              <a:solidFill>
                <a:srgbClr val="800000"/>
              </a:solidFill>
            </a:endParaRPr>
          </a:p>
        </p:txBody>
      </p:sp>
      <p:sp>
        <p:nvSpPr>
          <p:cNvPr id="7" name="TextBox 6"/>
          <p:cNvSpPr txBox="1"/>
          <p:nvPr/>
        </p:nvSpPr>
        <p:spPr>
          <a:xfrm>
            <a:off x="457200" y="2590800"/>
            <a:ext cx="7620000" cy="830997"/>
          </a:xfrm>
          <a:prstGeom prst="rect">
            <a:avLst/>
          </a:prstGeom>
          <a:noFill/>
        </p:spPr>
        <p:txBody>
          <a:bodyPr wrap="square" rtlCol="0">
            <a:spAutoFit/>
          </a:bodyPr>
          <a:lstStyle/>
          <a:p>
            <a:r>
              <a:rPr lang="en-US" dirty="0" smtClean="0">
                <a:solidFill>
                  <a:srgbClr val="FF0000"/>
                </a:solidFill>
              </a:rPr>
              <a:t>Class </a:t>
            </a:r>
            <a:r>
              <a:rPr lang="en-US" dirty="0" err="1" smtClean="0">
                <a:solidFill>
                  <a:srgbClr val="FF0000"/>
                </a:solidFill>
              </a:rPr>
              <a:t>LinkedList</a:t>
            </a:r>
            <a:r>
              <a:rPr lang="en-US" dirty="0" smtClean="0">
                <a:solidFill>
                  <a:srgbClr val="FF0000"/>
                </a:solidFill>
              </a:rPr>
              <a:t> extends </a:t>
            </a:r>
            <a:r>
              <a:rPr lang="en-US" dirty="0" err="1" smtClean="0">
                <a:solidFill>
                  <a:srgbClr val="FF0000"/>
                </a:solidFill>
              </a:rPr>
              <a:t>AbstractSequentialList</a:t>
            </a:r>
            <a:r>
              <a:rPr lang="en-US" dirty="0" smtClean="0">
                <a:solidFill>
                  <a:srgbClr val="FF0000"/>
                </a:solidFill>
              </a:rPr>
              <a:t>: </a:t>
            </a:r>
            <a:r>
              <a:rPr lang="en-US" dirty="0" smtClean="0"/>
              <a:t>An object maintains a list as a doubly linked list</a:t>
            </a:r>
            <a:endParaRPr lang="en-US" dirty="0">
              <a:solidFill>
                <a:srgbClr val="800000"/>
              </a:solidFill>
            </a:endParaRPr>
          </a:p>
        </p:txBody>
      </p:sp>
      <p:sp>
        <p:nvSpPr>
          <p:cNvPr id="8" name="TextBox 7"/>
          <p:cNvSpPr txBox="1"/>
          <p:nvPr/>
        </p:nvSpPr>
        <p:spPr>
          <a:xfrm>
            <a:off x="533400" y="4807803"/>
            <a:ext cx="7620000" cy="830997"/>
          </a:xfrm>
          <a:prstGeom prst="rect">
            <a:avLst/>
          </a:prstGeom>
          <a:noFill/>
        </p:spPr>
        <p:txBody>
          <a:bodyPr wrap="square" rtlCol="0">
            <a:spAutoFit/>
          </a:bodyPr>
          <a:lstStyle/>
          <a:p>
            <a:r>
              <a:rPr lang="en-US" dirty="0" smtClean="0">
                <a:solidFill>
                  <a:srgbClr val="FF0000"/>
                </a:solidFill>
              </a:rPr>
              <a:t>Class Stack extends Vector: </a:t>
            </a:r>
            <a:r>
              <a:rPr lang="en-US" dirty="0" smtClean="0"/>
              <a:t>An object maintains LIFO (last-in-first-out) stack of objects</a:t>
            </a:r>
            <a:endParaRPr lang="en-US" dirty="0">
              <a:solidFill>
                <a:srgbClr val="800000"/>
              </a:solidFill>
            </a:endParaRPr>
          </a:p>
        </p:txBody>
      </p:sp>
      <p:sp>
        <p:nvSpPr>
          <p:cNvPr id="9" name="TextBox 8"/>
          <p:cNvSpPr txBox="1"/>
          <p:nvPr/>
        </p:nvSpPr>
        <p:spPr>
          <a:xfrm>
            <a:off x="457200" y="3581400"/>
            <a:ext cx="7620000" cy="1200328"/>
          </a:xfrm>
          <a:prstGeom prst="rect">
            <a:avLst/>
          </a:prstGeom>
          <a:noFill/>
        </p:spPr>
        <p:txBody>
          <a:bodyPr wrap="square" rtlCol="0">
            <a:spAutoFit/>
          </a:bodyPr>
          <a:lstStyle/>
          <a:p>
            <a:r>
              <a:rPr lang="en-US" dirty="0" smtClean="0">
                <a:solidFill>
                  <a:srgbClr val="FF0000"/>
                </a:solidFill>
              </a:rPr>
              <a:t>Class Vector extends </a:t>
            </a:r>
            <a:r>
              <a:rPr lang="en-US" dirty="0" err="1" smtClean="0">
                <a:solidFill>
                  <a:srgbClr val="FF0000"/>
                </a:solidFill>
              </a:rPr>
              <a:t>AbstractList</a:t>
            </a:r>
            <a:r>
              <a:rPr lang="en-US" dirty="0" smtClean="0">
                <a:solidFill>
                  <a:srgbClr val="FF0000"/>
                </a:solidFill>
              </a:rPr>
              <a:t>: </a:t>
            </a:r>
            <a:r>
              <a:rPr lang="en-US" dirty="0"/>
              <a:t>An object is a </a:t>
            </a:r>
            <a:r>
              <a:rPr lang="en-US" dirty="0" err="1"/>
              <a:t>growable</a:t>
            </a:r>
            <a:r>
              <a:rPr lang="en-US" dirty="0"/>
              <a:t>/shrinkable list of values implemented in </a:t>
            </a:r>
            <a:r>
              <a:rPr lang="en-US" dirty="0" smtClean="0"/>
              <a:t>an array. An old class from early Java</a:t>
            </a:r>
            <a:endParaRPr lang="en-US" dirty="0">
              <a:solidFill>
                <a:srgbClr val="800000"/>
              </a:solidFill>
            </a:endParaRPr>
          </a:p>
        </p:txBody>
      </p:sp>
    </p:spTree>
    <p:extLst>
      <p:ext uri="{BB962C8B-B14F-4D97-AF65-F5344CB8AC3E}">
        <p14:creationId xmlns:p14="http://schemas.microsoft.com/office/powerpoint/2010/main" val="37252783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err="1" smtClean="0">
                <a:solidFill>
                  <a:srgbClr val="FF0000"/>
                </a:solidFill>
                <a:latin typeface="Times" charset="0"/>
                <a:ea typeface="ＭＳ Ｐゴシック" charset="0"/>
                <a:cs typeface="ＭＳ Ｐゴシック" charset="0"/>
              </a:rPr>
              <a:t>ArrayList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16</a:t>
            </a:fld>
            <a:endParaRPr lang="en-US" sz="1400"/>
          </a:p>
        </p:txBody>
      </p:sp>
      <p:sp>
        <p:nvSpPr>
          <p:cNvPr id="14" name="TextBox 13"/>
          <p:cNvSpPr txBox="1"/>
          <p:nvPr/>
        </p:nvSpPr>
        <p:spPr>
          <a:xfrm>
            <a:off x="457200" y="1219200"/>
            <a:ext cx="4191000" cy="461665"/>
          </a:xfrm>
          <a:prstGeom prst="rect">
            <a:avLst/>
          </a:prstGeom>
          <a:noFill/>
        </p:spPr>
        <p:txBody>
          <a:bodyPr wrap="square" rtlCol="0">
            <a:spAutoFit/>
          </a:bodyPr>
          <a:lstStyle/>
          <a:p>
            <a:r>
              <a:rPr lang="en-US" dirty="0" err="1" smtClean="0">
                <a:solidFill>
                  <a:srgbClr val="800000"/>
                </a:solidFill>
              </a:rPr>
              <a:t>ArrayList</a:t>
            </a:r>
            <a:r>
              <a:rPr lang="en-US" dirty="0" smtClean="0">
                <a:solidFill>
                  <a:srgbClr val="800000"/>
                </a:solidFill>
              </a:rPr>
              <a:t> v=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solidFill>
                    <a:srgbClr val="800000"/>
                  </a:solidFill>
                </a:rPr>
                <a:t>ArrayList</a:t>
              </a:r>
              <a:r>
                <a:rPr lang="en-US" dirty="0" smtClean="0"/>
                <a:t>@x1</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ArrayList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2" name="TextBox 1"/>
          <p:cNvSpPr txBox="1"/>
          <p:nvPr/>
        </p:nvSpPr>
        <p:spPr>
          <a:xfrm>
            <a:off x="5257800" y="1219200"/>
            <a:ext cx="3569006" cy="461665"/>
          </a:xfrm>
          <a:prstGeom prst="rect">
            <a:avLst/>
          </a:prstGeom>
          <a:solidFill>
            <a:srgbClr val="FFD6E2"/>
          </a:solidFill>
        </p:spPr>
        <p:txBody>
          <a:bodyPr wrap="none" rtlCol="0">
            <a:spAutoFit/>
          </a:bodyPr>
          <a:lstStyle/>
          <a:p>
            <a:r>
              <a:rPr lang="en-US" dirty="0" smtClean="0"/>
              <a:t>defined in package </a:t>
            </a:r>
            <a:r>
              <a:rPr lang="en-US" dirty="0" err="1" smtClean="0"/>
              <a:t>java.util</a:t>
            </a:r>
            <a:endParaRPr lang="en-US" dirty="0"/>
          </a:p>
        </p:txBody>
      </p:sp>
      <p:cxnSp>
        <p:nvCxnSpPr>
          <p:cNvPr id="5" name="Straight Connector 4"/>
          <p:cNvCxnSpPr>
            <a:endCxn id="2" idx="0"/>
          </p:cNvCxnSpPr>
          <p:nvPr/>
        </p:nvCxnSpPr>
        <p:spPr bwMode="auto">
          <a:xfrm>
            <a:off x="4648200" y="762000"/>
            <a:ext cx="2394103" cy="457200"/>
          </a:xfrm>
          <a:prstGeom prst="line">
            <a:avLst/>
          </a:prstGeom>
          <a:solidFill>
            <a:schemeClr val="accent1"/>
          </a:solidFill>
          <a:ln w="25400" cap="flat" cmpd="sng" algn="ctr">
            <a:solidFill>
              <a:srgbClr val="800000"/>
            </a:solidFill>
            <a:prstDash val="solid"/>
            <a:round/>
            <a:headEnd type="none" w="med" len="med"/>
            <a:tailEnd type="none" w="med" len="med"/>
          </a:ln>
          <a:effectLst/>
        </p:spPr>
      </p:cxnSp>
      <p:sp>
        <p:nvSpPr>
          <p:cNvPr id="9" name="TextBox 8"/>
          <p:cNvSpPr txBox="1"/>
          <p:nvPr/>
        </p:nvSpPr>
        <p:spPr>
          <a:xfrm>
            <a:off x="5257800" y="35814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105400" y="4907340"/>
            <a:ext cx="3620252" cy="1569660"/>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r>
              <a:rPr lang="en-US" dirty="0" smtClean="0"/>
              <a:t>()    add(Object)</a:t>
            </a:r>
          </a:p>
          <a:p>
            <a:r>
              <a:rPr lang="en-US" dirty="0"/>
              <a:t>g</a:t>
            </a:r>
            <a:r>
              <a:rPr lang="en-US" dirty="0" smtClean="0"/>
              <a:t>et(</a:t>
            </a:r>
            <a:r>
              <a:rPr lang="en-US" dirty="0" err="1" smtClean="0"/>
              <a:t>int</a:t>
            </a:r>
            <a:r>
              <a:rPr lang="en-US" dirty="0" smtClean="0"/>
              <a:t>)       size()</a:t>
            </a:r>
          </a:p>
          <a:p>
            <a:r>
              <a:rPr lang="en-US" dirty="0" smtClean="0"/>
              <a:t>remove(…)  set(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762000" y="5715000"/>
            <a:ext cx="2973779" cy="842665"/>
            <a:chOff x="3928646" y="2971800"/>
            <a:chExt cx="2973779" cy="8426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@x1</a:t>
              </a:r>
              <a:endParaRPr lang="en-US" dirty="0"/>
            </a:p>
          </p:txBody>
        </p:sp>
        <p:sp>
          <p:nvSpPr>
            <p:cNvPr id="54" name="TextBox 53"/>
            <p:cNvSpPr txBox="1"/>
            <p:nvPr/>
          </p:nvSpPr>
          <p:spPr>
            <a:xfrm>
              <a:off x="5909846" y="3352800"/>
              <a:ext cx="992579" cy="461665"/>
            </a:xfrm>
            <a:prstGeom prst="rect">
              <a:avLst/>
            </a:prstGeom>
            <a:noFill/>
          </p:spPr>
          <p:txBody>
            <a:bodyPr wrap="none" rtlCol="0">
              <a:spAutoFit/>
            </a:bodyPr>
            <a:lstStyle/>
            <a:p>
              <a:r>
                <a:rPr lang="en-US" dirty="0" smtClean="0"/>
                <a:t>Vector</a:t>
              </a:r>
              <a:endParaRPr lang="en-US" dirty="0"/>
            </a:p>
          </p:txBody>
        </p:sp>
      </p:grpSp>
      <p:sp>
        <p:nvSpPr>
          <p:cNvPr id="11" name="TextBox 10"/>
          <p:cNvSpPr txBox="1"/>
          <p:nvPr/>
        </p:nvSpPr>
        <p:spPr>
          <a:xfrm>
            <a:off x="457200" y="1905000"/>
            <a:ext cx="4267200" cy="3046988"/>
          </a:xfrm>
          <a:prstGeom prst="rect">
            <a:avLst/>
          </a:prstGeom>
          <a:noFill/>
        </p:spPr>
        <p:txBody>
          <a:bodyPr wrap="square" rtlCol="0">
            <a:spAutoFit/>
          </a:bodyPr>
          <a:lstStyle/>
          <a:p>
            <a:r>
              <a:rPr lang="en-US" dirty="0" smtClean="0"/>
              <a:t>An object of class </a:t>
            </a:r>
            <a:r>
              <a:rPr lang="en-US" dirty="0" err="1">
                <a:solidFill>
                  <a:srgbClr val="800000"/>
                </a:solidFill>
              </a:rPr>
              <a:t>ArrayList</a:t>
            </a:r>
            <a:r>
              <a:rPr lang="en-US" dirty="0">
                <a:solidFill>
                  <a:srgbClr val="800000"/>
                </a:solidFill>
              </a:rPr>
              <a:t> </a:t>
            </a:r>
            <a:r>
              <a:rPr lang="en-US" dirty="0" smtClean="0"/>
              <a:t>contains a </a:t>
            </a:r>
            <a:r>
              <a:rPr lang="en-US" dirty="0" err="1" smtClean="0">
                <a:solidFill>
                  <a:srgbClr val="3366FF"/>
                </a:solidFill>
              </a:rPr>
              <a:t>growable</a:t>
            </a:r>
            <a:r>
              <a:rPr lang="en-US" dirty="0" smtClean="0">
                <a:solidFill>
                  <a:srgbClr val="3366FF"/>
                </a:solidFill>
              </a:rPr>
              <a:t>/shrinkable </a:t>
            </a:r>
            <a:r>
              <a:rPr lang="en-US" dirty="0" smtClean="0"/>
              <a:t>list of elements (of class </a:t>
            </a:r>
            <a:r>
              <a:rPr lang="en-US" dirty="0" smtClean="0">
                <a:solidFill>
                  <a:srgbClr val="800000"/>
                </a:solidFill>
              </a:rPr>
              <a:t>Object</a:t>
            </a:r>
            <a:r>
              <a:rPr lang="en-US" dirty="0" smtClean="0"/>
              <a:t>). You can get the size of the list, add an object at the end, remove the last element, get element </a:t>
            </a:r>
            <a:r>
              <a:rPr lang="en-US" dirty="0" err="1" smtClean="0"/>
              <a:t>i</a:t>
            </a:r>
            <a:r>
              <a:rPr lang="en-US" dirty="0" smtClean="0"/>
              <a:t>, etc. </a:t>
            </a:r>
            <a:r>
              <a:rPr lang="en-US" dirty="0" smtClean="0">
                <a:solidFill>
                  <a:srgbClr val="3366FF"/>
                </a:solidFill>
              </a:rPr>
              <a:t>More methods exist! Look at them! </a:t>
            </a:r>
            <a:endParaRPr lang="en-US" dirty="0">
              <a:solidFill>
                <a:srgbClr val="3366FF"/>
              </a:solidFill>
            </a:endParaRPr>
          </a:p>
        </p:txBody>
      </p:sp>
    </p:spTree>
    <p:extLst>
      <p:ext uri="{BB962C8B-B14F-4D97-AF65-F5344CB8AC3E}">
        <p14:creationId xmlns:p14="http://schemas.microsoft.com/office/powerpoint/2010/main" val="25396810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17</a:t>
            </a:fld>
            <a:endParaRPr lang="en-US" sz="1400"/>
          </a:p>
        </p:txBody>
      </p:sp>
      <p:sp>
        <p:nvSpPr>
          <p:cNvPr id="14" name="TextBox 13"/>
          <p:cNvSpPr txBox="1"/>
          <p:nvPr/>
        </p:nvSpPr>
        <p:spPr>
          <a:xfrm>
            <a:off x="457200" y="1219200"/>
            <a:ext cx="3657600" cy="461665"/>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2438399"/>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362902" y="3448987"/>
              <a:ext cx="386079"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05400" y="49530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762000" y="57150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11" name="TextBox 10"/>
          <p:cNvSpPr txBox="1"/>
          <p:nvPr/>
        </p:nvSpPr>
        <p:spPr>
          <a:xfrm>
            <a:off x="457200" y="1905000"/>
            <a:ext cx="3733800" cy="3046988"/>
          </a:xfrm>
          <a:prstGeom prst="rect">
            <a:avLst/>
          </a:prstGeom>
          <a:noFill/>
        </p:spPr>
        <p:txBody>
          <a:bodyPr wrap="square" rtlCol="0">
            <a:spAutoFit/>
          </a:bodyPr>
          <a:lstStyle/>
          <a:p>
            <a:r>
              <a:rPr lang="en-US" dirty="0" smtClean="0"/>
              <a:t>An object of class </a:t>
            </a:r>
            <a:r>
              <a:rPr lang="en-US" dirty="0" err="1" smtClean="0">
                <a:solidFill>
                  <a:srgbClr val="800000"/>
                </a:solidFill>
              </a:rPr>
              <a:t>HashSet</a:t>
            </a:r>
            <a:r>
              <a:rPr lang="en-US" dirty="0" smtClean="0">
                <a:solidFill>
                  <a:srgbClr val="800000"/>
                </a:solidFill>
              </a:rPr>
              <a:t> </a:t>
            </a:r>
            <a:r>
              <a:rPr lang="en-US" dirty="0" smtClean="0"/>
              <a:t>contains a </a:t>
            </a:r>
            <a:r>
              <a:rPr lang="en-US" dirty="0" err="1" smtClean="0">
                <a:solidFill>
                  <a:srgbClr val="3366FF"/>
                </a:solidFill>
              </a:rPr>
              <a:t>growable</a:t>
            </a:r>
            <a:r>
              <a:rPr lang="en-US" dirty="0" smtClean="0">
                <a:solidFill>
                  <a:srgbClr val="3366FF"/>
                </a:solidFill>
              </a:rPr>
              <a:t>/shrinkable </a:t>
            </a:r>
            <a:r>
              <a:rPr lang="en-US" dirty="0" smtClean="0"/>
              <a:t>set of elements (of class </a:t>
            </a:r>
            <a:r>
              <a:rPr lang="en-US" dirty="0" smtClean="0">
                <a:solidFill>
                  <a:srgbClr val="800000"/>
                </a:solidFill>
              </a:rPr>
              <a:t>Object</a:t>
            </a:r>
            <a:r>
              <a:rPr lang="en-US" dirty="0" smtClean="0"/>
              <a:t>). You can get the size of the set, add an object to the set, remove an object, etc. </a:t>
            </a:r>
            <a:r>
              <a:rPr lang="en-US" dirty="0" smtClean="0">
                <a:solidFill>
                  <a:srgbClr val="3366FF"/>
                </a:solidFill>
              </a:rPr>
              <a:t>More methods exist! Look at them! </a:t>
            </a:r>
            <a:endParaRPr lang="en-US" dirty="0">
              <a:solidFill>
                <a:srgbClr val="3366FF"/>
              </a:solidFill>
            </a:endParaRPr>
          </a:p>
        </p:txBody>
      </p:sp>
      <p:sp>
        <p:nvSpPr>
          <p:cNvPr id="3" name="TextBox 2"/>
          <p:cNvSpPr txBox="1"/>
          <p:nvPr/>
        </p:nvSpPr>
        <p:spPr>
          <a:xfrm>
            <a:off x="4800600" y="914400"/>
            <a:ext cx="3886200" cy="1200328"/>
          </a:xfrm>
          <a:prstGeom prst="rect">
            <a:avLst/>
          </a:prstGeom>
          <a:solidFill>
            <a:srgbClr val="FFD6E2"/>
          </a:solidFill>
        </p:spPr>
        <p:txBody>
          <a:bodyPr wrap="square" rtlCol="0">
            <a:spAutoFit/>
          </a:bodyPr>
          <a:lstStyle/>
          <a:p>
            <a:r>
              <a:rPr lang="en-US" dirty="0" smtClean="0"/>
              <a:t>Don’t ask what “hash” means. Just know that a Hash Set object maintains  a set</a:t>
            </a:r>
            <a:endParaRPr lang="en-US" dirty="0"/>
          </a:p>
        </p:txBody>
      </p:sp>
    </p:spTree>
    <p:extLst>
      <p:ext uri="{BB962C8B-B14F-4D97-AF65-F5344CB8AC3E}">
        <p14:creationId xmlns:p14="http://schemas.microsoft.com/office/powerpoint/2010/main" val="8847242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FF0000"/>
                </a:solidFill>
                <a:latin typeface="Times" charset="0"/>
                <a:ea typeface="ＭＳ Ｐゴシック" charset="0"/>
                <a:cs typeface="ＭＳ Ｐゴシック" charset="0"/>
              </a:rPr>
              <a:t>Iterating over a </a:t>
            </a:r>
            <a:r>
              <a:rPr lang="en-US" sz="2800" b="1" dirty="0" err="1" smtClean="0">
                <a:solidFill>
                  <a:srgbClr val="FF0000"/>
                </a:solidFill>
                <a:latin typeface="Times" charset="0"/>
                <a:ea typeface="ＭＳ Ｐゴシック" charset="0"/>
                <a:cs typeface="ＭＳ Ｐゴシック" charset="0"/>
              </a:rPr>
              <a:t>HashSet</a:t>
            </a:r>
            <a:r>
              <a:rPr lang="en-US" sz="2800" b="1" dirty="0" smtClean="0">
                <a:solidFill>
                  <a:srgbClr val="FF0000"/>
                </a:solidFill>
                <a:latin typeface="Times" charset="0"/>
                <a:ea typeface="ＭＳ Ｐゴシック" charset="0"/>
                <a:cs typeface="ＭＳ Ｐゴシック" charset="0"/>
              </a:rPr>
              <a:t> or </a:t>
            </a:r>
            <a:r>
              <a:rPr lang="en-US" sz="2800" b="1" dirty="0" err="1" smtClean="0">
                <a:solidFill>
                  <a:srgbClr val="FF0000"/>
                </a:solidFill>
                <a:latin typeface="Times" charset="0"/>
                <a:ea typeface="ＭＳ Ｐゴシック" charset="0"/>
                <a:cs typeface="ＭＳ Ｐゴシック" charset="0"/>
              </a:rPr>
              <a:t>ArrayList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18</a:t>
            </a:fld>
            <a:endParaRPr lang="en-US" sz="1400"/>
          </a:p>
        </p:txBody>
      </p:sp>
      <p:sp>
        <p:nvSpPr>
          <p:cNvPr id="14" name="TextBox 13"/>
          <p:cNvSpPr txBox="1"/>
          <p:nvPr/>
        </p:nvSpPr>
        <p:spPr>
          <a:xfrm>
            <a:off x="457200" y="990600"/>
            <a:ext cx="4572000" cy="2246769"/>
          </a:xfrm>
          <a:prstGeom prst="rect">
            <a:avLst/>
          </a:prstGeom>
          <a:noFill/>
        </p:spPr>
        <p:txBody>
          <a:bodyPr wrap="square" rtlCol="0">
            <a:spAutoFit/>
          </a:bodyPr>
          <a:lstStyle/>
          <a:p>
            <a:r>
              <a:rPr lang="en-US" dirty="0" err="1" smtClean="0">
                <a:solidFill>
                  <a:srgbClr val="800000"/>
                </a:solidFill>
              </a:rPr>
              <a:t>HashSet</a:t>
            </a:r>
            <a:r>
              <a:rPr lang="en-US" dirty="0" smtClean="0">
                <a:solidFill>
                  <a:srgbClr val="800000"/>
                </a:solidFill>
              </a:rPr>
              <a:t> s= </a:t>
            </a:r>
            <a:r>
              <a:rPr lang="en-US" b="1" dirty="0" smtClean="0">
                <a:solidFill>
                  <a:srgbClr val="800000"/>
                </a:solidFill>
              </a:rPr>
              <a:t>new</a:t>
            </a:r>
            <a:r>
              <a:rPr lang="en-US" dirty="0" smtClean="0">
                <a:solidFill>
                  <a:srgbClr val="800000"/>
                </a:solidFill>
              </a:rPr>
              <a:t> </a:t>
            </a:r>
            <a:r>
              <a:rPr lang="en-US" dirty="0" err="1" smtClean="0">
                <a:solidFill>
                  <a:srgbClr val="800000"/>
                </a:solidFill>
              </a:rPr>
              <a:t>HashSet</a:t>
            </a:r>
            <a:r>
              <a:rPr lang="en-US" dirty="0" smtClean="0">
                <a:solidFill>
                  <a:srgbClr val="800000"/>
                </a:solidFill>
              </a:rPr>
              <a:t>();</a:t>
            </a:r>
          </a:p>
          <a:p>
            <a:pPr>
              <a:spcBef>
                <a:spcPts val="1200"/>
              </a:spcBef>
            </a:pPr>
            <a:r>
              <a:rPr lang="en-US" dirty="0" smtClean="0">
                <a:solidFill>
                  <a:srgbClr val="800000"/>
                </a:solidFill>
              </a:rPr>
              <a:t>… code to store values in the set …</a:t>
            </a:r>
          </a:p>
          <a:p>
            <a:pPr>
              <a:spcBef>
                <a:spcPts val="1200"/>
              </a:spcBef>
            </a:pPr>
            <a:r>
              <a:rPr lang="en-US" b="1" dirty="0">
                <a:solidFill>
                  <a:srgbClr val="800000"/>
                </a:solidFill>
              </a:rPr>
              <a:t>for</a:t>
            </a:r>
            <a:r>
              <a:rPr lang="en-US" dirty="0">
                <a:solidFill>
                  <a:srgbClr val="800000"/>
                </a:solidFill>
              </a:rPr>
              <a:t> (Object </a:t>
            </a:r>
            <a:r>
              <a:rPr lang="en-US" dirty="0" smtClean="0">
                <a:solidFill>
                  <a:srgbClr val="800000"/>
                </a:solidFill>
              </a:rPr>
              <a:t>e </a:t>
            </a:r>
            <a:r>
              <a:rPr lang="en-US" dirty="0">
                <a:solidFill>
                  <a:srgbClr val="800000"/>
                </a:solidFill>
              </a:rPr>
              <a:t>: s) {</a:t>
            </a:r>
          </a:p>
          <a:p>
            <a:r>
              <a:rPr lang="en-US" dirty="0" smtClean="0">
                <a:solidFill>
                  <a:srgbClr val="800000"/>
                </a:solidFill>
              </a:rPr>
              <a:t>     </a:t>
            </a:r>
            <a:r>
              <a:rPr lang="en-US" dirty="0" err="1" smtClean="0">
                <a:solidFill>
                  <a:srgbClr val="800000"/>
                </a:solidFill>
              </a:rPr>
              <a:t>System.out.println</a:t>
            </a:r>
            <a:r>
              <a:rPr lang="en-US" dirty="0" smtClean="0">
                <a:solidFill>
                  <a:srgbClr val="800000"/>
                </a:solidFill>
              </a:rPr>
              <a:t>(c);</a:t>
            </a:r>
            <a:endParaRPr lang="en-US" dirty="0">
              <a:solidFill>
                <a:srgbClr val="800000"/>
              </a:solidFill>
            </a:endParaRPr>
          </a:p>
          <a:p>
            <a:r>
              <a:rPr lang="en-US" dirty="0" smtClean="0">
                <a:solidFill>
                  <a:srgbClr val="800000"/>
                </a:solidFill>
              </a:rPr>
              <a:t>}</a:t>
            </a:r>
            <a:endParaRPr lang="en-US" dirty="0">
              <a:solidFill>
                <a:srgbClr val="800000"/>
              </a:solidFill>
            </a:endParaRPr>
          </a:p>
        </p:txBody>
      </p:sp>
      <p:grpSp>
        <p:nvGrpSpPr>
          <p:cNvPr id="97" name="Group 32"/>
          <p:cNvGrpSpPr>
            <a:grpSpLocks/>
          </p:cNvGrpSpPr>
          <p:nvPr/>
        </p:nvGrpSpPr>
        <p:grpSpPr bwMode="auto">
          <a:xfrm>
            <a:off x="5153234" y="1143000"/>
            <a:ext cx="3609766" cy="4114799"/>
            <a:chOff x="7631551" y="2811905"/>
            <a:chExt cx="1187629" cy="2293495"/>
          </a:xfrm>
        </p:grpSpPr>
        <p:sp>
          <p:nvSpPr>
            <p:cNvPr id="98" name="Rectangle 34"/>
            <p:cNvSpPr>
              <a:spLocks noChangeArrowheads="1"/>
            </p:cNvSpPr>
            <p:nvPr/>
          </p:nvSpPr>
          <p:spPr bwMode="auto">
            <a:xfrm>
              <a:off x="7631551" y="3048000"/>
              <a:ext cx="118762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smtClean="0"/>
                <a:t>HashSet@y2</a:t>
              </a:r>
              <a:endParaRPr lang="en-US" dirty="0"/>
            </a:p>
          </p:txBody>
        </p:sp>
        <p:sp>
          <p:nvSpPr>
            <p:cNvPr id="101" name="TextBox 58"/>
            <p:cNvSpPr txBox="1">
              <a:spLocks noChangeArrowheads="1"/>
            </p:cNvSpPr>
            <p:nvPr/>
          </p:nvSpPr>
          <p:spPr bwMode="auto">
            <a:xfrm>
              <a:off x="8242567" y="3448987"/>
              <a:ext cx="50641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FF42F4"/>
                  </a:solidFill>
                </a:rPr>
                <a:t>HashSet</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257800" y="2228672"/>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a:t>
            </a:r>
            <a:r>
              <a:rPr lang="en-US" dirty="0" err="1" smtClean="0"/>
              <a:t>setof</a:t>
            </a:r>
            <a:r>
              <a:rPr lang="en-US" dirty="0" smtClean="0"/>
              <a:t> objects</a:t>
            </a:r>
          </a:p>
          <a:p>
            <a:r>
              <a:rPr lang="en-US" dirty="0"/>
              <a:t>{</a:t>
            </a:r>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dirty="0"/>
          </a:p>
        </p:txBody>
      </p:sp>
      <p:sp>
        <p:nvSpPr>
          <p:cNvPr id="10" name="TextBox 9"/>
          <p:cNvSpPr txBox="1"/>
          <p:nvPr/>
        </p:nvSpPr>
        <p:spPr>
          <a:xfrm>
            <a:off x="5161812" y="3657600"/>
            <a:ext cx="3372588" cy="1569660"/>
          </a:xfrm>
          <a:prstGeom prst="rect">
            <a:avLst/>
          </a:prstGeom>
          <a:noFill/>
        </p:spPr>
        <p:txBody>
          <a:bodyPr wrap="none" rtlCol="0">
            <a:spAutoFit/>
          </a:bodyPr>
          <a:lstStyle/>
          <a:p>
            <a:r>
              <a:rPr lang="en-US" dirty="0" err="1" smtClean="0"/>
              <a:t>HashSet</a:t>
            </a:r>
            <a:r>
              <a:rPr lang="en-US" dirty="0" smtClean="0"/>
              <a:t>()      add(Object)</a:t>
            </a:r>
          </a:p>
          <a:p>
            <a:r>
              <a:rPr lang="en-US" dirty="0"/>
              <a:t>c</a:t>
            </a:r>
            <a:r>
              <a:rPr lang="en-US" dirty="0" smtClean="0"/>
              <a:t>ontains(Object)     size()</a:t>
            </a:r>
          </a:p>
          <a:p>
            <a:r>
              <a:rPr lang="en-US" dirty="0" smtClean="0"/>
              <a:t>remove(Object)    </a:t>
            </a:r>
          </a:p>
          <a:p>
            <a:r>
              <a:rPr lang="en-US" dirty="0" smtClean="0"/>
              <a:t>…</a:t>
            </a:r>
            <a:endParaRPr lang="en-US" dirty="0"/>
          </a:p>
        </p:txBody>
      </p:sp>
      <p:grpSp>
        <p:nvGrpSpPr>
          <p:cNvPr id="51" name="Group 50"/>
          <p:cNvGrpSpPr/>
          <p:nvPr/>
        </p:nvGrpSpPr>
        <p:grpSpPr>
          <a:xfrm>
            <a:off x="5105400" y="5562600"/>
            <a:ext cx="3191788" cy="842665"/>
            <a:chOff x="3928646" y="2971800"/>
            <a:chExt cx="3191788" cy="842665"/>
          </a:xfrm>
        </p:grpSpPr>
        <p:sp>
          <p:nvSpPr>
            <p:cNvPr id="52" name="TextBox 51"/>
            <p:cNvSpPr txBox="1"/>
            <p:nvPr/>
          </p:nvSpPr>
          <p:spPr>
            <a:xfrm>
              <a:off x="3928646" y="2971800"/>
              <a:ext cx="304440" cy="461665"/>
            </a:xfrm>
            <a:prstGeom prst="rect">
              <a:avLst/>
            </a:prstGeom>
            <a:noFill/>
          </p:spPr>
          <p:txBody>
            <a:bodyPr wrap="none" rtlCol="0">
              <a:spAutoFit/>
            </a:bodyPr>
            <a:lstStyle/>
            <a:p>
              <a:r>
                <a:rPr lang="en-US" dirty="0"/>
                <a:t>s</a:t>
              </a:r>
            </a:p>
          </p:txBody>
        </p:sp>
        <p:sp>
          <p:nvSpPr>
            <p:cNvPr id="53" name="TextBox 52"/>
            <p:cNvSpPr txBox="1"/>
            <p:nvPr/>
          </p:nvSpPr>
          <p:spPr>
            <a:xfrm>
              <a:off x="4267200" y="2971800"/>
              <a:ext cx="1801695" cy="461665"/>
            </a:xfrm>
            <a:prstGeom prst="rect">
              <a:avLst/>
            </a:prstGeom>
            <a:noFill/>
            <a:ln w="25400">
              <a:solidFill>
                <a:srgbClr val="800000"/>
              </a:solidFill>
            </a:ln>
          </p:spPr>
          <p:txBody>
            <a:bodyPr wrap="none" rtlCol="0">
              <a:spAutoFit/>
            </a:bodyPr>
            <a:lstStyle/>
            <a:p>
              <a:r>
                <a:rPr lang="en-US" dirty="0" smtClean="0"/>
                <a:t>HashSet@y2</a:t>
              </a:r>
              <a:endParaRPr lang="en-US" dirty="0"/>
            </a:p>
          </p:txBody>
        </p:sp>
        <p:sp>
          <p:nvSpPr>
            <p:cNvPr id="54" name="TextBox 53"/>
            <p:cNvSpPr txBox="1"/>
            <p:nvPr/>
          </p:nvSpPr>
          <p:spPr>
            <a:xfrm>
              <a:off x="5909846" y="3352800"/>
              <a:ext cx="1210588" cy="461665"/>
            </a:xfrm>
            <a:prstGeom prst="rect">
              <a:avLst/>
            </a:prstGeom>
            <a:noFill/>
          </p:spPr>
          <p:txBody>
            <a:bodyPr wrap="none" rtlCol="0">
              <a:spAutoFit/>
            </a:bodyPr>
            <a:lstStyle/>
            <a:p>
              <a:r>
                <a:rPr lang="en-US" dirty="0" err="1" smtClean="0"/>
                <a:t>HashSet</a:t>
              </a:r>
              <a:endParaRPr lang="en-US" dirty="0"/>
            </a:p>
          </p:txBody>
        </p:sp>
      </p:grpSp>
      <p:sp>
        <p:nvSpPr>
          <p:cNvPr id="2" name="TextBox 1"/>
          <p:cNvSpPr txBox="1"/>
          <p:nvPr/>
        </p:nvSpPr>
        <p:spPr>
          <a:xfrm>
            <a:off x="457200" y="3276600"/>
            <a:ext cx="4067543" cy="1569660"/>
          </a:xfrm>
          <a:prstGeom prst="rect">
            <a:avLst/>
          </a:prstGeom>
          <a:solidFill>
            <a:srgbClr val="E5F9FF"/>
          </a:solidFill>
        </p:spPr>
        <p:txBody>
          <a:bodyPr wrap="square" rtlCol="0">
            <a:spAutoFit/>
          </a:bodyPr>
          <a:lstStyle/>
          <a:p>
            <a:r>
              <a:rPr lang="en-US" dirty="0" smtClean="0"/>
              <a:t>A loop whose body is executed once with </a:t>
            </a:r>
            <a:r>
              <a:rPr lang="en-US" dirty="0" smtClean="0">
                <a:solidFill>
                  <a:srgbClr val="800000"/>
                </a:solidFill>
              </a:rPr>
              <a:t>e</a:t>
            </a:r>
            <a:r>
              <a:rPr lang="en-US" dirty="0" smtClean="0"/>
              <a:t> being each element of the set. </a:t>
            </a:r>
            <a:r>
              <a:rPr lang="en-US" dirty="0"/>
              <a:t>D</a:t>
            </a:r>
            <a:r>
              <a:rPr lang="en-US" dirty="0" smtClean="0"/>
              <a:t>on’t know order in which set elements processed</a:t>
            </a:r>
            <a:endParaRPr lang="en-US" dirty="0"/>
          </a:p>
        </p:txBody>
      </p:sp>
      <p:sp>
        <p:nvSpPr>
          <p:cNvPr id="4" name="TextBox 3"/>
          <p:cNvSpPr txBox="1"/>
          <p:nvPr/>
        </p:nvSpPr>
        <p:spPr>
          <a:xfrm>
            <a:off x="457201" y="4953000"/>
            <a:ext cx="4343400" cy="1569660"/>
          </a:xfrm>
          <a:prstGeom prst="rect">
            <a:avLst/>
          </a:prstGeom>
          <a:solidFill>
            <a:srgbClr val="FFD6E2"/>
          </a:solidFill>
        </p:spPr>
        <p:txBody>
          <a:bodyPr wrap="square" rtlCol="0">
            <a:spAutoFit/>
          </a:bodyPr>
          <a:lstStyle/>
          <a:p>
            <a:r>
              <a:rPr lang="en-US" dirty="0"/>
              <a:t>U</a:t>
            </a:r>
            <a:r>
              <a:rPr lang="en-US" dirty="0" smtClean="0"/>
              <a:t>se same sort of loop to process elements of an  </a:t>
            </a:r>
            <a:r>
              <a:rPr lang="en-US" dirty="0" err="1" smtClean="0">
                <a:solidFill>
                  <a:srgbClr val="800000"/>
                </a:solidFill>
              </a:rPr>
              <a:t>ArrayList</a:t>
            </a:r>
            <a:r>
              <a:rPr lang="en-US" dirty="0" smtClean="0">
                <a:solidFill>
                  <a:srgbClr val="800000"/>
                </a:solidFill>
              </a:rPr>
              <a:t> </a:t>
            </a:r>
            <a:r>
              <a:rPr lang="en-US" dirty="0" smtClean="0"/>
              <a:t>in the order in which they are in the </a:t>
            </a:r>
            <a:r>
              <a:rPr lang="en-US" dirty="0" err="1">
                <a:solidFill>
                  <a:srgbClr val="800000"/>
                </a:solidFill>
              </a:rPr>
              <a:t>ArrayList</a:t>
            </a:r>
            <a:r>
              <a:rPr lang="en-US" dirty="0">
                <a:solidFill>
                  <a:srgbClr val="800000"/>
                </a:solidFill>
              </a:rPr>
              <a:t> </a:t>
            </a:r>
            <a:r>
              <a:rPr lang="en-US" dirty="0" smtClean="0"/>
              <a:t>.</a:t>
            </a:r>
            <a:endParaRPr lang="en-US" dirty="0"/>
          </a:p>
        </p:txBody>
      </p:sp>
    </p:spTree>
    <p:extLst>
      <p:ext uri="{BB962C8B-B14F-4D97-AF65-F5344CB8AC3E}">
        <p14:creationId xmlns:p14="http://schemas.microsoft.com/office/powerpoint/2010/main" val="33650386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Format 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19</a:t>
            </a:fld>
            <a:endParaRPr lang="en-US" dirty="0"/>
          </a:p>
        </p:txBody>
      </p:sp>
      <p:sp>
        <p:nvSpPr>
          <p:cNvPr id="4" name="TextBox 3"/>
          <p:cNvSpPr txBox="1"/>
          <p:nvPr/>
        </p:nvSpPr>
        <p:spPr>
          <a:xfrm>
            <a:off x="2788124" y="6015335"/>
            <a:ext cx="1390124" cy="461665"/>
          </a:xfrm>
          <a:prstGeom prst="rect">
            <a:avLst/>
          </a:prstGeom>
          <a:noFill/>
        </p:spPr>
        <p:txBody>
          <a:bodyPr wrap="none" rtlCol="0">
            <a:spAutoFit/>
          </a:bodyPr>
          <a:lstStyle/>
          <a:p>
            <a:pPr algn="ctr"/>
            <a:r>
              <a:rPr lang="en-US" dirty="0" err="1" smtClean="0"/>
              <a:t>ArrayList</a:t>
            </a:r>
            <a:endParaRPr lang="en-US" dirty="0"/>
          </a:p>
        </p:txBody>
      </p:sp>
      <p:sp>
        <p:nvSpPr>
          <p:cNvPr id="5" name="TextBox 4"/>
          <p:cNvSpPr txBox="1"/>
          <p:nvPr/>
        </p:nvSpPr>
        <p:spPr>
          <a:xfrm>
            <a:off x="2606885"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228424"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2980483" y="3272135"/>
            <a:ext cx="1005403" cy="461665"/>
          </a:xfrm>
          <a:prstGeom prst="rect">
            <a:avLst/>
          </a:prstGeom>
          <a:noFill/>
        </p:spPr>
        <p:txBody>
          <a:bodyPr wrap="none" rtlCol="0">
            <a:spAutoFit/>
          </a:bodyPr>
          <a:lstStyle/>
          <a:p>
            <a:pPr algn="ctr"/>
            <a:r>
              <a:rPr lang="en-US" dirty="0" smtClean="0"/>
              <a:t>Object</a:t>
            </a:r>
            <a:endParaRPr lang="en-US" dirty="0"/>
          </a:p>
        </p:txBody>
      </p:sp>
      <p:sp>
        <p:nvSpPr>
          <p:cNvPr id="8" name="TextBox 7"/>
          <p:cNvSpPr txBox="1"/>
          <p:nvPr/>
        </p:nvSpPr>
        <p:spPr>
          <a:xfrm>
            <a:off x="4743024" y="5481935"/>
            <a:ext cx="671979" cy="461665"/>
          </a:xfrm>
          <a:prstGeom prst="rect">
            <a:avLst/>
          </a:prstGeom>
          <a:noFill/>
        </p:spPr>
        <p:txBody>
          <a:bodyPr wrap="none" rtlCol="0">
            <a:spAutoFit/>
          </a:bodyPr>
          <a:lstStyle/>
          <a:p>
            <a:r>
              <a:rPr lang="en-US" dirty="0" smtClean="0"/>
              <a:t>List</a:t>
            </a:r>
            <a:endParaRPr lang="en-US" dirty="0"/>
          </a:p>
        </p:txBody>
      </p:sp>
      <p:sp>
        <p:nvSpPr>
          <p:cNvPr id="9" name="TextBox 8"/>
          <p:cNvSpPr txBox="1"/>
          <p:nvPr/>
        </p:nvSpPr>
        <p:spPr>
          <a:xfrm>
            <a:off x="5428824" y="5024735"/>
            <a:ext cx="1466868" cy="461665"/>
          </a:xfrm>
          <a:prstGeom prst="rect">
            <a:avLst/>
          </a:prstGeom>
          <a:noFill/>
        </p:spPr>
        <p:txBody>
          <a:bodyPr wrap="none" rtlCol="0">
            <a:spAutoFit/>
          </a:bodyPr>
          <a:lstStyle/>
          <a:p>
            <a:r>
              <a:rPr lang="en-US" dirty="0" smtClean="0"/>
              <a:t>Collection</a:t>
            </a:r>
            <a:endParaRPr lang="en-US" dirty="0"/>
          </a:p>
        </p:txBody>
      </p:sp>
      <p:sp>
        <p:nvSpPr>
          <p:cNvPr id="10" name="TextBox 9"/>
          <p:cNvSpPr txBox="1"/>
          <p:nvPr/>
        </p:nvSpPr>
        <p:spPr>
          <a:xfrm>
            <a:off x="7181424" y="4415135"/>
            <a:ext cx="1124376" cy="461665"/>
          </a:xfrm>
          <a:prstGeom prst="rect">
            <a:avLst/>
          </a:prstGeom>
          <a:noFill/>
        </p:spPr>
        <p:txBody>
          <a:bodyPr wrap="none" rtlCol="0">
            <a:spAutoFit/>
          </a:bodyPr>
          <a:lstStyle/>
          <a:p>
            <a:r>
              <a:rPr lang="en-US" dirty="0" err="1" smtClean="0"/>
              <a:t>Iterable</a:t>
            </a:r>
            <a:endParaRPr lang="en-US" dirty="0"/>
          </a:p>
        </p:txBody>
      </p:sp>
      <p:cxnSp>
        <p:nvCxnSpPr>
          <p:cNvPr id="12" name="Straight Connector 11"/>
          <p:cNvCxnSpPr>
            <a:stCxn id="5" idx="2"/>
            <a:endCxn id="4" idx="0"/>
          </p:cNvCxnSpPr>
          <p:nvPr/>
        </p:nvCxnSpPr>
        <p:spPr bwMode="auto">
          <a:xfrm>
            <a:off x="3483185" y="5486400"/>
            <a:ext cx="1"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483185"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483185"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 name="Straight Connector 30"/>
          <p:cNvCxnSpPr>
            <a:stCxn id="8" idx="2"/>
            <a:endCxn id="4" idx="3"/>
          </p:cNvCxnSpPr>
          <p:nvPr/>
        </p:nvCxnSpPr>
        <p:spPr bwMode="auto">
          <a:xfrm flipH="1">
            <a:off x="4178248" y="5943600"/>
            <a:ext cx="900766" cy="3025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0" name="Straight Connector 39"/>
          <p:cNvCxnSpPr>
            <a:stCxn id="9" idx="2"/>
            <a:endCxn id="8" idx="3"/>
          </p:cNvCxnSpPr>
          <p:nvPr/>
        </p:nvCxnSpPr>
        <p:spPr bwMode="auto">
          <a:xfrm flipH="1">
            <a:off x="5415003" y="5486400"/>
            <a:ext cx="747255" cy="2263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5" name="Straight Connector 44"/>
          <p:cNvCxnSpPr>
            <a:stCxn id="10" idx="2"/>
            <a:endCxn id="9" idx="3"/>
          </p:cNvCxnSpPr>
          <p:nvPr/>
        </p:nvCxnSpPr>
        <p:spPr bwMode="auto">
          <a:xfrm flipH="1">
            <a:off x="6895692" y="4876800"/>
            <a:ext cx="847920" cy="3787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48" name="TextBox 47"/>
          <p:cNvSpPr txBox="1"/>
          <p:nvPr/>
        </p:nvSpPr>
        <p:spPr>
          <a:xfrm>
            <a:off x="5428824" y="41865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359484" y="4648200"/>
            <a:ext cx="1405330" cy="607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3" name="TextBox 52"/>
          <p:cNvSpPr txBox="1"/>
          <p:nvPr/>
        </p:nvSpPr>
        <p:spPr>
          <a:xfrm>
            <a:off x="5943600" y="3729335"/>
            <a:ext cx="1466868" cy="461665"/>
          </a:xfrm>
          <a:prstGeom prst="rect">
            <a:avLst/>
          </a:prstGeom>
          <a:noFill/>
        </p:spPr>
        <p:txBody>
          <a:bodyPr wrap="none" rtlCol="0">
            <a:spAutoFit/>
          </a:bodyPr>
          <a:lstStyle/>
          <a:p>
            <a:r>
              <a:rPr lang="en-US" dirty="0" smtClean="0"/>
              <a:t>Collection</a:t>
            </a:r>
            <a:endParaRPr lang="en-US" dirty="0"/>
          </a:p>
        </p:txBody>
      </p:sp>
      <p:sp>
        <p:nvSpPr>
          <p:cNvPr id="54" name="TextBox 53"/>
          <p:cNvSpPr txBox="1"/>
          <p:nvPr/>
        </p:nvSpPr>
        <p:spPr>
          <a:xfrm>
            <a:off x="7315200" y="3272135"/>
            <a:ext cx="1124376" cy="461665"/>
          </a:xfrm>
          <a:prstGeom prst="rect">
            <a:avLst/>
          </a:prstGeom>
          <a:noFill/>
        </p:spPr>
        <p:txBody>
          <a:bodyPr wrap="none" rtlCol="0">
            <a:spAutoFit/>
          </a:bodyPr>
          <a:lstStyle/>
          <a:p>
            <a:r>
              <a:rPr lang="en-US" dirty="0" err="1" smtClean="0"/>
              <a:t>Iterable</a:t>
            </a:r>
            <a:endParaRPr lang="en-US" dirty="0"/>
          </a:p>
        </p:txBody>
      </p:sp>
      <p:cxnSp>
        <p:nvCxnSpPr>
          <p:cNvPr id="55" name="Straight Connector 54"/>
          <p:cNvCxnSpPr>
            <a:stCxn id="53" idx="2"/>
            <a:endCxn id="48" idx="3"/>
          </p:cNvCxnSpPr>
          <p:nvPr/>
        </p:nvCxnSpPr>
        <p:spPr bwMode="auto">
          <a:xfrm flipH="1">
            <a:off x="6100803" y="4191000"/>
            <a:ext cx="576231"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6" name="Straight Connector 55"/>
          <p:cNvCxnSpPr>
            <a:stCxn id="54" idx="2"/>
            <a:endCxn id="53" idx="3"/>
          </p:cNvCxnSpPr>
          <p:nvPr/>
        </p:nvCxnSpPr>
        <p:spPr bwMode="auto">
          <a:xfrm flipH="1">
            <a:off x="7410468" y="3733800"/>
            <a:ext cx="466920"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433935"/>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737945" y="3657600"/>
            <a:ext cx="1119513"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895600"/>
            <a:ext cx="981696" cy="531168"/>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096000" cy="830997"/>
          </a:xfrm>
          <a:prstGeom prst="rect">
            <a:avLst/>
          </a:prstGeom>
          <a:noFill/>
        </p:spPr>
        <p:txBody>
          <a:bodyPr wrap="square" rtlCol="0">
            <a:spAutoFit/>
          </a:bodyPr>
          <a:lstStyle/>
          <a:p>
            <a:r>
              <a:rPr lang="en-US" dirty="0" smtClean="0">
                <a:solidFill>
                  <a:srgbClr val="FF0000"/>
                </a:solidFill>
              </a:rPr>
              <a:t>Interface Collection</a:t>
            </a:r>
            <a:r>
              <a:rPr lang="en-US" dirty="0" smtClean="0"/>
              <a:t>: abstract methods for dealing with a group of objects (</a:t>
            </a:r>
            <a:r>
              <a:rPr lang="en-US" dirty="0" smtClean="0">
                <a:solidFill>
                  <a:srgbClr val="008000"/>
                </a:solidFill>
              </a:rPr>
              <a:t>e.g. sets, lists</a:t>
            </a:r>
            <a:r>
              <a:rPr lang="en-US" dirty="0" smtClean="0"/>
              <a:t>)</a:t>
            </a:r>
            <a:endParaRPr lang="en-US" dirty="0"/>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AbstractCollection</a:t>
            </a:r>
            <a:r>
              <a:rPr lang="en-US" dirty="0" smtClean="0"/>
              <a:t>: overrides some abstract methods with real methods to make it easier to fully implement </a:t>
            </a:r>
            <a:r>
              <a:rPr lang="en-US" dirty="0" smtClean="0">
                <a:solidFill>
                  <a:srgbClr val="800000"/>
                </a:solidFill>
              </a:rPr>
              <a:t>Collection</a:t>
            </a:r>
            <a:endParaRPr lang="en-US" dirty="0">
              <a:solidFill>
                <a:srgbClr val="800000"/>
              </a:solidFill>
            </a:endParaRPr>
          </a:p>
        </p:txBody>
      </p:sp>
      <p:sp>
        <p:nvSpPr>
          <p:cNvPr id="11" name="TextBox 10"/>
          <p:cNvSpPr txBox="1"/>
          <p:nvPr/>
        </p:nvSpPr>
        <p:spPr>
          <a:xfrm>
            <a:off x="457200" y="3200400"/>
            <a:ext cx="1676400" cy="1938992"/>
          </a:xfrm>
          <a:prstGeom prst="rect">
            <a:avLst/>
          </a:prstGeom>
          <a:solidFill>
            <a:schemeClr val="accent2">
              <a:lumMod val="20000"/>
              <a:lumOff val="80000"/>
            </a:schemeClr>
          </a:solidFill>
        </p:spPr>
        <p:txBody>
          <a:bodyPr wrap="square" rtlCol="0">
            <a:spAutoFit/>
          </a:bodyPr>
          <a:lstStyle/>
          <a:p>
            <a:r>
              <a:rPr lang="en-US" dirty="0" err="1" smtClean="0"/>
              <a:t>ArrayList</a:t>
            </a:r>
            <a:r>
              <a:rPr lang="en-US" dirty="0" smtClean="0"/>
              <a:t> implements 3 other interfaces, not shown</a:t>
            </a:r>
            <a:endParaRPr lang="en-US" dirty="0"/>
          </a:p>
        </p:txBody>
      </p:sp>
    </p:spTree>
    <p:extLst>
      <p:ext uri="{BB962C8B-B14F-4D97-AF65-F5344CB8AC3E}">
        <p14:creationId xmlns:p14="http://schemas.microsoft.com/office/powerpoint/2010/main" val="546263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304800"/>
            <a:ext cx="7924800" cy="533400"/>
          </a:xfrm>
        </p:spPr>
        <p:txBody>
          <a:bodyPr/>
          <a:lstStyle/>
          <a:p>
            <a:r>
              <a:rPr lang="en-US" sz="2800" b="1" dirty="0" smtClean="0">
                <a:solidFill>
                  <a:srgbClr val="800000"/>
                </a:solidFill>
                <a:latin typeface="Times" charset="0"/>
                <a:ea typeface="ＭＳ Ｐゴシック" charset="0"/>
                <a:cs typeface="ＭＳ Ｐゴシック" charset="0"/>
              </a:rPr>
              <a:t>How to use previous methods in A2</a:t>
            </a:r>
            <a:endParaRPr lang="en-US" sz="2800" b="1" dirty="0">
              <a:solidFill>
                <a:srgbClr val="80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a:t>
            </a:fld>
            <a:endParaRPr lang="en-US" sz="1400"/>
          </a:p>
        </p:txBody>
      </p:sp>
      <p:sp>
        <p:nvSpPr>
          <p:cNvPr id="11" name="TextBox 10"/>
          <p:cNvSpPr txBox="1"/>
          <p:nvPr/>
        </p:nvSpPr>
        <p:spPr>
          <a:xfrm>
            <a:off x="304800" y="914400"/>
            <a:ext cx="8229600" cy="461665"/>
          </a:xfrm>
          <a:prstGeom prst="rect">
            <a:avLst/>
          </a:prstGeom>
          <a:noFill/>
        </p:spPr>
        <p:txBody>
          <a:bodyPr wrap="square" rtlCol="0">
            <a:spAutoFit/>
          </a:bodyPr>
          <a:lstStyle/>
          <a:p>
            <a:r>
              <a:rPr lang="en-US" dirty="0" smtClean="0"/>
              <a:t>The A2 handout contained this:</a:t>
            </a:r>
          </a:p>
        </p:txBody>
      </p:sp>
      <p:sp>
        <p:nvSpPr>
          <p:cNvPr id="12" name="TextBox 11"/>
          <p:cNvSpPr txBox="1"/>
          <p:nvPr/>
        </p:nvSpPr>
        <p:spPr>
          <a:xfrm>
            <a:off x="304800" y="3276600"/>
            <a:ext cx="8153400" cy="461665"/>
          </a:xfrm>
          <a:prstGeom prst="rect">
            <a:avLst/>
          </a:prstGeom>
          <a:noFill/>
        </p:spPr>
        <p:txBody>
          <a:bodyPr wrap="square" rtlCol="0">
            <a:spAutoFit/>
          </a:bodyPr>
          <a:lstStyle/>
          <a:p>
            <a:pPr algn="ctr"/>
            <a:r>
              <a:rPr lang="en-US" dirty="0" smtClean="0">
                <a:solidFill>
                  <a:srgbClr val="0000FF"/>
                </a:solidFill>
              </a:rPr>
              <a:t>Did you read that? Think about it? Attempt it?</a:t>
            </a:r>
            <a:endParaRPr lang="en-US" dirty="0">
              <a:solidFill>
                <a:srgbClr val="008000"/>
              </a:solidFill>
            </a:endParaRPr>
          </a:p>
        </p:txBody>
      </p:sp>
      <p:sp>
        <p:nvSpPr>
          <p:cNvPr id="2" name="Rectangle 1"/>
          <p:cNvSpPr/>
          <p:nvPr/>
        </p:nvSpPr>
        <p:spPr>
          <a:xfrm>
            <a:off x="838200" y="1351509"/>
            <a:ext cx="7239000" cy="1569660"/>
          </a:xfrm>
          <a:prstGeom prst="rect">
            <a:avLst/>
          </a:prstGeom>
        </p:spPr>
        <p:txBody>
          <a:bodyPr wrap="square">
            <a:spAutoFit/>
          </a:bodyPr>
          <a:lstStyle/>
          <a:p>
            <a:r>
              <a:rPr lang="en-US" b="1" dirty="0"/>
              <a:t>Further guidelines and instructions!</a:t>
            </a:r>
          </a:p>
          <a:p>
            <a:r>
              <a:rPr lang="en-US" dirty="0" smtClean="0"/>
              <a:t>“Note </a:t>
            </a:r>
            <a:r>
              <a:rPr lang="en-US" dirty="0"/>
              <a:t>that some methods that you have to write </a:t>
            </a:r>
            <a:r>
              <a:rPr lang="en-US" dirty="0" smtClean="0"/>
              <a:t>…. </a:t>
            </a:r>
            <a:r>
              <a:rPr lang="en-US" dirty="0">
                <a:solidFill>
                  <a:srgbClr val="FF0000"/>
                </a:solidFill>
              </a:rPr>
              <a:t>Also, in writing methods 4..7, writing them in terms of calls</a:t>
            </a:r>
          </a:p>
          <a:p>
            <a:r>
              <a:rPr lang="en-US" dirty="0">
                <a:solidFill>
                  <a:srgbClr val="FF0000"/>
                </a:solidFill>
              </a:rPr>
              <a:t>on previously written methods may save you time</a:t>
            </a:r>
            <a:r>
              <a:rPr lang="en-US" dirty="0" smtClean="0"/>
              <a:t>.”</a:t>
            </a:r>
            <a:endParaRPr lang="en-US" dirty="0"/>
          </a:p>
        </p:txBody>
      </p:sp>
      <p:sp>
        <p:nvSpPr>
          <p:cNvPr id="3" name="TextBox 2"/>
          <p:cNvSpPr txBox="1"/>
          <p:nvPr/>
        </p:nvSpPr>
        <p:spPr>
          <a:xfrm>
            <a:off x="990600" y="4114800"/>
            <a:ext cx="7879080" cy="1200328"/>
          </a:xfrm>
          <a:prstGeom prst="rect">
            <a:avLst/>
          </a:prstGeom>
          <a:noFill/>
        </p:spPr>
        <p:txBody>
          <a:bodyPr wrap="none" rtlCol="0">
            <a:spAutoFit/>
          </a:bodyPr>
          <a:lstStyle/>
          <a:p>
            <a:r>
              <a:rPr lang="en-US" dirty="0" smtClean="0">
                <a:solidFill>
                  <a:srgbClr val="800000"/>
                </a:solidFill>
              </a:rPr>
              <a:t>A lesson in:</a:t>
            </a:r>
          </a:p>
          <a:p>
            <a:pPr marL="457200" indent="-457200">
              <a:buAutoNum type="arabicPeriod"/>
            </a:pPr>
            <a:r>
              <a:rPr lang="en-US" dirty="0" smtClean="0">
                <a:solidFill>
                  <a:srgbClr val="800000"/>
                </a:solidFill>
              </a:rPr>
              <a:t>Reading carefully, wisely.</a:t>
            </a:r>
          </a:p>
          <a:p>
            <a:pPr marL="457200" indent="-457200">
              <a:buAutoNum type="arabicPeriod"/>
            </a:pPr>
            <a:r>
              <a:rPr lang="en-US" dirty="0" smtClean="0">
                <a:solidFill>
                  <a:srgbClr val="800000"/>
                </a:solidFill>
              </a:rPr>
              <a:t>Thinking about what methods do, visualizing what they do.</a:t>
            </a:r>
            <a:endParaRPr lang="en-US" dirty="0">
              <a:solidFill>
                <a:srgbClr val="800000"/>
              </a:solidFill>
            </a:endParaRPr>
          </a:p>
        </p:txBody>
      </p:sp>
    </p:spTree>
    <p:extLst>
      <p:ext uri="{BB962C8B-B14F-4D97-AF65-F5344CB8AC3E}">
        <p14:creationId xmlns:p14="http://schemas.microsoft.com/office/powerpoint/2010/main" val="1206733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6096000"/>
            <a:ext cx="4114800" cy="381000"/>
          </a:xfrm>
        </p:spPr>
        <p:txBody>
          <a:bodyPr/>
          <a:lstStyle/>
          <a:p>
            <a:r>
              <a:rPr lang="en-US" sz="2800" dirty="0" smtClean="0">
                <a:solidFill>
                  <a:srgbClr val="FF0000"/>
                </a:solidFill>
              </a:rPr>
              <a:t>Format of </a:t>
            </a:r>
            <a:r>
              <a:rPr lang="en-US" sz="2800" dirty="0" err="1" smtClean="0">
                <a:solidFill>
                  <a:srgbClr val="FF0000"/>
                </a:solidFill>
              </a:rPr>
              <a:t>ArrayList</a:t>
            </a:r>
            <a:r>
              <a:rPr lang="en-US" sz="2800" dirty="0" smtClean="0">
                <a:solidFill>
                  <a:srgbClr val="FF0000"/>
                </a:solidFill>
              </a:rPr>
              <a:t> object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20</a:t>
            </a:fld>
            <a:endParaRPr lang="en-US" dirty="0"/>
          </a:p>
        </p:txBody>
      </p:sp>
      <p:sp>
        <p:nvSpPr>
          <p:cNvPr id="4" name="TextBox 3"/>
          <p:cNvSpPr txBox="1"/>
          <p:nvPr/>
        </p:nvSpPr>
        <p:spPr>
          <a:xfrm>
            <a:off x="3125750" y="6015335"/>
            <a:ext cx="992579" cy="461665"/>
          </a:xfrm>
          <a:prstGeom prst="rect">
            <a:avLst/>
          </a:prstGeom>
          <a:noFill/>
        </p:spPr>
        <p:txBody>
          <a:bodyPr wrap="none" rtlCol="0">
            <a:spAutoFit/>
          </a:bodyPr>
          <a:lstStyle/>
          <a:p>
            <a:pPr algn="ctr"/>
            <a:r>
              <a:rPr lang="en-US" dirty="0" smtClean="0"/>
              <a:t>Vector</a:t>
            </a:r>
            <a:endParaRPr lang="en-US" dirty="0"/>
          </a:p>
        </p:txBody>
      </p:sp>
      <p:sp>
        <p:nvSpPr>
          <p:cNvPr id="5" name="TextBox 4"/>
          <p:cNvSpPr txBox="1"/>
          <p:nvPr/>
        </p:nvSpPr>
        <p:spPr>
          <a:xfrm>
            <a:off x="2745740" y="5024735"/>
            <a:ext cx="1752599" cy="461665"/>
          </a:xfrm>
          <a:prstGeom prst="rect">
            <a:avLst/>
          </a:prstGeom>
          <a:noFill/>
        </p:spPr>
        <p:txBody>
          <a:bodyPr wrap="square" rtlCol="0">
            <a:spAutoFit/>
          </a:bodyPr>
          <a:lstStyle/>
          <a:p>
            <a:pPr algn="ctr"/>
            <a:r>
              <a:rPr lang="en-US" dirty="0" err="1" smtClean="0"/>
              <a:t>AbstractList</a:t>
            </a:r>
            <a:endParaRPr lang="en-US" dirty="0"/>
          </a:p>
        </p:txBody>
      </p:sp>
      <p:sp>
        <p:nvSpPr>
          <p:cNvPr id="6" name="TextBox 5"/>
          <p:cNvSpPr txBox="1"/>
          <p:nvPr/>
        </p:nvSpPr>
        <p:spPr>
          <a:xfrm>
            <a:off x="2367279" y="4105870"/>
            <a:ext cx="2509521" cy="461665"/>
          </a:xfrm>
          <a:prstGeom prst="rect">
            <a:avLst/>
          </a:prstGeom>
          <a:noFill/>
        </p:spPr>
        <p:txBody>
          <a:bodyPr wrap="none" rtlCol="0">
            <a:spAutoFit/>
          </a:bodyPr>
          <a:lstStyle/>
          <a:p>
            <a:pPr algn="ctr"/>
            <a:r>
              <a:rPr lang="en-US" dirty="0" err="1" smtClean="0"/>
              <a:t>AbstractCollection</a:t>
            </a:r>
            <a:endParaRPr lang="en-US" dirty="0"/>
          </a:p>
        </p:txBody>
      </p:sp>
      <p:sp>
        <p:nvSpPr>
          <p:cNvPr id="7" name="TextBox 6"/>
          <p:cNvSpPr txBox="1"/>
          <p:nvPr/>
        </p:nvSpPr>
        <p:spPr>
          <a:xfrm>
            <a:off x="3119338" y="3272135"/>
            <a:ext cx="1005403" cy="461665"/>
          </a:xfrm>
          <a:prstGeom prst="rect">
            <a:avLst/>
          </a:prstGeom>
          <a:noFill/>
        </p:spPr>
        <p:txBody>
          <a:bodyPr wrap="none" rtlCol="0">
            <a:spAutoFit/>
          </a:bodyPr>
          <a:lstStyle/>
          <a:p>
            <a:pPr algn="ctr"/>
            <a:r>
              <a:rPr lang="en-US" dirty="0" smtClean="0"/>
              <a:t>Object</a:t>
            </a:r>
            <a:endParaRPr lang="en-US" dirty="0"/>
          </a:p>
        </p:txBody>
      </p:sp>
      <p:sp>
        <p:nvSpPr>
          <p:cNvPr id="8" name="TextBox 7"/>
          <p:cNvSpPr txBox="1"/>
          <p:nvPr/>
        </p:nvSpPr>
        <p:spPr>
          <a:xfrm>
            <a:off x="4743024" y="5481935"/>
            <a:ext cx="671979" cy="461665"/>
          </a:xfrm>
          <a:prstGeom prst="rect">
            <a:avLst/>
          </a:prstGeom>
          <a:noFill/>
        </p:spPr>
        <p:txBody>
          <a:bodyPr wrap="none" rtlCol="0">
            <a:spAutoFit/>
          </a:bodyPr>
          <a:lstStyle/>
          <a:p>
            <a:r>
              <a:rPr lang="en-US" dirty="0" smtClean="0"/>
              <a:t>List</a:t>
            </a:r>
            <a:endParaRPr lang="en-US" dirty="0"/>
          </a:p>
        </p:txBody>
      </p:sp>
      <p:sp>
        <p:nvSpPr>
          <p:cNvPr id="9" name="TextBox 8"/>
          <p:cNvSpPr txBox="1"/>
          <p:nvPr/>
        </p:nvSpPr>
        <p:spPr>
          <a:xfrm>
            <a:off x="5428824" y="5024735"/>
            <a:ext cx="1466868" cy="461665"/>
          </a:xfrm>
          <a:prstGeom prst="rect">
            <a:avLst/>
          </a:prstGeom>
          <a:noFill/>
        </p:spPr>
        <p:txBody>
          <a:bodyPr wrap="none" rtlCol="0">
            <a:spAutoFit/>
          </a:bodyPr>
          <a:lstStyle/>
          <a:p>
            <a:r>
              <a:rPr lang="en-US" dirty="0" smtClean="0"/>
              <a:t>Collection</a:t>
            </a:r>
            <a:endParaRPr lang="en-US" dirty="0"/>
          </a:p>
        </p:txBody>
      </p:sp>
      <p:sp>
        <p:nvSpPr>
          <p:cNvPr id="10" name="TextBox 9"/>
          <p:cNvSpPr txBox="1"/>
          <p:nvPr/>
        </p:nvSpPr>
        <p:spPr>
          <a:xfrm>
            <a:off x="7181424" y="4415135"/>
            <a:ext cx="1124376" cy="461665"/>
          </a:xfrm>
          <a:prstGeom prst="rect">
            <a:avLst/>
          </a:prstGeom>
          <a:noFill/>
        </p:spPr>
        <p:txBody>
          <a:bodyPr wrap="none" rtlCol="0">
            <a:spAutoFit/>
          </a:bodyPr>
          <a:lstStyle/>
          <a:p>
            <a:r>
              <a:rPr lang="en-US" dirty="0" err="1" smtClean="0"/>
              <a:t>Iterable</a:t>
            </a:r>
            <a:endParaRPr lang="en-US" dirty="0"/>
          </a:p>
        </p:txBody>
      </p:sp>
      <p:cxnSp>
        <p:nvCxnSpPr>
          <p:cNvPr id="12" name="Straight Connector 11"/>
          <p:cNvCxnSpPr>
            <a:stCxn id="5" idx="2"/>
            <a:endCxn id="4" idx="0"/>
          </p:cNvCxnSpPr>
          <p:nvPr/>
        </p:nvCxnSpPr>
        <p:spPr bwMode="auto">
          <a:xfrm>
            <a:off x="3622040" y="5486400"/>
            <a:ext cx="0" cy="528935"/>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9" name="Straight Connector 18"/>
          <p:cNvCxnSpPr>
            <a:stCxn id="6" idx="2"/>
            <a:endCxn id="5" idx="0"/>
          </p:cNvCxnSpPr>
          <p:nvPr/>
        </p:nvCxnSpPr>
        <p:spPr bwMode="auto">
          <a:xfrm>
            <a:off x="3622040" y="4567535"/>
            <a:ext cx="0" cy="45720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8" name="Straight Connector 27"/>
          <p:cNvCxnSpPr>
            <a:stCxn id="7" idx="2"/>
            <a:endCxn id="6" idx="0"/>
          </p:cNvCxnSpPr>
          <p:nvPr/>
        </p:nvCxnSpPr>
        <p:spPr bwMode="auto">
          <a:xfrm>
            <a:off x="3622040" y="3733800"/>
            <a:ext cx="0" cy="37207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1" name="Straight Connector 30"/>
          <p:cNvCxnSpPr>
            <a:stCxn id="8" idx="2"/>
            <a:endCxn id="4" idx="3"/>
          </p:cNvCxnSpPr>
          <p:nvPr/>
        </p:nvCxnSpPr>
        <p:spPr bwMode="auto">
          <a:xfrm flipH="1">
            <a:off x="4118329" y="5943600"/>
            <a:ext cx="960685" cy="3025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0" name="Straight Connector 39"/>
          <p:cNvCxnSpPr>
            <a:stCxn id="9" idx="2"/>
            <a:endCxn id="8" idx="3"/>
          </p:cNvCxnSpPr>
          <p:nvPr/>
        </p:nvCxnSpPr>
        <p:spPr bwMode="auto">
          <a:xfrm flipH="1">
            <a:off x="5415003" y="5486400"/>
            <a:ext cx="747255" cy="2263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cxnSp>
        <p:nvCxnSpPr>
          <p:cNvPr id="45" name="Straight Connector 44"/>
          <p:cNvCxnSpPr>
            <a:stCxn id="10" idx="2"/>
            <a:endCxn id="9" idx="3"/>
          </p:cNvCxnSpPr>
          <p:nvPr/>
        </p:nvCxnSpPr>
        <p:spPr bwMode="auto">
          <a:xfrm flipH="1">
            <a:off x="6895692" y="4876800"/>
            <a:ext cx="847920" cy="378768"/>
          </a:xfrm>
          <a:prstGeom prst="line">
            <a:avLst/>
          </a:prstGeom>
          <a:solidFill>
            <a:schemeClr val="accent1"/>
          </a:solidFill>
          <a:ln w="38100" cap="flat" cmpd="sng" algn="ctr">
            <a:solidFill>
              <a:srgbClr val="008000"/>
            </a:solidFill>
            <a:prstDash val="solid"/>
            <a:round/>
            <a:headEnd type="none" w="med" len="med"/>
            <a:tailEnd type="none" w="med" len="med"/>
          </a:ln>
          <a:effectLst/>
        </p:spPr>
      </p:cxnSp>
      <p:sp>
        <p:nvSpPr>
          <p:cNvPr id="48" name="TextBox 47"/>
          <p:cNvSpPr txBox="1"/>
          <p:nvPr/>
        </p:nvSpPr>
        <p:spPr>
          <a:xfrm>
            <a:off x="5500221" y="4262735"/>
            <a:ext cx="671979" cy="461665"/>
          </a:xfrm>
          <a:prstGeom prst="rect">
            <a:avLst/>
          </a:prstGeom>
          <a:noFill/>
        </p:spPr>
        <p:txBody>
          <a:bodyPr wrap="none" rtlCol="0">
            <a:spAutoFit/>
          </a:bodyPr>
          <a:lstStyle/>
          <a:p>
            <a:r>
              <a:rPr lang="en-US" dirty="0" smtClean="0"/>
              <a:t>List</a:t>
            </a:r>
            <a:endParaRPr lang="en-US" dirty="0"/>
          </a:p>
        </p:txBody>
      </p:sp>
      <p:cxnSp>
        <p:nvCxnSpPr>
          <p:cNvPr id="49" name="Straight Connector 48"/>
          <p:cNvCxnSpPr>
            <a:stCxn id="48" idx="2"/>
            <a:endCxn id="5" idx="3"/>
          </p:cNvCxnSpPr>
          <p:nvPr/>
        </p:nvCxnSpPr>
        <p:spPr bwMode="auto">
          <a:xfrm flipH="1">
            <a:off x="4498339" y="4724400"/>
            <a:ext cx="1337872" cy="5311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3" name="TextBox 52"/>
          <p:cNvSpPr txBox="1"/>
          <p:nvPr/>
        </p:nvSpPr>
        <p:spPr>
          <a:xfrm>
            <a:off x="5962224" y="3805535"/>
            <a:ext cx="1466868" cy="461665"/>
          </a:xfrm>
          <a:prstGeom prst="rect">
            <a:avLst/>
          </a:prstGeom>
          <a:noFill/>
        </p:spPr>
        <p:txBody>
          <a:bodyPr wrap="none" rtlCol="0">
            <a:spAutoFit/>
          </a:bodyPr>
          <a:lstStyle/>
          <a:p>
            <a:r>
              <a:rPr lang="en-US" dirty="0" smtClean="0"/>
              <a:t>Collection</a:t>
            </a:r>
            <a:endParaRPr lang="en-US" dirty="0"/>
          </a:p>
        </p:txBody>
      </p:sp>
      <p:sp>
        <p:nvSpPr>
          <p:cNvPr id="54" name="TextBox 53"/>
          <p:cNvSpPr txBox="1"/>
          <p:nvPr/>
        </p:nvSpPr>
        <p:spPr>
          <a:xfrm>
            <a:off x="7333824" y="3348335"/>
            <a:ext cx="1124376" cy="461665"/>
          </a:xfrm>
          <a:prstGeom prst="rect">
            <a:avLst/>
          </a:prstGeom>
          <a:noFill/>
        </p:spPr>
        <p:txBody>
          <a:bodyPr wrap="none" rtlCol="0">
            <a:spAutoFit/>
          </a:bodyPr>
          <a:lstStyle/>
          <a:p>
            <a:r>
              <a:rPr lang="en-US" dirty="0" err="1" smtClean="0"/>
              <a:t>Iterable</a:t>
            </a:r>
            <a:endParaRPr lang="en-US" dirty="0"/>
          </a:p>
        </p:txBody>
      </p:sp>
      <p:cxnSp>
        <p:nvCxnSpPr>
          <p:cNvPr id="55" name="Straight Connector 54"/>
          <p:cNvCxnSpPr>
            <a:stCxn id="53" idx="2"/>
            <a:endCxn id="48" idx="3"/>
          </p:cNvCxnSpPr>
          <p:nvPr/>
        </p:nvCxnSpPr>
        <p:spPr bwMode="auto">
          <a:xfrm flipH="1">
            <a:off x="6172200" y="4267200"/>
            <a:ext cx="523458"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56" name="Straight Connector 55"/>
          <p:cNvCxnSpPr>
            <a:stCxn id="54" idx="2"/>
            <a:endCxn id="53" idx="3"/>
          </p:cNvCxnSpPr>
          <p:nvPr/>
        </p:nvCxnSpPr>
        <p:spPr bwMode="auto">
          <a:xfrm flipH="1">
            <a:off x="7429092" y="3810000"/>
            <a:ext cx="466920" cy="226368"/>
          </a:xfrm>
          <a:prstGeom prst="line">
            <a:avLst/>
          </a:prstGeom>
          <a:solidFill>
            <a:schemeClr val="accent1"/>
          </a:solidFill>
          <a:ln w="38100" cap="flat" cmpd="sng" algn="ctr">
            <a:solidFill>
              <a:srgbClr val="FF0000"/>
            </a:solidFill>
            <a:prstDash val="solid"/>
            <a:round/>
            <a:headEnd type="none" w="med" len="med"/>
            <a:tailEnd type="none" w="med" len="med"/>
          </a:ln>
          <a:effectLst/>
        </p:spPr>
      </p:cxnSp>
      <p:sp>
        <p:nvSpPr>
          <p:cNvPr id="58" name="TextBox 57"/>
          <p:cNvSpPr txBox="1"/>
          <p:nvPr/>
        </p:nvSpPr>
        <p:spPr>
          <a:xfrm>
            <a:off x="5124024" y="3195935"/>
            <a:ext cx="1466868" cy="461665"/>
          </a:xfrm>
          <a:prstGeom prst="rect">
            <a:avLst/>
          </a:prstGeom>
          <a:noFill/>
        </p:spPr>
        <p:txBody>
          <a:bodyPr wrap="none" rtlCol="0">
            <a:spAutoFit/>
          </a:bodyPr>
          <a:lstStyle/>
          <a:p>
            <a:r>
              <a:rPr lang="en-US" dirty="0" smtClean="0"/>
              <a:t>Collection</a:t>
            </a:r>
            <a:endParaRPr lang="en-US" dirty="0"/>
          </a:p>
        </p:txBody>
      </p:sp>
      <p:sp>
        <p:nvSpPr>
          <p:cNvPr id="59" name="TextBox 58"/>
          <p:cNvSpPr txBox="1"/>
          <p:nvPr/>
        </p:nvSpPr>
        <p:spPr>
          <a:xfrm>
            <a:off x="7010400" y="2286000"/>
            <a:ext cx="1124376" cy="461665"/>
          </a:xfrm>
          <a:prstGeom prst="rect">
            <a:avLst/>
          </a:prstGeom>
          <a:noFill/>
        </p:spPr>
        <p:txBody>
          <a:bodyPr wrap="none" rtlCol="0">
            <a:spAutoFit/>
          </a:bodyPr>
          <a:lstStyle/>
          <a:p>
            <a:r>
              <a:rPr lang="en-US" dirty="0" err="1" smtClean="0"/>
              <a:t>Iterable</a:t>
            </a:r>
            <a:endParaRPr lang="en-US" dirty="0"/>
          </a:p>
        </p:txBody>
      </p:sp>
      <p:cxnSp>
        <p:nvCxnSpPr>
          <p:cNvPr id="60" name="Straight Connector 59"/>
          <p:cNvCxnSpPr>
            <a:stCxn id="58" idx="2"/>
            <a:endCxn id="6" idx="3"/>
          </p:cNvCxnSpPr>
          <p:nvPr/>
        </p:nvCxnSpPr>
        <p:spPr bwMode="auto">
          <a:xfrm flipH="1">
            <a:off x="4876800" y="3657600"/>
            <a:ext cx="980658"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cxnSp>
        <p:nvCxnSpPr>
          <p:cNvPr id="61" name="Straight Connector 60"/>
          <p:cNvCxnSpPr>
            <a:stCxn id="59" idx="2"/>
            <a:endCxn id="58" idx="3"/>
          </p:cNvCxnSpPr>
          <p:nvPr/>
        </p:nvCxnSpPr>
        <p:spPr bwMode="auto">
          <a:xfrm flipH="1">
            <a:off x="6590892" y="2747665"/>
            <a:ext cx="981696" cy="679103"/>
          </a:xfrm>
          <a:prstGeom prst="line">
            <a:avLst/>
          </a:prstGeom>
          <a:solidFill>
            <a:schemeClr val="accent1"/>
          </a:solidFill>
          <a:ln w="38100" cap="flat" cmpd="sng" algn="ctr">
            <a:solidFill>
              <a:srgbClr val="3366FF"/>
            </a:solidFill>
            <a:prstDash val="solid"/>
            <a:round/>
            <a:headEnd type="none" w="med" len="med"/>
            <a:tailEnd type="none" w="med" len="med"/>
          </a:ln>
          <a:effectLst/>
        </p:spPr>
      </p:cxnSp>
      <p:sp>
        <p:nvSpPr>
          <p:cNvPr id="103" name="TextBox 102"/>
          <p:cNvSpPr txBox="1"/>
          <p:nvPr/>
        </p:nvSpPr>
        <p:spPr>
          <a:xfrm>
            <a:off x="7010400" y="335340"/>
            <a:ext cx="1447800" cy="1569660"/>
          </a:xfrm>
          <a:prstGeom prst="rect">
            <a:avLst/>
          </a:prstGeom>
          <a:solidFill>
            <a:srgbClr val="FCFFE0"/>
          </a:solidFill>
        </p:spPr>
        <p:txBody>
          <a:bodyPr wrap="square" rtlCol="0">
            <a:spAutoFit/>
          </a:bodyPr>
          <a:lstStyle/>
          <a:p>
            <a:pPr algn="r"/>
            <a:r>
              <a:rPr lang="en-US" dirty="0" err="1" smtClean="0">
                <a:solidFill>
                  <a:srgbClr val="FF0000"/>
                </a:solidFill>
              </a:rPr>
              <a:t>Iterable</a:t>
            </a:r>
            <a:r>
              <a:rPr lang="en-US" dirty="0" smtClean="0">
                <a:solidFill>
                  <a:srgbClr val="FF0000"/>
                </a:solidFill>
              </a:rPr>
              <a:t> </a:t>
            </a:r>
            <a:r>
              <a:rPr lang="en-US" dirty="0" smtClean="0"/>
              <a:t>Not discussed today</a:t>
            </a:r>
            <a:endParaRPr lang="en-US" dirty="0"/>
          </a:p>
        </p:txBody>
      </p:sp>
      <p:sp>
        <p:nvSpPr>
          <p:cNvPr id="104" name="TextBox 103"/>
          <p:cNvSpPr txBox="1"/>
          <p:nvPr/>
        </p:nvSpPr>
        <p:spPr>
          <a:xfrm>
            <a:off x="304800" y="381000"/>
            <a:ext cx="6781800" cy="830997"/>
          </a:xfrm>
          <a:prstGeom prst="rect">
            <a:avLst/>
          </a:prstGeom>
          <a:noFill/>
        </p:spPr>
        <p:txBody>
          <a:bodyPr wrap="square" rtlCol="0">
            <a:spAutoFit/>
          </a:bodyPr>
          <a:lstStyle/>
          <a:p>
            <a:r>
              <a:rPr lang="en-US" dirty="0" smtClean="0">
                <a:solidFill>
                  <a:srgbClr val="FF0000"/>
                </a:solidFill>
              </a:rPr>
              <a:t>Interface List</a:t>
            </a:r>
            <a:r>
              <a:rPr lang="en-US" dirty="0" smtClean="0"/>
              <a:t>: abstract methods for dealing with a list of objects (o</a:t>
            </a:r>
            <a:r>
              <a:rPr lang="en-US" sz="2800" baseline="-25000" dirty="0" smtClean="0"/>
              <a:t>0</a:t>
            </a:r>
            <a:r>
              <a:rPr lang="en-US" dirty="0" smtClean="0"/>
              <a:t>, …, o</a:t>
            </a:r>
            <a:r>
              <a:rPr lang="en-US" baseline="-25000" dirty="0" smtClean="0"/>
              <a:t>n-1</a:t>
            </a:r>
            <a:r>
              <a:rPr lang="en-US" dirty="0" smtClean="0"/>
              <a:t>). </a:t>
            </a:r>
            <a:r>
              <a:rPr lang="en-US" dirty="0" smtClean="0">
                <a:solidFill>
                  <a:srgbClr val="008000"/>
                </a:solidFill>
              </a:rPr>
              <a:t>Examples: arrays, Vectors</a:t>
            </a:r>
            <a:endParaRPr lang="en-US" dirty="0">
              <a:solidFill>
                <a:srgbClr val="008000"/>
              </a:solidFill>
            </a:endParaRPr>
          </a:p>
        </p:txBody>
      </p:sp>
      <p:sp>
        <p:nvSpPr>
          <p:cNvPr id="105" name="TextBox 104"/>
          <p:cNvSpPr txBox="1"/>
          <p:nvPr/>
        </p:nvSpPr>
        <p:spPr>
          <a:xfrm>
            <a:off x="304800" y="1466672"/>
            <a:ext cx="6400800" cy="1200328"/>
          </a:xfrm>
          <a:prstGeom prst="rect">
            <a:avLst/>
          </a:prstGeom>
          <a:noFill/>
        </p:spPr>
        <p:txBody>
          <a:bodyPr wrap="square" rtlCol="0">
            <a:spAutoFit/>
          </a:bodyPr>
          <a:lstStyle/>
          <a:p>
            <a:r>
              <a:rPr lang="en-US" dirty="0" smtClean="0">
                <a:solidFill>
                  <a:srgbClr val="FF0000"/>
                </a:solidFill>
              </a:rPr>
              <a:t>Abstract class </a:t>
            </a:r>
            <a:r>
              <a:rPr lang="en-US" dirty="0" err="1" smtClean="0">
                <a:solidFill>
                  <a:srgbClr val="FF0000"/>
                </a:solidFill>
              </a:rPr>
              <a:t>AbstractList</a:t>
            </a:r>
            <a:r>
              <a:rPr lang="en-US" dirty="0" smtClean="0"/>
              <a:t>: overrides some abstract methods with real methods to make it easier to fully implement </a:t>
            </a:r>
            <a:r>
              <a:rPr lang="en-US" dirty="0" smtClean="0">
                <a:solidFill>
                  <a:srgbClr val="800000"/>
                </a:solidFill>
              </a:rPr>
              <a:t>List</a:t>
            </a:r>
            <a:endParaRPr lang="en-US" dirty="0">
              <a:solidFill>
                <a:srgbClr val="800000"/>
              </a:solidFill>
            </a:endParaRPr>
          </a:p>
        </p:txBody>
      </p:sp>
      <p:sp>
        <p:nvSpPr>
          <p:cNvPr id="11" name="TextBox 10"/>
          <p:cNvSpPr txBox="1"/>
          <p:nvPr/>
        </p:nvSpPr>
        <p:spPr>
          <a:xfrm>
            <a:off x="304800" y="3048000"/>
            <a:ext cx="2038389" cy="2677656"/>
          </a:xfrm>
          <a:prstGeom prst="rect">
            <a:avLst/>
          </a:prstGeom>
          <a:solidFill>
            <a:srgbClr val="FFD6E2"/>
          </a:solidFill>
        </p:spPr>
        <p:txBody>
          <a:bodyPr wrap="square" rtlCol="0">
            <a:spAutoFit/>
          </a:bodyPr>
          <a:lstStyle/>
          <a:p>
            <a:r>
              <a:rPr lang="en-US" dirty="0" smtClean="0"/>
              <a:t>Homework: Look at API specifications and build diagram giving format of </a:t>
            </a:r>
            <a:r>
              <a:rPr lang="en-US" dirty="0" err="1" smtClean="0"/>
              <a:t>HashSet</a:t>
            </a:r>
            <a:endParaRPr lang="en-US" dirty="0"/>
          </a:p>
        </p:txBody>
      </p:sp>
    </p:spTree>
    <p:extLst>
      <p:ext uri="{BB962C8B-B14F-4D97-AF65-F5344CB8AC3E}">
        <p14:creationId xmlns:p14="http://schemas.microsoft.com/office/powerpoint/2010/main" val="4180037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dissolv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228600"/>
            <a:ext cx="7924800" cy="533400"/>
          </a:xfrm>
        </p:spPr>
        <p:txBody>
          <a:bodyPr/>
          <a:lstStyle/>
          <a:p>
            <a:r>
              <a:rPr lang="en-US" sz="2800" b="1" dirty="0" smtClean="0">
                <a:solidFill>
                  <a:srgbClr val="FF0000"/>
                </a:solidFill>
                <a:latin typeface="Times" charset="0"/>
                <a:ea typeface="ＭＳ Ｐゴシック" charset="0"/>
                <a:cs typeface="ＭＳ Ｐゴシック" charset="0"/>
              </a:rPr>
              <a:t>Generics and Java’s Collection Classes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21</a:t>
            </a:fld>
            <a:endParaRPr lang="en-US" sz="1400"/>
          </a:p>
        </p:txBody>
      </p:sp>
      <p:sp>
        <p:nvSpPr>
          <p:cNvPr id="11" name="TextBox 10"/>
          <p:cNvSpPr txBox="1"/>
          <p:nvPr/>
        </p:nvSpPr>
        <p:spPr>
          <a:xfrm>
            <a:off x="304800" y="685800"/>
            <a:ext cx="8229600" cy="3200876"/>
          </a:xfrm>
          <a:prstGeom prst="rect">
            <a:avLst/>
          </a:prstGeom>
          <a:noFill/>
        </p:spPr>
        <p:txBody>
          <a:bodyPr wrap="square" rtlCol="0">
            <a:spAutoFit/>
          </a:bodyPr>
          <a:lstStyle/>
          <a:p>
            <a:r>
              <a:rPr lang="en-US" dirty="0" err="1">
                <a:solidFill>
                  <a:srgbClr val="FF0000"/>
                </a:solidFill>
              </a:rPr>
              <a:t>ge·ner·ic</a:t>
            </a:r>
            <a:r>
              <a:rPr lang="en-US" dirty="0"/>
              <a:t> </a:t>
            </a:r>
            <a:r>
              <a:rPr lang="en-US" i="1" dirty="0"/>
              <a:t>adjective</a:t>
            </a:r>
            <a:r>
              <a:rPr lang="en-US" dirty="0"/>
              <a:t> \</a:t>
            </a:r>
            <a:r>
              <a:rPr lang="en-US" dirty="0" err="1"/>
              <a:t>jə</a:t>
            </a:r>
            <a:r>
              <a:rPr lang="en-US" dirty="0"/>
              <a:t>̇ˈ</a:t>
            </a:r>
            <a:r>
              <a:rPr lang="en-US" dirty="0" err="1"/>
              <a:t>nerik</a:t>
            </a:r>
            <a:r>
              <a:rPr lang="en-US" dirty="0"/>
              <a:t>, -</a:t>
            </a:r>
            <a:r>
              <a:rPr lang="en-US" dirty="0" err="1"/>
              <a:t>rēk</a:t>
            </a:r>
            <a:r>
              <a:rPr lang="en-US" dirty="0"/>
              <a:t>\</a:t>
            </a:r>
          </a:p>
          <a:p>
            <a:r>
              <a:rPr lang="en-US" dirty="0" smtClean="0"/>
              <a:t>relating </a:t>
            </a:r>
            <a:r>
              <a:rPr lang="en-US" dirty="0"/>
              <a:t>or applied to or descriptive of all members of a genus, species, class, or </a:t>
            </a:r>
            <a:r>
              <a:rPr lang="en-US" dirty="0" smtClean="0"/>
              <a:t>group: </a:t>
            </a:r>
            <a:r>
              <a:rPr lang="en-US" dirty="0"/>
              <a:t>common to or characteristic of a whole group or </a:t>
            </a:r>
            <a:r>
              <a:rPr lang="en-US" dirty="0" smtClean="0"/>
              <a:t>class: </a:t>
            </a:r>
            <a:r>
              <a:rPr lang="en-US" dirty="0"/>
              <a:t>typifying or </a:t>
            </a:r>
            <a:r>
              <a:rPr lang="en-US" dirty="0" smtClean="0"/>
              <a:t>subsuming: </a:t>
            </a:r>
            <a:r>
              <a:rPr lang="en-US" dirty="0"/>
              <a:t>not specific or </a:t>
            </a:r>
            <a:r>
              <a:rPr lang="en-US" dirty="0" smtClean="0"/>
              <a:t>individual.</a:t>
            </a:r>
            <a:endParaRPr lang="en-US" dirty="0">
              <a:solidFill>
                <a:srgbClr val="3366FF"/>
              </a:solidFill>
            </a:endParaRPr>
          </a:p>
          <a:p>
            <a:pPr>
              <a:spcBef>
                <a:spcPts val="1200"/>
              </a:spcBef>
            </a:pPr>
            <a:r>
              <a:rPr lang="en-US" dirty="0" smtClean="0">
                <a:solidFill>
                  <a:srgbClr val="3366FF"/>
                </a:solidFill>
              </a:rPr>
              <a:t>From Wikipedia: </a:t>
            </a:r>
            <a:r>
              <a:rPr lang="en-US" dirty="0">
                <a:solidFill>
                  <a:srgbClr val="FF0000"/>
                </a:solidFill>
                <a:latin typeface="Times New Roman"/>
                <a:cs typeface="Times New Roman"/>
              </a:rPr>
              <a:t>generic </a:t>
            </a:r>
            <a:r>
              <a:rPr lang="en-US" dirty="0" smtClean="0">
                <a:solidFill>
                  <a:srgbClr val="FF0000"/>
                </a:solidFill>
                <a:latin typeface="Times New Roman"/>
                <a:cs typeface="Times New Roman"/>
              </a:rPr>
              <a:t>programming</a:t>
            </a:r>
            <a:r>
              <a:rPr lang="en-US" dirty="0" smtClean="0">
                <a:latin typeface="Times New Roman"/>
                <a:cs typeface="Times New Roman"/>
              </a:rPr>
              <a:t>: a </a:t>
            </a:r>
            <a:r>
              <a:rPr lang="en-US" dirty="0">
                <a:latin typeface="Times New Roman"/>
                <a:cs typeface="Times New Roman"/>
              </a:rPr>
              <a:t>style </a:t>
            </a:r>
            <a:r>
              <a:rPr lang="en-US" dirty="0" smtClean="0">
                <a:latin typeface="Times New Roman"/>
                <a:cs typeface="Times New Roman"/>
              </a:rPr>
              <a:t>of computer programming in which algorithms are written in terms of to-be-specified-later types that are then </a:t>
            </a:r>
            <a:r>
              <a:rPr lang="en-US" i="1" dirty="0" smtClean="0">
                <a:latin typeface="Times New Roman"/>
                <a:cs typeface="Times New Roman"/>
              </a:rPr>
              <a:t>instantiated</a:t>
            </a:r>
            <a:r>
              <a:rPr lang="en-US" dirty="0" smtClean="0">
                <a:latin typeface="Times New Roman"/>
                <a:cs typeface="Times New Roman"/>
              </a:rPr>
              <a:t> when needed for </a:t>
            </a:r>
            <a:r>
              <a:rPr lang="en-US" dirty="0" smtClean="0">
                <a:solidFill>
                  <a:srgbClr val="800000"/>
                </a:solidFill>
                <a:latin typeface="Times New Roman"/>
                <a:cs typeface="Times New Roman"/>
              </a:rPr>
              <a:t>specific types provided as parameters</a:t>
            </a:r>
            <a:r>
              <a:rPr lang="en-US" dirty="0" smtClean="0">
                <a:latin typeface="Times New Roman"/>
                <a:cs typeface="Times New Roman"/>
              </a:rPr>
              <a:t>.</a:t>
            </a:r>
            <a:endParaRPr lang="en-US" dirty="0">
              <a:solidFill>
                <a:srgbClr val="3366FF"/>
              </a:solidFill>
              <a:latin typeface="Times New Roman"/>
              <a:cs typeface="Times New Roman"/>
            </a:endParaRPr>
          </a:p>
        </p:txBody>
      </p:sp>
      <p:sp>
        <p:nvSpPr>
          <p:cNvPr id="12" name="TextBox 11"/>
          <p:cNvSpPr txBox="1"/>
          <p:nvPr/>
        </p:nvSpPr>
        <p:spPr>
          <a:xfrm>
            <a:off x="304800" y="4114800"/>
            <a:ext cx="8153400" cy="2092881"/>
          </a:xfrm>
          <a:prstGeom prst="rect">
            <a:avLst/>
          </a:prstGeom>
          <a:noFill/>
        </p:spPr>
        <p:txBody>
          <a:bodyPr wrap="square" rtlCol="0">
            <a:spAutoFit/>
          </a:bodyPr>
          <a:lstStyle/>
          <a:p>
            <a:r>
              <a:rPr lang="en-US" dirty="0" smtClean="0">
                <a:solidFill>
                  <a:srgbClr val="0000FF"/>
                </a:solidFill>
              </a:rPr>
              <a:t>In</a:t>
            </a:r>
            <a:r>
              <a:rPr lang="en-US" dirty="0" smtClean="0">
                <a:solidFill>
                  <a:srgbClr val="3366FF"/>
                </a:solidFill>
              </a:rPr>
              <a:t> Java</a:t>
            </a:r>
            <a:r>
              <a:rPr lang="en-US" dirty="0">
                <a:solidFill>
                  <a:srgbClr val="800000"/>
                </a:solidFill>
              </a:rPr>
              <a:t>:</a:t>
            </a:r>
            <a:r>
              <a:rPr lang="en-US" dirty="0" smtClean="0">
                <a:solidFill>
                  <a:srgbClr val="800000"/>
                </a:solidFill>
              </a:rPr>
              <a:t> </a:t>
            </a:r>
            <a:r>
              <a:rPr lang="en-US" dirty="0" smtClean="0">
                <a:solidFill>
                  <a:srgbClr val="000000"/>
                </a:solidFill>
              </a:rPr>
              <a:t>Without generics, every </a:t>
            </a:r>
            <a:r>
              <a:rPr lang="en-US" dirty="0" smtClean="0">
                <a:solidFill>
                  <a:srgbClr val="800000"/>
                </a:solidFill>
              </a:rPr>
              <a:t>Vector</a:t>
            </a:r>
            <a:r>
              <a:rPr lang="en-US" dirty="0">
                <a:solidFill>
                  <a:srgbClr val="000000"/>
                </a:solidFill>
              </a:rPr>
              <a:t/>
            </a:r>
            <a:br>
              <a:rPr lang="en-US" dirty="0">
                <a:solidFill>
                  <a:srgbClr val="000000"/>
                </a:solidFill>
              </a:rPr>
            </a:br>
            <a:r>
              <a:rPr lang="en-US" dirty="0" smtClean="0">
                <a:solidFill>
                  <a:srgbClr val="000000"/>
                </a:solidFill>
              </a:rPr>
              <a:t>object contains a list of elements of class </a:t>
            </a:r>
            <a:r>
              <a:rPr lang="en-US" dirty="0" smtClean="0">
                <a:solidFill>
                  <a:srgbClr val="800000"/>
                </a:solidFill>
              </a:rPr>
              <a:t>Object</a:t>
            </a:r>
            <a:r>
              <a:rPr lang="en-US" dirty="0" smtClean="0">
                <a:solidFill>
                  <a:srgbClr val="000000"/>
                </a:solidFill>
              </a:rPr>
              <a:t>. Clumsy</a:t>
            </a:r>
          </a:p>
          <a:p>
            <a:pPr>
              <a:spcBef>
                <a:spcPts val="1200"/>
              </a:spcBef>
            </a:pPr>
            <a:r>
              <a:rPr lang="en-US" dirty="0" smtClean="0">
                <a:solidFill>
                  <a:srgbClr val="000000"/>
                </a:solidFill>
              </a:rPr>
              <a:t>With generics, we can have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String</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Integer</a:t>
            </a:r>
            <a:r>
              <a:rPr lang="en-US" dirty="0" smtClean="0">
                <a:solidFill>
                  <a:srgbClr val="000000"/>
                </a:solidFill>
              </a:rPr>
              <a:t>s, a </a:t>
            </a:r>
            <a:r>
              <a:rPr lang="en-US" dirty="0">
                <a:solidFill>
                  <a:srgbClr val="800000"/>
                </a:solidFill>
              </a:rPr>
              <a:t>Vector</a:t>
            </a:r>
            <a:r>
              <a:rPr lang="en-US" dirty="0">
                <a:solidFill>
                  <a:srgbClr val="000000"/>
                </a:solidFill>
              </a:rPr>
              <a:t> </a:t>
            </a:r>
            <a:r>
              <a:rPr lang="en-US" dirty="0" smtClean="0">
                <a:solidFill>
                  <a:srgbClr val="000000"/>
                </a:solidFill>
              </a:rPr>
              <a:t>of </a:t>
            </a:r>
            <a:r>
              <a:rPr lang="en-US" dirty="0" smtClean="0">
                <a:solidFill>
                  <a:srgbClr val="800000"/>
                </a:solidFill>
              </a:rPr>
              <a:t>Gene</a:t>
            </a:r>
            <a:r>
              <a:rPr lang="en-US" dirty="0" smtClean="0">
                <a:solidFill>
                  <a:srgbClr val="000000"/>
                </a:solidFill>
              </a:rPr>
              <a:t>s.</a:t>
            </a:r>
            <a:r>
              <a:rPr lang="en-US" dirty="0" smtClean="0"/>
              <a:t>  </a:t>
            </a:r>
            <a:r>
              <a:rPr lang="en-US" dirty="0" smtClean="0">
                <a:solidFill>
                  <a:srgbClr val="008000"/>
                </a:solidFill>
              </a:rPr>
              <a:t>Simplifies programming, guards against some errors</a:t>
            </a:r>
            <a:endParaRPr lang="en-US" dirty="0">
              <a:solidFill>
                <a:srgbClr val="008000"/>
              </a:solidFill>
            </a:endParaRPr>
          </a:p>
        </p:txBody>
      </p:sp>
      <p:sp>
        <p:nvSpPr>
          <p:cNvPr id="2" name="TextBox 1"/>
          <p:cNvSpPr txBox="1"/>
          <p:nvPr/>
        </p:nvSpPr>
        <p:spPr>
          <a:xfrm>
            <a:off x="6096000" y="3581400"/>
            <a:ext cx="2090085" cy="461665"/>
          </a:xfrm>
          <a:prstGeom prst="rect">
            <a:avLst/>
          </a:prstGeom>
          <a:solidFill>
            <a:srgbClr val="FFE1E9"/>
          </a:solidFill>
        </p:spPr>
        <p:txBody>
          <a:bodyPr wrap="none" rtlCol="0">
            <a:spAutoFit/>
          </a:bodyPr>
          <a:lstStyle/>
          <a:p>
            <a:r>
              <a:rPr lang="en-US" dirty="0" smtClean="0"/>
              <a:t>Read carefully!</a:t>
            </a:r>
            <a:endParaRPr lang="en-US" dirty="0"/>
          </a:p>
        </p:txBody>
      </p:sp>
    </p:spTree>
    <p:extLst>
      <p:ext uri="{BB962C8B-B14F-4D97-AF65-F5344CB8AC3E}">
        <p14:creationId xmlns:p14="http://schemas.microsoft.com/office/powerpoint/2010/main" val="803125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say </a:t>
            </a:r>
            <a:r>
              <a:rPr lang="en-US" sz="2800" b="1" dirty="0" smtClean="0">
                <a:solidFill>
                  <a:srgbClr val="FF0000"/>
                </a:solidFill>
                <a:latin typeface="Times" charset="0"/>
                <a:ea typeface="ＭＳ Ｐゴシック" charset="0"/>
                <a:cs typeface="ＭＳ Ｐゴシック" charset="0"/>
              </a:rPr>
              <a:t>we want an </a:t>
            </a:r>
            <a:r>
              <a:rPr lang="en-US" sz="2800" dirty="0" err="1">
                <a:solidFill>
                  <a:srgbClr val="800000"/>
                </a:solidFill>
              </a:rPr>
              <a:t>ArrayList</a:t>
            </a:r>
            <a:r>
              <a:rPr lang="en-US" sz="2800" dirty="0">
                <a:solidFill>
                  <a:srgbClr val="800000"/>
                </a:solidFill>
              </a:rPr>
              <a:t> </a:t>
            </a:r>
            <a:r>
              <a:rPr lang="en-US" sz="2800" b="1" dirty="0" smtClean="0">
                <a:solidFill>
                  <a:srgbClr val="FF0000"/>
                </a:solidFill>
                <a:latin typeface="Times" charset="0"/>
                <a:ea typeface="ＭＳ Ｐゴシック" charset="0"/>
                <a:cs typeface="ＭＳ Ｐゴシック" charset="0"/>
              </a:rPr>
              <a:t>of only one class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22</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a:t>
            </a:r>
            <a:r>
              <a:rPr lang="en-US" dirty="0" err="1">
                <a:solidFill>
                  <a:srgbClr val="800000"/>
                </a:solidFill>
              </a:rPr>
              <a:t>ArrayList</a:t>
            </a:r>
            <a:r>
              <a:rPr lang="en-US" dirty="0">
                <a:solidFill>
                  <a:srgbClr val="800000"/>
                </a:solidFill>
              </a:rPr>
              <a:t> declared </a:t>
            </a:r>
            <a:r>
              <a:rPr lang="en-US" dirty="0" smtClean="0">
                <a:solidFill>
                  <a:srgbClr val="800000"/>
                </a:solidFill>
              </a:rPr>
              <a:t>like this:</a:t>
            </a:r>
          </a:p>
          <a:p>
            <a:pPr>
              <a:spcBef>
                <a:spcPts val="1200"/>
              </a:spcBef>
            </a:pPr>
            <a:r>
              <a:rPr lang="en-US" b="1" dirty="0"/>
              <a:t>public</a:t>
            </a:r>
            <a:r>
              <a:rPr lang="en-US" dirty="0"/>
              <a:t> </a:t>
            </a:r>
            <a:r>
              <a:rPr lang="en-US" b="1" dirty="0"/>
              <a:t>class</a:t>
            </a:r>
            <a:r>
              <a:rPr lang="en-US" dirty="0"/>
              <a:t> </a:t>
            </a:r>
            <a:r>
              <a:rPr lang="en-US" dirty="0" err="1">
                <a:solidFill>
                  <a:srgbClr val="800000"/>
                </a:solidFill>
              </a:rPr>
              <a:t>ArrayList</a:t>
            </a:r>
            <a:r>
              <a:rPr lang="en-US" dirty="0">
                <a:solidFill>
                  <a:srgbClr val="800000"/>
                </a:solidFill>
              </a:rPr>
              <a:t> </a:t>
            </a:r>
            <a:r>
              <a:rPr lang="en-US" dirty="0" smtClean="0"/>
              <a:t>&lt;</a:t>
            </a:r>
            <a:r>
              <a:rPr lang="en-US" dirty="0"/>
              <a: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grpSp>
        <p:nvGrpSpPr>
          <p:cNvPr id="15" name="Group 14"/>
          <p:cNvGrpSpPr/>
          <p:nvPr/>
        </p:nvGrpSpPr>
        <p:grpSpPr>
          <a:xfrm>
            <a:off x="304800" y="1752600"/>
            <a:ext cx="7083941" cy="1592997"/>
            <a:chOff x="304800" y="1752600"/>
            <a:chExt cx="7083941" cy="1592997"/>
          </a:xfrm>
        </p:grpSpPr>
        <p:sp>
          <p:nvSpPr>
            <p:cNvPr id="6" name="TextBox 5"/>
            <p:cNvSpPr txBox="1"/>
            <p:nvPr/>
          </p:nvSpPr>
          <p:spPr>
            <a:xfrm>
              <a:off x="304800" y="2514600"/>
              <a:ext cx="7083941" cy="830997"/>
            </a:xfrm>
            <a:prstGeom prst="rect">
              <a:avLst/>
            </a:prstGeom>
            <a:noFill/>
          </p:spPr>
          <p:txBody>
            <a:bodyPr wrap="none" rtlCol="0">
              <a:spAutoFit/>
            </a:bodyPr>
            <a:lstStyle/>
            <a:p>
              <a:r>
                <a:rPr lang="en-US" dirty="0" smtClean="0">
                  <a:solidFill>
                    <a:srgbClr val="3366FF"/>
                  </a:solidFill>
                </a:rPr>
                <a:t>Means:</a:t>
              </a:r>
            </a:p>
            <a:p>
              <a:r>
                <a:rPr lang="en-US" dirty="0">
                  <a:solidFill>
                    <a:srgbClr val="3366FF"/>
                  </a:solidFill>
                </a:rPr>
                <a:t>C</a:t>
              </a:r>
              <a:r>
                <a:rPr lang="en-US" dirty="0" smtClean="0">
                  <a:solidFill>
                    <a:srgbClr val="3366FF"/>
                  </a:solidFill>
                </a:rPr>
                <a:t>an create Vector specialized to certain class of objects:</a:t>
              </a:r>
              <a:endParaRPr lang="en-US" dirty="0">
                <a:solidFill>
                  <a:srgbClr val="3366FF"/>
                </a:solidFill>
              </a:endParaRPr>
            </a:p>
          </p:txBody>
        </p:sp>
        <p:cxnSp>
          <p:nvCxnSpPr>
            <p:cNvPr id="5" name="Straight Connector 4"/>
            <p:cNvCxnSpPr/>
            <p:nvPr/>
          </p:nvCxnSpPr>
          <p:spPr bwMode="auto">
            <a:xfrm flipV="1">
              <a:off x="1371600" y="1752600"/>
              <a:ext cx="2133600" cy="10668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24" name="Straight Connector 23"/>
            <p:cNvCxnSpPr/>
            <p:nvPr/>
          </p:nvCxnSpPr>
          <p:spPr bwMode="auto">
            <a:xfrm>
              <a:off x="3124200" y="1752600"/>
              <a:ext cx="6096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
        <p:nvSpPr>
          <p:cNvPr id="16" name="TextBox 15"/>
          <p:cNvSpPr txBox="1"/>
          <p:nvPr/>
        </p:nvSpPr>
        <p:spPr>
          <a:xfrm>
            <a:off x="381000" y="4800600"/>
            <a:ext cx="2218276" cy="1354217"/>
          </a:xfrm>
          <a:prstGeom prst="rect">
            <a:avLst/>
          </a:prstGeom>
          <a:solidFill>
            <a:srgbClr val="FCFFE0"/>
          </a:solidFill>
        </p:spPr>
        <p:txBody>
          <a:bodyPr wrap="none" rtlCol="0">
            <a:spAutoFit/>
          </a:bodyPr>
          <a:lstStyle/>
          <a:p>
            <a:r>
              <a:rPr lang="en-US" dirty="0" err="1"/>
              <a:t>v</a:t>
            </a:r>
            <a:r>
              <a:rPr lang="en-US" dirty="0" err="1" smtClean="0"/>
              <a:t>s.add</a:t>
            </a:r>
            <a:r>
              <a:rPr lang="en-US" dirty="0" smtClean="0"/>
              <a:t>(3);</a:t>
            </a:r>
          </a:p>
          <a:p>
            <a:pPr>
              <a:spcBef>
                <a:spcPts val="600"/>
              </a:spcBef>
            </a:pPr>
            <a:r>
              <a:rPr lang="en-US" dirty="0" err="1" smtClean="0"/>
              <a:t>vi.add</a:t>
            </a:r>
            <a:r>
              <a:rPr lang="en-US" dirty="0" smtClean="0"/>
              <a:t>(“</a:t>
            </a:r>
            <a:r>
              <a:rPr lang="en-US" dirty="0" err="1" smtClean="0"/>
              <a:t>abc</a:t>
            </a:r>
            <a:r>
              <a:rPr lang="en-US" dirty="0" smtClean="0"/>
              <a:t>”);</a:t>
            </a:r>
          </a:p>
          <a:p>
            <a:pPr>
              <a:spcBef>
                <a:spcPts val="600"/>
              </a:spcBef>
            </a:pPr>
            <a:r>
              <a:rPr lang="en-US" dirty="0" smtClean="0"/>
              <a:t>These are illegal</a:t>
            </a:r>
            <a:endParaRPr lang="en-US" dirty="0"/>
          </a:p>
        </p:txBody>
      </p:sp>
      <p:grpSp>
        <p:nvGrpSpPr>
          <p:cNvPr id="18" name="Group 17"/>
          <p:cNvGrpSpPr/>
          <p:nvPr/>
        </p:nvGrpSpPr>
        <p:grpSpPr>
          <a:xfrm>
            <a:off x="3276600" y="4800600"/>
            <a:ext cx="4489747" cy="1440597"/>
            <a:chOff x="3276600" y="4876800"/>
            <a:chExt cx="4489747" cy="1440597"/>
          </a:xfrm>
        </p:grpSpPr>
        <p:sp>
          <p:nvSpPr>
            <p:cNvPr id="31" name="TextBox 30"/>
            <p:cNvSpPr txBox="1"/>
            <p:nvPr/>
          </p:nvSpPr>
          <p:spPr>
            <a:xfrm>
              <a:off x="3276600" y="4876800"/>
              <a:ext cx="2956609" cy="461665"/>
            </a:xfrm>
            <a:prstGeom prst="rect">
              <a:avLst/>
            </a:prstGeom>
            <a:solidFill>
              <a:srgbClr val="FCFFE0"/>
            </a:solidFill>
          </p:spPr>
          <p:txBody>
            <a:bodyPr wrap="none" rtlCol="0">
              <a:spAutoFit/>
            </a:bodyPr>
            <a:lstStyle/>
            <a:p>
              <a:r>
                <a:rPr lang="en-US" b="1" dirty="0" err="1" smtClean="0"/>
                <a:t>int</a:t>
              </a:r>
              <a:r>
                <a:rPr lang="en-US" dirty="0" smtClean="0"/>
                <a:t> n= </a:t>
              </a:r>
              <a:r>
                <a:rPr lang="en-US" dirty="0" err="1" smtClean="0"/>
                <a:t>vs.get</a:t>
              </a:r>
              <a:r>
                <a:rPr lang="en-US" dirty="0" smtClean="0"/>
                <a:t>(0).size();</a:t>
              </a:r>
            </a:p>
          </p:txBody>
        </p:sp>
        <p:sp>
          <p:nvSpPr>
            <p:cNvPr id="17" name="TextBox 16"/>
            <p:cNvSpPr txBox="1"/>
            <p:nvPr/>
          </p:nvSpPr>
          <p:spPr>
            <a:xfrm>
              <a:off x="4495800" y="5486400"/>
              <a:ext cx="3270547" cy="830997"/>
            </a:xfrm>
            <a:prstGeom prst="rect">
              <a:avLst/>
            </a:prstGeom>
            <a:solidFill>
              <a:srgbClr val="E5F9FF"/>
            </a:solidFill>
          </p:spPr>
          <p:txBody>
            <a:bodyPr wrap="none" rtlCol="0">
              <a:spAutoFit/>
            </a:bodyPr>
            <a:lstStyle/>
            <a:p>
              <a:r>
                <a:rPr lang="en-US" dirty="0" err="1">
                  <a:solidFill>
                    <a:srgbClr val="800000"/>
                  </a:solidFill>
                </a:rPr>
                <a:t>v</a:t>
              </a:r>
              <a:r>
                <a:rPr lang="en-US" dirty="0" err="1" smtClean="0">
                  <a:solidFill>
                    <a:srgbClr val="800000"/>
                  </a:solidFill>
                </a:rPr>
                <a:t>s.get</a:t>
              </a:r>
              <a:r>
                <a:rPr lang="en-US" dirty="0" smtClean="0">
                  <a:solidFill>
                    <a:srgbClr val="800000"/>
                  </a:solidFill>
                </a:rPr>
                <a:t>(0)</a:t>
              </a:r>
              <a:r>
                <a:rPr lang="en-US" dirty="0" smtClean="0"/>
                <a:t> has type </a:t>
              </a:r>
              <a:r>
                <a:rPr lang="en-US" dirty="0" smtClean="0">
                  <a:solidFill>
                    <a:srgbClr val="800000"/>
                  </a:solidFill>
                </a:rPr>
                <a:t>String</a:t>
              </a:r>
              <a:endParaRPr lang="en-US" dirty="0" smtClean="0"/>
            </a:p>
            <a:p>
              <a:r>
                <a:rPr lang="en-US" dirty="0" smtClean="0"/>
                <a:t>No need to cast</a:t>
              </a:r>
              <a:endParaRPr lang="en-US" dirty="0"/>
            </a:p>
          </p:txBody>
        </p:sp>
      </p:grpSp>
      <p:grpSp>
        <p:nvGrpSpPr>
          <p:cNvPr id="29" name="Group 28"/>
          <p:cNvGrpSpPr/>
          <p:nvPr/>
        </p:nvGrpSpPr>
        <p:grpSpPr>
          <a:xfrm>
            <a:off x="304800" y="3276600"/>
            <a:ext cx="8693306" cy="1212741"/>
            <a:chOff x="304800" y="3276600"/>
            <a:chExt cx="8693306" cy="1212741"/>
          </a:xfrm>
        </p:grpSpPr>
        <p:sp>
          <p:nvSpPr>
            <p:cNvPr id="2" name="TextBox 1"/>
            <p:cNvSpPr txBox="1"/>
            <p:nvPr/>
          </p:nvSpPr>
          <p:spPr>
            <a:xfrm>
              <a:off x="304800" y="3581400"/>
              <a:ext cx="8693306" cy="907941"/>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err="1" smtClean="0">
                  <a:solidFill>
                    <a:srgbClr val="800000"/>
                  </a:solidFill>
                </a:rPr>
                <a:t>vs</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String&gt;();  </a:t>
              </a:r>
              <a:r>
                <a:rPr lang="en-US" dirty="0" smtClean="0">
                  <a:solidFill>
                    <a:srgbClr val="008000"/>
                  </a:solidFill>
                </a:rPr>
                <a:t>//only Strings</a:t>
              </a:r>
            </a:p>
            <a:p>
              <a:pPr>
                <a:spcBef>
                  <a:spcPts val="600"/>
                </a:spcBef>
              </a:pPr>
              <a:r>
                <a:rPr lang="en-US" dirty="0" err="1">
                  <a:solidFill>
                    <a:srgbClr val="800000"/>
                  </a:solidFill>
                </a:rPr>
                <a:t>ArrayList</a:t>
              </a:r>
              <a:r>
                <a:rPr lang="en-US" dirty="0">
                  <a:solidFill>
                    <a:srgbClr val="800000"/>
                  </a:solidFill>
                </a:rPr>
                <a:t> &lt;</a:t>
              </a:r>
              <a:r>
                <a:rPr lang="en-US" dirty="0" smtClean="0">
                  <a:solidFill>
                    <a:srgbClr val="800000"/>
                  </a:solidFill>
                </a:rPr>
                <a:t>Integer&gt; vi=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&lt;</a:t>
              </a:r>
              <a:r>
                <a:rPr lang="en-US" dirty="0" smtClean="0">
                  <a:solidFill>
                    <a:srgbClr val="800000"/>
                  </a:solidFill>
                </a:rPr>
                <a:t>Integer&gt;(); </a:t>
              </a:r>
              <a:r>
                <a:rPr lang="en-US" dirty="0" smtClean="0">
                  <a:solidFill>
                    <a:srgbClr val="008000"/>
                  </a:solidFill>
                </a:rPr>
                <a:t>//only Integers</a:t>
              </a:r>
              <a:endParaRPr lang="en-US" dirty="0">
                <a:solidFill>
                  <a:srgbClr val="008000"/>
                </a:solidFill>
              </a:endParaRPr>
            </a:p>
          </p:txBody>
        </p:sp>
        <p:cxnSp>
          <p:nvCxnSpPr>
            <p:cNvPr id="35" name="Straight Connector 34"/>
            <p:cNvCxnSpPr/>
            <p:nvPr/>
          </p:nvCxnSpPr>
          <p:spPr bwMode="auto">
            <a:xfrm>
              <a:off x="18288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37" name="Straight Connector 36"/>
            <p:cNvCxnSpPr/>
            <p:nvPr/>
          </p:nvCxnSpPr>
          <p:spPr bwMode="auto">
            <a:xfrm flipV="1">
              <a:off x="2362200" y="3276600"/>
              <a:ext cx="37338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1" name="Straight Connector 40"/>
            <p:cNvCxnSpPr/>
            <p:nvPr/>
          </p:nvCxnSpPr>
          <p:spPr bwMode="auto">
            <a:xfrm>
              <a:off x="5334000" y="3657600"/>
              <a:ext cx="838200" cy="0"/>
            </a:xfrm>
            <a:prstGeom prst="line">
              <a:avLst/>
            </a:prstGeom>
            <a:solidFill>
              <a:schemeClr val="accent1"/>
            </a:solidFill>
            <a:ln w="28575" cap="flat" cmpd="sng" algn="ctr">
              <a:solidFill>
                <a:srgbClr val="800000"/>
              </a:solidFill>
              <a:prstDash val="solid"/>
              <a:round/>
              <a:headEnd type="none" w="med" len="med"/>
              <a:tailEnd type="none" w="med" len="med"/>
            </a:ln>
            <a:effectLst/>
          </p:spPr>
        </p:cxnSp>
        <p:cxnSp>
          <p:nvCxnSpPr>
            <p:cNvPr id="42" name="Straight Connector 41"/>
            <p:cNvCxnSpPr/>
            <p:nvPr/>
          </p:nvCxnSpPr>
          <p:spPr bwMode="auto">
            <a:xfrm flipV="1">
              <a:off x="5562600" y="3276600"/>
              <a:ext cx="533400" cy="381000"/>
            </a:xfrm>
            <a:prstGeom prst="line">
              <a:avLst/>
            </a:prstGeom>
            <a:solidFill>
              <a:schemeClr val="accent1"/>
            </a:solidFill>
            <a:ln w="28575" cap="flat" cmpd="sng" algn="ctr">
              <a:solidFill>
                <a:srgbClr val="800000"/>
              </a:solidFill>
              <a:prstDash val="solid"/>
              <a:round/>
              <a:headEnd type="none" w="med" len="med"/>
              <a:tailEnd type="none" w="med" len="med"/>
            </a:ln>
            <a:effectLst/>
          </p:spPr>
        </p:cxnSp>
      </p:grpSp>
    </p:spTree>
    <p:extLst>
      <p:ext uri="{BB962C8B-B14F-4D97-AF65-F5344CB8AC3E}">
        <p14:creationId xmlns:p14="http://schemas.microsoft.com/office/powerpoint/2010/main" val="42723104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dissolve">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0-#ppt_w/2"/>
                                          </p:val>
                                        </p:tav>
                                        <p:tav tm="100000">
                                          <p:val>
                                            <p:strVal val="#ppt_x"/>
                                          </p:val>
                                        </p:tav>
                                      </p:tavLst>
                                    </p:anim>
                                    <p:anim calcmode="lin" valueType="num">
                                      <p:cBhvr additive="base">
                                        <p:cTn id="1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381000" y="228600"/>
            <a:ext cx="8458200" cy="533400"/>
          </a:xfrm>
        </p:spPr>
        <p:txBody>
          <a:bodyPr/>
          <a:lstStyle/>
          <a:p>
            <a:r>
              <a:rPr lang="en-US" sz="2800" b="1" dirty="0" err="1" smtClean="0">
                <a:solidFill>
                  <a:srgbClr val="FF0000"/>
                </a:solidFill>
                <a:latin typeface="Times" charset="0"/>
                <a:ea typeface="ＭＳ Ｐゴシック" charset="0"/>
                <a:cs typeface="ＭＳ Ｐゴシック" charset="0"/>
              </a:rPr>
              <a:t>ArrayList</a:t>
            </a:r>
            <a:r>
              <a:rPr lang="en-US" sz="2800" b="1" dirty="0" smtClean="0">
                <a:solidFill>
                  <a:srgbClr val="FF0000"/>
                </a:solidFill>
                <a:latin typeface="Times" charset="0"/>
                <a:ea typeface="ＭＳ Ｐゴシック" charset="0"/>
                <a:cs typeface="ＭＳ Ｐゴシック" charset="0"/>
              </a:rPr>
              <a:t> to maintain list of Strings is cumbersome </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23</a:t>
            </a:fld>
            <a:endParaRPr lang="en-US" sz="1400"/>
          </a:p>
        </p:txBody>
      </p:sp>
      <p:sp>
        <p:nvSpPr>
          <p:cNvPr id="14" name="TextBox 13"/>
          <p:cNvSpPr txBox="1"/>
          <p:nvPr/>
        </p:nvSpPr>
        <p:spPr>
          <a:xfrm>
            <a:off x="533400" y="914400"/>
            <a:ext cx="4572000" cy="1508105"/>
          </a:xfrm>
          <a:prstGeom prst="rect">
            <a:avLst/>
          </a:prstGeom>
          <a:noFill/>
        </p:spPr>
        <p:txBody>
          <a:bodyPr wrap="square" rtlCol="0">
            <a:spAutoFit/>
          </a:bodyPr>
          <a:lstStyle/>
          <a:p>
            <a:r>
              <a:rPr lang="en-US" dirty="0" err="1">
                <a:solidFill>
                  <a:srgbClr val="800000"/>
                </a:solidFill>
              </a:rPr>
              <a:t>ArrayList</a:t>
            </a:r>
            <a:r>
              <a:rPr lang="en-US" dirty="0">
                <a:solidFill>
                  <a:srgbClr val="800000"/>
                </a:solidFill>
              </a:rPr>
              <a:t> v</a:t>
            </a:r>
            <a:r>
              <a:rPr lang="en-US" dirty="0" smtClean="0">
                <a:solidFill>
                  <a:srgbClr val="800000"/>
                </a:solidFill>
              </a:rPr>
              <a:t>= </a:t>
            </a:r>
            <a:r>
              <a:rPr lang="en-US" b="1" dirty="0" smtClean="0">
                <a:solidFill>
                  <a:srgbClr val="800000"/>
                </a:solidFill>
              </a:rPr>
              <a:t>new</a:t>
            </a:r>
            <a:r>
              <a:rPr lang="en-US" dirty="0" smtClean="0">
                <a:solidFill>
                  <a:srgbClr val="800000"/>
                </a:solidFill>
              </a:rPr>
              <a:t> </a:t>
            </a:r>
            <a:r>
              <a:rPr lang="en-US" dirty="0" err="1">
                <a:solidFill>
                  <a:srgbClr val="800000"/>
                </a:solidFill>
              </a:rPr>
              <a:t>ArrayList</a:t>
            </a:r>
            <a:r>
              <a:rPr lang="en-US" dirty="0">
                <a:solidFill>
                  <a:srgbClr val="800000"/>
                </a:solidFill>
              </a:rPr>
              <a:t> </a:t>
            </a:r>
            <a:r>
              <a:rPr lang="en-US" dirty="0" smtClean="0">
                <a:solidFill>
                  <a:srgbClr val="800000"/>
                </a:solidFill>
              </a:rPr>
              <a:t>();</a:t>
            </a:r>
          </a:p>
          <a:p>
            <a:pPr>
              <a:spcBef>
                <a:spcPts val="1200"/>
              </a:spcBef>
            </a:pPr>
            <a:r>
              <a:rPr lang="en-US" dirty="0" smtClean="0">
                <a:solidFill>
                  <a:srgbClr val="800000"/>
                </a:solidFill>
              </a:rPr>
              <a:t>… </a:t>
            </a:r>
            <a:r>
              <a:rPr lang="en-US" dirty="0" smtClean="0"/>
              <a:t>Store a bunch of Strings in v </a:t>
            </a:r>
            <a:r>
              <a:rPr lang="en-US" dirty="0" smtClean="0">
                <a:solidFill>
                  <a:srgbClr val="800000"/>
                </a:solidFill>
              </a:rPr>
              <a:t>…</a:t>
            </a:r>
          </a:p>
          <a:p>
            <a:pPr>
              <a:spcBef>
                <a:spcPts val="1200"/>
              </a:spcBef>
            </a:pPr>
            <a:r>
              <a:rPr lang="en-US" dirty="0" smtClean="0">
                <a:solidFill>
                  <a:srgbClr val="008000"/>
                </a:solidFill>
              </a:rPr>
              <a:t>// Get element 0, store its size in n</a:t>
            </a:r>
            <a:endParaRPr lang="en-US" dirty="0">
              <a:solidFill>
                <a:srgbClr val="008000"/>
              </a:solidFill>
            </a:endParaRPr>
          </a:p>
        </p:txBody>
      </p:sp>
      <p:grpSp>
        <p:nvGrpSpPr>
          <p:cNvPr id="97" name="Group 32"/>
          <p:cNvGrpSpPr>
            <a:grpSpLocks/>
          </p:cNvGrpSpPr>
          <p:nvPr/>
        </p:nvGrpSpPr>
        <p:grpSpPr bwMode="auto">
          <a:xfrm>
            <a:off x="5511376" y="2438399"/>
            <a:ext cx="3480224" cy="4114799"/>
            <a:chOff x="7631551" y="2811905"/>
            <a:chExt cx="1145009" cy="2293495"/>
          </a:xfrm>
        </p:grpSpPr>
        <p:sp>
          <p:nvSpPr>
            <p:cNvPr id="98" name="Rectangle 34"/>
            <p:cNvSpPr>
              <a:spLocks noChangeArrowheads="1"/>
            </p:cNvSpPr>
            <p:nvPr/>
          </p:nvSpPr>
          <p:spPr bwMode="auto">
            <a:xfrm>
              <a:off x="7631551" y="3048000"/>
              <a:ext cx="1112419" cy="20574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99" name="Rectangle 43"/>
            <p:cNvSpPr>
              <a:spLocks noChangeArrowheads="1"/>
            </p:cNvSpPr>
            <p:nvPr/>
          </p:nvSpPr>
          <p:spPr bwMode="auto">
            <a:xfrm>
              <a:off x="7653420" y="2811905"/>
              <a:ext cx="714498" cy="236095"/>
            </a:xfrm>
            <a:prstGeom prst="rect">
              <a:avLst/>
            </a:prstGeom>
            <a:solidFill>
              <a:srgbClr val="FFCC99"/>
            </a:solidFill>
            <a:ln w="9525">
              <a:solidFill>
                <a:srgbClr val="FFCC99"/>
              </a:solidFill>
              <a:miter lim="800000"/>
              <a:headEnd/>
              <a:tailEnd/>
            </a:ln>
          </p:spPr>
          <p:txBody>
            <a:bodyPr wrap="none" anchor="ctr"/>
            <a:lstStyle/>
            <a:p>
              <a:r>
                <a:rPr lang="en-US" dirty="0" err="1">
                  <a:solidFill>
                    <a:srgbClr val="800000"/>
                  </a:solidFill>
                </a:rPr>
                <a:t>ArrayList</a:t>
              </a:r>
              <a:r>
                <a:rPr lang="en-US" dirty="0">
                  <a:solidFill>
                    <a:srgbClr val="800000"/>
                  </a:solidFill>
                </a:rPr>
                <a:t> </a:t>
              </a:r>
              <a:r>
                <a:rPr lang="en-US" dirty="0" smtClean="0"/>
                <a:t>@x1</a:t>
              </a:r>
              <a:endParaRPr lang="en-US" dirty="0"/>
            </a:p>
          </p:txBody>
        </p:sp>
        <p:sp>
          <p:nvSpPr>
            <p:cNvPr id="101" name="TextBox 58"/>
            <p:cNvSpPr txBox="1">
              <a:spLocks noChangeArrowheads="1"/>
            </p:cNvSpPr>
            <p:nvPr/>
          </p:nvSpPr>
          <p:spPr bwMode="auto">
            <a:xfrm>
              <a:off x="8250087" y="3448987"/>
              <a:ext cx="498894" cy="25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err="1" smtClean="0">
                  <a:solidFill>
                    <a:srgbClr val="800000"/>
                  </a:solidFill>
                </a:rPr>
                <a:t>ArrayList</a:t>
              </a:r>
              <a:r>
                <a:rPr lang="en-US" dirty="0" smtClean="0">
                  <a:solidFill>
                    <a:srgbClr val="800000"/>
                  </a:solidFill>
                </a:rPr>
                <a:t> </a:t>
              </a:r>
              <a:endParaRPr lang="en-US" dirty="0">
                <a:solidFill>
                  <a:srgbClr val="FF42F4"/>
                </a:solidFill>
              </a:endParaRPr>
            </a:p>
          </p:txBody>
        </p:sp>
        <p:cxnSp>
          <p:nvCxnSpPr>
            <p:cNvPr id="102" name="Straight Connector 59"/>
            <p:cNvCxnSpPr>
              <a:cxnSpLocks noChangeShapeType="1"/>
            </p:cNvCxnSpPr>
            <p:nvPr/>
          </p:nvCxnSpPr>
          <p:spPr bwMode="auto">
            <a:xfrm>
              <a:off x="7665955" y="3423653"/>
              <a:ext cx="1020845" cy="0"/>
            </a:xfrm>
            <a:prstGeom prst="line">
              <a:avLst/>
            </a:prstGeom>
            <a:noFill/>
            <a:ln w="25400">
              <a:solidFill>
                <a:srgbClr val="E41900"/>
              </a:solidFill>
              <a:round/>
              <a:headEnd/>
              <a:tailEnd/>
            </a:ln>
            <a:extLst>
              <a:ext uri="{909E8E84-426E-40dd-AFC4-6F175D3DCCD1}">
                <a14:hiddenFill xmlns:a14="http://schemas.microsoft.com/office/drawing/2010/main">
                  <a:noFill/>
                </a14:hiddenFill>
              </a:ext>
            </a:extLst>
          </p:spPr>
        </p:cxnSp>
        <p:sp>
          <p:nvSpPr>
            <p:cNvPr id="103" name="TextBox 61"/>
            <p:cNvSpPr txBox="1">
              <a:spLocks noChangeArrowheads="1"/>
            </p:cNvSpPr>
            <p:nvPr/>
          </p:nvSpPr>
          <p:spPr bwMode="auto">
            <a:xfrm>
              <a:off x="8335327" y="3066738"/>
              <a:ext cx="441233" cy="257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dirty="0">
                  <a:solidFill>
                    <a:srgbClr val="FF42F4"/>
                  </a:solidFill>
                </a:rPr>
                <a:t>Object</a:t>
              </a:r>
            </a:p>
          </p:txBody>
        </p:sp>
      </p:grpSp>
      <p:sp>
        <p:nvSpPr>
          <p:cNvPr id="9" name="TextBox 8"/>
          <p:cNvSpPr txBox="1"/>
          <p:nvPr/>
        </p:nvSpPr>
        <p:spPr>
          <a:xfrm>
            <a:off x="5638800" y="3657600"/>
            <a:ext cx="3124200" cy="1200328"/>
          </a:xfrm>
          <a:prstGeom prst="rect">
            <a:avLst/>
          </a:prstGeom>
          <a:noFill/>
        </p:spPr>
        <p:txBody>
          <a:bodyPr wrap="square" rtlCol="0">
            <a:spAutoFit/>
          </a:bodyPr>
          <a:lstStyle/>
          <a:p>
            <a:r>
              <a:rPr lang="en-US" dirty="0" smtClean="0"/>
              <a:t>Fields that</a:t>
            </a:r>
          </a:p>
          <a:p>
            <a:r>
              <a:rPr lang="en-US" dirty="0"/>
              <a:t>c</a:t>
            </a:r>
            <a:r>
              <a:rPr lang="en-US" dirty="0" smtClean="0"/>
              <a:t>ontain a list of objects</a:t>
            </a:r>
          </a:p>
          <a:p>
            <a:r>
              <a:rPr lang="en-US" dirty="0" smtClean="0"/>
              <a:t>(o</a:t>
            </a:r>
            <a:r>
              <a:rPr lang="en-US" sz="2800" baseline="-25000" dirty="0" smtClean="0"/>
              <a:t>0</a:t>
            </a:r>
            <a:r>
              <a:rPr lang="en-US" dirty="0" smtClean="0"/>
              <a:t>, o</a:t>
            </a:r>
            <a:r>
              <a:rPr lang="en-US" baseline="-25000" dirty="0" smtClean="0"/>
              <a:t>1</a:t>
            </a:r>
            <a:r>
              <a:rPr lang="en-US" dirty="0" smtClean="0"/>
              <a:t>, …, </a:t>
            </a:r>
            <a:r>
              <a:rPr lang="en-US" dirty="0" err="1" smtClean="0"/>
              <a:t>o</a:t>
            </a:r>
            <a:r>
              <a:rPr lang="en-US" sz="2800" baseline="-25000" dirty="0" err="1" smtClean="0"/>
              <a:t>size</a:t>
            </a:r>
            <a:r>
              <a:rPr lang="en-US" sz="2800" baseline="-25000" dirty="0" smtClean="0"/>
              <a:t>()-1</a:t>
            </a:r>
            <a:r>
              <a:rPr lang="en-US" dirty="0" smtClean="0"/>
              <a:t>)</a:t>
            </a:r>
            <a:endParaRPr lang="en-US" baseline="-25000" dirty="0"/>
          </a:p>
        </p:txBody>
      </p:sp>
      <p:sp>
        <p:nvSpPr>
          <p:cNvPr id="10" name="TextBox 9"/>
          <p:cNvSpPr txBox="1"/>
          <p:nvPr/>
        </p:nvSpPr>
        <p:spPr>
          <a:xfrm>
            <a:off x="5601436" y="4953000"/>
            <a:ext cx="3466364" cy="1569660"/>
          </a:xfrm>
          <a:prstGeom prst="rect">
            <a:avLst/>
          </a:prstGeom>
          <a:noFill/>
        </p:spPr>
        <p:txBody>
          <a:bodyPr wrap="none" rtlCol="0">
            <a:spAutoFit/>
          </a:bodyPr>
          <a:lstStyle/>
          <a:p>
            <a:r>
              <a:rPr lang="en-US" dirty="0" smtClean="0"/>
              <a:t>Vector()      add(Object)</a:t>
            </a:r>
          </a:p>
          <a:p>
            <a:r>
              <a:rPr lang="en-US" dirty="0"/>
              <a:t>g</a:t>
            </a:r>
            <a:r>
              <a:rPr lang="en-US" dirty="0" smtClean="0"/>
              <a:t>et(</a:t>
            </a:r>
            <a:r>
              <a:rPr lang="en-US" dirty="0" err="1" smtClean="0"/>
              <a:t>int</a:t>
            </a:r>
            <a:r>
              <a:rPr lang="en-US" dirty="0" smtClean="0"/>
              <a:t>)       size()</a:t>
            </a:r>
          </a:p>
          <a:p>
            <a:r>
              <a:rPr lang="en-US" dirty="0" smtClean="0"/>
              <a:t>remove()    set(</a:t>
            </a:r>
            <a:r>
              <a:rPr lang="en-US" dirty="0" err="1" smtClean="0"/>
              <a:t>int</a:t>
            </a:r>
            <a:r>
              <a:rPr lang="en-US" dirty="0" smtClean="0"/>
              <a:t>, Object)</a:t>
            </a:r>
          </a:p>
          <a:p>
            <a:r>
              <a:rPr lang="en-US" dirty="0" smtClean="0"/>
              <a:t>…</a:t>
            </a:r>
            <a:endParaRPr lang="en-US" dirty="0"/>
          </a:p>
        </p:txBody>
      </p:sp>
      <p:grpSp>
        <p:nvGrpSpPr>
          <p:cNvPr id="51" name="Group 50"/>
          <p:cNvGrpSpPr/>
          <p:nvPr/>
        </p:nvGrpSpPr>
        <p:grpSpPr>
          <a:xfrm>
            <a:off x="609600" y="6015335"/>
            <a:ext cx="3810000" cy="614065"/>
            <a:chOff x="3928646" y="2971800"/>
            <a:chExt cx="3810000" cy="614065"/>
          </a:xfrm>
        </p:grpSpPr>
        <p:sp>
          <p:nvSpPr>
            <p:cNvPr id="52" name="TextBox 51"/>
            <p:cNvSpPr txBox="1"/>
            <p:nvPr/>
          </p:nvSpPr>
          <p:spPr>
            <a:xfrm>
              <a:off x="3928646" y="2971800"/>
              <a:ext cx="338554" cy="461665"/>
            </a:xfrm>
            <a:prstGeom prst="rect">
              <a:avLst/>
            </a:prstGeom>
            <a:noFill/>
          </p:spPr>
          <p:txBody>
            <a:bodyPr wrap="none" rtlCol="0">
              <a:spAutoFit/>
            </a:bodyPr>
            <a:lstStyle/>
            <a:p>
              <a:r>
                <a:rPr lang="en-US" dirty="0"/>
                <a:t>v</a:t>
              </a:r>
            </a:p>
          </p:txBody>
        </p:sp>
        <p:sp>
          <p:nvSpPr>
            <p:cNvPr id="53" name="TextBox 52"/>
            <p:cNvSpPr txBox="1"/>
            <p:nvPr/>
          </p:nvSpPr>
          <p:spPr>
            <a:xfrm>
              <a:off x="4267200" y="2971800"/>
              <a:ext cx="2049359" cy="461665"/>
            </a:xfrm>
            <a:prstGeom prst="rect">
              <a:avLst/>
            </a:prstGeom>
            <a:noFill/>
            <a:ln w="25400">
              <a:solidFill>
                <a:srgbClr val="800000"/>
              </a:solidFill>
            </a:ln>
          </p:spPr>
          <p:txBody>
            <a:bodyPr wrap="none" rtlCol="0">
              <a:spAutoFit/>
            </a:bodyPr>
            <a:lstStyle/>
            <a:p>
              <a:r>
                <a:rPr lang="en-US" dirty="0" smtClean="0">
                  <a:solidFill>
                    <a:srgbClr val="800000"/>
                  </a:solidFill>
                </a:rPr>
                <a:t>ArrayList</a:t>
              </a:r>
              <a:r>
                <a:rPr lang="en-US" dirty="0" smtClean="0"/>
                <a:t>@x1</a:t>
              </a:r>
              <a:endParaRPr lang="en-US" dirty="0"/>
            </a:p>
          </p:txBody>
        </p:sp>
        <p:sp>
          <p:nvSpPr>
            <p:cNvPr id="54" name="TextBox 53"/>
            <p:cNvSpPr txBox="1"/>
            <p:nvPr/>
          </p:nvSpPr>
          <p:spPr>
            <a:xfrm>
              <a:off x="6348522" y="3124200"/>
              <a:ext cx="1390124" cy="461665"/>
            </a:xfrm>
            <a:prstGeom prst="rect">
              <a:avLst/>
            </a:prstGeom>
            <a:noFill/>
          </p:spPr>
          <p:txBody>
            <a:bodyPr wrap="none" rtlCol="0">
              <a:spAutoFit/>
            </a:bodyPr>
            <a:lstStyle/>
            <a:p>
              <a:r>
                <a:rPr lang="en-US" dirty="0" err="1">
                  <a:solidFill>
                    <a:srgbClr val="800000"/>
                  </a:solidFill>
                </a:rPr>
                <a:t>ArrayList</a:t>
              </a:r>
              <a:r>
                <a:rPr lang="en-US" dirty="0">
                  <a:solidFill>
                    <a:srgbClr val="800000"/>
                  </a:solidFill>
                </a:rPr>
                <a:t> </a:t>
              </a:r>
              <a:endParaRPr lang="en-US" dirty="0"/>
            </a:p>
          </p:txBody>
        </p:sp>
      </p:grpSp>
      <p:sp>
        <p:nvSpPr>
          <p:cNvPr id="3" name="TextBox 2"/>
          <p:cNvSpPr txBox="1"/>
          <p:nvPr/>
        </p:nvSpPr>
        <p:spPr>
          <a:xfrm>
            <a:off x="5029200" y="1443335"/>
            <a:ext cx="3706964" cy="461665"/>
          </a:xfrm>
          <a:prstGeom prst="rect">
            <a:avLst/>
          </a:prstGeom>
          <a:solidFill>
            <a:srgbClr val="FFF0AA"/>
          </a:solidFill>
        </p:spPr>
        <p:txBody>
          <a:bodyPr wrap="none" rtlCol="0">
            <a:spAutoFit/>
          </a:bodyPr>
          <a:lstStyle/>
          <a:p>
            <a:r>
              <a:rPr lang="en-US" dirty="0" smtClean="0"/>
              <a:t>—Only Strings, nothing else</a:t>
            </a:r>
            <a:endParaRPr lang="en-US" dirty="0"/>
          </a:p>
        </p:txBody>
      </p:sp>
      <p:sp>
        <p:nvSpPr>
          <p:cNvPr id="6" name="TextBox 5"/>
          <p:cNvSpPr txBox="1"/>
          <p:nvPr/>
        </p:nvSpPr>
        <p:spPr>
          <a:xfrm>
            <a:off x="533400" y="2438400"/>
            <a:ext cx="4894189" cy="830997"/>
          </a:xfrm>
          <a:prstGeom prst="rect">
            <a:avLst/>
          </a:prstGeom>
          <a:noFill/>
        </p:spPr>
        <p:txBody>
          <a:bodyPr wrap="none" rtlCol="0">
            <a:spAutoFit/>
          </a:bodyPr>
          <a:lstStyle/>
          <a:p>
            <a:r>
              <a:rPr lang="en-US" dirty="0" smtClean="0">
                <a:solidFill>
                  <a:srgbClr val="800000"/>
                </a:solidFill>
              </a:rPr>
              <a:t>String </a:t>
            </a:r>
            <a:r>
              <a:rPr lang="en-US" dirty="0" err="1" smtClean="0">
                <a:solidFill>
                  <a:srgbClr val="800000"/>
                </a:solidFill>
              </a:rPr>
              <a:t>ob</a:t>
            </a:r>
            <a:r>
              <a:rPr lang="en-US" dirty="0" smtClean="0">
                <a:solidFill>
                  <a:srgbClr val="800000"/>
                </a:solidFill>
              </a:rPr>
              <a:t>= ((String) </a:t>
            </a:r>
            <a:r>
              <a:rPr lang="en-US" dirty="0" err="1" smtClean="0">
                <a:solidFill>
                  <a:srgbClr val="800000"/>
                </a:solidFill>
              </a:rPr>
              <a:t>v.get</a:t>
            </a:r>
            <a:r>
              <a:rPr lang="en-US" dirty="0" smtClean="0">
                <a:solidFill>
                  <a:srgbClr val="800000"/>
                </a:solidFill>
              </a:rPr>
              <a:t>(0)).length();</a:t>
            </a:r>
          </a:p>
          <a:p>
            <a:r>
              <a:rPr lang="en-US" b="1" dirty="0" err="1">
                <a:solidFill>
                  <a:srgbClr val="800000"/>
                </a:solidFill>
              </a:rPr>
              <a:t>i</a:t>
            </a:r>
            <a:r>
              <a:rPr lang="en-US" b="1" dirty="0" err="1" smtClean="0">
                <a:solidFill>
                  <a:srgbClr val="800000"/>
                </a:solidFill>
              </a:rPr>
              <a:t>nt</a:t>
            </a:r>
            <a:r>
              <a:rPr lang="en-US" dirty="0" smtClean="0">
                <a:solidFill>
                  <a:srgbClr val="800000"/>
                </a:solidFill>
              </a:rPr>
              <a:t> n= </a:t>
            </a:r>
            <a:r>
              <a:rPr lang="en-US" dirty="0" err="1" smtClean="0">
                <a:solidFill>
                  <a:srgbClr val="800000"/>
                </a:solidFill>
              </a:rPr>
              <a:t>ob.size</a:t>
            </a:r>
            <a:r>
              <a:rPr lang="en-US" dirty="0" smtClean="0">
                <a:solidFill>
                  <a:srgbClr val="800000"/>
                </a:solidFill>
              </a:rPr>
              <a:t>(); </a:t>
            </a:r>
            <a:endParaRPr lang="en-US" dirty="0">
              <a:solidFill>
                <a:srgbClr val="800000"/>
              </a:solidFill>
            </a:endParaRPr>
          </a:p>
        </p:txBody>
      </p:sp>
      <p:sp>
        <p:nvSpPr>
          <p:cNvPr id="7" name="TextBox 6"/>
          <p:cNvSpPr txBox="1"/>
          <p:nvPr/>
        </p:nvSpPr>
        <p:spPr>
          <a:xfrm>
            <a:off x="457200" y="3352800"/>
            <a:ext cx="4680037" cy="1200328"/>
          </a:xfrm>
          <a:prstGeom prst="rect">
            <a:avLst/>
          </a:prstGeom>
          <a:solidFill>
            <a:srgbClr val="FCFFE0"/>
          </a:solidFill>
        </p:spPr>
        <p:txBody>
          <a:bodyPr wrap="none" rtlCol="0">
            <a:spAutoFit/>
          </a:bodyPr>
          <a:lstStyle/>
          <a:p>
            <a:r>
              <a:rPr lang="en-US" dirty="0" smtClean="0"/>
              <a:t>All elements of </a:t>
            </a:r>
            <a:r>
              <a:rPr lang="en-US" dirty="0" smtClean="0">
                <a:solidFill>
                  <a:srgbClr val="800000"/>
                </a:solidFill>
              </a:rPr>
              <a:t>v</a:t>
            </a:r>
            <a:r>
              <a:rPr lang="en-US" dirty="0" smtClean="0"/>
              <a:t> are of type </a:t>
            </a:r>
            <a:r>
              <a:rPr lang="en-US" dirty="0" smtClean="0">
                <a:solidFill>
                  <a:srgbClr val="800000"/>
                </a:solidFill>
              </a:rPr>
              <a:t>Object</a:t>
            </a:r>
            <a:r>
              <a:rPr lang="en-US" dirty="0" smtClean="0"/>
              <a:t>.</a:t>
            </a:r>
          </a:p>
          <a:p>
            <a:r>
              <a:rPr lang="en-US" dirty="0" smtClean="0"/>
              <a:t>So, to get the size of element 0, you</a:t>
            </a:r>
          </a:p>
          <a:p>
            <a:r>
              <a:rPr lang="en-US" dirty="0"/>
              <a:t>f</a:t>
            </a:r>
            <a:r>
              <a:rPr lang="en-US" dirty="0" smtClean="0"/>
              <a:t>irst have to cast it to </a:t>
            </a:r>
            <a:r>
              <a:rPr lang="en-US" dirty="0" smtClean="0">
                <a:solidFill>
                  <a:srgbClr val="800000"/>
                </a:solidFill>
              </a:rPr>
              <a:t>String</a:t>
            </a:r>
            <a:r>
              <a:rPr lang="en-US" dirty="0" smtClean="0"/>
              <a:t>.</a:t>
            </a:r>
            <a:endParaRPr lang="en-US" dirty="0"/>
          </a:p>
        </p:txBody>
      </p:sp>
      <p:sp>
        <p:nvSpPr>
          <p:cNvPr id="25" name="TextBox 24"/>
          <p:cNvSpPr txBox="1"/>
          <p:nvPr/>
        </p:nvSpPr>
        <p:spPr>
          <a:xfrm>
            <a:off x="533401" y="4884003"/>
            <a:ext cx="4495800" cy="830997"/>
          </a:xfrm>
          <a:prstGeom prst="rect">
            <a:avLst/>
          </a:prstGeom>
          <a:solidFill>
            <a:srgbClr val="FFD6E2"/>
          </a:solidFill>
        </p:spPr>
        <p:txBody>
          <a:bodyPr wrap="square" rtlCol="0">
            <a:spAutoFit/>
          </a:bodyPr>
          <a:lstStyle/>
          <a:p>
            <a:r>
              <a:rPr lang="en-US" dirty="0" smtClean="0"/>
              <a:t>Make mistake, put an Integer in v?</a:t>
            </a:r>
          </a:p>
          <a:p>
            <a:r>
              <a:rPr lang="en-US" dirty="0" smtClean="0"/>
              <a:t>May not catch error for some time.</a:t>
            </a:r>
            <a:endParaRPr lang="en-US" dirty="0"/>
          </a:p>
        </p:txBody>
      </p:sp>
    </p:spTree>
    <p:extLst>
      <p:ext uri="{BB962C8B-B14F-4D97-AF65-F5344CB8AC3E}">
        <p14:creationId xmlns:p14="http://schemas.microsoft.com/office/powerpoint/2010/main" val="1476601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Generics allow us to say we want Vector of Strings only</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24</a:t>
            </a:fld>
            <a:endParaRPr lang="en-US" sz="1400"/>
          </a:p>
        </p:txBody>
      </p:sp>
      <p:sp>
        <p:nvSpPr>
          <p:cNvPr id="14" name="TextBox 13"/>
          <p:cNvSpPr txBox="1"/>
          <p:nvPr/>
        </p:nvSpPr>
        <p:spPr>
          <a:xfrm>
            <a:off x="304800" y="838200"/>
            <a:ext cx="7620000" cy="1354217"/>
          </a:xfrm>
          <a:prstGeom prst="rect">
            <a:avLst/>
          </a:prstGeom>
          <a:noFill/>
        </p:spPr>
        <p:txBody>
          <a:bodyPr wrap="square" rtlCol="0">
            <a:spAutoFit/>
          </a:bodyPr>
          <a:lstStyle/>
          <a:p>
            <a:r>
              <a:rPr lang="en-US" dirty="0" smtClean="0">
                <a:solidFill>
                  <a:srgbClr val="800000"/>
                </a:solidFill>
              </a:rPr>
              <a:t>API specs: Vector declared like this:</a:t>
            </a:r>
          </a:p>
          <a:p>
            <a:pPr>
              <a:spcBef>
                <a:spcPts val="1200"/>
              </a:spcBef>
            </a:pPr>
            <a:r>
              <a:rPr lang="en-US" b="1" dirty="0"/>
              <a:t>public</a:t>
            </a:r>
            <a:r>
              <a:rPr lang="en-US" dirty="0"/>
              <a:t> </a:t>
            </a:r>
            <a:r>
              <a:rPr lang="en-US" b="1" dirty="0"/>
              <a:t>class</a:t>
            </a:r>
            <a:r>
              <a:rPr lang="en-US" dirty="0"/>
              <a:t> Vector&lt;E</a:t>
            </a:r>
            <a:r>
              <a:rPr lang="en-US" dirty="0" smtClean="0"/>
              <a:t>&gt;</a:t>
            </a:r>
            <a:r>
              <a:rPr lang="en-US" dirty="0"/>
              <a:t> </a:t>
            </a:r>
            <a:r>
              <a:rPr lang="en-US" b="1" dirty="0" smtClean="0"/>
              <a:t>extends</a:t>
            </a:r>
            <a:r>
              <a:rPr lang="en-US" dirty="0" smtClean="0"/>
              <a:t> </a:t>
            </a:r>
            <a:r>
              <a:rPr lang="en-US" dirty="0" err="1" smtClean="0"/>
              <a:t>AbstractList</a:t>
            </a:r>
            <a:r>
              <a:rPr lang="en-US" dirty="0" smtClean="0"/>
              <a:t>&lt;E&gt;</a:t>
            </a:r>
            <a:br>
              <a:rPr lang="en-US" dirty="0" smtClean="0"/>
            </a:br>
            <a:r>
              <a:rPr lang="en-US" dirty="0" smtClean="0"/>
              <a:t>                                       </a:t>
            </a:r>
            <a:r>
              <a:rPr lang="en-US" b="1" dirty="0" smtClean="0"/>
              <a:t>implements</a:t>
            </a:r>
            <a:r>
              <a:rPr lang="en-US" dirty="0"/>
              <a:t> </a:t>
            </a:r>
            <a:r>
              <a:rPr lang="en-US" dirty="0" smtClean="0"/>
              <a:t>List&lt;E&gt; … { … }</a:t>
            </a:r>
            <a:endParaRPr lang="en-US" dirty="0">
              <a:solidFill>
                <a:srgbClr val="008000"/>
              </a:solidFill>
            </a:endParaRPr>
          </a:p>
        </p:txBody>
      </p:sp>
      <p:sp>
        <p:nvSpPr>
          <p:cNvPr id="6" name="TextBox 5"/>
          <p:cNvSpPr txBox="1"/>
          <p:nvPr/>
        </p:nvSpPr>
        <p:spPr>
          <a:xfrm>
            <a:off x="304800" y="2514600"/>
            <a:ext cx="8077200" cy="3200876"/>
          </a:xfrm>
          <a:prstGeom prst="rect">
            <a:avLst/>
          </a:prstGeom>
          <a:noFill/>
        </p:spPr>
        <p:txBody>
          <a:bodyPr wrap="square" rtlCol="0">
            <a:spAutoFit/>
          </a:bodyPr>
          <a:lstStyle/>
          <a:p>
            <a:r>
              <a:rPr lang="en-US" dirty="0" smtClean="0">
                <a:solidFill>
                  <a:srgbClr val="3366FF"/>
                </a:solidFill>
              </a:rPr>
              <a:t>Full understanding of generics is not given in this recitation.</a:t>
            </a:r>
          </a:p>
          <a:p>
            <a:r>
              <a:rPr lang="en-US" dirty="0" smtClean="0">
                <a:solidFill>
                  <a:srgbClr val="3366FF"/>
                </a:solidFill>
              </a:rPr>
              <a:t>E.g. We do not show you how to write a generic class.</a:t>
            </a:r>
          </a:p>
          <a:p>
            <a:endParaRPr lang="en-US" dirty="0" smtClean="0">
              <a:solidFill>
                <a:srgbClr val="3366FF"/>
              </a:solidFill>
            </a:endParaRPr>
          </a:p>
          <a:p>
            <a:r>
              <a:rPr lang="en-US" b="1" dirty="0" smtClean="0">
                <a:solidFill>
                  <a:srgbClr val="3366FF"/>
                </a:solidFill>
              </a:rPr>
              <a:t>Important point</a:t>
            </a:r>
            <a:r>
              <a:rPr lang="en-US" dirty="0" smtClean="0">
                <a:solidFill>
                  <a:srgbClr val="3366FF"/>
                </a:solidFill>
              </a:rPr>
              <a:t>: When you want to use a class that is defined like </a:t>
            </a:r>
            <a:r>
              <a:rPr lang="en-US" dirty="0" smtClean="0">
                <a:solidFill>
                  <a:srgbClr val="800000"/>
                </a:solidFill>
              </a:rPr>
              <a:t>Vector</a:t>
            </a:r>
            <a:r>
              <a:rPr lang="en-US" dirty="0" smtClean="0">
                <a:solidFill>
                  <a:srgbClr val="3366FF"/>
                </a:solidFill>
              </a:rPr>
              <a:t> above, you can write</a:t>
            </a:r>
            <a:endParaRPr lang="en-US" dirty="0">
              <a:solidFill>
                <a:srgbClr val="3366FF"/>
              </a:solidFill>
            </a:endParaRPr>
          </a:p>
          <a:p>
            <a:pPr>
              <a:spcBef>
                <a:spcPts val="600"/>
              </a:spcBef>
              <a:spcAft>
                <a:spcPts val="600"/>
              </a:spcAft>
            </a:pPr>
            <a:r>
              <a:rPr lang="en-US" dirty="0" smtClean="0">
                <a:solidFill>
                  <a:srgbClr val="3366FF"/>
                </a:solidFill>
              </a:rPr>
              <a:t>      </a:t>
            </a:r>
            <a:r>
              <a:rPr lang="en-US" dirty="0" smtClean="0">
                <a:solidFill>
                  <a:srgbClr val="800000"/>
                </a:solidFill>
              </a:rPr>
              <a:t>Vector&lt;C&gt; v= </a:t>
            </a:r>
            <a:r>
              <a:rPr lang="en-US" b="1" dirty="0" smtClean="0">
                <a:solidFill>
                  <a:srgbClr val="800000"/>
                </a:solidFill>
              </a:rPr>
              <a:t>new</a:t>
            </a:r>
            <a:r>
              <a:rPr lang="en-US" dirty="0" smtClean="0">
                <a:solidFill>
                  <a:srgbClr val="800000"/>
                </a:solidFill>
              </a:rPr>
              <a:t> Vector&lt;C&gt;(…);</a:t>
            </a:r>
          </a:p>
          <a:p>
            <a:r>
              <a:rPr lang="en-US" dirty="0" smtClean="0">
                <a:solidFill>
                  <a:srgbClr val="3366FF"/>
                </a:solidFill>
              </a:rPr>
              <a:t>to have </a:t>
            </a:r>
            <a:r>
              <a:rPr lang="en-US" dirty="0" smtClean="0">
                <a:solidFill>
                  <a:srgbClr val="800000"/>
                </a:solidFill>
              </a:rPr>
              <a:t>v </a:t>
            </a:r>
            <a:r>
              <a:rPr lang="en-US" dirty="0" smtClean="0">
                <a:solidFill>
                  <a:srgbClr val="3366FF"/>
                </a:solidFill>
              </a:rPr>
              <a:t>contain a </a:t>
            </a:r>
            <a:r>
              <a:rPr lang="en-US" dirty="0" smtClean="0">
                <a:solidFill>
                  <a:srgbClr val="800000"/>
                </a:solidFill>
              </a:rPr>
              <a:t>Vector </a:t>
            </a:r>
            <a:r>
              <a:rPr lang="en-US" dirty="0" smtClean="0">
                <a:solidFill>
                  <a:srgbClr val="3366FF"/>
                </a:solidFill>
              </a:rPr>
              <a:t>object whose elements HAVE to be of class </a:t>
            </a:r>
            <a:r>
              <a:rPr lang="en-US" dirty="0">
                <a:solidFill>
                  <a:srgbClr val="800000"/>
                </a:solidFill>
              </a:rPr>
              <a:t>C</a:t>
            </a:r>
            <a:r>
              <a:rPr lang="en-US" dirty="0" smtClean="0">
                <a:solidFill>
                  <a:srgbClr val="3366FF"/>
                </a:solidFill>
              </a:rPr>
              <a:t>, and when retrieving an element from </a:t>
            </a:r>
            <a:r>
              <a:rPr lang="en-US" dirty="0">
                <a:solidFill>
                  <a:srgbClr val="800000"/>
                </a:solidFill>
              </a:rPr>
              <a:t>v</a:t>
            </a:r>
            <a:r>
              <a:rPr lang="en-US" dirty="0" smtClean="0">
                <a:solidFill>
                  <a:srgbClr val="3366FF"/>
                </a:solidFill>
              </a:rPr>
              <a:t>, its class is </a:t>
            </a:r>
            <a:r>
              <a:rPr lang="en-US" dirty="0">
                <a:solidFill>
                  <a:srgbClr val="800000"/>
                </a:solidFill>
              </a:rPr>
              <a:t>C</a:t>
            </a:r>
            <a:r>
              <a:rPr lang="en-US" dirty="0" smtClean="0">
                <a:solidFill>
                  <a:srgbClr val="3366FF"/>
                </a:solidFill>
              </a:rPr>
              <a:t>.</a:t>
            </a:r>
            <a:endParaRPr lang="en-US" dirty="0">
              <a:solidFill>
                <a:srgbClr val="3366FF"/>
              </a:solidFill>
            </a:endParaRPr>
          </a:p>
        </p:txBody>
      </p:sp>
    </p:spTree>
    <p:extLst>
      <p:ext uri="{BB962C8B-B14F-4D97-AF65-F5344CB8AC3E}">
        <p14:creationId xmlns:p14="http://schemas.microsoft.com/office/powerpoint/2010/main" val="29868224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Parsing Arithmetic Expressions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25</a:t>
            </a:fld>
            <a:endParaRPr lang="en-US" sz="1400"/>
          </a:p>
        </p:txBody>
      </p:sp>
      <p:sp>
        <p:nvSpPr>
          <p:cNvPr id="14" name="TextBox 13"/>
          <p:cNvSpPr txBox="1"/>
          <p:nvPr/>
        </p:nvSpPr>
        <p:spPr>
          <a:xfrm>
            <a:off x="304800" y="1752600"/>
            <a:ext cx="7924800" cy="2462213"/>
          </a:xfrm>
          <a:prstGeom prst="rect">
            <a:avLst/>
          </a:prstGeom>
          <a:noFill/>
        </p:spPr>
        <p:txBody>
          <a:bodyPr wrap="square" rtlCol="0">
            <a:spAutoFit/>
          </a:bodyPr>
          <a:lstStyle/>
          <a:p>
            <a:r>
              <a:rPr lang="en-US" dirty="0" smtClean="0">
                <a:solidFill>
                  <a:srgbClr val="800000"/>
                </a:solidFill>
              </a:rPr>
              <a:t>We show you a real grammar for arithmetic expressions with integer operands; operations +, -, *, /; and parentheses ( ). It gives precedence to multiplicative operations.</a:t>
            </a:r>
            <a:endParaRPr lang="en-US" dirty="0">
              <a:solidFill>
                <a:srgbClr val="800000"/>
              </a:solidFill>
            </a:endParaRPr>
          </a:p>
          <a:p>
            <a:pPr>
              <a:spcBef>
                <a:spcPts val="1200"/>
              </a:spcBef>
            </a:pPr>
            <a:r>
              <a:rPr lang="en-US" dirty="0" smtClean="0">
                <a:solidFill>
                  <a:srgbClr val="800000"/>
                </a:solidFill>
              </a:rPr>
              <a:t>We write a recursive descent parser for the grammar and have it generate instructions for a stack machine (explained later). You learn about infix, postfix, and prefix expressions.</a:t>
            </a:r>
            <a:endParaRPr lang="en-US" dirty="0" smtClean="0">
              <a:solidFill>
                <a:srgbClr val="000000"/>
              </a:solidFill>
            </a:endParaRPr>
          </a:p>
        </p:txBody>
      </p:sp>
      <p:sp>
        <p:nvSpPr>
          <p:cNvPr id="6" name="TextBox 5"/>
          <p:cNvSpPr txBox="1"/>
          <p:nvPr/>
        </p:nvSpPr>
        <p:spPr>
          <a:xfrm>
            <a:off x="304800" y="838200"/>
            <a:ext cx="7364046" cy="830997"/>
          </a:xfrm>
          <a:prstGeom prst="rect">
            <a:avLst/>
          </a:prstGeom>
          <a:noFill/>
        </p:spPr>
        <p:txBody>
          <a:bodyPr wrap="square" rtlCol="0">
            <a:spAutoFit/>
          </a:bodyPr>
          <a:lstStyle/>
          <a:p>
            <a:r>
              <a:rPr lang="en-US" dirty="0" smtClean="0">
                <a:solidFill>
                  <a:srgbClr val="3366FF"/>
                </a:solidFill>
              </a:rPr>
              <a:t>Introduced in lecture briefly, to show use of grammars and recursion. Done more thoroughly and carefully here.</a:t>
            </a:r>
            <a:endParaRPr lang="en-US" dirty="0">
              <a:solidFill>
                <a:srgbClr val="3366FF"/>
              </a:solidFill>
            </a:endParaRPr>
          </a:p>
        </p:txBody>
      </p:sp>
      <p:sp>
        <p:nvSpPr>
          <p:cNvPr id="8" name="TextBox 7"/>
          <p:cNvSpPr txBox="1"/>
          <p:nvPr/>
        </p:nvSpPr>
        <p:spPr>
          <a:xfrm>
            <a:off x="381000" y="4419600"/>
            <a:ext cx="8229600" cy="1938992"/>
          </a:xfrm>
          <a:prstGeom prst="rect">
            <a:avLst/>
          </a:prstGeom>
          <a:noFill/>
        </p:spPr>
        <p:txBody>
          <a:bodyPr wrap="square" rtlCol="0">
            <a:spAutoFit/>
          </a:bodyPr>
          <a:lstStyle/>
          <a:p>
            <a:r>
              <a:rPr lang="en-US" dirty="0" smtClean="0">
                <a:solidFill>
                  <a:srgbClr val="0000FF"/>
                </a:solidFill>
              </a:rPr>
              <a:t>Historical note</a:t>
            </a:r>
            <a:r>
              <a:rPr lang="en-US" dirty="0" smtClean="0"/>
              <a:t>: Gries wrote the first text on compiler writing, in 1971. It was the first text written/printed on computer, using a simple formatting application. It was typed on punch cards. You can see the cards in the </a:t>
            </a:r>
            <a:r>
              <a:rPr lang="en-US" dirty="0"/>
              <a:t>Stanford museum; </a:t>
            </a:r>
            <a:r>
              <a:rPr lang="en-US" dirty="0" smtClean="0"/>
              <a:t>visit </a:t>
            </a:r>
            <a:r>
              <a:rPr lang="en-US" dirty="0" err="1" smtClean="0"/>
              <a:t>infolab.stanford.edu</a:t>
            </a:r>
            <a:r>
              <a:rPr lang="en-US" dirty="0"/>
              <a:t>/pub/</a:t>
            </a:r>
            <a:r>
              <a:rPr lang="en-US" dirty="0" err="1"/>
              <a:t>voy</a:t>
            </a:r>
            <a:r>
              <a:rPr lang="en-US" dirty="0"/>
              <a:t>/museum/pictures/display/floor5.htm</a:t>
            </a:r>
          </a:p>
        </p:txBody>
      </p:sp>
    </p:spTree>
    <p:extLst>
      <p:ext uri="{BB962C8B-B14F-4D97-AF65-F5344CB8AC3E}">
        <p14:creationId xmlns:p14="http://schemas.microsoft.com/office/powerpoint/2010/main" val="18129634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228600" y="152400"/>
            <a:ext cx="8610600" cy="533400"/>
          </a:xfrm>
        </p:spPr>
        <p:txBody>
          <a:bodyPr/>
          <a:lstStyle/>
          <a:p>
            <a:r>
              <a:rPr lang="en-US" sz="2800" b="1" dirty="0" smtClean="0">
                <a:solidFill>
                  <a:srgbClr val="FF0000"/>
                </a:solidFill>
                <a:latin typeface="Times" charset="0"/>
                <a:ea typeface="ＭＳ Ｐゴシック" charset="0"/>
                <a:cs typeface="ＭＳ Ｐゴシック" charset="0"/>
              </a:rPr>
              <a:t>Parsing Arithmetic Expressions</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26</a:t>
            </a:fld>
            <a:endParaRPr lang="en-US" sz="1400"/>
          </a:p>
        </p:txBody>
      </p:sp>
      <p:grpSp>
        <p:nvGrpSpPr>
          <p:cNvPr id="7" name="Group 6"/>
          <p:cNvGrpSpPr/>
          <p:nvPr/>
        </p:nvGrpSpPr>
        <p:grpSpPr>
          <a:xfrm>
            <a:off x="304800" y="1524000"/>
            <a:ext cx="8153401" cy="1962328"/>
            <a:chOff x="304800" y="2057400"/>
            <a:chExt cx="8153401" cy="1962328"/>
          </a:xfrm>
        </p:grpSpPr>
        <p:sp>
          <p:nvSpPr>
            <p:cNvPr id="14" name="TextBox 13"/>
            <p:cNvSpPr txBox="1"/>
            <p:nvPr/>
          </p:nvSpPr>
          <p:spPr>
            <a:xfrm>
              <a:off x="304800" y="2057400"/>
              <a:ext cx="5943600" cy="1569660"/>
            </a:xfrm>
            <a:prstGeom prst="rect">
              <a:avLst/>
            </a:prstGeom>
            <a:noFill/>
          </p:spPr>
          <p:txBody>
            <a:bodyPr wrap="square" rtlCol="0">
              <a:spAutoFit/>
            </a:bodyPr>
            <a:lstStyle/>
            <a:p>
              <a:r>
                <a:rPr lang="en-US" dirty="0" smtClean="0">
                  <a:solidFill>
                    <a:srgbClr val="800000"/>
                  </a:solidFill>
                </a:rPr>
                <a:t>-5 + 6     </a:t>
              </a:r>
              <a:r>
                <a:rPr lang="en-US" dirty="0" smtClean="0"/>
                <a:t>Arithmetic </a:t>
              </a:r>
              <a:r>
                <a:rPr lang="en-US" dirty="0" err="1" smtClean="0"/>
                <a:t>expr</a:t>
              </a:r>
              <a:r>
                <a:rPr lang="en-US" dirty="0" smtClean="0"/>
                <a:t> in infix notation</a:t>
              </a:r>
              <a:endParaRPr lang="en-US" dirty="0"/>
            </a:p>
            <a:p>
              <a:r>
                <a:rPr lang="en-US" dirty="0" smtClean="0">
                  <a:solidFill>
                    <a:srgbClr val="800000"/>
                  </a:solidFill>
                </a:rPr>
                <a:t>5 – 6 +   </a:t>
              </a:r>
              <a:r>
                <a:rPr lang="en-US" dirty="0" smtClean="0">
                  <a:solidFill>
                    <a:srgbClr val="000000"/>
                  </a:solidFill>
                </a:rPr>
                <a:t>Same </a:t>
              </a:r>
              <a:r>
                <a:rPr lang="en-US" dirty="0" err="1" smtClean="0">
                  <a:solidFill>
                    <a:srgbClr val="000000"/>
                  </a:solidFill>
                </a:rPr>
                <a:t>expr</a:t>
              </a:r>
              <a:r>
                <a:rPr lang="en-US" dirty="0" smtClean="0">
                  <a:solidFill>
                    <a:srgbClr val="000000"/>
                  </a:solidFill>
                </a:rPr>
                <a:t> in postfix notation</a:t>
              </a:r>
            </a:p>
            <a:p>
              <a:endParaRPr lang="en-US" dirty="0">
                <a:solidFill>
                  <a:srgbClr val="800000"/>
                </a:solidFill>
              </a:endParaRPr>
            </a:p>
            <a:p>
              <a:endParaRPr lang="en-US" dirty="0">
                <a:solidFill>
                  <a:srgbClr val="008000"/>
                </a:solidFill>
              </a:endParaRPr>
            </a:p>
          </p:txBody>
        </p:sp>
        <p:sp>
          <p:nvSpPr>
            <p:cNvPr id="2" name="TextBox 1"/>
            <p:cNvSpPr txBox="1"/>
            <p:nvPr/>
          </p:nvSpPr>
          <p:spPr>
            <a:xfrm>
              <a:off x="3886200" y="2819400"/>
              <a:ext cx="4572001" cy="1200328"/>
            </a:xfrm>
            <a:prstGeom prst="rect">
              <a:avLst/>
            </a:prstGeom>
            <a:solidFill>
              <a:srgbClr val="FFD6E2"/>
            </a:solidFill>
          </p:spPr>
          <p:txBody>
            <a:bodyPr wrap="square" rtlCol="0">
              <a:spAutoFit/>
            </a:bodyPr>
            <a:lstStyle/>
            <a:p>
              <a:r>
                <a:rPr lang="en-US" dirty="0">
                  <a:solidFill>
                    <a:srgbClr val="FF0000"/>
                  </a:solidFill>
                </a:rPr>
                <a:t>i</a:t>
              </a:r>
              <a:r>
                <a:rPr lang="en-US" dirty="0" smtClean="0">
                  <a:solidFill>
                    <a:srgbClr val="FF0000"/>
                  </a:solidFill>
                </a:rPr>
                <a:t>nfix</a:t>
              </a:r>
              <a:r>
                <a:rPr lang="en-US" dirty="0" smtClean="0"/>
                <a:t>: operation between operands</a:t>
              </a:r>
            </a:p>
            <a:p>
              <a:r>
                <a:rPr lang="en-US" dirty="0">
                  <a:solidFill>
                    <a:srgbClr val="FF0000"/>
                  </a:solidFill>
                </a:rPr>
                <a:t>p</a:t>
              </a:r>
              <a:r>
                <a:rPr lang="en-US" dirty="0" smtClean="0">
                  <a:solidFill>
                    <a:srgbClr val="FF0000"/>
                  </a:solidFill>
                </a:rPr>
                <a:t>ostfix</a:t>
              </a:r>
              <a:r>
                <a:rPr lang="en-US" dirty="0" smtClean="0"/>
                <a:t>: operation after operands</a:t>
              </a:r>
            </a:p>
            <a:p>
              <a:r>
                <a:rPr lang="en-US" dirty="0">
                  <a:solidFill>
                    <a:srgbClr val="FF0000"/>
                  </a:solidFill>
                </a:rPr>
                <a:t>p</a:t>
              </a:r>
              <a:r>
                <a:rPr lang="en-US" dirty="0" smtClean="0">
                  <a:solidFill>
                    <a:srgbClr val="FF0000"/>
                  </a:solidFill>
                </a:rPr>
                <a:t>refix</a:t>
              </a:r>
              <a:r>
                <a:rPr lang="en-US" dirty="0" smtClean="0"/>
                <a:t>: operation before operands</a:t>
              </a:r>
              <a:endParaRPr lang="en-US" dirty="0"/>
            </a:p>
          </p:txBody>
        </p:sp>
      </p:grpSp>
      <p:grpSp>
        <p:nvGrpSpPr>
          <p:cNvPr id="5" name="Group 4"/>
          <p:cNvGrpSpPr/>
          <p:nvPr/>
        </p:nvGrpSpPr>
        <p:grpSpPr>
          <a:xfrm>
            <a:off x="228600" y="4114800"/>
            <a:ext cx="7924800" cy="2308324"/>
            <a:chOff x="228600" y="4114800"/>
            <a:chExt cx="7924800" cy="2308324"/>
          </a:xfrm>
        </p:grpSpPr>
        <p:sp>
          <p:nvSpPr>
            <p:cNvPr id="3" name="TextBox 2"/>
            <p:cNvSpPr txBox="1"/>
            <p:nvPr/>
          </p:nvSpPr>
          <p:spPr>
            <a:xfrm>
              <a:off x="228600" y="4114800"/>
              <a:ext cx="1981200" cy="1569660"/>
            </a:xfrm>
            <a:prstGeom prst="rect">
              <a:avLst/>
            </a:prstGeom>
            <a:noFill/>
          </p:spPr>
          <p:txBody>
            <a:bodyPr wrap="square" rtlCol="0">
              <a:spAutoFit/>
            </a:bodyPr>
            <a:lstStyle/>
            <a:p>
              <a:r>
                <a:rPr lang="en-US" dirty="0" smtClean="0">
                  <a:solidFill>
                    <a:srgbClr val="800000"/>
                  </a:solidFill>
                </a:rPr>
                <a:t>PUSH 5</a:t>
              </a:r>
            </a:p>
            <a:p>
              <a:r>
                <a:rPr lang="en-US" dirty="0" smtClean="0">
                  <a:solidFill>
                    <a:srgbClr val="800000"/>
                  </a:solidFill>
                </a:rPr>
                <a:t>NEG</a:t>
              </a:r>
            </a:p>
            <a:p>
              <a:r>
                <a:rPr lang="en-US" dirty="0" smtClean="0">
                  <a:solidFill>
                    <a:srgbClr val="800000"/>
                  </a:solidFill>
                </a:rPr>
                <a:t>PUSH 6</a:t>
              </a:r>
            </a:p>
            <a:p>
              <a:r>
                <a:rPr lang="en-US" dirty="0" smtClean="0">
                  <a:solidFill>
                    <a:srgbClr val="800000"/>
                  </a:solidFill>
                </a:rPr>
                <a:t>ADD</a:t>
              </a:r>
              <a:endParaRPr lang="en-US" dirty="0">
                <a:solidFill>
                  <a:srgbClr val="800000"/>
                </a:solidFill>
              </a:endParaRPr>
            </a:p>
          </p:txBody>
        </p:sp>
        <p:sp>
          <p:nvSpPr>
            <p:cNvPr id="4" name="TextBox 3"/>
            <p:cNvSpPr txBox="1"/>
            <p:nvPr/>
          </p:nvSpPr>
          <p:spPr>
            <a:xfrm>
              <a:off x="2057400" y="4114800"/>
              <a:ext cx="6096000" cy="2308324"/>
            </a:xfrm>
            <a:prstGeom prst="rect">
              <a:avLst/>
            </a:prstGeom>
            <a:noFill/>
          </p:spPr>
          <p:txBody>
            <a:bodyPr wrap="square" rtlCol="0">
              <a:spAutoFit/>
            </a:bodyPr>
            <a:lstStyle/>
            <a:p>
              <a:r>
                <a:rPr lang="en-US" dirty="0" smtClean="0"/>
                <a:t>Corresponding machine language for a “stack machine”:</a:t>
              </a:r>
            </a:p>
            <a:p>
              <a:r>
                <a:rPr lang="en-US" dirty="0" smtClean="0">
                  <a:solidFill>
                    <a:srgbClr val="800000"/>
                  </a:solidFill>
                </a:rPr>
                <a:t>PUSH</a:t>
              </a:r>
              <a:r>
                <a:rPr lang="en-US" dirty="0" smtClean="0"/>
                <a:t>: push value on stack</a:t>
              </a:r>
            </a:p>
            <a:p>
              <a:r>
                <a:rPr lang="en-US" dirty="0" smtClean="0">
                  <a:solidFill>
                    <a:srgbClr val="800000"/>
                  </a:solidFill>
                </a:rPr>
                <a:t>NEG</a:t>
              </a:r>
              <a:r>
                <a:rPr lang="en-US" dirty="0" smtClean="0"/>
                <a:t>: negate the value on top of stack</a:t>
              </a:r>
            </a:p>
            <a:p>
              <a:r>
                <a:rPr lang="en-US" dirty="0" smtClean="0">
                  <a:solidFill>
                    <a:srgbClr val="800000"/>
                  </a:solidFill>
                </a:rPr>
                <a:t>ADD</a:t>
              </a:r>
              <a:r>
                <a:rPr lang="en-US" dirty="0" smtClean="0"/>
                <a:t>: Remove top 2 stack elements, push their</a:t>
              </a:r>
            </a:p>
            <a:p>
              <a:r>
                <a:rPr lang="en-US" dirty="0"/>
                <a:t> </a:t>
              </a:r>
              <a:r>
                <a:rPr lang="en-US" dirty="0" smtClean="0"/>
                <a:t>          sum onto stack</a:t>
              </a:r>
            </a:p>
          </p:txBody>
        </p:sp>
      </p:grpSp>
    </p:spTree>
    <p:extLst>
      <p:ext uri="{BB962C8B-B14F-4D97-AF65-F5344CB8AC3E}">
        <p14:creationId xmlns:p14="http://schemas.microsoft.com/office/powerpoint/2010/main" val="2105863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609600" y="152400"/>
            <a:ext cx="7772400" cy="533400"/>
          </a:xfrm>
        </p:spPr>
        <p:txBody>
          <a:bodyPr/>
          <a:lstStyle/>
          <a:p>
            <a:r>
              <a:rPr lang="en-US" sz="2800" b="1" dirty="0" smtClean="0">
                <a:solidFill>
                  <a:srgbClr val="FF0000"/>
                </a:solidFill>
                <a:latin typeface="Times" charset="0"/>
                <a:ea typeface="ＭＳ Ｐゴシック" charset="0"/>
                <a:cs typeface="ＭＳ Ｐゴシック" charset="0"/>
              </a:rPr>
              <a:t>Infix requires parentheses. Postfix doesn’t</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27</a:t>
            </a:fld>
            <a:endParaRPr lang="en-US" sz="1400"/>
          </a:p>
        </p:txBody>
      </p:sp>
      <p:sp>
        <p:nvSpPr>
          <p:cNvPr id="14" name="TextBox 13"/>
          <p:cNvSpPr txBox="1"/>
          <p:nvPr/>
        </p:nvSpPr>
        <p:spPr>
          <a:xfrm>
            <a:off x="228600" y="1066800"/>
            <a:ext cx="3733800" cy="2462213"/>
          </a:xfrm>
          <a:prstGeom prst="rect">
            <a:avLst/>
          </a:prstGeom>
          <a:noFill/>
        </p:spPr>
        <p:txBody>
          <a:bodyPr wrap="square" rtlCol="0">
            <a:spAutoFit/>
          </a:bodyPr>
          <a:lstStyle/>
          <a:p>
            <a:r>
              <a:rPr lang="en-US" dirty="0" smtClean="0">
                <a:solidFill>
                  <a:srgbClr val="800000"/>
                </a:solidFill>
              </a:rPr>
              <a:t>(5 + 6) * (4 – 3)    </a:t>
            </a:r>
            <a:r>
              <a:rPr lang="en-US" dirty="0" smtClean="0"/>
              <a:t>Infix</a:t>
            </a:r>
            <a:endParaRPr lang="en-US" dirty="0"/>
          </a:p>
          <a:p>
            <a:r>
              <a:rPr lang="en-US" dirty="0" smtClean="0">
                <a:solidFill>
                  <a:srgbClr val="800000"/>
                </a:solidFill>
              </a:rPr>
              <a:t>5  6  +  4  3  -  *    </a:t>
            </a:r>
            <a:r>
              <a:rPr lang="en-US" dirty="0" smtClean="0">
                <a:solidFill>
                  <a:srgbClr val="000000"/>
                </a:solidFill>
              </a:rPr>
              <a:t>Postfix</a:t>
            </a:r>
          </a:p>
          <a:p>
            <a:pPr>
              <a:spcBef>
                <a:spcPts val="1200"/>
              </a:spcBef>
            </a:pPr>
            <a:r>
              <a:rPr lang="en-US" dirty="0" smtClean="0">
                <a:solidFill>
                  <a:srgbClr val="000000"/>
                </a:solidFill>
              </a:rPr>
              <a:t>5 + 6 * 3               Infix </a:t>
            </a:r>
          </a:p>
          <a:p>
            <a:r>
              <a:rPr lang="en-US" dirty="0" smtClean="0">
                <a:solidFill>
                  <a:srgbClr val="000000"/>
                </a:solidFill>
              </a:rPr>
              <a:t>5  6  3  *  +           Postfix</a:t>
            </a:r>
          </a:p>
          <a:p>
            <a:endParaRPr lang="en-US" dirty="0">
              <a:solidFill>
                <a:srgbClr val="800000"/>
              </a:solidFill>
            </a:endParaRPr>
          </a:p>
          <a:p>
            <a:endParaRPr lang="en-US" dirty="0">
              <a:solidFill>
                <a:srgbClr val="008000"/>
              </a:solidFill>
            </a:endParaRPr>
          </a:p>
        </p:txBody>
      </p:sp>
      <p:grpSp>
        <p:nvGrpSpPr>
          <p:cNvPr id="12" name="Group 11"/>
          <p:cNvGrpSpPr/>
          <p:nvPr/>
        </p:nvGrpSpPr>
        <p:grpSpPr>
          <a:xfrm>
            <a:off x="1447800" y="1143000"/>
            <a:ext cx="6477000" cy="1938992"/>
            <a:chOff x="1447800" y="1143000"/>
            <a:chExt cx="6477000" cy="1938992"/>
          </a:xfrm>
        </p:grpSpPr>
        <p:sp>
          <p:nvSpPr>
            <p:cNvPr id="8" name="TextBox 7"/>
            <p:cNvSpPr txBox="1"/>
            <p:nvPr/>
          </p:nvSpPr>
          <p:spPr>
            <a:xfrm>
              <a:off x="5029200" y="1143000"/>
              <a:ext cx="2895600" cy="1938992"/>
            </a:xfrm>
            <a:prstGeom prst="rect">
              <a:avLst/>
            </a:prstGeom>
            <a:solidFill>
              <a:srgbClr val="FFD6E2"/>
            </a:solidFill>
          </p:spPr>
          <p:txBody>
            <a:bodyPr wrap="square" rtlCol="0">
              <a:spAutoFit/>
            </a:bodyPr>
            <a:lstStyle/>
            <a:p>
              <a:r>
                <a:rPr lang="en-US" dirty="0" smtClean="0"/>
                <a:t>Math convention: * has precedence over +. This convention removes need for many parentheses </a:t>
              </a:r>
              <a:endParaRPr lang="en-US" dirty="0"/>
            </a:p>
          </p:txBody>
        </p:sp>
        <p:cxnSp>
          <p:nvCxnSpPr>
            <p:cNvPr id="10" name="Straight Connector 9"/>
            <p:cNvCxnSpPr>
              <a:stCxn id="8" idx="1"/>
            </p:cNvCxnSpPr>
            <p:nvPr/>
          </p:nvCxnSpPr>
          <p:spPr bwMode="auto">
            <a:xfrm flipH="1">
              <a:off x="1447800" y="2112496"/>
              <a:ext cx="3581400" cy="21104"/>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13" name="TextBox 12"/>
          <p:cNvSpPr txBox="1"/>
          <p:nvPr/>
        </p:nvSpPr>
        <p:spPr>
          <a:xfrm>
            <a:off x="228600" y="3352800"/>
            <a:ext cx="6906846" cy="2831544"/>
          </a:xfrm>
          <a:prstGeom prst="rect">
            <a:avLst/>
          </a:prstGeom>
          <a:noFill/>
        </p:spPr>
        <p:txBody>
          <a:bodyPr wrap="square" rtlCol="0">
            <a:spAutoFit/>
          </a:bodyPr>
          <a:lstStyle/>
          <a:p>
            <a:r>
              <a:rPr lang="en-US" dirty="0" smtClean="0">
                <a:solidFill>
                  <a:srgbClr val="FF0000"/>
                </a:solidFill>
              </a:rPr>
              <a:t>Task</a:t>
            </a:r>
            <a:r>
              <a:rPr lang="en-US" dirty="0" smtClean="0"/>
              <a:t>: Write a parser for conventional arithmetic expressions whose operands are </a:t>
            </a:r>
            <a:r>
              <a:rPr lang="en-US" dirty="0" err="1" smtClean="0"/>
              <a:t>ints</a:t>
            </a:r>
            <a:r>
              <a:rPr lang="en-US" dirty="0" smtClean="0"/>
              <a:t>.</a:t>
            </a:r>
          </a:p>
          <a:p>
            <a:pPr marL="457200" indent="-457200">
              <a:spcBef>
                <a:spcPts val="600"/>
              </a:spcBef>
              <a:buAutoNum type="arabicPeriod"/>
            </a:pPr>
            <a:r>
              <a:rPr lang="en-US" dirty="0" smtClean="0">
                <a:solidFill>
                  <a:srgbClr val="FF0000"/>
                </a:solidFill>
              </a:rPr>
              <a:t>Need a grammar for</a:t>
            </a:r>
            <a:r>
              <a:rPr lang="en-US" dirty="0" smtClean="0"/>
              <a:t> </a:t>
            </a:r>
            <a:r>
              <a:rPr lang="en-US" dirty="0" smtClean="0">
                <a:solidFill>
                  <a:srgbClr val="FF0000"/>
                </a:solidFill>
              </a:rPr>
              <a:t>expressions</a:t>
            </a:r>
            <a:r>
              <a:rPr lang="en-US" dirty="0" smtClean="0"/>
              <a:t>, which defines legal </a:t>
            </a:r>
            <a:r>
              <a:rPr lang="en-US" dirty="0" err="1" smtClean="0"/>
              <a:t>arith</a:t>
            </a:r>
            <a:r>
              <a:rPr lang="en-US" dirty="0" smtClean="0"/>
              <a:t> </a:t>
            </a:r>
            <a:r>
              <a:rPr lang="en-US" dirty="0" err="1" smtClean="0"/>
              <a:t>exps</a:t>
            </a:r>
            <a:r>
              <a:rPr lang="en-US" dirty="0" smtClean="0"/>
              <a:t>, giving precedence to * / over + -</a:t>
            </a:r>
          </a:p>
          <a:p>
            <a:pPr marL="457200" indent="-457200">
              <a:spcBef>
                <a:spcPts val="600"/>
              </a:spcBef>
              <a:buAutoNum type="arabicPeriod"/>
            </a:pPr>
            <a:r>
              <a:rPr lang="en-US" dirty="0" smtClean="0">
                <a:solidFill>
                  <a:srgbClr val="FF0000"/>
                </a:solidFill>
              </a:rPr>
              <a:t>Write recursive procedures</a:t>
            </a:r>
            <a:r>
              <a:rPr lang="en-US" dirty="0" smtClean="0"/>
              <a:t>, based on grammar, to parse the expression given in a String. Called a </a:t>
            </a:r>
            <a:r>
              <a:rPr lang="en-US" dirty="0" smtClean="0">
                <a:solidFill>
                  <a:srgbClr val="FF0000"/>
                </a:solidFill>
              </a:rPr>
              <a:t>recursive descent parser</a:t>
            </a:r>
            <a:endParaRPr lang="en-US" dirty="0">
              <a:solidFill>
                <a:srgbClr val="FF0000"/>
              </a:solidFill>
            </a:endParaRPr>
          </a:p>
        </p:txBody>
      </p:sp>
    </p:spTree>
    <p:extLst>
      <p:ext uri="{BB962C8B-B14F-4D97-AF65-F5344CB8AC3E}">
        <p14:creationId xmlns:p14="http://schemas.microsoft.com/office/powerpoint/2010/main" val="2383595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28</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990600"/>
            <a:ext cx="5486400" cy="1569660"/>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&lt;Factor&gt; </a:t>
            </a:r>
            <a:r>
              <a:rPr lang="en-US" dirty="0" smtClean="0">
                <a:solidFill>
                  <a:srgbClr val="000000"/>
                </a:solidFill>
              </a:rPr>
              <a:t>has one of 3 forms:</a:t>
            </a:r>
          </a:p>
          <a:p>
            <a:r>
              <a:rPr lang="en-US" dirty="0">
                <a:solidFill>
                  <a:srgbClr val="000000"/>
                </a:solidFill>
              </a:rPr>
              <a:t> </a:t>
            </a:r>
            <a:r>
              <a:rPr lang="en-US" dirty="0" smtClean="0">
                <a:solidFill>
                  <a:srgbClr val="000000"/>
                </a:solidFill>
              </a:rPr>
              <a:t>    1.  integer</a:t>
            </a:r>
          </a:p>
          <a:p>
            <a:r>
              <a:rPr lang="en-US" dirty="0" smtClean="0">
                <a:solidFill>
                  <a:srgbClr val="000000"/>
                </a:solidFill>
              </a:rPr>
              <a:t>     2.  – &lt;Factor&gt;</a:t>
            </a:r>
          </a:p>
          <a:p>
            <a:r>
              <a:rPr lang="en-US" dirty="0">
                <a:solidFill>
                  <a:srgbClr val="000000"/>
                </a:solidFill>
              </a:rPr>
              <a:t> </a:t>
            </a:r>
            <a:r>
              <a:rPr lang="en-US" dirty="0" smtClean="0">
                <a:solidFill>
                  <a:srgbClr val="000000"/>
                </a:solidFill>
              </a:rPr>
              <a:t>    3.  ( &lt;</a:t>
            </a:r>
            <a:r>
              <a:rPr lang="en-US" dirty="0" err="1" smtClean="0">
                <a:solidFill>
                  <a:srgbClr val="000000"/>
                </a:solidFill>
              </a:rPr>
              <a:t>Exp</a:t>
            </a:r>
            <a:r>
              <a:rPr lang="en-US" dirty="0" smtClean="0">
                <a:solidFill>
                  <a:srgbClr val="000000"/>
                </a:solidFill>
              </a:rPr>
              <a:t>&gt; )</a:t>
            </a:r>
            <a:endParaRPr lang="en-US" dirty="0">
              <a:solidFill>
                <a:srgbClr val="000000"/>
              </a:solidFill>
            </a:endParaRPr>
          </a:p>
        </p:txBody>
      </p:sp>
      <p:sp>
        <p:nvSpPr>
          <p:cNvPr id="4" name="TextBox 3"/>
          <p:cNvSpPr txBox="1"/>
          <p:nvPr/>
        </p:nvSpPr>
        <p:spPr>
          <a:xfrm>
            <a:off x="4953000" y="1074003"/>
            <a:ext cx="3810000" cy="830997"/>
          </a:xfrm>
          <a:prstGeom prst="rect">
            <a:avLst/>
          </a:prstGeom>
          <a:solidFill>
            <a:srgbClr val="FFF0AA"/>
          </a:solidFill>
        </p:spPr>
        <p:txBody>
          <a:bodyPr wrap="square" rtlCol="0">
            <a:spAutoFit/>
          </a:bodyPr>
          <a:lstStyle/>
          <a:p>
            <a:r>
              <a:rPr lang="en-US" dirty="0"/>
              <a:t>S</a:t>
            </a:r>
            <a:r>
              <a:rPr lang="en-US" dirty="0" smtClean="0"/>
              <a:t>how “syntax trees” for</a:t>
            </a:r>
          </a:p>
          <a:p>
            <a:r>
              <a:rPr lang="en-US" dirty="0" smtClean="0"/>
              <a:t>3             – – 5       – ( 3 + 2 ) </a:t>
            </a:r>
            <a:endParaRPr lang="en-US" dirty="0"/>
          </a:p>
        </p:txBody>
      </p:sp>
      <p:grpSp>
        <p:nvGrpSpPr>
          <p:cNvPr id="59395" name="Group 59394"/>
          <p:cNvGrpSpPr/>
          <p:nvPr/>
        </p:nvGrpSpPr>
        <p:grpSpPr>
          <a:xfrm>
            <a:off x="609600" y="5100935"/>
            <a:ext cx="1318089" cy="1452265"/>
            <a:chOff x="609600" y="3429000"/>
            <a:chExt cx="1318089" cy="1452265"/>
          </a:xfrm>
        </p:grpSpPr>
        <p:sp>
          <p:nvSpPr>
            <p:cNvPr id="2" name="TextBox 1"/>
            <p:cNvSpPr txBox="1"/>
            <p:nvPr/>
          </p:nvSpPr>
          <p:spPr>
            <a:xfrm>
              <a:off x="609600" y="34290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3" name="TextBox 2"/>
            <p:cNvSpPr txBox="1"/>
            <p:nvPr/>
          </p:nvSpPr>
          <p:spPr>
            <a:xfrm>
              <a:off x="1099367" y="4419600"/>
              <a:ext cx="338554" cy="461665"/>
            </a:xfrm>
            <a:prstGeom prst="rect">
              <a:avLst/>
            </a:prstGeom>
            <a:noFill/>
          </p:spPr>
          <p:txBody>
            <a:bodyPr wrap="none" rtlCol="0">
              <a:spAutoFit/>
            </a:bodyPr>
            <a:lstStyle/>
            <a:p>
              <a:r>
                <a:rPr lang="en-US" dirty="0" smtClean="0"/>
                <a:t>3</a:t>
              </a:r>
              <a:endParaRPr lang="en-US" dirty="0"/>
            </a:p>
          </p:txBody>
        </p:sp>
        <p:cxnSp>
          <p:nvCxnSpPr>
            <p:cNvPr id="6" name="Straight Connector 5"/>
            <p:cNvCxnSpPr>
              <a:stCxn id="2" idx="2"/>
              <a:endCxn id="3" idx="0"/>
            </p:cNvCxnSpPr>
            <p:nvPr/>
          </p:nvCxnSpPr>
          <p:spPr bwMode="auto">
            <a:xfrm flipH="1">
              <a:off x="1268644" y="38906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59392" name="Group 59391"/>
          <p:cNvGrpSpPr/>
          <p:nvPr/>
        </p:nvGrpSpPr>
        <p:grpSpPr>
          <a:xfrm>
            <a:off x="2590800" y="4182070"/>
            <a:ext cx="1775289" cy="2371130"/>
            <a:chOff x="2590800" y="3500735"/>
            <a:chExt cx="1775289" cy="2371130"/>
          </a:xfrm>
        </p:grpSpPr>
        <p:sp>
          <p:nvSpPr>
            <p:cNvPr id="17" name="TextBox 16"/>
            <p:cNvSpPr txBox="1"/>
            <p:nvPr/>
          </p:nvSpPr>
          <p:spPr>
            <a:xfrm>
              <a:off x="3048000" y="44913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18" name="TextBox 17"/>
            <p:cNvSpPr txBox="1"/>
            <p:nvPr/>
          </p:nvSpPr>
          <p:spPr>
            <a:xfrm>
              <a:off x="3928646" y="5410200"/>
              <a:ext cx="338554" cy="461665"/>
            </a:xfrm>
            <a:prstGeom prst="rect">
              <a:avLst/>
            </a:prstGeom>
            <a:noFill/>
          </p:spPr>
          <p:txBody>
            <a:bodyPr wrap="none" rtlCol="0">
              <a:spAutoFit/>
            </a:bodyPr>
            <a:lstStyle/>
            <a:p>
              <a:r>
                <a:rPr lang="en-US" dirty="0"/>
                <a:t>5</a:t>
              </a:r>
            </a:p>
          </p:txBody>
        </p:sp>
        <p:sp>
          <p:nvSpPr>
            <p:cNvPr id="19" name="TextBox 18"/>
            <p:cNvSpPr txBox="1"/>
            <p:nvPr/>
          </p:nvSpPr>
          <p:spPr>
            <a:xfrm>
              <a:off x="3048000" y="5410200"/>
              <a:ext cx="338554" cy="461665"/>
            </a:xfrm>
            <a:prstGeom prst="rect">
              <a:avLst/>
            </a:prstGeom>
            <a:noFill/>
          </p:spPr>
          <p:txBody>
            <a:bodyPr wrap="none" rtlCol="0">
              <a:spAutoFit/>
            </a:bodyPr>
            <a:lstStyle/>
            <a:p>
              <a:r>
                <a:rPr lang="en-US" dirty="0"/>
                <a:t>–</a:t>
              </a:r>
            </a:p>
          </p:txBody>
        </p:sp>
        <p:sp>
          <p:nvSpPr>
            <p:cNvPr id="20" name="TextBox 19"/>
            <p:cNvSpPr txBox="1"/>
            <p:nvPr/>
          </p:nvSpPr>
          <p:spPr>
            <a:xfrm>
              <a:off x="2667000" y="35007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21" name="TextBox 20"/>
            <p:cNvSpPr txBox="1"/>
            <p:nvPr/>
          </p:nvSpPr>
          <p:spPr>
            <a:xfrm>
              <a:off x="2590800" y="4491335"/>
              <a:ext cx="338554" cy="461665"/>
            </a:xfrm>
            <a:prstGeom prst="rect">
              <a:avLst/>
            </a:prstGeom>
            <a:noFill/>
          </p:spPr>
          <p:txBody>
            <a:bodyPr wrap="none" rtlCol="0">
              <a:spAutoFit/>
            </a:bodyPr>
            <a:lstStyle/>
            <a:p>
              <a:r>
                <a:rPr lang="en-US" dirty="0"/>
                <a:t>–</a:t>
              </a:r>
            </a:p>
          </p:txBody>
        </p:sp>
        <p:cxnSp>
          <p:nvCxnSpPr>
            <p:cNvPr id="22" name="Straight Connector 21"/>
            <p:cNvCxnSpPr>
              <a:stCxn id="20" idx="2"/>
              <a:endCxn id="21" idx="0"/>
            </p:cNvCxnSpPr>
            <p:nvPr/>
          </p:nvCxnSpPr>
          <p:spPr bwMode="auto">
            <a:xfrm flipH="1">
              <a:off x="2760077" y="3962400"/>
              <a:ext cx="5659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25" name="Straight Connector 24"/>
            <p:cNvCxnSpPr>
              <a:stCxn id="20" idx="2"/>
            </p:cNvCxnSpPr>
            <p:nvPr/>
          </p:nvCxnSpPr>
          <p:spPr bwMode="auto">
            <a:xfrm>
              <a:off x="3326045" y="3962400"/>
              <a:ext cx="457200"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28" name="Straight Connector 27"/>
            <p:cNvCxnSpPr>
              <a:stCxn id="17" idx="2"/>
            </p:cNvCxnSpPr>
            <p:nvPr/>
          </p:nvCxnSpPr>
          <p:spPr bwMode="auto">
            <a:xfrm>
              <a:off x="3707045" y="4953000"/>
              <a:ext cx="46707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31" name="Straight Connector 30"/>
            <p:cNvCxnSpPr>
              <a:stCxn id="17" idx="2"/>
            </p:cNvCxnSpPr>
            <p:nvPr/>
          </p:nvCxnSpPr>
          <p:spPr bwMode="auto">
            <a:xfrm flipH="1">
              <a:off x="3217277" y="4953000"/>
              <a:ext cx="4897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59414" name="Group 59413"/>
          <p:cNvGrpSpPr/>
          <p:nvPr/>
        </p:nvGrpSpPr>
        <p:grpSpPr>
          <a:xfrm>
            <a:off x="5105400" y="2937808"/>
            <a:ext cx="3575156" cy="3615392"/>
            <a:chOff x="5105400" y="2667000"/>
            <a:chExt cx="3575156" cy="3615392"/>
          </a:xfrm>
        </p:grpSpPr>
        <p:grpSp>
          <p:nvGrpSpPr>
            <p:cNvPr id="59412" name="Group 59411"/>
            <p:cNvGrpSpPr/>
            <p:nvPr/>
          </p:nvGrpSpPr>
          <p:grpSpPr>
            <a:xfrm>
              <a:off x="5105400" y="2667000"/>
              <a:ext cx="1883687" cy="3585865"/>
              <a:chOff x="5257800" y="2667000"/>
              <a:chExt cx="1883687" cy="3585865"/>
            </a:xfrm>
          </p:grpSpPr>
          <p:sp>
            <p:nvSpPr>
              <p:cNvPr id="59398" name="TextBox 59397"/>
              <p:cNvSpPr txBox="1"/>
              <p:nvPr/>
            </p:nvSpPr>
            <p:spPr>
              <a:xfrm>
                <a:off x="5867400" y="5791200"/>
                <a:ext cx="973794" cy="461665"/>
              </a:xfrm>
              <a:prstGeom prst="rect">
                <a:avLst/>
              </a:prstGeom>
              <a:noFill/>
            </p:spPr>
            <p:txBody>
              <a:bodyPr wrap="none" rtlCol="0">
                <a:spAutoFit/>
              </a:bodyPr>
              <a:lstStyle/>
              <a:p>
                <a:r>
                  <a:rPr lang="en-US" dirty="0" smtClean="0"/>
                  <a:t>3  +  2</a:t>
                </a:r>
                <a:endParaRPr lang="en-US" dirty="0"/>
              </a:p>
            </p:txBody>
          </p:sp>
          <p:grpSp>
            <p:nvGrpSpPr>
              <p:cNvPr id="59402" name="Group 59401"/>
              <p:cNvGrpSpPr/>
              <p:nvPr/>
            </p:nvGrpSpPr>
            <p:grpSpPr>
              <a:xfrm>
                <a:off x="5257800" y="2667000"/>
                <a:ext cx="1883687" cy="2371130"/>
                <a:chOff x="5257800" y="2667000"/>
                <a:chExt cx="1883687" cy="2371130"/>
              </a:xfrm>
            </p:grpSpPr>
            <p:grpSp>
              <p:nvGrpSpPr>
                <p:cNvPr id="36" name="Group 35"/>
                <p:cNvGrpSpPr/>
                <p:nvPr/>
              </p:nvGrpSpPr>
              <p:grpSpPr>
                <a:xfrm>
                  <a:off x="5257800" y="2667000"/>
                  <a:ext cx="1883687" cy="2371130"/>
                  <a:chOff x="2590800" y="3500735"/>
                  <a:chExt cx="1908073" cy="2371130"/>
                </a:xfrm>
              </p:grpSpPr>
              <p:sp>
                <p:nvSpPr>
                  <p:cNvPr id="37" name="TextBox 36"/>
                  <p:cNvSpPr txBox="1"/>
                  <p:nvPr/>
                </p:nvSpPr>
                <p:spPr>
                  <a:xfrm>
                    <a:off x="3048000" y="44913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38" name="TextBox 37"/>
                  <p:cNvSpPr txBox="1"/>
                  <p:nvPr/>
                </p:nvSpPr>
                <p:spPr>
                  <a:xfrm>
                    <a:off x="4211715" y="5405735"/>
                    <a:ext cx="287158" cy="461665"/>
                  </a:xfrm>
                  <a:prstGeom prst="rect">
                    <a:avLst/>
                  </a:prstGeom>
                  <a:noFill/>
                </p:spPr>
                <p:txBody>
                  <a:bodyPr wrap="none" rtlCol="0">
                    <a:spAutoFit/>
                  </a:bodyPr>
                  <a:lstStyle/>
                  <a:p>
                    <a:r>
                      <a:rPr lang="en-US" dirty="0" smtClean="0"/>
                      <a:t>)</a:t>
                    </a:r>
                    <a:endParaRPr lang="en-US" dirty="0"/>
                  </a:p>
                </p:txBody>
              </p:sp>
              <p:sp>
                <p:nvSpPr>
                  <p:cNvPr id="39" name="TextBox 38"/>
                  <p:cNvSpPr txBox="1"/>
                  <p:nvPr/>
                </p:nvSpPr>
                <p:spPr>
                  <a:xfrm>
                    <a:off x="2743200" y="5410200"/>
                    <a:ext cx="304800" cy="461665"/>
                  </a:xfrm>
                  <a:prstGeom prst="rect">
                    <a:avLst/>
                  </a:prstGeom>
                  <a:noFill/>
                </p:spPr>
                <p:txBody>
                  <a:bodyPr wrap="square" rtlCol="0">
                    <a:spAutoFit/>
                  </a:bodyPr>
                  <a:lstStyle/>
                  <a:p>
                    <a:r>
                      <a:rPr lang="en-US" dirty="0" smtClean="0"/>
                      <a:t>(</a:t>
                    </a:r>
                    <a:endParaRPr lang="en-US" dirty="0"/>
                  </a:p>
                </p:txBody>
              </p:sp>
              <p:sp>
                <p:nvSpPr>
                  <p:cNvPr id="40" name="TextBox 39"/>
                  <p:cNvSpPr txBox="1"/>
                  <p:nvPr/>
                </p:nvSpPr>
                <p:spPr>
                  <a:xfrm>
                    <a:off x="2667000" y="3500735"/>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sp>
                <p:nvSpPr>
                  <p:cNvPr id="41" name="TextBox 40"/>
                  <p:cNvSpPr txBox="1"/>
                  <p:nvPr/>
                </p:nvSpPr>
                <p:spPr>
                  <a:xfrm>
                    <a:off x="2590800" y="4491335"/>
                    <a:ext cx="338554" cy="461665"/>
                  </a:xfrm>
                  <a:prstGeom prst="rect">
                    <a:avLst/>
                  </a:prstGeom>
                  <a:noFill/>
                </p:spPr>
                <p:txBody>
                  <a:bodyPr wrap="none" rtlCol="0">
                    <a:spAutoFit/>
                  </a:bodyPr>
                  <a:lstStyle/>
                  <a:p>
                    <a:r>
                      <a:rPr lang="en-US" dirty="0"/>
                      <a:t>–</a:t>
                    </a:r>
                  </a:p>
                </p:txBody>
              </p:sp>
              <p:cxnSp>
                <p:nvCxnSpPr>
                  <p:cNvPr id="42" name="Straight Connector 41"/>
                  <p:cNvCxnSpPr>
                    <a:stCxn id="40" idx="2"/>
                    <a:endCxn id="41" idx="0"/>
                  </p:cNvCxnSpPr>
                  <p:nvPr/>
                </p:nvCxnSpPr>
                <p:spPr bwMode="auto">
                  <a:xfrm flipH="1">
                    <a:off x="2760077" y="3962400"/>
                    <a:ext cx="565968"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3" name="Straight Connector 42"/>
                  <p:cNvCxnSpPr>
                    <a:stCxn id="40" idx="2"/>
                  </p:cNvCxnSpPr>
                  <p:nvPr/>
                </p:nvCxnSpPr>
                <p:spPr bwMode="auto">
                  <a:xfrm>
                    <a:off x="3326045" y="3962400"/>
                    <a:ext cx="457200"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4" name="Straight Connector 43"/>
                  <p:cNvCxnSpPr>
                    <a:stCxn id="37" idx="2"/>
                    <a:endCxn id="38" idx="0"/>
                  </p:cNvCxnSpPr>
                  <p:nvPr/>
                </p:nvCxnSpPr>
                <p:spPr bwMode="auto">
                  <a:xfrm>
                    <a:off x="3707045" y="4953000"/>
                    <a:ext cx="648249" cy="4527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45" name="Straight Connector 44"/>
                  <p:cNvCxnSpPr>
                    <a:stCxn id="37" idx="2"/>
                    <a:endCxn id="39" idx="0"/>
                  </p:cNvCxnSpPr>
                  <p:nvPr/>
                </p:nvCxnSpPr>
                <p:spPr bwMode="auto">
                  <a:xfrm flipH="1">
                    <a:off x="2895600" y="4953000"/>
                    <a:ext cx="811445" cy="4572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59399" name="TextBox 59398"/>
                <p:cNvSpPr txBox="1"/>
                <p:nvPr/>
              </p:nvSpPr>
              <p:spPr>
                <a:xfrm>
                  <a:off x="5791200" y="4567535"/>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50" name="Straight Connector 49"/>
                <p:cNvCxnSpPr>
                  <a:stCxn id="37" idx="2"/>
                  <a:endCxn id="59399" idx="0"/>
                </p:cNvCxnSpPr>
                <p:nvPr/>
              </p:nvCxnSpPr>
              <p:spPr bwMode="auto">
                <a:xfrm flipH="1">
                  <a:off x="6304998" y="4119265"/>
                  <a:ext cx="54781" cy="44827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cxnSp>
            <p:nvCxnSpPr>
              <p:cNvPr id="54" name="Straight Connector 53"/>
              <p:cNvCxnSpPr>
                <a:stCxn id="59399" idx="2"/>
              </p:cNvCxnSpPr>
              <p:nvPr/>
            </p:nvCxnSpPr>
            <p:spPr bwMode="auto">
              <a:xfrm flipH="1">
                <a:off x="6019800" y="5029200"/>
                <a:ext cx="285198"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58" name="Straight Connector 57"/>
              <p:cNvCxnSpPr>
                <a:stCxn id="59399" idx="2"/>
                <a:endCxn id="59398" idx="0"/>
              </p:cNvCxnSpPr>
              <p:nvPr/>
            </p:nvCxnSpPr>
            <p:spPr bwMode="auto">
              <a:xfrm>
                <a:off x="6304998" y="5029200"/>
                <a:ext cx="49299"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1" name="Straight Connector 60"/>
              <p:cNvCxnSpPr>
                <a:stCxn id="59399" idx="2"/>
              </p:cNvCxnSpPr>
              <p:nvPr/>
            </p:nvCxnSpPr>
            <p:spPr bwMode="auto">
              <a:xfrm>
                <a:off x="6304998" y="5029200"/>
                <a:ext cx="400602" cy="762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sp>
          <p:nvSpPr>
            <p:cNvPr id="59413" name="TextBox 59412"/>
            <p:cNvSpPr txBox="1"/>
            <p:nvPr/>
          </p:nvSpPr>
          <p:spPr>
            <a:xfrm>
              <a:off x="7086600" y="4343400"/>
              <a:ext cx="1593956" cy="1938992"/>
            </a:xfrm>
            <a:prstGeom prst="rect">
              <a:avLst/>
            </a:prstGeom>
            <a:solidFill>
              <a:srgbClr val="FCFFE0"/>
            </a:solidFill>
            <a:ln>
              <a:solidFill>
                <a:srgbClr val="FFF0AA"/>
              </a:solidFill>
            </a:ln>
          </p:spPr>
          <p:txBody>
            <a:bodyPr wrap="square" rtlCol="0">
              <a:spAutoFit/>
            </a:bodyPr>
            <a:lstStyle/>
            <a:p>
              <a:pPr algn="r"/>
              <a:r>
                <a:rPr lang="en-US" dirty="0" smtClean="0"/>
                <a:t>Haven’t shown &lt;</a:t>
              </a:r>
              <a:r>
                <a:rPr lang="en-US" dirty="0" err="1" smtClean="0"/>
                <a:t>Exp</a:t>
              </a:r>
              <a:r>
                <a:rPr lang="en-US" dirty="0" smtClean="0"/>
                <a:t>&gt; grammar yet</a:t>
              </a:r>
              <a:endParaRPr lang="en-US" dirty="0"/>
            </a:p>
          </p:txBody>
        </p:sp>
      </p:grpSp>
      <p:sp>
        <p:nvSpPr>
          <p:cNvPr id="59415" name="TextBox 59414"/>
          <p:cNvSpPr txBox="1"/>
          <p:nvPr/>
        </p:nvSpPr>
        <p:spPr>
          <a:xfrm>
            <a:off x="381000" y="2743200"/>
            <a:ext cx="3294742" cy="1200328"/>
          </a:xfrm>
          <a:prstGeom prst="rect">
            <a:avLst/>
          </a:prstGeom>
          <a:solidFill>
            <a:srgbClr val="FFD6E2"/>
          </a:solidFill>
        </p:spPr>
        <p:txBody>
          <a:bodyPr wrap="none" rtlCol="0">
            <a:spAutoFit/>
          </a:bodyPr>
          <a:lstStyle/>
          <a:p>
            <a:r>
              <a:rPr lang="en-US" dirty="0" smtClean="0"/>
              <a:t>&lt;Factor&gt; ::=  </a:t>
            </a:r>
            <a:r>
              <a:rPr lang="en-US" dirty="0" err="1" smtClean="0"/>
              <a:t>int</a:t>
            </a:r>
            <a:endParaRPr lang="en-US" dirty="0"/>
          </a:p>
          <a:p>
            <a:r>
              <a:rPr lang="en-US" dirty="0" smtClean="0"/>
              <a:t>                   |   &lt;Factor&gt;</a:t>
            </a:r>
          </a:p>
          <a:p>
            <a:r>
              <a:rPr lang="en-US" dirty="0"/>
              <a:t> </a:t>
            </a:r>
            <a:r>
              <a:rPr lang="en-US" dirty="0" smtClean="0"/>
              <a:t>                  |   (  &lt;</a:t>
            </a:r>
            <a:r>
              <a:rPr lang="en-US" dirty="0" err="1" smtClean="0"/>
              <a:t>Exp</a:t>
            </a:r>
            <a:r>
              <a:rPr lang="en-US" dirty="0" smtClean="0"/>
              <a:t>&gt;  )</a:t>
            </a:r>
            <a:endParaRPr lang="en-US" dirty="0"/>
          </a:p>
        </p:txBody>
      </p:sp>
    </p:spTree>
    <p:extLst>
      <p:ext uri="{BB962C8B-B14F-4D97-AF65-F5344CB8AC3E}">
        <p14:creationId xmlns:p14="http://schemas.microsoft.com/office/powerpoint/2010/main" val="997127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15"/>
                                        </p:tgtEl>
                                        <p:attrNameLst>
                                          <p:attrName>style.visibility</p:attrName>
                                        </p:attrNameLst>
                                      </p:cBhvr>
                                      <p:to>
                                        <p:strVal val="visible"/>
                                      </p:to>
                                    </p:set>
                                    <p:animEffect transition="in" filter="dissolve">
                                      <p:cBhvr>
                                        <p:cTn id="7" dur="500"/>
                                        <p:tgtEl>
                                          <p:spTgt spid="594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9395"/>
                                        </p:tgtEl>
                                        <p:attrNameLst>
                                          <p:attrName>style.visibility</p:attrName>
                                        </p:attrNameLst>
                                      </p:cBhvr>
                                      <p:to>
                                        <p:strVal val="visible"/>
                                      </p:to>
                                    </p:set>
                                    <p:animEffect transition="in" filter="dissolve">
                                      <p:cBhvr>
                                        <p:cTn id="12" dur="500"/>
                                        <p:tgtEl>
                                          <p:spTgt spid="5939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9392"/>
                                        </p:tgtEl>
                                        <p:attrNameLst>
                                          <p:attrName>style.visibility</p:attrName>
                                        </p:attrNameLst>
                                      </p:cBhvr>
                                      <p:to>
                                        <p:strVal val="visible"/>
                                      </p:to>
                                    </p:set>
                                    <p:animEffect transition="in" filter="dissolve">
                                      <p:cBhvr>
                                        <p:cTn id="17" dur="500"/>
                                        <p:tgtEl>
                                          <p:spTgt spid="5939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9414"/>
                                        </p:tgtEl>
                                        <p:attrNameLst>
                                          <p:attrName>style.visibility</p:attrName>
                                        </p:attrNameLst>
                                      </p:cBhvr>
                                      <p:to>
                                        <p:strVal val="visible"/>
                                      </p:to>
                                    </p:set>
                                    <p:animEffect transition="in" filter="dissolve">
                                      <p:cBhvr>
                                        <p:cTn id="22" dur="500"/>
                                        <p:tgtEl>
                                          <p:spTgt spid="59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29</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838200"/>
            <a:ext cx="8534400" cy="1200328"/>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&lt;Term&gt; </a:t>
            </a:r>
            <a:r>
              <a:rPr lang="en-US" dirty="0" smtClean="0">
                <a:solidFill>
                  <a:srgbClr val="000000"/>
                </a:solidFill>
              </a:rPr>
              <a:t>is:</a:t>
            </a:r>
          </a:p>
          <a:p>
            <a:r>
              <a:rPr lang="en-US" dirty="0">
                <a:solidFill>
                  <a:srgbClr val="000000"/>
                </a:solidFill>
              </a:rPr>
              <a:t> </a:t>
            </a:r>
            <a:r>
              <a:rPr lang="en-US" dirty="0" smtClean="0">
                <a:solidFill>
                  <a:srgbClr val="000000"/>
                </a:solidFill>
              </a:rPr>
              <a:t>   &lt;Factor&gt; followed by 0 or more occurs. of  </a:t>
            </a:r>
            <a:r>
              <a:rPr lang="en-US" b="1" dirty="0" err="1" smtClean="0">
                <a:solidFill>
                  <a:srgbClr val="000000"/>
                </a:solidFill>
              </a:rPr>
              <a:t>multop</a:t>
            </a:r>
            <a:r>
              <a:rPr lang="en-US" dirty="0" smtClean="0">
                <a:solidFill>
                  <a:srgbClr val="000000"/>
                </a:solidFill>
              </a:rPr>
              <a:t> &lt;Factor&gt;</a:t>
            </a:r>
          </a:p>
          <a:p>
            <a:r>
              <a:rPr lang="en-US" dirty="0">
                <a:solidFill>
                  <a:srgbClr val="000000"/>
                </a:solidFill>
              </a:rPr>
              <a:t>w</a:t>
            </a:r>
            <a:r>
              <a:rPr lang="en-US" dirty="0" smtClean="0">
                <a:solidFill>
                  <a:srgbClr val="000000"/>
                </a:solidFill>
              </a:rPr>
              <a:t>here </a:t>
            </a:r>
            <a:r>
              <a:rPr lang="en-US" b="1" dirty="0" err="1" smtClean="0">
                <a:solidFill>
                  <a:srgbClr val="000000"/>
                </a:solidFill>
              </a:rPr>
              <a:t>multop</a:t>
            </a:r>
            <a:r>
              <a:rPr lang="en-US" dirty="0" smtClean="0">
                <a:solidFill>
                  <a:srgbClr val="000000"/>
                </a:solidFill>
              </a:rPr>
              <a:t> is * or / </a:t>
            </a:r>
            <a:endParaRPr lang="en-US" dirty="0">
              <a:solidFill>
                <a:srgbClr val="000000"/>
              </a:solidFill>
            </a:endParaRPr>
          </a:p>
        </p:txBody>
      </p:sp>
      <p:sp>
        <p:nvSpPr>
          <p:cNvPr id="59415" name="TextBox 59414"/>
          <p:cNvSpPr txBox="1"/>
          <p:nvPr/>
        </p:nvSpPr>
        <p:spPr>
          <a:xfrm>
            <a:off x="304800" y="2814935"/>
            <a:ext cx="7848600" cy="461665"/>
          </a:xfrm>
          <a:prstGeom prst="rect">
            <a:avLst/>
          </a:prstGeom>
          <a:solidFill>
            <a:srgbClr val="FFD6E2"/>
          </a:solidFill>
        </p:spPr>
        <p:txBody>
          <a:bodyPr wrap="square" rtlCol="0">
            <a:spAutoFit/>
          </a:bodyPr>
          <a:lstStyle/>
          <a:p>
            <a:r>
              <a:rPr lang="en-US" dirty="0" smtClean="0"/>
              <a:t>&lt;Term&gt; ::=  &lt;Factor&gt;   </a:t>
            </a:r>
            <a:r>
              <a:rPr lang="en-US" b="1" dirty="0" smtClean="0">
                <a:solidFill>
                  <a:srgbClr val="0000FF"/>
                </a:solidFill>
              </a:rPr>
              <a:t>{</a:t>
            </a:r>
            <a:r>
              <a:rPr lang="en-US" dirty="0" smtClean="0">
                <a:solidFill>
                  <a:srgbClr val="0000FF"/>
                </a:solidFill>
              </a:rPr>
              <a:t>    </a:t>
            </a:r>
            <a:r>
              <a:rPr lang="en-US" b="1" dirty="0" smtClean="0">
                <a:solidFill>
                  <a:srgbClr val="0000FF"/>
                </a:solidFill>
              </a:rPr>
              <a:t>{</a:t>
            </a:r>
            <a:r>
              <a:rPr lang="en-US" dirty="0" smtClean="0"/>
              <a:t>*  |  /</a:t>
            </a:r>
            <a:r>
              <a:rPr lang="en-US" b="1" dirty="0" smtClean="0">
                <a:solidFill>
                  <a:srgbClr val="0000FF"/>
                </a:solidFill>
              </a:rPr>
              <a:t>}1</a:t>
            </a:r>
            <a:r>
              <a:rPr lang="en-US" dirty="0" smtClean="0">
                <a:solidFill>
                  <a:srgbClr val="0000FF"/>
                </a:solidFill>
              </a:rPr>
              <a:t>     </a:t>
            </a:r>
            <a:r>
              <a:rPr lang="en-US" dirty="0" smtClean="0"/>
              <a:t>&lt;Factor</a:t>
            </a:r>
            <a:r>
              <a:rPr lang="en-US" dirty="0" smtClean="0">
                <a:solidFill>
                  <a:srgbClr val="0000FF"/>
                </a:solidFill>
              </a:rPr>
              <a:t>&gt;  </a:t>
            </a:r>
            <a:r>
              <a:rPr lang="en-US" b="1" dirty="0" smtClean="0">
                <a:solidFill>
                  <a:srgbClr val="0000FF"/>
                </a:solidFill>
              </a:rPr>
              <a:t>}</a:t>
            </a:r>
            <a:endParaRPr lang="en-US" b="1" dirty="0">
              <a:solidFill>
                <a:srgbClr val="0000FF"/>
              </a:solidFill>
            </a:endParaRPr>
          </a:p>
        </p:txBody>
      </p:sp>
      <p:sp>
        <p:nvSpPr>
          <p:cNvPr id="5" name="TextBox 4"/>
          <p:cNvSpPr txBox="1"/>
          <p:nvPr/>
        </p:nvSpPr>
        <p:spPr>
          <a:xfrm>
            <a:off x="914400" y="5715000"/>
            <a:ext cx="3794879" cy="461665"/>
          </a:xfrm>
          <a:prstGeom prst="rect">
            <a:avLst/>
          </a:prstGeom>
          <a:noFill/>
        </p:spPr>
        <p:txBody>
          <a:bodyPr wrap="none" rtlCol="0">
            <a:spAutoFit/>
          </a:bodyPr>
          <a:lstStyle/>
          <a:p>
            <a:r>
              <a:rPr lang="en-US" dirty="0" smtClean="0"/>
              <a:t>3     *    (   5  + 2  )     *        6</a:t>
            </a:r>
            <a:endParaRPr lang="en-US" dirty="0"/>
          </a:p>
        </p:txBody>
      </p:sp>
      <p:grpSp>
        <p:nvGrpSpPr>
          <p:cNvPr id="7" name="Group 6"/>
          <p:cNvGrpSpPr/>
          <p:nvPr/>
        </p:nvGrpSpPr>
        <p:grpSpPr>
          <a:xfrm>
            <a:off x="434511" y="4114800"/>
            <a:ext cx="1318089" cy="1447800"/>
            <a:chOff x="434511" y="4648200"/>
            <a:chExt cx="1318089" cy="990600"/>
          </a:xfrm>
        </p:grpSpPr>
        <p:sp>
          <p:nvSpPr>
            <p:cNvPr id="46" name="TextBox 45"/>
            <p:cNvSpPr txBox="1"/>
            <p:nvPr/>
          </p:nvSpPr>
          <p:spPr>
            <a:xfrm>
              <a:off x="434511" y="46482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48" name="Straight Connector 47"/>
            <p:cNvCxnSpPr>
              <a:stCxn id="46" idx="2"/>
            </p:cNvCxnSpPr>
            <p:nvPr/>
          </p:nvCxnSpPr>
          <p:spPr bwMode="auto">
            <a:xfrm flipH="1">
              <a:off x="1093555" y="51098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72" name="TextBox 71"/>
          <p:cNvSpPr txBox="1"/>
          <p:nvPr/>
        </p:nvSpPr>
        <p:spPr>
          <a:xfrm>
            <a:off x="1905000" y="3352800"/>
            <a:ext cx="1176825" cy="461665"/>
          </a:xfrm>
          <a:prstGeom prst="rect">
            <a:avLst/>
          </a:prstGeom>
          <a:noFill/>
        </p:spPr>
        <p:txBody>
          <a:bodyPr wrap="none" rtlCol="0">
            <a:spAutoFit/>
          </a:bodyPr>
          <a:lstStyle/>
          <a:p>
            <a:r>
              <a:rPr lang="en-US" dirty="0" smtClean="0"/>
              <a:t>&lt;Term&gt;</a:t>
            </a:r>
            <a:endParaRPr lang="en-US" dirty="0"/>
          </a:p>
        </p:txBody>
      </p:sp>
      <p:cxnSp>
        <p:nvCxnSpPr>
          <p:cNvPr id="75" name="Straight Connector 74"/>
          <p:cNvCxnSpPr>
            <a:stCxn id="72" idx="2"/>
            <a:endCxn id="46" idx="0"/>
          </p:cNvCxnSpPr>
          <p:nvPr/>
        </p:nvCxnSpPr>
        <p:spPr bwMode="auto">
          <a:xfrm flipH="1">
            <a:off x="1093556" y="3814465"/>
            <a:ext cx="1399857" cy="3003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nvGrpSpPr>
          <p:cNvPr id="85" name="Group 84"/>
          <p:cNvGrpSpPr/>
          <p:nvPr/>
        </p:nvGrpSpPr>
        <p:grpSpPr>
          <a:xfrm>
            <a:off x="1981200" y="4114800"/>
            <a:ext cx="1301243" cy="1452265"/>
            <a:chOff x="1981200" y="4110335"/>
            <a:chExt cx="1301243" cy="1452265"/>
          </a:xfrm>
        </p:grpSpPr>
        <p:sp>
          <p:nvSpPr>
            <p:cNvPr id="69" name="TextBox 68"/>
            <p:cNvSpPr txBox="1"/>
            <p:nvPr/>
          </p:nvSpPr>
          <p:spPr>
            <a:xfrm>
              <a:off x="1981200" y="4110335"/>
              <a:ext cx="1301243"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76" name="Straight Connector 75"/>
            <p:cNvCxnSpPr>
              <a:stCxn id="69" idx="2"/>
            </p:cNvCxnSpPr>
            <p:nvPr/>
          </p:nvCxnSpPr>
          <p:spPr bwMode="auto">
            <a:xfrm>
              <a:off x="2631822" y="4572000"/>
              <a:ext cx="568578" cy="9144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7" name="Straight Connector 76"/>
            <p:cNvCxnSpPr>
              <a:stCxn id="69" idx="2"/>
            </p:cNvCxnSpPr>
            <p:nvPr/>
          </p:nvCxnSpPr>
          <p:spPr bwMode="auto">
            <a:xfrm>
              <a:off x="2631822" y="4572000"/>
              <a:ext cx="35178" cy="4572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68" name="Straight Connector 67"/>
            <p:cNvCxnSpPr>
              <a:stCxn id="69" idx="2"/>
            </p:cNvCxnSpPr>
            <p:nvPr/>
          </p:nvCxnSpPr>
          <p:spPr bwMode="auto">
            <a:xfrm flipH="1">
              <a:off x="2133600" y="4572000"/>
              <a:ext cx="498222" cy="9906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8" name="Group 7"/>
          <p:cNvGrpSpPr/>
          <p:nvPr/>
        </p:nvGrpSpPr>
        <p:grpSpPr>
          <a:xfrm>
            <a:off x="2203957" y="4948535"/>
            <a:ext cx="1027595" cy="918865"/>
            <a:chOff x="7543800" y="5172670"/>
            <a:chExt cx="1027595" cy="918865"/>
          </a:xfrm>
        </p:grpSpPr>
        <p:sp>
          <p:nvSpPr>
            <p:cNvPr id="67" name="TextBox 66"/>
            <p:cNvSpPr txBox="1"/>
            <p:nvPr/>
          </p:nvSpPr>
          <p:spPr>
            <a:xfrm>
              <a:off x="7543800" y="5172670"/>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63" name="Straight Connector 62"/>
            <p:cNvCxnSpPr>
              <a:stCxn id="67" idx="2"/>
            </p:cNvCxnSpPr>
            <p:nvPr/>
          </p:nvCxnSpPr>
          <p:spPr bwMode="auto">
            <a:xfrm flipH="1">
              <a:off x="7848600" y="5634335"/>
              <a:ext cx="208998"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4" name="Straight Connector 63"/>
            <p:cNvCxnSpPr>
              <a:stCxn id="67" idx="2"/>
            </p:cNvCxnSpPr>
            <p:nvPr/>
          </p:nvCxnSpPr>
          <p:spPr bwMode="auto">
            <a:xfrm>
              <a:off x="8057598" y="5634335"/>
              <a:ext cx="248202" cy="3810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5" name="Straight Connector 64"/>
            <p:cNvCxnSpPr>
              <a:stCxn id="67" idx="2"/>
            </p:cNvCxnSpPr>
            <p:nvPr/>
          </p:nvCxnSpPr>
          <p:spPr bwMode="auto">
            <a:xfrm>
              <a:off x="8057598" y="5634335"/>
              <a:ext cx="19602"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grpSp>
        <p:nvGrpSpPr>
          <p:cNvPr id="114" name="Group 113"/>
          <p:cNvGrpSpPr/>
          <p:nvPr/>
        </p:nvGrpSpPr>
        <p:grpSpPr>
          <a:xfrm>
            <a:off x="3886200" y="4114800"/>
            <a:ext cx="1318089" cy="1447800"/>
            <a:chOff x="434511" y="4648200"/>
            <a:chExt cx="1318089" cy="990600"/>
          </a:xfrm>
        </p:grpSpPr>
        <p:sp>
          <p:nvSpPr>
            <p:cNvPr id="115" name="TextBox 114"/>
            <p:cNvSpPr txBox="1"/>
            <p:nvPr/>
          </p:nvSpPr>
          <p:spPr>
            <a:xfrm>
              <a:off x="434511" y="4648200"/>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116" name="Straight Connector 115"/>
            <p:cNvCxnSpPr>
              <a:stCxn id="115" idx="2"/>
            </p:cNvCxnSpPr>
            <p:nvPr/>
          </p:nvCxnSpPr>
          <p:spPr bwMode="auto">
            <a:xfrm flipH="1">
              <a:off x="1093555" y="5109865"/>
              <a:ext cx="1" cy="528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grpSp>
        <p:nvGrpSpPr>
          <p:cNvPr id="86" name="Group 85"/>
          <p:cNvGrpSpPr/>
          <p:nvPr/>
        </p:nvGrpSpPr>
        <p:grpSpPr>
          <a:xfrm>
            <a:off x="1676400" y="3814465"/>
            <a:ext cx="955422" cy="1754729"/>
            <a:chOff x="1676400" y="3814465"/>
            <a:chExt cx="955422" cy="1754729"/>
          </a:xfrm>
        </p:grpSpPr>
        <p:cxnSp>
          <p:nvCxnSpPr>
            <p:cNvPr id="55" name="Straight Connector 54"/>
            <p:cNvCxnSpPr>
              <a:stCxn id="72" idx="2"/>
            </p:cNvCxnSpPr>
            <p:nvPr/>
          </p:nvCxnSpPr>
          <p:spPr bwMode="auto">
            <a:xfrm flipH="1">
              <a:off x="1676400" y="3814465"/>
              <a:ext cx="817013" cy="981670"/>
            </a:xfrm>
            <a:prstGeom prst="line">
              <a:avLst/>
            </a:prstGeom>
            <a:solidFill>
              <a:schemeClr val="accent1"/>
            </a:solidFill>
            <a:ln w="31750" cap="flat" cmpd="sng" algn="ctr">
              <a:solidFill>
                <a:srgbClr val="0000FF"/>
              </a:solidFill>
              <a:prstDash val="solid"/>
              <a:round/>
              <a:headEnd type="none" w="med" len="med"/>
              <a:tailEnd type="none" w="med" len="med"/>
            </a:ln>
            <a:effectLst/>
          </p:spPr>
        </p:cxnSp>
        <p:cxnSp>
          <p:nvCxnSpPr>
            <p:cNvPr id="74" name="Straight Connector 73"/>
            <p:cNvCxnSpPr>
              <a:stCxn id="72" idx="2"/>
            </p:cNvCxnSpPr>
            <p:nvPr/>
          </p:nvCxnSpPr>
          <p:spPr bwMode="auto">
            <a:xfrm>
              <a:off x="2493413" y="3814465"/>
              <a:ext cx="138409" cy="367605"/>
            </a:xfrm>
            <a:prstGeom prst="line">
              <a:avLst/>
            </a:prstGeom>
            <a:solidFill>
              <a:schemeClr val="accent1"/>
            </a:solidFill>
            <a:ln w="31750" cap="flat" cmpd="sng" algn="ctr">
              <a:solidFill>
                <a:srgbClr val="0000FF"/>
              </a:solidFill>
              <a:prstDash val="solid"/>
              <a:round/>
              <a:headEnd type="none" w="med" len="med"/>
              <a:tailEnd type="none" w="med" len="med"/>
            </a:ln>
            <a:effectLst/>
          </p:spPr>
        </p:cxnSp>
        <p:cxnSp>
          <p:nvCxnSpPr>
            <p:cNvPr id="120" name="Straight Connector 119"/>
            <p:cNvCxnSpPr/>
            <p:nvPr/>
          </p:nvCxnSpPr>
          <p:spPr bwMode="auto">
            <a:xfrm flipH="1">
              <a:off x="1676400" y="4796135"/>
              <a:ext cx="1" cy="773059"/>
            </a:xfrm>
            <a:prstGeom prst="line">
              <a:avLst/>
            </a:prstGeom>
            <a:solidFill>
              <a:schemeClr val="accent1"/>
            </a:solidFill>
            <a:ln w="31750" cap="flat" cmpd="sng" algn="ctr">
              <a:solidFill>
                <a:srgbClr val="0000FF"/>
              </a:solidFill>
              <a:prstDash val="solid"/>
              <a:round/>
              <a:headEnd type="none" w="med" len="med"/>
              <a:tailEnd type="none" w="med" len="med"/>
            </a:ln>
            <a:effectLst/>
          </p:spPr>
        </p:cxnSp>
      </p:grpSp>
      <p:grpSp>
        <p:nvGrpSpPr>
          <p:cNvPr id="87" name="Group 86"/>
          <p:cNvGrpSpPr/>
          <p:nvPr/>
        </p:nvGrpSpPr>
        <p:grpSpPr>
          <a:xfrm>
            <a:off x="2493413" y="3814465"/>
            <a:ext cx="2051832" cy="1900535"/>
            <a:chOff x="2493413" y="3814465"/>
            <a:chExt cx="2051832" cy="1900535"/>
          </a:xfrm>
        </p:grpSpPr>
        <p:cxnSp>
          <p:nvCxnSpPr>
            <p:cNvPr id="122" name="Straight Connector 121"/>
            <p:cNvCxnSpPr>
              <a:stCxn id="72" idx="2"/>
            </p:cNvCxnSpPr>
            <p:nvPr/>
          </p:nvCxnSpPr>
          <p:spPr bwMode="auto">
            <a:xfrm>
              <a:off x="2493413" y="3814465"/>
              <a:ext cx="1240387" cy="528935"/>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124" name="Straight Connector 123"/>
            <p:cNvCxnSpPr/>
            <p:nvPr/>
          </p:nvCxnSpPr>
          <p:spPr bwMode="auto">
            <a:xfrm flipH="1">
              <a:off x="3733800" y="4343400"/>
              <a:ext cx="2" cy="13716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127" name="Straight Connector 126"/>
            <p:cNvCxnSpPr>
              <a:stCxn id="72" idx="2"/>
              <a:endCxn id="115" idx="0"/>
            </p:cNvCxnSpPr>
            <p:nvPr/>
          </p:nvCxnSpPr>
          <p:spPr bwMode="auto">
            <a:xfrm>
              <a:off x="2493413" y="3814465"/>
              <a:ext cx="2051832" cy="300335"/>
            </a:xfrm>
            <a:prstGeom prst="line">
              <a:avLst/>
            </a:prstGeom>
            <a:solidFill>
              <a:schemeClr val="accent1"/>
            </a:solidFill>
            <a:ln w="31750" cap="flat" cmpd="sng" algn="ctr">
              <a:solidFill>
                <a:srgbClr val="008000"/>
              </a:solidFill>
              <a:prstDash val="solid"/>
              <a:round/>
              <a:headEnd type="none" w="med" len="med"/>
              <a:tailEnd type="none" w="med" len="med"/>
            </a:ln>
            <a:effectLst/>
          </p:spPr>
        </p:cxnSp>
      </p:grpSp>
      <p:grpSp>
        <p:nvGrpSpPr>
          <p:cNvPr id="79" name="Group 78"/>
          <p:cNvGrpSpPr/>
          <p:nvPr/>
        </p:nvGrpSpPr>
        <p:grpSpPr>
          <a:xfrm>
            <a:off x="3810000" y="1981200"/>
            <a:ext cx="4568235" cy="838200"/>
            <a:chOff x="3810000" y="1981200"/>
            <a:chExt cx="4568235" cy="838200"/>
          </a:xfrm>
        </p:grpSpPr>
        <p:sp>
          <p:nvSpPr>
            <p:cNvPr id="59422" name="TextBox 59421"/>
            <p:cNvSpPr txBox="1"/>
            <p:nvPr/>
          </p:nvSpPr>
          <p:spPr>
            <a:xfrm>
              <a:off x="3886200" y="1981200"/>
              <a:ext cx="4492035" cy="461665"/>
            </a:xfrm>
            <a:prstGeom prst="rect">
              <a:avLst/>
            </a:prstGeom>
            <a:solidFill>
              <a:srgbClr val="FFF0AA"/>
            </a:solidFill>
          </p:spPr>
          <p:txBody>
            <a:bodyPr wrap="none" rtlCol="0">
              <a:spAutoFit/>
            </a:bodyPr>
            <a:lstStyle/>
            <a:p>
              <a:r>
                <a:rPr lang="en-US" dirty="0" smtClean="0"/>
                <a:t>Means: 0 or 1 occurrences of * or /</a:t>
              </a:r>
              <a:endParaRPr lang="en-US" dirty="0"/>
            </a:p>
          </p:txBody>
        </p:sp>
        <p:cxnSp>
          <p:nvCxnSpPr>
            <p:cNvPr id="32" name="Straight Connector 31"/>
            <p:cNvCxnSpPr/>
            <p:nvPr/>
          </p:nvCxnSpPr>
          <p:spPr bwMode="auto">
            <a:xfrm>
              <a:off x="3810000" y="2819400"/>
              <a:ext cx="838200" cy="0"/>
            </a:xfrm>
            <a:prstGeom prst="line">
              <a:avLst/>
            </a:prstGeom>
            <a:solidFill>
              <a:schemeClr val="accent1"/>
            </a:solidFill>
            <a:ln w="44450" cap="flat" cmpd="sng" algn="ctr">
              <a:solidFill>
                <a:srgbClr val="0000FF"/>
              </a:solidFill>
              <a:prstDash val="solid"/>
              <a:round/>
              <a:headEnd type="none" w="med" len="med"/>
              <a:tailEnd type="none" w="med" len="med"/>
            </a:ln>
            <a:effectLst/>
          </p:spPr>
        </p:cxnSp>
        <p:cxnSp>
          <p:nvCxnSpPr>
            <p:cNvPr id="136" name="Straight Connector 135"/>
            <p:cNvCxnSpPr>
              <a:stCxn id="59415" idx="0"/>
            </p:cNvCxnSpPr>
            <p:nvPr/>
          </p:nvCxnSpPr>
          <p:spPr bwMode="auto">
            <a:xfrm flipV="1">
              <a:off x="4229100" y="2438400"/>
              <a:ext cx="495300" cy="376535"/>
            </a:xfrm>
            <a:prstGeom prst="line">
              <a:avLst/>
            </a:prstGeom>
            <a:solidFill>
              <a:schemeClr val="accent1"/>
            </a:solidFill>
            <a:ln w="44450" cap="flat" cmpd="sng" algn="ctr">
              <a:solidFill>
                <a:srgbClr val="0000FF"/>
              </a:solidFill>
              <a:prstDash val="solid"/>
              <a:round/>
              <a:headEnd type="none" w="med" len="med"/>
              <a:tailEnd type="none" w="med" len="med"/>
            </a:ln>
            <a:effectLst/>
          </p:spPr>
        </p:cxnSp>
      </p:grpSp>
      <p:grpSp>
        <p:nvGrpSpPr>
          <p:cNvPr id="140" name="Group 139"/>
          <p:cNvGrpSpPr/>
          <p:nvPr/>
        </p:nvGrpSpPr>
        <p:grpSpPr>
          <a:xfrm>
            <a:off x="3352800" y="3352800"/>
            <a:ext cx="4800600" cy="1581328"/>
            <a:chOff x="2438400" y="1905000"/>
            <a:chExt cx="4800600" cy="1581328"/>
          </a:xfrm>
        </p:grpSpPr>
        <p:sp>
          <p:nvSpPr>
            <p:cNvPr id="141" name="TextBox 140"/>
            <p:cNvSpPr txBox="1"/>
            <p:nvPr/>
          </p:nvSpPr>
          <p:spPr>
            <a:xfrm>
              <a:off x="4724400" y="2286000"/>
              <a:ext cx="2514600" cy="1200328"/>
            </a:xfrm>
            <a:prstGeom prst="rect">
              <a:avLst/>
            </a:prstGeom>
            <a:solidFill>
              <a:srgbClr val="FFF0AA"/>
            </a:solidFill>
          </p:spPr>
          <p:txBody>
            <a:bodyPr wrap="square" rtlCol="0">
              <a:spAutoFit/>
            </a:bodyPr>
            <a:lstStyle/>
            <a:p>
              <a:r>
                <a:rPr lang="en-US" dirty="0" smtClean="0"/>
                <a:t>Means: 0 or more occurrences of thing inside {  }</a:t>
              </a:r>
              <a:endParaRPr lang="en-US" dirty="0"/>
            </a:p>
          </p:txBody>
        </p:sp>
        <p:cxnSp>
          <p:nvCxnSpPr>
            <p:cNvPr id="142" name="Straight Connector 141"/>
            <p:cNvCxnSpPr/>
            <p:nvPr/>
          </p:nvCxnSpPr>
          <p:spPr bwMode="auto">
            <a:xfrm>
              <a:off x="2438400" y="1905000"/>
              <a:ext cx="3048000" cy="0"/>
            </a:xfrm>
            <a:prstGeom prst="line">
              <a:avLst/>
            </a:prstGeom>
            <a:solidFill>
              <a:schemeClr val="accent1"/>
            </a:solidFill>
            <a:ln w="44450" cap="flat" cmpd="sng" algn="ctr">
              <a:solidFill>
                <a:srgbClr val="0000FF"/>
              </a:solidFill>
              <a:prstDash val="solid"/>
              <a:round/>
              <a:headEnd type="none" w="med" len="med"/>
              <a:tailEnd type="none" w="med" len="med"/>
            </a:ln>
            <a:effectLst/>
          </p:spPr>
        </p:cxnSp>
        <p:cxnSp>
          <p:nvCxnSpPr>
            <p:cNvPr id="143" name="Straight Connector 142"/>
            <p:cNvCxnSpPr/>
            <p:nvPr/>
          </p:nvCxnSpPr>
          <p:spPr bwMode="auto">
            <a:xfrm flipH="1" flipV="1">
              <a:off x="3962400" y="1905000"/>
              <a:ext cx="838200" cy="457200"/>
            </a:xfrm>
            <a:prstGeom prst="line">
              <a:avLst/>
            </a:prstGeom>
            <a:solidFill>
              <a:schemeClr val="accent1"/>
            </a:solidFill>
            <a:ln w="44450" cap="flat" cmpd="sng" algn="ctr">
              <a:solidFill>
                <a:srgbClr val="0000FF"/>
              </a:solidFill>
              <a:prstDash val="solid"/>
              <a:round/>
              <a:headEnd type="none" w="med" len="med"/>
              <a:tailEnd type="none" w="med" len="med"/>
            </a:ln>
            <a:effectLst/>
          </p:spPr>
        </p:cxnSp>
      </p:grpSp>
    </p:spTree>
    <p:extLst>
      <p:ext uri="{BB962C8B-B14F-4D97-AF65-F5344CB8AC3E}">
        <p14:creationId xmlns:p14="http://schemas.microsoft.com/office/powerpoint/2010/main" val="575012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415"/>
                                        </p:tgtEl>
                                        <p:attrNameLst>
                                          <p:attrName>style.visibility</p:attrName>
                                        </p:attrNameLst>
                                      </p:cBhvr>
                                      <p:to>
                                        <p:strVal val="visible"/>
                                      </p:to>
                                    </p:set>
                                    <p:animEffect transition="in" filter="dissolve">
                                      <p:cBhvr>
                                        <p:cTn id="7" dur="500"/>
                                        <p:tgtEl>
                                          <p:spTgt spid="5941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transition="in" filter="dissolve">
                                      <p:cBhvr>
                                        <p:cTn id="11" dur="500"/>
                                        <p:tgtEl>
                                          <p:spTgt spid="7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40"/>
                                        </p:tgtEl>
                                        <p:attrNameLst>
                                          <p:attrName>style.visibility</p:attrName>
                                        </p:attrNameLst>
                                      </p:cBhvr>
                                      <p:to>
                                        <p:strVal val="visible"/>
                                      </p:to>
                                    </p:set>
                                    <p:animEffect transition="in" filter="dissolve">
                                      <p:cBhvr>
                                        <p:cTn id="15" dur="500"/>
                                        <p:tgtEl>
                                          <p:spTgt spid="14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dissolv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85"/>
                                        </p:tgtEl>
                                        <p:attrNameLst>
                                          <p:attrName>style.visibility</p:attrName>
                                        </p:attrNameLst>
                                      </p:cBhvr>
                                      <p:to>
                                        <p:strVal val="visible"/>
                                      </p:to>
                                    </p:set>
                                    <p:animEffect transition="in" filter="dissolve">
                                      <p:cBhvr>
                                        <p:cTn id="30" dur="500"/>
                                        <p:tgtEl>
                                          <p:spTgt spid="85"/>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14"/>
                                        </p:tgtEl>
                                        <p:attrNameLst>
                                          <p:attrName>style.visibility</p:attrName>
                                        </p:attrNameLst>
                                      </p:cBhvr>
                                      <p:to>
                                        <p:strVal val="visible"/>
                                      </p:to>
                                    </p:set>
                                    <p:animEffect transition="in" filter="dissolve">
                                      <p:cBhvr>
                                        <p:cTn id="35" dur="500"/>
                                        <p:tgtEl>
                                          <p:spTgt spid="114"/>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dissolve">
                                      <p:cBhvr>
                                        <p:cTn id="40" dur="500"/>
                                        <p:tgtEl>
                                          <p:spTgt spid="72"/>
                                        </p:tgtEl>
                                      </p:cBhvr>
                                    </p:animEffect>
                                  </p:childTnLst>
                                </p:cTn>
                              </p:par>
                              <p:par>
                                <p:cTn id="41" presetID="9"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dissolve">
                                      <p:cBhvr>
                                        <p:cTn id="43" dur="500"/>
                                        <p:tgtEl>
                                          <p:spTgt spid="7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86"/>
                                        </p:tgtEl>
                                        <p:attrNameLst>
                                          <p:attrName>style.visibility</p:attrName>
                                        </p:attrNameLst>
                                      </p:cBhvr>
                                      <p:to>
                                        <p:strVal val="visible"/>
                                      </p:to>
                                    </p:set>
                                    <p:animEffect transition="in" filter="dissolve">
                                      <p:cBhvr>
                                        <p:cTn id="48" dur="500"/>
                                        <p:tgtEl>
                                          <p:spTgt spid="8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87"/>
                                        </p:tgtEl>
                                        <p:attrNameLst>
                                          <p:attrName>style.visibility</p:attrName>
                                        </p:attrNameLst>
                                      </p:cBhvr>
                                      <p:to>
                                        <p:strVal val="visible"/>
                                      </p:to>
                                    </p:set>
                                    <p:animEffect transition="in" filter="dissolve">
                                      <p:cBhvr>
                                        <p:cTn id="53"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5" grpId="0" animBg="1"/>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3</a:t>
            </a:fld>
            <a:endParaRPr lang="en-US"/>
          </a:p>
        </p:txBody>
      </p:sp>
      <p:grpSp>
        <p:nvGrpSpPr>
          <p:cNvPr id="9" name="Group 8"/>
          <p:cNvGrpSpPr/>
          <p:nvPr/>
        </p:nvGrpSpPr>
        <p:grpSpPr>
          <a:xfrm>
            <a:off x="990600" y="1142996"/>
            <a:ext cx="1221387" cy="461665"/>
            <a:chOff x="457200" y="533400"/>
            <a:chExt cx="1221387" cy="461665"/>
          </a:xfrm>
        </p:grpSpPr>
        <p:sp>
          <p:nvSpPr>
            <p:cNvPr id="4" name="TextBox 3"/>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8" name="TextBox 7"/>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5" name="Group 14"/>
          <p:cNvGrpSpPr/>
          <p:nvPr/>
        </p:nvGrpSpPr>
        <p:grpSpPr>
          <a:xfrm>
            <a:off x="3429000" y="5943600"/>
            <a:ext cx="1524000" cy="609601"/>
            <a:chOff x="2286000" y="685800"/>
            <a:chExt cx="914400" cy="304801"/>
          </a:xfrm>
        </p:grpSpPr>
        <p:sp>
          <p:nvSpPr>
            <p:cNvPr id="16" name="TextBox 15"/>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7" name="Straight Connector 16"/>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9" name="TextBox 18"/>
          <p:cNvSpPr txBox="1"/>
          <p:nvPr/>
        </p:nvSpPr>
        <p:spPr>
          <a:xfrm>
            <a:off x="3287632" y="5486400"/>
            <a:ext cx="1893968" cy="461665"/>
          </a:xfrm>
          <a:prstGeom prst="rect">
            <a:avLst/>
          </a:prstGeom>
          <a:noFill/>
        </p:spPr>
        <p:txBody>
          <a:bodyPr wrap="none" rtlCol="0">
            <a:spAutoFit/>
          </a:bodyPr>
          <a:lstStyle/>
          <a:p>
            <a:r>
              <a:rPr lang="en-US" dirty="0" err="1"/>
              <a:t>p</a:t>
            </a:r>
            <a:r>
              <a:rPr lang="en-US" dirty="0" err="1" smtClean="0"/>
              <a:t>red</a:t>
            </a:r>
            <a:r>
              <a:rPr lang="en-US" dirty="0" smtClean="0"/>
              <a:t>        </a:t>
            </a:r>
            <a:r>
              <a:rPr lang="en-US" dirty="0" err="1" smtClean="0"/>
              <a:t>succ</a:t>
            </a:r>
            <a:endParaRPr lang="en-US" dirty="0"/>
          </a:p>
        </p:txBody>
      </p:sp>
      <p:sp>
        <p:nvSpPr>
          <p:cNvPr id="20" name="TextBox 19"/>
          <p:cNvSpPr txBox="1"/>
          <p:nvPr/>
        </p:nvSpPr>
        <p:spPr>
          <a:xfrm>
            <a:off x="762000" y="5943600"/>
            <a:ext cx="1107545" cy="461665"/>
          </a:xfrm>
          <a:prstGeom prst="rect">
            <a:avLst/>
          </a:prstGeom>
          <a:noFill/>
        </p:spPr>
        <p:txBody>
          <a:bodyPr wrap="none" rtlCol="0">
            <a:spAutoFit/>
          </a:bodyPr>
          <a:lstStyle/>
          <a:p>
            <a:r>
              <a:rPr lang="en-US" dirty="0" smtClean="0"/>
              <a:t>Legend</a:t>
            </a:r>
            <a:endParaRPr lang="en-US" dirty="0"/>
          </a:p>
        </p:txBody>
      </p:sp>
      <p:cxnSp>
        <p:nvCxnSpPr>
          <p:cNvPr id="23" name="Straight Arrow Connector 22"/>
          <p:cNvCxnSpPr/>
          <p:nvPr/>
        </p:nvCxnSpPr>
        <p:spPr bwMode="auto">
          <a:xfrm flipH="1" flipV="1">
            <a:off x="3048000" y="6096000"/>
            <a:ext cx="685800" cy="1"/>
          </a:xfrm>
          <a:prstGeom prst="straightConnector1">
            <a:avLst/>
          </a:prstGeom>
          <a:solidFill>
            <a:schemeClr val="accent1"/>
          </a:solidFill>
          <a:ln w="38100" cap="flat" cmpd="sng" algn="ctr">
            <a:solidFill>
              <a:srgbClr val="3366FF"/>
            </a:solidFill>
            <a:prstDash val="solid"/>
            <a:round/>
            <a:headEnd type="none" w="med" len="med"/>
            <a:tailEnd type="arrow"/>
          </a:ln>
          <a:effectLst/>
        </p:spPr>
      </p:cxnSp>
      <p:grpSp>
        <p:nvGrpSpPr>
          <p:cNvPr id="41" name="Group 40"/>
          <p:cNvGrpSpPr/>
          <p:nvPr/>
        </p:nvGrpSpPr>
        <p:grpSpPr>
          <a:xfrm>
            <a:off x="3124200" y="2057400"/>
            <a:ext cx="914400" cy="304801"/>
            <a:chOff x="2286000" y="685800"/>
            <a:chExt cx="914400" cy="304801"/>
          </a:xfrm>
        </p:grpSpPr>
        <p:sp>
          <p:nvSpPr>
            <p:cNvPr id="42" name="TextBox 41"/>
            <p:cNvSpPr txBox="1"/>
            <p:nvPr/>
          </p:nvSpPr>
          <p:spPr>
            <a:xfrm>
              <a:off x="2286000" y="685801"/>
              <a:ext cx="914400" cy="304800"/>
            </a:xfrm>
            <a:prstGeom prst="rect">
              <a:avLst/>
            </a:prstGeom>
            <a:noFill/>
            <a:ln w="31750">
              <a:solidFill>
                <a:srgbClr val="008000"/>
              </a:solidFill>
            </a:ln>
          </p:spPr>
          <p:txBody>
            <a:bodyPr wrap="square" rtlCol="0">
              <a:spAutoFit/>
            </a:bodyPr>
            <a:lstStyle/>
            <a:p>
              <a:r>
                <a:rPr lang="en-US" sz="1400" dirty="0" smtClean="0"/>
                <a:t>  </a:t>
              </a:r>
              <a:endParaRPr lang="en-US" sz="1400" dirty="0"/>
            </a:p>
          </p:txBody>
        </p:sp>
        <p:cxnSp>
          <p:nvCxnSpPr>
            <p:cNvPr id="43" name="Straight Connector 42"/>
            <p:cNvCxnSpPr/>
            <p:nvPr/>
          </p:nvCxnSpPr>
          <p:spPr bwMode="auto">
            <a:xfrm>
              <a:off x="2590800" y="685800"/>
              <a:ext cx="0" cy="3048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44" name="Straight Connector 43"/>
            <p:cNvCxnSpPr/>
            <p:nvPr/>
          </p:nvCxnSpPr>
          <p:spPr bwMode="auto">
            <a:xfrm>
              <a:off x="2895600" y="685800"/>
              <a:ext cx="0" cy="3048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grpSp>
      <p:grpSp>
        <p:nvGrpSpPr>
          <p:cNvPr id="67" name="Group 66"/>
          <p:cNvGrpSpPr/>
          <p:nvPr/>
        </p:nvGrpSpPr>
        <p:grpSpPr>
          <a:xfrm>
            <a:off x="2057400" y="914398"/>
            <a:ext cx="5105400" cy="838202"/>
            <a:chOff x="1524000" y="381000"/>
            <a:chExt cx="5105400" cy="838202"/>
          </a:xfrm>
        </p:grpSpPr>
        <p:cxnSp>
          <p:nvCxnSpPr>
            <p:cNvPr id="52" name="Straight Arrow Connector 51"/>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53" name="Straight Arrow Connector 52"/>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66" name="Group 65"/>
            <p:cNvGrpSpPr/>
            <p:nvPr/>
          </p:nvGrpSpPr>
          <p:grpSpPr>
            <a:xfrm>
              <a:off x="1524000" y="381000"/>
              <a:ext cx="5105400" cy="838202"/>
              <a:chOff x="1524000" y="381000"/>
              <a:chExt cx="5105400" cy="838202"/>
            </a:xfrm>
          </p:grpSpPr>
          <p:grpSp>
            <p:nvGrpSpPr>
              <p:cNvPr id="50" name="Group 49"/>
              <p:cNvGrpSpPr/>
              <p:nvPr/>
            </p:nvGrpSpPr>
            <p:grpSpPr>
              <a:xfrm>
                <a:off x="1524000" y="609600"/>
                <a:ext cx="4724400" cy="609602"/>
                <a:chOff x="1524000" y="609600"/>
                <a:chExt cx="4724400" cy="609602"/>
              </a:xfrm>
            </p:grpSpPr>
            <p:grpSp>
              <p:nvGrpSpPr>
                <p:cNvPr id="40" name="Group 39"/>
                <p:cNvGrpSpPr/>
                <p:nvPr/>
              </p:nvGrpSpPr>
              <p:grpSpPr>
                <a:xfrm>
                  <a:off x="3352800" y="609600"/>
                  <a:ext cx="1981200" cy="461665"/>
                  <a:chOff x="3352800" y="609600"/>
                  <a:chExt cx="1981200" cy="461665"/>
                </a:xfrm>
              </p:grpSpPr>
              <p:cxnSp>
                <p:nvCxnSpPr>
                  <p:cNvPr id="22" name="Straight Arrow Connector 21"/>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5" name="TextBox 24"/>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26" name="Straight Arrow Connector 25"/>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49" name="Group 48"/>
                <p:cNvGrpSpPr/>
                <p:nvPr/>
              </p:nvGrpSpPr>
              <p:grpSpPr>
                <a:xfrm>
                  <a:off x="2514600" y="685800"/>
                  <a:ext cx="3733800" cy="304801"/>
                  <a:chOff x="2514600" y="685800"/>
                  <a:chExt cx="3733800" cy="304801"/>
                </a:xfrm>
              </p:grpSpPr>
              <p:grpSp>
                <p:nvGrpSpPr>
                  <p:cNvPr id="14" name="Group 13"/>
                  <p:cNvGrpSpPr/>
                  <p:nvPr/>
                </p:nvGrpSpPr>
                <p:grpSpPr>
                  <a:xfrm>
                    <a:off x="2514600" y="685800"/>
                    <a:ext cx="914400" cy="304801"/>
                    <a:chOff x="2286000" y="685800"/>
                    <a:chExt cx="914400" cy="304801"/>
                  </a:xfrm>
                </p:grpSpPr>
                <p:sp>
                  <p:nvSpPr>
                    <p:cNvPr id="10" name="TextBox 9"/>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2" name="Straight Connector 11"/>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7" name="Group 26"/>
                  <p:cNvGrpSpPr/>
                  <p:nvPr/>
                </p:nvGrpSpPr>
                <p:grpSpPr>
                  <a:xfrm>
                    <a:off x="5334000" y="685800"/>
                    <a:ext cx="914400" cy="304801"/>
                    <a:chOff x="2286000" y="685800"/>
                    <a:chExt cx="914400" cy="304801"/>
                  </a:xfrm>
                </p:grpSpPr>
                <p:sp>
                  <p:nvSpPr>
                    <p:cNvPr id="28" name="TextBox 27"/>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29" name="Straight Connector 28"/>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39" name="Group 38"/>
                <p:cNvGrpSpPr/>
                <p:nvPr/>
              </p:nvGrpSpPr>
              <p:grpSpPr>
                <a:xfrm>
                  <a:off x="1524000" y="914400"/>
                  <a:ext cx="4572000" cy="304802"/>
                  <a:chOff x="1524000" y="914400"/>
                  <a:chExt cx="4572000" cy="304802"/>
                </a:xfrm>
              </p:grpSpPr>
              <p:cxnSp>
                <p:nvCxnSpPr>
                  <p:cNvPr id="31" name="Straight Arrow Connector 30"/>
                  <p:cNvCxnSpPr/>
                  <p:nvPr/>
                </p:nvCxnSpPr>
                <p:spPr bwMode="auto">
                  <a:xfrm>
                    <a:off x="6096000" y="914400"/>
                    <a:ext cx="0" cy="304798"/>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3" name="Straight Arrow Connector 32"/>
                  <p:cNvCxnSpPr/>
                  <p:nvPr/>
                </p:nvCxnSpPr>
                <p:spPr bwMode="auto">
                  <a:xfrm>
                    <a:off x="2133600" y="914400"/>
                    <a:ext cx="0" cy="304798"/>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4" name="Straight Arrow Connector 33"/>
                  <p:cNvCxnSpPr/>
                  <p:nvPr/>
                </p:nvCxnSpPr>
                <p:spPr bwMode="auto">
                  <a:xfrm flipV="1">
                    <a:off x="2133600" y="1219200"/>
                    <a:ext cx="3962400" cy="2"/>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6" name="Straight Arrow Connector 35"/>
                  <p:cNvCxnSpPr/>
                  <p:nvPr/>
                </p:nvCxnSpPr>
                <p:spPr bwMode="auto">
                  <a:xfrm>
                    <a:off x="1524000" y="9144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64" name="Group 63"/>
              <p:cNvGrpSpPr/>
              <p:nvPr/>
            </p:nvGrpSpPr>
            <p:grpSpPr>
              <a:xfrm>
                <a:off x="2667000" y="533400"/>
                <a:ext cx="3962400" cy="304803"/>
                <a:chOff x="2667000" y="533400"/>
                <a:chExt cx="3962400" cy="304803"/>
              </a:xfrm>
            </p:grpSpPr>
            <p:cxnSp>
              <p:nvCxnSpPr>
                <p:cNvPr id="59" name="Straight Arrow Connector 58"/>
                <p:cNvCxnSpPr/>
                <p:nvPr/>
              </p:nvCxnSpPr>
              <p:spPr bwMode="auto">
                <a:xfrm>
                  <a:off x="6629400" y="533400"/>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60" name="Straight Arrow Connector 59"/>
                <p:cNvCxnSpPr/>
                <p:nvPr/>
              </p:nvCxnSpPr>
              <p:spPr bwMode="auto">
                <a:xfrm flipV="1">
                  <a:off x="2667000" y="533400"/>
                  <a:ext cx="3962400" cy="2"/>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61" name="Straight Arrow Connector 60"/>
                <p:cNvCxnSpPr/>
                <p:nvPr/>
              </p:nvCxnSpPr>
              <p:spPr bwMode="auto">
                <a:xfrm flipV="1">
                  <a:off x="6248400" y="838200"/>
                  <a:ext cx="381000" cy="3"/>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63" name="Straight Arrow Connector 62"/>
                <p:cNvCxnSpPr/>
                <p:nvPr/>
              </p:nvCxnSpPr>
              <p:spPr bwMode="auto">
                <a:xfrm>
                  <a:off x="2667000" y="533400"/>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sp>
            <p:nvSpPr>
              <p:cNvPr id="65" name="TextBox 64"/>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sp>
        <p:nvSpPr>
          <p:cNvPr id="69" name="TextBox 68"/>
          <p:cNvSpPr txBox="1"/>
          <p:nvPr/>
        </p:nvSpPr>
        <p:spPr>
          <a:xfrm>
            <a:off x="949158" y="467895"/>
            <a:ext cx="5211132" cy="461665"/>
          </a:xfrm>
          <a:prstGeom prst="rect">
            <a:avLst/>
          </a:prstGeom>
          <a:noFill/>
        </p:spPr>
        <p:txBody>
          <a:bodyPr wrap="none" rtlCol="0">
            <a:spAutoFit/>
          </a:bodyPr>
          <a:lstStyle/>
          <a:p>
            <a:r>
              <a:rPr lang="en-US" dirty="0" smtClean="0"/>
              <a:t>Suppose we want to append e to this list:</a:t>
            </a:r>
            <a:endParaRPr lang="en-US" dirty="0"/>
          </a:p>
        </p:txBody>
      </p:sp>
      <p:grpSp>
        <p:nvGrpSpPr>
          <p:cNvPr id="70" name="Group 69"/>
          <p:cNvGrpSpPr/>
          <p:nvPr/>
        </p:nvGrpSpPr>
        <p:grpSpPr>
          <a:xfrm>
            <a:off x="1355128" y="1900535"/>
            <a:ext cx="854672" cy="461665"/>
            <a:chOff x="823915" y="533400"/>
            <a:chExt cx="854672" cy="461665"/>
          </a:xfrm>
        </p:grpSpPr>
        <p:sp>
          <p:nvSpPr>
            <p:cNvPr id="71" name="TextBox 70"/>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72" name="TextBox 71"/>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73" name="Straight Arrow Connector 72"/>
          <p:cNvCxnSpPr/>
          <p:nvPr/>
        </p:nvCxnSpPr>
        <p:spPr bwMode="auto">
          <a:xfrm>
            <a:off x="2057400" y="22098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nvGrpSpPr>
          <p:cNvPr id="136" name="Group 135"/>
          <p:cNvGrpSpPr/>
          <p:nvPr/>
        </p:nvGrpSpPr>
        <p:grpSpPr>
          <a:xfrm>
            <a:off x="914400" y="2667000"/>
            <a:ext cx="6400800" cy="1752605"/>
            <a:chOff x="914400" y="2666995"/>
            <a:chExt cx="6400800" cy="1752605"/>
          </a:xfrm>
        </p:grpSpPr>
        <p:grpSp>
          <p:nvGrpSpPr>
            <p:cNvPr id="77" name="Group 76"/>
            <p:cNvGrpSpPr/>
            <p:nvPr/>
          </p:nvGrpSpPr>
          <p:grpSpPr>
            <a:xfrm>
              <a:off x="3200400" y="3962400"/>
              <a:ext cx="914400" cy="304801"/>
              <a:chOff x="2286000" y="685800"/>
              <a:chExt cx="914400" cy="304801"/>
            </a:xfrm>
          </p:grpSpPr>
          <p:sp>
            <p:nvSpPr>
              <p:cNvPr id="78" name="TextBox 77"/>
              <p:cNvSpPr txBox="1"/>
              <p:nvPr/>
            </p:nvSpPr>
            <p:spPr>
              <a:xfrm>
                <a:off x="2286000" y="685801"/>
                <a:ext cx="914400" cy="304800"/>
              </a:xfrm>
              <a:prstGeom prst="rect">
                <a:avLst/>
              </a:prstGeom>
              <a:noFill/>
              <a:ln w="34925">
                <a:solidFill>
                  <a:srgbClr val="008000"/>
                </a:solidFill>
              </a:ln>
            </p:spPr>
            <p:txBody>
              <a:bodyPr wrap="square" rtlCol="0">
                <a:spAutoFit/>
              </a:bodyPr>
              <a:lstStyle/>
              <a:p>
                <a:r>
                  <a:rPr lang="en-US" sz="1400" dirty="0" smtClean="0"/>
                  <a:t>  </a:t>
                </a:r>
                <a:endParaRPr lang="en-US" sz="1400" dirty="0"/>
              </a:p>
            </p:txBody>
          </p:sp>
          <p:cxnSp>
            <p:nvCxnSpPr>
              <p:cNvPr id="79" name="Straight Connector 78"/>
              <p:cNvCxnSpPr/>
              <p:nvPr/>
            </p:nvCxnSpPr>
            <p:spPr bwMode="auto">
              <a:xfrm>
                <a:off x="25908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cxnSp>
            <p:nvCxnSpPr>
              <p:cNvPr id="80" name="Straight Connector 79"/>
              <p:cNvCxnSpPr/>
              <p:nvPr/>
            </p:nvCxnSpPr>
            <p:spPr bwMode="auto">
              <a:xfrm>
                <a:off x="28956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grpSp>
        <p:grpSp>
          <p:nvGrpSpPr>
            <p:cNvPr id="134" name="Group 133"/>
            <p:cNvGrpSpPr/>
            <p:nvPr/>
          </p:nvGrpSpPr>
          <p:grpSpPr>
            <a:xfrm>
              <a:off x="914400" y="2666995"/>
              <a:ext cx="6400800" cy="1752605"/>
              <a:chOff x="914400" y="2667000"/>
              <a:chExt cx="6400800" cy="1752605"/>
            </a:xfrm>
          </p:grpSpPr>
          <p:grpSp>
            <p:nvGrpSpPr>
              <p:cNvPr id="133" name="Group 132"/>
              <p:cNvGrpSpPr/>
              <p:nvPr/>
            </p:nvGrpSpPr>
            <p:grpSpPr>
              <a:xfrm>
                <a:off x="914400" y="2667000"/>
                <a:ext cx="6400800" cy="1752605"/>
                <a:chOff x="990600" y="2590800"/>
                <a:chExt cx="6400800" cy="1752605"/>
              </a:xfrm>
            </p:grpSpPr>
            <p:sp>
              <p:nvSpPr>
                <p:cNvPr id="115" name="TextBox 114"/>
                <p:cNvSpPr txBox="1"/>
                <p:nvPr/>
              </p:nvSpPr>
              <p:spPr>
                <a:xfrm>
                  <a:off x="990600" y="2590800"/>
                  <a:ext cx="5364419" cy="461665"/>
                </a:xfrm>
                <a:prstGeom prst="rect">
                  <a:avLst/>
                </a:prstGeom>
                <a:noFill/>
              </p:spPr>
              <p:txBody>
                <a:bodyPr wrap="none" rtlCol="0">
                  <a:spAutoFit/>
                </a:bodyPr>
                <a:lstStyle/>
                <a:p>
                  <a:r>
                    <a:rPr lang="en-US" dirty="0" smtClean="0"/>
                    <a:t>This is what it looks like after the append:</a:t>
                  </a:r>
                  <a:endParaRPr lang="en-US" dirty="0"/>
                </a:p>
              </p:txBody>
            </p:sp>
            <p:grpSp>
              <p:nvGrpSpPr>
                <p:cNvPr id="132" name="Group 131"/>
                <p:cNvGrpSpPr/>
                <p:nvPr/>
              </p:nvGrpSpPr>
              <p:grpSpPr>
                <a:xfrm>
                  <a:off x="1143000" y="3048000"/>
                  <a:ext cx="6248400" cy="1295405"/>
                  <a:chOff x="1143000" y="3124200"/>
                  <a:chExt cx="6248400" cy="1295405"/>
                </a:xfrm>
              </p:grpSpPr>
              <p:grpSp>
                <p:nvGrpSpPr>
                  <p:cNvPr id="74" name="Group 73"/>
                  <p:cNvGrpSpPr/>
                  <p:nvPr/>
                </p:nvGrpSpPr>
                <p:grpSpPr>
                  <a:xfrm>
                    <a:off x="1143000" y="3352795"/>
                    <a:ext cx="1221387" cy="461665"/>
                    <a:chOff x="457200" y="533400"/>
                    <a:chExt cx="1221387" cy="461665"/>
                  </a:xfrm>
                </p:grpSpPr>
                <p:sp>
                  <p:nvSpPr>
                    <p:cNvPr id="75" name="TextBox 74"/>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76" name="TextBox 75"/>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31" name="Group 130"/>
                  <p:cNvGrpSpPr/>
                  <p:nvPr/>
                </p:nvGrpSpPr>
                <p:grpSpPr>
                  <a:xfrm>
                    <a:off x="1507528" y="3805535"/>
                    <a:ext cx="1692872" cy="461665"/>
                    <a:chOff x="1507528" y="3810000"/>
                    <a:chExt cx="1692872" cy="461665"/>
                  </a:xfrm>
                </p:grpSpPr>
                <p:grpSp>
                  <p:nvGrpSpPr>
                    <p:cNvPr id="110" name="Group 109"/>
                    <p:cNvGrpSpPr/>
                    <p:nvPr/>
                  </p:nvGrpSpPr>
                  <p:grpSpPr>
                    <a:xfrm>
                      <a:off x="1507528" y="3810000"/>
                      <a:ext cx="854672" cy="461665"/>
                      <a:chOff x="823915" y="533400"/>
                      <a:chExt cx="854672" cy="461665"/>
                    </a:xfrm>
                  </p:grpSpPr>
                  <p:sp>
                    <p:nvSpPr>
                      <p:cNvPr id="111" name="TextBox 110"/>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112" name="TextBox 111"/>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113" name="Straight Arrow Connector 112"/>
                    <p:cNvCxnSpPr/>
                    <p:nvPr/>
                  </p:nvCxnSpPr>
                  <p:spPr bwMode="auto">
                    <a:xfrm>
                      <a:off x="2209800" y="4119265"/>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30" name="Group 129"/>
                  <p:cNvGrpSpPr/>
                  <p:nvPr/>
                </p:nvGrpSpPr>
                <p:grpSpPr>
                  <a:xfrm>
                    <a:off x="2209800" y="3124200"/>
                    <a:ext cx="5181600" cy="1295405"/>
                    <a:chOff x="2209800" y="3124197"/>
                    <a:chExt cx="5181600" cy="1295405"/>
                  </a:xfrm>
                </p:grpSpPr>
                <p:grpSp>
                  <p:nvGrpSpPr>
                    <p:cNvPr id="81" name="Group 80"/>
                    <p:cNvGrpSpPr/>
                    <p:nvPr/>
                  </p:nvGrpSpPr>
                  <p:grpSpPr>
                    <a:xfrm>
                      <a:off x="2209800" y="3124197"/>
                      <a:ext cx="5181600" cy="1295405"/>
                      <a:chOff x="1524000" y="381000"/>
                      <a:chExt cx="5181600" cy="1295405"/>
                    </a:xfrm>
                  </p:grpSpPr>
                  <p:cxnSp>
                    <p:nvCxnSpPr>
                      <p:cNvPr id="82" name="Straight Arrow Connector 81"/>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83" name="Straight Arrow Connector 82"/>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84" name="Group 83"/>
                      <p:cNvGrpSpPr/>
                      <p:nvPr/>
                    </p:nvGrpSpPr>
                    <p:grpSpPr>
                      <a:xfrm>
                        <a:off x="1524000" y="381000"/>
                        <a:ext cx="5181600" cy="1295405"/>
                        <a:chOff x="1524000" y="381000"/>
                        <a:chExt cx="5181600" cy="1295405"/>
                      </a:xfrm>
                    </p:grpSpPr>
                    <p:grpSp>
                      <p:nvGrpSpPr>
                        <p:cNvPr id="85" name="Group 84"/>
                        <p:cNvGrpSpPr/>
                        <p:nvPr/>
                      </p:nvGrpSpPr>
                      <p:grpSpPr>
                        <a:xfrm>
                          <a:off x="1524000" y="609600"/>
                          <a:ext cx="4724400" cy="762003"/>
                          <a:chOff x="1524000" y="609600"/>
                          <a:chExt cx="4724400" cy="762003"/>
                        </a:xfrm>
                      </p:grpSpPr>
                      <p:grpSp>
                        <p:nvGrpSpPr>
                          <p:cNvPr id="92" name="Group 91"/>
                          <p:cNvGrpSpPr/>
                          <p:nvPr/>
                        </p:nvGrpSpPr>
                        <p:grpSpPr>
                          <a:xfrm>
                            <a:off x="3352800" y="609600"/>
                            <a:ext cx="1981200" cy="461665"/>
                            <a:chOff x="3352800" y="609600"/>
                            <a:chExt cx="1981200" cy="461665"/>
                          </a:xfrm>
                        </p:grpSpPr>
                        <p:cxnSp>
                          <p:nvCxnSpPr>
                            <p:cNvPr id="107" name="Straight Arrow Connector 106"/>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08" name="TextBox 107"/>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109" name="Straight Arrow Connector 108"/>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93" name="Group 92"/>
                          <p:cNvGrpSpPr/>
                          <p:nvPr/>
                        </p:nvGrpSpPr>
                        <p:grpSpPr>
                          <a:xfrm>
                            <a:off x="2514600" y="685800"/>
                            <a:ext cx="3733800" cy="304801"/>
                            <a:chOff x="2514600" y="685800"/>
                            <a:chExt cx="3733800" cy="304801"/>
                          </a:xfrm>
                        </p:grpSpPr>
                        <p:grpSp>
                          <p:nvGrpSpPr>
                            <p:cNvPr id="99" name="Group 98"/>
                            <p:cNvGrpSpPr/>
                            <p:nvPr/>
                          </p:nvGrpSpPr>
                          <p:grpSpPr>
                            <a:xfrm>
                              <a:off x="2514600" y="685800"/>
                              <a:ext cx="914400" cy="304801"/>
                              <a:chOff x="2286000" y="685800"/>
                              <a:chExt cx="914400" cy="304801"/>
                            </a:xfrm>
                          </p:grpSpPr>
                          <p:sp>
                            <p:nvSpPr>
                              <p:cNvPr id="104" name="TextBox 103"/>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5" name="Straight Connector 104"/>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0" name="Group 99"/>
                            <p:cNvGrpSpPr/>
                            <p:nvPr/>
                          </p:nvGrpSpPr>
                          <p:grpSpPr>
                            <a:xfrm>
                              <a:off x="5334000" y="685800"/>
                              <a:ext cx="914400" cy="304801"/>
                              <a:chOff x="2286000" y="685800"/>
                              <a:chExt cx="914400" cy="304801"/>
                            </a:xfrm>
                          </p:grpSpPr>
                          <p:sp>
                            <p:nvSpPr>
                              <p:cNvPr id="101" name="TextBox 100"/>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2" name="Straight Connector 101"/>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94" name="Group 93"/>
                          <p:cNvGrpSpPr/>
                          <p:nvPr/>
                        </p:nvGrpSpPr>
                        <p:grpSpPr>
                          <a:xfrm>
                            <a:off x="1524000" y="914400"/>
                            <a:ext cx="4572000" cy="457203"/>
                            <a:chOff x="1524000" y="914400"/>
                            <a:chExt cx="4572000" cy="457203"/>
                          </a:xfrm>
                        </p:grpSpPr>
                        <p:cxnSp>
                          <p:nvCxnSpPr>
                            <p:cNvPr id="95" name="Straight Arrow Connector 94"/>
                            <p:cNvCxnSpPr/>
                            <p:nvPr/>
                          </p:nvCxnSpPr>
                          <p:spPr bwMode="auto">
                            <a:xfrm>
                              <a:off x="6096000" y="914400"/>
                              <a:ext cx="0" cy="457203"/>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98" name="Straight Arrow Connector 97"/>
                            <p:cNvCxnSpPr/>
                            <p:nvPr/>
                          </p:nvCxnSpPr>
                          <p:spPr bwMode="auto">
                            <a:xfrm>
                              <a:off x="1524000" y="9144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86" name="Group 85"/>
                        <p:cNvGrpSpPr/>
                        <p:nvPr/>
                      </p:nvGrpSpPr>
                      <p:grpSpPr>
                        <a:xfrm>
                          <a:off x="2667000" y="838203"/>
                          <a:ext cx="4038600" cy="838202"/>
                          <a:chOff x="2667000" y="838203"/>
                          <a:chExt cx="4038600" cy="838202"/>
                        </a:xfrm>
                      </p:grpSpPr>
                      <p:cxnSp>
                        <p:nvCxnSpPr>
                          <p:cNvPr id="88" name="Straight Arrow Connector 87"/>
                          <p:cNvCxnSpPr/>
                          <p:nvPr/>
                        </p:nvCxnSpPr>
                        <p:spPr bwMode="auto">
                          <a:xfrm>
                            <a:off x="2743200" y="1371603"/>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89" name="Straight Arrow Connector 88"/>
                          <p:cNvCxnSpPr/>
                          <p:nvPr/>
                        </p:nvCxnSpPr>
                        <p:spPr bwMode="auto">
                          <a:xfrm flipV="1">
                            <a:off x="2743200" y="1676403"/>
                            <a:ext cx="3962400" cy="2"/>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90" name="Straight Arrow Connector 89"/>
                          <p:cNvCxnSpPr/>
                          <p:nvPr/>
                        </p:nvCxnSpPr>
                        <p:spPr bwMode="auto">
                          <a:xfrm>
                            <a:off x="6248400" y="838204"/>
                            <a:ext cx="457200" cy="1"/>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91" name="Straight Arrow Connector 90"/>
                          <p:cNvCxnSpPr/>
                          <p:nvPr/>
                        </p:nvCxnSpPr>
                        <p:spPr bwMode="auto">
                          <a:xfrm>
                            <a:off x="2667000" y="838203"/>
                            <a:ext cx="0" cy="381000"/>
                          </a:xfrm>
                          <a:prstGeom prst="straightConnector1">
                            <a:avLst/>
                          </a:prstGeom>
                          <a:solidFill>
                            <a:schemeClr val="accent1"/>
                          </a:solidFill>
                          <a:ln w="38100" cap="flat" cmpd="sng" algn="ctr">
                            <a:solidFill>
                              <a:srgbClr val="3366FF"/>
                            </a:solidFill>
                            <a:prstDash val="solid"/>
                            <a:round/>
                            <a:headEnd type="none" w="med" len="med"/>
                            <a:tailEnd type="triangle"/>
                          </a:ln>
                          <a:effectLst/>
                        </p:spPr>
                      </p:cxnSp>
                    </p:grpSp>
                    <p:sp>
                      <p:nvSpPr>
                        <p:cNvPr id="87" name="TextBox 86"/>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cxnSp>
                  <p:nvCxnSpPr>
                    <p:cNvPr id="116" name="Straight Arrow Connector 115"/>
                    <p:cNvCxnSpPr/>
                    <p:nvPr/>
                  </p:nvCxnSpPr>
                  <p:spPr bwMode="auto">
                    <a:xfrm flipV="1">
                      <a:off x="4191000" y="4114800"/>
                      <a:ext cx="2590800" cy="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cxnSp>
                  <p:nvCxnSpPr>
                    <p:cNvPr id="117" name="Straight Arrow Connector 116"/>
                    <p:cNvCxnSpPr>
                      <a:stCxn id="104" idx="2"/>
                    </p:cNvCxnSpPr>
                    <p:nvPr/>
                  </p:nvCxnSpPr>
                  <p:spPr bwMode="auto">
                    <a:xfrm>
                      <a:off x="3657600" y="3733798"/>
                      <a:ext cx="381000" cy="38100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grpSp>
            </p:grpSp>
          </p:grpSp>
          <p:cxnSp>
            <p:nvCxnSpPr>
              <p:cNvPr id="128" name="Straight Arrow Connector 127"/>
              <p:cNvCxnSpPr/>
              <p:nvPr/>
            </p:nvCxnSpPr>
            <p:spPr bwMode="auto">
              <a:xfrm>
                <a:off x="7315200" y="3581400"/>
                <a:ext cx="0" cy="8381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grpSp>
      <p:cxnSp>
        <p:nvCxnSpPr>
          <p:cNvPr id="137" name="Straight Arrow Connector 136"/>
          <p:cNvCxnSpPr/>
          <p:nvPr/>
        </p:nvCxnSpPr>
        <p:spPr bwMode="auto">
          <a:xfrm>
            <a:off x="4724400" y="6248400"/>
            <a:ext cx="7620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39" name="TextBox 138"/>
          <p:cNvSpPr txBox="1"/>
          <p:nvPr/>
        </p:nvSpPr>
        <p:spPr>
          <a:xfrm>
            <a:off x="914400" y="4724400"/>
            <a:ext cx="6149791" cy="461665"/>
          </a:xfrm>
          <a:prstGeom prst="rect">
            <a:avLst/>
          </a:prstGeom>
          <a:solidFill>
            <a:srgbClr val="FFE1E9"/>
          </a:solidFill>
        </p:spPr>
        <p:txBody>
          <a:bodyPr wrap="none" rtlCol="0">
            <a:spAutoFit/>
          </a:bodyPr>
          <a:lstStyle/>
          <a:p>
            <a:r>
              <a:rPr lang="en-US" dirty="0" smtClean="0"/>
              <a:t>What if we prepended e instead of appending it?</a:t>
            </a:r>
            <a:endParaRPr lang="en-US" dirty="0"/>
          </a:p>
        </p:txBody>
      </p:sp>
    </p:spTree>
    <p:extLst>
      <p:ext uri="{BB962C8B-B14F-4D97-AF65-F5344CB8AC3E}">
        <p14:creationId xmlns:p14="http://schemas.microsoft.com/office/powerpoint/2010/main" val="3568981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dissolve">
                                      <p:cBhvr>
                                        <p:cTn id="7" dur="5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9"/>
                                        </p:tgtEl>
                                        <p:attrNameLst>
                                          <p:attrName>style.visibility</p:attrName>
                                        </p:attrNameLst>
                                      </p:cBhvr>
                                      <p:to>
                                        <p:strVal val="visible"/>
                                      </p:to>
                                    </p:set>
                                    <p:animEffect transition="in" filter="dissolve">
                                      <p:cBhvr>
                                        <p:cTn id="12" dur="5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7010400" y="228600"/>
            <a:ext cx="1905000" cy="533400"/>
          </a:xfrm>
        </p:spPr>
        <p:txBody>
          <a:bodyPr/>
          <a:lstStyle/>
          <a:p>
            <a:r>
              <a:rPr lang="en-US" sz="2800" b="1" dirty="0" smtClean="0">
                <a:solidFill>
                  <a:srgbClr val="FF0000"/>
                </a:solidFill>
                <a:latin typeface="Times" charset="0"/>
                <a:ea typeface="ＭＳ Ｐゴシック" charset="0"/>
                <a:cs typeface="ＭＳ Ｐゴシック" charset="0"/>
              </a:rPr>
              <a:t>Grammar</a:t>
            </a:r>
            <a:endParaRPr lang="en-US" sz="2800" b="1" dirty="0">
              <a:solidFill>
                <a:srgbClr val="FF0000"/>
              </a:solidFill>
              <a:latin typeface="Times" charset="0"/>
              <a:ea typeface="ＭＳ Ｐゴシック" charset="0"/>
              <a:cs typeface="ＭＳ Ｐゴシック" charset="0"/>
            </a:endParaRPr>
          </a:p>
        </p:txBody>
      </p:sp>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30</a:t>
            </a:fld>
            <a:endParaRPr lang="en-US" sz="1400"/>
          </a:p>
        </p:txBody>
      </p:sp>
      <p:sp>
        <p:nvSpPr>
          <p:cNvPr id="14" name="TextBox 13"/>
          <p:cNvSpPr txBox="1"/>
          <p:nvPr/>
        </p:nvSpPr>
        <p:spPr>
          <a:xfrm>
            <a:off x="228600" y="304800"/>
            <a:ext cx="7239000" cy="461665"/>
          </a:xfrm>
          <a:prstGeom prst="rect">
            <a:avLst/>
          </a:prstGeom>
          <a:noFill/>
        </p:spPr>
        <p:txBody>
          <a:bodyPr wrap="square" rtlCol="0">
            <a:spAutoFit/>
          </a:bodyPr>
          <a:lstStyle/>
          <a:p>
            <a:r>
              <a:rPr lang="en-US" dirty="0" smtClean="0">
                <a:solidFill>
                  <a:schemeClr val="tx2"/>
                </a:solidFill>
              </a:rPr>
              <a:t>Use 3 syntactic </a:t>
            </a:r>
            <a:r>
              <a:rPr lang="en-US" dirty="0">
                <a:solidFill>
                  <a:schemeClr val="tx2"/>
                </a:solidFill>
              </a:rPr>
              <a:t>c</a:t>
            </a:r>
            <a:r>
              <a:rPr lang="en-US" dirty="0" smtClean="0">
                <a:solidFill>
                  <a:schemeClr val="tx2"/>
                </a:solidFill>
              </a:rPr>
              <a:t>ategories: </a:t>
            </a:r>
            <a:r>
              <a:rPr lang="en-US" dirty="0" smtClean="0">
                <a:solidFill>
                  <a:srgbClr val="800000"/>
                </a:solidFill>
              </a:rPr>
              <a:t>&lt;</a:t>
            </a:r>
            <a:r>
              <a:rPr lang="en-US" dirty="0" err="1" smtClean="0">
                <a:solidFill>
                  <a:srgbClr val="800000"/>
                </a:solidFill>
              </a:rPr>
              <a:t>Exp</a:t>
            </a:r>
            <a:r>
              <a:rPr lang="en-US" dirty="0" smtClean="0">
                <a:solidFill>
                  <a:srgbClr val="800000"/>
                </a:solidFill>
              </a:rPr>
              <a:t>&gt;, &lt;Term&gt;, &lt;Factor&gt;</a:t>
            </a:r>
            <a:endParaRPr lang="en-US" dirty="0" smtClean="0">
              <a:solidFill>
                <a:srgbClr val="000000"/>
              </a:solidFill>
            </a:endParaRPr>
          </a:p>
        </p:txBody>
      </p:sp>
      <p:sp>
        <p:nvSpPr>
          <p:cNvPr id="13" name="TextBox 12"/>
          <p:cNvSpPr txBox="1"/>
          <p:nvPr/>
        </p:nvSpPr>
        <p:spPr>
          <a:xfrm>
            <a:off x="228600" y="838200"/>
            <a:ext cx="8534400" cy="1200328"/>
          </a:xfrm>
          <a:prstGeom prst="rect">
            <a:avLst/>
          </a:prstGeom>
          <a:noFill/>
        </p:spPr>
        <p:txBody>
          <a:bodyPr wrap="square" rtlCol="0">
            <a:spAutoFit/>
          </a:bodyPr>
          <a:lstStyle/>
          <a:p>
            <a:r>
              <a:rPr lang="en-US" dirty="0" smtClean="0">
                <a:solidFill>
                  <a:srgbClr val="000000"/>
                </a:solidFill>
              </a:rPr>
              <a:t>A </a:t>
            </a:r>
            <a:r>
              <a:rPr lang="en-US" dirty="0" smtClean="0">
                <a:solidFill>
                  <a:srgbClr val="FF0000"/>
                </a:solidFill>
              </a:rPr>
              <a:t>&lt;</a:t>
            </a:r>
            <a:r>
              <a:rPr lang="en-US" dirty="0" err="1" smtClean="0">
                <a:solidFill>
                  <a:srgbClr val="FF0000"/>
                </a:solidFill>
              </a:rPr>
              <a:t>Exp</a:t>
            </a:r>
            <a:r>
              <a:rPr lang="en-US" dirty="0" smtClean="0">
                <a:solidFill>
                  <a:srgbClr val="FF0000"/>
                </a:solidFill>
              </a:rPr>
              <a:t>&gt; </a:t>
            </a:r>
            <a:r>
              <a:rPr lang="en-US" dirty="0" smtClean="0">
                <a:solidFill>
                  <a:srgbClr val="000000"/>
                </a:solidFill>
              </a:rPr>
              <a:t>is:</a:t>
            </a:r>
          </a:p>
          <a:p>
            <a:r>
              <a:rPr lang="en-US" dirty="0">
                <a:solidFill>
                  <a:srgbClr val="000000"/>
                </a:solidFill>
              </a:rPr>
              <a:t> </a:t>
            </a:r>
            <a:r>
              <a:rPr lang="en-US" dirty="0" smtClean="0">
                <a:solidFill>
                  <a:srgbClr val="000000"/>
                </a:solidFill>
              </a:rPr>
              <a:t>   &lt;Term&gt; followed by 0 or more occurrences of  </a:t>
            </a:r>
            <a:r>
              <a:rPr lang="en-US" b="1" dirty="0" err="1" smtClean="0">
                <a:solidFill>
                  <a:srgbClr val="000000"/>
                </a:solidFill>
              </a:rPr>
              <a:t>addop</a:t>
            </a:r>
            <a:r>
              <a:rPr lang="en-US" dirty="0" smtClean="0">
                <a:solidFill>
                  <a:srgbClr val="000000"/>
                </a:solidFill>
              </a:rPr>
              <a:t> &lt;Term&gt;</a:t>
            </a:r>
          </a:p>
          <a:p>
            <a:r>
              <a:rPr lang="en-US" dirty="0">
                <a:solidFill>
                  <a:srgbClr val="000000"/>
                </a:solidFill>
              </a:rPr>
              <a:t>w</a:t>
            </a:r>
            <a:r>
              <a:rPr lang="en-US" dirty="0" smtClean="0">
                <a:solidFill>
                  <a:srgbClr val="000000"/>
                </a:solidFill>
              </a:rPr>
              <a:t>here </a:t>
            </a:r>
            <a:r>
              <a:rPr lang="en-US" b="1" dirty="0" err="1" smtClean="0">
                <a:solidFill>
                  <a:srgbClr val="000000"/>
                </a:solidFill>
              </a:rPr>
              <a:t>addop</a:t>
            </a:r>
            <a:r>
              <a:rPr lang="en-US" dirty="0" smtClean="0">
                <a:solidFill>
                  <a:srgbClr val="000000"/>
                </a:solidFill>
              </a:rPr>
              <a:t> is + or - </a:t>
            </a:r>
            <a:endParaRPr lang="en-US" dirty="0">
              <a:solidFill>
                <a:srgbClr val="000000"/>
              </a:solidFill>
            </a:endParaRPr>
          </a:p>
        </p:txBody>
      </p:sp>
      <p:sp>
        <p:nvSpPr>
          <p:cNvPr id="5" name="TextBox 4"/>
          <p:cNvSpPr txBox="1"/>
          <p:nvPr/>
        </p:nvSpPr>
        <p:spPr>
          <a:xfrm>
            <a:off x="1066800" y="5791200"/>
            <a:ext cx="5199560" cy="461665"/>
          </a:xfrm>
          <a:prstGeom prst="rect">
            <a:avLst/>
          </a:prstGeom>
          <a:noFill/>
        </p:spPr>
        <p:txBody>
          <a:bodyPr wrap="none" rtlCol="0">
            <a:spAutoFit/>
          </a:bodyPr>
          <a:lstStyle/>
          <a:p>
            <a:r>
              <a:rPr lang="en-US" dirty="0" smtClean="0"/>
              <a:t>3        +    (      5     +    2    )          _     6</a:t>
            </a:r>
            <a:endParaRPr lang="en-US" dirty="0"/>
          </a:p>
        </p:txBody>
      </p:sp>
      <p:grpSp>
        <p:nvGrpSpPr>
          <p:cNvPr id="7" name="Group 6"/>
          <p:cNvGrpSpPr/>
          <p:nvPr/>
        </p:nvGrpSpPr>
        <p:grpSpPr>
          <a:xfrm>
            <a:off x="434511" y="4964062"/>
            <a:ext cx="1318089" cy="827142"/>
            <a:chOff x="434511" y="5229272"/>
            <a:chExt cx="1318089" cy="565939"/>
          </a:xfrm>
        </p:grpSpPr>
        <p:sp>
          <p:nvSpPr>
            <p:cNvPr id="46" name="TextBox 45"/>
            <p:cNvSpPr txBox="1"/>
            <p:nvPr/>
          </p:nvSpPr>
          <p:spPr>
            <a:xfrm>
              <a:off x="434511" y="5229272"/>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48" name="Straight Connector 47"/>
            <p:cNvCxnSpPr/>
            <p:nvPr/>
          </p:nvCxnSpPr>
          <p:spPr bwMode="auto">
            <a:xfrm>
              <a:off x="1143000" y="5482390"/>
              <a:ext cx="0" cy="312821"/>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sp>
        <p:nvSpPr>
          <p:cNvPr id="72" name="TextBox 71"/>
          <p:cNvSpPr txBox="1"/>
          <p:nvPr/>
        </p:nvSpPr>
        <p:spPr>
          <a:xfrm>
            <a:off x="2667000" y="2743200"/>
            <a:ext cx="1027595" cy="461665"/>
          </a:xfrm>
          <a:prstGeom prst="rect">
            <a:avLst/>
          </a:prstGeom>
          <a:noFill/>
        </p:spPr>
        <p:txBody>
          <a:bodyPr wrap="none" rtlCol="0">
            <a:spAutoFit/>
          </a:bodyPr>
          <a:lstStyle/>
          <a:p>
            <a:r>
              <a:rPr lang="en-US" dirty="0" smtClean="0"/>
              <a:t>&lt;</a:t>
            </a:r>
            <a:r>
              <a:rPr lang="en-US" dirty="0" err="1" smtClean="0"/>
              <a:t>Exp</a:t>
            </a:r>
            <a:r>
              <a:rPr lang="en-US" dirty="0" smtClean="0"/>
              <a:t>&gt;</a:t>
            </a:r>
            <a:endParaRPr lang="en-US" dirty="0"/>
          </a:p>
        </p:txBody>
      </p:sp>
      <p:cxnSp>
        <p:nvCxnSpPr>
          <p:cNvPr id="75" name="Straight Connector 74"/>
          <p:cNvCxnSpPr>
            <a:stCxn id="72" idx="2"/>
            <a:endCxn id="60" idx="0"/>
          </p:cNvCxnSpPr>
          <p:nvPr/>
        </p:nvCxnSpPr>
        <p:spPr bwMode="auto">
          <a:xfrm flipH="1">
            <a:off x="1240388" y="3204865"/>
            <a:ext cx="1940410" cy="909935"/>
          </a:xfrm>
          <a:prstGeom prst="line">
            <a:avLst/>
          </a:prstGeom>
          <a:solidFill>
            <a:schemeClr val="accent1"/>
          </a:solidFill>
          <a:ln w="31750" cap="flat" cmpd="sng" algn="ctr">
            <a:solidFill>
              <a:srgbClr val="800000"/>
            </a:solidFill>
            <a:prstDash val="solid"/>
            <a:round/>
            <a:headEnd type="none" w="med" len="med"/>
            <a:tailEnd type="none" w="med" len="med"/>
          </a:ln>
          <a:effectLst/>
        </p:spPr>
      </p:cxnSp>
      <p:sp>
        <p:nvSpPr>
          <p:cNvPr id="69" name="TextBox 68"/>
          <p:cNvSpPr txBox="1"/>
          <p:nvPr/>
        </p:nvSpPr>
        <p:spPr>
          <a:xfrm>
            <a:off x="2819400" y="4114800"/>
            <a:ext cx="1176825" cy="461665"/>
          </a:xfrm>
          <a:prstGeom prst="rect">
            <a:avLst/>
          </a:prstGeom>
          <a:noFill/>
        </p:spPr>
        <p:txBody>
          <a:bodyPr wrap="none" rtlCol="0">
            <a:spAutoFit/>
          </a:bodyPr>
          <a:lstStyle/>
          <a:p>
            <a:r>
              <a:rPr lang="en-US" dirty="0" smtClean="0"/>
              <a:t>&lt;Term&gt;</a:t>
            </a:r>
            <a:endParaRPr lang="en-US" dirty="0"/>
          </a:p>
        </p:txBody>
      </p:sp>
      <p:grpSp>
        <p:nvGrpSpPr>
          <p:cNvPr id="8" name="Group 7"/>
          <p:cNvGrpSpPr/>
          <p:nvPr/>
        </p:nvGrpSpPr>
        <p:grpSpPr>
          <a:xfrm>
            <a:off x="2438400" y="4800600"/>
            <a:ext cx="1905000" cy="1066800"/>
            <a:chOff x="8046048" y="5024735"/>
            <a:chExt cx="1905000" cy="1066800"/>
          </a:xfrm>
        </p:grpSpPr>
        <p:sp>
          <p:nvSpPr>
            <p:cNvPr id="67" name="TextBox 66"/>
            <p:cNvSpPr txBox="1"/>
            <p:nvPr/>
          </p:nvSpPr>
          <p:spPr>
            <a:xfrm>
              <a:off x="8427048" y="5024735"/>
              <a:ext cx="1318089" cy="461665"/>
            </a:xfrm>
            <a:prstGeom prst="rect">
              <a:avLst/>
            </a:prstGeom>
            <a:noFill/>
          </p:spPr>
          <p:txBody>
            <a:bodyPr wrap="none" rtlCol="0">
              <a:spAutoFit/>
            </a:bodyPr>
            <a:lstStyle/>
            <a:p>
              <a:r>
                <a:rPr lang="en-US" dirty="0" smtClean="0"/>
                <a:t>&lt;Factor&gt;</a:t>
              </a:r>
              <a:endParaRPr lang="en-US" dirty="0"/>
            </a:p>
          </p:txBody>
        </p:sp>
        <p:cxnSp>
          <p:nvCxnSpPr>
            <p:cNvPr id="63" name="Straight Connector 62"/>
            <p:cNvCxnSpPr>
              <a:stCxn id="67" idx="2"/>
            </p:cNvCxnSpPr>
            <p:nvPr/>
          </p:nvCxnSpPr>
          <p:spPr bwMode="auto">
            <a:xfrm flipH="1">
              <a:off x="8046048" y="5486400"/>
              <a:ext cx="1040045" cy="605135"/>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4" name="Straight Connector 63"/>
            <p:cNvCxnSpPr>
              <a:stCxn id="67" idx="2"/>
            </p:cNvCxnSpPr>
            <p:nvPr/>
          </p:nvCxnSpPr>
          <p:spPr bwMode="auto">
            <a:xfrm>
              <a:off x="9086093" y="5486400"/>
              <a:ext cx="864955" cy="605135"/>
            </a:xfrm>
            <a:prstGeom prst="line">
              <a:avLst/>
            </a:prstGeom>
            <a:solidFill>
              <a:schemeClr val="accent1"/>
            </a:solidFill>
            <a:ln w="31750" cap="flat" cmpd="sng" algn="ctr">
              <a:solidFill>
                <a:srgbClr val="800000"/>
              </a:solidFill>
              <a:prstDash val="sysDot"/>
              <a:round/>
              <a:headEnd type="none" w="med" len="med"/>
              <a:tailEnd type="none" w="med" len="med"/>
            </a:ln>
            <a:effectLst/>
          </p:spPr>
        </p:cxnSp>
        <p:cxnSp>
          <p:nvCxnSpPr>
            <p:cNvPr id="65" name="Straight Connector 64"/>
            <p:cNvCxnSpPr>
              <a:endCxn id="5" idx="0"/>
            </p:cNvCxnSpPr>
            <p:nvPr/>
          </p:nvCxnSpPr>
          <p:spPr bwMode="auto">
            <a:xfrm>
              <a:off x="9036649" y="5558135"/>
              <a:ext cx="237579" cy="457200"/>
            </a:xfrm>
            <a:prstGeom prst="line">
              <a:avLst/>
            </a:prstGeom>
            <a:solidFill>
              <a:schemeClr val="accent1"/>
            </a:solidFill>
            <a:ln w="31750" cap="flat" cmpd="sng" algn="ctr">
              <a:solidFill>
                <a:srgbClr val="800000"/>
              </a:solidFill>
              <a:prstDash val="sysDot"/>
              <a:round/>
              <a:headEnd type="none" w="med" len="med"/>
              <a:tailEnd type="none" w="med" len="med"/>
            </a:ln>
            <a:effectLst/>
          </p:spPr>
        </p:cxnSp>
      </p:grpSp>
      <p:grpSp>
        <p:nvGrpSpPr>
          <p:cNvPr id="114" name="Group 113"/>
          <p:cNvGrpSpPr/>
          <p:nvPr/>
        </p:nvGrpSpPr>
        <p:grpSpPr>
          <a:xfrm>
            <a:off x="5235111" y="4876801"/>
            <a:ext cx="1318089" cy="979542"/>
            <a:chOff x="434511" y="5117439"/>
            <a:chExt cx="1318089" cy="670214"/>
          </a:xfrm>
        </p:grpSpPr>
        <p:sp>
          <p:nvSpPr>
            <p:cNvPr id="115" name="TextBox 114"/>
            <p:cNvSpPr txBox="1"/>
            <p:nvPr/>
          </p:nvSpPr>
          <p:spPr>
            <a:xfrm>
              <a:off x="434511" y="5117439"/>
              <a:ext cx="1318089" cy="461665"/>
            </a:xfrm>
            <a:prstGeom prst="rect">
              <a:avLst/>
            </a:prstGeom>
            <a:noFill/>
          </p:spPr>
          <p:txBody>
            <a:bodyPr wrap="none" rtlCol="0">
              <a:spAutoFit/>
            </a:bodyPr>
            <a:lstStyle/>
            <a:p>
              <a:r>
                <a:rPr lang="en-US" dirty="0" smtClean="0"/>
                <a:t>&lt;Facto</a:t>
              </a:r>
              <a:r>
                <a:rPr lang="en-US" dirty="0" smtClean="0">
                  <a:solidFill>
                    <a:srgbClr val="800000"/>
                  </a:solidFill>
                </a:rPr>
                <a:t>r</a:t>
              </a:r>
              <a:r>
                <a:rPr lang="en-US" dirty="0" smtClean="0"/>
                <a:t>&gt;</a:t>
              </a:r>
              <a:endParaRPr lang="en-US" dirty="0"/>
            </a:p>
          </p:txBody>
        </p:sp>
        <p:cxnSp>
          <p:nvCxnSpPr>
            <p:cNvPr id="116" name="Straight Connector 115"/>
            <p:cNvCxnSpPr/>
            <p:nvPr/>
          </p:nvCxnSpPr>
          <p:spPr bwMode="auto">
            <a:xfrm>
              <a:off x="1066800" y="5430260"/>
              <a:ext cx="22690" cy="357393"/>
            </a:xfrm>
            <a:prstGeom prst="line">
              <a:avLst/>
            </a:prstGeom>
            <a:solidFill>
              <a:schemeClr val="accent1"/>
            </a:solidFill>
            <a:ln w="31750" cap="flat" cmpd="sng" algn="ctr">
              <a:solidFill>
                <a:srgbClr val="800000"/>
              </a:solidFill>
              <a:prstDash val="solid"/>
              <a:round/>
              <a:headEnd type="none" w="med" len="med"/>
              <a:tailEnd type="none" w="med" len="med"/>
            </a:ln>
            <a:effectLst/>
          </p:spPr>
        </p:cxnSp>
      </p:grpSp>
      <p:cxnSp>
        <p:nvCxnSpPr>
          <p:cNvPr id="55" name="Straight Connector 54"/>
          <p:cNvCxnSpPr>
            <a:stCxn id="72" idx="2"/>
          </p:cNvCxnSpPr>
          <p:nvPr/>
        </p:nvCxnSpPr>
        <p:spPr bwMode="auto">
          <a:xfrm flipH="1">
            <a:off x="2209800" y="3204865"/>
            <a:ext cx="970998" cy="986135"/>
          </a:xfrm>
          <a:prstGeom prst="line">
            <a:avLst/>
          </a:prstGeom>
          <a:solidFill>
            <a:schemeClr val="accent1"/>
          </a:solidFill>
          <a:ln w="31750" cap="flat" cmpd="sng" algn="ctr">
            <a:solidFill>
              <a:srgbClr val="3366FF"/>
            </a:solidFill>
            <a:prstDash val="solid"/>
            <a:round/>
            <a:headEnd type="none" w="med" len="med"/>
            <a:tailEnd type="none" w="med" len="med"/>
          </a:ln>
          <a:effectLst/>
        </p:spPr>
      </p:cxnSp>
      <p:cxnSp>
        <p:nvCxnSpPr>
          <p:cNvPr id="74" name="Straight Connector 73"/>
          <p:cNvCxnSpPr>
            <a:stCxn id="72" idx="2"/>
            <a:endCxn id="69" idx="0"/>
          </p:cNvCxnSpPr>
          <p:nvPr/>
        </p:nvCxnSpPr>
        <p:spPr bwMode="auto">
          <a:xfrm>
            <a:off x="3180798" y="3204865"/>
            <a:ext cx="227015" cy="909935"/>
          </a:xfrm>
          <a:prstGeom prst="line">
            <a:avLst/>
          </a:prstGeom>
          <a:solidFill>
            <a:schemeClr val="accent1"/>
          </a:solidFill>
          <a:ln w="31750" cap="flat" cmpd="sng" algn="ctr">
            <a:solidFill>
              <a:srgbClr val="3366FF"/>
            </a:solidFill>
            <a:prstDash val="solid"/>
            <a:round/>
            <a:headEnd type="none" w="med" len="med"/>
            <a:tailEnd type="none" w="med" len="med"/>
          </a:ln>
          <a:effectLst/>
        </p:spPr>
      </p:cxnSp>
      <p:cxnSp>
        <p:nvCxnSpPr>
          <p:cNvPr id="120" name="Straight Connector 119"/>
          <p:cNvCxnSpPr/>
          <p:nvPr/>
        </p:nvCxnSpPr>
        <p:spPr bwMode="auto">
          <a:xfrm flipH="1">
            <a:off x="1981200" y="4191000"/>
            <a:ext cx="228600" cy="1600200"/>
          </a:xfrm>
          <a:prstGeom prst="line">
            <a:avLst/>
          </a:prstGeom>
          <a:solidFill>
            <a:schemeClr val="accent1"/>
          </a:solidFill>
          <a:ln w="31750" cap="flat" cmpd="sng" algn="ctr">
            <a:solidFill>
              <a:srgbClr val="3366FF"/>
            </a:solidFill>
            <a:prstDash val="solid"/>
            <a:round/>
            <a:headEnd type="none" w="med" len="med"/>
            <a:tailEnd type="none" w="med" len="med"/>
          </a:ln>
          <a:effectLst/>
        </p:spPr>
      </p:cxnSp>
      <p:sp>
        <p:nvSpPr>
          <p:cNvPr id="42" name="TextBox 41"/>
          <p:cNvSpPr txBox="1"/>
          <p:nvPr/>
        </p:nvSpPr>
        <p:spPr>
          <a:xfrm>
            <a:off x="304800" y="2057400"/>
            <a:ext cx="7848600" cy="461665"/>
          </a:xfrm>
          <a:prstGeom prst="rect">
            <a:avLst/>
          </a:prstGeom>
          <a:solidFill>
            <a:srgbClr val="FFD6E2"/>
          </a:solidFill>
        </p:spPr>
        <p:txBody>
          <a:bodyPr wrap="square" rtlCol="0">
            <a:spAutoFit/>
          </a:bodyPr>
          <a:lstStyle/>
          <a:p>
            <a:r>
              <a:rPr lang="en-US" dirty="0" smtClean="0"/>
              <a:t>&lt;</a:t>
            </a:r>
            <a:r>
              <a:rPr lang="en-US" dirty="0" err="1" smtClean="0"/>
              <a:t>Exp</a:t>
            </a:r>
            <a:r>
              <a:rPr lang="en-US" dirty="0" smtClean="0"/>
              <a:t>&gt; ::=  &lt;Term&gt;   </a:t>
            </a:r>
            <a:r>
              <a:rPr lang="en-US" b="1" dirty="0" smtClean="0">
                <a:solidFill>
                  <a:srgbClr val="0000FF"/>
                </a:solidFill>
              </a:rPr>
              <a:t>{</a:t>
            </a:r>
            <a:r>
              <a:rPr lang="en-US" dirty="0" smtClean="0">
                <a:solidFill>
                  <a:srgbClr val="0000FF"/>
                </a:solidFill>
              </a:rPr>
              <a:t>    </a:t>
            </a:r>
            <a:r>
              <a:rPr lang="en-US" b="1" dirty="0" smtClean="0">
                <a:solidFill>
                  <a:srgbClr val="0000FF"/>
                </a:solidFill>
              </a:rPr>
              <a:t>{</a:t>
            </a:r>
            <a:r>
              <a:rPr lang="en-US" dirty="0"/>
              <a:t>+</a:t>
            </a:r>
            <a:r>
              <a:rPr lang="en-US" dirty="0" smtClean="0"/>
              <a:t>  |  -</a:t>
            </a:r>
            <a:r>
              <a:rPr lang="en-US" b="1" dirty="0" smtClean="0">
                <a:solidFill>
                  <a:srgbClr val="0000FF"/>
                </a:solidFill>
              </a:rPr>
              <a:t>}1</a:t>
            </a:r>
            <a:r>
              <a:rPr lang="en-US" dirty="0" smtClean="0">
                <a:solidFill>
                  <a:srgbClr val="0000FF"/>
                </a:solidFill>
              </a:rPr>
              <a:t>     </a:t>
            </a:r>
            <a:r>
              <a:rPr lang="en-US" dirty="0" smtClean="0"/>
              <a:t>&lt;Term</a:t>
            </a:r>
            <a:r>
              <a:rPr lang="en-US" dirty="0" smtClean="0">
                <a:solidFill>
                  <a:srgbClr val="0000FF"/>
                </a:solidFill>
              </a:rPr>
              <a:t>&gt;  </a:t>
            </a:r>
            <a:r>
              <a:rPr lang="en-US" b="1" dirty="0" smtClean="0">
                <a:solidFill>
                  <a:srgbClr val="0000FF"/>
                </a:solidFill>
              </a:rPr>
              <a:t>}</a:t>
            </a:r>
            <a:endParaRPr lang="en-US" b="1" dirty="0">
              <a:solidFill>
                <a:srgbClr val="0000FF"/>
              </a:solidFill>
            </a:endParaRPr>
          </a:p>
        </p:txBody>
      </p:sp>
      <p:sp>
        <p:nvSpPr>
          <p:cNvPr id="50" name="TextBox 49"/>
          <p:cNvSpPr txBox="1"/>
          <p:nvPr/>
        </p:nvSpPr>
        <p:spPr>
          <a:xfrm>
            <a:off x="5181600" y="4114800"/>
            <a:ext cx="1176825" cy="461665"/>
          </a:xfrm>
          <a:prstGeom prst="rect">
            <a:avLst/>
          </a:prstGeom>
          <a:noFill/>
        </p:spPr>
        <p:txBody>
          <a:bodyPr wrap="none" rtlCol="0">
            <a:spAutoFit/>
          </a:bodyPr>
          <a:lstStyle/>
          <a:p>
            <a:r>
              <a:rPr lang="en-US" dirty="0" smtClean="0"/>
              <a:t>&lt;Term&gt;</a:t>
            </a:r>
            <a:endParaRPr lang="en-US" dirty="0"/>
          </a:p>
        </p:txBody>
      </p:sp>
      <p:cxnSp>
        <p:nvCxnSpPr>
          <p:cNvPr id="51" name="Straight Connector 50"/>
          <p:cNvCxnSpPr/>
          <p:nvPr/>
        </p:nvCxnSpPr>
        <p:spPr bwMode="auto">
          <a:xfrm>
            <a:off x="5813889" y="4560944"/>
            <a:ext cx="53511" cy="392056"/>
          </a:xfrm>
          <a:prstGeom prst="line">
            <a:avLst/>
          </a:prstGeom>
          <a:solidFill>
            <a:schemeClr val="accent1"/>
          </a:solidFill>
          <a:ln w="31750" cap="flat" cmpd="sng" algn="ctr">
            <a:solidFill>
              <a:srgbClr val="800000"/>
            </a:solidFill>
            <a:prstDash val="solid"/>
            <a:round/>
            <a:headEnd type="none" w="med" len="med"/>
            <a:tailEnd type="none" w="med" len="med"/>
          </a:ln>
          <a:effectLst/>
        </p:spPr>
      </p:cxnSp>
      <p:sp>
        <p:nvSpPr>
          <p:cNvPr id="60" name="TextBox 59"/>
          <p:cNvSpPr txBox="1"/>
          <p:nvPr/>
        </p:nvSpPr>
        <p:spPr>
          <a:xfrm>
            <a:off x="651975" y="4114800"/>
            <a:ext cx="1176825" cy="461665"/>
          </a:xfrm>
          <a:prstGeom prst="rect">
            <a:avLst/>
          </a:prstGeom>
          <a:noFill/>
        </p:spPr>
        <p:txBody>
          <a:bodyPr wrap="none" rtlCol="0">
            <a:spAutoFit/>
          </a:bodyPr>
          <a:lstStyle/>
          <a:p>
            <a:r>
              <a:rPr lang="en-US" dirty="0" smtClean="0"/>
              <a:t>&lt;Term&gt;</a:t>
            </a:r>
            <a:endParaRPr lang="en-US" dirty="0"/>
          </a:p>
        </p:txBody>
      </p:sp>
      <p:cxnSp>
        <p:nvCxnSpPr>
          <p:cNvPr id="61" name="Straight Connector 60"/>
          <p:cNvCxnSpPr/>
          <p:nvPr/>
        </p:nvCxnSpPr>
        <p:spPr bwMode="auto">
          <a:xfrm flipH="1">
            <a:off x="1219200" y="4560944"/>
            <a:ext cx="65064" cy="468256"/>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0" name="Straight Connector 69"/>
          <p:cNvCxnSpPr/>
          <p:nvPr/>
        </p:nvCxnSpPr>
        <p:spPr bwMode="auto">
          <a:xfrm>
            <a:off x="3352800" y="4572000"/>
            <a:ext cx="0" cy="304800"/>
          </a:xfrm>
          <a:prstGeom prst="line">
            <a:avLst/>
          </a:prstGeom>
          <a:solidFill>
            <a:schemeClr val="accent1"/>
          </a:solidFill>
          <a:ln w="31750" cap="flat" cmpd="sng" algn="ctr">
            <a:solidFill>
              <a:srgbClr val="800000"/>
            </a:solidFill>
            <a:prstDash val="solid"/>
            <a:round/>
            <a:headEnd type="none" w="med" len="med"/>
            <a:tailEnd type="none" w="med" len="med"/>
          </a:ln>
          <a:effectLst/>
        </p:spPr>
      </p:cxnSp>
      <p:cxnSp>
        <p:nvCxnSpPr>
          <p:cNvPr id="78" name="Straight Connector 77"/>
          <p:cNvCxnSpPr>
            <a:endCxn id="72" idx="2"/>
          </p:cNvCxnSpPr>
          <p:nvPr/>
        </p:nvCxnSpPr>
        <p:spPr bwMode="auto">
          <a:xfrm flipH="1" flipV="1">
            <a:off x="3180798" y="3204865"/>
            <a:ext cx="2458002" cy="986136"/>
          </a:xfrm>
          <a:prstGeom prst="line">
            <a:avLst/>
          </a:prstGeom>
          <a:solidFill>
            <a:schemeClr val="accent1"/>
          </a:solidFill>
          <a:ln w="31750" cap="flat" cmpd="sng" algn="ctr">
            <a:solidFill>
              <a:srgbClr val="008000"/>
            </a:solidFill>
            <a:prstDash val="solid"/>
            <a:round/>
            <a:headEnd type="none" w="med" len="med"/>
            <a:tailEnd type="none" w="med" len="med"/>
          </a:ln>
          <a:effectLst/>
        </p:spPr>
      </p:cxnSp>
      <p:cxnSp>
        <p:nvCxnSpPr>
          <p:cNvPr id="80" name="Straight Connector 79"/>
          <p:cNvCxnSpPr/>
          <p:nvPr/>
        </p:nvCxnSpPr>
        <p:spPr bwMode="auto">
          <a:xfrm>
            <a:off x="3200400" y="3200400"/>
            <a:ext cx="2133600" cy="2743200"/>
          </a:xfrm>
          <a:prstGeom prst="line">
            <a:avLst/>
          </a:prstGeom>
          <a:solidFill>
            <a:schemeClr val="accent1"/>
          </a:solidFill>
          <a:ln w="31750" cap="flat" cmpd="sng" algn="ctr">
            <a:solidFill>
              <a:srgbClr val="008000"/>
            </a:solidFill>
            <a:prstDash val="solid"/>
            <a:round/>
            <a:headEnd type="none" w="med" len="med"/>
            <a:tailEnd type="none" w="med" len="med"/>
          </a:ln>
          <a:effectLst/>
        </p:spPr>
      </p:cxnSp>
    </p:spTree>
    <p:extLst>
      <p:ext uri="{BB962C8B-B14F-4D97-AF65-F5344CB8AC3E}">
        <p14:creationId xmlns:p14="http://schemas.microsoft.com/office/powerpoint/2010/main" val="312028706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31</a:t>
            </a:fld>
            <a:endParaRPr lang="en-US" sz="1400"/>
          </a:p>
        </p:txBody>
      </p:sp>
      <p:sp>
        <p:nvSpPr>
          <p:cNvPr id="14" name="TextBox 13"/>
          <p:cNvSpPr txBox="1"/>
          <p:nvPr/>
        </p:nvSpPr>
        <p:spPr>
          <a:xfrm>
            <a:off x="533400" y="1371600"/>
            <a:ext cx="7620000" cy="830997"/>
          </a:xfrm>
          <a:prstGeom prst="rect">
            <a:avLst/>
          </a:prstGeom>
          <a:noFill/>
        </p:spPr>
        <p:txBody>
          <a:bodyPr wrap="square" rtlCol="0">
            <a:spAutoFit/>
          </a:bodyPr>
          <a:lstStyle/>
          <a:p>
            <a:r>
              <a:rPr lang="en-US" dirty="0" smtClean="0">
                <a:solidFill>
                  <a:schemeClr val="tx2"/>
                </a:solidFill>
              </a:rPr>
              <a:t>Initialized to a String that contains an arithmetic expression.</a:t>
            </a:r>
          </a:p>
          <a:p>
            <a:r>
              <a:rPr lang="en-US" dirty="0" smtClean="0">
                <a:solidFill>
                  <a:schemeClr val="tx2"/>
                </a:solidFill>
              </a:rPr>
              <a:t>Delivers the </a:t>
            </a:r>
            <a:r>
              <a:rPr lang="en-US" dirty="0" smtClean="0">
                <a:solidFill>
                  <a:srgbClr val="FF0000"/>
                </a:solidFill>
              </a:rPr>
              <a:t>tokens</a:t>
            </a:r>
            <a:r>
              <a:rPr lang="en-US" dirty="0" smtClean="0">
                <a:solidFill>
                  <a:schemeClr val="tx2"/>
                </a:solidFill>
              </a:rPr>
              <a:t> in the String, one at a time</a:t>
            </a:r>
            <a:endParaRPr lang="en-US" dirty="0" smtClean="0">
              <a:solidFill>
                <a:srgbClr val="000000"/>
              </a:solidFill>
            </a:endParaRPr>
          </a:p>
        </p:txBody>
      </p:sp>
      <p:sp>
        <p:nvSpPr>
          <p:cNvPr id="2" name="Title 1"/>
          <p:cNvSpPr>
            <a:spLocks noGrp="1"/>
          </p:cNvSpPr>
          <p:nvPr>
            <p:ph type="title"/>
          </p:nvPr>
        </p:nvSpPr>
        <p:spPr>
          <a:xfrm>
            <a:off x="685800" y="457200"/>
            <a:ext cx="7772400" cy="457200"/>
          </a:xfrm>
        </p:spPr>
        <p:txBody>
          <a:bodyPr/>
          <a:lstStyle/>
          <a:p>
            <a:r>
              <a:rPr lang="en-US" sz="2800" b="1" dirty="0" smtClean="0">
                <a:solidFill>
                  <a:srgbClr val="FF0000"/>
                </a:solidFill>
              </a:rPr>
              <a:t>Class Scanner</a:t>
            </a:r>
            <a:endParaRPr lang="en-US" sz="2800" b="1" dirty="0">
              <a:solidFill>
                <a:srgbClr val="FF0000"/>
              </a:solidFill>
            </a:endParaRPr>
          </a:p>
        </p:txBody>
      </p:sp>
      <p:sp>
        <p:nvSpPr>
          <p:cNvPr id="9" name="TextBox 8"/>
          <p:cNvSpPr txBox="1"/>
          <p:nvPr/>
        </p:nvSpPr>
        <p:spPr>
          <a:xfrm>
            <a:off x="533400" y="2362200"/>
            <a:ext cx="3789770" cy="3785652"/>
          </a:xfrm>
          <a:prstGeom prst="rect">
            <a:avLst/>
          </a:prstGeom>
          <a:noFill/>
        </p:spPr>
        <p:txBody>
          <a:bodyPr wrap="none" rtlCol="0">
            <a:spAutoFit/>
          </a:bodyPr>
          <a:lstStyle/>
          <a:p>
            <a:r>
              <a:rPr lang="en-US" b="1" dirty="0" smtClean="0">
                <a:solidFill>
                  <a:srgbClr val="3366FF"/>
                </a:solidFill>
              </a:rPr>
              <a:t>Expression</a:t>
            </a:r>
            <a:r>
              <a:rPr lang="en-US" dirty="0" smtClean="0"/>
              <a:t>:  3445*(20 + 16)</a:t>
            </a:r>
          </a:p>
          <a:p>
            <a:r>
              <a:rPr lang="en-US" dirty="0" smtClean="0">
                <a:solidFill>
                  <a:srgbClr val="3366FF"/>
                </a:solidFill>
              </a:rPr>
              <a:t>Tokens</a:t>
            </a:r>
            <a:r>
              <a:rPr lang="en-US" dirty="0" smtClean="0"/>
              <a:t>:</a:t>
            </a:r>
          </a:p>
          <a:p>
            <a:r>
              <a:rPr lang="en-US" dirty="0" smtClean="0"/>
              <a:t>3445</a:t>
            </a:r>
          </a:p>
          <a:p>
            <a:r>
              <a:rPr lang="en-US" dirty="0" smtClean="0"/>
              <a:t>*</a:t>
            </a:r>
          </a:p>
          <a:p>
            <a:r>
              <a:rPr lang="en-US" dirty="0" smtClean="0"/>
              <a:t>(</a:t>
            </a:r>
          </a:p>
          <a:p>
            <a:r>
              <a:rPr lang="en-US" dirty="0" smtClean="0"/>
              <a:t>20</a:t>
            </a:r>
          </a:p>
          <a:p>
            <a:r>
              <a:rPr lang="en-US" dirty="0" smtClean="0"/>
              <a:t>+</a:t>
            </a:r>
          </a:p>
          <a:p>
            <a:r>
              <a:rPr lang="en-US" dirty="0" smtClean="0"/>
              <a:t>16</a:t>
            </a:r>
          </a:p>
          <a:p>
            <a:r>
              <a:rPr lang="en-US" dirty="0"/>
              <a:t>)</a:t>
            </a:r>
            <a:endParaRPr lang="en-US" dirty="0" smtClean="0"/>
          </a:p>
          <a:p>
            <a:endParaRPr lang="en-US" dirty="0"/>
          </a:p>
        </p:txBody>
      </p:sp>
      <p:sp>
        <p:nvSpPr>
          <p:cNvPr id="10" name="TextBox 9"/>
          <p:cNvSpPr txBox="1"/>
          <p:nvPr/>
        </p:nvSpPr>
        <p:spPr>
          <a:xfrm>
            <a:off x="4267200" y="3352800"/>
            <a:ext cx="3352800" cy="2308324"/>
          </a:xfrm>
          <a:prstGeom prst="rect">
            <a:avLst/>
          </a:prstGeom>
          <a:solidFill>
            <a:srgbClr val="FFD6E2"/>
          </a:solidFill>
        </p:spPr>
        <p:txBody>
          <a:bodyPr wrap="square" rtlCol="0">
            <a:spAutoFit/>
          </a:bodyPr>
          <a:lstStyle/>
          <a:p>
            <a:r>
              <a:rPr lang="en-US" dirty="0" smtClean="0"/>
              <a:t>All parsers use a scanner, so they do not have to deal with the input character by character and do not have to deal with whitespace</a:t>
            </a:r>
            <a:endParaRPr lang="en-US" dirty="0"/>
          </a:p>
        </p:txBody>
      </p:sp>
    </p:spTree>
    <p:extLst>
      <p:ext uri="{BB962C8B-B14F-4D97-AF65-F5344CB8AC3E}">
        <p14:creationId xmlns:p14="http://schemas.microsoft.com/office/powerpoint/2010/main" val="64081104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32</a:t>
            </a:fld>
            <a:endParaRPr lang="en-US" sz="1400"/>
          </a:p>
        </p:txBody>
      </p:sp>
      <p:sp>
        <p:nvSpPr>
          <p:cNvPr id="14" name="TextBox 13"/>
          <p:cNvSpPr txBox="1"/>
          <p:nvPr/>
        </p:nvSpPr>
        <p:spPr>
          <a:xfrm>
            <a:off x="609600" y="381000"/>
            <a:ext cx="7620000" cy="2677656"/>
          </a:xfrm>
          <a:prstGeom prst="rect">
            <a:avLst/>
          </a:prstGeom>
          <a:noFill/>
        </p:spPr>
        <p:txBody>
          <a:bodyPr wrap="square" rtlCol="0">
            <a:spAutoFit/>
          </a:bodyPr>
          <a:lstStyle/>
          <a:p>
            <a:r>
              <a:rPr lang="en-US" dirty="0" smtClean="0"/>
              <a:t>An </a:t>
            </a:r>
            <a:r>
              <a:rPr lang="en-US" dirty="0"/>
              <a:t>instance provides tokens from </a:t>
            </a:r>
            <a:r>
              <a:rPr lang="en-US" dirty="0" smtClean="0"/>
              <a:t>a string, </a:t>
            </a:r>
            <a:r>
              <a:rPr lang="en-US" dirty="0"/>
              <a:t>one at a time.</a:t>
            </a:r>
          </a:p>
          <a:p>
            <a:r>
              <a:rPr lang="en-US" dirty="0"/>
              <a:t> </a:t>
            </a:r>
            <a:r>
              <a:rPr lang="en-US" dirty="0" smtClean="0"/>
              <a:t>A token </a:t>
            </a:r>
            <a:r>
              <a:rPr lang="en-US" dirty="0"/>
              <a:t>is either</a:t>
            </a:r>
          </a:p>
          <a:p>
            <a:r>
              <a:rPr lang="en-US" dirty="0"/>
              <a:t>     </a:t>
            </a:r>
            <a:r>
              <a:rPr lang="en-US" dirty="0" smtClean="0"/>
              <a:t> </a:t>
            </a:r>
            <a:r>
              <a:rPr lang="en-US" dirty="0"/>
              <a:t>1. an unsigned integer,</a:t>
            </a:r>
          </a:p>
          <a:p>
            <a:r>
              <a:rPr lang="en-US" dirty="0"/>
              <a:t>     </a:t>
            </a:r>
            <a:r>
              <a:rPr lang="en-US" dirty="0" smtClean="0"/>
              <a:t> </a:t>
            </a:r>
            <a:r>
              <a:rPr lang="en-US" dirty="0"/>
              <a:t>2. a Java identifier</a:t>
            </a:r>
          </a:p>
          <a:p>
            <a:r>
              <a:rPr lang="en-US" dirty="0"/>
              <a:t>     </a:t>
            </a:r>
            <a:r>
              <a:rPr lang="en-US" dirty="0" smtClean="0"/>
              <a:t> </a:t>
            </a:r>
            <a:r>
              <a:rPr lang="en-US" dirty="0"/>
              <a:t>3. an operator + - * / %</a:t>
            </a:r>
          </a:p>
          <a:p>
            <a:r>
              <a:rPr lang="en-US" dirty="0"/>
              <a:t>     </a:t>
            </a:r>
            <a:r>
              <a:rPr lang="en-US" dirty="0" smtClean="0"/>
              <a:t> </a:t>
            </a:r>
            <a:r>
              <a:rPr lang="en-US" dirty="0"/>
              <a:t>4. a </a:t>
            </a:r>
            <a:r>
              <a:rPr lang="en-US" u="sng" dirty="0" err="1"/>
              <a:t>paren</a:t>
            </a:r>
            <a:r>
              <a:rPr lang="en-US" u="sng" dirty="0"/>
              <a:t> of some sort: ( ) [ ] { }</a:t>
            </a:r>
          </a:p>
          <a:p>
            <a:r>
              <a:rPr lang="en-US" dirty="0"/>
              <a:t>     </a:t>
            </a:r>
            <a:r>
              <a:rPr lang="en-US" dirty="0" smtClean="0"/>
              <a:t> </a:t>
            </a:r>
            <a:r>
              <a:rPr lang="en-US" dirty="0"/>
              <a:t>5. any </a:t>
            </a:r>
            <a:r>
              <a:rPr lang="en-US" dirty="0" err="1" smtClean="0"/>
              <a:t>seq</a:t>
            </a:r>
            <a:r>
              <a:rPr lang="en-US" dirty="0" smtClean="0"/>
              <a:t> </a:t>
            </a:r>
            <a:r>
              <a:rPr lang="en-US" dirty="0"/>
              <a:t>of non-whitespace chars not included in 1..4. </a:t>
            </a:r>
            <a:endParaRPr lang="en-US" dirty="0" smtClean="0">
              <a:solidFill>
                <a:srgbClr val="000000"/>
              </a:solidFill>
            </a:endParaRPr>
          </a:p>
        </p:txBody>
      </p:sp>
      <p:sp>
        <p:nvSpPr>
          <p:cNvPr id="2" name="Title 1"/>
          <p:cNvSpPr>
            <a:spLocks noGrp="1"/>
          </p:cNvSpPr>
          <p:nvPr>
            <p:ph type="title"/>
          </p:nvPr>
        </p:nvSpPr>
        <p:spPr>
          <a:xfrm>
            <a:off x="6172200" y="1066800"/>
            <a:ext cx="2362200" cy="457200"/>
          </a:xfrm>
        </p:spPr>
        <p:txBody>
          <a:bodyPr/>
          <a:lstStyle/>
          <a:p>
            <a:r>
              <a:rPr lang="en-US" sz="2800" b="1" dirty="0" smtClean="0">
                <a:solidFill>
                  <a:srgbClr val="FF0000"/>
                </a:solidFill>
              </a:rPr>
              <a:t>Class Scanner</a:t>
            </a:r>
            <a:endParaRPr lang="en-US" sz="2800" b="1" dirty="0">
              <a:solidFill>
                <a:srgbClr val="FF0000"/>
              </a:solidFill>
            </a:endParaRPr>
          </a:p>
        </p:txBody>
      </p:sp>
      <p:sp>
        <p:nvSpPr>
          <p:cNvPr id="3" name="TextBox 2"/>
          <p:cNvSpPr txBox="1"/>
          <p:nvPr/>
        </p:nvSpPr>
        <p:spPr>
          <a:xfrm>
            <a:off x="304800" y="3352800"/>
            <a:ext cx="8534400" cy="3046988"/>
          </a:xfrm>
          <a:prstGeom prst="rect">
            <a:avLst/>
          </a:prstGeom>
          <a:noFill/>
        </p:spPr>
        <p:txBody>
          <a:bodyPr wrap="square" rtlCol="0">
            <a:spAutoFit/>
          </a:bodyPr>
          <a:lstStyle/>
          <a:p>
            <a:r>
              <a:rPr lang="en-US" b="1" dirty="0">
                <a:solidFill>
                  <a:srgbClr val="800000"/>
                </a:solidFill>
              </a:rPr>
              <a:t>public</a:t>
            </a:r>
            <a:r>
              <a:rPr lang="en-US" dirty="0">
                <a:solidFill>
                  <a:srgbClr val="800000"/>
                </a:solidFill>
              </a:rPr>
              <a:t> Scanner(String s</a:t>
            </a:r>
            <a:r>
              <a:rPr lang="en-US" dirty="0" smtClean="0">
                <a:solidFill>
                  <a:srgbClr val="800000"/>
                </a:solidFill>
              </a:rPr>
              <a:t>)             </a:t>
            </a:r>
            <a:r>
              <a:rPr lang="en-US" dirty="0" smtClean="0"/>
              <a:t>// An instance with input s</a:t>
            </a:r>
          </a:p>
          <a:p>
            <a:r>
              <a:rPr lang="en-US" b="1" dirty="0">
                <a:solidFill>
                  <a:srgbClr val="800000"/>
                </a:solidFill>
              </a:rPr>
              <a:t>public </a:t>
            </a:r>
            <a:r>
              <a:rPr lang="en-US" dirty="0" err="1">
                <a:solidFill>
                  <a:srgbClr val="800000"/>
                </a:solidFill>
              </a:rPr>
              <a:t>boolean</a:t>
            </a:r>
            <a:r>
              <a:rPr lang="en-US" dirty="0">
                <a:solidFill>
                  <a:srgbClr val="800000"/>
                </a:solidFill>
              </a:rPr>
              <a:t> </a:t>
            </a:r>
            <a:r>
              <a:rPr lang="en-US" dirty="0" err="1">
                <a:solidFill>
                  <a:srgbClr val="800000"/>
                </a:solidFill>
              </a:rPr>
              <a:t>hasToken</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there is a token in input</a:t>
            </a:r>
          </a:p>
          <a:p>
            <a:r>
              <a:rPr lang="en-US" b="1" dirty="0">
                <a:solidFill>
                  <a:srgbClr val="800000"/>
                </a:solidFill>
              </a:rPr>
              <a:t>p</a:t>
            </a:r>
            <a:r>
              <a:rPr lang="en-US" b="1" dirty="0" smtClean="0">
                <a:solidFill>
                  <a:srgbClr val="800000"/>
                </a:solidFill>
              </a:rPr>
              <a:t>ublic </a:t>
            </a:r>
            <a:r>
              <a:rPr lang="en-US" dirty="0">
                <a:solidFill>
                  <a:srgbClr val="800000"/>
                </a:solidFill>
              </a:rPr>
              <a:t>String token(</a:t>
            </a:r>
            <a:r>
              <a:rPr lang="en-US" dirty="0" smtClean="0">
                <a:solidFill>
                  <a:srgbClr val="800000"/>
                </a:solidFill>
              </a:rPr>
              <a:t>)                  </a:t>
            </a:r>
            <a:r>
              <a:rPr lang="en-US" dirty="0" smtClean="0"/>
              <a:t>// first token in input (null if none)</a:t>
            </a:r>
          </a:p>
          <a:p>
            <a:r>
              <a:rPr lang="en-US" b="1" dirty="0">
                <a:solidFill>
                  <a:srgbClr val="800000"/>
                </a:solidFill>
              </a:rPr>
              <a:t>public </a:t>
            </a:r>
            <a:r>
              <a:rPr lang="en-US" dirty="0">
                <a:solidFill>
                  <a:srgbClr val="800000"/>
                </a:solidFill>
              </a:rPr>
              <a:t>String </a:t>
            </a:r>
            <a:r>
              <a:rPr lang="en-US" dirty="0" err="1">
                <a:solidFill>
                  <a:srgbClr val="800000"/>
                </a:solidFill>
              </a:rPr>
              <a:t>scanOverToken</a:t>
            </a:r>
            <a:r>
              <a:rPr lang="en-US" dirty="0">
                <a:solidFill>
                  <a:srgbClr val="800000"/>
                </a:solidFill>
              </a:rPr>
              <a:t>(</a:t>
            </a:r>
            <a:r>
              <a:rPr lang="en-US" dirty="0" smtClean="0">
                <a:solidFill>
                  <a:srgbClr val="800000"/>
                </a:solidFill>
              </a:rPr>
              <a:t>)  </a:t>
            </a:r>
            <a:r>
              <a:rPr lang="en-US" dirty="0" smtClean="0"/>
              <a:t>// remove first token from input</a:t>
            </a:r>
          </a:p>
          <a:p>
            <a:r>
              <a:rPr lang="en-US" dirty="0"/>
              <a:t> </a:t>
            </a:r>
            <a:r>
              <a:rPr lang="en-US" dirty="0" smtClean="0"/>
              <a:t>                                                   // and return it (null if none)</a:t>
            </a:r>
          </a:p>
          <a:p>
            <a:r>
              <a:rPr lang="en-US" b="1" dirty="0">
                <a:solidFill>
                  <a:srgbClr val="800000"/>
                </a:solidFill>
              </a:rPr>
              <a:t>public </a:t>
            </a:r>
            <a:r>
              <a:rPr lang="en-US" b="1" dirty="0" err="1">
                <a:solidFill>
                  <a:srgbClr val="800000"/>
                </a:solidFill>
              </a:rPr>
              <a:t>boolean</a:t>
            </a:r>
            <a:r>
              <a:rPr lang="en-US" b="1" dirty="0">
                <a:solidFill>
                  <a:srgbClr val="800000"/>
                </a:solidFill>
              </a:rPr>
              <a:t> </a:t>
            </a:r>
            <a:r>
              <a:rPr lang="en-US" dirty="0" err="1">
                <a:solidFill>
                  <a:srgbClr val="800000"/>
                </a:solidFill>
              </a:rPr>
              <a:t>tokenIsInt</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first token in input is </a:t>
            </a:r>
            <a:r>
              <a:rPr lang="en-US" dirty="0" err="1" smtClean="0"/>
              <a:t>int</a:t>
            </a:r>
            <a:endParaRPr lang="en-US" dirty="0" smtClean="0"/>
          </a:p>
          <a:p>
            <a:r>
              <a:rPr lang="en-US" b="1" dirty="0">
                <a:solidFill>
                  <a:srgbClr val="800000"/>
                </a:solidFill>
              </a:rPr>
              <a:t>public </a:t>
            </a:r>
            <a:r>
              <a:rPr lang="en-US" b="1" dirty="0" err="1">
                <a:solidFill>
                  <a:srgbClr val="800000"/>
                </a:solidFill>
              </a:rPr>
              <a:t>boolean</a:t>
            </a:r>
            <a:r>
              <a:rPr lang="en-US" b="1" dirty="0">
                <a:solidFill>
                  <a:srgbClr val="800000"/>
                </a:solidFill>
              </a:rPr>
              <a:t> </a:t>
            </a:r>
            <a:r>
              <a:rPr lang="en-US" dirty="0" err="1">
                <a:solidFill>
                  <a:srgbClr val="800000"/>
                </a:solidFill>
              </a:rPr>
              <a:t>tokenIsId</a:t>
            </a:r>
            <a:r>
              <a:rPr lang="en-US" dirty="0">
                <a:solidFill>
                  <a:srgbClr val="800000"/>
                </a:solidFill>
              </a:rPr>
              <a:t>(</a:t>
            </a:r>
            <a:r>
              <a:rPr lang="en-US" dirty="0" smtClean="0">
                <a:solidFill>
                  <a:srgbClr val="800000"/>
                </a:solidFill>
              </a:rPr>
              <a:t>)        </a:t>
            </a:r>
            <a:r>
              <a:rPr lang="en-US" dirty="0" smtClean="0"/>
              <a:t>// true </a:t>
            </a:r>
            <a:r>
              <a:rPr lang="en-US" dirty="0" err="1" smtClean="0"/>
              <a:t>iff</a:t>
            </a:r>
            <a:r>
              <a:rPr lang="en-US" dirty="0" smtClean="0"/>
              <a:t> first token in input is a</a:t>
            </a:r>
          </a:p>
          <a:p>
            <a:r>
              <a:rPr lang="en-US" dirty="0"/>
              <a:t> </a:t>
            </a:r>
            <a:r>
              <a:rPr lang="en-US" dirty="0" smtClean="0"/>
              <a:t>                                                   // Java identifier</a:t>
            </a:r>
            <a:endParaRPr lang="en-US" dirty="0"/>
          </a:p>
        </p:txBody>
      </p:sp>
    </p:spTree>
    <p:extLst>
      <p:ext uri="{BB962C8B-B14F-4D97-AF65-F5344CB8AC3E}">
        <p14:creationId xmlns:p14="http://schemas.microsoft.com/office/powerpoint/2010/main" val="211200396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33</a:t>
            </a:fld>
            <a:endParaRPr lang="en-US" sz="1400"/>
          </a:p>
        </p:txBody>
      </p:sp>
      <p:sp>
        <p:nvSpPr>
          <p:cNvPr id="14" name="TextBox 13"/>
          <p:cNvSpPr txBox="1"/>
          <p:nvPr/>
        </p:nvSpPr>
        <p:spPr>
          <a:xfrm>
            <a:off x="609600" y="381000"/>
            <a:ext cx="7620000" cy="3046988"/>
          </a:xfrm>
          <a:prstGeom prst="rect">
            <a:avLst/>
          </a:prstGeom>
          <a:noFill/>
        </p:spPr>
        <p:txBody>
          <a:bodyPr wrap="square" rtlCol="0">
            <a:spAutoFit/>
          </a:bodyPr>
          <a:lstStyle/>
          <a:p>
            <a:r>
              <a:rPr lang="en-US" dirty="0" smtClean="0"/>
              <a:t>/</a:t>
            </a:r>
            <a:r>
              <a:rPr lang="en-US" dirty="0"/>
              <a:t>**  </a:t>
            </a:r>
            <a:r>
              <a:rPr lang="en-US" dirty="0" smtClean="0"/>
              <a:t>scanner's input should </a:t>
            </a:r>
            <a:r>
              <a:rPr lang="en-US" dirty="0"/>
              <a:t>start with a &lt;Factor</a:t>
            </a:r>
            <a:r>
              <a:rPr lang="en-US" dirty="0" smtClean="0"/>
              <a:t>&gt;</a:t>
            </a:r>
          </a:p>
          <a:p>
            <a:r>
              <a:rPr lang="en-US" dirty="0"/>
              <a:t> </a:t>
            </a:r>
            <a:r>
              <a:rPr lang="en-US" dirty="0" smtClean="0"/>
              <a:t>                  —</a:t>
            </a:r>
            <a:r>
              <a:rPr lang="en-US" dirty="0"/>
              <a:t>if not, </a:t>
            </a:r>
            <a:r>
              <a:rPr lang="en-US" dirty="0" smtClean="0"/>
              <a:t>throw a </a:t>
            </a:r>
            <a:r>
              <a:rPr lang="en-US" dirty="0" err="1"/>
              <a:t>RuntimeException</a:t>
            </a:r>
            <a:r>
              <a:rPr lang="en-US" dirty="0"/>
              <a:t>.</a:t>
            </a:r>
          </a:p>
          <a:p>
            <a:r>
              <a:rPr lang="en-US" dirty="0"/>
              <a:t>     </a:t>
            </a:r>
            <a:r>
              <a:rPr lang="en-US" dirty="0" smtClean="0"/>
              <a:t>Return the postfix instructions for &lt;Factor&gt;</a:t>
            </a:r>
            <a:endParaRPr lang="en-US" u="sng" dirty="0"/>
          </a:p>
          <a:p>
            <a:r>
              <a:rPr lang="en-US" dirty="0"/>
              <a:t>     </a:t>
            </a:r>
            <a:r>
              <a:rPr lang="en-US" dirty="0" smtClean="0"/>
              <a:t>and </a:t>
            </a:r>
            <a:r>
              <a:rPr lang="en-US" dirty="0"/>
              <a:t>have scanner remove the &lt;Factor&gt; from its </a:t>
            </a:r>
            <a:r>
              <a:rPr lang="en-US" dirty="0" smtClean="0"/>
              <a:t>input.</a:t>
            </a:r>
            <a:endParaRPr lang="en-US" dirty="0"/>
          </a:p>
          <a:p>
            <a:r>
              <a:rPr lang="en-US" dirty="0" smtClean="0"/>
              <a:t>   </a:t>
            </a:r>
            <a:r>
              <a:rPr lang="en-US" dirty="0"/>
              <a:t>&lt;Factor&gt; </a:t>
            </a:r>
            <a:r>
              <a:rPr lang="en-US" dirty="0" smtClean="0"/>
              <a:t>::= </a:t>
            </a:r>
            <a:r>
              <a:rPr lang="en-US" dirty="0"/>
              <a:t>an integer </a:t>
            </a:r>
          </a:p>
          <a:p>
            <a:r>
              <a:rPr lang="en-US" dirty="0"/>
              <a:t>     </a:t>
            </a:r>
            <a:r>
              <a:rPr lang="en-US" dirty="0" smtClean="0"/>
              <a:t>                  |    – </a:t>
            </a:r>
            <a:r>
              <a:rPr lang="en-US" dirty="0"/>
              <a:t>&lt;Factor&gt;  </a:t>
            </a:r>
          </a:p>
          <a:p>
            <a:r>
              <a:rPr lang="en-US" dirty="0" smtClean="0"/>
              <a:t>                       |    (  </a:t>
            </a:r>
            <a:r>
              <a:rPr lang="en-US" dirty="0"/>
              <a:t>&lt;</a:t>
            </a:r>
            <a:r>
              <a:rPr lang="en-US" dirty="0" err="1"/>
              <a:t>Expr</a:t>
            </a:r>
            <a:r>
              <a:rPr lang="en-US" dirty="0"/>
              <a:t>&gt;  </a:t>
            </a:r>
            <a:r>
              <a:rPr lang="en-US" dirty="0" smtClean="0"/>
              <a:t> )        </a:t>
            </a:r>
            <a:r>
              <a:rPr lang="en-US" dirty="0"/>
              <a:t>*/</a:t>
            </a:r>
          </a:p>
          <a:p>
            <a:r>
              <a:rPr lang="en-US" dirty="0"/>
              <a:t>    </a:t>
            </a:r>
            <a:r>
              <a:rPr lang="en-US" b="1" dirty="0"/>
              <a:t>public static </a:t>
            </a:r>
            <a:r>
              <a:rPr lang="en-US" dirty="0"/>
              <a:t>String </a:t>
            </a:r>
            <a:r>
              <a:rPr lang="en-US" dirty="0" err="1"/>
              <a:t>parseFactor</a:t>
            </a:r>
            <a:r>
              <a:rPr lang="en-US" dirty="0"/>
              <a:t>(Scanner scanner</a:t>
            </a:r>
            <a:r>
              <a:rPr lang="en-US" dirty="0" smtClean="0"/>
              <a:t>)</a:t>
            </a:r>
            <a:endParaRPr lang="en-US" dirty="0">
              <a:solidFill>
                <a:srgbClr val="800000"/>
              </a:solidFill>
            </a:endParaRPr>
          </a:p>
        </p:txBody>
      </p:sp>
      <p:sp>
        <p:nvSpPr>
          <p:cNvPr id="2" name="TextBox 1"/>
          <p:cNvSpPr txBox="1"/>
          <p:nvPr/>
        </p:nvSpPr>
        <p:spPr>
          <a:xfrm>
            <a:off x="838200" y="3733800"/>
            <a:ext cx="7467600" cy="1938992"/>
          </a:xfrm>
          <a:prstGeom prst="rect">
            <a:avLst/>
          </a:prstGeom>
          <a:solidFill>
            <a:srgbClr val="FFF0AA"/>
          </a:solidFill>
        </p:spPr>
        <p:txBody>
          <a:bodyPr wrap="square" rtlCol="0">
            <a:spAutoFit/>
          </a:bodyPr>
          <a:lstStyle/>
          <a:p>
            <a:r>
              <a:rPr lang="en-US" dirty="0" smtClean="0"/>
              <a:t>The spec of  every parser method for a grammatical entry is similar. It states</a:t>
            </a:r>
          </a:p>
          <a:p>
            <a:pPr marL="457200" indent="-457200">
              <a:buAutoNum type="arabicPeriod"/>
            </a:pPr>
            <a:r>
              <a:rPr lang="en-US" dirty="0" smtClean="0"/>
              <a:t>What is in the scanner when parsing method is called</a:t>
            </a:r>
          </a:p>
          <a:p>
            <a:pPr marL="457200" indent="-457200">
              <a:buAutoNum type="arabicPeriod"/>
            </a:pPr>
            <a:r>
              <a:rPr lang="en-US" dirty="0" smtClean="0"/>
              <a:t>What the method returns.</a:t>
            </a:r>
          </a:p>
          <a:p>
            <a:pPr marL="457200" indent="-457200">
              <a:buAutoNum type="arabicPeriod"/>
            </a:pPr>
            <a:r>
              <a:rPr lang="en-US" dirty="0" smtClean="0"/>
              <a:t>What was removed from the scanner during parsing.  </a:t>
            </a:r>
            <a:endParaRPr lang="en-US" dirty="0"/>
          </a:p>
        </p:txBody>
      </p:sp>
      <p:sp>
        <p:nvSpPr>
          <p:cNvPr id="3" name="Rectangle 2"/>
          <p:cNvSpPr/>
          <p:nvPr/>
        </p:nvSpPr>
        <p:spPr>
          <a:xfrm>
            <a:off x="6934200" y="457200"/>
            <a:ext cx="1454244" cy="830997"/>
          </a:xfrm>
          <a:prstGeom prst="rect">
            <a:avLst/>
          </a:prstGeom>
        </p:spPr>
        <p:txBody>
          <a:bodyPr wrap="none">
            <a:spAutoFit/>
          </a:bodyPr>
          <a:lstStyle/>
          <a:p>
            <a:pPr algn="ctr"/>
            <a:r>
              <a:rPr lang="en-US" dirty="0">
                <a:solidFill>
                  <a:srgbClr val="FF0000"/>
                </a:solidFill>
              </a:rPr>
              <a:t>Par</a:t>
            </a:r>
            <a:r>
              <a:rPr lang="en-US" b="1" dirty="0">
                <a:solidFill>
                  <a:srgbClr val="FF0000"/>
                </a:solidFill>
              </a:rPr>
              <a:t>ser for </a:t>
            </a:r>
            <a:r>
              <a:rPr lang="en-US" b="1" dirty="0" smtClean="0">
                <a:solidFill>
                  <a:srgbClr val="FF0000"/>
                </a:solidFill>
              </a:rPr>
              <a:t/>
            </a:r>
            <a:br>
              <a:rPr lang="en-US" b="1" dirty="0" smtClean="0">
                <a:solidFill>
                  <a:srgbClr val="FF0000"/>
                </a:solidFill>
              </a:rPr>
            </a:br>
            <a:r>
              <a:rPr lang="en-US" b="1" dirty="0" smtClean="0">
                <a:solidFill>
                  <a:srgbClr val="FF0000"/>
                </a:solidFill>
              </a:rPr>
              <a:t>&lt;</a:t>
            </a:r>
            <a:r>
              <a:rPr lang="en-US" b="1" dirty="0">
                <a:solidFill>
                  <a:srgbClr val="FF0000"/>
                </a:solidFill>
              </a:rPr>
              <a:t>Factor&gt;</a:t>
            </a:r>
          </a:p>
        </p:txBody>
      </p:sp>
    </p:spTree>
    <p:extLst>
      <p:ext uri="{BB962C8B-B14F-4D97-AF65-F5344CB8AC3E}">
        <p14:creationId xmlns:p14="http://schemas.microsoft.com/office/powerpoint/2010/main" val="401515979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2"/>
          <p:cNvSpPr>
            <a:spLocks noGrp="1"/>
          </p:cNvSpPr>
          <p:nvPr>
            <p:ph type="sldNum" sz="quarter" idx="12"/>
          </p:nvPr>
        </p:nvSpPr>
        <p:spPr>
          <a:xfrm>
            <a:off x="5791200" y="59436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fld id="{C23DD192-4AF3-E147-89C6-6789EE071ED1}" type="slidenum">
              <a:rPr lang="en-US" sz="1400"/>
              <a:pPr/>
              <a:t>34</a:t>
            </a:fld>
            <a:endParaRPr lang="en-US" sz="1400"/>
          </a:p>
        </p:txBody>
      </p:sp>
      <p:sp>
        <p:nvSpPr>
          <p:cNvPr id="14" name="TextBox 13"/>
          <p:cNvSpPr txBox="1"/>
          <p:nvPr/>
        </p:nvSpPr>
        <p:spPr>
          <a:xfrm>
            <a:off x="609600" y="381000"/>
            <a:ext cx="7620000" cy="6232474"/>
          </a:xfrm>
          <a:prstGeom prst="rect">
            <a:avLst/>
          </a:prstGeom>
          <a:noFill/>
        </p:spPr>
        <p:txBody>
          <a:bodyPr wrap="square" rtlCol="0">
            <a:spAutoFit/>
          </a:bodyPr>
          <a:lstStyle/>
          <a:p>
            <a:r>
              <a:rPr lang="en-US" dirty="0"/>
              <a:t>/**  scanner's input should start with an &lt;</a:t>
            </a:r>
            <a:r>
              <a:rPr lang="en-US" dirty="0" err="1"/>
              <a:t>Exp</a:t>
            </a:r>
            <a:r>
              <a:rPr lang="en-US" dirty="0"/>
              <a:t>&gt; </a:t>
            </a:r>
            <a:endParaRPr lang="en-US" dirty="0" smtClean="0"/>
          </a:p>
          <a:p>
            <a:r>
              <a:rPr lang="en-US" dirty="0"/>
              <a:t> </a:t>
            </a:r>
            <a:r>
              <a:rPr lang="en-US" dirty="0" smtClean="0"/>
              <a:t>             -</a:t>
            </a:r>
            <a:r>
              <a:rPr lang="en-US" dirty="0"/>
              <a:t>-if </a:t>
            </a:r>
            <a:r>
              <a:rPr lang="en-US" dirty="0" smtClean="0"/>
              <a:t>not  </a:t>
            </a:r>
            <a:r>
              <a:rPr lang="en-US" dirty="0"/>
              <a:t>throw a </a:t>
            </a:r>
            <a:r>
              <a:rPr lang="en-US" dirty="0" err="1"/>
              <a:t>RuntimeException</a:t>
            </a:r>
            <a:r>
              <a:rPr lang="en-US" dirty="0"/>
              <a:t>.</a:t>
            </a:r>
          </a:p>
          <a:p>
            <a:r>
              <a:rPr lang="en-US" dirty="0"/>
              <a:t>    </a:t>
            </a:r>
            <a:r>
              <a:rPr lang="en-US" dirty="0" smtClean="0"/>
              <a:t>   </a:t>
            </a:r>
            <a:r>
              <a:rPr lang="en-US" dirty="0"/>
              <a:t>Return </a:t>
            </a:r>
            <a:r>
              <a:rPr lang="en-US" dirty="0" smtClean="0"/>
              <a:t>corresponding postfix instructions</a:t>
            </a:r>
            <a:endParaRPr lang="en-US" u="sng" dirty="0"/>
          </a:p>
          <a:p>
            <a:r>
              <a:rPr lang="en-US" dirty="0"/>
              <a:t>     </a:t>
            </a:r>
            <a:r>
              <a:rPr lang="en-US" dirty="0" smtClean="0"/>
              <a:t>  </a:t>
            </a:r>
            <a:r>
              <a:rPr lang="en-US" dirty="0"/>
              <a:t>and have scanner remove the &lt;</a:t>
            </a:r>
            <a:r>
              <a:rPr lang="en-US" dirty="0" err="1"/>
              <a:t>Exp</a:t>
            </a:r>
            <a:r>
              <a:rPr lang="en-US" dirty="0"/>
              <a:t>&gt; from its input.</a:t>
            </a:r>
          </a:p>
          <a:p>
            <a:pPr>
              <a:spcBef>
                <a:spcPts val="1200"/>
              </a:spcBef>
            </a:pPr>
            <a:r>
              <a:rPr lang="en-US" dirty="0" smtClean="0"/>
              <a:t>        &lt;</a:t>
            </a:r>
            <a:r>
              <a:rPr lang="en-US" dirty="0" err="1" smtClean="0"/>
              <a:t>Exp</a:t>
            </a:r>
            <a:r>
              <a:rPr lang="en-US" dirty="0" smtClean="0"/>
              <a:t>&gt; </a:t>
            </a:r>
            <a:r>
              <a:rPr lang="en-US" dirty="0"/>
              <a:t>:= &lt;Term&gt; </a:t>
            </a:r>
            <a:r>
              <a:rPr lang="en-US" dirty="0" smtClean="0"/>
              <a:t>{ {+ </a:t>
            </a:r>
            <a:r>
              <a:rPr lang="en-US" dirty="0"/>
              <a:t>or </a:t>
            </a:r>
            <a:r>
              <a:rPr lang="en-US" dirty="0" smtClean="0"/>
              <a:t>-}1 </a:t>
            </a:r>
            <a:r>
              <a:rPr lang="en-US" dirty="0"/>
              <a:t>&lt;Term</a:t>
            </a:r>
            <a:r>
              <a:rPr lang="en-US" dirty="0" smtClean="0"/>
              <a:t>&gt;</a:t>
            </a:r>
            <a:r>
              <a:rPr lang="en-US" dirty="0"/>
              <a:t>}</a:t>
            </a:r>
            <a:r>
              <a:rPr lang="en-US" dirty="0" smtClean="0"/>
              <a:t>   </a:t>
            </a:r>
            <a:r>
              <a:rPr lang="en-US" dirty="0"/>
              <a:t>*/</a:t>
            </a:r>
          </a:p>
          <a:p>
            <a:pPr>
              <a:spcBef>
                <a:spcPts val="600"/>
              </a:spcBef>
            </a:pPr>
            <a:r>
              <a:rPr lang="en-US" dirty="0"/>
              <a:t>    </a:t>
            </a:r>
            <a:r>
              <a:rPr lang="en-US" b="1" dirty="0"/>
              <a:t>public static </a:t>
            </a:r>
            <a:r>
              <a:rPr lang="en-US" dirty="0"/>
              <a:t>String </a:t>
            </a:r>
            <a:r>
              <a:rPr lang="en-US" dirty="0" err="1"/>
              <a:t>parseExp</a:t>
            </a:r>
            <a:r>
              <a:rPr lang="en-US" dirty="0"/>
              <a:t>(Scanner scanner) {</a:t>
            </a:r>
          </a:p>
          <a:p>
            <a:r>
              <a:rPr lang="en-US" dirty="0"/>
              <a:t>        String code= </a:t>
            </a:r>
            <a:r>
              <a:rPr lang="en-US" dirty="0" err="1"/>
              <a:t>parseTerm</a:t>
            </a:r>
            <a:r>
              <a:rPr lang="en-US" dirty="0"/>
              <a:t>(scanner);</a:t>
            </a:r>
          </a:p>
          <a:p>
            <a:r>
              <a:rPr lang="en-US" dirty="0"/>
              <a:t>        </a:t>
            </a:r>
            <a:r>
              <a:rPr lang="en-US" b="1" dirty="0"/>
              <a:t>while  (</a:t>
            </a:r>
            <a:r>
              <a:rPr lang="en-US" dirty="0"/>
              <a:t>"+".equals(</a:t>
            </a:r>
            <a:r>
              <a:rPr lang="en-US" dirty="0" err="1"/>
              <a:t>scanner.token</a:t>
            </a:r>
            <a:r>
              <a:rPr lang="en-US" dirty="0"/>
              <a:t>()) || </a:t>
            </a:r>
            <a:endParaRPr lang="en-US" dirty="0" smtClean="0"/>
          </a:p>
          <a:p>
            <a:r>
              <a:rPr lang="en-US" dirty="0"/>
              <a:t> </a:t>
            </a:r>
            <a:r>
              <a:rPr lang="en-US" dirty="0" smtClean="0"/>
              <a:t>                    "</a:t>
            </a:r>
            <a:r>
              <a:rPr lang="en-US" dirty="0"/>
              <a:t>-".equals(</a:t>
            </a:r>
            <a:r>
              <a:rPr lang="en-US" dirty="0" err="1"/>
              <a:t>scanner.token</a:t>
            </a:r>
            <a:r>
              <a:rPr lang="en-US" dirty="0"/>
              <a:t>())) {</a:t>
            </a:r>
          </a:p>
          <a:p>
            <a:r>
              <a:rPr lang="en-US" dirty="0"/>
              <a:t>            String </a:t>
            </a:r>
            <a:r>
              <a:rPr lang="en-US" dirty="0" smtClean="0"/>
              <a:t>op= </a:t>
            </a:r>
            <a:r>
              <a:rPr lang="en-US" dirty="0" err="1"/>
              <a:t>scanner.scanOverToken</a:t>
            </a:r>
            <a:r>
              <a:rPr lang="en-US" dirty="0"/>
              <a:t>();</a:t>
            </a:r>
          </a:p>
          <a:p>
            <a:r>
              <a:rPr lang="en-US" dirty="0"/>
              <a:t>            String </a:t>
            </a:r>
            <a:r>
              <a:rPr lang="en-US" dirty="0" err="1"/>
              <a:t>rightOp</a:t>
            </a:r>
            <a:r>
              <a:rPr lang="en-US" dirty="0"/>
              <a:t>= </a:t>
            </a:r>
            <a:r>
              <a:rPr lang="en-US" dirty="0" err="1"/>
              <a:t>parseTerm</a:t>
            </a:r>
            <a:r>
              <a:rPr lang="en-US" dirty="0"/>
              <a:t>(scanner);</a:t>
            </a:r>
          </a:p>
          <a:p>
            <a:r>
              <a:rPr lang="en-US" dirty="0"/>
              <a:t>            code=  code </a:t>
            </a:r>
            <a:r>
              <a:rPr lang="en-US" dirty="0" smtClean="0"/>
              <a:t> +  </a:t>
            </a:r>
            <a:r>
              <a:rPr lang="en-US" dirty="0" err="1"/>
              <a:t>rightOp</a:t>
            </a:r>
            <a:r>
              <a:rPr lang="en-US" dirty="0"/>
              <a:t> </a:t>
            </a:r>
            <a:r>
              <a:rPr lang="en-US" dirty="0" smtClean="0"/>
              <a:t> +  </a:t>
            </a:r>
          </a:p>
          <a:p>
            <a:r>
              <a:rPr lang="en-US" dirty="0"/>
              <a:t> </a:t>
            </a:r>
            <a:r>
              <a:rPr lang="en-US" dirty="0" smtClean="0"/>
              <a:t>                      (</a:t>
            </a:r>
            <a:r>
              <a:rPr lang="en-US" dirty="0" err="1" smtClean="0"/>
              <a:t>op.equals</a:t>
            </a:r>
            <a:r>
              <a:rPr lang="en-US" dirty="0"/>
              <a:t>("+") ? "PLUS\n" : "MINUS\n");</a:t>
            </a:r>
          </a:p>
          <a:p>
            <a:r>
              <a:rPr lang="en-US" dirty="0"/>
              <a:t>        </a:t>
            </a:r>
            <a:r>
              <a:rPr lang="en-US" dirty="0" smtClean="0"/>
              <a:t>}</a:t>
            </a:r>
            <a:endParaRPr lang="en-US" dirty="0"/>
          </a:p>
          <a:p>
            <a:r>
              <a:rPr lang="is-IS" dirty="0"/>
              <a:t>        </a:t>
            </a:r>
            <a:r>
              <a:rPr lang="is-IS" b="1" dirty="0"/>
              <a:t>return </a:t>
            </a:r>
            <a:r>
              <a:rPr lang="is-IS" dirty="0"/>
              <a:t>code;</a:t>
            </a:r>
          </a:p>
          <a:p>
            <a:r>
              <a:rPr lang="is-IS" dirty="0"/>
              <a:t>    }</a:t>
            </a:r>
            <a:endParaRPr lang="en-US" dirty="0">
              <a:solidFill>
                <a:srgbClr val="800000"/>
              </a:solidFill>
            </a:endParaRPr>
          </a:p>
        </p:txBody>
      </p:sp>
      <p:sp>
        <p:nvSpPr>
          <p:cNvPr id="3" name="Rectangle 2"/>
          <p:cNvSpPr/>
          <p:nvPr/>
        </p:nvSpPr>
        <p:spPr>
          <a:xfrm>
            <a:off x="6902140" y="457200"/>
            <a:ext cx="1518364" cy="830997"/>
          </a:xfrm>
          <a:prstGeom prst="rect">
            <a:avLst/>
          </a:prstGeom>
        </p:spPr>
        <p:txBody>
          <a:bodyPr wrap="none">
            <a:spAutoFit/>
          </a:bodyPr>
          <a:lstStyle/>
          <a:p>
            <a:pPr algn="ctr"/>
            <a:r>
              <a:rPr lang="en-US" b="1" dirty="0">
                <a:solidFill>
                  <a:srgbClr val="FF0000"/>
                </a:solidFill>
              </a:rPr>
              <a:t>Parser for </a:t>
            </a:r>
            <a:r>
              <a:rPr lang="en-US" b="1" dirty="0" smtClean="0">
                <a:solidFill>
                  <a:srgbClr val="FF0000"/>
                </a:solidFill>
              </a:rPr>
              <a:t/>
            </a:r>
            <a:br>
              <a:rPr lang="en-US" b="1" dirty="0" smtClean="0">
                <a:solidFill>
                  <a:srgbClr val="FF0000"/>
                </a:solidFill>
              </a:rPr>
            </a:br>
            <a:r>
              <a:rPr lang="en-US" b="1" dirty="0" smtClean="0">
                <a:solidFill>
                  <a:srgbClr val="FF0000"/>
                </a:solidFill>
              </a:rPr>
              <a:t>&lt;</a:t>
            </a:r>
            <a:r>
              <a:rPr lang="en-US" b="1" dirty="0" err="1" smtClean="0">
                <a:solidFill>
                  <a:srgbClr val="FF0000"/>
                </a:solidFill>
              </a:rPr>
              <a:t>Exp</a:t>
            </a:r>
            <a:r>
              <a:rPr lang="en-US" b="1" dirty="0" smtClean="0">
                <a:solidFill>
                  <a:srgbClr val="FF0000"/>
                </a:solidFill>
              </a:rPr>
              <a:t>&gt;</a:t>
            </a:r>
            <a:endParaRPr lang="en-US" b="1" dirty="0">
              <a:solidFill>
                <a:srgbClr val="FF0000"/>
              </a:solidFill>
            </a:endParaRPr>
          </a:p>
        </p:txBody>
      </p:sp>
    </p:spTree>
    <p:extLst>
      <p:ext uri="{BB962C8B-B14F-4D97-AF65-F5344CB8AC3E}">
        <p14:creationId xmlns:p14="http://schemas.microsoft.com/office/powerpoint/2010/main" val="3796030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4</a:t>
            </a:fld>
            <a:endParaRPr lang="en-US"/>
          </a:p>
        </p:txBody>
      </p:sp>
      <p:grpSp>
        <p:nvGrpSpPr>
          <p:cNvPr id="9" name="Group 8"/>
          <p:cNvGrpSpPr/>
          <p:nvPr/>
        </p:nvGrpSpPr>
        <p:grpSpPr>
          <a:xfrm>
            <a:off x="762000" y="533398"/>
            <a:ext cx="1221387" cy="461665"/>
            <a:chOff x="457200" y="533400"/>
            <a:chExt cx="1221387" cy="461665"/>
          </a:xfrm>
        </p:grpSpPr>
        <p:sp>
          <p:nvSpPr>
            <p:cNvPr id="4" name="TextBox 3"/>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8" name="TextBox 7"/>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67" name="Group 66"/>
          <p:cNvGrpSpPr/>
          <p:nvPr/>
        </p:nvGrpSpPr>
        <p:grpSpPr>
          <a:xfrm>
            <a:off x="1828800" y="304800"/>
            <a:ext cx="5105400" cy="838202"/>
            <a:chOff x="1524000" y="381000"/>
            <a:chExt cx="5105400" cy="838202"/>
          </a:xfrm>
        </p:grpSpPr>
        <p:cxnSp>
          <p:nvCxnSpPr>
            <p:cNvPr id="52" name="Straight Arrow Connector 51"/>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53" name="Straight Arrow Connector 52"/>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66" name="Group 65"/>
            <p:cNvGrpSpPr/>
            <p:nvPr/>
          </p:nvGrpSpPr>
          <p:grpSpPr>
            <a:xfrm>
              <a:off x="1524000" y="381000"/>
              <a:ext cx="5105400" cy="838202"/>
              <a:chOff x="1524000" y="381000"/>
              <a:chExt cx="5105400" cy="838202"/>
            </a:xfrm>
          </p:grpSpPr>
          <p:grpSp>
            <p:nvGrpSpPr>
              <p:cNvPr id="50" name="Group 49"/>
              <p:cNvGrpSpPr/>
              <p:nvPr/>
            </p:nvGrpSpPr>
            <p:grpSpPr>
              <a:xfrm>
                <a:off x="1524000" y="609600"/>
                <a:ext cx="4724400" cy="609602"/>
                <a:chOff x="1524000" y="609600"/>
                <a:chExt cx="4724400" cy="609602"/>
              </a:xfrm>
            </p:grpSpPr>
            <p:grpSp>
              <p:nvGrpSpPr>
                <p:cNvPr id="40" name="Group 39"/>
                <p:cNvGrpSpPr/>
                <p:nvPr/>
              </p:nvGrpSpPr>
              <p:grpSpPr>
                <a:xfrm>
                  <a:off x="3352800" y="609600"/>
                  <a:ext cx="1981200" cy="461665"/>
                  <a:chOff x="3352800" y="609600"/>
                  <a:chExt cx="1981200" cy="461665"/>
                </a:xfrm>
              </p:grpSpPr>
              <p:cxnSp>
                <p:nvCxnSpPr>
                  <p:cNvPr id="22" name="Straight Arrow Connector 21"/>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25" name="TextBox 24"/>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26" name="Straight Arrow Connector 25"/>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49" name="Group 48"/>
                <p:cNvGrpSpPr/>
                <p:nvPr/>
              </p:nvGrpSpPr>
              <p:grpSpPr>
                <a:xfrm>
                  <a:off x="2514600" y="685800"/>
                  <a:ext cx="3733800" cy="304801"/>
                  <a:chOff x="2514600" y="685800"/>
                  <a:chExt cx="3733800" cy="304801"/>
                </a:xfrm>
              </p:grpSpPr>
              <p:grpSp>
                <p:nvGrpSpPr>
                  <p:cNvPr id="14" name="Group 13"/>
                  <p:cNvGrpSpPr/>
                  <p:nvPr/>
                </p:nvGrpSpPr>
                <p:grpSpPr>
                  <a:xfrm>
                    <a:off x="2514600" y="685800"/>
                    <a:ext cx="914400" cy="304801"/>
                    <a:chOff x="2286000" y="685800"/>
                    <a:chExt cx="914400" cy="304801"/>
                  </a:xfrm>
                </p:grpSpPr>
                <p:sp>
                  <p:nvSpPr>
                    <p:cNvPr id="10" name="TextBox 9"/>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2" name="Straight Connector 11"/>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27" name="Group 26"/>
                  <p:cNvGrpSpPr/>
                  <p:nvPr/>
                </p:nvGrpSpPr>
                <p:grpSpPr>
                  <a:xfrm>
                    <a:off x="5334000" y="685800"/>
                    <a:ext cx="914400" cy="304801"/>
                    <a:chOff x="2286000" y="685800"/>
                    <a:chExt cx="914400" cy="304801"/>
                  </a:xfrm>
                </p:grpSpPr>
                <p:sp>
                  <p:nvSpPr>
                    <p:cNvPr id="28" name="TextBox 27"/>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29" name="Straight Connector 28"/>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39" name="Group 38"/>
                <p:cNvGrpSpPr/>
                <p:nvPr/>
              </p:nvGrpSpPr>
              <p:grpSpPr>
                <a:xfrm>
                  <a:off x="1524000" y="914400"/>
                  <a:ext cx="4572000" cy="304802"/>
                  <a:chOff x="1524000" y="914400"/>
                  <a:chExt cx="4572000" cy="304802"/>
                </a:xfrm>
              </p:grpSpPr>
              <p:cxnSp>
                <p:nvCxnSpPr>
                  <p:cNvPr id="31" name="Straight Arrow Connector 30"/>
                  <p:cNvCxnSpPr/>
                  <p:nvPr/>
                </p:nvCxnSpPr>
                <p:spPr bwMode="auto">
                  <a:xfrm>
                    <a:off x="6096000" y="914400"/>
                    <a:ext cx="0" cy="304798"/>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3" name="Straight Arrow Connector 32"/>
                  <p:cNvCxnSpPr/>
                  <p:nvPr/>
                </p:nvCxnSpPr>
                <p:spPr bwMode="auto">
                  <a:xfrm>
                    <a:off x="2133600" y="914400"/>
                    <a:ext cx="0" cy="304798"/>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4" name="Straight Arrow Connector 33"/>
                  <p:cNvCxnSpPr/>
                  <p:nvPr/>
                </p:nvCxnSpPr>
                <p:spPr bwMode="auto">
                  <a:xfrm flipV="1">
                    <a:off x="2133600" y="1219200"/>
                    <a:ext cx="3962400" cy="2"/>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36" name="Straight Arrow Connector 35"/>
                  <p:cNvCxnSpPr/>
                  <p:nvPr/>
                </p:nvCxnSpPr>
                <p:spPr bwMode="auto">
                  <a:xfrm>
                    <a:off x="1524000" y="9144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64" name="Group 63"/>
              <p:cNvGrpSpPr/>
              <p:nvPr/>
            </p:nvGrpSpPr>
            <p:grpSpPr>
              <a:xfrm>
                <a:off x="2667000" y="533400"/>
                <a:ext cx="3962400" cy="304803"/>
                <a:chOff x="2667000" y="533400"/>
                <a:chExt cx="3962400" cy="304803"/>
              </a:xfrm>
            </p:grpSpPr>
            <p:cxnSp>
              <p:nvCxnSpPr>
                <p:cNvPr id="59" name="Straight Arrow Connector 58"/>
                <p:cNvCxnSpPr/>
                <p:nvPr/>
              </p:nvCxnSpPr>
              <p:spPr bwMode="auto">
                <a:xfrm>
                  <a:off x="6629400" y="533400"/>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60" name="Straight Arrow Connector 59"/>
                <p:cNvCxnSpPr/>
                <p:nvPr/>
              </p:nvCxnSpPr>
              <p:spPr bwMode="auto">
                <a:xfrm flipV="1">
                  <a:off x="2667000" y="533400"/>
                  <a:ext cx="3962400" cy="2"/>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61" name="Straight Arrow Connector 60"/>
                <p:cNvCxnSpPr/>
                <p:nvPr/>
              </p:nvCxnSpPr>
              <p:spPr bwMode="auto">
                <a:xfrm flipV="1">
                  <a:off x="6248400" y="838200"/>
                  <a:ext cx="381000" cy="3"/>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63" name="Straight Arrow Connector 62"/>
                <p:cNvCxnSpPr/>
                <p:nvPr/>
              </p:nvCxnSpPr>
              <p:spPr bwMode="auto">
                <a:xfrm>
                  <a:off x="2667000" y="533400"/>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sp>
            <p:nvSpPr>
              <p:cNvPr id="65" name="TextBox 64"/>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grpSp>
        <p:nvGrpSpPr>
          <p:cNvPr id="136" name="Group 135"/>
          <p:cNvGrpSpPr/>
          <p:nvPr/>
        </p:nvGrpSpPr>
        <p:grpSpPr>
          <a:xfrm>
            <a:off x="762000" y="1447800"/>
            <a:ext cx="6400800" cy="1604670"/>
            <a:chOff x="914400" y="2814930"/>
            <a:chExt cx="6400800" cy="1604670"/>
          </a:xfrm>
        </p:grpSpPr>
        <p:grpSp>
          <p:nvGrpSpPr>
            <p:cNvPr id="77" name="Group 76"/>
            <p:cNvGrpSpPr/>
            <p:nvPr/>
          </p:nvGrpSpPr>
          <p:grpSpPr>
            <a:xfrm>
              <a:off x="3200400" y="3962400"/>
              <a:ext cx="914400" cy="304801"/>
              <a:chOff x="2286000" y="685800"/>
              <a:chExt cx="914400" cy="304801"/>
            </a:xfrm>
          </p:grpSpPr>
          <p:sp>
            <p:nvSpPr>
              <p:cNvPr id="78" name="TextBox 77"/>
              <p:cNvSpPr txBox="1"/>
              <p:nvPr/>
            </p:nvSpPr>
            <p:spPr>
              <a:xfrm>
                <a:off x="2286000" y="685801"/>
                <a:ext cx="914400" cy="304800"/>
              </a:xfrm>
              <a:prstGeom prst="rect">
                <a:avLst/>
              </a:prstGeom>
              <a:noFill/>
              <a:ln w="34925">
                <a:solidFill>
                  <a:srgbClr val="008000"/>
                </a:solidFill>
              </a:ln>
            </p:spPr>
            <p:txBody>
              <a:bodyPr wrap="square" rtlCol="0">
                <a:spAutoFit/>
              </a:bodyPr>
              <a:lstStyle/>
              <a:p>
                <a:r>
                  <a:rPr lang="en-US" sz="1400" dirty="0" smtClean="0"/>
                  <a:t>  </a:t>
                </a:r>
                <a:endParaRPr lang="en-US" sz="1400" dirty="0"/>
              </a:p>
            </p:txBody>
          </p:sp>
          <p:cxnSp>
            <p:nvCxnSpPr>
              <p:cNvPr id="79" name="Straight Connector 78"/>
              <p:cNvCxnSpPr/>
              <p:nvPr/>
            </p:nvCxnSpPr>
            <p:spPr bwMode="auto">
              <a:xfrm>
                <a:off x="25908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cxnSp>
            <p:nvCxnSpPr>
              <p:cNvPr id="80" name="Straight Connector 79"/>
              <p:cNvCxnSpPr/>
              <p:nvPr/>
            </p:nvCxnSpPr>
            <p:spPr bwMode="auto">
              <a:xfrm>
                <a:off x="28956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grpSp>
        <p:grpSp>
          <p:nvGrpSpPr>
            <p:cNvPr id="134" name="Group 133"/>
            <p:cNvGrpSpPr/>
            <p:nvPr/>
          </p:nvGrpSpPr>
          <p:grpSpPr>
            <a:xfrm>
              <a:off x="914400" y="2814930"/>
              <a:ext cx="6400800" cy="1604670"/>
              <a:chOff x="914400" y="2814935"/>
              <a:chExt cx="6400800" cy="1604670"/>
            </a:xfrm>
          </p:grpSpPr>
          <p:grpSp>
            <p:nvGrpSpPr>
              <p:cNvPr id="133" name="Group 132"/>
              <p:cNvGrpSpPr/>
              <p:nvPr/>
            </p:nvGrpSpPr>
            <p:grpSpPr>
              <a:xfrm>
                <a:off x="914400" y="2814935"/>
                <a:ext cx="6400800" cy="1604670"/>
                <a:chOff x="990600" y="2738735"/>
                <a:chExt cx="6400800" cy="1604670"/>
              </a:xfrm>
            </p:grpSpPr>
            <p:sp>
              <p:nvSpPr>
                <p:cNvPr id="115" name="TextBox 114"/>
                <p:cNvSpPr txBox="1"/>
                <p:nvPr/>
              </p:nvSpPr>
              <p:spPr>
                <a:xfrm>
                  <a:off x="990600" y="2738735"/>
                  <a:ext cx="2543485" cy="461665"/>
                </a:xfrm>
                <a:prstGeom prst="rect">
                  <a:avLst/>
                </a:prstGeom>
                <a:noFill/>
              </p:spPr>
              <p:txBody>
                <a:bodyPr wrap="none" rtlCol="0">
                  <a:spAutoFit/>
                </a:bodyPr>
                <a:lstStyle/>
                <a:p>
                  <a:r>
                    <a:rPr lang="en-US" dirty="0"/>
                    <a:t>W</a:t>
                  </a:r>
                  <a:r>
                    <a:rPr lang="en-US" dirty="0" smtClean="0"/>
                    <a:t>hat append does:</a:t>
                  </a:r>
                  <a:endParaRPr lang="en-US" dirty="0"/>
                </a:p>
              </p:txBody>
            </p:sp>
            <p:grpSp>
              <p:nvGrpSpPr>
                <p:cNvPr id="132" name="Group 131"/>
                <p:cNvGrpSpPr/>
                <p:nvPr/>
              </p:nvGrpSpPr>
              <p:grpSpPr>
                <a:xfrm>
                  <a:off x="1143000" y="3048000"/>
                  <a:ext cx="6248400" cy="1295405"/>
                  <a:chOff x="1143000" y="3124200"/>
                  <a:chExt cx="6248400" cy="1295405"/>
                </a:xfrm>
              </p:grpSpPr>
              <p:grpSp>
                <p:nvGrpSpPr>
                  <p:cNvPr id="74" name="Group 73"/>
                  <p:cNvGrpSpPr/>
                  <p:nvPr/>
                </p:nvGrpSpPr>
                <p:grpSpPr>
                  <a:xfrm>
                    <a:off x="1143000" y="3352795"/>
                    <a:ext cx="1221387" cy="461665"/>
                    <a:chOff x="457200" y="533400"/>
                    <a:chExt cx="1221387" cy="461665"/>
                  </a:xfrm>
                </p:grpSpPr>
                <p:sp>
                  <p:nvSpPr>
                    <p:cNvPr id="75" name="TextBox 74"/>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76" name="TextBox 75"/>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31" name="Group 130"/>
                  <p:cNvGrpSpPr/>
                  <p:nvPr/>
                </p:nvGrpSpPr>
                <p:grpSpPr>
                  <a:xfrm>
                    <a:off x="1507528" y="3805535"/>
                    <a:ext cx="1692872" cy="461665"/>
                    <a:chOff x="1507528" y="3810000"/>
                    <a:chExt cx="1692872" cy="461665"/>
                  </a:xfrm>
                </p:grpSpPr>
                <p:grpSp>
                  <p:nvGrpSpPr>
                    <p:cNvPr id="110" name="Group 109"/>
                    <p:cNvGrpSpPr/>
                    <p:nvPr/>
                  </p:nvGrpSpPr>
                  <p:grpSpPr>
                    <a:xfrm>
                      <a:off x="1507528" y="3810000"/>
                      <a:ext cx="854672" cy="461665"/>
                      <a:chOff x="823915" y="533400"/>
                      <a:chExt cx="854672" cy="461665"/>
                    </a:xfrm>
                  </p:grpSpPr>
                  <p:sp>
                    <p:nvSpPr>
                      <p:cNvPr id="111" name="TextBox 110"/>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112" name="TextBox 111"/>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113" name="Straight Arrow Connector 112"/>
                    <p:cNvCxnSpPr/>
                    <p:nvPr/>
                  </p:nvCxnSpPr>
                  <p:spPr bwMode="auto">
                    <a:xfrm>
                      <a:off x="2209800" y="4119265"/>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30" name="Group 129"/>
                  <p:cNvGrpSpPr/>
                  <p:nvPr/>
                </p:nvGrpSpPr>
                <p:grpSpPr>
                  <a:xfrm>
                    <a:off x="2209800" y="3124200"/>
                    <a:ext cx="5181600" cy="1295405"/>
                    <a:chOff x="2209800" y="3124197"/>
                    <a:chExt cx="5181600" cy="1295405"/>
                  </a:xfrm>
                </p:grpSpPr>
                <p:grpSp>
                  <p:nvGrpSpPr>
                    <p:cNvPr id="81" name="Group 80"/>
                    <p:cNvGrpSpPr/>
                    <p:nvPr/>
                  </p:nvGrpSpPr>
                  <p:grpSpPr>
                    <a:xfrm>
                      <a:off x="2209800" y="3124197"/>
                      <a:ext cx="5181600" cy="1295405"/>
                      <a:chOff x="1524000" y="381000"/>
                      <a:chExt cx="5181600" cy="1295405"/>
                    </a:xfrm>
                  </p:grpSpPr>
                  <p:cxnSp>
                    <p:nvCxnSpPr>
                      <p:cNvPr id="82" name="Straight Arrow Connector 81"/>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83" name="Straight Arrow Connector 82"/>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84" name="Group 83"/>
                      <p:cNvGrpSpPr/>
                      <p:nvPr/>
                    </p:nvGrpSpPr>
                    <p:grpSpPr>
                      <a:xfrm>
                        <a:off x="1524000" y="381000"/>
                        <a:ext cx="5181600" cy="1295405"/>
                        <a:chOff x="1524000" y="381000"/>
                        <a:chExt cx="5181600" cy="1295405"/>
                      </a:xfrm>
                    </p:grpSpPr>
                    <p:grpSp>
                      <p:nvGrpSpPr>
                        <p:cNvPr id="85" name="Group 84"/>
                        <p:cNvGrpSpPr/>
                        <p:nvPr/>
                      </p:nvGrpSpPr>
                      <p:grpSpPr>
                        <a:xfrm>
                          <a:off x="1524000" y="609600"/>
                          <a:ext cx="4724400" cy="762003"/>
                          <a:chOff x="1524000" y="609600"/>
                          <a:chExt cx="4724400" cy="762003"/>
                        </a:xfrm>
                      </p:grpSpPr>
                      <p:grpSp>
                        <p:nvGrpSpPr>
                          <p:cNvPr id="92" name="Group 91"/>
                          <p:cNvGrpSpPr/>
                          <p:nvPr/>
                        </p:nvGrpSpPr>
                        <p:grpSpPr>
                          <a:xfrm>
                            <a:off x="3352800" y="609600"/>
                            <a:ext cx="1981200" cy="461665"/>
                            <a:chOff x="3352800" y="609600"/>
                            <a:chExt cx="1981200" cy="461665"/>
                          </a:xfrm>
                        </p:grpSpPr>
                        <p:cxnSp>
                          <p:nvCxnSpPr>
                            <p:cNvPr id="107" name="Straight Arrow Connector 106"/>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08" name="TextBox 107"/>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109" name="Straight Arrow Connector 108"/>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93" name="Group 92"/>
                          <p:cNvGrpSpPr/>
                          <p:nvPr/>
                        </p:nvGrpSpPr>
                        <p:grpSpPr>
                          <a:xfrm>
                            <a:off x="2514600" y="685800"/>
                            <a:ext cx="3733800" cy="304801"/>
                            <a:chOff x="2514600" y="685800"/>
                            <a:chExt cx="3733800" cy="304801"/>
                          </a:xfrm>
                        </p:grpSpPr>
                        <p:grpSp>
                          <p:nvGrpSpPr>
                            <p:cNvPr id="99" name="Group 98"/>
                            <p:cNvGrpSpPr/>
                            <p:nvPr/>
                          </p:nvGrpSpPr>
                          <p:grpSpPr>
                            <a:xfrm>
                              <a:off x="2514600" y="685800"/>
                              <a:ext cx="914400" cy="304801"/>
                              <a:chOff x="2286000" y="685800"/>
                              <a:chExt cx="914400" cy="304801"/>
                            </a:xfrm>
                          </p:grpSpPr>
                          <p:sp>
                            <p:nvSpPr>
                              <p:cNvPr id="104" name="TextBox 103"/>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5" name="Straight Connector 104"/>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0" name="Group 99"/>
                            <p:cNvGrpSpPr/>
                            <p:nvPr/>
                          </p:nvGrpSpPr>
                          <p:grpSpPr>
                            <a:xfrm>
                              <a:off x="5334000" y="685800"/>
                              <a:ext cx="914400" cy="304801"/>
                              <a:chOff x="2286000" y="685800"/>
                              <a:chExt cx="914400" cy="304801"/>
                            </a:xfrm>
                          </p:grpSpPr>
                          <p:sp>
                            <p:nvSpPr>
                              <p:cNvPr id="101" name="TextBox 100"/>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2" name="Straight Connector 101"/>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94" name="Group 93"/>
                          <p:cNvGrpSpPr/>
                          <p:nvPr/>
                        </p:nvGrpSpPr>
                        <p:grpSpPr>
                          <a:xfrm>
                            <a:off x="1524000" y="914400"/>
                            <a:ext cx="4572000" cy="457203"/>
                            <a:chOff x="1524000" y="914400"/>
                            <a:chExt cx="4572000" cy="457203"/>
                          </a:xfrm>
                        </p:grpSpPr>
                        <p:cxnSp>
                          <p:nvCxnSpPr>
                            <p:cNvPr id="95" name="Straight Arrow Connector 94"/>
                            <p:cNvCxnSpPr/>
                            <p:nvPr/>
                          </p:nvCxnSpPr>
                          <p:spPr bwMode="auto">
                            <a:xfrm>
                              <a:off x="6096000" y="914400"/>
                              <a:ext cx="0" cy="457203"/>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98" name="Straight Arrow Connector 97"/>
                            <p:cNvCxnSpPr/>
                            <p:nvPr/>
                          </p:nvCxnSpPr>
                          <p:spPr bwMode="auto">
                            <a:xfrm>
                              <a:off x="1524000" y="9144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86" name="Group 85"/>
                        <p:cNvGrpSpPr/>
                        <p:nvPr/>
                      </p:nvGrpSpPr>
                      <p:grpSpPr>
                        <a:xfrm>
                          <a:off x="2667000" y="838203"/>
                          <a:ext cx="4038600" cy="838202"/>
                          <a:chOff x="2667000" y="838203"/>
                          <a:chExt cx="4038600" cy="838202"/>
                        </a:xfrm>
                      </p:grpSpPr>
                      <p:cxnSp>
                        <p:nvCxnSpPr>
                          <p:cNvPr id="88" name="Straight Arrow Connector 87"/>
                          <p:cNvCxnSpPr/>
                          <p:nvPr/>
                        </p:nvCxnSpPr>
                        <p:spPr bwMode="auto">
                          <a:xfrm>
                            <a:off x="2743200" y="1371603"/>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89" name="Straight Arrow Connector 88"/>
                          <p:cNvCxnSpPr/>
                          <p:nvPr/>
                        </p:nvCxnSpPr>
                        <p:spPr bwMode="auto">
                          <a:xfrm flipV="1">
                            <a:off x="2743200" y="1676403"/>
                            <a:ext cx="3962400" cy="2"/>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90" name="Straight Arrow Connector 89"/>
                          <p:cNvCxnSpPr/>
                          <p:nvPr/>
                        </p:nvCxnSpPr>
                        <p:spPr bwMode="auto">
                          <a:xfrm>
                            <a:off x="6248400" y="838204"/>
                            <a:ext cx="457200" cy="1"/>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91" name="Straight Arrow Connector 90"/>
                          <p:cNvCxnSpPr/>
                          <p:nvPr/>
                        </p:nvCxnSpPr>
                        <p:spPr bwMode="auto">
                          <a:xfrm>
                            <a:off x="2667000" y="838203"/>
                            <a:ext cx="0" cy="381000"/>
                          </a:xfrm>
                          <a:prstGeom prst="straightConnector1">
                            <a:avLst/>
                          </a:prstGeom>
                          <a:solidFill>
                            <a:schemeClr val="accent1"/>
                          </a:solidFill>
                          <a:ln w="38100" cap="flat" cmpd="sng" algn="ctr">
                            <a:solidFill>
                              <a:srgbClr val="3366FF"/>
                            </a:solidFill>
                            <a:prstDash val="solid"/>
                            <a:round/>
                            <a:headEnd type="none" w="med" len="med"/>
                            <a:tailEnd type="triangle"/>
                          </a:ln>
                          <a:effectLst/>
                        </p:spPr>
                      </p:cxnSp>
                    </p:grpSp>
                    <p:sp>
                      <p:nvSpPr>
                        <p:cNvPr id="87" name="TextBox 86"/>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cxnSp>
                  <p:nvCxnSpPr>
                    <p:cNvPr id="116" name="Straight Arrow Connector 115"/>
                    <p:cNvCxnSpPr/>
                    <p:nvPr/>
                  </p:nvCxnSpPr>
                  <p:spPr bwMode="auto">
                    <a:xfrm flipV="1">
                      <a:off x="4191000" y="4114800"/>
                      <a:ext cx="2590800" cy="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cxnSp>
                  <p:nvCxnSpPr>
                    <p:cNvPr id="117" name="Straight Arrow Connector 116"/>
                    <p:cNvCxnSpPr>
                      <a:stCxn id="104" idx="2"/>
                    </p:cNvCxnSpPr>
                    <p:nvPr/>
                  </p:nvCxnSpPr>
                  <p:spPr bwMode="auto">
                    <a:xfrm>
                      <a:off x="3657600" y="3733798"/>
                      <a:ext cx="381000" cy="38100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grpSp>
            </p:grpSp>
          </p:grpSp>
          <p:cxnSp>
            <p:nvCxnSpPr>
              <p:cNvPr id="128" name="Straight Arrow Connector 127"/>
              <p:cNvCxnSpPr/>
              <p:nvPr/>
            </p:nvCxnSpPr>
            <p:spPr bwMode="auto">
              <a:xfrm>
                <a:off x="7315200" y="3581400"/>
                <a:ext cx="0" cy="8381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grpSp>
      <p:grpSp>
        <p:nvGrpSpPr>
          <p:cNvPr id="114" name="Group 113"/>
          <p:cNvGrpSpPr/>
          <p:nvPr/>
        </p:nvGrpSpPr>
        <p:grpSpPr>
          <a:xfrm>
            <a:off x="762000" y="3352800"/>
            <a:ext cx="6400800" cy="1604670"/>
            <a:chOff x="914400" y="2814930"/>
            <a:chExt cx="6400800" cy="1604670"/>
          </a:xfrm>
        </p:grpSpPr>
        <p:grpSp>
          <p:nvGrpSpPr>
            <p:cNvPr id="118" name="Group 117"/>
            <p:cNvGrpSpPr/>
            <p:nvPr/>
          </p:nvGrpSpPr>
          <p:grpSpPr>
            <a:xfrm>
              <a:off x="3200400" y="3962400"/>
              <a:ext cx="914400" cy="304801"/>
              <a:chOff x="2286000" y="685800"/>
              <a:chExt cx="914400" cy="304801"/>
            </a:xfrm>
          </p:grpSpPr>
          <p:sp>
            <p:nvSpPr>
              <p:cNvPr id="171" name="TextBox 170"/>
              <p:cNvSpPr txBox="1"/>
              <p:nvPr/>
            </p:nvSpPr>
            <p:spPr>
              <a:xfrm>
                <a:off x="2286000" y="685801"/>
                <a:ext cx="914400" cy="304800"/>
              </a:xfrm>
              <a:prstGeom prst="rect">
                <a:avLst/>
              </a:prstGeom>
              <a:noFill/>
              <a:ln w="34925">
                <a:solidFill>
                  <a:srgbClr val="008000"/>
                </a:solidFill>
              </a:ln>
            </p:spPr>
            <p:txBody>
              <a:bodyPr wrap="square" rtlCol="0">
                <a:spAutoFit/>
              </a:bodyPr>
              <a:lstStyle/>
              <a:p>
                <a:r>
                  <a:rPr lang="en-US" sz="1400" dirty="0" smtClean="0"/>
                  <a:t>  </a:t>
                </a:r>
                <a:endParaRPr lang="en-US" sz="1400" dirty="0"/>
              </a:p>
            </p:txBody>
          </p:sp>
          <p:cxnSp>
            <p:nvCxnSpPr>
              <p:cNvPr id="172" name="Straight Connector 171"/>
              <p:cNvCxnSpPr/>
              <p:nvPr/>
            </p:nvCxnSpPr>
            <p:spPr bwMode="auto">
              <a:xfrm>
                <a:off x="25908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cxnSp>
            <p:nvCxnSpPr>
              <p:cNvPr id="173" name="Straight Connector 172"/>
              <p:cNvCxnSpPr/>
              <p:nvPr/>
            </p:nvCxnSpPr>
            <p:spPr bwMode="auto">
              <a:xfrm>
                <a:off x="28956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grpSp>
        <p:grpSp>
          <p:nvGrpSpPr>
            <p:cNvPr id="119" name="Group 118"/>
            <p:cNvGrpSpPr/>
            <p:nvPr/>
          </p:nvGrpSpPr>
          <p:grpSpPr>
            <a:xfrm>
              <a:off x="914400" y="2814930"/>
              <a:ext cx="6400800" cy="1604670"/>
              <a:chOff x="914400" y="2814935"/>
              <a:chExt cx="6400800" cy="1604670"/>
            </a:xfrm>
          </p:grpSpPr>
          <p:grpSp>
            <p:nvGrpSpPr>
              <p:cNvPr id="120" name="Group 119"/>
              <p:cNvGrpSpPr/>
              <p:nvPr/>
            </p:nvGrpSpPr>
            <p:grpSpPr>
              <a:xfrm>
                <a:off x="914400" y="2814935"/>
                <a:ext cx="6400800" cy="1604670"/>
                <a:chOff x="990600" y="2738735"/>
                <a:chExt cx="6400800" cy="1604670"/>
              </a:xfrm>
            </p:grpSpPr>
            <p:sp>
              <p:nvSpPr>
                <p:cNvPr id="122" name="TextBox 121"/>
                <p:cNvSpPr txBox="1"/>
                <p:nvPr/>
              </p:nvSpPr>
              <p:spPr>
                <a:xfrm>
                  <a:off x="990600" y="2738735"/>
                  <a:ext cx="2645977" cy="461665"/>
                </a:xfrm>
                <a:prstGeom prst="rect">
                  <a:avLst/>
                </a:prstGeom>
                <a:noFill/>
              </p:spPr>
              <p:txBody>
                <a:bodyPr wrap="none" rtlCol="0">
                  <a:spAutoFit/>
                </a:bodyPr>
                <a:lstStyle/>
                <a:p>
                  <a:r>
                    <a:rPr lang="en-US" dirty="0"/>
                    <a:t>W</a:t>
                  </a:r>
                  <a:r>
                    <a:rPr lang="en-US" dirty="0" smtClean="0"/>
                    <a:t>hat prepend does:</a:t>
                  </a:r>
                  <a:endParaRPr lang="en-US" dirty="0"/>
                </a:p>
              </p:txBody>
            </p:sp>
            <p:grpSp>
              <p:nvGrpSpPr>
                <p:cNvPr id="123" name="Group 122"/>
                <p:cNvGrpSpPr/>
                <p:nvPr/>
              </p:nvGrpSpPr>
              <p:grpSpPr>
                <a:xfrm>
                  <a:off x="1143000" y="3048000"/>
                  <a:ext cx="6248400" cy="1295405"/>
                  <a:chOff x="1143000" y="3124200"/>
                  <a:chExt cx="6248400" cy="1295405"/>
                </a:xfrm>
              </p:grpSpPr>
              <p:grpSp>
                <p:nvGrpSpPr>
                  <p:cNvPr id="124" name="Group 123"/>
                  <p:cNvGrpSpPr/>
                  <p:nvPr/>
                </p:nvGrpSpPr>
                <p:grpSpPr>
                  <a:xfrm>
                    <a:off x="1143000" y="3352795"/>
                    <a:ext cx="1221387" cy="461665"/>
                    <a:chOff x="457200" y="533400"/>
                    <a:chExt cx="1221387" cy="461665"/>
                  </a:xfrm>
                </p:grpSpPr>
                <p:sp>
                  <p:nvSpPr>
                    <p:cNvPr id="169" name="TextBox 168"/>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170" name="TextBox 169"/>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25" name="Group 124"/>
                  <p:cNvGrpSpPr/>
                  <p:nvPr/>
                </p:nvGrpSpPr>
                <p:grpSpPr>
                  <a:xfrm>
                    <a:off x="1507528" y="3805535"/>
                    <a:ext cx="1692872" cy="461665"/>
                    <a:chOff x="1507528" y="3810000"/>
                    <a:chExt cx="1692872" cy="461665"/>
                  </a:xfrm>
                </p:grpSpPr>
                <p:grpSp>
                  <p:nvGrpSpPr>
                    <p:cNvPr id="165" name="Group 164"/>
                    <p:cNvGrpSpPr/>
                    <p:nvPr/>
                  </p:nvGrpSpPr>
                  <p:grpSpPr>
                    <a:xfrm>
                      <a:off x="1507528" y="3810000"/>
                      <a:ext cx="854672" cy="461665"/>
                      <a:chOff x="823915" y="533400"/>
                      <a:chExt cx="854672" cy="461665"/>
                    </a:xfrm>
                  </p:grpSpPr>
                  <p:sp>
                    <p:nvSpPr>
                      <p:cNvPr id="167" name="TextBox 166"/>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168" name="TextBox 167"/>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166" name="Straight Arrow Connector 165"/>
                    <p:cNvCxnSpPr/>
                    <p:nvPr/>
                  </p:nvCxnSpPr>
                  <p:spPr bwMode="auto">
                    <a:xfrm>
                      <a:off x="2209800" y="4119265"/>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26" name="Group 125"/>
                  <p:cNvGrpSpPr/>
                  <p:nvPr/>
                </p:nvGrpSpPr>
                <p:grpSpPr>
                  <a:xfrm>
                    <a:off x="2209800" y="3124200"/>
                    <a:ext cx="5181600" cy="1295405"/>
                    <a:chOff x="2209800" y="3124197"/>
                    <a:chExt cx="5181600" cy="1295405"/>
                  </a:xfrm>
                </p:grpSpPr>
                <p:grpSp>
                  <p:nvGrpSpPr>
                    <p:cNvPr id="127" name="Group 126"/>
                    <p:cNvGrpSpPr/>
                    <p:nvPr/>
                  </p:nvGrpSpPr>
                  <p:grpSpPr>
                    <a:xfrm>
                      <a:off x="2209800" y="3124197"/>
                      <a:ext cx="5181600" cy="1295405"/>
                      <a:chOff x="1524000" y="381000"/>
                      <a:chExt cx="5181600" cy="1295405"/>
                    </a:xfrm>
                  </p:grpSpPr>
                  <p:cxnSp>
                    <p:nvCxnSpPr>
                      <p:cNvPr id="138" name="Straight Arrow Connector 137"/>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140" name="Straight Arrow Connector 139"/>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141" name="Group 140"/>
                      <p:cNvGrpSpPr/>
                      <p:nvPr/>
                    </p:nvGrpSpPr>
                    <p:grpSpPr>
                      <a:xfrm>
                        <a:off x="1524000" y="381000"/>
                        <a:ext cx="5181600" cy="1295405"/>
                        <a:chOff x="1524000" y="381000"/>
                        <a:chExt cx="5181600" cy="1295405"/>
                      </a:xfrm>
                    </p:grpSpPr>
                    <p:grpSp>
                      <p:nvGrpSpPr>
                        <p:cNvPr id="142" name="Group 141"/>
                        <p:cNvGrpSpPr/>
                        <p:nvPr/>
                      </p:nvGrpSpPr>
                      <p:grpSpPr>
                        <a:xfrm>
                          <a:off x="1524000" y="609600"/>
                          <a:ext cx="4724400" cy="762003"/>
                          <a:chOff x="1524000" y="609600"/>
                          <a:chExt cx="4724400" cy="762003"/>
                        </a:xfrm>
                      </p:grpSpPr>
                      <p:grpSp>
                        <p:nvGrpSpPr>
                          <p:cNvPr id="149" name="Group 148"/>
                          <p:cNvGrpSpPr/>
                          <p:nvPr/>
                        </p:nvGrpSpPr>
                        <p:grpSpPr>
                          <a:xfrm>
                            <a:off x="3352800" y="609600"/>
                            <a:ext cx="1981200" cy="461665"/>
                            <a:chOff x="3352800" y="609600"/>
                            <a:chExt cx="1981200" cy="461665"/>
                          </a:xfrm>
                        </p:grpSpPr>
                        <p:cxnSp>
                          <p:nvCxnSpPr>
                            <p:cNvPr id="162" name="Straight Arrow Connector 161"/>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63" name="TextBox 162"/>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164" name="Straight Arrow Connector 163"/>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50" name="Group 149"/>
                          <p:cNvGrpSpPr/>
                          <p:nvPr/>
                        </p:nvGrpSpPr>
                        <p:grpSpPr>
                          <a:xfrm>
                            <a:off x="2514600" y="685800"/>
                            <a:ext cx="3733800" cy="304801"/>
                            <a:chOff x="2514600" y="685800"/>
                            <a:chExt cx="3733800" cy="304801"/>
                          </a:xfrm>
                        </p:grpSpPr>
                        <p:grpSp>
                          <p:nvGrpSpPr>
                            <p:cNvPr id="154" name="Group 153"/>
                            <p:cNvGrpSpPr/>
                            <p:nvPr/>
                          </p:nvGrpSpPr>
                          <p:grpSpPr>
                            <a:xfrm>
                              <a:off x="2514600" y="685800"/>
                              <a:ext cx="914400" cy="304801"/>
                              <a:chOff x="2286000" y="685800"/>
                              <a:chExt cx="914400" cy="304801"/>
                            </a:xfrm>
                          </p:grpSpPr>
                          <p:sp>
                            <p:nvSpPr>
                              <p:cNvPr id="159" name="TextBox 158"/>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60" name="Straight Connector 159"/>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5" name="Group 154"/>
                            <p:cNvGrpSpPr/>
                            <p:nvPr/>
                          </p:nvGrpSpPr>
                          <p:grpSpPr>
                            <a:xfrm>
                              <a:off x="5334000" y="685800"/>
                              <a:ext cx="914400" cy="304801"/>
                              <a:chOff x="2286000" y="685800"/>
                              <a:chExt cx="914400" cy="304801"/>
                            </a:xfrm>
                          </p:grpSpPr>
                          <p:sp>
                            <p:nvSpPr>
                              <p:cNvPr id="156" name="TextBox 155"/>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57" name="Straight Connector 156"/>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151" name="Group 150"/>
                          <p:cNvGrpSpPr/>
                          <p:nvPr/>
                        </p:nvGrpSpPr>
                        <p:grpSpPr>
                          <a:xfrm>
                            <a:off x="1524000" y="914400"/>
                            <a:ext cx="4572000" cy="457203"/>
                            <a:chOff x="1524000" y="914400"/>
                            <a:chExt cx="4572000" cy="457203"/>
                          </a:xfrm>
                        </p:grpSpPr>
                        <p:cxnSp>
                          <p:nvCxnSpPr>
                            <p:cNvPr id="152" name="Straight Arrow Connector 151"/>
                            <p:cNvCxnSpPr/>
                            <p:nvPr/>
                          </p:nvCxnSpPr>
                          <p:spPr bwMode="auto">
                            <a:xfrm>
                              <a:off x="6096000" y="914400"/>
                              <a:ext cx="0" cy="457203"/>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153" name="Straight Arrow Connector 152"/>
                            <p:cNvCxnSpPr/>
                            <p:nvPr/>
                          </p:nvCxnSpPr>
                          <p:spPr bwMode="auto">
                            <a:xfrm>
                              <a:off x="1524000" y="914400"/>
                              <a:ext cx="990600" cy="3810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143" name="Group 142"/>
                        <p:cNvGrpSpPr/>
                        <p:nvPr/>
                      </p:nvGrpSpPr>
                      <p:grpSpPr>
                        <a:xfrm>
                          <a:off x="2667000" y="838203"/>
                          <a:ext cx="4038600" cy="838202"/>
                          <a:chOff x="2667000" y="838203"/>
                          <a:chExt cx="4038600" cy="838202"/>
                        </a:xfrm>
                      </p:grpSpPr>
                      <p:cxnSp>
                        <p:nvCxnSpPr>
                          <p:cNvPr id="145" name="Straight Arrow Connector 144"/>
                          <p:cNvCxnSpPr/>
                          <p:nvPr/>
                        </p:nvCxnSpPr>
                        <p:spPr bwMode="auto">
                          <a:xfrm>
                            <a:off x="2743200" y="1371603"/>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146" name="Straight Arrow Connector 145"/>
                          <p:cNvCxnSpPr/>
                          <p:nvPr/>
                        </p:nvCxnSpPr>
                        <p:spPr bwMode="auto">
                          <a:xfrm flipV="1">
                            <a:off x="2743200" y="1676403"/>
                            <a:ext cx="3962400" cy="2"/>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147" name="Straight Arrow Connector 146"/>
                          <p:cNvCxnSpPr/>
                          <p:nvPr/>
                        </p:nvCxnSpPr>
                        <p:spPr bwMode="auto">
                          <a:xfrm>
                            <a:off x="6248400" y="838204"/>
                            <a:ext cx="457200" cy="1"/>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148" name="Straight Arrow Connector 147"/>
                          <p:cNvCxnSpPr/>
                          <p:nvPr/>
                        </p:nvCxnSpPr>
                        <p:spPr bwMode="auto">
                          <a:xfrm>
                            <a:off x="2667000" y="838203"/>
                            <a:ext cx="0" cy="381000"/>
                          </a:xfrm>
                          <a:prstGeom prst="straightConnector1">
                            <a:avLst/>
                          </a:prstGeom>
                          <a:solidFill>
                            <a:schemeClr val="accent1"/>
                          </a:solidFill>
                          <a:ln w="38100" cap="flat" cmpd="sng" algn="ctr">
                            <a:solidFill>
                              <a:srgbClr val="3366FF"/>
                            </a:solidFill>
                            <a:prstDash val="solid"/>
                            <a:round/>
                            <a:headEnd type="none" w="med" len="med"/>
                            <a:tailEnd type="triangle"/>
                          </a:ln>
                          <a:effectLst/>
                        </p:spPr>
                      </p:cxnSp>
                    </p:grpSp>
                    <p:sp>
                      <p:nvSpPr>
                        <p:cNvPr id="144" name="TextBox 143"/>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cxnSp>
                  <p:nvCxnSpPr>
                    <p:cNvPr id="129" name="Straight Arrow Connector 128"/>
                    <p:cNvCxnSpPr/>
                    <p:nvPr/>
                  </p:nvCxnSpPr>
                  <p:spPr bwMode="auto">
                    <a:xfrm flipV="1">
                      <a:off x="4191000" y="4114800"/>
                      <a:ext cx="2590800" cy="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cxnSp>
                  <p:nvCxnSpPr>
                    <p:cNvPr id="135" name="Straight Arrow Connector 134"/>
                    <p:cNvCxnSpPr>
                      <a:stCxn id="159" idx="2"/>
                    </p:cNvCxnSpPr>
                    <p:nvPr/>
                  </p:nvCxnSpPr>
                  <p:spPr bwMode="auto">
                    <a:xfrm>
                      <a:off x="3657600" y="3733798"/>
                      <a:ext cx="381000" cy="38100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grpSp>
            </p:grpSp>
          </p:grpSp>
          <p:cxnSp>
            <p:nvCxnSpPr>
              <p:cNvPr id="121" name="Straight Arrow Connector 120"/>
              <p:cNvCxnSpPr/>
              <p:nvPr/>
            </p:nvCxnSpPr>
            <p:spPr bwMode="auto">
              <a:xfrm>
                <a:off x="7315200" y="3581400"/>
                <a:ext cx="0" cy="8381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grpSp>
      <p:grpSp>
        <p:nvGrpSpPr>
          <p:cNvPr id="7" name="Group 6"/>
          <p:cNvGrpSpPr/>
          <p:nvPr/>
        </p:nvGrpSpPr>
        <p:grpSpPr>
          <a:xfrm>
            <a:off x="838200" y="5105400"/>
            <a:ext cx="6773745" cy="995065"/>
            <a:chOff x="838200" y="5105400"/>
            <a:chExt cx="6773745" cy="995065"/>
          </a:xfrm>
        </p:grpSpPr>
        <p:sp>
          <p:nvSpPr>
            <p:cNvPr id="5" name="TextBox 4"/>
            <p:cNvSpPr txBox="1"/>
            <p:nvPr/>
          </p:nvSpPr>
          <p:spPr>
            <a:xfrm>
              <a:off x="838200" y="5105400"/>
              <a:ext cx="4927250" cy="984885"/>
            </a:xfrm>
            <a:prstGeom prst="rect">
              <a:avLst/>
            </a:prstGeom>
            <a:noFill/>
          </p:spPr>
          <p:txBody>
            <a:bodyPr wrap="none" rtlCol="0">
              <a:spAutoFit/>
            </a:bodyPr>
            <a:lstStyle/>
            <a:p>
              <a:r>
                <a:rPr lang="en-US" dirty="0" smtClean="0"/>
                <a:t>Therefore: prepend(v); can be done by </a:t>
              </a:r>
            </a:p>
            <a:p>
              <a:pPr>
                <a:spcBef>
                  <a:spcPts val="1200"/>
                </a:spcBef>
              </a:pPr>
              <a:r>
                <a:rPr lang="en-US" dirty="0" smtClean="0"/>
                <a:t>      </a:t>
              </a:r>
              <a:r>
                <a:rPr lang="en-US" dirty="0" smtClean="0">
                  <a:solidFill>
                    <a:srgbClr val="800000"/>
                  </a:solidFill>
                </a:rPr>
                <a:t> </a:t>
              </a:r>
              <a:r>
                <a:rPr lang="en-US" dirty="0" smtClean="0">
                  <a:solidFill>
                    <a:srgbClr val="3366FF"/>
                  </a:solidFill>
                </a:rPr>
                <a:t>append(v); head= </a:t>
              </a:r>
              <a:r>
                <a:rPr lang="en-US" dirty="0" err="1" smtClean="0">
                  <a:solidFill>
                    <a:srgbClr val="3366FF"/>
                  </a:solidFill>
                </a:rPr>
                <a:t>head.pred</a:t>
              </a:r>
              <a:r>
                <a:rPr lang="en-US" dirty="0" smtClean="0">
                  <a:solidFill>
                    <a:srgbClr val="3366FF"/>
                  </a:solidFill>
                </a:rPr>
                <a:t>; </a:t>
              </a:r>
              <a:endParaRPr lang="en-US" dirty="0">
                <a:solidFill>
                  <a:srgbClr val="3366FF"/>
                </a:solidFill>
              </a:endParaRPr>
            </a:p>
          </p:txBody>
        </p:sp>
        <p:sp>
          <p:nvSpPr>
            <p:cNvPr id="6" name="TextBox 5"/>
            <p:cNvSpPr txBox="1"/>
            <p:nvPr/>
          </p:nvSpPr>
          <p:spPr>
            <a:xfrm>
              <a:off x="5410200" y="5638800"/>
              <a:ext cx="2201745" cy="461665"/>
            </a:xfrm>
            <a:prstGeom prst="rect">
              <a:avLst/>
            </a:prstGeom>
            <a:solidFill>
              <a:srgbClr val="FFF0AA"/>
            </a:solidFill>
          </p:spPr>
          <p:txBody>
            <a:bodyPr wrap="none" rtlCol="0">
              <a:spAutoFit/>
            </a:bodyPr>
            <a:lstStyle/>
            <a:p>
              <a:r>
                <a:rPr lang="en-US" dirty="0"/>
                <a:t>b</a:t>
              </a:r>
              <a:r>
                <a:rPr lang="en-US" dirty="0" smtClean="0"/>
                <a:t>ody of prepend</a:t>
              </a:r>
              <a:endParaRPr lang="en-US" dirty="0"/>
            </a:p>
          </p:txBody>
        </p:sp>
      </p:grpSp>
    </p:spTree>
    <p:extLst>
      <p:ext uri="{BB962C8B-B14F-4D97-AF65-F5344CB8AC3E}">
        <p14:creationId xmlns:p14="http://schemas.microsoft.com/office/powerpoint/2010/main" val="3651773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dissolve">
                                      <p:cBhvr>
                                        <p:cTn id="7" dur="500"/>
                                        <p:tgtEl>
                                          <p:spTgt spid="1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5</a:t>
            </a:fld>
            <a:endParaRPr lang="en-US"/>
          </a:p>
        </p:txBody>
      </p:sp>
      <p:grpSp>
        <p:nvGrpSpPr>
          <p:cNvPr id="136" name="Group 135"/>
          <p:cNvGrpSpPr/>
          <p:nvPr/>
        </p:nvGrpSpPr>
        <p:grpSpPr>
          <a:xfrm>
            <a:off x="2667000" y="228595"/>
            <a:ext cx="6019800" cy="1295405"/>
            <a:chOff x="1066800" y="3124195"/>
            <a:chExt cx="6019800" cy="1295405"/>
          </a:xfrm>
        </p:grpSpPr>
        <p:grpSp>
          <p:nvGrpSpPr>
            <p:cNvPr id="77" name="Group 76"/>
            <p:cNvGrpSpPr/>
            <p:nvPr/>
          </p:nvGrpSpPr>
          <p:grpSpPr>
            <a:xfrm>
              <a:off x="3200400" y="3962400"/>
              <a:ext cx="914400" cy="304801"/>
              <a:chOff x="2286000" y="685800"/>
              <a:chExt cx="914400" cy="304801"/>
            </a:xfrm>
          </p:grpSpPr>
          <p:sp>
            <p:nvSpPr>
              <p:cNvPr id="78" name="TextBox 77"/>
              <p:cNvSpPr txBox="1"/>
              <p:nvPr/>
            </p:nvSpPr>
            <p:spPr>
              <a:xfrm>
                <a:off x="2286000" y="685801"/>
                <a:ext cx="914400" cy="304800"/>
              </a:xfrm>
              <a:prstGeom prst="rect">
                <a:avLst/>
              </a:prstGeom>
              <a:noFill/>
              <a:ln w="34925">
                <a:solidFill>
                  <a:srgbClr val="008000"/>
                </a:solidFill>
              </a:ln>
            </p:spPr>
            <p:txBody>
              <a:bodyPr wrap="square" rtlCol="0">
                <a:spAutoFit/>
              </a:bodyPr>
              <a:lstStyle/>
              <a:p>
                <a:r>
                  <a:rPr lang="en-US" sz="1400" dirty="0" smtClean="0"/>
                  <a:t>  </a:t>
                </a:r>
                <a:endParaRPr lang="en-US" sz="1400" dirty="0"/>
              </a:p>
            </p:txBody>
          </p:sp>
          <p:cxnSp>
            <p:nvCxnSpPr>
              <p:cNvPr id="79" name="Straight Connector 78"/>
              <p:cNvCxnSpPr/>
              <p:nvPr/>
            </p:nvCxnSpPr>
            <p:spPr bwMode="auto">
              <a:xfrm>
                <a:off x="25908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cxnSp>
            <p:nvCxnSpPr>
              <p:cNvPr id="80" name="Straight Connector 79"/>
              <p:cNvCxnSpPr/>
              <p:nvPr/>
            </p:nvCxnSpPr>
            <p:spPr bwMode="auto">
              <a:xfrm>
                <a:off x="28956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grpSp>
        <p:grpSp>
          <p:nvGrpSpPr>
            <p:cNvPr id="134" name="Group 133"/>
            <p:cNvGrpSpPr/>
            <p:nvPr/>
          </p:nvGrpSpPr>
          <p:grpSpPr>
            <a:xfrm>
              <a:off x="1066800" y="3124195"/>
              <a:ext cx="6019800" cy="1295405"/>
              <a:chOff x="1066800" y="3124200"/>
              <a:chExt cx="6019800" cy="1295405"/>
            </a:xfrm>
          </p:grpSpPr>
          <p:grpSp>
            <p:nvGrpSpPr>
              <p:cNvPr id="132" name="Group 131"/>
              <p:cNvGrpSpPr/>
              <p:nvPr/>
            </p:nvGrpSpPr>
            <p:grpSpPr>
              <a:xfrm>
                <a:off x="1066800" y="3124200"/>
                <a:ext cx="6019800" cy="1295405"/>
                <a:chOff x="1143000" y="3124200"/>
                <a:chExt cx="6019800" cy="1295405"/>
              </a:xfrm>
            </p:grpSpPr>
            <p:grpSp>
              <p:nvGrpSpPr>
                <p:cNvPr id="74" name="Group 73"/>
                <p:cNvGrpSpPr/>
                <p:nvPr/>
              </p:nvGrpSpPr>
              <p:grpSpPr>
                <a:xfrm>
                  <a:off x="1143000" y="3352795"/>
                  <a:ext cx="1221387" cy="461665"/>
                  <a:chOff x="457200" y="533400"/>
                  <a:chExt cx="1221387" cy="461665"/>
                </a:xfrm>
              </p:grpSpPr>
              <p:sp>
                <p:nvSpPr>
                  <p:cNvPr id="75" name="TextBox 74"/>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76" name="TextBox 75"/>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31" name="Group 130"/>
                <p:cNvGrpSpPr/>
                <p:nvPr/>
              </p:nvGrpSpPr>
              <p:grpSpPr>
                <a:xfrm>
                  <a:off x="1507528" y="3805535"/>
                  <a:ext cx="1692872" cy="461665"/>
                  <a:chOff x="1507528" y="3810000"/>
                  <a:chExt cx="1692872" cy="461665"/>
                </a:xfrm>
              </p:grpSpPr>
              <p:grpSp>
                <p:nvGrpSpPr>
                  <p:cNvPr id="110" name="Group 109"/>
                  <p:cNvGrpSpPr/>
                  <p:nvPr/>
                </p:nvGrpSpPr>
                <p:grpSpPr>
                  <a:xfrm>
                    <a:off x="1507528" y="3810000"/>
                    <a:ext cx="854672" cy="461665"/>
                    <a:chOff x="823915" y="533400"/>
                    <a:chExt cx="854672" cy="461665"/>
                  </a:xfrm>
                </p:grpSpPr>
                <p:sp>
                  <p:nvSpPr>
                    <p:cNvPr id="111" name="TextBox 110"/>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112" name="TextBox 111"/>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113" name="Straight Arrow Connector 112"/>
                  <p:cNvCxnSpPr/>
                  <p:nvPr/>
                </p:nvCxnSpPr>
                <p:spPr bwMode="auto">
                  <a:xfrm>
                    <a:off x="2209800" y="4119265"/>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30" name="Group 129"/>
                <p:cNvGrpSpPr/>
                <p:nvPr/>
              </p:nvGrpSpPr>
              <p:grpSpPr>
                <a:xfrm>
                  <a:off x="2209800" y="3124200"/>
                  <a:ext cx="4953000" cy="1295405"/>
                  <a:chOff x="2209800" y="3124197"/>
                  <a:chExt cx="4953000" cy="1295405"/>
                </a:xfrm>
              </p:grpSpPr>
              <p:grpSp>
                <p:nvGrpSpPr>
                  <p:cNvPr id="81" name="Group 80"/>
                  <p:cNvGrpSpPr/>
                  <p:nvPr/>
                </p:nvGrpSpPr>
                <p:grpSpPr>
                  <a:xfrm>
                    <a:off x="2209800" y="3124197"/>
                    <a:ext cx="4953000" cy="1295405"/>
                    <a:chOff x="1524000" y="381000"/>
                    <a:chExt cx="4953000" cy="1295405"/>
                  </a:xfrm>
                </p:grpSpPr>
                <p:cxnSp>
                  <p:nvCxnSpPr>
                    <p:cNvPr id="82" name="Straight Arrow Connector 81"/>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83" name="Straight Arrow Connector 82"/>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84" name="Group 83"/>
                    <p:cNvGrpSpPr/>
                    <p:nvPr/>
                  </p:nvGrpSpPr>
                  <p:grpSpPr>
                    <a:xfrm>
                      <a:off x="1524000" y="381000"/>
                      <a:ext cx="4953000" cy="1295405"/>
                      <a:chOff x="1524000" y="381000"/>
                      <a:chExt cx="4953000" cy="1295405"/>
                    </a:xfrm>
                  </p:grpSpPr>
                  <p:grpSp>
                    <p:nvGrpSpPr>
                      <p:cNvPr id="85" name="Group 84"/>
                      <p:cNvGrpSpPr/>
                      <p:nvPr/>
                    </p:nvGrpSpPr>
                    <p:grpSpPr>
                      <a:xfrm>
                        <a:off x="1524000" y="609600"/>
                        <a:ext cx="4724400" cy="762003"/>
                        <a:chOff x="1524000" y="609600"/>
                        <a:chExt cx="4724400" cy="762003"/>
                      </a:xfrm>
                    </p:grpSpPr>
                    <p:grpSp>
                      <p:nvGrpSpPr>
                        <p:cNvPr id="92" name="Group 91"/>
                        <p:cNvGrpSpPr/>
                        <p:nvPr/>
                      </p:nvGrpSpPr>
                      <p:grpSpPr>
                        <a:xfrm>
                          <a:off x="3352800" y="609600"/>
                          <a:ext cx="1981200" cy="461665"/>
                          <a:chOff x="3352800" y="609600"/>
                          <a:chExt cx="1981200" cy="461665"/>
                        </a:xfrm>
                      </p:grpSpPr>
                      <p:cxnSp>
                        <p:nvCxnSpPr>
                          <p:cNvPr id="107" name="Straight Arrow Connector 106"/>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08" name="TextBox 107"/>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109" name="Straight Arrow Connector 108"/>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93" name="Group 92"/>
                        <p:cNvGrpSpPr/>
                        <p:nvPr/>
                      </p:nvGrpSpPr>
                      <p:grpSpPr>
                        <a:xfrm>
                          <a:off x="2514600" y="685800"/>
                          <a:ext cx="3733800" cy="304801"/>
                          <a:chOff x="2514600" y="685800"/>
                          <a:chExt cx="3733800" cy="304801"/>
                        </a:xfrm>
                      </p:grpSpPr>
                      <p:grpSp>
                        <p:nvGrpSpPr>
                          <p:cNvPr id="99" name="Group 98"/>
                          <p:cNvGrpSpPr/>
                          <p:nvPr/>
                        </p:nvGrpSpPr>
                        <p:grpSpPr>
                          <a:xfrm>
                            <a:off x="2514600" y="685800"/>
                            <a:ext cx="914400" cy="304801"/>
                            <a:chOff x="2286000" y="685800"/>
                            <a:chExt cx="914400" cy="304801"/>
                          </a:xfrm>
                        </p:grpSpPr>
                        <p:sp>
                          <p:nvSpPr>
                            <p:cNvPr id="104" name="TextBox 103"/>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5" name="Straight Connector 104"/>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00" name="Group 99"/>
                          <p:cNvGrpSpPr/>
                          <p:nvPr/>
                        </p:nvGrpSpPr>
                        <p:grpSpPr>
                          <a:xfrm>
                            <a:off x="5334000" y="685800"/>
                            <a:ext cx="914400" cy="304801"/>
                            <a:chOff x="2286000" y="685800"/>
                            <a:chExt cx="914400" cy="304801"/>
                          </a:xfrm>
                        </p:grpSpPr>
                        <p:sp>
                          <p:nvSpPr>
                            <p:cNvPr id="101" name="TextBox 100"/>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02" name="Straight Connector 101"/>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3" name="Straight Connector 102"/>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94" name="Group 93"/>
                        <p:cNvGrpSpPr/>
                        <p:nvPr/>
                      </p:nvGrpSpPr>
                      <p:grpSpPr>
                        <a:xfrm>
                          <a:off x="1524000" y="914400"/>
                          <a:ext cx="4572000" cy="457203"/>
                          <a:chOff x="1524000" y="914400"/>
                          <a:chExt cx="4572000" cy="457203"/>
                        </a:xfrm>
                      </p:grpSpPr>
                      <p:cxnSp>
                        <p:nvCxnSpPr>
                          <p:cNvPr id="95" name="Straight Arrow Connector 94"/>
                          <p:cNvCxnSpPr/>
                          <p:nvPr/>
                        </p:nvCxnSpPr>
                        <p:spPr bwMode="auto">
                          <a:xfrm>
                            <a:off x="6096000" y="914400"/>
                            <a:ext cx="0" cy="457203"/>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98" name="Straight Arrow Connector 97"/>
                          <p:cNvCxnSpPr/>
                          <p:nvPr/>
                        </p:nvCxnSpPr>
                        <p:spPr bwMode="auto">
                          <a:xfrm>
                            <a:off x="1524000" y="914400"/>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86" name="Group 85"/>
                      <p:cNvGrpSpPr/>
                      <p:nvPr/>
                    </p:nvGrpSpPr>
                    <p:grpSpPr>
                      <a:xfrm>
                        <a:off x="2667000" y="838200"/>
                        <a:ext cx="3810000" cy="838205"/>
                        <a:chOff x="2667000" y="838200"/>
                        <a:chExt cx="3810000" cy="838205"/>
                      </a:xfrm>
                    </p:grpSpPr>
                    <p:cxnSp>
                      <p:nvCxnSpPr>
                        <p:cNvPr id="88" name="Straight Arrow Connector 87"/>
                        <p:cNvCxnSpPr/>
                        <p:nvPr/>
                      </p:nvCxnSpPr>
                      <p:spPr bwMode="auto">
                        <a:xfrm>
                          <a:off x="2743200" y="1371603"/>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89" name="Straight Arrow Connector 88"/>
                        <p:cNvCxnSpPr/>
                        <p:nvPr/>
                      </p:nvCxnSpPr>
                      <p:spPr bwMode="auto">
                        <a:xfrm flipV="1">
                          <a:off x="2743200" y="1676400"/>
                          <a:ext cx="3733800" cy="5"/>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90" name="Straight Arrow Connector 89"/>
                        <p:cNvCxnSpPr/>
                        <p:nvPr/>
                      </p:nvCxnSpPr>
                      <p:spPr bwMode="auto">
                        <a:xfrm flipV="1">
                          <a:off x="6248400" y="838200"/>
                          <a:ext cx="228600" cy="4"/>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91" name="Straight Arrow Connector 90"/>
                        <p:cNvCxnSpPr/>
                        <p:nvPr/>
                      </p:nvCxnSpPr>
                      <p:spPr bwMode="auto">
                        <a:xfrm>
                          <a:off x="2667000" y="838203"/>
                          <a:ext cx="0" cy="381000"/>
                        </a:xfrm>
                        <a:prstGeom prst="straightConnector1">
                          <a:avLst/>
                        </a:prstGeom>
                        <a:solidFill>
                          <a:schemeClr val="accent1"/>
                        </a:solidFill>
                        <a:ln w="38100" cap="flat" cmpd="sng" algn="ctr">
                          <a:solidFill>
                            <a:srgbClr val="3366FF"/>
                          </a:solidFill>
                          <a:prstDash val="solid"/>
                          <a:round/>
                          <a:headEnd type="none" w="med" len="med"/>
                          <a:tailEnd type="triangle"/>
                        </a:ln>
                        <a:effectLst/>
                      </p:spPr>
                    </p:cxnSp>
                  </p:grpSp>
                  <p:sp>
                    <p:nvSpPr>
                      <p:cNvPr id="87" name="TextBox 86"/>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cxnSp>
                <p:nvCxnSpPr>
                  <p:cNvPr id="116" name="Straight Arrow Connector 115"/>
                  <p:cNvCxnSpPr/>
                  <p:nvPr/>
                </p:nvCxnSpPr>
                <p:spPr bwMode="auto">
                  <a:xfrm flipV="1">
                    <a:off x="4191000" y="4114800"/>
                    <a:ext cx="2590800" cy="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cxnSp>
                <p:nvCxnSpPr>
                  <p:cNvPr id="117" name="Straight Arrow Connector 116"/>
                  <p:cNvCxnSpPr>
                    <a:stCxn id="104" idx="2"/>
                  </p:cNvCxnSpPr>
                  <p:nvPr/>
                </p:nvCxnSpPr>
                <p:spPr bwMode="auto">
                  <a:xfrm>
                    <a:off x="3657600" y="3733798"/>
                    <a:ext cx="381000" cy="38100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grpSp>
          </p:grpSp>
          <p:cxnSp>
            <p:nvCxnSpPr>
              <p:cNvPr id="128" name="Straight Arrow Connector 127"/>
              <p:cNvCxnSpPr/>
              <p:nvPr/>
            </p:nvCxnSpPr>
            <p:spPr bwMode="auto">
              <a:xfrm>
                <a:off x="7086600" y="3581400"/>
                <a:ext cx="0" cy="8381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grpSp>
      <p:grpSp>
        <p:nvGrpSpPr>
          <p:cNvPr id="114" name="Group 113"/>
          <p:cNvGrpSpPr/>
          <p:nvPr/>
        </p:nvGrpSpPr>
        <p:grpSpPr>
          <a:xfrm>
            <a:off x="2743200" y="1600195"/>
            <a:ext cx="5943600" cy="1295405"/>
            <a:chOff x="1066800" y="3124195"/>
            <a:chExt cx="5943600" cy="1295405"/>
          </a:xfrm>
        </p:grpSpPr>
        <p:grpSp>
          <p:nvGrpSpPr>
            <p:cNvPr id="118" name="Group 117"/>
            <p:cNvGrpSpPr/>
            <p:nvPr/>
          </p:nvGrpSpPr>
          <p:grpSpPr>
            <a:xfrm>
              <a:off x="3200400" y="3962400"/>
              <a:ext cx="914400" cy="304801"/>
              <a:chOff x="2286000" y="685800"/>
              <a:chExt cx="914400" cy="304801"/>
            </a:xfrm>
          </p:grpSpPr>
          <p:sp>
            <p:nvSpPr>
              <p:cNvPr id="171" name="TextBox 170"/>
              <p:cNvSpPr txBox="1"/>
              <p:nvPr/>
            </p:nvSpPr>
            <p:spPr>
              <a:xfrm>
                <a:off x="2286000" y="685801"/>
                <a:ext cx="914400" cy="304800"/>
              </a:xfrm>
              <a:prstGeom prst="rect">
                <a:avLst/>
              </a:prstGeom>
              <a:noFill/>
              <a:ln w="34925">
                <a:solidFill>
                  <a:srgbClr val="008000"/>
                </a:solidFill>
              </a:ln>
            </p:spPr>
            <p:txBody>
              <a:bodyPr wrap="square" rtlCol="0">
                <a:spAutoFit/>
              </a:bodyPr>
              <a:lstStyle/>
              <a:p>
                <a:r>
                  <a:rPr lang="en-US" sz="1400" dirty="0" smtClean="0"/>
                  <a:t>  </a:t>
                </a:r>
                <a:endParaRPr lang="en-US" sz="1400" dirty="0"/>
              </a:p>
            </p:txBody>
          </p:sp>
          <p:cxnSp>
            <p:nvCxnSpPr>
              <p:cNvPr id="172" name="Straight Connector 171"/>
              <p:cNvCxnSpPr/>
              <p:nvPr/>
            </p:nvCxnSpPr>
            <p:spPr bwMode="auto">
              <a:xfrm>
                <a:off x="25908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cxnSp>
            <p:nvCxnSpPr>
              <p:cNvPr id="173" name="Straight Connector 172"/>
              <p:cNvCxnSpPr/>
              <p:nvPr/>
            </p:nvCxnSpPr>
            <p:spPr bwMode="auto">
              <a:xfrm>
                <a:off x="2895600" y="685800"/>
                <a:ext cx="0" cy="304800"/>
              </a:xfrm>
              <a:prstGeom prst="line">
                <a:avLst/>
              </a:prstGeom>
              <a:solidFill>
                <a:schemeClr val="accent1"/>
              </a:solidFill>
              <a:ln w="34925" cap="flat" cmpd="sng" algn="ctr">
                <a:solidFill>
                  <a:srgbClr val="008000"/>
                </a:solidFill>
                <a:prstDash val="solid"/>
                <a:round/>
                <a:headEnd type="none" w="med" len="med"/>
                <a:tailEnd type="none" w="med" len="med"/>
              </a:ln>
              <a:effectLst/>
            </p:spPr>
          </p:cxnSp>
        </p:grpSp>
        <p:grpSp>
          <p:nvGrpSpPr>
            <p:cNvPr id="119" name="Group 118"/>
            <p:cNvGrpSpPr/>
            <p:nvPr/>
          </p:nvGrpSpPr>
          <p:grpSpPr>
            <a:xfrm>
              <a:off x="1066800" y="3124195"/>
              <a:ext cx="5943600" cy="1295405"/>
              <a:chOff x="1066800" y="3124200"/>
              <a:chExt cx="5943600" cy="1295405"/>
            </a:xfrm>
          </p:grpSpPr>
          <p:grpSp>
            <p:nvGrpSpPr>
              <p:cNvPr id="123" name="Group 122"/>
              <p:cNvGrpSpPr/>
              <p:nvPr/>
            </p:nvGrpSpPr>
            <p:grpSpPr>
              <a:xfrm>
                <a:off x="1066800" y="3124200"/>
                <a:ext cx="5943600" cy="1295405"/>
                <a:chOff x="1143000" y="3124200"/>
                <a:chExt cx="5943600" cy="1295405"/>
              </a:xfrm>
            </p:grpSpPr>
            <p:grpSp>
              <p:nvGrpSpPr>
                <p:cNvPr id="124" name="Group 123"/>
                <p:cNvGrpSpPr/>
                <p:nvPr/>
              </p:nvGrpSpPr>
              <p:grpSpPr>
                <a:xfrm>
                  <a:off x="1143000" y="3352795"/>
                  <a:ext cx="1221387" cy="461665"/>
                  <a:chOff x="457200" y="533400"/>
                  <a:chExt cx="1221387" cy="461665"/>
                </a:xfrm>
              </p:grpSpPr>
              <p:sp>
                <p:nvSpPr>
                  <p:cNvPr id="169" name="TextBox 168"/>
                  <p:cNvSpPr txBox="1"/>
                  <p:nvPr/>
                </p:nvSpPr>
                <p:spPr>
                  <a:xfrm>
                    <a:off x="457200" y="533400"/>
                    <a:ext cx="765654" cy="461665"/>
                  </a:xfrm>
                  <a:prstGeom prst="rect">
                    <a:avLst/>
                  </a:prstGeom>
                  <a:noFill/>
                </p:spPr>
                <p:txBody>
                  <a:bodyPr wrap="none" rtlCol="0">
                    <a:spAutoFit/>
                  </a:bodyPr>
                  <a:lstStyle/>
                  <a:p>
                    <a:r>
                      <a:rPr lang="en-US" dirty="0" smtClean="0"/>
                      <a:t>head</a:t>
                    </a:r>
                    <a:endParaRPr lang="en-US" dirty="0"/>
                  </a:p>
                </p:txBody>
              </p:sp>
              <p:sp>
                <p:nvSpPr>
                  <p:cNvPr id="170" name="TextBox 169"/>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grpSp>
              <p:nvGrpSpPr>
                <p:cNvPr id="125" name="Group 124"/>
                <p:cNvGrpSpPr/>
                <p:nvPr/>
              </p:nvGrpSpPr>
              <p:grpSpPr>
                <a:xfrm>
                  <a:off x="1507528" y="3805535"/>
                  <a:ext cx="1692872" cy="461665"/>
                  <a:chOff x="1507528" y="3810000"/>
                  <a:chExt cx="1692872" cy="461665"/>
                </a:xfrm>
              </p:grpSpPr>
              <p:grpSp>
                <p:nvGrpSpPr>
                  <p:cNvPr id="165" name="Group 164"/>
                  <p:cNvGrpSpPr/>
                  <p:nvPr/>
                </p:nvGrpSpPr>
                <p:grpSpPr>
                  <a:xfrm>
                    <a:off x="1507528" y="3810000"/>
                    <a:ext cx="854672" cy="461665"/>
                    <a:chOff x="823915" y="533400"/>
                    <a:chExt cx="854672" cy="461665"/>
                  </a:xfrm>
                </p:grpSpPr>
                <p:sp>
                  <p:nvSpPr>
                    <p:cNvPr id="167" name="TextBox 166"/>
                    <p:cNvSpPr txBox="1"/>
                    <p:nvPr/>
                  </p:nvSpPr>
                  <p:spPr>
                    <a:xfrm>
                      <a:off x="823915" y="533400"/>
                      <a:ext cx="321272" cy="461665"/>
                    </a:xfrm>
                    <a:prstGeom prst="rect">
                      <a:avLst/>
                    </a:prstGeom>
                    <a:noFill/>
                  </p:spPr>
                  <p:txBody>
                    <a:bodyPr wrap="none" rtlCol="0">
                      <a:spAutoFit/>
                    </a:bodyPr>
                    <a:lstStyle/>
                    <a:p>
                      <a:r>
                        <a:rPr lang="en-US" dirty="0" smtClean="0"/>
                        <a:t>e</a:t>
                      </a:r>
                      <a:endParaRPr lang="en-US" dirty="0"/>
                    </a:p>
                  </p:txBody>
                </p:sp>
                <p:sp>
                  <p:nvSpPr>
                    <p:cNvPr id="168" name="TextBox 167"/>
                    <p:cNvSpPr txBox="1"/>
                    <p:nvPr/>
                  </p:nvSpPr>
                  <p:spPr>
                    <a:xfrm>
                      <a:off x="1219200" y="682823"/>
                      <a:ext cx="459387" cy="307777"/>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grpSp>
              <p:cxnSp>
                <p:nvCxnSpPr>
                  <p:cNvPr id="166" name="Straight Arrow Connector 165"/>
                  <p:cNvCxnSpPr/>
                  <p:nvPr/>
                </p:nvCxnSpPr>
                <p:spPr bwMode="auto">
                  <a:xfrm>
                    <a:off x="2209800" y="4119265"/>
                    <a:ext cx="990600" cy="1"/>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26" name="Group 125"/>
                <p:cNvGrpSpPr/>
                <p:nvPr/>
              </p:nvGrpSpPr>
              <p:grpSpPr>
                <a:xfrm>
                  <a:off x="2209800" y="3124200"/>
                  <a:ext cx="4876800" cy="1295405"/>
                  <a:chOff x="2209800" y="3124197"/>
                  <a:chExt cx="4876800" cy="1295405"/>
                </a:xfrm>
              </p:grpSpPr>
              <p:grpSp>
                <p:nvGrpSpPr>
                  <p:cNvPr id="127" name="Group 126"/>
                  <p:cNvGrpSpPr/>
                  <p:nvPr/>
                </p:nvGrpSpPr>
                <p:grpSpPr>
                  <a:xfrm>
                    <a:off x="2209800" y="3124197"/>
                    <a:ext cx="4876800" cy="1295405"/>
                    <a:chOff x="1524000" y="381000"/>
                    <a:chExt cx="4876800" cy="1295405"/>
                  </a:xfrm>
                </p:grpSpPr>
                <p:cxnSp>
                  <p:nvCxnSpPr>
                    <p:cNvPr id="138" name="Straight Arrow Connector 137"/>
                    <p:cNvCxnSpPr/>
                    <p:nvPr/>
                  </p:nvCxnSpPr>
                  <p:spPr bwMode="auto">
                    <a:xfrm flipV="1">
                      <a:off x="47244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140" name="Straight Arrow Connector 139"/>
                    <p:cNvCxnSpPr/>
                    <p:nvPr/>
                  </p:nvCxnSpPr>
                  <p:spPr bwMode="auto">
                    <a:xfrm flipV="1">
                      <a:off x="3276600" y="762000"/>
                      <a:ext cx="762000" cy="2"/>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grpSp>
                  <p:nvGrpSpPr>
                    <p:cNvPr id="141" name="Group 140"/>
                    <p:cNvGrpSpPr/>
                    <p:nvPr/>
                  </p:nvGrpSpPr>
                  <p:grpSpPr>
                    <a:xfrm>
                      <a:off x="1524000" y="381000"/>
                      <a:ext cx="4876800" cy="1295405"/>
                      <a:chOff x="1524000" y="381000"/>
                      <a:chExt cx="4876800" cy="1295405"/>
                    </a:xfrm>
                  </p:grpSpPr>
                  <p:grpSp>
                    <p:nvGrpSpPr>
                      <p:cNvPr id="142" name="Group 141"/>
                      <p:cNvGrpSpPr/>
                      <p:nvPr/>
                    </p:nvGrpSpPr>
                    <p:grpSpPr>
                      <a:xfrm>
                        <a:off x="1524000" y="609600"/>
                        <a:ext cx="4724400" cy="762003"/>
                        <a:chOff x="1524000" y="609600"/>
                        <a:chExt cx="4724400" cy="762003"/>
                      </a:xfrm>
                    </p:grpSpPr>
                    <p:grpSp>
                      <p:nvGrpSpPr>
                        <p:cNvPr id="149" name="Group 148"/>
                        <p:cNvGrpSpPr/>
                        <p:nvPr/>
                      </p:nvGrpSpPr>
                      <p:grpSpPr>
                        <a:xfrm>
                          <a:off x="3352800" y="609600"/>
                          <a:ext cx="1981200" cy="461665"/>
                          <a:chOff x="3352800" y="609600"/>
                          <a:chExt cx="1981200" cy="461665"/>
                        </a:xfrm>
                      </p:grpSpPr>
                      <p:cxnSp>
                        <p:nvCxnSpPr>
                          <p:cNvPr id="162" name="Straight Arrow Connector 161"/>
                          <p:cNvCxnSpPr/>
                          <p:nvPr/>
                        </p:nvCxnSpPr>
                        <p:spPr bwMode="auto">
                          <a:xfrm>
                            <a:off x="3352800" y="914400"/>
                            <a:ext cx="5334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63" name="TextBox 162"/>
                          <p:cNvSpPr txBox="1"/>
                          <p:nvPr/>
                        </p:nvSpPr>
                        <p:spPr>
                          <a:xfrm>
                            <a:off x="4038600" y="609600"/>
                            <a:ext cx="492443" cy="461665"/>
                          </a:xfrm>
                          <a:prstGeom prst="rect">
                            <a:avLst/>
                          </a:prstGeom>
                          <a:noFill/>
                        </p:spPr>
                        <p:txBody>
                          <a:bodyPr wrap="none" rtlCol="0">
                            <a:spAutoFit/>
                          </a:bodyPr>
                          <a:lstStyle/>
                          <a:p>
                            <a:r>
                              <a:rPr lang="en-US" dirty="0" smtClean="0">
                                <a:solidFill>
                                  <a:srgbClr val="FF0000"/>
                                </a:solidFill>
                              </a:rPr>
                              <a:t>…</a:t>
                            </a:r>
                            <a:endParaRPr lang="en-US" dirty="0">
                              <a:solidFill>
                                <a:srgbClr val="FF0000"/>
                              </a:solidFill>
                            </a:endParaRPr>
                          </a:p>
                        </p:txBody>
                      </p:sp>
                      <p:cxnSp>
                        <p:nvCxnSpPr>
                          <p:cNvPr id="164" name="Straight Arrow Connector 163"/>
                          <p:cNvCxnSpPr/>
                          <p:nvPr/>
                        </p:nvCxnSpPr>
                        <p:spPr bwMode="auto">
                          <a:xfrm flipV="1">
                            <a:off x="4572000" y="914400"/>
                            <a:ext cx="762000" cy="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nvGrpSpPr>
                        <p:cNvPr id="150" name="Group 149"/>
                        <p:cNvGrpSpPr/>
                        <p:nvPr/>
                      </p:nvGrpSpPr>
                      <p:grpSpPr>
                        <a:xfrm>
                          <a:off x="2514600" y="685800"/>
                          <a:ext cx="3733800" cy="304801"/>
                          <a:chOff x="2514600" y="685800"/>
                          <a:chExt cx="3733800" cy="304801"/>
                        </a:xfrm>
                      </p:grpSpPr>
                      <p:grpSp>
                        <p:nvGrpSpPr>
                          <p:cNvPr id="154" name="Group 153"/>
                          <p:cNvGrpSpPr/>
                          <p:nvPr/>
                        </p:nvGrpSpPr>
                        <p:grpSpPr>
                          <a:xfrm>
                            <a:off x="2514600" y="685800"/>
                            <a:ext cx="914400" cy="304801"/>
                            <a:chOff x="2286000" y="685800"/>
                            <a:chExt cx="914400" cy="304801"/>
                          </a:xfrm>
                        </p:grpSpPr>
                        <p:sp>
                          <p:nvSpPr>
                            <p:cNvPr id="159" name="TextBox 158"/>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60" name="Straight Connector 159"/>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155" name="Group 154"/>
                          <p:cNvGrpSpPr/>
                          <p:nvPr/>
                        </p:nvGrpSpPr>
                        <p:grpSpPr>
                          <a:xfrm>
                            <a:off x="5334000" y="685800"/>
                            <a:ext cx="914400" cy="304801"/>
                            <a:chOff x="2286000" y="685800"/>
                            <a:chExt cx="914400" cy="304801"/>
                          </a:xfrm>
                        </p:grpSpPr>
                        <p:sp>
                          <p:nvSpPr>
                            <p:cNvPr id="156" name="TextBox 155"/>
                            <p:cNvSpPr txBox="1"/>
                            <p:nvPr/>
                          </p:nvSpPr>
                          <p:spPr>
                            <a:xfrm>
                              <a:off x="2286000" y="685801"/>
                              <a:ext cx="914400" cy="304800"/>
                            </a:xfrm>
                            <a:prstGeom prst="rect">
                              <a:avLst/>
                            </a:prstGeom>
                            <a:noFill/>
                            <a:ln w="15875">
                              <a:solidFill>
                                <a:schemeClr val="tx1"/>
                              </a:solidFill>
                            </a:ln>
                          </p:spPr>
                          <p:txBody>
                            <a:bodyPr wrap="square" rtlCol="0">
                              <a:spAutoFit/>
                            </a:bodyPr>
                            <a:lstStyle/>
                            <a:p>
                              <a:r>
                                <a:rPr lang="en-US" sz="1400" dirty="0" smtClean="0"/>
                                <a:t>  </a:t>
                              </a:r>
                              <a:endParaRPr lang="en-US" sz="1400" dirty="0"/>
                            </a:p>
                          </p:txBody>
                        </p:sp>
                        <p:cxnSp>
                          <p:nvCxnSpPr>
                            <p:cNvPr id="157" name="Straight Connector 156"/>
                            <p:cNvCxnSpPr/>
                            <p:nvPr/>
                          </p:nvCxnSpPr>
                          <p:spPr bwMode="auto">
                            <a:xfrm>
                              <a:off x="25908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a:off x="2895600" y="6858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grpSp>
                      <p:nvGrpSpPr>
                        <p:cNvPr id="151" name="Group 150"/>
                        <p:cNvGrpSpPr/>
                        <p:nvPr/>
                      </p:nvGrpSpPr>
                      <p:grpSpPr>
                        <a:xfrm>
                          <a:off x="1524000" y="914400"/>
                          <a:ext cx="4572000" cy="457203"/>
                          <a:chOff x="1524000" y="914400"/>
                          <a:chExt cx="4572000" cy="457203"/>
                        </a:xfrm>
                      </p:grpSpPr>
                      <p:cxnSp>
                        <p:nvCxnSpPr>
                          <p:cNvPr id="152" name="Straight Arrow Connector 151"/>
                          <p:cNvCxnSpPr/>
                          <p:nvPr/>
                        </p:nvCxnSpPr>
                        <p:spPr bwMode="auto">
                          <a:xfrm>
                            <a:off x="6096000" y="914400"/>
                            <a:ext cx="0" cy="457203"/>
                          </a:xfrm>
                          <a:prstGeom prst="straightConnector1">
                            <a:avLst/>
                          </a:prstGeom>
                          <a:solidFill>
                            <a:schemeClr val="accent1"/>
                          </a:solidFill>
                          <a:ln w="38100" cap="flat" cmpd="sng" algn="ctr">
                            <a:solidFill>
                              <a:srgbClr val="FF0000"/>
                            </a:solidFill>
                            <a:prstDash val="solid"/>
                            <a:round/>
                            <a:headEnd type="none" w="med" len="med"/>
                            <a:tailEnd type="none"/>
                          </a:ln>
                          <a:effectLst/>
                        </p:spPr>
                      </p:cxnSp>
                      <p:cxnSp>
                        <p:nvCxnSpPr>
                          <p:cNvPr id="153" name="Straight Arrow Connector 152"/>
                          <p:cNvCxnSpPr/>
                          <p:nvPr/>
                        </p:nvCxnSpPr>
                        <p:spPr bwMode="auto">
                          <a:xfrm>
                            <a:off x="1524000" y="914400"/>
                            <a:ext cx="990600" cy="3810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grpSp>
                  </p:grpSp>
                  <p:grpSp>
                    <p:nvGrpSpPr>
                      <p:cNvPr id="143" name="Group 142"/>
                      <p:cNvGrpSpPr/>
                      <p:nvPr/>
                    </p:nvGrpSpPr>
                    <p:grpSpPr>
                      <a:xfrm>
                        <a:off x="2667000" y="838200"/>
                        <a:ext cx="3733800" cy="838205"/>
                        <a:chOff x="2667000" y="838200"/>
                        <a:chExt cx="3733800" cy="838205"/>
                      </a:xfrm>
                    </p:grpSpPr>
                    <p:cxnSp>
                      <p:nvCxnSpPr>
                        <p:cNvPr id="145" name="Straight Arrow Connector 144"/>
                        <p:cNvCxnSpPr/>
                        <p:nvPr/>
                      </p:nvCxnSpPr>
                      <p:spPr bwMode="auto">
                        <a:xfrm>
                          <a:off x="2743200" y="1371603"/>
                          <a:ext cx="0" cy="3047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146" name="Straight Arrow Connector 145"/>
                        <p:cNvCxnSpPr/>
                        <p:nvPr/>
                      </p:nvCxnSpPr>
                      <p:spPr bwMode="auto">
                        <a:xfrm flipV="1">
                          <a:off x="2743200" y="1676400"/>
                          <a:ext cx="3657600" cy="5"/>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cxnSp>
                      <p:nvCxnSpPr>
                        <p:cNvPr id="147" name="Straight Arrow Connector 146"/>
                        <p:cNvCxnSpPr/>
                        <p:nvPr/>
                      </p:nvCxnSpPr>
                      <p:spPr bwMode="auto">
                        <a:xfrm flipV="1">
                          <a:off x="6248400" y="838200"/>
                          <a:ext cx="152400" cy="4"/>
                        </a:xfrm>
                        <a:prstGeom prst="straightConnector1">
                          <a:avLst/>
                        </a:prstGeom>
                        <a:solidFill>
                          <a:schemeClr val="accent1"/>
                        </a:solidFill>
                        <a:ln w="38100" cap="flat" cmpd="sng" algn="ctr">
                          <a:solidFill>
                            <a:srgbClr val="3366FF"/>
                          </a:solidFill>
                          <a:prstDash val="solid"/>
                          <a:round/>
                          <a:headEnd type="triangle" w="med" len="med"/>
                          <a:tailEnd type="none"/>
                        </a:ln>
                        <a:effectLst/>
                      </p:spPr>
                    </p:cxnSp>
                    <p:cxnSp>
                      <p:nvCxnSpPr>
                        <p:cNvPr id="148" name="Straight Arrow Connector 147"/>
                        <p:cNvCxnSpPr/>
                        <p:nvPr/>
                      </p:nvCxnSpPr>
                      <p:spPr bwMode="auto">
                        <a:xfrm>
                          <a:off x="2667000" y="838203"/>
                          <a:ext cx="0" cy="381000"/>
                        </a:xfrm>
                        <a:prstGeom prst="straightConnector1">
                          <a:avLst/>
                        </a:prstGeom>
                        <a:solidFill>
                          <a:schemeClr val="accent1"/>
                        </a:solidFill>
                        <a:ln w="38100" cap="flat" cmpd="sng" algn="ctr">
                          <a:solidFill>
                            <a:srgbClr val="3366FF"/>
                          </a:solidFill>
                          <a:prstDash val="solid"/>
                          <a:round/>
                          <a:headEnd type="none" w="med" len="med"/>
                          <a:tailEnd type="triangle"/>
                        </a:ln>
                        <a:effectLst/>
                      </p:spPr>
                    </p:cxnSp>
                  </p:grpSp>
                  <p:sp>
                    <p:nvSpPr>
                      <p:cNvPr id="144" name="TextBox 143"/>
                      <p:cNvSpPr txBox="1"/>
                      <p:nvPr/>
                    </p:nvSpPr>
                    <p:spPr>
                      <a:xfrm>
                        <a:off x="4114800" y="381000"/>
                        <a:ext cx="492443" cy="461665"/>
                      </a:xfrm>
                      <a:prstGeom prst="rect">
                        <a:avLst/>
                      </a:prstGeom>
                      <a:noFill/>
                    </p:spPr>
                    <p:txBody>
                      <a:bodyPr wrap="none" rtlCol="0">
                        <a:spAutoFit/>
                      </a:bodyPr>
                      <a:lstStyle/>
                      <a:p>
                        <a:r>
                          <a:rPr lang="en-US" dirty="0" smtClean="0">
                            <a:solidFill>
                              <a:srgbClr val="3366FF"/>
                            </a:solidFill>
                          </a:rPr>
                          <a:t>…</a:t>
                        </a:r>
                        <a:endParaRPr lang="en-US" dirty="0">
                          <a:solidFill>
                            <a:srgbClr val="3366FF"/>
                          </a:solidFill>
                        </a:endParaRPr>
                      </a:p>
                    </p:txBody>
                  </p:sp>
                </p:grpSp>
              </p:grpSp>
              <p:cxnSp>
                <p:nvCxnSpPr>
                  <p:cNvPr id="129" name="Straight Arrow Connector 128"/>
                  <p:cNvCxnSpPr/>
                  <p:nvPr/>
                </p:nvCxnSpPr>
                <p:spPr bwMode="auto">
                  <a:xfrm flipV="1">
                    <a:off x="4191000" y="4114800"/>
                    <a:ext cx="2590800" cy="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cxnSp>
                <p:nvCxnSpPr>
                  <p:cNvPr id="135" name="Straight Arrow Connector 134"/>
                  <p:cNvCxnSpPr>
                    <a:stCxn id="159" idx="2"/>
                  </p:cNvCxnSpPr>
                  <p:nvPr/>
                </p:nvCxnSpPr>
                <p:spPr bwMode="auto">
                  <a:xfrm>
                    <a:off x="3657600" y="3733798"/>
                    <a:ext cx="381000" cy="381002"/>
                  </a:xfrm>
                  <a:prstGeom prst="straightConnector1">
                    <a:avLst/>
                  </a:prstGeom>
                  <a:solidFill>
                    <a:schemeClr val="accent1"/>
                  </a:solidFill>
                  <a:ln w="38100" cap="flat" cmpd="sng" algn="ctr">
                    <a:solidFill>
                      <a:srgbClr val="FF0000"/>
                    </a:solidFill>
                    <a:prstDash val="solid"/>
                    <a:round/>
                    <a:headEnd type="triangle" w="med" len="med"/>
                    <a:tailEnd type="none"/>
                  </a:ln>
                  <a:effectLst/>
                </p:spPr>
              </p:cxnSp>
            </p:grpSp>
          </p:grpSp>
          <p:cxnSp>
            <p:nvCxnSpPr>
              <p:cNvPr id="121" name="Straight Arrow Connector 120"/>
              <p:cNvCxnSpPr/>
              <p:nvPr/>
            </p:nvCxnSpPr>
            <p:spPr bwMode="auto">
              <a:xfrm>
                <a:off x="7010400" y="3581400"/>
                <a:ext cx="0" cy="838198"/>
              </a:xfrm>
              <a:prstGeom prst="straightConnector1">
                <a:avLst/>
              </a:prstGeom>
              <a:solidFill>
                <a:schemeClr val="accent1"/>
              </a:solidFill>
              <a:ln w="38100" cap="flat" cmpd="sng" algn="ctr">
                <a:solidFill>
                  <a:srgbClr val="3366FF"/>
                </a:solidFill>
                <a:prstDash val="solid"/>
                <a:round/>
                <a:headEnd type="none" w="med" len="med"/>
                <a:tailEnd type="none"/>
              </a:ln>
              <a:effectLst/>
            </p:spPr>
          </p:cxnSp>
        </p:grpSp>
      </p:grpSp>
      <p:sp>
        <p:nvSpPr>
          <p:cNvPr id="5" name="TextBox 4"/>
          <p:cNvSpPr txBox="1"/>
          <p:nvPr/>
        </p:nvSpPr>
        <p:spPr>
          <a:xfrm>
            <a:off x="533400" y="2971800"/>
            <a:ext cx="6417743" cy="461665"/>
          </a:xfrm>
          <a:prstGeom prst="rect">
            <a:avLst/>
          </a:prstGeom>
          <a:noFill/>
        </p:spPr>
        <p:txBody>
          <a:bodyPr wrap="none" rtlCol="0">
            <a:spAutoFit/>
          </a:bodyPr>
          <a:lstStyle/>
          <a:p>
            <a:r>
              <a:rPr lang="en-US" dirty="0" smtClean="0"/>
              <a:t>prepend(v) is simply </a:t>
            </a:r>
            <a:r>
              <a:rPr lang="en-US" dirty="0" smtClean="0">
                <a:solidFill>
                  <a:srgbClr val="800000"/>
                </a:solidFill>
              </a:rPr>
              <a:t> </a:t>
            </a:r>
            <a:r>
              <a:rPr lang="en-US" dirty="0" smtClean="0">
                <a:solidFill>
                  <a:srgbClr val="3366FF"/>
                </a:solidFill>
              </a:rPr>
              <a:t>append(v); head= </a:t>
            </a:r>
            <a:r>
              <a:rPr lang="en-US" dirty="0" err="1" smtClean="0">
                <a:solidFill>
                  <a:srgbClr val="3366FF"/>
                </a:solidFill>
              </a:rPr>
              <a:t>head.pred</a:t>
            </a:r>
            <a:r>
              <a:rPr lang="en-US" dirty="0" smtClean="0">
                <a:solidFill>
                  <a:srgbClr val="3366FF"/>
                </a:solidFill>
              </a:rPr>
              <a:t>; </a:t>
            </a:r>
            <a:endParaRPr lang="en-US" dirty="0">
              <a:solidFill>
                <a:srgbClr val="3366FF"/>
              </a:solidFill>
            </a:endParaRPr>
          </a:p>
        </p:txBody>
      </p:sp>
      <p:sp>
        <p:nvSpPr>
          <p:cNvPr id="2" name="TextBox 1"/>
          <p:cNvSpPr txBox="1"/>
          <p:nvPr/>
        </p:nvSpPr>
        <p:spPr>
          <a:xfrm>
            <a:off x="457200" y="540603"/>
            <a:ext cx="1828800" cy="830997"/>
          </a:xfrm>
          <a:prstGeom prst="rect">
            <a:avLst/>
          </a:prstGeom>
          <a:solidFill>
            <a:srgbClr val="FFE1E9"/>
          </a:solidFill>
        </p:spPr>
        <p:txBody>
          <a:bodyPr wrap="square" rtlCol="0">
            <a:spAutoFit/>
          </a:bodyPr>
          <a:lstStyle/>
          <a:p>
            <a:r>
              <a:rPr lang="en-US" dirty="0" smtClean="0"/>
              <a:t>What append does</a:t>
            </a:r>
            <a:endParaRPr lang="en-US" dirty="0"/>
          </a:p>
        </p:txBody>
      </p:sp>
      <p:sp>
        <p:nvSpPr>
          <p:cNvPr id="137" name="TextBox 136"/>
          <p:cNvSpPr txBox="1"/>
          <p:nvPr/>
        </p:nvSpPr>
        <p:spPr>
          <a:xfrm>
            <a:off x="457200" y="1905000"/>
            <a:ext cx="1905000" cy="830997"/>
          </a:xfrm>
          <a:prstGeom prst="rect">
            <a:avLst/>
          </a:prstGeom>
          <a:solidFill>
            <a:srgbClr val="FFE1E9"/>
          </a:solidFill>
        </p:spPr>
        <p:txBody>
          <a:bodyPr wrap="square" rtlCol="0">
            <a:spAutoFit/>
          </a:bodyPr>
          <a:lstStyle/>
          <a:p>
            <a:r>
              <a:rPr lang="en-US" dirty="0" smtClean="0"/>
              <a:t>What prepend does</a:t>
            </a:r>
            <a:endParaRPr lang="en-US" dirty="0"/>
          </a:p>
        </p:txBody>
      </p:sp>
      <p:sp>
        <p:nvSpPr>
          <p:cNvPr id="18" name="TextBox 17"/>
          <p:cNvSpPr txBox="1"/>
          <p:nvPr/>
        </p:nvSpPr>
        <p:spPr>
          <a:xfrm>
            <a:off x="4038600" y="3581400"/>
            <a:ext cx="4495800" cy="2677656"/>
          </a:xfrm>
          <a:prstGeom prst="rect">
            <a:avLst/>
          </a:prstGeom>
          <a:solidFill>
            <a:srgbClr val="E5F9FF"/>
          </a:solidFill>
        </p:spPr>
        <p:txBody>
          <a:bodyPr wrap="square" rtlCol="0">
            <a:spAutoFit/>
          </a:bodyPr>
          <a:lstStyle/>
          <a:p>
            <a:r>
              <a:rPr lang="en-US" dirty="0" smtClean="0"/>
              <a:t>Morals of the story:</a:t>
            </a:r>
          </a:p>
          <a:p>
            <a:pPr marL="457200" indent="-457200">
              <a:buAutoNum type="arabicPeriod"/>
            </a:pPr>
            <a:r>
              <a:rPr lang="en-US" dirty="0" smtClean="0"/>
              <a:t>Read carefully.</a:t>
            </a:r>
          </a:p>
          <a:p>
            <a:pPr marL="457200" indent="-457200">
              <a:buAutoNum type="arabicPeriod"/>
            </a:pPr>
            <a:r>
              <a:rPr lang="en-US" dirty="0" smtClean="0"/>
              <a:t>Visualize what methods do; understand specs completely.</a:t>
            </a:r>
          </a:p>
          <a:p>
            <a:pPr marL="457200" indent="-457200">
              <a:buAutoNum type="arabicPeriod"/>
            </a:pPr>
            <a:r>
              <a:rPr lang="en-US" dirty="0" smtClean="0"/>
              <a:t>Avoid duplication of effort by using previously written methods</a:t>
            </a:r>
          </a:p>
        </p:txBody>
      </p:sp>
      <p:sp>
        <p:nvSpPr>
          <p:cNvPr id="19" name="TextBox 18"/>
          <p:cNvSpPr txBox="1"/>
          <p:nvPr/>
        </p:nvSpPr>
        <p:spPr>
          <a:xfrm>
            <a:off x="381000" y="3633787"/>
            <a:ext cx="3505200" cy="2462213"/>
          </a:xfrm>
          <a:prstGeom prst="rect">
            <a:avLst/>
          </a:prstGeom>
          <a:noFill/>
        </p:spPr>
        <p:txBody>
          <a:bodyPr wrap="square" rtlCol="0">
            <a:spAutoFit/>
          </a:bodyPr>
          <a:lstStyle/>
          <a:p>
            <a:r>
              <a:rPr lang="en-US" dirty="0" smtClean="0"/>
              <a:t>How much time did you spend writing and debug-</a:t>
            </a:r>
            <a:r>
              <a:rPr lang="en-US" dirty="0" err="1" smtClean="0"/>
              <a:t>ging</a:t>
            </a:r>
            <a:r>
              <a:rPr lang="en-US" dirty="0" smtClean="0"/>
              <a:t> prepend?</a:t>
            </a:r>
          </a:p>
          <a:p>
            <a:pPr>
              <a:spcBef>
                <a:spcPts val="1200"/>
              </a:spcBef>
            </a:pPr>
            <a:r>
              <a:rPr lang="en-US" dirty="0" smtClean="0"/>
              <a:t>Did you try to write prepend in terms of append?</a:t>
            </a:r>
            <a:endParaRPr lang="en-US" dirty="0"/>
          </a:p>
        </p:txBody>
      </p:sp>
    </p:spTree>
    <p:extLst>
      <p:ext uri="{BB962C8B-B14F-4D97-AF65-F5344CB8AC3E}">
        <p14:creationId xmlns:p14="http://schemas.microsoft.com/office/powerpoint/2010/main" val="10577516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457200"/>
          </a:xfrm>
        </p:spPr>
        <p:txBody>
          <a:bodyPr/>
          <a:lstStyle/>
          <a:p>
            <a:r>
              <a:rPr lang="en-US" sz="3600" dirty="0" smtClean="0">
                <a:solidFill>
                  <a:srgbClr val="800000"/>
                </a:solidFill>
              </a:rPr>
              <a:t>About </a:t>
            </a:r>
            <a:r>
              <a:rPr lang="en-US" sz="3600" dirty="0" err="1" smtClean="0">
                <a:solidFill>
                  <a:srgbClr val="800000"/>
                </a:solidFill>
              </a:rPr>
              <a:t>enums</a:t>
            </a:r>
            <a:r>
              <a:rPr lang="en-US" sz="3600" dirty="0" smtClean="0">
                <a:solidFill>
                  <a:srgbClr val="800000"/>
                </a:solidFill>
              </a:rPr>
              <a:t> (enumerations)</a:t>
            </a:r>
            <a:endParaRPr lang="en-US" sz="3600" dirty="0">
              <a:solidFill>
                <a:srgbClr val="80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6</a:t>
            </a:fld>
            <a:endParaRPr lang="en-US"/>
          </a:p>
        </p:txBody>
      </p:sp>
      <p:sp>
        <p:nvSpPr>
          <p:cNvPr id="4" name="TextBox 3"/>
          <p:cNvSpPr txBox="1"/>
          <p:nvPr/>
        </p:nvSpPr>
        <p:spPr>
          <a:xfrm>
            <a:off x="685800" y="1295400"/>
            <a:ext cx="7772400" cy="2308324"/>
          </a:xfrm>
          <a:prstGeom prst="rect">
            <a:avLst/>
          </a:prstGeom>
          <a:noFill/>
        </p:spPr>
        <p:txBody>
          <a:bodyPr wrap="square" rtlCol="0">
            <a:spAutoFit/>
          </a:bodyPr>
          <a:lstStyle/>
          <a:p>
            <a:r>
              <a:rPr lang="en-US" dirty="0" smtClean="0">
                <a:solidFill>
                  <a:srgbClr val="FF0000"/>
                </a:solidFill>
              </a:rPr>
              <a:t>An </a:t>
            </a:r>
            <a:r>
              <a:rPr lang="en-US" dirty="0" err="1" smtClean="0">
                <a:solidFill>
                  <a:srgbClr val="FF0000"/>
                </a:solidFill>
              </a:rPr>
              <a:t>enum</a:t>
            </a:r>
            <a:r>
              <a:rPr lang="en-US" dirty="0" smtClean="0"/>
              <a:t>: a class that lets you create mnemonic names for entities instead of having to use constants like 1, 2, 3, 4</a:t>
            </a:r>
          </a:p>
          <a:p>
            <a:endParaRPr lang="en-US" dirty="0"/>
          </a:p>
          <a:p>
            <a:r>
              <a:rPr lang="en-US" dirty="0" smtClean="0"/>
              <a:t>The declaration below declares a class </a:t>
            </a:r>
            <a:r>
              <a:rPr lang="en-US" dirty="0" smtClean="0">
                <a:solidFill>
                  <a:srgbClr val="800000"/>
                </a:solidFill>
              </a:rPr>
              <a:t>Suit</a:t>
            </a:r>
            <a:r>
              <a:rPr lang="en-US" dirty="0" smtClean="0"/>
              <a:t>.</a:t>
            </a:r>
          </a:p>
          <a:p>
            <a:r>
              <a:rPr lang="en-US" dirty="0" smtClean="0"/>
              <a:t>After that, in any method, use </a:t>
            </a:r>
            <a:r>
              <a:rPr lang="en-US" dirty="0" err="1" smtClean="0">
                <a:solidFill>
                  <a:srgbClr val="800000"/>
                </a:solidFill>
              </a:rPr>
              <a:t>Suit.Clubs</a:t>
            </a:r>
            <a:r>
              <a:rPr lang="en-US" dirty="0" smtClean="0"/>
              <a:t>, </a:t>
            </a:r>
            <a:r>
              <a:rPr lang="en-US" dirty="0" err="1" smtClean="0">
                <a:solidFill>
                  <a:srgbClr val="800000"/>
                </a:solidFill>
              </a:rPr>
              <a:t>Suit.Diamond</a:t>
            </a:r>
            <a:r>
              <a:rPr lang="en-US" dirty="0" err="1" smtClean="0"/>
              <a:t>s</a:t>
            </a:r>
            <a:r>
              <a:rPr lang="en-US" dirty="0" smtClean="0"/>
              <a:t>, etc. as constants.</a:t>
            </a:r>
            <a:endParaRPr lang="en-US" dirty="0"/>
          </a:p>
        </p:txBody>
      </p:sp>
      <p:sp>
        <p:nvSpPr>
          <p:cNvPr id="5" name="TextBox 4"/>
          <p:cNvSpPr txBox="1"/>
          <p:nvPr/>
        </p:nvSpPr>
        <p:spPr>
          <a:xfrm>
            <a:off x="1219199" y="38100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grpSp>
        <p:nvGrpSpPr>
          <p:cNvPr id="6" name="Group 5"/>
          <p:cNvGrpSpPr/>
          <p:nvPr/>
        </p:nvGrpSpPr>
        <p:grpSpPr>
          <a:xfrm>
            <a:off x="381000" y="4343400"/>
            <a:ext cx="2286000" cy="1733728"/>
            <a:chOff x="381001" y="4648200"/>
            <a:chExt cx="2286000" cy="1733728"/>
          </a:xfrm>
        </p:grpSpPr>
        <p:sp>
          <p:nvSpPr>
            <p:cNvPr id="7" name="TextBox 6"/>
            <p:cNvSpPr txBox="1"/>
            <p:nvPr/>
          </p:nvSpPr>
          <p:spPr>
            <a:xfrm>
              <a:off x="381001" y="5181600"/>
              <a:ext cx="2286000" cy="1200328"/>
            </a:xfrm>
            <a:prstGeom prst="rect">
              <a:avLst/>
            </a:prstGeom>
            <a:solidFill>
              <a:srgbClr val="FFD6E2"/>
            </a:solidFill>
          </p:spPr>
          <p:txBody>
            <a:bodyPr wrap="square" rtlCol="0">
              <a:spAutoFit/>
            </a:bodyPr>
            <a:lstStyle/>
            <a:p>
              <a:r>
                <a:rPr lang="en-US" dirty="0"/>
                <a:t>c</a:t>
              </a:r>
              <a:r>
                <a:rPr lang="en-US" dirty="0" smtClean="0"/>
                <a:t>ould be private,</a:t>
              </a:r>
            </a:p>
            <a:p>
              <a:r>
                <a:rPr lang="en-US" dirty="0"/>
                <a:t>o</a:t>
              </a:r>
              <a:r>
                <a:rPr lang="en-US" dirty="0" smtClean="0"/>
                <a:t>r any access modifier</a:t>
              </a:r>
              <a:endParaRPr lang="en-US" dirty="0"/>
            </a:p>
          </p:txBody>
        </p:sp>
        <p:cxnSp>
          <p:nvCxnSpPr>
            <p:cNvPr id="8" name="Straight Connector 34"/>
            <p:cNvCxnSpPr>
              <a:cxnSpLocks noChangeShapeType="1"/>
              <a:endCxn id="7" idx="0"/>
            </p:cNvCxnSpPr>
            <p:nvPr/>
          </p:nvCxnSpPr>
          <p:spPr bwMode="auto">
            <a:xfrm flipH="1">
              <a:off x="1524001" y="4648200"/>
              <a:ext cx="152399" cy="5334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grpSp>
        <p:nvGrpSpPr>
          <p:cNvPr id="9" name="Group 8"/>
          <p:cNvGrpSpPr/>
          <p:nvPr/>
        </p:nvGrpSpPr>
        <p:grpSpPr>
          <a:xfrm>
            <a:off x="2743199" y="4267201"/>
            <a:ext cx="1524000" cy="1787225"/>
            <a:chOff x="152401" y="4419600"/>
            <a:chExt cx="1608667" cy="1864930"/>
          </a:xfrm>
        </p:grpSpPr>
        <p:sp>
          <p:nvSpPr>
            <p:cNvPr id="10" name="TextBox 9"/>
            <p:cNvSpPr txBox="1"/>
            <p:nvPr/>
          </p:nvSpPr>
          <p:spPr>
            <a:xfrm>
              <a:off x="304801" y="5417403"/>
              <a:ext cx="1456267" cy="867127"/>
            </a:xfrm>
            <a:prstGeom prst="rect">
              <a:avLst/>
            </a:prstGeom>
            <a:solidFill>
              <a:srgbClr val="FFD6E2"/>
            </a:solidFill>
          </p:spPr>
          <p:txBody>
            <a:bodyPr wrap="square" rtlCol="0">
              <a:spAutoFit/>
            </a:bodyPr>
            <a:lstStyle/>
            <a:p>
              <a:r>
                <a:rPr lang="en-US" dirty="0"/>
                <a:t>n</a:t>
              </a:r>
              <a:r>
                <a:rPr lang="en-US" dirty="0" smtClean="0"/>
                <a:t>ew</a:t>
              </a:r>
            </a:p>
            <a:p>
              <a:r>
                <a:rPr lang="en-US" dirty="0" smtClean="0"/>
                <a:t>keyword</a:t>
              </a:r>
              <a:endParaRPr lang="en-US" dirty="0"/>
            </a:p>
          </p:txBody>
        </p:sp>
        <p:cxnSp>
          <p:nvCxnSpPr>
            <p:cNvPr id="11" name="Straight Connector 34"/>
            <p:cNvCxnSpPr>
              <a:cxnSpLocks noChangeShapeType="1"/>
              <a:endCxn id="10" idx="0"/>
            </p:cNvCxnSpPr>
            <p:nvPr/>
          </p:nvCxnSpPr>
          <p:spPr bwMode="auto">
            <a:xfrm>
              <a:off x="152401" y="4419600"/>
              <a:ext cx="880534" cy="997803"/>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grpSp>
        <p:nvGrpSpPr>
          <p:cNvPr id="12" name="Group 11"/>
          <p:cNvGrpSpPr/>
          <p:nvPr/>
        </p:nvGrpSpPr>
        <p:grpSpPr>
          <a:xfrm>
            <a:off x="3733799" y="4267200"/>
            <a:ext cx="4572000" cy="1733728"/>
            <a:chOff x="3733800" y="4572000"/>
            <a:chExt cx="4572000" cy="1733728"/>
          </a:xfrm>
        </p:grpSpPr>
        <p:grpSp>
          <p:nvGrpSpPr>
            <p:cNvPr id="13" name="Group 12"/>
            <p:cNvGrpSpPr/>
            <p:nvPr/>
          </p:nvGrpSpPr>
          <p:grpSpPr>
            <a:xfrm>
              <a:off x="4724400" y="4572000"/>
              <a:ext cx="3581400" cy="1733728"/>
              <a:chOff x="152401" y="4267200"/>
              <a:chExt cx="3581400" cy="1733728"/>
            </a:xfrm>
          </p:grpSpPr>
          <p:sp>
            <p:nvSpPr>
              <p:cNvPr id="15" name="TextBox 14"/>
              <p:cNvSpPr txBox="1"/>
              <p:nvPr/>
            </p:nvSpPr>
            <p:spPr>
              <a:xfrm>
                <a:off x="152401" y="4800600"/>
                <a:ext cx="3581400" cy="1200328"/>
              </a:xfrm>
              <a:prstGeom prst="rect">
                <a:avLst/>
              </a:prstGeom>
              <a:solidFill>
                <a:srgbClr val="FFD6E2"/>
              </a:solidFill>
            </p:spPr>
            <p:txBody>
              <a:bodyPr wrap="square" rtlCol="0">
                <a:spAutoFit/>
              </a:bodyPr>
              <a:lstStyle/>
              <a:p>
                <a:r>
                  <a:rPr lang="en-US" dirty="0" smtClean="0"/>
                  <a:t>The constants of the class are </a:t>
                </a:r>
                <a:r>
                  <a:rPr lang="en-US" dirty="0" smtClean="0">
                    <a:solidFill>
                      <a:srgbClr val="800000"/>
                    </a:solidFill>
                  </a:rPr>
                  <a:t>Clubs</a:t>
                </a:r>
                <a:r>
                  <a:rPr lang="en-US" dirty="0" smtClean="0"/>
                  <a:t>, </a:t>
                </a:r>
                <a:r>
                  <a:rPr lang="en-US" dirty="0" smtClean="0">
                    <a:solidFill>
                      <a:srgbClr val="800000"/>
                    </a:solidFill>
                  </a:rPr>
                  <a:t>Diamonds</a:t>
                </a:r>
                <a:r>
                  <a:rPr lang="en-US" dirty="0" smtClean="0"/>
                  <a:t>, </a:t>
                </a:r>
                <a:r>
                  <a:rPr lang="en-US" dirty="0" smtClean="0">
                    <a:solidFill>
                      <a:srgbClr val="800000"/>
                    </a:solidFill>
                  </a:rPr>
                  <a:t>Hearts</a:t>
                </a:r>
                <a:r>
                  <a:rPr lang="en-US" dirty="0" smtClean="0"/>
                  <a:t>, </a:t>
                </a:r>
                <a:r>
                  <a:rPr lang="en-US" dirty="0" smtClean="0">
                    <a:solidFill>
                      <a:srgbClr val="800000"/>
                    </a:solidFill>
                  </a:rPr>
                  <a:t>Spades</a:t>
                </a:r>
                <a:endParaRPr lang="en-US" dirty="0">
                  <a:solidFill>
                    <a:srgbClr val="800000"/>
                  </a:solidFill>
                </a:endParaRPr>
              </a:p>
            </p:txBody>
          </p:sp>
          <p:cxnSp>
            <p:nvCxnSpPr>
              <p:cNvPr id="16" name="Straight Connector 34"/>
              <p:cNvCxnSpPr>
                <a:cxnSpLocks noChangeShapeType="1"/>
                <a:endCxn id="15" idx="0"/>
              </p:cNvCxnSpPr>
              <p:nvPr/>
            </p:nvCxnSpPr>
            <p:spPr bwMode="auto">
              <a:xfrm>
                <a:off x="1371601" y="4267200"/>
                <a:ext cx="571500" cy="5334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cxnSp>
          <p:nvCxnSpPr>
            <p:cNvPr id="14" name="Straight Connector 34"/>
            <p:cNvCxnSpPr>
              <a:cxnSpLocks noChangeShapeType="1"/>
            </p:cNvCxnSpPr>
            <p:nvPr/>
          </p:nvCxnSpPr>
          <p:spPr bwMode="auto">
            <a:xfrm>
              <a:off x="3733800" y="4572000"/>
              <a:ext cx="4038600" cy="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758132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001000" cy="533400"/>
          </a:xfrm>
        </p:spPr>
        <p:txBody>
          <a:bodyPr/>
          <a:lstStyle/>
          <a:p>
            <a:r>
              <a:rPr lang="en-US" sz="2800" b="1" dirty="0">
                <a:solidFill>
                  <a:srgbClr val="800000"/>
                </a:solidFill>
              </a:rPr>
              <a:t>public</a:t>
            </a:r>
            <a:r>
              <a:rPr lang="en-US" sz="2800" dirty="0">
                <a:solidFill>
                  <a:srgbClr val="800000"/>
                </a:solidFill>
              </a:rPr>
              <a:t> </a:t>
            </a:r>
            <a:r>
              <a:rPr lang="en-US" sz="2800" b="1" dirty="0" err="1">
                <a:solidFill>
                  <a:srgbClr val="800000"/>
                </a:solidFill>
              </a:rPr>
              <a:t>enum</a:t>
            </a:r>
            <a:r>
              <a:rPr lang="en-US" sz="2800" dirty="0">
                <a:solidFill>
                  <a:srgbClr val="800000"/>
                </a:solidFill>
              </a:rPr>
              <a:t> Suit {Clubs, Diamonds, Hearts, Spades</a:t>
            </a:r>
            <a:r>
              <a:rPr lang="en-US" sz="2800" dirty="0" smtClean="0">
                <a:solidFill>
                  <a:srgbClr val="800000"/>
                </a:solidFill>
              </a:rPr>
              <a:t>}</a:t>
            </a:r>
            <a:endParaRPr lang="en-US" sz="2800" dirty="0">
              <a:solidFill>
                <a:srgbClr val="800000"/>
              </a:solidFill>
            </a:endParaRPr>
          </a:p>
        </p:txBody>
      </p:sp>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7</a:t>
            </a:fld>
            <a:endParaRPr lang="en-US"/>
          </a:p>
        </p:txBody>
      </p:sp>
      <p:grpSp>
        <p:nvGrpSpPr>
          <p:cNvPr id="6" name="Group 5"/>
          <p:cNvGrpSpPr/>
          <p:nvPr/>
        </p:nvGrpSpPr>
        <p:grpSpPr>
          <a:xfrm>
            <a:off x="1065463" y="2076272"/>
            <a:ext cx="2058737" cy="469686"/>
            <a:chOff x="989263" y="1676400"/>
            <a:chExt cx="2058737" cy="469686"/>
          </a:xfrm>
        </p:grpSpPr>
        <p:sp>
          <p:nvSpPr>
            <p:cNvPr id="4" name="TextBox 3"/>
            <p:cNvSpPr txBox="1"/>
            <p:nvPr/>
          </p:nvSpPr>
          <p:spPr>
            <a:xfrm>
              <a:off x="989263" y="1684421"/>
              <a:ext cx="903012" cy="461665"/>
            </a:xfrm>
            <a:prstGeom prst="rect">
              <a:avLst/>
            </a:prstGeom>
            <a:noFill/>
          </p:spPr>
          <p:txBody>
            <a:bodyPr wrap="none" rtlCol="0">
              <a:spAutoFit/>
            </a:bodyPr>
            <a:lstStyle/>
            <a:p>
              <a:r>
                <a:rPr lang="en-US" dirty="0" smtClean="0"/>
                <a:t>Clubs</a:t>
              </a:r>
              <a:endParaRPr lang="en-US" dirty="0"/>
            </a:p>
          </p:txBody>
        </p:sp>
        <p:sp>
          <p:nvSpPr>
            <p:cNvPr id="5" name="TextBox 4"/>
            <p:cNvSpPr txBox="1"/>
            <p:nvPr/>
          </p:nvSpPr>
          <p:spPr>
            <a:xfrm>
              <a:off x="1905000" y="1676400"/>
              <a:ext cx="1143000" cy="461665"/>
            </a:xfrm>
            <a:prstGeom prst="rect">
              <a:avLst/>
            </a:prstGeom>
            <a:noFill/>
            <a:ln w="12700">
              <a:solidFill>
                <a:schemeClr val="tx1"/>
              </a:solidFill>
            </a:ln>
          </p:spPr>
          <p:txBody>
            <a:bodyPr wrap="square" rtlCol="0">
              <a:spAutoFit/>
            </a:bodyPr>
            <a:lstStyle/>
            <a:p>
              <a:r>
                <a:rPr lang="en-US" dirty="0" smtClean="0"/>
                <a:t>Suit@0</a:t>
              </a:r>
              <a:endParaRPr lang="en-US" dirty="0"/>
            </a:p>
          </p:txBody>
        </p:sp>
      </p:grpSp>
      <p:grpSp>
        <p:nvGrpSpPr>
          <p:cNvPr id="7" name="Group 6"/>
          <p:cNvGrpSpPr/>
          <p:nvPr/>
        </p:nvGrpSpPr>
        <p:grpSpPr>
          <a:xfrm>
            <a:off x="533400" y="2698358"/>
            <a:ext cx="2590800" cy="469686"/>
            <a:chOff x="836863" y="1676400"/>
            <a:chExt cx="2590800" cy="469686"/>
          </a:xfrm>
        </p:grpSpPr>
        <p:sp>
          <p:nvSpPr>
            <p:cNvPr id="8" name="TextBox 7"/>
            <p:cNvSpPr txBox="1"/>
            <p:nvPr/>
          </p:nvSpPr>
          <p:spPr>
            <a:xfrm>
              <a:off x="836863" y="1684421"/>
              <a:ext cx="1449886" cy="461665"/>
            </a:xfrm>
            <a:prstGeom prst="rect">
              <a:avLst/>
            </a:prstGeom>
            <a:noFill/>
          </p:spPr>
          <p:txBody>
            <a:bodyPr wrap="none" rtlCol="0">
              <a:spAutoFit/>
            </a:bodyPr>
            <a:lstStyle/>
            <a:p>
              <a:r>
                <a:rPr lang="en-US" dirty="0" smtClean="0"/>
                <a:t>Diamonds</a:t>
              </a:r>
              <a:endParaRPr lang="en-US" dirty="0"/>
            </a:p>
          </p:txBody>
        </p:sp>
        <p:sp>
          <p:nvSpPr>
            <p:cNvPr id="9" name="TextBox 8"/>
            <p:cNvSpPr txBox="1"/>
            <p:nvPr/>
          </p:nvSpPr>
          <p:spPr>
            <a:xfrm>
              <a:off x="2284663" y="1676400"/>
              <a:ext cx="1143000" cy="461665"/>
            </a:xfrm>
            <a:prstGeom prst="rect">
              <a:avLst/>
            </a:prstGeom>
            <a:noFill/>
            <a:ln w="12700">
              <a:solidFill>
                <a:schemeClr val="tx1"/>
              </a:solidFill>
            </a:ln>
          </p:spPr>
          <p:txBody>
            <a:bodyPr wrap="square" rtlCol="0">
              <a:spAutoFit/>
            </a:bodyPr>
            <a:lstStyle/>
            <a:p>
              <a:r>
                <a:rPr lang="en-US" dirty="0" smtClean="0"/>
                <a:t>Suit@1</a:t>
              </a:r>
              <a:endParaRPr lang="en-US" dirty="0"/>
            </a:p>
          </p:txBody>
        </p:sp>
      </p:grpSp>
      <p:grpSp>
        <p:nvGrpSpPr>
          <p:cNvPr id="10" name="Group 9"/>
          <p:cNvGrpSpPr/>
          <p:nvPr/>
        </p:nvGrpSpPr>
        <p:grpSpPr>
          <a:xfrm>
            <a:off x="838200" y="3384158"/>
            <a:ext cx="2286000" cy="469686"/>
            <a:chOff x="989263" y="1676400"/>
            <a:chExt cx="2286000" cy="469686"/>
          </a:xfrm>
        </p:grpSpPr>
        <p:sp>
          <p:nvSpPr>
            <p:cNvPr id="11" name="TextBox 10"/>
            <p:cNvSpPr txBox="1"/>
            <p:nvPr/>
          </p:nvSpPr>
          <p:spPr>
            <a:xfrm>
              <a:off x="989263" y="1684421"/>
              <a:ext cx="987921" cy="461665"/>
            </a:xfrm>
            <a:prstGeom prst="rect">
              <a:avLst/>
            </a:prstGeom>
            <a:noFill/>
          </p:spPr>
          <p:txBody>
            <a:bodyPr wrap="none" rtlCol="0">
              <a:spAutoFit/>
            </a:bodyPr>
            <a:lstStyle/>
            <a:p>
              <a:r>
                <a:rPr lang="en-US" dirty="0" smtClean="0"/>
                <a:t>Hearts</a:t>
              </a:r>
              <a:endParaRPr lang="en-US" dirty="0"/>
            </a:p>
          </p:txBody>
        </p:sp>
        <p:sp>
          <p:nvSpPr>
            <p:cNvPr id="12" name="TextBox 11"/>
            <p:cNvSpPr txBox="1"/>
            <p:nvPr/>
          </p:nvSpPr>
          <p:spPr>
            <a:xfrm>
              <a:off x="2132263" y="1676400"/>
              <a:ext cx="1143000" cy="461665"/>
            </a:xfrm>
            <a:prstGeom prst="rect">
              <a:avLst/>
            </a:prstGeom>
            <a:noFill/>
            <a:ln w="12700">
              <a:solidFill>
                <a:schemeClr val="tx1"/>
              </a:solidFill>
            </a:ln>
          </p:spPr>
          <p:txBody>
            <a:bodyPr wrap="square" rtlCol="0">
              <a:spAutoFit/>
            </a:bodyPr>
            <a:lstStyle/>
            <a:p>
              <a:r>
                <a:rPr lang="en-US" dirty="0" smtClean="0"/>
                <a:t>Suit@2</a:t>
              </a:r>
              <a:endParaRPr lang="en-US" dirty="0"/>
            </a:p>
          </p:txBody>
        </p:sp>
      </p:grpSp>
      <p:grpSp>
        <p:nvGrpSpPr>
          <p:cNvPr id="13" name="Group 12"/>
          <p:cNvGrpSpPr/>
          <p:nvPr/>
        </p:nvGrpSpPr>
        <p:grpSpPr>
          <a:xfrm>
            <a:off x="762000" y="3993758"/>
            <a:ext cx="2362200" cy="461665"/>
            <a:chOff x="989263" y="914400"/>
            <a:chExt cx="2362200" cy="461665"/>
          </a:xfrm>
        </p:grpSpPr>
        <p:sp>
          <p:nvSpPr>
            <p:cNvPr id="14" name="TextBox 13"/>
            <p:cNvSpPr txBox="1"/>
            <p:nvPr/>
          </p:nvSpPr>
          <p:spPr>
            <a:xfrm>
              <a:off x="989263" y="914400"/>
              <a:ext cx="1056599" cy="461665"/>
            </a:xfrm>
            <a:prstGeom prst="rect">
              <a:avLst/>
            </a:prstGeom>
            <a:noFill/>
          </p:spPr>
          <p:txBody>
            <a:bodyPr wrap="none" rtlCol="0">
              <a:spAutoFit/>
            </a:bodyPr>
            <a:lstStyle/>
            <a:p>
              <a:r>
                <a:rPr lang="en-US" dirty="0" smtClean="0"/>
                <a:t>Spades</a:t>
              </a:r>
              <a:endParaRPr lang="en-US" dirty="0"/>
            </a:p>
          </p:txBody>
        </p:sp>
        <p:sp>
          <p:nvSpPr>
            <p:cNvPr id="15" name="TextBox 14"/>
            <p:cNvSpPr txBox="1"/>
            <p:nvPr/>
          </p:nvSpPr>
          <p:spPr>
            <a:xfrm>
              <a:off x="2208463" y="914400"/>
              <a:ext cx="1143000" cy="461665"/>
            </a:xfrm>
            <a:prstGeom prst="rect">
              <a:avLst/>
            </a:prstGeom>
            <a:noFill/>
            <a:ln w="12700">
              <a:solidFill>
                <a:schemeClr val="tx1"/>
              </a:solidFill>
            </a:ln>
          </p:spPr>
          <p:txBody>
            <a:bodyPr wrap="square" rtlCol="0">
              <a:spAutoFit/>
            </a:bodyPr>
            <a:lstStyle/>
            <a:p>
              <a:r>
                <a:rPr lang="en-US" dirty="0" smtClean="0"/>
                <a:t>Suit@3</a:t>
              </a:r>
              <a:endParaRPr lang="en-US" dirty="0"/>
            </a:p>
          </p:txBody>
        </p:sp>
      </p:grpSp>
      <p:grpSp>
        <p:nvGrpSpPr>
          <p:cNvPr id="20" name="Group 19"/>
          <p:cNvGrpSpPr/>
          <p:nvPr/>
        </p:nvGrpSpPr>
        <p:grpSpPr>
          <a:xfrm>
            <a:off x="3657600" y="2000072"/>
            <a:ext cx="2057400" cy="1657528"/>
            <a:chOff x="4800600" y="1447800"/>
            <a:chExt cx="2057400" cy="1657528"/>
          </a:xfrm>
        </p:grpSpPr>
        <p:sp>
          <p:nvSpPr>
            <p:cNvPr id="17" name="TextBox 16"/>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Suit@0</a:t>
              </a:r>
              <a:endParaRPr lang="en-US" dirty="0"/>
            </a:p>
          </p:txBody>
        </p:sp>
        <p:sp>
          <p:nvSpPr>
            <p:cNvPr id="18" name="TextBox 17"/>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19" name="TextBox 18"/>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1" name="Group 20"/>
          <p:cNvGrpSpPr/>
          <p:nvPr/>
        </p:nvGrpSpPr>
        <p:grpSpPr>
          <a:xfrm>
            <a:off x="3733800" y="3905072"/>
            <a:ext cx="2057400" cy="1657528"/>
            <a:chOff x="4800600" y="1447800"/>
            <a:chExt cx="2057400" cy="1657528"/>
          </a:xfrm>
        </p:grpSpPr>
        <p:sp>
          <p:nvSpPr>
            <p:cNvPr id="22" name="TextBox 21"/>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Suit@2</a:t>
              </a:r>
              <a:endParaRPr lang="en-US" dirty="0"/>
            </a:p>
          </p:txBody>
        </p:sp>
        <p:sp>
          <p:nvSpPr>
            <p:cNvPr id="23" name="TextBox 22"/>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24" name="TextBox 23"/>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5" name="Group 24"/>
          <p:cNvGrpSpPr/>
          <p:nvPr/>
        </p:nvGrpSpPr>
        <p:grpSpPr>
          <a:xfrm>
            <a:off x="6248400" y="3905072"/>
            <a:ext cx="2057400" cy="1657528"/>
            <a:chOff x="4800600" y="1447800"/>
            <a:chExt cx="2057400" cy="1657528"/>
          </a:xfrm>
        </p:grpSpPr>
        <p:sp>
          <p:nvSpPr>
            <p:cNvPr id="26" name="TextBox 25"/>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Suit@3</a:t>
              </a:r>
              <a:endParaRPr lang="en-US" dirty="0"/>
            </a:p>
          </p:txBody>
        </p:sp>
        <p:sp>
          <p:nvSpPr>
            <p:cNvPr id="27" name="TextBox 26"/>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28" name="TextBox 27"/>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grpSp>
        <p:nvGrpSpPr>
          <p:cNvPr id="29" name="Group 28"/>
          <p:cNvGrpSpPr/>
          <p:nvPr/>
        </p:nvGrpSpPr>
        <p:grpSpPr>
          <a:xfrm>
            <a:off x="6172200" y="2000072"/>
            <a:ext cx="2057400" cy="1657528"/>
            <a:chOff x="4800600" y="1447800"/>
            <a:chExt cx="2057400" cy="1657528"/>
          </a:xfrm>
        </p:grpSpPr>
        <p:sp>
          <p:nvSpPr>
            <p:cNvPr id="30" name="TextBox 29"/>
            <p:cNvSpPr txBox="1"/>
            <p:nvPr/>
          </p:nvSpPr>
          <p:spPr>
            <a:xfrm>
              <a:off x="4800600" y="1447800"/>
              <a:ext cx="1143000" cy="461665"/>
            </a:xfrm>
            <a:prstGeom prst="rect">
              <a:avLst/>
            </a:prstGeom>
            <a:solidFill>
              <a:srgbClr val="FFF0AA"/>
            </a:solidFill>
            <a:ln w="12700">
              <a:noFill/>
            </a:ln>
          </p:spPr>
          <p:txBody>
            <a:bodyPr wrap="square" rtlCol="0">
              <a:spAutoFit/>
            </a:bodyPr>
            <a:lstStyle/>
            <a:p>
              <a:r>
                <a:rPr lang="en-US" dirty="0" smtClean="0"/>
                <a:t>Suit@1</a:t>
              </a:r>
              <a:endParaRPr lang="en-US" dirty="0"/>
            </a:p>
          </p:txBody>
        </p:sp>
        <p:sp>
          <p:nvSpPr>
            <p:cNvPr id="31" name="TextBox 30"/>
            <p:cNvSpPr txBox="1"/>
            <p:nvPr/>
          </p:nvSpPr>
          <p:spPr>
            <a:xfrm>
              <a:off x="4800600" y="1905000"/>
              <a:ext cx="2057400" cy="1200328"/>
            </a:xfrm>
            <a:prstGeom prst="rect">
              <a:avLst/>
            </a:prstGeom>
            <a:solidFill>
              <a:srgbClr val="FFF0AA"/>
            </a:solidFill>
            <a:ln w="12700">
              <a:noFill/>
            </a:ln>
          </p:spPr>
          <p:txBody>
            <a:bodyPr wrap="square" rtlCol="0">
              <a:spAutoFit/>
            </a:bodyPr>
            <a:lstStyle/>
            <a:p>
              <a:endParaRPr lang="en-US" dirty="0" smtClean="0"/>
            </a:p>
            <a:p>
              <a:endParaRPr lang="en-US" dirty="0"/>
            </a:p>
            <a:p>
              <a:endParaRPr lang="en-US" dirty="0"/>
            </a:p>
          </p:txBody>
        </p:sp>
        <p:sp>
          <p:nvSpPr>
            <p:cNvPr id="32" name="TextBox 31"/>
            <p:cNvSpPr txBox="1"/>
            <p:nvPr/>
          </p:nvSpPr>
          <p:spPr>
            <a:xfrm>
              <a:off x="6096000" y="1905000"/>
              <a:ext cx="762000" cy="461665"/>
            </a:xfrm>
            <a:prstGeom prst="rect">
              <a:avLst/>
            </a:prstGeom>
            <a:noFill/>
            <a:ln w="12700">
              <a:solidFill>
                <a:schemeClr val="tx1"/>
              </a:solidFill>
            </a:ln>
          </p:spPr>
          <p:txBody>
            <a:bodyPr wrap="square" rtlCol="0">
              <a:spAutoFit/>
            </a:bodyPr>
            <a:lstStyle/>
            <a:p>
              <a:r>
                <a:rPr lang="en-US" dirty="0" smtClean="0"/>
                <a:t>Suit</a:t>
              </a:r>
              <a:endParaRPr lang="en-US" dirty="0"/>
            </a:p>
          </p:txBody>
        </p:sp>
      </p:grpSp>
      <p:sp>
        <p:nvSpPr>
          <p:cNvPr id="33" name="TextBox 32"/>
          <p:cNvSpPr txBox="1"/>
          <p:nvPr/>
        </p:nvSpPr>
        <p:spPr>
          <a:xfrm>
            <a:off x="609601" y="4648200"/>
            <a:ext cx="2895600" cy="1569660"/>
          </a:xfrm>
          <a:prstGeom prst="rect">
            <a:avLst/>
          </a:prstGeom>
          <a:noFill/>
        </p:spPr>
        <p:txBody>
          <a:bodyPr wrap="square" rtlCol="0">
            <a:spAutoFit/>
          </a:bodyPr>
          <a:lstStyle/>
          <a:p>
            <a:r>
              <a:rPr lang="en-US" dirty="0" smtClean="0"/>
              <a:t>Clubs, Diamonds, Hearts, Spades</a:t>
            </a:r>
          </a:p>
          <a:p>
            <a:r>
              <a:rPr lang="en-US" dirty="0" smtClean="0"/>
              <a:t>Are static variables of class </a:t>
            </a:r>
            <a:r>
              <a:rPr lang="en-US" dirty="0" err="1" smtClean="0"/>
              <a:t>enum</a:t>
            </a:r>
            <a:endParaRPr lang="en-US" dirty="0"/>
          </a:p>
        </p:txBody>
      </p:sp>
      <p:sp>
        <p:nvSpPr>
          <p:cNvPr id="34" name="TextBox 33"/>
          <p:cNvSpPr txBox="1"/>
          <p:nvPr/>
        </p:nvSpPr>
        <p:spPr>
          <a:xfrm>
            <a:off x="838200" y="381000"/>
            <a:ext cx="7685217" cy="461665"/>
          </a:xfrm>
          <a:prstGeom prst="rect">
            <a:avLst/>
          </a:prstGeom>
          <a:noFill/>
        </p:spPr>
        <p:txBody>
          <a:bodyPr wrap="none" rtlCol="0">
            <a:spAutoFit/>
          </a:bodyPr>
          <a:lstStyle/>
          <a:p>
            <a:r>
              <a:rPr lang="en-US" b="1" dirty="0" smtClean="0">
                <a:solidFill>
                  <a:srgbClr val="800000"/>
                </a:solidFill>
              </a:rPr>
              <a:t>Four static final variables that contain pointers to objects</a:t>
            </a:r>
            <a:endParaRPr lang="en-US" b="1" dirty="0">
              <a:solidFill>
                <a:srgbClr val="800000"/>
              </a:solidFill>
            </a:endParaRPr>
          </a:p>
        </p:txBody>
      </p:sp>
    </p:spTree>
    <p:extLst>
      <p:ext uri="{BB962C8B-B14F-4D97-AF65-F5344CB8AC3E}">
        <p14:creationId xmlns:p14="http://schemas.microsoft.com/office/powerpoint/2010/main" val="40267183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8</a:t>
            </a:fld>
            <a:endParaRPr lang="en-US"/>
          </a:p>
        </p:txBody>
      </p:sp>
      <p:sp>
        <p:nvSpPr>
          <p:cNvPr id="4" name="Title 1"/>
          <p:cNvSpPr>
            <a:spLocks noGrp="1"/>
          </p:cNvSpPr>
          <p:nvPr>
            <p:ph type="title"/>
          </p:nvPr>
        </p:nvSpPr>
        <p:spPr>
          <a:xfrm>
            <a:off x="685800" y="381000"/>
            <a:ext cx="7772400" cy="533400"/>
          </a:xfrm>
        </p:spPr>
        <p:txBody>
          <a:bodyPr/>
          <a:lstStyle/>
          <a:p>
            <a:r>
              <a:rPr lang="en-US" sz="3600" dirty="0" smtClean="0">
                <a:solidFill>
                  <a:srgbClr val="800000"/>
                </a:solidFill>
              </a:rPr>
              <a:t>Testing for an </a:t>
            </a:r>
            <a:r>
              <a:rPr lang="en-US" sz="3600" dirty="0" err="1" smtClean="0">
                <a:solidFill>
                  <a:srgbClr val="800000"/>
                </a:solidFill>
              </a:rPr>
              <a:t>enum</a:t>
            </a:r>
            <a:r>
              <a:rPr lang="en-US" sz="3600" dirty="0" smtClean="0">
                <a:solidFill>
                  <a:srgbClr val="800000"/>
                </a:solidFill>
              </a:rPr>
              <a:t> constant</a:t>
            </a:r>
            <a:endParaRPr lang="en-US" sz="3600" dirty="0">
              <a:solidFill>
                <a:srgbClr val="800000"/>
              </a:solidFill>
            </a:endParaRPr>
          </a:p>
        </p:txBody>
      </p:sp>
      <p:sp>
        <p:nvSpPr>
          <p:cNvPr id="5" name="Slide Number Placeholder 2"/>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400" kern="1200">
                <a:solidFill>
                  <a:schemeClr val="tx1"/>
                </a:solidFill>
                <a:latin typeface="Times"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defRPr/>
            </a:pPr>
            <a:fld id="{805B8333-248A-F84E-944D-9812EFB1C372}" type="slidenum">
              <a:rPr lang="en-US" smtClean="0"/>
              <a:pPr>
                <a:defRPr/>
              </a:pPr>
              <a:t>8</a:t>
            </a:fld>
            <a:endParaRPr lang="en-US"/>
          </a:p>
        </p:txBody>
      </p:sp>
      <p:sp>
        <p:nvSpPr>
          <p:cNvPr id="6" name="TextBox 5"/>
          <p:cNvSpPr txBox="1"/>
          <p:nvPr/>
        </p:nvSpPr>
        <p:spPr>
          <a:xfrm>
            <a:off x="1066800" y="10668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838200" y="1752600"/>
            <a:ext cx="7772400" cy="1200328"/>
          </a:xfrm>
          <a:prstGeom prst="rect">
            <a:avLst/>
          </a:prstGeom>
          <a:noFill/>
        </p:spPr>
        <p:txBody>
          <a:bodyPr wrap="square" rtlCol="0">
            <a:spAutoFit/>
          </a:bodyPr>
          <a:lstStyle/>
          <a:p>
            <a:r>
              <a:rPr lang="en-US" dirty="0" smtClean="0">
                <a:solidFill>
                  <a:srgbClr val="800000"/>
                </a:solidFill>
              </a:rPr>
              <a:t>Suit s=  </a:t>
            </a:r>
            <a:r>
              <a:rPr lang="en-US" dirty="0" err="1" smtClean="0">
                <a:solidFill>
                  <a:srgbClr val="800000"/>
                </a:solidFill>
              </a:rPr>
              <a:t>Suit.Clubs</a:t>
            </a:r>
            <a:r>
              <a:rPr lang="en-US" dirty="0" smtClean="0">
                <a:solidFill>
                  <a:srgbClr val="800000"/>
                </a:solidFill>
              </a:rPr>
              <a:t>;</a:t>
            </a:r>
          </a:p>
          <a:p>
            <a:r>
              <a:rPr lang="en-US" dirty="0" smtClean="0"/>
              <a:t>Then</a:t>
            </a:r>
            <a:endParaRPr lang="en-US" dirty="0"/>
          </a:p>
          <a:p>
            <a:r>
              <a:rPr lang="en-US" dirty="0">
                <a:solidFill>
                  <a:srgbClr val="800000"/>
                </a:solidFill>
              </a:rPr>
              <a:t>s</a:t>
            </a:r>
            <a:r>
              <a:rPr lang="en-US" dirty="0" smtClean="0">
                <a:solidFill>
                  <a:srgbClr val="800000"/>
                </a:solidFill>
              </a:rPr>
              <a:t> == </a:t>
            </a:r>
            <a:r>
              <a:rPr lang="en-US" dirty="0" err="1" smtClean="0">
                <a:solidFill>
                  <a:srgbClr val="800000"/>
                </a:solidFill>
              </a:rPr>
              <a:t>Suit.Clubs</a:t>
            </a:r>
            <a:r>
              <a:rPr lang="en-US" dirty="0" smtClean="0">
                <a:solidFill>
                  <a:srgbClr val="800000"/>
                </a:solidFill>
              </a:rPr>
              <a:t>   </a:t>
            </a:r>
            <a:r>
              <a:rPr lang="en-US" dirty="0" smtClean="0"/>
              <a:t>is   true           </a:t>
            </a:r>
            <a:r>
              <a:rPr lang="en-US" dirty="0" smtClean="0">
                <a:solidFill>
                  <a:srgbClr val="800000"/>
                </a:solidFill>
              </a:rPr>
              <a:t>s == </a:t>
            </a:r>
            <a:r>
              <a:rPr lang="en-US" dirty="0" err="1" smtClean="0">
                <a:solidFill>
                  <a:srgbClr val="800000"/>
                </a:solidFill>
              </a:rPr>
              <a:t>Suit.Hearts</a:t>
            </a:r>
            <a:r>
              <a:rPr lang="en-US" dirty="0" smtClean="0">
                <a:solidFill>
                  <a:srgbClr val="800000"/>
                </a:solidFill>
              </a:rPr>
              <a:t>   </a:t>
            </a:r>
            <a:r>
              <a:rPr lang="en-US" dirty="0" smtClean="0"/>
              <a:t>is   false</a:t>
            </a:r>
          </a:p>
        </p:txBody>
      </p:sp>
      <p:sp>
        <p:nvSpPr>
          <p:cNvPr id="8" name="TextBox 7"/>
          <p:cNvSpPr txBox="1"/>
          <p:nvPr/>
        </p:nvSpPr>
        <p:spPr>
          <a:xfrm>
            <a:off x="914400" y="3200400"/>
            <a:ext cx="3631222" cy="3046988"/>
          </a:xfrm>
          <a:prstGeom prst="rect">
            <a:avLst/>
          </a:prstGeom>
          <a:noFill/>
          <a:ln w="25400">
            <a:solidFill>
              <a:srgbClr val="800000"/>
            </a:solidFill>
          </a:ln>
        </p:spPr>
        <p:txBody>
          <a:bodyPr wrap="none" rtlCol="0">
            <a:spAutoFit/>
          </a:bodyPr>
          <a:lstStyle/>
          <a:p>
            <a:r>
              <a:rPr lang="en-US" b="1" dirty="0"/>
              <a:t>s</a:t>
            </a:r>
            <a:r>
              <a:rPr lang="en-US" b="1" dirty="0" smtClean="0"/>
              <a:t>witch</a:t>
            </a:r>
            <a:r>
              <a:rPr lang="en-US" dirty="0" smtClean="0"/>
              <a:t>(s) </a:t>
            </a:r>
            <a:r>
              <a:rPr lang="en-US" dirty="0"/>
              <a:t>{</a:t>
            </a:r>
          </a:p>
          <a:p>
            <a:r>
              <a:rPr lang="en-US" dirty="0" smtClean="0"/>
              <a:t>    case Clubs:</a:t>
            </a:r>
          </a:p>
          <a:p>
            <a:r>
              <a:rPr lang="en-US" dirty="0"/>
              <a:t> </a:t>
            </a:r>
            <a:r>
              <a:rPr lang="en-US" dirty="0" smtClean="0"/>
              <a:t>   case Spades:</a:t>
            </a:r>
            <a:endParaRPr lang="en-US" dirty="0"/>
          </a:p>
          <a:p>
            <a:r>
              <a:rPr lang="en-US" dirty="0"/>
              <a:t>         </a:t>
            </a:r>
            <a:r>
              <a:rPr lang="en-US" dirty="0" smtClean="0"/>
              <a:t>color= “black”; break;</a:t>
            </a:r>
            <a:endParaRPr lang="en-US" dirty="0"/>
          </a:p>
          <a:p>
            <a:r>
              <a:rPr lang="en-US" dirty="0" smtClean="0"/>
              <a:t>    case Diamonds:</a:t>
            </a:r>
          </a:p>
          <a:p>
            <a:r>
              <a:rPr lang="en-US" dirty="0" smtClean="0"/>
              <a:t>    case Hearts:</a:t>
            </a:r>
            <a:endParaRPr lang="en-US" dirty="0"/>
          </a:p>
          <a:p>
            <a:r>
              <a:rPr lang="en-US" dirty="0" smtClean="0"/>
              <a:t>         color= “red”; break;</a:t>
            </a:r>
            <a:endParaRPr lang="en-US" dirty="0"/>
          </a:p>
          <a:p>
            <a:r>
              <a:rPr lang="fr-FR" dirty="0" smtClean="0"/>
              <a:t>}</a:t>
            </a:r>
            <a:endParaRPr lang="en-US" dirty="0"/>
          </a:p>
        </p:txBody>
      </p:sp>
      <p:sp>
        <p:nvSpPr>
          <p:cNvPr id="9" name="TextBox 8"/>
          <p:cNvSpPr txBox="1"/>
          <p:nvPr/>
        </p:nvSpPr>
        <p:spPr>
          <a:xfrm>
            <a:off x="4558288" y="3200400"/>
            <a:ext cx="3518912" cy="461665"/>
          </a:xfrm>
          <a:prstGeom prst="rect">
            <a:avLst/>
          </a:prstGeom>
          <a:noFill/>
          <a:ln>
            <a:solidFill>
              <a:srgbClr val="800000"/>
            </a:solidFill>
          </a:ln>
        </p:spPr>
        <p:txBody>
          <a:bodyPr wrap="none" rtlCol="0">
            <a:spAutoFit/>
          </a:bodyPr>
          <a:lstStyle/>
          <a:p>
            <a:r>
              <a:rPr lang="en-US" dirty="0" smtClean="0"/>
              <a:t>Can use a switch statement</a:t>
            </a:r>
            <a:endParaRPr lang="en-US" dirty="0"/>
          </a:p>
        </p:txBody>
      </p:sp>
      <p:grpSp>
        <p:nvGrpSpPr>
          <p:cNvPr id="10" name="Group 9"/>
          <p:cNvGrpSpPr/>
          <p:nvPr/>
        </p:nvGrpSpPr>
        <p:grpSpPr>
          <a:xfrm>
            <a:off x="2895600" y="3962400"/>
            <a:ext cx="5181600" cy="2308324"/>
            <a:chOff x="2895600" y="3962400"/>
            <a:chExt cx="5181600" cy="2308324"/>
          </a:xfrm>
        </p:grpSpPr>
        <p:sp>
          <p:nvSpPr>
            <p:cNvPr id="11" name="TextBox 10"/>
            <p:cNvSpPr txBox="1"/>
            <p:nvPr/>
          </p:nvSpPr>
          <p:spPr>
            <a:xfrm>
              <a:off x="5410200" y="3962400"/>
              <a:ext cx="2667000" cy="2308324"/>
            </a:xfrm>
            <a:prstGeom prst="rect">
              <a:avLst/>
            </a:prstGeom>
            <a:solidFill>
              <a:schemeClr val="accent5"/>
            </a:solidFill>
          </p:spPr>
          <p:txBody>
            <a:bodyPr wrap="square" rtlCol="0">
              <a:spAutoFit/>
            </a:bodyPr>
            <a:lstStyle/>
            <a:p>
              <a:r>
                <a:rPr lang="en-US" dirty="0" smtClean="0"/>
                <a:t>Type of </a:t>
              </a:r>
              <a:r>
                <a:rPr lang="en-US" dirty="0" smtClean="0">
                  <a:solidFill>
                    <a:srgbClr val="800000"/>
                  </a:solidFill>
                </a:rPr>
                <a:t>s</a:t>
              </a:r>
              <a:r>
                <a:rPr lang="en-US" dirty="0" smtClean="0"/>
                <a:t> is </a:t>
              </a:r>
              <a:r>
                <a:rPr lang="en-US" dirty="0" smtClean="0">
                  <a:solidFill>
                    <a:srgbClr val="800000"/>
                  </a:solidFill>
                </a:rPr>
                <a:t>Suit</a:t>
              </a:r>
              <a:r>
                <a:rPr lang="en-US" dirty="0" smtClean="0"/>
                <a:t>.</a:t>
              </a:r>
            </a:p>
            <a:p>
              <a:endParaRPr lang="en-US" dirty="0" smtClean="0"/>
            </a:p>
            <a:p>
              <a:r>
                <a:rPr lang="en-US" dirty="0" smtClean="0"/>
                <a:t>Inside the switch, you </a:t>
              </a:r>
              <a:r>
                <a:rPr lang="en-US" dirty="0" smtClean="0">
                  <a:solidFill>
                    <a:srgbClr val="FF0000"/>
                  </a:solidFill>
                </a:rPr>
                <a:t>cannot</a:t>
              </a:r>
              <a:r>
                <a:rPr lang="en-US" dirty="0" smtClean="0">
                  <a:solidFill>
                    <a:srgbClr val="008000"/>
                  </a:solidFill>
                </a:rPr>
                <a:t> </a:t>
              </a:r>
              <a:r>
                <a:rPr lang="en-US" dirty="0" smtClean="0"/>
                <a:t>write </a:t>
              </a:r>
              <a:r>
                <a:rPr lang="en-US" dirty="0" err="1" smtClean="0">
                  <a:solidFill>
                    <a:srgbClr val="800000"/>
                  </a:solidFill>
                </a:rPr>
                <a:t>Suit.Hearts</a:t>
              </a:r>
              <a:r>
                <a:rPr lang="en-US" dirty="0" smtClean="0"/>
                <a:t> instead of </a:t>
              </a:r>
              <a:r>
                <a:rPr lang="en-US" dirty="0" smtClean="0">
                  <a:solidFill>
                    <a:srgbClr val="800000"/>
                  </a:solidFill>
                </a:rPr>
                <a:t>Hearts</a:t>
              </a:r>
              <a:endParaRPr lang="en-US" dirty="0">
                <a:solidFill>
                  <a:srgbClr val="800000"/>
                </a:solidFill>
              </a:endParaRPr>
            </a:p>
          </p:txBody>
        </p:sp>
        <p:cxnSp>
          <p:nvCxnSpPr>
            <p:cNvPr id="12" name="Straight Connector 34"/>
            <p:cNvCxnSpPr>
              <a:cxnSpLocks noChangeShapeType="1"/>
            </p:cNvCxnSpPr>
            <p:nvPr/>
          </p:nvCxnSpPr>
          <p:spPr bwMode="auto">
            <a:xfrm>
              <a:off x="2895600" y="5257800"/>
              <a:ext cx="2514600" cy="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582732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05B8333-248A-F84E-944D-9812EFB1C372}" type="slidenum">
              <a:rPr lang="en-US" smtClean="0"/>
              <a:pPr>
                <a:defRPr/>
              </a:pPr>
              <a:t>9</a:t>
            </a:fld>
            <a:endParaRPr lang="en-US"/>
          </a:p>
        </p:txBody>
      </p:sp>
      <p:sp>
        <p:nvSpPr>
          <p:cNvPr id="4" name="Title 1"/>
          <p:cNvSpPr>
            <a:spLocks noGrp="1"/>
          </p:cNvSpPr>
          <p:nvPr>
            <p:ph type="title"/>
          </p:nvPr>
        </p:nvSpPr>
        <p:spPr>
          <a:xfrm>
            <a:off x="685800" y="304800"/>
            <a:ext cx="7772400" cy="533400"/>
          </a:xfrm>
        </p:spPr>
        <p:txBody>
          <a:bodyPr/>
          <a:lstStyle/>
          <a:p>
            <a:r>
              <a:rPr lang="en-US" sz="3600" dirty="0" smtClean="0">
                <a:solidFill>
                  <a:srgbClr val="800000"/>
                </a:solidFill>
              </a:rPr>
              <a:t>Miscellaneous points about </a:t>
            </a:r>
            <a:r>
              <a:rPr lang="en-US" sz="3600" dirty="0" err="1" smtClean="0">
                <a:solidFill>
                  <a:srgbClr val="800000"/>
                </a:solidFill>
              </a:rPr>
              <a:t>enums</a:t>
            </a:r>
            <a:endParaRPr lang="en-US" sz="3600" dirty="0">
              <a:solidFill>
                <a:srgbClr val="800000"/>
              </a:solidFill>
            </a:endParaRPr>
          </a:p>
        </p:txBody>
      </p:sp>
      <p:sp>
        <p:nvSpPr>
          <p:cNvPr id="6" name="TextBox 5"/>
          <p:cNvSpPr txBox="1"/>
          <p:nvPr/>
        </p:nvSpPr>
        <p:spPr>
          <a:xfrm>
            <a:off x="1066800" y="990600"/>
            <a:ext cx="6934200" cy="461665"/>
          </a:xfrm>
          <a:prstGeom prst="rect">
            <a:avLst/>
          </a:prstGeom>
          <a:noFill/>
        </p:spPr>
        <p:txBody>
          <a:bodyPr wrap="square" rtlCol="0">
            <a:spAutoFit/>
          </a:bodyPr>
          <a:lstStyle/>
          <a:p>
            <a:r>
              <a:rPr lang="en-US" b="1" dirty="0" smtClean="0"/>
              <a:t>public</a:t>
            </a:r>
            <a:r>
              <a:rPr lang="en-US" dirty="0" smtClean="0"/>
              <a:t> </a:t>
            </a:r>
            <a:r>
              <a:rPr lang="en-US" b="1" dirty="0" err="1" smtClean="0"/>
              <a:t>enum</a:t>
            </a:r>
            <a:r>
              <a:rPr lang="en-US" dirty="0" smtClean="0"/>
              <a:t> </a:t>
            </a:r>
            <a:r>
              <a:rPr lang="en-US" dirty="0"/>
              <a:t>Suit {Clubs, Diamonds, Hearts, Spades}</a:t>
            </a:r>
            <a:endParaRPr lang="en-US" dirty="0">
              <a:solidFill>
                <a:schemeClr val="tx2"/>
              </a:solidFill>
            </a:endParaRPr>
          </a:p>
        </p:txBody>
      </p:sp>
      <p:sp>
        <p:nvSpPr>
          <p:cNvPr id="7" name="TextBox 6"/>
          <p:cNvSpPr txBox="1"/>
          <p:nvPr/>
        </p:nvSpPr>
        <p:spPr>
          <a:xfrm>
            <a:off x="457200" y="3048000"/>
            <a:ext cx="7772400" cy="461665"/>
          </a:xfrm>
          <a:prstGeom prst="rect">
            <a:avLst/>
          </a:prstGeom>
          <a:noFill/>
        </p:spPr>
        <p:txBody>
          <a:bodyPr wrap="square" rtlCol="0">
            <a:spAutoFit/>
          </a:bodyPr>
          <a:lstStyle/>
          <a:p>
            <a:r>
              <a:rPr lang="en-US" dirty="0" smtClean="0"/>
              <a:t>1. </a:t>
            </a:r>
            <a:r>
              <a:rPr lang="en-US" dirty="0" smtClean="0">
                <a:solidFill>
                  <a:srgbClr val="800000"/>
                </a:solidFill>
              </a:rPr>
              <a:t>Suit </a:t>
            </a:r>
            <a:r>
              <a:rPr lang="en-US" dirty="0" smtClean="0"/>
              <a:t>is a subclass of </a:t>
            </a:r>
            <a:r>
              <a:rPr lang="en-US" dirty="0" err="1" smtClean="0">
                <a:solidFill>
                  <a:srgbClr val="800000"/>
                </a:solidFill>
              </a:rPr>
              <a:t>Enum</a:t>
            </a:r>
            <a:r>
              <a:rPr lang="en-US" dirty="0" smtClean="0">
                <a:solidFill>
                  <a:srgbClr val="800000"/>
                </a:solidFill>
              </a:rPr>
              <a:t> </a:t>
            </a:r>
            <a:r>
              <a:rPr lang="en-US" dirty="0" smtClean="0"/>
              <a:t>(in package </a:t>
            </a:r>
            <a:r>
              <a:rPr lang="en-US" dirty="0" err="1" smtClean="0">
                <a:solidFill>
                  <a:srgbClr val="800000"/>
                </a:solidFill>
              </a:rPr>
              <a:t>java.lan</a:t>
            </a:r>
            <a:r>
              <a:rPr lang="en-US" dirty="0" err="1" smtClean="0"/>
              <a:t>g</a:t>
            </a:r>
            <a:r>
              <a:rPr lang="en-US" dirty="0" smtClean="0"/>
              <a:t>)</a:t>
            </a:r>
          </a:p>
        </p:txBody>
      </p:sp>
      <p:sp>
        <p:nvSpPr>
          <p:cNvPr id="8" name="TextBox 7"/>
          <p:cNvSpPr txBox="1"/>
          <p:nvPr/>
        </p:nvSpPr>
        <p:spPr>
          <a:xfrm>
            <a:off x="533400" y="1676400"/>
            <a:ext cx="8077200" cy="1200328"/>
          </a:xfrm>
          <a:prstGeom prst="rect">
            <a:avLst/>
          </a:prstGeom>
          <a:solidFill>
            <a:srgbClr val="FFD6E2"/>
          </a:solidFill>
        </p:spPr>
        <p:txBody>
          <a:bodyPr wrap="square" rtlCol="0">
            <a:spAutoFit/>
          </a:bodyPr>
          <a:lstStyle/>
          <a:p>
            <a:r>
              <a:rPr lang="en-US" dirty="0" smtClean="0"/>
              <a:t>This declaration is shorthand for a class that has a constructor,</a:t>
            </a:r>
          </a:p>
          <a:p>
            <a:r>
              <a:rPr lang="en-US" dirty="0" smtClean="0"/>
              <a:t>four constants (public static final variables), a static method, and some other components. Here are some points:</a:t>
            </a:r>
            <a:endParaRPr lang="en-US" dirty="0"/>
          </a:p>
        </p:txBody>
      </p:sp>
      <p:sp>
        <p:nvSpPr>
          <p:cNvPr id="9" name="TextBox 8"/>
          <p:cNvSpPr txBox="1"/>
          <p:nvPr/>
        </p:nvSpPr>
        <p:spPr>
          <a:xfrm>
            <a:off x="457200" y="3657600"/>
            <a:ext cx="7772400" cy="830997"/>
          </a:xfrm>
          <a:prstGeom prst="rect">
            <a:avLst/>
          </a:prstGeom>
          <a:noFill/>
        </p:spPr>
        <p:txBody>
          <a:bodyPr wrap="square" rtlCol="0">
            <a:spAutoFit/>
          </a:bodyPr>
          <a:lstStyle/>
          <a:p>
            <a:r>
              <a:rPr lang="en-US" dirty="0" smtClean="0"/>
              <a:t>2. It is not possible to create instances of class </a:t>
            </a:r>
            <a:r>
              <a:rPr lang="en-US" dirty="0" smtClean="0">
                <a:solidFill>
                  <a:srgbClr val="800000"/>
                </a:solidFill>
              </a:rPr>
              <a:t>Suit</a:t>
            </a:r>
            <a:r>
              <a:rPr lang="en-US" dirty="0" smtClean="0"/>
              <a:t>, because its constructor is private!</a:t>
            </a:r>
          </a:p>
        </p:txBody>
      </p:sp>
      <p:sp>
        <p:nvSpPr>
          <p:cNvPr id="10" name="TextBox 9"/>
          <p:cNvSpPr txBox="1"/>
          <p:nvPr/>
        </p:nvSpPr>
        <p:spPr>
          <a:xfrm>
            <a:off x="457200" y="4572000"/>
            <a:ext cx="7772400" cy="1277273"/>
          </a:xfrm>
          <a:prstGeom prst="rect">
            <a:avLst/>
          </a:prstGeom>
          <a:noFill/>
        </p:spPr>
        <p:txBody>
          <a:bodyPr wrap="square" rtlCol="0">
            <a:spAutoFit/>
          </a:bodyPr>
          <a:lstStyle/>
          <a:p>
            <a:r>
              <a:rPr lang="en-US" dirty="0" smtClean="0"/>
              <a:t>3. It’s as if </a:t>
            </a:r>
            <a:r>
              <a:rPr lang="en-US" dirty="0" smtClean="0">
                <a:solidFill>
                  <a:srgbClr val="800000"/>
                </a:solidFill>
              </a:rPr>
              <a:t>Clubs</a:t>
            </a:r>
            <a:r>
              <a:rPr lang="en-US" dirty="0" smtClean="0"/>
              <a:t> (as well as the other three names) is declared within class </a:t>
            </a:r>
            <a:r>
              <a:rPr lang="en-US" dirty="0" smtClean="0">
                <a:solidFill>
                  <a:srgbClr val="800000"/>
                </a:solidFill>
              </a:rPr>
              <a:t>Suit</a:t>
            </a:r>
            <a:r>
              <a:rPr lang="en-US" dirty="0" smtClean="0"/>
              <a:t> as</a:t>
            </a:r>
          </a:p>
          <a:p>
            <a:pPr>
              <a:spcBef>
                <a:spcPts val="600"/>
              </a:spcBef>
            </a:pPr>
            <a:r>
              <a:rPr lang="en-US" dirty="0"/>
              <a:t> </a:t>
            </a:r>
            <a:r>
              <a:rPr lang="en-US" dirty="0" smtClean="0"/>
              <a:t>       </a:t>
            </a:r>
            <a:r>
              <a:rPr lang="en-US" b="1" dirty="0" smtClean="0">
                <a:solidFill>
                  <a:srgbClr val="800000"/>
                </a:solidFill>
              </a:rPr>
              <a:t>public static final</a:t>
            </a:r>
            <a:r>
              <a:rPr lang="en-US" dirty="0" smtClean="0">
                <a:solidFill>
                  <a:srgbClr val="800000"/>
                </a:solidFill>
              </a:rPr>
              <a:t> Suit Clubs=   </a:t>
            </a:r>
            <a:r>
              <a:rPr lang="en-US" b="1" dirty="0" smtClean="0">
                <a:solidFill>
                  <a:srgbClr val="800000"/>
                </a:solidFill>
              </a:rPr>
              <a:t>new</a:t>
            </a:r>
            <a:r>
              <a:rPr lang="en-US" dirty="0" smtClean="0">
                <a:solidFill>
                  <a:srgbClr val="800000"/>
                </a:solidFill>
              </a:rPr>
              <a:t> Suit(some values);</a:t>
            </a:r>
          </a:p>
        </p:txBody>
      </p:sp>
      <p:grpSp>
        <p:nvGrpSpPr>
          <p:cNvPr id="11" name="Group 10"/>
          <p:cNvGrpSpPr/>
          <p:nvPr/>
        </p:nvGrpSpPr>
        <p:grpSpPr>
          <a:xfrm>
            <a:off x="1828800" y="5867400"/>
            <a:ext cx="4953000" cy="609600"/>
            <a:chOff x="4191000" y="3890665"/>
            <a:chExt cx="4953000" cy="609600"/>
          </a:xfrm>
        </p:grpSpPr>
        <p:sp>
          <p:nvSpPr>
            <p:cNvPr id="12" name="TextBox 11"/>
            <p:cNvSpPr txBox="1"/>
            <p:nvPr/>
          </p:nvSpPr>
          <p:spPr>
            <a:xfrm>
              <a:off x="4191000" y="4038600"/>
              <a:ext cx="3886200" cy="461665"/>
            </a:xfrm>
            <a:prstGeom prst="rect">
              <a:avLst/>
            </a:prstGeom>
            <a:solidFill>
              <a:schemeClr val="accent5"/>
            </a:solidFill>
          </p:spPr>
          <p:txBody>
            <a:bodyPr wrap="square" rtlCol="0">
              <a:spAutoFit/>
            </a:bodyPr>
            <a:lstStyle/>
            <a:p>
              <a:r>
                <a:rPr lang="en-US" dirty="0" smtClean="0"/>
                <a:t>You don’t care what values</a:t>
              </a:r>
              <a:endParaRPr lang="en-US" dirty="0">
                <a:solidFill>
                  <a:srgbClr val="800000"/>
                </a:solidFill>
              </a:endParaRPr>
            </a:p>
          </p:txBody>
        </p:sp>
        <p:cxnSp>
          <p:nvCxnSpPr>
            <p:cNvPr id="13" name="Straight Connector 34"/>
            <p:cNvCxnSpPr>
              <a:cxnSpLocks noChangeShapeType="1"/>
            </p:cNvCxnSpPr>
            <p:nvPr/>
          </p:nvCxnSpPr>
          <p:spPr bwMode="auto">
            <a:xfrm flipV="1">
              <a:off x="7696200" y="3890665"/>
              <a:ext cx="1447800" cy="457200"/>
            </a:xfrm>
            <a:prstGeom prst="line">
              <a:avLst/>
            </a:prstGeom>
            <a:noFill/>
            <a:ln w="28575">
              <a:solidFill>
                <a:srgbClr val="800000"/>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731772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1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15774</TotalTime>
  <Words>3874</Words>
  <Application>Microsoft Macintosh PowerPoint</Application>
  <PresentationFormat>Letter Paper (8.5x11 in)</PresentationFormat>
  <Paragraphs>541</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Blank Presentation</vt:lpstr>
      <vt:lpstr>This recitation</vt:lpstr>
      <vt:lpstr>How to use previous methods in A2</vt:lpstr>
      <vt:lpstr>PowerPoint Presentation</vt:lpstr>
      <vt:lpstr>PowerPoint Presentation</vt:lpstr>
      <vt:lpstr>PowerPoint Presentation</vt:lpstr>
      <vt:lpstr>About enums (enumerations)</vt:lpstr>
      <vt:lpstr>public enum Suit {Clubs, Diamonds, Hearts, Spades}</vt:lpstr>
      <vt:lpstr>Testing for an enum constant</vt:lpstr>
      <vt:lpstr>Miscellaneous points about enums</vt:lpstr>
      <vt:lpstr>Miscellaneous points about enums</vt:lpstr>
      <vt:lpstr>Miscellaneous points about enums</vt:lpstr>
      <vt:lpstr>Miscellaneous points about enums</vt:lpstr>
      <vt:lpstr>PowerPoint Presentation</vt:lpstr>
      <vt:lpstr>PowerPoint Presentation</vt:lpstr>
      <vt:lpstr>PowerPoint Presentation</vt:lpstr>
      <vt:lpstr>ArrayList</vt:lpstr>
      <vt:lpstr>HashSet </vt:lpstr>
      <vt:lpstr>Iterating over a HashSet or ArrayList</vt:lpstr>
      <vt:lpstr>Format of ArrayList object</vt:lpstr>
      <vt:lpstr>Format of ArrayList object</vt:lpstr>
      <vt:lpstr>Generics and Java’s Collection Classes</vt:lpstr>
      <vt:lpstr>Generics: say we want an ArrayList of only one class</vt:lpstr>
      <vt:lpstr>ArrayList to maintain list of Strings is cumbersome </vt:lpstr>
      <vt:lpstr>Generics allow us to say we want Vector of Strings only</vt:lpstr>
      <vt:lpstr>Parsing Arithmetic Expressions</vt:lpstr>
      <vt:lpstr>Parsing Arithmetic Expressions</vt:lpstr>
      <vt:lpstr>Infix requires parentheses. Postfix doesn’t</vt:lpstr>
      <vt:lpstr>Grammar</vt:lpstr>
      <vt:lpstr>Grammar</vt:lpstr>
      <vt:lpstr>Grammar</vt:lpstr>
      <vt:lpstr>Class Scanner</vt:lpstr>
      <vt:lpstr>Class Scanner</vt:lpstr>
      <vt:lpstr>PowerPoint Presentation</vt:lpstr>
      <vt:lpstr>PowerPoint Presentation</vt:lpstr>
    </vt:vector>
  </TitlesOfParts>
  <Company>University of Georgia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CS100J</dc:title>
  <dc:creator>Trial User</dc:creator>
  <cp:lastModifiedBy>David Gries</cp:lastModifiedBy>
  <cp:revision>611</cp:revision>
  <cp:lastPrinted>2013-02-13T15:49:43Z</cp:lastPrinted>
  <dcterms:created xsi:type="dcterms:W3CDTF">2010-01-22T18:17:38Z</dcterms:created>
  <dcterms:modified xsi:type="dcterms:W3CDTF">2014-02-28T21:27:51Z</dcterms:modified>
</cp:coreProperties>
</file>