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02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9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6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7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5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1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7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4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4B2F-EA9F-8D49-B748-427A76DEE77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CC17-6A46-4A46-83C7-A572FF986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7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196"/>
            <a:ext cx="7772400" cy="11317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Notes on A6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33" y="626534"/>
            <a:ext cx="7281334" cy="1752600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Two parts: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earn():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Do a depth-first search of the whole graph, saving the state of each flyable tile.  </a:t>
            </a:r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Relatively easy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Run(List&lt;Long&gt;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idList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):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idList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is a list of some of the flowers on the map. Some grew before learn() was called. Others grew after learn() was called; they are hard to find.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Purpose of run(). Have the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Bfly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fly around the map and collect the flowers who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FlowerId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is in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idList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 </a:t>
            </a:r>
            <a:b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Much harder, requiring more thought and design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Finish learn() VERY SOON. Make sure it is correct.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684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6"/>
            <a:ext cx="8229600" cy="27093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Node u is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unvisited. Visit all nodes REACHABLE from u.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static void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u) {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visited[u]= true;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for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each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edge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(u, 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if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v is unvisited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then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(v);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TRANSLATE  THIS  TO  THE 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BFLY  ENVIRONMENT</a:t>
            </a:r>
            <a:endParaRPr lang="en-US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619103"/>
            <a:ext cx="7425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0. The </a:t>
            </a:r>
            <a:r>
              <a:rPr lang="en-US" sz="2400" dirty="0" err="1" smtClean="0">
                <a:solidFill>
                  <a:srgbClr val="000000"/>
                </a:solidFill>
              </a:rPr>
              <a:t>BFly</a:t>
            </a:r>
            <a:r>
              <a:rPr lang="en-US" sz="2400" dirty="0" smtClean="0">
                <a:solidFill>
                  <a:srgbClr val="000000"/>
                </a:solidFill>
              </a:rPr>
              <a:t> does not necessarily start out on tile [0][0]!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066" y="2886494"/>
            <a:ext cx="6355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TileState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[][]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;      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node   u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  <a:sym typeface="Wingdings"/>
              </a:rPr>
              <a:t>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[r][c]</a:t>
            </a:r>
            <a:endParaRPr lang="en-US" sz="2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218318"/>
            <a:ext cx="8043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A6 has wraparound!</a:t>
            </a:r>
          </a:p>
          <a:p>
            <a:r>
              <a:rPr lang="en-US" sz="2400" dirty="0" smtClean="0"/>
              <a:t>E.g. East of tile  </a:t>
            </a:r>
            <a:r>
              <a:rPr lang="en-US" sz="2400" dirty="0" err="1" smtClean="0">
                <a:solidFill>
                  <a:srgbClr val="FF0000"/>
                </a:solidFill>
              </a:rPr>
              <a:t>ts</a:t>
            </a:r>
            <a:r>
              <a:rPr lang="en-US" sz="2400" dirty="0" smtClean="0">
                <a:solidFill>
                  <a:srgbClr val="FF0000"/>
                </a:solidFill>
              </a:rPr>
              <a:t>[5][</a:t>
            </a:r>
            <a:r>
              <a:rPr lang="en-US" sz="2400" dirty="0" err="1" smtClean="0">
                <a:solidFill>
                  <a:srgbClr val="FF0000"/>
                </a:solidFill>
              </a:rPr>
              <a:t>getMapWidth</a:t>
            </a:r>
            <a:r>
              <a:rPr lang="en-US" sz="2400" dirty="0" smtClean="0">
                <a:solidFill>
                  <a:srgbClr val="FF0000"/>
                </a:solidFill>
              </a:rPr>
              <a:t>()-1] </a:t>
            </a:r>
            <a:r>
              <a:rPr lang="en-US" sz="2400" dirty="0" smtClean="0"/>
              <a:t>is tile </a:t>
            </a:r>
            <a:r>
              <a:rPr lang="en-US" sz="2400" dirty="0" err="1" smtClean="0">
                <a:solidFill>
                  <a:srgbClr val="FF0000"/>
                </a:solidFill>
              </a:rPr>
              <a:t>ts</a:t>
            </a:r>
            <a:r>
              <a:rPr lang="en-US" sz="2400" dirty="0" smtClean="0">
                <a:solidFill>
                  <a:srgbClr val="FF0000"/>
                </a:solidFill>
              </a:rPr>
              <a:t>[5][0]</a:t>
            </a:r>
            <a:r>
              <a:rPr lang="en-US" sz="2400" dirty="0" smtClean="0"/>
              <a:t>.</a:t>
            </a:r>
          </a:p>
          <a:p>
            <a:pPr marL="398463" indent="-398463"/>
            <a:r>
              <a:rPr lang="en-US" sz="2400" dirty="0" smtClean="0"/>
              <a:t>Any index-expression must be calculated </a:t>
            </a:r>
            <a:r>
              <a:rPr lang="en-US" sz="2400" i="1" dirty="0" smtClean="0">
                <a:solidFill>
                  <a:srgbClr val="800000"/>
                </a:solidFill>
              </a:rPr>
              <a:t>mod</a:t>
            </a:r>
            <a:r>
              <a:rPr lang="en-US" sz="2400" dirty="0" smtClean="0"/>
              <a:t> the width or height of the map.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Look in class </a:t>
            </a:r>
            <a:r>
              <a:rPr lang="en-US" sz="2400" dirty="0" smtClean="0">
                <a:solidFill>
                  <a:srgbClr val="800000"/>
                </a:solidFill>
              </a:rPr>
              <a:t>Common</a:t>
            </a:r>
            <a:r>
              <a:rPr lang="en-US" sz="2400" dirty="0" smtClean="0">
                <a:solidFill>
                  <a:srgbClr val="000000"/>
                </a:solidFill>
              </a:rPr>
              <a:t> for an existing mod function.</a:t>
            </a:r>
          </a:p>
        </p:txBody>
      </p:sp>
    </p:spTree>
    <p:extLst>
      <p:ext uri="{BB962C8B-B14F-4D97-AF65-F5344CB8AC3E}">
        <p14:creationId xmlns:p14="http://schemas.microsoft.com/office/powerpoint/2010/main" val="394943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6"/>
            <a:ext cx="8229600" cy="27093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Node u is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unvisited. Visit all nodes REACHABLE from u.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static void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u) {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visited[u]= true;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for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each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edge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(u, 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if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v is unvisited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then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(v);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TRANSLATE  THIS  TO  THE 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BFLY  ENVIRONMENT</a:t>
            </a:r>
            <a:endParaRPr lang="en-US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066" y="2886494"/>
            <a:ext cx="6355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TileState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[][]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;      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node   u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  <a:sym typeface="Wingdings"/>
              </a:rPr>
              <a:t>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[r][c]</a:t>
            </a:r>
            <a:endParaRPr lang="en-US" sz="2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677098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2. </a:t>
            </a:r>
            <a:r>
              <a:rPr lang="en-US" sz="2400" dirty="0" smtClean="0"/>
              <a:t>General aim: </a:t>
            </a:r>
            <a:r>
              <a:rPr lang="en-US" sz="2400" dirty="0" smtClean="0">
                <a:solidFill>
                  <a:srgbClr val="800000"/>
                </a:solidFill>
              </a:rPr>
              <a:t>Simplicity</a:t>
            </a:r>
            <a:r>
              <a:rPr lang="en-US" sz="2400" dirty="0" smtClean="0"/>
              <a:t>. As little case analysis as possible. Little duplication. Not too much loop nesting –use more methods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We urge you to write good, complete, precise method specs before writing the bodies. Reason: it allows YOU to write calls on methods without having to read method bodies. It makes programming some of the more complicated things easier.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98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6"/>
            <a:ext cx="8229600" cy="27093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Node u is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unvisited. Visit all nodes REACHABLE from u.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static void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u) {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visited[u]= true;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for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each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edge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(u, 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if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v is unvisited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then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(v);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TRANSLATE  THIS  TO  THE 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BFLY  ENVIRONMENT</a:t>
            </a:r>
            <a:endParaRPr lang="en-US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432064"/>
            <a:ext cx="80433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Urge you to make:   </a:t>
            </a:r>
            <a:r>
              <a:rPr lang="en-US" sz="2400" dirty="0" smtClean="0">
                <a:solidFill>
                  <a:srgbClr val="800000"/>
                </a:solidFill>
              </a:rPr>
              <a:t>visited[u]</a:t>
            </a:r>
            <a:r>
              <a:rPr lang="en-US" sz="2400" dirty="0" smtClean="0"/>
              <a:t>     =     </a:t>
            </a:r>
            <a:r>
              <a:rPr lang="en-US" sz="2400" dirty="0" err="1" smtClean="0">
                <a:solidFill>
                  <a:srgbClr val="FF0000"/>
                </a:solidFill>
              </a:rPr>
              <a:t>ts</a:t>
            </a:r>
            <a:r>
              <a:rPr lang="en-US" sz="2400" dirty="0" smtClean="0">
                <a:solidFill>
                  <a:srgbClr val="FF0000"/>
                </a:solidFill>
              </a:rPr>
              <a:t>[r][c] != null</a:t>
            </a:r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To make run() easier later on</a:t>
            </a:r>
            <a:r>
              <a:rPr lang="en-US" sz="2400" dirty="0" smtClean="0"/>
              <a:t>, store an object in a cliff or water tile when encountered. See static variables in class </a:t>
            </a:r>
            <a:r>
              <a:rPr lang="en-US" sz="2400" dirty="0" err="1" smtClean="0">
                <a:solidFill>
                  <a:srgbClr val="FF0000"/>
                </a:solidFill>
              </a:rPr>
              <a:t>TileState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066" y="2886494"/>
            <a:ext cx="6355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TileState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[][]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;      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node   u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  <a:sym typeface="Wingdings"/>
              </a:rPr>
              <a:t>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[r][c]</a:t>
            </a:r>
            <a:endParaRPr lang="en-US" sz="2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933" y="4917232"/>
            <a:ext cx="80433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4</a:t>
            </a:r>
            <a:r>
              <a:rPr lang="en-US" sz="2400" dirty="0" smtClean="0">
                <a:solidFill>
                  <a:srgbClr val="800000"/>
                </a:solidFill>
              </a:rPr>
              <a:t>. Does the </a:t>
            </a:r>
            <a:r>
              <a:rPr lang="en-US" sz="2400" dirty="0" err="1" smtClean="0">
                <a:solidFill>
                  <a:srgbClr val="800000"/>
                </a:solidFill>
              </a:rPr>
              <a:t>BFly</a:t>
            </a:r>
            <a:r>
              <a:rPr lang="en-US" sz="2400" dirty="0" smtClean="0">
                <a:solidFill>
                  <a:srgbClr val="800000"/>
                </a:solidFill>
              </a:rPr>
              <a:t> DFS procedure need parameter u, or can it be given by the </a:t>
            </a:r>
            <a:r>
              <a:rPr lang="en-US" sz="2400" dirty="0" err="1" smtClean="0">
                <a:solidFill>
                  <a:srgbClr val="800000"/>
                </a:solidFill>
              </a:rPr>
              <a:t>Bfly’s</a:t>
            </a:r>
            <a:r>
              <a:rPr lang="en-US" sz="2400" dirty="0" smtClean="0">
                <a:solidFill>
                  <a:srgbClr val="800000"/>
                </a:solidFill>
              </a:rPr>
              <a:t> current tile? Think about this, remove parameter if unnecessary.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43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6"/>
            <a:ext cx="8229600" cy="27093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Node u is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unvisited. Visit all nodes REACHABLE from u.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static void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u) {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visited[u]= true;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for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each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edge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(u, 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if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v is unvisited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then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(v);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TRANSLATE  THIS  TO  THE 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BFLY  ENVIRONMENT</a:t>
            </a:r>
            <a:endParaRPr lang="en-US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74231"/>
            <a:ext cx="80433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5. </a:t>
            </a:r>
            <a:r>
              <a:rPr lang="en-US" sz="2400" dirty="0" smtClean="0">
                <a:solidFill>
                  <a:srgbClr val="FF0000"/>
                </a:solidFill>
              </a:rPr>
              <a:t>Public static void </a:t>
            </a:r>
            <a:r>
              <a:rPr lang="en-US" sz="2400" dirty="0" err="1" smtClean="0">
                <a:solidFill>
                  <a:srgbClr val="FF0000"/>
                </a:solidFill>
              </a:rPr>
              <a:t>dfs</a:t>
            </a:r>
            <a:r>
              <a:rPr lang="en-US" sz="2400" dirty="0" smtClean="0">
                <a:solidFill>
                  <a:srgbClr val="FF0000"/>
                </a:solidFill>
              </a:rPr>
              <a:t>() {…}</a:t>
            </a:r>
          </a:p>
          <a:p>
            <a:r>
              <a:rPr lang="en-US" sz="2400" dirty="0" smtClean="0"/>
              <a:t>Where should the </a:t>
            </a:r>
            <a:r>
              <a:rPr lang="en-US" sz="2400" dirty="0" err="1" smtClean="0"/>
              <a:t>Bfly</a:t>
            </a:r>
            <a:r>
              <a:rPr lang="en-US" sz="2400" dirty="0" smtClean="0"/>
              <a:t> end up after completing the </a:t>
            </a:r>
            <a:r>
              <a:rPr lang="en-US" sz="2400" dirty="0" err="1" smtClean="0"/>
              <a:t>dfs</a:t>
            </a:r>
            <a:r>
              <a:rPr lang="en-US" sz="2400" dirty="0" smtClean="0"/>
              <a:t>? Think carefully about that and put it into the specification.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18066" y="2886494"/>
            <a:ext cx="6355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TileState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[][]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;      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node   u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  <a:sym typeface="Wingdings"/>
              </a:rPr>
              <a:t> 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ts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[r][c]</a:t>
            </a:r>
            <a:endParaRPr lang="en-US" sz="2400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137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6"/>
            <a:ext cx="8229600" cy="270933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Node u is 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unvisited. Visit all nodes REACHABLE from u.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public static void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int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u) {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visited[u]= true;</a:t>
            </a:r>
            <a:endParaRPr lang="en-US" sz="2200" dirty="0" smtClean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for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each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edge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(u, v)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 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if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v is unvisited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then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dfs</a:t>
            </a:r>
            <a:r>
              <a:rPr lang="en-US" sz="22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(v);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}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2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 </a:t>
            </a:r>
            <a:r>
              <a:rPr lang="en-US" sz="22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TRANSLATE  THIS  TO  THE 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BFLY  ENVIRONMENT</a:t>
            </a:r>
            <a:endParaRPr lang="en-US" sz="22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029165"/>
            <a:ext cx="5647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6</a:t>
            </a:r>
            <a:r>
              <a:rPr lang="en-US" sz="2400" dirty="0" smtClean="0">
                <a:solidFill>
                  <a:srgbClr val="800000"/>
                </a:solidFill>
              </a:rPr>
              <a:t>. The </a:t>
            </a:r>
            <a:r>
              <a:rPr lang="en-US" sz="2400" dirty="0" err="1" smtClean="0">
                <a:solidFill>
                  <a:srgbClr val="800000"/>
                </a:solidFill>
              </a:rPr>
              <a:t>Bfly</a:t>
            </a:r>
            <a:r>
              <a:rPr lang="en-US" sz="2400" dirty="0" smtClean="0">
                <a:solidFill>
                  <a:srgbClr val="800000"/>
                </a:solidFill>
              </a:rPr>
              <a:t> can fly in 8 possible directions.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Study class </a:t>
            </a:r>
            <a:r>
              <a:rPr lang="en-US" sz="2400" dirty="0" smtClean="0">
                <a:solidFill>
                  <a:srgbClr val="FF0000"/>
                </a:solidFill>
              </a:rPr>
              <a:t>Directions</a:t>
            </a:r>
            <a:r>
              <a:rPr lang="en-US" sz="2400" dirty="0" smtClean="0">
                <a:solidFill>
                  <a:srgbClr val="800000"/>
                </a:solidFill>
              </a:rPr>
              <a:t>!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6459021" y="3116887"/>
            <a:ext cx="2111075" cy="2022396"/>
            <a:chOff x="2919955" y="3356001"/>
            <a:chExt cx="2111075" cy="2022396"/>
          </a:xfrm>
        </p:grpSpPr>
        <p:sp>
          <p:nvSpPr>
            <p:cNvPr id="2" name="Oval 1"/>
            <p:cNvSpPr/>
            <p:nvPr/>
          </p:nvSpPr>
          <p:spPr>
            <a:xfrm>
              <a:off x="3767667" y="4212166"/>
              <a:ext cx="330200" cy="330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258728" y="4360333"/>
              <a:ext cx="457200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733653" y="4156099"/>
              <a:ext cx="297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943630" y="4577266"/>
              <a:ext cx="0" cy="4317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817424" y="5009065"/>
              <a:ext cx="290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943630" y="3725333"/>
              <a:ext cx="0" cy="33865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800490" y="3356001"/>
              <a:ext cx="33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3268137" y="4385735"/>
              <a:ext cx="39689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919955" y="4180466"/>
              <a:ext cx="390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H="1" flipV="1">
              <a:off x="3403600" y="3860800"/>
              <a:ext cx="349560" cy="2953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034287" y="3540200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NW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13201" y="4756195"/>
              <a:ext cx="4960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dirty="0" smtClean="0"/>
                <a:t>W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403600" y="4525431"/>
              <a:ext cx="349560" cy="29210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4134160" y="3940198"/>
              <a:ext cx="343320" cy="2719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450950" y="4730794"/>
              <a:ext cx="40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</a:t>
              </a:r>
              <a:r>
                <a:rPr lang="en-US" dirty="0"/>
                <a:t>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450950" y="3583002"/>
              <a:ext cx="4463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</a:t>
              </a:r>
              <a:endParaRPr lang="en-US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4139181" y="4563534"/>
              <a:ext cx="338299" cy="2539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41867" y="4222167"/>
            <a:ext cx="577426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7. How to translate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for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each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edge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ea typeface="ヒラギノ明朝 ProN W3" charset="0"/>
                <a:cs typeface="Times New Roman"/>
                <a:sym typeface="Times New Roman" charset="0"/>
              </a:rPr>
              <a:t> (u, v) {…}</a:t>
            </a:r>
          </a:p>
          <a:p>
            <a:r>
              <a:rPr lang="en-US" sz="2400" dirty="0" smtClean="0"/>
              <a:t>Into a simple statement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      </a:t>
            </a:r>
            <a:r>
              <a:rPr lang="en-US" sz="2400" b="1" dirty="0" smtClean="0">
                <a:solidFill>
                  <a:srgbClr val="FF0000"/>
                </a:solidFill>
              </a:rPr>
              <a:t>for</a:t>
            </a:r>
            <a:r>
              <a:rPr lang="en-US" sz="2400" dirty="0" smtClean="0">
                <a:solidFill>
                  <a:srgbClr val="FF0000"/>
                </a:solidFill>
              </a:rPr>
              <a:t> ( </a:t>
            </a:r>
            <a:r>
              <a:rPr lang="en-US" sz="2400" i="1" dirty="0" smtClean="0">
                <a:solidFill>
                  <a:srgbClr val="FF0000"/>
                </a:solidFill>
              </a:rPr>
              <a:t>type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variable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i="1" dirty="0" smtClean="0">
                <a:solidFill>
                  <a:srgbClr val="FF0000"/>
                </a:solidFill>
              </a:rPr>
              <a:t>expression</a:t>
            </a:r>
            <a:r>
              <a:rPr lang="en-US" sz="2400" dirty="0" smtClean="0">
                <a:solidFill>
                  <a:srgbClr val="FF0000"/>
                </a:solidFill>
              </a:rPr>
              <a:t>) {…}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hat sequences through the 8 Directions?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55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7"/>
            <a:ext cx="8229600" cy="171873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Collect the flowers whose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FlowerIds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are in list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fList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Don’t collect any other flowers.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Bfly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must visit fewer nodes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than it did during learn()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public void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run(List&lt;Long&gt;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fList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1667" y="2199937"/>
            <a:ext cx="564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fList</a:t>
            </a:r>
            <a:r>
              <a:rPr lang="en-US" sz="2400" dirty="0" smtClean="0"/>
              <a:t>:  (</a:t>
            </a:r>
            <a:r>
              <a:rPr lang="en-US" sz="2400" dirty="0" smtClean="0">
                <a:solidFill>
                  <a:srgbClr val="3366FF"/>
                </a:solidFill>
              </a:rPr>
              <a:t>3,  6,  10,  11,  12,   30</a:t>
            </a:r>
            <a:r>
              <a:rPr lang="en-US" sz="2400" dirty="0" smtClean="0">
                <a:solidFill>
                  <a:srgbClr val="800000"/>
                </a:solidFill>
              </a:rPr>
              <a:t>,   40,  41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2734734"/>
            <a:ext cx="391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Some flowers were there during learn. You can find which tile they are on simply by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searching through </a:t>
            </a:r>
            <a:r>
              <a:rPr lang="en-US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ts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[][]  (but to collect a flower, you have to fly to the tile it is on)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01059" y="2760129"/>
            <a:ext cx="424180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Some flowers were planted after learn. You can’t find one in the states of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[][] until you fly to the tile it is on and refresh</a:t>
            </a:r>
          </a:p>
          <a:p>
            <a:pPr algn="r"/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algn="r"/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Use flower aromas to find direction to fly to for a flower. 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232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7"/>
            <a:ext cx="8229600" cy="171873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Collect the flowers whose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FlowerIds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are in list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fList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Don’t collect any other flowers.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Bfly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must visit fewer nodes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than it did during learn()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public void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run(List&lt;Long&gt;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fList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1667" y="2006601"/>
            <a:ext cx="564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fList</a:t>
            </a:r>
            <a:r>
              <a:rPr lang="en-US" sz="2400" dirty="0" smtClean="0"/>
              <a:t>:  (</a:t>
            </a:r>
            <a:r>
              <a:rPr lang="en-US" sz="2400" dirty="0" smtClean="0">
                <a:solidFill>
                  <a:srgbClr val="3366FF"/>
                </a:solidFill>
              </a:rPr>
              <a:t>3,  6,  10,  11,  12,   30</a:t>
            </a:r>
            <a:r>
              <a:rPr lang="en-US" sz="2400" dirty="0" smtClean="0">
                <a:solidFill>
                  <a:srgbClr val="800000"/>
                </a:solidFill>
              </a:rPr>
              <a:t>,   40,  41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963447" y="2743182"/>
            <a:ext cx="1412979" cy="1371598"/>
            <a:chOff x="3238114" y="3049584"/>
            <a:chExt cx="1412979" cy="1371598"/>
          </a:xfrm>
        </p:grpSpPr>
        <p:grpSp>
          <p:nvGrpSpPr>
            <p:cNvPr id="13" name="Group 12"/>
            <p:cNvGrpSpPr/>
            <p:nvPr/>
          </p:nvGrpSpPr>
          <p:grpSpPr>
            <a:xfrm>
              <a:off x="3699933" y="3503594"/>
              <a:ext cx="535648" cy="455600"/>
              <a:chOff x="3663817" y="3124197"/>
              <a:chExt cx="535648" cy="455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3817" y="3134262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100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01530" y="3049584"/>
              <a:ext cx="491716" cy="455600"/>
              <a:chOff x="3663817" y="3124197"/>
              <a:chExt cx="491716" cy="4556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242083" y="3051174"/>
              <a:ext cx="491716" cy="455600"/>
              <a:chOff x="3663817" y="3124197"/>
              <a:chExt cx="491716" cy="4556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245929" y="3505184"/>
              <a:ext cx="491716" cy="455600"/>
              <a:chOff x="3663817" y="3124197"/>
              <a:chExt cx="491716" cy="455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159377" y="3049585"/>
              <a:ext cx="491716" cy="455600"/>
              <a:chOff x="3663817" y="3124197"/>
              <a:chExt cx="491716" cy="455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155436" y="3506774"/>
              <a:ext cx="491716" cy="455600"/>
              <a:chOff x="3663817" y="3124197"/>
              <a:chExt cx="491716" cy="455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238114" y="3965582"/>
              <a:ext cx="491716" cy="455600"/>
              <a:chOff x="3663817" y="3124197"/>
              <a:chExt cx="491716" cy="455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693063" y="3962366"/>
              <a:ext cx="491716" cy="455600"/>
              <a:chOff x="3663817" y="3124197"/>
              <a:chExt cx="491716" cy="4556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146969" y="3958713"/>
              <a:ext cx="491716" cy="455600"/>
              <a:chOff x="3663817" y="3124197"/>
              <a:chExt cx="491716" cy="455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579694" y="2760133"/>
            <a:ext cx="56687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lower aroma on a tile spreads –further away, less intense.</a:t>
            </a:r>
          </a:p>
          <a:p>
            <a:endParaRPr lang="en-US" dirty="0" smtClean="0"/>
          </a:p>
          <a:p>
            <a:r>
              <a:rPr lang="en-US" dirty="0" smtClean="0"/>
              <a:t>You have to use the aroma to find the tile with the flower: to fly one step closer to the flower, fly to a tile where its aroma is higher.</a:t>
            </a:r>
          </a:p>
          <a:p>
            <a:endParaRPr lang="en-US" dirty="0"/>
          </a:p>
          <a:p>
            <a:r>
              <a:rPr lang="en-US" dirty="0" smtClean="0"/>
              <a:t>To find a tile’s intensity, the </a:t>
            </a:r>
            <a:r>
              <a:rPr lang="en-US" dirty="0" err="1" smtClean="0"/>
              <a:t>Bfly</a:t>
            </a:r>
            <a:r>
              <a:rPr lang="en-US" dirty="0" smtClean="0"/>
              <a:t> must be on the tile.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6992139" y="2734732"/>
            <a:ext cx="1846660" cy="1837240"/>
            <a:chOff x="6992139" y="2734732"/>
            <a:chExt cx="1846660" cy="1837240"/>
          </a:xfrm>
        </p:grpSpPr>
        <p:grpSp>
          <p:nvGrpSpPr>
            <p:cNvPr id="43" name="Group 42"/>
            <p:cNvGrpSpPr/>
            <p:nvPr/>
          </p:nvGrpSpPr>
          <p:grpSpPr>
            <a:xfrm>
              <a:off x="7454512" y="4107911"/>
              <a:ext cx="470840" cy="455600"/>
              <a:chOff x="7454512" y="4107911"/>
              <a:chExt cx="470840" cy="455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8366710" y="3652311"/>
              <a:ext cx="470840" cy="455600"/>
              <a:chOff x="7454512" y="4107911"/>
              <a:chExt cx="470840" cy="4556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6992139" y="4107911"/>
              <a:ext cx="470840" cy="455600"/>
              <a:chOff x="7454512" y="4107911"/>
              <a:chExt cx="470840" cy="4556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8362324" y="4107911"/>
              <a:ext cx="470840" cy="455600"/>
              <a:chOff x="7454512" y="4107911"/>
              <a:chExt cx="470840" cy="455600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7903257" y="4116372"/>
              <a:ext cx="470840" cy="455600"/>
              <a:chOff x="7454512" y="4107911"/>
              <a:chExt cx="470840" cy="455600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8360076" y="3191876"/>
              <a:ext cx="470840" cy="455600"/>
              <a:chOff x="7454512" y="4107911"/>
              <a:chExt cx="470840" cy="455600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8367959" y="2734732"/>
              <a:ext cx="470840" cy="455600"/>
              <a:chOff x="7454512" y="4107911"/>
              <a:chExt cx="470840" cy="4556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7454512" y="4107911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454512" y="4128477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3" name="TextBox 62"/>
          <p:cNvSpPr txBox="1"/>
          <p:nvPr/>
        </p:nvSpPr>
        <p:spPr>
          <a:xfrm>
            <a:off x="660400" y="5293707"/>
            <a:ext cx="2114281" cy="923330"/>
          </a:xfrm>
          <a:prstGeom prst="rect">
            <a:avLst/>
          </a:prstGeom>
          <a:noFill/>
          <a:ln w="1270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Bfly’s</a:t>
            </a:r>
            <a:r>
              <a:rPr lang="en-US" dirty="0" smtClean="0"/>
              <a:t> state contains: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List&lt;aroma&gt;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List&lt;Flower&gt; 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039533" y="5293707"/>
            <a:ext cx="3428999" cy="923330"/>
          </a:xfrm>
          <a:prstGeom prst="rect">
            <a:avLst/>
          </a:prstGeom>
          <a:noFill/>
          <a:ln w="127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aroma contains:</a:t>
            </a:r>
          </a:p>
          <a:p>
            <a:r>
              <a:rPr lang="en-US" dirty="0" smtClean="0"/>
              <a:t>Field </a:t>
            </a:r>
            <a:r>
              <a:rPr lang="en-US" dirty="0" smtClean="0">
                <a:solidFill>
                  <a:srgbClr val="800000"/>
                </a:solidFill>
              </a:rPr>
              <a:t>intensity</a:t>
            </a:r>
          </a:p>
          <a:p>
            <a:r>
              <a:rPr lang="en-US" dirty="0" smtClean="0"/>
              <a:t>Function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getFlower</a:t>
            </a:r>
            <a:r>
              <a:rPr lang="en-US" dirty="0" smtClean="0">
                <a:solidFill>
                  <a:srgbClr val="800000"/>
                </a:solidFill>
              </a:rPr>
              <a:t>()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73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7"/>
            <a:ext cx="8229600" cy="171873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Collect the flowers whose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FlowerIds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are in list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fList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Don’t collect any other flowers. </a:t>
            </a:r>
            <a:r>
              <a:rPr lang="en-US" sz="24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Bfly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must visit fewer nodes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than it did during learn() */</a:t>
            </a:r>
          </a:p>
          <a:p>
            <a:pPr marL="0" indent="0">
              <a:spcBef>
                <a:spcPts val="0"/>
              </a:spcBef>
              <a:buClr>
                <a:srgbClr val="000000"/>
              </a:buClr>
              <a:buSzPct val="10000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public void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run(List&lt;Long&gt; 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fList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1667" y="2006601"/>
            <a:ext cx="5647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fList</a:t>
            </a:r>
            <a:r>
              <a:rPr lang="en-US" sz="2400" dirty="0" smtClean="0"/>
              <a:t>:  (</a:t>
            </a:r>
            <a:r>
              <a:rPr lang="en-US" sz="2400" dirty="0" smtClean="0">
                <a:solidFill>
                  <a:srgbClr val="3366FF"/>
                </a:solidFill>
              </a:rPr>
              <a:t>3,  6,  10,  11,  12,   30</a:t>
            </a:r>
            <a:r>
              <a:rPr lang="en-US" sz="2400" dirty="0" smtClean="0">
                <a:solidFill>
                  <a:srgbClr val="800000"/>
                </a:solidFill>
              </a:rPr>
              <a:t>,   </a:t>
            </a:r>
            <a:r>
              <a:rPr lang="en-US" sz="2400" dirty="0" smtClean="0">
                <a:solidFill>
                  <a:srgbClr val="FF6600"/>
                </a:solidFill>
              </a:rPr>
              <a:t>40,  41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dirty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149462" y="1244259"/>
            <a:ext cx="1412979" cy="1371598"/>
            <a:chOff x="3238114" y="3049584"/>
            <a:chExt cx="1412979" cy="1371598"/>
          </a:xfrm>
        </p:grpSpPr>
        <p:grpSp>
          <p:nvGrpSpPr>
            <p:cNvPr id="13" name="Group 12"/>
            <p:cNvGrpSpPr/>
            <p:nvPr/>
          </p:nvGrpSpPr>
          <p:grpSpPr>
            <a:xfrm>
              <a:off x="3699933" y="3503594"/>
              <a:ext cx="535648" cy="455600"/>
              <a:chOff x="3663817" y="3124197"/>
              <a:chExt cx="535648" cy="455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63817" y="3134262"/>
                <a:ext cx="5356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100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01530" y="3049584"/>
              <a:ext cx="491716" cy="455600"/>
              <a:chOff x="3663817" y="3124197"/>
              <a:chExt cx="491716" cy="4556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242083" y="3051174"/>
              <a:ext cx="491716" cy="455600"/>
              <a:chOff x="3663817" y="3124197"/>
              <a:chExt cx="491716" cy="4556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245929" y="3505184"/>
              <a:ext cx="491716" cy="455600"/>
              <a:chOff x="3663817" y="3124197"/>
              <a:chExt cx="491716" cy="4556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4159377" y="3049585"/>
              <a:ext cx="491716" cy="455600"/>
              <a:chOff x="3663817" y="3124197"/>
              <a:chExt cx="491716" cy="455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4155436" y="3506774"/>
              <a:ext cx="491716" cy="455600"/>
              <a:chOff x="3663817" y="3124197"/>
              <a:chExt cx="491716" cy="4556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3238114" y="3965582"/>
              <a:ext cx="491716" cy="455600"/>
              <a:chOff x="3663817" y="3124197"/>
              <a:chExt cx="491716" cy="455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3693063" y="3962366"/>
              <a:ext cx="491716" cy="455600"/>
              <a:chOff x="3663817" y="3124197"/>
              <a:chExt cx="491716" cy="4556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4146969" y="3958713"/>
              <a:ext cx="491716" cy="455600"/>
              <a:chOff x="3663817" y="3124197"/>
              <a:chExt cx="491716" cy="4556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699933" y="3124197"/>
                <a:ext cx="455600" cy="4556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663817" y="3134262"/>
                <a:ext cx="470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dirty="0" smtClean="0"/>
                  <a:t>25</a:t>
                </a:r>
                <a:endParaRPr lang="en-US" dirty="0"/>
              </a:p>
            </p:txBody>
          </p:sp>
        </p:grpSp>
      </p:grpSp>
      <p:sp>
        <p:nvSpPr>
          <p:cNvPr id="40" name="TextBox 39"/>
          <p:cNvSpPr txBox="1"/>
          <p:nvPr/>
        </p:nvSpPr>
        <p:spPr>
          <a:xfrm>
            <a:off x="579693" y="2760133"/>
            <a:ext cx="7478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strategies. Here are two examples, both using shortest path and</a:t>
            </a:r>
          </a:p>
          <a:p>
            <a:r>
              <a:rPr lang="en-US" dirty="0"/>
              <a:t>a</a:t>
            </a:r>
            <a:r>
              <a:rPr lang="en-US" dirty="0" smtClean="0"/>
              <a:t> method M that flies to a tile using a flower aroma.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60400" y="3541256"/>
            <a:ext cx="7504021" cy="1850889"/>
            <a:chOff x="660400" y="3541256"/>
            <a:chExt cx="7504021" cy="1850889"/>
          </a:xfrm>
        </p:grpSpPr>
        <p:sp>
          <p:nvSpPr>
            <p:cNvPr id="65" name="TextBox 64"/>
            <p:cNvSpPr txBox="1"/>
            <p:nvPr/>
          </p:nvSpPr>
          <p:spPr>
            <a:xfrm>
              <a:off x="660400" y="3541256"/>
              <a:ext cx="7478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1. Do shortest path algorithm. Then find all </a:t>
              </a:r>
              <a:r>
                <a:rPr lang="en-US" dirty="0" smtClean="0">
                  <a:solidFill>
                    <a:srgbClr val="3366FF"/>
                  </a:solidFill>
                </a:rPr>
                <a:t>old flowers </a:t>
              </a:r>
              <a:r>
                <a:rPr lang="en-US" dirty="0" smtClean="0"/>
                <a:t>using its shortest path and </a:t>
              </a:r>
              <a:r>
                <a:rPr lang="en-US" dirty="0" smtClean="0">
                  <a:solidFill>
                    <a:srgbClr val="FF0000"/>
                  </a:solidFill>
                </a:rPr>
                <a:t>new flowers </a:t>
              </a:r>
              <a:r>
                <a:rPr lang="en-US" dirty="0" smtClean="0"/>
                <a:t>using M. To use shortest path, requires always returning to starting point.</a:t>
              </a:r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85798" y="4468815"/>
              <a:ext cx="747862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. Do shortest path algorithm. Then find all </a:t>
              </a:r>
              <a:r>
                <a:rPr lang="en-US" dirty="0" smtClean="0">
                  <a:solidFill>
                    <a:srgbClr val="3366FF"/>
                  </a:solidFill>
                </a:rPr>
                <a:t>old flowers </a:t>
              </a:r>
              <a:r>
                <a:rPr lang="en-US" dirty="0" smtClean="0"/>
                <a:t>using its shortest path and </a:t>
              </a:r>
              <a:r>
                <a:rPr lang="en-US" dirty="0" smtClean="0">
                  <a:solidFill>
                    <a:srgbClr val="FF0000"/>
                  </a:solidFill>
                </a:rPr>
                <a:t>new flowers </a:t>
              </a:r>
              <a:r>
                <a:rPr lang="en-US" dirty="0" smtClean="0"/>
                <a:t>using M. To use shortest path, requires always returning to starting point.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990601" y="5555734"/>
            <a:ext cx="673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find strategies that don’t always require going back to initial node —perhaps using shortest path algorithm more than once? But change it so it doesn’t compute everything</a:t>
            </a:r>
          </a:p>
        </p:txBody>
      </p:sp>
    </p:spTree>
    <p:extLst>
      <p:ext uri="{BB962C8B-B14F-4D97-AF65-F5344CB8AC3E}">
        <p14:creationId xmlns:p14="http://schemas.microsoft.com/office/powerpoint/2010/main" val="164781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1303</Words>
  <Application>Microsoft Macintosh PowerPoint</Application>
  <PresentationFormat>On-screen Show (4:3)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Notes on A6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A6</dc:title>
  <dc:creator>David Gries</dc:creator>
  <cp:lastModifiedBy>David Gries</cp:lastModifiedBy>
  <cp:revision>29</cp:revision>
  <dcterms:created xsi:type="dcterms:W3CDTF">2014-04-24T00:19:11Z</dcterms:created>
  <dcterms:modified xsi:type="dcterms:W3CDTF">2014-04-25T17:15:26Z</dcterms:modified>
</cp:coreProperties>
</file>