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2" r:id="rId1"/>
  </p:sldMasterIdLst>
  <p:notesMasterIdLst>
    <p:notesMasterId r:id="rId30"/>
  </p:notesMasterIdLst>
  <p:handoutMasterIdLst>
    <p:handoutMasterId r:id="rId31"/>
  </p:handoutMasterIdLst>
  <p:sldIdLst>
    <p:sldId id="256" r:id="rId2"/>
    <p:sldId id="287" r:id="rId3"/>
    <p:sldId id="303" r:id="rId4"/>
    <p:sldId id="304" r:id="rId5"/>
    <p:sldId id="305" r:id="rId6"/>
    <p:sldId id="257" r:id="rId7"/>
    <p:sldId id="295" r:id="rId8"/>
    <p:sldId id="306" r:id="rId9"/>
    <p:sldId id="290" r:id="rId10"/>
    <p:sldId id="292" r:id="rId11"/>
    <p:sldId id="260" r:id="rId12"/>
    <p:sldId id="293" r:id="rId13"/>
    <p:sldId id="294" r:id="rId14"/>
    <p:sldId id="312" r:id="rId15"/>
    <p:sldId id="314" r:id="rId16"/>
    <p:sldId id="313" r:id="rId17"/>
    <p:sldId id="309" r:id="rId18"/>
    <p:sldId id="310" r:id="rId19"/>
    <p:sldId id="311" r:id="rId20"/>
    <p:sldId id="268" r:id="rId21"/>
    <p:sldId id="296" r:id="rId22"/>
    <p:sldId id="302" r:id="rId23"/>
    <p:sldId id="297" r:id="rId24"/>
    <p:sldId id="298" r:id="rId25"/>
    <p:sldId id="299" r:id="rId26"/>
    <p:sldId id="300" r:id="rId27"/>
    <p:sldId id="301" r:id="rId28"/>
    <p:sldId id="315" r:id="rId2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Times New Roman" charset="0"/>
        <a:ea typeface="+mn-ea"/>
        <a:cs typeface="+mn-cs"/>
        <a:sym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CFF"/>
    <a:srgbClr val="00CC00"/>
    <a:srgbClr val="FFFF99"/>
    <a:srgbClr val="3399FF"/>
    <a:srgbClr val="00FFFF"/>
    <a:srgbClr val="6DF970"/>
    <a:srgbClr val="FF33CC"/>
    <a:srgbClr val="990099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48" autoAdjust="0"/>
  </p:normalViewPr>
  <p:slideViewPr>
    <p:cSldViewPr>
      <p:cViewPr>
        <p:scale>
          <a:sx n="97" d="100"/>
          <a:sy n="97" d="100"/>
        </p:scale>
        <p:origin x="-944" y="-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71" d="100"/>
        <a:sy n="171" d="100"/>
      </p:scale>
      <p:origin x="0" y="108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notesMaster" Target="notesMasters/notesMaster1.xml"/><Relationship Id="rId31" Type="http://schemas.openxmlformats.org/officeDocument/2006/relationships/handoutMaster" Target="handoutMasters/handout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2B657-6369-4400-B73F-73B379F4C4F6}" type="datetimeFigureOut">
              <a:rPr lang="en-US" smtClean="0"/>
              <a:t>2/25/14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F7970-5D48-4050-A2E8-014742183A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3963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17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>
              <a:defRPr sz="13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474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fld id="{4F4959A6-2CC2-4DC1-B673-0733EB3AD8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801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part of the Java Collections classes. List is an INTERFACE. It</a:t>
            </a:r>
            <a:r>
              <a:rPr lang="en-US" baseline="0" dirty="0" smtClean="0"/>
              <a:t> describes the operations available on a List.</a:t>
            </a:r>
          </a:p>
          <a:p>
            <a:r>
              <a:rPr lang="en-US" baseline="0" dirty="0" smtClean="0"/>
              <a:t>We’ll talk in a minute about the use of interfaces.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959A6-2CC2-4DC1-B673-0733EB3AD844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770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40B2-A2FF-4AD6-A634-DC973FAFDE06}" type="slidenum">
              <a:rPr lang="en-US"/>
              <a:pPr/>
              <a:t>18</a:t>
            </a:fld>
            <a:endParaRPr lang="en-US"/>
          </a:p>
        </p:txBody>
      </p:sp>
      <p:sp>
        <p:nvSpPr>
          <p:cNvPr id="1740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88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Method is declared static, so it belongs to class and can be invoked by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class.methodName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(), but does not belong to the objects.</a:t>
            </a:r>
          </a:p>
          <a:p>
            <a:pPr marL="46988">
              <a:spcBef>
                <a:spcPts val="476"/>
              </a:spcBef>
            </a:pP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Math routines are defined this way: public static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int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pow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int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a, </a:t>
            </a:r>
            <a:r>
              <a:rPr lang="en-US" dirty="0" err="1">
                <a:solidFill>
                  <a:srgbClr val="000000"/>
                </a:solidFill>
                <a:cs typeface="Times New Roman" charset="0"/>
                <a:sym typeface="Times New Roman" charset="0"/>
              </a:rPr>
              <a:t>int</a:t>
            </a:r>
            <a:r>
              <a:rPr lang="en-US" dirty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b) can be called anywhere as Math.pow(2,4)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40B2-A2FF-4AD6-A634-DC973FAFDE06}" type="slidenum">
              <a:rPr lang="en-US"/>
              <a:pPr/>
              <a:t>20</a:t>
            </a:fld>
            <a:endParaRPr lang="en-US"/>
          </a:p>
        </p:txBody>
      </p:sp>
      <p:sp>
        <p:nvSpPr>
          <p:cNvPr id="1740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88">
              <a:spcBef>
                <a:spcPts val="476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You know about linked lists now. A2 introduced you to singly linked lists, doubly linked lists, and circular linked lists.</a:t>
            </a:r>
          </a:p>
          <a:p>
            <a:pPr marL="46988">
              <a:spcBef>
                <a:spcPts val="476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You now know how detailed –and difficult– implementing methods of a linked list can be. Luckily, one we have</a:t>
            </a:r>
          </a:p>
          <a:p>
            <a:pPr marL="46988">
              <a:spcBef>
                <a:spcPts val="476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a linked-list implementation, we can use it over and over again.</a:t>
            </a:r>
          </a:p>
          <a:p>
            <a:pPr marL="46988">
              <a:spcBef>
                <a:spcPts val="476"/>
              </a:spcBef>
            </a:pPr>
            <a:endParaRPr lang="en-US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We want to use the task of reversing a linked list to illustrate how we can develop an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iterative (loop) algorithm</a:t>
            </a: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Using a general picture of what is true before and after each iteration.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In A2, we emphasize that the way to implement an algorithm that changes the linked list is to draw the before-</a:t>
            </a: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and after pictures and THEN see what has to be done to change the before picture into the after picture. If you</a:t>
            </a: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Don’t do this, you have all sorts of troubles. Please get in the habit of doing this! Here, we show how useful it</a:t>
            </a: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Is with a loop, to.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In this case, we want to change the precondition into the </a:t>
            </a:r>
            <a:r>
              <a:rPr lang="en-US" baseline="0" dirty="0" err="1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postcondition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. Not by changing the value field but</a:t>
            </a: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By changing the pointers.</a:t>
            </a: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40B2-A2FF-4AD6-A634-DC973FAFDE06}" type="slidenum">
              <a:rPr lang="en-US"/>
              <a:pPr/>
              <a:t>21</a:t>
            </a:fld>
            <a:endParaRPr lang="en-US"/>
          </a:p>
        </p:txBody>
      </p:sp>
      <p:sp>
        <p:nvSpPr>
          <p:cNvPr id="1740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88">
              <a:spcBef>
                <a:spcPts val="476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This task is easier to do if we draw a picture of what the list looks like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before and after each iteration of a loop.</a:t>
            </a:r>
            <a:endParaRPr lang="en-US" dirty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40B2-A2FF-4AD6-A634-DC973FAFDE06}" type="slidenum">
              <a:rPr lang="en-US"/>
              <a:pPr/>
              <a:t>22</a:t>
            </a:fld>
            <a:endParaRPr lang="en-US"/>
          </a:p>
        </p:txBody>
      </p:sp>
      <p:sp>
        <p:nvSpPr>
          <p:cNvPr id="1740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If we intend to change the </a:t>
            </a:r>
            <a:r>
              <a:rPr lang="en-US" baseline="0" dirty="0" err="1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succ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fields one at a time, starting at the beginning, we need two linked list, one</a:t>
            </a: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Containing the already-reversed portion and the other containing the still-to-be reversed part.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So, in a real sense, we are combining the pre- and post-conditions.</a:t>
            </a:r>
            <a:endParaRPr lang="en-US" dirty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40B2-A2FF-4AD6-A634-DC973FAFDE06}" type="slidenum">
              <a:rPr lang="en-US"/>
              <a:pPr/>
              <a:t>23</a:t>
            </a:fld>
            <a:endParaRPr lang="en-US"/>
          </a:p>
        </p:txBody>
      </p:sp>
      <p:sp>
        <p:nvSpPr>
          <p:cNvPr id="1740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88">
              <a:spcBef>
                <a:spcPts val="476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We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start with the precondition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275588" indent="-228600">
              <a:spcBef>
                <a:spcPts val="476"/>
              </a:spcBef>
              <a:buAutoNum type="arabicPeriod"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We now draw the part of the list that has been reversed. This looks like the </a:t>
            </a:r>
            <a:r>
              <a:rPr lang="en-US" baseline="0" dirty="0" err="1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postcondition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.</a:t>
            </a:r>
          </a:p>
          <a:p>
            <a:pPr marL="275588" indent="-228600">
              <a:spcBef>
                <a:spcPts val="476"/>
              </a:spcBef>
              <a:buAutoNum type="arabicPeriod"/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275588" indent="-228600">
              <a:spcBef>
                <a:spcPts val="476"/>
              </a:spcBef>
              <a:buAutoNum type="arabicPeriod"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We now draw the part of the list that is still to be reversed. This looks like the precondition.</a:t>
            </a:r>
          </a:p>
          <a:p>
            <a:pPr marL="275588" indent="-228600">
              <a:spcBef>
                <a:spcPts val="476"/>
              </a:spcBef>
              <a:buAutoNum type="arabicPeriod"/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275588" indent="-228600">
              <a:spcBef>
                <a:spcPts val="476"/>
              </a:spcBef>
              <a:buAutoNum type="arabicPeriod"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We call this the “loop invariant” –invariant because it is always true. Many times, we can best</a:t>
            </a:r>
          </a:p>
          <a:p>
            <a:pPr marL="46988" indent="0">
              <a:spcBef>
                <a:spcPts val="476"/>
              </a:spcBef>
              <a:buNone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Can best develop a loop by first combining the pre and post conditions to form the loop invariant:</a:t>
            </a:r>
          </a:p>
          <a:p>
            <a:pPr marL="46988" indent="0">
              <a:spcBef>
                <a:spcPts val="476"/>
              </a:spcBef>
              <a:buNone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A general picture that will be true before and after each iteration.</a:t>
            </a: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40B2-A2FF-4AD6-A634-DC973FAFDE06}" type="slidenum">
              <a:rPr lang="en-US"/>
              <a:pPr/>
              <a:t>24</a:t>
            </a:fld>
            <a:endParaRPr lang="en-US"/>
          </a:p>
        </p:txBody>
      </p:sp>
      <p:sp>
        <p:nvSpPr>
          <p:cNvPr id="1740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88">
              <a:spcBef>
                <a:spcPts val="476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We removed the values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from the invariant because we are not touching them. We put in names p1, p2, p3, p4 because we will be using them.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There are two variables, the head of the reversed part and the head of the </a:t>
            </a:r>
            <a:r>
              <a:rPr lang="en-US" baseline="0" dirty="0" err="1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unreversed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part. So we have to introduce a local variable.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275588" indent="-228600">
              <a:spcBef>
                <a:spcPts val="476"/>
              </a:spcBef>
              <a:buAutoNum type="arabicPeriod"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We let head be the reversed part and</a:t>
            </a:r>
          </a:p>
          <a:p>
            <a:pPr marL="275588" indent="-228600">
              <a:spcBef>
                <a:spcPts val="476"/>
              </a:spcBef>
              <a:buAutoNum type="arabicPeriod"/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275588" indent="-228600">
              <a:spcBef>
                <a:spcPts val="476"/>
              </a:spcBef>
              <a:buAutoNum type="arabicPeriod"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new variable u be the </a:t>
            </a:r>
            <a:r>
              <a:rPr lang="en-US" baseline="0" dirty="0" err="1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unreversed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part.</a:t>
            </a:r>
            <a:endParaRPr lang="en-US" dirty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40B2-A2FF-4AD6-A634-DC973FAFDE06}" type="slidenum">
              <a:rPr lang="en-US"/>
              <a:pPr/>
              <a:t>25</a:t>
            </a:fld>
            <a:endParaRPr lang="en-US"/>
          </a:p>
        </p:txBody>
      </p:sp>
      <p:sp>
        <p:nvSpPr>
          <p:cNvPr id="1740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88">
              <a:spcBef>
                <a:spcPts val="476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We have to figure out how to make the picture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true initially. This requires looking at the precondition,</a:t>
            </a: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so we have deleted the </a:t>
            </a:r>
            <a:r>
              <a:rPr lang="en-US" baseline="0" dirty="0" err="1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postcondition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. 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 marR="0" indent="0" algn="l" defTabSz="914400" rtl="0" eaLnBrk="1" fontAlgn="base" latinLnBrk="0" hangingPunct="1">
              <a:lnSpc>
                <a:spcPct val="100000"/>
              </a:lnSpc>
              <a:spcBef>
                <a:spcPts val="47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1. Initially everything remains to be reversed, so u has to be head.</a:t>
            </a:r>
            <a:endParaRPr lang="en-US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Initially, nothing is reversed, so head has to be null. </a:t>
            </a:r>
            <a:endParaRPr lang="en-US" dirty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40B2-A2FF-4AD6-A634-DC973FAFDE06}" type="slidenum">
              <a:rPr lang="en-US"/>
              <a:pPr/>
              <a:t>26</a:t>
            </a:fld>
            <a:endParaRPr lang="en-US"/>
          </a:p>
        </p:txBody>
      </p:sp>
      <p:sp>
        <p:nvSpPr>
          <p:cNvPr id="1740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88">
              <a:spcBef>
                <a:spcPts val="476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To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find out when to stop, we have to compare the </a:t>
            </a:r>
            <a:r>
              <a:rPr lang="en-US" baseline="0" dirty="0" err="1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postcondition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to the invariant.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275588" indent="-228600">
              <a:spcBef>
                <a:spcPts val="476"/>
              </a:spcBef>
              <a:buAutoNum type="arabicPeriod"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Upon termination, the </a:t>
            </a:r>
            <a:r>
              <a:rPr lang="en-US" baseline="0" dirty="0" err="1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unreversed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part is empty, which means that u == null.</a:t>
            </a:r>
            <a:b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</a:b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That means the loop has to continue as long as u is not null.</a:t>
            </a:r>
          </a:p>
          <a:p>
            <a:pPr marL="275588" indent="-228600">
              <a:spcBef>
                <a:spcPts val="476"/>
              </a:spcBef>
              <a:buAutoNum type="arabicPeriod"/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275588" indent="-228600">
              <a:spcBef>
                <a:spcPts val="476"/>
              </a:spcBef>
              <a:buAutoNum type="arabicPeriod"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So here is the loop condition.</a:t>
            </a:r>
          </a:p>
          <a:p>
            <a:pPr marL="275588" indent="-228600">
              <a:spcBef>
                <a:spcPts val="476"/>
              </a:spcBef>
              <a:buAutoNum type="arabicPeriod"/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275588" indent="-228600">
              <a:spcBef>
                <a:spcPts val="476"/>
              </a:spcBef>
              <a:buAutoNum type="arabicPeriod"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Golly, it certainly is easy to figure these out when we have good pictures.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840B2-A2FF-4AD6-A634-DC973FAFDE06}" type="slidenum">
              <a:rPr lang="en-US"/>
              <a:pPr/>
              <a:t>27</a:t>
            </a:fld>
            <a:endParaRPr lang="en-US"/>
          </a:p>
        </p:txBody>
      </p:sp>
      <p:sp>
        <p:nvSpPr>
          <p:cNvPr id="1740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0" y="4560570"/>
            <a:ext cx="5852160" cy="432054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46988">
              <a:spcBef>
                <a:spcPts val="476"/>
              </a:spcBef>
            </a:pPr>
            <a:r>
              <a:rPr lang="en-US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The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body of the loop has to remove the first node in list u and put it on the beginning of list head.</a:t>
            </a: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Here’s what the list looks like at each iteration.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1. Let’s draw what the two lists look like after that has been done!.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Look: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 marR="0" indent="0" algn="l" defTabSz="914400" rtl="0" eaLnBrk="1" fontAlgn="base" latinLnBrk="0" hangingPunct="1">
              <a:lnSpc>
                <a:spcPct val="100000"/>
              </a:lnSpc>
              <a:spcBef>
                <a:spcPts val="47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What’s in u (that’s p3) belongs in head.</a:t>
            </a:r>
          </a:p>
          <a:p>
            <a:pPr marL="46988" marR="0" indent="0" algn="l" defTabSz="914400" rtl="0" eaLnBrk="1" fontAlgn="base" latinLnBrk="0" hangingPunct="1">
              <a:lnSpc>
                <a:spcPct val="100000"/>
              </a:lnSpc>
              <a:spcBef>
                <a:spcPts val="476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What’s in the </a:t>
            </a:r>
            <a:r>
              <a:rPr lang="en-US" baseline="0" dirty="0" err="1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succ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field of p3 (that’s p2) belongs in u.</a:t>
            </a: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What’s in head  (that’s p1) belongs in the </a:t>
            </a:r>
            <a:r>
              <a:rPr lang="en-US" baseline="0" dirty="0" err="1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succ</a:t>
            </a: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 field of node p3.</a:t>
            </a: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So it’s a 3-way swap. For that, we have to introduce a temporary variable, t</a:t>
            </a:r>
          </a:p>
          <a:p>
            <a:pPr marL="46988">
              <a:spcBef>
                <a:spcPts val="476"/>
              </a:spcBef>
            </a:pPr>
            <a:endParaRPr lang="en-US" baseline="0" dirty="0" smtClean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  <a:p>
            <a:pPr marL="46988">
              <a:spcBef>
                <a:spcPts val="476"/>
              </a:spcBef>
            </a:pPr>
            <a:r>
              <a:rPr lang="en-US" baseline="0" dirty="0" smtClean="0">
                <a:solidFill>
                  <a:srgbClr val="000000"/>
                </a:solidFill>
                <a:cs typeface="Times New Roman" charset="0"/>
                <a:sym typeface="Times New Roman" charset="0"/>
              </a:rPr>
              <a:t>2. Then we can write the 3-way swap.</a:t>
            </a:r>
          </a:p>
          <a:p>
            <a:pPr marL="46988">
              <a:spcBef>
                <a:spcPts val="476"/>
              </a:spcBef>
            </a:pPr>
            <a:endParaRPr lang="en-US" dirty="0">
              <a:solidFill>
                <a:srgbClr val="000000"/>
              </a:solidFill>
              <a:cs typeface="Times New Roman" charset="0"/>
              <a:sym typeface="Times New Roman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Danaus</a:t>
            </a:r>
            <a:r>
              <a:rPr lang="en-US" baseline="0" dirty="0" smtClean="0"/>
              <a:t> and A3. Put more on the slide </a:t>
            </a:r>
            <a:r>
              <a:rPr lang="en-US" baseline="0" smtClean="0"/>
              <a:t>as you see fit.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959A6-2CC2-4DC1-B673-0733EB3AD844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1770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Both</a:t>
            </a:r>
            <a:r>
              <a:rPr lang="en-US" baseline="0" dirty="0" smtClean="0"/>
              <a:t> asymptotic complexity and loop invariant are general concepts that we use to define, develop, present, and and analyze various data structures.</a:t>
            </a:r>
          </a:p>
          <a:p>
            <a:r>
              <a:rPr lang="en-US" baseline="0" dirty="0" smtClean="0"/>
              <a:t>The phrase “data structure” means simply some well defined way of structuring data. An array is a data structure. A singly linked list is a data structure.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959A6-2CC2-4DC1-B673-0733EB3AD844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4658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There really is no need for the term ADT, since it is basically a type: a set of values together with operations on them.</a:t>
            </a:r>
          </a:p>
          <a:p>
            <a:r>
              <a:rPr lang="en-US" dirty="0" smtClean="0"/>
              <a:t>The word “abstract” is used because, in defining an</a:t>
            </a:r>
            <a:r>
              <a:rPr lang="en-US" baseline="0" dirty="0" smtClean="0"/>
              <a:t> ADT, we don’t give an implementation, we just define the “</a:t>
            </a:r>
            <a:r>
              <a:rPr lang="en-US" baseline="0" dirty="0" err="1" smtClean="0"/>
              <a:t>behaviour</a:t>
            </a:r>
            <a:r>
              <a:rPr lang="en-US" baseline="0" dirty="0" smtClean="0"/>
              <a:t>”</a:t>
            </a:r>
          </a:p>
          <a:p>
            <a:r>
              <a:rPr lang="en-US" baseline="0" dirty="0" smtClean="0"/>
              <a:t>that is required by defining the operation operations on the values –giving a specification of those values.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Set is a mathematical concept; it just means a bunch of DIFFERENT values. A bag or </a:t>
            </a:r>
            <a:r>
              <a:rPr lang="en-US" baseline="0" dirty="0" err="1" smtClean="0"/>
              <a:t>multiset</a:t>
            </a:r>
            <a:r>
              <a:rPr lang="en-US" baseline="0" dirty="0" smtClean="0"/>
              <a:t> is a bunch of values in which the same value map appear many times.</a:t>
            </a:r>
          </a:p>
          <a:p>
            <a:r>
              <a:rPr lang="en-US" baseline="0" dirty="0" smtClean="0"/>
              <a:t>E.g. We can have a bag of coins. There may be many quarters in it, many nickels. But a set of coins has at most one quarter, at most one nickel.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959A6-2CC2-4DC1-B673-0733EB3AD844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80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</a:t>
            </a:r>
            <a:r>
              <a:rPr lang="en-US" baseline="0" dirty="0" smtClean="0"/>
              <a:t> to make sure they know that set is the mathematical thing they should already know about it. No duplicates.</a:t>
            </a:r>
          </a:p>
          <a:p>
            <a:r>
              <a:rPr lang="en-US" baseline="0" dirty="0" smtClean="0"/>
              <a:t>If it may continue duplicates, we call it a BAG.</a:t>
            </a:r>
          </a:p>
          <a:p>
            <a:endParaRPr lang="en-US" baseline="0" dirty="0" smtClean="0"/>
          </a:p>
          <a:p>
            <a:r>
              <a:rPr lang="en-US" baseline="0" dirty="0" smtClean="0"/>
              <a:t>“Constant time” means that the time it takes, or the number of operations it takes to do it, is bounded above by some</a:t>
            </a:r>
          </a:p>
          <a:p>
            <a:r>
              <a:rPr lang="en-US" baseline="0" dirty="0" smtClean="0"/>
              <a:t>Constant. It means that the time cannot depend on the size of the set.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Expected or average time: If you took a look at all possible sets and tried to add an element, this is the average time.</a:t>
            </a:r>
          </a:p>
          <a:p>
            <a:r>
              <a:rPr lang="en-US" baseline="0" dirty="0" smtClean="0"/>
              <a:t>You might think that it depends on the size of the set –how can you expect to tell whether a value is in the set in constant</a:t>
            </a:r>
          </a:p>
          <a:p>
            <a:r>
              <a:rPr lang="en-US" baseline="0" dirty="0" smtClean="0"/>
              <a:t>Time? You might have to look at all values in the set.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There is a technique called hashing that allows us to implement these operations in expected constant time. We will</a:t>
            </a:r>
          </a:p>
          <a:p>
            <a:r>
              <a:rPr lang="en-US" baseline="0" dirty="0" smtClean="0"/>
              <a:t>introduce it to you later on in a recitation.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Later, we formally define what “constant time” means.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959A6-2CC2-4DC1-B673-0733EB3AD844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632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class that implements set&lt;E&gt; must implement all its methods. This is called ”generics”.</a:t>
            </a:r>
          </a:p>
          <a:p>
            <a:r>
              <a:rPr lang="en-US" dirty="0" smtClean="0"/>
              <a:t>Class</a:t>
            </a:r>
            <a:r>
              <a:rPr lang="en-US" baseline="0" dirty="0" smtClean="0"/>
              <a:t> Vector came with the first Java implementation back in the mid-1990s. Later, the Java people developed</a:t>
            </a:r>
          </a:p>
          <a:p>
            <a:r>
              <a:rPr lang="en-US" baseline="0" dirty="0" smtClean="0"/>
              <a:t>A comprehensive set of of classes to define and implement sets, lists, etc. They did</a:t>
            </a:r>
          </a:p>
          <a:p>
            <a:r>
              <a:rPr lang="en-US" baseline="0" dirty="0" smtClean="0"/>
              <a:t>Update Vector a bit, but for backwards compatibility they could not change it completely the way they wanted.</a:t>
            </a:r>
          </a:p>
          <a:p>
            <a:r>
              <a:rPr lang="en-US" baseline="0" dirty="0" smtClean="0"/>
              <a:t>So they also created </a:t>
            </a:r>
            <a:r>
              <a:rPr lang="en-US" baseline="0" dirty="0" err="1" smtClean="0"/>
              <a:t>ArrayList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959A6-2CC2-4DC1-B673-0733EB3AD844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029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Here’s one way to implement a list in an array. You</a:t>
            </a:r>
            <a:r>
              <a:rPr lang="en-US" baseline="0" dirty="0" smtClean="0"/>
              <a:t> need TWO variables: the array and the size.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1. Note that the class invariant says where the list values are in the array.</a:t>
            </a:r>
          </a:p>
          <a:p>
            <a:endParaRPr lang="en-US" baseline="0" dirty="0" smtClean="0"/>
          </a:p>
          <a:p>
            <a:r>
              <a:rPr lang="en-US" baseline="0" dirty="0" smtClean="0"/>
              <a:t>2. Note that there is a way to increase the array size when the array gets full. It is expensive, but it can be done.</a:t>
            </a:r>
          </a:p>
          <a:p>
            <a:r>
              <a:rPr lang="en-US" baseline="0" dirty="0" smtClean="0"/>
              <a:t>We can look at such an implementation later.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959A6-2CC2-4DC1-B673-0733EB3AD844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907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Any class that implements set&lt;E&gt; must implement all its methods.</a:t>
            </a:r>
          </a:p>
          <a:p>
            <a:endParaRPr lang="en-US" dirty="0" smtClean="0"/>
          </a:p>
          <a:p>
            <a:r>
              <a:rPr lang="en-US" dirty="0" smtClean="0"/>
              <a:t>You know all about linked lists now, since you implemented one for assignment A2.</a:t>
            </a:r>
          </a:p>
          <a:p>
            <a:r>
              <a:rPr lang="en-US" dirty="0" smtClean="0"/>
              <a:t>Now you see that there exists</a:t>
            </a:r>
            <a:r>
              <a:rPr lang="en-US" baseline="0" dirty="0" smtClean="0"/>
              <a:t> a class in Java that you can use to use a doubly linked list.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959A6-2CC2-4DC1-B673-0733EB3AD844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02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Two</a:t>
            </a:r>
            <a:r>
              <a:rPr lang="en-US" baseline="0" dirty="0" smtClean="0"/>
              <a:t> special kinds of lists are the stack and the queue.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Stack: LIFO. Example, the stack of trays in the cafeteria –you always take the top one.</a:t>
            </a:r>
          </a:p>
          <a:p>
            <a:r>
              <a:rPr lang="en-US" baseline="0" dirty="0" smtClean="0"/>
              <a:t>Example: The stack of frames for method calls that are being executed but have not finished.</a:t>
            </a:r>
          </a:p>
          <a:p>
            <a:endParaRPr lang="en-US" baseline="0" dirty="0" smtClean="0"/>
          </a:p>
          <a:p>
            <a:pPr marL="228600" indent="-228600">
              <a:buAutoNum type="arabicPeriod"/>
            </a:pPr>
            <a:r>
              <a:rPr lang="en-US" baseline="0" dirty="0" smtClean="0"/>
              <a:t>Pop removes and returns the top stack value; peek gives you the value without removing it.</a:t>
            </a:r>
          </a:p>
          <a:p>
            <a:pPr marL="0" indent="0">
              <a:buNone/>
            </a:pPr>
            <a:endParaRPr lang="en-US" baseline="0" dirty="0" smtClean="0"/>
          </a:p>
          <a:p>
            <a:pPr marL="0" indent="0">
              <a:buNone/>
            </a:pPr>
            <a:r>
              <a:rPr lang="en-US" baseline="0" dirty="0" smtClean="0"/>
              <a:t>2. Interesting: class Stack is implemented using a Vector, which is a more general implementation of a list!</a:t>
            </a:r>
          </a:p>
          <a:p>
            <a:endParaRPr lang="en-US" baseline="0" dirty="0" smtClean="0"/>
          </a:p>
          <a:p>
            <a:r>
              <a:rPr lang="en-US" baseline="0" dirty="0" smtClean="0"/>
              <a:t>3. Queue: We in America stand on a line to buy tickets for something. The British stand in a queue.</a:t>
            </a:r>
          </a:p>
          <a:p>
            <a:r>
              <a:rPr lang="en-US" baseline="0" dirty="0" smtClean="0"/>
              <a:t>It’s a first-in-first-out structure –the person at the head of the queue.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4959A6-2CC2-4DC1-B673-0733EB3AD84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802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2/25/14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6C6A503-9122-4E93-A4B4-7410E404E0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2/25/14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904F0-10FD-45AD-8F4F-8CFE6EEE47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3A271A1-F6D6-438B-A432-4747EE7ECD40}" type="datetimeFigureOut">
              <a:rPr lang="en-US" smtClean="0"/>
              <a:pPr/>
              <a:t>2/25/14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1033519-28F7-4058-9EC5-EC28C3CEA6A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2/25/14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634D180-EE11-4E27-8372-9868D38D722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2/25/14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A0B1DB41-62F8-43FD-B90E-0395AB349DC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2/25/14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677C1D9-AFAC-4719-9F93-6391FAA785A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3A271A1-F6D6-438B-A432-4747EE7ECD40}" type="datetimeFigureOut">
              <a:rPr lang="en-US" smtClean="0"/>
              <a:pPr/>
              <a:t>2/25/14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C3AA92E-9305-45E1-8775-754C74D82A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2/25/14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29573CC-7A34-4C3A-8E02-369043C5F9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2/25/14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878F07F-DEF4-473A-83EA-71882CF0E1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271A1-F6D6-438B-A432-4747EE7ECD40}" type="datetimeFigureOut">
              <a:rPr lang="en-US" smtClean="0"/>
              <a:pPr/>
              <a:t>2/25/14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1E4D5D0-211D-4E06-A02A-F355210EBBB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3A271A1-F6D6-438B-A432-4747EE7ECD40}" type="datetimeFigureOut">
              <a:rPr lang="en-US" smtClean="0"/>
              <a:pPr/>
              <a:t>2/25/14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DD1B77B4-B048-417A-A779-109CB601B98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A271A1-F6D6-438B-A432-4747EE7ECD40}" type="datetimeFigureOut">
              <a:rPr lang="en-US" smtClean="0"/>
              <a:pPr/>
              <a:t>2/25/14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01E01F3-56FE-48F9-8291-70F50270AE3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4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4" Type="http://schemas.openxmlformats.org/officeDocument/2006/relationships/image" Target="../media/image6.jpeg"/><Relationship Id="rId5" Type="http://schemas.openxmlformats.org/officeDocument/2006/relationships/image" Target="../media/image7.jpeg"/><Relationship Id="rId6" Type="http://schemas.openxmlformats.org/officeDocument/2006/relationships/image" Target="../media/image8.jpeg"/><Relationship Id="rId7" Type="http://schemas.openxmlformats.org/officeDocument/2006/relationships/image" Target="../media/image9.jpeg"/><Relationship Id="rId8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ln/>
        </p:spPr>
        <p:txBody>
          <a:bodyPr rIns="132080"/>
          <a:lstStyle/>
          <a:p>
            <a:r>
              <a:rPr lang="en-US" dirty="0" smtClean="0"/>
              <a:t>Abstract Data Types</a:t>
            </a:r>
            <a:br>
              <a:rPr lang="en-US" dirty="0" smtClean="0"/>
            </a:br>
            <a:r>
              <a:rPr lang="en-US" dirty="0" smtClean="0"/>
              <a:t>Sets, lists, trees, etc.</a:t>
            </a:r>
            <a:endParaRPr lang="en-US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ln/>
        </p:spPr>
        <p:txBody>
          <a:bodyPr rIns="132080">
            <a:normAutofit fontScale="77500" lnSpcReduction="20000"/>
          </a:bodyPr>
          <a:lstStyle/>
          <a:p>
            <a:r>
              <a:rPr lang="en-US" dirty="0"/>
              <a:t>Lecture </a:t>
            </a:r>
            <a:r>
              <a:rPr lang="en-US" dirty="0" smtClean="0"/>
              <a:t>9</a:t>
            </a:r>
            <a:endParaRPr lang="en-US" dirty="0"/>
          </a:p>
          <a:p>
            <a:r>
              <a:rPr lang="en-US" dirty="0"/>
              <a:t>CS2110 – </a:t>
            </a:r>
            <a:r>
              <a:rPr lang="en-US" dirty="0" smtClean="0"/>
              <a:t>Fall 2013</a:t>
            </a:r>
            <a:endParaRPr lang="en-US" dirty="0"/>
          </a:p>
        </p:txBody>
      </p:sp>
      <p:pic>
        <p:nvPicPr>
          <p:cNvPr id="1026" name="Picture 2" descr="http://www.thepearloutlet.com/buypearls_images/Tahitian_pearl_neckla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86540"/>
            <a:ext cx="2352675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sz="3200" dirty="0" smtClean="0"/>
              <a:t>Java Collections Framework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4DAB0D6-4216-4136-878A-17972DF7931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371600"/>
            <a:ext cx="8153400" cy="4114800"/>
          </a:xfrm>
          <a:ln/>
        </p:spPr>
        <p:txBody>
          <a:bodyPr rIns="132080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/>
              <a:t>Java comes with a bunch of interfaces and classes for implementing some ADTs like sets, lists, trees. Makes it EASY to use these things. Defined in package </a:t>
            </a:r>
            <a:r>
              <a:rPr lang="en-US" sz="2400" dirty="0" err="1" smtClean="0">
                <a:solidFill>
                  <a:srgbClr val="800000"/>
                </a:solidFill>
              </a:rPr>
              <a:t>java.uti</a:t>
            </a:r>
            <a:r>
              <a:rPr lang="en-US" sz="2400" dirty="0" err="1" smtClean="0"/>
              <a:t>l</a:t>
            </a:r>
            <a:r>
              <a:rPr lang="en-US" sz="2400" dirty="0" smtClean="0"/>
              <a:t>.</a:t>
            </a:r>
            <a:endParaRPr lang="en-US" sz="2400" dirty="0"/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Homework</a:t>
            </a:r>
            <a:r>
              <a:rPr lang="en-US" sz="2400" dirty="0" smtClean="0"/>
              <a:t>: Peruse these two classes in the API package: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 dirty="0" err="1" smtClean="0">
                <a:solidFill>
                  <a:srgbClr val="800000"/>
                </a:solidFill>
              </a:rPr>
              <a:t>ArrayList</a:t>
            </a:r>
            <a:r>
              <a:rPr lang="en-US" sz="2400" dirty="0" smtClean="0">
                <a:solidFill>
                  <a:srgbClr val="800000"/>
                </a:solidFill>
              </a:rPr>
              <a:t>&lt;E&gt;</a:t>
            </a:r>
            <a:r>
              <a:rPr lang="en-US" sz="2400" dirty="0" smtClean="0"/>
              <a:t>: 	Implement a list or sequence –</a:t>
            </a:r>
            <a:r>
              <a:rPr lang="en-US" sz="2400" dirty="0" smtClean="0">
                <a:solidFill>
                  <a:srgbClr val="FF0000"/>
                </a:solidFill>
              </a:rPr>
              <a:t>some</a:t>
            </a:r>
            <a:r>
              <a:rPr lang="en-US" sz="2400" dirty="0" smtClean="0"/>
              <a:t> methods: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>
                <a:solidFill>
                  <a:srgbClr val="008000"/>
                </a:solidFill>
              </a:rPr>
              <a:t>add(e)         add(</a:t>
            </a:r>
            <a:r>
              <a:rPr lang="en-US" sz="2400" dirty="0" err="1" smtClean="0">
                <a:solidFill>
                  <a:srgbClr val="008000"/>
                </a:solidFill>
              </a:rPr>
              <a:t>i</a:t>
            </a:r>
            <a:r>
              <a:rPr lang="en-US" sz="2400" dirty="0" smtClean="0">
                <a:solidFill>
                  <a:srgbClr val="008000"/>
                </a:solidFill>
              </a:rPr>
              <a:t>, e)       remove</a:t>
            </a:r>
            <a:r>
              <a:rPr lang="en-US" sz="2400" dirty="0">
                <a:solidFill>
                  <a:srgbClr val="008000"/>
                </a:solidFill>
              </a:rPr>
              <a:t>(</a:t>
            </a:r>
            <a:r>
              <a:rPr lang="en-US" sz="2400" dirty="0" err="1">
                <a:solidFill>
                  <a:srgbClr val="008000"/>
                </a:solidFill>
              </a:rPr>
              <a:t>i</a:t>
            </a:r>
            <a:r>
              <a:rPr lang="en-US" sz="2400" dirty="0" smtClean="0">
                <a:solidFill>
                  <a:srgbClr val="008000"/>
                </a:solidFill>
              </a:rPr>
              <a:t>)     remove(e)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</a:rPr>
              <a:t>           </a:t>
            </a:r>
            <a:r>
              <a:rPr lang="en-US" sz="2400" dirty="0" err="1">
                <a:solidFill>
                  <a:srgbClr val="008000"/>
                </a:solidFill>
              </a:rPr>
              <a:t>indexOf</a:t>
            </a:r>
            <a:r>
              <a:rPr lang="en-US" sz="2400" dirty="0">
                <a:solidFill>
                  <a:srgbClr val="008000"/>
                </a:solidFill>
              </a:rPr>
              <a:t>(e</a:t>
            </a:r>
            <a:r>
              <a:rPr lang="en-US" sz="2400" dirty="0" smtClean="0">
                <a:solidFill>
                  <a:srgbClr val="008000"/>
                </a:solidFill>
              </a:rPr>
              <a:t>)   </a:t>
            </a:r>
            <a:r>
              <a:rPr lang="en-US" sz="2400" dirty="0" err="1" smtClean="0">
                <a:solidFill>
                  <a:srgbClr val="008000"/>
                </a:solidFill>
              </a:rPr>
              <a:t>lastIndexOf</a:t>
            </a:r>
            <a:r>
              <a:rPr lang="en-US" sz="2400" dirty="0" smtClean="0">
                <a:solidFill>
                  <a:srgbClr val="008000"/>
                </a:solidFill>
              </a:rPr>
              <a:t>(e)                 contains(e)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          get(</a:t>
            </a:r>
            <a:r>
              <a:rPr lang="en-US" sz="2400" dirty="0" err="1" smtClean="0">
                <a:solidFill>
                  <a:srgbClr val="008000"/>
                </a:solidFill>
              </a:rPr>
              <a:t>i</a:t>
            </a:r>
            <a:r>
              <a:rPr lang="en-US" sz="2400" dirty="0" smtClean="0">
                <a:solidFill>
                  <a:srgbClr val="008000"/>
                </a:solidFill>
              </a:rPr>
              <a:t>)           set(</a:t>
            </a:r>
            <a:r>
              <a:rPr lang="en-US" sz="2400" dirty="0" err="1" smtClean="0">
                <a:solidFill>
                  <a:srgbClr val="008000"/>
                </a:solidFill>
              </a:rPr>
              <a:t>i</a:t>
            </a:r>
            <a:r>
              <a:rPr lang="en-US" sz="2400" dirty="0" smtClean="0">
                <a:solidFill>
                  <a:srgbClr val="008000"/>
                </a:solidFill>
              </a:rPr>
              <a:t>, e)          size()          </a:t>
            </a:r>
            <a:r>
              <a:rPr lang="en-US" sz="2400" dirty="0" err="1" smtClean="0">
                <a:solidFill>
                  <a:srgbClr val="008000"/>
                </a:solidFill>
              </a:rPr>
              <a:t>isEmpty</a:t>
            </a:r>
            <a:r>
              <a:rPr lang="en-US" sz="2400" dirty="0" smtClean="0">
                <a:solidFill>
                  <a:srgbClr val="008000"/>
                </a:solidFill>
              </a:rPr>
              <a:t>()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Vector&lt;E&gt;</a:t>
            </a:r>
            <a:r>
              <a:rPr lang="en-US" sz="2400" dirty="0" smtClean="0"/>
              <a:t>: Like </a:t>
            </a:r>
            <a:r>
              <a:rPr lang="en-US" sz="2400" dirty="0" err="1" smtClean="0"/>
              <a:t>ArrayList</a:t>
            </a:r>
            <a:r>
              <a:rPr lang="en-US" sz="2400" dirty="0" smtClean="0"/>
              <a:t>, but an older class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62600" y="5410200"/>
            <a:ext cx="286944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i</a:t>
            </a:r>
            <a:r>
              <a:rPr lang="en-US" dirty="0" smtClean="0"/>
              <a:t>: a position. First is 0</a:t>
            </a:r>
          </a:p>
          <a:p>
            <a:r>
              <a:rPr lang="en-US" dirty="0"/>
              <a:t>e</a:t>
            </a:r>
            <a:r>
              <a:rPr lang="en-US" dirty="0" smtClean="0"/>
              <a:t>: an object of class 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5562600"/>
            <a:ext cx="3433951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They </a:t>
            </a:r>
            <a:r>
              <a:rPr lang="en-US" dirty="0"/>
              <a:t> </a:t>
            </a:r>
            <a:r>
              <a:rPr lang="en-US" dirty="0" smtClean="0"/>
              <a:t>use an array to implement the list!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34861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 smtClean="0"/>
              <a:t>Maintaining a list in an array</a:t>
            </a:r>
            <a:endParaRPr lang="en-US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589567"/>
            <a:ext cx="7315200" cy="2144233"/>
          </a:xfrm>
          <a:ln/>
        </p:spPr>
        <p:txBody>
          <a:bodyPr rIns="132080">
            <a:normAutofit/>
          </a:bodyPr>
          <a:lstStyle/>
          <a:p>
            <a:pPr marL="406400" lvl="1" indent="-354013"/>
            <a:r>
              <a:rPr lang="en-US" sz="2400" dirty="0" smtClean="0"/>
              <a:t>Must </a:t>
            </a:r>
            <a:r>
              <a:rPr lang="en-US" sz="2400" dirty="0"/>
              <a:t>specify array size </a:t>
            </a:r>
            <a:r>
              <a:rPr lang="en-US" sz="2400" dirty="0" smtClean="0"/>
              <a:t>at creation</a:t>
            </a:r>
          </a:p>
          <a:p>
            <a:pPr marL="406400" lvl="1" indent="-354013"/>
            <a:r>
              <a:rPr lang="en-US" sz="2400" dirty="0" smtClean="0"/>
              <a:t>Need a variable to contain the number of elements</a:t>
            </a:r>
            <a:endParaRPr lang="en-US" sz="2400" dirty="0"/>
          </a:p>
          <a:p>
            <a:pPr marL="406400" lvl="1" indent="-354013"/>
            <a:r>
              <a:rPr lang="en-US" sz="2400" dirty="0"/>
              <a:t>Insert, delete require moving elements</a:t>
            </a:r>
          </a:p>
          <a:p>
            <a:pPr marL="406400" lvl="1" indent="-354013"/>
            <a:r>
              <a:rPr lang="en-US" sz="2400" dirty="0"/>
              <a:t>Must copy array to a larger array when it gets full</a:t>
            </a:r>
          </a:p>
        </p:txBody>
      </p:sp>
      <p:sp>
        <p:nvSpPr>
          <p:cNvPr id="34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67B47091-B96C-433C-BE1E-FDC5220F42B3}" type="slidenum">
              <a:rPr lang="en-US"/>
              <a:pPr/>
              <a:t>11</a:t>
            </a:fld>
            <a:endParaRPr lang="en-US"/>
          </a:p>
        </p:txBody>
      </p:sp>
      <p:grpSp>
        <p:nvGrpSpPr>
          <p:cNvPr id="7172" name="Group 4"/>
          <p:cNvGrpSpPr>
            <a:grpSpLocks/>
          </p:cNvGrpSpPr>
          <p:nvPr/>
        </p:nvGrpSpPr>
        <p:grpSpPr bwMode="auto">
          <a:xfrm>
            <a:off x="1371600" y="4648200"/>
            <a:ext cx="2286000" cy="396875"/>
            <a:chOff x="0" y="0"/>
            <a:chExt cx="1440" cy="250"/>
          </a:xfrm>
        </p:grpSpPr>
        <p:sp>
          <p:nvSpPr>
            <p:cNvPr id="7173" name="Rectangle 5"/>
            <p:cNvSpPr>
              <a:spLocks/>
            </p:cNvSpPr>
            <p:nvPr/>
          </p:nvSpPr>
          <p:spPr bwMode="auto">
            <a:xfrm>
              <a:off x="40" y="26"/>
              <a:ext cx="1186" cy="2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0" tIns="0" rIns="40639" bIns="0">
              <a:spAutoFit/>
            </a:bodyPr>
            <a:lstStyle/>
            <a:p>
              <a:pPr marL="39688"/>
              <a:r>
                <a:rPr lang="en-US" sz="1800" dirty="0">
                  <a:solidFill>
                    <a:schemeClr val="tx1"/>
                  </a:solidFill>
                  <a:latin typeface="Arial" charset="0"/>
                  <a:cs typeface="Arial" charset="0"/>
                  <a:sym typeface="Arial" charset="0"/>
                </a:rPr>
                <a:t>24   -7   87   78   </a:t>
              </a:r>
            </a:p>
          </p:txBody>
        </p:sp>
        <p:sp>
          <p:nvSpPr>
            <p:cNvPr id="7174" name="Rectangle 6"/>
            <p:cNvSpPr>
              <a:spLocks/>
            </p:cNvSpPr>
            <p:nvPr/>
          </p:nvSpPr>
          <p:spPr bwMode="auto">
            <a:xfrm>
              <a:off x="0" y="0"/>
              <a:ext cx="1440" cy="242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7175" name="Line 7"/>
            <p:cNvSpPr>
              <a:spLocks noChangeShapeType="1"/>
            </p:cNvSpPr>
            <p:nvPr/>
          </p:nvSpPr>
          <p:spPr bwMode="auto">
            <a:xfrm>
              <a:off x="290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6" name="Line 8"/>
            <p:cNvSpPr>
              <a:spLocks noChangeShapeType="1"/>
            </p:cNvSpPr>
            <p:nvPr/>
          </p:nvSpPr>
          <p:spPr bwMode="auto">
            <a:xfrm>
              <a:off x="578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7" name="Line 9"/>
            <p:cNvSpPr>
              <a:spLocks noChangeShapeType="1"/>
            </p:cNvSpPr>
            <p:nvPr/>
          </p:nvSpPr>
          <p:spPr bwMode="auto">
            <a:xfrm>
              <a:off x="866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78" name="Line 10"/>
            <p:cNvSpPr>
              <a:spLocks noChangeShapeType="1"/>
            </p:cNvSpPr>
            <p:nvPr/>
          </p:nvSpPr>
          <p:spPr bwMode="auto">
            <a:xfrm>
              <a:off x="1154" y="3"/>
              <a:ext cx="1" cy="2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179" name="Rectangle 11"/>
          <p:cNvSpPr>
            <a:spLocks/>
          </p:cNvSpPr>
          <p:nvPr/>
        </p:nvSpPr>
        <p:spPr bwMode="auto">
          <a:xfrm>
            <a:off x="2286000" y="4648200"/>
            <a:ext cx="2286000" cy="3841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7180" name="Line 12"/>
          <p:cNvSpPr>
            <a:spLocks noChangeShapeType="1"/>
          </p:cNvSpPr>
          <p:nvPr/>
        </p:nvSpPr>
        <p:spPr bwMode="auto">
          <a:xfrm>
            <a:off x="27463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1" name="Line 13"/>
          <p:cNvSpPr>
            <a:spLocks noChangeShapeType="1"/>
          </p:cNvSpPr>
          <p:nvPr/>
        </p:nvSpPr>
        <p:spPr bwMode="auto">
          <a:xfrm>
            <a:off x="32035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2" name="Line 14"/>
          <p:cNvSpPr>
            <a:spLocks noChangeShapeType="1"/>
          </p:cNvSpPr>
          <p:nvPr/>
        </p:nvSpPr>
        <p:spPr bwMode="auto">
          <a:xfrm>
            <a:off x="36607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3" name="Line 15"/>
          <p:cNvSpPr>
            <a:spLocks noChangeShapeType="1"/>
          </p:cNvSpPr>
          <p:nvPr/>
        </p:nvSpPr>
        <p:spPr bwMode="auto">
          <a:xfrm>
            <a:off x="4117975" y="4652963"/>
            <a:ext cx="1588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84" name="Rectangle 16"/>
          <p:cNvSpPr>
            <a:spLocks/>
          </p:cNvSpPr>
          <p:nvPr/>
        </p:nvSpPr>
        <p:spPr bwMode="auto">
          <a:xfrm>
            <a:off x="686465" y="5573713"/>
            <a:ext cx="9130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/>
            <a:r>
              <a:rPr lang="en-US" dirty="0" smtClean="0">
                <a:solidFill>
                  <a:schemeClr val="tx1"/>
                </a:solidFill>
                <a:cs typeface="Times New Roman" charset="0"/>
              </a:rPr>
              <a:t>unused</a:t>
            </a:r>
            <a:endParaRPr lang="en-US" dirty="0">
              <a:solidFill>
                <a:schemeClr val="tx1"/>
              </a:solidFill>
              <a:cs typeface="Times New Roman" charset="0"/>
            </a:endParaRPr>
          </a:p>
        </p:txBody>
      </p:sp>
      <p:sp>
        <p:nvSpPr>
          <p:cNvPr id="7185" name="AutoShape 17"/>
          <p:cNvSpPr>
            <a:spLocks/>
          </p:cNvSpPr>
          <p:nvPr/>
        </p:nvSpPr>
        <p:spPr bwMode="auto">
          <a:xfrm rot="10800000" flipH="1">
            <a:off x="1490663" y="5133975"/>
            <a:ext cx="1938337" cy="608013"/>
          </a:xfrm>
          <a:custGeom>
            <a:avLst/>
            <a:gdLst/>
            <a:ahLst/>
            <a:cxnLst/>
            <a:rect l="0" t="0" r="r" b="b"/>
            <a:pathLst>
              <a:path w="21600" h="21600">
                <a:moveTo>
                  <a:pt x="0" y="0"/>
                </a:moveTo>
                <a:cubicBezTo>
                  <a:pt x="10800" y="0"/>
                  <a:pt x="21600" y="10800"/>
                  <a:pt x="21600" y="21600"/>
                </a:cubicBezTo>
              </a:path>
            </a:pathLst>
          </a:custGeom>
          <a:noFill/>
          <a:ln w="25400">
            <a:solidFill>
              <a:srgbClr val="FF9900"/>
            </a:solidFill>
            <a:miter lim="800000"/>
            <a:headEnd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4572000" y="3581400"/>
            <a:ext cx="3825386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Class invariant: elements are,</a:t>
            </a:r>
          </a:p>
          <a:p>
            <a:r>
              <a:rPr lang="en-US" dirty="0" smtClean="0"/>
              <a:t>in order, in b[0..size-1]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4567535"/>
            <a:ext cx="434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3886200"/>
            <a:ext cx="663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size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1371600" y="3886200"/>
            <a:ext cx="338554" cy="461665"/>
          </a:xfrm>
          <a:prstGeom prst="rect">
            <a:avLst/>
          </a:prstGeom>
          <a:noFill/>
          <a:ln w="158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5200" y="5257800"/>
            <a:ext cx="4572000" cy="120032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When list gets full, create a new array of twice the size, copy values into it, and use the new array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sz="3200" dirty="0" smtClean="0"/>
              <a:t>Java Collections Framework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4DAB0D6-4216-4136-878A-17972DF7931C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371600"/>
            <a:ext cx="8153400" cy="4114800"/>
          </a:xfrm>
          <a:ln/>
        </p:spPr>
        <p:txBody>
          <a:bodyPr rIns="132080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Homework</a:t>
            </a:r>
            <a:r>
              <a:rPr lang="en-US" sz="2400" dirty="0" smtClean="0"/>
              <a:t>: Peruse following in the API package: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 dirty="0" err="1" smtClean="0">
                <a:solidFill>
                  <a:srgbClr val="800000"/>
                </a:solidFill>
              </a:rPr>
              <a:t>LinkedList</a:t>
            </a:r>
            <a:r>
              <a:rPr lang="en-US" sz="2400" dirty="0" smtClean="0">
                <a:solidFill>
                  <a:srgbClr val="800000"/>
                </a:solidFill>
              </a:rPr>
              <a:t>&lt;E&gt;</a:t>
            </a:r>
            <a:r>
              <a:rPr lang="en-US" sz="2400" dirty="0" smtClean="0"/>
              <a:t>: 	Implement a list or sequence –some methods: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endParaRPr lang="en-US" sz="2400" dirty="0" smtClean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/>
              <a:t>	</a:t>
            </a:r>
            <a:r>
              <a:rPr lang="en-US" sz="2400" dirty="0" smtClean="0">
                <a:solidFill>
                  <a:srgbClr val="008000"/>
                </a:solidFill>
              </a:rPr>
              <a:t>add(e)         add(</a:t>
            </a:r>
            <a:r>
              <a:rPr lang="en-US" sz="2400" dirty="0" err="1" smtClean="0">
                <a:solidFill>
                  <a:srgbClr val="008000"/>
                </a:solidFill>
              </a:rPr>
              <a:t>i</a:t>
            </a:r>
            <a:r>
              <a:rPr lang="en-US" sz="2400" dirty="0" smtClean="0">
                <a:solidFill>
                  <a:srgbClr val="008000"/>
                </a:solidFill>
              </a:rPr>
              <a:t>, e)       remove</a:t>
            </a:r>
            <a:r>
              <a:rPr lang="en-US" sz="2400" dirty="0">
                <a:solidFill>
                  <a:srgbClr val="008000"/>
                </a:solidFill>
              </a:rPr>
              <a:t>(</a:t>
            </a:r>
            <a:r>
              <a:rPr lang="en-US" sz="2400" dirty="0" err="1">
                <a:solidFill>
                  <a:srgbClr val="008000"/>
                </a:solidFill>
              </a:rPr>
              <a:t>i</a:t>
            </a:r>
            <a:r>
              <a:rPr lang="en-US" sz="2400" dirty="0" smtClean="0">
                <a:solidFill>
                  <a:srgbClr val="008000"/>
                </a:solidFill>
              </a:rPr>
              <a:t>)     remove(e)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</a:rPr>
              <a:t>           </a:t>
            </a:r>
            <a:r>
              <a:rPr lang="en-US" sz="2400" dirty="0" err="1">
                <a:solidFill>
                  <a:srgbClr val="008000"/>
                </a:solidFill>
              </a:rPr>
              <a:t>indexOf</a:t>
            </a:r>
            <a:r>
              <a:rPr lang="en-US" sz="2400" dirty="0">
                <a:solidFill>
                  <a:srgbClr val="008000"/>
                </a:solidFill>
              </a:rPr>
              <a:t>(e</a:t>
            </a:r>
            <a:r>
              <a:rPr lang="en-US" sz="2400" dirty="0" smtClean="0">
                <a:solidFill>
                  <a:srgbClr val="008000"/>
                </a:solidFill>
              </a:rPr>
              <a:t>)   </a:t>
            </a:r>
            <a:r>
              <a:rPr lang="en-US" sz="2400" dirty="0" err="1" smtClean="0">
                <a:solidFill>
                  <a:srgbClr val="008000"/>
                </a:solidFill>
              </a:rPr>
              <a:t>lastIndexOf</a:t>
            </a:r>
            <a:r>
              <a:rPr lang="en-US" sz="2400" dirty="0" smtClean="0">
                <a:solidFill>
                  <a:srgbClr val="008000"/>
                </a:solidFill>
              </a:rPr>
              <a:t>(e)                 contains(e)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8000"/>
                </a:solidFill>
              </a:rPr>
              <a:t> </a:t>
            </a:r>
            <a:r>
              <a:rPr lang="en-US" sz="2400" dirty="0" smtClean="0">
                <a:solidFill>
                  <a:srgbClr val="008000"/>
                </a:solidFill>
              </a:rPr>
              <a:t>          get(</a:t>
            </a:r>
            <a:r>
              <a:rPr lang="en-US" sz="2400" dirty="0" err="1" smtClean="0">
                <a:solidFill>
                  <a:srgbClr val="008000"/>
                </a:solidFill>
              </a:rPr>
              <a:t>i</a:t>
            </a:r>
            <a:r>
              <a:rPr lang="en-US" sz="2400" dirty="0" smtClean="0">
                <a:solidFill>
                  <a:srgbClr val="008000"/>
                </a:solidFill>
              </a:rPr>
              <a:t>)           set(</a:t>
            </a:r>
            <a:r>
              <a:rPr lang="en-US" sz="2400" dirty="0" err="1" smtClean="0">
                <a:solidFill>
                  <a:srgbClr val="008000"/>
                </a:solidFill>
              </a:rPr>
              <a:t>i</a:t>
            </a:r>
            <a:r>
              <a:rPr lang="en-US" sz="2400" dirty="0" smtClean="0">
                <a:solidFill>
                  <a:srgbClr val="008000"/>
                </a:solidFill>
              </a:rPr>
              <a:t>, e)          size()          </a:t>
            </a:r>
            <a:r>
              <a:rPr lang="en-US" sz="2400" dirty="0" err="1" smtClean="0">
                <a:solidFill>
                  <a:srgbClr val="008000"/>
                </a:solidFill>
              </a:rPr>
              <a:t>isEmpty</a:t>
            </a:r>
            <a:r>
              <a:rPr lang="en-US" sz="2400" dirty="0" smtClean="0">
                <a:solidFill>
                  <a:srgbClr val="008000"/>
                </a:solidFill>
              </a:rPr>
              <a:t>()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</a:rPr>
              <a:t>	</a:t>
            </a:r>
            <a:r>
              <a:rPr lang="en-US" sz="2400" dirty="0" err="1" smtClean="0">
                <a:solidFill>
                  <a:srgbClr val="008000"/>
                </a:solidFill>
              </a:rPr>
              <a:t>getFirst</a:t>
            </a:r>
            <a:r>
              <a:rPr lang="en-US" sz="2400" dirty="0" smtClean="0">
                <a:solidFill>
                  <a:srgbClr val="008000"/>
                </a:solidFill>
              </a:rPr>
              <a:t>()      </a:t>
            </a:r>
            <a:r>
              <a:rPr lang="en-US" sz="2400" dirty="0" err="1" smtClean="0">
                <a:solidFill>
                  <a:srgbClr val="008000"/>
                </a:solidFill>
              </a:rPr>
              <a:t>getLast</a:t>
            </a:r>
            <a:r>
              <a:rPr lang="en-US" sz="2400" dirty="0" smtClean="0">
                <a:solidFill>
                  <a:srgbClr val="008000"/>
                </a:solidFill>
              </a:rPr>
              <a:t>()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562600" y="5410200"/>
            <a:ext cx="286944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err="1" smtClean="0"/>
              <a:t>i</a:t>
            </a:r>
            <a:r>
              <a:rPr lang="en-US" dirty="0" smtClean="0"/>
              <a:t>: a position. First is 0</a:t>
            </a:r>
          </a:p>
          <a:p>
            <a:r>
              <a:rPr lang="en-US" dirty="0"/>
              <a:t>e</a:t>
            </a:r>
            <a:r>
              <a:rPr lang="en-US" dirty="0" smtClean="0"/>
              <a:t>: an object of class 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5105400"/>
            <a:ext cx="3433951" cy="120032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Uses a doubly linked list to implement the list or sequence of values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48989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sz="3200" dirty="0" smtClean="0"/>
              <a:t>Stack&lt;E&gt; </a:t>
            </a:r>
            <a:r>
              <a:rPr lang="en-US" sz="3200" dirty="0" smtClean="0">
                <a:solidFill>
                  <a:srgbClr val="FF0000"/>
                </a:solidFill>
              </a:rPr>
              <a:t>in </a:t>
            </a:r>
            <a:r>
              <a:rPr lang="en-US" sz="3200" dirty="0" err="1" smtClean="0">
                <a:solidFill>
                  <a:srgbClr val="FF0000"/>
                </a:solidFill>
              </a:rPr>
              <a:t>java.util</a:t>
            </a:r>
            <a:r>
              <a:rPr lang="en-US" sz="3200" dirty="0" smtClean="0">
                <a:solidFill>
                  <a:srgbClr val="FF0000"/>
                </a:solidFill>
              </a:rPr>
              <a:t> </a:t>
            </a:r>
            <a:r>
              <a:rPr lang="en-US" sz="3200" dirty="0">
                <a:solidFill>
                  <a:srgbClr val="FF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     </a:t>
            </a:r>
            <a:r>
              <a:rPr lang="en-US" sz="3200" dirty="0" smtClean="0"/>
              <a:t>Queue </a:t>
            </a:r>
            <a:r>
              <a:rPr lang="en-US" sz="3200" dirty="0" smtClean="0">
                <a:solidFill>
                  <a:srgbClr val="FF0000"/>
                </a:solidFill>
              </a:rPr>
              <a:t>not in </a:t>
            </a:r>
            <a:r>
              <a:rPr lang="en-US" sz="3200" dirty="0" err="1" smtClean="0">
                <a:solidFill>
                  <a:srgbClr val="FF0000"/>
                </a:solidFill>
              </a:rPr>
              <a:t>java.util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4DAB0D6-4216-4136-878A-17972DF7931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09600" y="1371600"/>
            <a:ext cx="8153400" cy="4114800"/>
          </a:xfrm>
          <a:ln/>
        </p:spPr>
        <p:txBody>
          <a:bodyPr rIns="132080">
            <a:normAutofit/>
          </a:bodyPr>
          <a:lstStyle/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Stack&lt;E&gt;</a:t>
            </a:r>
            <a:r>
              <a:rPr lang="en-US" sz="2400" dirty="0" smtClean="0"/>
              <a:t>: 	Implements a stack: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/>
              <a:t>	</a:t>
            </a:r>
            <a:r>
              <a:rPr lang="en-US" sz="2400" dirty="0" smtClean="0">
                <a:solidFill>
                  <a:srgbClr val="008000"/>
                </a:solidFill>
              </a:rPr>
              <a:t>size</a:t>
            </a:r>
            <a:r>
              <a:rPr lang="en-US" sz="2400" dirty="0">
                <a:solidFill>
                  <a:srgbClr val="008000"/>
                </a:solidFill>
              </a:rPr>
              <a:t>()          </a:t>
            </a:r>
            <a:r>
              <a:rPr lang="en-US" sz="2400" dirty="0" err="1">
                <a:solidFill>
                  <a:srgbClr val="008000"/>
                </a:solidFill>
              </a:rPr>
              <a:t>isEmpty</a:t>
            </a:r>
            <a:r>
              <a:rPr lang="en-US" sz="2400" dirty="0">
                <a:solidFill>
                  <a:srgbClr val="008000"/>
                </a:solidFill>
              </a:rPr>
              <a:t>()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</a:rPr>
              <a:t>	push(e)        pop()       peek()</a:t>
            </a:r>
          </a:p>
          <a:p>
            <a:pPr marL="0" indent="0">
              <a:lnSpc>
                <a:spcPct val="110000"/>
              </a:lnSpc>
              <a:spcBef>
                <a:spcPts val="600"/>
              </a:spcBef>
              <a:buNone/>
            </a:pPr>
            <a:r>
              <a:rPr lang="en-US" sz="2400" dirty="0" smtClean="0"/>
              <a:t>Queue Implement a queue:</a:t>
            </a:r>
            <a:r>
              <a:rPr lang="en-US" sz="2400" dirty="0" smtClean="0">
                <a:solidFill>
                  <a:srgbClr val="008000"/>
                </a:solidFill>
              </a:rPr>
              <a:t>	</a:t>
            </a:r>
            <a:br>
              <a:rPr lang="en-US" sz="2400" dirty="0" smtClean="0">
                <a:solidFill>
                  <a:srgbClr val="008000"/>
                </a:solidFill>
              </a:rPr>
            </a:br>
            <a:r>
              <a:rPr lang="en-US" sz="2400" dirty="0" smtClean="0">
                <a:solidFill>
                  <a:srgbClr val="008000"/>
                </a:solidFill>
              </a:rPr>
              <a:t> 	size()          </a:t>
            </a:r>
            <a:r>
              <a:rPr lang="en-US" sz="2400" dirty="0" err="1" smtClean="0">
                <a:solidFill>
                  <a:srgbClr val="008000"/>
                </a:solidFill>
              </a:rPr>
              <a:t>isEmpty</a:t>
            </a:r>
            <a:r>
              <a:rPr lang="en-US" sz="2400" dirty="0" smtClean="0">
                <a:solidFill>
                  <a:srgbClr val="008000"/>
                </a:solidFill>
              </a:rPr>
              <a:t>()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8000"/>
                </a:solidFill>
              </a:rPr>
              <a:t>	push</a:t>
            </a:r>
            <a:r>
              <a:rPr lang="en-US" sz="2400" dirty="0">
                <a:solidFill>
                  <a:srgbClr val="008000"/>
                </a:solidFill>
              </a:rPr>
              <a:t>(e)        pop</a:t>
            </a:r>
            <a:r>
              <a:rPr lang="en-US" sz="2400" dirty="0" smtClean="0">
                <a:solidFill>
                  <a:srgbClr val="008000"/>
                </a:solidFill>
              </a:rPr>
              <a:t>()       </a:t>
            </a:r>
            <a:r>
              <a:rPr lang="en-US" sz="2400" dirty="0">
                <a:solidFill>
                  <a:srgbClr val="008000"/>
                </a:solidFill>
              </a:rPr>
              <a:t>peek()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400" dirty="0" smtClean="0">
              <a:solidFill>
                <a:srgbClr val="008000"/>
              </a:solidFill>
            </a:endParaRPr>
          </a:p>
        </p:txBody>
      </p:sp>
      <p:pic>
        <p:nvPicPr>
          <p:cNvPr id="2" name="Picture 1" descr="stack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0660" y="4038600"/>
            <a:ext cx="2718816" cy="24384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276600" y="4953000"/>
            <a:ext cx="3578474" cy="461665"/>
          </a:xfrm>
          <a:prstGeom prst="rect">
            <a:avLst/>
          </a:prstGeom>
          <a:solidFill>
            <a:schemeClr val="bg2"/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Stack </a:t>
            </a:r>
            <a:r>
              <a:rPr lang="en-US" dirty="0" smtClean="0">
                <a:solidFill>
                  <a:srgbClr val="FF0000"/>
                </a:solidFill>
              </a:rPr>
              <a:t>LIFO</a:t>
            </a:r>
            <a:r>
              <a:rPr lang="en-US" dirty="0" smtClean="0"/>
              <a:t> last in first out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57200" y="4859302"/>
            <a:ext cx="6044804" cy="1794369"/>
            <a:chOff x="457200" y="4859302"/>
            <a:chExt cx="6044804" cy="1794369"/>
          </a:xfrm>
        </p:grpSpPr>
        <p:pic>
          <p:nvPicPr>
            <p:cNvPr id="6" name="Picture 5" descr="queue.jpg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" y="4859302"/>
              <a:ext cx="2590800" cy="1794369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/>
          </p:nvSpPr>
          <p:spPr>
            <a:xfrm>
              <a:off x="2667000" y="5943600"/>
              <a:ext cx="3835004" cy="461665"/>
            </a:xfrm>
            <a:prstGeom prst="rect">
              <a:avLst/>
            </a:prstGeom>
            <a:solidFill>
              <a:schemeClr val="bg2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Queue: </a:t>
              </a:r>
              <a:r>
                <a:rPr lang="en-US" dirty="0" smtClean="0">
                  <a:solidFill>
                    <a:srgbClr val="FF0000"/>
                  </a:solidFill>
                </a:rPr>
                <a:t>FIFO</a:t>
              </a:r>
              <a:r>
                <a:rPr lang="en-US" dirty="0" smtClean="0"/>
                <a:t> first in first out</a:t>
              </a:r>
              <a:endParaRPr lang="en-US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76200" y="4267200"/>
            <a:ext cx="5942652" cy="461665"/>
          </a:xfrm>
          <a:prstGeom prst="rect">
            <a:avLst/>
          </a:prstGeom>
          <a:solidFill>
            <a:srgbClr val="FFECFF"/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eek: get top or first value but don’t remove it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943600" y="1752600"/>
            <a:ext cx="2514600" cy="193899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Stack is actually a subclass of Vector,</a:t>
            </a:r>
          </a:p>
          <a:p>
            <a:pPr algn="r"/>
            <a:r>
              <a:rPr lang="en-US" dirty="0" smtClean="0"/>
              <a:t>So you can use all of Vector’s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74569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 smtClean="0"/>
              <a:t>Linked List</a:t>
            </a:r>
            <a:endParaRPr lang="en-US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Head = first element of the list</a:t>
            </a:r>
          </a:p>
          <a:p>
            <a:r>
              <a:rPr lang="en-US"/>
              <a:t>Tail = rest of the </a:t>
            </a:r>
            <a:r>
              <a:rPr lang="en-US" smtClean="0"/>
              <a:t>list</a:t>
            </a:r>
            <a:endParaRPr lang="en-US"/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16AEA541-66C6-4BFD-8F62-7DDF909443B2}" type="slidenum">
              <a:rPr lang="en-US"/>
              <a:pPr/>
              <a:t>14</a:t>
            </a:fld>
            <a:endParaRPr lang="en-US"/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4927600" y="3238500"/>
            <a:ext cx="812800" cy="406400"/>
            <a:chOff x="0" y="0"/>
            <a:chExt cx="512" cy="256"/>
          </a:xfrm>
        </p:grpSpPr>
        <p:sp>
          <p:nvSpPr>
            <p:cNvPr id="8198" name="Rectangle 6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199" name="Rectangle 7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0" name="Oval 8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863600" y="3238500"/>
            <a:ext cx="812800" cy="406400"/>
            <a:chOff x="0" y="0"/>
            <a:chExt cx="512" cy="256"/>
          </a:xfrm>
        </p:grpSpPr>
        <p:sp>
          <p:nvSpPr>
            <p:cNvPr id="8202" name="Rectangle 10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3" name="Rectangle 11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4" name="Oval 12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2260600" y="3238500"/>
            <a:ext cx="812800" cy="406400"/>
            <a:chOff x="0" y="0"/>
            <a:chExt cx="512" cy="256"/>
          </a:xfrm>
        </p:grpSpPr>
        <p:sp>
          <p:nvSpPr>
            <p:cNvPr id="8206" name="Rectangle 14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7" name="Rectangle 15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8" name="Oval 16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8210" name="Rectangle 18"/>
          <p:cNvSpPr>
            <a:spLocks/>
          </p:cNvSpPr>
          <p:nvPr/>
        </p:nvSpPr>
        <p:spPr bwMode="auto">
          <a:xfrm>
            <a:off x="6667500" y="3238500"/>
            <a:ext cx="406400" cy="40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211" name="Rectangle 19"/>
          <p:cNvSpPr>
            <a:spLocks/>
          </p:cNvSpPr>
          <p:nvPr/>
        </p:nvSpPr>
        <p:spPr bwMode="auto">
          <a:xfrm>
            <a:off x="6261100" y="3238500"/>
            <a:ext cx="406400" cy="40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3594100" y="3238500"/>
            <a:ext cx="812800" cy="406400"/>
            <a:chOff x="0" y="0"/>
            <a:chExt cx="512" cy="256"/>
          </a:xfrm>
        </p:grpSpPr>
        <p:sp>
          <p:nvSpPr>
            <p:cNvPr id="8214" name="Rectangle 22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5" name="Rectangle 23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6" name="Oval 24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8217" name="Line 25"/>
          <p:cNvSpPr>
            <a:spLocks noChangeShapeType="1"/>
          </p:cNvSpPr>
          <p:nvPr/>
        </p:nvSpPr>
        <p:spPr bwMode="auto">
          <a:xfrm flipH="1">
            <a:off x="1497013" y="3441700"/>
            <a:ext cx="788987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H="1">
            <a:off x="28194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flipH="1">
            <a:off x="41783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H="1">
            <a:off x="54991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3" name="Rectangle 31"/>
          <p:cNvSpPr>
            <a:spLocks/>
          </p:cNvSpPr>
          <p:nvPr/>
        </p:nvSpPr>
        <p:spPr bwMode="auto">
          <a:xfrm>
            <a:off x="22352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10</a:t>
            </a:r>
          </a:p>
        </p:txBody>
      </p:sp>
      <p:sp>
        <p:nvSpPr>
          <p:cNvPr id="8224" name="Rectangle 32"/>
          <p:cNvSpPr>
            <a:spLocks/>
          </p:cNvSpPr>
          <p:nvPr/>
        </p:nvSpPr>
        <p:spPr bwMode="auto">
          <a:xfrm>
            <a:off x="62484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84</a:t>
            </a:r>
          </a:p>
        </p:txBody>
      </p:sp>
      <p:sp>
        <p:nvSpPr>
          <p:cNvPr id="8225" name="Rectangle 33"/>
          <p:cNvSpPr>
            <a:spLocks/>
          </p:cNvSpPr>
          <p:nvPr/>
        </p:nvSpPr>
        <p:spPr bwMode="auto">
          <a:xfrm>
            <a:off x="35687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-7</a:t>
            </a:r>
          </a:p>
        </p:txBody>
      </p:sp>
      <p:sp>
        <p:nvSpPr>
          <p:cNvPr id="8226" name="Rectangle 34"/>
          <p:cNvSpPr>
            <a:spLocks/>
          </p:cNvSpPr>
          <p:nvPr/>
        </p:nvSpPr>
        <p:spPr bwMode="auto">
          <a:xfrm>
            <a:off x="4978400" y="3251200"/>
            <a:ext cx="2921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1</a:t>
            </a:r>
          </a:p>
        </p:txBody>
      </p:sp>
      <p:sp>
        <p:nvSpPr>
          <p:cNvPr id="8227" name="Rectangle 35"/>
          <p:cNvSpPr>
            <a:spLocks/>
          </p:cNvSpPr>
          <p:nvPr/>
        </p:nvSpPr>
        <p:spPr bwMode="auto">
          <a:xfrm>
            <a:off x="8636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33</a:t>
            </a:r>
          </a:p>
        </p:txBody>
      </p:sp>
      <p:sp>
        <p:nvSpPr>
          <p:cNvPr id="8228" name="Rectangle 36"/>
          <p:cNvSpPr>
            <a:spLocks/>
          </p:cNvSpPr>
          <p:nvPr/>
        </p:nvSpPr>
        <p:spPr bwMode="auto">
          <a:xfrm>
            <a:off x="4978400" y="4381500"/>
            <a:ext cx="47256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C00000"/>
                </a:solidFill>
                <a:cs typeface="Times New Roman" charset="0"/>
              </a:rPr>
              <a:t>tail</a:t>
            </a:r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 rot="10800000" flipH="1">
            <a:off x="2197100" y="4368800"/>
            <a:ext cx="49657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stealth" w="med" len="med"/>
            <a:tailEnd type="stealth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 rot="10800000" flipH="1">
            <a:off x="800100" y="4368800"/>
            <a:ext cx="9525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stealth" w="med" len="med"/>
            <a:tailEnd type="stealth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8231" name="Rectangle 39"/>
          <p:cNvSpPr>
            <a:spLocks/>
          </p:cNvSpPr>
          <p:nvPr/>
        </p:nvSpPr>
        <p:spPr bwMode="auto">
          <a:xfrm>
            <a:off x="901700" y="4381500"/>
            <a:ext cx="66171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C00000"/>
                </a:solidFill>
                <a:cs typeface="Times New Roman" charset="0"/>
              </a:rPr>
              <a:t>head</a:t>
            </a:r>
          </a:p>
        </p:txBody>
      </p:sp>
      <p:sp>
        <p:nvSpPr>
          <p:cNvPr id="2" name="Rectangle 1"/>
          <p:cNvSpPr/>
          <p:nvPr/>
        </p:nvSpPr>
        <p:spPr>
          <a:xfrm>
            <a:off x="6677025" y="3124200"/>
            <a:ext cx="3987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>
                <a:sym typeface="Symbol"/>
              </a:rPr>
              <a:t>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235729557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Access Example: Linear Search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9812F8B-E602-4C95-BAF0-3DEF5116C495}" type="slidenum">
              <a:rPr lang="en-US"/>
              <a:pPr/>
              <a:t>15</a:t>
            </a:fld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2438400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spcBef>
                <a:spcPts val="200"/>
              </a:spcBef>
              <a:buNone/>
            </a:pPr>
            <a:endParaRPr lang="en-US" sz="1600" b="1" dirty="0" smtClean="0">
              <a:solidFill>
                <a:srgbClr val="7F0055"/>
              </a:solidFill>
              <a:latin typeface="Courier New" charset="0"/>
              <a:cs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err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search(T 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x, 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c) {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 dirty="0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while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(c 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!= </a:t>
            </a:r>
            <a:r>
              <a:rPr lang="en-US" sz="1600" b="1" dirty="0" smtClean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null)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{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</a:t>
            </a:r>
            <a:r>
              <a:rPr lang="en-US" sz="16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c.getDatum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().equals(x)) </a:t>
            </a: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true</a:t>
            </a:r>
            <a:r>
              <a:rPr lang="en-US" sz="1600" b="1" dirty="0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 smtClean="0">
                <a:latin typeface="Courier New" charset="0"/>
                <a:cs typeface="Courier New" charset="0"/>
                <a:sym typeface="Courier New" charset="0"/>
              </a:rPr>
              <a:t>      </a:t>
            </a:r>
            <a:r>
              <a:rPr lang="en-US" sz="1600" b="1" dirty="0">
                <a:latin typeface="Courier New" charset="0"/>
                <a:cs typeface="Courier New" charset="0"/>
                <a:sym typeface="Courier New" charset="0"/>
              </a:rPr>
              <a:t>c = </a:t>
            </a:r>
            <a:r>
              <a:rPr lang="en-US" sz="1600" b="1" dirty="0" err="1">
                <a:latin typeface="Courier New" charset="0"/>
                <a:cs typeface="Courier New" charset="0"/>
                <a:sym typeface="Courier New" charset="0"/>
              </a:rPr>
              <a:t>c.getNext</a:t>
            </a:r>
            <a:r>
              <a:rPr lang="en-US" sz="1600" b="1" dirty="0" smtClean="0">
                <a:latin typeface="Courier New" charset="0"/>
                <a:cs typeface="Courier New" charset="0"/>
                <a:sym typeface="Courier New" charset="0"/>
              </a:rPr>
              <a:t>();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}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6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false</a:t>
            </a: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spcBef>
                <a:spcPts val="200"/>
              </a:spcBef>
              <a:buNone/>
            </a:pPr>
            <a:r>
              <a:rPr lang="en-US" sz="16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6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14340" name="Line 4"/>
          <p:cNvSpPr>
            <a:spLocks noChangeShapeType="1"/>
          </p:cNvSpPr>
          <p:nvPr/>
        </p:nvSpPr>
        <p:spPr bwMode="auto">
          <a:xfrm>
            <a:off x="8305800" y="1905000"/>
            <a:ext cx="1588" cy="1295400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2929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Why would we need to write code for search?  It already exists in Java </a:t>
            </a:r>
            <a:r>
              <a:rPr lang="en-US" i="1" dirty="0" err="1" smtClean="0">
                <a:solidFill>
                  <a:srgbClr val="C00000"/>
                </a:solidFill>
              </a:rPr>
              <a:t>utils</a:t>
            </a:r>
            <a:r>
              <a:rPr lang="en-US" i="1" dirty="0" smtClean="0">
                <a:solidFill>
                  <a:srgbClr val="C00000"/>
                </a:solidFill>
              </a:rPr>
              <a:t>!</a:t>
            </a:r>
            <a:endParaRPr lang="en-US" i="1" dirty="0">
              <a:solidFill>
                <a:srgbClr val="C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677C1D9-AFAC-4719-9F93-6391FAA785A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Good question!  In practice you should always use </a:t>
            </a:r>
            <a:r>
              <a:rPr lang="en-US" dirty="0" err="1" smtClean="0"/>
              <a:t>indexOf</a:t>
            </a:r>
            <a:r>
              <a:rPr lang="en-US" dirty="0" smtClean="0"/>
              <a:t>(), contains(), </a:t>
            </a:r>
            <a:r>
              <a:rPr lang="en-US" dirty="0" err="1" smtClean="0"/>
              <a:t>etc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But by understanding how to code search, you gain skills you’ll need when working with data structures that are more complex and that don’t match predefined things in Java </a:t>
            </a:r>
            <a:r>
              <a:rPr lang="en-US" dirty="0" err="1" smtClean="0"/>
              <a:t>utils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General rule: </a:t>
            </a:r>
            <a:r>
              <a:rPr lang="en-US" i="1" dirty="0" smtClean="0">
                <a:solidFill>
                  <a:srgbClr val="C00000"/>
                </a:solidFill>
              </a:rPr>
              <a:t>If it already exists, use it.  </a:t>
            </a:r>
            <a:r>
              <a:rPr lang="en-US" dirty="0" smtClean="0"/>
              <a:t>But for anything you use, know how you would code it!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7058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/>
              <a:t>Recursion on Lists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3C209BC-DDA0-4688-8FAE-3E99B4C44BFC}" type="slidenum">
              <a:rPr lang="en-US"/>
              <a:pPr/>
              <a:t>17</a:t>
            </a:fld>
            <a:endParaRPr lang="en-US"/>
          </a:p>
        </p:txBody>
      </p:sp>
      <p:sp>
        <p:nvSpPr>
          <p:cNvPr id="15362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 fontScale="92500" lnSpcReduction="20000"/>
          </a:bodyPr>
          <a:lstStyle/>
          <a:p>
            <a:r>
              <a:rPr lang="en-US"/>
              <a:t>Recursion can be done on lists</a:t>
            </a:r>
          </a:p>
          <a:p>
            <a:pPr marL="728663" lvl="1"/>
            <a:r>
              <a:rPr lang="en-US"/>
              <a:t>Similar to recursion on integers</a:t>
            </a:r>
          </a:p>
          <a:p>
            <a:endParaRPr lang="en-US"/>
          </a:p>
          <a:p>
            <a:r>
              <a:rPr lang="en-US"/>
              <a:t>Almost always</a:t>
            </a:r>
          </a:p>
          <a:p>
            <a:pPr marL="728663" lvl="1"/>
            <a:r>
              <a:rPr lang="en-US"/>
              <a:t>Base case: empty list</a:t>
            </a:r>
          </a:p>
          <a:p>
            <a:pPr marL="728663" lvl="1"/>
            <a:r>
              <a:rPr lang="en-US"/>
              <a:t>Recursive case: Assume you can solve problem on the tail, use that in the solution for the whole list</a:t>
            </a:r>
          </a:p>
          <a:p>
            <a:endParaRPr lang="en-US"/>
          </a:p>
          <a:p>
            <a:r>
              <a:rPr lang="en-US"/>
              <a:t>Many list operations can be implemented very simply by using this idea</a:t>
            </a:r>
          </a:p>
          <a:p>
            <a:pPr marL="728663" lvl="1"/>
            <a:r>
              <a:rPr lang="en-US"/>
              <a:t>Although some are easier to implement using iteration</a:t>
            </a:r>
          </a:p>
        </p:txBody>
      </p:sp>
    </p:spTree>
    <p:extLst>
      <p:ext uri="{BB962C8B-B14F-4D97-AF65-F5344CB8AC3E}">
        <p14:creationId xmlns:p14="http://schemas.microsoft.com/office/powerpoint/2010/main" val="87162581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 charset="0"/>
              </a:rPr>
              <a:t>Recursive Search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5A391E-FB1C-49AD-B4D2-ECFCF9BC37FF}" type="slidenum">
              <a:rPr lang="en-US"/>
              <a:pPr/>
              <a:t>18</a:t>
            </a:fld>
            <a:endParaRPr lang="en-US"/>
          </a:p>
        </p:txBody>
      </p:sp>
      <p:sp>
        <p:nvSpPr>
          <p:cNvPr id="16385" name="Rectangle 1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dirty="0"/>
              <a:t>Base case: empty list</a:t>
            </a:r>
          </a:p>
          <a:p>
            <a:pPr marL="728663" lvl="1"/>
            <a:r>
              <a:rPr lang="en-US" dirty="0"/>
              <a:t>return false</a:t>
            </a:r>
          </a:p>
          <a:p>
            <a:pPr marL="728663" lvl="1"/>
            <a:endParaRPr lang="en-US" dirty="0"/>
          </a:p>
          <a:p>
            <a:pPr marL="728663" lvl="1"/>
            <a:endParaRPr lang="en-US" dirty="0"/>
          </a:p>
          <a:p>
            <a:r>
              <a:rPr lang="en-US" dirty="0"/>
              <a:t>Recursive case: non-empty list</a:t>
            </a:r>
          </a:p>
          <a:p>
            <a:pPr marL="728663" lvl="1"/>
            <a:r>
              <a:rPr lang="en-US" dirty="0"/>
              <a:t>if data in first cell equals object x, return true</a:t>
            </a:r>
          </a:p>
          <a:p>
            <a:pPr marL="728663" lvl="1"/>
            <a:r>
              <a:rPr lang="en-US" dirty="0"/>
              <a:t>else return the result of doing linear search on the tail</a:t>
            </a:r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18553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>
                <a:sym typeface="Arial" charset="0"/>
              </a:rPr>
              <a:t>Recursive Search: Static method</a:t>
            </a:r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4C32EBFB-72F6-4BDD-9829-173709FE1178}" type="slidenum">
              <a:rPr lang="en-US"/>
              <a:pPr/>
              <a:t>19</a:t>
            </a:fld>
            <a:endParaRPr lang="en-US"/>
          </a:p>
        </p:txBody>
      </p:sp>
      <p:sp>
        <p:nvSpPr>
          <p:cNvPr id="18433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2057400"/>
          </a:xfrm>
          <a:solidFill>
            <a:srgbClr val="FFFF99"/>
          </a:solidFill>
          <a:ln>
            <a:solidFill>
              <a:schemeClr val="tx1"/>
            </a:solidFill>
          </a:ln>
        </p:spPr>
        <p:txBody>
          <a:bodyPr/>
          <a:lstStyle/>
          <a:p>
            <a:pPr marL="0" indent="0" algn="just">
              <a:spcBef>
                <a:spcPct val="0"/>
              </a:spcBef>
              <a:buNone/>
            </a:pP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static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err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1800" b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smtClean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search(T 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x,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ListCell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c) {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(c ==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null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)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false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if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(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c.getDatum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().equals(x))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true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18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return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search(x, </a:t>
            </a:r>
            <a:r>
              <a:rPr lang="en-US" sz="1800" b="1" dirty="0" err="1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c.getNext</a:t>
            </a: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());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  <a:p>
            <a:pPr marL="0" indent="0">
              <a:buNone/>
            </a:pPr>
            <a:r>
              <a:rPr lang="en-US" sz="18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  <a:endParaRPr lang="en-US" sz="1800" b="1" dirty="0">
              <a:solidFill>
                <a:schemeClr val="tx1"/>
              </a:solidFill>
              <a:latin typeface="Courier New" charset="0"/>
              <a:sym typeface="Courier New" charset="0"/>
            </a:endParaRPr>
          </a:p>
        </p:txBody>
      </p:sp>
      <p:sp>
        <p:nvSpPr>
          <p:cNvPr id="18434" name="Line 2"/>
          <p:cNvSpPr>
            <a:spLocks noChangeShapeType="1"/>
          </p:cNvSpPr>
          <p:nvPr/>
        </p:nvSpPr>
        <p:spPr bwMode="auto">
          <a:xfrm>
            <a:off x="8305800" y="1905000"/>
            <a:ext cx="1588" cy="1295400"/>
          </a:xfrm>
          <a:prstGeom prst="line">
            <a:avLst/>
          </a:prstGeom>
          <a:noFill/>
          <a:ln w="12700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83109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and Homework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Text:</a:t>
            </a:r>
          </a:p>
          <a:p>
            <a:pPr lvl="1"/>
            <a:r>
              <a:rPr lang="en-US" dirty="0" smtClean="0"/>
              <a:t>Chapters 10, 11 and </a:t>
            </a:r>
            <a:r>
              <a:rPr lang="en-US" u="sng" dirty="0" smtClean="0">
                <a:solidFill>
                  <a:srgbClr val="00B050"/>
                </a:solidFill>
              </a:rPr>
              <a:t>12</a:t>
            </a:r>
            <a:endParaRPr lang="en-US" u="sng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Homework: Learn these List methods</a:t>
            </a:r>
            <a:r>
              <a:rPr lang="en-US" dirty="0"/>
              <a:t>, from </a:t>
            </a:r>
            <a:r>
              <a:rPr lang="en-US" sz="2000" b="1" dirty="0"/>
              <a:t>http://</a:t>
            </a:r>
            <a:r>
              <a:rPr lang="en-US" sz="2000" b="1" dirty="0" smtClean="0"/>
              <a:t>docs.oracle.com/javase/7/docs/api/java/util/List.html</a:t>
            </a:r>
            <a:endParaRPr lang="en-US" b="1" dirty="0" smtClean="0"/>
          </a:p>
          <a:p>
            <a:pPr lvl="1"/>
            <a:r>
              <a:rPr lang="en-US" dirty="0"/>
              <a:t>a</a:t>
            </a:r>
            <a:r>
              <a:rPr lang="en-US" dirty="0" smtClean="0"/>
              <a:t>dd, </a:t>
            </a:r>
            <a:r>
              <a:rPr lang="en-US" dirty="0" err="1" smtClean="0"/>
              <a:t>addAll</a:t>
            </a:r>
            <a:r>
              <a:rPr lang="en-US" dirty="0" smtClean="0"/>
              <a:t>, contains, </a:t>
            </a:r>
            <a:r>
              <a:rPr lang="en-US" dirty="0" err="1" smtClean="0"/>
              <a:t>containsAll</a:t>
            </a:r>
            <a:r>
              <a:rPr lang="en-US" dirty="0" smtClean="0"/>
              <a:t>, get, </a:t>
            </a:r>
            <a:r>
              <a:rPr lang="en-US" dirty="0" err="1" smtClean="0"/>
              <a:t>indexOf</a:t>
            </a:r>
            <a:r>
              <a:rPr lang="en-US" dirty="0" smtClean="0"/>
              <a:t>, </a:t>
            </a:r>
            <a:r>
              <a:rPr lang="en-US" dirty="0" err="1" smtClean="0"/>
              <a:t>isEmpty</a:t>
            </a:r>
            <a:r>
              <a:rPr lang="en-US" dirty="0" smtClean="0"/>
              <a:t>, </a:t>
            </a:r>
            <a:r>
              <a:rPr lang="en-US" dirty="0" err="1" smtClean="0"/>
              <a:t>lastIndexOf</a:t>
            </a:r>
            <a:r>
              <a:rPr lang="en-US" dirty="0" smtClean="0"/>
              <a:t>, remove, size, </a:t>
            </a:r>
            <a:r>
              <a:rPr lang="en-US" dirty="0" err="1" smtClean="0"/>
              <a:t>toArray</a:t>
            </a:r>
            <a:endParaRPr lang="en-US" dirty="0" smtClean="0"/>
          </a:p>
          <a:p>
            <a:pPr lvl="1"/>
            <a:r>
              <a:rPr lang="en-US" dirty="0" err="1" smtClean="0"/>
              <a:t>myList</a:t>
            </a:r>
            <a:r>
              <a:rPr lang="en-US" dirty="0" smtClean="0"/>
              <a:t> = new List(</a:t>
            </a:r>
            <a:r>
              <a:rPr lang="en-US" dirty="0" err="1" smtClean="0"/>
              <a:t>someOtherList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myList</a:t>
            </a:r>
            <a:r>
              <a:rPr lang="en-US" dirty="0" smtClean="0"/>
              <a:t> = new List(Collection&lt;T&gt;)</a:t>
            </a:r>
          </a:p>
          <a:p>
            <a:pPr lvl="1"/>
            <a:r>
              <a:rPr lang="en-US" dirty="0" smtClean="0"/>
              <a:t>Also useful: </a:t>
            </a:r>
            <a:r>
              <a:rPr lang="en-US" dirty="0" err="1" smtClean="0"/>
              <a:t>Arrays.asList</a:t>
            </a:r>
            <a:r>
              <a:rPr lang="en-US" dirty="0" smtClean="0"/>
              <a:t>()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100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 charset="0"/>
              </a:rPr>
              <a:t>Iterative linked list reversal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5A391E-FB1C-49AD-B4D2-ECFCF9BC37FF}" type="slidenum">
              <a:rPr lang="en-US"/>
              <a:pPr/>
              <a:t>20</a:t>
            </a:fld>
            <a:endParaRPr lang="en-US"/>
          </a:p>
        </p:txBody>
      </p:sp>
      <p:sp>
        <p:nvSpPr>
          <p:cNvPr id="16385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228600" y="1600200"/>
            <a:ext cx="8153400" cy="3581400"/>
          </a:xfrm>
          <a:ln/>
        </p:spPr>
        <p:txBody>
          <a:bodyPr rIns="132080">
            <a:normAutofit/>
          </a:bodyPr>
          <a:lstStyle/>
          <a:p>
            <a:pPr marL="0" indent="0">
              <a:buNone/>
            </a:pPr>
            <a:r>
              <a:rPr lang="en-US" dirty="0" smtClean="0"/>
              <a:t>Change this: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into this:</a:t>
            </a:r>
            <a:endParaRPr lang="en-US" dirty="0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133600" y="6019800"/>
            <a:ext cx="925366" cy="461665"/>
            <a:chOff x="5475434" y="4800600"/>
            <a:chExt cx="925366" cy="461665"/>
          </a:xfrm>
        </p:grpSpPr>
        <p:sp>
          <p:nvSpPr>
            <p:cNvPr id="20" name="TextBox 19"/>
            <p:cNvSpPr txBox="1"/>
            <p:nvPr/>
          </p:nvSpPr>
          <p:spPr>
            <a:xfrm>
              <a:off x="5475434" y="4800600"/>
              <a:ext cx="92536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solidFill>
                    <a:srgbClr val="800000"/>
                  </a:solidFill>
                </a:rPr>
                <a:t>v1</a:t>
              </a:r>
              <a:endParaRPr lang="en-US" dirty="0">
                <a:solidFill>
                  <a:srgbClr val="800000"/>
                </a:solidFill>
              </a:endParaRPr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5905500" y="4800600"/>
              <a:ext cx="0" cy="461665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/>
        </p:nvSpPr>
        <p:spPr>
          <a:xfrm>
            <a:off x="1981200" y="5562600"/>
            <a:ext cx="13383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800000"/>
                </a:solidFill>
              </a:rPr>
              <a:t>val</a:t>
            </a:r>
            <a:r>
              <a:rPr lang="en-US" dirty="0" smtClean="0">
                <a:solidFill>
                  <a:srgbClr val="800000"/>
                </a:solidFill>
              </a:rPr>
              <a:t>   </a:t>
            </a:r>
            <a:r>
              <a:rPr lang="en-US" dirty="0" err="1" smtClean="0">
                <a:solidFill>
                  <a:srgbClr val="800000"/>
                </a:solidFill>
              </a:rPr>
              <a:t>succ</a:t>
            </a:r>
            <a:endParaRPr lang="en-US" dirty="0">
              <a:solidFill>
                <a:srgbClr val="80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81000" y="5943600"/>
            <a:ext cx="11930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Legend:</a:t>
            </a:r>
            <a:endParaRPr lang="en-US" dirty="0">
              <a:solidFill>
                <a:srgbClr val="800000"/>
              </a:solidFill>
            </a:endParaRPr>
          </a:p>
        </p:txBody>
      </p:sp>
      <p:grpSp>
        <p:nvGrpSpPr>
          <p:cNvPr id="16384" name="Group 16383"/>
          <p:cNvGrpSpPr/>
          <p:nvPr/>
        </p:nvGrpSpPr>
        <p:grpSpPr>
          <a:xfrm>
            <a:off x="914400" y="2286000"/>
            <a:ext cx="7696200" cy="461665"/>
            <a:chOff x="304800" y="2286000"/>
            <a:chExt cx="7696200" cy="461665"/>
          </a:xfrm>
        </p:grpSpPr>
        <p:sp>
          <p:nvSpPr>
            <p:cNvPr id="2" name="TextBox 1"/>
            <p:cNvSpPr txBox="1"/>
            <p:nvPr/>
          </p:nvSpPr>
          <p:spPr>
            <a:xfrm>
              <a:off x="304800" y="2286000"/>
              <a:ext cx="7656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066800" y="2286000"/>
              <a:ext cx="42629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</a:t>
              </a:r>
              <a:endParaRPr lang="en-US" dirty="0"/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5257800" y="2286000"/>
              <a:ext cx="925366" cy="461665"/>
              <a:chOff x="5475434" y="4800600"/>
              <a:chExt cx="925366" cy="461665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5475434" y="4800600"/>
                <a:ext cx="925366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v3</a:t>
                </a:r>
                <a:endParaRPr lang="en-US" dirty="0"/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>
            <a:xfrm>
              <a:off x="3810000" y="2286000"/>
              <a:ext cx="925366" cy="461665"/>
              <a:chOff x="5475434" y="4800600"/>
              <a:chExt cx="925366" cy="461665"/>
            </a:xfrm>
          </p:grpSpPr>
          <p:sp>
            <p:nvSpPr>
              <p:cNvPr id="27" name="TextBox 26"/>
              <p:cNvSpPr txBox="1"/>
              <p:nvPr/>
            </p:nvSpPr>
            <p:spPr>
              <a:xfrm>
                <a:off x="5475434" y="4800600"/>
                <a:ext cx="925366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v2</a:t>
                </a:r>
                <a:endParaRPr lang="en-US" dirty="0"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up 28"/>
            <p:cNvGrpSpPr/>
            <p:nvPr/>
          </p:nvGrpSpPr>
          <p:grpSpPr>
            <a:xfrm>
              <a:off x="2362200" y="2286000"/>
              <a:ext cx="925366" cy="461665"/>
              <a:chOff x="5475434" y="4800600"/>
              <a:chExt cx="925366" cy="461665"/>
            </a:xfrm>
          </p:grpSpPr>
          <p:sp>
            <p:nvSpPr>
              <p:cNvPr id="30" name="TextBox 29"/>
              <p:cNvSpPr txBox="1"/>
              <p:nvPr/>
            </p:nvSpPr>
            <p:spPr>
              <a:xfrm>
                <a:off x="5475434" y="4800600"/>
                <a:ext cx="925366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v1</a:t>
                </a:r>
                <a:endParaRPr lang="en-US" dirty="0"/>
              </a:p>
            </p:txBody>
          </p:sp>
          <p:cxnSp>
            <p:nvCxnSpPr>
              <p:cNvPr id="31" name="Straight Connector 30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up 31"/>
            <p:cNvGrpSpPr/>
            <p:nvPr/>
          </p:nvGrpSpPr>
          <p:grpSpPr>
            <a:xfrm>
              <a:off x="6705600" y="2286000"/>
              <a:ext cx="1295400" cy="461665"/>
              <a:chOff x="5475434" y="4800600"/>
              <a:chExt cx="1295400" cy="461665"/>
            </a:xfrm>
          </p:grpSpPr>
          <p:sp>
            <p:nvSpPr>
              <p:cNvPr id="33" name="TextBox 32"/>
              <p:cNvSpPr txBox="1"/>
              <p:nvPr/>
            </p:nvSpPr>
            <p:spPr>
              <a:xfrm>
                <a:off x="5475434" y="4800600"/>
                <a:ext cx="12954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v4  null</a:t>
                </a:r>
                <a:endParaRPr lang="en-US" dirty="0"/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22" name="Straight Arrow Connector 21"/>
          <p:cNvCxnSpPr/>
          <p:nvPr/>
        </p:nvCxnSpPr>
        <p:spPr>
          <a:xfrm>
            <a:off x="1981200" y="2514600"/>
            <a:ext cx="9906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8" name="Group 37"/>
          <p:cNvGrpSpPr/>
          <p:nvPr/>
        </p:nvGrpSpPr>
        <p:grpSpPr>
          <a:xfrm>
            <a:off x="838200" y="3886200"/>
            <a:ext cx="7696200" cy="461665"/>
            <a:chOff x="304800" y="2286000"/>
            <a:chExt cx="7696200" cy="461665"/>
          </a:xfrm>
        </p:grpSpPr>
        <p:sp>
          <p:nvSpPr>
            <p:cNvPr id="39" name="TextBox 38"/>
            <p:cNvSpPr txBox="1"/>
            <p:nvPr/>
          </p:nvSpPr>
          <p:spPr>
            <a:xfrm>
              <a:off x="304800" y="2286000"/>
              <a:ext cx="7656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066800" y="2286000"/>
              <a:ext cx="42629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</a:t>
              </a:r>
              <a:endParaRPr lang="en-US" dirty="0"/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5257800" y="2286000"/>
              <a:ext cx="925366" cy="461665"/>
              <a:chOff x="5475434" y="4800600"/>
              <a:chExt cx="925366" cy="461665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5475434" y="4800600"/>
                <a:ext cx="925366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v3</a:t>
                </a:r>
                <a:endParaRPr lang="en-US" dirty="0"/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/>
            <p:cNvGrpSpPr/>
            <p:nvPr/>
          </p:nvGrpSpPr>
          <p:grpSpPr>
            <a:xfrm>
              <a:off x="3810000" y="2286000"/>
              <a:ext cx="925366" cy="461665"/>
              <a:chOff x="5475434" y="4800600"/>
              <a:chExt cx="925366" cy="461665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5475434" y="4800600"/>
                <a:ext cx="925366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v2</a:t>
                </a:r>
                <a:endParaRPr lang="en-US" dirty="0"/>
              </a:p>
            </p:txBody>
          </p:sp>
          <p:cxnSp>
            <p:nvCxnSpPr>
              <p:cNvPr id="50" name="Straight Connector 49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/>
            <p:cNvGrpSpPr/>
            <p:nvPr/>
          </p:nvGrpSpPr>
          <p:grpSpPr>
            <a:xfrm>
              <a:off x="2286000" y="2286000"/>
              <a:ext cx="1143000" cy="461665"/>
              <a:chOff x="5399234" y="4800600"/>
              <a:chExt cx="1143000" cy="461665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5399234" y="4800600"/>
                <a:ext cx="11430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v1  null</a:t>
                </a:r>
                <a:endParaRPr lang="en-US" dirty="0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6705600" y="2286000"/>
              <a:ext cx="1295400" cy="461665"/>
              <a:chOff x="5475434" y="4800600"/>
              <a:chExt cx="1295400" cy="461665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475434" y="4800600"/>
                <a:ext cx="12954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v4</a:t>
                </a:r>
                <a:endParaRPr lang="en-US" dirty="0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3" name="Straight Arrow Connector 52"/>
          <p:cNvCxnSpPr>
            <a:endCxn id="27" idx="1"/>
          </p:cNvCxnSpPr>
          <p:nvPr/>
        </p:nvCxnSpPr>
        <p:spPr>
          <a:xfrm>
            <a:off x="3657600" y="2514600"/>
            <a:ext cx="762000" cy="223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5105400" y="2514600"/>
            <a:ext cx="762000" cy="223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6553200" y="2514600"/>
            <a:ext cx="762000" cy="223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393" name="Group 16392"/>
          <p:cNvGrpSpPr/>
          <p:nvPr/>
        </p:nvGrpSpPr>
        <p:grpSpPr>
          <a:xfrm>
            <a:off x="1828800" y="4267200"/>
            <a:ext cx="6172200" cy="457200"/>
            <a:chOff x="1295400" y="4419600"/>
            <a:chExt cx="6172200" cy="457200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 flipH="1" flipV="1">
            <a:off x="6629400" y="3505200"/>
            <a:ext cx="1524000" cy="533400"/>
            <a:chOff x="1295400" y="4419600"/>
            <a:chExt cx="6172200" cy="457200"/>
          </a:xfrm>
        </p:grpSpPr>
        <p:cxnSp>
          <p:nvCxnSpPr>
            <p:cNvPr id="67" name="Straight Arrow Connector 66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flipH="1" flipV="1">
              <a:off x="7467600" y="4550229"/>
              <a:ext cx="0" cy="3265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 flipH="1" flipV="1">
            <a:off x="5029200" y="3505200"/>
            <a:ext cx="1447800" cy="533400"/>
            <a:chOff x="1295400" y="4419600"/>
            <a:chExt cx="6172200" cy="457200"/>
          </a:xfrm>
        </p:grpSpPr>
        <p:cxnSp>
          <p:nvCxnSpPr>
            <p:cNvPr id="71" name="Straight Arrow Connector 70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1295400" y="4876797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H="1" flipV="1">
              <a:off x="7467600" y="4550229"/>
              <a:ext cx="0" cy="3265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 flipH="1" flipV="1">
            <a:off x="3048000" y="3505200"/>
            <a:ext cx="1828800" cy="457200"/>
            <a:chOff x="1295400" y="4419600"/>
            <a:chExt cx="6172200" cy="457200"/>
          </a:xfrm>
        </p:grpSpPr>
        <p:cxnSp>
          <p:nvCxnSpPr>
            <p:cNvPr id="75" name="Straight Arrow Connector 74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398" name="TextBox 16397"/>
          <p:cNvSpPr txBox="1"/>
          <p:nvPr/>
        </p:nvSpPr>
        <p:spPr>
          <a:xfrm>
            <a:off x="4724400" y="5181600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>
                <a:solidFill>
                  <a:srgbClr val="FF0000"/>
                </a:solidFill>
              </a:rPr>
              <a:t>R</a:t>
            </a:r>
            <a:r>
              <a:rPr lang="en-US" dirty="0" smtClean="0">
                <a:solidFill>
                  <a:srgbClr val="FF0000"/>
                </a:solidFill>
              </a:rPr>
              <a:t>everse the list by changing </a:t>
            </a:r>
            <a:r>
              <a:rPr lang="en-US" dirty="0" smtClean="0">
                <a:solidFill>
                  <a:srgbClr val="800000"/>
                </a:solidFill>
              </a:rPr>
              <a:t>head</a:t>
            </a:r>
            <a:r>
              <a:rPr lang="en-US" dirty="0" smtClean="0">
                <a:solidFill>
                  <a:srgbClr val="FF0000"/>
                </a:solidFill>
              </a:rPr>
              <a:t> and all the </a:t>
            </a:r>
            <a:r>
              <a:rPr lang="en-US" dirty="0" err="1" smtClean="0">
                <a:solidFill>
                  <a:srgbClr val="800000"/>
                </a:solidFill>
              </a:rPr>
              <a:t>succ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>
                <a:solidFill>
                  <a:srgbClr val="FF0000"/>
                </a:solidFill>
              </a:rPr>
              <a:t>fields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52400" y="2286000"/>
            <a:ext cx="623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4" name="TextBox 83"/>
          <p:cNvSpPr txBox="1"/>
          <p:nvPr/>
        </p:nvSpPr>
        <p:spPr>
          <a:xfrm>
            <a:off x="102101" y="3881735"/>
            <a:ext cx="7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post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 charset="0"/>
              </a:rPr>
              <a:t>Iterative linked list reversal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5A391E-FB1C-49AD-B4D2-ECFCF9BC37FF}" type="slidenum">
              <a:rPr lang="en-US"/>
              <a:pPr/>
              <a:t>21</a:t>
            </a:fld>
            <a:endParaRPr lang="en-US"/>
          </a:p>
        </p:txBody>
      </p:sp>
      <p:sp>
        <p:nvSpPr>
          <p:cNvPr id="16385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228600" y="1371600"/>
            <a:ext cx="8153400" cy="3581400"/>
          </a:xfrm>
          <a:ln/>
        </p:spPr>
        <p:txBody>
          <a:bodyPr rIns="132080">
            <a:normAutofit/>
          </a:bodyPr>
          <a:lstStyle/>
          <a:p>
            <a:pPr marL="0" indent="0">
              <a:buNone/>
            </a:pPr>
            <a:r>
              <a:rPr lang="en-US" dirty="0" smtClean="0"/>
              <a:t>Change this: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spcBef>
                <a:spcPts val="1900"/>
              </a:spcBef>
              <a:buNone/>
            </a:pPr>
            <a:r>
              <a:rPr lang="en-US" dirty="0" smtClean="0"/>
              <a:t>into this:</a:t>
            </a:r>
            <a:endParaRPr lang="en-US" dirty="0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838200" y="3352800"/>
            <a:ext cx="7696200" cy="461665"/>
            <a:chOff x="304800" y="2286000"/>
            <a:chExt cx="7696200" cy="461665"/>
          </a:xfrm>
        </p:grpSpPr>
        <p:sp>
          <p:nvSpPr>
            <p:cNvPr id="39" name="TextBox 38"/>
            <p:cNvSpPr txBox="1"/>
            <p:nvPr/>
          </p:nvSpPr>
          <p:spPr>
            <a:xfrm>
              <a:off x="304800" y="2286000"/>
              <a:ext cx="7656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066800" y="2286000"/>
              <a:ext cx="42629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</a:t>
              </a:r>
              <a:endParaRPr lang="en-US" dirty="0"/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5257800" y="2286000"/>
              <a:ext cx="925366" cy="461665"/>
              <a:chOff x="5475434" y="4800600"/>
              <a:chExt cx="925366" cy="461665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5475434" y="4800600"/>
                <a:ext cx="925366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v3</a:t>
                </a:r>
                <a:endParaRPr lang="en-US" dirty="0"/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/>
            <p:cNvGrpSpPr/>
            <p:nvPr/>
          </p:nvGrpSpPr>
          <p:grpSpPr>
            <a:xfrm>
              <a:off x="3810000" y="2286000"/>
              <a:ext cx="925366" cy="461665"/>
              <a:chOff x="5475434" y="4800600"/>
              <a:chExt cx="925366" cy="461665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5475434" y="4800600"/>
                <a:ext cx="925366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v2</a:t>
                </a:r>
                <a:endParaRPr lang="en-US" dirty="0"/>
              </a:p>
            </p:txBody>
          </p:sp>
          <p:cxnSp>
            <p:nvCxnSpPr>
              <p:cNvPr id="50" name="Straight Connector 49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/>
            <p:cNvGrpSpPr/>
            <p:nvPr/>
          </p:nvGrpSpPr>
          <p:grpSpPr>
            <a:xfrm>
              <a:off x="2286000" y="2286000"/>
              <a:ext cx="1143000" cy="461665"/>
              <a:chOff x="5399234" y="4800600"/>
              <a:chExt cx="1143000" cy="461665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5399234" y="4800600"/>
                <a:ext cx="11430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v1  null</a:t>
                </a:r>
                <a:endParaRPr lang="en-US" dirty="0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6705600" y="2286000"/>
              <a:ext cx="1295400" cy="461665"/>
              <a:chOff x="5475434" y="4800600"/>
              <a:chExt cx="1295400" cy="461665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475434" y="4800600"/>
                <a:ext cx="12954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v4</a:t>
                </a:r>
                <a:endParaRPr lang="en-US" dirty="0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3" name="Straight Arrow Connector 52"/>
          <p:cNvCxnSpPr>
            <a:endCxn id="27" idx="1"/>
          </p:cNvCxnSpPr>
          <p:nvPr/>
        </p:nvCxnSpPr>
        <p:spPr>
          <a:xfrm>
            <a:off x="3657600" y="2205335"/>
            <a:ext cx="762000" cy="223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914400" y="1976735"/>
            <a:ext cx="7696200" cy="461665"/>
            <a:chOff x="914400" y="1976735"/>
            <a:chExt cx="7696200" cy="461665"/>
          </a:xfrm>
        </p:grpSpPr>
        <p:grpSp>
          <p:nvGrpSpPr>
            <p:cNvPr id="16384" name="Group 16383"/>
            <p:cNvGrpSpPr/>
            <p:nvPr/>
          </p:nvGrpSpPr>
          <p:grpSpPr>
            <a:xfrm>
              <a:off x="914400" y="1976735"/>
              <a:ext cx="7696200" cy="461665"/>
              <a:chOff x="304800" y="2286000"/>
              <a:chExt cx="7696200" cy="461665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304800" y="2286000"/>
                <a:ext cx="7656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head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066800" y="2286000"/>
                <a:ext cx="426294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    </a:t>
                </a:r>
                <a:endParaRPr lang="en-US" dirty="0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52578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24" name="TextBox 23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v3</a:t>
                  </a:r>
                  <a:endParaRPr lang="en-US" dirty="0"/>
                </a:p>
              </p:txBody>
            </p: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/>
              <p:cNvGrpSpPr/>
              <p:nvPr/>
            </p:nvGrpSpPr>
            <p:grpSpPr>
              <a:xfrm>
                <a:off x="38100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27" name="TextBox 26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v2</a:t>
                  </a:r>
                  <a:endParaRPr lang="en-US" dirty="0"/>
                </a:p>
              </p:txBody>
            </p: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Group 28"/>
              <p:cNvGrpSpPr/>
              <p:nvPr/>
            </p:nvGrpSpPr>
            <p:grpSpPr>
              <a:xfrm>
                <a:off x="23622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30" name="TextBox 29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v1</a:t>
                  </a:r>
                  <a:endParaRPr lang="en-US" dirty="0"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oup 31"/>
              <p:cNvGrpSpPr/>
              <p:nvPr/>
            </p:nvGrpSpPr>
            <p:grpSpPr>
              <a:xfrm>
                <a:off x="6705600" y="2286000"/>
                <a:ext cx="1295400" cy="461665"/>
                <a:chOff x="5475434" y="4800600"/>
                <a:chExt cx="1295400" cy="461665"/>
              </a:xfrm>
            </p:grpSpPr>
            <p:sp>
              <p:nvSpPr>
                <p:cNvPr id="33" name="TextBox 32"/>
                <p:cNvSpPr txBox="1"/>
                <p:nvPr/>
              </p:nvSpPr>
              <p:spPr>
                <a:xfrm>
                  <a:off x="5475434" y="4800600"/>
                  <a:ext cx="1295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v4  null</a:t>
                  </a:r>
                  <a:endParaRPr lang="en-US" dirty="0"/>
                </a:p>
              </p:txBody>
            </p: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2" name="Straight Arrow Connector 21"/>
            <p:cNvCxnSpPr/>
            <p:nvPr/>
          </p:nvCxnSpPr>
          <p:spPr>
            <a:xfrm>
              <a:off x="1981200" y="2209800"/>
              <a:ext cx="9906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5105400" y="2209800"/>
              <a:ext cx="762000" cy="223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6553200" y="2209800"/>
              <a:ext cx="762000" cy="223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393" name="Group 16392"/>
          <p:cNvGrpSpPr/>
          <p:nvPr/>
        </p:nvGrpSpPr>
        <p:grpSpPr>
          <a:xfrm>
            <a:off x="1828800" y="3733800"/>
            <a:ext cx="6172200" cy="304800"/>
            <a:chOff x="1295400" y="4419600"/>
            <a:chExt cx="6172200" cy="457200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 flipH="1" flipV="1">
            <a:off x="6629400" y="3124200"/>
            <a:ext cx="1524000" cy="381000"/>
            <a:chOff x="1295400" y="4419600"/>
            <a:chExt cx="6172200" cy="457200"/>
          </a:xfrm>
        </p:grpSpPr>
        <p:cxnSp>
          <p:nvCxnSpPr>
            <p:cNvPr id="67" name="Straight Arrow Connector 66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flipH="1" flipV="1">
              <a:off x="7467600" y="4550229"/>
              <a:ext cx="0" cy="3265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 flipH="1" flipV="1">
            <a:off x="5029200" y="3124200"/>
            <a:ext cx="1447800" cy="381000"/>
            <a:chOff x="1295400" y="4419600"/>
            <a:chExt cx="6172200" cy="457200"/>
          </a:xfrm>
        </p:grpSpPr>
        <p:cxnSp>
          <p:nvCxnSpPr>
            <p:cNvPr id="71" name="Straight Arrow Connector 70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1295400" y="4876797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H="1" flipV="1">
              <a:off x="7467600" y="4550229"/>
              <a:ext cx="0" cy="3265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 flipH="1" flipV="1">
            <a:off x="3048000" y="3124200"/>
            <a:ext cx="1828800" cy="304800"/>
            <a:chOff x="1295400" y="4419600"/>
            <a:chExt cx="6172200" cy="457200"/>
          </a:xfrm>
        </p:grpSpPr>
        <p:cxnSp>
          <p:nvCxnSpPr>
            <p:cNvPr id="75" name="Straight Arrow Connector 74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457200" y="4343400"/>
            <a:ext cx="8305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 a loop, changing one </a:t>
            </a:r>
            <a:r>
              <a:rPr lang="en-US" dirty="0" err="1" smtClean="0"/>
              <a:t>succ</a:t>
            </a:r>
            <a:r>
              <a:rPr lang="en-US" dirty="0" smtClean="0"/>
              <a:t> field at a time.  Getting it right is best done by drawing a general picture that shows the state of affairs before/after each iteration of the loop. Do this by drawing a picture that combines the precondition and </a:t>
            </a:r>
            <a:r>
              <a:rPr lang="en-US" dirty="0" err="1" smtClean="0"/>
              <a:t>postcondition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152400" y="1981200"/>
            <a:ext cx="623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102101" y="3352800"/>
            <a:ext cx="7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post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14251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 charset="0"/>
              </a:rPr>
              <a:t>Iterative linked list reversal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5A391E-FB1C-49AD-B4D2-ECFCF9BC37FF}" type="slidenum">
              <a:rPr lang="en-US"/>
              <a:pPr/>
              <a:t>22</a:t>
            </a:fld>
            <a:endParaRPr lang="en-US"/>
          </a:p>
        </p:txBody>
      </p:sp>
      <p:sp>
        <p:nvSpPr>
          <p:cNvPr id="16385" name="Rectangle 1"/>
          <p:cNvSpPr>
            <a:spLocks noGrp="1" noChangeArrowheads="1"/>
          </p:cNvSpPr>
          <p:nvPr>
            <p:ph sz="quarter" idx="1"/>
          </p:nvPr>
        </p:nvSpPr>
        <p:spPr>
          <a:xfrm>
            <a:off x="228600" y="1371600"/>
            <a:ext cx="8153400" cy="3581400"/>
          </a:xfrm>
          <a:ln/>
        </p:spPr>
        <p:txBody>
          <a:bodyPr rIns="132080">
            <a:normAutofit/>
          </a:bodyPr>
          <a:lstStyle/>
          <a:p>
            <a:pPr marL="0" indent="0">
              <a:buNone/>
            </a:pPr>
            <a:r>
              <a:rPr lang="en-US" dirty="0" smtClean="0"/>
              <a:t>Change this: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spcBef>
                <a:spcPts val="1900"/>
              </a:spcBef>
              <a:buNone/>
            </a:pPr>
            <a:r>
              <a:rPr lang="en-US" dirty="0" smtClean="0"/>
              <a:t>into this:</a:t>
            </a:r>
            <a:endParaRPr lang="en-US" dirty="0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838200" y="3352800"/>
            <a:ext cx="7696200" cy="461665"/>
            <a:chOff x="304800" y="2286000"/>
            <a:chExt cx="7696200" cy="461665"/>
          </a:xfrm>
        </p:grpSpPr>
        <p:sp>
          <p:nvSpPr>
            <p:cNvPr id="39" name="TextBox 38"/>
            <p:cNvSpPr txBox="1"/>
            <p:nvPr/>
          </p:nvSpPr>
          <p:spPr>
            <a:xfrm>
              <a:off x="304800" y="2286000"/>
              <a:ext cx="7656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066800" y="2286000"/>
              <a:ext cx="42629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</a:t>
              </a:r>
              <a:endParaRPr lang="en-US" dirty="0"/>
            </a:p>
          </p:txBody>
        </p:sp>
        <p:grpSp>
          <p:nvGrpSpPr>
            <p:cNvPr id="41" name="Group 40"/>
            <p:cNvGrpSpPr/>
            <p:nvPr/>
          </p:nvGrpSpPr>
          <p:grpSpPr>
            <a:xfrm>
              <a:off x="5257800" y="2286000"/>
              <a:ext cx="925366" cy="461665"/>
              <a:chOff x="5475434" y="4800600"/>
              <a:chExt cx="925366" cy="461665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5475434" y="4800600"/>
                <a:ext cx="925366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v3</a:t>
                </a:r>
                <a:endParaRPr lang="en-US" dirty="0"/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up 41"/>
            <p:cNvGrpSpPr/>
            <p:nvPr/>
          </p:nvGrpSpPr>
          <p:grpSpPr>
            <a:xfrm>
              <a:off x="3810000" y="2286000"/>
              <a:ext cx="925366" cy="461665"/>
              <a:chOff x="5475434" y="4800600"/>
              <a:chExt cx="925366" cy="461665"/>
            </a:xfrm>
          </p:grpSpPr>
          <p:sp>
            <p:nvSpPr>
              <p:cNvPr id="49" name="TextBox 48"/>
              <p:cNvSpPr txBox="1"/>
              <p:nvPr/>
            </p:nvSpPr>
            <p:spPr>
              <a:xfrm>
                <a:off x="5475434" y="4800600"/>
                <a:ext cx="925366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v2</a:t>
                </a:r>
                <a:endParaRPr lang="en-US" dirty="0"/>
              </a:p>
            </p:txBody>
          </p:sp>
          <p:cxnSp>
            <p:nvCxnSpPr>
              <p:cNvPr id="50" name="Straight Connector 49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up 42"/>
            <p:cNvGrpSpPr/>
            <p:nvPr/>
          </p:nvGrpSpPr>
          <p:grpSpPr>
            <a:xfrm>
              <a:off x="2286000" y="2286000"/>
              <a:ext cx="1143000" cy="461665"/>
              <a:chOff x="5399234" y="4800600"/>
              <a:chExt cx="1143000" cy="461665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5399234" y="4800600"/>
                <a:ext cx="11430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v1  null</a:t>
                </a:r>
                <a:endParaRPr lang="en-US" dirty="0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6705600" y="2286000"/>
              <a:ext cx="1295400" cy="461665"/>
              <a:chOff x="5475434" y="4800600"/>
              <a:chExt cx="1295400" cy="461665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475434" y="4800600"/>
                <a:ext cx="12954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v4</a:t>
                </a:r>
                <a:endParaRPr lang="en-US" dirty="0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3" name="Straight Arrow Connector 52"/>
          <p:cNvCxnSpPr>
            <a:endCxn id="27" idx="1"/>
          </p:cNvCxnSpPr>
          <p:nvPr/>
        </p:nvCxnSpPr>
        <p:spPr>
          <a:xfrm>
            <a:off x="3657600" y="2205335"/>
            <a:ext cx="762000" cy="223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914400" y="1976735"/>
            <a:ext cx="7696200" cy="461665"/>
            <a:chOff x="914400" y="1976735"/>
            <a:chExt cx="7696200" cy="461665"/>
          </a:xfrm>
        </p:grpSpPr>
        <p:grpSp>
          <p:nvGrpSpPr>
            <p:cNvPr id="16384" name="Group 16383"/>
            <p:cNvGrpSpPr/>
            <p:nvPr/>
          </p:nvGrpSpPr>
          <p:grpSpPr>
            <a:xfrm>
              <a:off x="914400" y="1976735"/>
              <a:ext cx="7696200" cy="461665"/>
              <a:chOff x="304800" y="2286000"/>
              <a:chExt cx="7696200" cy="461665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304800" y="2286000"/>
                <a:ext cx="7656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head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066800" y="2286000"/>
                <a:ext cx="426294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    </a:t>
                </a:r>
                <a:endParaRPr lang="en-US" dirty="0"/>
              </a:p>
            </p:txBody>
          </p:sp>
          <p:grpSp>
            <p:nvGrpSpPr>
              <p:cNvPr id="23" name="Group 22"/>
              <p:cNvGrpSpPr/>
              <p:nvPr/>
            </p:nvGrpSpPr>
            <p:grpSpPr>
              <a:xfrm>
                <a:off x="52578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24" name="TextBox 23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v3</a:t>
                  </a:r>
                  <a:endParaRPr lang="en-US" dirty="0"/>
                </a:p>
              </p:txBody>
            </p:sp>
            <p:cxnSp>
              <p:nvCxnSpPr>
                <p:cNvPr id="25" name="Straight Connector 24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6" name="Group 25"/>
              <p:cNvGrpSpPr/>
              <p:nvPr/>
            </p:nvGrpSpPr>
            <p:grpSpPr>
              <a:xfrm>
                <a:off x="38100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27" name="TextBox 26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v2</a:t>
                  </a:r>
                  <a:endParaRPr lang="en-US" dirty="0"/>
                </a:p>
              </p:txBody>
            </p: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Group 28"/>
              <p:cNvGrpSpPr/>
              <p:nvPr/>
            </p:nvGrpSpPr>
            <p:grpSpPr>
              <a:xfrm>
                <a:off x="23622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30" name="TextBox 29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v1</a:t>
                  </a:r>
                  <a:endParaRPr lang="en-US" dirty="0"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oup 31"/>
              <p:cNvGrpSpPr/>
              <p:nvPr/>
            </p:nvGrpSpPr>
            <p:grpSpPr>
              <a:xfrm>
                <a:off x="6705600" y="2286000"/>
                <a:ext cx="1295400" cy="461665"/>
                <a:chOff x="5475434" y="4800600"/>
                <a:chExt cx="1295400" cy="461665"/>
              </a:xfrm>
            </p:grpSpPr>
            <p:sp>
              <p:nvSpPr>
                <p:cNvPr id="33" name="TextBox 32"/>
                <p:cNvSpPr txBox="1"/>
                <p:nvPr/>
              </p:nvSpPr>
              <p:spPr>
                <a:xfrm>
                  <a:off x="5475434" y="4800600"/>
                  <a:ext cx="1295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v4  null</a:t>
                  </a:r>
                  <a:endParaRPr lang="en-US" dirty="0"/>
                </a:p>
              </p:txBody>
            </p: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2" name="Straight Arrow Connector 21"/>
            <p:cNvCxnSpPr/>
            <p:nvPr/>
          </p:nvCxnSpPr>
          <p:spPr>
            <a:xfrm>
              <a:off x="1981200" y="2209800"/>
              <a:ext cx="9906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5105400" y="2209800"/>
              <a:ext cx="762000" cy="223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>
              <a:off x="6553200" y="2209800"/>
              <a:ext cx="762000" cy="223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393" name="Group 16392"/>
          <p:cNvGrpSpPr/>
          <p:nvPr/>
        </p:nvGrpSpPr>
        <p:grpSpPr>
          <a:xfrm>
            <a:off x="1828800" y="3733800"/>
            <a:ext cx="6172200" cy="304800"/>
            <a:chOff x="1295400" y="4419600"/>
            <a:chExt cx="6172200" cy="457200"/>
          </a:xfrm>
        </p:grpSpPr>
        <p:cxnSp>
          <p:nvCxnSpPr>
            <p:cNvPr id="57" name="Straight Arrow Connector 56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 flipH="1" flipV="1">
            <a:off x="6629400" y="3124200"/>
            <a:ext cx="1524000" cy="381000"/>
            <a:chOff x="1295400" y="4419600"/>
            <a:chExt cx="6172200" cy="457200"/>
          </a:xfrm>
        </p:grpSpPr>
        <p:cxnSp>
          <p:nvCxnSpPr>
            <p:cNvPr id="67" name="Straight Arrow Connector 66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flipH="1" flipV="1">
              <a:off x="7467600" y="4550229"/>
              <a:ext cx="0" cy="3265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 flipH="1" flipV="1">
            <a:off x="5029200" y="3124200"/>
            <a:ext cx="1447800" cy="381000"/>
            <a:chOff x="1295400" y="4419600"/>
            <a:chExt cx="6172200" cy="457200"/>
          </a:xfrm>
        </p:grpSpPr>
        <p:cxnSp>
          <p:nvCxnSpPr>
            <p:cNvPr id="71" name="Straight Arrow Connector 70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1295400" y="4876797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H="1" flipV="1">
              <a:off x="7467600" y="4550229"/>
              <a:ext cx="0" cy="3265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 flipH="1" flipV="1">
            <a:off x="3048000" y="3124200"/>
            <a:ext cx="1828800" cy="304800"/>
            <a:chOff x="1295400" y="4419600"/>
            <a:chExt cx="6172200" cy="457200"/>
          </a:xfrm>
        </p:grpSpPr>
        <p:cxnSp>
          <p:nvCxnSpPr>
            <p:cNvPr id="75" name="Straight Arrow Connector 74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Box 2"/>
          <p:cNvSpPr txBox="1"/>
          <p:nvPr/>
        </p:nvSpPr>
        <p:spPr>
          <a:xfrm>
            <a:off x="457200" y="4343400"/>
            <a:ext cx="8305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loop will fix the </a:t>
            </a:r>
            <a:r>
              <a:rPr lang="en-US" dirty="0" err="1" smtClean="0"/>
              <a:t>succ</a:t>
            </a:r>
            <a:r>
              <a:rPr lang="en-US" dirty="0" smtClean="0"/>
              <a:t> fields of nodes beginning with the first one, then the second, etc.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 first part of the list will be reversed —look like pre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The second part will not be reversed —look like post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152400" y="1976735"/>
            <a:ext cx="623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52400" y="3352800"/>
            <a:ext cx="7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post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5493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 charset="0"/>
              </a:rPr>
              <a:t>Iterative linked list reversal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5A391E-FB1C-49AD-B4D2-ECFCF9BC37FF}" type="slidenum">
              <a:rPr lang="en-US"/>
              <a:pPr/>
              <a:t>23</a:t>
            </a:fld>
            <a:endParaRPr lang="en-US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838200" y="5791200"/>
            <a:ext cx="7696200" cy="461665"/>
            <a:chOff x="304800" y="2286000"/>
            <a:chExt cx="7696200" cy="461665"/>
          </a:xfrm>
        </p:grpSpPr>
        <p:sp>
          <p:nvSpPr>
            <p:cNvPr id="39" name="TextBox 38"/>
            <p:cNvSpPr txBox="1"/>
            <p:nvPr/>
          </p:nvSpPr>
          <p:spPr>
            <a:xfrm>
              <a:off x="304800" y="2286000"/>
              <a:ext cx="7656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066800" y="2286000"/>
              <a:ext cx="42629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876800" y="2286000"/>
              <a:ext cx="130636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v(n-1)</a:t>
              </a:r>
              <a:endParaRPr lang="en-US" dirty="0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2286000" y="2286000"/>
              <a:ext cx="1143000" cy="461665"/>
              <a:chOff x="5399234" y="4800600"/>
              <a:chExt cx="1143000" cy="461665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5399234" y="4800600"/>
                <a:ext cx="11430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v1  null</a:t>
                </a:r>
                <a:endParaRPr lang="en-US" dirty="0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6705600" y="2286000"/>
              <a:ext cx="1295400" cy="461665"/>
              <a:chOff x="5475434" y="4800600"/>
              <a:chExt cx="1295400" cy="461665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475434" y="4800600"/>
                <a:ext cx="12954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err="1" smtClean="0"/>
                  <a:t>vn</a:t>
                </a:r>
                <a:endParaRPr lang="en-US" dirty="0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>
                <a:off x="6008834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3" name="Straight Arrow Connector 52"/>
          <p:cNvCxnSpPr>
            <a:endCxn id="27" idx="1"/>
          </p:cNvCxnSpPr>
          <p:nvPr/>
        </p:nvCxnSpPr>
        <p:spPr>
          <a:xfrm>
            <a:off x="3657600" y="2205335"/>
            <a:ext cx="762000" cy="223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914400" y="1976735"/>
            <a:ext cx="7696200" cy="461665"/>
            <a:chOff x="914400" y="1976735"/>
            <a:chExt cx="7696200" cy="461665"/>
          </a:xfrm>
        </p:grpSpPr>
        <p:grpSp>
          <p:nvGrpSpPr>
            <p:cNvPr id="16384" name="Group 16383"/>
            <p:cNvGrpSpPr/>
            <p:nvPr/>
          </p:nvGrpSpPr>
          <p:grpSpPr>
            <a:xfrm>
              <a:off x="914400" y="1976735"/>
              <a:ext cx="7696200" cy="461665"/>
              <a:chOff x="304800" y="2286000"/>
              <a:chExt cx="7696200" cy="461665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304800" y="2286000"/>
                <a:ext cx="7656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head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066800" y="2286000"/>
                <a:ext cx="426294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    </a:t>
                </a:r>
                <a:endParaRPr lang="en-US" dirty="0"/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38100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27" name="TextBox 26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v2</a:t>
                  </a:r>
                  <a:endParaRPr lang="en-US" dirty="0"/>
                </a:p>
              </p:txBody>
            </p: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Group 28"/>
              <p:cNvGrpSpPr/>
              <p:nvPr/>
            </p:nvGrpSpPr>
            <p:grpSpPr>
              <a:xfrm>
                <a:off x="23622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30" name="TextBox 29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v1</a:t>
                  </a:r>
                  <a:endParaRPr lang="en-US" dirty="0"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oup 31"/>
              <p:cNvGrpSpPr/>
              <p:nvPr/>
            </p:nvGrpSpPr>
            <p:grpSpPr>
              <a:xfrm>
                <a:off x="6705600" y="2286000"/>
                <a:ext cx="1295400" cy="461665"/>
                <a:chOff x="5475434" y="4800600"/>
                <a:chExt cx="1295400" cy="461665"/>
              </a:xfrm>
            </p:grpSpPr>
            <p:sp>
              <p:nvSpPr>
                <p:cNvPr id="33" name="TextBox 32"/>
                <p:cNvSpPr txBox="1"/>
                <p:nvPr/>
              </p:nvSpPr>
              <p:spPr>
                <a:xfrm>
                  <a:off x="5475434" y="4800600"/>
                  <a:ext cx="1295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 smtClean="0"/>
                    <a:t>vn</a:t>
                  </a:r>
                  <a:r>
                    <a:rPr lang="en-US" dirty="0" smtClean="0"/>
                    <a:t>  null</a:t>
                  </a:r>
                  <a:endParaRPr lang="en-US" dirty="0"/>
                </a:p>
              </p:txBody>
            </p: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2" name="Straight Arrow Connector 21"/>
            <p:cNvCxnSpPr/>
            <p:nvPr/>
          </p:nvCxnSpPr>
          <p:spPr>
            <a:xfrm>
              <a:off x="1981200" y="2209800"/>
              <a:ext cx="9906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5105400" y="2209800"/>
              <a:ext cx="457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 flipH="1" flipV="1">
            <a:off x="6629400" y="5562600"/>
            <a:ext cx="1524000" cy="381000"/>
            <a:chOff x="1295400" y="4419600"/>
            <a:chExt cx="6172200" cy="457200"/>
          </a:xfrm>
        </p:grpSpPr>
        <p:cxnSp>
          <p:nvCxnSpPr>
            <p:cNvPr id="67" name="Straight Arrow Connector 66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flipH="1" flipV="1">
              <a:off x="7467600" y="4550229"/>
              <a:ext cx="0" cy="3265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 flipH="1" flipV="1">
            <a:off x="5105400" y="5562600"/>
            <a:ext cx="1371600" cy="381000"/>
            <a:chOff x="1295400" y="4419600"/>
            <a:chExt cx="6172200" cy="457200"/>
          </a:xfrm>
        </p:grpSpPr>
        <p:cxnSp>
          <p:nvCxnSpPr>
            <p:cNvPr id="71" name="Straight Arrow Connector 70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1295400" y="4876797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H="1" flipV="1">
              <a:off x="74676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 flipH="1" flipV="1">
            <a:off x="3048000" y="5562600"/>
            <a:ext cx="1295400" cy="457200"/>
            <a:chOff x="1295400" y="4419600"/>
            <a:chExt cx="6172200" cy="457200"/>
          </a:xfrm>
        </p:grpSpPr>
        <p:cxnSp>
          <p:nvCxnSpPr>
            <p:cNvPr id="75" name="Straight Arrow Connector 74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152400" y="1976735"/>
            <a:ext cx="623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52400" y="5791200"/>
            <a:ext cx="7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post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219200" y="2819400"/>
            <a:ext cx="7239000" cy="990600"/>
            <a:chOff x="1219200" y="2819400"/>
            <a:chExt cx="7239000" cy="990600"/>
          </a:xfrm>
        </p:grpSpPr>
        <p:grpSp>
          <p:nvGrpSpPr>
            <p:cNvPr id="12" name="Group 11"/>
            <p:cNvGrpSpPr/>
            <p:nvPr/>
          </p:nvGrpSpPr>
          <p:grpSpPr>
            <a:xfrm>
              <a:off x="1219200" y="2895600"/>
              <a:ext cx="3810000" cy="914400"/>
              <a:chOff x="1219200" y="2895600"/>
              <a:chExt cx="3810000" cy="914400"/>
            </a:xfrm>
          </p:grpSpPr>
          <p:grpSp>
            <p:nvGrpSpPr>
              <p:cNvPr id="109" name="Group 108"/>
              <p:cNvGrpSpPr/>
              <p:nvPr/>
            </p:nvGrpSpPr>
            <p:grpSpPr>
              <a:xfrm>
                <a:off x="1219200" y="3124200"/>
                <a:ext cx="3810000" cy="461665"/>
                <a:chOff x="1066800" y="2286000"/>
                <a:chExt cx="3810000" cy="461665"/>
              </a:xfrm>
            </p:grpSpPr>
            <p:sp>
              <p:nvSpPr>
                <p:cNvPr id="111" name="TextBox 110"/>
                <p:cNvSpPr txBox="1"/>
                <p:nvPr/>
              </p:nvSpPr>
              <p:spPr>
                <a:xfrm>
                  <a:off x="1066800" y="2286000"/>
                  <a:ext cx="426294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    </a:t>
                  </a:r>
                  <a:endParaRPr lang="en-US" dirty="0"/>
                </a:p>
              </p:txBody>
            </p:sp>
            <p:grpSp>
              <p:nvGrpSpPr>
                <p:cNvPr id="113" name="Group 112"/>
                <p:cNvGrpSpPr/>
                <p:nvPr/>
              </p:nvGrpSpPr>
              <p:grpSpPr>
                <a:xfrm>
                  <a:off x="3951434" y="2286000"/>
                  <a:ext cx="925366" cy="461665"/>
                  <a:chOff x="5616868" y="4800600"/>
                  <a:chExt cx="925366" cy="461665"/>
                </a:xfrm>
              </p:grpSpPr>
              <p:sp>
                <p:nvSpPr>
                  <p:cNvPr id="120" name="TextBox 119"/>
                  <p:cNvSpPr txBox="1"/>
                  <p:nvPr/>
                </p:nvSpPr>
                <p:spPr>
                  <a:xfrm>
                    <a:off x="5616868" y="4800600"/>
                    <a:ext cx="925366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vi</a:t>
                    </a:r>
                    <a:endParaRPr lang="en-US" dirty="0"/>
                  </a:p>
                </p:txBody>
              </p:sp>
              <p:cxnSp>
                <p:nvCxnSpPr>
                  <p:cNvPr id="121" name="Straight Connector 120"/>
                  <p:cNvCxnSpPr/>
                  <p:nvPr/>
                </p:nvCxnSpPr>
                <p:spPr>
                  <a:xfrm>
                    <a:off x="61612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4" name="Group 113"/>
                <p:cNvGrpSpPr/>
                <p:nvPr/>
              </p:nvGrpSpPr>
              <p:grpSpPr>
                <a:xfrm>
                  <a:off x="2057400" y="2286000"/>
                  <a:ext cx="1143000" cy="461665"/>
                  <a:chOff x="5170634" y="4800600"/>
                  <a:chExt cx="1143000" cy="461665"/>
                </a:xfrm>
              </p:grpSpPr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5170634" y="4800600"/>
                    <a:ext cx="11430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v1  null</a:t>
                    </a:r>
                    <a:endParaRPr lang="en-US" dirty="0"/>
                  </a:p>
                </p:txBody>
              </p:sp>
              <p:cxnSp>
                <p:nvCxnSpPr>
                  <p:cNvPr id="119" name="Straight Connector 118"/>
                  <p:cNvCxnSpPr/>
                  <p:nvPr/>
                </p:nvCxnSpPr>
                <p:spPr>
                  <a:xfrm>
                    <a:off x="56278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4" name="Group 123"/>
              <p:cNvGrpSpPr/>
              <p:nvPr/>
            </p:nvGrpSpPr>
            <p:grpSpPr>
              <a:xfrm flipH="1" flipV="1">
                <a:off x="3962400" y="2895600"/>
                <a:ext cx="914400" cy="381000"/>
                <a:chOff x="1295400" y="4419600"/>
                <a:chExt cx="6172200" cy="457200"/>
              </a:xfrm>
            </p:grpSpPr>
            <p:cxnSp>
              <p:nvCxnSpPr>
                <p:cNvPr id="125" name="Straight Arrow Connector 124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Arrow Connector 125"/>
                <p:cNvCxnSpPr/>
                <p:nvPr/>
              </p:nvCxnSpPr>
              <p:spPr>
                <a:xfrm>
                  <a:off x="1295400" y="4876797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Arrow Connector 126"/>
                <p:cNvCxnSpPr/>
                <p:nvPr/>
              </p:nvCxnSpPr>
              <p:spPr>
                <a:xfrm flipH="1" flipV="1">
                  <a:off x="7467600" y="4550229"/>
                  <a:ext cx="0" cy="326571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Group 128"/>
              <p:cNvGrpSpPr/>
              <p:nvPr/>
            </p:nvGrpSpPr>
            <p:grpSpPr>
              <a:xfrm flipH="1" flipV="1">
                <a:off x="2895600" y="2895600"/>
                <a:ext cx="609600" cy="381000"/>
                <a:chOff x="1295400" y="4419600"/>
                <a:chExt cx="6172200" cy="457200"/>
              </a:xfrm>
            </p:grpSpPr>
            <p:cxnSp>
              <p:nvCxnSpPr>
                <p:cNvPr id="130" name="Straight Arrow Connector 129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Arrow Connector 130"/>
                <p:cNvCxnSpPr/>
                <p:nvPr/>
              </p:nvCxnSpPr>
              <p:spPr>
                <a:xfrm>
                  <a:off x="1295400" y="4876797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/>
                <p:cNvCxnSpPr/>
                <p:nvPr/>
              </p:nvCxnSpPr>
              <p:spPr>
                <a:xfrm flipH="1" flipV="1">
                  <a:off x="7467600" y="4550229"/>
                  <a:ext cx="0" cy="326571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3" name="Straight Arrow Connector 132"/>
              <p:cNvCxnSpPr/>
              <p:nvPr/>
            </p:nvCxnSpPr>
            <p:spPr>
              <a:xfrm>
                <a:off x="3505200" y="3276600"/>
                <a:ext cx="4572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4" name="Group 133"/>
              <p:cNvGrpSpPr/>
              <p:nvPr/>
            </p:nvGrpSpPr>
            <p:grpSpPr>
              <a:xfrm>
                <a:off x="1447800" y="3581400"/>
                <a:ext cx="3124200" cy="228600"/>
                <a:chOff x="1295400" y="4419600"/>
                <a:chExt cx="6172200" cy="457200"/>
              </a:xfrm>
            </p:grpSpPr>
            <p:cxnSp>
              <p:nvCxnSpPr>
                <p:cNvPr id="135" name="Straight Arrow Connector 134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Arrow Connector 135"/>
                <p:cNvCxnSpPr/>
                <p:nvPr/>
              </p:nvCxnSpPr>
              <p:spPr>
                <a:xfrm>
                  <a:off x="1295400" y="4876800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Arrow Connector 136"/>
                <p:cNvCxnSpPr>
                  <a:endCxn id="120" idx="2"/>
                </p:cNvCxnSpPr>
                <p:nvPr/>
              </p:nvCxnSpPr>
              <p:spPr>
                <a:xfrm flipH="1" flipV="1">
                  <a:off x="7456768" y="4428530"/>
                  <a:ext cx="10832" cy="44827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3" name="TextBox 12"/>
            <p:cNvSpPr txBox="1"/>
            <p:nvPr/>
          </p:nvSpPr>
          <p:spPr>
            <a:xfrm>
              <a:off x="5695905" y="2819400"/>
              <a:ext cx="2762295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f</a:t>
              </a:r>
              <a:r>
                <a:rPr lang="en-US" dirty="0" smtClean="0"/>
                <a:t>irst </a:t>
              </a:r>
              <a:r>
                <a:rPr lang="en-US" dirty="0" err="1" smtClean="0"/>
                <a:t>i</a:t>
              </a:r>
              <a:r>
                <a:rPr lang="en-US" dirty="0" smtClean="0"/>
                <a:t> nodes reversed</a:t>
              </a:r>
              <a:endParaRPr lang="en-US" dirty="0"/>
            </a:p>
          </p:txBody>
        </p:sp>
      </p:grpSp>
      <p:cxnSp>
        <p:nvCxnSpPr>
          <p:cNvPr id="158" name="Straight Arrow Connector 157"/>
          <p:cNvCxnSpPr>
            <a:endCxn id="33" idx="1"/>
          </p:cNvCxnSpPr>
          <p:nvPr/>
        </p:nvCxnSpPr>
        <p:spPr>
          <a:xfrm flipV="1">
            <a:off x="5715000" y="2207568"/>
            <a:ext cx="1600200" cy="2232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6324600" y="5791200"/>
            <a:ext cx="0" cy="461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0" name="Group 159"/>
          <p:cNvGrpSpPr/>
          <p:nvPr/>
        </p:nvGrpSpPr>
        <p:grpSpPr>
          <a:xfrm>
            <a:off x="1828800" y="6172200"/>
            <a:ext cx="6172200" cy="228600"/>
            <a:chOff x="1295400" y="4419600"/>
            <a:chExt cx="6172200" cy="457200"/>
          </a:xfrm>
        </p:grpSpPr>
        <p:cxnSp>
          <p:nvCxnSpPr>
            <p:cNvPr id="161" name="Straight Arrow Connector 160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4" name="Straight Arrow Connector 163"/>
          <p:cNvCxnSpPr/>
          <p:nvPr/>
        </p:nvCxnSpPr>
        <p:spPr>
          <a:xfrm>
            <a:off x="4343400" y="6019800"/>
            <a:ext cx="762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391" name="Group 16390"/>
          <p:cNvGrpSpPr/>
          <p:nvPr/>
        </p:nvGrpSpPr>
        <p:grpSpPr>
          <a:xfrm>
            <a:off x="1219200" y="3653135"/>
            <a:ext cx="7239000" cy="1071265"/>
            <a:chOff x="1219200" y="3653135"/>
            <a:chExt cx="7239000" cy="1071265"/>
          </a:xfrm>
        </p:grpSpPr>
        <p:grpSp>
          <p:nvGrpSpPr>
            <p:cNvPr id="138" name="Group 137"/>
            <p:cNvGrpSpPr/>
            <p:nvPr/>
          </p:nvGrpSpPr>
          <p:grpSpPr>
            <a:xfrm>
              <a:off x="1219200" y="4262735"/>
              <a:ext cx="7239000" cy="461665"/>
              <a:chOff x="1676400" y="1976735"/>
              <a:chExt cx="7239000" cy="461665"/>
            </a:xfrm>
          </p:grpSpPr>
          <p:grpSp>
            <p:nvGrpSpPr>
              <p:cNvPr id="139" name="Group 138"/>
              <p:cNvGrpSpPr/>
              <p:nvPr/>
            </p:nvGrpSpPr>
            <p:grpSpPr>
              <a:xfrm>
                <a:off x="1676400" y="1976735"/>
                <a:ext cx="7239000" cy="461665"/>
                <a:chOff x="1066800" y="2286000"/>
                <a:chExt cx="7239000" cy="461665"/>
              </a:xfrm>
            </p:grpSpPr>
            <p:sp>
              <p:nvSpPr>
                <p:cNvPr id="144" name="TextBox 143"/>
                <p:cNvSpPr txBox="1"/>
                <p:nvPr/>
              </p:nvSpPr>
              <p:spPr>
                <a:xfrm>
                  <a:off x="1066800" y="2286000"/>
                  <a:ext cx="426294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    </a:t>
                  </a:r>
                  <a:endParaRPr lang="en-US" dirty="0"/>
                </a:p>
              </p:txBody>
            </p:sp>
            <p:grpSp>
              <p:nvGrpSpPr>
                <p:cNvPr id="145" name="Group 144"/>
                <p:cNvGrpSpPr/>
                <p:nvPr/>
              </p:nvGrpSpPr>
              <p:grpSpPr>
                <a:xfrm>
                  <a:off x="4724400" y="2286000"/>
                  <a:ext cx="1295400" cy="461665"/>
                  <a:chOff x="4942034" y="4800600"/>
                  <a:chExt cx="1295400" cy="461665"/>
                </a:xfrm>
              </p:grpSpPr>
              <p:sp>
                <p:nvSpPr>
                  <p:cNvPr id="155" name="TextBox 154"/>
                  <p:cNvSpPr txBox="1"/>
                  <p:nvPr/>
                </p:nvSpPr>
                <p:spPr>
                  <a:xfrm>
                    <a:off x="4942034" y="4800600"/>
                    <a:ext cx="12954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v</a:t>
                    </a:r>
                    <a:r>
                      <a:rPr lang="en-US" dirty="0" smtClean="0"/>
                      <a:t>(i+1)</a:t>
                    </a:r>
                    <a:endParaRPr lang="en-US" dirty="0"/>
                  </a:p>
                </p:txBody>
              </p:sp>
              <p:cxnSp>
                <p:nvCxnSpPr>
                  <p:cNvPr id="156" name="Straight Connector 155"/>
                  <p:cNvCxnSpPr/>
                  <p:nvPr/>
                </p:nvCxnSpPr>
                <p:spPr>
                  <a:xfrm>
                    <a:off x="58564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8" name="Group 147"/>
                <p:cNvGrpSpPr/>
                <p:nvPr/>
              </p:nvGrpSpPr>
              <p:grpSpPr>
                <a:xfrm>
                  <a:off x="7010400" y="2286000"/>
                  <a:ext cx="1295400" cy="461665"/>
                  <a:chOff x="5780234" y="4800600"/>
                  <a:chExt cx="1295400" cy="461665"/>
                </a:xfrm>
              </p:grpSpPr>
              <p:sp>
                <p:nvSpPr>
                  <p:cNvPr id="149" name="TextBox 148"/>
                  <p:cNvSpPr txBox="1"/>
                  <p:nvPr/>
                </p:nvSpPr>
                <p:spPr>
                  <a:xfrm>
                    <a:off x="5780234" y="4800600"/>
                    <a:ext cx="12954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 smtClean="0"/>
                      <a:t>vn</a:t>
                    </a:r>
                    <a:r>
                      <a:rPr lang="en-US" dirty="0" smtClean="0"/>
                      <a:t>  null</a:t>
                    </a:r>
                    <a:endParaRPr lang="en-US" dirty="0"/>
                  </a:p>
                </p:txBody>
              </p:sp>
              <p:cxnSp>
                <p:nvCxnSpPr>
                  <p:cNvPr id="150" name="Straight Connector 149"/>
                  <p:cNvCxnSpPr/>
                  <p:nvPr/>
                </p:nvCxnSpPr>
                <p:spPr>
                  <a:xfrm>
                    <a:off x="62374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40" name="Straight Arrow Connector 139"/>
              <p:cNvCxnSpPr/>
              <p:nvPr/>
            </p:nvCxnSpPr>
            <p:spPr>
              <a:xfrm>
                <a:off x="1981200" y="2209800"/>
                <a:ext cx="33528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Arrow Connector 141"/>
              <p:cNvCxnSpPr/>
              <p:nvPr/>
            </p:nvCxnSpPr>
            <p:spPr>
              <a:xfrm>
                <a:off x="7086600" y="2209800"/>
                <a:ext cx="533400" cy="2233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7" name="Straight Arrow Connector 156"/>
            <p:cNvCxnSpPr/>
            <p:nvPr/>
          </p:nvCxnSpPr>
          <p:spPr>
            <a:xfrm>
              <a:off x="6096000" y="4495800"/>
              <a:ext cx="304800" cy="2233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Box 168"/>
            <p:cNvSpPr txBox="1"/>
            <p:nvPr/>
          </p:nvSpPr>
          <p:spPr>
            <a:xfrm>
              <a:off x="6400800" y="3653135"/>
              <a:ext cx="2056973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rest </a:t>
              </a:r>
              <a:r>
                <a:rPr lang="en-US" dirty="0" err="1" smtClean="0"/>
                <a:t>unreversed</a:t>
              </a:r>
              <a:endParaRPr lang="en-US" dirty="0"/>
            </a:p>
          </p:txBody>
        </p:sp>
      </p:grpSp>
      <p:grpSp>
        <p:nvGrpSpPr>
          <p:cNvPr id="16396" name="Group 16395"/>
          <p:cNvGrpSpPr/>
          <p:nvPr/>
        </p:nvGrpSpPr>
        <p:grpSpPr>
          <a:xfrm>
            <a:off x="457200" y="2971800"/>
            <a:ext cx="4581353" cy="2366665"/>
            <a:chOff x="457200" y="2971800"/>
            <a:chExt cx="4581353" cy="2366665"/>
          </a:xfrm>
        </p:grpSpPr>
        <p:sp>
          <p:nvSpPr>
            <p:cNvPr id="16392" name="TextBox 16391"/>
            <p:cNvSpPr txBox="1"/>
            <p:nvPr/>
          </p:nvSpPr>
          <p:spPr>
            <a:xfrm>
              <a:off x="990600" y="4876800"/>
              <a:ext cx="4047953" cy="461665"/>
            </a:xfrm>
            <a:prstGeom prst="rect">
              <a:avLst/>
            </a:prstGeom>
            <a:solidFill>
              <a:srgbClr val="FFECFF"/>
            </a:solidFill>
            <a:ln w="47625"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loop invariant (it’s always true)</a:t>
              </a:r>
              <a:endParaRPr lang="en-US" dirty="0"/>
            </a:p>
          </p:txBody>
        </p:sp>
        <p:cxnSp>
          <p:nvCxnSpPr>
            <p:cNvPr id="172" name="Straight Arrow Connector 171"/>
            <p:cNvCxnSpPr/>
            <p:nvPr/>
          </p:nvCxnSpPr>
          <p:spPr>
            <a:xfrm>
              <a:off x="457200" y="2971800"/>
              <a:ext cx="533400" cy="0"/>
            </a:xfrm>
            <a:prstGeom prst="straightConnector1">
              <a:avLst/>
            </a:prstGeom>
            <a:ln w="47625">
              <a:solidFill>
                <a:srgbClr val="FF33CC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Arrow Connector 173"/>
            <p:cNvCxnSpPr/>
            <p:nvPr/>
          </p:nvCxnSpPr>
          <p:spPr>
            <a:xfrm>
              <a:off x="457200" y="5181600"/>
              <a:ext cx="533400" cy="0"/>
            </a:xfrm>
            <a:prstGeom prst="straightConnector1">
              <a:avLst/>
            </a:prstGeom>
            <a:ln w="47625">
              <a:solidFill>
                <a:srgbClr val="FF33CC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/>
            <p:cNvCxnSpPr/>
            <p:nvPr/>
          </p:nvCxnSpPr>
          <p:spPr>
            <a:xfrm flipV="1">
              <a:off x="457200" y="2971800"/>
              <a:ext cx="0" cy="2209800"/>
            </a:xfrm>
            <a:prstGeom prst="straightConnector1">
              <a:avLst/>
            </a:prstGeom>
            <a:ln w="47625">
              <a:solidFill>
                <a:srgbClr val="FF33CC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8487552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6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ym typeface="Arial" charset="0"/>
              </a:rPr>
              <a:t>Iterative linked list reversal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5A391E-FB1C-49AD-B4D2-ECFCF9BC37FF}" type="slidenum">
              <a:rPr lang="en-US"/>
              <a:pPr/>
              <a:t>24</a:t>
            </a:fld>
            <a:endParaRPr lang="en-US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838200" y="5791200"/>
            <a:ext cx="7696200" cy="461665"/>
            <a:chOff x="304800" y="2286000"/>
            <a:chExt cx="7696200" cy="461665"/>
          </a:xfrm>
        </p:grpSpPr>
        <p:sp>
          <p:nvSpPr>
            <p:cNvPr id="39" name="TextBox 38"/>
            <p:cNvSpPr txBox="1"/>
            <p:nvPr/>
          </p:nvSpPr>
          <p:spPr>
            <a:xfrm>
              <a:off x="304800" y="2286000"/>
              <a:ext cx="7656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066800" y="2286000"/>
              <a:ext cx="42629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876800" y="2286000"/>
              <a:ext cx="130636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v(n-1)</a:t>
              </a:r>
              <a:endParaRPr lang="en-US" dirty="0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2286000" y="2286000"/>
              <a:ext cx="1143000" cy="461665"/>
              <a:chOff x="5399234" y="4800600"/>
              <a:chExt cx="1143000" cy="461665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5399234" y="4800600"/>
                <a:ext cx="11430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v1  null</a:t>
                </a:r>
                <a:endParaRPr lang="en-US" dirty="0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6705600" y="2286000"/>
              <a:ext cx="1295400" cy="461665"/>
              <a:chOff x="5475434" y="4800600"/>
              <a:chExt cx="1295400" cy="461665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475434" y="4800600"/>
                <a:ext cx="12954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err="1" smtClean="0"/>
                  <a:t>vn</a:t>
                </a:r>
                <a:endParaRPr lang="en-US" dirty="0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>
                <a:off x="6008834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53" name="Straight Arrow Connector 52"/>
          <p:cNvCxnSpPr>
            <a:endCxn id="27" idx="1"/>
          </p:cNvCxnSpPr>
          <p:nvPr/>
        </p:nvCxnSpPr>
        <p:spPr>
          <a:xfrm>
            <a:off x="3657600" y="2205335"/>
            <a:ext cx="762000" cy="223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914400" y="1976735"/>
            <a:ext cx="7696200" cy="461665"/>
            <a:chOff x="914400" y="1976735"/>
            <a:chExt cx="7696200" cy="461665"/>
          </a:xfrm>
        </p:grpSpPr>
        <p:grpSp>
          <p:nvGrpSpPr>
            <p:cNvPr id="16384" name="Group 16383"/>
            <p:cNvGrpSpPr/>
            <p:nvPr/>
          </p:nvGrpSpPr>
          <p:grpSpPr>
            <a:xfrm>
              <a:off x="914400" y="1976735"/>
              <a:ext cx="7696200" cy="461665"/>
              <a:chOff x="304800" y="2286000"/>
              <a:chExt cx="7696200" cy="461665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304800" y="2286000"/>
                <a:ext cx="7656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head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066800" y="2286000"/>
                <a:ext cx="426294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    </a:t>
                </a:r>
                <a:endParaRPr lang="en-US" dirty="0"/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38100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27" name="TextBox 26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v2</a:t>
                  </a:r>
                  <a:endParaRPr lang="en-US" dirty="0"/>
                </a:p>
              </p:txBody>
            </p: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Group 28"/>
              <p:cNvGrpSpPr/>
              <p:nvPr/>
            </p:nvGrpSpPr>
            <p:grpSpPr>
              <a:xfrm>
                <a:off x="23622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30" name="TextBox 29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v1</a:t>
                  </a:r>
                  <a:endParaRPr lang="en-US" dirty="0"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oup 31"/>
              <p:cNvGrpSpPr/>
              <p:nvPr/>
            </p:nvGrpSpPr>
            <p:grpSpPr>
              <a:xfrm>
                <a:off x="6705600" y="2286000"/>
                <a:ext cx="1295400" cy="461665"/>
                <a:chOff x="5475434" y="4800600"/>
                <a:chExt cx="1295400" cy="461665"/>
              </a:xfrm>
            </p:grpSpPr>
            <p:sp>
              <p:nvSpPr>
                <p:cNvPr id="33" name="TextBox 32"/>
                <p:cNvSpPr txBox="1"/>
                <p:nvPr/>
              </p:nvSpPr>
              <p:spPr>
                <a:xfrm>
                  <a:off x="5475434" y="4800600"/>
                  <a:ext cx="1295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 smtClean="0"/>
                    <a:t>vn</a:t>
                  </a:r>
                  <a:r>
                    <a:rPr lang="en-US" dirty="0" smtClean="0"/>
                    <a:t>  null</a:t>
                  </a:r>
                  <a:endParaRPr lang="en-US" dirty="0"/>
                </a:p>
              </p:txBody>
            </p: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2" name="Straight Arrow Connector 21"/>
            <p:cNvCxnSpPr/>
            <p:nvPr/>
          </p:nvCxnSpPr>
          <p:spPr>
            <a:xfrm>
              <a:off x="1981200" y="2209800"/>
              <a:ext cx="9906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5105400" y="2209800"/>
              <a:ext cx="457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up 65"/>
          <p:cNvGrpSpPr/>
          <p:nvPr/>
        </p:nvGrpSpPr>
        <p:grpSpPr>
          <a:xfrm flipH="1" flipV="1">
            <a:off x="6629400" y="5562600"/>
            <a:ext cx="1524000" cy="381000"/>
            <a:chOff x="1295400" y="4419600"/>
            <a:chExt cx="6172200" cy="457200"/>
          </a:xfrm>
        </p:grpSpPr>
        <p:cxnSp>
          <p:nvCxnSpPr>
            <p:cNvPr id="67" name="Straight Arrow Connector 66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flipH="1" flipV="1">
              <a:off x="7467600" y="4550229"/>
              <a:ext cx="0" cy="3265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 flipH="1" flipV="1">
            <a:off x="5105400" y="5562600"/>
            <a:ext cx="1371600" cy="381000"/>
            <a:chOff x="1295400" y="4419600"/>
            <a:chExt cx="6172200" cy="457200"/>
          </a:xfrm>
        </p:grpSpPr>
        <p:cxnSp>
          <p:nvCxnSpPr>
            <p:cNvPr id="71" name="Straight Arrow Connector 70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1295400" y="4876797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H="1" flipV="1">
              <a:off x="74676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 flipH="1" flipV="1">
            <a:off x="3048000" y="5562600"/>
            <a:ext cx="1295400" cy="457200"/>
            <a:chOff x="1295400" y="4419600"/>
            <a:chExt cx="6172200" cy="457200"/>
          </a:xfrm>
        </p:grpSpPr>
        <p:cxnSp>
          <p:nvCxnSpPr>
            <p:cNvPr id="75" name="Straight Arrow Connector 74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152400" y="1976735"/>
            <a:ext cx="623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pre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52400" y="5791200"/>
            <a:ext cx="7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post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219200" y="2891135"/>
            <a:ext cx="7239000" cy="918866"/>
            <a:chOff x="1219200" y="2891135"/>
            <a:chExt cx="7239000" cy="918866"/>
          </a:xfrm>
        </p:grpSpPr>
        <p:grpSp>
          <p:nvGrpSpPr>
            <p:cNvPr id="12" name="Group 11"/>
            <p:cNvGrpSpPr/>
            <p:nvPr/>
          </p:nvGrpSpPr>
          <p:grpSpPr>
            <a:xfrm>
              <a:off x="1219200" y="2895600"/>
              <a:ext cx="4038600" cy="914401"/>
              <a:chOff x="1219200" y="2895600"/>
              <a:chExt cx="4038600" cy="914401"/>
            </a:xfrm>
          </p:grpSpPr>
          <p:grpSp>
            <p:nvGrpSpPr>
              <p:cNvPr id="109" name="Group 108"/>
              <p:cNvGrpSpPr/>
              <p:nvPr/>
            </p:nvGrpSpPr>
            <p:grpSpPr>
              <a:xfrm>
                <a:off x="1219200" y="3124200"/>
                <a:ext cx="4038600" cy="461665"/>
                <a:chOff x="1066800" y="2286000"/>
                <a:chExt cx="4038600" cy="461665"/>
              </a:xfrm>
            </p:grpSpPr>
            <p:sp>
              <p:nvSpPr>
                <p:cNvPr id="111" name="TextBox 110"/>
                <p:cNvSpPr txBox="1"/>
                <p:nvPr/>
              </p:nvSpPr>
              <p:spPr>
                <a:xfrm>
                  <a:off x="1066800" y="2286000"/>
                  <a:ext cx="533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p1</a:t>
                  </a:r>
                  <a:endParaRPr lang="en-US" dirty="0"/>
                </a:p>
              </p:txBody>
            </p:sp>
            <p:grpSp>
              <p:nvGrpSpPr>
                <p:cNvPr id="113" name="Group 112"/>
                <p:cNvGrpSpPr/>
                <p:nvPr/>
              </p:nvGrpSpPr>
              <p:grpSpPr>
                <a:xfrm>
                  <a:off x="3951434" y="2286000"/>
                  <a:ext cx="1153966" cy="461665"/>
                  <a:chOff x="5616868" y="4800600"/>
                  <a:chExt cx="1153966" cy="461665"/>
                </a:xfrm>
              </p:grpSpPr>
              <p:sp>
                <p:nvSpPr>
                  <p:cNvPr id="120" name="TextBox 119"/>
                  <p:cNvSpPr txBox="1"/>
                  <p:nvPr/>
                </p:nvSpPr>
                <p:spPr>
                  <a:xfrm>
                    <a:off x="5616868" y="4800600"/>
                    <a:ext cx="1153966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        p2</a:t>
                    </a:r>
                    <a:endParaRPr lang="en-US" dirty="0"/>
                  </a:p>
                </p:txBody>
              </p:sp>
              <p:cxnSp>
                <p:nvCxnSpPr>
                  <p:cNvPr id="121" name="Straight Connector 120"/>
                  <p:cNvCxnSpPr/>
                  <p:nvPr/>
                </p:nvCxnSpPr>
                <p:spPr>
                  <a:xfrm>
                    <a:off x="61612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4" name="Group 113"/>
                <p:cNvGrpSpPr/>
                <p:nvPr/>
              </p:nvGrpSpPr>
              <p:grpSpPr>
                <a:xfrm>
                  <a:off x="2057400" y="2286000"/>
                  <a:ext cx="1143000" cy="461665"/>
                  <a:chOff x="5170634" y="4800600"/>
                  <a:chExt cx="1143000" cy="461665"/>
                </a:xfrm>
              </p:grpSpPr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5170634" y="4800600"/>
                    <a:ext cx="11430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     null</a:t>
                    </a:r>
                    <a:endParaRPr lang="en-US" dirty="0"/>
                  </a:p>
                </p:txBody>
              </p:sp>
              <p:cxnSp>
                <p:nvCxnSpPr>
                  <p:cNvPr id="119" name="Straight Connector 118"/>
                  <p:cNvCxnSpPr/>
                  <p:nvPr/>
                </p:nvCxnSpPr>
                <p:spPr>
                  <a:xfrm>
                    <a:off x="56278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4" name="Group 123"/>
              <p:cNvGrpSpPr/>
              <p:nvPr/>
            </p:nvGrpSpPr>
            <p:grpSpPr>
              <a:xfrm flipH="1" flipV="1">
                <a:off x="3962400" y="2895600"/>
                <a:ext cx="914400" cy="381000"/>
                <a:chOff x="1295400" y="4419600"/>
                <a:chExt cx="6172200" cy="457200"/>
              </a:xfrm>
            </p:grpSpPr>
            <p:cxnSp>
              <p:nvCxnSpPr>
                <p:cNvPr id="125" name="Straight Arrow Connector 124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Arrow Connector 125"/>
                <p:cNvCxnSpPr/>
                <p:nvPr/>
              </p:nvCxnSpPr>
              <p:spPr>
                <a:xfrm>
                  <a:off x="1295400" y="4876797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Arrow Connector 126"/>
                <p:cNvCxnSpPr/>
                <p:nvPr/>
              </p:nvCxnSpPr>
              <p:spPr>
                <a:xfrm flipH="1" flipV="1">
                  <a:off x="7467600" y="4550229"/>
                  <a:ext cx="0" cy="326571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Group 128"/>
              <p:cNvGrpSpPr/>
              <p:nvPr/>
            </p:nvGrpSpPr>
            <p:grpSpPr>
              <a:xfrm flipH="1" flipV="1">
                <a:off x="2895600" y="2895600"/>
                <a:ext cx="609600" cy="381000"/>
                <a:chOff x="1295400" y="4419600"/>
                <a:chExt cx="6172200" cy="457200"/>
              </a:xfrm>
            </p:grpSpPr>
            <p:cxnSp>
              <p:nvCxnSpPr>
                <p:cNvPr id="130" name="Straight Arrow Connector 129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Arrow Connector 130"/>
                <p:cNvCxnSpPr/>
                <p:nvPr/>
              </p:nvCxnSpPr>
              <p:spPr>
                <a:xfrm>
                  <a:off x="1295400" y="4876797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/>
                <p:cNvCxnSpPr/>
                <p:nvPr/>
              </p:nvCxnSpPr>
              <p:spPr>
                <a:xfrm flipH="1" flipV="1">
                  <a:off x="7467600" y="4550229"/>
                  <a:ext cx="0" cy="326571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3" name="Straight Arrow Connector 132"/>
              <p:cNvCxnSpPr/>
              <p:nvPr/>
            </p:nvCxnSpPr>
            <p:spPr>
              <a:xfrm>
                <a:off x="3505200" y="3276600"/>
                <a:ext cx="4572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4" name="Group 133"/>
              <p:cNvGrpSpPr/>
              <p:nvPr/>
            </p:nvGrpSpPr>
            <p:grpSpPr>
              <a:xfrm>
                <a:off x="1447800" y="3581400"/>
                <a:ext cx="3233017" cy="228601"/>
                <a:chOff x="1295400" y="4419600"/>
                <a:chExt cx="6387180" cy="457202"/>
              </a:xfrm>
            </p:grpSpPr>
            <p:cxnSp>
              <p:nvCxnSpPr>
                <p:cNvPr id="135" name="Straight Arrow Connector 134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Arrow Connector 135"/>
                <p:cNvCxnSpPr/>
                <p:nvPr/>
              </p:nvCxnSpPr>
              <p:spPr>
                <a:xfrm>
                  <a:off x="1295400" y="4876800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Arrow Connector 136"/>
                <p:cNvCxnSpPr>
                  <a:endCxn id="120" idx="2"/>
                </p:cNvCxnSpPr>
                <p:nvPr/>
              </p:nvCxnSpPr>
              <p:spPr>
                <a:xfrm flipV="1">
                  <a:off x="7467602" y="4428530"/>
                  <a:ext cx="214978" cy="448272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3" name="TextBox 12"/>
            <p:cNvSpPr txBox="1"/>
            <p:nvPr/>
          </p:nvSpPr>
          <p:spPr>
            <a:xfrm>
              <a:off x="6567939" y="2891135"/>
              <a:ext cx="1890261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Reversed part</a:t>
              </a:r>
              <a:endParaRPr lang="en-US" dirty="0"/>
            </a:p>
          </p:txBody>
        </p:sp>
      </p:grpSp>
      <p:cxnSp>
        <p:nvCxnSpPr>
          <p:cNvPr id="158" name="Straight Arrow Connector 157"/>
          <p:cNvCxnSpPr>
            <a:endCxn id="33" idx="1"/>
          </p:cNvCxnSpPr>
          <p:nvPr/>
        </p:nvCxnSpPr>
        <p:spPr>
          <a:xfrm flipV="1">
            <a:off x="5715000" y="2207568"/>
            <a:ext cx="1600200" cy="2232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>
            <a:off x="6324600" y="5791200"/>
            <a:ext cx="0" cy="461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0" name="Group 159"/>
          <p:cNvGrpSpPr/>
          <p:nvPr/>
        </p:nvGrpSpPr>
        <p:grpSpPr>
          <a:xfrm>
            <a:off x="1828800" y="6172200"/>
            <a:ext cx="6172200" cy="228600"/>
            <a:chOff x="1295400" y="4419600"/>
            <a:chExt cx="6172200" cy="457200"/>
          </a:xfrm>
        </p:grpSpPr>
        <p:cxnSp>
          <p:nvCxnSpPr>
            <p:cNvPr id="161" name="Straight Arrow Connector 160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4" name="Straight Arrow Connector 163"/>
          <p:cNvCxnSpPr/>
          <p:nvPr/>
        </p:nvCxnSpPr>
        <p:spPr>
          <a:xfrm>
            <a:off x="4343400" y="6019800"/>
            <a:ext cx="762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391" name="Group 16390"/>
          <p:cNvGrpSpPr/>
          <p:nvPr/>
        </p:nvGrpSpPr>
        <p:grpSpPr>
          <a:xfrm>
            <a:off x="1219200" y="3653135"/>
            <a:ext cx="7341166" cy="1071265"/>
            <a:chOff x="1219200" y="3653135"/>
            <a:chExt cx="7341166" cy="1071265"/>
          </a:xfrm>
        </p:grpSpPr>
        <p:grpSp>
          <p:nvGrpSpPr>
            <p:cNvPr id="138" name="Group 137"/>
            <p:cNvGrpSpPr/>
            <p:nvPr/>
          </p:nvGrpSpPr>
          <p:grpSpPr>
            <a:xfrm>
              <a:off x="1219200" y="4262735"/>
              <a:ext cx="7239000" cy="461665"/>
              <a:chOff x="1676400" y="1976735"/>
              <a:chExt cx="7239000" cy="461665"/>
            </a:xfrm>
          </p:grpSpPr>
          <p:grpSp>
            <p:nvGrpSpPr>
              <p:cNvPr id="139" name="Group 138"/>
              <p:cNvGrpSpPr/>
              <p:nvPr/>
            </p:nvGrpSpPr>
            <p:grpSpPr>
              <a:xfrm>
                <a:off x="1676400" y="1976735"/>
                <a:ext cx="7239000" cy="461665"/>
                <a:chOff x="1066800" y="2286000"/>
                <a:chExt cx="7239000" cy="461665"/>
              </a:xfrm>
            </p:grpSpPr>
            <p:sp>
              <p:nvSpPr>
                <p:cNvPr id="144" name="TextBox 143"/>
                <p:cNvSpPr txBox="1"/>
                <p:nvPr/>
              </p:nvSpPr>
              <p:spPr>
                <a:xfrm>
                  <a:off x="1066800" y="2286000"/>
                  <a:ext cx="533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p3</a:t>
                  </a:r>
                  <a:endParaRPr lang="en-US" dirty="0"/>
                </a:p>
              </p:txBody>
            </p:sp>
            <p:grpSp>
              <p:nvGrpSpPr>
                <p:cNvPr id="145" name="Group 144"/>
                <p:cNvGrpSpPr/>
                <p:nvPr/>
              </p:nvGrpSpPr>
              <p:grpSpPr>
                <a:xfrm>
                  <a:off x="3733800" y="2286000"/>
                  <a:ext cx="1295400" cy="461665"/>
                  <a:chOff x="3951434" y="4800600"/>
                  <a:chExt cx="1295400" cy="461665"/>
                </a:xfrm>
              </p:grpSpPr>
              <p:sp>
                <p:nvSpPr>
                  <p:cNvPr id="155" name="TextBox 154"/>
                  <p:cNvSpPr txBox="1"/>
                  <p:nvPr/>
                </p:nvSpPr>
                <p:spPr>
                  <a:xfrm>
                    <a:off x="3951434" y="4800600"/>
                    <a:ext cx="12954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          p4</a:t>
                    </a:r>
                    <a:endParaRPr lang="en-US" dirty="0"/>
                  </a:p>
                </p:txBody>
              </p:sp>
              <p:cxnSp>
                <p:nvCxnSpPr>
                  <p:cNvPr id="156" name="Straight Connector 155"/>
                  <p:cNvCxnSpPr/>
                  <p:nvPr/>
                </p:nvCxnSpPr>
                <p:spPr>
                  <a:xfrm>
                    <a:off x="46372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8" name="Group 147"/>
                <p:cNvGrpSpPr/>
                <p:nvPr/>
              </p:nvGrpSpPr>
              <p:grpSpPr>
                <a:xfrm>
                  <a:off x="7010400" y="2286000"/>
                  <a:ext cx="1295400" cy="461665"/>
                  <a:chOff x="5780234" y="4800600"/>
                  <a:chExt cx="1295400" cy="461665"/>
                </a:xfrm>
              </p:grpSpPr>
              <p:sp>
                <p:nvSpPr>
                  <p:cNvPr id="149" name="TextBox 148"/>
                  <p:cNvSpPr txBox="1"/>
                  <p:nvPr/>
                </p:nvSpPr>
                <p:spPr>
                  <a:xfrm>
                    <a:off x="5780234" y="4800600"/>
                    <a:ext cx="12954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     null</a:t>
                    </a:r>
                    <a:endParaRPr lang="en-US" dirty="0"/>
                  </a:p>
                </p:txBody>
              </p:sp>
              <p:cxnSp>
                <p:nvCxnSpPr>
                  <p:cNvPr id="150" name="Straight Connector 149"/>
                  <p:cNvCxnSpPr/>
                  <p:nvPr/>
                </p:nvCxnSpPr>
                <p:spPr>
                  <a:xfrm>
                    <a:off x="62374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40" name="Straight Arrow Connector 139"/>
              <p:cNvCxnSpPr>
                <a:stCxn id="144" idx="3"/>
                <a:endCxn id="155" idx="1"/>
              </p:cNvCxnSpPr>
              <p:nvPr/>
            </p:nvCxnSpPr>
            <p:spPr>
              <a:xfrm>
                <a:off x="2209800" y="2207568"/>
                <a:ext cx="21336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Arrow Connector 141"/>
              <p:cNvCxnSpPr/>
              <p:nvPr/>
            </p:nvCxnSpPr>
            <p:spPr>
              <a:xfrm>
                <a:off x="7086600" y="2209800"/>
                <a:ext cx="533400" cy="2233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7" name="Straight Arrow Connector 156"/>
            <p:cNvCxnSpPr/>
            <p:nvPr/>
          </p:nvCxnSpPr>
          <p:spPr>
            <a:xfrm>
              <a:off x="5105400" y="4495800"/>
              <a:ext cx="533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Box 168"/>
            <p:cNvSpPr txBox="1"/>
            <p:nvPr/>
          </p:nvSpPr>
          <p:spPr>
            <a:xfrm>
              <a:off x="6400800" y="3653135"/>
              <a:ext cx="2159566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Unreversed</a:t>
              </a:r>
              <a:r>
                <a:rPr lang="en-US" dirty="0" smtClean="0"/>
                <a:t> part</a:t>
              </a:r>
              <a:endParaRPr lang="en-US" dirty="0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5704034" y="4267200"/>
            <a:ext cx="92536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00" name="Straight Connector 99"/>
          <p:cNvCxnSpPr/>
          <p:nvPr/>
        </p:nvCxnSpPr>
        <p:spPr>
          <a:xfrm>
            <a:off x="6172200" y="4267200"/>
            <a:ext cx="0" cy="461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377346" y="3124200"/>
            <a:ext cx="765654" cy="1528465"/>
            <a:chOff x="377346" y="3124200"/>
            <a:chExt cx="765654" cy="1528465"/>
          </a:xfrm>
        </p:grpSpPr>
        <p:sp>
          <p:nvSpPr>
            <p:cNvPr id="101" name="TextBox 100"/>
            <p:cNvSpPr txBox="1"/>
            <p:nvPr/>
          </p:nvSpPr>
          <p:spPr>
            <a:xfrm>
              <a:off x="377346" y="3124200"/>
              <a:ext cx="7656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804446" y="419100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03029999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ym typeface="Arial" charset="0"/>
              </a:rPr>
              <a:t>Make the invariant true initially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5A391E-FB1C-49AD-B4D2-ECFCF9BC37FF}" type="slidenum">
              <a:rPr lang="en-US"/>
              <a:pPr/>
              <a:t>25</a:t>
            </a:fld>
            <a:endParaRPr lang="en-US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cxnSp>
        <p:nvCxnSpPr>
          <p:cNvPr id="53" name="Straight Arrow Connector 52"/>
          <p:cNvCxnSpPr>
            <a:endCxn id="27" idx="1"/>
          </p:cNvCxnSpPr>
          <p:nvPr/>
        </p:nvCxnSpPr>
        <p:spPr>
          <a:xfrm>
            <a:off x="3657600" y="2205335"/>
            <a:ext cx="762000" cy="2233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914400" y="1976735"/>
            <a:ext cx="7696200" cy="461665"/>
            <a:chOff x="914400" y="1976735"/>
            <a:chExt cx="7696200" cy="461665"/>
          </a:xfrm>
        </p:grpSpPr>
        <p:grpSp>
          <p:nvGrpSpPr>
            <p:cNvPr id="16384" name="Group 16383"/>
            <p:cNvGrpSpPr/>
            <p:nvPr/>
          </p:nvGrpSpPr>
          <p:grpSpPr>
            <a:xfrm>
              <a:off x="914400" y="1976735"/>
              <a:ext cx="7696200" cy="461665"/>
              <a:chOff x="304800" y="2286000"/>
              <a:chExt cx="7696200" cy="461665"/>
            </a:xfrm>
          </p:grpSpPr>
          <p:sp>
            <p:nvSpPr>
              <p:cNvPr id="2" name="TextBox 1"/>
              <p:cNvSpPr txBox="1"/>
              <p:nvPr/>
            </p:nvSpPr>
            <p:spPr>
              <a:xfrm>
                <a:off x="304800" y="2286000"/>
                <a:ext cx="76565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 smtClean="0"/>
                  <a:t>head</a:t>
                </a:r>
                <a:endParaRPr lang="en-US" dirty="0"/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066800" y="2286000"/>
                <a:ext cx="426294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    </a:t>
                </a:r>
                <a:endParaRPr lang="en-US" dirty="0"/>
              </a:p>
            </p:txBody>
          </p:sp>
          <p:grpSp>
            <p:nvGrpSpPr>
              <p:cNvPr id="26" name="Group 25"/>
              <p:cNvGrpSpPr/>
              <p:nvPr/>
            </p:nvGrpSpPr>
            <p:grpSpPr>
              <a:xfrm>
                <a:off x="38100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27" name="TextBox 26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v2</a:t>
                  </a:r>
                  <a:endParaRPr lang="en-US" dirty="0"/>
                </a:p>
              </p:txBody>
            </p:sp>
            <p:cxnSp>
              <p:nvCxnSpPr>
                <p:cNvPr id="28" name="Straight Connector 27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9" name="Group 28"/>
              <p:cNvGrpSpPr/>
              <p:nvPr/>
            </p:nvGrpSpPr>
            <p:grpSpPr>
              <a:xfrm>
                <a:off x="2362200" y="2286000"/>
                <a:ext cx="925366" cy="461665"/>
                <a:chOff x="5475434" y="4800600"/>
                <a:chExt cx="925366" cy="461665"/>
              </a:xfrm>
            </p:grpSpPr>
            <p:sp>
              <p:nvSpPr>
                <p:cNvPr id="30" name="TextBox 29"/>
                <p:cNvSpPr txBox="1"/>
                <p:nvPr/>
              </p:nvSpPr>
              <p:spPr>
                <a:xfrm>
                  <a:off x="5475434" y="480060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v1</a:t>
                  </a:r>
                  <a:endParaRPr lang="en-US" dirty="0"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2" name="Group 31"/>
              <p:cNvGrpSpPr/>
              <p:nvPr/>
            </p:nvGrpSpPr>
            <p:grpSpPr>
              <a:xfrm>
                <a:off x="6705600" y="2286000"/>
                <a:ext cx="1295400" cy="461665"/>
                <a:chOff x="5475434" y="4800600"/>
                <a:chExt cx="1295400" cy="461665"/>
              </a:xfrm>
            </p:grpSpPr>
            <p:sp>
              <p:nvSpPr>
                <p:cNvPr id="33" name="TextBox 32"/>
                <p:cNvSpPr txBox="1"/>
                <p:nvPr/>
              </p:nvSpPr>
              <p:spPr>
                <a:xfrm>
                  <a:off x="5475434" y="4800600"/>
                  <a:ext cx="1295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 smtClean="0"/>
                    <a:t>vn</a:t>
                  </a:r>
                  <a:r>
                    <a:rPr lang="en-US" dirty="0" smtClean="0"/>
                    <a:t>  null</a:t>
                  </a:r>
                  <a:endParaRPr lang="en-US" dirty="0"/>
                </a:p>
              </p:txBody>
            </p:sp>
            <p:cxnSp>
              <p:nvCxnSpPr>
                <p:cNvPr id="34" name="Straight Connector 33"/>
                <p:cNvCxnSpPr/>
                <p:nvPr/>
              </p:nvCxnSpPr>
              <p:spPr>
                <a:xfrm>
                  <a:off x="5905500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cxnSp>
          <p:nvCxnSpPr>
            <p:cNvPr id="22" name="Straight Arrow Connector 21"/>
            <p:cNvCxnSpPr/>
            <p:nvPr/>
          </p:nvCxnSpPr>
          <p:spPr>
            <a:xfrm>
              <a:off x="1981200" y="2209800"/>
              <a:ext cx="9906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>
              <a:off x="5105400" y="2209800"/>
              <a:ext cx="457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" name="TextBox 5"/>
          <p:cNvSpPr txBox="1"/>
          <p:nvPr/>
        </p:nvSpPr>
        <p:spPr>
          <a:xfrm>
            <a:off x="152400" y="1976735"/>
            <a:ext cx="6234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pre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219200" y="2891135"/>
            <a:ext cx="7239000" cy="918866"/>
            <a:chOff x="1219200" y="2891135"/>
            <a:chExt cx="7239000" cy="918866"/>
          </a:xfrm>
        </p:grpSpPr>
        <p:grpSp>
          <p:nvGrpSpPr>
            <p:cNvPr id="12" name="Group 11"/>
            <p:cNvGrpSpPr/>
            <p:nvPr/>
          </p:nvGrpSpPr>
          <p:grpSpPr>
            <a:xfrm>
              <a:off x="1219200" y="2895600"/>
              <a:ext cx="4038600" cy="914401"/>
              <a:chOff x="1219200" y="2895600"/>
              <a:chExt cx="4038600" cy="914401"/>
            </a:xfrm>
          </p:grpSpPr>
          <p:grpSp>
            <p:nvGrpSpPr>
              <p:cNvPr id="109" name="Group 108"/>
              <p:cNvGrpSpPr/>
              <p:nvPr/>
            </p:nvGrpSpPr>
            <p:grpSpPr>
              <a:xfrm>
                <a:off x="1219200" y="3124200"/>
                <a:ext cx="4038600" cy="461665"/>
                <a:chOff x="1066800" y="2286000"/>
                <a:chExt cx="4038600" cy="461665"/>
              </a:xfrm>
            </p:grpSpPr>
            <p:sp>
              <p:nvSpPr>
                <p:cNvPr id="111" name="TextBox 110"/>
                <p:cNvSpPr txBox="1"/>
                <p:nvPr/>
              </p:nvSpPr>
              <p:spPr>
                <a:xfrm>
                  <a:off x="1066800" y="2286000"/>
                  <a:ext cx="533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p1</a:t>
                  </a:r>
                  <a:endParaRPr lang="en-US" dirty="0"/>
                </a:p>
              </p:txBody>
            </p:sp>
            <p:grpSp>
              <p:nvGrpSpPr>
                <p:cNvPr id="113" name="Group 112"/>
                <p:cNvGrpSpPr/>
                <p:nvPr/>
              </p:nvGrpSpPr>
              <p:grpSpPr>
                <a:xfrm>
                  <a:off x="3951434" y="2286000"/>
                  <a:ext cx="1153966" cy="461665"/>
                  <a:chOff x="5616868" y="4800600"/>
                  <a:chExt cx="1153966" cy="461665"/>
                </a:xfrm>
              </p:grpSpPr>
              <p:sp>
                <p:nvSpPr>
                  <p:cNvPr id="120" name="TextBox 119"/>
                  <p:cNvSpPr txBox="1"/>
                  <p:nvPr/>
                </p:nvSpPr>
                <p:spPr>
                  <a:xfrm>
                    <a:off x="5616868" y="4800600"/>
                    <a:ext cx="1153966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        p2</a:t>
                    </a:r>
                    <a:endParaRPr lang="en-US" dirty="0"/>
                  </a:p>
                </p:txBody>
              </p:sp>
              <p:cxnSp>
                <p:nvCxnSpPr>
                  <p:cNvPr id="121" name="Straight Connector 120"/>
                  <p:cNvCxnSpPr/>
                  <p:nvPr/>
                </p:nvCxnSpPr>
                <p:spPr>
                  <a:xfrm>
                    <a:off x="61612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4" name="Group 113"/>
                <p:cNvGrpSpPr/>
                <p:nvPr/>
              </p:nvGrpSpPr>
              <p:grpSpPr>
                <a:xfrm>
                  <a:off x="2057400" y="2286000"/>
                  <a:ext cx="1143000" cy="461665"/>
                  <a:chOff x="5170634" y="4800600"/>
                  <a:chExt cx="1143000" cy="461665"/>
                </a:xfrm>
              </p:grpSpPr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5170634" y="4800600"/>
                    <a:ext cx="11430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     null</a:t>
                    </a:r>
                    <a:endParaRPr lang="en-US" dirty="0"/>
                  </a:p>
                </p:txBody>
              </p:sp>
              <p:cxnSp>
                <p:nvCxnSpPr>
                  <p:cNvPr id="119" name="Straight Connector 118"/>
                  <p:cNvCxnSpPr/>
                  <p:nvPr/>
                </p:nvCxnSpPr>
                <p:spPr>
                  <a:xfrm>
                    <a:off x="56278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4" name="Group 123"/>
              <p:cNvGrpSpPr/>
              <p:nvPr/>
            </p:nvGrpSpPr>
            <p:grpSpPr>
              <a:xfrm flipH="1" flipV="1">
                <a:off x="3962400" y="2895600"/>
                <a:ext cx="914400" cy="381000"/>
                <a:chOff x="1295400" y="4419600"/>
                <a:chExt cx="6172200" cy="457200"/>
              </a:xfrm>
            </p:grpSpPr>
            <p:cxnSp>
              <p:nvCxnSpPr>
                <p:cNvPr id="125" name="Straight Arrow Connector 124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Arrow Connector 125"/>
                <p:cNvCxnSpPr/>
                <p:nvPr/>
              </p:nvCxnSpPr>
              <p:spPr>
                <a:xfrm>
                  <a:off x="1295400" y="4876797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Arrow Connector 126"/>
                <p:cNvCxnSpPr/>
                <p:nvPr/>
              </p:nvCxnSpPr>
              <p:spPr>
                <a:xfrm flipH="1" flipV="1">
                  <a:off x="7467600" y="4550229"/>
                  <a:ext cx="0" cy="326571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Group 128"/>
              <p:cNvGrpSpPr/>
              <p:nvPr/>
            </p:nvGrpSpPr>
            <p:grpSpPr>
              <a:xfrm flipH="1" flipV="1">
                <a:off x="2895600" y="2895600"/>
                <a:ext cx="609600" cy="381000"/>
                <a:chOff x="1295400" y="4419600"/>
                <a:chExt cx="6172200" cy="457200"/>
              </a:xfrm>
            </p:grpSpPr>
            <p:cxnSp>
              <p:nvCxnSpPr>
                <p:cNvPr id="130" name="Straight Arrow Connector 129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Arrow Connector 130"/>
                <p:cNvCxnSpPr/>
                <p:nvPr/>
              </p:nvCxnSpPr>
              <p:spPr>
                <a:xfrm>
                  <a:off x="1295400" y="4876797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/>
                <p:cNvCxnSpPr/>
                <p:nvPr/>
              </p:nvCxnSpPr>
              <p:spPr>
                <a:xfrm flipH="1" flipV="1">
                  <a:off x="7467600" y="4550229"/>
                  <a:ext cx="0" cy="326571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3" name="Straight Arrow Connector 132"/>
              <p:cNvCxnSpPr/>
              <p:nvPr/>
            </p:nvCxnSpPr>
            <p:spPr>
              <a:xfrm>
                <a:off x="3505200" y="3276600"/>
                <a:ext cx="4572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4" name="Group 133"/>
              <p:cNvGrpSpPr/>
              <p:nvPr/>
            </p:nvGrpSpPr>
            <p:grpSpPr>
              <a:xfrm>
                <a:off x="1447800" y="3581400"/>
                <a:ext cx="3233017" cy="228601"/>
                <a:chOff x="1295400" y="4419600"/>
                <a:chExt cx="6387180" cy="457202"/>
              </a:xfrm>
            </p:grpSpPr>
            <p:cxnSp>
              <p:nvCxnSpPr>
                <p:cNvPr id="135" name="Straight Arrow Connector 134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Arrow Connector 135"/>
                <p:cNvCxnSpPr/>
                <p:nvPr/>
              </p:nvCxnSpPr>
              <p:spPr>
                <a:xfrm>
                  <a:off x="1295400" y="4876800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Arrow Connector 136"/>
                <p:cNvCxnSpPr>
                  <a:endCxn id="120" idx="2"/>
                </p:cNvCxnSpPr>
                <p:nvPr/>
              </p:nvCxnSpPr>
              <p:spPr>
                <a:xfrm flipV="1">
                  <a:off x="7467602" y="4428530"/>
                  <a:ext cx="214978" cy="448272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3" name="TextBox 12"/>
            <p:cNvSpPr txBox="1"/>
            <p:nvPr/>
          </p:nvSpPr>
          <p:spPr>
            <a:xfrm>
              <a:off x="6567939" y="2891135"/>
              <a:ext cx="1890261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Reversed part</a:t>
              </a:r>
              <a:endParaRPr lang="en-US" dirty="0"/>
            </a:p>
          </p:txBody>
        </p:sp>
      </p:grpSp>
      <p:cxnSp>
        <p:nvCxnSpPr>
          <p:cNvPr id="158" name="Straight Arrow Connector 157"/>
          <p:cNvCxnSpPr>
            <a:endCxn id="33" idx="1"/>
          </p:cNvCxnSpPr>
          <p:nvPr/>
        </p:nvCxnSpPr>
        <p:spPr>
          <a:xfrm flipV="1">
            <a:off x="5715000" y="2207568"/>
            <a:ext cx="1600200" cy="2232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391" name="Group 16390"/>
          <p:cNvGrpSpPr/>
          <p:nvPr/>
        </p:nvGrpSpPr>
        <p:grpSpPr>
          <a:xfrm>
            <a:off x="1219200" y="3653135"/>
            <a:ext cx="7341166" cy="1071265"/>
            <a:chOff x="1219200" y="3653135"/>
            <a:chExt cx="7341166" cy="1071265"/>
          </a:xfrm>
        </p:grpSpPr>
        <p:grpSp>
          <p:nvGrpSpPr>
            <p:cNvPr id="138" name="Group 137"/>
            <p:cNvGrpSpPr/>
            <p:nvPr/>
          </p:nvGrpSpPr>
          <p:grpSpPr>
            <a:xfrm>
              <a:off x="1219200" y="4262735"/>
              <a:ext cx="7239000" cy="461665"/>
              <a:chOff x="1676400" y="1976735"/>
              <a:chExt cx="7239000" cy="461665"/>
            </a:xfrm>
          </p:grpSpPr>
          <p:grpSp>
            <p:nvGrpSpPr>
              <p:cNvPr id="139" name="Group 138"/>
              <p:cNvGrpSpPr/>
              <p:nvPr/>
            </p:nvGrpSpPr>
            <p:grpSpPr>
              <a:xfrm>
                <a:off x="1676400" y="1976735"/>
                <a:ext cx="7239000" cy="461665"/>
                <a:chOff x="1066800" y="2286000"/>
                <a:chExt cx="7239000" cy="461665"/>
              </a:xfrm>
            </p:grpSpPr>
            <p:sp>
              <p:nvSpPr>
                <p:cNvPr id="144" name="TextBox 143"/>
                <p:cNvSpPr txBox="1"/>
                <p:nvPr/>
              </p:nvSpPr>
              <p:spPr>
                <a:xfrm>
                  <a:off x="1066800" y="2286000"/>
                  <a:ext cx="533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p3</a:t>
                  </a:r>
                  <a:endParaRPr lang="en-US" dirty="0"/>
                </a:p>
              </p:txBody>
            </p:sp>
            <p:grpSp>
              <p:nvGrpSpPr>
                <p:cNvPr id="145" name="Group 144"/>
                <p:cNvGrpSpPr/>
                <p:nvPr/>
              </p:nvGrpSpPr>
              <p:grpSpPr>
                <a:xfrm>
                  <a:off x="3733800" y="2286000"/>
                  <a:ext cx="1295400" cy="461665"/>
                  <a:chOff x="3951434" y="4800600"/>
                  <a:chExt cx="1295400" cy="461665"/>
                </a:xfrm>
              </p:grpSpPr>
              <p:sp>
                <p:nvSpPr>
                  <p:cNvPr id="155" name="TextBox 154"/>
                  <p:cNvSpPr txBox="1"/>
                  <p:nvPr/>
                </p:nvSpPr>
                <p:spPr>
                  <a:xfrm>
                    <a:off x="3951434" y="4800600"/>
                    <a:ext cx="12954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          p4</a:t>
                    </a:r>
                    <a:endParaRPr lang="en-US" dirty="0"/>
                  </a:p>
                </p:txBody>
              </p:sp>
              <p:cxnSp>
                <p:nvCxnSpPr>
                  <p:cNvPr id="156" name="Straight Connector 155"/>
                  <p:cNvCxnSpPr/>
                  <p:nvPr/>
                </p:nvCxnSpPr>
                <p:spPr>
                  <a:xfrm>
                    <a:off x="46372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8" name="Group 147"/>
                <p:cNvGrpSpPr/>
                <p:nvPr/>
              </p:nvGrpSpPr>
              <p:grpSpPr>
                <a:xfrm>
                  <a:off x="7010400" y="2286000"/>
                  <a:ext cx="1295400" cy="461665"/>
                  <a:chOff x="5780234" y="4800600"/>
                  <a:chExt cx="1295400" cy="461665"/>
                </a:xfrm>
              </p:grpSpPr>
              <p:sp>
                <p:nvSpPr>
                  <p:cNvPr id="149" name="TextBox 148"/>
                  <p:cNvSpPr txBox="1"/>
                  <p:nvPr/>
                </p:nvSpPr>
                <p:spPr>
                  <a:xfrm>
                    <a:off x="5780234" y="4800600"/>
                    <a:ext cx="12954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     null</a:t>
                    </a:r>
                    <a:endParaRPr lang="en-US" dirty="0"/>
                  </a:p>
                </p:txBody>
              </p:sp>
              <p:cxnSp>
                <p:nvCxnSpPr>
                  <p:cNvPr id="150" name="Straight Connector 149"/>
                  <p:cNvCxnSpPr/>
                  <p:nvPr/>
                </p:nvCxnSpPr>
                <p:spPr>
                  <a:xfrm>
                    <a:off x="62374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40" name="Straight Arrow Connector 139"/>
              <p:cNvCxnSpPr>
                <a:stCxn id="144" idx="3"/>
                <a:endCxn id="155" idx="1"/>
              </p:cNvCxnSpPr>
              <p:nvPr/>
            </p:nvCxnSpPr>
            <p:spPr>
              <a:xfrm>
                <a:off x="2209800" y="2207568"/>
                <a:ext cx="21336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Arrow Connector 141"/>
              <p:cNvCxnSpPr/>
              <p:nvPr/>
            </p:nvCxnSpPr>
            <p:spPr>
              <a:xfrm>
                <a:off x="7086600" y="2209800"/>
                <a:ext cx="533400" cy="2233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7" name="Straight Arrow Connector 156"/>
            <p:cNvCxnSpPr/>
            <p:nvPr/>
          </p:nvCxnSpPr>
          <p:spPr>
            <a:xfrm>
              <a:off x="5105400" y="4495800"/>
              <a:ext cx="533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Box 168"/>
            <p:cNvSpPr txBox="1"/>
            <p:nvPr/>
          </p:nvSpPr>
          <p:spPr>
            <a:xfrm>
              <a:off x="6400800" y="3653135"/>
              <a:ext cx="2159566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Unreversed</a:t>
              </a:r>
              <a:r>
                <a:rPr lang="en-US" dirty="0" smtClean="0"/>
                <a:t> part</a:t>
              </a:r>
              <a:endParaRPr lang="en-US" dirty="0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5704034" y="4267200"/>
            <a:ext cx="92536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00" name="Straight Connector 99"/>
          <p:cNvCxnSpPr/>
          <p:nvPr/>
        </p:nvCxnSpPr>
        <p:spPr>
          <a:xfrm>
            <a:off x="6172200" y="4267200"/>
            <a:ext cx="0" cy="461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377346" y="3124200"/>
            <a:ext cx="765654" cy="1528465"/>
            <a:chOff x="377346" y="3124200"/>
            <a:chExt cx="765654" cy="1528465"/>
          </a:xfrm>
        </p:grpSpPr>
        <p:sp>
          <p:nvSpPr>
            <p:cNvPr id="101" name="TextBox 100"/>
            <p:cNvSpPr txBox="1"/>
            <p:nvPr/>
          </p:nvSpPr>
          <p:spPr>
            <a:xfrm>
              <a:off x="377346" y="3124200"/>
              <a:ext cx="7656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804446" y="419100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</a:t>
              </a:r>
              <a:endParaRPr lang="en-US" dirty="0"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720129" y="5172143"/>
            <a:ext cx="672642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Initially, </a:t>
            </a:r>
            <a:r>
              <a:rPr lang="en-US" dirty="0" err="1" smtClean="0"/>
              <a:t>unreversed</a:t>
            </a:r>
            <a:r>
              <a:rPr lang="en-US" dirty="0" smtClean="0"/>
              <a:t> part is whole thing</a:t>
            </a:r>
            <a:r>
              <a:rPr lang="en-US" dirty="0" smtClean="0">
                <a:solidFill>
                  <a:srgbClr val="FF0000"/>
                </a:solidFill>
              </a:rPr>
              <a:t>:   u= head;</a:t>
            </a:r>
          </a:p>
          <a:p>
            <a:r>
              <a:rPr lang="en-US" dirty="0" smtClean="0"/>
              <a:t>Reversed part is empty:                             </a:t>
            </a:r>
            <a:r>
              <a:rPr lang="en-US" dirty="0" smtClean="0">
                <a:solidFill>
                  <a:srgbClr val="FF0000"/>
                </a:solidFill>
              </a:rPr>
              <a:t>head= null;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7642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12648" y="228600"/>
            <a:ext cx="3578352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ym typeface="Arial" charset="0"/>
              </a:rPr>
              <a:t>When to stop loop?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5A391E-FB1C-49AD-B4D2-ECFCF9BC37FF}" type="slidenum">
              <a:rPr lang="en-US"/>
              <a:pPr/>
              <a:t>26</a:t>
            </a:fld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838200" y="5791200"/>
            <a:ext cx="7696200" cy="461665"/>
            <a:chOff x="304800" y="2286000"/>
            <a:chExt cx="7696200" cy="461665"/>
          </a:xfrm>
        </p:grpSpPr>
        <p:sp>
          <p:nvSpPr>
            <p:cNvPr id="39" name="TextBox 38"/>
            <p:cNvSpPr txBox="1"/>
            <p:nvPr/>
          </p:nvSpPr>
          <p:spPr>
            <a:xfrm>
              <a:off x="304800" y="2286000"/>
              <a:ext cx="7656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066800" y="2286000"/>
              <a:ext cx="426294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</a:t>
              </a:r>
              <a:endParaRPr lang="en-US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876800" y="2286000"/>
              <a:ext cx="1306366" cy="461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v(n-1)</a:t>
              </a:r>
              <a:endParaRPr lang="en-US" dirty="0"/>
            </a:p>
          </p:txBody>
        </p:sp>
        <p:grpSp>
          <p:nvGrpSpPr>
            <p:cNvPr id="43" name="Group 42"/>
            <p:cNvGrpSpPr/>
            <p:nvPr/>
          </p:nvGrpSpPr>
          <p:grpSpPr>
            <a:xfrm>
              <a:off x="2286000" y="2286000"/>
              <a:ext cx="1143000" cy="461665"/>
              <a:chOff x="5399234" y="4800600"/>
              <a:chExt cx="1143000" cy="461665"/>
            </a:xfrm>
          </p:grpSpPr>
          <p:sp>
            <p:nvSpPr>
              <p:cNvPr id="47" name="TextBox 46"/>
              <p:cNvSpPr txBox="1"/>
              <p:nvPr/>
            </p:nvSpPr>
            <p:spPr>
              <a:xfrm>
                <a:off x="5399234" y="4800600"/>
                <a:ext cx="11430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v1  null</a:t>
                </a:r>
                <a:endParaRPr lang="en-US" dirty="0"/>
              </a:p>
            </p:txBody>
          </p:sp>
          <p:cxnSp>
            <p:nvCxnSpPr>
              <p:cNvPr id="48" name="Straight Connector 47"/>
              <p:cNvCxnSpPr/>
              <p:nvPr/>
            </p:nvCxnSpPr>
            <p:spPr>
              <a:xfrm>
                <a:off x="5905500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up 43"/>
            <p:cNvGrpSpPr/>
            <p:nvPr/>
          </p:nvGrpSpPr>
          <p:grpSpPr>
            <a:xfrm>
              <a:off x="6705600" y="2286000"/>
              <a:ext cx="1295400" cy="461665"/>
              <a:chOff x="5475434" y="4800600"/>
              <a:chExt cx="1295400" cy="461665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475434" y="4800600"/>
                <a:ext cx="12954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err="1" smtClean="0"/>
                  <a:t>vn</a:t>
                </a:r>
                <a:endParaRPr lang="en-US" dirty="0"/>
              </a:p>
            </p:txBody>
          </p:sp>
          <p:cxnSp>
            <p:nvCxnSpPr>
              <p:cNvPr id="46" name="Straight Connector 45"/>
              <p:cNvCxnSpPr/>
              <p:nvPr/>
            </p:nvCxnSpPr>
            <p:spPr>
              <a:xfrm>
                <a:off x="6008834" y="4800600"/>
                <a:ext cx="0" cy="461665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6" name="Group 65"/>
          <p:cNvGrpSpPr/>
          <p:nvPr/>
        </p:nvGrpSpPr>
        <p:grpSpPr>
          <a:xfrm flipH="1" flipV="1">
            <a:off x="6629400" y="5562600"/>
            <a:ext cx="1524000" cy="381000"/>
            <a:chOff x="1295400" y="4419600"/>
            <a:chExt cx="6172200" cy="457200"/>
          </a:xfrm>
        </p:grpSpPr>
        <p:cxnSp>
          <p:nvCxnSpPr>
            <p:cNvPr id="67" name="Straight Arrow Connector 66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Arrow Connector 67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flipH="1" flipV="1">
              <a:off x="7467600" y="4550229"/>
              <a:ext cx="0" cy="326571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0" name="Group 69"/>
          <p:cNvGrpSpPr/>
          <p:nvPr/>
        </p:nvGrpSpPr>
        <p:grpSpPr>
          <a:xfrm flipH="1" flipV="1">
            <a:off x="5105400" y="5562600"/>
            <a:ext cx="1371600" cy="381000"/>
            <a:chOff x="1295400" y="4419600"/>
            <a:chExt cx="6172200" cy="457200"/>
          </a:xfrm>
        </p:grpSpPr>
        <p:cxnSp>
          <p:nvCxnSpPr>
            <p:cNvPr id="71" name="Straight Arrow Connector 70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>
              <a:off x="1295400" y="4876797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/>
            <p:nvPr/>
          </p:nvCxnSpPr>
          <p:spPr>
            <a:xfrm flipH="1" flipV="1">
              <a:off x="74676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4" name="Group 73"/>
          <p:cNvGrpSpPr/>
          <p:nvPr/>
        </p:nvGrpSpPr>
        <p:grpSpPr>
          <a:xfrm flipH="1" flipV="1">
            <a:off x="3048000" y="5562600"/>
            <a:ext cx="1295400" cy="457200"/>
            <a:chOff x="1295400" y="4419600"/>
            <a:chExt cx="6172200" cy="457200"/>
          </a:xfrm>
        </p:grpSpPr>
        <p:cxnSp>
          <p:nvCxnSpPr>
            <p:cNvPr id="75" name="Straight Arrow Connector 74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TextBox 59"/>
          <p:cNvSpPr txBox="1"/>
          <p:nvPr/>
        </p:nvSpPr>
        <p:spPr>
          <a:xfrm>
            <a:off x="152400" y="5791200"/>
            <a:ext cx="7360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post</a:t>
            </a:r>
            <a:endParaRPr lang="en-US" b="1" dirty="0">
              <a:solidFill>
                <a:srgbClr val="FF0000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1219200" y="2891135"/>
            <a:ext cx="7239000" cy="918866"/>
            <a:chOff x="1219200" y="2891135"/>
            <a:chExt cx="7239000" cy="918866"/>
          </a:xfrm>
        </p:grpSpPr>
        <p:grpSp>
          <p:nvGrpSpPr>
            <p:cNvPr id="12" name="Group 11"/>
            <p:cNvGrpSpPr/>
            <p:nvPr/>
          </p:nvGrpSpPr>
          <p:grpSpPr>
            <a:xfrm>
              <a:off x="1219200" y="2895600"/>
              <a:ext cx="4038600" cy="914401"/>
              <a:chOff x="1219200" y="2895600"/>
              <a:chExt cx="4038600" cy="914401"/>
            </a:xfrm>
          </p:grpSpPr>
          <p:grpSp>
            <p:nvGrpSpPr>
              <p:cNvPr id="109" name="Group 108"/>
              <p:cNvGrpSpPr/>
              <p:nvPr/>
            </p:nvGrpSpPr>
            <p:grpSpPr>
              <a:xfrm>
                <a:off x="1219200" y="3124200"/>
                <a:ext cx="4038600" cy="461665"/>
                <a:chOff x="1066800" y="2286000"/>
                <a:chExt cx="4038600" cy="461665"/>
              </a:xfrm>
            </p:grpSpPr>
            <p:sp>
              <p:nvSpPr>
                <p:cNvPr id="111" name="TextBox 110"/>
                <p:cNvSpPr txBox="1"/>
                <p:nvPr/>
              </p:nvSpPr>
              <p:spPr>
                <a:xfrm>
                  <a:off x="1066800" y="2286000"/>
                  <a:ext cx="533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p1</a:t>
                  </a:r>
                  <a:endParaRPr lang="en-US" dirty="0"/>
                </a:p>
              </p:txBody>
            </p:sp>
            <p:grpSp>
              <p:nvGrpSpPr>
                <p:cNvPr id="113" name="Group 112"/>
                <p:cNvGrpSpPr/>
                <p:nvPr/>
              </p:nvGrpSpPr>
              <p:grpSpPr>
                <a:xfrm>
                  <a:off x="3951434" y="2286000"/>
                  <a:ext cx="1153966" cy="461665"/>
                  <a:chOff x="5616868" y="4800600"/>
                  <a:chExt cx="1153966" cy="461665"/>
                </a:xfrm>
              </p:grpSpPr>
              <p:sp>
                <p:nvSpPr>
                  <p:cNvPr id="120" name="TextBox 119"/>
                  <p:cNvSpPr txBox="1"/>
                  <p:nvPr/>
                </p:nvSpPr>
                <p:spPr>
                  <a:xfrm>
                    <a:off x="5616868" y="4800600"/>
                    <a:ext cx="1153966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        p2</a:t>
                    </a:r>
                    <a:endParaRPr lang="en-US" dirty="0"/>
                  </a:p>
                </p:txBody>
              </p:sp>
              <p:cxnSp>
                <p:nvCxnSpPr>
                  <p:cNvPr id="121" name="Straight Connector 120"/>
                  <p:cNvCxnSpPr/>
                  <p:nvPr/>
                </p:nvCxnSpPr>
                <p:spPr>
                  <a:xfrm>
                    <a:off x="61612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4" name="Group 113"/>
                <p:cNvGrpSpPr/>
                <p:nvPr/>
              </p:nvGrpSpPr>
              <p:grpSpPr>
                <a:xfrm>
                  <a:off x="2057400" y="2286000"/>
                  <a:ext cx="1143000" cy="461665"/>
                  <a:chOff x="5170634" y="4800600"/>
                  <a:chExt cx="1143000" cy="461665"/>
                </a:xfrm>
              </p:grpSpPr>
              <p:sp>
                <p:nvSpPr>
                  <p:cNvPr id="118" name="TextBox 117"/>
                  <p:cNvSpPr txBox="1"/>
                  <p:nvPr/>
                </p:nvSpPr>
                <p:spPr>
                  <a:xfrm>
                    <a:off x="5170634" y="4800600"/>
                    <a:ext cx="11430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     null</a:t>
                    </a:r>
                    <a:endParaRPr lang="en-US" dirty="0"/>
                  </a:p>
                </p:txBody>
              </p:sp>
              <p:cxnSp>
                <p:nvCxnSpPr>
                  <p:cNvPr id="119" name="Straight Connector 118"/>
                  <p:cNvCxnSpPr/>
                  <p:nvPr/>
                </p:nvCxnSpPr>
                <p:spPr>
                  <a:xfrm>
                    <a:off x="56278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4" name="Group 123"/>
              <p:cNvGrpSpPr/>
              <p:nvPr/>
            </p:nvGrpSpPr>
            <p:grpSpPr>
              <a:xfrm flipH="1" flipV="1">
                <a:off x="3962400" y="2895600"/>
                <a:ext cx="914400" cy="381000"/>
                <a:chOff x="1295400" y="4419600"/>
                <a:chExt cx="6172200" cy="457200"/>
              </a:xfrm>
            </p:grpSpPr>
            <p:cxnSp>
              <p:nvCxnSpPr>
                <p:cNvPr id="125" name="Straight Arrow Connector 124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Arrow Connector 125"/>
                <p:cNvCxnSpPr/>
                <p:nvPr/>
              </p:nvCxnSpPr>
              <p:spPr>
                <a:xfrm>
                  <a:off x="1295400" y="4876797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Arrow Connector 126"/>
                <p:cNvCxnSpPr/>
                <p:nvPr/>
              </p:nvCxnSpPr>
              <p:spPr>
                <a:xfrm flipH="1" flipV="1">
                  <a:off x="7467600" y="4550229"/>
                  <a:ext cx="0" cy="326571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9" name="Group 128"/>
              <p:cNvGrpSpPr/>
              <p:nvPr/>
            </p:nvGrpSpPr>
            <p:grpSpPr>
              <a:xfrm flipH="1" flipV="1">
                <a:off x="2895600" y="2895600"/>
                <a:ext cx="609600" cy="381000"/>
                <a:chOff x="1295400" y="4419600"/>
                <a:chExt cx="6172200" cy="457200"/>
              </a:xfrm>
            </p:grpSpPr>
            <p:cxnSp>
              <p:nvCxnSpPr>
                <p:cNvPr id="130" name="Straight Arrow Connector 129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Arrow Connector 130"/>
                <p:cNvCxnSpPr/>
                <p:nvPr/>
              </p:nvCxnSpPr>
              <p:spPr>
                <a:xfrm>
                  <a:off x="1295400" y="4876797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/>
                <p:cNvCxnSpPr/>
                <p:nvPr/>
              </p:nvCxnSpPr>
              <p:spPr>
                <a:xfrm flipH="1" flipV="1">
                  <a:off x="7467600" y="4550229"/>
                  <a:ext cx="0" cy="326571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3" name="Straight Arrow Connector 132"/>
              <p:cNvCxnSpPr/>
              <p:nvPr/>
            </p:nvCxnSpPr>
            <p:spPr>
              <a:xfrm>
                <a:off x="3505200" y="3276600"/>
                <a:ext cx="4572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4" name="Group 133"/>
              <p:cNvGrpSpPr/>
              <p:nvPr/>
            </p:nvGrpSpPr>
            <p:grpSpPr>
              <a:xfrm>
                <a:off x="1447800" y="3581400"/>
                <a:ext cx="3233017" cy="228601"/>
                <a:chOff x="1295400" y="4419600"/>
                <a:chExt cx="6387180" cy="457202"/>
              </a:xfrm>
            </p:grpSpPr>
            <p:cxnSp>
              <p:nvCxnSpPr>
                <p:cNvPr id="135" name="Straight Arrow Connector 134"/>
                <p:cNvCxnSpPr/>
                <p:nvPr/>
              </p:nvCxnSpPr>
              <p:spPr>
                <a:xfrm>
                  <a:off x="1295400" y="4419600"/>
                  <a:ext cx="0" cy="45720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Arrow Connector 135"/>
                <p:cNvCxnSpPr/>
                <p:nvPr/>
              </p:nvCxnSpPr>
              <p:spPr>
                <a:xfrm>
                  <a:off x="1295400" y="4876800"/>
                  <a:ext cx="6172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7" name="Straight Arrow Connector 136"/>
                <p:cNvCxnSpPr>
                  <a:endCxn id="120" idx="2"/>
                </p:cNvCxnSpPr>
                <p:nvPr/>
              </p:nvCxnSpPr>
              <p:spPr>
                <a:xfrm flipV="1">
                  <a:off x="7467602" y="4428530"/>
                  <a:ext cx="214978" cy="448272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13" name="TextBox 12"/>
            <p:cNvSpPr txBox="1"/>
            <p:nvPr/>
          </p:nvSpPr>
          <p:spPr>
            <a:xfrm>
              <a:off x="6567939" y="2891135"/>
              <a:ext cx="1890261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Reversed part</a:t>
              </a:r>
              <a:endParaRPr lang="en-US" dirty="0"/>
            </a:p>
          </p:txBody>
        </p:sp>
      </p:grpSp>
      <p:cxnSp>
        <p:nvCxnSpPr>
          <p:cNvPr id="159" name="Straight Connector 158"/>
          <p:cNvCxnSpPr/>
          <p:nvPr/>
        </p:nvCxnSpPr>
        <p:spPr>
          <a:xfrm>
            <a:off x="6324600" y="5791200"/>
            <a:ext cx="0" cy="461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0" name="Group 159"/>
          <p:cNvGrpSpPr/>
          <p:nvPr/>
        </p:nvGrpSpPr>
        <p:grpSpPr>
          <a:xfrm>
            <a:off x="1828800" y="6172200"/>
            <a:ext cx="6172200" cy="228600"/>
            <a:chOff x="1295400" y="4419600"/>
            <a:chExt cx="6172200" cy="457200"/>
          </a:xfrm>
        </p:grpSpPr>
        <p:cxnSp>
          <p:nvCxnSpPr>
            <p:cNvPr id="161" name="Straight Arrow Connector 160"/>
            <p:cNvCxnSpPr/>
            <p:nvPr/>
          </p:nvCxnSpPr>
          <p:spPr>
            <a:xfrm>
              <a:off x="1295400" y="4419600"/>
              <a:ext cx="0" cy="457200"/>
            </a:xfrm>
            <a:prstGeom prst="straightConnector1">
              <a:avLst/>
            </a:prstGeom>
            <a:ln w="25400">
              <a:solidFill>
                <a:schemeClr val="tx1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2" name="Straight Arrow Connector 161"/>
            <p:cNvCxnSpPr/>
            <p:nvPr/>
          </p:nvCxnSpPr>
          <p:spPr>
            <a:xfrm>
              <a:off x="1295400" y="4876800"/>
              <a:ext cx="6172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Arrow Connector 162"/>
            <p:cNvCxnSpPr/>
            <p:nvPr/>
          </p:nvCxnSpPr>
          <p:spPr>
            <a:xfrm flipV="1">
              <a:off x="7467600" y="4495800"/>
              <a:ext cx="0" cy="38100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64" name="Straight Arrow Connector 163"/>
          <p:cNvCxnSpPr/>
          <p:nvPr/>
        </p:nvCxnSpPr>
        <p:spPr>
          <a:xfrm>
            <a:off x="4343400" y="6019800"/>
            <a:ext cx="762000" cy="0"/>
          </a:xfrm>
          <a:prstGeom prst="straightConnector1">
            <a:avLst/>
          </a:prstGeom>
          <a:ln w="25400">
            <a:solidFill>
              <a:schemeClr val="tx1"/>
            </a:solidFill>
            <a:prstDash val="sysDot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6391" name="Group 16390"/>
          <p:cNvGrpSpPr/>
          <p:nvPr/>
        </p:nvGrpSpPr>
        <p:grpSpPr>
          <a:xfrm>
            <a:off x="1219200" y="3653135"/>
            <a:ext cx="7341166" cy="1071265"/>
            <a:chOff x="1219200" y="3653135"/>
            <a:chExt cx="7341166" cy="1071265"/>
          </a:xfrm>
        </p:grpSpPr>
        <p:grpSp>
          <p:nvGrpSpPr>
            <p:cNvPr id="138" name="Group 137"/>
            <p:cNvGrpSpPr/>
            <p:nvPr/>
          </p:nvGrpSpPr>
          <p:grpSpPr>
            <a:xfrm>
              <a:off x="1219200" y="4262735"/>
              <a:ext cx="7239000" cy="461665"/>
              <a:chOff x="1676400" y="1976735"/>
              <a:chExt cx="7239000" cy="461665"/>
            </a:xfrm>
          </p:grpSpPr>
          <p:grpSp>
            <p:nvGrpSpPr>
              <p:cNvPr id="139" name="Group 138"/>
              <p:cNvGrpSpPr/>
              <p:nvPr/>
            </p:nvGrpSpPr>
            <p:grpSpPr>
              <a:xfrm>
                <a:off x="1676400" y="1976735"/>
                <a:ext cx="7239000" cy="461665"/>
                <a:chOff x="1066800" y="2286000"/>
                <a:chExt cx="7239000" cy="461665"/>
              </a:xfrm>
            </p:grpSpPr>
            <p:sp>
              <p:nvSpPr>
                <p:cNvPr id="144" name="TextBox 143"/>
                <p:cNvSpPr txBox="1"/>
                <p:nvPr/>
              </p:nvSpPr>
              <p:spPr>
                <a:xfrm>
                  <a:off x="1066800" y="2286000"/>
                  <a:ext cx="533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p3</a:t>
                  </a:r>
                  <a:endParaRPr lang="en-US" dirty="0"/>
                </a:p>
              </p:txBody>
            </p:sp>
            <p:grpSp>
              <p:nvGrpSpPr>
                <p:cNvPr id="145" name="Group 144"/>
                <p:cNvGrpSpPr/>
                <p:nvPr/>
              </p:nvGrpSpPr>
              <p:grpSpPr>
                <a:xfrm>
                  <a:off x="3733800" y="2286000"/>
                  <a:ext cx="1295400" cy="461665"/>
                  <a:chOff x="3951434" y="4800600"/>
                  <a:chExt cx="1295400" cy="461665"/>
                </a:xfrm>
              </p:grpSpPr>
              <p:sp>
                <p:nvSpPr>
                  <p:cNvPr id="155" name="TextBox 154"/>
                  <p:cNvSpPr txBox="1"/>
                  <p:nvPr/>
                </p:nvSpPr>
                <p:spPr>
                  <a:xfrm>
                    <a:off x="3951434" y="4800600"/>
                    <a:ext cx="12954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          p4</a:t>
                    </a:r>
                    <a:endParaRPr lang="en-US" dirty="0"/>
                  </a:p>
                </p:txBody>
              </p:sp>
              <p:cxnSp>
                <p:nvCxnSpPr>
                  <p:cNvPr id="156" name="Straight Connector 155"/>
                  <p:cNvCxnSpPr/>
                  <p:nvPr/>
                </p:nvCxnSpPr>
                <p:spPr>
                  <a:xfrm>
                    <a:off x="46372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8" name="Group 147"/>
                <p:cNvGrpSpPr/>
                <p:nvPr/>
              </p:nvGrpSpPr>
              <p:grpSpPr>
                <a:xfrm>
                  <a:off x="7010400" y="2286000"/>
                  <a:ext cx="1295400" cy="461665"/>
                  <a:chOff x="5780234" y="4800600"/>
                  <a:chExt cx="1295400" cy="461665"/>
                </a:xfrm>
              </p:grpSpPr>
              <p:sp>
                <p:nvSpPr>
                  <p:cNvPr id="149" name="TextBox 148"/>
                  <p:cNvSpPr txBox="1"/>
                  <p:nvPr/>
                </p:nvSpPr>
                <p:spPr>
                  <a:xfrm>
                    <a:off x="5780234" y="4800600"/>
                    <a:ext cx="12954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     null</a:t>
                    </a:r>
                    <a:endParaRPr lang="en-US" dirty="0"/>
                  </a:p>
                </p:txBody>
              </p:sp>
              <p:cxnSp>
                <p:nvCxnSpPr>
                  <p:cNvPr id="150" name="Straight Connector 149"/>
                  <p:cNvCxnSpPr/>
                  <p:nvPr/>
                </p:nvCxnSpPr>
                <p:spPr>
                  <a:xfrm>
                    <a:off x="62374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40" name="Straight Arrow Connector 139"/>
              <p:cNvCxnSpPr>
                <a:stCxn id="144" idx="3"/>
                <a:endCxn id="155" idx="1"/>
              </p:cNvCxnSpPr>
              <p:nvPr/>
            </p:nvCxnSpPr>
            <p:spPr>
              <a:xfrm>
                <a:off x="2209800" y="2207568"/>
                <a:ext cx="21336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Arrow Connector 141"/>
              <p:cNvCxnSpPr/>
              <p:nvPr/>
            </p:nvCxnSpPr>
            <p:spPr>
              <a:xfrm>
                <a:off x="7086600" y="2209800"/>
                <a:ext cx="533400" cy="2233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7" name="Straight Arrow Connector 156"/>
            <p:cNvCxnSpPr/>
            <p:nvPr/>
          </p:nvCxnSpPr>
          <p:spPr>
            <a:xfrm>
              <a:off x="5105400" y="4495800"/>
              <a:ext cx="533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Box 168"/>
            <p:cNvSpPr txBox="1"/>
            <p:nvPr/>
          </p:nvSpPr>
          <p:spPr>
            <a:xfrm>
              <a:off x="6400800" y="3653135"/>
              <a:ext cx="2159566" cy="461665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20000"/>
                  <a:lumOff val="80000"/>
                </a:schemeClr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Unreversed</a:t>
              </a:r>
              <a:r>
                <a:rPr lang="en-US" dirty="0" smtClean="0"/>
                <a:t> part</a:t>
              </a:r>
              <a:endParaRPr lang="en-US" dirty="0"/>
            </a:p>
          </p:txBody>
        </p:sp>
      </p:grpSp>
      <p:sp>
        <p:nvSpPr>
          <p:cNvPr id="96" name="TextBox 95"/>
          <p:cNvSpPr txBox="1"/>
          <p:nvPr/>
        </p:nvSpPr>
        <p:spPr>
          <a:xfrm>
            <a:off x="5704034" y="4267200"/>
            <a:ext cx="92536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00" name="Straight Connector 99"/>
          <p:cNvCxnSpPr/>
          <p:nvPr/>
        </p:nvCxnSpPr>
        <p:spPr>
          <a:xfrm>
            <a:off x="6172200" y="4267200"/>
            <a:ext cx="0" cy="461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377346" y="3124200"/>
            <a:ext cx="765654" cy="1528465"/>
            <a:chOff x="377346" y="3124200"/>
            <a:chExt cx="765654" cy="1528465"/>
          </a:xfrm>
        </p:grpSpPr>
        <p:sp>
          <p:nvSpPr>
            <p:cNvPr id="101" name="TextBox 100"/>
            <p:cNvSpPr txBox="1"/>
            <p:nvPr/>
          </p:nvSpPr>
          <p:spPr>
            <a:xfrm>
              <a:off x="377346" y="3124200"/>
              <a:ext cx="7656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804446" y="419100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</a:t>
              </a:r>
              <a:endParaRPr lang="en-US" dirty="0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64155" y="1524000"/>
            <a:ext cx="34586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u= head; head= null;</a:t>
            </a:r>
          </a:p>
          <a:p>
            <a:r>
              <a:rPr lang="en-US" b="1" dirty="0" smtClean="0"/>
              <a:t>while</a:t>
            </a:r>
            <a:r>
              <a:rPr lang="en-US" dirty="0" smtClean="0"/>
              <a:t> (                              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0" y="857072"/>
            <a:ext cx="3886200" cy="1200328"/>
          </a:xfrm>
          <a:prstGeom prst="rect">
            <a:avLst/>
          </a:prstGeom>
          <a:solidFill>
            <a:srgbClr val="FFECFF"/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Upon termination, </a:t>
            </a:r>
            <a:r>
              <a:rPr lang="en-US" dirty="0" err="1" smtClean="0"/>
              <a:t>unreversed</a:t>
            </a:r>
            <a:r>
              <a:rPr lang="en-US" dirty="0" smtClean="0"/>
              <a:t> part is empty: u == null. Continue as long as u != null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286000" y="1905000"/>
            <a:ext cx="12473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 != null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2767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ym typeface="Arial" charset="0"/>
              </a:rPr>
              <a:t>Loop body: move one node from u list to head list. Draw the situation after the change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B5A391E-FB1C-49AD-B4D2-ECFCF9BC37FF}" type="slidenum">
              <a:rPr lang="en-US"/>
              <a:pPr/>
              <a:t>27</a:t>
            </a:fld>
            <a:endParaRPr lang="en-US"/>
          </a:p>
        </p:txBody>
      </p:sp>
      <p:sp>
        <p:nvSpPr>
          <p:cNvPr id="16386" name="Rectangle 2"/>
          <p:cNvSpPr>
            <a:spLocks/>
          </p:cNvSpPr>
          <p:nvPr/>
        </p:nvSpPr>
        <p:spPr bwMode="auto">
          <a:xfrm>
            <a:off x="685800" y="69850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219200" y="1452265"/>
            <a:ext cx="4038600" cy="914401"/>
            <a:chOff x="1219200" y="2895600"/>
            <a:chExt cx="4038600" cy="914401"/>
          </a:xfrm>
        </p:grpSpPr>
        <p:grpSp>
          <p:nvGrpSpPr>
            <p:cNvPr id="109" name="Group 108"/>
            <p:cNvGrpSpPr/>
            <p:nvPr/>
          </p:nvGrpSpPr>
          <p:grpSpPr>
            <a:xfrm>
              <a:off x="1219200" y="3124200"/>
              <a:ext cx="4038600" cy="461665"/>
              <a:chOff x="1066800" y="2286000"/>
              <a:chExt cx="4038600" cy="461665"/>
            </a:xfrm>
          </p:grpSpPr>
          <p:sp>
            <p:nvSpPr>
              <p:cNvPr id="111" name="TextBox 110"/>
              <p:cNvSpPr txBox="1"/>
              <p:nvPr/>
            </p:nvSpPr>
            <p:spPr>
              <a:xfrm>
                <a:off x="1066800" y="2286000"/>
                <a:ext cx="533400" cy="461665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p1</a:t>
                </a:r>
                <a:endParaRPr lang="en-US" dirty="0"/>
              </a:p>
            </p:txBody>
          </p:sp>
          <p:grpSp>
            <p:nvGrpSpPr>
              <p:cNvPr id="113" name="Group 112"/>
              <p:cNvGrpSpPr/>
              <p:nvPr/>
            </p:nvGrpSpPr>
            <p:grpSpPr>
              <a:xfrm>
                <a:off x="3951434" y="2286000"/>
                <a:ext cx="1153966" cy="461665"/>
                <a:chOff x="5616868" y="4800600"/>
                <a:chExt cx="1153966" cy="461665"/>
              </a:xfrm>
            </p:grpSpPr>
            <p:sp>
              <p:nvSpPr>
                <p:cNvPr id="120" name="TextBox 119"/>
                <p:cNvSpPr txBox="1"/>
                <p:nvPr/>
              </p:nvSpPr>
              <p:spPr>
                <a:xfrm>
                  <a:off x="5616868" y="4800600"/>
                  <a:ext cx="11539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        p2</a:t>
                  </a:r>
                  <a:endParaRPr lang="en-US" dirty="0"/>
                </a:p>
              </p:txBody>
            </p:sp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6161234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4" name="Group 113"/>
              <p:cNvGrpSpPr/>
              <p:nvPr/>
            </p:nvGrpSpPr>
            <p:grpSpPr>
              <a:xfrm>
                <a:off x="2057400" y="2286000"/>
                <a:ext cx="1143000" cy="461665"/>
                <a:chOff x="5170634" y="4800600"/>
                <a:chExt cx="1143000" cy="461665"/>
              </a:xfrm>
            </p:grpSpPr>
            <p:sp>
              <p:nvSpPr>
                <p:cNvPr id="118" name="TextBox 117"/>
                <p:cNvSpPr txBox="1"/>
                <p:nvPr/>
              </p:nvSpPr>
              <p:spPr>
                <a:xfrm>
                  <a:off x="5170634" y="4800600"/>
                  <a:ext cx="11430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 </a:t>
                  </a:r>
                  <a:r>
                    <a:rPr lang="en-US" dirty="0" smtClean="0"/>
                    <a:t>     null</a:t>
                  </a:r>
                  <a:endParaRPr lang="en-US" dirty="0"/>
                </a:p>
              </p:txBody>
            </p:sp>
            <p:cxnSp>
              <p:nvCxnSpPr>
                <p:cNvPr id="119" name="Straight Connector 118"/>
                <p:cNvCxnSpPr/>
                <p:nvPr/>
              </p:nvCxnSpPr>
              <p:spPr>
                <a:xfrm>
                  <a:off x="5627834" y="480060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124" name="Group 123"/>
            <p:cNvGrpSpPr/>
            <p:nvPr/>
          </p:nvGrpSpPr>
          <p:grpSpPr>
            <a:xfrm flipH="1" flipV="1">
              <a:off x="3962400" y="2895600"/>
              <a:ext cx="914400" cy="381000"/>
              <a:chOff x="1295400" y="4419600"/>
              <a:chExt cx="6172200" cy="457200"/>
            </a:xfrm>
          </p:grpSpPr>
          <p:cxnSp>
            <p:nvCxnSpPr>
              <p:cNvPr id="125" name="Straight Arrow Connector 124"/>
              <p:cNvCxnSpPr/>
              <p:nvPr/>
            </p:nvCxnSpPr>
            <p:spPr>
              <a:xfrm>
                <a:off x="1295400" y="4419600"/>
                <a:ext cx="0" cy="457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Arrow Connector 125"/>
              <p:cNvCxnSpPr/>
              <p:nvPr/>
            </p:nvCxnSpPr>
            <p:spPr>
              <a:xfrm>
                <a:off x="1295400" y="4876797"/>
                <a:ext cx="61722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Arrow Connector 126"/>
              <p:cNvCxnSpPr/>
              <p:nvPr/>
            </p:nvCxnSpPr>
            <p:spPr>
              <a:xfrm flipH="1" flipV="1">
                <a:off x="7467600" y="4550229"/>
                <a:ext cx="0" cy="326571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9" name="Group 128"/>
            <p:cNvGrpSpPr/>
            <p:nvPr/>
          </p:nvGrpSpPr>
          <p:grpSpPr>
            <a:xfrm flipH="1" flipV="1">
              <a:off x="2895600" y="2895600"/>
              <a:ext cx="609600" cy="381000"/>
              <a:chOff x="1295400" y="4419600"/>
              <a:chExt cx="6172200" cy="457200"/>
            </a:xfrm>
          </p:grpSpPr>
          <p:cxnSp>
            <p:nvCxnSpPr>
              <p:cNvPr id="130" name="Straight Arrow Connector 129"/>
              <p:cNvCxnSpPr/>
              <p:nvPr/>
            </p:nvCxnSpPr>
            <p:spPr>
              <a:xfrm>
                <a:off x="1295400" y="4419600"/>
                <a:ext cx="0" cy="457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Arrow Connector 130"/>
              <p:cNvCxnSpPr/>
              <p:nvPr/>
            </p:nvCxnSpPr>
            <p:spPr>
              <a:xfrm>
                <a:off x="1295400" y="4876797"/>
                <a:ext cx="61722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Arrow Connector 131"/>
              <p:cNvCxnSpPr/>
              <p:nvPr/>
            </p:nvCxnSpPr>
            <p:spPr>
              <a:xfrm flipH="1" flipV="1">
                <a:off x="7467600" y="4550229"/>
                <a:ext cx="0" cy="326571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3" name="Straight Arrow Connector 132"/>
            <p:cNvCxnSpPr/>
            <p:nvPr/>
          </p:nvCxnSpPr>
          <p:spPr>
            <a:xfrm>
              <a:off x="3505200" y="3276600"/>
              <a:ext cx="4572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prstDash val="sysDot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4" name="Group 133"/>
            <p:cNvGrpSpPr/>
            <p:nvPr/>
          </p:nvGrpSpPr>
          <p:grpSpPr>
            <a:xfrm>
              <a:off x="1447800" y="3581400"/>
              <a:ext cx="3233017" cy="228601"/>
              <a:chOff x="1295400" y="4419600"/>
              <a:chExt cx="6387180" cy="457202"/>
            </a:xfrm>
          </p:grpSpPr>
          <p:cxnSp>
            <p:nvCxnSpPr>
              <p:cNvPr id="135" name="Straight Arrow Connector 134"/>
              <p:cNvCxnSpPr/>
              <p:nvPr/>
            </p:nvCxnSpPr>
            <p:spPr>
              <a:xfrm>
                <a:off x="1295400" y="4419600"/>
                <a:ext cx="0" cy="4572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Arrow Connector 135"/>
              <p:cNvCxnSpPr/>
              <p:nvPr/>
            </p:nvCxnSpPr>
            <p:spPr>
              <a:xfrm>
                <a:off x="1295400" y="4876800"/>
                <a:ext cx="61722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Arrow Connector 136"/>
              <p:cNvCxnSpPr>
                <a:endCxn id="120" idx="2"/>
              </p:cNvCxnSpPr>
              <p:nvPr/>
            </p:nvCxnSpPr>
            <p:spPr>
              <a:xfrm flipV="1">
                <a:off x="7467602" y="4428530"/>
                <a:ext cx="214978" cy="448272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6391" name="Group 16390"/>
          <p:cNvGrpSpPr/>
          <p:nvPr/>
        </p:nvGrpSpPr>
        <p:grpSpPr>
          <a:xfrm>
            <a:off x="1219200" y="2743200"/>
            <a:ext cx="7239000" cy="461665"/>
            <a:chOff x="1219200" y="4262735"/>
            <a:chExt cx="7239000" cy="461665"/>
          </a:xfrm>
        </p:grpSpPr>
        <p:grpSp>
          <p:nvGrpSpPr>
            <p:cNvPr id="138" name="Group 137"/>
            <p:cNvGrpSpPr/>
            <p:nvPr/>
          </p:nvGrpSpPr>
          <p:grpSpPr>
            <a:xfrm>
              <a:off x="1219200" y="4262735"/>
              <a:ext cx="7239000" cy="461665"/>
              <a:chOff x="1676400" y="1976735"/>
              <a:chExt cx="7239000" cy="461665"/>
            </a:xfrm>
          </p:grpSpPr>
          <p:grpSp>
            <p:nvGrpSpPr>
              <p:cNvPr id="139" name="Group 138"/>
              <p:cNvGrpSpPr/>
              <p:nvPr/>
            </p:nvGrpSpPr>
            <p:grpSpPr>
              <a:xfrm>
                <a:off x="1676400" y="1976735"/>
                <a:ext cx="7239000" cy="461665"/>
                <a:chOff x="1066800" y="2286000"/>
                <a:chExt cx="7239000" cy="461665"/>
              </a:xfrm>
            </p:grpSpPr>
            <p:sp>
              <p:nvSpPr>
                <p:cNvPr id="144" name="TextBox 143"/>
                <p:cNvSpPr txBox="1"/>
                <p:nvPr/>
              </p:nvSpPr>
              <p:spPr>
                <a:xfrm>
                  <a:off x="1066800" y="2286000"/>
                  <a:ext cx="533400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p3</a:t>
                  </a:r>
                  <a:endParaRPr lang="en-US" dirty="0"/>
                </a:p>
              </p:txBody>
            </p:sp>
            <p:grpSp>
              <p:nvGrpSpPr>
                <p:cNvPr id="145" name="Group 144"/>
                <p:cNvGrpSpPr/>
                <p:nvPr/>
              </p:nvGrpSpPr>
              <p:grpSpPr>
                <a:xfrm>
                  <a:off x="3733800" y="2286000"/>
                  <a:ext cx="1295400" cy="461665"/>
                  <a:chOff x="3951434" y="4800600"/>
                  <a:chExt cx="1295400" cy="461665"/>
                </a:xfrm>
              </p:grpSpPr>
              <p:sp>
                <p:nvSpPr>
                  <p:cNvPr id="155" name="TextBox 154"/>
                  <p:cNvSpPr txBox="1"/>
                  <p:nvPr/>
                </p:nvSpPr>
                <p:spPr>
                  <a:xfrm>
                    <a:off x="3951434" y="4800600"/>
                    <a:ext cx="12954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/>
                      <a:t>          p4</a:t>
                    </a:r>
                    <a:endParaRPr lang="en-US" dirty="0"/>
                  </a:p>
                </p:txBody>
              </p:sp>
              <p:cxnSp>
                <p:nvCxnSpPr>
                  <p:cNvPr id="156" name="Straight Connector 155"/>
                  <p:cNvCxnSpPr/>
                  <p:nvPr/>
                </p:nvCxnSpPr>
                <p:spPr>
                  <a:xfrm>
                    <a:off x="46372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48" name="Group 147"/>
                <p:cNvGrpSpPr/>
                <p:nvPr/>
              </p:nvGrpSpPr>
              <p:grpSpPr>
                <a:xfrm>
                  <a:off x="7010400" y="2286000"/>
                  <a:ext cx="1295400" cy="461665"/>
                  <a:chOff x="5780234" y="4800600"/>
                  <a:chExt cx="1295400" cy="461665"/>
                </a:xfrm>
              </p:grpSpPr>
              <p:sp>
                <p:nvSpPr>
                  <p:cNvPr id="149" name="TextBox 148"/>
                  <p:cNvSpPr txBox="1"/>
                  <p:nvPr/>
                </p:nvSpPr>
                <p:spPr>
                  <a:xfrm>
                    <a:off x="5780234" y="4800600"/>
                    <a:ext cx="12954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 </a:t>
                    </a:r>
                    <a:r>
                      <a:rPr lang="en-US" dirty="0" smtClean="0"/>
                      <a:t>     null</a:t>
                    </a:r>
                    <a:endParaRPr lang="en-US" dirty="0"/>
                  </a:p>
                </p:txBody>
              </p:sp>
              <p:cxnSp>
                <p:nvCxnSpPr>
                  <p:cNvPr id="150" name="Straight Connector 149"/>
                  <p:cNvCxnSpPr/>
                  <p:nvPr/>
                </p:nvCxnSpPr>
                <p:spPr>
                  <a:xfrm>
                    <a:off x="6237434" y="4800600"/>
                    <a:ext cx="0" cy="46166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140" name="Straight Arrow Connector 139"/>
              <p:cNvCxnSpPr>
                <a:stCxn id="144" idx="3"/>
                <a:endCxn id="155" idx="1"/>
              </p:cNvCxnSpPr>
              <p:nvPr/>
            </p:nvCxnSpPr>
            <p:spPr>
              <a:xfrm>
                <a:off x="2209800" y="2207568"/>
                <a:ext cx="21336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Arrow Connector 141"/>
              <p:cNvCxnSpPr/>
              <p:nvPr/>
            </p:nvCxnSpPr>
            <p:spPr>
              <a:xfrm>
                <a:off x="7086600" y="2209800"/>
                <a:ext cx="533400" cy="2233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prstDash val="sysDot"/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7" name="Straight Arrow Connector 156"/>
            <p:cNvCxnSpPr/>
            <p:nvPr/>
          </p:nvCxnSpPr>
          <p:spPr>
            <a:xfrm>
              <a:off x="5105400" y="4495800"/>
              <a:ext cx="533400" cy="0"/>
            </a:xfrm>
            <a:prstGeom prst="straightConnector1">
              <a:avLst/>
            </a:prstGeom>
            <a:ln w="25400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6" name="TextBox 95"/>
          <p:cNvSpPr txBox="1"/>
          <p:nvPr/>
        </p:nvSpPr>
        <p:spPr>
          <a:xfrm>
            <a:off x="5704034" y="2743200"/>
            <a:ext cx="925366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00" name="Straight Connector 99"/>
          <p:cNvCxnSpPr/>
          <p:nvPr/>
        </p:nvCxnSpPr>
        <p:spPr>
          <a:xfrm>
            <a:off x="6172200" y="2743200"/>
            <a:ext cx="0" cy="4616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377346" y="1680865"/>
            <a:ext cx="765654" cy="1528465"/>
            <a:chOff x="377346" y="3124200"/>
            <a:chExt cx="765654" cy="1528465"/>
          </a:xfrm>
        </p:grpSpPr>
        <p:sp>
          <p:nvSpPr>
            <p:cNvPr id="101" name="TextBox 100"/>
            <p:cNvSpPr txBox="1"/>
            <p:nvPr/>
          </p:nvSpPr>
          <p:spPr>
            <a:xfrm>
              <a:off x="377346" y="3124200"/>
              <a:ext cx="7656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head</a:t>
              </a:r>
              <a:endParaRPr lang="en-US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804446" y="4191000"/>
              <a:ext cx="33855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u</a:t>
              </a:r>
              <a:endParaRPr lang="en-US" dirty="0"/>
            </a:p>
          </p:txBody>
        </p:sp>
      </p:grpSp>
      <p:sp>
        <p:nvSpPr>
          <p:cNvPr id="97" name="Slide Number Placeholder 3"/>
          <p:cNvSpPr txBox="1">
            <a:spLocks/>
          </p:cNvSpPr>
          <p:nvPr/>
        </p:nvSpPr>
        <p:spPr>
          <a:xfrm>
            <a:off x="152400" y="3549292"/>
            <a:ext cx="533400" cy="244476"/>
          </a:xfrm>
          <a:prstGeom prst="rect">
            <a:avLst/>
          </a:prstGeom>
        </p:spPr>
        <p:txBody>
          <a:bodyPr vert="horz" anchor="ctr" anchorCtr="0">
            <a:normAutofit fontScale="85000" lnSpcReduction="20000"/>
          </a:bodyPr>
          <a:lstStyle>
            <a:defPPr>
              <a:defRPr lang="en-US"/>
            </a:defPPr>
            <a:lvl1pPr algn="ctr" rtl="0" eaLnBrk="1" fontAlgn="base" latinLnBrk="0" hangingPunct="1">
              <a:spcBef>
                <a:spcPct val="0"/>
              </a:spcBef>
              <a:spcAft>
                <a:spcPct val="0"/>
              </a:spcAft>
              <a:defRPr kumimoji="0" sz="1400" b="1" kern="1200">
                <a:solidFill>
                  <a:srgbClr val="FFFFFF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5pPr>
            <a:lvl6pPr marL="22860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6pPr>
            <a:lvl7pPr marL="27432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7pPr>
            <a:lvl8pPr marL="32004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8pPr>
            <a:lvl9pPr marL="3657600" algn="l" defTabSz="914400" rtl="0" eaLnBrk="1" latinLnBrk="0" hangingPunct="1">
              <a:defRPr sz="2400" kern="1200">
                <a:solidFill>
                  <a:srgbClr val="000000"/>
                </a:solidFill>
                <a:latin typeface="Times New Roman" charset="0"/>
                <a:ea typeface="+mn-ea"/>
                <a:cs typeface="+mn-cs"/>
                <a:sym typeface="Times New Roman" charset="0"/>
              </a:defRPr>
            </a:lvl9pPr>
          </a:lstStyle>
          <a:p>
            <a:fld id="{2B5A391E-FB1C-49AD-B4D2-ECFCF9BC37FF}" type="slidenum">
              <a:rPr lang="en-US" smtClean="0"/>
              <a:pPr/>
              <a:t>27</a:t>
            </a:fld>
            <a:r>
              <a:rPr lang="en-US" dirty="0" smtClean="0"/>
              <a:t>he</a:t>
            </a:r>
            <a:endParaRPr lang="en-US" dirty="0"/>
          </a:p>
        </p:txBody>
      </p:sp>
      <p:sp>
        <p:nvSpPr>
          <p:cNvPr id="98" name="Rectangle 2"/>
          <p:cNvSpPr>
            <a:spLocks/>
          </p:cNvSpPr>
          <p:nvPr/>
        </p:nvSpPr>
        <p:spPr bwMode="auto">
          <a:xfrm>
            <a:off x="838200" y="2975570"/>
            <a:ext cx="7772400" cy="558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 anchor="ctr"/>
          <a:lstStyle/>
          <a:p>
            <a:pPr marL="39688" algn="ctr"/>
            <a:endParaRPr lang="en-US" sz="3200" dirty="0">
              <a:solidFill>
                <a:srgbClr val="FF0000"/>
              </a:solidFill>
              <a:latin typeface="Arial" charset="0"/>
              <a:cs typeface="Arial" charset="0"/>
              <a:sym typeface="Arial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304800" y="4491335"/>
            <a:ext cx="8051234" cy="1909465"/>
            <a:chOff x="304800" y="4491335"/>
            <a:chExt cx="8051234" cy="1909465"/>
          </a:xfrm>
        </p:grpSpPr>
        <p:grpSp>
          <p:nvGrpSpPr>
            <p:cNvPr id="23" name="Group 22"/>
            <p:cNvGrpSpPr/>
            <p:nvPr/>
          </p:nvGrpSpPr>
          <p:grpSpPr>
            <a:xfrm>
              <a:off x="304800" y="4491335"/>
              <a:ext cx="8051234" cy="1757065"/>
              <a:chOff x="304800" y="4491335"/>
              <a:chExt cx="8051234" cy="1757065"/>
            </a:xfrm>
          </p:grpSpPr>
          <p:grpSp>
            <p:nvGrpSpPr>
              <p:cNvPr id="103" name="Group 102"/>
              <p:cNvGrpSpPr/>
              <p:nvPr/>
            </p:nvGrpSpPr>
            <p:grpSpPr>
              <a:xfrm>
                <a:off x="1146654" y="4491335"/>
                <a:ext cx="4038600" cy="1299865"/>
                <a:chOff x="1219200" y="2895600"/>
                <a:chExt cx="4038600" cy="1299865"/>
              </a:xfrm>
            </p:grpSpPr>
            <p:grpSp>
              <p:nvGrpSpPr>
                <p:cNvPr id="105" name="Group 104"/>
                <p:cNvGrpSpPr/>
                <p:nvPr/>
              </p:nvGrpSpPr>
              <p:grpSpPr>
                <a:xfrm>
                  <a:off x="1219200" y="3124200"/>
                  <a:ext cx="4038600" cy="461665"/>
                  <a:chOff x="1066800" y="2286000"/>
                  <a:chExt cx="4038600" cy="461665"/>
                </a:xfrm>
              </p:grpSpPr>
              <p:sp>
                <p:nvSpPr>
                  <p:cNvPr id="146" name="TextBox 145"/>
                  <p:cNvSpPr txBox="1"/>
                  <p:nvPr/>
                </p:nvSpPr>
                <p:spPr>
                  <a:xfrm>
                    <a:off x="1066800" y="2286000"/>
                    <a:ext cx="533400" cy="461665"/>
                  </a:xfrm>
                  <a:prstGeom prst="rect">
                    <a:avLst/>
                  </a:prstGeom>
                  <a:noFill/>
                  <a:ln>
                    <a:solidFill>
                      <a:schemeClr val="tx1"/>
                    </a:solidFill>
                  </a:ln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smtClean="0">
                        <a:solidFill>
                          <a:srgbClr val="FF0000"/>
                        </a:solidFill>
                      </a:rPr>
                      <a:t>p3</a:t>
                    </a:r>
                    <a:endParaRPr lang="en-US" dirty="0">
                      <a:solidFill>
                        <a:srgbClr val="FF0000"/>
                      </a:solidFill>
                    </a:endParaRPr>
                  </a:p>
                </p:txBody>
              </p:sp>
              <p:grpSp>
                <p:nvGrpSpPr>
                  <p:cNvPr id="147" name="Group 146"/>
                  <p:cNvGrpSpPr/>
                  <p:nvPr/>
                </p:nvGrpSpPr>
                <p:grpSpPr>
                  <a:xfrm>
                    <a:off x="3951434" y="2286000"/>
                    <a:ext cx="1153966" cy="461665"/>
                    <a:chOff x="5616868" y="4800600"/>
                    <a:chExt cx="1153966" cy="461665"/>
                  </a:xfrm>
                </p:grpSpPr>
                <p:sp>
                  <p:nvSpPr>
                    <p:cNvPr id="154" name="TextBox 153"/>
                    <p:cNvSpPr txBox="1"/>
                    <p:nvPr/>
                  </p:nvSpPr>
                  <p:spPr>
                    <a:xfrm>
                      <a:off x="5616868" y="4800600"/>
                      <a:ext cx="1153966" cy="461665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 smtClean="0"/>
                        <a:t>        p2</a:t>
                      </a:r>
                      <a:endParaRPr lang="en-US" dirty="0"/>
                    </a:p>
                  </p:txBody>
                </p:sp>
                <p:cxnSp>
                  <p:nvCxnSpPr>
                    <p:cNvPr id="165" name="Straight Connector 164"/>
                    <p:cNvCxnSpPr/>
                    <p:nvPr/>
                  </p:nvCxnSpPr>
                  <p:spPr>
                    <a:xfrm>
                      <a:off x="6161234" y="4800600"/>
                      <a:ext cx="0" cy="46166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51" name="Group 150"/>
                  <p:cNvGrpSpPr/>
                  <p:nvPr/>
                </p:nvGrpSpPr>
                <p:grpSpPr>
                  <a:xfrm>
                    <a:off x="2057400" y="2286000"/>
                    <a:ext cx="1143000" cy="461665"/>
                    <a:chOff x="5170634" y="4800600"/>
                    <a:chExt cx="1143000" cy="461665"/>
                  </a:xfrm>
                </p:grpSpPr>
                <p:sp>
                  <p:nvSpPr>
                    <p:cNvPr id="152" name="TextBox 151"/>
                    <p:cNvSpPr txBox="1"/>
                    <p:nvPr/>
                  </p:nvSpPr>
                  <p:spPr>
                    <a:xfrm>
                      <a:off x="5170634" y="4800600"/>
                      <a:ext cx="1143000" cy="461665"/>
                    </a:xfrm>
                    <a:prstGeom prst="rect">
                      <a:avLst/>
                    </a:prstGeom>
                    <a:noFill/>
                    <a:ln>
                      <a:solidFill>
                        <a:schemeClr val="tx1"/>
                      </a:solidFill>
                    </a:ln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dirty="0"/>
                        <a:t> </a:t>
                      </a:r>
                      <a:r>
                        <a:rPr lang="en-US" dirty="0" smtClean="0"/>
                        <a:t>     null</a:t>
                      </a:r>
                      <a:endParaRPr lang="en-US" dirty="0"/>
                    </a:p>
                  </p:txBody>
                </p:sp>
                <p:cxnSp>
                  <p:nvCxnSpPr>
                    <p:cNvPr id="153" name="Straight Connector 152"/>
                    <p:cNvCxnSpPr/>
                    <p:nvPr/>
                  </p:nvCxnSpPr>
                  <p:spPr>
                    <a:xfrm>
                      <a:off x="5627834" y="4800600"/>
                      <a:ext cx="0" cy="46166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06" name="Group 105"/>
                <p:cNvGrpSpPr/>
                <p:nvPr/>
              </p:nvGrpSpPr>
              <p:grpSpPr>
                <a:xfrm flipH="1" flipV="1">
                  <a:off x="3962400" y="2895600"/>
                  <a:ext cx="914400" cy="381000"/>
                  <a:chOff x="1295400" y="4419600"/>
                  <a:chExt cx="6172200" cy="457200"/>
                </a:xfrm>
              </p:grpSpPr>
              <p:cxnSp>
                <p:nvCxnSpPr>
                  <p:cNvPr id="128" name="Straight Arrow Connector 127"/>
                  <p:cNvCxnSpPr/>
                  <p:nvPr/>
                </p:nvCxnSpPr>
                <p:spPr>
                  <a:xfrm>
                    <a:off x="1295400" y="4419600"/>
                    <a:ext cx="0" cy="457200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Arrow Connector 140"/>
                  <p:cNvCxnSpPr/>
                  <p:nvPr/>
                </p:nvCxnSpPr>
                <p:spPr>
                  <a:xfrm>
                    <a:off x="1295400" y="4876797"/>
                    <a:ext cx="6172200" cy="0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Arrow Connector 142"/>
                  <p:cNvCxnSpPr/>
                  <p:nvPr/>
                </p:nvCxnSpPr>
                <p:spPr>
                  <a:xfrm flipH="1" flipV="1">
                    <a:off x="7467600" y="4550229"/>
                    <a:ext cx="0" cy="326571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7" name="Group 106"/>
                <p:cNvGrpSpPr/>
                <p:nvPr/>
              </p:nvGrpSpPr>
              <p:grpSpPr>
                <a:xfrm flipH="1" flipV="1">
                  <a:off x="2895600" y="2895600"/>
                  <a:ext cx="609600" cy="381000"/>
                  <a:chOff x="1295400" y="4419600"/>
                  <a:chExt cx="6172200" cy="457200"/>
                </a:xfrm>
              </p:grpSpPr>
              <p:cxnSp>
                <p:nvCxnSpPr>
                  <p:cNvPr id="117" name="Straight Arrow Connector 116"/>
                  <p:cNvCxnSpPr/>
                  <p:nvPr/>
                </p:nvCxnSpPr>
                <p:spPr>
                  <a:xfrm>
                    <a:off x="1295400" y="4419600"/>
                    <a:ext cx="0" cy="457200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2" name="Straight Arrow Connector 121"/>
                  <p:cNvCxnSpPr/>
                  <p:nvPr/>
                </p:nvCxnSpPr>
                <p:spPr>
                  <a:xfrm>
                    <a:off x="1295400" y="4876797"/>
                    <a:ext cx="6172200" cy="0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3" name="Straight Arrow Connector 122"/>
                  <p:cNvCxnSpPr/>
                  <p:nvPr/>
                </p:nvCxnSpPr>
                <p:spPr>
                  <a:xfrm flipH="1" flipV="1">
                    <a:off x="7467600" y="4550229"/>
                    <a:ext cx="0" cy="326571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8" name="Straight Arrow Connector 107"/>
                <p:cNvCxnSpPr/>
                <p:nvPr/>
              </p:nvCxnSpPr>
              <p:spPr>
                <a:xfrm>
                  <a:off x="3505200" y="3276600"/>
                  <a:ext cx="457200" cy="0"/>
                </a:xfrm>
                <a:prstGeom prst="straightConnector1">
                  <a:avLst/>
                </a:prstGeom>
                <a:ln w="25400">
                  <a:solidFill>
                    <a:schemeClr val="tx1"/>
                  </a:solidFill>
                  <a:prstDash val="sysDot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0" name="Group 109"/>
                <p:cNvGrpSpPr/>
                <p:nvPr/>
              </p:nvGrpSpPr>
              <p:grpSpPr>
                <a:xfrm>
                  <a:off x="1447800" y="3581400"/>
                  <a:ext cx="2895601" cy="614065"/>
                  <a:chOff x="1295400" y="4419600"/>
                  <a:chExt cx="5720577" cy="1228130"/>
                </a:xfrm>
              </p:grpSpPr>
              <p:cxnSp>
                <p:nvCxnSpPr>
                  <p:cNvPr id="112" name="Straight Arrow Connector 111"/>
                  <p:cNvCxnSpPr/>
                  <p:nvPr/>
                </p:nvCxnSpPr>
                <p:spPr>
                  <a:xfrm>
                    <a:off x="1295400" y="4419600"/>
                    <a:ext cx="0" cy="457200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5" name="Straight Arrow Connector 114"/>
                  <p:cNvCxnSpPr/>
                  <p:nvPr/>
                </p:nvCxnSpPr>
                <p:spPr>
                  <a:xfrm>
                    <a:off x="1295400" y="4876800"/>
                    <a:ext cx="5268951" cy="8930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16" name="Straight Arrow Connector 115"/>
                  <p:cNvCxnSpPr/>
                  <p:nvPr/>
                </p:nvCxnSpPr>
                <p:spPr>
                  <a:xfrm>
                    <a:off x="6564351" y="4885730"/>
                    <a:ext cx="451626" cy="762000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21" name="Group 20"/>
              <p:cNvGrpSpPr/>
              <p:nvPr/>
            </p:nvGrpSpPr>
            <p:grpSpPr>
              <a:xfrm>
                <a:off x="1117034" y="5181601"/>
                <a:ext cx="7239000" cy="1062334"/>
                <a:chOff x="1146654" y="5181601"/>
                <a:chExt cx="7239000" cy="1062334"/>
              </a:xfrm>
            </p:grpSpPr>
            <p:grpSp>
              <p:nvGrpSpPr>
                <p:cNvPr id="166" name="Group 165"/>
                <p:cNvGrpSpPr/>
                <p:nvPr/>
              </p:nvGrpSpPr>
              <p:grpSpPr>
                <a:xfrm>
                  <a:off x="1146654" y="5181601"/>
                  <a:ext cx="7239000" cy="1062334"/>
                  <a:chOff x="1219200" y="3662066"/>
                  <a:chExt cx="7239000" cy="1062334"/>
                </a:xfrm>
              </p:grpSpPr>
              <p:grpSp>
                <p:nvGrpSpPr>
                  <p:cNvPr id="167" name="Group 166"/>
                  <p:cNvGrpSpPr/>
                  <p:nvPr/>
                </p:nvGrpSpPr>
                <p:grpSpPr>
                  <a:xfrm>
                    <a:off x="1219200" y="4262735"/>
                    <a:ext cx="7239000" cy="461665"/>
                    <a:chOff x="1676400" y="1976735"/>
                    <a:chExt cx="7239000" cy="461665"/>
                  </a:xfrm>
                </p:grpSpPr>
                <p:grpSp>
                  <p:nvGrpSpPr>
                    <p:cNvPr id="171" name="Group 170"/>
                    <p:cNvGrpSpPr/>
                    <p:nvPr/>
                  </p:nvGrpSpPr>
                  <p:grpSpPr>
                    <a:xfrm>
                      <a:off x="1676400" y="1976735"/>
                      <a:ext cx="7239000" cy="461665"/>
                      <a:chOff x="1066800" y="2286000"/>
                      <a:chExt cx="7239000" cy="461665"/>
                    </a:xfrm>
                  </p:grpSpPr>
                  <p:sp>
                    <p:nvSpPr>
                      <p:cNvPr id="174" name="TextBox 173"/>
                      <p:cNvSpPr txBox="1"/>
                      <p:nvPr/>
                    </p:nvSpPr>
                    <p:spPr>
                      <a:xfrm>
                        <a:off x="1066800" y="2286000"/>
                        <a:ext cx="533400" cy="461665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US" dirty="0" smtClean="0">
                            <a:solidFill>
                              <a:srgbClr val="FF0000"/>
                            </a:solidFill>
                          </a:rPr>
                          <a:t>p4</a:t>
                        </a:r>
                        <a:endParaRPr lang="en-US" dirty="0">
                          <a:solidFill>
                            <a:srgbClr val="FF0000"/>
                          </a:solidFill>
                        </a:endParaRPr>
                      </a:p>
                    </p:txBody>
                  </p:sp>
                  <p:grpSp>
                    <p:nvGrpSpPr>
                      <p:cNvPr id="175" name="Group 174"/>
                      <p:cNvGrpSpPr/>
                      <p:nvPr/>
                    </p:nvGrpSpPr>
                    <p:grpSpPr>
                      <a:xfrm>
                        <a:off x="3733800" y="2286000"/>
                        <a:ext cx="1295400" cy="461665"/>
                        <a:chOff x="3951434" y="4800600"/>
                        <a:chExt cx="1295400" cy="461665"/>
                      </a:xfrm>
                    </p:grpSpPr>
                    <p:sp>
                      <p:nvSpPr>
                        <p:cNvPr id="179" name="TextBox 178"/>
                        <p:cNvSpPr txBox="1"/>
                        <p:nvPr/>
                      </p:nvSpPr>
                      <p:spPr>
                        <a:xfrm>
                          <a:off x="3951434" y="4800600"/>
                          <a:ext cx="1295400" cy="461665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 smtClean="0"/>
                            <a:t>          </a:t>
                          </a:r>
                          <a:r>
                            <a:rPr lang="en-US" dirty="0" smtClean="0">
                              <a:solidFill>
                                <a:srgbClr val="FF0000"/>
                              </a:solidFill>
                            </a:rPr>
                            <a:t>p1</a:t>
                          </a:r>
                          <a:endParaRPr lang="en-US" dirty="0">
                            <a:solidFill>
                              <a:srgbClr val="FF0000"/>
                            </a:solidFill>
                          </a:endParaRPr>
                        </a:p>
                      </p:txBody>
                    </p:sp>
                    <p:cxnSp>
                      <p:nvCxnSpPr>
                        <p:cNvPr id="180" name="Straight Connector 179"/>
                        <p:cNvCxnSpPr/>
                        <p:nvPr/>
                      </p:nvCxnSpPr>
                      <p:spPr>
                        <a:xfrm>
                          <a:off x="4637234" y="4800600"/>
                          <a:ext cx="0" cy="461665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  <a:effectLst/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  <p:grpSp>
                    <p:nvGrpSpPr>
                      <p:cNvPr id="176" name="Group 175"/>
                      <p:cNvGrpSpPr/>
                      <p:nvPr/>
                    </p:nvGrpSpPr>
                    <p:grpSpPr>
                      <a:xfrm>
                        <a:off x="7010400" y="2286000"/>
                        <a:ext cx="1295400" cy="461665"/>
                        <a:chOff x="5780234" y="4800600"/>
                        <a:chExt cx="1295400" cy="461665"/>
                      </a:xfrm>
                    </p:grpSpPr>
                    <p:sp>
                      <p:nvSpPr>
                        <p:cNvPr id="177" name="TextBox 176"/>
                        <p:cNvSpPr txBox="1"/>
                        <p:nvPr/>
                      </p:nvSpPr>
                      <p:spPr>
                        <a:xfrm>
                          <a:off x="5780234" y="4800600"/>
                          <a:ext cx="1295400" cy="461665"/>
                        </a:xfrm>
                        <a:prstGeom prst="rect">
                          <a:avLst/>
                        </a:prstGeom>
                        <a:noFill/>
                        <a:ln>
                          <a:solidFill>
                            <a:schemeClr val="tx1"/>
                          </a:solidFill>
                        </a:ln>
                      </p:spPr>
                      <p:txBody>
                        <a:bodyPr wrap="square" rtlCol="0">
                          <a:spAutoFit/>
                        </a:bodyPr>
                        <a:lstStyle/>
                        <a:p>
                          <a:r>
                            <a:rPr lang="en-US" dirty="0"/>
                            <a:t> </a:t>
                          </a:r>
                          <a:r>
                            <a:rPr lang="en-US" dirty="0" smtClean="0"/>
                            <a:t>     null</a:t>
                          </a:r>
                          <a:endParaRPr lang="en-US" dirty="0"/>
                        </a:p>
                      </p:txBody>
                    </p:sp>
                    <p:cxnSp>
                      <p:nvCxnSpPr>
                        <p:cNvPr id="178" name="Straight Connector 177"/>
                        <p:cNvCxnSpPr/>
                        <p:nvPr/>
                      </p:nvCxnSpPr>
                      <p:spPr>
                        <a:xfrm>
                          <a:off x="6237434" y="4800600"/>
                          <a:ext cx="0" cy="461665"/>
                        </a:xfrm>
                        <a:prstGeom prst="line">
                          <a:avLst/>
                        </a:prstGeom>
                        <a:ln>
                          <a:solidFill>
                            <a:schemeClr val="tx1"/>
                          </a:solidFill>
                        </a:ln>
                        <a:effectLst/>
                      </p:spPr>
                      <p:style>
                        <a:lnRef idx="2">
                          <a:schemeClr val="accent1"/>
                        </a:lnRef>
                        <a:fillRef idx="0">
                          <a:schemeClr val="accent1"/>
                        </a:fillRef>
                        <a:effectRef idx="1">
                          <a:schemeClr val="accent1"/>
                        </a:effectRef>
                        <a:fontRef idx="minor">
                          <a:schemeClr val="tx1"/>
                        </a:fontRef>
                      </p:style>
                    </p:cxnSp>
                  </p:grpSp>
                </p:grpSp>
                <p:cxnSp>
                  <p:nvCxnSpPr>
                    <p:cNvPr id="173" name="Straight Arrow Connector 172"/>
                    <p:cNvCxnSpPr/>
                    <p:nvPr/>
                  </p:nvCxnSpPr>
                  <p:spPr>
                    <a:xfrm>
                      <a:off x="7086600" y="2209800"/>
                      <a:ext cx="533400" cy="2233"/>
                    </a:xfrm>
                    <a:prstGeom prst="straightConnector1">
                      <a:avLst/>
                    </a:prstGeom>
                    <a:ln w="25400">
                      <a:solidFill>
                        <a:schemeClr val="tx1"/>
                      </a:solidFill>
                      <a:prstDash val="sysDot"/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68" name="Straight Arrow Connector 167"/>
                  <p:cNvCxnSpPr/>
                  <p:nvPr/>
                </p:nvCxnSpPr>
                <p:spPr>
                  <a:xfrm flipH="1" flipV="1">
                    <a:off x="4800600" y="3662066"/>
                    <a:ext cx="76200" cy="685799"/>
                  </a:xfrm>
                  <a:prstGeom prst="straightConnector1">
                    <a:avLst/>
                  </a:prstGeom>
                  <a:ln w="25400">
                    <a:solidFill>
                      <a:schemeClr val="tx1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181" name="TextBox 180"/>
                <p:cNvSpPr txBox="1"/>
                <p:nvPr/>
              </p:nvSpPr>
              <p:spPr>
                <a:xfrm>
                  <a:off x="5715000" y="5782270"/>
                  <a:ext cx="925366" cy="461665"/>
                </a:xfrm>
                <a:prstGeom prst="rect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endParaRPr lang="en-US" dirty="0"/>
                </a:p>
              </p:txBody>
            </p:sp>
            <p:cxnSp>
              <p:nvCxnSpPr>
                <p:cNvPr id="182" name="Straight Connector 181"/>
                <p:cNvCxnSpPr/>
                <p:nvPr/>
              </p:nvCxnSpPr>
              <p:spPr>
                <a:xfrm>
                  <a:off x="6172200" y="5782270"/>
                  <a:ext cx="0" cy="46166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3" name="Group 182"/>
              <p:cNvGrpSpPr/>
              <p:nvPr/>
            </p:nvGrpSpPr>
            <p:grpSpPr>
              <a:xfrm>
                <a:off x="304800" y="4719935"/>
                <a:ext cx="765654" cy="1528465"/>
                <a:chOff x="377346" y="3124200"/>
                <a:chExt cx="765654" cy="1528465"/>
              </a:xfrm>
            </p:grpSpPr>
            <p:sp>
              <p:nvSpPr>
                <p:cNvPr id="184" name="TextBox 183"/>
                <p:cNvSpPr txBox="1"/>
                <p:nvPr/>
              </p:nvSpPr>
              <p:spPr>
                <a:xfrm>
                  <a:off x="377346" y="3124200"/>
                  <a:ext cx="7656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head</a:t>
                  </a:r>
                  <a:endParaRPr lang="en-US" dirty="0"/>
                </a:p>
              </p:txBody>
            </p:sp>
            <p:sp>
              <p:nvSpPr>
                <p:cNvPr id="185" name="TextBox 184"/>
                <p:cNvSpPr txBox="1"/>
                <p:nvPr/>
              </p:nvSpPr>
              <p:spPr>
                <a:xfrm>
                  <a:off x="804446" y="4191000"/>
                  <a:ext cx="338554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 smtClean="0"/>
                    <a:t>u</a:t>
                  </a:r>
                  <a:endParaRPr lang="en-US" dirty="0"/>
                </a:p>
              </p:txBody>
            </p:sp>
          </p:grpSp>
        </p:grpSp>
        <p:grpSp>
          <p:nvGrpSpPr>
            <p:cNvPr id="20" name="Group 19"/>
            <p:cNvGrpSpPr/>
            <p:nvPr/>
          </p:nvGrpSpPr>
          <p:grpSpPr>
            <a:xfrm>
              <a:off x="1600200" y="6172199"/>
              <a:ext cx="4299816" cy="228601"/>
              <a:chOff x="1600200" y="6172199"/>
              <a:chExt cx="4299816" cy="228601"/>
            </a:xfrm>
          </p:grpSpPr>
          <p:cxnSp>
            <p:nvCxnSpPr>
              <p:cNvPr id="186" name="Straight Arrow Connector 185"/>
              <p:cNvCxnSpPr/>
              <p:nvPr/>
            </p:nvCxnSpPr>
            <p:spPr>
              <a:xfrm>
                <a:off x="1600200" y="6172199"/>
                <a:ext cx="0" cy="22860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Arrow Connector 186"/>
              <p:cNvCxnSpPr/>
              <p:nvPr/>
            </p:nvCxnSpPr>
            <p:spPr>
              <a:xfrm>
                <a:off x="1600200" y="6400800"/>
                <a:ext cx="4191000" cy="0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Arrow Connector 187"/>
              <p:cNvCxnSpPr/>
              <p:nvPr/>
            </p:nvCxnSpPr>
            <p:spPr>
              <a:xfrm flipV="1">
                <a:off x="5791200" y="6176664"/>
                <a:ext cx="108816" cy="224136"/>
              </a:xfrm>
              <a:prstGeom prst="straightConnector1">
                <a:avLst/>
              </a:prstGeom>
              <a:ln w="25400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5" name="TextBox 24"/>
          <p:cNvSpPr txBox="1"/>
          <p:nvPr/>
        </p:nvSpPr>
        <p:spPr>
          <a:xfrm>
            <a:off x="228600" y="3352800"/>
            <a:ext cx="891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</a:t>
            </a:r>
            <a:r>
              <a:rPr lang="en-US" dirty="0" smtClean="0"/>
              <a:t>= head; head= null;</a:t>
            </a:r>
          </a:p>
          <a:p>
            <a:r>
              <a:rPr lang="en-US" dirty="0"/>
              <a:t>w</a:t>
            </a:r>
            <a:r>
              <a:rPr lang="en-US" dirty="0" smtClean="0"/>
              <a:t>hile (u != null) {                                                                                 }                                                                  </a:t>
            </a:r>
            <a:endParaRPr lang="en-US" dirty="0"/>
          </a:p>
        </p:txBody>
      </p:sp>
      <p:sp>
        <p:nvSpPr>
          <p:cNvPr id="16387" name="TextBox 16386"/>
          <p:cNvSpPr txBox="1"/>
          <p:nvPr/>
        </p:nvSpPr>
        <p:spPr>
          <a:xfrm>
            <a:off x="2590800" y="3733800"/>
            <a:ext cx="61393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99FF"/>
                </a:solidFill>
              </a:rPr>
              <a:t>Node t= head; head= u; </a:t>
            </a:r>
            <a:r>
              <a:rPr lang="en-US" dirty="0" smtClean="0">
                <a:solidFill>
                  <a:srgbClr val="3399FF"/>
                </a:solidFill>
              </a:rPr>
              <a:t>u</a:t>
            </a:r>
            <a:r>
              <a:rPr lang="en-US" dirty="0" smtClean="0">
                <a:solidFill>
                  <a:srgbClr val="3399FF"/>
                </a:solidFill>
              </a:rPr>
              <a:t>= </a:t>
            </a:r>
            <a:r>
              <a:rPr lang="en-US" dirty="0" err="1" smtClean="0">
                <a:solidFill>
                  <a:srgbClr val="3399FF"/>
                </a:solidFill>
              </a:rPr>
              <a:t>u.succ</a:t>
            </a:r>
            <a:r>
              <a:rPr lang="en-US" dirty="0" smtClean="0">
                <a:solidFill>
                  <a:srgbClr val="3399FF"/>
                </a:solidFill>
              </a:rPr>
              <a:t>; </a:t>
            </a:r>
            <a:r>
              <a:rPr lang="en-US" dirty="0" err="1" smtClean="0">
                <a:solidFill>
                  <a:srgbClr val="3399FF"/>
                </a:solidFill>
              </a:rPr>
              <a:t>head</a:t>
            </a:r>
            <a:r>
              <a:rPr lang="en-US" dirty="0" err="1" smtClean="0">
                <a:solidFill>
                  <a:srgbClr val="3399FF"/>
                </a:solidFill>
              </a:rPr>
              <a:t>.succ</a:t>
            </a:r>
            <a:r>
              <a:rPr lang="en-US" dirty="0">
                <a:solidFill>
                  <a:srgbClr val="3399FF"/>
                </a:solidFill>
              </a:rPr>
              <a:t>= t; </a:t>
            </a:r>
            <a:endParaRPr lang="en-US" dirty="0">
              <a:solidFill>
                <a:srgbClr val="3399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13336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 smtClean="0"/>
              <a:t>Recursive </a:t>
            </a:r>
            <a:r>
              <a:rPr lang="en-US" dirty="0"/>
              <a:t>Reverse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8C0CE28B-2E6C-4356-9DCE-4087DEACA839}" type="slidenum">
              <a:rPr lang="en-US"/>
              <a:pPr/>
              <a:t>28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Homework:  Write a recursive function for Linked List Reversal!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97349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err="1" smtClean="0"/>
              <a:t>Danaus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Simulation of a Butterfly on an island, with water, cliffs, trees. A3, just fly around in a specific way. A5, A5, collect info about the island, A6 collect flowers, etc. Aroma, wind.</a:t>
            </a:r>
          </a:p>
        </p:txBody>
      </p:sp>
    </p:spTree>
    <p:extLst>
      <p:ext uri="{BB962C8B-B14F-4D97-AF65-F5344CB8AC3E}">
        <p14:creationId xmlns:p14="http://schemas.microsoft.com/office/powerpoint/2010/main" val="1507964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assignment A3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385575076"/>
              </p:ext>
            </p:extLst>
          </p:nvPr>
        </p:nvGraphicFramePr>
        <p:xfrm>
          <a:off x="609600" y="1828800"/>
          <a:ext cx="38862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13112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6DF97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A 4x4 park with the butterfly in position (1,1), a flower and a cliff.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1027" name="Picture 3" descr="C:\Users\ken\AppData\Local\Microsoft\Windows\Temporary Internet Files\Content.IE5\NBDWDNKG\MP90031407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497" y="3052023"/>
            <a:ext cx="381000" cy="303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en\AppData\Local\Microsoft\Windows\Temporary Internet Files\Content.IE5\I3ZU2J5R\MP90040727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590800"/>
            <a:ext cx="381000" cy="27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ken\AppData\Local\Microsoft\Windows\Temporary Internet Files\Content.IE5\3O9ZEP2O\MP90040135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667086"/>
            <a:ext cx="349895" cy="23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3082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assignment A3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443209280"/>
              </p:ext>
            </p:extLst>
          </p:nvPr>
        </p:nvGraphicFramePr>
        <p:xfrm>
          <a:off x="609600" y="1828800"/>
          <a:ext cx="3886200" cy="147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131128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33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6DF97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3399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chemeClr val="accent4"/>
                    </a:solidFill>
                  </a:tcPr>
                </a:tc>
              </a:tr>
            </a:tbl>
          </a:graphicData>
        </a:graphic>
      </p:graphicFrame>
      <p:sp>
        <p:nvSpPr>
          <p:cNvPr id="6" name="Content Placeholder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dirty="0" smtClean="0"/>
              <a:t>A 4x4 park with the butterfly in position (1,1), a flower and a cliff.</a:t>
            </a:r>
          </a:p>
          <a:p>
            <a:endParaRPr lang="en-US" dirty="0"/>
          </a:p>
          <a:p>
            <a:r>
              <a:rPr lang="en-US" dirty="0" smtClean="0"/>
              <a:t>The same park! The map “wraps” as if the park lives</a:t>
            </a:r>
            <a:br>
              <a:rPr lang="en-US" dirty="0" smtClean="0"/>
            </a:br>
            <a:r>
              <a:rPr lang="en-US" dirty="0" smtClean="0"/>
              <a:t>on a torus!  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5634D180-EE11-4E27-8372-9868D38D722D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1027" name="Picture 3" descr="C:\Users\ken\AppData\Local\Microsoft\Windows\Temporary Internet Files\Content.IE5\NBDWDNKG\MP90031407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71800"/>
            <a:ext cx="381000" cy="303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ken\AppData\Local\Microsoft\Windows\Temporary Internet Files\Content.IE5\I3ZU2J5R\MP90040727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2590800"/>
            <a:ext cx="381000" cy="27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ken\AppData\Local\Microsoft\Windows\Temporary Internet Files\Content.IE5\3O9ZEP2O\MP90040135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667086"/>
            <a:ext cx="349895" cy="23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0046906"/>
              </p:ext>
            </p:extLst>
          </p:nvPr>
        </p:nvGraphicFramePr>
        <p:xfrm>
          <a:off x="609600" y="3810000"/>
          <a:ext cx="38862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1550"/>
                <a:gridCol w="971550"/>
                <a:gridCol w="971550"/>
                <a:gridCol w="97155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(2,2)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70C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(2,1)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3399FF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CC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00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(2,4)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0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(3,3)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6DF97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(4,3)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(1,3)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(2,3)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marL="43584" marR="43584">
                    <a:solidFill>
                      <a:srgbClr val="FF33CC"/>
                    </a:solidFill>
                  </a:tcPr>
                </a:tc>
              </a:tr>
            </a:tbl>
          </a:graphicData>
        </a:graphic>
      </p:graphicFrame>
      <p:pic>
        <p:nvPicPr>
          <p:cNvPr id="10" name="Picture 3" descr="C:\Users\ken\AppData\Local\Microsoft\Windows\Temporary Internet Files\Content.IE5\NBDWDNKG\MP90031407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2245" y="4219038"/>
            <a:ext cx="381000" cy="303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C:\Users\ken\AppData\Local\Microsoft\Windows\Temporary Internet Files\Content.IE5\I3ZU2J5R\MP900407273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2497" y="3886200"/>
            <a:ext cx="381000" cy="278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5" descr="C:\Users\ken\AppData\Local\Microsoft\Windows\Temporary Internet Files\Content.IE5\3O9ZEP2O\MP900401351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3886200"/>
            <a:ext cx="349895" cy="23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http://tonyb.freeyellow.com/sitebuildercontent/sitebuilderpictures/toru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950" y="5048721"/>
            <a:ext cx="1130300" cy="113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ken\AppData\Local\Microsoft\Windows\Temporary Internet Files\Content.IE5\NBDWDNKG\MP900314072[1]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8045" y="5765635"/>
            <a:ext cx="190500" cy="1517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C:\Users\ken\AppData\Local\Microsoft\Windows\Temporary Internet Files\Content.IE5\I3ZU2J5R\MP900407273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6450" y="5694071"/>
            <a:ext cx="190500" cy="1394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5" descr="C:\Users\ken\AppData\Local\Microsoft\Windows\Temporary Internet Files\Content.IE5\3O9ZEP2O\MP900401351[1]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4670" y="5135940"/>
            <a:ext cx="228625" cy="152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1066800" y="2126279"/>
            <a:ext cx="1752600" cy="2706132"/>
          </a:xfrm>
          <a:prstGeom prst="straightConnector1">
            <a:avLst/>
          </a:prstGeom>
          <a:ln w="28575"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1905000" y="2133600"/>
            <a:ext cx="1752600" cy="2706132"/>
          </a:xfrm>
          <a:prstGeom prst="straightConnector1">
            <a:avLst/>
          </a:prstGeom>
          <a:ln w="28575"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143000" y="2475468"/>
            <a:ext cx="1752600" cy="2706132"/>
          </a:xfrm>
          <a:prstGeom prst="straightConnector1">
            <a:avLst/>
          </a:prstGeom>
          <a:ln w="28575"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1905000" y="2399268"/>
            <a:ext cx="1752600" cy="2706132"/>
          </a:xfrm>
          <a:prstGeom prst="straightConnector1">
            <a:avLst/>
          </a:prstGeom>
          <a:ln w="28575">
            <a:solidFill>
              <a:srgbClr val="00CC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5682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 smtClean="0"/>
              <a:t>Summary of These Four </a:t>
            </a:r>
            <a:r>
              <a:rPr lang="en-US" dirty="0"/>
              <a:t>L</a:t>
            </a:r>
            <a:r>
              <a:rPr lang="en-US" dirty="0" smtClean="0"/>
              <a:t>ectures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4DAB0D6-4216-4136-878A-17972DF7931C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85800" y="3657600"/>
            <a:ext cx="8153400" cy="2590800"/>
          </a:xfrm>
          <a:ln/>
        </p:spPr>
        <p:txBody>
          <a:bodyPr rIns="132080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Look at various implementations of these ADTs from the stand-point of speed and space requirements. Requires us to talk about</a:t>
            </a:r>
          </a:p>
          <a:p>
            <a:pPr marL="0" indent="0">
              <a:lnSpc>
                <a:spcPct val="90000"/>
              </a:lnSpc>
              <a:spcBef>
                <a:spcPts val="130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Asymptotic Complexity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: Determining how much time/space an algorithm takes.</a:t>
            </a:r>
          </a:p>
          <a:p>
            <a:pPr marL="0" indent="0">
              <a:lnSpc>
                <a:spcPct val="90000"/>
              </a:lnSpc>
              <a:spcBef>
                <a:spcPts val="1300"/>
              </a:spcBef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Loop invariants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  <a:cs typeface="Times New Roman"/>
              </a:rPr>
              <a:t>: Used to help develop and present loops that operate on these data structures —or any loops, actually.</a:t>
            </a:r>
          </a:p>
          <a:p>
            <a:pPr marL="0" indent="0">
              <a:lnSpc>
                <a:spcPct val="90000"/>
              </a:lnSpc>
              <a:buNone/>
            </a:pPr>
            <a:endParaRPr lang="en-US" sz="2400" dirty="0">
              <a:solidFill>
                <a:srgbClr val="800000"/>
              </a:solidFill>
              <a:latin typeface="Times New Roman"/>
              <a:cs typeface="Times New Roman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09600" y="1524000"/>
            <a:ext cx="7924800" cy="20190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dirty="0">
                <a:solidFill>
                  <a:schemeClr val="tx1"/>
                </a:solidFill>
              </a:rPr>
              <a:t>Discuss Abstract Data Type (ADT)</a:t>
            </a:r>
            <a:r>
              <a:rPr lang="en-US" dirty="0">
                <a:solidFill>
                  <a:srgbClr val="800000"/>
                </a:solidFill>
              </a:rPr>
              <a:t>: set of values together with operations on </a:t>
            </a:r>
            <a:r>
              <a:rPr lang="en-US" dirty="0" smtClean="0">
                <a:solidFill>
                  <a:srgbClr val="800000"/>
                </a:solidFill>
              </a:rPr>
              <a:t>them: Examples are:</a:t>
            </a:r>
            <a:endParaRPr lang="en-US" dirty="0">
              <a:solidFill>
                <a:srgbClr val="8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FF0000"/>
                </a:solidFill>
              </a:rPr>
              <a:t>set, bag or </a:t>
            </a:r>
            <a:r>
              <a:rPr lang="en-US" dirty="0" err="1" smtClean="0">
                <a:solidFill>
                  <a:srgbClr val="FF0000"/>
                </a:solidFill>
              </a:rPr>
              <a:t>multiset</a:t>
            </a:r>
            <a:r>
              <a:rPr lang="en-US" dirty="0" smtClean="0">
                <a:solidFill>
                  <a:srgbClr val="FF0000"/>
                </a:solidFill>
              </a:rPr>
              <a:t>                         tree, binary tree, BST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FF0000"/>
                </a:solidFill>
              </a:rPr>
              <a:t>list or sequence, stack, queue         graph</a:t>
            </a:r>
          </a:p>
          <a:p>
            <a:pPr>
              <a:spcBef>
                <a:spcPts val="0"/>
              </a:spcBef>
            </a:pPr>
            <a:r>
              <a:rPr lang="en-US" dirty="0" smtClean="0">
                <a:solidFill>
                  <a:srgbClr val="FF0000"/>
                </a:solidFill>
              </a:rPr>
              <a:t>map, dictionary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 smtClean="0"/>
              <a:t>Abstract Data Type (ADT)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4DAB0D6-4216-4136-878A-17972DF7931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2057400"/>
          </a:xfrm>
          <a:ln/>
        </p:spPr>
        <p:txBody>
          <a:bodyPr rIns="132080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An Abstract Data Type, or ADT</a:t>
            </a:r>
            <a:r>
              <a:rPr lang="en-US" sz="2400" dirty="0" smtClean="0"/>
              <a:t>: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/>
              <a:t>A</a:t>
            </a:r>
            <a:r>
              <a:rPr lang="en-US" sz="2400" dirty="0" smtClean="0"/>
              <a:t> type (set of values together with operations on them), where: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We state in some fashion what the operations do</a:t>
            </a:r>
          </a:p>
          <a:p>
            <a:pPr lvl="1">
              <a:lnSpc>
                <a:spcPct val="90000"/>
              </a:lnSpc>
            </a:pPr>
            <a:r>
              <a:rPr lang="en-US" sz="2400" dirty="0" smtClean="0"/>
              <a:t>We may give constraints on the operations, such as how much they cost (how much time or space they must take)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33400" y="3915251"/>
            <a:ext cx="792480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We use ADTs to help describe and implement many important data structures </a:t>
            </a:r>
            <a:r>
              <a:rPr lang="en-US" dirty="0" smtClean="0"/>
              <a:t>used </a:t>
            </a:r>
            <a:r>
              <a:rPr lang="en-US" dirty="0"/>
              <a:t>in computer </a:t>
            </a:r>
            <a:r>
              <a:rPr lang="en-US" dirty="0" smtClean="0"/>
              <a:t>science, e.g.: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FF0000"/>
                </a:solidFill>
              </a:rPr>
              <a:t>set, bag or </a:t>
            </a:r>
            <a:r>
              <a:rPr lang="en-US" dirty="0" err="1" smtClean="0">
                <a:solidFill>
                  <a:srgbClr val="FF0000"/>
                </a:solidFill>
              </a:rPr>
              <a:t>multiset</a:t>
            </a:r>
            <a:r>
              <a:rPr lang="en-US" dirty="0" smtClean="0">
                <a:solidFill>
                  <a:srgbClr val="FF0000"/>
                </a:solidFill>
              </a:rPr>
              <a:t>                         tree, binary tree, BST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FF0000"/>
                </a:solidFill>
              </a:rPr>
              <a:t>list or sequence, stack, queue         graph</a:t>
            </a:r>
          </a:p>
          <a:p>
            <a:pPr>
              <a:spcBef>
                <a:spcPts val="1200"/>
              </a:spcBef>
            </a:pPr>
            <a:r>
              <a:rPr lang="en-US" dirty="0" smtClean="0">
                <a:solidFill>
                  <a:srgbClr val="FF0000"/>
                </a:solidFill>
              </a:rPr>
              <a:t>map, dictionary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3774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/>
          <a:lstStyle/>
          <a:p>
            <a:r>
              <a:rPr lang="en-US" dirty="0" smtClean="0"/>
              <a:t>ADT Example: Linked List</a:t>
            </a:r>
            <a:endParaRPr lang="en-US" dirty="0"/>
          </a:p>
        </p:txBody>
      </p:sp>
      <p:sp>
        <p:nvSpPr>
          <p:cNvPr id="8194" name="Rectangle 2"/>
          <p:cNvSpPr>
            <a:spLocks noGrp="1" noChangeArrowheads="1"/>
          </p:cNvSpPr>
          <p:nvPr>
            <p:ph sz="quarter" idx="1"/>
          </p:nvPr>
        </p:nvSpPr>
        <p:spPr>
          <a:ln/>
        </p:spPr>
        <p:txBody>
          <a:bodyPr rIns="132080"/>
          <a:lstStyle/>
          <a:p>
            <a:r>
              <a:rPr lang="en-US"/>
              <a:t>Head = first element of the list</a:t>
            </a:r>
          </a:p>
          <a:p>
            <a:r>
              <a:rPr lang="en-US"/>
              <a:t>Tail = rest of the </a:t>
            </a:r>
            <a:r>
              <a:rPr lang="en-US" smtClean="0"/>
              <a:t>list</a:t>
            </a:r>
            <a:endParaRPr lang="en-US"/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6"/>
          </p:nvPr>
        </p:nvSpPr>
        <p:spPr/>
        <p:txBody>
          <a:bodyPr>
            <a:normAutofit fontScale="85000" lnSpcReduction="20000"/>
          </a:bodyPr>
          <a:lstStyle/>
          <a:p>
            <a:fld id="{16AEA541-66C6-4BFD-8F62-7DDF909443B2}" type="slidenum">
              <a:rPr lang="en-US"/>
              <a:pPr/>
              <a:t>8</a:t>
            </a:fld>
            <a:endParaRPr lang="en-US"/>
          </a:p>
        </p:txBody>
      </p:sp>
      <p:grpSp>
        <p:nvGrpSpPr>
          <p:cNvPr id="8197" name="Group 5"/>
          <p:cNvGrpSpPr>
            <a:grpSpLocks/>
          </p:cNvGrpSpPr>
          <p:nvPr/>
        </p:nvGrpSpPr>
        <p:grpSpPr bwMode="auto">
          <a:xfrm>
            <a:off x="4927600" y="3238500"/>
            <a:ext cx="812800" cy="406400"/>
            <a:chOff x="0" y="0"/>
            <a:chExt cx="512" cy="256"/>
          </a:xfrm>
        </p:grpSpPr>
        <p:sp>
          <p:nvSpPr>
            <p:cNvPr id="8198" name="Rectangle 6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199" name="Rectangle 7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0" name="Oval 8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01" name="Group 9"/>
          <p:cNvGrpSpPr>
            <a:grpSpLocks/>
          </p:cNvGrpSpPr>
          <p:nvPr/>
        </p:nvGrpSpPr>
        <p:grpSpPr bwMode="auto">
          <a:xfrm>
            <a:off x="863600" y="3238500"/>
            <a:ext cx="812800" cy="406400"/>
            <a:chOff x="0" y="0"/>
            <a:chExt cx="512" cy="256"/>
          </a:xfrm>
        </p:grpSpPr>
        <p:sp>
          <p:nvSpPr>
            <p:cNvPr id="8202" name="Rectangle 10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3" name="Rectangle 11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4" name="Oval 12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grpSp>
        <p:nvGrpSpPr>
          <p:cNvPr id="8205" name="Group 13"/>
          <p:cNvGrpSpPr>
            <a:grpSpLocks/>
          </p:cNvGrpSpPr>
          <p:nvPr/>
        </p:nvGrpSpPr>
        <p:grpSpPr bwMode="auto">
          <a:xfrm>
            <a:off x="2260600" y="3238500"/>
            <a:ext cx="812800" cy="406400"/>
            <a:chOff x="0" y="0"/>
            <a:chExt cx="512" cy="256"/>
          </a:xfrm>
        </p:grpSpPr>
        <p:sp>
          <p:nvSpPr>
            <p:cNvPr id="8206" name="Rectangle 14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7" name="Rectangle 15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08" name="Oval 16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8210" name="Rectangle 18"/>
          <p:cNvSpPr>
            <a:spLocks/>
          </p:cNvSpPr>
          <p:nvPr/>
        </p:nvSpPr>
        <p:spPr bwMode="auto">
          <a:xfrm>
            <a:off x="6667500" y="3238500"/>
            <a:ext cx="406400" cy="40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8211" name="Rectangle 19"/>
          <p:cNvSpPr>
            <a:spLocks/>
          </p:cNvSpPr>
          <p:nvPr/>
        </p:nvSpPr>
        <p:spPr bwMode="auto">
          <a:xfrm>
            <a:off x="6261100" y="3238500"/>
            <a:ext cx="406400" cy="406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8213" name="Group 21"/>
          <p:cNvGrpSpPr>
            <a:grpSpLocks/>
          </p:cNvGrpSpPr>
          <p:nvPr/>
        </p:nvGrpSpPr>
        <p:grpSpPr bwMode="auto">
          <a:xfrm>
            <a:off x="3594100" y="3238500"/>
            <a:ext cx="812800" cy="406400"/>
            <a:chOff x="0" y="0"/>
            <a:chExt cx="512" cy="256"/>
          </a:xfrm>
        </p:grpSpPr>
        <p:sp>
          <p:nvSpPr>
            <p:cNvPr id="8214" name="Rectangle 22"/>
            <p:cNvSpPr>
              <a:spLocks/>
            </p:cNvSpPr>
            <p:nvPr/>
          </p:nvSpPr>
          <p:spPr bwMode="auto">
            <a:xfrm>
              <a:off x="256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5" name="Rectangle 23"/>
            <p:cNvSpPr>
              <a:spLocks/>
            </p:cNvSpPr>
            <p:nvPr/>
          </p:nvSpPr>
          <p:spPr bwMode="auto">
            <a:xfrm>
              <a:off x="0" y="0"/>
              <a:ext cx="256" cy="25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8216" name="Oval 24"/>
            <p:cNvSpPr>
              <a:spLocks/>
            </p:cNvSpPr>
            <p:nvPr/>
          </p:nvSpPr>
          <p:spPr bwMode="auto">
            <a:xfrm flipH="1">
              <a:off x="344" y="88"/>
              <a:ext cx="80" cy="80"/>
            </a:xfrm>
            <a:prstGeom prst="ellipse">
              <a:avLst/>
            </a:prstGeom>
            <a:solidFill>
              <a:srgbClr val="000000"/>
            </a:solidFill>
            <a:ln w="12700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8217" name="Line 25"/>
          <p:cNvSpPr>
            <a:spLocks noChangeShapeType="1"/>
          </p:cNvSpPr>
          <p:nvPr/>
        </p:nvSpPr>
        <p:spPr bwMode="auto">
          <a:xfrm flipH="1">
            <a:off x="1497013" y="3441700"/>
            <a:ext cx="788987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8" name="Line 26"/>
          <p:cNvSpPr>
            <a:spLocks noChangeShapeType="1"/>
          </p:cNvSpPr>
          <p:nvPr/>
        </p:nvSpPr>
        <p:spPr bwMode="auto">
          <a:xfrm flipH="1">
            <a:off x="28194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19" name="Line 27"/>
          <p:cNvSpPr>
            <a:spLocks noChangeShapeType="1"/>
          </p:cNvSpPr>
          <p:nvPr/>
        </p:nvSpPr>
        <p:spPr bwMode="auto">
          <a:xfrm flipH="1">
            <a:off x="41783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 flipH="1">
            <a:off x="5499100" y="3441700"/>
            <a:ext cx="787400" cy="0"/>
          </a:xfrm>
          <a:prstGeom prst="line">
            <a:avLst/>
          </a:prstGeom>
          <a:noFill/>
          <a:ln w="25400">
            <a:solidFill>
              <a:srgbClr val="0E002D"/>
            </a:solidFill>
            <a:round/>
            <a:headEnd type="stealth" w="med" len="med"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23" name="Rectangle 31"/>
          <p:cNvSpPr>
            <a:spLocks/>
          </p:cNvSpPr>
          <p:nvPr/>
        </p:nvSpPr>
        <p:spPr bwMode="auto">
          <a:xfrm>
            <a:off x="22352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10</a:t>
            </a:r>
          </a:p>
        </p:txBody>
      </p:sp>
      <p:sp>
        <p:nvSpPr>
          <p:cNvPr id="8224" name="Rectangle 32"/>
          <p:cNvSpPr>
            <a:spLocks/>
          </p:cNvSpPr>
          <p:nvPr/>
        </p:nvSpPr>
        <p:spPr bwMode="auto">
          <a:xfrm>
            <a:off x="62484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84</a:t>
            </a:r>
          </a:p>
        </p:txBody>
      </p:sp>
      <p:sp>
        <p:nvSpPr>
          <p:cNvPr id="8225" name="Rectangle 33"/>
          <p:cNvSpPr>
            <a:spLocks/>
          </p:cNvSpPr>
          <p:nvPr/>
        </p:nvSpPr>
        <p:spPr bwMode="auto">
          <a:xfrm>
            <a:off x="35687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-7</a:t>
            </a:r>
          </a:p>
        </p:txBody>
      </p:sp>
      <p:sp>
        <p:nvSpPr>
          <p:cNvPr id="8226" name="Rectangle 34"/>
          <p:cNvSpPr>
            <a:spLocks/>
          </p:cNvSpPr>
          <p:nvPr/>
        </p:nvSpPr>
        <p:spPr bwMode="auto">
          <a:xfrm>
            <a:off x="4978400" y="3251200"/>
            <a:ext cx="292100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1</a:t>
            </a:r>
          </a:p>
        </p:txBody>
      </p:sp>
      <p:sp>
        <p:nvSpPr>
          <p:cNvPr id="8227" name="Rectangle 35"/>
          <p:cNvSpPr>
            <a:spLocks/>
          </p:cNvSpPr>
          <p:nvPr/>
        </p:nvSpPr>
        <p:spPr bwMode="auto">
          <a:xfrm>
            <a:off x="863600" y="3251200"/>
            <a:ext cx="4286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 sz="1800">
                <a:solidFill>
                  <a:schemeClr val="tx1"/>
                </a:solidFill>
                <a:latin typeface="Monaco" charset="0"/>
                <a:sym typeface="Monaco" charset="0"/>
              </a:rPr>
              <a:t>33</a:t>
            </a:r>
          </a:p>
        </p:txBody>
      </p:sp>
      <p:sp>
        <p:nvSpPr>
          <p:cNvPr id="8228" name="Rectangle 36"/>
          <p:cNvSpPr>
            <a:spLocks/>
          </p:cNvSpPr>
          <p:nvPr/>
        </p:nvSpPr>
        <p:spPr bwMode="auto">
          <a:xfrm>
            <a:off x="4978400" y="4381500"/>
            <a:ext cx="47256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C00000"/>
                </a:solidFill>
                <a:cs typeface="Times New Roman" charset="0"/>
              </a:rPr>
              <a:t>tail</a:t>
            </a:r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 rot="10800000" flipH="1">
            <a:off x="2197100" y="4368800"/>
            <a:ext cx="49657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stealth" w="med" len="med"/>
            <a:tailEnd type="stealth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 rot="10800000" flipH="1">
            <a:off x="800100" y="4368800"/>
            <a:ext cx="952500" cy="0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 type="stealth" w="med" len="med"/>
            <a:tailEnd type="stealth" w="med" len="med"/>
          </a:ln>
        </p:spPr>
        <p:txBody>
          <a:bodyPr/>
          <a:lstStyle/>
          <a:p>
            <a:endParaRPr lang="en-US">
              <a:solidFill>
                <a:srgbClr val="C00000"/>
              </a:solidFill>
            </a:endParaRPr>
          </a:p>
        </p:txBody>
      </p:sp>
      <p:sp>
        <p:nvSpPr>
          <p:cNvPr id="8231" name="Rectangle 39"/>
          <p:cNvSpPr>
            <a:spLocks/>
          </p:cNvSpPr>
          <p:nvPr/>
        </p:nvSpPr>
        <p:spPr bwMode="auto">
          <a:xfrm>
            <a:off x="901700" y="4381500"/>
            <a:ext cx="66171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/>
            <a:r>
              <a:rPr lang="en-US">
                <a:solidFill>
                  <a:srgbClr val="C00000"/>
                </a:solidFill>
                <a:cs typeface="Times New Roman" charset="0"/>
              </a:rPr>
              <a:t>head</a:t>
            </a:r>
          </a:p>
        </p:txBody>
      </p:sp>
      <p:sp>
        <p:nvSpPr>
          <p:cNvPr id="2" name="Rectangle 1"/>
          <p:cNvSpPr/>
          <p:nvPr/>
        </p:nvSpPr>
        <p:spPr>
          <a:xfrm>
            <a:off x="6677025" y="3124200"/>
            <a:ext cx="39873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>
                <a:sym typeface="Symbol"/>
              </a:rPr>
              <a:t></a:t>
            </a:r>
            <a:endParaRPr lang="en-US" i="1"/>
          </a:p>
        </p:txBody>
      </p:sp>
    </p:spTree>
    <p:extLst>
      <p:ext uri="{BB962C8B-B14F-4D97-AF65-F5344CB8AC3E}">
        <p14:creationId xmlns:p14="http://schemas.microsoft.com/office/powerpoint/2010/main" val="371916484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 rIns="132080">
            <a:normAutofit/>
          </a:bodyPr>
          <a:lstStyle/>
          <a:p>
            <a:r>
              <a:rPr lang="en-US" sz="3200" dirty="0" smtClean="0"/>
              <a:t>ADT</a:t>
            </a:r>
            <a:r>
              <a:rPr lang="en-US" sz="3200" dirty="0"/>
              <a:t> </a:t>
            </a:r>
            <a:r>
              <a:rPr lang="en-US" sz="3200" dirty="0" smtClean="0"/>
              <a:t>example: set (</a:t>
            </a:r>
            <a:r>
              <a:rPr lang="en-US" sz="3200" dirty="0" smtClean="0">
                <a:solidFill>
                  <a:srgbClr val="FF0000"/>
                </a:solidFill>
              </a:rPr>
              <a:t>bunch of </a:t>
            </a:r>
            <a:r>
              <a:rPr lang="en-US" sz="3200" i="1" dirty="0" smtClean="0">
                <a:solidFill>
                  <a:srgbClr val="800000"/>
                </a:solidFill>
              </a:rPr>
              <a:t>different</a:t>
            </a:r>
            <a:r>
              <a:rPr lang="en-US" sz="3200" dirty="0" smtClean="0">
                <a:solidFill>
                  <a:srgbClr val="800000"/>
                </a:solidFill>
              </a:rPr>
              <a:t> </a:t>
            </a:r>
            <a:r>
              <a:rPr lang="en-US" sz="3200" dirty="0" smtClean="0">
                <a:solidFill>
                  <a:srgbClr val="FF0000"/>
                </a:solidFill>
              </a:rPr>
              <a:t>values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D4DAB0D6-4216-4136-878A-17972DF7931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122" name="Rectangle 2"/>
          <p:cNvSpPr>
            <a:spLocks noGrp="1" noChangeArrowheads="1"/>
          </p:cNvSpPr>
          <p:nvPr>
            <p:ph sz="quarter" idx="1"/>
          </p:nvPr>
        </p:nvSpPr>
        <p:spPr>
          <a:xfrm>
            <a:off x="612648" y="1600200"/>
            <a:ext cx="8153400" cy="3048000"/>
          </a:xfrm>
          <a:ln/>
        </p:spPr>
        <p:txBody>
          <a:bodyPr rIns="132080"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800000"/>
                </a:solidFill>
              </a:rPr>
              <a:t>Set of values: Values of some type E (e.g. </a:t>
            </a:r>
            <a:r>
              <a:rPr lang="en-US" sz="2400" dirty="0" err="1" smtClean="0">
                <a:solidFill>
                  <a:srgbClr val="800000"/>
                </a:solidFill>
              </a:rPr>
              <a:t>int</a:t>
            </a:r>
            <a:r>
              <a:rPr lang="en-US" sz="2400" dirty="0" smtClean="0">
                <a:solidFill>
                  <a:srgbClr val="800000"/>
                </a:solidFill>
              </a:rPr>
              <a:t>)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Operations</a:t>
            </a:r>
            <a:r>
              <a:rPr lang="en-US" sz="2400" dirty="0" smtClean="0">
                <a:solidFill>
                  <a:srgbClr val="800000"/>
                </a:solidFill>
              </a:rPr>
              <a:t>:</a:t>
            </a:r>
          </a:p>
          <a:p>
            <a:pPr marL="0" indent="0">
              <a:lnSpc>
                <a:spcPct val="90000"/>
              </a:lnSpc>
              <a:buNone/>
              <a:tabLst>
                <a:tab pos="406400" algn="l"/>
              </a:tabLst>
            </a:pPr>
            <a:r>
              <a:rPr lang="en-US" sz="2400" dirty="0">
                <a:solidFill>
                  <a:srgbClr val="800000"/>
                </a:solidFill>
              </a:rPr>
              <a:t>	</a:t>
            </a:r>
            <a:r>
              <a:rPr lang="en-US" sz="2400" dirty="0" smtClean="0">
                <a:solidFill>
                  <a:srgbClr val="800000"/>
                </a:solidFill>
              </a:rPr>
              <a:t>1. Create an empty set </a:t>
            </a:r>
            <a:r>
              <a:rPr lang="en-US" sz="2400" dirty="0" smtClean="0">
                <a:solidFill>
                  <a:srgbClr val="008000"/>
                </a:solidFill>
              </a:rPr>
              <a:t>(using a new-expression)</a:t>
            </a:r>
          </a:p>
          <a:p>
            <a:pPr marL="0" indent="0">
              <a:lnSpc>
                <a:spcPct val="90000"/>
              </a:lnSpc>
              <a:buNone/>
              <a:tabLst>
                <a:tab pos="406400" algn="l"/>
              </a:tabLst>
            </a:pPr>
            <a:r>
              <a:rPr lang="en-US" sz="2400" dirty="0">
                <a:solidFill>
                  <a:srgbClr val="800000"/>
                </a:solidFill>
              </a:rPr>
              <a:t>	</a:t>
            </a:r>
            <a:r>
              <a:rPr lang="en-US" sz="2400" dirty="0" smtClean="0">
                <a:solidFill>
                  <a:srgbClr val="800000"/>
                </a:solidFill>
              </a:rPr>
              <a:t>2. size()     	 </a:t>
            </a:r>
            <a:r>
              <a:rPr lang="en-US" sz="2400" dirty="0" smtClean="0">
                <a:solidFill>
                  <a:srgbClr val="008000"/>
                </a:solidFill>
              </a:rPr>
              <a:t>–   size of the set</a:t>
            </a:r>
          </a:p>
          <a:p>
            <a:pPr marL="0" indent="0">
              <a:lnSpc>
                <a:spcPct val="90000"/>
              </a:lnSpc>
              <a:buNone/>
              <a:tabLst>
                <a:tab pos="406400" algn="l"/>
              </a:tabLst>
            </a:pPr>
            <a:r>
              <a:rPr lang="en-US" sz="2400" dirty="0">
                <a:solidFill>
                  <a:srgbClr val="800000"/>
                </a:solidFill>
              </a:rPr>
              <a:t>	</a:t>
            </a:r>
            <a:r>
              <a:rPr lang="en-US" sz="2400" dirty="0" smtClean="0">
                <a:solidFill>
                  <a:srgbClr val="800000"/>
                </a:solidFill>
              </a:rPr>
              <a:t>3. add(v)	 </a:t>
            </a:r>
            <a:r>
              <a:rPr lang="en-US" sz="2400" dirty="0" smtClean="0">
                <a:solidFill>
                  <a:srgbClr val="008000"/>
                </a:solidFill>
              </a:rPr>
              <a:t>–   add value v to the set (if it is not in)</a:t>
            </a:r>
          </a:p>
          <a:p>
            <a:pPr marL="0" indent="0">
              <a:lnSpc>
                <a:spcPct val="90000"/>
              </a:lnSpc>
              <a:buNone/>
              <a:tabLst>
                <a:tab pos="406400" algn="l"/>
              </a:tabLst>
            </a:pPr>
            <a:r>
              <a:rPr lang="en-US" sz="2400" dirty="0">
                <a:solidFill>
                  <a:srgbClr val="800000"/>
                </a:solidFill>
              </a:rPr>
              <a:t>	</a:t>
            </a:r>
            <a:r>
              <a:rPr lang="en-US" sz="2400" dirty="0" smtClean="0">
                <a:solidFill>
                  <a:srgbClr val="800000"/>
                </a:solidFill>
              </a:rPr>
              <a:t>4. delete(v) </a:t>
            </a:r>
            <a:r>
              <a:rPr lang="en-US" sz="2400" dirty="0" smtClean="0">
                <a:solidFill>
                  <a:srgbClr val="008000"/>
                </a:solidFill>
              </a:rPr>
              <a:t>–   delete v from the set (if it is in)</a:t>
            </a:r>
          </a:p>
          <a:p>
            <a:pPr marL="0" indent="0">
              <a:lnSpc>
                <a:spcPct val="90000"/>
              </a:lnSpc>
              <a:buNone/>
              <a:tabLst>
                <a:tab pos="406400" algn="l"/>
              </a:tabLst>
            </a:pPr>
            <a:r>
              <a:rPr lang="en-US" sz="2400" dirty="0">
                <a:solidFill>
                  <a:srgbClr val="800000"/>
                </a:solidFill>
              </a:rPr>
              <a:t>	</a:t>
            </a:r>
            <a:r>
              <a:rPr lang="en-US" sz="2400" dirty="0" smtClean="0">
                <a:solidFill>
                  <a:srgbClr val="800000"/>
                </a:solidFill>
              </a:rPr>
              <a:t>5. </a:t>
            </a:r>
            <a:r>
              <a:rPr lang="en-US" sz="2400" dirty="0" err="1" smtClean="0">
                <a:solidFill>
                  <a:srgbClr val="800000"/>
                </a:solidFill>
              </a:rPr>
              <a:t>isIn</a:t>
            </a:r>
            <a:r>
              <a:rPr lang="en-US" sz="2400" dirty="0" smtClean="0">
                <a:solidFill>
                  <a:srgbClr val="800000"/>
                </a:solidFill>
              </a:rPr>
              <a:t>(v</a:t>
            </a:r>
            <a:r>
              <a:rPr lang="en-US" sz="2400" dirty="0">
                <a:solidFill>
                  <a:srgbClr val="800000"/>
                </a:solidFill>
              </a:rPr>
              <a:t>) 	</a:t>
            </a:r>
            <a:r>
              <a:rPr lang="en-US" sz="2400" dirty="0" smtClean="0">
                <a:solidFill>
                  <a:srgbClr val="800000"/>
                </a:solidFill>
              </a:rPr>
              <a:t> </a:t>
            </a:r>
            <a:r>
              <a:rPr lang="en-US" sz="2400" dirty="0">
                <a:solidFill>
                  <a:srgbClr val="008000"/>
                </a:solidFill>
              </a:rPr>
              <a:t>–</a:t>
            </a:r>
            <a:r>
              <a:rPr lang="en-US" sz="2400" dirty="0" smtClean="0">
                <a:solidFill>
                  <a:srgbClr val="008000"/>
                </a:solidFill>
              </a:rPr>
              <a:t>   = “v is in the set”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85800" y="4734342"/>
            <a:ext cx="5105400" cy="16096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90000"/>
              </a:lnSpc>
              <a:buNone/>
              <a:tabLst>
                <a:tab pos="406400" algn="l"/>
              </a:tabLst>
            </a:pPr>
            <a:r>
              <a:rPr lang="en-US" dirty="0">
                <a:solidFill>
                  <a:srgbClr val="FF0000"/>
                </a:solidFill>
              </a:rPr>
              <a:t>Constraints</a:t>
            </a:r>
            <a:r>
              <a:rPr lang="en-US" dirty="0">
                <a:solidFill>
                  <a:srgbClr val="008000"/>
                </a:solidFill>
              </a:rPr>
              <a:t>: </a:t>
            </a:r>
            <a:r>
              <a:rPr lang="en-US" dirty="0" smtClean="0">
                <a:solidFill>
                  <a:srgbClr val="800000"/>
                </a:solidFill>
              </a:rPr>
              <a:t>size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>
                <a:solidFill>
                  <a:srgbClr val="008000"/>
                </a:solidFill>
              </a:rPr>
              <a:t>takes constant time.</a:t>
            </a:r>
          </a:p>
          <a:p>
            <a:pPr marL="0" indent="0">
              <a:spcBef>
                <a:spcPts val="600"/>
              </a:spcBef>
              <a:buNone/>
              <a:tabLst>
                <a:tab pos="406400" algn="l"/>
              </a:tabLst>
            </a:pPr>
            <a:r>
              <a:rPr lang="en-US" dirty="0">
                <a:solidFill>
                  <a:srgbClr val="800000"/>
                </a:solidFill>
              </a:rPr>
              <a:t>add, delete, </a:t>
            </a:r>
            <a:r>
              <a:rPr lang="en-US" dirty="0" err="1">
                <a:solidFill>
                  <a:srgbClr val="800000"/>
                </a:solidFill>
              </a:rPr>
              <a:t>isIn</a:t>
            </a:r>
            <a:r>
              <a:rPr lang="en-US" dirty="0">
                <a:solidFill>
                  <a:srgbClr val="800000"/>
                </a:solidFill>
              </a:rPr>
              <a:t> </a:t>
            </a:r>
            <a:r>
              <a:rPr lang="en-US" dirty="0" smtClean="0">
                <a:solidFill>
                  <a:srgbClr val="008000"/>
                </a:solidFill>
              </a:rPr>
              <a:t>take </a:t>
            </a:r>
            <a:r>
              <a:rPr lang="en-US" dirty="0">
                <a:solidFill>
                  <a:srgbClr val="008000"/>
                </a:solidFill>
              </a:rPr>
              <a:t>expected </a:t>
            </a:r>
            <a:r>
              <a:rPr lang="en-US" dirty="0" smtClean="0">
                <a:solidFill>
                  <a:srgbClr val="008000"/>
                </a:solidFill>
              </a:rPr>
              <a:t>(average) constant time </a:t>
            </a:r>
            <a:r>
              <a:rPr lang="en-US" dirty="0">
                <a:solidFill>
                  <a:srgbClr val="008000"/>
                </a:solidFill>
              </a:rPr>
              <a:t>but may take time </a:t>
            </a:r>
            <a:r>
              <a:rPr lang="en-US" dirty="0" smtClean="0">
                <a:solidFill>
                  <a:srgbClr val="008000"/>
                </a:solidFill>
              </a:rPr>
              <a:t>proportional</a:t>
            </a:r>
            <a:r>
              <a:rPr lang="en-US" dirty="0">
                <a:solidFill>
                  <a:srgbClr val="008000"/>
                </a:solidFill>
              </a:rPr>
              <a:t> </a:t>
            </a:r>
            <a:r>
              <a:rPr lang="en-US" dirty="0" smtClean="0">
                <a:solidFill>
                  <a:srgbClr val="008000"/>
                </a:solidFill>
              </a:rPr>
              <a:t>to </a:t>
            </a:r>
            <a:r>
              <a:rPr lang="en-US" dirty="0">
                <a:solidFill>
                  <a:srgbClr val="008000"/>
                </a:solidFill>
              </a:rPr>
              <a:t>the size of the set</a:t>
            </a:r>
            <a:r>
              <a:rPr lang="en-US" dirty="0" smtClean="0">
                <a:solidFill>
                  <a:srgbClr val="008000"/>
                </a:solidFill>
              </a:rPr>
              <a:t>.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19800" y="4648200"/>
            <a:ext cx="2514600" cy="14280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indent="0" algn="r">
              <a:lnSpc>
                <a:spcPct val="90000"/>
              </a:lnSpc>
              <a:buNone/>
              <a:tabLst>
                <a:tab pos="406400" algn="l"/>
              </a:tabLst>
            </a:pPr>
            <a:r>
              <a:rPr lang="en-US" dirty="0" smtClean="0">
                <a:solidFill>
                  <a:schemeClr val="tx1"/>
                </a:solidFill>
              </a:rPr>
              <a:t>We learn about  </a:t>
            </a:r>
            <a:r>
              <a:rPr lang="en-US" dirty="0" smtClean="0">
                <a:solidFill>
                  <a:srgbClr val="FF0000"/>
                </a:solidFill>
              </a:rPr>
              <a:t>hashing </a:t>
            </a:r>
            <a:r>
              <a:rPr lang="en-US" dirty="0" smtClean="0">
                <a:solidFill>
                  <a:schemeClr val="tx1"/>
                </a:solidFill>
              </a:rPr>
              <a:t>later on, it gives us such an implementation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9390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4814</TotalTime>
  <Pages>0</Pages>
  <Words>3300</Words>
  <Characters>0</Characters>
  <Application>Microsoft Macintosh PowerPoint</Application>
  <PresentationFormat>On-screen Show (4:3)</PresentationFormat>
  <Lines>0</Lines>
  <Paragraphs>533</Paragraphs>
  <Slides>28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Median</vt:lpstr>
      <vt:lpstr>Abstract Data Types Sets, lists, trees, etc.</vt:lpstr>
      <vt:lpstr>References and Homework</vt:lpstr>
      <vt:lpstr>Introduction to Danaus</vt:lpstr>
      <vt:lpstr>Understanding assignment A3</vt:lpstr>
      <vt:lpstr>Understanding assignment A3</vt:lpstr>
      <vt:lpstr>Summary of These Four Lectures</vt:lpstr>
      <vt:lpstr>Abstract Data Type (ADT)</vt:lpstr>
      <vt:lpstr>ADT Example: Linked List</vt:lpstr>
      <vt:lpstr>ADT example: set (bunch of different values)</vt:lpstr>
      <vt:lpstr>Java Collections Framework</vt:lpstr>
      <vt:lpstr>Maintaining a list in an array</vt:lpstr>
      <vt:lpstr>Java Collections Framework</vt:lpstr>
      <vt:lpstr>Stack&lt;E&gt; in java.util       Queue not in java.util</vt:lpstr>
      <vt:lpstr>Linked List</vt:lpstr>
      <vt:lpstr>Access Example: Linear Search</vt:lpstr>
      <vt:lpstr>Why would we need to write code for search?  It already exists in Java utils!</vt:lpstr>
      <vt:lpstr>Recursion on Lists</vt:lpstr>
      <vt:lpstr>Recursive Search</vt:lpstr>
      <vt:lpstr>Recursive Search: Static method</vt:lpstr>
      <vt:lpstr>Iterative linked list reversal </vt:lpstr>
      <vt:lpstr>Iterative linked list reversal </vt:lpstr>
      <vt:lpstr>Iterative linked list reversal </vt:lpstr>
      <vt:lpstr>Iterative linked list reversal </vt:lpstr>
      <vt:lpstr>Iterative linked list reversal </vt:lpstr>
      <vt:lpstr>Make the invariant true initially</vt:lpstr>
      <vt:lpstr>When to stop loop?</vt:lpstr>
      <vt:lpstr>Loop body: move one node from u list to head list. Draw the situation after the change</vt:lpstr>
      <vt:lpstr>Recursive Reverse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CS211</dc:title>
  <dc:creator>chew</dc:creator>
  <cp:lastModifiedBy>Ashutosh Saxena</cp:lastModifiedBy>
  <cp:revision>136</cp:revision>
  <cp:lastPrinted>2013-02-17T17:13:15Z</cp:lastPrinted>
  <dcterms:modified xsi:type="dcterms:W3CDTF">2014-02-26T03:37:28Z</dcterms:modified>
</cp:coreProperties>
</file>