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0" r:id="rId3"/>
    <p:sldId id="258" r:id="rId4"/>
    <p:sldId id="259" r:id="rId5"/>
    <p:sldId id="282" r:id="rId6"/>
    <p:sldId id="260" r:id="rId7"/>
    <p:sldId id="261" r:id="rId8"/>
    <p:sldId id="262" r:id="rId9"/>
    <p:sldId id="263" r:id="rId10"/>
    <p:sldId id="281" r:id="rId11"/>
    <p:sldId id="264" r:id="rId12"/>
    <p:sldId id="265" r:id="rId13"/>
    <p:sldId id="266" r:id="rId14"/>
    <p:sldId id="288" r:id="rId15"/>
    <p:sldId id="284" r:id="rId16"/>
    <p:sldId id="292" r:id="rId17"/>
    <p:sldId id="286" r:id="rId18"/>
    <p:sldId id="291" r:id="rId19"/>
    <p:sldId id="290" r:id="rId20"/>
    <p:sldId id="289" r:id="rId21"/>
    <p:sldId id="275" r:id="rId22"/>
    <p:sldId id="276" r:id="rId23"/>
    <p:sldId id="293" r:id="rId24"/>
    <p:sldId id="283" r:id="rId25"/>
    <p:sldId id="278" r:id="rId26"/>
    <p:sldId id="279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6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A89092C-4F8F-4C5C-B6B1-682D9F7513E1}" type="datetimeFigureOut">
              <a:rPr lang="en-US" smtClean="0"/>
              <a:pPr/>
              <a:t>2/20/14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F7FCB9A-9E1A-45F7-8069-00E0BA650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97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fld id="{93746A92-2587-4FAB-85F8-A44A91DC3C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53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08F7C-E35A-4B9F-9D8C-14B99C261637}" type="slidenum">
              <a:rPr lang="en-US"/>
              <a:pPr/>
              <a:t>7</a:t>
            </a:fld>
            <a:endParaRPr lang="en-US"/>
          </a:p>
        </p:txBody>
      </p:sp>
      <p:sp>
        <p:nvSpPr>
          <p:cNvPr id="921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pPr marL="41954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Sad, but true</a:t>
            </a:r>
          </a:p>
          <a:p>
            <a:pPr marL="41954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Although the girls aren’t that interesting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C9441F9E-892C-41A0-85CE-F236047AEF0B}" type="datetime1">
              <a:rPr lang="en-US" smtClean="0"/>
              <a:t>2/20/14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1D8BF5-2253-45DA-9A8D-003781E4F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83B3-D36A-4D6E-86CA-FDDEA77A07DA}" type="datetime1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34B9-6AFC-412C-95BB-6D0C899C1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BB954B1-D22E-4103-A10E-492104DC1449}" type="datetime1">
              <a:rPr lang="en-US" smtClean="0"/>
              <a:t>2/20/14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70A0770-378F-4068-91AF-15B16220C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6F1-E64E-40DF-AAFA-E70EDE44AA62}" type="datetime1">
              <a:rPr lang="en-US" smtClean="0"/>
              <a:t>2/20/14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77090D-FD0B-4089-9E6D-697387D6E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B636-3E37-4943-A2E7-2E6FB379B09E}" type="datetime1">
              <a:rPr lang="en-US" smtClean="0"/>
              <a:t>2/20/14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E25738D-5B5D-4D2B-B901-CAC1BD3E5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2BC2C4F-616B-4A6B-9B45-E73A4BBA2DBA}" type="datetime1">
              <a:rPr lang="en-US" smtClean="0"/>
              <a:t>2/20/14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D846F3-87B3-464C-B2EE-A990EDAEC1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1C35EB-9FC7-4B06-8902-EA469108FA23}" type="datetime1">
              <a:rPr lang="en-US" smtClean="0"/>
              <a:t>2/20/14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F61E2B-FDBA-4F4A-9707-B3FB6F48C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3004-1A18-48A2-BA86-CA7EE5FDE762}" type="datetime1">
              <a:rPr lang="en-US" smtClean="0"/>
              <a:t>2/20/14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3B9BCE-93D2-45E6-86A9-310AF39BC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D782-D96D-4985-887E-2EACC82D1F8C}" type="datetime1">
              <a:rPr lang="en-US" smtClean="0"/>
              <a:t>2/20/14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3E7D87-47C3-4941-81C7-74E6DEAF5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E16-B9FC-47FC-B30C-E4E9D50C69DB}" type="datetime1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B18A9C-139A-400A-8D4B-9FEB8743C0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1E4C609-6188-4B82-BF5C-48CB6FA26074}" type="datetime1">
              <a:rPr lang="en-US" smtClean="0"/>
              <a:t>2/20/14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25CCF66-75A5-47B0-A16A-1007474687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7D5363-3FC4-4F39-8443-1FC8076B1178}" type="datetime1">
              <a:rPr lang="en-US" smtClean="0"/>
              <a:t>2/20/14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8252E8-FB35-402E-B4D7-54F75EF62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sci.csusb.edu/dick/samples/java.syntax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37338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Grammars &amp; Parsing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 rIns="132080">
            <a:normAutofit fontScale="77500" lnSpcReduction="20000"/>
          </a:bodyPr>
          <a:lstStyle/>
          <a:p>
            <a:r>
              <a:rPr lang="en-US" dirty="0"/>
              <a:t>Lecture </a:t>
            </a:r>
            <a:r>
              <a:rPr lang="en-US" dirty="0" smtClean="0"/>
              <a:t>8</a:t>
            </a:r>
            <a:endParaRPr lang="en-US" dirty="0"/>
          </a:p>
          <a:p>
            <a:r>
              <a:rPr lang="en-US" dirty="0"/>
              <a:t>CS2110 –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8BF5-2253-45DA-9A8D-003781E4FA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48200" y="1752600"/>
            <a:ext cx="33274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If you are going to form a group for A2, please do it before tomorrow (Friday) noon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Grammars for programming languages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Grammar describes every possible legal expression</a:t>
            </a:r>
          </a:p>
          <a:p>
            <a:pPr marL="365760" lvl="1" indent="0">
              <a:buNone/>
            </a:pPr>
            <a:r>
              <a:rPr lang="en-US" dirty="0" smtClean="0"/>
              <a:t>You could use the grammar for Java to list every possible Java program.  (It would take forever)</a:t>
            </a:r>
          </a:p>
          <a:p>
            <a:pPr marL="36576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Grammar tells the Java compiler how to understand a Java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3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sz="2400" dirty="0"/>
              <a:t>Grammar for Simple </a:t>
            </a:r>
            <a:r>
              <a:rPr lang="en-US" sz="2400" dirty="0" smtClean="0"/>
              <a:t>Expressions (not the best)</a:t>
            </a:r>
            <a:endParaRPr lang="en-US" sz="24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80C8B2-0D03-48D3-9AC7-BE9885DAE98D}" type="slidenum">
              <a:rPr lang="en-US"/>
              <a:pPr/>
              <a:t>11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492752" cy="4495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integer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( E + E 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sz="2000" dirty="0">
              <a:solidFill>
                <a:srgbClr val="0099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dirty="0">
                <a:latin typeface="Times New Roman"/>
                <a:cs typeface="Times New Roman"/>
              </a:rPr>
              <a:t>Simple expressions:</a:t>
            </a:r>
          </a:p>
          <a:p>
            <a:pPr marL="408623"/>
            <a:r>
              <a:rPr lang="en-US" sz="2000" dirty="0">
                <a:latin typeface="Times New Roman"/>
                <a:cs typeface="Times New Roman"/>
              </a:rPr>
              <a:t>An E can be an integer.</a:t>
            </a:r>
          </a:p>
          <a:p>
            <a:pPr marL="408623"/>
            <a:r>
              <a:rPr lang="en-US" sz="2000" dirty="0">
                <a:latin typeface="Times New Roman"/>
                <a:cs typeface="Times New Roman"/>
              </a:rPr>
              <a:t>An E can be ‘(’ followed by an E followed by ‘+’ followed by an E followed by ‘)’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dirty="0">
                <a:latin typeface="Times New Roman"/>
                <a:cs typeface="Times New Roman"/>
              </a:rPr>
              <a:t>Set of expressions defined by this grammar is a recursively-defined set</a:t>
            </a:r>
          </a:p>
          <a:p>
            <a:pPr marL="408623"/>
            <a:r>
              <a:rPr lang="en-US" sz="2300" dirty="0">
                <a:latin typeface="Times New Roman"/>
                <a:cs typeface="Times New Roman"/>
              </a:rPr>
              <a:t>Is language finite or infinite?</a:t>
            </a:r>
          </a:p>
          <a:p>
            <a:pPr marL="408623"/>
            <a:r>
              <a:rPr lang="en-US" sz="2300" dirty="0">
                <a:latin typeface="Times New Roman"/>
                <a:cs typeface="Times New Roman"/>
              </a:rPr>
              <a:t>Do recursive grammars always yield infinite languages?</a:t>
            </a:r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5257800" y="1676400"/>
            <a:ext cx="3429000" cy="448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S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ome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legal expressions: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2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(3 + 34)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((4+23) + 89</a:t>
            </a:r>
            <a:r>
              <a:rPr lang="en-US" dirty="0" smtClean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)</a:t>
            </a:r>
            <a:endParaRPr lang="en-US" dirty="0">
              <a:solidFill>
                <a:srgbClr val="0033CC"/>
              </a:solidFill>
              <a:latin typeface="Times New Roman"/>
              <a:cs typeface="Times New Roman"/>
              <a:sym typeface="Arial" charset="0"/>
            </a:endParaRP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dirty="0">
              <a:solidFill>
                <a:srgbClr val="0033CC"/>
              </a:solidFill>
              <a:latin typeface="Times New Roman"/>
              <a:cs typeface="Times New Roman"/>
              <a:sym typeface="Arial" charset="0"/>
            </a:endParaRPr>
          </a:p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S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ome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illegal expressions: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(3 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3 + 4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i="1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Tokens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 of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this 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grammar: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/>
            </a:r>
            <a:b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Arial" charset="0"/>
              </a:rPr>
              <a:t>(  +  )  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and any 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  <a:sym typeface="Arial" charset="0"/>
              </a:rPr>
              <a:t>integer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Parsing</a:t>
            </a:r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AA5353F-73C0-49A8-A5DC-C7B49EF3BFEA}" type="slidenum">
              <a:rPr lang="en-US"/>
              <a:pPr/>
              <a:t>12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187952" cy="4876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Use a grammar in </a:t>
            </a:r>
            <a:r>
              <a:rPr lang="en-US" sz="2400" dirty="0">
                <a:latin typeface="Times New Roman"/>
                <a:cs typeface="Times New Roman"/>
              </a:rPr>
              <a:t>two </a:t>
            </a:r>
            <a:r>
              <a:rPr lang="en-US" sz="2400" dirty="0" smtClean="0">
                <a:latin typeface="Times New Roman"/>
                <a:cs typeface="Times New Roman"/>
              </a:rPr>
              <a:t>ways:</a:t>
            </a:r>
            <a:endParaRPr lang="en-US" sz="2400" dirty="0">
              <a:latin typeface="Times New Roman"/>
              <a:cs typeface="Times New Roman"/>
            </a:endParaRPr>
          </a:p>
          <a:p>
            <a:pPr marL="408623"/>
            <a:r>
              <a:rPr lang="en-US" sz="2400" dirty="0">
                <a:solidFill>
                  <a:srgbClr val="FF6600"/>
                </a:solidFill>
                <a:latin typeface="Times New Roman"/>
                <a:cs typeface="Times New Roman"/>
              </a:rPr>
              <a:t>A grammar defines a </a:t>
            </a:r>
            <a:r>
              <a:rPr lang="en-US" sz="2400" i="1" dirty="0">
                <a:solidFill>
                  <a:srgbClr val="FF6600"/>
                </a:solidFill>
                <a:latin typeface="Times New Roman"/>
                <a:cs typeface="Times New Roman"/>
              </a:rPr>
              <a:t>language</a:t>
            </a:r>
            <a:r>
              <a:rPr lang="en-US" sz="2400" dirty="0">
                <a:solidFill>
                  <a:srgbClr val="FF6600"/>
                </a:solidFill>
                <a:latin typeface="Times New Roman"/>
                <a:cs typeface="Times New Roman"/>
              </a:rPr>
              <a:t> (i.e., the set of properly structured </a:t>
            </a:r>
            <a:r>
              <a:rPr lang="en-US" sz="2400" i="1" dirty="0">
                <a:solidFill>
                  <a:srgbClr val="FF6600"/>
                </a:solidFill>
                <a:latin typeface="Times New Roman"/>
                <a:cs typeface="Times New Roman"/>
              </a:rPr>
              <a:t>sentences</a:t>
            </a:r>
            <a:r>
              <a:rPr lang="en-US" sz="2400" dirty="0">
                <a:solidFill>
                  <a:srgbClr val="FF6600"/>
                </a:solidFill>
                <a:latin typeface="Times New Roman"/>
                <a:cs typeface="Times New Roman"/>
              </a:rPr>
              <a:t>)</a:t>
            </a:r>
          </a:p>
          <a:p>
            <a:pPr marL="408623"/>
            <a:r>
              <a:rPr lang="en-US" sz="2400" dirty="0">
                <a:solidFill>
                  <a:srgbClr val="FF6600"/>
                </a:solidFill>
                <a:latin typeface="Times New Roman"/>
                <a:cs typeface="Times New Roman"/>
              </a:rPr>
              <a:t>A grammar can be used to </a:t>
            </a:r>
            <a:r>
              <a:rPr lang="en-US" sz="2400" i="1" dirty="0">
                <a:solidFill>
                  <a:srgbClr val="FF6600"/>
                </a:solidFill>
                <a:latin typeface="Times New Roman"/>
                <a:cs typeface="Times New Roman"/>
              </a:rPr>
              <a:t>parse</a:t>
            </a:r>
            <a:r>
              <a:rPr lang="en-US" sz="2400" dirty="0">
                <a:solidFill>
                  <a:srgbClr val="FF6600"/>
                </a:solidFill>
                <a:latin typeface="Times New Roman"/>
                <a:cs typeface="Times New Roman"/>
              </a:rPr>
              <a:t> a </a:t>
            </a:r>
            <a:r>
              <a:rPr lang="en-US" sz="2400" i="1" dirty="0">
                <a:solidFill>
                  <a:srgbClr val="FF6600"/>
                </a:solidFill>
                <a:latin typeface="Times New Roman"/>
                <a:cs typeface="Times New Roman"/>
              </a:rPr>
              <a:t>sentence</a:t>
            </a:r>
            <a:r>
              <a:rPr lang="en-US" sz="2400" dirty="0">
                <a:solidFill>
                  <a:srgbClr val="FF6600"/>
                </a:solidFill>
                <a:latin typeface="Times New Roman"/>
                <a:cs typeface="Times New Roman"/>
              </a:rPr>
              <a:t> (thus, checking if the </a:t>
            </a:r>
            <a:r>
              <a:rPr lang="en-US" sz="2400" i="1" dirty="0">
                <a:solidFill>
                  <a:srgbClr val="FF6600"/>
                </a:solidFill>
                <a:latin typeface="Times New Roman"/>
                <a:cs typeface="Times New Roman"/>
              </a:rPr>
              <a:t>sentence</a:t>
            </a:r>
            <a:r>
              <a:rPr lang="en-US" sz="2400" dirty="0">
                <a:solidFill>
                  <a:srgbClr val="FF6600"/>
                </a:solidFill>
                <a:latin typeface="Times New Roman"/>
                <a:cs typeface="Times New Roman"/>
              </a:rPr>
              <a:t> is in the </a:t>
            </a:r>
            <a:r>
              <a:rPr lang="en-US" sz="2400" i="1" dirty="0">
                <a:solidFill>
                  <a:srgbClr val="FF6600"/>
                </a:solidFill>
                <a:latin typeface="Times New Roman"/>
                <a:cs typeface="Times New Roman"/>
              </a:rPr>
              <a:t>language</a:t>
            </a:r>
            <a:r>
              <a:rPr lang="en-US" sz="24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To </a:t>
            </a:r>
            <a:r>
              <a:rPr lang="en-US" sz="2400" i="1" dirty="0">
                <a:latin typeface="Times New Roman"/>
                <a:cs typeface="Times New Roman"/>
              </a:rPr>
              <a:t>parse</a:t>
            </a:r>
            <a:r>
              <a:rPr lang="en-US" sz="2400" dirty="0">
                <a:latin typeface="Times New Roman"/>
                <a:cs typeface="Times New Roman"/>
              </a:rPr>
              <a:t> a sentence is to build a </a:t>
            </a:r>
            <a:r>
              <a:rPr lang="en-US" sz="2400" i="1" dirty="0">
                <a:latin typeface="Times New Roman"/>
                <a:cs typeface="Times New Roman"/>
              </a:rPr>
              <a:t>parse </a:t>
            </a:r>
            <a:r>
              <a:rPr lang="en-US" sz="2400" i="1" dirty="0" smtClean="0">
                <a:latin typeface="Times New Roman"/>
                <a:cs typeface="Times New Roman"/>
              </a:rPr>
              <a:t>tree</a:t>
            </a:r>
            <a:r>
              <a:rPr lang="en-US" sz="2400" dirty="0" smtClean="0">
                <a:latin typeface="Times New Roman"/>
                <a:cs typeface="Times New Roman"/>
              </a:rPr>
              <a:t>: much like diagramming a sentence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3315" name="Rectangle 3"/>
          <p:cNvSpPr>
            <a:spLocks/>
          </p:cNvSpPr>
          <p:nvPr/>
        </p:nvSpPr>
        <p:spPr bwMode="auto">
          <a:xfrm>
            <a:off x="4800600" y="1638300"/>
            <a:ext cx="3810000" cy="1257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Example: Show that </a:t>
            </a:r>
            <a:b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</a:b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     (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(4+23) + 89) </a:t>
            </a:r>
            <a:b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</a:b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is a valid expression E by building a </a:t>
            </a:r>
            <a:r>
              <a:rPr lang="en-US" i="1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parse tree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150226" y="3554968"/>
            <a:ext cx="3209420" cy="2922032"/>
            <a:chOff x="5150226" y="3554968"/>
            <a:chExt cx="3209420" cy="2922032"/>
          </a:xfrm>
        </p:grpSpPr>
        <p:sp>
          <p:nvSpPr>
            <p:cNvPr id="13316" name="Rectangle 4"/>
            <p:cNvSpPr>
              <a:spLocks/>
            </p:cNvSpPr>
            <p:nvPr/>
          </p:nvSpPr>
          <p:spPr bwMode="auto">
            <a:xfrm flipH="1">
              <a:off x="6399432" y="35549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17" name="Rectangle 5"/>
            <p:cNvSpPr>
              <a:spLocks/>
            </p:cNvSpPr>
            <p:nvPr/>
          </p:nvSpPr>
          <p:spPr bwMode="auto">
            <a:xfrm flipH="1">
              <a:off x="5683626" y="4356655"/>
              <a:ext cx="327202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(</a:t>
              </a:r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 flipH="1">
              <a:off x="6212107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19" name="Rectangle 7"/>
            <p:cNvSpPr>
              <a:spLocks/>
            </p:cNvSpPr>
            <p:nvPr/>
          </p:nvSpPr>
          <p:spPr bwMode="auto">
            <a:xfrm flipH="1">
              <a:off x="7588576" y="4356655"/>
              <a:ext cx="32697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)</a:t>
              </a:r>
            </a:p>
          </p:txBody>
        </p:sp>
        <p:sp>
          <p:nvSpPr>
            <p:cNvPr id="13320" name="Rectangle 8"/>
            <p:cNvSpPr>
              <a:spLocks/>
            </p:cNvSpPr>
            <p:nvPr/>
          </p:nvSpPr>
          <p:spPr bwMode="auto">
            <a:xfrm flipH="1">
              <a:off x="7126507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1" name="Rectangle 9"/>
            <p:cNvSpPr>
              <a:spLocks/>
            </p:cNvSpPr>
            <p:nvPr/>
          </p:nvSpPr>
          <p:spPr bwMode="auto">
            <a:xfrm flipH="1">
              <a:off x="6660310" y="43550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13322" name="Rectangle 10"/>
            <p:cNvSpPr>
              <a:spLocks/>
            </p:cNvSpPr>
            <p:nvPr/>
          </p:nvSpPr>
          <p:spPr bwMode="auto">
            <a:xfrm flipH="1">
              <a:off x="7565011" y="4999593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89</a:t>
              </a:r>
            </a:p>
          </p:txBody>
        </p:sp>
        <p:sp>
          <p:nvSpPr>
            <p:cNvPr id="13323" name="Rectangle 11"/>
            <p:cNvSpPr>
              <a:spLocks/>
            </p:cNvSpPr>
            <p:nvPr/>
          </p:nvSpPr>
          <p:spPr bwMode="auto">
            <a:xfrm flipH="1">
              <a:off x="5150226" y="5271055"/>
              <a:ext cx="327202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(</a:t>
              </a:r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 flipH="1">
              <a:off x="5678707" y="52694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5" name="Rectangle 13"/>
            <p:cNvSpPr>
              <a:spLocks/>
            </p:cNvSpPr>
            <p:nvPr/>
          </p:nvSpPr>
          <p:spPr bwMode="auto">
            <a:xfrm flipH="1">
              <a:off x="7055176" y="5271055"/>
              <a:ext cx="32697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)</a:t>
              </a:r>
            </a:p>
          </p:txBody>
        </p:sp>
        <p:sp>
          <p:nvSpPr>
            <p:cNvPr id="13326" name="Rectangle 14"/>
            <p:cNvSpPr>
              <a:spLocks/>
            </p:cNvSpPr>
            <p:nvPr/>
          </p:nvSpPr>
          <p:spPr bwMode="auto">
            <a:xfrm flipH="1">
              <a:off x="6593107" y="52694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7" name="Rectangle 15"/>
            <p:cNvSpPr>
              <a:spLocks/>
            </p:cNvSpPr>
            <p:nvPr/>
          </p:nvSpPr>
          <p:spPr bwMode="auto">
            <a:xfrm flipH="1">
              <a:off x="6126910" y="52694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13328" name="Rectangle 16"/>
            <p:cNvSpPr>
              <a:spLocks/>
            </p:cNvSpPr>
            <p:nvPr/>
          </p:nvSpPr>
          <p:spPr bwMode="auto">
            <a:xfrm flipH="1">
              <a:off x="5728140" y="6093380"/>
              <a:ext cx="44406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4</a:t>
              </a:r>
            </a:p>
          </p:txBody>
        </p:sp>
        <p:sp>
          <p:nvSpPr>
            <p:cNvPr id="13329" name="Rectangle 17"/>
            <p:cNvSpPr>
              <a:spLocks/>
            </p:cNvSpPr>
            <p:nvPr/>
          </p:nvSpPr>
          <p:spPr bwMode="auto">
            <a:xfrm flipH="1">
              <a:off x="6477000" y="6107668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23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867400" y="3962400"/>
            <a:ext cx="1752600" cy="457200"/>
            <a:chOff x="5562600" y="3352800"/>
            <a:chExt cx="1752600" cy="457200"/>
          </a:xfrm>
        </p:grpSpPr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 flipH="1">
              <a:off x="5562600" y="3352800"/>
              <a:ext cx="685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1" name="Line 19"/>
            <p:cNvSpPr>
              <a:spLocks noChangeShapeType="1"/>
            </p:cNvSpPr>
            <p:nvPr/>
          </p:nvSpPr>
          <p:spPr bwMode="auto">
            <a:xfrm flipH="1">
              <a:off x="6096000" y="3352800"/>
              <a:ext cx="1524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>
              <a:off x="6248400" y="3352800"/>
              <a:ext cx="304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3" name="Line 21"/>
            <p:cNvSpPr>
              <a:spLocks noChangeShapeType="1"/>
            </p:cNvSpPr>
            <p:nvPr/>
          </p:nvSpPr>
          <p:spPr bwMode="auto">
            <a:xfrm>
              <a:off x="6248400" y="3352800"/>
              <a:ext cx="685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4" name="Line 22"/>
            <p:cNvSpPr>
              <a:spLocks noChangeShapeType="1"/>
            </p:cNvSpPr>
            <p:nvPr/>
          </p:nvSpPr>
          <p:spPr bwMode="auto">
            <a:xfrm>
              <a:off x="6248400" y="3352800"/>
              <a:ext cx="1066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</p:grp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7543800" y="4724400"/>
            <a:ext cx="304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86400" y="4724400"/>
            <a:ext cx="1676400" cy="609600"/>
            <a:chOff x="5181600" y="4114800"/>
            <a:chExt cx="1676400" cy="609600"/>
          </a:xfrm>
        </p:grpSpPr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 flipH="1">
              <a:off x="5181600" y="4114800"/>
              <a:ext cx="9144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 flipH="1">
              <a:off x="5638800" y="4114800"/>
              <a:ext cx="4572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8" name="Line 26"/>
            <p:cNvSpPr>
              <a:spLocks noChangeShapeType="1"/>
            </p:cNvSpPr>
            <p:nvPr/>
          </p:nvSpPr>
          <p:spPr bwMode="auto">
            <a:xfrm flipH="1">
              <a:off x="6019800" y="4114800"/>
              <a:ext cx="762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9" name="Line 27"/>
            <p:cNvSpPr>
              <a:spLocks noChangeShapeType="1"/>
            </p:cNvSpPr>
            <p:nvPr/>
          </p:nvSpPr>
          <p:spPr bwMode="auto">
            <a:xfrm>
              <a:off x="6096000" y="4114800"/>
              <a:ext cx="3048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auto">
            <a:xfrm>
              <a:off x="6096000" y="4114800"/>
              <a:ext cx="7620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</p:grp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5943600" y="5638800"/>
            <a:ext cx="1588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6858000" y="5638800"/>
            <a:ext cx="1588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Recursive Descent Parsing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13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3886200"/>
          </a:xfrm>
          <a:ln/>
        </p:spPr>
        <p:txBody>
          <a:bodyPr rIns="132080">
            <a:normAutofit/>
          </a:bodyPr>
          <a:lstStyle/>
          <a:p>
            <a:pPr marL="39687" indent="0">
              <a:buNone/>
            </a:pPr>
            <a:r>
              <a:rPr lang="en-US" sz="2400" dirty="0" smtClean="0"/>
              <a:t>Write a set of mutually </a:t>
            </a:r>
            <a:r>
              <a:rPr lang="en-US" sz="2400" i="1" dirty="0" smtClean="0"/>
              <a:t>recursive methods </a:t>
            </a:r>
            <a:r>
              <a:rPr lang="en-US" sz="2400" dirty="0" smtClean="0"/>
              <a:t>to </a:t>
            </a:r>
            <a:r>
              <a:rPr lang="en-US" sz="2400" dirty="0"/>
              <a:t>check if a sentence is in the </a:t>
            </a:r>
            <a:r>
              <a:rPr lang="en-US" sz="2400" dirty="0" smtClean="0"/>
              <a:t>language (show how to generate parse tree later)</a:t>
            </a:r>
          </a:p>
          <a:p>
            <a:pPr marL="39687" indent="0">
              <a:buNone/>
            </a:pPr>
            <a:endParaRPr lang="en-US" sz="2400" dirty="0" smtClean="0"/>
          </a:p>
          <a:p>
            <a:pPr marL="39687" indent="0">
              <a:buNone/>
            </a:pPr>
            <a:r>
              <a:rPr lang="en-US" sz="2400" dirty="0" smtClean="0"/>
              <a:t>One method for each nonterminal of the grammar. The method is completely determined by the rules for that nonterminal. On the next pages, we give a high-level version of the method for nonterminal </a:t>
            </a:r>
            <a:r>
              <a:rPr lang="en-US" sz="2400" dirty="0" smtClean="0">
                <a:solidFill>
                  <a:srgbClr val="008000"/>
                </a:solidFill>
              </a:rPr>
              <a:t>E: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	E 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( E + E )</a:t>
            </a:r>
          </a:p>
          <a:p>
            <a:pPr marL="39687" indent="0">
              <a:buNone/>
            </a:pPr>
            <a:endParaRPr lang="en-US" sz="2400" dirty="0" smtClean="0"/>
          </a:p>
          <a:p>
            <a:pPr marL="39687" indent="0">
              <a:buNone/>
            </a:pP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sz="3600" dirty="0" smtClean="0"/>
              <a:t>Parsing an E </a:t>
            </a:r>
            <a:endParaRPr lang="en-US" sz="36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14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686800" cy="23622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/**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Unprocessed input starts an E. Recognize that E, throwing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away each piece from the input as it is recognized.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Return false if error is detected and true if none detected.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Upon return, all processed input has been removed from input.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*/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boolean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5715000" y="3048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9600" y="3810000"/>
            <a:ext cx="7315200" cy="1066800"/>
            <a:chOff x="609600" y="3810000"/>
            <a:chExt cx="7315200" cy="1066800"/>
          </a:xfrm>
        </p:grpSpPr>
        <p:sp>
          <p:nvSpPr>
            <p:cNvPr id="3" name="TextBox 2"/>
            <p:cNvSpPr txBox="1"/>
            <p:nvPr/>
          </p:nvSpPr>
          <p:spPr>
            <a:xfrm>
              <a:off x="3500843" y="4415135"/>
              <a:ext cx="44239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(   2   +   </a:t>
              </a:r>
              <a:r>
                <a:rPr lang="en-US" dirty="0" smtClean="0">
                  <a:solidFill>
                    <a:srgbClr val="FF0000"/>
                  </a:solidFill>
                </a:rPr>
                <a:t>(   4    +    8    )    +    9   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" name="Line 29"/>
            <p:cNvSpPr>
              <a:spLocks noChangeShapeType="1"/>
            </p:cNvSpPr>
            <p:nvPr/>
          </p:nvSpPr>
          <p:spPr bwMode="auto">
            <a:xfrm>
              <a:off x="3577043" y="4343400"/>
              <a:ext cx="914400" cy="0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8" name="Line 29"/>
            <p:cNvSpPr>
              <a:spLocks noChangeShapeType="1"/>
            </p:cNvSpPr>
            <p:nvPr/>
          </p:nvSpPr>
          <p:spPr bwMode="auto">
            <a:xfrm>
              <a:off x="4724400" y="4343400"/>
              <a:ext cx="3043643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09600" y="3810000"/>
              <a:ext cx="7315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b</a:t>
              </a:r>
              <a:r>
                <a:rPr lang="en-US" dirty="0" smtClean="0">
                  <a:solidFill>
                    <a:schemeClr val="tx1"/>
                  </a:solidFill>
                </a:rPr>
                <a:t>efore call:   </a:t>
              </a:r>
              <a:r>
                <a:rPr lang="en-US" dirty="0" smtClean="0">
                  <a:solidFill>
                    <a:srgbClr val="0000FF"/>
                  </a:solidFill>
                </a:rPr>
                <a:t>already processed</a:t>
              </a:r>
              <a:r>
                <a:rPr lang="en-US" dirty="0" smtClean="0"/>
                <a:t>    </a:t>
              </a:r>
              <a:r>
                <a:rPr lang="en-US" dirty="0" smtClean="0">
                  <a:solidFill>
                    <a:srgbClr val="FF0000"/>
                  </a:solidFill>
                </a:rPr>
                <a:t>unprocessed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3400" y="5181600"/>
            <a:ext cx="8229600" cy="1066800"/>
            <a:chOff x="533400" y="5181600"/>
            <a:chExt cx="8229600" cy="1066800"/>
          </a:xfrm>
        </p:grpSpPr>
        <p:grpSp>
          <p:nvGrpSpPr>
            <p:cNvPr id="11" name="Group 10"/>
            <p:cNvGrpSpPr/>
            <p:nvPr/>
          </p:nvGrpSpPr>
          <p:grpSpPr>
            <a:xfrm>
              <a:off x="609600" y="5181600"/>
              <a:ext cx="8153400" cy="1066800"/>
              <a:chOff x="609600" y="3810000"/>
              <a:chExt cx="8153400" cy="1066800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500843" y="4415135"/>
                <a:ext cx="44239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8000"/>
                    </a:solidFill>
                  </a:rPr>
                  <a:t>(   2   +   (   4    +    8    )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+    9   )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Line 29"/>
              <p:cNvSpPr>
                <a:spLocks noChangeShapeType="1"/>
              </p:cNvSpPr>
              <p:nvPr/>
            </p:nvSpPr>
            <p:spPr bwMode="auto">
              <a:xfrm>
                <a:off x="3577042" y="4343400"/>
                <a:ext cx="2899957" cy="0"/>
              </a:xfrm>
              <a:prstGeom prst="line">
                <a:avLst/>
              </a:prstGeom>
              <a:noFill/>
              <a:ln w="412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4" name="Line 29"/>
              <p:cNvSpPr>
                <a:spLocks noChangeShapeType="1"/>
              </p:cNvSpPr>
              <p:nvPr/>
            </p:nvSpPr>
            <p:spPr bwMode="auto">
              <a:xfrm>
                <a:off x="6858000" y="4343400"/>
                <a:ext cx="1371599" cy="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" y="3810000"/>
                <a:ext cx="815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after call:                                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already processed</a:t>
                </a:r>
                <a:r>
                  <a:rPr lang="en-US" dirty="0" smtClean="0"/>
                  <a:t>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unprocessed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533400" y="5562600"/>
              <a:ext cx="23209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(call returns true)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398956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sz="2400" dirty="0" smtClean="0"/>
              <a:t>Specification: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** Unprocessed input starts an E. …*/</a:t>
            </a:r>
            <a:b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</a:b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15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537448" cy="44958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boolean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 {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an integer)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it from input and return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true;</a:t>
            </a: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is not 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‘(‘ 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 false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Remove it from input;</a:t>
            </a: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(!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())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false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not 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‘+‘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return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false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it from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input; </a:t>
            </a: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(!</a:t>
            </a:r>
            <a:r>
              <a:rPr lang="en-US" sz="2400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())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false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not 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‘)‘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return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false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Remove it from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input; 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true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}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7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9906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80999" y="2590800"/>
            <a:ext cx="8000624" cy="3662065"/>
            <a:chOff x="380999" y="2590800"/>
            <a:chExt cx="8000624" cy="3662065"/>
          </a:xfrm>
        </p:grpSpPr>
        <p:sp>
          <p:nvSpPr>
            <p:cNvPr id="7" name="Line 29"/>
            <p:cNvSpPr>
              <a:spLocks noChangeShapeType="1"/>
            </p:cNvSpPr>
            <p:nvPr/>
          </p:nvSpPr>
          <p:spPr bwMode="auto">
            <a:xfrm flipH="1">
              <a:off x="380999" y="2590800"/>
              <a:ext cx="4357" cy="34290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8" name="Line 29"/>
            <p:cNvSpPr>
              <a:spLocks noChangeShapeType="1"/>
            </p:cNvSpPr>
            <p:nvPr/>
          </p:nvSpPr>
          <p:spPr bwMode="auto">
            <a:xfrm>
              <a:off x="380999" y="2590800"/>
              <a:ext cx="304801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9" name="Line 29"/>
            <p:cNvSpPr>
              <a:spLocks noChangeShapeType="1"/>
            </p:cNvSpPr>
            <p:nvPr/>
          </p:nvSpPr>
          <p:spPr bwMode="auto">
            <a:xfrm>
              <a:off x="381000" y="3581400"/>
              <a:ext cx="304801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0" name="Line 29"/>
            <p:cNvSpPr>
              <a:spLocks noChangeShapeType="1"/>
            </p:cNvSpPr>
            <p:nvPr/>
          </p:nvSpPr>
          <p:spPr bwMode="auto">
            <a:xfrm>
              <a:off x="381000" y="4572000"/>
              <a:ext cx="304801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1" name="Line 29"/>
            <p:cNvSpPr>
              <a:spLocks noChangeShapeType="1"/>
            </p:cNvSpPr>
            <p:nvPr/>
          </p:nvSpPr>
          <p:spPr bwMode="auto">
            <a:xfrm>
              <a:off x="381000" y="6019800"/>
              <a:ext cx="685800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066800" y="5791200"/>
              <a:ext cx="7314823" cy="4616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Same code used 3 times. Cries out for a method to do that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649071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sz="3200" dirty="0" smtClean="0"/>
              <a:t>Illustration of parsing to check syntax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05600" y="15240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33600" y="5791200"/>
            <a:ext cx="5364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9687" indent="0">
              <a:buNone/>
            </a:pPr>
            <a:r>
              <a:rPr lang="en-US" dirty="0"/>
              <a:t>	( </a:t>
            </a:r>
            <a:r>
              <a:rPr lang="en-US" dirty="0" smtClean="0"/>
              <a:t>      1    +     (    </a:t>
            </a:r>
            <a:r>
              <a:rPr lang="en-US" dirty="0"/>
              <a:t>2  </a:t>
            </a:r>
            <a:r>
              <a:rPr lang="en-US" dirty="0" smtClean="0"/>
              <a:t>   +     4     )     </a:t>
            </a:r>
            <a:r>
              <a:rPr lang="en-US" dirty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19800" y="1905000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276600" y="2286000"/>
            <a:ext cx="2743200" cy="3581400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4952994" y="2362200"/>
            <a:ext cx="1143004" cy="1680865"/>
            <a:chOff x="5223164" y="2501725"/>
            <a:chExt cx="415638" cy="1483795"/>
          </a:xfrm>
        </p:grpSpPr>
        <p:sp>
          <p:nvSpPr>
            <p:cNvPr id="11" name="TextBox 10"/>
            <p:cNvSpPr txBox="1"/>
            <p:nvPr/>
          </p:nvSpPr>
          <p:spPr>
            <a:xfrm>
              <a:off x="5223164" y="352385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cxnSp>
          <p:nvCxnSpPr>
            <p:cNvPr id="13" name="Straight Connector 12"/>
            <p:cNvCxnSpPr>
              <a:endCxn id="11" idx="0"/>
            </p:cNvCxnSpPr>
            <p:nvPr/>
          </p:nvCxnSpPr>
          <p:spPr>
            <a:xfrm flipH="1">
              <a:off x="5375564" y="2501725"/>
              <a:ext cx="263238" cy="1022130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 flipH="1">
            <a:off x="3886200" y="3962400"/>
            <a:ext cx="1143000" cy="1828800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3" idx="2"/>
          </p:cNvCxnSpPr>
          <p:nvPr/>
        </p:nvCxnSpPr>
        <p:spPr>
          <a:xfrm flipH="1">
            <a:off x="4419600" y="2366665"/>
            <a:ext cx="1786534" cy="3424535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5943600" y="2438399"/>
            <a:ext cx="304805" cy="1637198"/>
            <a:chOff x="5223164" y="2501725"/>
            <a:chExt cx="415640" cy="1325104"/>
          </a:xfrm>
        </p:grpSpPr>
        <p:sp>
          <p:nvSpPr>
            <p:cNvPr id="36" name="TextBox 35"/>
            <p:cNvSpPr txBox="1"/>
            <p:nvPr/>
          </p:nvSpPr>
          <p:spPr>
            <a:xfrm>
              <a:off x="5223164" y="3365164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5430986" y="2501725"/>
              <a:ext cx="207818" cy="863439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4" name="Group 14343"/>
          <p:cNvGrpSpPr/>
          <p:nvPr/>
        </p:nvGrpSpPr>
        <p:grpSpPr>
          <a:xfrm>
            <a:off x="4953000" y="3962400"/>
            <a:ext cx="1828800" cy="1828800"/>
            <a:chOff x="4953000" y="3962400"/>
            <a:chExt cx="1828800" cy="1828800"/>
          </a:xfrm>
        </p:grpSpPr>
        <p:cxnSp>
          <p:nvCxnSpPr>
            <p:cNvPr id="39" name="Straight Connector 38"/>
            <p:cNvCxnSpPr/>
            <p:nvPr/>
          </p:nvCxnSpPr>
          <p:spPr>
            <a:xfrm flipH="1">
              <a:off x="4953000" y="3962400"/>
              <a:ext cx="1143000" cy="1828800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172200" y="3962400"/>
              <a:ext cx="609600" cy="1828800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/>
          <p:cNvCxnSpPr/>
          <p:nvPr/>
        </p:nvCxnSpPr>
        <p:spPr>
          <a:xfrm>
            <a:off x="6400800" y="2362200"/>
            <a:ext cx="838200" cy="3429000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1332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sz="4000" dirty="0" smtClean="0"/>
              <a:t>The scanner constructs tokens</a:t>
            </a:r>
            <a:endParaRPr lang="en-US" sz="4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17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3886200"/>
          </a:xfrm>
          <a:ln/>
        </p:spPr>
        <p:txBody>
          <a:bodyPr rIns="132080">
            <a:normAutofit/>
          </a:bodyPr>
          <a:lstStyle/>
          <a:p>
            <a:pPr marL="39687" indent="0">
              <a:buNone/>
            </a:pPr>
            <a:r>
              <a:rPr lang="en-US" sz="2400" dirty="0" smtClean="0"/>
              <a:t>An object </a:t>
            </a:r>
            <a:r>
              <a:rPr lang="en-US" sz="2400" dirty="0" smtClean="0">
                <a:solidFill>
                  <a:srgbClr val="FF0000"/>
                </a:solidFill>
              </a:rPr>
              <a:t>scanner</a:t>
            </a:r>
            <a:r>
              <a:rPr lang="en-US" sz="2400" dirty="0" smtClean="0"/>
              <a:t> of class </a:t>
            </a:r>
            <a:r>
              <a:rPr lang="en-US" sz="2400" dirty="0" smtClean="0">
                <a:solidFill>
                  <a:srgbClr val="FF0000"/>
                </a:solidFill>
              </a:rPr>
              <a:t>Scanner</a:t>
            </a:r>
            <a:r>
              <a:rPr lang="en-US" sz="2400" dirty="0" smtClean="0"/>
              <a:t> is in charge of the input String. It constructs the tokens from the String as necessary.</a:t>
            </a:r>
          </a:p>
          <a:p>
            <a:pPr marL="39687" indent="0">
              <a:buNone/>
            </a:pPr>
            <a:r>
              <a:rPr lang="en-US" sz="2400" dirty="0" smtClean="0"/>
              <a:t>e.g. from the string “1464+634” build the token “1464”, the token “+”, and the token “634”.</a:t>
            </a:r>
          </a:p>
          <a:p>
            <a:pPr marL="39687" indent="0">
              <a:buNone/>
            </a:pPr>
            <a:r>
              <a:rPr lang="en-US" sz="2400" dirty="0" smtClean="0"/>
              <a:t>It is ready to work with the part of the input string that has not yet been processed and has thrown away the part that is already processed, in left-to-right fashion.</a:t>
            </a:r>
          </a:p>
          <a:p>
            <a:pPr marL="39687" indent="0">
              <a:buNone/>
            </a:pPr>
            <a:endParaRPr lang="en-US" sz="24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609600" y="5181600"/>
            <a:ext cx="8153400" cy="1066800"/>
            <a:chOff x="609600" y="5181600"/>
            <a:chExt cx="8153400" cy="1066800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5181600"/>
              <a:ext cx="815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                                               already processed</a:t>
              </a:r>
              <a:r>
                <a:rPr lang="en-US" dirty="0" smtClean="0"/>
                <a:t>    </a:t>
              </a:r>
              <a:r>
                <a:rPr lang="en-US" dirty="0" smtClean="0">
                  <a:solidFill>
                    <a:srgbClr val="FF0000"/>
                  </a:solidFill>
                </a:rPr>
                <a:t>unprocessed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500843" y="5715000"/>
              <a:ext cx="4728756" cy="533400"/>
              <a:chOff x="3500843" y="4343400"/>
              <a:chExt cx="4728756" cy="533400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500843" y="4415135"/>
                <a:ext cx="44239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8000"/>
                    </a:solidFill>
                  </a:rPr>
                  <a:t>(   2   +   (   4    +    8    )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+    9   )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Line 29"/>
              <p:cNvSpPr>
                <a:spLocks noChangeShapeType="1"/>
              </p:cNvSpPr>
              <p:nvPr/>
            </p:nvSpPr>
            <p:spPr bwMode="auto">
              <a:xfrm>
                <a:off x="3577042" y="4343400"/>
                <a:ext cx="2899957" cy="0"/>
              </a:xfrm>
              <a:prstGeom prst="line">
                <a:avLst/>
              </a:prstGeom>
              <a:noFill/>
              <a:ln w="412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2" name="Line 29"/>
              <p:cNvSpPr>
                <a:spLocks noChangeShapeType="1"/>
              </p:cNvSpPr>
              <p:nvPr/>
            </p:nvSpPr>
            <p:spPr bwMode="auto">
              <a:xfrm>
                <a:off x="6858000" y="4343400"/>
                <a:ext cx="1371599" cy="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682638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sz="3200" dirty="0" smtClean="0"/>
              <a:t>Change parser to generate a tree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18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537448" cy="15240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… Return a Tree for the E if no error. 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      Return null if there was an error*/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ree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 {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an integer)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it from input and return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true;</a:t>
            </a: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endParaRPr lang="en-US" sz="2400" dirty="0" smtClean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endParaRPr lang="en-US" sz="2400" dirty="0" smtClean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    …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}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7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9906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85354" y="2971800"/>
            <a:ext cx="8301445" cy="2319992"/>
            <a:chOff x="385354" y="2514600"/>
            <a:chExt cx="8301445" cy="2319992"/>
          </a:xfrm>
        </p:grpSpPr>
        <p:sp>
          <p:nvSpPr>
            <p:cNvPr id="4" name="TextBox 3"/>
            <p:cNvSpPr txBox="1"/>
            <p:nvPr/>
          </p:nvSpPr>
          <p:spPr>
            <a:xfrm>
              <a:off x="762000" y="2895600"/>
              <a:ext cx="4110771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i</a:t>
              </a:r>
              <a:r>
                <a:rPr lang="en-US" b="1" dirty="0" smtClean="0"/>
                <a:t>f</a:t>
              </a:r>
              <a:r>
                <a:rPr lang="en-US" dirty="0" smtClean="0"/>
                <a:t> (first token is an integer) {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Tree t= </a:t>
              </a:r>
              <a:r>
                <a:rPr lang="en-US" b="1" dirty="0" smtClean="0"/>
                <a:t>new</a:t>
              </a:r>
              <a:r>
                <a:rPr lang="en-US" dirty="0" smtClean="0"/>
                <a:t> Tree(the integer);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Remove token from input;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</a:t>
              </a:r>
              <a:r>
                <a:rPr lang="en-US" b="1" dirty="0" smtClean="0"/>
                <a:t>return</a:t>
              </a:r>
              <a:r>
                <a:rPr lang="en-US" dirty="0" smtClean="0"/>
                <a:t> t;</a:t>
              </a:r>
              <a:endParaRPr lang="en-US" dirty="0"/>
            </a:p>
            <a:p>
              <a:r>
                <a:rPr lang="en-US" dirty="0" smtClean="0"/>
                <a:t>}</a:t>
              </a:r>
              <a:endParaRPr lang="en-US" dirty="0"/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>
              <a:off x="385354" y="2514600"/>
              <a:ext cx="8301445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55227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sz="3200" dirty="0"/>
              <a:t>Change parser to generate a </a:t>
            </a:r>
            <a:r>
              <a:rPr lang="en-US" sz="3200" dirty="0" smtClean="0"/>
              <a:t>tree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19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537448" cy="44958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… Return a Tree for the E if no error. 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       Return null if there was an error*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Tree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 {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an integer)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… ;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is not 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‘(‘ 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 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Remove it from input;</a:t>
            </a: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Tree t1= parse(E);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(t1 == n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ull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  <a:endParaRPr lang="en-US" sz="2400" dirty="0" smtClean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not 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‘+‘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return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 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it from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input; </a:t>
            </a: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Tree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t2=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parse(E);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t2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== n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ull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(first token is not 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‘)‘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return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false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Remove it from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input; 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new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Tree(t1, ‘+’, t2);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}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7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9906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0937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Pointers.   DO visit the java spec website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Parse trees: </a:t>
            </a:r>
            <a:r>
              <a:rPr lang="en-US" sz="2400" dirty="0" smtClean="0">
                <a:solidFill>
                  <a:srgbClr val="00B050"/>
                </a:solidFill>
              </a:rPr>
              <a:t>Text page 592 (23.34), Figure 23-31</a:t>
            </a:r>
          </a:p>
          <a:p>
            <a:pPr lvl="1"/>
            <a:r>
              <a:rPr lang="en-US" sz="2400" dirty="0" smtClean="0"/>
              <a:t>Definition of </a:t>
            </a:r>
            <a:r>
              <a:rPr lang="en-US" sz="2400" dirty="0"/>
              <a:t>Java </a:t>
            </a:r>
            <a:r>
              <a:rPr lang="en-US" sz="2400" dirty="0" smtClean="0"/>
              <a:t>Language, sometimes useful: </a:t>
            </a:r>
            <a:r>
              <a:rPr lang="en-US" sz="2400" dirty="0">
                <a:solidFill>
                  <a:srgbClr val="00B050"/>
                </a:solidFill>
              </a:rPr>
              <a:t>http://docs.oracle.com/javase/specs/jls/se7/html/index.html</a:t>
            </a:r>
            <a:endParaRPr lang="en-US" sz="2400" dirty="0" smtClean="0">
              <a:solidFill>
                <a:srgbClr val="00B050"/>
              </a:solidFill>
            </a:endParaRPr>
          </a:p>
          <a:p>
            <a:pPr lvl="1"/>
            <a:r>
              <a:rPr lang="en-US" sz="2400" dirty="0" smtClean="0"/>
              <a:t>Grammar for most </a:t>
            </a:r>
            <a:r>
              <a:rPr lang="en-US" sz="2400" dirty="0"/>
              <a:t>of </a:t>
            </a:r>
            <a:r>
              <a:rPr lang="en-US" sz="2400" dirty="0" smtClean="0"/>
              <a:t>Java, for those who are curious: </a:t>
            </a:r>
            <a:r>
              <a:rPr lang="en-US" sz="2400" dirty="0" smtClean="0">
                <a:solidFill>
                  <a:srgbClr val="00B050"/>
                </a:solidFill>
                <a:hlinkClick r:id="rId2"/>
              </a:rPr>
              <a:t>http</a:t>
            </a:r>
            <a:r>
              <a:rPr lang="en-US" sz="2400" dirty="0">
                <a:solidFill>
                  <a:srgbClr val="00B050"/>
                </a:solidFill>
                <a:hlinkClick r:id="rId2"/>
              </a:rPr>
              <a:t>://</a:t>
            </a:r>
            <a:r>
              <a:rPr lang="en-US" sz="2400" dirty="0" smtClean="0">
                <a:solidFill>
                  <a:srgbClr val="00B050"/>
                </a:solidFill>
                <a:hlinkClick r:id="rId2"/>
              </a:rPr>
              <a:t>csci.csusb.edu/dick/samples/java.syntax.html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Homework:</a:t>
            </a:r>
          </a:p>
          <a:p>
            <a:r>
              <a:rPr lang="en-US" sz="2400" dirty="0" smtClean="0"/>
              <a:t>Learn to use these Java string methods: </a:t>
            </a:r>
            <a:br>
              <a:rPr lang="en-US" sz="2400" dirty="0" smtClean="0"/>
            </a:br>
            <a:r>
              <a:rPr lang="en-US" sz="2400" dirty="0" err="1" smtClean="0">
                <a:solidFill>
                  <a:srgbClr val="C00000"/>
                </a:solidFill>
              </a:rPr>
              <a:t>s.length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s.charAt</a:t>
            </a:r>
            <a:r>
              <a:rPr lang="en-US" sz="2400" dirty="0" smtClean="0">
                <a:solidFill>
                  <a:srgbClr val="C00000"/>
                </a:solidFill>
              </a:rPr>
              <a:t>(), </a:t>
            </a:r>
            <a:r>
              <a:rPr lang="en-US" sz="2400" dirty="0" err="1" smtClean="0">
                <a:solidFill>
                  <a:srgbClr val="C00000"/>
                </a:solidFill>
              </a:rPr>
              <a:t>s.indexOf</a:t>
            </a:r>
            <a:r>
              <a:rPr lang="en-US" sz="2400" dirty="0" smtClean="0">
                <a:solidFill>
                  <a:srgbClr val="C00000"/>
                </a:solidFill>
              </a:rPr>
              <a:t>(), </a:t>
            </a:r>
            <a:r>
              <a:rPr lang="en-US" sz="2400" dirty="0" err="1" smtClean="0">
                <a:solidFill>
                  <a:srgbClr val="C00000"/>
                </a:solidFill>
              </a:rPr>
              <a:t>s.substring</a:t>
            </a:r>
            <a:r>
              <a:rPr lang="en-US" sz="2400" dirty="0" smtClean="0">
                <a:solidFill>
                  <a:srgbClr val="C00000"/>
                </a:solidFill>
              </a:rPr>
              <a:t>(), </a:t>
            </a:r>
            <a:r>
              <a:rPr lang="en-US" sz="2400" dirty="0" err="1" smtClean="0">
                <a:solidFill>
                  <a:srgbClr val="C00000"/>
                </a:solidFill>
              </a:rPr>
              <a:t>s.toCharArray</a:t>
            </a:r>
            <a:r>
              <a:rPr lang="en-US" sz="2400" dirty="0" smtClean="0">
                <a:solidFill>
                  <a:srgbClr val="C00000"/>
                </a:solidFill>
              </a:rPr>
              <a:t>(), 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s = new string(char[] array).</a:t>
            </a:r>
          </a:p>
          <a:p>
            <a:r>
              <a:rPr lang="en-US" sz="2400" dirty="0" smtClean="0"/>
              <a:t>Hint: These methods will be useful on prelim1!  (They can be useful for parsing too…)</a:t>
            </a:r>
          </a:p>
        </p:txBody>
      </p:sp>
    </p:spTree>
    <p:extLst>
      <p:ext uri="{BB962C8B-B14F-4D97-AF65-F5344CB8AC3E}">
        <p14:creationId xmlns:p14="http://schemas.microsoft.com/office/powerpoint/2010/main" val="321205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sz="3200" dirty="0"/>
              <a:t>Using a Parser to Generate Code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F39C539-F52E-4B60-8B11-3AA0252F6DF2}" type="slidenum">
              <a:rPr lang="en-US"/>
              <a:pPr/>
              <a:t>20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3959352" cy="4495800"/>
          </a:xfrm>
          <a:ln/>
        </p:spPr>
        <p:txBody>
          <a:bodyPr rIns="132080">
            <a:noAutofit/>
          </a:bodyPr>
          <a:lstStyle/>
          <a:p>
            <a:pPr marL="209550" indent="-169863"/>
            <a:r>
              <a:rPr lang="en-US" sz="2400" dirty="0" smtClean="0"/>
              <a:t>Code for 2 + (3 + 4)</a:t>
            </a:r>
            <a:endParaRPr lang="en-US" sz="2400" dirty="0"/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</a:t>
            </a:r>
            <a:r>
              <a:rPr lang="en-US" sz="2400" dirty="0">
                <a:solidFill>
                  <a:srgbClr val="009900"/>
                </a:solidFill>
              </a:rPr>
              <a:t>2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3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4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381000" lvl="1" indent="0">
              <a:buNone/>
            </a:pPr>
            <a:endParaRPr lang="en-US" sz="2400" dirty="0" smtClean="0">
              <a:solidFill>
                <a:srgbClr val="009900"/>
              </a:solidFill>
            </a:endParaRPr>
          </a:p>
          <a:p>
            <a:pPr marL="0" lvl="1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ADD removes the two top values from the stack, adds them, and placed the result on the stack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2531" name="Rectangle 3"/>
          <p:cNvSpPr>
            <a:spLocks/>
          </p:cNvSpPr>
          <p:nvPr/>
        </p:nvSpPr>
        <p:spPr bwMode="auto">
          <a:xfrm>
            <a:off x="4572000" y="1676400"/>
            <a:ext cx="4038600" cy="367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dirty="0" err="1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parseE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can generate code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as follows:</a:t>
            </a:r>
          </a:p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09550" indent="-169863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For integer </a:t>
            </a:r>
            <a:r>
              <a:rPr lang="en-US" dirty="0" err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i</a:t>
            </a: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, </a:t>
            </a: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return </a:t>
            </a: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string </a:t>
            </a:r>
            <a:r>
              <a:rPr lang="en-US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“PUSH ” + </a:t>
            </a:r>
            <a:r>
              <a:rPr lang="en-US" dirty="0" err="1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i</a:t>
            </a:r>
            <a:r>
              <a:rPr lang="en-US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 + “\n”</a:t>
            </a:r>
          </a:p>
          <a:p>
            <a:pPr marL="209550" indent="-169863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For (E1 + E2), </a:t>
            </a: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return a string containing</a:t>
            </a: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  <a:p>
            <a:pPr marL="666750" lvl="1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Code for E1</a:t>
            </a:r>
          </a:p>
          <a:p>
            <a:pPr marL="666750" lvl="1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Code for E2</a:t>
            </a:r>
            <a:endParaRPr lang="en-US" dirty="0">
              <a:solidFill>
                <a:srgbClr val="009900"/>
              </a:solidFill>
              <a:latin typeface="Arial" charset="0"/>
              <a:cs typeface="Arial" charset="0"/>
              <a:sym typeface="Arial" charset="0"/>
            </a:endParaRPr>
          </a:p>
          <a:p>
            <a:pPr marL="666750" lvl="1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“ADD\n”</a:t>
            </a: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/>
            </a:r>
            <a:b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</a:b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8247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 fontScale="90000"/>
          </a:bodyPr>
          <a:lstStyle/>
          <a:p>
            <a:r>
              <a:rPr lang="en-US"/>
              <a:t>Does Recursive Descent Always Work?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27A55A-33E8-4A5A-AF91-871C8EB22AE0}" type="slidenum">
              <a:rPr lang="en-US"/>
              <a:pPr/>
              <a:t>21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074152" cy="4495800"/>
          </a:xfrm>
          <a:ln/>
        </p:spPr>
        <p:txBody>
          <a:bodyPr rIns="132080">
            <a:noAutofit/>
          </a:bodyPr>
          <a:lstStyle/>
          <a:p>
            <a:pPr marL="39687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ome </a:t>
            </a:r>
            <a:r>
              <a:rPr lang="en-US" sz="2400" dirty="0">
                <a:latin typeface="Times New Roman"/>
                <a:cs typeface="Times New Roman"/>
              </a:rPr>
              <a:t>grammars </a:t>
            </a:r>
            <a:r>
              <a:rPr lang="en-US" sz="2400" dirty="0" smtClean="0">
                <a:latin typeface="Times New Roman"/>
                <a:cs typeface="Times New Roman"/>
              </a:rPr>
              <a:t>cannot </a:t>
            </a:r>
            <a:r>
              <a:rPr lang="en-US" sz="2400" dirty="0">
                <a:latin typeface="Times New Roman"/>
                <a:cs typeface="Times New Roman"/>
              </a:rPr>
              <a:t>be used </a:t>
            </a:r>
            <a:r>
              <a:rPr lang="en-US" sz="2400" dirty="0" smtClean="0">
                <a:latin typeface="Times New Roman"/>
                <a:cs typeface="Times New Roman"/>
              </a:rPr>
              <a:t>for recursive </a:t>
            </a:r>
            <a:r>
              <a:rPr lang="en-US" sz="2400" dirty="0">
                <a:latin typeface="Times New Roman"/>
                <a:cs typeface="Times New Roman"/>
              </a:rPr>
              <a:t>descent</a:t>
            </a:r>
          </a:p>
          <a:p>
            <a:pPr marL="381000" lvl="1" indent="0">
              <a:buNone/>
            </a:pP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rivial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example (causes infinite recursion):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Sa</a:t>
            </a:r>
          </a:p>
          <a:p>
            <a:pPr marL="209550" indent="-169863"/>
            <a:endParaRPr lang="en-US" sz="2400" dirty="0">
              <a:latin typeface="Times New Roman"/>
              <a:cs typeface="Times New Roman"/>
            </a:endParaRPr>
          </a:p>
          <a:p>
            <a:pPr marL="39687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Can rewrite grammar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bA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aA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555" name="Rectangle 3"/>
          <p:cNvSpPr>
            <a:spLocks/>
          </p:cNvSpPr>
          <p:nvPr/>
        </p:nvSpPr>
        <p:spPr bwMode="auto">
          <a:xfrm>
            <a:off x="4267200" y="3200400"/>
            <a:ext cx="4114800" cy="2438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For some constructs,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recur-</a:t>
            </a:r>
            <a:r>
              <a:rPr lang="en-US" dirty="0" err="1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sive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descent is hard to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use</a:t>
            </a:r>
          </a:p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spcBef>
                <a:spcPts val="413"/>
              </a:spcBef>
              <a:buClr>
                <a:srgbClr val="9900CC"/>
              </a:buClr>
              <a:buSzPct val="100000"/>
            </a:pP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Other parsing techniques exists – take the compiler writing course</a:t>
            </a: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Syntactic Ambiguity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0445D9A-206B-4C44-82A5-B10A1574EA43}" type="slidenum">
              <a:rPr lang="en-US"/>
              <a:pPr/>
              <a:t>22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62000" y="1524000"/>
            <a:ext cx="7540752" cy="4495800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latin typeface="Times New Roman"/>
                <a:cs typeface="Times New Roman"/>
              </a:rPr>
              <a:t>Sometimes a sentence has more than one parse tree</a:t>
            </a:r>
          </a:p>
          <a:p>
            <a:pPr marL="730250" lvl="2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 |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aaxB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730250" lvl="2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x |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aAb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730250" lvl="2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B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b |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bB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209550" indent="-169863">
              <a:lnSpc>
                <a:spcPct val="90000"/>
              </a:lnSpc>
            </a:pPr>
            <a:endParaRPr lang="en-US" sz="2400" dirty="0">
              <a:latin typeface="Times New Roman"/>
              <a:cs typeface="Times New Roman"/>
            </a:endParaRP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latin typeface="Times New Roman"/>
                <a:cs typeface="Times New Roman"/>
              </a:rPr>
              <a:t>This kind of ambiguity sometimes shows up in programming </a:t>
            </a:r>
            <a:r>
              <a:rPr lang="en-US" sz="2400" dirty="0" smtClean="0">
                <a:latin typeface="Times New Roman"/>
                <a:cs typeface="Times New Roman"/>
              </a:rPr>
              <a:t>languages. In the following, which </a:t>
            </a:r>
            <a:r>
              <a:rPr lang="en-US" sz="24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 smtClean="0">
                <a:latin typeface="Times New Roman"/>
                <a:cs typeface="Times New Roman"/>
              </a:rPr>
              <a:t> does the </a:t>
            </a:r>
            <a:r>
              <a:rPr lang="en-US" sz="24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else</a:t>
            </a:r>
            <a:r>
              <a:rPr lang="en-US" sz="2400" dirty="0" smtClean="0">
                <a:latin typeface="Times New Roman"/>
                <a:cs typeface="Times New Roman"/>
              </a:rPr>
              <a:t> go with?</a:t>
            </a:r>
            <a:endParaRPr lang="en-US" sz="2400" dirty="0">
              <a:latin typeface="Times New Roman"/>
              <a:cs typeface="Times New Roman"/>
            </a:endParaRPr>
          </a:p>
          <a:p>
            <a:pPr marL="209550" indent="-169863">
              <a:lnSpc>
                <a:spcPct val="90000"/>
              </a:lnSpc>
            </a:pPr>
            <a:endParaRPr lang="en-US" sz="2400" dirty="0">
              <a:latin typeface="Times New Roman"/>
              <a:cs typeface="Times New Roman"/>
            </a:endParaRP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b="1" dirty="0" smtClean="0">
                <a:solidFill>
                  <a:srgbClr val="009900"/>
                </a:solidFill>
                <a:latin typeface="Times New Roman"/>
                <a:cs typeface="Times New Roman"/>
              </a:rPr>
              <a:t>if</a:t>
            </a:r>
            <a:r>
              <a:rPr lang="en-US" sz="24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E1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if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E2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S1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else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S2</a:t>
            </a:r>
            <a:b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</a:b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91200" y="2209800"/>
            <a:ext cx="1981200" cy="14280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81000" lvl="1" indent="0" algn="r">
              <a:lnSpc>
                <a:spcPct val="90000"/>
              </a:lnSpc>
              <a:buNone/>
            </a:pPr>
            <a:r>
              <a:rPr lang="en-US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aaxbb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can be parsed in two ways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Autofit/>
          </a:bodyPr>
          <a:lstStyle/>
          <a:p>
            <a:r>
              <a:rPr lang="en-US" sz="2800" dirty="0" smtClean="0"/>
              <a:t>Grammar that gives precedence to * over +</a:t>
            </a:r>
            <a:endParaRPr lang="en-US"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0445D9A-206B-4C44-82A5-B10A1574EA43}" type="slidenum">
              <a:rPr lang="en-US"/>
              <a:pPr/>
              <a:t>23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62000" y="1524000"/>
            <a:ext cx="7620000" cy="2819400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-&gt;  T  { + T }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 -&gt; F { * F }    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-&gt; integer</a:t>
            </a: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-&gt; (  E  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5486400"/>
            <a:ext cx="2736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lain" startAt="2"/>
            </a:pPr>
            <a:r>
              <a:rPr lang="en-US" dirty="0" smtClean="0"/>
              <a:t> +     3       *      4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008000"/>
                </a:solidFill>
              </a:rPr>
              <a:t>says do * first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3962400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3352800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1600200"/>
            <a:ext cx="42672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Notation: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{  xxx }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means</a:t>
            </a:r>
          </a:p>
          <a:p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0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or more occurrences of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xxx.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E: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Expression              </a:t>
            </a:r>
            <a:r>
              <a:rPr lang="en-US" b="1" dirty="0" smtClean="0">
                <a:latin typeface="Times New Roman"/>
                <a:cs typeface="Times New Roman"/>
              </a:rPr>
              <a:t>T: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Term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F: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Factor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46437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 flipH="1">
            <a:off x="990600" y="4343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 flipH="1">
            <a:off x="990600" y="5029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 flipH="1">
            <a:off x="1143000" y="381000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4" name="Line 24"/>
          <p:cNvSpPr>
            <a:spLocks noChangeShapeType="1"/>
          </p:cNvSpPr>
          <p:nvPr/>
        </p:nvSpPr>
        <p:spPr bwMode="auto">
          <a:xfrm flipH="1">
            <a:off x="1600200" y="3810000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5" name="Line 24"/>
          <p:cNvSpPr>
            <a:spLocks noChangeShapeType="1"/>
          </p:cNvSpPr>
          <p:nvPr/>
        </p:nvSpPr>
        <p:spPr bwMode="auto">
          <a:xfrm>
            <a:off x="1752600" y="3810000"/>
            <a:ext cx="762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4600" y="3962400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81200" y="46437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 flipH="1">
            <a:off x="2209800" y="43434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 flipH="1">
            <a:off x="2743200" y="43434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 flipH="1">
            <a:off x="2133600" y="5029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0400" y="46437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2819400" y="43434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3352800" y="5029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95492" y="4034135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256732" y="3124200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 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181600" y="47961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H="1">
            <a:off x="53340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 flipH="1">
            <a:off x="53340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 flipH="1">
            <a:off x="5486400" y="3581400"/>
            <a:ext cx="838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 flipH="1">
            <a:off x="5943600" y="3581400"/>
            <a:ext cx="45720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2" name="Line 24"/>
          <p:cNvSpPr>
            <a:spLocks noChangeShapeType="1"/>
          </p:cNvSpPr>
          <p:nvPr/>
        </p:nvSpPr>
        <p:spPr bwMode="auto">
          <a:xfrm>
            <a:off x="6553200" y="3581400"/>
            <a:ext cx="6096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00800" y="4034135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400800" y="47961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 flipH="1">
            <a:off x="65532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7" name="Line 24"/>
          <p:cNvSpPr>
            <a:spLocks noChangeShapeType="1"/>
          </p:cNvSpPr>
          <p:nvPr/>
        </p:nvSpPr>
        <p:spPr bwMode="auto">
          <a:xfrm flipH="1">
            <a:off x="65532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96200" y="48006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9" name="Line 24"/>
          <p:cNvSpPr>
            <a:spLocks noChangeShapeType="1"/>
          </p:cNvSpPr>
          <p:nvPr/>
        </p:nvSpPr>
        <p:spPr bwMode="auto">
          <a:xfrm>
            <a:off x="6477000" y="3581400"/>
            <a:ext cx="76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0" name="Line 24"/>
          <p:cNvSpPr>
            <a:spLocks noChangeShapeType="1"/>
          </p:cNvSpPr>
          <p:nvPr/>
        </p:nvSpPr>
        <p:spPr bwMode="auto">
          <a:xfrm flipH="1">
            <a:off x="78486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81600" y="5486400"/>
            <a:ext cx="2890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lain" startAt="2"/>
            </a:pPr>
            <a:r>
              <a:rPr lang="en-US" dirty="0" smtClean="0"/>
              <a:t>  +      3       *      4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0" y="5862935"/>
            <a:ext cx="4785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Try to do + first, can’t </a:t>
            </a:r>
            <a:r>
              <a:rPr lang="en-US" dirty="0" smtClean="0">
                <a:solidFill>
                  <a:srgbClr val="008000"/>
                </a:solidFill>
              </a:rPr>
              <a:t>complete </a:t>
            </a:r>
            <a:r>
              <a:rPr lang="en-US" dirty="0">
                <a:solidFill>
                  <a:srgbClr val="008000"/>
                </a:solidFill>
              </a:rPr>
              <a:t>tree</a:t>
            </a:r>
          </a:p>
        </p:txBody>
      </p:sp>
    </p:spTree>
    <p:extLst>
      <p:ext uri="{BB962C8B-B14F-4D97-AF65-F5344CB8AC3E}">
        <p14:creationId xmlns:p14="http://schemas.microsoft.com/office/powerpoint/2010/main" val="9239752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Syntactic Ambiguity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0445D9A-206B-4C44-82A5-B10A1574EA43}" type="slidenum">
              <a:rPr lang="en-US"/>
              <a:pPr/>
              <a:t>24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7921752" cy="4495800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latin typeface="Times New Roman"/>
                <a:cs typeface="Times New Roman"/>
              </a:rPr>
              <a:t>This kind of ambiguity sometimes shows up in programming languages. In the following, which </a:t>
            </a:r>
            <a:r>
              <a:rPr lang="en-US" sz="2400" b="1" dirty="0">
                <a:solidFill>
                  <a:srgbClr val="0080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>
                <a:latin typeface="Times New Roman"/>
                <a:cs typeface="Times New Roman"/>
              </a:rPr>
              <a:t> does the </a:t>
            </a:r>
            <a:r>
              <a:rPr lang="en-US" sz="2400" b="1" dirty="0">
                <a:solidFill>
                  <a:srgbClr val="008000"/>
                </a:solidFill>
                <a:latin typeface="Times New Roman"/>
                <a:cs typeface="Times New Roman"/>
              </a:rPr>
              <a:t>else</a:t>
            </a:r>
            <a:r>
              <a:rPr lang="en-US" sz="2400" dirty="0">
                <a:latin typeface="Times New Roman"/>
                <a:cs typeface="Times New Roman"/>
              </a:rPr>
              <a:t> go with?</a:t>
            </a:r>
          </a:p>
          <a:p>
            <a:pPr marL="209550" indent="-169863">
              <a:lnSpc>
                <a:spcPct val="90000"/>
              </a:lnSpc>
            </a:pPr>
            <a:endParaRPr lang="en-US" sz="2400" dirty="0">
              <a:latin typeface="Times New Roman"/>
              <a:cs typeface="Times New Roman"/>
            </a:endParaRP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if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E1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if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E2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S1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else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S2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4579" name="Rectangle 3"/>
          <p:cNvSpPr>
            <a:spLocks/>
          </p:cNvSpPr>
          <p:nvPr/>
        </p:nvSpPr>
        <p:spPr bwMode="auto">
          <a:xfrm>
            <a:off x="838200" y="3670300"/>
            <a:ext cx="7391400" cy="280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This ambiguity actually affects the program’s meaning</a:t>
            </a:r>
          </a:p>
          <a:p>
            <a:pPr marL="209550" indent="-169863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20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sz="20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Resolve it by either</a:t>
            </a:r>
          </a:p>
          <a:p>
            <a:pPr marL="496887" indent="-457200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AutoNum type="arabicParenBoth"/>
            </a:pPr>
            <a:r>
              <a:rPr lang="en-US" sz="20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Modify the grammar to eliminate the ambiguity (best)</a:t>
            </a:r>
          </a:p>
          <a:p>
            <a:pPr marL="496887" indent="-457200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AutoNum type="arabicParenBoth"/>
            </a:pPr>
            <a:r>
              <a:rPr lang="en-US" sz="20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Provide an extra non-grammar rule (e.g. 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else goes with closest if</a:t>
            </a:r>
            <a:r>
              <a:rPr lang="en-US" sz="20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)</a:t>
            </a:r>
          </a:p>
          <a:p>
            <a:pPr marL="496887" indent="-457200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AutoNum type="arabicParenBoth"/>
            </a:pPr>
            <a:endParaRPr lang="en-US" sz="20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sz="20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Can also think of modifying the language (require end delimiters)</a:t>
            </a:r>
            <a:endParaRPr lang="en-US" sz="20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996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Exercises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15FD02D-4AF3-418C-95D2-E2B84633766F}" type="slidenum">
              <a:rPr lang="en-US"/>
              <a:pPr/>
              <a:t>25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400" dirty="0"/>
              <a:t>Think about recursive calls made to parse and generate code for simple expressions</a:t>
            </a:r>
          </a:p>
          <a:p>
            <a:pPr marL="954088" lvl="2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2</a:t>
            </a:r>
          </a:p>
          <a:p>
            <a:pPr marL="954088" lvl="2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(2 + 3)</a:t>
            </a:r>
          </a:p>
          <a:p>
            <a:pPr marL="954088" lvl="2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((2 + 45) + (34 + -9)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spcBef>
                <a:spcPts val="1900"/>
              </a:spcBef>
              <a:buNone/>
            </a:pPr>
            <a:r>
              <a:rPr lang="en-US" sz="2400" dirty="0"/>
              <a:t>Derive an expression for the total number of calls made to </a:t>
            </a:r>
            <a:r>
              <a:rPr lang="en-US" sz="2400" dirty="0" err="1"/>
              <a:t>parseE</a:t>
            </a:r>
            <a:r>
              <a:rPr lang="en-US" sz="2400" dirty="0"/>
              <a:t> for parsing an </a:t>
            </a:r>
            <a:r>
              <a:rPr lang="en-US" sz="2400" dirty="0" smtClean="0"/>
              <a:t>expression  Hint</a:t>
            </a:r>
            <a:r>
              <a:rPr lang="en-US" sz="2400" dirty="0"/>
              <a:t>: think </a:t>
            </a:r>
            <a:r>
              <a:rPr lang="en-US" sz="2400" dirty="0" smtClean="0"/>
              <a:t>inductively</a:t>
            </a:r>
            <a:endParaRPr lang="en-US" sz="2400" dirty="0"/>
          </a:p>
          <a:p>
            <a:pPr marL="0" indent="0">
              <a:spcBef>
                <a:spcPts val="1900"/>
              </a:spcBef>
              <a:buNone/>
            </a:pPr>
            <a:r>
              <a:rPr lang="en-US" sz="2400" dirty="0"/>
              <a:t>Derive an expression for the maximum number of recursive calls that are active at any time during the parsing of an expression (i.e. max depth of call stack)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Exercises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3D6CB2-FA74-4589-8924-8B5EBDA2630E}" type="slidenum">
              <a:rPr lang="en-US"/>
              <a:pPr/>
              <a:t>26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066800"/>
            <a:ext cx="8153400" cy="4495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400" dirty="0"/>
              <a:t>Write a grammar and recursive program for </a:t>
            </a:r>
            <a:r>
              <a:rPr lang="en-US" sz="2400" dirty="0" smtClean="0"/>
              <a:t>sentence palindromes that ignores white spaces &amp; punctuation</a:t>
            </a:r>
            <a:endParaRPr lang="en-US" sz="2400" dirty="0"/>
          </a:p>
          <a:p>
            <a:pPr marL="365760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Was it Eliot's toilet I saw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?               No </a:t>
            </a: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trace; not one 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carton</a:t>
            </a:r>
          </a:p>
          <a:p>
            <a:pPr marL="365760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Go deliver a dare, vile dog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!            Madam</a:t>
            </a: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, in Eden I'm Adam</a:t>
            </a:r>
            <a:endParaRPr lang="en-US" sz="2400" dirty="0" smtClean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/>
              <a:t>Write </a:t>
            </a:r>
            <a:r>
              <a:rPr lang="en-US" sz="2400" dirty="0"/>
              <a:t>a grammar and recursive program for strings </a:t>
            </a:r>
            <a:r>
              <a:rPr lang="en-US" sz="2400" dirty="0" err="1"/>
              <a:t>A</a:t>
            </a:r>
            <a:r>
              <a:rPr lang="en-US" sz="3200" baseline="30000" dirty="0" err="1"/>
              <a:t>n</a:t>
            </a:r>
            <a:r>
              <a:rPr lang="en-US" sz="2400" dirty="0" err="1"/>
              <a:t>B</a:t>
            </a:r>
            <a:r>
              <a:rPr lang="en-US" sz="3200" baseline="30000" dirty="0" err="1"/>
              <a:t>n</a:t>
            </a:r>
            <a:endParaRPr lang="en-US" sz="3200" baseline="30000" dirty="0">
              <a:latin typeface="Times New Roman"/>
              <a:cs typeface="Times New Roman"/>
            </a:endParaRPr>
          </a:p>
          <a:p>
            <a:pPr marL="454343" lvl="1" indent="0"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AB                                        AABB</a:t>
            </a:r>
            <a:endParaRPr lang="en-US" sz="2400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454343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AAAAAAABBBBBBB</a:t>
            </a:r>
          </a:p>
          <a:p>
            <a:pPr marL="0" indent="0">
              <a:buNone/>
            </a:pPr>
            <a:r>
              <a:rPr lang="en-US" sz="2400" dirty="0"/>
              <a:t>Write a grammar and recursive program for Java identifiers</a:t>
            </a:r>
          </a:p>
          <a:p>
            <a:pPr marL="454343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&lt;letter&gt; [&lt;letter&gt; or &lt;digit&gt;]</a:t>
            </a:r>
            <a:r>
              <a:rPr lang="en-US" sz="2400" baseline="30000" dirty="0">
                <a:solidFill>
                  <a:srgbClr val="C00000"/>
                </a:solidFill>
                <a:latin typeface="Times New Roman"/>
                <a:cs typeface="Times New Roman"/>
              </a:rPr>
              <a:t>0…N</a:t>
            </a:r>
          </a:p>
          <a:p>
            <a:pPr marL="454343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j27, but not 2j7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Application of Recursion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FFF7E1C-2C09-417D-B510-0FDBF4A6B70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So far, we have discussed recursion on integers</a:t>
            </a:r>
          </a:p>
          <a:p>
            <a:pPr marL="728663" lvl="1"/>
            <a:r>
              <a:rPr lang="en-US" sz="2400" dirty="0"/>
              <a:t>Factorial, </a:t>
            </a:r>
            <a:r>
              <a:rPr lang="en-US" sz="2400" dirty="0" err="1"/>
              <a:t>fibonacci</a:t>
            </a:r>
            <a:r>
              <a:rPr lang="en-US" sz="2400" dirty="0"/>
              <a:t>, </a:t>
            </a:r>
            <a:r>
              <a:rPr lang="en-US" sz="2400" dirty="0" smtClean="0"/>
              <a:t>a</a:t>
            </a:r>
            <a:r>
              <a:rPr lang="en-US" sz="2400" baseline="30000" dirty="0" smtClean="0"/>
              <a:t>n</a:t>
            </a:r>
            <a:r>
              <a:rPr lang="en-US" sz="2400" dirty="0"/>
              <a:t>, </a:t>
            </a:r>
            <a:r>
              <a:rPr lang="en-US" sz="2400" dirty="0" err="1" smtClean="0"/>
              <a:t>combinatorials</a:t>
            </a:r>
            <a:endParaRPr lang="en-US" sz="2400" dirty="0" smtClean="0"/>
          </a:p>
          <a:p>
            <a:pPr marL="454343" lvl="1" indent="0">
              <a:buNone/>
            </a:pPr>
            <a:endParaRPr lang="en-US" sz="2400" dirty="0"/>
          </a:p>
          <a:p>
            <a:r>
              <a:rPr lang="en-US" sz="2400" dirty="0"/>
              <a:t>Let us now consider a new application that shows off the full power of recursion: </a:t>
            </a:r>
            <a:r>
              <a:rPr lang="en-US" sz="2400" i="1" dirty="0">
                <a:solidFill>
                  <a:srgbClr val="009900"/>
                </a:solidFill>
              </a:rPr>
              <a:t>parsing</a:t>
            </a:r>
          </a:p>
          <a:p>
            <a:pPr>
              <a:buClr>
                <a:srgbClr val="009900"/>
              </a:buClr>
            </a:pPr>
            <a:endParaRPr lang="en-US" sz="2400" dirty="0">
              <a:solidFill>
                <a:srgbClr val="009900"/>
              </a:solidFill>
            </a:endParaRPr>
          </a:p>
          <a:p>
            <a:r>
              <a:rPr lang="en-US" sz="2400" dirty="0"/>
              <a:t>Parsing has numerous applications: compilers, data retrieval, data mining,…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Motivation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579B875-45D7-48A2-BB51-D87190F79C5E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524000"/>
            <a:ext cx="4187952" cy="4495800"/>
          </a:xfrm>
          <a:ln/>
        </p:spPr>
        <p:txBody>
          <a:bodyPr rIns="132080">
            <a:noAutofit/>
          </a:bodyPr>
          <a:lstStyle/>
          <a:p>
            <a:r>
              <a:rPr lang="en-US" sz="2400" dirty="0">
                <a:solidFill>
                  <a:srgbClr val="009900"/>
                </a:solidFill>
              </a:rPr>
              <a:t>The cat ate the rat.</a:t>
            </a:r>
          </a:p>
          <a:p>
            <a:r>
              <a:rPr lang="en-US" sz="2400" dirty="0">
                <a:solidFill>
                  <a:srgbClr val="009900"/>
                </a:solidFill>
              </a:rPr>
              <a:t>The cat ate the rat slowly.</a:t>
            </a:r>
          </a:p>
          <a:p>
            <a:r>
              <a:rPr lang="en-US" sz="2400" dirty="0">
                <a:solidFill>
                  <a:srgbClr val="009900"/>
                </a:solidFill>
              </a:rPr>
              <a:t>The small cat ate the big rat slowly.</a:t>
            </a:r>
          </a:p>
          <a:p>
            <a:r>
              <a:rPr lang="en-US" sz="2400" dirty="0">
                <a:solidFill>
                  <a:srgbClr val="009900"/>
                </a:solidFill>
              </a:rPr>
              <a:t>The small cat ate the big rat on the mat slowly.</a:t>
            </a:r>
          </a:p>
          <a:p>
            <a:r>
              <a:rPr lang="en-US" sz="2400" dirty="0" smtClean="0">
                <a:solidFill>
                  <a:srgbClr val="009900"/>
                </a:solidFill>
              </a:rPr>
              <a:t>The </a:t>
            </a:r>
            <a:r>
              <a:rPr lang="en-US" sz="2400" dirty="0">
                <a:solidFill>
                  <a:srgbClr val="009900"/>
                </a:solidFill>
              </a:rPr>
              <a:t>small cat that sat in the hat ate the big rat on the mat slowly, then got sick.</a:t>
            </a:r>
          </a:p>
          <a:p>
            <a:r>
              <a:rPr lang="en-US" sz="2400" dirty="0">
                <a:solidFill>
                  <a:srgbClr val="009900"/>
                </a:solidFill>
              </a:rPr>
              <a:t>…</a:t>
            </a:r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4953000" y="1676400"/>
            <a:ext cx="3810000" cy="325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Not all sequences of words are legal sentences</a:t>
            </a:r>
          </a:p>
          <a:p>
            <a:pPr marL="39687">
              <a:spcBef>
                <a:spcPts val="350"/>
              </a:spcBef>
              <a:buClr>
                <a:srgbClr val="009900"/>
              </a:buClr>
              <a:buSzPct val="100000"/>
            </a:pP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	The </a:t>
            </a: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ate cat rat the 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many legal sentences are there?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many legal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Java programs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do we know what programs are legal?</a:t>
            </a:r>
          </a:p>
        </p:txBody>
      </p:sp>
      <p:sp>
        <p:nvSpPr>
          <p:cNvPr id="6148" name="Rectangle 4"/>
          <p:cNvSpPr>
            <a:spLocks/>
          </p:cNvSpPr>
          <p:nvPr/>
        </p:nvSpPr>
        <p:spPr bwMode="auto">
          <a:xfrm>
            <a:off x="315750" y="6019800"/>
            <a:ext cx="802955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050"/>
              </a:spcBef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http://docs.oracle.com/javase/specs/jls/se7/html/index.html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A Grammar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447800"/>
            <a:ext cx="4572000" cy="2895600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Sentence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Noun Verb Noun 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Noun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boys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Noun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girls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Noun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bunnies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Verb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like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Verb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see</a:t>
            </a:r>
          </a:p>
          <a:p>
            <a:pPr marL="209550" indent="-169863">
              <a:lnSpc>
                <a:spcPct val="90000"/>
              </a:lnSpc>
              <a:buClr>
                <a:srgbClr val="009900"/>
              </a:buClr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endParaRPr lang="en-US" sz="2400" dirty="0">
              <a:solidFill>
                <a:srgbClr val="0099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372A639-019F-4050-A41F-9FD174F1BDC9}" type="slidenum">
              <a:rPr lang="en-US"/>
              <a:pPr/>
              <a:t>5</a:t>
            </a:fld>
            <a:endParaRPr lang="en-US"/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4953000" y="1447800"/>
            <a:ext cx="38100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lnSpc>
                <a:spcPct val="110000"/>
              </a:lnSpc>
              <a:spcBef>
                <a:spcPts val="413"/>
              </a:spcBef>
              <a:buClr>
                <a:srgbClr val="009900"/>
              </a:buClr>
              <a:buSzPct val="100000"/>
            </a:pPr>
            <a:r>
              <a:rPr lang="en-US" b="1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Grammar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: set of rules for generating sentences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of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language.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9900"/>
              </a:buClr>
              <a:buSzPct val="100000"/>
              <a:buFont typeface="Wingdings" charset="2"/>
              <a:buChar char=""/>
            </a:pP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Examples of Sentence:  </a:t>
            </a:r>
          </a:p>
          <a:p>
            <a:pPr marL="209550" indent="-169863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boys see bunnies</a:t>
            </a:r>
          </a:p>
          <a:p>
            <a:pPr marL="209550" indent="-169863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bunnies like girls</a:t>
            </a:r>
          </a:p>
          <a:p>
            <a:pPr marL="39687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</a:pP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4800600"/>
            <a:ext cx="6477000" cy="1764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words </a:t>
            </a:r>
            <a:r>
              <a:rPr lang="en-US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boys, girls, bunnies, like, see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are called </a:t>
            </a:r>
            <a:r>
              <a:rPr lang="en-US" i="1" dirty="0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tokens</a:t>
            </a:r>
            <a:r>
              <a:rPr lang="en-US" dirty="0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or </a:t>
            </a:r>
            <a:r>
              <a:rPr lang="en-US" i="1" dirty="0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terminals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words </a:t>
            </a: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Sentence, Noun, Verb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are called </a:t>
            </a:r>
            <a:r>
              <a:rPr lang="en-US" i="1" dirty="0" err="1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nonterminals</a:t>
            </a:r>
            <a:endParaRPr lang="en-US" i="1" dirty="0">
              <a:solidFill>
                <a:srgbClr val="80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2615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A Grammar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567"/>
            <a:ext cx="5029200" cy="2982433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b="1" dirty="0" smtClean="0">
                <a:solidFill>
                  <a:srgbClr val="009900"/>
                </a:solidFill>
              </a:rPr>
              <a:t>Sentence	</a:t>
            </a:r>
            <a:r>
              <a:rPr lang="en-US" sz="2400" b="1" dirty="0" smtClean="0">
                <a:solidFill>
                  <a:srgbClr val="009900"/>
                </a:solidFill>
                <a:latin typeface="Symbol" charset="2"/>
                <a:sym typeface="Symbol"/>
              </a:rPr>
              <a:t></a:t>
            </a:r>
            <a:r>
              <a:rPr lang="en-US" sz="2400" b="1" dirty="0" smtClean="0">
                <a:solidFill>
                  <a:srgbClr val="009900"/>
                </a:solidFill>
              </a:rPr>
              <a:t>	Noun Verb Noun 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b="1" dirty="0" smtClean="0">
                <a:solidFill>
                  <a:srgbClr val="009900"/>
                </a:solidFill>
              </a:rPr>
              <a:t>Noun	</a:t>
            </a:r>
            <a:r>
              <a:rPr lang="en-US" sz="24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b="1" dirty="0" smtClean="0">
                <a:solidFill>
                  <a:srgbClr val="009900"/>
                </a:solidFill>
              </a:rPr>
              <a:t>	</a:t>
            </a:r>
            <a:r>
              <a:rPr lang="en-US" sz="2400" b="1" dirty="0" smtClean="0">
                <a:solidFill>
                  <a:srgbClr val="FF9900"/>
                </a:solidFill>
              </a:rPr>
              <a:t>boys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b="1" dirty="0" smtClean="0">
                <a:solidFill>
                  <a:srgbClr val="009900"/>
                </a:solidFill>
              </a:rPr>
              <a:t>Noun	</a:t>
            </a:r>
            <a:r>
              <a:rPr lang="en-US" sz="24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b="1" dirty="0" smtClean="0">
                <a:solidFill>
                  <a:srgbClr val="009900"/>
                </a:solidFill>
              </a:rPr>
              <a:t>	</a:t>
            </a:r>
            <a:r>
              <a:rPr lang="en-US" sz="2400" b="1" dirty="0" smtClean="0">
                <a:solidFill>
                  <a:srgbClr val="FF9900"/>
                </a:solidFill>
              </a:rPr>
              <a:t>girls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b="1" dirty="0" smtClean="0">
                <a:solidFill>
                  <a:srgbClr val="009900"/>
                </a:solidFill>
              </a:rPr>
              <a:t>Noun	</a:t>
            </a:r>
            <a:r>
              <a:rPr lang="en-US" sz="24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b="1" dirty="0" smtClean="0">
                <a:solidFill>
                  <a:srgbClr val="009900"/>
                </a:solidFill>
              </a:rPr>
              <a:t>	</a:t>
            </a:r>
            <a:r>
              <a:rPr lang="en-US" sz="2400" b="1" dirty="0" smtClean="0">
                <a:solidFill>
                  <a:srgbClr val="FF9900"/>
                </a:solidFill>
              </a:rPr>
              <a:t>bunnies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b="1" dirty="0" smtClean="0">
                <a:solidFill>
                  <a:srgbClr val="009900"/>
                </a:solidFill>
              </a:rPr>
              <a:t>Verb	</a:t>
            </a:r>
            <a:r>
              <a:rPr lang="en-US" sz="24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b="1" dirty="0" smtClean="0">
                <a:solidFill>
                  <a:srgbClr val="009900"/>
                </a:solidFill>
              </a:rPr>
              <a:t>	</a:t>
            </a:r>
            <a:r>
              <a:rPr lang="en-US" sz="2400" b="1" dirty="0" smtClean="0">
                <a:solidFill>
                  <a:srgbClr val="FF9900"/>
                </a:solidFill>
              </a:rPr>
              <a:t>like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b="1" dirty="0" smtClean="0">
                <a:solidFill>
                  <a:srgbClr val="009900"/>
                </a:solidFill>
              </a:rPr>
              <a:t>Verb	</a:t>
            </a:r>
            <a:r>
              <a:rPr lang="en-US" sz="24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b="1" dirty="0" smtClean="0">
                <a:solidFill>
                  <a:srgbClr val="009900"/>
                </a:solidFill>
              </a:rPr>
              <a:t>	</a:t>
            </a:r>
            <a:r>
              <a:rPr lang="en-US" sz="2400" b="1" dirty="0" smtClean="0">
                <a:solidFill>
                  <a:srgbClr val="FF9900"/>
                </a:solidFill>
              </a:rPr>
              <a:t>see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372A639-019F-4050-A41F-9FD174F1BDC9}" type="slidenum">
              <a:rPr lang="en-US"/>
              <a:pPr/>
              <a:t>6</a:t>
            </a:fld>
            <a:endParaRPr lang="en-US"/>
          </a:p>
        </p:txBody>
      </p:sp>
      <p:sp>
        <p:nvSpPr>
          <p:cNvPr id="7171" name="Rectangle 3"/>
          <p:cNvSpPr>
            <a:spLocks/>
          </p:cNvSpPr>
          <p:nvPr/>
        </p:nvSpPr>
        <p:spPr bwMode="auto">
          <a:xfrm>
            <a:off x="4724400" y="2286000"/>
            <a:ext cx="4038600" cy="198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White </a:t>
            </a: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space between words does not matter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This </a:t>
            </a: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is a very boring grammar because the set of Sentences is finite (exactly 18 sentences)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4495800"/>
            <a:ext cx="7772400" cy="17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/>
              <a:t>Our sample grammar has these rules:</a:t>
            </a:r>
          </a:p>
          <a:p>
            <a:pPr marL="550863" lvl="1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/>
              <a:t>A Sentence can be a Noun followed by a Verb followed by a Noun</a:t>
            </a:r>
          </a:p>
          <a:p>
            <a:pPr marL="550863" lvl="1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/>
              <a:t>A Noun can be ‘boys’ or ‘girls’ or ‘bunnies’</a:t>
            </a:r>
          </a:p>
          <a:p>
            <a:pPr marL="550863" lvl="1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/>
              <a:t>A Verb can be ‘like’ or ‘see’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 Recursive Grammar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CE25F59-6245-41D9-A682-237F8879F0C1}" type="slidenum">
              <a:rPr lang="en-US"/>
              <a:pPr/>
              <a:t>7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5330952" cy="38100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 smtClean="0">
                <a:solidFill>
                  <a:srgbClr val="009900"/>
                </a:solidFill>
              </a:rPr>
              <a:t>Sentence 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Sentence </a:t>
            </a:r>
            <a:r>
              <a:rPr lang="en-US" sz="2400" dirty="0">
                <a:solidFill>
                  <a:srgbClr val="FF9900"/>
                </a:solidFill>
              </a:rPr>
              <a:t>and</a:t>
            </a:r>
            <a:r>
              <a:rPr lang="en-US" sz="2400" dirty="0">
                <a:solidFill>
                  <a:srgbClr val="009900"/>
                </a:solidFill>
              </a:rPr>
              <a:t> Sentence 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Sentence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Sentence </a:t>
            </a:r>
            <a:r>
              <a:rPr lang="en-US" sz="2400" dirty="0">
                <a:solidFill>
                  <a:srgbClr val="FF9900"/>
                </a:solidFill>
              </a:rPr>
              <a:t>or</a:t>
            </a:r>
            <a:r>
              <a:rPr lang="en-US" sz="2400" dirty="0">
                <a:solidFill>
                  <a:srgbClr val="009900"/>
                </a:solidFill>
              </a:rPr>
              <a:t> Sentence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Sentence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Noun Verb Noun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Noun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boys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Noun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girls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Noun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bunnies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Verb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like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Verb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see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3886200" y="3429000"/>
            <a:ext cx="46482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dirty="0"/>
              <a:t>Grammar is more interesting than the last one because the set of Sentences is infinite</a:t>
            </a:r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3962400" y="4876800"/>
            <a:ext cx="43434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What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makes this set infinite? Answer: </a:t>
            </a:r>
          </a:p>
          <a:p>
            <a:pPr marL="39687">
              <a:spcBef>
                <a:spcPts val="350"/>
              </a:spcBef>
              <a:buClr>
                <a:srgbClr val="9900CC"/>
              </a:buClr>
              <a:buSzPct val="100000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Recursive definition of Sentence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Detour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E2533F6-7F65-4054-9FF8-6FA30B62B3C5}" type="slidenum">
              <a:rPr lang="en-US"/>
              <a:pPr/>
              <a:t>8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226552" cy="4495800"/>
          </a:xfrm>
          <a:ln/>
        </p:spPr>
        <p:txBody>
          <a:bodyPr rIns="132080">
            <a:normAutofit/>
          </a:bodyPr>
          <a:lstStyle/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/>
              <a:t>What if we want to add a period at the end of every sentence?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Sentence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Sentence </a:t>
            </a:r>
            <a:r>
              <a:rPr lang="en-US" sz="2400" dirty="0">
                <a:solidFill>
                  <a:srgbClr val="FF9900"/>
                </a:solidFill>
              </a:rPr>
              <a:t>and</a:t>
            </a:r>
            <a:r>
              <a:rPr lang="en-US" sz="2400" dirty="0">
                <a:solidFill>
                  <a:srgbClr val="009900"/>
                </a:solidFill>
              </a:rPr>
              <a:t> Sentence </a:t>
            </a:r>
            <a:r>
              <a:rPr lang="en-US" sz="2400" dirty="0">
                <a:solidFill>
                  <a:srgbClr val="FF9900"/>
                </a:solidFill>
              </a:rPr>
              <a:t>.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Sentence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</a:rPr>
              <a:t>	Sentence </a:t>
            </a:r>
            <a:r>
              <a:rPr lang="en-US" sz="2400" dirty="0">
                <a:solidFill>
                  <a:srgbClr val="FF9900"/>
                </a:solidFill>
              </a:rPr>
              <a:t>or</a:t>
            </a:r>
            <a:r>
              <a:rPr lang="en-US" sz="2400" dirty="0">
                <a:solidFill>
                  <a:srgbClr val="009900"/>
                </a:solidFill>
              </a:rPr>
              <a:t> Sentence </a:t>
            </a:r>
            <a:r>
              <a:rPr lang="en-US" sz="2400" dirty="0">
                <a:solidFill>
                  <a:srgbClr val="FF9900"/>
                </a:solidFill>
              </a:rPr>
              <a:t>.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Sentence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Noun </a:t>
            </a:r>
            <a:r>
              <a:rPr lang="en-US" sz="2400" dirty="0">
                <a:solidFill>
                  <a:srgbClr val="009900"/>
                </a:solidFill>
              </a:rPr>
              <a:t>Verb Noun </a:t>
            </a:r>
            <a:r>
              <a:rPr lang="en-US" sz="2400" dirty="0">
                <a:solidFill>
                  <a:srgbClr val="FF9900"/>
                </a:solidFill>
              </a:rPr>
              <a:t>.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Noun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…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 smtClean="0"/>
              <a:t>Does </a:t>
            </a:r>
            <a:r>
              <a:rPr lang="en-US" sz="2400" dirty="0"/>
              <a:t>this work?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/>
              <a:t>No!  This produces sentences like:</a:t>
            </a:r>
          </a:p>
          <a:p>
            <a:pPr marL="454343" lvl="1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/>
              <a:t>girls like boys . and boys like bunnies . .</a:t>
            </a:r>
          </a:p>
        </p:txBody>
      </p:sp>
      <p:sp>
        <p:nvSpPr>
          <p:cNvPr id="10243" name="AutoShape 3"/>
          <p:cNvSpPr>
            <a:spLocks/>
          </p:cNvSpPr>
          <p:nvPr/>
        </p:nvSpPr>
        <p:spPr bwMode="auto">
          <a:xfrm rot="5400000" flipH="1">
            <a:off x="4542630" y="4220369"/>
            <a:ext cx="211138" cy="21336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  <p:sp>
        <p:nvSpPr>
          <p:cNvPr id="10244" name="AutoShape 4"/>
          <p:cNvSpPr>
            <a:spLocks/>
          </p:cNvSpPr>
          <p:nvPr/>
        </p:nvSpPr>
        <p:spPr bwMode="auto">
          <a:xfrm rot="5400000" flipH="1">
            <a:off x="1931987" y="4454525"/>
            <a:ext cx="160338" cy="1766888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  <p:sp>
        <p:nvSpPr>
          <p:cNvPr id="10245" name="Rectangle 5"/>
          <p:cNvSpPr>
            <a:spLocks/>
          </p:cNvSpPr>
          <p:nvPr/>
        </p:nvSpPr>
        <p:spPr bwMode="auto">
          <a:xfrm>
            <a:off x="1398712" y="5484813"/>
            <a:ext cx="991937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1600" b="1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Sentence</a:t>
            </a:r>
          </a:p>
        </p:txBody>
      </p:sp>
      <p:sp>
        <p:nvSpPr>
          <p:cNvPr id="10246" name="Rectangle 6"/>
          <p:cNvSpPr>
            <a:spLocks/>
          </p:cNvSpPr>
          <p:nvPr/>
        </p:nvSpPr>
        <p:spPr bwMode="auto">
          <a:xfrm>
            <a:off x="4189663" y="5484813"/>
            <a:ext cx="991937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1600" b="1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Sentence</a:t>
            </a:r>
          </a:p>
        </p:txBody>
      </p:sp>
      <p:sp>
        <p:nvSpPr>
          <p:cNvPr id="10247" name="Rectangle 7"/>
          <p:cNvSpPr>
            <a:spLocks/>
          </p:cNvSpPr>
          <p:nvPr/>
        </p:nvSpPr>
        <p:spPr bwMode="auto">
          <a:xfrm>
            <a:off x="3046663" y="6078379"/>
            <a:ext cx="991937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1600" b="1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Sentence</a:t>
            </a:r>
          </a:p>
        </p:txBody>
      </p:sp>
      <p:sp>
        <p:nvSpPr>
          <p:cNvPr id="10248" name="AutoShape 8"/>
          <p:cNvSpPr>
            <a:spLocks/>
          </p:cNvSpPr>
          <p:nvPr/>
        </p:nvSpPr>
        <p:spPr bwMode="auto">
          <a:xfrm rot="5400000" flipH="1">
            <a:off x="3341687" y="3516313"/>
            <a:ext cx="327025" cy="4876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Sentences with Periods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E018A8-DCA5-4F7B-8244-B2987076ED9F}" type="slidenum">
              <a:rPr lang="en-US"/>
              <a:pPr/>
              <a:t>9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4949952" cy="4495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 err="1">
                <a:solidFill>
                  <a:srgbClr val="009900"/>
                </a:solidFill>
              </a:rPr>
              <a:t>PunctuatedSentence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009900"/>
                </a:solidFill>
              </a:rPr>
              <a:t>Sentence </a:t>
            </a:r>
            <a:r>
              <a:rPr lang="en-US" sz="2400" dirty="0">
                <a:solidFill>
                  <a:srgbClr val="FF9900"/>
                </a:solidFill>
              </a:rPr>
              <a:t>.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Sentence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Sentence </a:t>
            </a:r>
            <a:r>
              <a:rPr lang="en-US" sz="2400" dirty="0">
                <a:solidFill>
                  <a:srgbClr val="FF9900"/>
                </a:solidFill>
              </a:rPr>
              <a:t>and</a:t>
            </a:r>
            <a:r>
              <a:rPr lang="en-US" sz="2400" dirty="0">
                <a:solidFill>
                  <a:srgbClr val="009900"/>
                </a:solidFill>
              </a:rPr>
              <a:t> Sentence 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Sentence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Sentence </a:t>
            </a:r>
            <a:r>
              <a:rPr lang="en-US" sz="2400" dirty="0">
                <a:solidFill>
                  <a:srgbClr val="FF9900"/>
                </a:solidFill>
              </a:rPr>
              <a:t>or</a:t>
            </a:r>
            <a:r>
              <a:rPr lang="en-US" sz="2400" dirty="0">
                <a:solidFill>
                  <a:srgbClr val="009900"/>
                </a:solidFill>
              </a:rPr>
              <a:t> Sentence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Sentence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Noun Verb Noun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Noun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boys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Noun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girls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Noun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bunnies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Verb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like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009900"/>
                </a:solidFill>
              </a:rPr>
              <a:t>Verb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see</a:t>
            </a:r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4495800" y="2971800"/>
            <a:ext cx="41148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ew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rule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adds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 period only at the end of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sentence.</a:t>
            </a: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tokens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are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7 words plus the period (.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)</a:t>
            </a: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G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rammar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is ambiguous:</a:t>
            </a:r>
          </a:p>
          <a:p>
            <a:pPr marL="269875" indent="-230188">
              <a:spcBef>
                <a:spcPts val="450"/>
              </a:spcBef>
            </a:pP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		boys </a:t>
            </a: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like girls</a:t>
            </a:r>
          </a:p>
          <a:p>
            <a:pPr marL="269875" indent="-230188">
              <a:spcBef>
                <a:spcPts val="450"/>
              </a:spcBef>
            </a:pP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		and </a:t>
            </a: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girls like boys</a:t>
            </a:r>
          </a:p>
          <a:p>
            <a:pPr marL="269875" indent="-230188">
              <a:spcBef>
                <a:spcPts val="450"/>
              </a:spcBef>
            </a:pP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		or </a:t>
            </a: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girls like bunnies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</TotalTime>
  <Pages>0</Pages>
  <Words>1767</Words>
  <Characters>0</Characters>
  <Application>Microsoft Macintosh PowerPoint</Application>
  <PresentationFormat>On-screen Show (4:3)</PresentationFormat>
  <Lines>0</Lines>
  <Paragraphs>345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Median</vt:lpstr>
      <vt:lpstr>Grammars &amp; Parsing</vt:lpstr>
      <vt:lpstr>Pointers.   DO visit the java spec website</vt:lpstr>
      <vt:lpstr>Application of Recursion</vt:lpstr>
      <vt:lpstr>Motivation</vt:lpstr>
      <vt:lpstr>A Grammar</vt:lpstr>
      <vt:lpstr>A Grammar</vt:lpstr>
      <vt:lpstr>A Recursive Grammar</vt:lpstr>
      <vt:lpstr>Detour</vt:lpstr>
      <vt:lpstr>Sentences with Periods</vt:lpstr>
      <vt:lpstr>Grammars for programming languages</vt:lpstr>
      <vt:lpstr>Grammar for Simple Expressions (not the best)</vt:lpstr>
      <vt:lpstr>Parsing</vt:lpstr>
      <vt:lpstr>Recursive Descent Parsing</vt:lpstr>
      <vt:lpstr>Parsing an E </vt:lpstr>
      <vt:lpstr>Specification: /** Unprocessed input starts an E. …*/ </vt:lpstr>
      <vt:lpstr>Illustration of parsing to check syntax</vt:lpstr>
      <vt:lpstr>The scanner constructs tokens</vt:lpstr>
      <vt:lpstr>Change parser to generate a tree</vt:lpstr>
      <vt:lpstr>Change parser to generate a tree</vt:lpstr>
      <vt:lpstr>Using a Parser to Generate Code</vt:lpstr>
      <vt:lpstr>Does Recursive Descent Always Work?</vt:lpstr>
      <vt:lpstr>Syntactic Ambiguity</vt:lpstr>
      <vt:lpstr>Grammar that gives precedence to * over +</vt:lpstr>
      <vt:lpstr>Syntactic Ambiguity</vt:lpstr>
      <vt:lpstr>Exercises</vt:lpstr>
      <vt:lpstr>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David Gries</cp:lastModifiedBy>
  <cp:revision>59</cp:revision>
  <cp:lastPrinted>2013-09-23T16:53:33Z</cp:lastPrinted>
  <dcterms:modified xsi:type="dcterms:W3CDTF">2014-02-20T18:27:59Z</dcterms:modified>
</cp:coreProperties>
</file>