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2" r:id="rId3"/>
    <p:sldId id="321" r:id="rId4"/>
    <p:sldId id="338" r:id="rId5"/>
    <p:sldId id="340" r:id="rId6"/>
    <p:sldId id="339" r:id="rId7"/>
    <p:sldId id="341" r:id="rId8"/>
    <p:sldId id="342" r:id="rId9"/>
    <p:sldId id="343" r:id="rId10"/>
    <p:sldId id="353" r:id="rId11"/>
    <p:sldId id="344" r:id="rId12"/>
    <p:sldId id="345" r:id="rId13"/>
    <p:sldId id="346" r:id="rId14"/>
    <p:sldId id="347" r:id="rId15"/>
    <p:sldId id="348" r:id="rId16"/>
    <p:sldId id="349" r:id="rId17"/>
    <p:sldId id="350" r:id="rId18"/>
    <p:sldId id="351" r:id="rId19"/>
    <p:sldId id="352" r:id="rId20"/>
    <p:sldId id="354" r:id="rId21"/>
    <p:sldId id="355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684" autoAdjust="0"/>
  </p:normalViewPr>
  <p:slideViewPr>
    <p:cSldViewPr>
      <p:cViewPr varScale="1">
        <p:scale>
          <a:sx n="91" d="100"/>
          <a:sy n="91" d="100"/>
        </p:scale>
        <p:origin x="-70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2/7/14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2/7/14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2/7/14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2/7/14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2/7/14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2/7/14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2/7/14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2/7/14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2/7/14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2/7/14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2/7/14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2/7/14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2/7/14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2/7/14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smtClean="0"/>
              <a:t>Spring</a:t>
            </a:r>
            <a:r>
              <a:rPr lang="fr-BE" dirty="0" smtClean="0"/>
              <a:t> 2014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6: Casting; function equals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6019800" y="3067050"/>
            <a:ext cx="2667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age</a:t>
            </a:r>
            <a:br>
              <a:rPr lang="en-US" dirty="0"/>
            </a:br>
            <a:r>
              <a:rPr lang="en-US" dirty="0"/>
              <a:t>Animal(String, </a:t>
            </a:r>
            <a:r>
              <a:rPr lang="en-US" dirty="0" err="1"/>
              <a:t>int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isOlder</a:t>
            </a:r>
            <a:r>
              <a:rPr lang="en-US" dirty="0"/>
              <a:t>(Animal)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Explicit casts: </a:t>
            </a:r>
            <a:r>
              <a:rPr lang="en-US" sz="3600" dirty="0" smtClean="0">
                <a:solidFill>
                  <a:srgbClr val="0000FF"/>
                </a:solidFill>
              </a:rPr>
              <a:t>unary prefix operators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5867400" y="2133600"/>
            <a:ext cx="2819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867400" y="1676400"/>
            <a:ext cx="533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E41900"/>
                </a:solidFill>
              </a:rPr>
              <a:t>a0</a:t>
            </a:r>
            <a:endParaRPr lang="en-US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7467600" y="2967037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Animal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7924800" y="4267200"/>
            <a:ext cx="762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Cat</a:t>
            </a:r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>
            <a:off x="5867400" y="4267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5867400" y="4297363"/>
            <a:ext cx="274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Cat(String, </a:t>
            </a:r>
            <a:r>
              <a:rPr lang="en-US" dirty="0" err="1"/>
              <a:t>int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getNoise</a:t>
            </a:r>
            <a:r>
              <a:rPr lang="en-US" dirty="0"/>
              <a:t>(</a:t>
            </a:r>
            <a:r>
              <a:rPr lang="en-US" dirty="0" smtClean="0"/>
              <a:t>) </a:t>
            </a:r>
            <a:r>
              <a:rPr lang="en-US" dirty="0" err="1" smtClean="0"/>
              <a:t>toString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 err="1"/>
              <a:t>getWeight</a:t>
            </a:r>
            <a:r>
              <a:rPr lang="en-US" dirty="0"/>
              <a:t>()</a:t>
            </a: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6629400" y="31242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6781800" y="30480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5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7086600" y="57912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Cat</a:t>
              </a:r>
              <a:endParaRPr lang="en-US" sz="2000" dirty="0"/>
            </a:p>
          </p:txBody>
        </p:sp>
      </p:grp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5867400" y="2971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7467600" y="2133600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19800" y="2362200"/>
            <a:ext cx="1402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e</a:t>
            </a:r>
            <a:r>
              <a:rPr lang="en-US" sz="2400" dirty="0" smtClean="0">
                <a:latin typeface="Times"/>
                <a:cs typeface="Times"/>
              </a:rPr>
              <a:t>quals</a:t>
            </a:r>
            <a:r>
              <a:rPr lang="en-US" dirty="0" smtClean="0">
                <a:latin typeface="Times New Roman"/>
                <a:cs typeface="Times New Roman"/>
              </a:rPr>
              <a:t>() …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5257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Principle</a:t>
            </a:r>
            <a:r>
              <a:rPr lang="en-US" sz="2400" dirty="0" smtClean="0"/>
              <a:t>: y</a:t>
            </a:r>
            <a:r>
              <a:rPr lang="en-US" sz="2400" dirty="0" smtClean="0"/>
              <a:t>ou </a:t>
            </a:r>
            <a:r>
              <a:rPr lang="en-US" sz="2400" dirty="0" smtClean="0"/>
              <a:t>may cast an object to the name of any partition that occurs within it —and to nothing else.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0</a:t>
            </a:r>
            <a:r>
              <a:rPr lang="en-US" sz="2400" dirty="0" smtClean="0"/>
              <a:t> maybe cast to </a:t>
            </a: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Cat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An attempt to cast it to anything else causes an exception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979783"/>
            <a:ext cx="45431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  <a:latin typeface="Times"/>
                <a:cs typeface="Times"/>
              </a:rPr>
              <a:t>(Cat) 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"/>
                <a:cs typeface="Times"/>
              </a:rPr>
              <a:t>(Object) 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"/>
                <a:cs typeface="Times"/>
              </a:rPr>
              <a:t>(Animal) (Animal) (Cat) (Object) c</a:t>
            </a:r>
            <a:endParaRPr lang="en-US" sz="2400" dirty="0">
              <a:solidFill>
                <a:srgbClr val="800000"/>
              </a:solidFill>
              <a:latin typeface="Times"/>
              <a:cs typeface="Time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8984" y="5638800"/>
            <a:ext cx="5680816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"/>
                <a:cs typeface="Times"/>
              </a:rPr>
              <a:t>These casts don’t take any time. The object does not change. It’s a change of perception</a:t>
            </a:r>
            <a:endParaRPr lang="en-US" sz="24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022349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Static/dynamic types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447800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</a:t>
            </a:r>
            <a:r>
              <a:rPr lang="en-US" sz="2400" dirty="0" smtClean="0">
                <a:solidFill>
                  <a:srgbClr val="800000"/>
                </a:solidFill>
              </a:rPr>
              <a:t>{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age </a:t>
            </a:r>
            <a:r>
              <a:rPr lang="en-US" sz="2400" dirty="0">
                <a:solidFill>
                  <a:srgbClr val="800000"/>
                </a:solidFill>
              </a:rPr>
              <a:t>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3581400"/>
            <a:ext cx="4038600" cy="20159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Static</a:t>
            </a:r>
            <a:r>
              <a:rPr lang="en-US" sz="2400" dirty="0" smtClean="0"/>
              <a:t> or </a:t>
            </a:r>
            <a:r>
              <a:rPr lang="en-US" sz="2400" dirty="0" smtClean="0">
                <a:solidFill>
                  <a:srgbClr val="FF0000"/>
                </a:solidFill>
              </a:rPr>
              <a:t>apparent</a:t>
            </a:r>
            <a:r>
              <a:rPr lang="en-US" sz="2400" dirty="0" smtClean="0"/>
              <a:t> type of </a:t>
            </a:r>
            <a:r>
              <a:rPr lang="en-US" sz="2400" dirty="0" smtClean="0">
                <a:solidFill>
                  <a:srgbClr val="800000"/>
                </a:solidFill>
              </a:rPr>
              <a:t>h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. Syntactic property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Determines at compile-time what components can be used: those available in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648200" y="3886200"/>
            <a:ext cx="4114800" cy="20159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Dynamic </a:t>
            </a:r>
            <a:r>
              <a:rPr lang="en-US" sz="2400" dirty="0" smtClean="0"/>
              <a:t>or </a:t>
            </a:r>
            <a:r>
              <a:rPr lang="en-US" sz="2400" dirty="0" smtClean="0">
                <a:solidFill>
                  <a:srgbClr val="FF0000"/>
                </a:solidFill>
              </a:rPr>
              <a:t>real </a:t>
            </a:r>
            <a:r>
              <a:rPr lang="en-US" sz="2400" dirty="0" smtClean="0"/>
              <a:t>type of </a:t>
            </a:r>
            <a:r>
              <a:rPr lang="en-US" sz="2400" dirty="0" smtClean="0">
                <a:solidFill>
                  <a:srgbClr val="800000"/>
                </a:solidFill>
              </a:rPr>
              <a:t>h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800000"/>
                </a:solidFill>
              </a:rPr>
              <a:t>Dog</a:t>
            </a:r>
            <a:r>
              <a:rPr lang="en-US" sz="2400" dirty="0" smtClean="0"/>
              <a:t>. Semantic/runtime property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If a method call is legal, dynamic type determines which one is called (overriding one)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1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Components used from h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447800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</a:t>
            </a:r>
            <a:r>
              <a:rPr lang="en-US" sz="2400" dirty="0" smtClean="0">
                <a:solidFill>
                  <a:srgbClr val="800000"/>
                </a:solidFill>
              </a:rPr>
              <a:t>{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age </a:t>
            </a:r>
            <a:r>
              <a:rPr lang="en-US" sz="2400" dirty="0">
                <a:solidFill>
                  <a:srgbClr val="800000"/>
                </a:solidFill>
              </a:rPr>
              <a:t>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3400" y="3817203"/>
            <a:ext cx="5715000" cy="187743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</a:rPr>
              <a:t>h.toString</a:t>
            </a:r>
            <a:r>
              <a:rPr lang="en-US" sz="2400" dirty="0" smtClean="0">
                <a:solidFill>
                  <a:srgbClr val="800000"/>
                </a:solidFill>
              </a:rPr>
              <a:t>() </a:t>
            </a:r>
            <a:r>
              <a:rPr lang="en-US" sz="2400" dirty="0" smtClean="0"/>
              <a:t>OK —it’s in class </a:t>
            </a:r>
            <a:r>
              <a:rPr lang="en-US" sz="2400" dirty="0" smtClean="0">
                <a:solidFill>
                  <a:srgbClr val="800000"/>
                </a:solidFill>
              </a:rPr>
              <a:t>Object </a:t>
            </a:r>
            <a:r>
              <a:rPr lang="en-US" sz="2400" dirty="0" smtClean="0"/>
              <a:t>partition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h.isOlder</a:t>
            </a:r>
            <a:r>
              <a:rPr lang="en-US" sz="2400" dirty="0" smtClean="0">
                <a:solidFill>
                  <a:srgbClr val="800000"/>
                </a:solidFill>
              </a:rPr>
              <a:t>(…) </a:t>
            </a:r>
            <a:r>
              <a:rPr lang="en-US" sz="2400" dirty="0" smtClean="0">
                <a:solidFill>
                  <a:srgbClr val="000000"/>
                </a:solidFill>
              </a:rPr>
              <a:t>OK —it’s in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>
                <a:solidFill>
                  <a:srgbClr val="000000"/>
                </a:solidFill>
              </a:rPr>
              <a:t> partition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h.getWeight</a:t>
            </a:r>
            <a:r>
              <a:rPr lang="en-US" sz="2400" dirty="0" smtClean="0">
                <a:solidFill>
                  <a:srgbClr val="800000"/>
                </a:solidFill>
              </a:rPr>
              <a:t>() </a:t>
            </a:r>
            <a:r>
              <a:rPr lang="en-US" sz="2400" dirty="0" smtClean="0">
                <a:solidFill>
                  <a:srgbClr val="FF0000"/>
                </a:solidFill>
              </a:rPr>
              <a:t>ILLEGAL</a:t>
            </a:r>
            <a:r>
              <a:rPr lang="en-US" sz="2400" dirty="0" smtClean="0">
                <a:solidFill>
                  <a:srgbClr val="000000"/>
                </a:solidFill>
              </a:rPr>
              <a:t> —not in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            partition or </a:t>
            </a: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>
                <a:solidFill>
                  <a:srgbClr val="000000"/>
                </a:solidFill>
              </a:rPr>
              <a:t> partition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72200" y="3799344"/>
            <a:ext cx="2590800" cy="1569660"/>
            <a:chOff x="6172200" y="3799344"/>
            <a:chExt cx="2590800" cy="156966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6172200" y="4114800"/>
              <a:ext cx="8382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6858000" y="3799344"/>
              <a:ext cx="1905000" cy="1569660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By overriding rule, calls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toString</a:t>
              </a:r>
              <a:r>
                <a:rPr lang="en-US" sz="2400" dirty="0" smtClean="0">
                  <a:solidFill>
                    <a:srgbClr val="800000"/>
                  </a:solidFill>
                </a:rPr>
                <a:t>() </a:t>
              </a:r>
              <a:r>
                <a:rPr lang="en-US" sz="2400" dirty="0" smtClean="0"/>
                <a:t>in </a:t>
              </a:r>
              <a:r>
                <a:rPr lang="en-US" sz="2400" dirty="0" smtClean="0">
                  <a:solidFill>
                    <a:srgbClr val="800000"/>
                  </a:solidFill>
                </a:rPr>
                <a:t>Cat</a:t>
              </a:r>
              <a:r>
                <a:rPr lang="en-US" sz="2400" dirty="0" smtClean="0"/>
                <a:t> partition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8374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Explicit downward cast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533400" y="5715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Animal {</a:t>
            </a:r>
          </a:p>
          <a:p>
            <a:r>
              <a:rPr lang="en-US" sz="2400" dirty="0"/>
              <a:t>   </a:t>
            </a:r>
            <a:r>
              <a:rPr lang="en-US" sz="2400" dirty="0" smtClean="0"/>
              <a:t>/</a:t>
            </a:r>
            <a:r>
              <a:rPr lang="en-US" sz="2400" dirty="0"/>
              <a:t>/ If Animal is a </a:t>
            </a:r>
            <a:r>
              <a:rPr lang="en-US" sz="2400" dirty="0" smtClean="0"/>
              <a:t>Cat</a:t>
            </a:r>
            <a:r>
              <a:rPr lang="en-US" sz="2400" dirty="0"/>
              <a:t>, return its weight;</a:t>
            </a:r>
          </a:p>
          <a:p>
            <a:r>
              <a:rPr lang="en-US" sz="2400" dirty="0"/>
              <a:t>       </a:t>
            </a:r>
            <a:r>
              <a:rPr lang="en-US" sz="2400" dirty="0" smtClean="0"/>
              <a:t>otherwise</a:t>
            </a:r>
            <a:r>
              <a:rPr lang="en-US" sz="2400" dirty="0"/>
              <a:t>, return 0.</a:t>
            </a:r>
          </a:p>
          <a:p>
            <a:r>
              <a:rPr lang="en-US" sz="2400" dirty="0"/>
              <a:t>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checkWeight</a:t>
            </a:r>
            <a:r>
              <a:rPr lang="en-US" sz="2400" dirty="0"/>
              <a:t>(Animal h) {</a:t>
            </a:r>
          </a:p>
          <a:p>
            <a:r>
              <a:rPr lang="en-US" sz="2400" dirty="0"/>
              <a:t>     </a:t>
            </a:r>
            <a:r>
              <a:rPr lang="en-US" sz="2400" b="1" dirty="0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( !                                ) </a:t>
            </a:r>
          </a:p>
          <a:p>
            <a:r>
              <a:rPr lang="en-US" sz="2400" dirty="0"/>
              <a:t>     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/>
              <a:t>0;</a:t>
            </a:r>
          </a:p>
          <a:p>
            <a:r>
              <a:rPr lang="en-US" sz="2400" dirty="0"/>
              <a:t>     </a:t>
            </a:r>
            <a:r>
              <a:rPr lang="en-US" sz="2400" dirty="0" smtClean="0"/>
              <a:t>/</a:t>
            </a:r>
            <a:r>
              <a:rPr lang="en-US" sz="2400" dirty="0"/>
              <a:t>/ </a:t>
            </a:r>
            <a:r>
              <a:rPr lang="en-US" sz="2400" dirty="0" smtClean="0"/>
              <a:t>{ h </a:t>
            </a:r>
            <a:r>
              <a:rPr lang="en-US" sz="2400" dirty="0"/>
              <a:t>is a </a:t>
            </a:r>
            <a:r>
              <a:rPr lang="en-US" sz="2400" dirty="0" smtClean="0"/>
              <a:t>Cat }</a:t>
            </a:r>
            <a:endParaRPr lang="en-US" sz="2400" dirty="0"/>
          </a:p>
          <a:p>
            <a:r>
              <a:rPr lang="en-US" sz="2400" dirty="0"/>
              <a:t>     </a:t>
            </a:r>
            <a:r>
              <a:rPr lang="en-US" sz="2400" dirty="0" smtClean="0"/>
              <a:t>Cat </a:t>
            </a:r>
            <a:r>
              <a:rPr lang="en-US" sz="2400" dirty="0"/>
              <a:t>c= (Cat) h </a:t>
            </a:r>
            <a:r>
              <a:rPr lang="en-US" sz="2400" dirty="0" smtClean="0"/>
              <a:t>;  </a:t>
            </a:r>
            <a:r>
              <a:rPr lang="en-US" sz="2400" dirty="0" smtClean="0">
                <a:solidFill>
                  <a:srgbClr val="FF0000"/>
                </a:solidFill>
              </a:rPr>
              <a:t>// downward cast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16002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4191000" y="4939605"/>
            <a:ext cx="4495800" cy="138499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 smtClean="0"/>
              <a:t>(</a:t>
            </a:r>
            <a:r>
              <a:rPr lang="en-US" b="1" dirty="0"/>
              <a:t>Dog) </a:t>
            </a:r>
            <a:r>
              <a:rPr lang="en-US" b="1" dirty="0" smtClean="0"/>
              <a:t>h</a:t>
            </a:r>
            <a:r>
              <a:rPr lang="en-US" dirty="0" smtClean="0"/>
              <a:t> leads </a:t>
            </a:r>
            <a:r>
              <a:rPr lang="en-US" dirty="0"/>
              <a:t>to </a:t>
            </a:r>
            <a:r>
              <a:rPr lang="en-US" dirty="0" smtClean="0"/>
              <a:t>runtime </a:t>
            </a:r>
            <a:r>
              <a:rPr lang="en-US" dirty="0"/>
              <a:t>error.</a:t>
            </a:r>
          </a:p>
          <a:p>
            <a:pPr>
              <a:spcBef>
                <a:spcPct val="50000"/>
              </a:spcBef>
            </a:pPr>
            <a:r>
              <a:rPr lang="en-US" dirty="0"/>
              <a:t>Don</a:t>
            </a:r>
            <a:r>
              <a:rPr lang="ja-JP" altLang="en-US" dirty="0"/>
              <a:t>’</a:t>
            </a:r>
            <a:r>
              <a:rPr lang="en-US" altLang="ja-JP" dirty="0"/>
              <a:t>t try to cast an object to something that it is not!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7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8848" cy="8382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Operator </a:t>
            </a:r>
            <a:r>
              <a:rPr lang="en-US" sz="3600" dirty="0" err="1" smtClean="0">
                <a:solidFill>
                  <a:srgbClr val="800000"/>
                </a:solidFill>
              </a:rPr>
              <a:t>instanceof</a:t>
            </a:r>
            <a:r>
              <a:rPr lang="en-US" sz="3600" dirty="0" smtClean="0">
                <a:solidFill>
                  <a:srgbClr val="800000"/>
                </a:solidFill>
              </a:rPr>
              <a:t>, explicit downward cast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533400" y="5715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Animal {</a:t>
            </a:r>
          </a:p>
          <a:p>
            <a:r>
              <a:rPr lang="en-US" sz="2400" dirty="0"/>
              <a:t>   </a:t>
            </a:r>
            <a:r>
              <a:rPr lang="en-US" sz="2400" dirty="0" smtClean="0"/>
              <a:t>/</a:t>
            </a:r>
            <a:r>
              <a:rPr lang="en-US" sz="2400" dirty="0"/>
              <a:t>/ If Animal is a cat, return its weight;</a:t>
            </a:r>
          </a:p>
          <a:p>
            <a:r>
              <a:rPr lang="en-US" sz="2400" dirty="0"/>
              <a:t>       </a:t>
            </a:r>
            <a:r>
              <a:rPr lang="en-US" sz="2400" dirty="0" smtClean="0"/>
              <a:t>otherwise</a:t>
            </a:r>
            <a:r>
              <a:rPr lang="en-US" sz="2400" dirty="0"/>
              <a:t>, return 0.</a:t>
            </a:r>
          </a:p>
          <a:p>
            <a:r>
              <a:rPr lang="en-US" sz="2400" dirty="0"/>
              <a:t>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checkWeight</a:t>
            </a:r>
            <a:r>
              <a:rPr lang="en-US" sz="2400" dirty="0"/>
              <a:t>(Animal h) {</a:t>
            </a:r>
          </a:p>
          <a:p>
            <a:r>
              <a:rPr lang="en-US" sz="2400" dirty="0"/>
              <a:t>     </a:t>
            </a:r>
            <a:r>
              <a:rPr lang="en-US" sz="2400" b="1" dirty="0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( ! 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h </a:t>
            </a:r>
            <a:r>
              <a:rPr lang="en-US" sz="2400" b="1" dirty="0" err="1" smtClean="0">
                <a:solidFill>
                  <a:srgbClr val="FF0000"/>
                </a:solidFill>
              </a:rPr>
              <a:t>instanceof</a:t>
            </a:r>
            <a:r>
              <a:rPr lang="en-US" sz="2400" dirty="0" smtClean="0">
                <a:solidFill>
                  <a:srgbClr val="FF0000"/>
                </a:solidFill>
              </a:rPr>
              <a:t> Cat</a:t>
            </a:r>
            <a:r>
              <a:rPr lang="en-US" sz="2400" dirty="0" smtClean="0"/>
              <a:t>) </a:t>
            </a:r>
            <a:r>
              <a:rPr lang="en-US" sz="2400" dirty="0"/>
              <a:t>) </a:t>
            </a:r>
          </a:p>
          <a:p>
            <a:r>
              <a:rPr lang="en-US" sz="2400" dirty="0"/>
              <a:t>     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/>
              <a:t>0;</a:t>
            </a:r>
          </a:p>
          <a:p>
            <a:r>
              <a:rPr lang="en-US" sz="2400" dirty="0"/>
              <a:t>     </a:t>
            </a:r>
            <a:r>
              <a:rPr lang="en-US" sz="2400" dirty="0" smtClean="0"/>
              <a:t>/</a:t>
            </a:r>
            <a:r>
              <a:rPr lang="en-US" sz="2400" dirty="0"/>
              <a:t>/ </a:t>
            </a:r>
            <a:r>
              <a:rPr lang="en-US" sz="2400" dirty="0" smtClean="0"/>
              <a:t>{ h </a:t>
            </a:r>
            <a:r>
              <a:rPr lang="en-US" sz="2400" dirty="0"/>
              <a:t>is a </a:t>
            </a:r>
            <a:r>
              <a:rPr lang="en-US" sz="2400" dirty="0" smtClean="0"/>
              <a:t>Cat }</a:t>
            </a:r>
            <a:endParaRPr lang="en-US" sz="2400" dirty="0"/>
          </a:p>
          <a:p>
            <a:r>
              <a:rPr lang="en-US" sz="2400" dirty="0"/>
              <a:t>     </a:t>
            </a:r>
            <a:r>
              <a:rPr lang="en-US" sz="2400" dirty="0" smtClean="0"/>
              <a:t>Cat </a:t>
            </a:r>
            <a:r>
              <a:rPr lang="en-US" sz="2400" dirty="0"/>
              <a:t>c= (Cat) h </a:t>
            </a:r>
            <a:r>
              <a:rPr lang="en-US" sz="2400" dirty="0" smtClean="0"/>
              <a:t>;  </a:t>
            </a:r>
            <a:r>
              <a:rPr lang="en-US" sz="2400" dirty="0" smtClean="0">
                <a:solidFill>
                  <a:srgbClr val="FF0000"/>
                </a:solidFill>
              </a:rPr>
              <a:t>// downward cast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16002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4191000" y="4939605"/>
            <a:ext cx="4495800" cy="175432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</a:rPr>
              <a:t>&lt;object&gt;</a:t>
            </a:r>
            <a:r>
              <a:rPr lang="en-US" b="1" dirty="0" smtClean="0">
                <a:solidFill>
                  <a:srgbClr val="FF0000"/>
                </a:solidFill>
              </a:rPr>
              <a:t>   </a:t>
            </a:r>
            <a:r>
              <a:rPr lang="en-US" b="1" dirty="0" err="1" smtClean="0">
                <a:solidFill>
                  <a:srgbClr val="FF0000"/>
                </a:solidFill>
              </a:rPr>
              <a:t>instanceof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&lt;class&gt;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true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800000"/>
                </a:solidFill>
              </a:rPr>
              <a:t>object</a:t>
            </a:r>
            <a:r>
              <a:rPr lang="en-US" dirty="0" smtClean="0"/>
              <a:t> is an instance of the </a:t>
            </a:r>
            <a:r>
              <a:rPr lang="en-US" dirty="0" smtClean="0">
                <a:solidFill>
                  <a:srgbClr val="800000"/>
                </a:solidFill>
              </a:rPr>
              <a:t>class</a:t>
            </a:r>
            <a:r>
              <a:rPr lang="en-US" dirty="0" smtClean="0"/>
              <a:t> —if </a:t>
            </a:r>
            <a:r>
              <a:rPr lang="en-US" dirty="0" smtClean="0">
                <a:solidFill>
                  <a:srgbClr val="800000"/>
                </a:solidFill>
              </a:rPr>
              <a:t>object</a:t>
            </a:r>
            <a:r>
              <a:rPr lang="en-US" dirty="0" smtClean="0"/>
              <a:t> has a partition for </a:t>
            </a:r>
            <a:r>
              <a:rPr lang="en-US" dirty="0" smtClean="0">
                <a:solidFill>
                  <a:srgbClr val="800000"/>
                </a:solidFill>
              </a:rPr>
              <a:t>class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505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Function equals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153400" cy="2590800"/>
          </a:xfrm>
        </p:spPr>
        <p:txBody>
          <a:bodyPr>
            <a:norm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 sz="2400" b="1" dirty="0" smtClean="0"/>
              <a:t>public class </a:t>
            </a:r>
            <a:r>
              <a:rPr lang="en-US" sz="2400" dirty="0" smtClean="0"/>
              <a:t>Object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 smtClean="0"/>
              <a:t>    /** Return true </a:t>
            </a:r>
            <a:r>
              <a:rPr lang="en-US" sz="2400" dirty="0" err="1" smtClean="0"/>
              <a:t>iff</a:t>
            </a:r>
            <a:r>
              <a:rPr lang="en-US" sz="2400" dirty="0" smtClean="0"/>
              <a:t> this object is the same as </a:t>
            </a:r>
            <a:r>
              <a:rPr lang="en-US" sz="2400" dirty="0" err="1" smtClean="0"/>
              <a:t>ob</a:t>
            </a:r>
            <a:r>
              <a:rPr lang="en-US" sz="2400" dirty="0" smtClean="0"/>
              <a:t> */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public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equals(Object b)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 smtClean="0"/>
              <a:t>    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b="1" dirty="0" smtClean="0"/>
              <a:t>this</a:t>
            </a:r>
            <a:r>
              <a:rPr lang="en-US" sz="2400" dirty="0" smtClean="0"/>
              <a:t> == b;</a:t>
            </a:r>
            <a:endParaRPr lang="en-US" sz="2400" dirty="0"/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 smtClean="0"/>
              <a:t>   }</a:t>
            </a:r>
            <a:endParaRPr lang="en-US" sz="2400" dirty="0"/>
          </a:p>
          <a:p>
            <a:pPr marL="0" indent="0">
              <a:spcBef>
                <a:spcPts val="100"/>
              </a:spcBef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66519" y="4514672"/>
            <a:ext cx="2962470" cy="120032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x.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(y)  </a:t>
            </a:r>
            <a:r>
              <a:rPr lang="en-US" sz="2400" dirty="0" smtClean="0">
                <a:latin typeface="Times New Roman"/>
                <a:cs typeface="Times New Roman"/>
              </a:rPr>
              <a:t>is same as 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x == y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except when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 is null!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791200" y="5457765"/>
            <a:ext cx="1981200" cy="790635"/>
            <a:chOff x="3429000" y="5248275"/>
            <a:chExt cx="1981200" cy="790635"/>
          </a:xfrm>
        </p:grpSpPr>
        <p:sp>
          <p:nvSpPr>
            <p:cNvPr id="7" name="Text Box 34"/>
            <p:cNvSpPr txBox="1">
              <a:spLocks noChangeArrowheads="1"/>
            </p:cNvSpPr>
            <p:nvPr/>
          </p:nvSpPr>
          <p:spPr bwMode="auto">
            <a:xfrm>
              <a:off x="3429000" y="525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8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 </a:t>
              </a:r>
              <a:r>
                <a:rPr lang="en-US" dirty="0" smtClean="0">
                  <a:solidFill>
                    <a:srgbClr val="E41900"/>
                  </a:solidFill>
                </a:rPr>
                <a:t>?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9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0668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Object</a:t>
              </a:r>
              <a:endParaRPr lang="en-US" sz="2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114800" y="5457765"/>
            <a:ext cx="1752600" cy="790635"/>
            <a:chOff x="3505200" y="5248275"/>
            <a:chExt cx="1752600" cy="790635"/>
          </a:xfrm>
        </p:grpSpPr>
        <p:sp>
          <p:nvSpPr>
            <p:cNvPr id="11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x</a:t>
              </a:r>
            </a:p>
          </p:txBody>
        </p:sp>
        <p:sp>
          <p:nvSpPr>
            <p:cNvPr id="12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 </a:t>
              </a:r>
              <a:r>
                <a:rPr lang="en-US" dirty="0" smtClean="0">
                  <a:solidFill>
                    <a:srgbClr val="E41900"/>
                  </a:solidFill>
                </a:rPr>
                <a:t>?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13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14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Object</a:t>
              </a:r>
              <a:endParaRPr lang="en-US" sz="20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114800" y="3657600"/>
            <a:ext cx="4267200" cy="1200328"/>
          </a:xfrm>
          <a:prstGeom prst="rect">
            <a:avLst/>
          </a:prstGeom>
          <a:solidFill>
            <a:srgbClr val="F8DFF0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This gives a null-pointer exception: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      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null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.equals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(y) 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441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Overriding function equals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7162800" cy="1447800"/>
          </a:xfrm>
        </p:spPr>
        <p:txBody>
          <a:bodyPr>
            <a:norm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Override function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equals</a:t>
            </a:r>
            <a:r>
              <a:rPr lang="en-US" sz="2400" dirty="0" smtClean="0">
                <a:latin typeface="Times New Roman"/>
                <a:cs typeface="Times New Roman"/>
              </a:rPr>
              <a:t> in a class to give meaning to: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“these two (possibly different) objects of the class have the same values in some of their fields”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2006" y="3276600"/>
            <a:ext cx="6495594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 those who are mathematically inclined, like any equality function, </a:t>
            </a:r>
            <a:r>
              <a:rPr lang="en-US" sz="2400" dirty="0" smtClean="0">
                <a:solidFill>
                  <a:srgbClr val="800000"/>
                </a:solidFill>
              </a:rPr>
              <a:t>equals</a:t>
            </a:r>
            <a:r>
              <a:rPr lang="en-US" sz="2400" dirty="0" smtClean="0"/>
              <a:t> should be reflexive, symmetric, and transitive.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724400"/>
            <a:ext cx="7301398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Reflexive</a:t>
            </a:r>
            <a:r>
              <a:rPr lang="en-US" sz="2400" dirty="0" smtClean="0">
                <a:latin typeface="Times New Roman"/>
                <a:cs typeface="Times New Roman"/>
              </a:rPr>
              <a:t>: </a:t>
            </a:r>
            <a:r>
              <a:rPr lang="en-US" sz="2400" dirty="0" err="1" smtClean="0">
                <a:latin typeface="Times New Roman"/>
                <a:cs typeface="Times New Roman"/>
              </a:rPr>
              <a:t>b.equals</a:t>
            </a:r>
            <a:r>
              <a:rPr lang="en-US" sz="2400" dirty="0" smtClean="0">
                <a:latin typeface="Times New Roman"/>
                <a:cs typeface="Times New Roman"/>
              </a:rPr>
              <a:t>(b)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Symmetric</a:t>
            </a:r>
            <a:r>
              <a:rPr lang="en-US" sz="2400" dirty="0" smtClean="0">
                <a:latin typeface="Times New Roman"/>
                <a:cs typeface="Times New Roman"/>
              </a:rPr>
              <a:t>: </a:t>
            </a:r>
            <a:r>
              <a:rPr lang="en-US" sz="2400" dirty="0" err="1" smtClean="0">
                <a:latin typeface="Times New Roman"/>
                <a:cs typeface="Times New Roman"/>
              </a:rPr>
              <a:t>b.equals</a:t>
            </a:r>
            <a:r>
              <a:rPr lang="en-US" sz="2400" dirty="0" smtClean="0">
                <a:latin typeface="Times New Roman"/>
                <a:cs typeface="Times New Roman"/>
              </a:rPr>
              <a:t>(c)  =  </a:t>
            </a:r>
            <a:r>
              <a:rPr lang="en-US" sz="2400" dirty="0" err="1" smtClean="0">
                <a:latin typeface="Times New Roman"/>
                <a:cs typeface="Times New Roman"/>
              </a:rPr>
              <a:t>c.equals</a:t>
            </a:r>
            <a:r>
              <a:rPr lang="en-US" sz="2400" dirty="0" smtClean="0">
                <a:latin typeface="Times New Roman"/>
                <a:cs typeface="Times New Roman"/>
              </a:rPr>
              <a:t>(b)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Transitive</a:t>
            </a:r>
            <a:r>
              <a:rPr lang="en-US" sz="2400" dirty="0" smtClean="0">
                <a:latin typeface="Times New Roman"/>
                <a:cs typeface="Times New Roman"/>
              </a:rPr>
              <a:t>: if </a:t>
            </a:r>
            <a:r>
              <a:rPr lang="en-US" sz="2400" dirty="0" err="1" smtClean="0">
                <a:latin typeface="Times New Roman"/>
                <a:cs typeface="Times New Roman"/>
              </a:rPr>
              <a:t>b.equals</a:t>
            </a:r>
            <a:r>
              <a:rPr lang="en-US" sz="2400" dirty="0" smtClean="0">
                <a:latin typeface="Times New Roman"/>
                <a:cs typeface="Times New Roman"/>
              </a:rPr>
              <a:t>(c) and </a:t>
            </a:r>
            <a:r>
              <a:rPr lang="en-US" sz="2400" dirty="0" err="1" smtClean="0">
                <a:latin typeface="Times New Roman"/>
                <a:cs typeface="Times New Roman"/>
              </a:rPr>
              <a:t>c.equals</a:t>
            </a:r>
            <a:r>
              <a:rPr lang="en-US" sz="2400" dirty="0" smtClean="0">
                <a:latin typeface="Times New Roman"/>
                <a:cs typeface="Times New Roman"/>
              </a:rPr>
              <a:t>(d), then </a:t>
            </a:r>
            <a:r>
              <a:rPr lang="en-US" sz="2400" dirty="0" err="1" smtClean="0">
                <a:latin typeface="Times New Roman"/>
                <a:cs typeface="Times New Roman"/>
              </a:rPr>
              <a:t>b.equals</a:t>
            </a:r>
            <a:r>
              <a:rPr lang="en-US" sz="2400" dirty="0" smtClean="0">
                <a:latin typeface="Times New Roman"/>
                <a:cs typeface="Times New Roman"/>
              </a:rPr>
              <a:t>(d)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34417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Function equals in class Animal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791200" y="990600"/>
            <a:ext cx="2895600" cy="4495800"/>
            <a:chOff x="3744" y="720"/>
            <a:chExt cx="1824" cy="2832"/>
          </a:xfrm>
        </p:grpSpPr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3744" y="1680"/>
              <a:ext cx="1824" cy="291"/>
              <a:chOff x="3744" y="1360"/>
              <a:chExt cx="1824" cy="291"/>
            </a:xfrm>
          </p:grpSpPr>
          <p:sp>
            <p:nvSpPr>
              <p:cNvPr id="20" name="Text Box 8"/>
              <p:cNvSpPr txBox="1">
                <a:spLocks noChangeArrowheads="1"/>
              </p:cNvSpPr>
              <p:nvPr/>
            </p:nvSpPr>
            <p:spPr bwMode="auto">
              <a:xfrm>
                <a:off x="4752" y="1360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Animal</a:t>
                </a:r>
              </a:p>
            </p:txBody>
          </p:sp>
          <p:sp>
            <p:nvSpPr>
              <p:cNvPr id="21" name="Line 39"/>
              <p:cNvSpPr>
                <a:spLocks noChangeShapeType="1"/>
              </p:cNvSpPr>
              <p:nvPr/>
            </p:nvSpPr>
            <p:spPr bwMode="auto">
              <a:xfrm>
                <a:off x="3744" y="1360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3744" y="720"/>
              <a:ext cx="1824" cy="2832"/>
              <a:chOff x="3744" y="368"/>
              <a:chExt cx="1824" cy="2832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3744" y="672"/>
                <a:ext cx="1824" cy="2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3744" y="36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</a:p>
            </p:txBody>
          </p: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3792" y="1616"/>
                <a:ext cx="1776" cy="1318"/>
                <a:chOff x="3792" y="1616"/>
                <a:chExt cx="1776" cy="1318"/>
              </a:xfrm>
            </p:grpSpPr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792" y="1616"/>
                  <a:ext cx="1776" cy="13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ts val="1200"/>
                    </a:spcBef>
                  </a:pPr>
                  <a:r>
                    <a:rPr lang="en-US" dirty="0"/>
                    <a:t>n</a:t>
                  </a:r>
                  <a:r>
                    <a:rPr lang="en-US" dirty="0" smtClean="0"/>
                    <a:t>ame          age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smtClean="0"/>
                    <a:t>equals()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</a:t>
                  </a:r>
                </a:p>
                <a:p>
                  <a:pPr>
                    <a:spcBef>
                      <a:spcPts val="1200"/>
                    </a:spcBef>
                  </a:pPr>
                  <a:r>
                    <a:rPr lang="en-US" dirty="0" smtClean="0"/>
                    <a:t>…</a:t>
                  </a:r>
                  <a:endParaRPr lang="en-US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5088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4320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11" name="Text Box 40"/>
              <p:cNvSpPr txBox="1">
                <a:spLocks noChangeArrowheads="1"/>
              </p:cNvSpPr>
              <p:nvPr/>
            </p:nvSpPr>
            <p:spPr bwMode="auto">
              <a:xfrm>
                <a:off x="4752" y="672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Object</a:t>
                </a:r>
              </a:p>
            </p:txBody>
          </p:sp>
          <p:sp>
            <p:nvSpPr>
              <p:cNvPr id="12" name="Text Box 41"/>
              <p:cNvSpPr txBox="1">
                <a:spLocks noChangeArrowheads="1"/>
              </p:cNvSpPr>
              <p:nvPr/>
            </p:nvSpPr>
            <p:spPr bwMode="auto">
              <a:xfrm>
                <a:off x="3888" y="1008"/>
                <a:ext cx="13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equals(Object)</a:t>
                </a:r>
              </a:p>
            </p:txBody>
          </p:sp>
        </p:grpSp>
      </p:grp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28600" y="1600200"/>
            <a:ext cx="5334000" cy="3939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Animal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</a:t>
            </a:r>
            <a:r>
              <a:rPr lang="ja-JP" altLang="en-US" sz="2400" dirty="0">
                <a:latin typeface="Times New Roman"/>
                <a:cs typeface="Times New Roman"/>
              </a:rPr>
              <a:t>“</a:t>
            </a:r>
            <a:r>
              <a:rPr lang="en-US" altLang="ja-JP" sz="2400" dirty="0">
                <a:latin typeface="Times New Roman"/>
                <a:cs typeface="Times New Roman"/>
              </a:rPr>
              <a:t>h is an Animal with the same</a:t>
            </a:r>
            <a:br>
              <a:rPr lang="en-US" altLang="ja-JP" sz="2400" dirty="0">
                <a:latin typeface="Times New Roman"/>
                <a:cs typeface="Times New Roman"/>
              </a:rPr>
            </a:br>
            <a:r>
              <a:rPr lang="en-US" altLang="ja-JP" sz="2400" dirty="0">
                <a:latin typeface="Times New Roman"/>
                <a:cs typeface="Times New Roman"/>
              </a:rPr>
              <a:t>        </a:t>
            </a:r>
            <a:r>
              <a:rPr lang="en-US" altLang="ja-JP" sz="2400" dirty="0" smtClean="0">
                <a:latin typeface="Times New Roman"/>
                <a:cs typeface="Times New Roman"/>
              </a:rPr>
              <a:t>values </a:t>
            </a:r>
            <a:r>
              <a:rPr lang="en-US" altLang="ja-JP" sz="2400" dirty="0">
                <a:latin typeface="Times New Roman"/>
                <a:cs typeface="Times New Roman"/>
              </a:rPr>
              <a:t>in its fields as this </a:t>
            </a:r>
            <a:r>
              <a:rPr lang="en-US" altLang="ja-JP" sz="2400" dirty="0" smtClean="0">
                <a:latin typeface="Times New Roman"/>
                <a:cs typeface="Times New Roman"/>
              </a:rPr>
              <a:t>Animal” </a:t>
            </a:r>
            <a:r>
              <a:rPr lang="en-US" altLang="ja-JP" sz="2400" dirty="0">
                <a:latin typeface="Times New Roman"/>
                <a:cs typeface="Times New Roman"/>
              </a:rPr>
              <a:t>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boolean</a:t>
            </a:r>
            <a:r>
              <a:rPr lang="en-US" sz="2400" dirty="0">
                <a:latin typeface="Times New Roman"/>
                <a:cs typeface="Times New Roman"/>
              </a:rPr>
              <a:t> equals (Object h) {</a:t>
            </a: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         if</a:t>
            </a:r>
            <a:r>
              <a:rPr lang="en-US" sz="2400" dirty="0">
                <a:latin typeface="Times New Roman"/>
                <a:cs typeface="Times New Roman"/>
              </a:rPr>
              <a:t> (!(h </a:t>
            </a:r>
            <a:r>
              <a:rPr lang="en-US" sz="2400" b="1" dirty="0" err="1">
                <a:latin typeface="Times New Roman"/>
                <a:cs typeface="Times New Roman"/>
              </a:rPr>
              <a:t>instanceof</a:t>
            </a:r>
            <a:r>
              <a:rPr lang="en-US" sz="2400" dirty="0">
                <a:latin typeface="Times New Roman"/>
                <a:cs typeface="Times New Roman"/>
              </a:rPr>
              <a:t> Animal)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  </a:t>
            </a:r>
            <a:r>
              <a:rPr lang="en-US" sz="2400" b="1" dirty="0" smtClean="0">
                <a:latin typeface="Times New Roman"/>
                <a:cs typeface="Times New Roman"/>
              </a:rPr>
              <a:t>return </a:t>
            </a:r>
            <a:r>
              <a:rPr lang="en-US" sz="2400" b="1" dirty="0">
                <a:latin typeface="Times New Roman"/>
                <a:cs typeface="Times New Roman"/>
              </a:rPr>
              <a:t>false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Animal </a:t>
            </a:r>
            <a:r>
              <a:rPr lang="en-US" sz="2400" dirty="0" err="1">
                <a:latin typeface="Times New Roman"/>
                <a:cs typeface="Times New Roman"/>
              </a:rPr>
              <a:t>ob</a:t>
            </a:r>
            <a:r>
              <a:rPr lang="en-US" sz="2400" dirty="0">
                <a:latin typeface="Times New Roman"/>
                <a:cs typeface="Times New Roman"/>
              </a:rPr>
              <a:t>= (Animal) h;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</a:t>
            </a:r>
            <a:r>
              <a:rPr lang="en-US" sz="2400" b="1" dirty="0">
                <a:latin typeface="Times New Roman"/>
                <a:cs typeface="Times New Roman"/>
              </a:rPr>
              <a:t>return </a:t>
            </a:r>
            <a:r>
              <a:rPr lang="en-US" sz="2400" dirty="0" err="1">
                <a:latin typeface="Times New Roman"/>
                <a:cs typeface="Times New Roman"/>
              </a:rPr>
              <a:t>name.equals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ob.name</a:t>
            </a:r>
            <a:r>
              <a:rPr lang="en-US" sz="2400" dirty="0">
                <a:latin typeface="Times New Roman"/>
                <a:cs typeface="Times New Roman"/>
              </a:rPr>
              <a:t>)  </a:t>
            </a:r>
            <a:r>
              <a:rPr lang="en-US" sz="2400" dirty="0" smtClean="0">
                <a:latin typeface="Times New Roman"/>
                <a:cs typeface="Times New Roman"/>
              </a:rPr>
              <a:t>&amp;</a:t>
            </a:r>
            <a:r>
              <a:rPr lang="en-US" sz="2400" dirty="0">
                <a:latin typeface="Times New Roman"/>
                <a:cs typeface="Times New Roman"/>
              </a:rPr>
              <a:t>&amp;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     age == </a:t>
            </a:r>
            <a:r>
              <a:rPr lang="en-US" sz="2400" dirty="0" err="1">
                <a:latin typeface="Times New Roman"/>
                <a:cs typeface="Times New Roman"/>
              </a:rPr>
              <a:t>ob.age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19800" y="2514600"/>
            <a:ext cx="1381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Times New Roman"/>
                <a:cs typeface="Times New Roman"/>
              </a:rPr>
              <a:t>toString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09600" y="3657600"/>
            <a:ext cx="7685868" cy="2895600"/>
            <a:chOff x="609600" y="3657600"/>
            <a:chExt cx="7685868" cy="2895600"/>
          </a:xfrm>
        </p:grpSpPr>
        <p:sp>
          <p:nvSpPr>
            <p:cNvPr id="24" name="TextBox 23"/>
            <p:cNvSpPr txBox="1"/>
            <p:nvPr/>
          </p:nvSpPr>
          <p:spPr>
            <a:xfrm>
              <a:off x="609600" y="5722203"/>
              <a:ext cx="7685868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1. Because of </a:t>
              </a:r>
              <a:r>
                <a:rPr lang="en-US" sz="2400" dirty="0" smtClean="0">
                  <a:solidFill>
                    <a:srgbClr val="FF0000"/>
                  </a:solidFill>
                </a:rPr>
                <a:t>h is an Animal</a:t>
              </a:r>
              <a:r>
                <a:rPr lang="en-US" sz="2400" dirty="0" smtClean="0"/>
                <a:t> in spec,</a:t>
              </a:r>
            </a:p>
            <a:p>
              <a:r>
                <a:rPr lang="en-US" sz="2400" dirty="0" smtClean="0"/>
                <a:t>    need the test </a:t>
              </a:r>
              <a:r>
                <a:rPr lang="en-US" sz="2400" dirty="0" smtClean="0">
                  <a:solidFill>
                    <a:srgbClr val="FF0000"/>
                  </a:solidFill>
                </a:rPr>
                <a:t>h </a:t>
              </a:r>
              <a:r>
                <a:rPr lang="en-US" sz="2400" b="1" dirty="0" err="1" smtClean="0">
                  <a:solidFill>
                    <a:srgbClr val="FF0000"/>
                  </a:solidFill>
                </a:rPr>
                <a:t>instanceof</a:t>
              </a:r>
              <a:r>
                <a:rPr lang="en-US" sz="2400" dirty="0" smtClean="0">
                  <a:solidFill>
                    <a:srgbClr val="FF0000"/>
                  </a:solidFill>
                </a:rPr>
                <a:t> Animal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1447800" y="3657600"/>
              <a:ext cx="25908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895600" y="3657600"/>
              <a:ext cx="533400" cy="25908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7507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Function equals in class Animal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791200" y="990600"/>
            <a:ext cx="2895600" cy="4495800"/>
            <a:chOff x="3744" y="720"/>
            <a:chExt cx="1824" cy="2832"/>
          </a:xfrm>
        </p:grpSpPr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3744" y="1680"/>
              <a:ext cx="1824" cy="291"/>
              <a:chOff x="3744" y="1360"/>
              <a:chExt cx="1824" cy="291"/>
            </a:xfrm>
          </p:grpSpPr>
          <p:sp>
            <p:nvSpPr>
              <p:cNvPr id="20" name="Text Box 8"/>
              <p:cNvSpPr txBox="1">
                <a:spLocks noChangeArrowheads="1"/>
              </p:cNvSpPr>
              <p:nvPr/>
            </p:nvSpPr>
            <p:spPr bwMode="auto">
              <a:xfrm>
                <a:off x="4752" y="1360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Animal</a:t>
                </a:r>
              </a:p>
            </p:txBody>
          </p:sp>
          <p:sp>
            <p:nvSpPr>
              <p:cNvPr id="21" name="Line 39"/>
              <p:cNvSpPr>
                <a:spLocks noChangeShapeType="1"/>
              </p:cNvSpPr>
              <p:nvPr/>
            </p:nvSpPr>
            <p:spPr bwMode="auto">
              <a:xfrm>
                <a:off x="3744" y="1360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3744" y="720"/>
              <a:ext cx="1824" cy="2832"/>
              <a:chOff x="3744" y="368"/>
              <a:chExt cx="1824" cy="2832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3744" y="672"/>
                <a:ext cx="1824" cy="2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3744" y="36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</a:p>
            </p:txBody>
          </p: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3792" y="1616"/>
                <a:ext cx="1776" cy="1318"/>
                <a:chOff x="3792" y="1616"/>
                <a:chExt cx="1776" cy="1318"/>
              </a:xfrm>
            </p:grpSpPr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792" y="1616"/>
                  <a:ext cx="1776" cy="13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ts val="1200"/>
                    </a:spcBef>
                  </a:pPr>
                  <a:r>
                    <a:rPr lang="en-US" dirty="0"/>
                    <a:t>n</a:t>
                  </a:r>
                  <a:r>
                    <a:rPr lang="en-US" dirty="0" smtClean="0"/>
                    <a:t>ame          age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smtClean="0"/>
                    <a:t>equals()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</a:t>
                  </a:r>
                </a:p>
                <a:p>
                  <a:pPr>
                    <a:spcBef>
                      <a:spcPts val="1200"/>
                    </a:spcBef>
                  </a:pPr>
                  <a:r>
                    <a:rPr lang="en-US" dirty="0" smtClean="0"/>
                    <a:t>…</a:t>
                  </a:r>
                  <a:endParaRPr lang="en-US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5088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4320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11" name="Text Box 40"/>
              <p:cNvSpPr txBox="1">
                <a:spLocks noChangeArrowheads="1"/>
              </p:cNvSpPr>
              <p:nvPr/>
            </p:nvSpPr>
            <p:spPr bwMode="auto">
              <a:xfrm>
                <a:off x="4752" y="672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Object</a:t>
                </a:r>
              </a:p>
            </p:txBody>
          </p:sp>
          <p:sp>
            <p:nvSpPr>
              <p:cNvPr id="12" name="Text Box 41"/>
              <p:cNvSpPr txBox="1">
                <a:spLocks noChangeArrowheads="1"/>
              </p:cNvSpPr>
              <p:nvPr/>
            </p:nvSpPr>
            <p:spPr bwMode="auto">
              <a:xfrm>
                <a:off x="3888" y="1008"/>
                <a:ext cx="13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equals(Object)</a:t>
                </a:r>
              </a:p>
            </p:txBody>
          </p:sp>
        </p:grpSp>
      </p:grp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28600" y="1600200"/>
            <a:ext cx="5334000" cy="3939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Animal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</a:t>
            </a:r>
            <a:r>
              <a:rPr lang="ja-JP" altLang="en-US" sz="2400" dirty="0">
                <a:latin typeface="Times New Roman"/>
                <a:cs typeface="Times New Roman"/>
              </a:rPr>
              <a:t>“</a:t>
            </a:r>
            <a:r>
              <a:rPr lang="en-US" altLang="ja-JP" sz="2400" dirty="0">
                <a:latin typeface="Times New Roman"/>
                <a:cs typeface="Times New Roman"/>
              </a:rPr>
              <a:t>h is an Animal with the same</a:t>
            </a:r>
            <a:br>
              <a:rPr lang="en-US" altLang="ja-JP" sz="2400" dirty="0">
                <a:latin typeface="Times New Roman"/>
                <a:cs typeface="Times New Roman"/>
              </a:rPr>
            </a:br>
            <a:r>
              <a:rPr lang="en-US" altLang="ja-JP" sz="2400" dirty="0">
                <a:latin typeface="Times New Roman"/>
                <a:cs typeface="Times New Roman"/>
              </a:rPr>
              <a:t>        </a:t>
            </a:r>
            <a:r>
              <a:rPr lang="en-US" altLang="ja-JP" sz="2400" dirty="0" smtClean="0">
                <a:latin typeface="Times New Roman"/>
                <a:cs typeface="Times New Roman"/>
              </a:rPr>
              <a:t>values </a:t>
            </a:r>
            <a:r>
              <a:rPr lang="en-US" altLang="ja-JP" sz="2400" dirty="0">
                <a:latin typeface="Times New Roman"/>
                <a:cs typeface="Times New Roman"/>
              </a:rPr>
              <a:t>in its fields as this </a:t>
            </a:r>
            <a:r>
              <a:rPr lang="en-US" altLang="ja-JP" sz="2400" dirty="0" smtClean="0">
                <a:latin typeface="Times New Roman"/>
                <a:cs typeface="Times New Roman"/>
              </a:rPr>
              <a:t>Animal” </a:t>
            </a:r>
            <a:r>
              <a:rPr lang="en-US" altLang="ja-JP" sz="2400" dirty="0">
                <a:latin typeface="Times New Roman"/>
                <a:cs typeface="Times New Roman"/>
              </a:rPr>
              <a:t>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boolean</a:t>
            </a:r>
            <a:r>
              <a:rPr lang="en-US" sz="2400" dirty="0">
                <a:latin typeface="Times New Roman"/>
                <a:cs typeface="Times New Roman"/>
              </a:rPr>
              <a:t> equals (Object h) {</a:t>
            </a: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         if</a:t>
            </a:r>
            <a:r>
              <a:rPr lang="en-US" sz="2400" dirty="0">
                <a:latin typeface="Times New Roman"/>
                <a:cs typeface="Times New Roman"/>
              </a:rPr>
              <a:t> (!(h </a:t>
            </a:r>
            <a:r>
              <a:rPr lang="en-US" sz="2400" b="1" dirty="0" err="1">
                <a:latin typeface="Times New Roman"/>
                <a:cs typeface="Times New Roman"/>
              </a:rPr>
              <a:t>instanceof</a:t>
            </a:r>
            <a:r>
              <a:rPr lang="en-US" sz="2400" dirty="0">
                <a:latin typeface="Times New Roman"/>
                <a:cs typeface="Times New Roman"/>
              </a:rPr>
              <a:t> Animal)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  </a:t>
            </a:r>
            <a:r>
              <a:rPr lang="en-US" sz="2400" b="1" dirty="0" smtClean="0">
                <a:latin typeface="Times New Roman"/>
                <a:cs typeface="Times New Roman"/>
              </a:rPr>
              <a:t>return </a:t>
            </a:r>
            <a:r>
              <a:rPr lang="en-US" sz="2400" b="1" dirty="0">
                <a:latin typeface="Times New Roman"/>
                <a:cs typeface="Times New Roman"/>
              </a:rPr>
              <a:t>false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Animal </a:t>
            </a:r>
            <a:r>
              <a:rPr lang="en-US" sz="2400" dirty="0" err="1">
                <a:latin typeface="Times New Roman"/>
                <a:cs typeface="Times New Roman"/>
              </a:rPr>
              <a:t>ob</a:t>
            </a:r>
            <a:r>
              <a:rPr lang="en-US" sz="2400" dirty="0">
                <a:latin typeface="Times New Roman"/>
                <a:cs typeface="Times New Roman"/>
              </a:rPr>
              <a:t>= (Animal) h;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</a:t>
            </a:r>
            <a:r>
              <a:rPr lang="en-US" sz="2400" b="1" dirty="0">
                <a:latin typeface="Times New Roman"/>
                <a:cs typeface="Times New Roman"/>
              </a:rPr>
              <a:t>return </a:t>
            </a:r>
            <a:r>
              <a:rPr lang="en-US" sz="2400" dirty="0" err="1">
                <a:latin typeface="Times New Roman"/>
                <a:cs typeface="Times New Roman"/>
              </a:rPr>
              <a:t>name.equals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ob.name</a:t>
            </a:r>
            <a:r>
              <a:rPr lang="en-US" sz="2400" dirty="0">
                <a:latin typeface="Times New Roman"/>
                <a:cs typeface="Times New Roman"/>
              </a:rPr>
              <a:t>)  </a:t>
            </a:r>
            <a:r>
              <a:rPr lang="en-US" sz="2400" dirty="0" smtClean="0">
                <a:latin typeface="Times New Roman"/>
                <a:cs typeface="Times New Roman"/>
              </a:rPr>
              <a:t>&amp;</a:t>
            </a:r>
            <a:r>
              <a:rPr lang="en-US" sz="2400" dirty="0">
                <a:latin typeface="Times New Roman"/>
                <a:cs typeface="Times New Roman"/>
              </a:rPr>
              <a:t>&amp;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     age == </a:t>
            </a:r>
            <a:r>
              <a:rPr lang="en-US" sz="2400" dirty="0" err="1">
                <a:latin typeface="Times New Roman"/>
                <a:cs typeface="Times New Roman"/>
              </a:rPr>
              <a:t>ob.age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19800" y="2514600"/>
            <a:ext cx="1381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Times New Roman"/>
                <a:cs typeface="Times New Roman"/>
              </a:rPr>
              <a:t>toString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066800" y="4419600"/>
            <a:ext cx="2895600" cy="0"/>
          </a:xfrm>
          <a:prstGeom prst="line">
            <a:avLst/>
          </a:prstGeom>
          <a:ln w="317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533400" y="3429000"/>
            <a:ext cx="7685868" cy="3116997"/>
            <a:chOff x="533400" y="3429000"/>
            <a:chExt cx="7685868" cy="3116997"/>
          </a:xfrm>
        </p:grpSpPr>
        <p:sp>
          <p:nvSpPr>
            <p:cNvPr id="24" name="TextBox 23"/>
            <p:cNvSpPr txBox="1"/>
            <p:nvPr/>
          </p:nvSpPr>
          <p:spPr>
            <a:xfrm>
              <a:off x="533400" y="5715000"/>
              <a:ext cx="7685868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2</a:t>
              </a:r>
              <a:r>
                <a:rPr lang="en-US" sz="2400" dirty="0" smtClean="0"/>
                <a:t>. In order to be able to reference fields in partition </a:t>
              </a:r>
              <a:r>
                <a:rPr lang="en-US" sz="2400" dirty="0" smtClean="0">
                  <a:solidFill>
                    <a:srgbClr val="800000"/>
                  </a:solidFill>
                </a:rPr>
                <a:t>Animal</a:t>
              </a:r>
              <a:r>
                <a:rPr lang="en-US" sz="2400" dirty="0" smtClean="0"/>
                <a:t>,</a:t>
              </a:r>
            </a:p>
            <a:p>
              <a:r>
                <a:rPr lang="en-US" sz="2400" dirty="0">
                  <a:solidFill>
                    <a:srgbClr val="FF0000"/>
                  </a:solidFill>
                </a:rPr>
                <a:t> </a:t>
              </a:r>
              <a:r>
                <a:rPr lang="en-US" sz="2400" dirty="0" smtClean="0">
                  <a:solidFill>
                    <a:srgbClr val="FF0000"/>
                  </a:solidFill>
                </a:rPr>
                <a:t>   need to cast h to Animal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2895600" y="4419600"/>
              <a:ext cx="533400" cy="18288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162800" y="3429000"/>
              <a:ext cx="152400" cy="24384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50338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Function equals in class Animal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791200" y="990600"/>
            <a:ext cx="2895600" cy="4495800"/>
            <a:chOff x="3744" y="720"/>
            <a:chExt cx="1824" cy="2832"/>
          </a:xfrm>
        </p:grpSpPr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3744" y="1680"/>
              <a:ext cx="1824" cy="291"/>
              <a:chOff x="3744" y="1360"/>
              <a:chExt cx="1824" cy="291"/>
            </a:xfrm>
          </p:grpSpPr>
          <p:sp>
            <p:nvSpPr>
              <p:cNvPr id="20" name="Text Box 8"/>
              <p:cNvSpPr txBox="1">
                <a:spLocks noChangeArrowheads="1"/>
              </p:cNvSpPr>
              <p:nvPr/>
            </p:nvSpPr>
            <p:spPr bwMode="auto">
              <a:xfrm>
                <a:off x="4752" y="1360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Animal</a:t>
                </a:r>
              </a:p>
            </p:txBody>
          </p:sp>
          <p:sp>
            <p:nvSpPr>
              <p:cNvPr id="21" name="Line 39"/>
              <p:cNvSpPr>
                <a:spLocks noChangeShapeType="1"/>
              </p:cNvSpPr>
              <p:nvPr/>
            </p:nvSpPr>
            <p:spPr bwMode="auto">
              <a:xfrm>
                <a:off x="3744" y="1360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3744" y="720"/>
              <a:ext cx="1824" cy="2832"/>
              <a:chOff x="3744" y="368"/>
              <a:chExt cx="1824" cy="2832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3744" y="672"/>
                <a:ext cx="1824" cy="2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3744" y="36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</a:p>
            </p:txBody>
          </p: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3792" y="1616"/>
                <a:ext cx="1776" cy="1318"/>
                <a:chOff x="3792" y="1616"/>
                <a:chExt cx="1776" cy="1318"/>
              </a:xfrm>
            </p:grpSpPr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792" y="1616"/>
                  <a:ext cx="1776" cy="13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ts val="1200"/>
                    </a:spcBef>
                  </a:pPr>
                  <a:r>
                    <a:rPr lang="en-US" dirty="0"/>
                    <a:t>n</a:t>
                  </a:r>
                  <a:r>
                    <a:rPr lang="en-US" dirty="0" smtClean="0"/>
                    <a:t>ame          age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smtClean="0"/>
                    <a:t>equals()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</a:t>
                  </a:r>
                </a:p>
                <a:p>
                  <a:pPr>
                    <a:spcBef>
                      <a:spcPts val="1200"/>
                    </a:spcBef>
                  </a:pPr>
                  <a:r>
                    <a:rPr lang="en-US" dirty="0" smtClean="0"/>
                    <a:t>…</a:t>
                  </a:r>
                  <a:endParaRPr lang="en-US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5088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4320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11" name="Text Box 40"/>
              <p:cNvSpPr txBox="1">
                <a:spLocks noChangeArrowheads="1"/>
              </p:cNvSpPr>
              <p:nvPr/>
            </p:nvSpPr>
            <p:spPr bwMode="auto">
              <a:xfrm>
                <a:off x="4752" y="672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Object</a:t>
                </a:r>
              </a:p>
            </p:txBody>
          </p:sp>
          <p:sp>
            <p:nvSpPr>
              <p:cNvPr id="12" name="Text Box 41"/>
              <p:cNvSpPr txBox="1">
                <a:spLocks noChangeArrowheads="1"/>
              </p:cNvSpPr>
              <p:nvPr/>
            </p:nvSpPr>
            <p:spPr bwMode="auto">
              <a:xfrm>
                <a:off x="3888" y="1008"/>
                <a:ext cx="13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equals(Object)</a:t>
                </a:r>
              </a:p>
            </p:txBody>
          </p:sp>
        </p:grpSp>
      </p:grp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28600" y="1600200"/>
            <a:ext cx="5334000" cy="3939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Animal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</a:t>
            </a:r>
            <a:r>
              <a:rPr lang="ja-JP" altLang="en-US" sz="2400" dirty="0">
                <a:latin typeface="Times New Roman"/>
                <a:cs typeface="Times New Roman"/>
              </a:rPr>
              <a:t>“</a:t>
            </a:r>
            <a:r>
              <a:rPr lang="en-US" altLang="ja-JP" sz="2400" dirty="0">
                <a:latin typeface="Times New Roman"/>
                <a:cs typeface="Times New Roman"/>
              </a:rPr>
              <a:t>h is an Animal with the same</a:t>
            </a:r>
            <a:br>
              <a:rPr lang="en-US" altLang="ja-JP" sz="2400" dirty="0">
                <a:latin typeface="Times New Roman"/>
                <a:cs typeface="Times New Roman"/>
              </a:rPr>
            </a:br>
            <a:r>
              <a:rPr lang="en-US" altLang="ja-JP" sz="2400" dirty="0">
                <a:latin typeface="Times New Roman"/>
                <a:cs typeface="Times New Roman"/>
              </a:rPr>
              <a:t>        </a:t>
            </a:r>
            <a:r>
              <a:rPr lang="en-US" altLang="ja-JP" sz="2400" dirty="0" smtClean="0">
                <a:latin typeface="Times New Roman"/>
                <a:cs typeface="Times New Roman"/>
              </a:rPr>
              <a:t>values </a:t>
            </a:r>
            <a:r>
              <a:rPr lang="en-US" altLang="ja-JP" sz="2400" dirty="0">
                <a:latin typeface="Times New Roman"/>
                <a:cs typeface="Times New Roman"/>
              </a:rPr>
              <a:t>in its fields as this </a:t>
            </a:r>
            <a:r>
              <a:rPr lang="en-US" altLang="ja-JP" sz="2400" dirty="0" smtClean="0">
                <a:latin typeface="Times New Roman"/>
                <a:cs typeface="Times New Roman"/>
              </a:rPr>
              <a:t>Animal” </a:t>
            </a:r>
            <a:r>
              <a:rPr lang="en-US" altLang="ja-JP" sz="2400" dirty="0">
                <a:latin typeface="Times New Roman"/>
                <a:cs typeface="Times New Roman"/>
              </a:rPr>
              <a:t>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boolean</a:t>
            </a:r>
            <a:r>
              <a:rPr lang="en-US" sz="2400" dirty="0">
                <a:latin typeface="Times New Roman"/>
                <a:cs typeface="Times New Roman"/>
              </a:rPr>
              <a:t> equals (Object h) {</a:t>
            </a: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         if</a:t>
            </a:r>
            <a:r>
              <a:rPr lang="en-US" sz="2400" dirty="0">
                <a:latin typeface="Times New Roman"/>
                <a:cs typeface="Times New Roman"/>
              </a:rPr>
              <a:t> (!(h </a:t>
            </a:r>
            <a:r>
              <a:rPr lang="en-US" sz="2400" b="1" dirty="0" err="1">
                <a:latin typeface="Times New Roman"/>
                <a:cs typeface="Times New Roman"/>
              </a:rPr>
              <a:t>instanceof</a:t>
            </a:r>
            <a:r>
              <a:rPr lang="en-US" sz="2400" dirty="0">
                <a:latin typeface="Times New Roman"/>
                <a:cs typeface="Times New Roman"/>
              </a:rPr>
              <a:t> Animal)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  </a:t>
            </a:r>
            <a:r>
              <a:rPr lang="en-US" sz="2400" b="1" dirty="0" smtClean="0">
                <a:latin typeface="Times New Roman"/>
                <a:cs typeface="Times New Roman"/>
              </a:rPr>
              <a:t>return </a:t>
            </a:r>
            <a:r>
              <a:rPr lang="en-US" sz="2400" b="1" dirty="0">
                <a:latin typeface="Times New Roman"/>
                <a:cs typeface="Times New Roman"/>
              </a:rPr>
              <a:t>false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Animal </a:t>
            </a:r>
            <a:r>
              <a:rPr lang="en-US" sz="2400" dirty="0" err="1">
                <a:latin typeface="Times New Roman"/>
                <a:cs typeface="Times New Roman"/>
              </a:rPr>
              <a:t>ob</a:t>
            </a:r>
            <a:r>
              <a:rPr lang="en-US" sz="2400" dirty="0">
                <a:latin typeface="Times New Roman"/>
                <a:cs typeface="Times New Roman"/>
              </a:rPr>
              <a:t>= (Animal) h;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</a:t>
            </a:r>
            <a:r>
              <a:rPr lang="en-US" sz="2400" b="1" dirty="0">
                <a:latin typeface="Times New Roman"/>
                <a:cs typeface="Times New Roman"/>
              </a:rPr>
              <a:t>return </a:t>
            </a:r>
            <a:r>
              <a:rPr lang="en-US" sz="2400" dirty="0" err="1">
                <a:latin typeface="Times New Roman"/>
                <a:cs typeface="Times New Roman"/>
              </a:rPr>
              <a:t>name.equals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ob.name</a:t>
            </a:r>
            <a:r>
              <a:rPr lang="en-US" sz="2400" dirty="0">
                <a:latin typeface="Times New Roman"/>
                <a:cs typeface="Times New Roman"/>
              </a:rPr>
              <a:t>)  </a:t>
            </a:r>
            <a:r>
              <a:rPr lang="en-US" sz="2400" dirty="0" smtClean="0">
                <a:latin typeface="Times New Roman"/>
                <a:cs typeface="Times New Roman"/>
              </a:rPr>
              <a:t>&amp;</a:t>
            </a:r>
            <a:r>
              <a:rPr lang="en-US" sz="2400" dirty="0">
                <a:latin typeface="Times New Roman"/>
                <a:cs typeface="Times New Roman"/>
              </a:rPr>
              <a:t>&amp;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     age == </a:t>
            </a:r>
            <a:r>
              <a:rPr lang="en-US" sz="2400" dirty="0" err="1">
                <a:latin typeface="Times New Roman"/>
                <a:cs typeface="Times New Roman"/>
              </a:rPr>
              <a:t>ob.age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19800" y="2514600"/>
            <a:ext cx="1381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Times New Roman"/>
                <a:cs typeface="Times New Roman"/>
              </a:rPr>
              <a:t>toString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752600" y="4800600"/>
            <a:ext cx="2895600" cy="0"/>
          </a:xfrm>
          <a:prstGeom prst="line">
            <a:avLst/>
          </a:prstGeom>
          <a:ln w="317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533400" y="4800600"/>
            <a:ext cx="7685868" cy="1745397"/>
            <a:chOff x="533400" y="4800600"/>
            <a:chExt cx="7685868" cy="1745397"/>
          </a:xfrm>
        </p:grpSpPr>
        <p:sp>
          <p:nvSpPr>
            <p:cNvPr id="24" name="TextBox 23"/>
            <p:cNvSpPr txBox="1"/>
            <p:nvPr/>
          </p:nvSpPr>
          <p:spPr>
            <a:xfrm>
              <a:off x="533400" y="5715000"/>
              <a:ext cx="7685868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3. Use </a:t>
              </a:r>
              <a:r>
                <a:rPr lang="en-US" sz="2400" dirty="0" smtClean="0">
                  <a:solidFill>
                    <a:srgbClr val="800000"/>
                  </a:solidFill>
                </a:rPr>
                <a:t>String</a:t>
              </a:r>
              <a:r>
                <a:rPr lang="en-US" sz="2400" dirty="0" smtClean="0"/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equals</a:t>
              </a:r>
              <a:r>
                <a:rPr lang="en-US" sz="2400" dirty="0" smtClean="0"/>
                <a:t> function to check for equality of </a:t>
              </a:r>
              <a:r>
                <a:rPr lang="en-US" sz="2400" dirty="0" smtClean="0">
                  <a:solidFill>
                    <a:srgbClr val="800000"/>
                  </a:solidFill>
                </a:rPr>
                <a:t>String</a:t>
              </a:r>
              <a:r>
                <a:rPr lang="en-US" sz="2400" dirty="0" smtClean="0"/>
                <a:t> values.  Use </a:t>
              </a:r>
              <a:r>
                <a:rPr lang="en-US" sz="2400" dirty="0" smtClean="0">
                  <a:solidFill>
                    <a:srgbClr val="800000"/>
                  </a:solidFill>
                </a:rPr>
                <a:t>==</a:t>
              </a:r>
              <a:r>
                <a:rPr lang="en-US" sz="2400" dirty="0" smtClean="0"/>
                <a:t> for primitive types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2971800" y="4800600"/>
              <a:ext cx="457200" cy="14478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2714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Overview ref </a:t>
            </a:r>
            <a:r>
              <a:rPr lang="en-US" sz="3600" dirty="0" smtClean="0">
                <a:solidFill>
                  <a:srgbClr val="008000"/>
                </a:solidFill>
              </a:rPr>
              <a:t>in text </a:t>
            </a:r>
            <a:r>
              <a:rPr lang="en-US" sz="3600" dirty="0" smtClean="0">
                <a:solidFill>
                  <a:srgbClr val="800000"/>
                </a:solidFill>
              </a:rPr>
              <a:t>and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38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Quick look at arrays  </a:t>
            </a:r>
            <a:r>
              <a:rPr lang="en-US" sz="2400" dirty="0" smtClean="0">
                <a:solidFill>
                  <a:srgbClr val="800000"/>
                </a:solidFill>
              </a:rPr>
              <a:t>slide 50-55</a:t>
            </a:r>
          </a:p>
          <a:p>
            <a:r>
              <a:rPr lang="en-US" sz="2400" dirty="0" smtClean="0"/>
              <a:t>Casting among </a:t>
            </a:r>
            <a:r>
              <a:rPr lang="en-US" sz="2400" dirty="0"/>
              <a:t>classes  </a:t>
            </a:r>
            <a:r>
              <a:rPr lang="en-US" sz="2400" dirty="0">
                <a:solidFill>
                  <a:srgbClr val="008000"/>
                </a:solidFill>
              </a:rPr>
              <a:t>C.33-C.36 (not good) 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800000"/>
                </a:solidFill>
              </a:rPr>
              <a:t>slide 34-41</a:t>
            </a:r>
          </a:p>
          <a:p>
            <a:r>
              <a:rPr lang="en-US" sz="2400" dirty="0" smtClean="0"/>
              <a:t>Static/Dynamic types (apparent/real types)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34-41</a:t>
            </a:r>
            <a:endParaRPr lang="en-US" sz="2400" b="1" dirty="0" smtClean="0">
              <a:solidFill>
                <a:srgbClr val="800000"/>
              </a:solidFill>
            </a:endParaRPr>
          </a:p>
          <a:p>
            <a:r>
              <a:rPr lang="en-US" sz="2400" dirty="0" smtClean="0"/>
              <a:t>Operator </a:t>
            </a:r>
            <a:r>
              <a:rPr lang="en-US" sz="2400" dirty="0" err="1" smtClean="0">
                <a:solidFill>
                  <a:srgbClr val="800000"/>
                </a:solidFill>
              </a:rPr>
              <a:t>instanceof</a:t>
            </a:r>
            <a:r>
              <a:rPr lang="en-US" sz="2400" dirty="0" smtClean="0">
                <a:solidFill>
                  <a:srgbClr val="800000"/>
                </a:solidFill>
              </a:rPr>
              <a:t>   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40</a:t>
            </a:r>
          </a:p>
          <a:p>
            <a:r>
              <a:rPr lang="en-US" sz="2400" dirty="0" smtClean="0"/>
              <a:t>Function</a:t>
            </a:r>
            <a:r>
              <a:rPr lang="en-US" sz="2400" dirty="0" smtClean="0">
                <a:solidFill>
                  <a:srgbClr val="800000"/>
                </a:solidFill>
              </a:rPr>
              <a:t> equals   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37-41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267200"/>
            <a:ext cx="790297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Homework</a:t>
            </a:r>
            <a:r>
              <a:rPr lang="en-US" sz="2400" dirty="0" smtClean="0">
                <a:latin typeface="Times New Roman"/>
                <a:cs typeface="Times New Roman"/>
              </a:rPr>
              <a:t>. Learn about while/ for loops in Java. Look in text.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solidFill>
                  <a:srgbClr val="3366FF"/>
                </a:solidFill>
                <a:latin typeface="Times New Roman"/>
                <a:cs typeface="Times New Roman"/>
              </a:rPr>
              <a:t>while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( &lt;</a:t>
            </a:r>
            <a:r>
              <a:rPr lang="en-US" sz="2400" dirty="0" err="1" smtClean="0">
                <a:solidFill>
                  <a:srgbClr val="3366FF"/>
                </a:solidFill>
                <a:latin typeface="Times New Roman"/>
                <a:cs typeface="Times New Roman"/>
              </a:rPr>
              <a:t>bool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latin typeface="Times New Roman"/>
                <a:cs typeface="Times New Roman"/>
              </a:rPr>
              <a:t>expr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&gt; ) { … }                 // syntax</a:t>
            </a:r>
          </a:p>
          <a:p>
            <a:endParaRPr lang="en-US" sz="2400" b="1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for</a:t>
            </a:r>
            <a:r>
              <a:rPr lang="en-US" sz="24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 (</a:t>
            </a:r>
            <a:r>
              <a:rPr lang="en-US" sz="2400" b="1" dirty="0" err="1" smtClean="0">
                <a:solidFill>
                  <a:srgbClr val="FF66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 k= 0; k &lt; 200; k= k+1) { … }  // example</a:t>
            </a:r>
            <a:endParaRPr lang="en-US" sz="2400" b="1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Why can’t the parameter type be Animal?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791200" y="990600"/>
            <a:ext cx="2895600" cy="4495800"/>
            <a:chOff x="3744" y="720"/>
            <a:chExt cx="1824" cy="2832"/>
          </a:xfrm>
        </p:grpSpPr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3744" y="1680"/>
              <a:ext cx="1824" cy="291"/>
              <a:chOff x="3744" y="1360"/>
              <a:chExt cx="1824" cy="291"/>
            </a:xfrm>
          </p:grpSpPr>
          <p:sp>
            <p:nvSpPr>
              <p:cNvPr id="20" name="Text Box 8"/>
              <p:cNvSpPr txBox="1">
                <a:spLocks noChangeArrowheads="1"/>
              </p:cNvSpPr>
              <p:nvPr/>
            </p:nvSpPr>
            <p:spPr bwMode="auto">
              <a:xfrm>
                <a:off x="4752" y="1360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Animal</a:t>
                </a:r>
              </a:p>
            </p:txBody>
          </p:sp>
          <p:sp>
            <p:nvSpPr>
              <p:cNvPr id="21" name="Line 39"/>
              <p:cNvSpPr>
                <a:spLocks noChangeShapeType="1"/>
              </p:cNvSpPr>
              <p:nvPr/>
            </p:nvSpPr>
            <p:spPr bwMode="auto">
              <a:xfrm>
                <a:off x="3744" y="1360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3744" y="720"/>
              <a:ext cx="1824" cy="2832"/>
              <a:chOff x="3744" y="368"/>
              <a:chExt cx="1824" cy="2832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3744" y="672"/>
                <a:ext cx="1824" cy="2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3744" y="36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</a:p>
            </p:txBody>
          </p: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3792" y="1616"/>
                <a:ext cx="1776" cy="1318"/>
                <a:chOff x="3792" y="1616"/>
                <a:chExt cx="1776" cy="1318"/>
              </a:xfrm>
            </p:grpSpPr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792" y="1616"/>
                  <a:ext cx="1776" cy="13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ts val="1200"/>
                    </a:spcBef>
                  </a:pPr>
                  <a:r>
                    <a:rPr lang="en-US" dirty="0"/>
                    <a:t>n</a:t>
                  </a:r>
                  <a:r>
                    <a:rPr lang="en-US" dirty="0" smtClean="0"/>
                    <a:t>ame          age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smtClean="0"/>
                    <a:t>equals()</a:t>
                  </a: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</a:t>
                  </a:r>
                </a:p>
                <a:p>
                  <a:pPr>
                    <a:spcBef>
                      <a:spcPts val="1200"/>
                    </a:spcBef>
                  </a:pPr>
                  <a:r>
                    <a:rPr lang="en-US" dirty="0" smtClean="0"/>
                    <a:t>…</a:t>
                  </a:r>
                  <a:endParaRPr lang="en-US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5088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4320" y="1712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11" name="Text Box 40"/>
              <p:cNvSpPr txBox="1">
                <a:spLocks noChangeArrowheads="1"/>
              </p:cNvSpPr>
              <p:nvPr/>
            </p:nvSpPr>
            <p:spPr bwMode="auto">
              <a:xfrm>
                <a:off x="4752" y="672"/>
                <a:ext cx="81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Object</a:t>
                </a:r>
              </a:p>
            </p:txBody>
          </p:sp>
          <p:sp>
            <p:nvSpPr>
              <p:cNvPr id="12" name="Text Box 41"/>
              <p:cNvSpPr txBox="1">
                <a:spLocks noChangeArrowheads="1"/>
              </p:cNvSpPr>
              <p:nvPr/>
            </p:nvSpPr>
            <p:spPr bwMode="auto">
              <a:xfrm>
                <a:off x="3888" y="1008"/>
                <a:ext cx="13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equals(Object)</a:t>
                </a:r>
              </a:p>
            </p:txBody>
          </p:sp>
        </p:grpSp>
      </p:grp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28600" y="1600200"/>
            <a:ext cx="5334000" cy="3939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Animal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</a:t>
            </a:r>
            <a:r>
              <a:rPr lang="ja-JP" altLang="en-US" sz="2400" dirty="0">
                <a:latin typeface="Times New Roman"/>
                <a:cs typeface="Times New Roman"/>
              </a:rPr>
              <a:t>“</a:t>
            </a:r>
            <a:r>
              <a:rPr lang="en-US" altLang="ja-JP" sz="2400" dirty="0">
                <a:latin typeface="Times New Roman"/>
                <a:cs typeface="Times New Roman"/>
              </a:rPr>
              <a:t>h is an Animal with the same</a:t>
            </a:r>
            <a:br>
              <a:rPr lang="en-US" altLang="ja-JP" sz="2400" dirty="0">
                <a:latin typeface="Times New Roman"/>
                <a:cs typeface="Times New Roman"/>
              </a:rPr>
            </a:br>
            <a:r>
              <a:rPr lang="en-US" altLang="ja-JP" sz="2400" dirty="0">
                <a:latin typeface="Times New Roman"/>
                <a:cs typeface="Times New Roman"/>
              </a:rPr>
              <a:t>        </a:t>
            </a:r>
            <a:r>
              <a:rPr lang="en-US" altLang="ja-JP" sz="2400" dirty="0" smtClean="0">
                <a:latin typeface="Times New Roman"/>
                <a:cs typeface="Times New Roman"/>
              </a:rPr>
              <a:t>values </a:t>
            </a:r>
            <a:r>
              <a:rPr lang="en-US" altLang="ja-JP" sz="2400" dirty="0">
                <a:latin typeface="Times New Roman"/>
                <a:cs typeface="Times New Roman"/>
              </a:rPr>
              <a:t>in its fields as this </a:t>
            </a:r>
            <a:r>
              <a:rPr lang="en-US" altLang="ja-JP" sz="2400" dirty="0" smtClean="0">
                <a:latin typeface="Times New Roman"/>
                <a:cs typeface="Times New Roman"/>
              </a:rPr>
              <a:t>Animal” </a:t>
            </a:r>
            <a:r>
              <a:rPr lang="en-US" altLang="ja-JP" sz="2400" dirty="0">
                <a:latin typeface="Times New Roman"/>
                <a:cs typeface="Times New Roman"/>
              </a:rPr>
              <a:t>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boolean</a:t>
            </a:r>
            <a:r>
              <a:rPr lang="en-US" sz="2400" dirty="0">
                <a:latin typeface="Times New Roman"/>
                <a:cs typeface="Times New Roman"/>
              </a:rPr>
              <a:t> equals </a:t>
            </a:r>
            <a:r>
              <a:rPr lang="en-US" sz="2400" dirty="0" smtClean="0">
                <a:latin typeface="Times New Roman"/>
                <a:cs typeface="Times New Roman"/>
              </a:rPr>
              <a:t>(Animal h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         if</a:t>
            </a:r>
            <a:r>
              <a:rPr lang="en-US" sz="2400" dirty="0">
                <a:latin typeface="Times New Roman"/>
                <a:cs typeface="Times New Roman"/>
              </a:rPr>
              <a:t> (!(</a:t>
            </a:r>
            <a:r>
              <a:rPr lang="en-US" sz="2400" dirty="0" smtClean="0">
                <a:latin typeface="Times New Roman"/>
                <a:cs typeface="Times New Roman"/>
              </a:rPr>
              <a:t>h  </a:t>
            </a:r>
            <a:r>
              <a:rPr lang="en-US" sz="2400" b="1" dirty="0" err="1">
                <a:latin typeface="Times New Roman"/>
                <a:cs typeface="Times New Roman"/>
              </a:rPr>
              <a:t>instanceof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Animal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  </a:t>
            </a:r>
            <a:r>
              <a:rPr lang="en-US" sz="2400" b="1" dirty="0" smtClean="0">
                <a:latin typeface="Times New Roman"/>
                <a:cs typeface="Times New Roman"/>
              </a:rPr>
              <a:t>return </a:t>
            </a:r>
            <a:r>
              <a:rPr lang="en-US" sz="2400" b="1" dirty="0">
                <a:latin typeface="Times New Roman"/>
                <a:cs typeface="Times New Roman"/>
              </a:rPr>
              <a:t>false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Animal </a:t>
            </a:r>
            <a:r>
              <a:rPr lang="en-US" sz="2400" dirty="0" err="1">
                <a:latin typeface="Times New Roman"/>
                <a:cs typeface="Times New Roman"/>
              </a:rPr>
              <a:t>ob</a:t>
            </a:r>
            <a:r>
              <a:rPr lang="en-US" sz="2400" dirty="0">
                <a:latin typeface="Times New Roman"/>
                <a:cs typeface="Times New Roman"/>
              </a:rPr>
              <a:t>= (Animal) h;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</a:t>
            </a:r>
            <a:r>
              <a:rPr lang="en-US" sz="2400" b="1" dirty="0">
                <a:latin typeface="Times New Roman"/>
                <a:cs typeface="Times New Roman"/>
              </a:rPr>
              <a:t>return </a:t>
            </a:r>
            <a:r>
              <a:rPr lang="en-US" sz="2400" dirty="0" err="1">
                <a:latin typeface="Times New Roman"/>
                <a:cs typeface="Times New Roman"/>
              </a:rPr>
              <a:t>name.equals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ob.name</a:t>
            </a:r>
            <a:r>
              <a:rPr lang="en-US" sz="2400" dirty="0">
                <a:latin typeface="Times New Roman"/>
                <a:cs typeface="Times New Roman"/>
              </a:rPr>
              <a:t>)  </a:t>
            </a:r>
            <a:r>
              <a:rPr lang="en-US" sz="2400" dirty="0" smtClean="0">
                <a:latin typeface="Times New Roman"/>
                <a:cs typeface="Times New Roman"/>
              </a:rPr>
              <a:t>&amp;</a:t>
            </a:r>
            <a:r>
              <a:rPr lang="en-US" sz="2400" dirty="0">
                <a:latin typeface="Times New Roman"/>
                <a:cs typeface="Times New Roman"/>
              </a:rPr>
              <a:t>&amp;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     age == </a:t>
            </a:r>
            <a:r>
              <a:rPr lang="en-US" sz="2400" dirty="0" err="1">
                <a:latin typeface="Times New Roman"/>
                <a:cs typeface="Times New Roman"/>
              </a:rPr>
              <a:t>ob.age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19800" y="2514600"/>
            <a:ext cx="1381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Times New Roman"/>
                <a:cs typeface="Times New Roman"/>
              </a:rPr>
              <a:t>toString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533400" y="3124200"/>
            <a:ext cx="7685868" cy="3052465"/>
            <a:chOff x="533400" y="3124200"/>
            <a:chExt cx="7685868" cy="3052465"/>
          </a:xfrm>
        </p:grpSpPr>
        <p:sp>
          <p:nvSpPr>
            <p:cNvPr id="24" name="TextBox 23"/>
            <p:cNvSpPr txBox="1"/>
            <p:nvPr/>
          </p:nvSpPr>
          <p:spPr>
            <a:xfrm>
              <a:off x="533400" y="5715000"/>
              <a:ext cx="7685868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What is wrong with this?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 flipH="1">
              <a:off x="3200400" y="3124200"/>
              <a:ext cx="609600" cy="2667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8909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Recitation this week: VERY important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Recitation this week is about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800000"/>
                </a:solidFill>
              </a:rPr>
              <a:t>abstract classes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800000"/>
                </a:solidFill>
              </a:rPr>
              <a:t>interfaces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Learn:</a:t>
            </a:r>
          </a:p>
          <a:p>
            <a:r>
              <a:rPr lang="en-US" sz="2400" dirty="0" smtClean="0"/>
              <a:t>Why we may want to make a class abstract</a:t>
            </a:r>
          </a:p>
          <a:p>
            <a:r>
              <a:rPr lang="en-US" sz="2400" dirty="0" smtClean="0"/>
              <a:t>Why we may want to make a method abstract</a:t>
            </a:r>
          </a:p>
          <a:p>
            <a:r>
              <a:rPr lang="en-US" sz="2400" dirty="0" smtClean="0"/>
              <a:t>An interface is like a very restricted abstract class,</a:t>
            </a:r>
            <a:br>
              <a:rPr lang="en-US" sz="2400" dirty="0" smtClean="0"/>
            </a:br>
            <a:r>
              <a:rPr lang="en-US" sz="2400" dirty="0" smtClean="0"/>
              <a:t>with different syntax for using it.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1981200"/>
            <a:ext cx="1524000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Don’t miss recitation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553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Classes we work with today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6F15528-21DE-4FAA-801E-634DDDAF4B2B}" type="slidenum">
              <a:rPr lang="en-US" sz="2400" smtClean="0"/>
              <a:pPr/>
              <a:t>3</a:t>
            </a:fld>
            <a:endParaRPr lang="en-US" sz="2400"/>
          </a:p>
        </p:txBody>
      </p:sp>
      <p:grpSp>
        <p:nvGrpSpPr>
          <p:cNvPr id="55" name="Group 54"/>
          <p:cNvGrpSpPr/>
          <p:nvPr/>
        </p:nvGrpSpPr>
        <p:grpSpPr>
          <a:xfrm>
            <a:off x="533400" y="3581400"/>
            <a:ext cx="2133600" cy="2823865"/>
            <a:chOff x="3352800" y="3429000"/>
            <a:chExt cx="2133600" cy="2823865"/>
          </a:xfrm>
        </p:grpSpPr>
        <p:grpSp>
          <p:nvGrpSpPr>
            <p:cNvPr id="54" name="Group 53"/>
            <p:cNvGrpSpPr/>
            <p:nvPr/>
          </p:nvGrpSpPr>
          <p:grpSpPr>
            <a:xfrm>
              <a:off x="3505200" y="4343400"/>
              <a:ext cx="1752600" cy="1909465"/>
              <a:chOff x="3505200" y="4343400"/>
              <a:chExt cx="1752600" cy="1909465"/>
            </a:xfrm>
          </p:grpSpPr>
          <p:sp>
            <p:nvSpPr>
              <p:cNvPr id="46" name="Text Box 69"/>
              <p:cNvSpPr txBox="1">
                <a:spLocks noChangeArrowheads="1"/>
              </p:cNvSpPr>
              <p:nvPr/>
            </p:nvSpPr>
            <p:spPr bwMode="auto">
              <a:xfrm>
                <a:off x="3886200" y="4343400"/>
                <a:ext cx="1143000" cy="461665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7" name="Text Box 70"/>
              <p:cNvSpPr txBox="1">
                <a:spLocks noChangeArrowheads="1"/>
              </p:cNvSpPr>
              <p:nvPr/>
            </p:nvSpPr>
            <p:spPr bwMode="auto">
              <a:xfrm>
                <a:off x="3886200" y="5059363"/>
                <a:ext cx="1219200" cy="461665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48" name="Text Box 71"/>
              <p:cNvSpPr txBox="1">
                <a:spLocks noChangeArrowheads="1"/>
              </p:cNvSpPr>
              <p:nvPr/>
            </p:nvSpPr>
            <p:spPr bwMode="auto">
              <a:xfrm>
                <a:off x="3505200" y="5791200"/>
                <a:ext cx="838200" cy="461665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49" name="Text Box 72"/>
              <p:cNvSpPr txBox="1">
                <a:spLocks noChangeArrowheads="1"/>
              </p:cNvSpPr>
              <p:nvPr/>
            </p:nvSpPr>
            <p:spPr bwMode="auto">
              <a:xfrm>
                <a:off x="4572000" y="5791200"/>
                <a:ext cx="685800" cy="461665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Cat</a:t>
                </a:r>
              </a:p>
            </p:txBody>
          </p:sp>
          <p:sp>
            <p:nvSpPr>
              <p:cNvPr id="50" name="Line 73"/>
              <p:cNvSpPr>
                <a:spLocks noChangeShapeType="1"/>
              </p:cNvSpPr>
              <p:nvPr/>
            </p:nvSpPr>
            <p:spPr bwMode="auto">
              <a:xfrm>
                <a:off x="4419600" y="4800600"/>
                <a:ext cx="0" cy="2286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51" name="Line 74"/>
              <p:cNvSpPr>
                <a:spLocks noChangeShapeType="1"/>
              </p:cNvSpPr>
              <p:nvPr/>
            </p:nvSpPr>
            <p:spPr bwMode="auto">
              <a:xfrm>
                <a:off x="4419600" y="5486400"/>
                <a:ext cx="304800" cy="3048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52" name="Line 75"/>
              <p:cNvSpPr>
                <a:spLocks noChangeShapeType="1"/>
              </p:cNvSpPr>
              <p:nvPr/>
            </p:nvSpPr>
            <p:spPr bwMode="auto">
              <a:xfrm flipH="1">
                <a:off x="4038600" y="5486400"/>
                <a:ext cx="304800" cy="3048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3" name="TextBox 43"/>
            <p:cNvSpPr txBox="1">
              <a:spLocks noChangeArrowheads="1"/>
            </p:cNvSpPr>
            <p:nvPr/>
          </p:nvSpPr>
          <p:spPr bwMode="auto">
            <a:xfrm>
              <a:off x="3352800" y="3429000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class </a:t>
              </a:r>
              <a:r>
                <a:rPr lang="en-US" dirty="0"/>
                <a:t>hierarchy: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81000" y="1629251"/>
            <a:ext cx="5738470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Work with a class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 and subclasses </a:t>
            </a:r>
            <a:br>
              <a:rPr lang="en-US" sz="2400" dirty="0" smtClean="0"/>
            </a:br>
            <a:r>
              <a:rPr lang="en-US" sz="2400" dirty="0" smtClean="0"/>
              <a:t>like </a:t>
            </a:r>
            <a:r>
              <a:rPr lang="en-US" sz="2400" dirty="0" smtClean="0">
                <a:solidFill>
                  <a:srgbClr val="800000"/>
                </a:solidFill>
              </a:rPr>
              <a:t>Cat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800000"/>
                </a:solidFill>
              </a:rPr>
              <a:t>Dog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Put components common to </a:t>
            </a:r>
            <a:r>
              <a:rPr lang="en-US" sz="2400" dirty="0" smtClean="0"/>
              <a:t>animals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/>
              <a:t>, partition is there but not shown</a:t>
            </a:r>
            <a:endParaRPr lang="en-US" sz="2400" dirty="0"/>
          </a:p>
        </p:txBody>
      </p:sp>
      <p:grpSp>
        <p:nvGrpSpPr>
          <p:cNvPr id="57" name="Group 39"/>
          <p:cNvGrpSpPr>
            <a:grpSpLocks/>
          </p:cNvGrpSpPr>
          <p:nvPr/>
        </p:nvGrpSpPr>
        <p:grpSpPr bwMode="auto">
          <a:xfrm>
            <a:off x="2895600" y="3505200"/>
            <a:ext cx="2819400" cy="3048001"/>
            <a:chOff x="3696" y="144"/>
            <a:chExt cx="1776" cy="1920"/>
          </a:xfrm>
        </p:grpSpPr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6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6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6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6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6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6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6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6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6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6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70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71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73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5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78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79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0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1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2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7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4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72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324600" y="533400"/>
            <a:ext cx="2133600" cy="2823865"/>
            <a:chOff x="3048000" y="3581400"/>
            <a:chExt cx="2133600" cy="2823865"/>
          </a:xfrm>
        </p:grpSpPr>
        <p:grpSp>
          <p:nvGrpSpPr>
            <p:cNvPr id="4" name="Group 3"/>
            <p:cNvGrpSpPr/>
            <p:nvPr/>
          </p:nvGrpSpPr>
          <p:grpSpPr>
            <a:xfrm>
              <a:off x="3200400" y="4495800"/>
              <a:ext cx="1752600" cy="1909465"/>
              <a:chOff x="3200400" y="4495800"/>
              <a:chExt cx="1752600" cy="1909465"/>
            </a:xfrm>
          </p:grpSpPr>
          <p:sp>
            <p:nvSpPr>
              <p:cNvPr id="44" name="Text Box 69"/>
              <p:cNvSpPr txBox="1">
                <a:spLocks noChangeArrowheads="1"/>
              </p:cNvSpPr>
              <p:nvPr/>
            </p:nvSpPr>
            <p:spPr bwMode="auto">
              <a:xfrm>
                <a:off x="3581400" y="4495800"/>
                <a:ext cx="1143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5" name="Text Box 70"/>
              <p:cNvSpPr txBox="1">
                <a:spLocks noChangeArrowheads="1"/>
              </p:cNvSpPr>
              <p:nvPr/>
            </p:nvSpPr>
            <p:spPr bwMode="auto">
              <a:xfrm>
                <a:off x="3581400" y="5211763"/>
                <a:ext cx="1219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83" name="Text Box 71"/>
              <p:cNvSpPr txBox="1">
                <a:spLocks noChangeArrowheads="1"/>
              </p:cNvSpPr>
              <p:nvPr/>
            </p:nvSpPr>
            <p:spPr bwMode="auto">
              <a:xfrm>
                <a:off x="3200400" y="5943600"/>
                <a:ext cx="838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84" name="Text Box 72"/>
              <p:cNvSpPr txBox="1">
                <a:spLocks noChangeArrowheads="1"/>
              </p:cNvSpPr>
              <p:nvPr/>
            </p:nvSpPr>
            <p:spPr bwMode="auto">
              <a:xfrm>
                <a:off x="4267200" y="5943600"/>
                <a:ext cx="6858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85" name="Line 73"/>
              <p:cNvSpPr>
                <a:spLocks noChangeShapeType="1"/>
              </p:cNvSpPr>
              <p:nvPr/>
            </p:nvSpPr>
            <p:spPr bwMode="auto">
              <a:xfrm>
                <a:off x="4114800" y="4953000"/>
                <a:ext cx="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6" name="Line 74"/>
              <p:cNvSpPr>
                <a:spLocks noChangeShapeType="1"/>
              </p:cNvSpPr>
              <p:nvPr/>
            </p:nvSpPr>
            <p:spPr bwMode="auto">
              <a:xfrm>
                <a:off x="4114800" y="5638800"/>
                <a:ext cx="38100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7" name="Line 75"/>
              <p:cNvSpPr>
                <a:spLocks noChangeShapeType="1"/>
              </p:cNvSpPr>
              <p:nvPr/>
            </p:nvSpPr>
            <p:spPr bwMode="auto">
              <a:xfrm flipH="1">
                <a:off x="3581400" y="5638800"/>
                <a:ext cx="457200" cy="4572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3" name="TextBox 43"/>
            <p:cNvSpPr txBox="1">
              <a:spLocks noChangeArrowheads="1"/>
            </p:cNvSpPr>
            <p:nvPr/>
          </p:nvSpPr>
          <p:spPr bwMode="auto">
            <a:xfrm>
              <a:off x="3048000" y="3581400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class </a:t>
              </a:r>
              <a:r>
                <a:rPr lang="en-US" dirty="0"/>
                <a:t>hierarchy: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Animal[] v= </a:t>
            </a:r>
            <a:r>
              <a:rPr lang="en-US" sz="3600" b="1" dirty="0">
                <a:solidFill>
                  <a:srgbClr val="800000"/>
                </a:solidFill>
              </a:rPr>
              <a:t>new</a:t>
            </a:r>
            <a:r>
              <a:rPr lang="en-US" sz="3600" dirty="0">
                <a:solidFill>
                  <a:srgbClr val="800000"/>
                </a:solidFill>
              </a:rPr>
              <a:t> Animal</a:t>
            </a:r>
            <a:r>
              <a:rPr lang="en-US" sz="3600" dirty="0" smtClean="0">
                <a:solidFill>
                  <a:srgbClr val="800000"/>
                </a:solidFill>
              </a:rPr>
              <a:t>[</a:t>
            </a:r>
            <a:r>
              <a:rPr lang="en-US" sz="3600" dirty="0">
                <a:solidFill>
                  <a:srgbClr val="800000"/>
                </a:solidFill>
              </a:rPr>
              <a:t>3</a:t>
            </a:r>
            <a:r>
              <a:rPr lang="en-US" sz="3600" dirty="0" smtClean="0">
                <a:solidFill>
                  <a:srgbClr val="800000"/>
                </a:solidFill>
              </a:rPr>
              <a:t>];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81000" y="1143000"/>
            <a:ext cx="2057400" cy="1288197"/>
            <a:chOff x="381000" y="1143000"/>
            <a:chExt cx="2057400" cy="12881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85800" y="1143000"/>
              <a:ext cx="17526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81000" y="1600200"/>
              <a:ext cx="19812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d</a:t>
              </a:r>
              <a:r>
                <a:rPr lang="en-US" sz="2400" dirty="0" smtClean="0">
                  <a:solidFill>
                    <a:srgbClr val="800000"/>
                  </a:solidFill>
                </a:rPr>
                <a:t>eclaration of</a:t>
              </a:r>
              <a:br>
                <a:rPr lang="en-US" sz="2400" dirty="0" smtClean="0">
                  <a:solidFill>
                    <a:srgbClr val="800000"/>
                  </a:solidFill>
                </a:rPr>
              </a:br>
              <a:r>
                <a:rPr lang="en-US" sz="2400" dirty="0" smtClean="0">
                  <a:solidFill>
                    <a:srgbClr val="800000"/>
                  </a:solidFill>
                </a:rPr>
                <a:t>array  v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638800" y="1676400"/>
            <a:ext cx="2286000" cy="461665"/>
            <a:chOff x="2819400" y="1828800"/>
            <a:chExt cx="1219200" cy="461665"/>
          </a:xfrm>
        </p:grpSpPr>
        <p:sp>
          <p:nvSpPr>
            <p:cNvPr id="78" name="Text Box 66"/>
            <p:cNvSpPr txBox="1">
              <a:spLocks noChangeArrowheads="1"/>
            </p:cNvSpPr>
            <p:nvPr/>
          </p:nvSpPr>
          <p:spPr bwMode="auto">
            <a:xfrm>
              <a:off x="2819400" y="1828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79" name="Text Box 66"/>
            <p:cNvSpPr txBox="1">
              <a:spLocks noChangeArrowheads="1"/>
            </p:cNvSpPr>
            <p:nvPr/>
          </p:nvSpPr>
          <p:spPr bwMode="auto">
            <a:xfrm>
              <a:off x="3276600" y="1828800"/>
              <a:ext cx="76200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/>
                <a:t>null</a:t>
              </a:r>
              <a:endParaRPr lang="en-US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667000" y="1143000"/>
            <a:ext cx="2971800" cy="1295400"/>
            <a:chOff x="381000" y="1143000"/>
            <a:chExt cx="2971800" cy="12954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85800" y="1143000"/>
              <a:ext cx="26670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81000" y="1607403"/>
              <a:ext cx="20574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Create array of 3 elements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2667000"/>
            <a:ext cx="2514600" cy="2286000"/>
            <a:chOff x="6172200" y="1752600"/>
            <a:chExt cx="2514600" cy="2286000"/>
          </a:xfrm>
        </p:grpSpPr>
        <p:grpSp>
          <p:nvGrpSpPr>
            <p:cNvPr id="89" name="Group 29"/>
            <p:cNvGrpSpPr>
              <a:grpSpLocks/>
            </p:cNvGrpSpPr>
            <p:nvPr/>
          </p:nvGrpSpPr>
          <p:grpSpPr bwMode="auto">
            <a:xfrm>
              <a:off x="6553200" y="1752600"/>
              <a:ext cx="2133600" cy="2286000"/>
              <a:chOff x="4368" y="2208"/>
              <a:chExt cx="1152" cy="1350"/>
            </a:xfrm>
          </p:grpSpPr>
          <p:sp>
            <p:nvSpPr>
              <p:cNvPr id="92" name="Rectangle 21"/>
              <p:cNvSpPr>
                <a:spLocks noChangeArrowheads="1"/>
              </p:cNvSpPr>
              <p:nvPr/>
            </p:nvSpPr>
            <p:spPr bwMode="auto">
              <a:xfrm>
                <a:off x="4368" y="2496"/>
                <a:ext cx="1152" cy="10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3" name="Text Box 22"/>
              <p:cNvSpPr txBox="1">
                <a:spLocks noChangeArrowheads="1"/>
              </p:cNvSpPr>
              <p:nvPr/>
            </p:nvSpPr>
            <p:spPr bwMode="auto">
              <a:xfrm>
                <a:off x="4368" y="220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a6</a:t>
                </a:r>
                <a:endParaRPr lang="en-US" dirty="0">
                  <a:solidFill>
                    <a:srgbClr val="E41900"/>
                  </a:solidFill>
                </a:endParaRPr>
              </a:p>
            </p:txBody>
          </p:sp>
          <p:sp>
            <p:nvSpPr>
              <p:cNvPr id="94" name="Text Box 23"/>
              <p:cNvSpPr txBox="1">
                <a:spLocks noChangeArrowheads="1"/>
              </p:cNvSpPr>
              <p:nvPr/>
            </p:nvSpPr>
            <p:spPr bwMode="auto">
              <a:xfrm>
                <a:off x="4738" y="2493"/>
                <a:ext cx="782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Animal[]</a:t>
                </a:r>
                <a:endParaRPr lang="en-US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172200" y="2819400"/>
              <a:ext cx="35448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0</a:t>
              </a:r>
            </a:p>
            <a:p>
              <a:r>
                <a:rPr lang="en-US" sz="2400" dirty="0" smtClean="0"/>
                <a:t>1</a:t>
              </a:r>
            </a:p>
            <a:p>
              <a:r>
                <a:rPr lang="en-US" sz="2400" dirty="0"/>
                <a:t>2</a:t>
              </a:r>
            </a:p>
          </p:txBody>
        </p:sp>
        <p:sp>
          <p:nvSpPr>
            <p:cNvPr id="97" name="Line 11"/>
            <p:cNvSpPr>
              <a:spLocks noChangeShapeType="1"/>
            </p:cNvSpPr>
            <p:nvPr/>
          </p:nvSpPr>
          <p:spPr bwMode="auto">
            <a:xfrm>
              <a:off x="6553200" y="28194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"/>
            <p:cNvSpPr>
              <a:spLocks noChangeShapeType="1"/>
            </p:cNvSpPr>
            <p:nvPr/>
          </p:nvSpPr>
          <p:spPr bwMode="auto">
            <a:xfrm>
              <a:off x="6553200" y="3276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"/>
            <p:cNvSpPr>
              <a:spLocks noChangeShapeType="1"/>
            </p:cNvSpPr>
            <p:nvPr/>
          </p:nvSpPr>
          <p:spPr bwMode="auto">
            <a:xfrm>
              <a:off x="6553200" y="3657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05600" y="2819400"/>
              <a:ext cx="58922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null</a:t>
              </a:r>
            </a:p>
            <a:p>
              <a:r>
                <a:rPr lang="en-US" sz="2400" dirty="0"/>
                <a:t>n</a:t>
              </a:r>
              <a:r>
                <a:rPr lang="en-US" sz="2400" dirty="0" smtClean="0"/>
                <a:t>ull</a:t>
              </a:r>
            </a:p>
            <a:p>
              <a:r>
                <a:rPr lang="en-US" sz="2400" dirty="0" smtClean="0"/>
                <a:t>null</a:t>
              </a:r>
              <a:endParaRPr lang="en-US" sz="2400" dirty="0"/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667000" y="2590800"/>
            <a:ext cx="2057400" cy="83099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Assign value of new-</a:t>
            </a:r>
            <a:r>
              <a:rPr lang="en-US" sz="2400" dirty="0" err="1" smtClean="0">
                <a:solidFill>
                  <a:srgbClr val="800000"/>
                </a:solidFill>
              </a:rPr>
              <a:t>exp</a:t>
            </a:r>
            <a:r>
              <a:rPr lang="en-US" sz="2400" dirty="0" smtClean="0">
                <a:solidFill>
                  <a:srgbClr val="800000"/>
                </a:solidFill>
              </a:rPr>
              <a:t> to v</a:t>
            </a:r>
            <a:endParaRPr lang="en-US" sz="2400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477000" y="1600200"/>
            <a:ext cx="1460500" cy="609600"/>
            <a:chOff x="6477000" y="1600200"/>
            <a:chExt cx="1460500" cy="609600"/>
          </a:xfrm>
        </p:grpSpPr>
        <p:sp>
          <p:nvSpPr>
            <p:cNvPr id="104" name="Text Box 22"/>
            <p:cNvSpPr txBox="1">
              <a:spLocks noChangeArrowheads="1"/>
            </p:cNvSpPr>
            <p:nvPr/>
          </p:nvSpPr>
          <p:spPr bwMode="auto">
            <a:xfrm>
              <a:off x="7315200" y="1676400"/>
              <a:ext cx="622300" cy="492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a6</a:t>
              </a:r>
              <a:endParaRPr lang="en-US" dirty="0">
                <a:solidFill>
                  <a:srgbClr val="E41900"/>
                </a:solidFill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6553200" y="1600200"/>
              <a:ext cx="5334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6477000" y="1600200"/>
              <a:ext cx="6096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107"/>
          <p:cNvSpPr txBox="1"/>
          <p:nvPr/>
        </p:nvSpPr>
        <p:spPr>
          <a:xfrm>
            <a:off x="381000" y="3581400"/>
            <a:ext cx="4876800" cy="1723549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Assign and refer to elements as usual: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v[0]=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Animal(…);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  <a:p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= v[0].</a:t>
            </a:r>
            <a:r>
              <a:rPr lang="en-US" sz="2400" dirty="0" err="1" smtClean="0">
                <a:solidFill>
                  <a:srgbClr val="800000"/>
                </a:solidFill>
              </a:rPr>
              <a:t>getAge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1828800" y="5410200"/>
            <a:ext cx="6858000" cy="838200"/>
            <a:chOff x="1828800" y="5410200"/>
            <a:chExt cx="6858000" cy="838200"/>
          </a:xfrm>
        </p:grpSpPr>
        <p:grpSp>
          <p:nvGrpSpPr>
            <p:cNvPr id="110" name="Group 109"/>
            <p:cNvGrpSpPr/>
            <p:nvPr/>
          </p:nvGrpSpPr>
          <p:grpSpPr>
            <a:xfrm>
              <a:off x="5334000" y="5410200"/>
              <a:ext cx="3352800" cy="838200"/>
              <a:chOff x="5181600" y="5410200"/>
              <a:chExt cx="3352800" cy="8382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638800" y="5410200"/>
                <a:ext cx="2895600" cy="838200"/>
                <a:chOff x="5867400" y="2286000"/>
                <a:chExt cx="2895600" cy="838200"/>
              </a:xfrm>
            </p:grpSpPr>
            <p:grpSp>
              <p:nvGrpSpPr>
                <p:cNvPr id="57" name="Group 65"/>
                <p:cNvGrpSpPr>
                  <a:grpSpLocks/>
                </p:cNvGrpSpPr>
                <p:nvPr/>
              </p:nvGrpSpPr>
              <p:grpSpPr bwMode="auto">
                <a:xfrm>
                  <a:off x="5867400" y="2657475"/>
                  <a:ext cx="2895600" cy="466725"/>
                  <a:chOff x="1680" y="576"/>
                  <a:chExt cx="1824" cy="294"/>
                </a:xfrm>
              </p:grpSpPr>
              <p:sp>
                <p:nvSpPr>
                  <p:cNvPr id="5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576"/>
                    <a:ext cx="1824" cy="29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 smtClean="0">
                        <a:solidFill>
                          <a:srgbClr val="000000"/>
                        </a:solidFill>
                      </a:rPr>
                      <a:t>null</a:t>
                    </a:r>
                    <a:r>
                      <a:rPr lang="en-US" dirty="0" smtClean="0"/>
                      <a:t>       </a:t>
                    </a:r>
                    <a:r>
                      <a:rPr lang="en-US" dirty="0"/>
                      <a:t>null      </a:t>
                    </a:r>
                    <a:r>
                      <a:rPr lang="en-US" dirty="0" smtClean="0">
                        <a:solidFill>
                          <a:srgbClr val="000000"/>
                        </a:solidFill>
                      </a:rPr>
                      <a:t>null</a:t>
                    </a:r>
                    <a:endParaRPr lang="en-US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5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5867400" y="2286000"/>
                  <a:ext cx="28194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 0         1           2</a:t>
                  </a:r>
                </a:p>
              </p:txBody>
            </p:sp>
          </p:grpSp>
          <p:sp>
            <p:nvSpPr>
              <p:cNvPr id="109" name="Text Box 66"/>
              <p:cNvSpPr txBox="1">
                <a:spLocks noChangeArrowheads="1"/>
              </p:cNvSpPr>
              <p:nvPr/>
            </p:nvSpPr>
            <p:spPr bwMode="auto">
              <a:xfrm>
                <a:off x="5181600" y="5791200"/>
                <a:ext cx="40005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 smtClean="0"/>
                  <a:t>v</a:t>
                </a:r>
                <a:endParaRPr lang="en-US" dirty="0"/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1828800" y="5410200"/>
              <a:ext cx="3429000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Sometimes use horizontal picture of an array: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55555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533400" y="1600200"/>
            <a:ext cx="4191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200" b="1" dirty="0" smtClean="0">
                <a:solidFill>
                  <a:srgbClr val="8B008C"/>
                </a:solidFill>
              </a:rPr>
              <a:t>Which function is called </a:t>
            </a:r>
            <a:r>
              <a:rPr lang="en-US" sz="2200" b="1" dirty="0">
                <a:solidFill>
                  <a:srgbClr val="8B008C"/>
                </a:solidFill>
              </a:rPr>
              <a:t>by</a:t>
            </a:r>
          </a:p>
          <a:p>
            <a:pPr>
              <a:spcBef>
                <a:spcPts val="1200"/>
              </a:spcBef>
            </a:pPr>
            <a:r>
              <a:rPr lang="en-US" sz="2200" b="1" dirty="0" smtClean="0">
                <a:solidFill>
                  <a:srgbClr val="FF0000"/>
                </a:solidFill>
              </a:rPr>
              <a:t>       v[0].</a:t>
            </a:r>
            <a:r>
              <a:rPr lang="en-US" sz="2200" b="1" dirty="0" err="1" smtClean="0">
                <a:solidFill>
                  <a:srgbClr val="FF0000"/>
                </a:solidFill>
              </a:rPr>
              <a:t>toString</a:t>
            </a:r>
            <a:r>
              <a:rPr lang="en-US" sz="2200" b="1" dirty="0">
                <a:solidFill>
                  <a:srgbClr val="FF0000"/>
                </a:solidFill>
              </a:rPr>
              <a:t>()    </a:t>
            </a:r>
            <a:r>
              <a:rPr lang="en-US" sz="2200" b="1" dirty="0" smtClean="0">
                <a:solidFill>
                  <a:srgbClr val="8B008C"/>
                </a:solidFill>
              </a:rPr>
              <a:t>?</a:t>
            </a:r>
            <a:endParaRPr lang="en-US" sz="2200" b="1" dirty="0">
              <a:solidFill>
                <a:srgbClr val="8B008C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200" dirty="0"/>
              <a:t>R</a:t>
            </a:r>
            <a:r>
              <a:rPr lang="en-US" sz="2200" dirty="0" smtClean="0"/>
              <a:t>emember,</a:t>
            </a:r>
            <a:br>
              <a:rPr lang="en-US" sz="2200" dirty="0" smtClean="0"/>
            </a:br>
            <a:r>
              <a:rPr lang="en-US" sz="2200" dirty="0" smtClean="0"/>
              <a:t>partition</a:t>
            </a:r>
            <a:r>
              <a:rPr lang="en-US" sz="2200" dirty="0"/>
              <a:t> </a:t>
            </a:r>
            <a:r>
              <a:rPr lang="en-US" sz="2200" dirty="0" smtClean="0"/>
              <a:t>Object </a:t>
            </a:r>
            <a:br>
              <a:rPr lang="en-US" sz="2200" dirty="0" smtClean="0"/>
            </a:br>
            <a:r>
              <a:rPr lang="en-US" sz="2200" dirty="0" smtClean="0"/>
              <a:t>contains</a:t>
            </a:r>
          </a:p>
          <a:p>
            <a:pPr>
              <a:spcBef>
                <a:spcPts val="1200"/>
              </a:spcBef>
            </a:pPr>
            <a:r>
              <a:rPr lang="en-US" sz="2200" dirty="0" err="1" smtClean="0">
                <a:solidFill>
                  <a:srgbClr val="800000"/>
                </a:solidFill>
              </a:rPr>
              <a:t>toString</a:t>
            </a:r>
            <a:r>
              <a:rPr lang="en-US" sz="2200" dirty="0" smtClean="0">
                <a:solidFill>
                  <a:srgbClr val="800000"/>
                </a:solidFill>
              </a:rPr>
              <a:t>()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Which function is called?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10200" y="1447800"/>
            <a:ext cx="3352800" cy="838200"/>
            <a:chOff x="5410200" y="2286000"/>
            <a:chExt cx="3352800" cy="838200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5"/>
              <a:ext cx="2895600" cy="466725"/>
              <a:chOff x="1680" y="576"/>
              <a:chExt cx="1824" cy="294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82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r>
                  <a:rPr lang="en-US"/>
                  <a:t>       null      </a:t>
                </a:r>
                <a:r>
                  <a:rPr lang="en-US">
                    <a:solidFill>
                      <a:srgbClr val="E41900"/>
                    </a:solidFill>
                  </a:rPr>
                  <a:t>a1</a:t>
                </a:r>
                <a:endParaRPr lang="en-US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112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736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819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0         1           2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9731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1524000"/>
            <a:ext cx="47244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Each </a:t>
            </a:r>
            <a:r>
              <a:rPr lang="en-US" dirty="0" smtClean="0">
                <a:solidFill>
                  <a:srgbClr val="800000"/>
                </a:solidFill>
              </a:rPr>
              <a:t>element v[k] </a:t>
            </a:r>
            <a:r>
              <a:rPr lang="en-US" dirty="0" smtClean="0">
                <a:solidFill>
                  <a:srgbClr val="000000"/>
                </a:solidFill>
              </a:rPr>
              <a:t>is of type </a:t>
            </a:r>
            <a:r>
              <a:rPr lang="en-US" dirty="0" smtClean="0">
                <a:solidFill>
                  <a:srgbClr val="800000"/>
                </a:solidFill>
              </a:rPr>
              <a:t>Animal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Its declared type: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static type </a:t>
            </a:r>
            <a:r>
              <a:rPr lang="en-US" dirty="0" smtClean="0">
                <a:solidFill>
                  <a:srgbClr val="000000"/>
                </a:solidFill>
              </a:rPr>
              <a:t>—known at</a:t>
            </a: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             compile-time</a:t>
            </a: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apparent type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Static/apparent type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7197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    </a:t>
                </a:r>
                <a:r>
                  <a:rPr lang="en-US" dirty="0"/>
                  <a:t>null    </a:t>
                </a:r>
                <a:r>
                  <a:rPr lang="en-US" dirty="0" smtClean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</a:t>
              </a:r>
              <a:r>
                <a:rPr lang="en-US" dirty="0" smtClean="0"/>
                <a:t> </a:t>
              </a:r>
              <a:r>
                <a:rPr lang="en-US" dirty="0"/>
                <a:t>1        </a:t>
              </a:r>
              <a:r>
                <a:rPr lang="en-US" dirty="0" smtClean="0"/>
                <a:t> </a:t>
              </a:r>
              <a:r>
                <a:rPr lang="en-US" dirty="0"/>
                <a:t>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029200" y="15240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Should this call be allowed? </a:t>
            </a:r>
            <a:r>
              <a:rPr lang="en-US" sz="2400" dirty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9914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381000" y="1524000"/>
            <a:ext cx="3733800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Each element </a:t>
            </a:r>
            <a:r>
              <a:rPr lang="en-US" dirty="0" smtClean="0">
                <a:solidFill>
                  <a:srgbClr val="800000"/>
                </a:solidFill>
              </a:rPr>
              <a:t>v[k]</a:t>
            </a:r>
            <a:r>
              <a:rPr lang="en-US" dirty="0" smtClean="0">
                <a:solidFill>
                  <a:srgbClr val="000000"/>
                </a:solidFill>
              </a:rPr>
              <a:t> is of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(static) type </a:t>
            </a:r>
            <a:r>
              <a:rPr lang="en-US" dirty="0" smtClean="0">
                <a:solidFill>
                  <a:srgbClr val="800000"/>
                </a:solidFill>
              </a:rPr>
              <a:t>Animal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000000"/>
                </a:solidFill>
              </a:rPr>
              <a:t>From </a:t>
            </a:r>
            <a:r>
              <a:rPr lang="en-US" dirty="0" smtClean="0">
                <a:solidFill>
                  <a:srgbClr val="800000"/>
                </a:solidFill>
              </a:rPr>
              <a:t>v[k]</a:t>
            </a:r>
            <a:r>
              <a:rPr lang="en-US" dirty="0" smtClean="0">
                <a:solidFill>
                  <a:srgbClr val="000000"/>
                </a:solidFill>
              </a:rPr>
              <a:t>, see only what is in partition </a:t>
            </a:r>
            <a:r>
              <a:rPr lang="en-US" dirty="0" smtClean="0">
                <a:solidFill>
                  <a:srgbClr val="800000"/>
                </a:solidFill>
              </a:rPr>
              <a:t>Animal</a:t>
            </a:r>
            <a:r>
              <a:rPr lang="en-US" dirty="0" smtClean="0">
                <a:solidFill>
                  <a:srgbClr val="000000"/>
                </a:solidFill>
              </a:rPr>
              <a:t> and partitions above 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View of object from static type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2625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    </a:t>
                </a:r>
                <a:r>
                  <a:rPr lang="en-US" dirty="0"/>
                  <a:t>null    </a:t>
                </a:r>
                <a:r>
                  <a:rPr lang="en-US" dirty="0" smtClean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</a:t>
              </a:r>
              <a:r>
                <a:rPr lang="en-US" dirty="0" smtClean="0"/>
                <a:t> </a:t>
              </a:r>
              <a:r>
                <a:rPr lang="en-US" dirty="0"/>
                <a:t>1        </a:t>
              </a:r>
              <a:r>
                <a:rPr lang="en-US" dirty="0" smtClean="0"/>
                <a:t> </a:t>
              </a:r>
              <a:r>
                <a:rPr lang="en-US" dirty="0"/>
                <a:t>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038600" y="1676400"/>
            <a:ext cx="4724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 smtClean="0">
                <a:latin typeface="Times New Roman"/>
                <a:cs typeface="Times New Roman"/>
              </a:rPr>
              <a:t>not in class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 smtClean="0">
                <a:latin typeface="Times New Roman"/>
                <a:cs typeface="Times New Roman"/>
              </a:rPr>
              <a:t> or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Object</a:t>
            </a:r>
            <a:r>
              <a:rPr lang="en-US" sz="2400" dirty="0" smtClean="0">
                <a:latin typeface="Times New Roman"/>
                <a:cs typeface="Times New Roman"/>
              </a:rPr>
              <a:t>. Calls are illegal, program does not compile: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  v[k]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764340"/>
            <a:ext cx="22098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Components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are in </a:t>
            </a:r>
            <a:r>
              <a:rPr lang="en-US" sz="2400" dirty="0" smtClean="0">
                <a:latin typeface="Times New Roman"/>
                <a:cs typeface="Times New Roman"/>
              </a:rPr>
              <a:t>lower partitions, but can’t see them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19400" y="5257800"/>
            <a:ext cx="5943600" cy="1295400"/>
            <a:chOff x="2819400" y="5257800"/>
            <a:chExt cx="5943600" cy="1295400"/>
          </a:xfrm>
        </p:grpSpPr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5867400" y="5334000"/>
              <a:ext cx="2895600" cy="12192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914400" y="6172200"/>
            <a:ext cx="1120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1021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Casting up class hierarchy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64" name="Text Box 37"/>
          <p:cNvSpPr txBox="1">
            <a:spLocks noChangeArrowheads="1"/>
          </p:cNvSpPr>
          <p:nvPr/>
        </p:nvSpPr>
        <p:spPr bwMode="auto">
          <a:xfrm>
            <a:off x="304800" y="1686342"/>
            <a:ext cx="5181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You know about casts like</a:t>
            </a:r>
          </a:p>
          <a:p>
            <a:pPr>
              <a:spcBef>
                <a:spcPct val="50000"/>
              </a:spcBef>
            </a:pPr>
            <a:r>
              <a:rPr lang="en-US" dirty="0"/>
              <a:t>  </a:t>
            </a:r>
            <a:r>
              <a:rPr lang="en-US" dirty="0">
                <a:solidFill>
                  <a:srgbClr val="800000"/>
                </a:solidFill>
              </a:rPr>
              <a:t> (</a:t>
            </a:r>
            <a:r>
              <a:rPr lang="en-US" b="1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) (5.0 / 7.5)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(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) 6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 d= 5; </a:t>
            </a:r>
            <a:r>
              <a:rPr lang="en-US" dirty="0"/>
              <a:t>    // automatic cast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3962400" y="1371600"/>
            <a:ext cx="1752600" cy="1909465"/>
            <a:chOff x="3505200" y="4343400"/>
            <a:chExt cx="1752600" cy="1909465"/>
          </a:xfrm>
        </p:grpSpPr>
        <p:sp>
          <p:nvSpPr>
            <p:cNvPr id="69" name="Text Box 69"/>
            <p:cNvSpPr txBox="1">
              <a:spLocks noChangeArrowheads="1"/>
            </p:cNvSpPr>
            <p:nvPr/>
          </p:nvSpPr>
          <p:spPr bwMode="auto">
            <a:xfrm>
              <a:off x="3886200" y="4343400"/>
              <a:ext cx="11430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Object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/>
          </p:nvSpPr>
          <p:spPr bwMode="auto">
            <a:xfrm>
              <a:off x="3886200" y="5059363"/>
              <a:ext cx="1219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Animal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838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Dog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/>
          </p:nvSpPr>
          <p:spPr bwMode="auto">
            <a:xfrm>
              <a:off x="4572000" y="5791200"/>
              <a:ext cx="6858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Cat</a:t>
              </a:r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>
              <a:off x="4419600" y="4800600"/>
              <a:ext cx="0" cy="2286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4419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 flipH="1">
              <a:off x="4038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76" name="Text Box 38"/>
          <p:cNvSpPr txBox="1">
            <a:spLocks noChangeArrowheads="1"/>
          </p:cNvSpPr>
          <p:nvPr/>
        </p:nvSpPr>
        <p:spPr bwMode="auto">
          <a:xfrm>
            <a:off x="304800" y="4614208"/>
            <a:ext cx="5257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9CC"/>
                </a:solidFill>
              </a:rPr>
              <a:t>We now discuss casts up and down the class hierarchy.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   </a:t>
            </a:r>
            <a:r>
              <a:rPr lang="en-US" dirty="0">
                <a:solidFill>
                  <a:srgbClr val="800000"/>
                </a:solidFill>
              </a:rPr>
              <a:t>Animal h= </a:t>
            </a:r>
            <a:r>
              <a:rPr lang="en-US" b="1" dirty="0">
                <a:solidFill>
                  <a:srgbClr val="800000"/>
                </a:solidFill>
              </a:rPr>
              <a:t>new</a:t>
            </a:r>
            <a:r>
              <a:rPr lang="en-US" dirty="0">
                <a:solidFill>
                  <a:srgbClr val="800000"/>
                </a:solidFill>
              </a:rPr>
              <a:t> Cat(</a:t>
            </a:r>
            <a:r>
              <a:rPr lang="ja-JP" altLang="en-US" dirty="0">
                <a:solidFill>
                  <a:srgbClr val="800000"/>
                </a:solidFill>
              </a:rPr>
              <a:t>“</a:t>
            </a:r>
            <a:r>
              <a:rPr lang="en-US" altLang="ja-JP" dirty="0">
                <a:solidFill>
                  <a:srgbClr val="800000"/>
                </a:solidFill>
              </a:rPr>
              <a:t>N</a:t>
            </a:r>
            <a:r>
              <a:rPr lang="ja-JP" altLang="en-US" dirty="0">
                <a:solidFill>
                  <a:srgbClr val="800000"/>
                </a:solidFill>
              </a:rPr>
              <a:t>”</a:t>
            </a:r>
            <a:r>
              <a:rPr lang="en-US" altLang="ja-JP" dirty="0">
                <a:solidFill>
                  <a:srgbClr val="800000"/>
                </a:solidFill>
              </a:rPr>
              <a:t>, 5);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Cat c= (Cat) h;</a:t>
            </a:r>
          </a:p>
        </p:txBody>
      </p:sp>
    </p:spTree>
    <p:extLst>
      <p:ext uri="{BB962C8B-B14F-4D97-AF65-F5344CB8AC3E}">
        <p14:creationId xmlns:p14="http://schemas.microsoft.com/office/powerpoint/2010/main" val="1218138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Implicit upward cast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447800"/>
            <a:ext cx="51816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</a:t>
            </a:r>
            <a:r>
              <a:rPr lang="en-US" sz="2400" dirty="0" smtClean="0">
                <a:solidFill>
                  <a:srgbClr val="800000"/>
                </a:solidFill>
              </a:rPr>
              <a:t>{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    /** = "this </a:t>
            </a:r>
            <a:r>
              <a:rPr lang="en-US" sz="2400" dirty="0" smtClean="0">
                <a:solidFill>
                  <a:srgbClr val="800000"/>
                </a:solidFill>
              </a:rPr>
              <a:t>Animal is </a:t>
            </a:r>
            <a:r>
              <a:rPr lang="en-US" sz="2400" dirty="0">
                <a:solidFill>
                  <a:srgbClr val="800000"/>
                </a:solidFill>
              </a:rPr>
              <a:t>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age </a:t>
            </a:r>
            <a:r>
              <a:rPr lang="en-US" sz="2400" dirty="0">
                <a:solidFill>
                  <a:srgbClr val="800000"/>
                </a:solidFill>
              </a:rPr>
              <a:t>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505200"/>
            <a:ext cx="48767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Call  </a:t>
            </a:r>
            <a:r>
              <a:rPr lang="en-US" sz="2400" dirty="0" err="1" smtClean="0">
                <a:solidFill>
                  <a:srgbClr val="FF0000"/>
                </a:solidFill>
              </a:rPr>
              <a:t>c.isOlder</a:t>
            </a:r>
            <a:r>
              <a:rPr lang="en-US" sz="2400" dirty="0" smtClean="0">
                <a:solidFill>
                  <a:srgbClr val="FF0000"/>
                </a:solidFill>
              </a:rPr>
              <a:t>(d)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h is created. </a:t>
            </a:r>
            <a:r>
              <a:rPr lang="en-US" sz="2400" dirty="0" smtClean="0">
                <a:solidFill>
                  <a:srgbClr val="800000"/>
                </a:solidFill>
              </a:rPr>
              <a:t>a1</a:t>
            </a:r>
            <a:r>
              <a:rPr lang="en-US" sz="2400" dirty="0" smtClean="0"/>
              <a:t> is cast up to class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 and stored in </a:t>
            </a:r>
            <a:r>
              <a:rPr lang="en-US" sz="2400" dirty="0" smtClean="0">
                <a:solidFill>
                  <a:srgbClr val="800000"/>
                </a:solidFill>
              </a:rPr>
              <a:t>h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191000" y="5842000"/>
            <a:ext cx="1600200" cy="787400"/>
            <a:chOff x="3429000" y="5248275"/>
            <a:chExt cx="1600200" cy="787400"/>
          </a:xfrm>
        </p:grpSpPr>
        <p:sp>
          <p:nvSpPr>
            <p:cNvPr id="58" name="Text Box 34"/>
            <p:cNvSpPr txBox="1">
              <a:spLocks noChangeArrowheads="1"/>
            </p:cNvSpPr>
            <p:nvPr/>
          </p:nvSpPr>
          <p:spPr bwMode="auto">
            <a:xfrm>
              <a:off x="3429000" y="525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d</a:t>
              </a:r>
            </a:p>
          </p:txBody>
        </p:sp>
        <p:sp>
          <p:nvSpPr>
            <p:cNvPr id="59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E41900"/>
                  </a:solidFill>
                </a:rPr>
                <a:t>a1</a:t>
              </a:r>
              <a:endParaRPr lang="en-US">
                <a:solidFill>
                  <a:srgbClr val="8B008C"/>
                </a:solidFill>
              </a:endParaRPr>
            </a:p>
          </p:txBody>
        </p:sp>
        <p:sp>
          <p:nvSpPr>
            <p:cNvPr id="60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85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Dog</a:t>
              </a:r>
              <a:endParaRPr lang="en-US" sz="2000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971800" y="58420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Cat</a:t>
              </a:r>
              <a:endParaRPr lang="en-US" sz="2000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4876800"/>
            <a:ext cx="41148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Upward casts done automatically when needed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288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14501</TotalTime>
  <Words>1636</Words>
  <Application>Microsoft Macintosh PowerPoint</Application>
  <PresentationFormat>On-screen Show (4:3)</PresentationFormat>
  <Paragraphs>408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CS/ENGRD 2110 Spring 2014</vt:lpstr>
      <vt:lpstr>Overview ref in text and JavaSummary.pptx</vt:lpstr>
      <vt:lpstr>Classes we work with today</vt:lpstr>
      <vt:lpstr>Animal[] v= new Animal[3];</vt:lpstr>
      <vt:lpstr>Which function is called?</vt:lpstr>
      <vt:lpstr>Static/apparent type</vt:lpstr>
      <vt:lpstr>View of object from static type</vt:lpstr>
      <vt:lpstr>Casting up class hierarchy</vt:lpstr>
      <vt:lpstr>Implicit upward cast</vt:lpstr>
      <vt:lpstr>Explicit casts: unary prefix operators</vt:lpstr>
      <vt:lpstr>Static/dynamic types</vt:lpstr>
      <vt:lpstr>Components used from h</vt:lpstr>
      <vt:lpstr>Explicit downward cast</vt:lpstr>
      <vt:lpstr>Operator instanceof, explicit downward cast</vt:lpstr>
      <vt:lpstr>Function equals</vt:lpstr>
      <vt:lpstr>Overriding function equals</vt:lpstr>
      <vt:lpstr>Function equals in class Animal</vt:lpstr>
      <vt:lpstr>Function equals in class Animal</vt:lpstr>
      <vt:lpstr>Function equals in class Animal</vt:lpstr>
      <vt:lpstr>Why can’t the parameter type be Animal?</vt:lpstr>
      <vt:lpstr>Recitation this week: VERY important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David Gries</cp:lastModifiedBy>
  <cp:revision>430</cp:revision>
  <cp:lastPrinted>2014-02-07T16:04:59Z</cp:lastPrinted>
  <dcterms:created xsi:type="dcterms:W3CDTF">2006-08-16T00:00:00Z</dcterms:created>
  <dcterms:modified xsi:type="dcterms:W3CDTF">2014-02-07T16:05:09Z</dcterms:modified>
</cp:coreProperties>
</file>