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315" r:id="rId3"/>
    <p:sldId id="314" r:id="rId4"/>
    <p:sldId id="282" r:id="rId5"/>
    <p:sldId id="313" r:id="rId6"/>
    <p:sldId id="289" r:id="rId7"/>
    <p:sldId id="297" r:id="rId8"/>
    <p:sldId id="298" r:id="rId9"/>
    <p:sldId id="299" r:id="rId10"/>
    <p:sldId id="300" r:id="rId11"/>
    <p:sldId id="303" r:id="rId12"/>
    <p:sldId id="304" r:id="rId13"/>
    <p:sldId id="301" r:id="rId14"/>
    <p:sldId id="302" r:id="rId15"/>
    <p:sldId id="305" r:id="rId16"/>
    <p:sldId id="306" r:id="rId17"/>
    <p:sldId id="307" r:id="rId18"/>
    <p:sldId id="308" r:id="rId19"/>
    <p:sldId id="309" r:id="rId20"/>
    <p:sldId id="310" r:id="rId21"/>
    <p:sldId id="311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4" autoAdjust="0"/>
  </p:normalViewPr>
  <p:slideViewPr>
    <p:cSldViewPr>
      <p:cViewPr varScale="1">
        <p:scale>
          <a:sx n="121" d="100"/>
          <a:sy n="121" d="100"/>
        </p:scale>
        <p:origin x="-128" y="-6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2014.1.28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2014.1.28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2014.1.28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2014.1.28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2014.1.28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2014.1.28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2014.1.28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2014.1.28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2014.1.28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2014.1.28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2014.1.28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2014.1.28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2014.1.28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2014.1.28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smtClean="0"/>
              <a:t>Spring 2014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3: Fields, getters and setters, constructors, testing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 little about type (class) String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61691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a </a:t>
            </a:r>
            <a:r>
              <a:rPr lang="en-US" sz="22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represention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of this time, e.g. 09:05*/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String </a:t>
            </a:r>
            <a:r>
              <a:rPr lang="en-US" sz="2200" dirty="0" err="1" smtClean="0">
                <a:latin typeface="Times New Roman"/>
                <a:cs typeface="Times New Roman"/>
              </a:rPr>
              <a:t>toString</a:t>
            </a:r>
            <a:r>
              <a:rPr lang="en-US" sz="2200" dirty="0" smtClean="0">
                <a:latin typeface="Times New Roman"/>
                <a:cs typeface="Times New Roman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prepend(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 + </a:t>
            </a:r>
            <a:r>
              <a:rPr lang="en-US" sz="2400" dirty="0" smtClean="0"/>
              <a:t> </a:t>
            </a:r>
            <a:r>
              <a:rPr lang="en-US" sz="2400" dirty="0"/>
              <a:t>":"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+  prepend(min);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/** Return i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with preceding 0, if</a:t>
            </a:r>
            <a:b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</a:b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necessary, to make two chars. *</a:t>
            </a: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String prepend(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latin typeface="Times New Roman"/>
                <a:cs typeface="Times New Roman"/>
              </a:rPr>
              <a:t>) </a:t>
            </a:r>
            <a:r>
              <a:rPr lang="en-US" sz="22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if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&gt; 9 ||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&lt; 0)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 </a:t>
            </a:r>
            <a:r>
              <a:rPr lang="en-US" sz="2400" dirty="0" smtClean="0"/>
              <a:t>""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+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/>
              <a:t>"0"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+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2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114800" y="1905000"/>
            <a:ext cx="4724400" cy="1371600"/>
            <a:chOff x="4114800" y="1905000"/>
            <a:chExt cx="4724400" cy="1371600"/>
          </a:xfrm>
        </p:grpSpPr>
        <p:sp>
          <p:nvSpPr>
            <p:cNvPr id="5" name="TextBox 4"/>
            <p:cNvSpPr txBox="1"/>
            <p:nvPr/>
          </p:nvSpPr>
          <p:spPr>
            <a:xfrm>
              <a:off x="6934200" y="1905000"/>
              <a:ext cx="1905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Java: double quotes for String literals</a:t>
              </a:r>
              <a:endParaRPr lang="en-US" sz="2400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 flipH="1">
              <a:off x="4114800" y="2667000"/>
              <a:ext cx="2819400" cy="60960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419600" y="3276600"/>
            <a:ext cx="4419600" cy="1200328"/>
            <a:chOff x="4419600" y="1905000"/>
            <a:chExt cx="4419600" cy="1200328"/>
          </a:xfrm>
        </p:grpSpPr>
        <p:sp>
          <p:nvSpPr>
            <p:cNvPr id="24" name="TextBox 23"/>
            <p:cNvSpPr txBox="1"/>
            <p:nvPr/>
          </p:nvSpPr>
          <p:spPr>
            <a:xfrm>
              <a:off x="6934200" y="1905000"/>
              <a:ext cx="1905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Java: + is String catenation</a:t>
              </a:r>
              <a:endParaRPr lang="en-US" sz="2400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4419600" y="2209800"/>
              <a:ext cx="2514600" cy="83820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990600" y="5029200"/>
            <a:ext cx="7772400" cy="1592997"/>
            <a:chOff x="990600" y="5029200"/>
            <a:chExt cx="7772400" cy="1592997"/>
          </a:xfrm>
        </p:grpSpPr>
        <p:grpSp>
          <p:nvGrpSpPr>
            <p:cNvPr id="30" name="Group 29"/>
            <p:cNvGrpSpPr/>
            <p:nvPr/>
          </p:nvGrpSpPr>
          <p:grpSpPr>
            <a:xfrm>
              <a:off x="1676400" y="5029200"/>
              <a:ext cx="7086600" cy="1592997"/>
              <a:chOff x="1600200" y="2514600"/>
              <a:chExt cx="7086600" cy="1592997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4572000" y="3276600"/>
                <a:ext cx="4114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“helper” function is private, so it can’t be seen outside class</a:t>
                </a:r>
                <a:endParaRPr lang="en-US" sz="2400" dirty="0"/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 flipH="1" flipV="1">
                <a:off x="1600200" y="2514600"/>
                <a:ext cx="3048000" cy="762000"/>
              </a:xfrm>
              <a:prstGeom prst="line">
                <a:avLst/>
              </a:prstGeom>
              <a:ln w="2222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/>
            <p:cNvCxnSpPr/>
            <p:nvPr/>
          </p:nvCxnSpPr>
          <p:spPr>
            <a:xfrm flipH="1">
              <a:off x="990600" y="5029200"/>
              <a:ext cx="8382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3810000" y="4800600"/>
            <a:ext cx="4953000" cy="914400"/>
            <a:chOff x="3429000" y="5410200"/>
            <a:chExt cx="4953000" cy="914400"/>
          </a:xfrm>
        </p:grpSpPr>
        <p:grpSp>
          <p:nvGrpSpPr>
            <p:cNvPr id="46" name="Group 45"/>
            <p:cNvGrpSpPr/>
            <p:nvPr/>
          </p:nvGrpSpPr>
          <p:grpSpPr>
            <a:xfrm>
              <a:off x="3810000" y="5410200"/>
              <a:ext cx="4572000" cy="914400"/>
              <a:chOff x="3733800" y="2895600"/>
              <a:chExt cx="4572000" cy="914400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4191000" y="2895600"/>
                <a:ext cx="4114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/>
                  <a:t>Catenate</a:t>
                </a:r>
                <a:r>
                  <a:rPr lang="en-US" sz="2400" dirty="0" smtClean="0"/>
                  <a:t> with empty String to change any value to a String</a:t>
                </a:r>
                <a:endParaRPr lang="en-US" sz="2400" dirty="0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flipH="1" flipV="1">
                <a:off x="3733800" y="3505200"/>
                <a:ext cx="533400" cy="304800"/>
              </a:xfrm>
              <a:prstGeom prst="line">
                <a:avLst/>
              </a:prstGeom>
              <a:ln w="2222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/>
            <p:cNvCxnSpPr/>
            <p:nvPr/>
          </p:nvCxnSpPr>
          <p:spPr>
            <a:xfrm flipH="1">
              <a:off x="3429000" y="6019800"/>
              <a:ext cx="6096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7966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Setter methods (procedures)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6397752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…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562603" y="4343400"/>
            <a:ext cx="3047997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7467600" y="5562600"/>
            <a:ext cx="990600" cy="68580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getHour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getMin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toString</a:t>
            </a:r>
            <a:r>
              <a:rPr lang="en-US" sz="2400" dirty="0" smtClean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9400" y="1630740"/>
            <a:ext cx="2209800" cy="1569660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</a:t>
            </a:r>
            <a:r>
              <a:rPr lang="en-US" sz="2400" dirty="0" smtClean="0"/>
              <a:t>o way to store value in a field!</a:t>
            </a:r>
          </a:p>
          <a:p>
            <a:r>
              <a:rPr lang="en-US" sz="2400" dirty="0" smtClean="0"/>
              <a:t>We can add a “</a:t>
            </a:r>
            <a:r>
              <a:rPr lang="en-US" sz="2400" dirty="0" smtClean="0">
                <a:solidFill>
                  <a:srgbClr val="800000"/>
                </a:solidFill>
              </a:rPr>
              <a:t>setter method”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85800" y="3581400"/>
            <a:ext cx="6553200" cy="2900065"/>
            <a:chOff x="914400" y="3581400"/>
            <a:chExt cx="6553200" cy="2900065"/>
          </a:xfrm>
        </p:grpSpPr>
        <p:sp>
          <p:nvSpPr>
            <p:cNvPr id="10" name="Rectangle 9"/>
            <p:cNvSpPr/>
            <p:nvPr/>
          </p:nvSpPr>
          <p:spPr>
            <a:xfrm>
              <a:off x="914400" y="3581400"/>
              <a:ext cx="487680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/** Change this object’s hour to h */</a:t>
              </a:r>
            </a:p>
            <a:p>
              <a:r>
                <a:rPr lang="en-US" sz="2400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public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400" b="1" dirty="0">
                  <a:solidFill>
                    <a:srgbClr val="800000"/>
                  </a:solidFill>
                  <a:latin typeface="Times New Roman"/>
                  <a:cs typeface="Times New Roman"/>
                </a:rPr>
                <a:t>void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setHour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(</a:t>
              </a:r>
              <a:r>
                <a:rPr lang="en-US" sz="2400" b="1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int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h) {</a:t>
              </a:r>
            </a:p>
            <a:p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      </a:t>
              </a:r>
              <a:r>
                <a:rPr lang="en-US" sz="2400" dirty="0" err="1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hr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=  h;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}</a:t>
              </a:r>
              <a:endParaRPr lang="en-US" sz="2400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913569" y="6019800"/>
              <a:ext cx="15540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524000" y="6096000"/>
            <a:ext cx="3954628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setHour</a:t>
            </a:r>
            <a:r>
              <a:rPr lang="en-US" sz="2400" dirty="0" smtClean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 is now in the object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0580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Setter methods (procedures)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60960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d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…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19400" y="4495800"/>
            <a:ext cx="3047997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28996" y="5029200"/>
            <a:ext cx="1143004" cy="1066800"/>
            <a:chOff x="3428996" y="5029200"/>
            <a:chExt cx="1143004" cy="1066800"/>
          </a:xfrm>
        </p:grpSpPr>
        <p:grpSp>
          <p:nvGrpSpPr>
            <p:cNvPr id="29" name="Group 28"/>
            <p:cNvGrpSpPr/>
            <p:nvPr/>
          </p:nvGrpSpPr>
          <p:grpSpPr>
            <a:xfrm>
              <a:off x="3428996" y="5029200"/>
              <a:ext cx="1143001" cy="990600"/>
              <a:chOff x="6172199" y="4800600"/>
              <a:chExt cx="1143001" cy="990600"/>
            </a:xfrm>
          </p:grpSpPr>
          <p:sp>
            <p:nvSpPr>
              <p:cNvPr id="14" name="Rectangle 21"/>
              <p:cNvSpPr>
                <a:spLocks noChangeArrowheads="1"/>
              </p:cNvSpPr>
              <p:nvPr/>
            </p:nvSpPr>
            <p:spPr bwMode="auto">
              <a:xfrm>
                <a:off x="6172200" y="48006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hr</a:t>
                </a:r>
                <a:endParaRPr lang="en-US" sz="2400" dirty="0"/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>
                <a:off x="6705600" y="48006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16" name="Rectangle 21"/>
              <p:cNvSpPr>
                <a:spLocks noChangeArrowheads="1"/>
              </p:cNvSpPr>
              <p:nvPr/>
            </p:nvSpPr>
            <p:spPr bwMode="auto">
              <a:xfrm>
                <a:off x="6172199" y="54102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min</a:t>
                </a:r>
                <a:endParaRPr lang="en-US" sz="2400" dirty="0"/>
              </a:p>
            </p:txBody>
          </p:sp>
        </p:grp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3962400" y="56388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685800" y="3505200"/>
            <a:ext cx="487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/** Change this object’s hour to h */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setHour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</a:t>
            </a:r>
            <a:r>
              <a:rPr lang="en-US" sz="24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h) {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=  h;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895597" y="5715000"/>
            <a:ext cx="2819400" cy="918865"/>
            <a:chOff x="2895597" y="5715000"/>
            <a:chExt cx="2819400" cy="918865"/>
          </a:xfrm>
        </p:grpSpPr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4724397" y="5715000"/>
              <a:ext cx="9906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getHour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95597" y="6172200"/>
              <a:ext cx="15540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172200" y="1371600"/>
            <a:ext cx="2667000" cy="4678203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Do not say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    “</a:t>
            </a:r>
            <a:r>
              <a:rPr lang="en-US" sz="2400" dirty="0" smtClean="0">
                <a:solidFill>
                  <a:srgbClr val="800000"/>
                </a:solidFill>
              </a:rPr>
              <a:t>set field </a:t>
            </a:r>
            <a:r>
              <a:rPr lang="en-US" sz="2400" dirty="0" err="1" smtClean="0">
                <a:solidFill>
                  <a:srgbClr val="800000"/>
                </a:solidFill>
              </a:rPr>
              <a:t>hr</a:t>
            </a:r>
            <a:r>
              <a:rPr lang="en-US" sz="2400" dirty="0" smtClean="0">
                <a:solidFill>
                  <a:srgbClr val="800000"/>
                </a:solidFill>
              </a:rPr>
              <a:t> to h</a:t>
            </a:r>
            <a:r>
              <a:rPr lang="en-US" sz="2400" dirty="0" smtClean="0"/>
              <a:t>”</a:t>
            </a:r>
          </a:p>
          <a:p>
            <a:pPr algn="r"/>
            <a:r>
              <a:rPr lang="en-US" sz="2400" dirty="0" smtClean="0"/>
              <a:t>User does not know there is a field. All user knows is that </a:t>
            </a:r>
            <a:r>
              <a:rPr lang="en-US" sz="2400" dirty="0" smtClean="0">
                <a:solidFill>
                  <a:srgbClr val="800000"/>
                </a:solidFill>
              </a:rPr>
              <a:t>Time </a:t>
            </a:r>
            <a:r>
              <a:rPr lang="en-US" sz="2400" dirty="0" smtClean="0"/>
              <a:t>maintains hours and minutes. Later, we show an </a:t>
            </a:r>
            <a:r>
              <a:rPr lang="en-US" sz="2400" dirty="0" err="1" smtClean="0"/>
              <a:t>imple</a:t>
            </a:r>
            <a:r>
              <a:rPr lang="en-US" sz="2400" dirty="0" smtClean="0"/>
              <a:t>-mentation that doesn’t have field h but “behavior” is the same</a:t>
            </a:r>
            <a:endParaRPr lang="en-US" sz="24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4419600" y="2209800"/>
            <a:ext cx="1981200" cy="1524000"/>
          </a:xfrm>
          <a:prstGeom prst="straightConnector1">
            <a:avLst/>
          </a:prstGeom>
          <a:ln w="28575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20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Test using a </a:t>
            </a:r>
            <a:r>
              <a:rPr lang="en-US" sz="3600" dirty="0" err="1" smtClean="0">
                <a:solidFill>
                  <a:srgbClr val="800000"/>
                </a:solidFill>
              </a:rPr>
              <a:t>Junit</a:t>
            </a:r>
            <a:r>
              <a:rPr lang="en-US" sz="3600" dirty="0" smtClean="0">
                <a:solidFill>
                  <a:srgbClr val="800000"/>
                </a:solidFill>
              </a:rPr>
              <a:t> testing 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524000"/>
            <a:ext cx="7489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Eclipse, use menu item </a:t>
            </a:r>
            <a:r>
              <a:rPr lang="en-US" sz="2400" dirty="0" smtClean="0">
                <a:solidFill>
                  <a:srgbClr val="800000"/>
                </a:solidFill>
              </a:rPr>
              <a:t>File 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 New  </a:t>
            </a:r>
            <a:r>
              <a:rPr lang="en-US" sz="2400" dirty="0" err="1" smtClean="0">
                <a:solidFill>
                  <a:srgbClr val="800000"/>
                </a:solidFill>
                <a:sym typeface="Wingdings"/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 Test Case </a:t>
            </a:r>
            <a:r>
              <a:rPr lang="en-US" sz="2400" dirty="0" smtClean="0">
                <a:sym typeface="Wingdings"/>
              </a:rPr>
              <a:t>to create a class that looks like this: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57200" y="2362200"/>
            <a:ext cx="4495800" cy="3200876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import</a:t>
            </a:r>
            <a:r>
              <a:rPr lang="en-US" sz="2400" dirty="0">
                <a:latin typeface="Times New Roman"/>
                <a:cs typeface="Times New Roman"/>
              </a:rPr>
              <a:t> static </a:t>
            </a:r>
            <a:r>
              <a:rPr lang="en-US" sz="2400" dirty="0" err="1">
                <a:latin typeface="Times New Roman"/>
                <a:cs typeface="Times New Roman"/>
              </a:rPr>
              <a:t>org.junit.Assert</a:t>
            </a:r>
            <a:r>
              <a:rPr lang="en-US" sz="2400" dirty="0">
                <a:latin typeface="Times New Roman"/>
                <a:cs typeface="Times New Roman"/>
              </a:rPr>
              <a:t>.*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import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org.junit.Test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test()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fail("Not yet implemented");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2209800"/>
            <a:ext cx="373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Select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in </a:t>
            </a:r>
            <a:r>
              <a:rPr lang="en-US" sz="2400" dirty="0" smtClean="0">
                <a:solidFill>
                  <a:srgbClr val="800000"/>
                </a:solidFill>
              </a:rPr>
              <a:t>Package Explorer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Use menu item </a:t>
            </a:r>
            <a:r>
              <a:rPr lang="en-US" sz="2400" dirty="0" smtClean="0">
                <a:solidFill>
                  <a:srgbClr val="800000"/>
                </a:solidFill>
              </a:rPr>
              <a:t>Run 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 Run</a:t>
            </a:r>
            <a:r>
              <a:rPr lang="en-US" sz="2400" dirty="0" smtClean="0">
                <a:sym typeface="Wingdings"/>
              </a:rPr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Procedure </a:t>
            </a:r>
            <a:r>
              <a:rPr lang="en-US" sz="2400" dirty="0" smtClean="0">
                <a:solidFill>
                  <a:srgbClr val="800000"/>
                </a:solidFill>
              </a:rPr>
              <a:t>test</a:t>
            </a:r>
            <a:r>
              <a:rPr lang="en-US" sz="2400" dirty="0" smtClean="0"/>
              <a:t> is called, and the call </a:t>
            </a:r>
            <a:r>
              <a:rPr lang="en-US" sz="2400" dirty="0" smtClean="0">
                <a:solidFill>
                  <a:srgbClr val="800000"/>
                </a:solidFill>
              </a:rPr>
              <a:t>fail(…)</a:t>
            </a:r>
            <a:r>
              <a:rPr lang="en-US" sz="2400" dirty="0" smtClean="0"/>
              <a:t> causes execution to fail:</a:t>
            </a:r>
            <a:endParaRPr lang="en-US" sz="2400" dirty="0"/>
          </a:p>
        </p:txBody>
      </p:sp>
      <p:pic>
        <p:nvPicPr>
          <p:cNvPr id="11" name="Picture 10" descr="fail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5410200"/>
            <a:ext cx="4330700" cy="124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4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Test using a </a:t>
            </a:r>
            <a:r>
              <a:rPr lang="en-US" sz="3600" dirty="0" err="1" smtClean="0">
                <a:solidFill>
                  <a:srgbClr val="800000"/>
                </a:solidFill>
              </a:rPr>
              <a:t>Junit</a:t>
            </a:r>
            <a:r>
              <a:rPr lang="en-US" sz="3600" dirty="0" smtClean="0">
                <a:solidFill>
                  <a:srgbClr val="800000"/>
                </a:solidFill>
              </a:rPr>
              <a:t> testing 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00200"/>
            <a:ext cx="5410200" cy="393954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…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test()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 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Time();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(0, t1.getHour())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(0, t1.getMin();</a:t>
            </a:r>
          </a:p>
          <a:p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i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("00:00", t1.toString());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0" y="1554540"/>
            <a:ext cx="350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Write and save a suite of “test cases” in </a:t>
            </a:r>
            <a:r>
              <a:rPr lang="en-US" sz="2400" dirty="0" err="1" smtClean="0"/>
              <a:t>TimeTester</a:t>
            </a:r>
            <a:r>
              <a:rPr lang="en-US" sz="2400" dirty="0" smtClean="0"/>
              <a:t>, to test that all methods in Time are correct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343400" y="3200400"/>
            <a:ext cx="3575919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Store new Time object in t1.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5257800"/>
            <a:ext cx="5891156" cy="1200328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Give green light if expected value equals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computed value, red light if not:</a:t>
            </a:r>
          </a:p>
          <a:p>
            <a:r>
              <a:rPr lang="en-US" sz="2400" dirty="0" err="1" smtClean="0">
                <a:solidFill>
                  <a:srgbClr val="800000"/>
                </a:solidFill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</a:rPr>
              <a:t>(expected value, computed value);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503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Test setter method in </a:t>
            </a:r>
            <a:r>
              <a:rPr lang="en-US" sz="3600" dirty="0" err="1" smtClean="0">
                <a:solidFill>
                  <a:srgbClr val="800000"/>
                </a:solidFill>
              </a:rPr>
              <a:t>Junit</a:t>
            </a:r>
            <a:r>
              <a:rPr lang="en-US" sz="3600" dirty="0" smtClean="0">
                <a:solidFill>
                  <a:srgbClr val="800000"/>
                </a:solidFill>
              </a:rPr>
              <a:t> testing 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00200"/>
            <a:ext cx="4648200" cy="4093428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…</a:t>
            </a:r>
          </a:p>
          <a:p>
            <a:pPr>
              <a:spcBef>
                <a:spcPts val="1200"/>
              </a:spcBef>
            </a:pP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testSetters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Time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Time()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 t1.setHour(21);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(21,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.getHour(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638803" y="4343400"/>
            <a:ext cx="3047997" cy="2209800"/>
            <a:chOff x="5638803" y="4343400"/>
            <a:chExt cx="3047997" cy="2209800"/>
          </a:xfrm>
        </p:grpSpPr>
        <p:grpSp>
          <p:nvGrpSpPr>
            <p:cNvPr id="21" name="Group 20"/>
            <p:cNvGrpSpPr/>
            <p:nvPr/>
          </p:nvGrpSpPr>
          <p:grpSpPr>
            <a:xfrm>
              <a:off x="5638803" y="4343400"/>
              <a:ext cx="3047997" cy="2209800"/>
              <a:chOff x="4407647" y="2133600"/>
              <a:chExt cx="3059953" cy="2438400"/>
            </a:xfrm>
          </p:grpSpPr>
          <p:sp>
            <p:nvSpPr>
              <p:cNvPr id="22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6248399" y="4876800"/>
              <a:ext cx="1143004" cy="1066800"/>
              <a:chOff x="3428996" y="5029200"/>
              <a:chExt cx="1143004" cy="106680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3428996" y="5029200"/>
                <a:ext cx="1143001" cy="990600"/>
                <a:chOff x="6172199" y="4800600"/>
                <a:chExt cx="1143001" cy="990600"/>
              </a:xfrm>
            </p:grpSpPr>
            <p:sp>
              <p:nvSpPr>
                <p:cNvPr id="28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2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9" name="Rectangle 22"/>
                <p:cNvSpPr>
                  <a:spLocks noChangeArrowheads="1"/>
                </p:cNvSpPr>
                <p:nvPr/>
              </p:nvSpPr>
              <p:spPr bwMode="auto">
                <a:xfrm>
                  <a:off x="6705600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30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199" y="5410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7" name="Rectangle 22"/>
              <p:cNvSpPr>
                <a:spLocks noChangeArrowheads="1"/>
              </p:cNvSpPr>
              <p:nvPr/>
            </p:nvSpPr>
            <p:spPr bwMode="auto">
              <a:xfrm>
                <a:off x="3962400" y="56388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5715000" y="5562600"/>
              <a:ext cx="2819400" cy="918865"/>
              <a:chOff x="2895597" y="5715000"/>
              <a:chExt cx="2819400" cy="918865"/>
            </a:xfrm>
          </p:grpSpPr>
          <p:sp>
            <p:nvSpPr>
              <p:cNvPr id="32" name="Rectangle 21"/>
              <p:cNvSpPr>
                <a:spLocks noChangeArrowheads="1"/>
              </p:cNvSpPr>
              <p:nvPr/>
            </p:nvSpPr>
            <p:spPr bwMode="auto">
              <a:xfrm>
                <a:off x="4724397" y="57150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895597" y="6172200"/>
                <a:ext cx="155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setHour</a:t>
                </a:r>
                <a:r>
                  <a:rPr lang="en-US" sz="2400" dirty="0" smtClean="0"/>
                  <a:t>(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sp>
        <p:nvSpPr>
          <p:cNvPr id="7" name="TextBox 6"/>
          <p:cNvSpPr txBox="1"/>
          <p:nvPr/>
        </p:nvSpPr>
        <p:spPr>
          <a:xfrm>
            <a:off x="5410200" y="1600200"/>
            <a:ext cx="342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TimeTester</a:t>
            </a:r>
            <a:r>
              <a:rPr lang="en-US" sz="2400" dirty="0" smtClean="0"/>
              <a:t> can have several test methods, each preceded by @Test.</a:t>
            </a:r>
          </a:p>
          <a:p>
            <a:endParaRPr lang="en-US" sz="2400" dirty="0"/>
          </a:p>
          <a:p>
            <a:r>
              <a:rPr lang="en-US" sz="2400" dirty="0" smtClean="0"/>
              <a:t>All are called when menu item Run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sz="2400" dirty="0" smtClean="0"/>
              <a:t>Run is selected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548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Constructors —new kind of method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524000"/>
            <a:ext cx="2514600" cy="2677656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C</a:t>
            </a:r>
            <a:r>
              <a:rPr lang="en-US" sz="2400" dirty="0" smtClean="0">
                <a:latin typeface="Times New Roman"/>
                <a:cs typeface="Times New Roman"/>
              </a:rPr>
              <a:t> 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b;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c;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d;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e;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1676400"/>
            <a:ext cx="4724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 has lots of fields. Initializing an object can be a pain —assuming there are suitable setter methods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321076"/>
            <a:ext cx="2590800" cy="230832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  </a:t>
            </a:r>
            <a:r>
              <a:rPr lang="en-US" sz="2400" dirty="0" err="1"/>
              <a:t>var</a:t>
            </a:r>
            <a:r>
              <a:rPr lang="en-US" sz="2400" dirty="0"/>
              <a:t>= </a:t>
            </a:r>
            <a:r>
              <a:rPr lang="en-US" sz="2400" b="1" dirty="0"/>
              <a:t>new</a:t>
            </a:r>
            <a:r>
              <a:rPr lang="en-US" sz="2400" dirty="0"/>
              <a:t> C();</a:t>
            </a:r>
          </a:p>
          <a:p>
            <a:r>
              <a:rPr lang="en-US" sz="2400" dirty="0" err="1"/>
              <a:t>var.setA</a:t>
            </a:r>
            <a:r>
              <a:rPr lang="en-US" sz="2400" dirty="0"/>
              <a:t>(2);</a:t>
            </a:r>
          </a:p>
          <a:p>
            <a:r>
              <a:rPr lang="en-US" sz="2400" dirty="0" err="1"/>
              <a:t>var.setB</a:t>
            </a:r>
            <a:r>
              <a:rPr lang="en-US" sz="2400" dirty="0"/>
              <a:t>(20);</a:t>
            </a:r>
          </a:p>
          <a:p>
            <a:r>
              <a:rPr lang="en-US" sz="2400" dirty="0" err="1"/>
              <a:t>var.setC</a:t>
            </a:r>
            <a:r>
              <a:rPr lang="en-US" sz="2400" dirty="0"/>
              <a:t>(35);</a:t>
            </a:r>
          </a:p>
          <a:p>
            <a:r>
              <a:rPr lang="en-US" sz="2400" dirty="0" err="1"/>
              <a:t>var.setD</a:t>
            </a:r>
            <a:r>
              <a:rPr lang="en-US" sz="2400" dirty="0"/>
              <a:t>(</a:t>
            </a:r>
            <a:r>
              <a:rPr lang="en-US" sz="2400" dirty="0" smtClean="0"/>
              <a:t>-15</a:t>
            </a:r>
            <a:r>
              <a:rPr lang="en-US" sz="2400" dirty="0"/>
              <a:t>);</a:t>
            </a:r>
          </a:p>
          <a:p>
            <a:r>
              <a:rPr lang="en-US" sz="2400" dirty="0" err="1"/>
              <a:t>var.setE</a:t>
            </a:r>
            <a:r>
              <a:rPr lang="en-US" sz="2400" dirty="0"/>
              <a:t>(150)</a:t>
            </a:r>
            <a:r>
              <a:rPr lang="en-US" sz="2400" dirty="0" smtClean="0"/>
              <a:t>;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2578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But first, must write a new method called a </a:t>
            </a:r>
            <a:r>
              <a:rPr lang="en-US" sz="2400" dirty="0" smtClean="0">
                <a:solidFill>
                  <a:srgbClr val="FF0000"/>
                </a:solidFill>
              </a:rPr>
              <a:t>constructor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429000" y="3276600"/>
            <a:ext cx="4572000" cy="1528465"/>
            <a:chOff x="3429000" y="3276600"/>
            <a:chExt cx="4572000" cy="1528465"/>
          </a:xfrm>
        </p:grpSpPr>
        <p:sp>
          <p:nvSpPr>
            <p:cNvPr id="5" name="TextBox 4"/>
            <p:cNvSpPr txBox="1"/>
            <p:nvPr/>
          </p:nvSpPr>
          <p:spPr>
            <a:xfrm>
              <a:off x="3733800" y="4343400"/>
              <a:ext cx="40569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C= </a:t>
              </a:r>
              <a:r>
                <a:rPr lang="en-US" sz="2400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new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C(2, 20, 35, -15, 150); </a:t>
              </a:r>
              <a:endParaRPr lang="en-US" sz="2400" b="1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429000" y="327660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2400" dirty="0"/>
                <a:t>Easier way to initialize the fields, in the new-expression itself. Use: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7071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Constructors —new kind of method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867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5559552" cy="3733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object maintains a time of day *</a:t>
            </a:r>
            <a:r>
              <a:rPr lang="en-US" sz="22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an instance with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h hours and m minutes.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                                                              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Time(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h,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= 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min= m;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5000" y="1676400"/>
            <a:ext cx="2971801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Purpose of </a:t>
            </a:r>
            <a:r>
              <a:rPr lang="en-US" sz="2400" dirty="0" smtClean="0"/>
              <a:t>constructor: Initialize field of a new object so that its class invariant is true</a:t>
            </a:r>
            <a:endParaRPr lang="en-US" sz="24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381000" y="4419600"/>
            <a:ext cx="2062391" cy="1745397"/>
            <a:chOff x="381000" y="4419600"/>
            <a:chExt cx="2062391" cy="1745397"/>
          </a:xfrm>
        </p:grpSpPr>
        <p:sp>
          <p:nvSpPr>
            <p:cNvPr id="29" name="TextBox 28"/>
            <p:cNvSpPr txBox="1"/>
            <p:nvPr/>
          </p:nvSpPr>
          <p:spPr>
            <a:xfrm>
              <a:off x="381000" y="5334000"/>
              <a:ext cx="2062391" cy="830997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No return type or void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 flipV="1">
              <a:off x="1371600" y="4419600"/>
              <a:ext cx="381000" cy="914400"/>
            </a:xfrm>
            <a:prstGeom prst="line">
              <a:avLst/>
            </a:prstGeom>
            <a:ln w="254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2209800" y="4495798"/>
            <a:ext cx="3124200" cy="1669199"/>
            <a:chOff x="-71209" y="4038600"/>
            <a:chExt cx="2643554" cy="2043567"/>
          </a:xfrm>
        </p:grpSpPr>
        <p:sp>
          <p:nvSpPr>
            <p:cNvPr id="34" name="TextBox 33"/>
            <p:cNvSpPr txBox="1"/>
            <p:nvPr/>
          </p:nvSpPr>
          <p:spPr>
            <a:xfrm>
              <a:off x="186700" y="5064794"/>
              <a:ext cx="2385645" cy="1017373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Name of constructor is the class name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 flipV="1">
              <a:off x="-71209" y="4038600"/>
              <a:ext cx="1442809" cy="1295400"/>
            </a:xfrm>
            <a:prstGeom prst="line">
              <a:avLst/>
            </a:prstGeom>
            <a:ln w="254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7315200" y="3200400"/>
            <a:ext cx="146115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Memorize!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1295400" y="3729335"/>
            <a:ext cx="7467600" cy="466130"/>
            <a:chOff x="1295400" y="3729335"/>
            <a:chExt cx="7467600" cy="466130"/>
          </a:xfrm>
        </p:grpSpPr>
        <p:sp>
          <p:nvSpPr>
            <p:cNvPr id="4" name="Rectangle 3"/>
            <p:cNvSpPr/>
            <p:nvPr/>
          </p:nvSpPr>
          <p:spPr>
            <a:xfrm>
              <a:off x="1295400" y="3733800"/>
              <a:ext cx="4572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Precondition: h in 0..23, m in 0..</a:t>
              </a:r>
              <a:r>
                <a:rPr lang="en-US" sz="24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59</a:t>
              </a:r>
              <a:endParaRPr lang="en-US" sz="24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300367" y="3729335"/>
              <a:ext cx="2462633" cy="461665"/>
            </a:xfrm>
            <a:prstGeom prst="rect">
              <a:avLst/>
            </a:prstGeom>
            <a:solidFill>
              <a:srgbClr val="FFF7F3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Need precondition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4371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Revisit the new-expression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0</a:t>
                  </a:r>
                  <a:endParaRPr lang="en-US" dirty="0"/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867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57200" y="1676400"/>
            <a:ext cx="7924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Syntax of new-expression:       </a:t>
            </a:r>
            <a:r>
              <a:rPr lang="en-US" sz="2400" b="1" dirty="0" smtClean="0"/>
              <a:t>new</a:t>
            </a:r>
            <a:r>
              <a:rPr lang="en-US" sz="2400" dirty="0" smtClean="0"/>
              <a:t> &lt;constructor-call&gt;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5334000"/>
            <a:ext cx="44958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If you do not declare a constructor, Java puts in this one: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&lt;class-name&gt; () { 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" y="2895600"/>
            <a:ext cx="79248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Evaluation of new-expression: 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1. Create a new object of class</a:t>
            </a:r>
            <a:r>
              <a:rPr lang="en-US" sz="2400" dirty="0" smtClean="0"/>
              <a:t>, with default values in fields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2286000"/>
            <a:ext cx="380945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Example:     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Time(9, 5)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3733800"/>
            <a:ext cx="7924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2</a:t>
            </a:r>
            <a:r>
              <a:rPr lang="en-US" sz="2400" dirty="0" smtClean="0">
                <a:solidFill>
                  <a:srgbClr val="800000"/>
                </a:solidFill>
              </a:rPr>
              <a:t>. Execute the constructor-call</a:t>
            </a:r>
            <a:endParaRPr lang="en-US" sz="24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5867400" y="4876800"/>
            <a:ext cx="1752600" cy="457200"/>
            <a:chOff x="3505200" y="4800600"/>
            <a:chExt cx="1752600" cy="457200"/>
          </a:xfrm>
        </p:grpSpPr>
        <p:sp>
          <p:nvSpPr>
            <p:cNvPr id="37" name="Rectangle 22"/>
            <p:cNvSpPr>
              <a:spLocks noChangeArrowheads="1"/>
            </p:cNvSpPr>
            <p:nvPr/>
          </p:nvSpPr>
          <p:spPr bwMode="auto">
            <a:xfrm>
              <a:off x="3505200" y="4800600"/>
              <a:ext cx="5334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8" name="Rectangle 22"/>
            <p:cNvSpPr>
              <a:spLocks noChangeArrowheads="1"/>
            </p:cNvSpPr>
            <p:nvPr/>
          </p:nvSpPr>
          <p:spPr bwMode="auto">
            <a:xfrm>
              <a:off x="46482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57200" y="4262735"/>
            <a:ext cx="4419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3. Give as value of the expression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the name of the new object</a:t>
            </a:r>
            <a:endParaRPr lang="en-US" sz="2400" dirty="0"/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6255247" y="2724150"/>
            <a:ext cx="1745753" cy="5524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>
                <a:solidFill>
                  <a:srgbClr val="8B008C"/>
                </a:solidFill>
              </a:rPr>
              <a:t>Time@fa8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1149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4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4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5" grpId="0" animBg="1"/>
      <p:bldP spid="36" grpId="0"/>
      <p:bldP spid="39" grpId="0"/>
      <p:bldP spid="4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How to test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3124200"/>
            <a:ext cx="4876800" cy="341632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testConstructor1(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 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(9, 5)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(9,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t1.getHour())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(5, t1.getMin();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}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…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76400"/>
            <a:ext cx="7543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Create an object using the constructor. Then check that </a:t>
            </a:r>
            <a:r>
              <a:rPr lang="en-US" sz="2400" dirty="0" smtClean="0">
                <a:solidFill>
                  <a:srgbClr val="FF0000"/>
                </a:solidFill>
              </a:rPr>
              <a:t>all fields</a:t>
            </a:r>
            <a:r>
              <a:rPr lang="en-US" sz="2400" dirty="0" smtClean="0"/>
              <a:t> are properly initialized —even those that are not given values in the constructor call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15000" y="3124200"/>
            <a:ext cx="3048000" cy="2677656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Note: This also checks the getter methods! No need to </a:t>
            </a:r>
            <a:r>
              <a:rPr lang="en-US" sz="2400" smtClean="0"/>
              <a:t>check them </a:t>
            </a:r>
            <a:r>
              <a:rPr lang="en-US" sz="2400" dirty="0" smtClean="0"/>
              <a:t>separately.</a:t>
            </a:r>
          </a:p>
          <a:p>
            <a:endParaRPr lang="en-US" sz="2400" dirty="0" smtClean="0"/>
          </a:p>
          <a:p>
            <a:r>
              <a:rPr lang="en-US" sz="2400" dirty="0" smtClean="0"/>
              <a:t>But, main purpose: check constructor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2351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Assignment A1 is on the CMS and Piazza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Write a simple class to maintain information about </a:t>
            </a:r>
            <a:r>
              <a:rPr lang="en-US" sz="2400" dirty="0" smtClean="0"/>
              <a:t>bees.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Objectives in brief:</a:t>
            </a:r>
          </a:p>
          <a:p>
            <a:r>
              <a:rPr lang="en-US" sz="2400" dirty="0" smtClean="0"/>
              <a:t>Get used to Eclipse and writing a simple Java class</a:t>
            </a:r>
          </a:p>
          <a:p>
            <a:r>
              <a:rPr lang="en-US" sz="2400" dirty="0" smtClean="0"/>
              <a:t>Learn conventions for </a:t>
            </a:r>
            <a:r>
              <a:rPr lang="en-US" sz="2400" dirty="0" err="1" smtClean="0"/>
              <a:t>Javadoc</a:t>
            </a:r>
            <a:r>
              <a:rPr lang="en-US" sz="2400" dirty="0" smtClean="0"/>
              <a:t> specs, formatting code (e.g. indentation), class invariants, method preconditions</a:t>
            </a:r>
          </a:p>
          <a:p>
            <a:r>
              <a:rPr lang="en-US" sz="2400" dirty="0" smtClean="0"/>
              <a:t>Learn about and use </a:t>
            </a:r>
            <a:r>
              <a:rPr lang="en-US" sz="2400" dirty="0" err="1" smtClean="0"/>
              <a:t>Junit</a:t>
            </a:r>
            <a:r>
              <a:rPr lang="en-US" sz="2400" dirty="0" smtClean="0"/>
              <a:t> testing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Important: read carefully, including Step 7, which reviews what the assignment is graded on.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536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 second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486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  Time 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6016752" cy="3733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object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an instance with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m minutes.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Precondition: m in 0..23*60 +59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??? What do we put here ???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…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1200" y="1447800"/>
            <a:ext cx="2971801" cy="2308324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Time is overloaded: </a:t>
            </a:r>
            <a:r>
              <a:rPr lang="en-US" sz="2400" dirty="0" smtClean="0"/>
              <a:t>2 constructors! Have different parameter types. Constructor call determines which one is called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5410200"/>
            <a:ext cx="2038238" cy="907941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n</a:t>
            </a:r>
            <a:r>
              <a:rPr lang="en-US" sz="2400" b="1" dirty="0" smtClean="0"/>
              <a:t>ew</a:t>
            </a:r>
            <a:r>
              <a:rPr lang="en-US" sz="2400" dirty="0" smtClean="0"/>
              <a:t> Time(9, 5)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new</a:t>
            </a:r>
            <a:r>
              <a:rPr lang="en-US" sz="2400" dirty="0"/>
              <a:t> Time</a:t>
            </a:r>
            <a:r>
              <a:rPr lang="en-US" sz="2400" dirty="0" smtClean="0"/>
              <a:t>(125)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7309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rgbClr val="800000"/>
                </a:solidFill>
              </a:rPr>
              <a:t>M</a:t>
            </a:r>
            <a:r>
              <a:rPr lang="en-US" sz="3600" smtClean="0">
                <a:solidFill>
                  <a:srgbClr val="800000"/>
                </a:solidFill>
              </a:rPr>
              <a:t>ethod </a:t>
            </a:r>
            <a:r>
              <a:rPr lang="en-US" sz="3600" dirty="0" smtClean="0">
                <a:solidFill>
                  <a:srgbClr val="800000"/>
                </a:solidFill>
              </a:rPr>
              <a:t>specs should not mention fields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34290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**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h;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2667000"/>
            <a:ext cx="396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/*</a:t>
            </a:r>
            <a:r>
              <a:rPr lang="en-US" sz="2400">
                <a:solidFill>
                  <a:srgbClr val="800000"/>
                </a:solidFill>
                <a:latin typeface="Times New Roman"/>
                <a:cs typeface="Times New Roman"/>
              </a:rPr>
              <a:t>* </a:t>
            </a:r>
            <a:r>
              <a:rPr lang="en-US" sz="240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{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min / 60;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4343400"/>
            <a:ext cx="3047997" cy="2209800"/>
            <a:chOff x="1219200" y="4495800"/>
            <a:chExt cx="3047997" cy="2209800"/>
          </a:xfrm>
        </p:grpSpPr>
        <p:grpSp>
          <p:nvGrpSpPr>
            <p:cNvPr id="7" name="Group 6"/>
            <p:cNvGrpSpPr/>
            <p:nvPr/>
          </p:nvGrpSpPr>
          <p:grpSpPr>
            <a:xfrm>
              <a:off x="1219200" y="4495800"/>
              <a:ext cx="3047997" cy="2209800"/>
              <a:chOff x="4407647" y="2133600"/>
              <a:chExt cx="3059953" cy="2438400"/>
            </a:xfrm>
          </p:grpSpPr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295400" y="5029200"/>
              <a:ext cx="1143004" cy="1066800"/>
              <a:chOff x="3428996" y="5029200"/>
              <a:chExt cx="1143004" cy="106680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3428996" y="5029200"/>
                <a:ext cx="1143001" cy="990600"/>
                <a:chOff x="6172199" y="4800600"/>
                <a:chExt cx="1143001" cy="990600"/>
              </a:xfrm>
            </p:grpSpPr>
            <p:sp>
              <p:nvSpPr>
                <p:cNvPr id="14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2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15" name="Rectangle 22"/>
                <p:cNvSpPr>
                  <a:spLocks noChangeArrowheads="1"/>
                </p:cNvSpPr>
                <p:nvPr/>
              </p:nvSpPr>
              <p:spPr bwMode="auto">
                <a:xfrm>
                  <a:off x="6705600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16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199" y="5410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17" name="Rectangle 22"/>
              <p:cNvSpPr>
                <a:spLocks noChangeArrowheads="1"/>
              </p:cNvSpPr>
              <p:nvPr/>
            </p:nvSpPr>
            <p:spPr bwMode="auto">
              <a:xfrm>
                <a:off x="3962400" y="56388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219200" y="5715000"/>
              <a:ext cx="2819400" cy="918865"/>
              <a:chOff x="2895597" y="5715000"/>
              <a:chExt cx="2819400" cy="918865"/>
            </a:xfrm>
          </p:grpSpPr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4724397" y="57150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895597" y="6172200"/>
                <a:ext cx="155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setHour</a:t>
                </a:r>
                <a:r>
                  <a:rPr lang="en-US" sz="2400" dirty="0" smtClean="0"/>
                  <a:t>(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5181600" y="1524000"/>
            <a:ext cx="3657600" cy="4191000"/>
            <a:chOff x="5181600" y="1600200"/>
            <a:chExt cx="3657600" cy="4191000"/>
          </a:xfrm>
        </p:grpSpPr>
        <p:sp>
          <p:nvSpPr>
            <p:cNvPr id="21" name="Content Placeholder 3"/>
            <p:cNvSpPr txBox="1">
              <a:spLocks/>
            </p:cNvSpPr>
            <p:nvPr/>
          </p:nvSpPr>
          <p:spPr>
            <a:xfrm>
              <a:off x="5181600" y="1600200"/>
              <a:ext cx="3657600" cy="1295400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b="1" dirty="0" smtClean="0">
                  <a:latin typeface="Times New Roman"/>
                  <a:cs typeface="Times New Roman"/>
                </a:rPr>
                <a:t>public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class</a:t>
              </a:r>
              <a:r>
                <a:rPr lang="en-US" sz="2200" dirty="0" smtClean="0">
                  <a:latin typeface="Times New Roman"/>
                  <a:cs typeface="Times New Roman"/>
                </a:rPr>
                <a:t> Time {</a:t>
              </a:r>
            </a:p>
            <a:p>
              <a:pPr marL="0" indent="0">
                <a:spcBef>
                  <a:spcPts val="0"/>
                </a:spcBef>
                <a:buNone/>
              </a:pPr>
              <a:r>
                <a:rPr lang="en-US" sz="2200" dirty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     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//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min, in 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0.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.23*60+59</a:t>
              </a:r>
              <a:endParaRPr lang="en-US" sz="2200" dirty="0" smtClean="0">
                <a:latin typeface="Times New Roman"/>
                <a:cs typeface="Times New Roman"/>
              </a:endParaRPr>
            </a:p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dirty="0" smtClean="0">
                  <a:latin typeface="Times New Roman"/>
                  <a:cs typeface="Times New Roman"/>
                </a:rPr>
                <a:t>      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private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err="1" smtClean="0">
                  <a:latin typeface="Times New Roman"/>
                  <a:cs typeface="Times New Roman"/>
                </a:rPr>
                <a:t>int</a:t>
              </a:r>
              <a:r>
                <a:rPr lang="en-US" sz="2200" b="1" dirty="0" smtClean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min;</a:t>
              </a:r>
              <a:endParaRPr lang="en-US" sz="2200" dirty="0" smtClean="0">
                <a:solidFill>
                  <a:srgbClr val="008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5714999" y="3962400"/>
              <a:ext cx="2819402" cy="1828800"/>
              <a:chOff x="1600199" y="3733800"/>
              <a:chExt cx="2819402" cy="1828800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1600201" y="3733800"/>
                <a:ext cx="2819400" cy="1828800"/>
                <a:chOff x="4790142" y="1292770"/>
                <a:chExt cx="2830459" cy="2017986"/>
              </a:xfrm>
            </p:grpSpPr>
            <p:sp>
              <p:nvSpPr>
                <p:cNvPr id="35" name="Rectangle 2"/>
                <p:cNvSpPr>
                  <a:spLocks noChangeArrowheads="1"/>
                </p:cNvSpPr>
                <p:nvPr/>
              </p:nvSpPr>
              <p:spPr bwMode="auto">
                <a:xfrm>
                  <a:off x="4790142" y="1826170"/>
                  <a:ext cx="2830459" cy="1484586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Rectangle 3"/>
                <p:cNvSpPr>
                  <a:spLocks noChangeArrowheads="1"/>
                </p:cNvSpPr>
                <p:nvPr/>
              </p:nvSpPr>
              <p:spPr bwMode="auto">
                <a:xfrm>
                  <a:off x="5103004" y="1292770"/>
                  <a:ext cx="1523110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>
                      <a:solidFill>
                        <a:srgbClr val="8B008C"/>
                      </a:solidFill>
                    </a:rPr>
                    <a:t>Time@fa8</a:t>
                  </a:r>
                  <a:endParaRPr lang="en-US" sz="2400" dirty="0"/>
                </a:p>
              </p:txBody>
            </p:sp>
            <p:sp>
              <p:nvSpPr>
                <p:cNvPr id="37" name="Rectangle 4"/>
                <p:cNvSpPr>
                  <a:spLocks noChangeArrowheads="1"/>
                </p:cNvSpPr>
                <p:nvPr/>
              </p:nvSpPr>
              <p:spPr bwMode="auto">
                <a:xfrm>
                  <a:off x="6706201" y="1826170"/>
                  <a:ext cx="914400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Time</a:t>
                  </a:r>
                  <a:endParaRPr lang="en-US" sz="2400" dirty="0"/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1600199" y="4267200"/>
                <a:ext cx="1143004" cy="457200"/>
                <a:chOff x="3733795" y="4267200"/>
                <a:chExt cx="1143004" cy="457200"/>
              </a:xfrm>
            </p:grpSpPr>
            <p:sp>
              <p:nvSpPr>
                <p:cNvPr id="34" name="Rectangle 21"/>
                <p:cNvSpPr>
                  <a:spLocks noChangeArrowheads="1"/>
                </p:cNvSpPr>
                <p:nvPr/>
              </p:nvSpPr>
              <p:spPr bwMode="auto">
                <a:xfrm>
                  <a:off x="3733795" y="4267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  <p:sp>
              <p:nvSpPr>
                <p:cNvPr id="31" name="Rectangle 22"/>
                <p:cNvSpPr>
                  <a:spLocks noChangeArrowheads="1"/>
                </p:cNvSpPr>
                <p:nvPr/>
              </p:nvSpPr>
              <p:spPr bwMode="auto">
                <a:xfrm>
                  <a:off x="4267199" y="42672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5</a:t>
                  </a:r>
                </a:p>
              </p:txBody>
            </p:sp>
          </p:grpSp>
          <p:sp>
            <p:nvSpPr>
              <p:cNvPr id="27" name="Rectangle 21"/>
              <p:cNvSpPr>
                <a:spLocks noChangeArrowheads="1"/>
              </p:cNvSpPr>
              <p:nvPr/>
            </p:nvSpPr>
            <p:spPr bwMode="auto">
              <a:xfrm>
                <a:off x="1676403" y="4800600"/>
                <a:ext cx="26670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  </a:t>
                </a:r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 </a:t>
                </a:r>
                <a:r>
                  <a:rPr lang="en-US" sz="2400" dirty="0" err="1"/>
                  <a:t>setHour</a:t>
                </a:r>
                <a:r>
                  <a:rPr lang="en-US" sz="2400" dirty="0"/>
                  <a:t>(</a:t>
                </a:r>
                <a:r>
                  <a:rPr lang="en-US" sz="2400" dirty="0" err="1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cxnSp>
        <p:nvCxnSpPr>
          <p:cNvPr id="20" name="Straight Arrow Connector 19"/>
          <p:cNvCxnSpPr/>
          <p:nvPr/>
        </p:nvCxnSpPr>
        <p:spPr>
          <a:xfrm>
            <a:off x="4114800" y="2286000"/>
            <a:ext cx="609600" cy="0"/>
          </a:xfrm>
          <a:prstGeom prst="straightConnector1">
            <a:avLst/>
          </a:prstGeom>
          <a:ln w="73025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505200" y="5867400"/>
            <a:ext cx="5198959" cy="830997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Specs of methods stay the same.</a:t>
            </a:r>
          </a:p>
          <a:p>
            <a:r>
              <a:rPr lang="en-US" sz="2400" dirty="0" smtClean="0"/>
              <a:t>Implementations, including fields, change!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2515850"/>
            <a:ext cx="1405323" cy="1446550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Decide</a:t>
            </a:r>
          </a:p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to change </a:t>
            </a:r>
            <a:r>
              <a:rPr lang="en-US" sz="2200" b="1" dirty="0" err="1" smtClean="0">
                <a:solidFill>
                  <a:schemeClr val="bg1"/>
                </a:solidFill>
              </a:rPr>
              <a:t>implemen-tation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Homework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81000" y="1524000"/>
            <a:ext cx="8153400" cy="4876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400" dirty="0" smtClean="0"/>
              <a:t>1. Course website contains classes </a:t>
            </a:r>
            <a:r>
              <a:rPr lang="en-US" sz="2400" dirty="0" smtClean="0">
                <a:solidFill>
                  <a:srgbClr val="800000"/>
                </a:solidFill>
              </a:rPr>
              <a:t>Time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/>
              <a:t>. The body of the one-parameter constructor is not written. Write it. The one-parameter constructor is not tested in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/>
              <a:t>. Write a procedure to test it.</a:t>
            </a:r>
          </a:p>
          <a:p>
            <a:pPr marL="0" indent="0">
              <a:buFont typeface="Wingdings"/>
              <a:buNone/>
            </a:pPr>
            <a:r>
              <a:rPr lang="en-US" sz="2400" dirty="0" smtClean="0"/>
              <a:t>2. Visit course website, click on </a:t>
            </a:r>
            <a:r>
              <a:rPr lang="en-US" sz="2400" dirty="0" smtClean="0">
                <a:solidFill>
                  <a:srgbClr val="FF0000"/>
                </a:solidFill>
              </a:rPr>
              <a:t>Resources</a:t>
            </a:r>
            <a:r>
              <a:rPr lang="en-US" sz="2400" dirty="0" smtClean="0"/>
              <a:t> and then on Code Style </a:t>
            </a:r>
            <a:r>
              <a:rPr lang="en-US" sz="2400" dirty="0" smtClean="0">
                <a:solidFill>
                  <a:srgbClr val="FF0000"/>
                </a:solidFill>
              </a:rPr>
              <a:t>Guidelines</a:t>
            </a:r>
            <a:r>
              <a:rPr lang="en-US" sz="2400" dirty="0" smtClean="0"/>
              <a:t>. Study 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1. Naming conventions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3.3 Class invariant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 Code organization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    4.1 Placement of field declarations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5. Public/private access modifiers</a:t>
            </a:r>
          </a:p>
          <a:p>
            <a:pPr marL="0" indent="0">
              <a:buFont typeface="Wingdings"/>
              <a:buNone/>
            </a:pPr>
            <a:r>
              <a:rPr lang="en-US" sz="2400" dirty="0" smtClean="0"/>
              <a:t>3. Look at slides for next lecture; bring them to next lecture</a:t>
            </a:r>
          </a:p>
          <a:p>
            <a:pPr marL="0" indent="0">
              <a:buFont typeface="Wingdings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67104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Overview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An object can contain variables as well as methods.</a:t>
            </a:r>
            <a:br>
              <a:rPr lang="en-US" sz="2400" dirty="0" smtClean="0"/>
            </a:br>
            <a:r>
              <a:rPr lang="en-US" sz="2400" dirty="0" smtClean="0"/>
              <a:t>Variable in an object is called a </a:t>
            </a:r>
            <a:r>
              <a:rPr lang="en-US" sz="2400" dirty="0" smtClean="0">
                <a:solidFill>
                  <a:srgbClr val="800000"/>
                </a:solidFill>
              </a:rPr>
              <a:t>field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D</a:t>
            </a:r>
            <a:r>
              <a:rPr lang="en-US" sz="2400" dirty="0" smtClean="0"/>
              <a:t>eclare fields in the class definition. Generally, make fields </a:t>
            </a:r>
            <a:r>
              <a:rPr lang="en-US" sz="2400" dirty="0" smtClean="0">
                <a:solidFill>
                  <a:srgbClr val="800000"/>
                </a:solidFill>
              </a:rPr>
              <a:t>private </a:t>
            </a:r>
            <a:r>
              <a:rPr lang="en-US" sz="2400" dirty="0" smtClean="0"/>
              <a:t>so they can’t be seen from outside the class.</a:t>
            </a:r>
          </a:p>
          <a:p>
            <a:r>
              <a:rPr lang="en-US" sz="2400" dirty="0"/>
              <a:t>M</a:t>
            </a:r>
            <a:r>
              <a:rPr lang="en-US" sz="2400" dirty="0" smtClean="0"/>
              <a:t>ay add </a:t>
            </a:r>
            <a:r>
              <a:rPr lang="en-US" sz="2400" dirty="0" smtClean="0">
                <a:solidFill>
                  <a:srgbClr val="800000"/>
                </a:solidFill>
              </a:rPr>
              <a:t>getter methods </a:t>
            </a:r>
            <a:r>
              <a:rPr lang="en-US" sz="2400" dirty="0" smtClean="0"/>
              <a:t>(functions) and </a:t>
            </a:r>
            <a:r>
              <a:rPr lang="en-US" sz="2400" dirty="0" smtClean="0">
                <a:solidFill>
                  <a:srgbClr val="800000"/>
                </a:solidFill>
              </a:rPr>
              <a:t>setter methods </a:t>
            </a:r>
            <a:r>
              <a:rPr lang="en-US" sz="2400" dirty="0" smtClean="0"/>
              <a:t>(procedures) to allow access to some or all fields.</a:t>
            </a:r>
          </a:p>
          <a:p>
            <a:r>
              <a:rPr lang="en-US" sz="2400" dirty="0" smtClean="0"/>
              <a:t>Use a new kind of method, the </a:t>
            </a:r>
            <a:r>
              <a:rPr lang="en-US" sz="2400" dirty="0" smtClean="0">
                <a:solidFill>
                  <a:srgbClr val="800000"/>
                </a:solidFill>
              </a:rPr>
              <a:t>constructor</a:t>
            </a:r>
            <a:r>
              <a:rPr lang="en-US" sz="2400" dirty="0" smtClean="0"/>
              <a:t>, to initialize fields of a new object during evaluation of a new-expression.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reate a </a:t>
            </a:r>
            <a:r>
              <a:rPr lang="en-US" sz="2400" dirty="0" err="1" smtClean="0">
                <a:solidFill>
                  <a:srgbClr val="800000"/>
                </a:solidFill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</a:rPr>
              <a:t> Testing Class </a:t>
            </a:r>
            <a:r>
              <a:rPr lang="en-US" sz="2400" dirty="0" smtClean="0"/>
              <a:t>to save a suite of test cases.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8000"/>
                </a:solidFill>
              </a:rPr>
              <a:t>References to text and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2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Declaration of fields: </a:t>
            </a:r>
            <a:r>
              <a:rPr lang="en-US" sz="2400" dirty="0" smtClean="0">
                <a:solidFill>
                  <a:srgbClr val="008000"/>
                </a:solidFill>
              </a:rPr>
              <a:t>B.5-B.6   </a:t>
            </a:r>
            <a:r>
              <a:rPr lang="en-US" sz="2400" dirty="0" smtClean="0">
                <a:solidFill>
                  <a:srgbClr val="800000"/>
                </a:solidFill>
              </a:rPr>
              <a:t>slide 12    </a:t>
            </a:r>
          </a:p>
          <a:p>
            <a:pPr marL="0" indent="0">
              <a:buNone/>
            </a:pPr>
            <a:r>
              <a:rPr lang="en-US" sz="2400" dirty="0" smtClean="0"/>
              <a:t>Getter/setter methods: </a:t>
            </a:r>
            <a:r>
              <a:rPr lang="en-US" sz="2400" dirty="0" smtClean="0">
                <a:solidFill>
                  <a:srgbClr val="008000"/>
                </a:solidFill>
              </a:rPr>
              <a:t>B.6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13, 14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Constructors: </a:t>
            </a:r>
            <a:r>
              <a:rPr lang="en-US" sz="2400" dirty="0" smtClean="0">
                <a:solidFill>
                  <a:srgbClr val="008000"/>
                </a:solidFill>
              </a:rPr>
              <a:t>B.17-B.18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15</a:t>
            </a:r>
            <a:r>
              <a:rPr lang="en-US" sz="2400" dirty="0" smtClean="0">
                <a:solidFill>
                  <a:srgbClr val="008000"/>
                </a:solidFill>
              </a:rPr>
              <a:t>            </a:t>
            </a:r>
          </a:p>
          <a:p>
            <a:pPr marL="0" indent="0">
              <a:buNone/>
            </a:pPr>
            <a:r>
              <a:rPr lang="en-US" sz="2400" dirty="0" smtClean="0"/>
              <a:t>Class String: </a:t>
            </a:r>
            <a:r>
              <a:rPr lang="en-US" sz="2400" dirty="0" smtClean="0">
                <a:solidFill>
                  <a:srgbClr val="008000"/>
                </a:solidFill>
              </a:rPr>
              <a:t>A.67-A.73</a:t>
            </a: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800000"/>
                </a:solidFill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</a:rPr>
              <a:t> Testing Class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008000"/>
                </a:solidFill>
              </a:rPr>
              <a:t>none  </a:t>
            </a:r>
            <a:r>
              <a:rPr lang="en-US" sz="2400" dirty="0" smtClean="0">
                <a:solidFill>
                  <a:srgbClr val="800000"/>
                </a:solidFill>
              </a:rPr>
              <a:t>slide </a:t>
            </a:r>
            <a:r>
              <a:rPr lang="en-US" sz="2400" dirty="0">
                <a:solidFill>
                  <a:srgbClr val="800000"/>
                </a:solidFill>
              </a:rPr>
              <a:t>74-</a:t>
            </a:r>
            <a:r>
              <a:rPr lang="en-US" sz="2400" dirty="0" smtClean="0">
                <a:solidFill>
                  <a:srgbClr val="800000"/>
                </a:solidFill>
              </a:rPr>
              <a:t>80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Overloading method names: </a:t>
            </a:r>
            <a:r>
              <a:rPr lang="en-US" sz="2400" dirty="0" smtClean="0">
                <a:solidFill>
                  <a:srgbClr val="008000"/>
                </a:solidFill>
              </a:rPr>
              <a:t>B-21 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22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92764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 </a:t>
            </a:r>
            <a:r>
              <a:rPr lang="en-US" sz="3600" dirty="0">
                <a:solidFill>
                  <a:srgbClr val="800000"/>
                </a:solidFill>
              </a:rPr>
              <a:t>c</a:t>
            </a:r>
            <a:r>
              <a:rPr lang="en-US" sz="3600" dirty="0" smtClean="0">
                <a:solidFill>
                  <a:srgbClr val="800000"/>
                </a:solidFill>
              </a:rPr>
              <a:t>lass Time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Object contains the time of day in hours and minutes.</a:t>
            </a:r>
          </a:p>
          <a:p>
            <a:pPr marL="0" indent="0">
              <a:buNone/>
            </a:pPr>
            <a:r>
              <a:rPr lang="en-US" sz="2400" dirty="0" smtClean="0"/>
              <a:t>Methods in object refer to field in object.</a:t>
            </a:r>
          </a:p>
          <a:p>
            <a:pPr marL="0" indent="0">
              <a:buNone/>
            </a:pPr>
            <a:r>
              <a:rPr lang="en-US" sz="2400" dirty="0" smtClean="0"/>
              <a:t>Could have an array of such objects to list the times at which classes start at Cornell.</a:t>
            </a:r>
          </a:p>
          <a:p>
            <a:pPr marL="0" indent="0">
              <a:buNone/>
            </a:pPr>
            <a:r>
              <a:rPr lang="en-US" sz="2400" dirty="0" smtClean="0"/>
              <a:t>With variables </a:t>
            </a:r>
            <a:r>
              <a:rPr lang="en-US" sz="2400" dirty="0" smtClean="0">
                <a:solidFill>
                  <a:srgbClr val="800000"/>
                </a:solidFill>
              </a:rPr>
              <a:t>t1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800000"/>
                </a:solidFill>
              </a:rPr>
              <a:t>t2</a:t>
            </a:r>
            <a:r>
              <a:rPr lang="en-US" sz="2400" dirty="0" smtClean="0"/>
              <a:t> below,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1.getHour()  </a:t>
            </a:r>
            <a:r>
              <a:rPr lang="en-US" sz="2400" dirty="0" smtClean="0"/>
              <a:t>is  </a:t>
            </a:r>
            <a:r>
              <a:rPr lang="en-US" sz="2400" dirty="0" smtClean="0">
                <a:solidFill>
                  <a:srgbClr val="800000"/>
                </a:solidFill>
              </a:rPr>
              <a:t>8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2.getHour()  </a:t>
            </a:r>
            <a:r>
              <a:rPr lang="en-US" sz="2400" dirty="0" smtClean="0"/>
              <a:t>is  </a:t>
            </a:r>
            <a:r>
              <a:rPr lang="en-US" sz="2400" dirty="0" smtClean="0">
                <a:solidFill>
                  <a:srgbClr val="800000"/>
                </a:solidFill>
              </a:rPr>
              <a:t>9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2.toString() 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smtClean="0">
                <a:solidFill>
                  <a:srgbClr val="800000"/>
                </a:solidFill>
              </a:rPr>
              <a:t>“09:05”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267200"/>
            <a:ext cx="2438399" cy="2209800"/>
            <a:chOff x="3581400" y="4191000"/>
            <a:chExt cx="2438399" cy="2209800"/>
          </a:xfrm>
        </p:grpSpPr>
        <p:grpSp>
          <p:nvGrpSpPr>
            <p:cNvPr id="19" name="Group 18"/>
            <p:cNvGrpSpPr/>
            <p:nvPr/>
          </p:nvGrpSpPr>
          <p:grpSpPr>
            <a:xfrm>
              <a:off x="3581400" y="4191000"/>
              <a:ext cx="2438399" cy="2209800"/>
              <a:chOff x="4407647" y="2133600"/>
              <a:chExt cx="3059953" cy="2438400"/>
            </a:xfrm>
          </p:grpSpPr>
          <p:sp>
            <p:nvSpPr>
              <p:cNvPr id="20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Time@150</a:t>
                </a:r>
                <a:endParaRPr lang="en-US" sz="2400" dirty="0"/>
              </a:p>
            </p:txBody>
          </p:sp>
          <p:sp>
            <p:nvSpPr>
              <p:cNvPr id="22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581401" y="47244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114801" y="47244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581400" y="53340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4114800" y="53340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4876801" y="5410200"/>
              <a:ext cx="9906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getHour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324600" y="4267200"/>
            <a:ext cx="2438400" cy="2209800"/>
            <a:chOff x="6324600" y="4267200"/>
            <a:chExt cx="2438400" cy="2209800"/>
          </a:xfrm>
        </p:grpSpPr>
        <p:grpSp>
          <p:nvGrpSpPr>
            <p:cNvPr id="7" name="Group 6"/>
            <p:cNvGrpSpPr/>
            <p:nvPr/>
          </p:nvGrpSpPr>
          <p:grpSpPr>
            <a:xfrm>
              <a:off x="6324601" y="4267200"/>
              <a:ext cx="2438399" cy="2209800"/>
              <a:chOff x="4407647" y="2133600"/>
              <a:chExt cx="3059953" cy="2438400"/>
            </a:xfrm>
          </p:grpSpPr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324600" y="4800600"/>
              <a:ext cx="2286001" cy="1371600"/>
              <a:chOff x="6172199" y="4800600"/>
              <a:chExt cx="2286001" cy="1371600"/>
            </a:xfrm>
          </p:grpSpPr>
          <p:sp>
            <p:nvSpPr>
              <p:cNvPr id="14" name="Rectangle 21"/>
              <p:cNvSpPr>
                <a:spLocks noChangeArrowheads="1"/>
              </p:cNvSpPr>
              <p:nvPr/>
            </p:nvSpPr>
            <p:spPr bwMode="auto">
              <a:xfrm>
                <a:off x="6172200" y="48006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hr</a:t>
                </a:r>
                <a:endParaRPr lang="en-US" sz="2400" dirty="0"/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>
                <a:off x="6705600" y="48006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16" name="Rectangle 21"/>
              <p:cNvSpPr>
                <a:spLocks noChangeArrowheads="1"/>
              </p:cNvSpPr>
              <p:nvPr/>
            </p:nvSpPr>
            <p:spPr bwMode="auto">
              <a:xfrm>
                <a:off x="6172199" y="54102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min</a:t>
                </a:r>
                <a:endParaRPr lang="en-US" sz="2400" dirty="0"/>
              </a:p>
            </p:txBody>
          </p:sp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7467600" y="54864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</p:grp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6858000" y="53340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762000" y="5257800"/>
            <a:ext cx="609600" cy="3810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t1</a:t>
            </a:r>
            <a:endParaRPr lang="en-US" sz="2400" dirty="0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1295400" y="5257800"/>
            <a:ext cx="1524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Time@150</a:t>
            </a:r>
            <a:endParaRPr lang="en-US" sz="2400" dirty="0"/>
          </a:p>
        </p:txBody>
      </p:sp>
      <p:sp>
        <p:nvSpPr>
          <p:cNvPr id="33" name="Rectangle 21"/>
          <p:cNvSpPr>
            <a:spLocks noChangeArrowheads="1"/>
          </p:cNvSpPr>
          <p:nvPr/>
        </p:nvSpPr>
        <p:spPr bwMode="auto">
          <a:xfrm>
            <a:off x="762000" y="5943600"/>
            <a:ext cx="609600" cy="3810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t2</a:t>
            </a:r>
            <a:endParaRPr lang="en-US" sz="2400" dirty="0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1295400" y="5943600"/>
            <a:ext cx="1524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Time@fa8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3378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 class Time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76400"/>
            <a:ext cx="81534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/** An instance maintains a time of day */</a:t>
            </a:r>
          </a:p>
          <a:p>
            <a:pPr marL="0" indent="0">
              <a:buNone/>
            </a:pP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Time {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hr</a:t>
            </a:r>
            <a:r>
              <a:rPr lang="en-US" sz="2400" dirty="0" smtClean="0"/>
              <a:t>;    </a:t>
            </a:r>
            <a:r>
              <a:rPr lang="en-US" sz="2400" dirty="0" smtClean="0">
                <a:solidFill>
                  <a:srgbClr val="008000"/>
                </a:solidFill>
              </a:rPr>
              <a:t>//hour of the day, in 0..23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min; </a:t>
            </a:r>
            <a:r>
              <a:rPr lang="en-US" sz="2400" dirty="0" smtClean="0">
                <a:solidFill>
                  <a:srgbClr val="008000"/>
                </a:solidFill>
              </a:rPr>
              <a:t>// minute of the hour, in 0..59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198" y="4343400"/>
            <a:ext cx="2438399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3962400"/>
            <a:ext cx="4267200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Access modifier </a:t>
            </a:r>
            <a:r>
              <a:rPr lang="en-US" sz="2400" b="1" dirty="0" smtClean="0">
                <a:solidFill>
                  <a:srgbClr val="800000"/>
                </a:solidFill>
              </a:rPr>
              <a:t>private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can’t see field from outside class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Software engineering principle</a:t>
            </a:r>
            <a:r>
              <a:rPr lang="en-US" sz="2400" dirty="0" smtClean="0"/>
              <a:t>: make fields </a:t>
            </a:r>
            <a:r>
              <a:rPr lang="en-US" sz="2400" dirty="0" smtClean="0"/>
              <a:t>private, unless there is a real reason to make public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4104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Class invariant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1534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/** An instance maintains a time of day */</a:t>
            </a:r>
          </a:p>
          <a:p>
            <a:pPr marL="0" indent="0">
              <a:buNone/>
            </a:pP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Time {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hr</a:t>
            </a:r>
            <a:r>
              <a:rPr lang="en-US" sz="2400" dirty="0" smtClean="0"/>
              <a:t>;    </a:t>
            </a:r>
            <a:r>
              <a:rPr lang="en-US" sz="2400" dirty="0" smtClean="0">
                <a:solidFill>
                  <a:srgbClr val="008000"/>
                </a:solidFill>
              </a:rPr>
              <a:t>/</a:t>
            </a:r>
            <a:r>
              <a:rPr lang="en-US" sz="2400" dirty="0" smtClean="0">
                <a:solidFill>
                  <a:srgbClr val="008000"/>
                </a:solidFill>
              </a:rPr>
              <a:t>/ hour </a:t>
            </a:r>
            <a:r>
              <a:rPr lang="en-US" sz="2400" dirty="0" smtClean="0">
                <a:solidFill>
                  <a:srgbClr val="008000"/>
                </a:solidFill>
              </a:rPr>
              <a:t>of </a:t>
            </a:r>
            <a:r>
              <a:rPr lang="en-US" sz="2400" dirty="0" smtClean="0">
                <a:solidFill>
                  <a:srgbClr val="008000"/>
                </a:solidFill>
              </a:rPr>
              <a:t>the day</a:t>
            </a:r>
            <a:r>
              <a:rPr lang="en-US" sz="2400" dirty="0" smtClean="0">
                <a:solidFill>
                  <a:srgbClr val="008000"/>
                </a:solidFill>
              </a:rPr>
              <a:t>, in 0..23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min;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/</a:t>
            </a:r>
            <a:r>
              <a:rPr lang="en-US" sz="2400" dirty="0" smtClean="0">
                <a:solidFill>
                  <a:srgbClr val="008000"/>
                </a:solidFill>
              </a:rPr>
              <a:t>/ minute of </a:t>
            </a:r>
            <a:r>
              <a:rPr lang="en-US" sz="2400" dirty="0" smtClean="0">
                <a:solidFill>
                  <a:srgbClr val="008000"/>
                </a:solidFill>
              </a:rPr>
              <a:t>the hour</a:t>
            </a:r>
            <a:r>
              <a:rPr lang="en-US" sz="2400" dirty="0" smtClean="0">
                <a:solidFill>
                  <a:srgbClr val="008000"/>
                </a:solidFill>
              </a:rPr>
              <a:t>, in 0..59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72200" y="914400"/>
            <a:ext cx="2667000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800000"/>
                </a:solidFill>
              </a:rPr>
              <a:t>Class invariant</a:t>
            </a:r>
            <a:r>
              <a:rPr lang="en-US" sz="2400" dirty="0" smtClean="0"/>
              <a:t>: collection of </a:t>
            </a:r>
            <a:r>
              <a:rPr lang="en-US" sz="2400" dirty="0" err="1" smtClean="0"/>
              <a:t>defs</a:t>
            </a:r>
            <a:r>
              <a:rPr lang="en-US" sz="2400" dirty="0" smtClean="0"/>
              <a:t> of variables and constraints on them </a:t>
            </a:r>
            <a:r>
              <a:rPr lang="en-US" sz="2400" dirty="0" smtClean="0">
                <a:solidFill>
                  <a:srgbClr val="008000"/>
                </a:solidFill>
              </a:rPr>
              <a:t>(green stuff)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19200" y="3810000"/>
            <a:ext cx="6705600" cy="261610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Software engineering principle</a:t>
            </a:r>
            <a:r>
              <a:rPr lang="en-US" sz="2400" dirty="0" smtClean="0"/>
              <a:t>: Always write a clear, precise class invariant, which describes all fields.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Call of every method starts with class invariant true and should end with class invariant true.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Frequent reference to class invariant while programming can prevent mistakes.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616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Getter methods (functions)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64739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hour of the day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getHour</a:t>
            </a:r>
            <a:r>
              <a:rPr lang="en-US" sz="2400" dirty="0" smtClean="0">
                <a:latin typeface="Times New Roman"/>
                <a:cs typeface="Times New Roman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minute of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the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hour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getMin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198" y="4343400"/>
            <a:ext cx="2438399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7467600" y="5562600"/>
            <a:ext cx="990600" cy="68580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getHour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getMin</a:t>
            </a:r>
            <a:r>
              <a:rPr lang="en-US" sz="2400" dirty="0" smtClean="0"/>
              <a:t>()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267200" y="3066872"/>
            <a:ext cx="4343400" cy="1200328"/>
            <a:chOff x="4267200" y="2971800"/>
            <a:chExt cx="4343400" cy="1200328"/>
          </a:xfrm>
        </p:grpSpPr>
        <p:sp>
          <p:nvSpPr>
            <p:cNvPr id="6" name="TextBox 5"/>
            <p:cNvSpPr txBox="1"/>
            <p:nvPr/>
          </p:nvSpPr>
          <p:spPr>
            <a:xfrm>
              <a:off x="5181600" y="2971800"/>
              <a:ext cx="3429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Spec goes </a:t>
              </a:r>
              <a:r>
                <a:rPr lang="en-US" sz="2400" dirty="0" smtClean="0">
                  <a:solidFill>
                    <a:srgbClr val="FF0000"/>
                  </a:solidFill>
                </a:rPr>
                <a:t>before</a:t>
              </a:r>
              <a:r>
                <a:rPr lang="en-US" sz="2400" dirty="0" smtClean="0"/>
                <a:t> method.</a:t>
              </a:r>
            </a:p>
            <a:p>
              <a:r>
                <a:rPr lang="en-US" sz="2400" dirty="0" smtClean="0"/>
                <a:t>It’s a </a:t>
              </a:r>
              <a:r>
                <a:rPr lang="en-US" sz="2400" dirty="0" err="1" smtClean="0"/>
                <a:t>Javadoc</a:t>
              </a:r>
              <a:r>
                <a:rPr lang="en-US" sz="2400" dirty="0" smtClean="0"/>
                <a:t> comment</a:t>
              </a:r>
              <a:br>
                <a:rPr lang="en-US" sz="2400" dirty="0" smtClean="0"/>
              </a:br>
              <a:r>
                <a:rPr lang="en-US" sz="2400" dirty="0" smtClean="0"/>
                <a:t>—starts with /**</a:t>
              </a:r>
              <a:endParaRPr lang="en-US" sz="2400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4267200" y="3200400"/>
              <a:ext cx="990600" cy="0"/>
            </a:xfrm>
            <a:prstGeom prst="line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9991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7685</TotalTime>
  <Words>2310</Words>
  <Application>Microsoft Macintosh PowerPoint</Application>
  <PresentationFormat>On-screen Show (4:3)</PresentationFormat>
  <Paragraphs>422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CS/ENGRD 2110 Spring 2014</vt:lpstr>
      <vt:lpstr>Assignment A1 is on the CMS and Piazza</vt:lpstr>
      <vt:lpstr>Homework</vt:lpstr>
      <vt:lpstr>Overview</vt:lpstr>
      <vt:lpstr>References to text and JavaSummary.pptx</vt:lpstr>
      <vt:lpstr> class Time</vt:lpstr>
      <vt:lpstr>A class Time</vt:lpstr>
      <vt:lpstr>Class invariant</vt:lpstr>
      <vt:lpstr>Getter methods (functions)</vt:lpstr>
      <vt:lpstr>A little about type (class) String</vt:lpstr>
      <vt:lpstr>Setter methods (procedures)</vt:lpstr>
      <vt:lpstr>Setter methods (procedures)</vt:lpstr>
      <vt:lpstr>Test using a Junit testing class</vt:lpstr>
      <vt:lpstr>Test using a Junit testing class</vt:lpstr>
      <vt:lpstr>Test setter method in Junit testing class</vt:lpstr>
      <vt:lpstr>Constructors —new kind of method</vt:lpstr>
      <vt:lpstr>Constructors —new kind of method</vt:lpstr>
      <vt:lpstr>Revisit the new-expression</vt:lpstr>
      <vt:lpstr>How to test a constructor</vt:lpstr>
      <vt:lpstr>A second constructor</vt:lpstr>
      <vt:lpstr>Method specs should not mention fields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David Gries</cp:lastModifiedBy>
  <cp:revision>267</cp:revision>
  <cp:lastPrinted>2013-09-04T01:30:15Z</cp:lastPrinted>
  <dcterms:created xsi:type="dcterms:W3CDTF">2006-08-16T00:00:00Z</dcterms:created>
  <dcterms:modified xsi:type="dcterms:W3CDTF">2014-01-28T16:37:28Z</dcterms:modified>
</cp:coreProperties>
</file>