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87" r:id="rId4"/>
    <p:sldId id="290" r:id="rId5"/>
    <p:sldId id="283" r:id="rId6"/>
    <p:sldId id="284" r:id="rId7"/>
    <p:sldId id="286" r:id="rId8"/>
    <p:sldId id="285" r:id="rId9"/>
    <p:sldId id="288" r:id="rId10"/>
    <p:sldId id="289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104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E635F-ABB0-2149-9325-8A68111D08BD}" type="datetimeFigureOut">
              <a:rPr lang="en-US" smtClean="0"/>
              <a:t>10/29/14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2BBB2-7857-4545-964A-B5A6BB15D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530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02F6-9EEF-7A45-8191-8FE6FC907D0E}" type="datetimeFigureOut">
              <a:rPr lang="en-US" smtClean="0"/>
              <a:t>10/29/14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B0E3-9CF8-7A45-9A62-A60ABE11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35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thing to talk about is class File. Open</a:t>
            </a:r>
            <a:r>
              <a:rPr lang="en-US" baseline="0" dirty="0" smtClean="0"/>
              <a:t> a browser and show them the API specs for class File, showing</a:t>
            </a:r>
          </a:p>
          <a:p>
            <a:r>
              <a:rPr lang="en-US" baseline="0" dirty="0" smtClean="0"/>
              <a:t>them briefly what methods are available. Click the right arrow and get the little window that talks about relative</a:t>
            </a:r>
          </a:p>
          <a:p>
            <a:r>
              <a:rPr lang="en-US" baseline="0" dirty="0" smtClean="0"/>
              <a:t>versus absolute paths.  Show them the Eclipse program: Comment out all method calls in main except the call</a:t>
            </a:r>
          </a:p>
          <a:p>
            <a:r>
              <a:rPr lang="en-US" baseline="0" dirty="0" err="1" smtClean="0"/>
              <a:t>fileDec</a:t>
            </a:r>
            <a:r>
              <a:rPr lang="en-US" baseline="0" dirty="0" smtClean="0"/>
              <a:t>(), show them procedure </a:t>
            </a:r>
            <a:r>
              <a:rPr lang="en-US" baseline="0" dirty="0" err="1" smtClean="0"/>
              <a:t>fileDec</a:t>
            </a:r>
            <a:r>
              <a:rPr lang="en-US" baseline="0" dirty="0" smtClean="0"/>
              <a:t>, and run the main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r>
              <a:rPr lang="en-US" baseline="0" dirty="0" smtClean="0"/>
              <a:t> talking about this, turn to Eclipse and execute the call on </a:t>
            </a:r>
            <a:r>
              <a:rPr lang="en-US" baseline="0" dirty="0" err="1" smtClean="0"/>
              <a:t>fileDirectory</a:t>
            </a:r>
            <a:r>
              <a:rPr lang="en-US" baseline="0" dirty="0" smtClean="0"/>
              <a:t> () to demo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self-explanatory. </a:t>
            </a:r>
            <a:r>
              <a:rPr lang="en-US" dirty="0" err="1" smtClean="0"/>
              <a:t>FIledReader</a:t>
            </a:r>
            <a:r>
              <a:rPr lang="en-US" dirty="0" smtClean="0"/>
              <a:t> delivers 1 character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87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the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and the next slide</a:t>
            </a:r>
            <a:r>
              <a:rPr lang="en-US" baseline="0" dirty="0" smtClean="0"/>
              <a:t> have to do with giving an argument to main in Eclipse, the argument being a file to</a:t>
            </a:r>
          </a:p>
          <a:p>
            <a:r>
              <a:rPr lang="en-US" baseline="0" dirty="0" smtClean="0"/>
              <a:t>Read. They should know this already, but it may be good to go over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 two slides are</a:t>
            </a:r>
            <a:r>
              <a:rPr lang="en-US" baseline="0" dirty="0" smtClean="0"/>
              <a:t> meant to introduce class URL and its help in reading a webpage. Please embellish </a:t>
            </a:r>
          </a:p>
          <a:p>
            <a:r>
              <a:rPr lang="en-US" baseline="0" dirty="0" smtClean="0"/>
              <a:t>This discussion with your own knowledge of URLs. The next slides contains code to set up reading the lines of</a:t>
            </a:r>
          </a:p>
          <a:p>
            <a:r>
              <a:rPr lang="en-US" dirty="0" smtClean="0"/>
              <a:t>a webpage. The accompanying Eclipse package has a method that will read and</a:t>
            </a:r>
            <a:r>
              <a:rPr lang="en-US" baseline="0" dirty="0" smtClean="0"/>
              <a:t> print a number of lines of</a:t>
            </a:r>
          </a:p>
          <a:p>
            <a:r>
              <a:rPr lang="en-US" baseline="0" dirty="0" smtClean="0"/>
              <a:t>a page on the course website. When you execute that program, bring up the </a:t>
            </a:r>
            <a:r>
              <a:rPr lang="en-US" baseline="0" dirty="0" err="1" smtClean="0"/>
              <a:t>links.html</a:t>
            </a:r>
            <a:r>
              <a:rPr lang="en-US" baseline="0" dirty="0" smtClean="0"/>
              <a:t> page on a browser,</a:t>
            </a:r>
          </a:p>
          <a:p>
            <a:r>
              <a:rPr lang="en-US" baseline="0" dirty="0" smtClean="0"/>
              <a:t>so students can compare the webpage to the lines printed.</a:t>
            </a:r>
          </a:p>
          <a:p>
            <a:r>
              <a:rPr lang="en-US" baseline="0" dirty="0" smtClean="0"/>
              <a:t>Many students will not now about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language html, so go slowly, telling them </a:t>
            </a:r>
            <a:r>
              <a:rPr lang="en-US" baseline="0" smtClean="0"/>
              <a:t>what various tags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67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them how to use a </a:t>
            </a:r>
            <a:r>
              <a:rPr lang="en-US" dirty="0" err="1" smtClean="0"/>
              <a:t>JFileChooser</a:t>
            </a:r>
            <a:r>
              <a:rPr lang="en-US" dirty="0" smtClean="0"/>
              <a:t>. There</a:t>
            </a:r>
            <a:r>
              <a:rPr lang="en-US" baseline="0" dirty="0" smtClean="0"/>
              <a:t> are many methods in </a:t>
            </a:r>
            <a:r>
              <a:rPr lang="en-US" baseline="0" dirty="0" err="1" smtClean="0"/>
              <a:t>JFlieChooser</a:t>
            </a:r>
            <a:r>
              <a:rPr lang="en-US" baseline="0" dirty="0" smtClean="0"/>
              <a:t>. Here, we show the ones needed to get a file to read.</a:t>
            </a:r>
          </a:p>
          <a:p>
            <a:r>
              <a:rPr lang="en-US" baseline="0" dirty="0" smtClean="0"/>
              <a:t>Note that the </a:t>
            </a:r>
            <a:r>
              <a:rPr lang="en-US" baseline="0" dirty="0" err="1" smtClean="0"/>
              <a:t>returnVal</a:t>
            </a:r>
            <a:r>
              <a:rPr lang="en-US" baseline="0" dirty="0" smtClean="0"/>
              <a:t> is one of three constants of the class –i.e. static final variables.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prepare ahead of time, figure out a path on our </a:t>
            </a:r>
            <a:r>
              <a:rPr lang="en-US" baseline="0" dirty="0" err="1" smtClean="0"/>
              <a:t>harddrive</a:t>
            </a:r>
            <a:r>
              <a:rPr lang="en-US" baseline="0" dirty="0" smtClean="0"/>
              <a:t> where navigation should start and put it in place of the word “path” in animation 3, so students can see what a path looks like.</a:t>
            </a:r>
          </a:p>
          <a:p>
            <a:r>
              <a:rPr lang="en-US" baseline="0" dirty="0" smtClean="0"/>
              <a:t>The one shown is on </a:t>
            </a:r>
            <a:r>
              <a:rPr lang="en-US" baseline="0" dirty="0" err="1" smtClean="0"/>
              <a:t>Gries’s</a:t>
            </a:r>
            <a:r>
              <a:rPr lang="en-US" baseline="0" dirty="0" smtClean="0"/>
              <a:t> laptop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turn to Eclipse and show them method </a:t>
            </a:r>
            <a:r>
              <a:rPr lang="en-US" baseline="0" dirty="0" err="1" smtClean="0"/>
              <a:t>getReader</a:t>
            </a:r>
            <a:r>
              <a:rPr lang="en-US" baseline="0" dirty="0" smtClean="0"/>
              <a:t>().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a file is just as easy, and I don’t think that there is a need to show them code for it. But write</a:t>
            </a:r>
            <a:r>
              <a:rPr lang="en-US" baseline="0" dirty="0" smtClean="0"/>
              <a:t> an Eclipse method in the demo class if you want.</a:t>
            </a:r>
          </a:p>
          <a:p>
            <a:r>
              <a:rPr lang="en-US" baseline="0" dirty="0" smtClean="0"/>
              <a:t>But DO talk about the fact that you can open the file to APPEND to an existing file instead of writing a new one. That is interesting. And useful.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B8C28-DE42-0D44-81EC-C13582DA6A36}" type="datetime1">
              <a:rPr lang="x-none" smtClean="0"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D751-EF05-8D4E-BB28-76C1520A9BDE}" type="datetime1">
              <a:rPr lang="x-none" smtClean="0"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CCA6-D407-304C-8603-04F94E879DED}" type="datetime1">
              <a:rPr lang="x-none" smtClean="0"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4B750-C6C3-4241-BE3F-5359A453713A}" type="datetime1">
              <a:rPr lang="x-none" smtClean="0"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2879-D865-EB47-BC1A-99B9F14EDE3D}" type="datetime1">
              <a:rPr lang="x-none" smtClean="0"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FDA4-34DA-504B-AFF3-A8F97E213A5B}" type="datetime1">
              <a:rPr lang="x-none" smtClean="0"/>
              <a:t>10/29/14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D10-F753-F346-AE17-3F2E5ABE4B91}" type="datetime1">
              <a:rPr lang="x-none" smtClean="0"/>
              <a:t>10/29/14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438DD-4BB9-0D4F-83E7-DAE46CFF2BA4}" type="datetime1">
              <a:rPr lang="x-none" smtClean="0"/>
              <a:t>10/29/14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173-A2FC-5C41-8A57-A35A56F71C8C}" type="datetime1">
              <a:rPr lang="x-none" smtClean="0"/>
              <a:t>10/29/14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ABF06-9BB7-F746-974B-C2F90B38E9A3}" type="datetime1">
              <a:rPr lang="x-none" smtClean="0"/>
              <a:t>10/29/14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579E-5B9A-5540-88C0-112CE2144AFC}" type="datetime1">
              <a:rPr lang="x-none" smtClean="0"/>
              <a:t>10/29/14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B172-73B3-CB4B-9781-91ED5BA31F01}" type="datetime1">
              <a:rPr lang="x-none" smtClean="0"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Reading/Writing Files, Webpages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CS2110, </a:t>
            </a:r>
            <a:r>
              <a:rPr lang="en-US" smtClean="0"/>
              <a:t>Recitation </a:t>
            </a:r>
            <a:r>
              <a:rPr lang="en-US" smtClean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ogArgs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6" y="3531240"/>
            <a:ext cx="7023100" cy="3187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Window Run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Configuations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6361" y="1034309"/>
            <a:ext cx="75812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Arguments pane of Run Configurations window gives argument array of size 3: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[0]: “</a:t>
            </a:r>
            <a:r>
              <a:rPr lang="en-US" sz="2400" dirty="0" err="1" smtClean="0"/>
              <a:t>SpeciesData</a:t>
            </a:r>
            <a:r>
              <a:rPr lang="en-US" sz="2400" dirty="0" smtClean="0"/>
              <a:t>/a0.dat”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[1]: “2”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[2]: “what for?”</a:t>
            </a:r>
            <a:endParaRPr lang="en-US" sz="2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357045" y="2846733"/>
            <a:ext cx="3974702" cy="1195292"/>
            <a:chOff x="4357045" y="2846733"/>
            <a:chExt cx="3974702" cy="1195292"/>
          </a:xfrm>
        </p:grpSpPr>
        <p:cxnSp>
          <p:nvCxnSpPr>
            <p:cNvPr id="6" name="Straight Connector 5"/>
            <p:cNvCxnSpPr>
              <a:endCxn id="4" idx="1"/>
            </p:cNvCxnSpPr>
            <p:nvPr/>
          </p:nvCxnSpPr>
          <p:spPr>
            <a:xfrm flipV="1">
              <a:off x="4357045" y="3077566"/>
              <a:ext cx="1075351" cy="964459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432396" y="2846733"/>
              <a:ext cx="2899351" cy="461665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Click Arguments pane</a:t>
              </a:r>
              <a:endParaRPr lang="en-US" sz="24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9528" y="4894928"/>
            <a:ext cx="3729610" cy="1379004"/>
            <a:chOff x="4579528" y="4894928"/>
            <a:chExt cx="3729610" cy="1379004"/>
          </a:xfrm>
        </p:grpSpPr>
        <p:grpSp>
          <p:nvGrpSpPr>
            <p:cNvPr id="15" name="Group 14"/>
            <p:cNvGrpSpPr/>
            <p:nvPr/>
          </p:nvGrpSpPr>
          <p:grpSpPr>
            <a:xfrm>
              <a:off x="4922534" y="4894929"/>
              <a:ext cx="3386604" cy="1379003"/>
              <a:chOff x="5094595" y="2378501"/>
              <a:chExt cx="3386604" cy="1379003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5094595" y="2378501"/>
                <a:ext cx="1705736" cy="993015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5409787" y="2926507"/>
                <a:ext cx="3071412" cy="830997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needed because of space char</a:t>
                </a:r>
                <a:endParaRPr lang="en-US" sz="2400" dirty="0"/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4579528" y="4894928"/>
              <a:ext cx="639655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199946" y="4894929"/>
            <a:ext cx="3722588" cy="1388296"/>
            <a:chOff x="5237725" y="4591415"/>
            <a:chExt cx="3722588" cy="1388296"/>
          </a:xfrm>
        </p:grpSpPr>
        <p:grpSp>
          <p:nvGrpSpPr>
            <p:cNvPr id="25" name="Group 24"/>
            <p:cNvGrpSpPr/>
            <p:nvPr/>
          </p:nvGrpSpPr>
          <p:grpSpPr>
            <a:xfrm>
              <a:off x="5237725" y="4591415"/>
              <a:ext cx="3722588" cy="1388296"/>
              <a:chOff x="5409786" y="2074987"/>
              <a:chExt cx="3722588" cy="1388296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 flipH="1">
                <a:off x="6800331" y="2074987"/>
                <a:ext cx="987848" cy="1296529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409786" y="3001618"/>
                <a:ext cx="3722588" cy="461665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OK, but not needed</a:t>
                </a:r>
                <a:endParaRPr lang="en-US" sz="2400" dirty="0"/>
              </a:p>
            </p:txBody>
          </p:sp>
        </p:grpSp>
        <p:cxnSp>
          <p:nvCxnSpPr>
            <p:cNvPr id="26" name="Straight Connector 25"/>
            <p:cNvCxnSpPr/>
            <p:nvPr/>
          </p:nvCxnSpPr>
          <p:spPr>
            <a:xfrm>
              <a:off x="6915646" y="4591415"/>
              <a:ext cx="1312312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URL in package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java.net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11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3326" y="1551216"/>
            <a:ext cx="8209854" cy="1460646"/>
            <a:chOff x="328848" y="2015958"/>
            <a:chExt cx="8209854" cy="1460646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45607"/>
              <a:ext cx="8209854" cy="830997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 URL (Universal Resource Locator) describes a resource on the web, like a web page, a jpg file, a gif file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025199" y="2015958"/>
              <a:ext cx="358274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298197" y="2134572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53326" y="3466815"/>
            <a:ext cx="8338206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“protocol” can be: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http      </a:t>
            </a:r>
            <a:r>
              <a:rPr lang="en-US" sz="2400" dirty="0" smtClean="0">
                <a:solidFill>
                  <a:srgbClr val="008000"/>
                </a:solidFill>
              </a:rPr>
              <a:t>(</a:t>
            </a:r>
            <a:r>
              <a:rPr lang="en-US" sz="2400" dirty="0" err="1" smtClean="0">
                <a:solidFill>
                  <a:srgbClr val="008000"/>
                </a:solidFill>
              </a:rPr>
              <a:t>HyperText</a:t>
            </a:r>
            <a:r>
              <a:rPr lang="en-US" sz="2400" dirty="0" smtClean="0">
                <a:solidFill>
                  <a:srgbClr val="008000"/>
                </a:solidFill>
              </a:rPr>
              <a:t> Transfer Protocol)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https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ftp          </a:t>
            </a:r>
            <a:r>
              <a:rPr lang="en-US" sz="2400" dirty="0" smtClean="0">
                <a:solidFill>
                  <a:srgbClr val="008000"/>
                </a:solidFill>
              </a:rPr>
              <a:t>(File Transfer Protocol)</a:t>
            </a:r>
          </a:p>
        </p:txBody>
      </p:sp>
    </p:spTree>
    <p:extLst>
      <p:ext uri="{BB962C8B-B14F-4D97-AF65-F5344CB8AC3E}">
        <p14:creationId xmlns:p14="http://schemas.microsoft.com/office/powerpoint/2010/main" val="38263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from an html web page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Given is 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To read lines from that webpage, do this: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12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8848" y="2457214"/>
            <a:ext cx="8452265" cy="1365519"/>
            <a:chOff x="328848" y="2457214"/>
            <a:chExt cx="8452265" cy="1365519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22405"/>
              <a:ext cx="8209854" cy="1200328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2400" dirty="0" smtClean="0"/>
                <a:t>Create an </a:t>
              </a:r>
              <a:r>
                <a:rPr lang="en-US" sz="2400" dirty="0" err="1" smtClean="0"/>
                <a:t>InputStreamReader</a:t>
              </a:r>
              <a:r>
                <a:rPr lang="en-US" sz="2400" dirty="0" smtClean="0"/>
                <a:t>:</a:t>
              </a:r>
            </a:p>
            <a:p>
              <a:r>
                <a:rPr lang="en-US" sz="2400" dirty="0" smtClean="0"/>
                <a:t>      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isr</a:t>
              </a:r>
              <a:r>
                <a:rPr lang="en-US" sz="2400" dirty="0">
                  <a:solidFill>
                    <a:srgbClr val="800000"/>
                  </a:solidFill>
                </a:rPr>
                <a:t>= </a:t>
              </a:r>
              <a:endParaRPr lang="en-US" sz="2400" dirty="0" smtClean="0">
                <a:solidFill>
                  <a:srgbClr val="800000"/>
                </a:solidFill>
              </a:endParaRP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                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(</a:t>
              </a:r>
              <a:r>
                <a:rPr lang="en-US" sz="2400" dirty="0" err="1">
                  <a:solidFill>
                    <a:srgbClr val="800000"/>
                  </a:solidFill>
                </a:rPr>
                <a:t>url.openStream</a:t>
              </a:r>
              <a:r>
                <a:rPr lang="en-US" sz="2400" dirty="0">
                  <a:solidFill>
                    <a:srgbClr val="800000"/>
                  </a:solidFill>
                </a:rPr>
                <a:t>());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307005" y="3440729"/>
              <a:ext cx="2159398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969316" y="3136041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845419" y="2457214"/>
              <a:ext cx="1935694" cy="83099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Have to open the stream</a:t>
              </a:r>
              <a:endParaRPr lang="en-US" sz="24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8848" y="4416662"/>
            <a:ext cx="8338206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Create a Buffered Reader:</a:t>
            </a:r>
          </a:p>
          <a:p>
            <a:r>
              <a:rPr lang="en-US" sz="2400" dirty="0" smtClean="0"/>
              <a:t>     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br</a:t>
            </a:r>
            <a:r>
              <a:rPr lang="en-US" sz="2400" dirty="0" smtClean="0">
                <a:solidFill>
                  <a:srgbClr val="800000"/>
                </a:solidFill>
              </a:rPr>
              <a:t>= 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 err="1" smtClean="0">
                <a:solidFill>
                  <a:srgbClr val="800000"/>
                </a:solidFill>
              </a:rPr>
              <a:t>isr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348" y="5580814"/>
            <a:ext cx="8338206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Read lines, as before, using </a:t>
            </a:r>
            <a:r>
              <a:rPr lang="en-US" sz="2400" dirty="0" err="1" smtClean="0">
                <a:solidFill>
                  <a:srgbClr val="800000"/>
                </a:solidFill>
              </a:rPr>
              <a:t>br.readLine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57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javax.swing.JFileChoooser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 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ask the user to navigate to select a file to read?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348" y="1716937"/>
            <a:ext cx="8209854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JFileChooser</a:t>
            </a:r>
            <a:r>
              <a:rPr lang="en-US" sz="2400" dirty="0" smtClean="0"/>
              <a:t> </a:t>
            </a:r>
            <a:r>
              <a:rPr lang="en-US" sz="2400" dirty="0" err="1" smtClean="0"/>
              <a:t>jd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JFileChooser</a:t>
            </a:r>
            <a:r>
              <a:rPr lang="en-US" sz="2400" dirty="0" smtClean="0"/>
              <a:t>();</a:t>
            </a:r>
          </a:p>
          <a:p>
            <a:r>
              <a:rPr lang="en-US" sz="2400" dirty="0" err="1"/>
              <a:t>jd.setDialogTitle</a:t>
            </a:r>
            <a:r>
              <a:rPr lang="en-US" sz="2400" dirty="0"/>
              <a:t>("Choose input file");</a:t>
            </a:r>
          </a:p>
          <a:p>
            <a:r>
              <a:rPr lang="en-US" sz="2400" b="1" dirty="0" err="1"/>
              <a:t>i</a:t>
            </a:r>
            <a:r>
              <a:rPr lang="en-US" sz="2400" b="1" dirty="0" err="1" smtClean="0"/>
              <a:t>nt</a:t>
            </a:r>
            <a:r>
              <a:rPr lang="en-US" sz="2400" dirty="0" smtClean="0"/>
              <a:t> </a:t>
            </a:r>
            <a:r>
              <a:rPr lang="en-US" sz="2400" dirty="0" err="1" smtClean="0"/>
              <a:t>returnVal</a:t>
            </a:r>
            <a:r>
              <a:rPr lang="en-US" sz="2400" dirty="0" smtClean="0"/>
              <a:t>= </a:t>
            </a:r>
            <a:r>
              <a:rPr lang="en-US" sz="2400" dirty="0" err="1" smtClean="0"/>
              <a:t>jd.showOpenDialog</a:t>
            </a:r>
            <a:r>
              <a:rPr lang="en-US" sz="2400" dirty="0"/>
              <a:t>(</a:t>
            </a:r>
            <a:r>
              <a:rPr lang="en-US" sz="2400" b="1" dirty="0"/>
              <a:t>null</a:t>
            </a:r>
            <a:r>
              <a:rPr lang="en-US" sz="2400" dirty="0"/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00787" y="2988136"/>
            <a:ext cx="4260595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rgbClr val="800000"/>
                </a:solidFill>
              </a:rPr>
              <a:t>returnVal</a:t>
            </a:r>
            <a:r>
              <a:rPr lang="en-US" sz="2400" dirty="0" smtClean="0">
                <a:solidFill>
                  <a:srgbClr val="800000"/>
                </a:solidFill>
              </a:rPr>
              <a:t> is one of </a:t>
            </a:r>
          </a:p>
          <a:p>
            <a:pPr algn="r"/>
            <a:r>
              <a:rPr lang="en-US" sz="2400" dirty="0" err="1"/>
              <a:t>JFileChooser.CANCEL_OPTION</a:t>
            </a:r>
            <a:endParaRPr lang="en-US" sz="2400" dirty="0"/>
          </a:p>
          <a:p>
            <a:pPr algn="r"/>
            <a:r>
              <a:rPr lang="en-US" sz="2400" dirty="0" err="1"/>
              <a:t>JFileChooser.APPROVE_OPTION</a:t>
            </a:r>
            <a:endParaRPr lang="en-US" sz="2400" dirty="0"/>
          </a:p>
          <a:p>
            <a:pPr algn="r"/>
            <a:r>
              <a:rPr lang="en-US" sz="2400" dirty="0" err="1"/>
              <a:t>JFileChooser.ERROR_OPTION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" y="3369642"/>
            <a:ext cx="3503683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File f= </a:t>
            </a:r>
            <a:r>
              <a:rPr lang="en-US" sz="2400" dirty="0" err="1" smtClean="0"/>
              <a:t>jd.getSelectedFile</a:t>
            </a:r>
            <a:r>
              <a:rPr lang="en-US" sz="2400" dirty="0" smtClean="0"/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3194" y="4719273"/>
            <a:ext cx="8124009" cy="1897222"/>
            <a:chOff x="681684" y="4476349"/>
            <a:chExt cx="7908156" cy="1897222"/>
          </a:xfrm>
        </p:grpSpPr>
        <p:sp>
          <p:nvSpPr>
            <p:cNvPr id="12" name="TextBox 11"/>
            <p:cNvSpPr txBox="1"/>
            <p:nvPr/>
          </p:nvSpPr>
          <p:spPr>
            <a:xfrm>
              <a:off x="681684" y="4476349"/>
              <a:ext cx="7908156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/>
                <a:t>j</a:t>
              </a:r>
              <a:r>
                <a:rPr lang="en-US" sz="2400" dirty="0" err="1" smtClean="0"/>
                <a:t>d.showOpenDialog</a:t>
              </a:r>
              <a:r>
                <a:rPr lang="en-US" sz="2400" dirty="0"/>
                <a:t>("/Volumes/Work15A/webpage/</a:t>
              </a:r>
              <a:r>
                <a:rPr lang="en-US" sz="2400" dirty="0" err="1"/>
                <a:t>ccgb</a:t>
              </a:r>
              <a:r>
                <a:rPr lang="en-US" sz="2400" dirty="0"/>
                <a:t>/"</a:t>
              </a:r>
              <a:r>
                <a:rPr lang="en-US" sz="2400" dirty="0" smtClean="0"/>
                <a:t>);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5318" y="5173243"/>
              <a:ext cx="7888772" cy="120032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Starting always from the user’s directory can be a pain for the user. User can give an argument that is the path where the navigation should start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999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Writing files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Writing a file is similar. First, get a </a:t>
            </a:r>
            <a:r>
              <a:rPr lang="en-US" sz="2400" dirty="0" err="1" smtClean="0"/>
              <a:t>BufferedWriter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FileWrite</a:t>
            </a:r>
            <a:r>
              <a:rPr lang="en-US" sz="2400" dirty="0" smtClean="0"/>
              <a:t> </a:t>
            </a:r>
            <a:r>
              <a:rPr lang="en-US" sz="2400" dirty="0" err="1" smtClean="0"/>
              <a:t>fw</a:t>
            </a:r>
            <a:r>
              <a:rPr lang="en-US" sz="2400" dirty="0" smtClean="0"/>
              <a:t>= </a:t>
            </a:r>
            <a:r>
              <a:rPr lang="en-US" sz="2400" dirty="0" err="1"/>
              <a:t>FileWriter</a:t>
            </a:r>
            <a:r>
              <a:rPr lang="en-US" sz="2400" dirty="0" smtClean="0"/>
              <a:t>(“the file </a:t>
            </a:r>
            <a:r>
              <a:rPr lang="en-US" sz="2400" dirty="0" err="1" smtClean="0"/>
              <a:t>name”,</a:t>
            </a:r>
            <a:r>
              <a:rPr lang="en-US" sz="2400" b="1" dirty="0" err="1" smtClean="0"/>
              <a:t>false</a:t>
            </a:r>
            <a:r>
              <a:rPr lang="en-US" sz="2400" dirty="0" smtClean="0"/>
              <a:t>);</a:t>
            </a:r>
            <a:endParaRPr lang="en-US" sz="2400" dirty="0"/>
          </a:p>
          <a:p>
            <a:r>
              <a:rPr lang="en-US" sz="2400" dirty="0" err="1"/>
              <a:t>BufferedWriter</a:t>
            </a:r>
            <a:r>
              <a:rPr lang="en-US" sz="2400" dirty="0"/>
              <a:t> </a:t>
            </a:r>
            <a:r>
              <a:rPr lang="en-US" sz="2400" dirty="0" err="1"/>
              <a:t>bw</a:t>
            </a:r>
            <a:r>
              <a:rPr lang="en-US" sz="2400" dirty="0"/>
              <a:t>= new </a:t>
            </a:r>
            <a:r>
              <a:rPr lang="en-US" sz="2400" dirty="0" err="1"/>
              <a:t>BufferedWriter</a:t>
            </a:r>
            <a:r>
              <a:rPr lang="en-US" sz="2400" dirty="0" smtClean="0"/>
              <a:t>(</a:t>
            </a:r>
            <a:r>
              <a:rPr lang="en-US" sz="2400" dirty="0" err="1" smtClean="0"/>
              <a:t>fw</a:t>
            </a:r>
            <a:r>
              <a:rPr lang="en-US" sz="2400" dirty="0" smtClean="0"/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4749" y="3321530"/>
            <a:ext cx="76041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bw.write</a:t>
            </a:r>
            <a:r>
              <a:rPr lang="en-US" sz="2400" dirty="0" smtClean="0"/>
              <a:t>(“…”);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</a:t>
            </a:r>
            <a:r>
              <a:rPr lang="en-US" sz="2400" dirty="0" smtClean="0"/>
              <a:t>o write a String to the file.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14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241708" y="2279555"/>
            <a:ext cx="4004221" cy="1503940"/>
            <a:chOff x="4241708" y="2279555"/>
            <a:chExt cx="4004221" cy="1503940"/>
          </a:xfrm>
        </p:grpSpPr>
        <p:sp>
          <p:nvSpPr>
            <p:cNvPr id="6" name="TextBox 5"/>
            <p:cNvSpPr txBox="1"/>
            <p:nvPr/>
          </p:nvSpPr>
          <p:spPr>
            <a:xfrm>
              <a:off x="4241708" y="2952498"/>
              <a:ext cx="4004221" cy="8309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dirty="0" smtClean="0">
                  <a:solidFill>
                    <a:srgbClr val="FF0000"/>
                  </a:solidFill>
                </a:rPr>
                <a:t>false</a:t>
              </a:r>
              <a:r>
                <a:rPr lang="en-US" sz="2400" dirty="0" smtClean="0"/>
                <a:t>: write a new file</a:t>
              </a:r>
            </a:p>
            <a:p>
              <a:r>
                <a:rPr lang="en-US" sz="2400" b="1" dirty="0" smtClean="0">
                  <a:solidFill>
                    <a:srgbClr val="FF0000"/>
                  </a:solidFill>
                </a:rPr>
                <a:t>true</a:t>
              </a:r>
              <a:r>
                <a:rPr lang="en-US" sz="2400" dirty="0" smtClean="0"/>
                <a:t>: append to an existing file</a:t>
              </a:r>
              <a:endParaRPr lang="en-US" sz="24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6284592" y="2279555"/>
              <a:ext cx="439596" cy="672943"/>
            </a:xfrm>
            <a:prstGeom prst="straightConnector1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641731" y="506147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bw.close</a:t>
            </a:r>
            <a:r>
              <a:rPr lang="en-US" sz="2400" dirty="0" smtClean="0"/>
              <a:t>();     </a:t>
            </a:r>
            <a:r>
              <a:rPr lang="en-US" sz="2400" dirty="0" smtClean="0">
                <a:solidFill>
                  <a:srgbClr val="008000"/>
                </a:solidFill>
              </a:rPr>
              <a:t>// Don’t forget to close!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6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files/ webpages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3079" y="2053099"/>
            <a:ext cx="6050755" cy="193899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I/O classes are in package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To import the classes so you can use them, use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b="1" dirty="0" smtClean="0">
                <a:solidFill>
                  <a:srgbClr val="800000"/>
                </a:solidFill>
              </a:rPr>
              <a:t>import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>
                <a:solidFill>
                  <a:srgbClr val="800000"/>
                </a:solidFill>
              </a:rPr>
              <a:t>.*;</a:t>
            </a:r>
          </a:p>
          <a:p>
            <a:r>
              <a:rPr lang="en-US" sz="24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5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object of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contains the path name to a file or directory.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has lots of methods, e.g.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f.exists</a:t>
            </a:r>
            <a:r>
              <a:rPr lang="en-US" sz="2400" dirty="0" smtClean="0">
                <a:solidFill>
                  <a:srgbClr val="800000"/>
                </a:solidFill>
              </a:rPr>
              <a:t>()   	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f.canRead</a:t>
            </a:r>
            <a:r>
              <a:rPr lang="en-US" sz="2400" dirty="0" smtClean="0">
                <a:solidFill>
                  <a:srgbClr val="800000"/>
                </a:solidFill>
              </a:rPr>
              <a:t>()         </a:t>
            </a:r>
            <a:r>
              <a:rPr lang="en-US" sz="2400" dirty="0" err="1" smtClean="0">
                <a:solidFill>
                  <a:srgbClr val="800000"/>
                </a:solidFill>
              </a:rPr>
              <a:t>f.canWrite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f.delete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f.createNewFile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f.length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smtClean="0"/>
              <a:t>… (lots more) 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470" y="3042972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File f=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File(“res/map1.xml”);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764330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6264" y="3060976"/>
            <a:ext cx="359661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File path is relative to the</a:t>
            </a:r>
          </a:p>
          <a:p>
            <a:r>
              <a:rPr lang="en-US" dirty="0"/>
              <a:t>p</a:t>
            </a:r>
            <a:r>
              <a:rPr lang="en-US" dirty="0" smtClean="0"/>
              <a:t>ackage in which the class resides.</a:t>
            </a:r>
          </a:p>
          <a:p>
            <a:endParaRPr lang="en-US" dirty="0"/>
          </a:p>
          <a:p>
            <a:r>
              <a:rPr lang="en-US" dirty="0" smtClean="0"/>
              <a:t>Can also use an absolute path. To find out what absolute path’s look like on your computer, use</a:t>
            </a:r>
          </a:p>
          <a:p>
            <a:endParaRPr lang="en-US" dirty="0"/>
          </a:p>
          <a:p>
            <a:r>
              <a:rPr lang="en-US" dirty="0" err="1"/>
              <a:t>f.getAbsolutePath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9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f.isdirectory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f.listFiles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f.mkdir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58684" y="1762743"/>
            <a:ext cx="7604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Suppose f contains a File that describes a directory.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Store </a:t>
            </a:r>
            <a:r>
              <a:rPr lang="en-US" sz="2400" dirty="0">
                <a:solidFill>
                  <a:srgbClr val="000000"/>
                </a:solidFill>
              </a:rPr>
              <a:t>in b a File[] that contains a </a:t>
            </a:r>
            <a:r>
              <a:rPr lang="en-US" sz="2400" dirty="0" smtClean="0">
                <a:solidFill>
                  <a:srgbClr val="000000"/>
                </a:solidFill>
              </a:rPr>
              <a:t>File element for each file or directory in directory given by f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File[] b= </a:t>
            </a:r>
            <a:r>
              <a:rPr lang="en-US" sz="2400" dirty="0" err="1">
                <a:solidFill>
                  <a:srgbClr val="800000"/>
                </a:solidFill>
              </a:rPr>
              <a:t>f</a:t>
            </a:r>
            <a:r>
              <a:rPr lang="en-US" sz="2400" dirty="0" err="1" smtClean="0">
                <a:solidFill>
                  <a:srgbClr val="800000"/>
                </a:solidFill>
              </a:rPr>
              <a:t>.listFiles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853591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2763" y="3721627"/>
            <a:ext cx="3596618" cy="1754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f.list</a:t>
            </a:r>
            <a:r>
              <a:rPr lang="en-US" dirty="0" smtClean="0"/>
              <a:t>() returns an array of file and directory names as Strings, instead of as File objects</a:t>
            </a:r>
          </a:p>
          <a:p>
            <a:endParaRPr lang="en-US" dirty="0"/>
          </a:p>
          <a:p>
            <a:r>
              <a:rPr lang="en-US" dirty="0" err="1" smtClean="0"/>
              <a:t>f.Mkdir</a:t>
            </a:r>
            <a:r>
              <a:rPr lang="en-US" dirty="0" smtClean="0"/>
              <a:t>() will create the directory if it does not exist.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2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Input Strea</a:t>
            </a:r>
            <a:r>
              <a:rPr lang="en-US" sz="3200" b="1" dirty="0">
                <a:solidFill>
                  <a:srgbClr val="800000"/>
                </a:solidFill>
                <a:latin typeface="Monaco"/>
                <a:cs typeface="Monaco"/>
              </a:rPr>
              <a:t>m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Stream</a:t>
            </a:r>
            <a:r>
              <a:rPr lang="en-US" sz="2400" dirty="0" smtClean="0"/>
              <a:t>: a </a:t>
            </a:r>
            <a:r>
              <a:rPr lang="en-US" sz="2400" dirty="0"/>
              <a:t>sequence of data values that is processed —either read or written— from beginning to end. </a:t>
            </a:r>
            <a:r>
              <a:rPr lang="en-US" sz="2400" dirty="0" smtClean="0"/>
              <a:t>We are dealing with input streams.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Read input </a:t>
            </a:r>
            <a:r>
              <a:rPr lang="en-US" sz="2400" dirty="0"/>
              <a:t>stream for a file is by creating an instance of class </a:t>
            </a:r>
            <a:r>
              <a:rPr lang="en-US" sz="2400" dirty="0" err="1"/>
              <a:t>FileReader</a:t>
            </a:r>
            <a:r>
              <a:rPr lang="en-US" sz="2400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fr.read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smtClean="0">
                <a:solidFill>
                  <a:srgbClr val="800000"/>
                </a:solidFill>
              </a:rPr>
              <a:t>)            </a:t>
            </a:r>
            <a:r>
              <a:rPr lang="en-US" sz="2400" dirty="0" smtClean="0"/>
              <a:t>// get next char of file</a:t>
            </a:r>
          </a:p>
          <a:p>
            <a:endParaRPr lang="en-US" sz="2400" dirty="0"/>
          </a:p>
          <a:p>
            <a:r>
              <a:rPr lang="en-US" sz="2400" dirty="0" smtClean="0"/>
              <a:t>Too </a:t>
            </a:r>
            <a:r>
              <a:rPr lang="en-US" sz="2400" dirty="0"/>
              <a:t>low-</a:t>
            </a:r>
            <a:r>
              <a:rPr lang="en-US" sz="2400" dirty="0" smtClean="0"/>
              <a:t>level! Don’t want to do char by char.</a:t>
            </a:r>
            <a:endParaRPr lang="en-US" sz="2400" dirty="0" smtClean="0">
              <a:latin typeface="Calibri (body)"/>
              <a:cs typeface="Calibri (body)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2942460"/>
            <a:ext cx="1975178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f</a:t>
            </a:r>
            <a:r>
              <a:rPr lang="en-US" sz="2400" dirty="0" smtClean="0"/>
              <a:t> can be a File or a String that gives the file 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90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a line at a time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, given a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object, provides a method for reading one line at a time.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i="1" dirty="0" smtClean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);</a:t>
            </a:r>
          </a:p>
          <a:p>
            <a:endParaRPr lang="en-US" sz="2400" dirty="0" smtClean="0"/>
          </a:p>
          <a:p>
            <a:r>
              <a:rPr lang="en-US" sz="2400" dirty="0" smtClean="0"/>
              <a:t>Then: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800000"/>
                </a:solidFill>
              </a:rPr>
              <a:t>String s= </a:t>
            </a:r>
            <a:r>
              <a:rPr lang="en-US" sz="2400" dirty="0" err="1">
                <a:solidFill>
                  <a:srgbClr val="800000"/>
                </a:solidFill>
              </a:rPr>
              <a:t>br.readLine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 smtClean="0">
                <a:solidFill>
                  <a:srgbClr val="800000"/>
                </a:solidFill>
              </a:rPr>
              <a:t>; </a:t>
            </a:r>
            <a:r>
              <a:rPr lang="en-US" sz="2400" dirty="0"/>
              <a:t>// </a:t>
            </a:r>
            <a:r>
              <a:rPr lang="en-US" sz="2400" dirty="0" smtClean="0"/>
              <a:t>Store </a:t>
            </a:r>
            <a:r>
              <a:rPr lang="en-US" sz="2400" dirty="0"/>
              <a:t>next </a:t>
            </a:r>
            <a:r>
              <a:rPr lang="en-US" sz="2400" dirty="0" smtClean="0"/>
              <a:t>line of file in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848" y="4286604"/>
            <a:ext cx="692253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When finished with reading a </a:t>
            </a:r>
            <a:r>
              <a:rPr lang="en-US" sz="2400" dirty="0"/>
              <a:t>f</a:t>
            </a:r>
            <a:r>
              <a:rPr lang="en-US" sz="2400" dirty="0" smtClean="0"/>
              <a:t>ile, it is best to close it!</a:t>
            </a:r>
          </a:p>
          <a:p>
            <a:endParaRPr lang="en-US" sz="2400" dirty="0"/>
          </a:p>
          <a:p>
            <a:r>
              <a:rPr lang="en-US" sz="2400" dirty="0" smtClean="0"/>
              <a:t>       </a:t>
            </a:r>
            <a:r>
              <a:rPr lang="en-US" sz="2400" dirty="0" err="1" smtClean="0">
                <a:solidFill>
                  <a:srgbClr val="800000"/>
                </a:solidFill>
              </a:rPr>
              <a:t>br.close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4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848" y="859778"/>
            <a:ext cx="8357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</a:t>
            </a:r>
            <a:r>
              <a:rPr lang="en-US" sz="2400" dirty="0" smtClean="0"/>
              <a:t>Return number of lines in f</a:t>
            </a:r>
            <a:r>
              <a:rPr lang="en-US" sz="2400" dirty="0"/>
              <a:t>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Throw IO </a:t>
            </a:r>
            <a:r>
              <a:rPr lang="en-US" sz="2400" dirty="0"/>
              <a:t>Exception if problems </a:t>
            </a:r>
            <a:r>
              <a:rPr lang="en-US" sz="2400" dirty="0" smtClean="0"/>
              <a:t>encountered when reading </a:t>
            </a:r>
            <a:r>
              <a:rPr lang="en-US" sz="2400" dirty="0"/>
              <a:t>*/</a:t>
            </a:r>
          </a:p>
          <a:p>
            <a:r>
              <a:rPr lang="en-US" sz="2400" b="1" dirty="0" smtClean="0"/>
              <a:t>public </a:t>
            </a:r>
            <a:r>
              <a:rPr lang="en-US" sz="2400" b="1" dirty="0"/>
              <a:t>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err="1" smtClean="0"/>
              <a:t>getSize</a:t>
            </a:r>
            <a:r>
              <a:rPr lang="en-US" sz="2400" dirty="0" smtClean="0"/>
              <a:t>(</a:t>
            </a:r>
            <a:r>
              <a:rPr lang="en-US" sz="2400" dirty="0" err="1" smtClean="0"/>
              <a:t>Filef</a:t>
            </a:r>
            <a:r>
              <a:rPr lang="en-US" sz="2400" dirty="0"/>
              <a:t>) </a:t>
            </a:r>
            <a:r>
              <a:rPr lang="en-US" sz="2400" b="1" dirty="0"/>
              <a:t>throws </a:t>
            </a:r>
            <a:r>
              <a:rPr lang="en-US" sz="2400" dirty="0" err="1" smtClean="0"/>
              <a:t>IOException</a:t>
            </a:r>
            <a:r>
              <a:rPr lang="en-US" sz="2400" b="1" dirty="0" smtClean="0"/>
              <a:t> </a:t>
            </a:r>
            <a:r>
              <a:rPr lang="en-US" sz="2400" dirty="0" smtClean="0"/>
              <a:t>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/>
              <a:t>fr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FileReader</a:t>
            </a:r>
            <a:r>
              <a:rPr lang="en-US" sz="2400" dirty="0"/>
              <a:t>(f);</a:t>
            </a:r>
          </a:p>
          <a:p>
            <a:r>
              <a:rPr lang="en-US" sz="2400" dirty="0"/>
              <a:t>      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 </a:t>
            </a:r>
            <a:r>
              <a:rPr lang="en-US" sz="2400" dirty="0" err="1"/>
              <a:t>br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BufferedReader</a:t>
            </a:r>
            <a:r>
              <a:rPr lang="en-US" sz="2400" dirty="0"/>
              <a:t>(</a:t>
            </a:r>
            <a:r>
              <a:rPr lang="en-US" sz="2400" dirty="0" err="1"/>
              <a:t>fr</a:t>
            </a:r>
            <a:r>
              <a:rPr lang="en-US" sz="2400" dirty="0"/>
              <a:t>);</a:t>
            </a:r>
          </a:p>
          <a:p>
            <a:r>
              <a:rPr lang="en-US" sz="2400" dirty="0" smtClean="0"/>
              <a:t>      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n= 0;  // number of lines read so far</a:t>
            </a:r>
            <a:endParaRPr lang="en-US" sz="2400" dirty="0"/>
          </a:p>
          <a:p>
            <a:r>
              <a:rPr lang="en-US" sz="2400" dirty="0" smtClean="0"/>
              <a:t>       String </a:t>
            </a:r>
            <a:r>
              <a:rPr lang="en-US" sz="2400" dirty="0"/>
              <a:t>line=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n= n+1;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br.close</a:t>
            </a:r>
            <a:r>
              <a:rPr lang="en-US" sz="2400" dirty="0"/>
              <a:t>();	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n;</a:t>
            </a:r>
            <a:endParaRPr lang="en-US" sz="2400" b="1" dirty="0"/>
          </a:p>
          <a:p>
            <a:r>
              <a:rPr lang="en-US" sz="2400" dirty="0" smtClean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Example: counting lines in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101479" y="4864167"/>
            <a:ext cx="2324558" cy="461665"/>
            <a:chOff x="5847780" y="3506201"/>
            <a:chExt cx="2324558" cy="461665"/>
          </a:xfrm>
        </p:grpSpPr>
        <p:cxnSp>
          <p:nvCxnSpPr>
            <p:cNvPr id="19" name="Straight Connector 18"/>
            <p:cNvCxnSpPr/>
            <p:nvPr/>
          </p:nvCxnSpPr>
          <p:spPr>
            <a:xfrm flipH="1" flipV="1">
              <a:off x="6531230" y="3839963"/>
              <a:ext cx="487583" cy="12790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847780" y="3822416"/>
              <a:ext cx="779714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48370" y="3506201"/>
              <a:ext cx="192396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forget!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7221" y="3859101"/>
            <a:ext cx="8160098" cy="2677656"/>
            <a:chOff x="767221" y="3652252"/>
            <a:chExt cx="8160098" cy="2677656"/>
          </a:xfrm>
        </p:grpSpPr>
        <p:sp>
          <p:nvSpPr>
            <p:cNvPr id="17" name="TextBox 16"/>
            <p:cNvSpPr txBox="1"/>
            <p:nvPr/>
          </p:nvSpPr>
          <p:spPr>
            <a:xfrm>
              <a:off x="5302617" y="3652252"/>
              <a:ext cx="3624702" cy="2677656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Always use this pattern to read a file!</a:t>
              </a: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line= </a:t>
              </a:r>
              <a:r>
                <a:rPr lang="en-US" sz="2400" i="1" dirty="0" smtClean="0"/>
                <a:t>first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</a:rPr>
                <a:t>    while</a:t>
              </a:r>
              <a:r>
                <a:rPr lang="en-US" sz="2400" dirty="0" smtClean="0">
                  <a:solidFill>
                    <a:srgbClr val="800000"/>
                  </a:solidFill>
                </a:rPr>
                <a:t> (line !=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null</a:t>
              </a:r>
              <a:r>
                <a:rPr lang="en-US" sz="2400" dirty="0" smtClean="0">
                  <a:solidFill>
                    <a:srgbClr val="800000"/>
                  </a:solidFill>
                </a:rPr>
                <a:t>) {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Process</a:t>
              </a:r>
              <a:r>
                <a:rPr lang="en-US" sz="2400" dirty="0" smtClean="0">
                  <a:solidFill>
                    <a:srgbClr val="800000"/>
                  </a:solidFill>
                </a:rPr>
                <a:t> line;</a:t>
              </a:r>
              <a:endParaRPr lang="en-US" sz="2400" dirty="0">
                <a:solidFill>
                  <a:srgbClr val="800000"/>
                </a:solidFill>
              </a:endParaRP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line=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next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}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7221" y="5846696"/>
              <a:ext cx="4106497" cy="461665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(write as while loop)</a:t>
              </a:r>
            </a:p>
          </p:txBody>
        </p:sp>
        <p:cxnSp>
          <p:nvCxnSpPr>
            <p:cNvPr id="15" name="Straight Connector 14"/>
            <p:cNvCxnSpPr>
              <a:stCxn id="17" idx="1"/>
              <a:endCxn id="14" idx="3"/>
            </p:cNvCxnSpPr>
            <p:nvPr/>
          </p:nvCxnSpPr>
          <p:spPr>
            <a:xfrm flipH="1">
              <a:off x="4873718" y="4991080"/>
              <a:ext cx="428899" cy="1086449"/>
            </a:xfrm>
            <a:prstGeom prst="line">
              <a:avLst/>
            </a:prstGeom>
            <a:ln w="53975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93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FileReader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(String)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calling </a:t>
            </a: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with a String argument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s </a:t>
            </a:r>
            <a:r>
              <a:rPr lang="en-US" sz="2400" dirty="0" smtClean="0"/>
              <a:t>can be a name relative to the Eclipse project you are running.</a:t>
            </a:r>
            <a:endParaRPr lang="en-US" sz="2400" dirty="0"/>
          </a:p>
        </p:txBody>
      </p:sp>
      <p:pic>
        <p:nvPicPr>
          <p:cNvPr id="4" name="Picture 3" descr="eclipse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70720"/>
            <a:ext cx="4424136" cy="269226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243419" y="5503482"/>
            <a:ext cx="4507427" cy="1200328"/>
            <a:chOff x="4701752" y="3270716"/>
            <a:chExt cx="3573711" cy="1200328"/>
          </a:xfrm>
        </p:grpSpPr>
        <p:cxnSp>
          <p:nvCxnSpPr>
            <p:cNvPr id="8" name="Straight Connector 7"/>
            <p:cNvCxnSpPr>
              <a:endCxn id="10" idx="1"/>
            </p:cNvCxnSpPr>
            <p:nvPr/>
          </p:nvCxnSpPr>
          <p:spPr>
            <a:xfrm>
              <a:off x="4701752" y="3325476"/>
              <a:ext cx="403438" cy="545404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105190" y="3270716"/>
              <a:ext cx="3170273" cy="1200328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Folder </a:t>
              </a:r>
              <a:r>
                <a:rPr lang="en-US" sz="2400" dirty="0" err="1" smtClean="0"/>
                <a:t>SpeciesData</a:t>
              </a:r>
              <a:r>
                <a:rPr lang="en-US" sz="2400" dirty="0" smtClean="0"/>
                <a:t>, in project a0, has several files in it</a:t>
              </a:r>
              <a:endParaRPr lang="en-US" sz="24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32462" y="2059685"/>
            <a:ext cx="760419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running a procedure </a:t>
            </a:r>
            <a:r>
              <a:rPr lang="en-US" sz="2400" dirty="0" smtClean="0">
                <a:solidFill>
                  <a:srgbClr val="800000"/>
                </a:solidFill>
              </a:rPr>
              <a:t>main</a:t>
            </a:r>
            <a:r>
              <a:rPr lang="en-US" sz="2400" dirty="0" smtClean="0"/>
              <a:t> in Project </a:t>
            </a:r>
            <a:r>
              <a:rPr lang="en-US" sz="2400" dirty="0" smtClean="0">
                <a:solidFill>
                  <a:srgbClr val="800000"/>
                </a:solidFill>
              </a:rPr>
              <a:t>a0</a:t>
            </a:r>
            <a:r>
              <a:rPr lang="en-US" sz="2400" dirty="0" smtClean="0"/>
              <a:t>, because folder </a:t>
            </a:r>
            <a:r>
              <a:rPr lang="en-US" sz="2400" dirty="0" err="1" smtClean="0">
                <a:solidFill>
                  <a:srgbClr val="800000"/>
                </a:solidFill>
              </a:rPr>
              <a:t>SpeciesData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is in </a:t>
            </a: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 smtClean="0"/>
              <a:t>, to read file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0.dat</a:t>
            </a:r>
            <a:r>
              <a:rPr lang="en-US" sz="2400" dirty="0" smtClean="0"/>
              <a:t>, we can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 smtClean="0"/>
              <a:t>fr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(“</a:t>
            </a:r>
            <a:r>
              <a:rPr lang="en-US" sz="2400" dirty="0" err="1" smtClean="0">
                <a:solidFill>
                  <a:srgbClr val="800000"/>
                </a:solidFill>
              </a:rPr>
              <a:t>SpeciesData</a:t>
            </a:r>
            <a:r>
              <a:rPr lang="en-US" sz="2400" dirty="0" smtClean="0">
                <a:solidFill>
                  <a:srgbClr val="800000"/>
                </a:solidFill>
              </a:rPr>
              <a:t>/A0.dat</a:t>
            </a:r>
            <a:r>
              <a:rPr lang="en-US" sz="2400" dirty="0" smtClean="0"/>
              <a:t>”);</a:t>
            </a:r>
            <a:endParaRPr lang="en-US" sz="2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4644422" y="3413902"/>
            <a:ext cx="4135078" cy="660881"/>
            <a:chOff x="4872705" y="2728882"/>
            <a:chExt cx="4135078" cy="660881"/>
          </a:xfrm>
        </p:grpSpPr>
        <p:cxnSp>
          <p:nvCxnSpPr>
            <p:cNvPr id="15" name="Straight Connector 14"/>
            <p:cNvCxnSpPr>
              <a:endCxn id="16" idx="0"/>
            </p:cNvCxnSpPr>
            <p:nvPr/>
          </p:nvCxnSpPr>
          <p:spPr>
            <a:xfrm>
              <a:off x="6940244" y="2728882"/>
              <a:ext cx="0" cy="199216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872705" y="2928098"/>
              <a:ext cx="413507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Separate names in path with /.</a:t>
              </a: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11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Given method main an argument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6" name="Straight Connector 5"/>
          <p:cNvCxnSpPr>
            <a:endCxn id="4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2184" y="2066970"/>
            <a:ext cx="615895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Eclipse, when you do 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Run -&gt; Run      </a:t>
            </a:r>
            <a:r>
              <a:rPr lang="en-US" sz="2400" dirty="0" smtClean="0"/>
              <a:t>or    </a:t>
            </a:r>
            <a:r>
              <a:rPr lang="en-US" sz="2400" dirty="0" smtClean="0">
                <a:solidFill>
                  <a:srgbClr val="800000"/>
                </a:solidFill>
              </a:rPr>
              <a:t>Run -&gt; Deb</a:t>
            </a:r>
            <a:r>
              <a:rPr lang="en-US" sz="2400" dirty="0" smtClean="0"/>
              <a:t>ug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Eclipse calls method </a:t>
            </a:r>
            <a:r>
              <a:rPr lang="en-US" sz="2400" dirty="0" smtClean="0">
                <a:solidFill>
                  <a:srgbClr val="800000"/>
                </a:solidFill>
              </a:rPr>
              <a:t>main</a:t>
            </a:r>
            <a:r>
              <a:rPr lang="en-US" sz="2400" dirty="0" smtClean="0"/>
              <a:t>. Default is </a:t>
            </a:r>
            <a:r>
              <a:rPr lang="en-US" sz="2400" dirty="0" smtClean="0">
                <a:solidFill>
                  <a:srgbClr val="800000"/>
                </a:solidFill>
              </a:rPr>
              <a:t>main(null)</a:t>
            </a:r>
            <a:r>
              <a:rPr lang="en-US" sz="2400" dirty="0" smtClean="0"/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2184" y="3841742"/>
            <a:ext cx="7664027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tell Eclipse what array of Strings to give as the argument,</a:t>
            </a:r>
          </a:p>
          <a:p>
            <a:r>
              <a:rPr lang="en-US" sz="2400" dirty="0" smtClean="0"/>
              <a:t>Use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Run Configurations…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o</a:t>
            </a:r>
            <a:r>
              <a:rPr lang="en-US" sz="2400" dirty="0" smtClean="0"/>
              <a:t>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Debug Configuration…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			         </a:t>
            </a:r>
            <a:r>
              <a:rPr lang="en-US" sz="2400" dirty="0" smtClean="0">
                <a:solidFill>
                  <a:srgbClr val="3366FF"/>
                </a:solidFill>
              </a:rPr>
              <a:t>(see next slide)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15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3053</TotalTime>
  <Words>1528</Words>
  <Application>Microsoft Macintosh PowerPoint</Application>
  <PresentationFormat>On-screen Show (4:3)</PresentationFormat>
  <Paragraphs>186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Reading/Writing Files, Webpages</vt:lpstr>
      <vt:lpstr>Reading files/ webpages</vt:lpstr>
      <vt:lpstr>Class File</vt:lpstr>
      <vt:lpstr>Class File</vt:lpstr>
      <vt:lpstr>Input Streams</vt:lpstr>
      <vt:lpstr>Reading a line at a time</vt:lpstr>
      <vt:lpstr>Example: counting lines in a file</vt:lpstr>
      <vt:lpstr>FileReader(String)</vt:lpstr>
      <vt:lpstr>Given method main an argument</vt:lpstr>
      <vt:lpstr>Window Run Configuations</vt:lpstr>
      <vt:lpstr>Class URL in package java.net</vt:lpstr>
      <vt:lpstr>Reading from an html web page</vt:lpstr>
      <vt:lpstr>javax.swing.JFileChoooser </vt:lpstr>
      <vt:lpstr>Writing files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135</cp:revision>
  <cp:lastPrinted>2013-01-26T16:31:33Z</cp:lastPrinted>
  <dcterms:created xsi:type="dcterms:W3CDTF">2013-01-24T01:56:24Z</dcterms:created>
  <dcterms:modified xsi:type="dcterms:W3CDTF">2014-10-29T16:58:24Z</dcterms:modified>
</cp:coreProperties>
</file>