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3"/>
  </p:notesMasterIdLst>
  <p:handoutMasterIdLst>
    <p:handoutMasterId r:id="rId24"/>
  </p:handoutMasterIdLst>
  <p:sldIdLst>
    <p:sldId id="388" r:id="rId2"/>
    <p:sldId id="375" r:id="rId3"/>
    <p:sldId id="383" r:id="rId4"/>
    <p:sldId id="389" r:id="rId5"/>
    <p:sldId id="384" r:id="rId6"/>
    <p:sldId id="385" r:id="rId7"/>
    <p:sldId id="386" r:id="rId8"/>
    <p:sldId id="390" r:id="rId9"/>
    <p:sldId id="387" r:id="rId10"/>
    <p:sldId id="359" r:id="rId11"/>
    <p:sldId id="377" r:id="rId12"/>
    <p:sldId id="378" r:id="rId13"/>
    <p:sldId id="362" r:id="rId14"/>
    <p:sldId id="354" r:id="rId15"/>
    <p:sldId id="355" r:id="rId16"/>
    <p:sldId id="376" r:id="rId17"/>
    <p:sldId id="360" r:id="rId18"/>
    <p:sldId id="379" r:id="rId19"/>
    <p:sldId id="358" r:id="rId20"/>
    <p:sldId id="357" r:id="rId21"/>
    <p:sldId id="361" r:id="rId22"/>
  </p:sldIdLst>
  <p:sldSz cx="9144000" cy="6858000" type="letter"/>
  <p:notesSz cx="9144000" cy="6858000"/>
  <p:defaultTextStyle>
    <a:defPPr>
      <a:defRPr lang="en-US"/>
    </a:defPPr>
    <a:lvl1pPr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9" frameSlides="1"/>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1E9"/>
    <a:srgbClr val="D8C938"/>
    <a:srgbClr val="FF42F4"/>
    <a:srgbClr val="FFD6E2"/>
    <a:srgbClr val="E4C7C8"/>
    <a:srgbClr val="E5F9FF"/>
    <a:srgbClr val="FFF0AA"/>
    <a:srgbClr val="FCFFE0"/>
    <a:srgbClr val="741621"/>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942" autoAdjust="0"/>
  </p:normalViewPr>
  <p:slideViewPr>
    <p:cSldViewPr>
      <p:cViewPr>
        <p:scale>
          <a:sx n="95" d="100"/>
          <a:sy n="95" d="100"/>
        </p:scale>
        <p:origin x="-1120" y="-1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handoutMaster" Target="handoutMasters/handout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10" charset="0"/>
                <a:ea typeface="+mn-ea"/>
                <a:cs typeface="+mn-cs"/>
              </a:defRPr>
            </a:lvl1pPr>
          </a:lstStyle>
          <a:p>
            <a:pPr>
              <a:defRPr/>
            </a:pPr>
            <a:endParaRPr lang="en-US"/>
          </a:p>
        </p:txBody>
      </p:sp>
      <p:sp>
        <p:nvSpPr>
          <p:cNvPr id="31747" name="Rectangle 3"/>
          <p:cNvSpPr>
            <a:spLocks noGrp="1" noChangeArrowheads="1"/>
          </p:cNvSpPr>
          <p:nvPr>
            <p:ph type="dt" sz="quarter" idx="1"/>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10" charset="0"/>
                <a:ea typeface="+mn-ea"/>
                <a:cs typeface="+mn-cs"/>
              </a:defRPr>
            </a:lvl1pPr>
          </a:lstStyle>
          <a:p>
            <a:pPr>
              <a:defRPr/>
            </a:pPr>
            <a:endParaRPr lang="en-US"/>
          </a:p>
        </p:txBody>
      </p:sp>
      <p:sp>
        <p:nvSpPr>
          <p:cNvPr id="31748" name="Rectangle 4"/>
          <p:cNvSpPr>
            <a:spLocks noGrp="1" noChangeArrowheads="1"/>
          </p:cNvSpPr>
          <p:nvPr>
            <p:ph type="ftr" sz="quarter" idx="2"/>
          </p:nvPr>
        </p:nvSpPr>
        <p:spPr bwMode="auto">
          <a:xfrm>
            <a:off x="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10" charset="0"/>
                <a:ea typeface="+mn-ea"/>
                <a:cs typeface="+mn-cs"/>
              </a:defRPr>
            </a:lvl1pPr>
          </a:lstStyle>
          <a:p>
            <a:pPr>
              <a:defRPr/>
            </a:pPr>
            <a:endParaRPr lang="en-US"/>
          </a:p>
        </p:txBody>
      </p:sp>
      <p:sp>
        <p:nvSpPr>
          <p:cNvPr id="31749" name="Rectangle 5"/>
          <p:cNvSpPr>
            <a:spLocks noGrp="1" noChangeArrowheads="1"/>
          </p:cNvSpPr>
          <p:nvPr>
            <p:ph type="sldNum" sz="quarter" idx="3"/>
          </p:nvPr>
        </p:nvSpPr>
        <p:spPr bwMode="auto">
          <a:xfrm>
            <a:off x="518160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E92D1E9-1AC1-FF49-B83D-DAF0C5C64213}" type="slidenum">
              <a:rPr lang="en-US"/>
              <a:pPr>
                <a:defRPr/>
              </a:pPr>
              <a:t>‹#›</a:t>
            </a:fld>
            <a:endParaRPr lang="en-US"/>
          </a:p>
        </p:txBody>
      </p:sp>
    </p:spTree>
    <p:extLst>
      <p:ext uri="{BB962C8B-B14F-4D97-AF65-F5344CB8AC3E}">
        <p14:creationId xmlns:p14="http://schemas.microsoft.com/office/powerpoint/2010/main" val="12870504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10" charset="0"/>
                <a:ea typeface="+mn-ea"/>
                <a:cs typeface="+mn-cs"/>
              </a:defRPr>
            </a:lvl1pPr>
          </a:lstStyle>
          <a:p>
            <a:pPr>
              <a:defRPr/>
            </a:pPr>
            <a:endParaRPr lang="en-US"/>
          </a:p>
        </p:txBody>
      </p:sp>
      <p:sp>
        <p:nvSpPr>
          <p:cNvPr id="11267" name="Rectangle 3"/>
          <p:cNvSpPr>
            <a:spLocks noGrp="1" noChangeArrowheads="1"/>
          </p:cNvSpPr>
          <p:nvPr>
            <p:ph type="dt" idx="1"/>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10" charset="0"/>
                <a:ea typeface="+mn-ea"/>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1269" name="Rectangle 5"/>
          <p:cNvSpPr>
            <a:spLocks noGrp="1" noChangeArrowheads="1"/>
          </p:cNvSpPr>
          <p:nvPr>
            <p:ph type="body" sz="quarter" idx="3"/>
          </p:nvPr>
        </p:nvSpPr>
        <p:spPr bwMode="auto">
          <a:xfrm>
            <a:off x="1219200" y="3257550"/>
            <a:ext cx="67056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10" charset="0"/>
                <a:ea typeface="+mn-ea"/>
                <a:cs typeface="+mn-cs"/>
              </a:defRPr>
            </a:lvl1pPr>
          </a:lstStyle>
          <a:p>
            <a:pPr>
              <a:defRPr/>
            </a:pPr>
            <a:endParaRPr lang="en-US"/>
          </a:p>
        </p:txBody>
      </p:sp>
      <p:sp>
        <p:nvSpPr>
          <p:cNvPr id="11271" name="Rectangle 7"/>
          <p:cNvSpPr>
            <a:spLocks noGrp="1" noChangeArrowheads="1"/>
          </p:cNvSpPr>
          <p:nvPr>
            <p:ph type="sldNum" sz="quarter" idx="5"/>
          </p:nvPr>
        </p:nvSpPr>
        <p:spPr bwMode="auto">
          <a:xfrm>
            <a:off x="518160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8F399AB-7254-DF4E-BF9E-94DE57EEEC3D}" type="slidenum">
              <a:rPr lang="en-US"/>
              <a:pPr>
                <a:defRPr/>
              </a:pPr>
              <a:t>‹#›</a:t>
            </a:fld>
            <a:endParaRPr lang="en-US"/>
          </a:p>
        </p:txBody>
      </p:sp>
    </p:spTree>
    <p:extLst>
      <p:ext uri="{BB962C8B-B14F-4D97-AF65-F5344CB8AC3E}">
        <p14:creationId xmlns:p14="http://schemas.microsoft.com/office/powerpoint/2010/main" val="19429657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Look at the sentence</a:t>
            </a:r>
            <a:r>
              <a:rPr lang="en-US" baseline="0" dirty="0" smtClean="0"/>
              <a:t> in red.” writing them in terms of calls on previously written methods may save you time.</a:t>
            </a:r>
          </a:p>
          <a:p>
            <a:r>
              <a:rPr lang="en-US" baseline="0" dirty="0" smtClean="0"/>
              <a:t>How many of you actually read that and thought about that?  Gries doesn’t put such things in writing if it were not useful</a:t>
            </a:r>
            <a:endParaRPr lang="en-US" dirty="0"/>
          </a:p>
        </p:txBody>
      </p:sp>
      <p:sp>
        <p:nvSpPr>
          <p:cNvPr id="4" name="Slide Number Placeholder 3"/>
          <p:cNvSpPr>
            <a:spLocks noGrp="1"/>
          </p:cNvSpPr>
          <p:nvPr>
            <p:ph type="sldNum" sz="quarter" idx="10"/>
          </p:nvPr>
        </p:nvSpPr>
        <p:spPr/>
        <p:txBody>
          <a:bodyPr/>
          <a:lstStyle/>
          <a:p>
            <a:pPr>
              <a:defRPr/>
            </a:pPr>
            <a:fld id="{38F399AB-7254-DF4E-BF9E-94DE57EEEC3D}" type="slidenum">
              <a:rPr lang="en-US" smtClean="0"/>
              <a:pPr>
                <a:defRPr/>
              </a:pPr>
              <a:t>1</a:t>
            </a:fld>
            <a:endParaRPr lang="en-US"/>
          </a:p>
        </p:txBody>
      </p:sp>
    </p:spTree>
    <p:extLst>
      <p:ext uri="{BB962C8B-B14F-4D97-AF65-F5344CB8AC3E}">
        <p14:creationId xmlns:p14="http://schemas.microsoft.com/office/powerpoint/2010/main" val="3133815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Look at the sentence</a:t>
            </a:r>
            <a:r>
              <a:rPr lang="en-US" baseline="0" dirty="0" smtClean="0"/>
              <a:t> in red.” writing them in terms of calls on previously written methods may save you time.</a:t>
            </a:r>
          </a:p>
          <a:p>
            <a:r>
              <a:rPr lang="en-US" baseline="0" dirty="0" smtClean="0"/>
              <a:t>How many of you actually read that and thought about that?  Gries doesn’t put such things in writing if it were not useful</a:t>
            </a:r>
            <a:endParaRPr lang="en-US" dirty="0"/>
          </a:p>
        </p:txBody>
      </p:sp>
      <p:sp>
        <p:nvSpPr>
          <p:cNvPr id="4" name="Slide Number Placeholder 3"/>
          <p:cNvSpPr>
            <a:spLocks noGrp="1"/>
          </p:cNvSpPr>
          <p:nvPr>
            <p:ph type="sldNum" sz="quarter" idx="10"/>
          </p:nvPr>
        </p:nvSpPr>
        <p:spPr/>
        <p:txBody>
          <a:bodyPr/>
          <a:lstStyle/>
          <a:p>
            <a:pPr>
              <a:defRPr/>
            </a:pPr>
            <a:fld id="{38F399AB-7254-DF4E-BF9E-94DE57EEEC3D}" type="slidenum">
              <a:rPr lang="en-US" smtClean="0"/>
              <a:pPr>
                <a:defRPr/>
              </a:pPr>
              <a:t>2</a:t>
            </a:fld>
            <a:endParaRPr lang="en-US"/>
          </a:p>
        </p:txBody>
      </p:sp>
    </p:spTree>
    <p:extLst>
      <p:ext uri="{BB962C8B-B14F-4D97-AF65-F5344CB8AC3E}">
        <p14:creationId xmlns:p14="http://schemas.microsoft.com/office/powerpoint/2010/main" val="3133815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import the package </a:t>
            </a:r>
            <a:r>
              <a:rPr lang="en-US" baseline="0" dirty="0" err="1" smtClean="0"/>
              <a:t>java.util.ArrayList</a:t>
            </a:r>
            <a:endParaRPr lang="en-US" dirty="0" smtClean="0"/>
          </a:p>
          <a:p>
            <a:r>
              <a:rPr lang="en-US" dirty="0" err="1" smtClean="0"/>
              <a:t>ArrayList</a:t>
            </a:r>
            <a:r>
              <a:rPr lang="en-US" baseline="0" dirty="0" smtClean="0"/>
              <a:t> is used when the size of the array is not known. This is called as a dynamic data structure as you can add, delete and modify the list dynamically. </a:t>
            </a:r>
          </a:p>
          <a:p>
            <a:r>
              <a:rPr lang="en-US" baseline="0" dirty="0" smtClean="0"/>
              <a:t>Create a new </a:t>
            </a:r>
            <a:r>
              <a:rPr lang="en-US" baseline="0" dirty="0" err="1" smtClean="0"/>
              <a:t>ArrayList</a:t>
            </a:r>
            <a:r>
              <a:rPr lang="en-US" baseline="0" dirty="0" smtClean="0"/>
              <a:t> and perform operations like add(), get(), remove(), Iterate() and make sure you tell them about the changing size of the Array while performing operations. </a:t>
            </a:r>
            <a:endParaRPr lang="en-US" dirty="0"/>
          </a:p>
        </p:txBody>
      </p:sp>
      <p:sp>
        <p:nvSpPr>
          <p:cNvPr id="4" name="Slide Number Placeholder 3"/>
          <p:cNvSpPr>
            <a:spLocks noGrp="1"/>
          </p:cNvSpPr>
          <p:nvPr>
            <p:ph type="sldNum" sz="quarter" idx="10"/>
          </p:nvPr>
        </p:nvSpPr>
        <p:spPr/>
        <p:txBody>
          <a:bodyPr/>
          <a:lstStyle/>
          <a:p>
            <a:pPr>
              <a:defRPr/>
            </a:pPr>
            <a:fld id="{38F399AB-7254-DF4E-BF9E-94DE57EEEC3D}" type="slidenum">
              <a:rPr lang="en-US" smtClean="0"/>
              <a:pPr>
                <a:defRPr/>
              </a:pPr>
              <a:t>13</a:t>
            </a:fld>
            <a:endParaRPr lang="en-US"/>
          </a:p>
        </p:txBody>
      </p:sp>
    </p:spTree>
    <p:extLst>
      <p:ext uri="{BB962C8B-B14F-4D97-AF65-F5344CB8AC3E}">
        <p14:creationId xmlns:p14="http://schemas.microsoft.com/office/powerpoint/2010/main" val="19385126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Similar to </a:t>
            </a:r>
            <a:r>
              <a:rPr lang="en-US" dirty="0" err="1" smtClean="0"/>
              <a:t>ArrayList</a:t>
            </a:r>
            <a:r>
              <a:rPr lang="en-US" dirty="0" smtClean="0"/>
              <a:t> where the class</a:t>
            </a:r>
            <a:r>
              <a:rPr lang="en-US" baseline="0" dirty="0" smtClean="0"/>
              <a:t> contains a </a:t>
            </a:r>
            <a:r>
              <a:rPr lang="en-US" baseline="0" dirty="0" err="1" smtClean="0"/>
              <a:t>growable</a:t>
            </a:r>
            <a:r>
              <a:rPr lang="en-US" baseline="0" dirty="0" smtClean="0"/>
              <a:t> and shrinkable set of elements. </a:t>
            </a:r>
          </a:p>
          <a:p>
            <a:r>
              <a:rPr lang="en-US" baseline="0" dirty="0" smtClean="0"/>
              <a:t>We can add, remove, and get the size and many more can be performed on the </a:t>
            </a:r>
            <a:r>
              <a:rPr lang="en-US" baseline="0" dirty="0" err="1" smtClean="0"/>
              <a:t>hashset</a:t>
            </a:r>
            <a:r>
              <a:rPr lang="en-US" baseline="0" dirty="0" smtClean="0"/>
              <a:t>. </a:t>
            </a:r>
          </a:p>
          <a:p>
            <a:r>
              <a:rPr lang="en-US" baseline="0" dirty="0" err="1" smtClean="0"/>
              <a:t>HashSet</a:t>
            </a:r>
            <a:r>
              <a:rPr lang="en-US" baseline="0" dirty="0" smtClean="0"/>
              <a:t> is used only when we do not care about the duplicates and also the iteration order. Since this is a set of elements the order is not considered unlike </a:t>
            </a:r>
            <a:r>
              <a:rPr lang="en-US" baseline="0" dirty="0" err="1" smtClean="0"/>
              <a:t>ArrayList</a:t>
            </a:r>
            <a:r>
              <a:rPr lang="en-US" baseline="0" dirty="0" smtClean="0"/>
              <a:t> which has a specified order. </a:t>
            </a:r>
            <a:endParaRPr lang="en-US" dirty="0"/>
          </a:p>
        </p:txBody>
      </p:sp>
      <p:sp>
        <p:nvSpPr>
          <p:cNvPr id="4" name="Slide Number Placeholder 3"/>
          <p:cNvSpPr>
            <a:spLocks noGrp="1"/>
          </p:cNvSpPr>
          <p:nvPr>
            <p:ph type="sldNum" sz="quarter" idx="10"/>
          </p:nvPr>
        </p:nvSpPr>
        <p:spPr/>
        <p:txBody>
          <a:bodyPr/>
          <a:lstStyle/>
          <a:p>
            <a:pPr>
              <a:defRPr/>
            </a:pPr>
            <a:fld id="{38F399AB-7254-DF4E-BF9E-94DE57EEEC3D}" type="slidenum">
              <a:rPr lang="en-US" smtClean="0"/>
              <a:pPr>
                <a:defRPr/>
              </a:pPr>
              <a:t>14</a:t>
            </a:fld>
            <a:endParaRPr lang="en-US"/>
          </a:p>
        </p:txBody>
      </p:sp>
    </p:spTree>
    <p:extLst>
      <p:ext uri="{BB962C8B-B14F-4D97-AF65-F5344CB8AC3E}">
        <p14:creationId xmlns:p14="http://schemas.microsoft.com/office/powerpoint/2010/main" val="4249926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A920050-62D6-754E-813B-8BC75FB8F062}" type="slidenum">
              <a:rPr lang="en-US"/>
              <a:pPr>
                <a:defRPr/>
              </a:pPr>
              <a:t>‹#›</a:t>
            </a:fld>
            <a:endParaRPr lang="en-US"/>
          </a:p>
        </p:txBody>
      </p:sp>
    </p:spTree>
    <p:extLst>
      <p:ext uri="{BB962C8B-B14F-4D97-AF65-F5344CB8AC3E}">
        <p14:creationId xmlns:p14="http://schemas.microsoft.com/office/powerpoint/2010/main" val="1230819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8B52A62-561D-6D4B-94F6-9F9A5AA90EB5}" type="slidenum">
              <a:rPr lang="en-US"/>
              <a:pPr>
                <a:defRPr/>
              </a:pPr>
              <a:t>‹#›</a:t>
            </a:fld>
            <a:endParaRPr lang="en-US"/>
          </a:p>
        </p:txBody>
      </p:sp>
    </p:spTree>
    <p:extLst>
      <p:ext uri="{BB962C8B-B14F-4D97-AF65-F5344CB8AC3E}">
        <p14:creationId xmlns:p14="http://schemas.microsoft.com/office/powerpoint/2010/main" val="2125514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4A9ADF-8AC1-A84F-B27B-4C116D5F566B}" type="slidenum">
              <a:rPr lang="en-US"/>
              <a:pPr>
                <a:defRPr/>
              </a:pPr>
              <a:t>‹#›</a:t>
            </a:fld>
            <a:endParaRPr lang="en-US"/>
          </a:p>
        </p:txBody>
      </p:sp>
    </p:spTree>
    <p:extLst>
      <p:ext uri="{BB962C8B-B14F-4D97-AF65-F5344CB8AC3E}">
        <p14:creationId xmlns:p14="http://schemas.microsoft.com/office/powerpoint/2010/main" val="2157892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5EE44A6-F29C-EC49-982D-0BB1DD62084A}" type="slidenum">
              <a:rPr lang="en-US"/>
              <a:pPr>
                <a:defRPr/>
              </a:pPr>
              <a:t>‹#›</a:t>
            </a:fld>
            <a:endParaRPr lang="en-US"/>
          </a:p>
        </p:txBody>
      </p:sp>
    </p:spTree>
    <p:extLst>
      <p:ext uri="{BB962C8B-B14F-4D97-AF65-F5344CB8AC3E}">
        <p14:creationId xmlns:p14="http://schemas.microsoft.com/office/powerpoint/2010/main" val="715594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D424E6F-48A3-DD4A-A195-02CA9C5A4B6A}" type="slidenum">
              <a:rPr lang="en-US"/>
              <a:pPr>
                <a:defRPr/>
              </a:pPr>
              <a:t>‹#›</a:t>
            </a:fld>
            <a:endParaRPr lang="en-US"/>
          </a:p>
        </p:txBody>
      </p:sp>
    </p:spTree>
    <p:extLst>
      <p:ext uri="{BB962C8B-B14F-4D97-AF65-F5344CB8AC3E}">
        <p14:creationId xmlns:p14="http://schemas.microsoft.com/office/powerpoint/2010/main" val="3420297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C1936B3-61B5-5E42-B5B5-E7430B7DC04D}" type="slidenum">
              <a:rPr lang="en-US"/>
              <a:pPr>
                <a:defRPr/>
              </a:pPr>
              <a:t>‹#›</a:t>
            </a:fld>
            <a:endParaRPr lang="en-US"/>
          </a:p>
        </p:txBody>
      </p:sp>
    </p:spTree>
    <p:extLst>
      <p:ext uri="{BB962C8B-B14F-4D97-AF65-F5344CB8AC3E}">
        <p14:creationId xmlns:p14="http://schemas.microsoft.com/office/powerpoint/2010/main" val="4131709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B00B8F4-6608-3C4C-B990-326CDCB17C74}" type="slidenum">
              <a:rPr lang="en-US"/>
              <a:pPr>
                <a:defRPr/>
              </a:pPr>
              <a:t>‹#›</a:t>
            </a:fld>
            <a:endParaRPr lang="en-US"/>
          </a:p>
        </p:txBody>
      </p:sp>
    </p:spTree>
    <p:extLst>
      <p:ext uri="{BB962C8B-B14F-4D97-AF65-F5344CB8AC3E}">
        <p14:creationId xmlns:p14="http://schemas.microsoft.com/office/powerpoint/2010/main" val="1449395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05B8333-248A-F84E-944D-9812EFB1C372}" type="slidenum">
              <a:rPr lang="en-US"/>
              <a:pPr>
                <a:defRPr/>
              </a:pPr>
              <a:t>‹#›</a:t>
            </a:fld>
            <a:endParaRPr lang="en-US"/>
          </a:p>
        </p:txBody>
      </p:sp>
    </p:spTree>
    <p:extLst>
      <p:ext uri="{BB962C8B-B14F-4D97-AF65-F5344CB8AC3E}">
        <p14:creationId xmlns:p14="http://schemas.microsoft.com/office/powerpoint/2010/main" val="337995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DFB2610-75BD-6141-8816-5D3BD14FF65C}" type="slidenum">
              <a:rPr lang="en-US"/>
              <a:pPr>
                <a:defRPr/>
              </a:pPr>
              <a:t>‹#›</a:t>
            </a:fld>
            <a:endParaRPr lang="en-US"/>
          </a:p>
        </p:txBody>
      </p:sp>
    </p:spTree>
    <p:extLst>
      <p:ext uri="{BB962C8B-B14F-4D97-AF65-F5344CB8AC3E}">
        <p14:creationId xmlns:p14="http://schemas.microsoft.com/office/powerpoint/2010/main" val="2942872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C3A13D7-C405-0F45-9710-A0CFE7BE17BB}" type="slidenum">
              <a:rPr lang="en-US"/>
              <a:pPr>
                <a:defRPr/>
              </a:pPr>
              <a:t>‹#›</a:t>
            </a:fld>
            <a:endParaRPr lang="en-US"/>
          </a:p>
        </p:txBody>
      </p:sp>
    </p:spTree>
    <p:extLst>
      <p:ext uri="{BB962C8B-B14F-4D97-AF65-F5344CB8AC3E}">
        <p14:creationId xmlns:p14="http://schemas.microsoft.com/office/powerpoint/2010/main" val="4277949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D024CA3-4743-334A-BA35-DA8CDC02F5B3}" type="slidenum">
              <a:rPr lang="en-US"/>
              <a:pPr>
                <a:defRPr/>
              </a:pPr>
              <a:t>‹#›</a:t>
            </a:fld>
            <a:endParaRPr lang="en-US"/>
          </a:p>
        </p:txBody>
      </p:sp>
    </p:spTree>
    <p:extLst>
      <p:ext uri="{BB962C8B-B14F-4D97-AF65-F5344CB8AC3E}">
        <p14:creationId xmlns:p14="http://schemas.microsoft.com/office/powerpoint/2010/main" val="247346971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pitchFamily="-110" charset="0"/>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pitchFamily="-110" charset="0"/>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4DF672A-745D-F945-B954-7FB5F9FA37B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charset="0"/>
        </a:defRPr>
      </a:lvl6pPr>
      <a:lvl7pPr marL="914400" algn="ctr" rtl="0" fontAlgn="base">
        <a:spcBef>
          <a:spcPct val="0"/>
        </a:spcBef>
        <a:spcAft>
          <a:spcPct val="0"/>
        </a:spcAft>
        <a:defRPr sz="4400">
          <a:solidFill>
            <a:schemeClr val="tx2"/>
          </a:solidFill>
          <a:latin typeface="Times" charset="0"/>
        </a:defRPr>
      </a:lvl7pPr>
      <a:lvl8pPr marL="1371600" algn="ctr" rtl="0" fontAlgn="base">
        <a:spcBef>
          <a:spcPct val="0"/>
        </a:spcBef>
        <a:spcAft>
          <a:spcPct val="0"/>
        </a:spcAft>
        <a:defRPr sz="4400">
          <a:solidFill>
            <a:schemeClr val="tx2"/>
          </a:solidFill>
          <a:latin typeface="Times" charset="0"/>
        </a:defRPr>
      </a:lvl8pPr>
      <a:lvl9pPr marL="1828800" algn="ctr" rtl="0" fontAlgn="base">
        <a:spcBef>
          <a:spcPct val="0"/>
        </a:spcBef>
        <a:spcAft>
          <a:spcPct val="0"/>
        </a:spcAft>
        <a:defRPr sz="4400">
          <a:solidFill>
            <a:schemeClr val="tx2"/>
          </a:solidFill>
          <a:latin typeface="Times"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381000" y="304800"/>
            <a:ext cx="7924800" cy="533400"/>
          </a:xfrm>
        </p:spPr>
        <p:txBody>
          <a:bodyPr/>
          <a:lstStyle/>
          <a:p>
            <a:r>
              <a:rPr lang="en-US" sz="2800" b="1" dirty="0" smtClean="0">
                <a:solidFill>
                  <a:srgbClr val="800000"/>
                </a:solidFill>
                <a:latin typeface="Times" charset="0"/>
                <a:ea typeface="ＭＳ Ｐゴシック" charset="0"/>
                <a:cs typeface="ＭＳ Ｐゴシック" charset="0"/>
              </a:rPr>
              <a:t>This recitation</a:t>
            </a:r>
            <a:endParaRPr lang="en-US" sz="2800" b="1" dirty="0">
              <a:solidFill>
                <a:srgbClr val="80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1</a:t>
            </a:fld>
            <a:endParaRPr lang="en-US" sz="1400"/>
          </a:p>
        </p:txBody>
      </p:sp>
      <p:sp>
        <p:nvSpPr>
          <p:cNvPr id="11" name="TextBox 10"/>
          <p:cNvSpPr txBox="1"/>
          <p:nvPr/>
        </p:nvSpPr>
        <p:spPr>
          <a:xfrm>
            <a:off x="304800" y="1295400"/>
            <a:ext cx="8229600" cy="2246769"/>
          </a:xfrm>
          <a:prstGeom prst="rect">
            <a:avLst/>
          </a:prstGeom>
          <a:noFill/>
        </p:spPr>
        <p:txBody>
          <a:bodyPr wrap="square" rtlCol="0">
            <a:spAutoFit/>
          </a:bodyPr>
          <a:lstStyle/>
          <a:p>
            <a:pPr marL="342900" indent="-342900">
              <a:buFont typeface="Arial"/>
              <a:buChar char="•"/>
            </a:pPr>
            <a:r>
              <a:rPr lang="en-US" dirty="0" smtClean="0"/>
              <a:t>An interesting point about A3: Using previous methods to avoid work in programming and debugging. How much time did </a:t>
            </a:r>
            <a:r>
              <a:rPr lang="en-US" i="1" dirty="0" smtClean="0"/>
              <a:t>you</a:t>
            </a:r>
            <a:r>
              <a:rPr lang="en-US" dirty="0" smtClean="0"/>
              <a:t> spend writing and debugging prepend?</a:t>
            </a:r>
          </a:p>
          <a:p>
            <a:pPr marL="342900" indent="-342900">
              <a:spcBef>
                <a:spcPts val="1200"/>
              </a:spcBef>
              <a:buFont typeface="Arial"/>
              <a:buChar char="•"/>
            </a:pPr>
            <a:r>
              <a:rPr lang="en-US" dirty="0" err="1" smtClean="0"/>
              <a:t>Enums</a:t>
            </a:r>
            <a:r>
              <a:rPr lang="en-US" dirty="0" smtClean="0"/>
              <a:t> (enumerations)</a:t>
            </a:r>
          </a:p>
          <a:p>
            <a:pPr marL="342900" indent="-342900">
              <a:spcBef>
                <a:spcPts val="1200"/>
              </a:spcBef>
              <a:buFont typeface="Arial"/>
              <a:buChar char="•"/>
            </a:pPr>
            <a:r>
              <a:rPr lang="en-US" dirty="0" smtClean="0"/>
              <a:t>Generics and Java’s Collection interfaces and classes</a:t>
            </a:r>
          </a:p>
        </p:txBody>
      </p:sp>
    </p:spTree>
    <p:extLst>
      <p:ext uri="{BB962C8B-B14F-4D97-AF65-F5344CB8AC3E}">
        <p14:creationId xmlns:p14="http://schemas.microsoft.com/office/powerpoint/2010/main" val="99817941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05B8333-248A-F84E-944D-9812EFB1C372}" type="slidenum">
              <a:rPr lang="en-US" smtClean="0"/>
              <a:pPr>
                <a:defRPr/>
              </a:pPr>
              <a:t>10</a:t>
            </a:fld>
            <a:endParaRPr lang="en-US" dirty="0"/>
          </a:p>
        </p:txBody>
      </p:sp>
      <p:sp>
        <p:nvSpPr>
          <p:cNvPr id="30" name="TextBox 29"/>
          <p:cNvSpPr txBox="1"/>
          <p:nvPr/>
        </p:nvSpPr>
        <p:spPr>
          <a:xfrm>
            <a:off x="1323475" y="828842"/>
            <a:ext cx="6753725" cy="4524315"/>
          </a:xfrm>
          <a:prstGeom prst="rect">
            <a:avLst/>
          </a:prstGeom>
          <a:noFill/>
        </p:spPr>
        <p:txBody>
          <a:bodyPr wrap="square" rtlCol="0">
            <a:spAutoFit/>
          </a:bodyPr>
          <a:lstStyle/>
          <a:p>
            <a:r>
              <a:rPr lang="en-US" dirty="0" smtClean="0"/>
              <a:t>Package </a:t>
            </a:r>
            <a:r>
              <a:rPr lang="en-US" dirty="0" err="1" smtClean="0"/>
              <a:t>java.util</a:t>
            </a:r>
            <a:r>
              <a:rPr lang="en-US" dirty="0" smtClean="0"/>
              <a:t> has a bunch of classes called the </a:t>
            </a:r>
            <a:r>
              <a:rPr lang="en-US" dirty="0" smtClean="0">
                <a:solidFill>
                  <a:srgbClr val="800000"/>
                </a:solidFill>
              </a:rPr>
              <a:t>Collection Classes </a:t>
            </a:r>
            <a:r>
              <a:rPr lang="en-US" dirty="0" smtClean="0"/>
              <a:t>that make it easy to maintain sets of values, list of values, queues, and so on. You should spend some time looking at their API specifications and getting familiar with them.</a:t>
            </a:r>
          </a:p>
          <a:p>
            <a:endParaRPr lang="en-US" dirty="0"/>
          </a:p>
          <a:p>
            <a:endParaRPr lang="en-US" dirty="0" smtClean="0"/>
          </a:p>
          <a:p>
            <a:r>
              <a:rPr lang="en-US" dirty="0" smtClean="0"/>
              <a:t>Remember:</a:t>
            </a:r>
          </a:p>
          <a:p>
            <a:r>
              <a:rPr lang="en-US" dirty="0" smtClean="0"/>
              <a:t>A </a:t>
            </a:r>
            <a:r>
              <a:rPr lang="en-US" dirty="0" smtClean="0">
                <a:solidFill>
                  <a:srgbClr val="FF0000"/>
                </a:solidFill>
              </a:rPr>
              <a:t>set</a:t>
            </a:r>
            <a:r>
              <a:rPr lang="en-US" dirty="0" smtClean="0">
                <a:solidFill>
                  <a:srgbClr val="800000"/>
                </a:solidFill>
              </a:rPr>
              <a:t> </a:t>
            </a:r>
            <a:r>
              <a:rPr lang="en-US" dirty="0" smtClean="0"/>
              <a:t>is a bunch of distinct (different) values. No ordering is implied</a:t>
            </a:r>
          </a:p>
          <a:p>
            <a:r>
              <a:rPr lang="en-US" dirty="0" smtClean="0"/>
              <a:t>A </a:t>
            </a:r>
            <a:r>
              <a:rPr lang="en-US" dirty="0" smtClean="0">
                <a:solidFill>
                  <a:srgbClr val="FF0000"/>
                </a:solidFill>
              </a:rPr>
              <a:t>list</a:t>
            </a:r>
            <a:r>
              <a:rPr lang="en-US" dirty="0" smtClean="0"/>
              <a:t> is an ordered bunch of values. It may have duplicates.</a:t>
            </a:r>
            <a:endParaRPr lang="en-US" dirty="0"/>
          </a:p>
        </p:txBody>
      </p:sp>
    </p:spTree>
    <p:extLst>
      <p:ext uri="{BB962C8B-B14F-4D97-AF65-F5344CB8AC3E}">
        <p14:creationId xmlns:p14="http://schemas.microsoft.com/office/powerpoint/2010/main" val="112632711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05B8333-248A-F84E-944D-9812EFB1C372}" type="slidenum">
              <a:rPr lang="en-US" smtClean="0"/>
              <a:pPr>
                <a:defRPr/>
              </a:pPr>
              <a:t>11</a:t>
            </a:fld>
            <a:endParaRPr lang="en-US" dirty="0"/>
          </a:p>
        </p:txBody>
      </p:sp>
      <p:sp>
        <p:nvSpPr>
          <p:cNvPr id="104" name="TextBox 103"/>
          <p:cNvSpPr txBox="1"/>
          <p:nvPr/>
        </p:nvSpPr>
        <p:spPr>
          <a:xfrm>
            <a:off x="685800" y="533400"/>
            <a:ext cx="6096000" cy="830997"/>
          </a:xfrm>
          <a:prstGeom prst="rect">
            <a:avLst/>
          </a:prstGeom>
          <a:noFill/>
        </p:spPr>
        <p:txBody>
          <a:bodyPr wrap="square" rtlCol="0">
            <a:spAutoFit/>
          </a:bodyPr>
          <a:lstStyle/>
          <a:p>
            <a:r>
              <a:rPr lang="en-US" dirty="0" smtClean="0">
                <a:solidFill>
                  <a:srgbClr val="FF0000"/>
                </a:solidFill>
              </a:rPr>
              <a:t>Interface Collection</a:t>
            </a:r>
            <a:r>
              <a:rPr lang="en-US" dirty="0" smtClean="0"/>
              <a:t>: abstract methods for dealing with a group of objects (</a:t>
            </a:r>
            <a:r>
              <a:rPr lang="en-US" dirty="0" smtClean="0">
                <a:solidFill>
                  <a:srgbClr val="008000"/>
                </a:solidFill>
              </a:rPr>
              <a:t>e.g. sets, lists</a:t>
            </a:r>
            <a:r>
              <a:rPr lang="en-US" dirty="0" smtClean="0"/>
              <a:t>)</a:t>
            </a:r>
            <a:endParaRPr lang="en-US" dirty="0"/>
          </a:p>
        </p:txBody>
      </p:sp>
      <p:sp>
        <p:nvSpPr>
          <p:cNvPr id="105" name="TextBox 104"/>
          <p:cNvSpPr txBox="1"/>
          <p:nvPr/>
        </p:nvSpPr>
        <p:spPr>
          <a:xfrm>
            <a:off x="762000" y="1676400"/>
            <a:ext cx="6400800" cy="1200328"/>
          </a:xfrm>
          <a:prstGeom prst="rect">
            <a:avLst/>
          </a:prstGeom>
          <a:noFill/>
        </p:spPr>
        <p:txBody>
          <a:bodyPr wrap="square" rtlCol="0">
            <a:spAutoFit/>
          </a:bodyPr>
          <a:lstStyle/>
          <a:p>
            <a:r>
              <a:rPr lang="en-US" dirty="0" smtClean="0">
                <a:solidFill>
                  <a:srgbClr val="FF0000"/>
                </a:solidFill>
              </a:rPr>
              <a:t>Abstract class </a:t>
            </a:r>
            <a:r>
              <a:rPr lang="en-US" dirty="0" err="1" smtClean="0">
                <a:solidFill>
                  <a:srgbClr val="FF0000"/>
                </a:solidFill>
              </a:rPr>
              <a:t>AbstractCollection</a:t>
            </a:r>
            <a:r>
              <a:rPr lang="en-US" dirty="0" smtClean="0"/>
              <a:t>: overrides some abstract methods with methods to make it easier to fully implement </a:t>
            </a:r>
            <a:r>
              <a:rPr lang="en-US" dirty="0" smtClean="0">
                <a:solidFill>
                  <a:srgbClr val="800000"/>
                </a:solidFill>
              </a:rPr>
              <a:t>Collection</a:t>
            </a:r>
            <a:endParaRPr lang="en-US" dirty="0">
              <a:solidFill>
                <a:srgbClr val="800000"/>
              </a:solidFill>
            </a:endParaRPr>
          </a:p>
        </p:txBody>
      </p:sp>
      <p:sp>
        <p:nvSpPr>
          <p:cNvPr id="6" name="TextBox 5"/>
          <p:cNvSpPr txBox="1"/>
          <p:nvPr/>
        </p:nvSpPr>
        <p:spPr>
          <a:xfrm>
            <a:off x="762000" y="3276600"/>
            <a:ext cx="7620000" cy="1569660"/>
          </a:xfrm>
          <a:prstGeom prst="rect">
            <a:avLst/>
          </a:prstGeom>
          <a:noFill/>
        </p:spPr>
        <p:txBody>
          <a:bodyPr wrap="square" rtlCol="0">
            <a:spAutoFit/>
          </a:bodyPr>
          <a:lstStyle/>
          <a:p>
            <a:r>
              <a:rPr lang="en-US" dirty="0" err="1" smtClean="0">
                <a:solidFill>
                  <a:srgbClr val="FF0000"/>
                </a:solidFill>
              </a:rPr>
              <a:t>AbstractList</a:t>
            </a:r>
            <a:r>
              <a:rPr lang="en-US" dirty="0" smtClean="0">
                <a:solidFill>
                  <a:srgbClr val="FF0000"/>
                </a:solidFill>
              </a:rPr>
              <a:t>, </a:t>
            </a:r>
            <a:r>
              <a:rPr lang="en-US" dirty="0" err="1" smtClean="0">
                <a:solidFill>
                  <a:srgbClr val="FF0000"/>
                </a:solidFill>
              </a:rPr>
              <a:t>AbstractQueue</a:t>
            </a:r>
            <a:r>
              <a:rPr lang="en-US" dirty="0" smtClean="0">
                <a:solidFill>
                  <a:srgbClr val="FF0000"/>
                </a:solidFill>
              </a:rPr>
              <a:t>, </a:t>
            </a:r>
            <a:r>
              <a:rPr lang="en-US" dirty="0" err="1" smtClean="0">
                <a:solidFill>
                  <a:srgbClr val="FF0000"/>
                </a:solidFill>
              </a:rPr>
              <a:t>AbstractSet</a:t>
            </a:r>
            <a:r>
              <a:rPr lang="en-US" dirty="0" smtClean="0">
                <a:solidFill>
                  <a:srgbClr val="FF0000"/>
                </a:solidFill>
              </a:rPr>
              <a:t>, </a:t>
            </a:r>
            <a:r>
              <a:rPr lang="en-US" dirty="0" err="1" smtClean="0">
                <a:solidFill>
                  <a:srgbClr val="FF0000"/>
                </a:solidFill>
              </a:rPr>
              <a:t>AbstractDeque</a:t>
            </a:r>
            <a:r>
              <a:rPr lang="en-US" dirty="0" smtClean="0">
                <a:solidFill>
                  <a:srgbClr val="FF0000"/>
                </a:solidFill>
              </a:rPr>
              <a:t>  </a:t>
            </a:r>
            <a:r>
              <a:rPr lang="en-US" dirty="0" smtClean="0"/>
              <a:t>overrides some abstract methods of </a:t>
            </a:r>
            <a:r>
              <a:rPr lang="en-US" dirty="0" err="1" smtClean="0"/>
              <a:t>AbstractCollection</a:t>
            </a:r>
            <a:r>
              <a:rPr lang="en-US" dirty="0" smtClean="0"/>
              <a:t> with real methods to make it easier to fully implement </a:t>
            </a:r>
            <a:r>
              <a:rPr lang="en-US" dirty="0" smtClean="0">
                <a:solidFill>
                  <a:srgbClr val="800000"/>
                </a:solidFill>
              </a:rPr>
              <a:t>lists, queues, set, and </a:t>
            </a:r>
            <a:r>
              <a:rPr lang="en-US" dirty="0" err="1" smtClean="0">
                <a:solidFill>
                  <a:srgbClr val="800000"/>
                </a:solidFill>
              </a:rPr>
              <a:t>deques</a:t>
            </a:r>
            <a:endParaRPr lang="en-US" dirty="0">
              <a:solidFill>
                <a:srgbClr val="800000"/>
              </a:solidFill>
            </a:endParaRPr>
          </a:p>
        </p:txBody>
      </p:sp>
      <p:sp>
        <p:nvSpPr>
          <p:cNvPr id="2" name="TextBox 1"/>
          <p:cNvSpPr txBox="1"/>
          <p:nvPr/>
        </p:nvSpPr>
        <p:spPr>
          <a:xfrm>
            <a:off x="762000" y="5105400"/>
            <a:ext cx="7467600" cy="1200328"/>
          </a:xfrm>
          <a:prstGeom prst="rect">
            <a:avLst/>
          </a:prstGeom>
          <a:solidFill>
            <a:schemeClr val="accent2">
              <a:lumMod val="20000"/>
              <a:lumOff val="80000"/>
            </a:schemeClr>
          </a:solidFill>
        </p:spPr>
        <p:txBody>
          <a:bodyPr wrap="square" rtlCol="0">
            <a:spAutoFit/>
          </a:bodyPr>
          <a:lstStyle/>
          <a:p>
            <a:r>
              <a:rPr lang="en-US" dirty="0" smtClean="0"/>
              <a:t>Next slide contains classes that you should become familiar with and use. Spend time looking at their specifications. There are also other useful Collection classes</a:t>
            </a:r>
            <a:endParaRPr lang="en-US" dirty="0"/>
          </a:p>
        </p:txBody>
      </p:sp>
    </p:spTree>
    <p:extLst>
      <p:ext uri="{BB962C8B-B14F-4D97-AF65-F5344CB8AC3E}">
        <p14:creationId xmlns:p14="http://schemas.microsoft.com/office/powerpoint/2010/main" val="34874625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dissolve">
                                      <p:cBhvr>
                                        <p:cTn id="7" dur="500"/>
                                        <p:tgtEl>
                                          <p:spTgt spid="10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05B8333-248A-F84E-944D-9812EFB1C372}" type="slidenum">
              <a:rPr lang="en-US" smtClean="0"/>
              <a:pPr>
                <a:defRPr/>
              </a:pPr>
              <a:t>12</a:t>
            </a:fld>
            <a:endParaRPr lang="en-US" dirty="0"/>
          </a:p>
        </p:txBody>
      </p:sp>
      <p:sp>
        <p:nvSpPr>
          <p:cNvPr id="104" name="TextBox 103"/>
          <p:cNvSpPr txBox="1"/>
          <p:nvPr/>
        </p:nvSpPr>
        <p:spPr>
          <a:xfrm>
            <a:off x="381000" y="381000"/>
            <a:ext cx="7772400" cy="830997"/>
          </a:xfrm>
          <a:prstGeom prst="rect">
            <a:avLst/>
          </a:prstGeom>
          <a:noFill/>
        </p:spPr>
        <p:txBody>
          <a:bodyPr wrap="square" rtlCol="0">
            <a:spAutoFit/>
          </a:bodyPr>
          <a:lstStyle/>
          <a:p>
            <a:r>
              <a:rPr lang="en-US" dirty="0" smtClean="0">
                <a:solidFill>
                  <a:srgbClr val="FF0000"/>
                </a:solidFill>
              </a:rPr>
              <a:t>Class </a:t>
            </a:r>
            <a:r>
              <a:rPr lang="en-US" dirty="0" err="1" smtClean="0">
                <a:solidFill>
                  <a:srgbClr val="FF0000"/>
                </a:solidFill>
              </a:rPr>
              <a:t>ArrayList</a:t>
            </a:r>
            <a:r>
              <a:rPr lang="en-US" dirty="0" smtClean="0">
                <a:solidFill>
                  <a:srgbClr val="FF0000"/>
                </a:solidFill>
              </a:rPr>
              <a:t> extends </a:t>
            </a:r>
            <a:r>
              <a:rPr lang="en-US" dirty="0" err="1" smtClean="0">
                <a:solidFill>
                  <a:srgbClr val="FF0000"/>
                </a:solidFill>
              </a:rPr>
              <a:t>AbstractList</a:t>
            </a:r>
            <a:r>
              <a:rPr lang="en-US" dirty="0" smtClean="0"/>
              <a:t>: An object is a </a:t>
            </a:r>
            <a:r>
              <a:rPr lang="en-US" dirty="0" err="1" smtClean="0"/>
              <a:t>growable</a:t>
            </a:r>
            <a:r>
              <a:rPr lang="en-US" dirty="0" smtClean="0"/>
              <a:t>/shrinkable list of values implemented in an array</a:t>
            </a:r>
            <a:endParaRPr lang="en-US" dirty="0"/>
          </a:p>
        </p:txBody>
      </p:sp>
      <p:sp>
        <p:nvSpPr>
          <p:cNvPr id="105" name="TextBox 104"/>
          <p:cNvSpPr txBox="1"/>
          <p:nvPr/>
        </p:nvSpPr>
        <p:spPr>
          <a:xfrm>
            <a:off x="533400" y="5722203"/>
            <a:ext cx="6400800" cy="1200328"/>
          </a:xfrm>
          <a:prstGeom prst="rect">
            <a:avLst/>
          </a:prstGeom>
          <a:noFill/>
        </p:spPr>
        <p:txBody>
          <a:bodyPr wrap="square" rtlCol="0">
            <a:spAutoFit/>
          </a:bodyPr>
          <a:lstStyle/>
          <a:p>
            <a:r>
              <a:rPr lang="en-US" dirty="0" smtClean="0">
                <a:solidFill>
                  <a:srgbClr val="FF0000"/>
                </a:solidFill>
              </a:rPr>
              <a:t>Class Arrays</a:t>
            </a:r>
            <a:r>
              <a:rPr lang="en-US" dirty="0" smtClean="0"/>
              <a:t>: Has lots of static methods for dealing with arrays —searching, sorting, copying, etc.</a:t>
            </a:r>
            <a:endParaRPr lang="en-US" dirty="0">
              <a:solidFill>
                <a:srgbClr val="800000"/>
              </a:solidFill>
            </a:endParaRPr>
          </a:p>
        </p:txBody>
      </p:sp>
      <p:sp>
        <p:nvSpPr>
          <p:cNvPr id="6" name="TextBox 5"/>
          <p:cNvSpPr txBox="1"/>
          <p:nvPr/>
        </p:nvSpPr>
        <p:spPr>
          <a:xfrm>
            <a:off x="381000" y="1371600"/>
            <a:ext cx="7620000" cy="1200328"/>
          </a:xfrm>
          <a:prstGeom prst="rect">
            <a:avLst/>
          </a:prstGeom>
          <a:noFill/>
        </p:spPr>
        <p:txBody>
          <a:bodyPr wrap="square" rtlCol="0">
            <a:spAutoFit/>
          </a:bodyPr>
          <a:lstStyle/>
          <a:p>
            <a:r>
              <a:rPr lang="en-US" dirty="0" smtClean="0">
                <a:solidFill>
                  <a:srgbClr val="FF0000"/>
                </a:solidFill>
              </a:rPr>
              <a:t>Class </a:t>
            </a:r>
            <a:r>
              <a:rPr lang="en-US" dirty="0" err="1" smtClean="0">
                <a:solidFill>
                  <a:srgbClr val="FF0000"/>
                </a:solidFill>
              </a:rPr>
              <a:t>HashSet</a:t>
            </a:r>
            <a:r>
              <a:rPr lang="en-US" dirty="0" smtClean="0">
                <a:solidFill>
                  <a:srgbClr val="FF0000"/>
                </a:solidFill>
              </a:rPr>
              <a:t> extends </a:t>
            </a:r>
            <a:r>
              <a:rPr lang="en-US" dirty="0" err="1" smtClean="0">
                <a:solidFill>
                  <a:srgbClr val="FF0000"/>
                </a:solidFill>
              </a:rPr>
              <a:t>AbstractSet</a:t>
            </a:r>
            <a:r>
              <a:rPr lang="en-US" dirty="0" smtClean="0">
                <a:solidFill>
                  <a:srgbClr val="FF0000"/>
                </a:solidFill>
              </a:rPr>
              <a:t>: </a:t>
            </a:r>
            <a:r>
              <a:rPr lang="en-US" dirty="0" smtClean="0"/>
              <a:t>An object maintains a </a:t>
            </a:r>
            <a:r>
              <a:rPr lang="en-US" dirty="0" err="1" smtClean="0"/>
              <a:t>growable</a:t>
            </a:r>
            <a:r>
              <a:rPr lang="en-US" dirty="0" smtClean="0"/>
              <a:t>/shrinkable set of values using a technique called </a:t>
            </a:r>
            <a:r>
              <a:rPr lang="en-US" i="1" dirty="0" smtClean="0"/>
              <a:t>hashing</a:t>
            </a:r>
            <a:r>
              <a:rPr lang="en-US" dirty="0" smtClean="0"/>
              <a:t>. We will learn about hashing later.</a:t>
            </a:r>
            <a:endParaRPr lang="en-US" dirty="0">
              <a:solidFill>
                <a:srgbClr val="800000"/>
              </a:solidFill>
            </a:endParaRPr>
          </a:p>
        </p:txBody>
      </p:sp>
      <p:sp>
        <p:nvSpPr>
          <p:cNvPr id="7" name="TextBox 6"/>
          <p:cNvSpPr txBox="1"/>
          <p:nvPr/>
        </p:nvSpPr>
        <p:spPr>
          <a:xfrm>
            <a:off x="457200" y="2590800"/>
            <a:ext cx="7620000" cy="830997"/>
          </a:xfrm>
          <a:prstGeom prst="rect">
            <a:avLst/>
          </a:prstGeom>
          <a:noFill/>
        </p:spPr>
        <p:txBody>
          <a:bodyPr wrap="square" rtlCol="0">
            <a:spAutoFit/>
          </a:bodyPr>
          <a:lstStyle/>
          <a:p>
            <a:r>
              <a:rPr lang="en-US" dirty="0" smtClean="0">
                <a:solidFill>
                  <a:srgbClr val="FF0000"/>
                </a:solidFill>
              </a:rPr>
              <a:t>Class </a:t>
            </a:r>
            <a:r>
              <a:rPr lang="en-US" dirty="0" err="1" smtClean="0">
                <a:solidFill>
                  <a:srgbClr val="FF0000"/>
                </a:solidFill>
              </a:rPr>
              <a:t>LinkedList</a:t>
            </a:r>
            <a:r>
              <a:rPr lang="en-US" dirty="0" smtClean="0">
                <a:solidFill>
                  <a:srgbClr val="FF0000"/>
                </a:solidFill>
              </a:rPr>
              <a:t> extends </a:t>
            </a:r>
            <a:r>
              <a:rPr lang="en-US" dirty="0" err="1" smtClean="0">
                <a:solidFill>
                  <a:srgbClr val="FF0000"/>
                </a:solidFill>
              </a:rPr>
              <a:t>AbstractSequentialList</a:t>
            </a:r>
            <a:r>
              <a:rPr lang="en-US" dirty="0" smtClean="0">
                <a:solidFill>
                  <a:srgbClr val="FF0000"/>
                </a:solidFill>
              </a:rPr>
              <a:t>: </a:t>
            </a:r>
            <a:r>
              <a:rPr lang="en-US" dirty="0" smtClean="0"/>
              <a:t>An object maintains a list as a doubly linked list</a:t>
            </a:r>
            <a:endParaRPr lang="en-US" dirty="0">
              <a:solidFill>
                <a:srgbClr val="800000"/>
              </a:solidFill>
            </a:endParaRPr>
          </a:p>
        </p:txBody>
      </p:sp>
      <p:sp>
        <p:nvSpPr>
          <p:cNvPr id="8" name="TextBox 7"/>
          <p:cNvSpPr txBox="1"/>
          <p:nvPr/>
        </p:nvSpPr>
        <p:spPr>
          <a:xfrm>
            <a:off x="533400" y="4807803"/>
            <a:ext cx="7620000" cy="830997"/>
          </a:xfrm>
          <a:prstGeom prst="rect">
            <a:avLst/>
          </a:prstGeom>
          <a:noFill/>
        </p:spPr>
        <p:txBody>
          <a:bodyPr wrap="square" rtlCol="0">
            <a:spAutoFit/>
          </a:bodyPr>
          <a:lstStyle/>
          <a:p>
            <a:r>
              <a:rPr lang="en-US" dirty="0" smtClean="0">
                <a:solidFill>
                  <a:srgbClr val="FF0000"/>
                </a:solidFill>
              </a:rPr>
              <a:t>Class Stack extends </a:t>
            </a:r>
            <a:r>
              <a:rPr lang="en-US" dirty="0" err="1" smtClean="0">
                <a:solidFill>
                  <a:srgbClr val="FF0000"/>
                </a:solidFill>
              </a:rPr>
              <a:t>ArrayList</a:t>
            </a:r>
            <a:r>
              <a:rPr lang="en-US" dirty="0" smtClean="0">
                <a:solidFill>
                  <a:srgbClr val="FF0000"/>
                </a:solidFill>
              </a:rPr>
              <a:t>: </a:t>
            </a:r>
            <a:r>
              <a:rPr lang="en-US" dirty="0" smtClean="0"/>
              <a:t>An object maintains LIFO (last-in-first-out) stack of objects</a:t>
            </a:r>
            <a:endParaRPr lang="en-US" dirty="0">
              <a:solidFill>
                <a:srgbClr val="800000"/>
              </a:solidFill>
            </a:endParaRPr>
          </a:p>
        </p:txBody>
      </p:sp>
      <p:sp>
        <p:nvSpPr>
          <p:cNvPr id="9" name="TextBox 8"/>
          <p:cNvSpPr txBox="1"/>
          <p:nvPr/>
        </p:nvSpPr>
        <p:spPr>
          <a:xfrm>
            <a:off x="457200" y="3581400"/>
            <a:ext cx="7620000" cy="1200328"/>
          </a:xfrm>
          <a:prstGeom prst="rect">
            <a:avLst/>
          </a:prstGeom>
          <a:noFill/>
        </p:spPr>
        <p:txBody>
          <a:bodyPr wrap="square" rtlCol="0">
            <a:spAutoFit/>
          </a:bodyPr>
          <a:lstStyle/>
          <a:p>
            <a:r>
              <a:rPr lang="en-US" dirty="0" smtClean="0">
                <a:solidFill>
                  <a:srgbClr val="FF0000"/>
                </a:solidFill>
              </a:rPr>
              <a:t>Class </a:t>
            </a:r>
            <a:r>
              <a:rPr lang="en-US" dirty="0" err="1" smtClean="0">
                <a:solidFill>
                  <a:srgbClr val="FF0000"/>
                </a:solidFill>
              </a:rPr>
              <a:t>ArrayList</a:t>
            </a:r>
            <a:r>
              <a:rPr lang="en-US" dirty="0" smtClean="0">
                <a:solidFill>
                  <a:srgbClr val="FF0000"/>
                </a:solidFill>
              </a:rPr>
              <a:t> </a:t>
            </a:r>
            <a:r>
              <a:rPr lang="en-US" dirty="0" smtClean="0">
                <a:solidFill>
                  <a:srgbClr val="FF0000"/>
                </a:solidFill>
              </a:rPr>
              <a:t>extends </a:t>
            </a:r>
            <a:r>
              <a:rPr lang="en-US" dirty="0" err="1" smtClean="0">
                <a:solidFill>
                  <a:srgbClr val="FF0000"/>
                </a:solidFill>
              </a:rPr>
              <a:t>AbstractList</a:t>
            </a:r>
            <a:r>
              <a:rPr lang="en-US" dirty="0" smtClean="0">
                <a:solidFill>
                  <a:srgbClr val="FF0000"/>
                </a:solidFill>
              </a:rPr>
              <a:t>: </a:t>
            </a:r>
            <a:r>
              <a:rPr lang="en-US" dirty="0"/>
              <a:t>An object is a </a:t>
            </a:r>
            <a:r>
              <a:rPr lang="en-US" dirty="0" err="1"/>
              <a:t>growable</a:t>
            </a:r>
            <a:r>
              <a:rPr lang="en-US" dirty="0"/>
              <a:t>/shrinkable list of values implemented in </a:t>
            </a:r>
            <a:r>
              <a:rPr lang="en-US" dirty="0" smtClean="0"/>
              <a:t>an array. An old class from early Java</a:t>
            </a:r>
            <a:endParaRPr lang="en-US" dirty="0">
              <a:solidFill>
                <a:srgbClr val="800000"/>
              </a:solidFill>
            </a:endParaRPr>
          </a:p>
        </p:txBody>
      </p:sp>
    </p:spTree>
    <p:extLst>
      <p:ext uri="{BB962C8B-B14F-4D97-AF65-F5344CB8AC3E}">
        <p14:creationId xmlns:p14="http://schemas.microsoft.com/office/powerpoint/2010/main" val="37252783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dissolve">
                                      <p:cBhvr>
                                        <p:cTn id="7" dur="500"/>
                                        <p:tgtEl>
                                          <p:spTgt spid="10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ssolv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dissolv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dissolv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p:bldP spid="6" grpId="0"/>
      <p:bldP spid="7" grpId="0"/>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381000" y="304800"/>
            <a:ext cx="7924800" cy="533400"/>
          </a:xfrm>
        </p:spPr>
        <p:txBody>
          <a:bodyPr/>
          <a:lstStyle/>
          <a:p>
            <a:r>
              <a:rPr lang="en-US" sz="2800" b="1" dirty="0" err="1" smtClean="0">
                <a:solidFill>
                  <a:srgbClr val="FF0000"/>
                </a:solidFill>
                <a:latin typeface="Times" charset="0"/>
                <a:ea typeface="ＭＳ Ｐゴシック" charset="0"/>
                <a:cs typeface="ＭＳ Ｐゴシック" charset="0"/>
              </a:rPr>
              <a:t>ArrayList</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13</a:t>
            </a:fld>
            <a:endParaRPr lang="en-US" sz="1400"/>
          </a:p>
        </p:txBody>
      </p:sp>
      <p:sp>
        <p:nvSpPr>
          <p:cNvPr id="14" name="TextBox 13"/>
          <p:cNvSpPr txBox="1"/>
          <p:nvPr/>
        </p:nvSpPr>
        <p:spPr>
          <a:xfrm>
            <a:off x="457200" y="1219200"/>
            <a:ext cx="4191000" cy="461665"/>
          </a:xfrm>
          <a:prstGeom prst="rect">
            <a:avLst/>
          </a:prstGeom>
          <a:noFill/>
        </p:spPr>
        <p:txBody>
          <a:bodyPr wrap="square" rtlCol="0">
            <a:spAutoFit/>
          </a:bodyPr>
          <a:lstStyle/>
          <a:p>
            <a:r>
              <a:rPr lang="en-US" dirty="0" err="1" smtClean="0">
                <a:solidFill>
                  <a:srgbClr val="800000"/>
                </a:solidFill>
              </a:rPr>
              <a:t>ArrayList</a:t>
            </a:r>
            <a:r>
              <a:rPr lang="en-US" dirty="0" smtClean="0">
                <a:solidFill>
                  <a:srgbClr val="800000"/>
                </a:solidFill>
              </a:rPr>
              <a:t> v= </a:t>
            </a:r>
            <a:r>
              <a:rPr lang="en-US" b="1" dirty="0" smtClean="0">
                <a:solidFill>
                  <a:srgbClr val="800000"/>
                </a:solidFill>
              </a:rPr>
              <a:t>new</a:t>
            </a:r>
            <a:r>
              <a:rPr lang="en-US" dirty="0" smtClean="0">
                <a:solidFill>
                  <a:srgbClr val="800000"/>
                </a:solidFill>
              </a:rPr>
              <a:t> </a:t>
            </a:r>
            <a:r>
              <a:rPr lang="en-US" dirty="0" err="1">
                <a:solidFill>
                  <a:srgbClr val="800000"/>
                </a:solidFill>
              </a:rPr>
              <a:t>ArrayList</a:t>
            </a:r>
            <a:r>
              <a:rPr lang="en-US" dirty="0">
                <a:solidFill>
                  <a:srgbClr val="800000"/>
                </a:solidFill>
              </a:rPr>
              <a:t> (</a:t>
            </a:r>
            <a:r>
              <a:rPr lang="en-US" dirty="0" smtClean="0">
                <a:solidFill>
                  <a:srgbClr val="800000"/>
                </a:solidFill>
              </a:rPr>
              <a:t>);</a:t>
            </a:r>
            <a:endParaRPr lang="en-US" dirty="0">
              <a:solidFill>
                <a:srgbClr val="800000"/>
              </a:solidFill>
            </a:endParaRPr>
          </a:p>
        </p:txBody>
      </p:sp>
      <p:grpSp>
        <p:nvGrpSpPr>
          <p:cNvPr id="97" name="Group 32"/>
          <p:cNvGrpSpPr>
            <a:grpSpLocks/>
          </p:cNvGrpSpPr>
          <p:nvPr/>
        </p:nvGrpSpPr>
        <p:grpSpPr bwMode="auto">
          <a:xfrm>
            <a:off x="5153234" y="2438399"/>
            <a:ext cx="3609766" cy="4114799"/>
            <a:chOff x="7631551" y="2811905"/>
            <a:chExt cx="1187629" cy="2293495"/>
          </a:xfrm>
        </p:grpSpPr>
        <p:sp>
          <p:nvSpPr>
            <p:cNvPr id="98" name="Rectangle 34"/>
            <p:cNvSpPr>
              <a:spLocks noChangeArrowheads="1"/>
            </p:cNvSpPr>
            <p:nvPr/>
          </p:nvSpPr>
          <p:spPr bwMode="auto">
            <a:xfrm>
              <a:off x="7631551" y="3048000"/>
              <a:ext cx="1187629" cy="20574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9" name="Rectangle 43"/>
            <p:cNvSpPr>
              <a:spLocks noChangeArrowheads="1"/>
            </p:cNvSpPr>
            <p:nvPr/>
          </p:nvSpPr>
          <p:spPr bwMode="auto">
            <a:xfrm>
              <a:off x="7653420" y="2811905"/>
              <a:ext cx="714498" cy="236095"/>
            </a:xfrm>
            <a:prstGeom prst="rect">
              <a:avLst/>
            </a:prstGeom>
            <a:solidFill>
              <a:srgbClr val="FFCC99"/>
            </a:solidFill>
            <a:ln w="9525">
              <a:solidFill>
                <a:srgbClr val="FFCC99"/>
              </a:solidFill>
              <a:miter lim="800000"/>
              <a:headEnd/>
              <a:tailEnd/>
            </a:ln>
          </p:spPr>
          <p:txBody>
            <a:bodyPr wrap="none" anchor="ctr"/>
            <a:lstStyle/>
            <a:p>
              <a:r>
                <a:rPr lang="en-US" dirty="0" smtClean="0">
                  <a:solidFill>
                    <a:srgbClr val="800000"/>
                  </a:solidFill>
                </a:rPr>
                <a:t>ArrayList</a:t>
              </a:r>
              <a:r>
                <a:rPr lang="en-US" dirty="0" smtClean="0"/>
                <a:t>@x1</a:t>
              </a:r>
              <a:endParaRPr lang="en-US" dirty="0"/>
            </a:p>
          </p:txBody>
        </p:sp>
        <p:sp>
          <p:nvSpPr>
            <p:cNvPr id="101" name="TextBox 58"/>
            <p:cNvSpPr txBox="1">
              <a:spLocks noChangeArrowheads="1"/>
            </p:cNvSpPr>
            <p:nvPr/>
          </p:nvSpPr>
          <p:spPr bwMode="auto">
            <a:xfrm>
              <a:off x="8242567" y="3448987"/>
              <a:ext cx="506414" cy="25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err="1" smtClean="0">
                  <a:solidFill>
                    <a:srgbClr val="FF42F4"/>
                  </a:solidFill>
                </a:rPr>
                <a:t>ArrayList</a:t>
              </a:r>
              <a:endParaRPr lang="en-US" dirty="0">
                <a:solidFill>
                  <a:srgbClr val="FF42F4"/>
                </a:solidFill>
              </a:endParaRPr>
            </a:p>
          </p:txBody>
        </p:sp>
        <p:cxnSp>
          <p:nvCxnSpPr>
            <p:cNvPr id="102" name="Straight Connector 59"/>
            <p:cNvCxnSpPr>
              <a:cxnSpLocks noChangeShapeType="1"/>
            </p:cNvCxnSpPr>
            <p:nvPr/>
          </p:nvCxnSpPr>
          <p:spPr bwMode="auto">
            <a:xfrm>
              <a:off x="7665955" y="3423653"/>
              <a:ext cx="1020845" cy="0"/>
            </a:xfrm>
            <a:prstGeom prst="line">
              <a:avLst/>
            </a:prstGeom>
            <a:noFill/>
            <a:ln w="25400">
              <a:solidFill>
                <a:srgbClr val="E41900"/>
              </a:solidFill>
              <a:round/>
              <a:headEnd/>
              <a:tailEnd/>
            </a:ln>
            <a:extLst>
              <a:ext uri="{909E8E84-426E-40dd-AFC4-6F175D3DCCD1}">
                <a14:hiddenFill xmlns:a14="http://schemas.microsoft.com/office/drawing/2010/main">
                  <a:noFill/>
                </a14:hiddenFill>
              </a:ext>
            </a:extLst>
          </p:spPr>
        </p:cxnSp>
        <p:sp>
          <p:nvSpPr>
            <p:cNvPr id="103" name="TextBox 61"/>
            <p:cNvSpPr txBox="1">
              <a:spLocks noChangeArrowheads="1"/>
            </p:cNvSpPr>
            <p:nvPr/>
          </p:nvSpPr>
          <p:spPr bwMode="auto">
            <a:xfrm>
              <a:off x="8335327" y="3066738"/>
              <a:ext cx="441233" cy="257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a:solidFill>
                    <a:srgbClr val="FF42F4"/>
                  </a:solidFill>
                </a:rPr>
                <a:t>Object</a:t>
              </a:r>
            </a:p>
          </p:txBody>
        </p:sp>
      </p:grpSp>
      <p:sp>
        <p:nvSpPr>
          <p:cNvPr id="2" name="TextBox 1"/>
          <p:cNvSpPr txBox="1"/>
          <p:nvPr/>
        </p:nvSpPr>
        <p:spPr>
          <a:xfrm>
            <a:off x="5257800" y="1219200"/>
            <a:ext cx="3569006" cy="461665"/>
          </a:xfrm>
          <a:prstGeom prst="rect">
            <a:avLst/>
          </a:prstGeom>
          <a:solidFill>
            <a:srgbClr val="FFD6E2"/>
          </a:solidFill>
        </p:spPr>
        <p:txBody>
          <a:bodyPr wrap="none" rtlCol="0">
            <a:spAutoFit/>
          </a:bodyPr>
          <a:lstStyle/>
          <a:p>
            <a:r>
              <a:rPr lang="en-US" dirty="0" smtClean="0"/>
              <a:t>defined in package </a:t>
            </a:r>
            <a:r>
              <a:rPr lang="en-US" dirty="0" err="1" smtClean="0"/>
              <a:t>java.util</a:t>
            </a:r>
            <a:endParaRPr lang="en-US" dirty="0"/>
          </a:p>
        </p:txBody>
      </p:sp>
      <p:cxnSp>
        <p:nvCxnSpPr>
          <p:cNvPr id="5" name="Straight Connector 4"/>
          <p:cNvCxnSpPr>
            <a:endCxn id="2" idx="0"/>
          </p:cNvCxnSpPr>
          <p:nvPr/>
        </p:nvCxnSpPr>
        <p:spPr bwMode="auto">
          <a:xfrm>
            <a:off x="4648200" y="762000"/>
            <a:ext cx="2394103" cy="457200"/>
          </a:xfrm>
          <a:prstGeom prst="line">
            <a:avLst/>
          </a:prstGeom>
          <a:solidFill>
            <a:schemeClr val="accent1"/>
          </a:solidFill>
          <a:ln w="25400" cap="flat" cmpd="sng" algn="ctr">
            <a:solidFill>
              <a:srgbClr val="800000"/>
            </a:solidFill>
            <a:prstDash val="solid"/>
            <a:round/>
            <a:headEnd type="none" w="med" len="med"/>
            <a:tailEnd type="none" w="med" len="med"/>
          </a:ln>
          <a:effectLst/>
        </p:spPr>
      </p:cxnSp>
      <p:sp>
        <p:nvSpPr>
          <p:cNvPr id="9" name="TextBox 8"/>
          <p:cNvSpPr txBox="1"/>
          <p:nvPr/>
        </p:nvSpPr>
        <p:spPr>
          <a:xfrm>
            <a:off x="5257800" y="3581400"/>
            <a:ext cx="3124200" cy="1200328"/>
          </a:xfrm>
          <a:prstGeom prst="rect">
            <a:avLst/>
          </a:prstGeom>
          <a:noFill/>
        </p:spPr>
        <p:txBody>
          <a:bodyPr wrap="square" rtlCol="0">
            <a:spAutoFit/>
          </a:bodyPr>
          <a:lstStyle/>
          <a:p>
            <a:r>
              <a:rPr lang="en-US" dirty="0" smtClean="0"/>
              <a:t>Fields that</a:t>
            </a:r>
          </a:p>
          <a:p>
            <a:r>
              <a:rPr lang="en-US" dirty="0"/>
              <a:t>c</a:t>
            </a:r>
            <a:r>
              <a:rPr lang="en-US" dirty="0" smtClean="0"/>
              <a:t>ontain a list of objects</a:t>
            </a:r>
          </a:p>
          <a:p>
            <a:r>
              <a:rPr lang="en-US" dirty="0" smtClean="0"/>
              <a:t>(o</a:t>
            </a:r>
            <a:r>
              <a:rPr lang="en-US" sz="2800" baseline="-25000" dirty="0" smtClean="0"/>
              <a:t>0</a:t>
            </a:r>
            <a:r>
              <a:rPr lang="en-US" dirty="0" smtClean="0"/>
              <a:t>, o</a:t>
            </a:r>
            <a:r>
              <a:rPr lang="en-US" baseline="-25000" dirty="0" smtClean="0"/>
              <a:t>1</a:t>
            </a:r>
            <a:r>
              <a:rPr lang="en-US" dirty="0" smtClean="0"/>
              <a:t>, …, </a:t>
            </a:r>
            <a:r>
              <a:rPr lang="en-US" dirty="0" err="1" smtClean="0"/>
              <a:t>o</a:t>
            </a:r>
            <a:r>
              <a:rPr lang="en-US" sz="2800" baseline="-25000" dirty="0" err="1" smtClean="0"/>
              <a:t>size</a:t>
            </a:r>
            <a:r>
              <a:rPr lang="en-US" sz="2800" baseline="-25000" dirty="0" smtClean="0"/>
              <a:t>()-1</a:t>
            </a:r>
            <a:r>
              <a:rPr lang="en-US" dirty="0" smtClean="0"/>
              <a:t>)</a:t>
            </a:r>
            <a:endParaRPr lang="en-US" baseline="-25000" dirty="0"/>
          </a:p>
        </p:txBody>
      </p:sp>
      <p:sp>
        <p:nvSpPr>
          <p:cNvPr id="10" name="TextBox 9"/>
          <p:cNvSpPr txBox="1"/>
          <p:nvPr/>
        </p:nvSpPr>
        <p:spPr>
          <a:xfrm>
            <a:off x="5105400" y="4907340"/>
            <a:ext cx="3620252" cy="1569660"/>
          </a:xfrm>
          <a:prstGeom prst="rect">
            <a:avLst/>
          </a:prstGeom>
          <a:noFill/>
        </p:spPr>
        <p:txBody>
          <a:bodyPr wrap="none" rtlCol="0">
            <a:spAutoFit/>
          </a:bodyPr>
          <a:lstStyle/>
          <a:p>
            <a:r>
              <a:rPr lang="en-US" dirty="0" err="1">
                <a:solidFill>
                  <a:srgbClr val="800000"/>
                </a:solidFill>
              </a:rPr>
              <a:t>ArrayList</a:t>
            </a:r>
            <a:r>
              <a:rPr lang="en-US" dirty="0">
                <a:solidFill>
                  <a:srgbClr val="800000"/>
                </a:solidFill>
              </a:rPr>
              <a:t> </a:t>
            </a:r>
            <a:r>
              <a:rPr lang="en-US" dirty="0" smtClean="0"/>
              <a:t>()    add(Object)</a:t>
            </a:r>
          </a:p>
          <a:p>
            <a:r>
              <a:rPr lang="en-US" dirty="0"/>
              <a:t>g</a:t>
            </a:r>
            <a:r>
              <a:rPr lang="en-US" dirty="0" smtClean="0"/>
              <a:t>et(</a:t>
            </a:r>
            <a:r>
              <a:rPr lang="en-US" dirty="0" err="1" smtClean="0"/>
              <a:t>int</a:t>
            </a:r>
            <a:r>
              <a:rPr lang="en-US" dirty="0" smtClean="0"/>
              <a:t>)       size()</a:t>
            </a:r>
          </a:p>
          <a:p>
            <a:r>
              <a:rPr lang="en-US" dirty="0" smtClean="0"/>
              <a:t>remove(…)  set(</a:t>
            </a:r>
            <a:r>
              <a:rPr lang="en-US" dirty="0" err="1" smtClean="0"/>
              <a:t>int</a:t>
            </a:r>
            <a:r>
              <a:rPr lang="en-US" dirty="0" smtClean="0"/>
              <a:t>, Object)</a:t>
            </a:r>
          </a:p>
          <a:p>
            <a:r>
              <a:rPr lang="en-US" dirty="0" smtClean="0"/>
              <a:t>…</a:t>
            </a:r>
            <a:endParaRPr lang="en-US" dirty="0"/>
          </a:p>
        </p:txBody>
      </p:sp>
      <p:grpSp>
        <p:nvGrpSpPr>
          <p:cNvPr id="51" name="Group 50"/>
          <p:cNvGrpSpPr/>
          <p:nvPr/>
        </p:nvGrpSpPr>
        <p:grpSpPr>
          <a:xfrm>
            <a:off x="762000" y="5715000"/>
            <a:ext cx="2387913" cy="842665"/>
            <a:chOff x="3928646" y="2971800"/>
            <a:chExt cx="2387913" cy="842665"/>
          </a:xfrm>
        </p:grpSpPr>
        <p:sp>
          <p:nvSpPr>
            <p:cNvPr id="52" name="TextBox 51"/>
            <p:cNvSpPr txBox="1"/>
            <p:nvPr/>
          </p:nvSpPr>
          <p:spPr>
            <a:xfrm>
              <a:off x="3928646" y="2971800"/>
              <a:ext cx="338554" cy="461665"/>
            </a:xfrm>
            <a:prstGeom prst="rect">
              <a:avLst/>
            </a:prstGeom>
            <a:noFill/>
          </p:spPr>
          <p:txBody>
            <a:bodyPr wrap="none" rtlCol="0">
              <a:spAutoFit/>
            </a:bodyPr>
            <a:lstStyle/>
            <a:p>
              <a:r>
                <a:rPr lang="en-US" dirty="0"/>
                <a:t>v</a:t>
              </a:r>
            </a:p>
          </p:txBody>
        </p:sp>
        <p:sp>
          <p:nvSpPr>
            <p:cNvPr id="53" name="TextBox 52"/>
            <p:cNvSpPr txBox="1"/>
            <p:nvPr/>
          </p:nvSpPr>
          <p:spPr>
            <a:xfrm>
              <a:off x="4267200" y="2971800"/>
              <a:ext cx="2049359" cy="461665"/>
            </a:xfrm>
            <a:prstGeom prst="rect">
              <a:avLst/>
            </a:prstGeom>
            <a:noFill/>
            <a:ln w="25400">
              <a:solidFill>
                <a:srgbClr val="800000"/>
              </a:solidFill>
            </a:ln>
          </p:spPr>
          <p:txBody>
            <a:bodyPr wrap="none" rtlCol="0">
              <a:spAutoFit/>
            </a:bodyPr>
            <a:lstStyle/>
            <a:p>
              <a:r>
                <a:rPr lang="en-US" dirty="0" smtClean="0">
                  <a:solidFill>
                    <a:srgbClr val="800000"/>
                  </a:solidFill>
                </a:rPr>
                <a:t>ArrayList</a:t>
              </a:r>
              <a:r>
                <a:rPr lang="en-US" dirty="0" smtClean="0"/>
                <a:t>@x1</a:t>
              </a:r>
              <a:endParaRPr lang="en-US" dirty="0"/>
            </a:p>
          </p:txBody>
        </p:sp>
        <p:sp>
          <p:nvSpPr>
            <p:cNvPr id="54" name="TextBox 53"/>
            <p:cNvSpPr txBox="1"/>
            <p:nvPr/>
          </p:nvSpPr>
          <p:spPr>
            <a:xfrm>
              <a:off x="5909846" y="3352800"/>
              <a:ext cx="184666" cy="461665"/>
            </a:xfrm>
            <a:prstGeom prst="rect">
              <a:avLst/>
            </a:prstGeom>
            <a:noFill/>
          </p:spPr>
          <p:txBody>
            <a:bodyPr wrap="none" rtlCol="0">
              <a:spAutoFit/>
            </a:bodyPr>
            <a:lstStyle/>
            <a:p>
              <a:endParaRPr lang="en-US" dirty="0"/>
            </a:p>
          </p:txBody>
        </p:sp>
      </p:grpSp>
      <p:sp>
        <p:nvSpPr>
          <p:cNvPr id="11" name="TextBox 10"/>
          <p:cNvSpPr txBox="1"/>
          <p:nvPr/>
        </p:nvSpPr>
        <p:spPr>
          <a:xfrm>
            <a:off x="457200" y="1905000"/>
            <a:ext cx="4267200" cy="3046988"/>
          </a:xfrm>
          <a:prstGeom prst="rect">
            <a:avLst/>
          </a:prstGeom>
          <a:noFill/>
        </p:spPr>
        <p:txBody>
          <a:bodyPr wrap="square" rtlCol="0">
            <a:spAutoFit/>
          </a:bodyPr>
          <a:lstStyle/>
          <a:p>
            <a:r>
              <a:rPr lang="en-US" dirty="0" smtClean="0"/>
              <a:t>An object of class </a:t>
            </a:r>
            <a:r>
              <a:rPr lang="en-US" dirty="0" err="1">
                <a:solidFill>
                  <a:srgbClr val="800000"/>
                </a:solidFill>
              </a:rPr>
              <a:t>ArrayList</a:t>
            </a:r>
            <a:r>
              <a:rPr lang="en-US" dirty="0">
                <a:solidFill>
                  <a:srgbClr val="800000"/>
                </a:solidFill>
              </a:rPr>
              <a:t> </a:t>
            </a:r>
            <a:r>
              <a:rPr lang="en-US" dirty="0" smtClean="0"/>
              <a:t>contains a </a:t>
            </a:r>
            <a:r>
              <a:rPr lang="en-US" dirty="0" err="1" smtClean="0">
                <a:solidFill>
                  <a:srgbClr val="3366FF"/>
                </a:solidFill>
              </a:rPr>
              <a:t>growable</a:t>
            </a:r>
            <a:r>
              <a:rPr lang="en-US" dirty="0" smtClean="0">
                <a:solidFill>
                  <a:srgbClr val="3366FF"/>
                </a:solidFill>
              </a:rPr>
              <a:t>/shrinkable </a:t>
            </a:r>
            <a:r>
              <a:rPr lang="en-US" dirty="0" smtClean="0"/>
              <a:t>list of elements (of class </a:t>
            </a:r>
            <a:r>
              <a:rPr lang="en-US" dirty="0" smtClean="0">
                <a:solidFill>
                  <a:srgbClr val="800000"/>
                </a:solidFill>
              </a:rPr>
              <a:t>Object</a:t>
            </a:r>
            <a:r>
              <a:rPr lang="en-US" dirty="0" smtClean="0"/>
              <a:t>). You can get the size of the list, add an object at the end, remove the last element, get element </a:t>
            </a:r>
            <a:r>
              <a:rPr lang="en-US" dirty="0" err="1" smtClean="0"/>
              <a:t>i</a:t>
            </a:r>
            <a:r>
              <a:rPr lang="en-US" dirty="0" smtClean="0"/>
              <a:t>, etc. </a:t>
            </a:r>
            <a:r>
              <a:rPr lang="en-US" dirty="0" smtClean="0">
                <a:solidFill>
                  <a:srgbClr val="3366FF"/>
                </a:solidFill>
              </a:rPr>
              <a:t>More methods exist! Look at them! </a:t>
            </a:r>
            <a:endParaRPr lang="en-US" dirty="0">
              <a:solidFill>
                <a:srgbClr val="3366FF"/>
              </a:solidFill>
            </a:endParaRPr>
          </a:p>
        </p:txBody>
      </p:sp>
    </p:spTree>
    <p:extLst>
      <p:ext uri="{BB962C8B-B14F-4D97-AF65-F5344CB8AC3E}">
        <p14:creationId xmlns:p14="http://schemas.microsoft.com/office/powerpoint/2010/main" val="253968109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381000" y="304800"/>
            <a:ext cx="7924800" cy="533400"/>
          </a:xfrm>
        </p:spPr>
        <p:txBody>
          <a:bodyPr/>
          <a:lstStyle/>
          <a:p>
            <a:r>
              <a:rPr lang="en-US" sz="2800" b="1" dirty="0" err="1" smtClean="0">
                <a:solidFill>
                  <a:srgbClr val="FF0000"/>
                </a:solidFill>
                <a:latin typeface="Times" charset="0"/>
                <a:ea typeface="ＭＳ Ｐゴシック" charset="0"/>
                <a:cs typeface="ＭＳ Ｐゴシック" charset="0"/>
              </a:rPr>
              <a:t>HashSet</a:t>
            </a:r>
            <a:r>
              <a:rPr lang="en-US" sz="2800" b="1" dirty="0" smtClean="0">
                <a:solidFill>
                  <a:srgbClr val="FF0000"/>
                </a:solidFill>
                <a:latin typeface="Times" charset="0"/>
                <a:ea typeface="ＭＳ Ｐゴシック" charset="0"/>
                <a:cs typeface="ＭＳ Ｐゴシック" charset="0"/>
              </a:rPr>
              <a:t> </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14</a:t>
            </a:fld>
            <a:endParaRPr lang="en-US" sz="1400"/>
          </a:p>
        </p:txBody>
      </p:sp>
      <p:sp>
        <p:nvSpPr>
          <p:cNvPr id="14" name="TextBox 13"/>
          <p:cNvSpPr txBox="1"/>
          <p:nvPr/>
        </p:nvSpPr>
        <p:spPr>
          <a:xfrm>
            <a:off x="457200" y="1219200"/>
            <a:ext cx="3657600" cy="461665"/>
          </a:xfrm>
          <a:prstGeom prst="rect">
            <a:avLst/>
          </a:prstGeom>
          <a:noFill/>
        </p:spPr>
        <p:txBody>
          <a:bodyPr wrap="square" rtlCol="0">
            <a:spAutoFit/>
          </a:bodyPr>
          <a:lstStyle/>
          <a:p>
            <a:r>
              <a:rPr lang="en-US" dirty="0" err="1" smtClean="0">
                <a:solidFill>
                  <a:srgbClr val="800000"/>
                </a:solidFill>
              </a:rPr>
              <a:t>HashSet</a:t>
            </a:r>
            <a:r>
              <a:rPr lang="en-US" dirty="0" smtClean="0">
                <a:solidFill>
                  <a:srgbClr val="800000"/>
                </a:solidFill>
              </a:rPr>
              <a:t> s= </a:t>
            </a:r>
            <a:r>
              <a:rPr lang="en-US" b="1" dirty="0" smtClean="0">
                <a:solidFill>
                  <a:srgbClr val="800000"/>
                </a:solidFill>
              </a:rPr>
              <a:t>new</a:t>
            </a:r>
            <a:r>
              <a:rPr lang="en-US" dirty="0" smtClean="0">
                <a:solidFill>
                  <a:srgbClr val="800000"/>
                </a:solidFill>
              </a:rPr>
              <a:t> </a:t>
            </a:r>
            <a:r>
              <a:rPr lang="en-US" dirty="0" err="1" smtClean="0">
                <a:solidFill>
                  <a:srgbClr val="800000"/>
                </a:solidFill>
              </a:rPr>
              <a:t>HashSet</a:t>
            </a:r>
            <a:r>
              <a:rPr lang="en-US" dirty="0" smtClean="0">
                <a:solidFill>
                  <a:srgbClr val="800000"/>
                </a:solidFill>
              </a:rPr>
              <a:t>();</a:t>
            </a:r>
            <a:endParaRPr lang="en-US" dirty="0">
              <a:solidFill>
                <a:srgbClr val="800000"/>
              </a:solidFill>
            </a:endParaRPr>
          </a:p>
        </p:txBody>
      </p:sp>
      <p:grpSp>
        <p:nvGrpSpPr>
          <p:cNvPr id="97" name="Group 32"/>
          <p:cNvGrpSpPr>
            <a:grpSpLocks/>
          </p:cNvGrpSpPr>
          <p:nvPr/>
        </p:nvGrpSpPr>
        <p:grpSpPr bwMode="auto">
          <a:xfrm>
            <a:off x="5153234" y="2438399"/>
            <a:ext cx="3609766" cy="4114799"/>
            <a:chOff x="7631551" y="2811905"/>
            <a:chExt cx="1187629" cy="2293495"/>
          </a:xfrm>
        </p:grpSpPr>
        <p:sp>
          <p:nvSpPr>
            <p:cNvPr id="98" name="Rectangle 34"/>
            <p:cNvSpPr>
              <a:spLocks noChangeArrowheads="1"/>
            </p:cNvSpPr>
            <p:nvPr/>
          </p:nvSpPr>
          <p:spPr bwMode="auto">
            <a:xfrm>
              <a:off x="7631551" y="3048000"/>
              <a:ext cx="1187629" cy="20574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9" name="Rectangle 43"/>
            <p:cNvSpPr>
              <a:spLocks noChangeArrowheads="1"/>
            </p:cNvSpPr>
            <p:nvPr/>
          </p:nvSpPr>
          <p:spPr bwMode="auto">
            <a:xfrm>
              <a:off x="7653420" y="2811905"/>
              <a:ext cx="714498" cy="236095"/>
            </a:xfrm>
            <a:prstGeom prst="rect">
              <a:avLst/>
            </a:prstGeom>
            <a:solidFill>
              <a:srgbClr val="FFCC99"/>
            </a:solidFill>
            <a:ln w="9525">
              <a:solidFill>
                <a:srgbClr val="FFCC99"/>
              </a:solidFill>
              <a:miter lim="800000"/>
              <a:headEnd/>
              <a:tailEnd/>
            </a:ln>
          </p:spPr>
          <p:txBody>
            <a:bodyPr wrap="none" anchor="ctr"/>
            <a:lstStyle/>
            <a:p>
              <a:r>
                <a:rPr lang="en-US" dirty="0" smtClean="0"/>
                <a:t>HashSet@y2</a:t>
              </a:r>
              <a:endParaRPr lang="en-US" dirty="0"/>
            </a:p>
          </p:txBody>
        </p:sp>
        <p:sp>
          <p:nvSpPr>
            <p:cNvPr id="101" name="TextBox 58"/>
            <p:cNvSpPr txBox="1">
              <a:spLocks noChangeArrowheads="1"/>
            </p:cNvSpPr>
            <p:nvPr/>
          </p:nvSpPr>
          <p:spPr bwMode="auto">
            <a:xfrm>
              <a:off x="8362902" y="3448987"/>
              <a:ext cx="386079" cy="257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err="1" smtClean="0">
                  <a:solidFill>
                    <a:srgbClr val="FF42F4"/>
                  </a:solidFill>
                </a:rPr>
                <a:t>Hashset</a:t>
              </a:r>
              <a:endParaRPr lang="en-US" dirty="0">
                <a:solidFill>
                  <a:srgbClr val="FF42F4"/>
                </a:solidFill>
              </a:endParaRPr>
            </a:p>
          </p:txBody>
        </p:sp>
        <p:cxnSp>
          <p:nvCxnSpPr>
            <p:cNvPr id="102" name="Straight Connector 59"/>
            <p:cNvCxnSpPr>
              <a:cxnSpLocks noChangeShapeType="1"/>
            </p:cNvCxnSpPr>
            <p:nvPr/>
          </p:nvCxnSpPr>
          <p:spPr bwMode="auto">
            <a:xfrm>
              <a:off x="7665955" y="3423653"/>
              <a:ext cx="1020845" cy="0"/>
            </a:xfrm>
            <a:prstGeom prst="line">
              <a:avLst/>
            </a:prstGeom>
            <a:noFill/>
            <a:ln w="25400">
              <a:solidFill>
                <a:srgbClr val="E41900"/>
              </a:solidFill>
              <a:round/>
              <a:headEnd/>
              <a:tailEnd/>
            </a:ln>
            <a:extLst>
              <a:ext uri="{909E8E84-426E-40dd-AFC4-6F175D3DCCD1}">
                <a14:hiddenFill xmlns:a14="http://schemas.microsoft.com/office/drawing/2010/main">
                  <a:noFill/>
                </a14:hiddenFill>
              </a:ext>
            </a:extLst>
          </p:spPr>
        </p:cxnSp>
        <p:sp>
          <p:nvSpPr>
            <p:cNvPr id="103" name="TextBox 61"/>
            <p:cNvSpPr txBox="1">
              <a:spLocks noChangeArrowheads="1"/>
            </p:cNvSpPr>
            <p:nvPr/>
          </p:nvSpPr>
          <p:spPr bwMode="auto">
            <a:xfrm>
              <a:off x="8335327" y="3066738"/>
              <a:ext cx="441233" cy="257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a:solidFill>
                    <a:srgbClr val="FF42F4"/>
                  </a:solidFill>
                </a:rPr>
                <a:t>Object</a:t>
              </a:r>
            </a:p>
          </p:txBody>
        </p:sp>
      </p:grpSp>
      <p:sp>
        <p:nvSpPr>
          <p:cNvPr id="9" name="TextBox 8"/>
          <p:cNvSpPr txBox="1"/>
          <p:nvPr/>
        </p:nvSpPr>
        <p:spPr>
          <a:xfrm>
            <a:off x="5257800" y="3657600"/>
            <a:ext cx="3124200" cy="1200328"/>
          </a:xfrm>
          <a:prstGeom prst="rect">
            <a:avLst/>
          </a:prstGeom>
          <a:noFill/>
        </p:spPr>
        <p:txBody>
          <a:bodyPr wrap="square" rtlCol="0">
            <a:spAutoFit/>
          </a:bodyPr>
          <a:lstStyle/>
          <a:p>
            <a:r>
              <a:rPr lang="en-US" dirty="0" smtClean="0"/>
              <a:t>Fields that</a:t>
            </a:r>
          </a:p>
          <a:p>
            <a:r>
              <a:rPr lang="en-US" dirty="0"/>
              <a:t>c</a:t>
            </a:r>
            <a:r>
              <a:rPr lang="en-US" dirty="0" smtClean="0"/>
              <a:t>ontain a </a:t>
            </a:r>
            <a:r>
              <a:rPr lang="en-US" dirty="0" err="1" smtClean="0"/>
              <a:t>setof</a:t>
            </a:r>
            <a:r>
              <a:rPr lang="en-US" dirty="0" smtClean="0"/>
              <a:t> objects</a:t>
            </a:r>
          </a:p>
          <a:p>
            <a:r>
              <a:rPr lang="en-US" dirty="0"/>
              <a:t>{</a:t>
            </a:r>
            <a:r>
              <a:rPr lang="en-US" dirty="0" smtClean="0"/>
              <a:t>o</a:t>
            </a:r>
            <a:r>
              <a:rPr lang="en-US" sz="2800" baseline="-25000" dirty="0" smtClean="0"/>
              <a:t>0</a:t>
            </a:r>
            <a:r>
              <a:rPr lang="en-US" dirty="0" smtClean="0"/>
              <a:t>, o</a:t>
            </a:r>
            <a:r>
              <a:rPr lang="en-US" baseline="-25000" dirty="0" smtClean="0"/>
              <a:t>1</a:t>
            </a:r>
            <a:r>
              <a:rPr lang="en-US" dirty="0" smtClean="0"/>
              <a:t>, …, </a:t>
            </a:r>
            <a:r>
              <a:rPr lang="en-US" dirty="0" err="1" smtClean="0"/>
              <a:t>o</a:t>
            </a:r>
            <a:r>
              <a:rPr lang="en-US" sz="2800" baseline="-25000" dirty="0" err="1" smtClean="0"/>
              <a:t>size</a:t>
            </a:r>
            <a:r>
              <a:rPr lang="en-US" sz="2800" baseline="-25000" dirty="0" smtClean="0"/>
              <a:t>()-1</a:t>
            </a:r>
            <a:r>
              <a:rPr lang="en-US" dirty="0" smtClean="0"/>
              <a:t>}</a:t>
            </a:r>
            <a:endParaRPr lang="en-US" dirty="0"/>
          </a:p>
        </p:txBody>
      </p:sp>
      <p:sp>
        <p:nvSpPr>
          <p:cNvPr id="10" name="TextBox 9"/>
          <p:cNvSpPr txBox="1"/>
          <p:nvPr/>
        </p:nvSpPr>
        <p:spPr>
          <a:xfrm>
            <a:off x="5105400" y="4953000"/>
            <a:ext cx="3372588" cy="1569660"/>
          </a:xfrm>
          <a:prstGeom prst="rect">
            <a:avLst/>
          </a:prstGeom>
          <a:noFill/>
        </p:spPr>
        <p:txBody>
          <a:bodyPr wrap="none" rtlCol="0">
            <a:spAutoFit/>
          </a:bodyPr>
          <a:lstStyle/>
          <a:p>
            <a:r>
              <a:rPr lang="en-US" dirty="0" err="1" smtClean="0"/>
              <a:t>HashSet</a:t>
            </a:r>
            <a:r>
              <a:rPr lang="en-US" dirty="0" smtClean="0"/>
              <a:t>()      add(Object)</a:t>
            </a:r>
          </a:p>
          <a:p>
            <a:r>
              <a:rPr lang="en-US" dirty="0"/>
              <a:t>c</a:t>
            </a:r>
            <a:r>
              <a:rPr lang="en-US" dirty="0" smtClean="0"/>
              <a:t>ontains(Object)     size()</a:t>
            </a:r>
          </a:p>
          <a:p>
            <a:r>
              <a:rPr lang="en-US" dirty="0" smtClean="0"/>
              <a:t>remove(Object)    </a:t>
            </a:r>
          </a:p>
          <a:p>
            <a:r>
              <a:rPr lang="en-US" dirty="0" smtClean="0"/>
              <a:t>…</a:t>
            </a:r>
            <a:endParaRPr lang="en-US" dirty="0"/>
          </a:p>
        </p:txBody>
      </p:sp>
      <p:grpSp>
        <p:nvGrpSpPr>
          <p:cNvPr id="51" name="Group 50"/>
          <p:cNvGrpSpPr/>
          <p:nvPr/>
        </p:nvGrpSpPr>
        <p:grpSpPr>
          <a:xfrm>
            <a:off x="762000" y="5715000"/>
            <a:ext cx="3191788" cy="842665"/>
            <a:chOff x="3928646" y="2971800"/>
            <a:chExt cx="3191788" cy="842665"/>
          </a:xfrm>
        </p:grpSpPr>
        <p:sp>
          <p:nvSpPr>
            <p:cNvPr id="52" name="TextBox 51"/>
            <p:cNvSpPr txBox="1"/>
            <p:nvPr/>
          </p:nvSpPr>
          <p:spPr>
            <a:xfrm>
              <a:off x="3928646" y="2971800"/>
              <a:ext cx="304440" cy="461665"/>
            </a:xfrm>
            <a:prstGeom prst="rect">
              <a:avLst/>
            </a:prstGeom>
            <a:noFill/>
          </p:spPr>
          <p:txBody>
            <a:bodyPr wrap="none" rtlCol="0">
              <a:spAutoFit/>
            </a:bodyPr>
            <a:lstStyle/>
            <a:p>
              <a:r>
                <a:rPr lang="en-US" dirty="0"/>
                <a:t>s</a:t>
              </a:r>
            </a:p>
          </p:txBody>
        </p:sp>
        <p:sp>
          <p:nvSpPr>
            <p:cNvPr id="53" name="TextBox 52"/>
            <p:cNvSpPr txBox="1"/>
            <p:nvPr/>
          </p:nvSpPr>
          <p:spPr>
            <a:xfrm>
              <a:off x="4267200" y="2971800"/>
              <a:ext cx="1801695" cy="461665"/>
            </a:xfrm>
            <a:prstGeom prst="rect">
              <a:avLst/>
            </a:prstGeom>
            <a:noFill/>
            <a:ln w="25400">
              <a:solidFill>
                <a:srgbClr val="800000"/>
              </a:solidFill>
            </a:ln>
          </p:spPr>
          <p:txBody>
            <a:bodyPr wrap="none" rtlCol="0">
              <a:spAutoFit/>
            </a:bodyPr>
            <a:lstStyle/>
            <a:p>
              <a:r>
                <a:rPr lang="en-US" dirty="0" smtClean="0"/>
                <a:t>HashSet@y2</a:t>
              </a:r>
              <a:endParaRPr lang="en-US" dirty="0"/>
            </a:p>
          </p:txBody>
        </p:sp>
        <p:sp>
          <p:nvSpPr>
            <p:cNvPr id="54" name="TextBox 53"/>
            <p:cNvSpPr txBox="1"/>
            <p:nvPr/>
          </p:nvSpPr>
          <p:spPr>
            <a:xfrm>
              <a:off x="5909846" y="3352800"/>
              <a:ext cx="1210588" cy="461665"/>
            </a:xfrm>
            <a:prstGeom prst="rect">
              <a:avLst/>
            </a:prstGeom>
            <a:noFill/>
          </p:spPr>
          <p:txBody>
            <a:bodyPr wrap="none" rtlCol="0">
              <a:spAutoFit/>
            </a:bodyPr>
            <a:lstStyle/>
            <a:p>
              <a:r>
                <a:rPr lang="en-US" dirty="0" err="1" smtClean="0"/>
                <a:t>HashSet</a:t>
              </a:r>
              <a:endParaRPr lang="en-US" dirty="0"/>
            </a:p>
          </p:txBody>
        </p:sp>
      </p:grpSp>
      <p:sp>
        <p:nvSpPr>
          <p:cNvPr id="11" name="TextBox 10"/>
          <p:cNvSpPr txBox="1"/>
          <p:nvPr/>
        </p:nvSpPr>
        <p:spPr>
          <a:xfrm>
            <a:off x="457200" y="1905000"/>
            <a:ext cx="3733800" cy="3046988"/>
          </a:xfrm>
          <a:prstGeom prst="rect">
            <a:avLst/>
          </a:prstGeom>
          <a:noFill/>
        </p:spPr>
        <p:txBody>
          <a:bodyPr wrap="square" rtlCol="0">
            <a:spAutoFit/>
          </a:bodyPr>
          <a:lstStyle/>
          <a:p>
            <a:r>
              <a:rPr lang="en-US" dirty="0" smtClean="0"/>
              <a:t>An object of class </a:t>
            </a:r>
            <a:r>
              <a:rPr lang="en-US" dirty="0" err="1" smtClean="0">
                <a:solidFill>
                  <a:srgbClr val="800000"/>
                </a:solidFill>
              </a:rPr>
              <a:t>HashSet</a:t>
            </a:r>
            <a:r>
              <a:rPr lang="en-US" dirty="0" smtClean="0">
                <a:solidFill>
                  <a:srgbClr val="800000"/>
                </a:solidFill>
              </a:rPr>
              <a:t> </a:t>
            </a:r>
            <a:r>
              <a:rPr lang="en-US" dirty="0" smtClean="0"/>
              <a:t>contains a </a:t>
            </a:r>
            <a:r>
              <a:rPr lang="en-US" dirty="0" err="1" smtClean="0">
                <a:solidFill>
                  <a:srgbClr val="3366FF"/>
                </a:solidFill>
              </a:rPr>
              <a:t>growable</a:t>
            </a:r>
            <a:r>
              <a:rPr lang="en-US" dirty="0" smtClean="0">
                <a:solidFill>
                  <a:srgbClr val="3366FF"/>
                </a:solidFill>
              </a:rPr>
              <a:t>/shrinkable </a:t>
            </a:r>
            <a:r>
              <a:rPr lang="en-US" dirty="0" smtClean="0"/>
              <a:t>set of elements (of class </a:t>
            </a:r>
            <a:r>
              <a:rPr lang="en-US" dirty="0" smtClean="0">
                <a:solidFill>
                  <a:srgbClr val="800000"/>
                </a:solidFill>
              </a:rPr>
              <a:t>Object</a:t>
            </a:r>
            <a:r>
              <a:rPr lang="en-US" dirty="0" smtClean="0"/>
              <a:t>). You can get the size of the set, add an object to the set, remove an object, etc. </a:t>
            </a:r>
            <a:r>
              <a:rPr lang="en-US" dirty="0" smtClean="0">
                <a:solidFill>
                  <a:srgbClr val="3366FF"/>
                </a:solidFill>
              </a:rPr>
              <a:t>More methods exist! Look at them! </a:t>
            </a:r>
            <a:endParaRPr lang="en-US" dirty="0">
              <a:solidFill>
                <a:srgbClr val="3366FF"/>
              </a:solidFill>
            </a:endParaRPr>
          </a:p>
        </p:txBody>
      </p:sp>
      <p:sp>
        <p:nvSpPr>
          <p:cNvPr id="3" name="TextBox 2"/>
          <p:cNvSpPr txBox="1"/>
          <p:nvPr/>
        </p:nvSpPr>
        <p:spPr>
          <a:xfrm>
            <a:off x="4800600" y="914400"/>
            <a:ext cx="3886200" cy="1200328"/>
          </a:xfrm>
          <a:prstGeom prst="rect">
            <a:avLst/>
          </a:prstGeom>
          <a:solidFill>
            <a:srgbClr val="FFD6E2"/>
          </a:solidFill>
        </p:spPr>
        <p:txBody>
          <a:bodyPr wrap="square" rtlCol="0">
            <a:spAutoFit/>
          </a:bodyPr>
          <a:lstStyle/>
          <a:p>
            <a:r>
              <a:rPr lang="en-US" dirty="0" smtClean="0"/>
              <a:t>Don’t ask what “hash” means. Just know that a Hash Set object maintains  a set</a:t>
            </a:r>
            <a:endParaRPr lang="en-US" dirty="0"/>
          </a:p>
        </p:txBody>
      </p:sp>
    </p:spTree>
    <p:extLst>
      <p:ext uri="{BB962C8B-B14F-4D97-AF65-F5344CB8AC3E}">
        <p14:creationId xmlns:p14="http://schemas.microsoft.com/office/powerpoint/2010/main" val="88472420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381000" y="304800"/>
            <a:ext cx="7924800" cy="533400"/>
          </a:xfrm>
        </p:spPr>
        <p:txBody>
          <a:bodyPr/>
          <a:lstStyle/>
          <a:p>
            <a:r>
              <a:rPr lang="en-US" sz="2800" b="1" dirty="0" smtClean="0">
                <a:solidFill>
                  <a:srgbClr val="FF0000"/>
                </a:solidFill>
                <a:latin typeface="Times" charset="0"/>
                <a:ea typeface="ＭＳ Ｐゴシック" charset="0"/>
                <a:cs typeface="ＭＳ Ｐゴシック" charset="0"/>
              </a:rPr>
              <a:t>Iterating over a </a:t>
            </a:r>
            <a:r>
              <a:rPr lang="en-US" sz="2800" b="1" dirty="0" err="1" smtClean="0">
                <a:solidFill>
                  <a:srgbClr val="FF0000"/>
                </a:solidFill>
                <a:latin typeface="Times" charset="0"/>
                <a:ea typeface="ＭＳ Ｐゴシック" charset="0"/>
                <a:cs typeface="ＭＳ Ｐゴシック" charset="0"/>
              </a:rPr>
              <a:t>HashSet</a:t>
            </a:r>
            <a:r>
              <a:rPr lang="en-US" sz="2800" b="1" dirty="0" smtClean="0">
                <a:solidFill>
                  <a:srgbClr val="FF0000"/>
                </a:solidFill>
                <a:latin typeface="Times" charset="0"/>
                <a:ea typeface="ＭＳ Ｐゴシック" charset="0"/>
                <a:cs typeface="ＭＳ Ｐゴシック" charset="0"/>
              </a:rPr>
              <a:t> or </a:t>
            </a:r>
            <a:r>
              <a:rPr lang="en-US" sz="2800" b="1" dirty="0" err="1" smtClean="0">
                <a:solidFill>
                  <a:srgbClr val="FF0000"/>
                </a:solidFill>
                <a:latin typeface="Times" charset="0"/>
                <a:ea typeface="ＭＳ Ｐゴシック" charset="0"/>
                <a:cs typeface="ＭＳ Ｐゴシック" charset="0"/>
              </a:rPr>
              <a:t>ArrayList</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15</a:t>
            </a:fld>
            <a:endParaRPr lang="en-US" sz="1400"/>
          </a:p>
        </p:txBody>
      </p:sp>
      <p:sp>
        <p:nvSpPr>
          <p:cNvPr id="14" name="TextBox 13"/>
          <p:cNvSpPr txBox="1"/>
          <p:nvPr/>
        </p:nvSpPr>
        <p:spPr>
          <a:xfrm>
            <a:off x="457200" y="990600"/>
            <a:ext cx="4572000" cy="2246769"/>
          </a:xfrm>
          <a:prstGeom prst="rect">
            <a:avLst/>
          </a:prstGeom>
          <a:noFill/>
        </p:spPr>
        <p:txBody>
          <a:bodyPr wrap="square" rtlCol="0">
            <a:spAutoFit/>
          </a:bodyPr>
          <a:lstStyle/>
          <a:p>
            <a:r>
              <a:rPr lang="en-US" dirty="0" err="1" smtClean="0">
                <a:solidFill>
                  <a:srgbClr val="800000"/>
                </a:solidFill>
              </a:rPr>
              <a:t>HashSet</a:t>
            </a:r>
            <a:r>
              <a:rPr lang="en-US" dirty="0" smtClean="0">
                <a:solidFill>
                  <a:srgbClr val="800000"/>
                </a:solidFill>
              </a:rPr>
              <a:t> s= </a:t>
            </a:r>
            <a:r>
              <a:rPr lang="en-US" b="1" dirty="0" smtClean="0">
                <a:solidFill>
                  <a:srgbClr val="800000"/>
                </a:solidFill>
              </a:rPr>
              <a:t>new</a:t>
            </a:r>
            <a:r>
              <a:rPr lang="en-US" dirty="0" smtClean="0">
                <a:solidFill>
                  <a:srgbClr val="800000"/>
                </a:solidFill>
              </a:rPr>
              <a:t> </a:t>
            </a:r>
            <a:r>
              <a:rPr lang="en-US" dirty="0" err="1" smtClean="0">
                <a:solidFill>
                  <a:srgbClr val="800000"/>
                </a:solidFill>
              </a:rPr>
              <a:t>HashSet</a:t>
            </a:r>
            <a:r>
              <a:rPr lang="en-US" dirty="0" smtClean="0">
                <a:solidFill>
                  <a:srgbClr val="800000"/>
                </a:solidFill>
              </a:rPr>
              <a:t>();</a:t>
            </a:r>
          </a:p>
          <a:p>
            <a:pPr>
              <a:spcBef>
                <a:spcPts val="1200"/>
              </a:spcBef>
            </a:pPr>
            <a:r>
              <a:rPr lang="en-US" dirty="0" smtClean="0">
                <a:solidFill>
                  <a:srgbClr val="800000"/>
                </a:solidFill>
              </a:rPr>
              <a:t>… code to store values in the set …</a:t>
            </a:r>
          </a:p>
          <a:p>
            <a:pPr>
              <a:spcBef>
                <a:spcPts val="1200"/>
              </a:spcBef>
            </a:pPr>
            <a:r>
              <a:rPr lang="en-US" b="1" dirty="0">
                <a:solidFill>
                  <a:srgbClr val="800000"/>
                </a:solidFill>
              </a:rPr>
              <a:t>for</a:t>
            </a:r>
            <a:r>
              <a:rPr lang="en-US" dirty="0">
                <a:solidFill>
                  <a:srgbClr val="800000"/>
                </a:solidFill>
              </a:rPr>
              <a:t> (Object </a:t>
            </a:r>
            <a:r>
              <a:rPr lang="en-US" dirty="0" smtClean="0">
                <a:solidFill>
                  <a:srgbClr val="800000"/>
                </a:solidFill>
              </a:rPr>
              <a:t>e </a:t>
            </a:r>
            <a:r>
              <a:rPr lang="en-US" dirty="0">
                <a:solidFill>
                  <a:srgbClr val="800000"/>
                </a:solidFill>
              </a:rPr>
              <a:t>: s) {</a:t>
            </a:r>
          </a:p>
          <a:p>
            <a:r>
              <a:rPr lang="en-US" dirty="0" smtClean="0">
                <a:solidFill>
                  <a:srgbClr val="800000"/>
                </a:solidFill>
              </a:rPr>
              <a:t>     </a:t>
            </a:r>
            <a:r>
              <a:rPr lang="en-US" dirty="0" err="1" smtClean="0">
                <a:solidFill>
                  <a:srgbClr val="800000"/>
                </a:solidFill>
              </a:rPr>
              <a:t>System.out.println</a:t>
            </a:r>
            <a:r>
              <a:rPr lang="en-US" dirty="0" smtClean="0">
                <a:solidFill>
                  <a:srgbClr val="800000"/>
                </a:solidFill>
              </a:rPr>
              <a:t>(c);</a:t>
            </a:r>
            <a:endParaRPr lang="en-US" dirty="0">
              <a:solidFill>
                <a:srgbClr val="800000"/>
              </a:solidFill>
            </a:endParaRPr>
          </a:p>
          <a:p>
            <a:r>
              <a:rPr lang="en-US" dirty="0" smtClean="0">
                <a:solidFill>
                  <a:srgbClr val="800000"/>
                </a:solidFill>
              </a:rPr>
              <a:t>}</a:t>
            </a:r>
            <a:endParaRPr lang="en-US" dirty="0">
              <a:solidFill>
                <a:srgbClr val="800000"/>
              </a:solidFill>
            </a:endParaRPr>
          </a:p>
        </p:txBody>
      </p:sp>
      <p:grpSp>
        <p:nvGrpSpPr>
          <p:cNvPr id="97" name="Group 32"/>
          <p:cNvGrpSpPr>
            <a:grpSpLocks/>
          </p:cNvGrpSpPr>
          <p:nvPr/>
        </p:nvGrpSpPr>
        <p:grpSpPr bwMode="auto">
          <a:xfrm>
            <a:off x="5153234" y="1143000"/>
            <a:ext cx="3609766" cy="4114799"/>
            <a:chOff x="7631551" y="2811905"/>
            <a:chExt cx="1187629" cy="2293495"/>
          </a:xfrm>
        </p:grpSpPr>
        <p:sp>
          <p:nvSpPr>
            <p:cNvPr id="98" name="Rectangle 34"/>
            <p:cNvSpPr>
              <a:spLocks noChangeArrowheads="1"/>
            </p:cNvSpPr>
            <p:nvPr/>
          </p:nvSpPr>
          <p:spPr bwMode="auto">
            <a:xfrm>
              <a:off x="7631551" y="3048000"/>
              <a:ext cx="1187629" cy="20574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9" name="Rectangle 43"/>
            <p:cNvSpPr>
              <a:spLocks noChangeArrowheads="1"/>
            </p:cNvSpPr>
            <p:nvPr/>
          </p:nvSpPr>
          <p:spPr bwMode="auto">
            <a:xfrm>
              <a:off x="7653420" y="2811905"/>
              <a:ext cx="714498" cy="236095"/>
            </a:xfrm>
            <a:prstGeom prst="rect">
              <a:avLst/>
            </a:prstGeom>
            <a:solidFill>
              <a:srgbClr val="FFCC99"/>
            </a:solidFill>
            <a:ln w="9525">
              <a:solidFill>
                <a:srgbClr val="FFCC99"/>
              </a:solidFill>
              <a:miter lim="800000"/>
              <a:headEnd/>
              <a:tailEnd/>
            </a:ln>
          </p:spPr>
          <p:txBody>
            <a:bodyPr wrap="none" anchor="ctr"/>
            <a:lstStyle/>
            <a:p>
              <a:r>
                <a:rPr lang="en-US" dirty="0" smtClean="0"/>
                <a:t>HashSet@y2</a:t>
              </a:r>
              <a:endParaRPr lang="en-US" dirty="0"/>
            </a:p>
          </p:txBody>
        </p:sp>
        <p:sp>
          <p:nvSpPr>
            <p:cNvPr id="101" name="TextBox 58"/>
            <p:cNvSpPr txBox="1">
              <a:spLocks noChangeArrowheads="1"/>
            </p:cNvSpPr>
            <p:nvPr/>
          </p:nvSpPr>
          <p:spPr bwMode="auto">
            <a:xfrm>
              <a:off x="8242567" y="3448987"/>
              <a:ext cx="506414" cy="25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err="1" smtClean="0">
                  <a:solidFill>
                    <a:srgbClr val="FF42F4"/>
                  </a:solidFill>
                </a:rPr>
                <a:t>HashSet</a:t>
              </a:r>
              <a:endParaRPr lang="en-US" dirty="0">
                <a:solidFill>
                  <a:srgbClr val="FF42F4"/>
                </a:solidFill>
              </a:endParaRPr>
            </a:p>
          </p:txBody>
        </p:sp>
        <p:cxnSp>
          <p:nvCxnSpPr>
            <p:cNvPr id="102" name="Straight Connector 59"/>
            <p:cNvCxnSpPr>
              <a:cxnSpLocks noChangeShapeType="1"/>
            </p:cNvCxnSpPr>
            <p:nvPr/>
          </p:nvCxnSpPr>
          <p:spPr bwMode="auto">
            <a:xfrm>
              <a:off x="7665955" y="3423653"/>
              <a:ext cx="1020845" cy="0"/>
            </a:xfrm>
            <a:prstGeom prst="line">
              <a:avLst/>
            </a:prstGeom>
            <a:noFill/>
            <a:ln w="25400">
              <a:solidFill>
                <a:srgbClr val="E41900"/>
              </a:solidFill>
              <a:round/>
              <a:headEnd/>
              <a:tailEnd/>
            </a:ln>
            <a:extLst>
              <a:ext uri="{909E8E84-426E-40dd-AFC4-6F175D3DCCD1}">
                <a14:hiddenFill xmlns:a14="http://schemas.microsoft.com/office/drawing/2010/main">
                  <a:noFill/>
                </a14:hiddenFill>
              </a:ext>
            </a:extLst>
          </p:spPr>
        </p:cxnSp>
        <p:sp>
          <p:nvSpPr>
            <p:cNvPr id="103" name="TextBox 61"/>
            <p:cNvSpPr txBox="1">
              <a:spLocks noChangeArrowheads="1"/>
            </p:cNvSpPr>
            <p:nvPr/>
          </p:nvSpPr>
          <p:spPr bwMode="auto">
            <a:xfrm>
              <a:off x="8335327" y="3066738"/>
              <a:ext cx="441233" cy="257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a:solidFill>
                    <a:srgbClr val="FF42F4"/>
                  </a:solidFill>
                </a:rPr>
                <a:t>Object</a:t>
              </a:r>
            </a:p>
          </p:txBody>
        </p:sp>
      </p:grpSp>
      <p:sp>
        <p:nvSpPr>
          <p:cNvPr id="9" name="TextBox 8"/>
          <p:cNvSpPr txBox="1"/>
          <p:nvPr/>
        </p:nvSpPr>
        <p:spPr>
          <a:xfrm>
            <a:off x="5257800" y="2228672"/>
            <a:ext cx="3124200" cy="1200328"/>
          </a:xfrm>
          <a:prstGeom prst="rect">
            <a:avLst/>
          </a:prstGeom>
          <a:noFill/>
        </p:spPr>
        <p:txBody>
          <a:bodyPr wrap="square" rtlCol="0">
            <a:spAutoFit/>
          </a:bodyPr>
          <a:lstStyle/>
          <a:p>
            <a:r>
              <a:rPr lang="en-US" dirty="0" smtClean="0"/>
              <a:t>Fields that</a:t>
            </a:r>
          </a:p>
          <a:p>
            <a:r>
              <a:rPr lang="en-US" dirty="0"/>
              <a:t>c</a:t>
            </a:r>
            <a:r>
              <a:rPr lang="en-US" dirty="0" smtClean="0"/>
              <a:t>ontain a </a:t>
            </a:r>
            <a:r>
              <a:rPr lang="en-US" dirty="0" err="1" smtClean="0"/>
              <a:t>setof</a:t>
            </a:r>
            <a:r>
              <a:rPr lang="en-US" dirty="0" smtClean="0"/>
              <a:t> objects</a:t>
            </a:r>
          </a:p>
          <a:p>
            <a:r>
              <a:rPr lang="en-US" dirty="0"/>
              <a:t>{</a:t>
            </a:r>
            <a:r>
              <a:rPr lang="en-US" dirty="0" smtClean="0"/>
              <a:t>o</a:t>
            </a:r>
            <a:r>
              <a:rPr lang="en-US" sz="2800" baseline="-25000" dirty="0" smtClean="0"/>
              <a:t>0</a:t>
            </a:r>
            <a:r>
              <a:rPr lang="en-US" dirty="0" smtClean="0"/>
              <a:t>, o</a:t>
            </a:r>
            <a:r>
              <a:rPr lang="en-US" baseline="-25000" dirty="0" smtClean="0"/>
              <a:t>1</a:t>
            </a:r>
            <a:r>
              <a:rPr lang="en-US" dirty="0" smtClean="0"/>
              <a:t>, …, </a:t>
            </a:r>
            <a:r>
              <a:rPr lang="en-US" dirty="0" err="1" smtClean="0"/>
              <a:t>o</a:t>
            </a:r>
            <a:r>
              <a:rPr lang="en-US" sz="2800" baseline="-25000" dirty="0" err="1" smtClean="0"/>
              <a:t>size</a:t>
            </a:r>
            <a:r>
              <a:rPr lang="en-US" sz="2800" baseline="-25000" dirty="0" smtClean="0"/>
              <a:t>()-1</a:t>
            </a:r>
            <a:r>
              <a:rPr lang="en-US" dirty="0" smtClean="0"/>
              <a:t>}</a:t>
            </a:r>
            <a:endParaRPr lang="en-US" dirty="0"/>
          </a:p>
        </p:txBody>
      </p:sp>
      <p:sp>
        <p:nvSpPr>
          <p:cNvPr id="10" name="TextBox 9"/>
          <p:cNvSpPr txBox="1"/>
          <p:nvPr/>
        </p:nvSpPr>
        <p:spPr>
          <a:xfrm>
            <a:off x="5161812" y="3657600"/>
            <a:ext cx="3372588" cy="1569660"/>
          </a:xfrm>
          <a:prstGeom prst="rect">
            <a:avLst/>
          </a:prstGeom>
          <a:noFill/>
        </p:spPr>
        <p:txBody>
          <a:bodyPr wrap="none" rtlCol="0">
            <a:spAutoFit/>
          </a:bodyPr>
          <a:lstStyle/>
          <a:p>
            <a:r>
              <a:rPr lang="en-US" dirty="0" err="1" smtClean="0"/>
              <a:t>HashSet</a:t>
            </a:r>
            <a:r>
              <a:rPr lang="en-US" dirty="0" smtClean="0"/>
              <a:t>()      add(Object)</a:t>
            </a:r>
          </a:p>
          <a:p>
            <a:r>
              <a:rPr lang="en-US" dirty="0"/>
              <a:t>c</a:t>
            </a:r>
            <a:r>
              <a:rPr lang="en-US" dirty="0" smtClean="0"/>
              <a:t>ontains(Object)     size()</a:t>
            </a:r>
          </a:p>
          <a:p>
            <a:r>
              <a:rPr lang="en-US" dirty="0" smtClean="0"/>
              <a:t>remove(Object)    </a:t>
            </a:r>
          </a:p>
          <a:p>
            <a:r>
              <a:rPr lang="en-US" dirty="0" smtClean="0"/>
              <a:t>…</a:t>
            </a:r>
            <a:endParaRPr lang="en-US" dirty="0"/>
          </a:p>
        </p:txBody>
      </p:sp>
      <p:grpSp>
        <p:nvGrpSpPr>
          <p:cNvPr id="51" name="Group 50"/>
          <p:cNvGrpSpPr/>
          <p:nvPr/>
        </p:nvGrpSpPr>
        <p:grpSpPr>
          <a:xfrm>
            <a:off x="5105400" y="5562600"/>
            <a:ext cx="3191788" cy="842665"/>
            <a:chOff x="3928646" y="2971800"/>
            <a:chExt cx="3191788" cy="842665"/>
          </a:xfrm>
        </p:grpSpPr>
        <p:sp>
          <p:nvSpPr>
            <p:cNvPr id="52" name="TextBox 51"/>
            <p:cNvSpPr txBox="1"/>
            <p:nvPr/>
          </p:nvSpPr>
          <p:spPr>
            <a:xfrm>
              <a:off x="3928646" y="2971800"/>
              <a:ext cx="304440" cy="461665"/>
            </a:xfrm>
            <a:prstGeom prst="rect">
              <a:avLst/>
            </a:prstGeom>
            <a:noFill/>
          </p:spPr>
          <p:txBody>
            <a:bodyPr wrap="none" rtlCol="0">
              <a:spAutoFit/>
            </a:bodyPr>
            <a:lstStyle/>
            <a:p>
              <a:r>
                <a:rPr lang="en-US" dirty="0"/>
                <a:t>s</a:t>
              </a:r>
            </a:p>
          </p:txBody>
        </p:sp>
        <p:sp>
          <p:nvSpPr>
            <p:cNvPr id="53" name="TextBox 52"/>
            <p:cNvSpPr txBox="1"/>
            <p:nvPr/>
          </p:nvSpPr>
          <p:spPr>
            <a:xfrm>
              <a:off x="4267200" y="2971800"/>
              <a:ext cx="1801695" cy="461665"/>
            </a:xfrm>
            <a:prstGeom prst="rect">
              <a:avLst/>
            </a:prstGeom>
            <a:noFill/>
            <a:ln w="25400">
              <a:solidFill>
                <a:srgbClr val="800000"/>
              </a:solidFill>
            </a:ln>
          </p:spPr>
          <p:txBody>
            <a:bodyPr wrap="none" rtlCol="0">
              <a:spAutoFit/>
            </a:bodyPr>
            <a:lstStyle/>
            <a:p>
              <a:r>
                <a:rPr lang="en-US" dirty="0" smtClean="0"/>
                <a:t>HashSet@y2</a:t>
              </a:r>
              <a:endParaRPr lang="en-US" dirty="0"/>
            </a:p>
          </p:txBody>
        </p:sp>
        <p:sp>
          <p:nvSpPr>
            <p:cNvPr id="54" name="TextBox 53"/>
            <p:cNvSpPr txBox="1"/>
            <p:nvPr/>
          </p:nvSpPr>
          <p:spPr>
            <a:xfrm>
              <a:off x="5909846" y="3352800"/>
              <a:ext cx="1210588" cy="461665"/>
            </a:xfrm>
            <a:prstGeom prst="rect">
              <a:avLst/>
            </a:prstGeom>
            <a:noFill/>
          </p:spPr>
          <p:txBody>
            <a:bodyPr wrap="none" rtlCol="0">
              <a:spAutoFit/>
            </a:bodyPr>
            <a:lstStyle/>
            <a:p>
              <a:r>
                <a:rPr lang="en-US" dirty="0" err="1" smtClean="0"/>
                <a:t>HashSet</a:t>
              </a:r>
              <a:endParaRPr lang="en-US" dirty="0"/>
            </a:p>
          </p:txBody>
        </p:sp>
      </p:grpSp>
      <p:sp>
        <p:nvSpPr>
          <p:cNvPr id="2" name="TextBox 1"/>
          <p:cNvSpPr txBox="1"/>
          <p:nvPr/>
        </p:nvSpPr>
        <p:spPr>
          <a:xfrm>
            <a:off x="457200" y="3276600"/>
            <a:ext cx="4067543" cy="1569660"/>
          </a:xfrm>
          <a:prstGeom prst="rect">
            <a:avLst/>
          </a:prstGeom>
          <a:solidFill>
            <a:srgbClr val="E5F9FF"/>
          </a:solidFill>
        </p:spPr>
        <p:txBody>
          <a:bodyPr wrap="square" rtlCol="0">
            <a:spAutoFit/>
          </a:bodyPr>
          <a:lstStyle/>
          <a:p>
            <a:r>
              <a:rPr lang="en-US" dirty="0" smtClean="0"/>
              <a:t>A loop whose body is executed once with </a:t>
            </a:r>
            <a:r>
              <a:rPr lang="en-US" dirty="0" smtClean="0">
                <a:solidFill>
                  <a:srgbClr val="800000"/>
                </a:solidFill>
              </a:rPr>
              <a:t>e</a:t>
            </a:r>
            <a:r>
              <a:rPr lang="en-US" dirty="0" smtClean="0"/>
              <a:t> being each element of the set. </a:t>
            </a:r>
            <a:r>
              <a:rPr lang="en-US" dirty="0"/>
              <a:t>D</a:t>
            </a:r>
            <a:r>
              <a:rPr lang="en-US" dirty="0" smtClean="0"/>
              <a:t>on’t know order in which set elements processed</a:t>
            </a:r>
            <a:endParaRPr lang="en-US" dirty="0"/>
          </a:p>
        </p:txBody>
      </p:sp>
      <p:sp>
        <p:nvSpPr>
          <p:cNvPr id="4" name="TextBox 3"/>
          <p:cNvSpPr txBox="1"/>
          <p:nvPr/>
        </p:nvSpPr>
        <p:spPr>
          <a:xfrm>
            <a:off x="457201" y="4953000"/>
            <a:ext cx="4343400" cy="1569660"/>
          </a:xfrm>
          <a:prstGeom prst="rect">
            <a:avLst/>
          </a:prstGeom>
          <a:solidFill>
            <a:srgbClr val="FFD6E2"/>
          </a:solidFill>
        </p:spPr>
        <p:txBody>
          <a:bodyPr wrap="square" rtlCol="0">
            <a:spAutoFit/>
          </a:bodyPr>
          <a:lstStyle/>
          <a:p>
            <a:r>
              <a:rPr lang="en-US" dirty="0"/>
              <a:t>U</a:t>
            </a:r>
            <a:r>
              <a:rPr lang="en-US" dirty="0" smtClean="0"/>
              <a:t>se same sort of loop to process elements of an  </a:t>
            </a:r>
            <a:r>
              <a:rPr lang="en-US" dirty="0" err="1" smtClean="0">
                <a:solidFill>
                  <a:srgbClr val="800000"/>
                </a:solidFill>
              </a:rPr>
              <a:t>ArrayList</a:t>
            </a:r>
            <a:r>
              <a:rPr lang="en-US" dirty="0" smtClean="0">
                <a:solidFill>
                  <a:srgbClr val="800000"/>
                </a:solidFill>
              </a:rPr>
              <a:t> </a:t>
            </a:r>
            <a:r>
              <a:rPr lang="en-US" dirty="0" smtClean="0"/>
              <a:t>in the order in which they are in the </a:t>
            </a:r>
            <a:r>
              <a:rPr lang="en-US" dirty="0" err="1">
                <a:solidFill>
                  <a:srgbClr val="800000"/>
                </a:solidFill>
              </a:rPr>
              <a:t>ArrayList</a:t>
            </a:r>
            <a:r>
              <a:rPr lang="en-US" dirty="0">
                <a:solidFill>
                  <a:srgbClr val="800000"/>
                </a:solidFill>
              </a:rPr>
              <a:t> </a:t>
            </a:r>
            <a:r>
              <a:rPr lang="en-US" dirty="0" smtClean="0"/>
              <a:t>.</a:t>
            </a:r>
            <a:endParaRPr lang="en-US" dirty="0"/>
          </a:p>
        </p:txBody>
      </p:sp>
    </p:spTree>
    <p:extLst>
      <p:ext uri="{BB962C8B-B14F-4D97-AF65-F5344CB8AC3E}">
        <p14:creationId xmlns:p14="http://schemas.microsoft.com/office/powerpoint/2010/main" val="33650386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3400" y="6096000"/>
            <a:ext cx="4114800" cy="381000"/>
          </a:xfrm>
        </p:spPr>
        <p:txBody>
          <a:bodyPr/>
          <a:lstStyle/>
          <a:p>
            <a:r>
              <a:rPr lang="en-US" sz="2800" dirty="0" smtClean="0">
                <a:solidFill>
                  <a:srgbClr val="FF0000"/>
                </a:solidFill>
              </a:rPr>
              <a:t>Format of </a:t>
            </a:r>
            <a:r>
              <a:rPr lang="en-US" sz="2800" dirty="0" err="1" smtClean="0">
                <a:solidFill>
                  <a:srgbClr val="FF0000"/>
                </a:solidFill>
              </a:rPr>
              <a:t>ArrayList</a:t>
            </a:r>
            <a:r>
              <a:rPr lang="en-US" sz="2800" dirty="0" smtClean="0">
                <a:solidFill>
                  <a:srgbClr val="FF0000"/>
                </a:solidFill>
              </a:rPr>
              <a:t> object</a:t>
            </a:r>
            <a:endParaRPr lang="en-US" sz="2800" dirty="0">
              <a:solidFill>
                <a:srgbClr val="FF0000"/>
              </a:solidFill>
            </a:endParaRPr>
          </a:p>
        </p:txBody>
      </p:sp>
      <p:sp>
        <p:nvSpPr>
          <p:cNvPr id="3" name="Slide Number Placeholder 2"/>
          <p:cNvSpPr>
            <a:spLocks noGrp="1"/>
          </p:cNvSpPr>
          <p:nvPr>
            <p:ph type="sldNum" sz="quarter" idx="12"/>
          </p:nvPr>
        </p:nvSpPr>
        <p:spPr/>
        <p:txBody>
          <a:bodyPr/>
          <a:lstStyle/>
          <a:p>
            <a:pPr>
              <a:defRPr/>
            </a:pPr>
            <a:fld id="{805B8333-248A-F84E-944D-9812EFB1C372}" type="slidenum">
              <a:rPr lang="en-US" smtClean="0"/>
              <a:pPr>
                <a:defRPr/>
              </a:pPr>
              <a:t>16</a:t>
            </a:fld>
            <a:endParaRPr lang="en-US" dirty="0"/>
          </a:p>
        </p:txBody>
      </p:sp>
      <p:sp>
        <p:nvSpPr>
          <p:cNvPr id="4" name="TextBox 3"/>
          <p:cNvSpPr txBox="1"/>
          <p:nvPr/>
        </p:nvSpPr>
        <p:spPr>
          <a:xfrm>
            <a:off x="2788124" y="6015335"/>
            <a:ext cx="1390124" cy="461665"/>
          </a:xfrm>
          <a:prstGeom prst="rect">
            <a:avLst/>
          </a:prstGeom>
          <a:noFill/>
        </p:spPr>
        <p:txBody>
          <a:bodyPr wrap="none" rtlCol="0">
            <a:spAutoFit/>
          </a:bodyPr>
          <a:lstStyle/>
          <a:p>
            <a:pPr algn="ctr"/>
            <a:r>
              <a:rPr lang="en-US" dirty="0" err="1" smtClean="0"/>
              <a:t>ArrayList</a:t>
            </a:r>
            <a:endParaRPr lang="en-US" dirty="0"/>
          </a:p>
        </p:txBody>
      </p:sp>
      <p:sp>
        <p:nvSpPr>
          <p:cNvPr id="5" name="TextBox 4"/>
          <p:cNvSpPr txBox="1"/>
          <p:nvPr/>
        </p:nvSpPr>
        <p:spPr>
          <a:xfrm>
            <a:off x="2606885" y="5024735"/>
            <a:ext cx="1752599" cy="461665"/>
          </a:xfrm>
          <a:prstGeom prst="rect">
            <a:avLst/>
          </a:prstGeom>
          <a:noFill/>
        </p:spPr>
        <p:txBody>
          <a:bodyPr wrap="square" rtlCol="0">
            <a:spAutoFit/>
          </a:bodyPr>
          <a:lstStyle/>
          <a:p>
            <a:pPr algn="ctr"/>
            <a:r>
              <a:rPr lang="en-US" dirty="0" err="1" smtClean="0"/>
              <a:t>AbstractList</a:t>
            </a:r>
            <a:endParaRPr lang="en-US" dirty="0"/>
          </a:p>
        </p:txBody>
      </p:sp>
      <p:sp>
        <p:nvSpPr>
          <p:cNvPr id="6" name="TextBox 5"/>
          <p:cNvSpPr txBox="1"/>
          <p:nvPr/>
        </p:nvSpPr>
        <p:spPr>
          <a:xfrm>
            <a:off x="2228424" y="4105870"/>
            <a:ext cx="2509521" cy="461665"/>
          </a:xfrm>
          <a:prstGeom prst="rect">
            <a:avLst/>
          </a:prstGeom>
          <a:noFill/>
        </p:spPr>
        <p:txBody>
          <a:bodyPr wrap="none" rtlCol="0">
            <a:spAutoFit/>
          </a:bodyPr>
          <a:lstStyle/>
          <a:p>
            <a:pPr algn="ctr"/>
            <a:r>
              <a:rPr lang="en-US" dirty="0" err="1" smtClean="0"/>
              <a:t>AbstractCollection</a:t>
            </a:r>
            <a:endParaRPr lang="en-US" dirty="0"/>
          </a:p>
        </p:txBody>
      </p:sp>
      <p:sp>
        <p:nvSpPr>
          <p:cNvPr id="7" name="TextBox 6"/>
          <p:cNvSpPr txBox="1"/>
          <p:nvPr/>
        </p:nvSpPr>
        <p:spPr>
          <a:xfrm>
            <a:off x="2980483" y="3272135"/>
            <a:ext cx="1005403" cy="461665"/>
          </a:xfrm>
          <a:prstGeom prst="rect">
            <a:avLst/>
          </a:prstGeom>
          <a:noFill/>
        </p:spPr>
        <p:txBody>
          <a:bodyPr wrap="none" rtlCol="0">
            <a:spAutoFit/>
          </a:bodyPr>
          <a:lstStyle/>
          <a:p>
            <a:pPr algn="ctr"/>
            <a:r>
              <a:rPr lang="en-US" dirty="0" smtClean="0"/>
              <a:t>Object</a:t>
            </a:r>
            <a:endParaRPr lang="en-US" dirty="0"/>
          </a:p>
        </p:txBody>
      </p:sp>
      <p:sp>
        <p:nvSpPr>
          <p:cNvPr id="8" name="TextBox 7"/>
          <p:cNvSpPr txBox="1"/>
          <p:nvPr/>
        </p:nvSpPr>
        <p:spPr>
          <a:xfrm>
            <a:off x="4743024" y="5481935"/>
            <a:ext cx="671979" cy="461665"/>
          </a:xfrm>
          <a:prstGeom prst="rect">
            <a:avLst/>
          </a:prstGeom>
          <a:noFill/>
        </p:spPr>
        <p:txBody>
          <a:bodyPr wrap="none" rtlCol="0">
            <a:spAutoFit/>
          </a:bodyPr>
          <a:lstStyle/>
          <a:p>
            <a:r>
              <a:rPr lang="en-US" dirty="0" smtClean="0"/>
              <a:t>List</a:t>
            </a:r>
            <a:endParaRPr lang="en-US" dirty="0"/>
          </a:p>
        </p:txBody>
      </p:sp>
      <p:sp>
        <p:nvSpPr>
          <p:cNvPr id="9" name="TextBox 8"/>
          <p:cNvSpPr txBox="1"/>
          <p:nvPr/>
        </p:nvSpPr>
        <p:spPr>
          <a:xfrm>
            <a:off x="5428824" y="5024735"/>
            <a:ext cx="1466868" cy="461665"/>
          </a:xfrm>
          <a:prstGeom prst="rect">
            <a:avLst/>
          </a:prstGeom>
          <a:noFill/>
        </p:spPr>
        <p:txBody>
          <a:bodyPr wrap="none" rtlCol="0">
            <a:spAutoFit/>
          </a:bodyPr>
          <a:lstStyle/>
          <a:p>
            <a:r>
              <a:rPr lang="en-US" dirty="0" smtClean="0"/>
              <a:t>Collection</a:t>
            </a:r>
            <a:endParaRPr lang="en-US" dirty="0"/>
          </a:p>
        </p:txBody>
      </p:sp>
      <p:sp>
        <p:nvSpPr>
          <p:cNvPr id="10" name="TextBox 9"/>
          <p:cNvSpPr txBox="1"/>
          <p:nvPr/>
        </p:nvSpPr>
        <p:spPr>
          <a:xfrm>
            <a:off x="7181424" y="4415135"/>
            <a:ext cx="1124376" cy="461665"/>
          </a:xfrm>
          <a:prstGeom prst="rect">
            <a:avLst/>
          </a:prstGeom>
          <a:noFill/>
        </p:spPr>
        <p:txBody>
          <a:bodyPr wrap="none" rtlCol="0">
            <a:spAutoFit/>
          </a:bodyPr>
          <a:lstStyle/>
          <a:p>
            <a:r>
              <a:rPr lang="en-US" dirty="0" err="1" smtClean="0"/>
              <a:t>Iterable</a:t>
            </a:r>
            <a:endParaRPr lang="en-US" dirty="0"/>
          </a:p>
        </p:txBody>
      </p:sp>
      <p:cxnSp>
        <p:nvCxnSpPr>
          <p:cNvPr id="12" name="Straight Connector 11"/>
          <p:cNvCxnSpPr>
            <a:stCxn id="5" idx="2"/>
            <a:endCxn id="4" idx="0"/>
          </p:cNvCxnSpPr>
          <p:nvPr/>
        </p:nvCxnSpPr>
        <p:spPr bwMode="auto">
          <a:xfrm>
            <a:off x="3483185" y="5486400"/>
            <a:ext cx="1" cy="528935"/>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9" name="Straight Connector 18"/>
          <p:cNvCxnSpPr>
            <a:stCxn id="6" idx="2"/>
            <a:endCxn id="5" idx="0"/>
          </p:cNvCxnSpPr>
          <p:nvPr/>
        </p:nvCxnSpPr>
        <p:spPr bwMode="auto">
          <a:xfrm>
            <a:off x="3483185" y="4567535"/>
            <a:ext cx="0" cy="457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28" name="Straight Connector 27"/>
          <p:cNvCxnSpPr>
            <a:stCxn id="7" idx="2"/>
            <a:endCxn id="6" idx="0"/>
          </p:cNvCxnSpPr>
          <p:nvPr/>
        </p:nvCxnSpPr>
        <p:spPr bwMode="auto">
          <a:xfrm>
            <a:off x="3483185" y="3733800"/>
            <a:ext cx="0" cy="37207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 name="Straight Connector 30"/>
          <p:cNvCxnSpPr>
            <a:stCxn id="8" idx="2"/>
            <a:endCxn id="4" idx="3"/>
          </p:cNvCxnSpPr>
          <p:nvPr/>
        </p:nvCxnSpPr>
        <p:spPr bwMode="auto">
          <a:xfrm flipH="1">
            <a:off x="4178248" y="5943600"/>
            <a:ext cx="900766" cy="302568"/>
          </a:xfrm>
          <a:prstGeom prst="line">
            <a:avLst/>
          </a:prstGeom>
          <a:solidFill>
            <a:schemeClr val="accent1"/>
          </a:solidFill>
          <a:ln w="38100" cap="flat" cmpd="sng" algn="ctr">
            <a:solidFill>
              <a:srgbClr val="008000"/>
            </a:solidFill>
            <a:prstDash val="solid"/>
            <a:round/>
            <a:headEnd type="none" w="med" len="med"/>
            <a:tailEnd type="none" w="med" len="med"/>
          </a:ln>
          <a:effectLst/>
        </p:spPr>
      </p:cxnSp>
      <p:cxnSp>
        <p:nvCxnSpPr>
          <p:cNvPr id="40" name="Straight Connector 39"/>
          <p:cNvCxnSpPr>
            <a:stCxn id="9" idx="2"/>
            <a:endCxn id="8" idx="3"/>
          </p:cNvCxnSpPr>
          <p:nvPr/>
        </p:nvCxnSpPr>
        <p:spPr bwMode="auto">
          <a:xfrm flipH="1">
            <a:off x="5415003" y="5486400"/>
            <a:ext cx="747255" cy="226368"/>
          </a:xfrm>
          <a:prstGeom prst="line">
            <a:avLst/>
          </a:prstGeom>
          <a:solidFill>
            <a:schemeClr val="accent1"/>
          </a:solidFill>
          <a:ln w="38100" cap="flat" cmpd="sng" algn="ctr">
            <a:solidFill>
              <a:srgbClr val="008000"/>
            </a:solidFill>
            <a:prstDash val="solid"/>
            <a:round/>
            <a:headEnd type="none" w="med" len="med"/>
            <a:tailEnd type="none" w="med" len="med"/>
          </a:ln>
          <a:effectLst/>
        </p:spPr>
      </p:cxnSp>
      <p:cxnSp>
        <p:nvCxnSpPr>
          <p:cNvPr id="45" name="Straight Connector 44"/>
          <p:cNvCxnSpPr>
            <a:stCxn id="10" idx="2"/>
            <a:endCxn id="9" idx="3"/>
          </p:cNvCxnSpPr>
          <p:nvPr/>
        </p:nvCxnSpPr>
        <p:spPr bwMode="auto">
          <a:xfrm flipH="1">
            <a:off x="6895692" y="4876800"/>
            <a:ext cx="847920" cy="378768"/>
          </a:xfrm>
          <a:prstGeom prst="line">
            <a:avLst/>
          </a:prstGeom>
          <a:solidFill>
            <a:schemeClr val="accent1"/>
          </a:solidFill>
          <a:ln w="38100" cap="flat" cmpd="sng" algn="ctr">
            <a:solidFill>
              <a:srgbClr val="008000"/>
            </a:solidFill>
            <a:prstDash val="solid"/>
            <a:round/>
            <a:headEnd type="none" w="med" len="med"/>
            <a:tailEnd type="none" w="med" len="med"/>
          </a:ln>
          <a:effectLst/>
        </p:spPr>
      </p:cxnSp>
      <p:sp>
        <p:nvSpPr>
          <p:cNvPr id="48" name="TextBox 47"/>
          <p:cNvSpPr txBox="1"/>
          <p:nvPr/>
        </p:nvSpPr>
        <p:spPr>
          <a:xfrm>
            <a:off x="5428824" y="4186535"/>
            <a:ext cx="671979" cy="461665"/>
          </a:xfrm>
          <a:prstGeom prst="rect">
            <a:avLst/>
          </a:prstGeom>
          <a:noFill/>
        </p:spPr>
        <p:txBody>
          <a:bodyPr wrap="none" rtlCol="0">
            <a:spAutoFit/>
          </a:bodyPr>
          <a:lstStyle/>
          <a:p>
            <a:r>
              <a:rPr lang="en-US" dirty="0" smtClean="0"/>
              <a:t>List</a:t>
            </a:r>
            <a:endParaRPr lang="en-US" dirty="0"/>
          </a:p>
        </p:txBody>
      </p:sp>
      <p:cxnSp>
        <p:nvCxnSpPr>
          <p:cNvPr id="49" name="Straight Connector 48"/>
          <p:cNvCxnSpPr>
            <a:stCxn id="48" idx="2"/>
            <a:endCxn id="5" idx="3"/>
          </p:cNvCxnSpPr>
          <p:nvPr/>
        </p:nvCxnSpPr>
        <p:spPr bwMode="auto">
          <a:xfrm flipH="1">
            <a:off x="4359484" y="4648200"/>
            <a:ext cx="1405330" cy="607368"/>
          </a:xfrm>
          <a:prstGeom prst="line">
            <a:avLst/>
          </a:prstGeom>
          <a:solidFill>
            <a:schemeClr val="accent1"/>
          </a:solidFill>
          <a:ln w="38100" cap="flat" cmpd="sng" algn="ctr">
            <a:solidFill>
              <a:srgbClr val="FF0000"/>
            </a:solidFill>
            <a:prstDash val="solid"/>
            <a:round/>
            <a:headEnd type="none" w="med" len="med"/>
            <a:tailEnd type="none" w="med" len="med"/>
          </a:ln>
          <a:effectLst/>
        </p:spPr>
      </p:cxnSp>
      <p:sp>
        <p:nvSpPr>
          <p:cNvPr id="53" name="TextBox 52"/>
          <p:cNvSpPr txBox="1"/>
          <p:nvPr/>
        </p:nvSpPr>
        <p:spPr>
          <a:xfrm>
            <a:off x="5943600" y="3729335"/>
            <a:ext cx="1466868" cy="461665"/>
          </a:xfrm>
          <a:prstGeom prst="rect">
            <a:avLst/>
          </a:prstGeom>
          <a:noFill/>
        </p:spPr>
        <p:txBody>
          <a:bodyPr wrap="none" rtlCol="0">
            <a:spAutoFit/>
          </a:bodyPr>
          <a:lstStyle/>
          <a:p>
            <a:r>
              <a:rPr lang="en-US" dirty="0" smtClean="0"/>
              <a:t>Collection</a:t>
            </a:r>
            <a:endParaRPr lang="en-US" dirty="0"/>
          </a:p>
        </p:txBody>
      </p:sp>
      <p:sp>
        <p:nvSpPr>
          <p:cNvPr id="54" name="TextBox 53"/>
          <p:cNvSpPr txBox="1"/>
          <p:nvPr/>
        </p:nvSpPr>
        <p:spPr>
          <a:xfrm>
            <a:off x="7315200" y="3272135"/>
            <a:ext cx="1124376" cy="461665"/>
          </a:xfrm>
          <a:prstGeom prst="rect">
            <a:avLst/>
          </a:prstGeom>
          <a:noFill/>
        </p:spPr>
        <p:txBody>
          <a:bodyPr wrap="none" rtlCol="0">
            <a:spAutoFit/>
          </a:bodyPr>
          <a:lstStyle/>
          <a:p>
            <a:r>
              <a:rPr lang="en-US" dirty="0" err="1" smtClean="0"/>
              <a:t>Iterable</a:t>
            </a:r>
            <a:endParaRPr lang="en-US" dirty="0"/>
          </a:p>
        </p:txBody>
      </p:sp>
      <p:cxnSp>
        <p:nvCxnSpPr>
          <p:cNvPr id="55" name="Straight Connector 54"/>
          <p:cNvCxnSpPr>
            <a:stCxn id="53" idx="2"/>
            <a:endCxn id="48" idx="3"/>
          </p:cNvCxnSpPr>
          <p:nvPr/>
        </p:nvCxnSpPr>
        <p:spPr bwMode="auto">
          <a:xfrm flipH="1">
            <a:off x="6100803" y="4191000"/>
            <a:ext cx="576231" cy="226368"/>
          </a:xfrm>
          <a:prstGeom prst="line">
            <a:avLst/>
          </a:prstGeom>
          <a:solidFill>
            <a:schemeClr val="accent1"/>
          </a:solidFill>
          <a:ln w="38100" cap="flat" cmpd="sng" algn="ctr">
            <a:solidFill>
              <a:srgbClr val="FF0000"/>
            </a:solidFill>
            <a:prstDash val="solid"/>
            <a:round/>
            <a:headEnd type="none" w="med" len="med"/>
            <a:tailEnd type="none" w="med" len="med"/>
          </a:ln>
          <a:effectLst/>
        </p:spPr>
      </p:cxnSp>
      <p:cxnSp>
        <p:nvCxnSpPr>
          <p:cNvPr id="56" name="Straight Connector 55"/>
          <p:cNvCxnSpPr>
            <a:stCxn id="54" idx="2"/>
            <a:endCxn id="53" idx="3"/>
          </p:cNvCxnSpPr>
          <p:nvPr/>
        </p:nvCxnSpPr>
        <p:spPr bwMode="auto">
          <a:xfrm flipH="1">
            <a:off x="7410468" y="3733800"/>
            <a:ext cx="466920" cy="226368"/>
          </a:xfrm>
          <a:prstGeom prst="line">
            <a:avLst/>
          </a:prstGeom>
          <a:solidFill>
            <a:schemeClr val="accent1"/>
          </a:solidFill>
          <a:ln w="38100" cap="flat" cmpd="sng" algn="ctr">
            <a:solidFill>
              <a:srgbClr val="FF0000"/>
            </a:solidFill>
            <a:prstDash val="solid"/>
            <a:round/>
            <a:headEnd type="none" w="med" len="med"/>
            <a:tailEnd type="none" w="med" len="med"/>
          </a:ln>
          <a:effectLst/>
        </p:spPr>
      </p:cxnSp>
      <p:sp>
        <p:nvSpPr>
          <p:cNvPr id="58" name="TextBox 57"/>
          <p:cNvSpPr txBox="1"/>
          <p:nvPr/>
        </p:nvSpPr>
        <p:spPr>
          <a:xfrm>
            <a:off x="5124024" y="3195935"/>
            <a:ext cx="1466868" cy="461665"/>
          </a:xfrm>
          <a:prstGeom prst="rect">
            <a:avLst/>
          </a:prstGeom>
          <a:noFill/>
        </p:spPr>
        <p:txBody>
          <a:bodyPr wrap="none" rtlCol="0">
            <a:spAutoFit/>
          </a:bodyPr>
          <a:lstStyle/>
          <a:p>
            <a:r>
              <a:rPr lang="en-US" dirty="0" smtClean="0"/>
              <a:t>Collection</a:t>
            </a:r>
            <a:endParaRPr lang="en-US" dirty="0"/>
          </a:p>
        </p:txBody>
      </p:sp>
      <p:sp>
        <p:nvSpPr>
          <p:cNvPr id="59" name="TextBox 58"/>
          <p:cNvSpPr txBox="1"/>
          <p:nvPr/>
        </p:nvSpPr>
        <p:spPr>
          <a:xfrm>
            <a:off x="7010400" y="2433935"/>
            <a:ext cx="1124376" cy="461665"/>
          </a:xfrm>
          <a:prstGeom prst="rect">
            <a:avLst/>
          </a:prstGeom>
          <a:noFill/>
        </p:spPr>
        <p:txBody>
          <a:bodyPr wrap="none" rtlCol="0">
            <a:spAutoFit/>
          </a:bodyPr>
          <a:lstStyle/>
          <a:p>
            <a:r>
              <a:rPr lang="en-US" dirty="0" err="1" smtClean="0"/>
              <a:t>Iterable</a:t>
            </a:r>
            <a:endParaRPr lang="en-US" dirty="0"/>
          </a:p>
        </p:txBody>
      </p:sp>
      <p:cxnSp>
        <p:nvCxnSpPr>
          <p:cNvPr id="60" name="Straight Connector 59"/>
          <p:cNvCxnSpPr>
            <a:stCxn id="58" idx="2"/>
            <a:endCxn id="6" idx="3"/>
          </p:cNvCxnSpPr>
          <p:nvPr/>
        </p:nvCxnSpPr>
        <p:spPr bwMode="auto">
          <a:xfrm flipH="1">
            <a:off x="4737945" y="3657600"/>
            <a:ext cx="1119513" cy="679103"/>
          </a:xfrm>
          <a:prstGeom prst="line">
            <a:avLst/>
          </a:prstGeom>
          <a:solidFill>
            <a:schemeClr val="accent1"/>
          </a:solidFill>
          <a:ln w="38100" cap="flat" cmpd="sng" algn="ctr">
            <a:solidFill>
              <a:srgbClr val="3366FF"/>
            </a:solidFill>
            <a:prstDash val="solid"/>
            <a:round/>
            <a:headEnd type="none" w="med" len="med"/>
            <a:tailEnd type="none" w="med" len="med"/>
          </a:ln>
          <a:effectLst/>
        </p:spPr>
      </p:cxnSp>
      <p:cxnSp>
        <p:nvCxnSpPr>
          <p:cNvPr id="61" name="Straight Connector 60"/>
          <p:cNvCxnSpPr>
            <a:stCxn id="59" idx="2"/>
            <a:endCxn id="58" idx="3"/>
          </p:cNvCxnSpPr>
          <p:nvPr/>
        </p:nvCxnSpPr>
        <p:spPr bwMode="auto">
          <a:xfrm flipH="1">
            <a:off x="6590892" y="2895600"/>
            <a:ext cx="981696" cy="531168"/>
          </a:xfrm>
          <a:prstGeom prst="line">
            <a:avLst/>
          </a:prstGeom>
          <a:solidFill>
            <a:schemeClr val="accent1"/>
          </a:solidFill>
          <a:ln w="38100" cap="flat" cmpd="sng" algn="ctr">
            <a:solidFill>
              <a:srgbClr val="3366FF"/>
            </a:solidFill>
            <a:prstDash val="solid"/>
            <a:round/>
            <a:headEnd type="none" w="med" len="med"/>
            <a:tailEnd type="none" w="med" len="med"/>
          </a:ln>
          <a:effectLst/>
        </p:spPr>
      </p:cxnSp>
      <p:sp>
        <p:nvSpPr>
          <p:cNvPr id="103" name="TextBox 102"/>
          <p:cNvSpPr txBox="1"/>
          <p:nvPr/>
        </p:nvSpPr>
        <p:spPr>
          <a:xfrm>
            <a:off x="7010400" y="335340"/>
            <a:ext cx="1447800" cy="1569660"/>
          </a:xfrm>
          <a:prstGeom prst="rect">
            <a:avLst/>
          </a:prstGeom>
          <a:solidFill>
            <a:srgbClr val="FCFFE0"/>
          </a:solidFill>
        </p:spPr>
        <p:txBody>
          <a:bodyPr wrap="square" rtlCol="0">
            <a:spAutoFit/>
          </a:bodyPr>
          <a:lstStyle/>
          <a:p>
            <a:pPr algn="r"/>
            <a:r>
              <a:rPr lang="en-US" dirty="0" err="1" smtClean="0">
                <a:solidFill>
                  <a:srgbClr val="FF0000"/>
                </a:solidFill>
              </a:rPr>
              <a:t>Iterable</a:t>
            </a:r>
            <a:r>
              <a:rPr lang="en-US" dirty="0" smtClean="0">
                <a:solidFill>
                  <a:srgbClr val="FF0000"/>
                </a:solidFill>
              </a:rPr>
              <a:t> </a:t>
            </a:r>
            <a:r>
              <a:rPr lang="en-US" dirty="0" smtClean="0"/>
              <a:t>Not discussed today</a:t>
            </a:r>
            <a:endParaRPr lang="en-US" dirty="0"/>
          </a:p>
        </p:txBody>
      </p:sp>
      <p:sp>
        <p:nvSpPr>
          <p:cNvPr id="104" name="TextBox 103"/>
          <p:cNvSpPr txBox="1"/>
          <p:nvPr/>
        </p:nvSpPr>
        <p:spPr>
          <a:xfrm>
            <a:off x="304800" y="381000"/>
            <a:ext cx="6096000" cy="830997"/>
          </a:xfrm>
          <a:prstGeom prst="rect">
            <a:avLst/>
          </a:prstGeom>
          <a:noFill/>
        </p:spPr>
        <p:txBody>
          <a:bodyPr wrap="square" rtlCol="0">
            <a:spAutoFit/>
          </a:bodyPr>
          <a:lstStyle/>
          <a:p>
            <a:r>
              <a:rPr lang="en-US" dirty="0" smtClean="0">
                <a:solidFill>
                  <a:srgbClr val="FF0000"/>
                </a:solidFill>
              </a:rPr>
              <a:t>Interface Collection</a:t>
            </a:r>
            <a:r>
              <a:rPr lang="en-US" dirty="0" smtClean="0"/>
              <a:t>: abstract methods for dealing with a group of objects (</a:t>
            </a:r>
            <a:r>
              <a:rPr lang="en-US" dirty="0" smtClean="0">
                <a:solidFill>
                  <a:srgbClr val="008000"/>
                </a:solidFill>
              </a:rPr>
              <a:t>e.g. sets, lists</a:t>
            </a:r>
            <a:r>
              <a:rPr lang="en-US" dirty="0" smtClean="0"/>
              <a:t>)</a:t>
            </a:r>
            <a:endParaRPr lang="en-US" dirty="0"/>
          </a:p>
        </p:txBody>
      </p:sp>
      <p:sp>
        <p:nvSpPr>
          <p:cNvPr id="105" name="TextBox 104"/>
          <p:cNvSpPr txBox="1"/>
          <p:nvPr/>
        </p:nvSpPr>
        <p:spPr>
          <a:xfrm>
            <a:off x="304800" y="1466672"/>
            <a:ext cx="6400800" cy="1200328"/>
          </a:xfrm>
          <a:prstGeom prst="rect">
            <a:avLst/>
          </a:prstGeom>
          <a:noFill/>
        </p:spPr>
        <p:txBody>
          <a:bodyPr wrap="square" rtlCol="0">
            <a:spAutoFit/>
          </a:bodyPr>
          <a:lstStyle/>
          <a:p>
            <a:r>
              <a:rPr lang="en-US" dirty="0" smtClean="0">
                <a:solidFill>
                  <a:srgbClr val="FF0000"/>
                </a:solidFill>
              </a:rPr>
              <a:t>Abstract class </a:t>
            </a:r>
            <a:r>
              <a:rPr lang="en-US" dirty="0" err="1" smtClean="0">
                <a:solidFill>
                  <a:srgbClr val="FF0000"/>
                </a:solidFill>
              </a:rPr>
              <a:t>AbstractCollection</a:t>
            </a:r>
            <a:r>
              <a:rPr lang="en-US" dirty="0" smtClean="0"/>
              <a:t>: overrides some abstract methods with real methods to make it easier to fully implement </a:t>
            </a:r>
            <a:r>
              <a:rPr lang="en-US" dirty="0" smtClean="0">
                <a:solidFill>
                  <a:srgbClr val="800000"/>
                </a:solidFill>
              </a:rPr>
              <a:t>Collection</a:t>
            </a:r>
            <a:endParaRPr lang="en-US" dirty="0">
              <a:solidFill>
                <a:srgbClr val="800000"/>
              </a:solidFill>
            </a:endParaRPr>
          </a:p>
        </p:txBody>
      </p:sp>
      <p:sp>
        <p:nvSpPr>
          <p:cNvPr id="11" name="TextBox 10"/>
          <p:cNvSpPr txBox="1"/>
          <p:nvPr/>
        </p:nvSpPr>
        <p:spPr>
          <a:xfrm>
            <a:off x="457200" y="3200400"/>
            <a:ext cx="1676400" cy="1938992"/>
          </a:xfrm>
          <a:prstGeom prst="rect">
            <a:avLst/>
          </a:prstGeom>
          <a:solidFill>
            <a:schemeClr val="accent2">
              <a:lumMod val="20000"/>
              <a:lumOff val="80000"/>
            </a:schemeClr>
          </a:solidFill>
        </p:spPr>
        <p:txBody>
          <a:bodyPr wrap="square" rtlCol="0">
            <a:spAutoFit/>
          </a:bodyPr>
          <a:lstStyle/>
          <a:p>
            <a:r>
              <a:rPr lang="en-US" dirty="0" err="1" smtClean="0"/>
              <a:t>ArrayList</a:t>
            </a:r>
            <a:r>
              <a:rPr lang="en-US" dirty="0" smtClean="0"/>
              <a:t> implements 3 other interfaces, not shown</a:t>
            </a:r>
            <a:endParaRPr lang="en-US" dirty="0"/>
          </a:p>
        </p:txBody>
      </p:sp>
    </p:spTree>
    <p:extLst>
      <p:ext uri="{BB962C8B-B14F-4D97-AF65-F5344CB8AC3E}">
        <p14:creationId xmlns:p14="http://schemas.microsoft.com/office/powerpoint/2010/main" val="5462638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dissolve">
                                      <p:cBhvr>
                                        <p:cTn id="7" dur="5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3400" y="6096000"/>
            <a:ext cx="4114800" cy="381000"/>
          </a:xfrm>
        </p:spPr>
        <p:txBody>
          <a:bodyPr/>
          <a:lstStyle/>
          <a:p>
            <a:r>
              <a:rPr lang="en-US" sz="2800" dirty="0" smtClean="0">
                <a:solidFill>
                  <a:srgbClr val="FF0000"/>
                </a:solidFill>
              </a:rPr>
              <a:t>Hierarchy</a:t>
            </a:r>
            <a:r>
              <a:rPr lang="en-US" sz="2800" dirty="0" smtClean="0">
                <a:solidFill>
                  <a:srgbClr val="FF0000"/>
                </a:solidFill>
              </a:rPr>
              <a:t> </a:t>
            </a:r>
            <a:r>
              <a:rPr lang="en-US" sz="2800" dirty="0" smtClean="0">
                <a:solidFill>
                  <a:srgbClr val="FF0000"/>
                </a:solidFill>
              </a:rPr>
              <a:t>of </a:t>
            </a:r>
            <a:r>
              <a:rPr lang="en-US" sz="2800" dirty="0" err="1" smtClean="0">
                <a:solidFill>
                  <a:srgbClr val="FF0000"/>
                </a:solidFill>
              </a:rPr>
              <a:t>ArrayList</a:t>
            </a:r>
            <a:r>
              <a:rPr lang="en-US" sz="2800" dirty="0" smtClean="0">
                <a:solidFill>
                  <a:srgbClr val="FF0000"/>
                </a:solidFill>
              </a:rPr>
              <a:t> object</a:t>
            </a:r>
            <a:endParaRPr lang="en-US" sz="2800" dirty="0">
              <a:solidFill>
                <a:srgbClr val="FF0000"/>
              </a:solidFill>
            </a:endParaRPr>
          </a:p>
        </p:txBody>
      </p:sp>
      <p:sp>
        <p:nvSpPr>
          <p:cNvPr id="3" name="Slide Number Placeholder 2"/>
          <p:cNvSpPr>
            <a:spLocks noGrp="1"/>
          </p:cNvSpPr>
          <p:nvPr>
            <p:ph type="sldNum" sz="quarter" idx="12"/>
          </p:nvPr>
        </p:nvSpPr>
        <p:spPr/>
        <p:txBody>
          <a:bodyPr/>
          <a:lstStyle/>
          <a:p>
            <a:pPr>
              <a:defRPr/>
            </a:pPr>
            <a:fld id="{805B8333-248A-F84E-944D-9812EFB1C372}" type="slidenum">
              <a:rPr lang="en-US" smtClean="0"/>
              <a:pPr>
                <a:defRPr/>
              </a:pPr>
              <a:t>17</a:t>
            </a:fld>
            <a:endParaRPr lang="en-US" dirty="0"/>
          </a:p>
        </p:txBody>
      </p:sp>
      <p:sp>
        <p:nvSpPr>
          <p:cNvPr id="4" name="TextBox 3"/>
          <p:cNvSpPr txBox="1"/>
          <p:nvPr/>
        </p:nvSpPr>
        <p:spPr>
          <a:xfrm>
            <a:off x="2926979" y="6015335"/>
            <a:ext cx="1390124" cy="461665"/>
          </a:xfrm>
          <a:prstGeom prst="rect">
            <a:avLst/>
          </a:prstGeom>
          <a:noFill/>
        </p:spPr>
        <p:txBody>
          <a:bodyPr wrap="none" rtlCol="0">
            <a:spAutoFit/>
          </a:bodyPr>
          <a:lstStyle/>
          <a:p>
            <a:pPr algn="ctr"/>
            <a:r>
              <a:rPr lang="en-US" dirty="0" err="1" smtClean="0"/>
              <a:t>ArrayList</a:t>
            </a:r>
            <a:endParaRPr lang="en-US" dirty="0"/>
          </a:p>
        </p:txBody>
      </p:sp>
      <p:sp>
        <p:nvSpPr>
          <p:cNvPr id="5" name="TextBox 4"/>
          <p:cNvSpPr txBox="1"/>
          <p:nvPr/>
        </p:nvSpPr>
        <p:spPr>
          <a:xfrm>
            <a:off x="2745740" y="5024735"/>
            <a:ext cx="1752599" cy="461665"/>
          </a:xfrm>
          <a:prstGeom prst="rect">
            <a:avLst/>
          </a:prstGeom>
          <a:noFill/>
        </p:spPr>
        <p:txBody>
          <a:bodyPr wrap="square" rtlCol="0">
            <a:spAutoFit/>
          </a:bodyPr>
          <a:lstStyle/>
          <a:p>
            <a:pPr algn="ctr"/>
            <a:r>
              <a:rPr lang="en-US" dirty="0" err="1" smtClean="0"/>
              <a:t>AbstractList</a:t>
            </a:r>
            <a:endParaRPr lang="en-US" dirty="0"/>
          </a:p>
        </p:txBody>
      </p:sp>
      <p:sp>
        <p:nvSpPr>
          <p:cNvPr id="6" name="TextBox 5"/>
          <p:cNvSpPr txBox="1"/>
          <p:nvPr/>
        </p:nvSpPr>
        <p:spPr>
          <a:xfrm>
            <a:off x="2367279" y="4105870"/>
            <a:ext cx="2509521" cy="461665"/>
          </a:xfrm>
          <a:prstGeom prst="rect">
            <a:avLst/>
          </a:prstGeom>
          <a:noFill/>
        </p:spPr>
        <p:txBody>
          <a:bodyPr wrap="none" rtlCol="0">
            <a:spAutoFit/>
          </a:bodyPr>
          <a:lstStyle/>
          <a:p>
            <a:pPr algn="ctr"/>
            <a:r>
              <a:rPr lang="en-US" dirty="0" err="1" smtClean="0"/>
              <a:t>AbstractCollection</a:t>
            </a:r>
            <a:endParaRPr lang="en-US" dirty="0"/>
          </a:p>
        </p:txBody>
      </p:sp>
      <p:sp>
        <p:nvSpPr>
          <p:cNvPr id="7" name="TextBox 6"/>
          <p:cNvSpPr txBox="1"/>
          <p:nvPr/>
        </p:nvSpPr>
        <p:spPr>
          <a:xfrm>
            <a:off x="3119338" y="3272135"/>
            <a:ext cx="1005403" cy="461665"/>
          </a:xfrm>
          <a:prstGeom prst="rect">
            <a:avLst/>
          </a:prstGeom>
          <a:noFill/>
        </p:spPr>
        <p:txBody>
          <a:bodyPr wrap="none" rtlCol="0">
            <a:spAutoFit/>
          </a:bodyPr>
          <a:lstStyle/>
          <a:p>
            <a:pPr algn="ctr"/>
            <a:r>
              <a:rPr lang="en-US" dirty="0" smtClean="0"/>
              <a:t>Object</a:t>
            </a:r>
            <a:endParaRPr lang="en-US" dirty="0"/>
          </a:p>
        </p:txBody>
      </p:sp>
      <p:cxnSp>
        <p:nvCxnSpPr>
          <p:cNvPr id="12" name="Straight Connector 11"/>
          <p:cNvCxnSpPr>
            <a:stCxn id="5" idx="2"/>
            <a:endCxn id="4" idx="0"/>
          </p:cNvCxnSpPr>
          <p:nvPr/>
        </p:nvCxnSpPr>
        <p:spPr bwMode="auto">
          <a:xfrm>
            <a:off x="3622040" y="5486400"/>
            <a:ext cx="1" cy="528935"/>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9" name="Straight Connector 18"/>
          <p:cNvCxnSpPr>
            <a:stCxn id="6" idx="2"/>
            <a:endCxn id="5" idx="0"/>
          </p:cNvCxnSpPr>
          <p:nvPr/>
        </p:nvCxnSpPr>
        <p:spPr bwMode="auto">
          <a:xfrm>
            <a:off x="3622040" y="4567535"/>
            <a:ext cx="0" cy="457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28" name="Straight Connector 27"/>
          <p:cNvCxnSpPr>
            <a:stCxn id="7" idx="2"/>
            <a:endCxn id="6" idx="0"/>
          </p:cNvCxnSpPr>
          <p:nvPr/>
        </p:nvCxnSpPr>
        <p:spPr bwMode="auto">
          <a:xfrm>
            <a:off x="3622040" y="3733800"/>
            <a:ext cx="0" cy="372070"/>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8" name="TextBox 47"/>
          <p:cNvSpPr txBox="1"/>
          <p:nvPr/>
        </p:nvSpPr>
        <p:spPr>
          <a:xfrm>
            <a:off x="5500221" y="4262735"/>
            <a:ext cx="671979" cy="461665"/>
          </a:xfrm>
          <a:prstGeom prst="rect">
            <a:avLst/>
          </a:prstGeom>
          <a:noFill/>
        </p:spPr>
        <p:txBody>
          <a:bodyPr wrap="none" rtlCol="0">
            <a:spAutoFit/>
          </a:bodyPr>
          <a:lstStyle/>
          <a:p>
            <a:r>
              <a:rPr lang="en-US" dirty="0" smtClean="0"/>
              <a:t>List</a:t>
            </a:r>
            <a:endParaRPr lang="en-US" dirty="0"/>
          </a:p>
        </p:txBody>
      </p:sp>
      <p:cxnSp>
        <p:nvCxnSpPr>
          <p:cNvPr id="49" name="Straight Connector 48"/>
          <p:cNvCxnSpPr>
            <a:stCxn id="48" idx="2"/>
            <a:endCxn id="5" idx="3"/>
          </p:cNvCxnSpPr>
          <p:nvPr/>
        </p:nvCxnSpPr>
        <p:spPr bwMode="auto">
          <a:xfrm flipH="1">
            <a:off x="4498339" y="4724400"/>
            <a:ext cx="1337872" cy="531168"/>
          </a:xfrm>
          <a:prstGeom prst="line">
            <a:avLst/>
          </a:prstGeom>
          <a:solidFill>
            <a:schemeClr val="accent1"/>
          </a:solidFill>
          <a:ln w="38100" cap="flat" cmpd="sng" algn="ctr">
            <a:solidFill>
              <a:srgbClr val="FF0000"/>
            </a:solidFill>
            <a:prstDash val="solid"/>
            <a:round/>
            <a:headEnd type="none" w="med" len="med"/>
            <a:tailEnd type="none" w="med" len="med"/>
          </a:ln>
          <a:effectLst/>
        </p:spPr>
      </p:cxnSp>
      <p:sp>
        <p:nvSpPr>
          <p:cNvPr id="58" name="TextBox 57"/>
          <p:cNvSpPr txBox="1"/>
          <p:nvPr/>
        </p:nvSpPr>
        <p:spPr>
          <a:xfrm>
            <a:off x="5124024" y="3195935"/>
            <a:ext cx="1466868" cy="461665"/>
          </a:xfrm>
          <a:prstGeom prst="rect">
            <a:avLst/>
          </a:prstGeom>
          <a:noFill/>
        </p:spPr>
        <p:txBody>
          <a:bodyPr wrap="none" rtlCol="0">
            <a:spAutoFit/>
          </a:bodyPr>
          <a:lstStyle/>
          <a:p>
            <a:r>
              <a:rPr lang="en-US" dirty="0" smtClean="0"/>
              <a:t>Collection</a:t>
            </a:r>
            <a:endParaRPr lang="en-US" dirty="0"/>
          </a:p>
        </p:txBody>
      </p:sp>
      <p:sp>
        <p:nvSpPr>
          <p:cNvPr id="59" name="TextBox 58"/>
          <p:cNvSpPr txBox="1"/>
          <p:nvPr/>
        </p:nvSpPr>
        <p:spPr>
          <a:xfrm>
            <a:off x="7010400" y="2286000"/>
            <a:ext cx="1124376" cy="461665"/>
          </a:xfrm>
          <a:prstGeom prst="rect">
            <a:avLst/>
          </a:prstGeom>
          <a:noFill/>
        </p:spPr>
        <p:txBody>
          <a:bodyPr wrap="none" rtlCol="0">
            <a:spAutoFit/>
          </a:bodyPr>
          <a:lstStyle/>
          <a:p>
            <a:r>
              <a:rPr lang="en-US" dirty="0" err="1" smtClean="0"/>
              <a:t>Iterable</a:t>
            </a:r>
            <a:endParaRPr lang="en-US" dirty="0"/>
          </a:p>
        </p:txBody>
      </p:sp>
      <p:cxnSp>
        <p:nvCxnSpPr>
          <p:cNvPr id="60" name="Straight Connector 59"/>
          <p:cNvCxnSpPr>
            <a:stCxn id="58" idx="2"/>
            <a:endCxn id="6" idx="3"/>
          </p:cNvCxnSpPr>
          <p:nvPr/>
        </p:nvCxnSpPr>
        <p:spPr bwMode="auto">
          <a:xfrm flipH="1">
            <a:off x="4876800" y="3657600"/>
            <a:ext cx="980658" cy="679103"/>
          </a:xfrm>
          <a:prstGeom prst="line">
            <a:avLst/>
          </a:prstGeom>
          <a:solidFill>
            <a:schemeClr val="accent1"/>
          </a:solidFill>
          <a:ln w="38100" cap="flat" cmpd="sng" algn="ctr">
            <a:solidFill>
              <a:srgbClr val="3366FF"/>
            </a:solidFill>
            <a:prstDash val="solid"/>
            <a:round/>
            <a:headEnd type="none" w="med" len="med"/>
            <a:tailEnd type="none" w="med" len="med"/>
          </a:ln>
          <a:effectLst/>
        </p:spPr>
      </p:cxnSp>
      <p:cxnSp>
        <p:nvCxnSpPr>
          <p:cNvPr id="61" name="Straight Connector 60"/>
          <p:cNvCxnSpPr>
            <a:stCxn id="59" idx="2"/>
            <a:endCxn id="58" idx="3"/>
          </p:cNvCxnSpPr>
          <p:nvPr/>
        </p:nvCxnSpPr>
        <p:spPr bwMode="auto">
          <a:xfrm flipH="1">
            <a:off x="6590892" y="2747665"/>
            <a:ext cx="981696" cy="679103"/>
          </a:xfrm>
          <a:prstGeom prst="line">
            <a:avLst/>
          </a:prstGeom>
          <a:solidFill>
            <a:schemeClr val="accent1"/>
          </a:solidFill>
          <a:ln w="38100" cap="flat" cmpd="sng" algn="ctr">
            <a:solidFill>
              <a:srgbClr val="3366FF"/>
            </a:solidFill>
            <a:prstDash val="solid"/>
            <a:round/>
            <a:headEnd type="none" w="med" len="med"/>
            <a:tailEnd type="none" w="med" len="med"/>
          </a:ln>
          <a:effectLst/>
        </p:spPr>
      </p:cxnSp>
      <p:sp>
        <p:nvSpPr>
          <p:cNvPr id="103" name="TextBox 102"/>
          <p:cNvSpPr txBox="1"/>
          <p:nvPr/>
        </p:nvSpPr>
        <p:spPr>
          <a:xfrm>
            <a:off x="7010400" y="335340"/>
            <a:ext cx="1447800" cy="1569660"/>
          </a:xfrm>
          <a:prstGeom prst="rect">
            <a:avLst/>
          </a:prstGeom>
          <a:solidFill>
            <a:srgbClr val="FCFFE0"/>
          </a:solidFill>
        </p:spPr>
        <p:txBody>
          <a:bodyPr wrap="square" rtlCol="0">
            <a:spAutoFit/>
          </a:bodyPr>
          <a:lstStyle/>
          <a:p>
            <a:pPr algn="r"/>
            <a:r>
              <a:rPr lang="en-US" dirty="0" err="1" smtClean="0">
                <a:solidFill>
                  <a:srgbClr val="FF0000"/>
                </a:solidFill>
              </a:rPr>
              <a:t>Iterable</a:t>
            </a:r>
            <a:r>
              <a:rPr lang="en-US" dirty="0" smtClean="0">
                <a:solidFill>
                  <a:srgbClr val="FF0000"/>
                </a:solidFill>
              </a:rPr>
              <a:t> </a:t>
            </a:r>
            <a:r>
              <a:rPr lang="en-US" dirty="0" smtClean="0"/>
              <a:t>Not discussed today</a:t>
            </a:r>
            <a:endParaRPr lang="en-US" dirty="0"/>
          </a:p>
        </p:txBody>
      </p:sp>
      <p:sp>
        <p:nvSpPr>
          <p:cNvPr id="104" name="TextBox 103"/>
          <p:cNvSpPr txBox="1"/>
          <p:nvPr/>
        </p:nvSpPr>
        <p:spPr>
          <a:xfrm>
            <a:off x="304800" y="381000"/>
            <a:ext cx="6781800" cy="1200328"/>
          </a:xfrm>
          <a:prstGeom prst="rect">
            <a:avLst/>
          </a:prstGeom>
          <a:noFill/>
        </p:spPr>
        <p:txBody>
          <a:bodyPr wrap="square" rtlCol="0">
            <a:spAutoFit/>
          </a:bodyPr>
          <a:lstStyle/>
          <a:p>
            <a:r>
              <a:rPr lang="en-US" dirty="0" smtClean="0">
                <a:solidFill>
                  <a:srgbClr val="FF0000"/>
                </a:solidFill>
              </a:rPr>
              <a:t>Interface List</a:t>
            </a:r>
            <a:r>
              <a:rPr lang="en-US" dirty="0" smtClean="0"/>
              <a:t>: abstract methods for dealing with a list of objects (o</a:t>
            </a:r>
            <a:r>
              <a:rPr lang="en-US" sz="2800" baseline="-25000" dirty="0" smtClean="0"/>
              <a:t>0</a:t>
            </a:r>
            <a:r>
              <a:rPr lang="en-US" dirty="0" smtClean="0"/>
              <a:t>, …, o</a:t>
            </a:r>
            <a:r>
              <a:rPr lang="en-US" baseline="-25000" dirty="0" smtClean="0"/>
              <a:t>n-1</a:t>
            </a:r>
            <a:r>
              <a:rPr lang="en-US" dirty="0" smtClean="0"/>
              <a:t>). </a:t>
            </a:r>
            <a:r>
              <a:rPr lang="en-US" dirty="0" smtClean="0">
                <a:solidFill>
                  <a:srgbClr val="008000"/>
                </a:solidFill>
              </a:rPr>
              <a:t>Examples: </a:t>
            </a:r>
            <a:r>
              <a:rPr lang="en-US" dirty="0" err="1" smtClean="0">
                <a:solidFill>
                  <a:srgbClr val="008000"/>
                </a:solidFill>
              </a:rPr>
              <a:t>ArrayList</a:t>
            </a:r>
            <a:r>
              <a:rPr lang="en-US" dirty="0" smtClean="0">
                <a:solidFill>
                  <a:srgbClr val="008000"/>
                </a:solidFill>
              </a:rPr>
              <a:t>, </a:t>
            </a:r>
            <a:r>
              <a:rPr lang="en-US" dirty="0" err="1" smtClean="0">
                <a:solidFill>
                  <a:srgbClr val="008000"/>
                </a:solidFill>
              </a:rPr>
              <a:t>LinkedList</a:t>
            </a:r>
            <a:endParaRPr lang="en-US" dirty="0">
              <a:solidFill>
                <a:srgbClr val="008000"/>
              </a:solidFill>
            </a:endParaRPr>
          </a:p>
        </p:txBody>
      </p:sp>
      <p:sp>
        <p:nvSpPr>
          <p:cNvPr id="105" name="TextBox 104"/>
          <p:cNvSpPr txBox="1"/>
          <p:nvPr/>
        </p:nvSpPr>
        <p:spPr>
          <a:xfrm>
            <a:off x="304800" y="1466672"/>
            <a:ext cx="6400800" cy="1200328"/>
          </a:xfrm>
          <a:prstGeom prst="rect">
            <a:avLst/>
          </a:prstGeom>
          <a:noFill/>
        </p:spPr>
        <p:txBody>
          <a:bodyPr wrap="square" rtlCol="0">
            <a:spAutoFit/>
          </a:bodyPr>
          <a:lstStyle/>
          <a:p>
            <a:r>
              <a:rPr lang="en-US" dirty="0" smtClean="0">
                <a:solidFill>
                  <a:srgbClr val="FF0000"/>
                </a:solidFill>
              </a:rPr>
              <a:t>Abstract class </a:t>
            </a:r>
            <a:r>
              <a:rPr lang="en-US" dirty="0" err="1" smtClean="0">
                <a:solidFill>
                  <a:srgbClr val="FF0000"/>
                </a:solidFill>
              </a:rPr>
              <a:t>AbstractList</a:t>
            </a:r>
            <a:r>
              <a:rPr lang="en-US" dirty="0" smtClean="0"/>
              <a:t>: overrides some abstract methods with real methods to make it easier to fully implement </a:t>
            </a:r>
            <a:r>
              <a:rPr lang="en-US" dirty="0" smtClean="0">
                <a:solidFill>
                  <a:srgbClr val="800000"/>
                </a:solidFill>
              </a:rPr>
              <a:t>List</a:t>
            </a:r>
            <a:endParaRPr lang="en-US" dirty="0">
              <a:solidFill>
                <a:srgbClr val="800000"/>
              </a:solidFill>
            </a:endParaRPr>
          </a:p>
        </p:txBody>
      </p:sp>
      <p:sp>
        <p:nvSpPr>
          <p:cNvPr id="11" name="TextBox 10"/>
          <p:cNvSpPr txBox="1"/>
          <p:nvPr/>
        </p:nvSpPr>
        <p:spPr>
          <a:xfrm>
            <a:off x="304800" y="3048000"/>
            <a:ext cx="2038389" cy="2677656"/>
          </a:xfrm>
          <a:prstGeom prst="rect">
            <a:avLst/>
          </a:prstGeom>
          <a:solidFill>
            <a:srgbClr val="FFD6E2"/>
          </a:solidFill>
        </p:spPr>
        <p:txBody>
          <a:bodyPr wrap="square" rtlCol="0">
            <a:spAutoFit/>
          </a:bodyPr>
          <a:lstStyle/>
          <a:p>
            <a:r>
              <a:rPr lang="en-US" dirty="0" smtClean="0"/>
              <a:t>Homework: Look at API specifications and build diagram giving format of </a:t>
            </a:r>
            <a:r>
              <a:rPr lang="en-US" dirty="0" err="1" smtClean="0"/>
              <a:t>HashSet</a:t>
            </a:r>
            <a:endParaRPr lang="en-US" dirty="0"/>
          </a:p>
        </p:txBody>
      </p:sp>
    </p:spTree>
    <p:extLst>
      <p:ext uri="{BB962C8B-B14F-4D97-AF65-F5344CB8AC3E}">
        <p14:creationId xmlns:p14="http://schemas.microsoft.com/office/powerpoint/2010/main" val="41800377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dissolve">
                                      <p:cBhvr>
                                        <p:cTn id="7" dur="500"/>
                                        <p:tgtEl>
                                          <p:spTgt spid="10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dissolv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381000" y="228600"/>
            <a:ext cx="7924800" cy="533400"/>
          </a:xfrm>
        </p:spPr>
        <p:txBody>
          <a:bodyPr/>
          <a:lstStyle/>
          <a:p>
            <a:r>
              <a:rPr lang="en-US" sz="2800" b="1" dirty="0" smtClean="0">
                <a:solidFill>
                  <a:srgbClr val="FF0000"/>
                </a:solidFill>
                <a:latin typeface="Times" charset="0"/>
                <a:ea typeface="ＭＳ Ｐゴシック" charset="0"/>
                <a:cs typeface="ＭＳ Ｐゴシック" charset="0"/>
              </a:rPr>
              <a:t>Generics and Java’s Collection Classes</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18</a:t>
            </a:fld>
            <a:endParaRPr lang="en-US" sz="1400"/>
          </a:p>
        </p:txBody>
      </p:sp>
      <p:sp>
        <p:nvSpPr>
          <p:cNvPr id="11" name="TextBox 10"/>
          <p:cNvSpPr txBox="1"/>
          <p:nvPr/>
        </p:nvSpPr>
        <p:spPr>
          <a:xfrm>
            <a:off x="304800" y="685800"/>
            <a:ext cx="8229600" cy="3200876"/>
          </a:xfrm>
          <a:prstGeom prst="rect">
            <a:avLst/>
          </a:prstGeom>
          <a:noFill/>
        </p:spPr>
        <p:txBody>
          <a:bodyPr wrap="square" rtlCol="0">
            <a:spAutoFit/>
          </a:bodyPr>
          <a:lstStyle/>
          <a:p>
            <a:r>
              <a:rPr lang="en-US" dirty="0" err="1">
                <a:solidFill>
                  <a:srgbClr val="FF0000"/>
                </a:solidFill>
              </a:rPr>
              <a:t>ge·ner·ic</a:t>
            </a:r>
            <a:r>
              <a:rPr lang="en-US" dirty="0"/>
              <a:t> </a:t>
            </a:r>
            <a:r>
              <a:rPr lang="en-US" i="1" dirty="0"/>
              <a:t>adjective</a:t>
            </a:r>
            <a:r>
              <a:rPr lang="en-US" dirty="0"/>
              <a:t> \</a:t>
            </a:r>
            <a:r>
              <a:rPr lang="en-US" dirty="0" err="1"/>
              <a:t>jə</a:t>
            </a:r>
            <a:r>
              <a:rPr lang="en-US" dirty="0"/>
              <a:t>̇ˈ</a:t>
            </a:r>
            <a:r>
              <a:rPr lang="en-US" dirty="0" err="1"/>
              <a:t>nerik</a:t>
            </a:r>
            <a:r>
              <a:rPr lang="en-US" dirty="0"/>
              <a:t>, -</a:t>
            </a:r>
            <a:r>
              <a:rPr lang="en-US" dirty="0" err="1"/>
              <a:t>rēk</a:t>
            </a:r>
            <a:r>
              <a:rPr lang="en-US" dirty="0"/>
              <a:t>\</a:t>
            </a:r>
          </a:p>
          <a:p>
            <a:r>
              <a:rPr lang="en-US" dirty="0" smtClean="0"/>
              <a:t>relating </a:t>
            </a:r>
            <a:r>
              <a:rPr lang="en-US" dirty="0"/>
              <a:t>or applied to or descriptive of all members of a genus, species, class, or </a:t>
            </a:r>
            <a:r>
              <a:rPr lang="en-US" dirty="0" smtClean="0"/>
              <a:t>group: </a:t>
            </a:r>
            <a:r>
              <a:rPr lang="en-US" dirty="0"/>
              <a:t>common to or characteristic of a whole group or </a:t>
            </a:r>
            <a:r>
              <a:rPr lang="en-US" dirty="0" smtClean="0"/>
              <a:t>class: </a:t>
            </a:r>
            <a:r>
              <a:rPr lang="en-US" dirty="0"/>
              <a:t>typifying or </a:t>
            </a:r>
            <a:r>
              <a:rPr lang="en-US" dirty="0" smtClean="0"/>
              <a:t>subsuming: </a:t>
            </a:r>
            <a:r>
              <a:rPr lang="en-US" dirty="0"/>
              <a:t>not specific or </a:t>
            </a:r>
            <a:r>
              <a:rPr lang="en-US" dirty="0" smtClean="0"/>
              <a:t>individual.</a:t>
            </a:r>
            <a:endParaRPr lang="en-US" dirty="0">
              <a:solidFill>
                <a:srgbClr val="3366FF"/>
              </a:solidFill>
            </a:endParaRPr>
          </a:p>
          <a:p>
            <a:pPr>
              <a:spcBef>
                <a:spcPts val="1200"/>
              </a:spcBef>
            </a:pPr>
            <a:r>
              <a:rPr lang="en-US" dirty="0" smtClean="0">
                <a:solidFill>
                  <a:srgbClr val="3366FF"/>
                </a:solidFill>
              </a:rPr>
              <a:t>From Wikipedia: </a:t>
            </a:r>
            <a:r>
              <a:rPr lang="en-US" dirty="0">
                <a:solidFill>
                  <a:srgbClr val="FF0000"/>
                </a:solidFill>
                <a:latin typeface="Times New Roman"/>
                <a:cs typeface="Times New Roman"/>
              </a:rPr>
              <a:t>generic </a:t>
            </a:r>
            <a:r>
              <a:rPr lang="en-US" dirty="0" smtClean="0">
                <a:solidFill>
                  <a:srgbClr val="FF0000"/>
                </a:solidFill>
                <a:latin typeface="Times New Roman"/>
                <a:cs typeface="Times New Roman"/>
              </a:rPr>
              <a:t>programming</a:t>
            </a:r>
            <a:r>
              <a:rPr lang="en-US" dirty="0" smtClean="0">
                <a:latin typeface="Times New Roman"/>
                <a:cs typeface="Times New Roman"/>
              </a:rPr>
              <a:t>: a </a:t>
            </a:r>
            <a:r>
              <a:rPr lang="en-US" dirty="0">
                <a:latin typeface="Times New Roman"/>
                <a:cs typeface="Times New Roman"/>
              </a:rPr>
              <a:t>style </a:t>
            </a:r>
            <a:r>
              <a:rPr lang="en-US" dirty="0" smtClean="0">
                <a:latin typeface="Times New Roman"/>
                <a:cs typeface="Times New Roman"/>
              </a:rPr>
              <a:t>of computer programming in which algorithms are written in terms of to-be-specified-later types that are then </a:t>
            </a:r>
            <a:r>
              <a:rPr lang="en-US" i="1" dirty="0" smtClean="0">
                <a:latin typeface="Times New Roman"/>
                <a:cs typeface="Times New Roman"/>
              </a:rPr>
              <a:t>instantiated</a:t>
            </a:r>
            <a:r>
              <a:rPr lang="en-US" dirty="0" smtClean="0">
                <a:latin typeface="Times New Roman"/>
                <a:cs typeface="Times New Roman"/>
              </a:rPr>
              <a:t> when needed for </a:t>
            </a:r>
            <a:r>
              <a:rPr lang="en-US" dirty="0" smtClean="0">
                <a:solidFill>
                  <a:srgbClr val="800000"/>
                </a:solidFill>
                <a:latin typeface="Times New Roman"/>
                <a:cs typeface="Times New Roman"/>
              </a:rPr>
              <a:t>specific types provided as parameters</a:t>
            </a:r>
            <a:r>
              <a:rPr lang="en-US" dirty="0" smtClean="0">
                <a:latin typeface="Times New Roman"/>
                <a:cs typeface="Times New Roman"/>
              </a:rPr>
              <a:t>.</a:t>
            </a:r>
            <a:endParaRPr lang="en-US" dirty="0">
              <a:solidFill>
                <a:srgbClr val="3366FF"/>
              </a:solidFill>
              <a:latin typeface="Times New Roman"/>
              <a:cs typeface="Times New Roman"/>
            </a:endParaRPr>
          </a:p>
        </p:txBody>
      </p:sp>
      <p:sp>
        <p:nvSpPr>
          <p:cNvPr id="12" name="TextBox 11"/>
          <p:cNvSpPr txBox="1"/>
          <p:nvPr/>
        </p:nvSpPr>
        <p:spPr>
          <a:xfrm>
            <a:off x="304800" y="4114800"/>
            <a:ext cx="8153400" cy="2092881"/>
          </a:xfrm>
          <a:prstGeom prst="rect">
            <a:avLst/>
          </a:prstGeom>
          <a:noFill/>
        </p:spPr>
        <p:txBody>
          <a:bodyPr wrap="square" rtlCol="0">
            <a:spAutoFit/>
          </a:bodyPr>
          <a:lstStyle/>
          <a:p>
            <a:r>
              <a:rPr lang="en-US" dirty="0" smtClean="0">
                <a:solidFill>
                  <a:srgbClr val="0000FF"/>
                </a:solidFill>
              </a:rPr>
              <a:t>In</a:t>
            </a:r>
            <a:r>
              <a:rPr lang="en-US" dirty="0" smtClean="0">
                <a:solidFill>
                  <a:srgbClr val="3366FF"/>
                </a:solidFill>
              </a:rPr>
              <a:t> Java</a:t>
            </a:r>
            <a:r>
              <a:rPr lang="en-US" dirty="0">
                <a:solidFill>
                  <a:srgbClr val="800000"/>
                </a:solidFill>
              </a:rPr>
              <a:t>:</a:t>
            </a:r>
            <a:r>
              <a:rPr lang="en-US" dirty="0" smtClean="0">
                <a:solidFill>
                  <a:srgbClr val="800000"/>
                </a:solidFill>
              </a:rPr>
              <a:t> </a:t>
            </a:r>
            <a:r>
              <a:rPr lang="en-US" dirty="0" smtClean="0">
                <a:solidFill>
                  <a:srgbClr val="000000"/>
                </a:solidFill>
              </a:rPr>
              <a:t>Without generics, every </a:t>
            </a:r>
            <a:r>
              <a:rPr lang="en-US" dirty="0" err="1" smtClean="0">
                <a:solidFill>
                  <a:srgbClr val="800000"/>
                </a:solidFill>
              </a:rPr>
              <a:t>ArrayList</a:t>
            </a:r>
            <a:r>
              <a:rPr lang="en-US" dirty="0">
                <a:solidFill>
                  <a:srgbClr val="000000"/>
                </a:solidFill>
              </a:rPr>
              <a:t/>
            </a:r>
            <a:br>
              <a:rPr lang="en-US" dirty="0">
                <a:solidFill>
                  <a:srgbClr val="000000"/>
                </a:solidFill>
              </a:rPr>
            </a:br>
            <a:r>
              <a:rPr lang="en-US" dirty="0" smtClean="0">
                <a:solidFill>
                  <a:srgbClr val="000000"/>
                </a:solidFill>
              </a:rPr>
              <a:t>object contains a list of elements of class </a:t>
            </a:r>
            <a:r>
              <a:rPr lang="en-US" dirty="0" smtClean="0">
                <a:solidFill>
                  <a:srgbClr val="800000"/>
                </a:solidFill>
              </a:rPr>
              <a:t>Object</a:t>
            </a:r>
            <a:r>
              <a:rPr lang="en-US" dirty="0" smtClean="0">
                <a:solidFill>
                  <a:srgbClr val="000000"/>
                </a:solidFill>
              </a:rPr>
              <a:t>. Clumsy</a:t>
            </a:r>
          </a:p>
          <a:p>
            <a:pPr>
              <a:spcBef>
                <a:spcPts val="1200"/>
              </a:spcBef>
            </a:pPr>
            <a:r>
              <a:rPr lang="en-US" dirty="0" smtClean="0">
                <a:solidFill>
                  <a:srgbClr val="000000"/>
                </a:solidFill>
              </a:rPr>
              <a:t>With generics, we can have </a:t>
            </a:r>
            <a:r>
              <a:rPr lang="en-US" dirty="0" smtClean="0">
                <a:solidFill>
                  <a:srgbClr val="000000"/>
                </a:solidFill>
              </a:rPr>
              <a:t>an </a:t>
            </a:r>
            <a:r>
              <a:rPr lang="en-US" dirty="0" err="1" smtClean="0">
                <a:solidFill>
                  <a:srgbClr val="000000"/>
                </a:solidFill>
              </a:rPr>
              <a:t>ArrayList</a:t>
            </a:r>
            <a:r>
              <a:rPr lang="en-US" dirty="0" smtClean="0">
                <a:solidFill>
                  <a:srgbClr val="000000"/>
                </a:solidFill>
              </a:rPr>
              <a:t> </a:t>
            </a:r>
            <a:r>
              <a:rPr lang="en-US" dirty="0" smtClean="0">
                <a:solidFill>
                  <a:srgbClr val="000000"/>
                </a:solidFill>
              </a:rPr>
              <a:t>of </a:t>
            </a:r>
            <a:r>
              <a:rPr lang="en-US" dirty="0" smtClean="0">
                <a:solidFill>
                  <a:srgbClr val="800000"/>
                </a:solidFill>
              </a:rPr>
              <a:t>String</a:t>
            </a:r>
            <a:r>
              <a:rPr lang="en-US" dirty="0" smtClean="0">
                <a:solidFill>
                  <a:srgbClr val="000000"/>
                </a:solidFill>
              </a:rPr>
              <a:t>s, </a:t>
            </a:r>
            <a:r>
              <a:rPr lang="en-US" dirty="0" smtClean="0">
                <a:solidFill>
                  <a:srgbClr val="000000"/>
                </a:solidFill>
              </a:rPr>
              <a:t>an </a:t>
            </a:r>
            <a:r>
              <a:rPr lang="en-US" dirty="0" err="1" smtClean="0">
                <a:solidFill>
                  <a:srgbClr val="000000"/>
                </a:solidFill>
              </a:rPr>
              <a:t>ArrayList</a:t>
            </a:r>
            <a:r>
              <a:rPr lang="en-US" dirty="0" smtClean="0">
                <a:solidFill>
                  <a:srgbClr val="000000"/>
                </a:solidFill>
              </a:rPr>
              <a:t> </a:t>
            </a:r>
            <a:r>
              <a:rPr lang="en-US" dirty="0" smtClean="0">
                <a:solidFill>
                  <a:srgbClr val="000000"/>
                </a:solidFill>
              </a:rPr>
              <a:t>of </a:t>
            </a:r>
            <a:r>
              <a:rPr lang="en-US" dirty="0" smtClean="0">
                <a:solidFill>
                  <a:srgbClr val="800000"/>
                </a:solidFill>
              </a:rPr>
              <a:t>Integer</a:t>
            </a:r>
            <a:r>
              <a:rPr lang="en-US" dirty="0" smtClean="0">
                <a:solidFill>
                  <a:srgbClr val="000000"/>
                </a:solidFill>
              </a:rPr>
              <a:t>s, </a:t>
            </a:r>
            <a:r>
              <a:rPr lang="en-US" dirty="0" smtClean="0">
                <a:solidFill>
                  <a:srgbClr val="000000"/>
                </a:solidFill>
              </a:rPr>
              <a:t>an </a:t>
            </a:r>
            <a:r>
              <a:rPr lang="en-US" dirty="0" err="1" smtClean="0">
                <a:solidFill>
                  <a:srgbClr val="000000"/>
                </a:solidFill>
              </a:rPr>
              <a:t>ArrayList</a:t>
            </a:r>
            <a:r>
              <a:rPr lang="en-US" dirty="0" smtClean="0">
                <a:solidFill>
                  <a:srgbClr val="000000"/>
                </a:solidFill>
              </a:rPr>
              <a:t> </a:t>
            </a:r>
            <a:r>
              <a:rPr lang="en-US" dirty="0" smtClean="0">
                <a:solidFill>
                  <a:srgbClr val="000000"/>
                </a:solidFill>
              </a:rPr>
              <a:t>of </a:t>
            </a:r>
            <a:r>
              <a:rPr lang="en-US" dirty="0" smtClean="0">
                <a:solidFill>
                  <a:srgbClr val="800000"/>
                </a:solidFill>
              </a:rPr>
              <a:t>Gene</a:t>
            </a:r>
            <a:r>
              <a:rPr lang="en-US" dirty="0" smtClean="0">
                <a:solidFill>
                  <a:srgbClr val="000000"/>
                </a:solidFill>
              </a:rPr>
              <a:t>s.</a:t>
            </a:r>
            <a:r>
              <a:rPr lang="en-US" dirty="0" smtClean="0"/>
              <a:t>  </a:t>
            </a:r>
            <a:r>
              <a:rPr lang="en-US" dirty="0" smtClean="0">
                <a:solidFill>
                  <a:srgbClr val="008000"/>
                </a:solidFill>
              </a:rPr>
              <a:t>Simplifies programming, guards against some errors</a:t>
            </a:r>
            <a:endParaRPr lang="en-US" dirty="0">
              <a:solidFill>
                <a:srgbClr val="008000"/>
              </a:solidFill>
            </a:endParaRPr>
          </a:p>
        </p:txBody>
      </p:sp>
      <p:sp>
        <p:nvSpPr>
          <p:cNvPr id="2" name="TextBox 1"/>
          <p:cNvSpPr txBox="1"/>
          <p:nvPr/>
        </p:nvSpPr>
        <p:spPr>
          <a:xfrm>
            <a:off x="6096000" y="3581400"/>
            <a:ext cx="2090085" cy="461665"/>
          </a:xfrm>
          <a:prstGeom prst="rect">
            <a:avLst/>
          </a:prstGeom>
          <a:solidFill>
            <a:srgbClr val="FFE1E9"/>
          </a:solidFill>
        </p:spPr>
        <p:txBody>
          <a:bodyPr wrap="none" rtlCol="0">
            <a:spAutoFit/>
          </a:bodyPr>
          <a:lstStyle/>
          <a:p>
            <a:r>
              <a:rPr lang="en-US" dirty="0" smtClean="0"/>
              <a:t>Read carefully!</a:t>
            </a:r>
            <a:endParaRPr lang="en-US" dirty="0"/>
          </a:p>
        </p:txBody>
      </p:sp>
    </p:spTree>
    <p:extLst>
      <p:ext uri="{BB962C8B-B14F-4D97-AF65-F5344CB8AC3E}">
        <p14:creationId xmlns:p14="http://schemas.microsoft.com/office/powerpoint/2010/main" val="8031258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228600" y="152400"/>
            <a:ext cx="8610600" cy="533400"/>
          </a:xfrm>
        </p:spPr>
        <p:txBody>
          <a:bodyPr/>
          <a:lstStyle/>
          <a:p>
            <a:r>
              <a:rPr lang="en-US" sz="2800" b="1" dirty="0" smtClean="0">
                <a:solidFill>
                  <a:srgbClr val="FF0000"/>
                </a:solidFill>
                <a:latin typeface="Times" charset="0"/>
                <a:ea typeface="ＭＳ Ｐゴシック" charset="0"/>
                <a:cs typeface="ＭＳ Ｐゴシック" charset="0"/>
              </a:rPr>
              <a:t>Generics: say we want an </a:t>
            </a:r>
            <a:r>
              <a:rPr lang="en-US" sz="2800" dirty="0" err="1">
                <a:solidFill>
                  <a:srgbClr val="800000"/>
                </a:solidFill>
              </a:rPr>
              <a:t>ArrayList</a:t>
            </a:r>
            <a:r>
              <a:rPr lang="en-US" sz="2800" dirty="0">
                <a:solidFill>
                  <a:srgbClr val="800000"/>
                </a:solidFill>
              </a:rPr>
              <a:t> </a:t>
            </a:r>
            <a:r>
              <a:rPr lang="en-US" sz="2800" b="1" dirty="0" smtClean="0">
                <a:solidFill>
                  <a:srgbClr val="FF0000"/>
                </a:solidFill>
                <a:latin typeface="Times" charset="0"/>
                <a:ea typeface="ＭＳ Ｐゴシック" charset="0"/>
                <a:cs typeface="ＭＳ Ｐゴシック" charset="0"/>
              </a:rPr>
              <a:t>of only one class</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19</a:t>
            </a:fld>
            <a:endParaRPr lang="en-US" sz="1400"/>
          </a:p>
        </p:txBody>
      </p:sp>
      <p:sp>
        <p:nvSpPr>
          <p:cNvPr id="14" name="TextBox 13"/>
          <p:cNvSpPr txBox="1"/>
          <p:nvPr/>
        </p:nvSpPr>
        <p:spPr>
          <a:xfrm>
            <a:off x="304800" y="838200"/>
            <a:ext cx="7620000" cy="1354217"/>
          </a:xfrm>
          <a:prstGeom prst="rect">
            <a:avLst/>
          </a:prstGeom>
          <a:noFill/>
        </p:spPr>
        <p:txBody>
          <a:bodyPr wrap="square" rtlCol="0">
            <a:spAutoFit/>
          </a:bodyPr>
          <a:lstStyle/>
          <a:p>
            <a:r>
              <a:rPr lang="en-US" dirty="0" smtClean="0">
                <a:solidFill>
                  <a:srgbClr val="800000"/>
                </a:solidFill>
              </a:rPr>
              <a:t>API specs: </a:t>
            </a:r>
            <a:r>
              <a:rPr lang="en-US" dirty="0" err="1">
                <a:solidFill>
                  <a:srgbClr val="800000"/>
                </a:solidFill>
              </a:rPr>
              <a:t>ArrayList</a:t>
            </a:r>
            <a:r>
              <a:rPr lang="en-US" dirty="0">
                <a:solidFill>
                  <a:srgbClr val="800000"/>
                </a:solidFill>
              </a:rPr>
              <a:t> declared </a:t>
            </a:r>
            <a:r>
              <a:rPr lang="en-US" dirty="0" smtClean="0">
                <a:solidFill>
                  <a:srgbClr val="800000"/>
                </a:solidFill>
              </a:rPr>
              <a:t>like this:</a:t>
            </a:r>
          </a:p>
          <a:p>
            <a:pPr>
              <a:spcBef>
                <a:spcPts val="1200"/>
              </a:spcBef>
            </a:pPr>
            <a:r>
              <a:rPr lang="en-US" b="1" dirty="0"/>
              <a:t>public</a:t>
            </a:r>
            <a:r>
              <a:rPr lang="en-US" dirty="0"/>
              <a:t> </a:t>
            </a:r>
            <a:r>
              <a:rPr lang="en-US" b="1" dirty="0"/>
              <a:t>class</a:t>
            </a:r>
            <a:r>
              <a:rPr lang="en-US" dirty="0"/>
              <a:t> </a:t>
            </a:r>
            <a:r>
              <a:rPr lang="en-US" dirty="0" err="1">
                <a:solidFill>
                  <a:srgbClr val="800000"/>
                </a:solidFill>
              </a:rPr>
              <a:t>ArrayList</a:t>
            </a:r>
            <a:r>
              <a:rPr lang="en-US" dirty="0">
                <a:solidFill>
                  <a:srgbClr val="800000"/>
                </a:solidFill>
              </a:rPr>
              <a:t> </a:t>
            </a:r>
            <a:r>
              <a:rPr lang="en-US" dirty="0" smtClean="0"/>
              <a:t>&lt;</a:t>
            </a:r>
            <a:r>
              <a:rPr lang="en-US" dirty="0"/>
              <a:t>E</a:t>
            </a:r>
            <a:r>
              <a:rPr lang="en-US" dirty="0" smtClean="0"/>
              <a:t>&gt;</a:t>
            </a:r>
            <a:r>
              <a:rPr lang="en-US" dirty="0"/>
              <a:t> </a:t>
            </a:r>
            <a:r>
              <a:rPr lang="en-US" b="1" dirty="0" smtClean="0"/>
              <a:t>extends</a:t>
            </a:r>
            <a:r>
              <a:rPr lang="en-US" dirty="0" smtClean="0"/>
              <a:t> </a:t>
            </a:r>
            <a:r>
              <a:rPr lang="en-US" dirty="0" err="1" smtClean="0"/>
              <a:t>AbstractList</a:t>
            </a:r>
            <a:r>
              <a:rPr lang="en-US" dirty="0" smtClean="0"/>
              <a:t>&lt;E&gt;</a:t>
            </a:r>
            <a:br>
              <a:rPr lang="en-US" dirty="0" smtClean="0"/>
            </a:br>
            <a:r>
              <a:rPr lang="en-US" dirty="0" smtClean="0"/>
              <a:t>                                       </a:t>
            </a:r>
            <a:r>
              <a:rPr lang="en-US" b="1" dirty="0" smtClean="0"/>
              <a:t>implements</a:t>
            </a:r>
            <a:r>
              <a:rPr lang="en-US" dirty="0"/>
              <a:t> </a:t>
            </a:r>
            <a:r>
              <a:rPr lang="en-US" dirty="0" smtClean="0"/>
              <a:t>List&lt;E&gt; … { … }</a:t>
            </a:r>
            <a:endParaRPr lang="en-US" dirty="0">
              <a:solidFill>
                <a:srgbClr val="008000"/>
              </a:solidFill>
            </a:endParaRPr>
          </a:p>
        </p:txBody>
      </p:sp>
      <p:grpSp>
        <p:nvGrpSpPr>
          <p:cNvPr id="15" name="Group 14"/>
          <p:cNvGrpSpPr/>
          <p:nvPr/>
        </p:nvGrpSpPr>
        <p:grpSpPr>
          <a:xfrm>
            <a:off x="304800" y="1752600"/>
            <a:ext cx="7465806" cy="1592997"/>
            <a:chOff x="304800" y="1752600"/>
            <a:chExt cx="7465806" cy="1592997"/>
          </a:xfrm>
        </p:grpSpPr>
        <p:sp>
          <p:nvSpPr>
            <p:cNvPr id="6" name="TextBox 5"/>
            <p:cNvSpPr txBox="1"/>
            <p:nvPr/>
          </p:nvSpPr>
          <p:spPr>
            <a:xfrm>
              <a:off x="304800" y="2514600"/>
              <a:ext cx="7465806" cy="830997"/>
            </a:xfrm>
            <a:prstGeom prst="rect">
              <a:avLst/>
            </a:prstGeom>
            <a:noFill/>
          </p:spPr>
          <p:txBody>
            <a:bodyPr wrap="none" rtlCol="0">
              <a:spAutoFit/>
            </a:bodyPr>
            <a:lstStyle/>
            <a:p>
              <a:r>
                <a:rPr lang="en-US" dirty="0" smtClean="0">
                  <a:solidFill>
                    <a:srgbClr val="3366FF"/>
                  </a:solidFill>
                </a:rPr>
                <a:t>Means:</a:t>
              </a:r>
            </a:p>
            <a:p>
              <a:r>
                <a:rPr lang="en-US" dirty="0">
                  <a:solidFill>
                    <a:srgbClr val="3366FF"/>
                  </a:solidFill>
                </a:rPr>
                <a:t>C</a:t>
              </a:r>
              <a:r>
                <a:rPr lang="en-US" dirty="0" smtClean="0">
                  <a:solidFill>
                    <a:srgbClr val="3366FF"/>
                  </a:solidFill>
                </a:rPr>
                <a:t>an create </a:t>
              </a:r>
              <a:r>
                <a:rPr lang="en-US" dirty="0" err="1" smtClean="0">
                  <a:solidFill>
                    <a:srgbClr val="3366FF"/>
                  </a:solidFill>
                </a:rPr>
                <a:t>ArrayList</a:t>
              </a:r>
              <a:r>
                <a:rPr lang="en-US" dirty="0" smtClean="0">
                  <a:solidFill>
                    <a:srgbClr val="3366FF"/>
                  </a:solidFill>
                </a:rPr>
                <a:t> </a:t>
              </a:r>
              <a:r>
                <a:rPr lang="en-US" dirty="0" smtClean="0">
                  <a:solidFill>
                    <a:srgbClr val="3366FF"/>
                  </a:solidFill>
                </a:rPr>
                <a:t>specialized to certain class of objects:</a:t>
              </a:r>
              <a:endParaRPr lang="en-US" dirty="0">
                <a:solidFill>
                  <a:srgbClr val="3366FF"/>
                </a:solidFill>
              </a:endParaRPr>
            </a:p>
          </p:txBody>
        </p:sp>
        <p:cxnSp>
          <p:nvCxnSpPr>
            <p:cNvPr id="5" name="Straight Connector 4"/>
            <p:cNvCxnSpPr/>
            <p:nvPr/>
          </p:nvCxnSpPr>
          <p:spPr bwMode="auto">
            <a:xfrm flipV="1">
              <a:off x="1371600" y="1752600"/>
              <a:ext cx="2133600" cy="1066800"/>
            </a:xfrm>
            <a:prstGeom prst="line">
              <a:avLst/>
            </a:prstGeom>
            <a:solidFill>
              <a:schemeClr val="accent1"/>
            </a:solidFill>
            <a:ln w="28575" cap="flat" cmpd="sng" algn="ctr">
              <a:solidFill>
                <a:srgbClr val="800000"/>
              </a:solidFill>
              <a:prstDash val="solid"/>
              <a:round/>
              <a:headEnd type="none" w="med" len="med"/>
              <a:tailEnd type="none" w="med" len="med"/>
            </a:ln>
            <a:effectLst/>
          </p:spPr>
        </p:cxnSp>
        <p:cxnSp>
          <p:nvCxnSpPr>
            <p:cNvPr id="24" name="Straight Connector 23"/>
            <p:cNvCxnSpPr/>
            <p:nvPr/>
          </p:nvCxnSpPr>
          <p:spPr bwMode="auto">
            <a:xfrm>
              <a:off x="3124200" y="1752600"/>
              <a:ext cx="609600" cy="0"/>
            </a:xfrm>
            <a:prstGeom prst="line">
              <a:avLst/>
            </a:prstGeom>
            <a:solidFill>
              <a:schemeClr val="accent1"/>
            </a:solidFill>
            <a:ln w="28575" cap="flat" cmpd="sng" algn="ctr">
              <a:solidFill>
                <a:srgbClr val="800000"/>
              </a:solidFill>
              <a:prstDash val="solid"/>
              <a:round/>
              <a:headEnd type="none" w="med" len="med"/>
              <a:tailEnd type="none" w="med" len="med"/>
            </a:ln>
            <a:effectLst/>
          </p:spPr>
        </p:cxnSp>
      </p:grpSp>
      <p:sp>
        <p:nvSpPr>
          <p:cNvPr id="16" name="TextBox 15"/>
          <p:cNvSpPr txBox="1"/>
          <p:nvPr/>
        </p:nvSpPr>
        <p:spPr>
          <a:xfrm>
            <a:off x="381000" y="4800600"/>
            <a:ext cx="2218276" cy="1354217"/>
          </a:xfrm>
          <a:prstGeom prst="rect">
            <a:avLst/>
          </a:prstGeom>
          <a:solidFill>
            <a:srgbClr val="FCFFE0"/>
          </a:solidFill>
        </p:spPr>
        <p:txBody>
          <a:bodyPr wrap="none" rtlCol="0">
            <a:spAutoFit/>
          </a:bodyPr>
          <a:lstStyle/>
          <a:p>
            <a:r>
              <a:rPr lang="en-US" dirty="0" err="1"/>
              <a:t>v</a:t>
            </a:r>
            <a:r>
              <a:rPr lang="en-US" dirty="0" err="1" smtClean="0"/>
              <a:t>s.add</a:t>
            </a:r>
            <a:r>
              <a:rPr lang="en-US" dirty="0" smtClean="0"/>
              <a:t>(3);</a:t>
            </a:r>
          </a:p>
          <a:p>
            <a:pPr>
              <a:spcBef>
                <a:spcPts val="600"/>
              </a:spcBef>
            </a:pPr>
            <a:r>
              <a:rPr lang="en-US" dirty="0" err="1" smtClean="0"/>
              <a:t>vi.add</a:t>
            </a:r>
            <a:r>
              <a:rPr lang="en-US" dirty="0" smtClean="0"/>
              <a:t>(“</a:t>
            </a:r>
            <a:r>
              <a:rPr lang="en-US" dirty="0" err="1" smtClean="0"/>
              <a:t>abc</a:t>
            </a:r>
            <a:r>
              <a:rPr lang="en-US" dirty="0" smtClean="0"/>
              <a:t>”);</a:t>
            </a:r>
          </a:p>
          <a:p>
            <a:pPr>
              <a:spcBef>
                <a:spcPts val="600"/>
              </a:spcBef>
            </a:pPr>
            <a:r>
              <a:rPr lang="en-US" dirty="0" smtClean="0"/>
              <a:t>These are illegal</a:t>
            </a:r>
            <a:endParaRPr lang="en-US" dirty="0"/>
          </a:p>
        </p:txBody>
      </p:sp>
      <p:grpSp>
        <p:nvGrpSpPr>
          <p:cNvPr id="18" name="Group 17"/>
          <p:cNvGrpSpPr/>
          <p:nvPr/>
        </p:nvGrpSpPr>
        <p:grpSpPr>
          <a:xfrm>
            <a:off x="3276600" y="4800600"/>
            <a:ext cx="4489747" cy="1440597"/>
            <a:chOff x="3276600" y="4876800"/>
            <a:chExt cx="4489747" cy="1440597"/>
          </a:xfrm>
        </p:grpSpPr>
        <p:sp>
          <p:nvSpPr>
            <p:cNvPr id="31" name="TextBox 30"/>
            <p:cNvSpPr txBox="1"/>
            <p:nvPr/>
          </p:nvSpPr>
          <p:spPr>
            <a:xfrm>
              <a:off x="3276600" y="4876800"/>
              <a:ext cx="2956609" cy="461665"/>
            </a:xfrm>
            <a:prstGeom prst="rect">
              <a:avLst/>
            </a:prstGeom>
            <a:solidFill>
              <a:srgbClr val="FCFFE0"/>
            </a:solidFill>
          </p:spPr>
          <p:txBody>
            <a:bodyPr wrap="none" rtlCol="0">
              <a:spAutoFit/>
            </a:bodyPr>
            <a:lstStyle/>
            <a:p>
              <a:r>
                <a:rPr lang="en-US" b="1" dirty="0" err="1" smtClean="0"/>
                <a:t>int</a:t>
              </a:r>
              <a:r>
                <a:rPr lang="en-US" dirty="0" smtClean="0"/>
                <a:t> n= </a:t>
              </a:r>
              <a:r>
                <a:rPr lang="en-US" dirty="0" err="1" smtClean="0"/>
                <a:t>vs.get</a:t>
              </a:r>
              <a:r>
                <a:rPr lang="en-US" dirty="0" smtClean="0"/>
                <a:t>(0).size();</a:t>
              </a:r>
            </a:p>
          </p:txBody>
        </p:sp>
        <p:sp>
          <p:nvSpPr>
            <p:cNvPr id="17" name="TextBox 16"/>
            <p:cNvSpPr txBox="1"/>
            <p:nvPr/>
          </p:nvSpPr>
          <p:spPr>
            <a:xfrm>
              <a:off x="4495800" y="5486400"/>
              <a:ext cx="3270547" cy="830997"/>
            </a:xfrm>
            <a:prstGeom prst="rect">
              <a:avLst/>
            </a:prstGeom>
            <a:solidFill>
              <a:srgbClr val="E5F9FF"/>
            </a:solidFill>
          </p:spPr>
          <p:txBody>
            <a:bodyPr wrap="none" rtlCol="0">
              <a:spAutoFit/>
            </a:bodyPr>
            <a:lstStyle/>
            <a:p>
              <a:r>
                <a:rPr lang="en-US" dirty="0" err="1">
                  <a:solidFill>
                    <a:srgbClr val="800000"/>
                  </a:solidFill>
                </a:rPr>
                <a:t>v</a:t>
              </a:r>
              <a:r>
                <a:rPr lang="en-US" dirty="0" err="1" smtClean="0">
                  <a:solidFill>
                    <a:srgbClr val="800000"/>
                  </a:solidFill>
                </a:rPr>
                <a:t>s.get</a:t>
              </a:r>
              <a:r>
                <a:rPr lang="en-US" dirty="0" smtClean="0">
                  <a:solidFill>
                    <a:srgbClr val="800000"/>
                  </a:solidFill>
                </a:rPr>
                <a:t>(0)</a:t>
              </a:r>
              <a:r>
                <a:rPr lang="en-US" dirty="0" smtClean="0"/>
                <a:t> has type </a:t>
              </a:r>
              <a:r>
                <a:rPr lang="en-US" dirty="0" smtClean="0">
                  <a:solidFill>
                    <a:srgbClr val="800000"/>
                  </a:solidFill>
                </a:rPr>
                <a:t>String</a:t>
              </a:r>
              <a:endParaRPr lang="en-US" dirty="0" smtClean="0"/>
            </a:p>
            <a:p>
              <a:r>
                <a:rPr lang="en-US" dirty="0" smtClean="0"/>
                <a:t>No need to cast</a:t>
              </a:r>
              <a:endParaRPr lang="en-US" dirty="0"/>
            </a:p>
          </p:txBody>
        </p:sp>
      </p:grpSp>
      <p:grpSp>
        <p:nvGrpSpPr>
          <p:cNvPr id="29" name="Group 28"/>
          <p:cNvGrpSpPr/>
          <p:nvPr/>
        </p:nvGrpSpPr>
        <p:grpSpPr>
          <a:xfrm>
            <a:off x="304800" y="3276600"/>
            <a:ext cx="8693306" cy="1212741"/>
            <a:chOff x="304800" y="3276600"/>
            <a:chExt cx="8693306" cy="1212741"/>
          </a:xfrm>
        </p:grpSpPr>
        <p:sp>
          <p:nvSpPr>
            <p:cNvPr id="2" name="TextBox 1"/>
            <p:cNvSpPr txBox="1"/>
            <p:nvPr/>
          </p:nvSpPr>
          <p:spPr>
            <a:xfrm>
              <a:off x="304800" y="3581400"/>
              <a:ext cx="8693306" cy="907941"/>
            </a:xfrm>
            <a:prstGeom prst="rect">
              <a:avLst/>
            </a:prstGeom>
            <a:noFill/>
          </p:spPr>
          <p:txBody>
            <a:bodyPr wrap="none" rtlCol="0">
              <a:spAutoFit/>
            </a:bodyPr>
            <a:lstStyle/>
            <a:p>
              <a:r>
                <a:rPr lang="en-US" dirty="0" err="1">
                  <a:solidFill>
                    <a:srgbClr val="800000"/>
                  </a:solidFill>
                </a:rPr>
                <a:t>ArrayList</a:t>
              </a:r>
              <a:r>
                <a:rPr lang="en-US" dirty="0">
                  <a:solidFill>
                    <a:srgbClr val="800000"/>
                  </a:solidFill>
                </a:rPr>
                <a:t> &lt;</a:t>
              </a:r>
              <a:r>
                <a:rPr lang="en-US" dirty="0" smtClean="0">
                  <a:solidFill>
                    <a:srgbClr val="800000"/>
                  </a:solidFill>
                </a:rPr>
                <a:t>String&gt;  </a:t>
              </a:r>
              <a:r>
                <a:rPr lang="en-US" dirty="0" err="1" smtClean="0">
                  <a:solidFill>
                    <a:srgbClr val="800000"/>
                  </a:solidFill>
                </a:rPr>
                <a:t>vs</a:t>
              </a:r>
              <a:r>
                <a:rPr lang="en-US" dirty="0" smtClean="0">
                  <a:solidFill>
                    <a:srgbClr val="800000"/>
                  </a:solidFill>
                </a:rPr>
                <a:t>= </a:t>
              </a:r>
              <a:r>
                <a:rPr lang="en-US" b="1" dirty="0" smtClean="0">
                  <a:solidFill>
                    <a:srgbClr val="800000"/>
                  </a:solidFill>
                </a:rPr>
                <a:t>new</a:t>
              </a:r>
              <a:r>
                <a:rPr lang="en-US" dirty="0" smtClean="0">
                  <a:solidFill>
                    <a:srgbClr val="800000"/>
                  </a:solidFill>
                </a:rPr>
                <a:t> </a:t>
              </a:r>
              <a:r>
                <a:rPr lang="en-US" dirty="0" err="1">
                  <a:solidFill>
                    <a:srgbClr val="800000"/>
                  </a:solidFill>
                </a:rPr>
                <a:t>ArrayList</a:t>
              </a:r>
              <a:r>
                <a:rPr lang="en-US" dirty="0">
                  <a:solidFill>
                    <a:srgbClr val="800000"/>
                  </a:solidFill>
                </a:rPr>
                <a:t> &lt;</a:t>
              </a:r>
              <a:r>
                <a:rPr lang="en-US" dirty="0" smtClean="0">
                  <a:solidFill>
                    <a:srgbClr val="800000"/>
                  </a:solidFill>
                </a:rPr>
                <a:t>String&gt;();  </a:t>
              </a:r>
              <a:r>
                <a:rPr lang="en-US" dirty="0" smtClean="0">
                  <a:solidFill>
                    <a:srgbClr val="008000"/>
                  </a:solidFill>
                </a:rPr>
                <a:t>//only Strings</a:t>
              </a:r>
            </a:p>
            <a:p>
              <a:pPr>
                <a:spcBef>
                  <a:spcPts val="600"/>
                </a:spcBef>
              </a:pPr>
              <a:r>
                <a:rPr lang="en-US" dirty="0" err="1">
                  <a:solidFill>
                    <a:srgbClr val="800000"/>
                  </a:solidFill>
                </a:rPr>
                <a:t>ArrayList</a:t>
              </a:r>
              <a:r>
                <a:rPr lang="en-US" dirty="0">
                  <a:solidFill>
                    <a:srgbClr val="800000"/>
                  </a:solidFill>
                </a:rPr>
                <a:t> &lt;</a:t>
              </a:r>
              <a:r>
                <a:rPr lang="en-US" dirty="0" smtClean="0">
                  <a:solidFill>
                    <a:srgbClr val="800000"/>
                  </a:solidFill>
                </a:rPr>
                <a:t>Integer&gt; vi= </a:t>
              </a:r>
              <a:r>
                <a:rPr lang="en-US" b="1" dirty="0" smtClean="0">
                  <a:solidFill>
                    <a:srgbClr val="800000"/>
                  </a:solidFill>
                </a:rPr>
                <a:t>new</a:t>
              </a:r>
              <a:r>
                <a:rPr lang="en-US" dirty="0" smtClean="0">
                  <a:solidFill>
                    <a:srgbClr val="800000"/>
                  </a:solidFill>
                </a:rPr>
                <a:t> </a:t>
              </a:r>
              <a:r>
                <a:rPr lang="en-US" dirty="0" err="1">
                  <a:solidFill>
                    <a:srgbClr val="800000"/>
                  </a:solidFill>
                </a:rPr>
                <a:t>ArrayList</a:t>
              </a:r>
              <a:r>
                <a:rPr lang="en-US" dirty="0">
                  <a:solidFill>
                    <a:srgbClr val="800000"/>
                  </a:solidFill>
                </a:rPr>
                <a:t> &lt;</a:t>
              </a:r>
              <a:r>
                <a:rPr lang="en-US" dirty="0" smtClean="0">
                  <a:solidFill>
                    <a:srgbClr val="800000"/>
                  </a:solidFill>
                </a:rPr>
                <a:t>Integer&gt;(); </a:t>
              </a:r>
              <a:r>
                <a:rPr lang="en-US" dirty="0" smtClean="0">
                  <a:solidFill>
                    <a:srgbClr val="008000"/>
                  </a:solidFill>
                </a:rPr>
                <a:t>//only Integers</a:t>
              </a:r>
              <a:endParaRPr lang="en-US" dirty="0">
                <a:solidFill>
                  <a:srgbClr val="008000"/>
                </a:solidFill>
              </a:endParaRPr>
            </a:p>
          </p:txBody>
        </p:sp>
        <p:cxnSp>
          <p:nvCxnSpPr>
            <p:cNvPr id="35" name="Straight Connector 34"/>
            <p:cNvCxnSpPr/>
            <p:nvPr/>
          </p:nvCxnSpPr>
          <p:spPr bwMode="auto">
            <a:xfrm>
              <a:off x="1828800" y="3657600"/>
              <a:ext cx="838200" cy="0"/>
            </a:xfrm>
            <a:prstGeom prst="line">
              <a:avLst/>
            </a:prstGeom>
            <a:solidFill>
              <a:schemeClr val="accent1"/>
            </a:solidFill>
            <a:ln w="28575" cap="flat" cmpd="sng" algn="ctr">
              <a:solidFill>
                <a:srgbClr val="800000"/>
              </a:solidFill>
              <a:prstDash val="solid"/>
              <a:round/>
              <a:headEnd type="none" w="med" len="med"/>
              <a:tailEnd type="none" w="med" len="med"/>
            </a:ln>
            <a:effectLst/>
          </p:spPr>
        </p:cxnSp>
        <p:cxnSp>
          <p:nvCxnSpPr>
            <p:cNvPr id="37" name="Straight Connector 36"/>
            <p:cNvCxnSpPr/>
            <p:nvPr/>
          </p:nvCxnSpPr>
          <p:spPr bwMode="auto">
            <a:xfrm flipV="1">
              <a:off x="2362200" y="3276600"/>
              <a:ext cx="3733800" cy="381000"/>
            </a:xfrm>
            <a:prstGeom prst="line">
              <a:avLst/>
            </a:prstGeom>
            <a:solidFill>
              <a:schemeClr val="accent1"/>
            </a:solidFill>
            <a:ln w="28575" cap="flat" cmpd="sng" algn="ctr">
              <a:solidFill>
                <a:srgbClr val="800000"/>
              </a:solidFill>
              <a:prstDash val="solid"/>
              <a:round/>
              <a:headEnd type="none" w="med" len="med"/>
              <a:tailEnd type="none" w="med" len="med"/>
            </a:ln>
            <a:effectLst/>
          </p:spPr>
        </p:cxnSp>
        <p:cxnSp>
          <p:nvCxnSpPr>
            <p:cNvPr id="41" name="Straight Connector 40"/>
            <p:cNvCxnSpPr/>
            <p:nvPr/>
          </p:nvCxnSpPr>
          <p:spPr bwMode="auto">
            <a:xfrm>
              <a:off x="5334000" y="3657600"/>
              <a:ext cx="838200" cy="0"/>
            </a:xfrm>
            <a:prstGeom prst="line">
              <a:avLst/>
            </a:prstGeom>
            <a:solidFill>
              <a:schemeClr val="accent1"/>
            </a:solidFill>
            <a:ln w="28575" cap="flat" cmpd="sng" algn="ctr">
              <a:solidFill>
                <a:srgbClr val="800000"/>
              </a:solidFill>
              <a:prstDash val="solid"/>
              <a:round/>
              <a:headEnd type="none" w="med" len="med"/>
              <a:tailEnd type="none" w="med" len="med"/>
            </a:ln>
            <a:effectLst/>
          </p:spPr>
        </p:cxnSp>
        <p:cxnSp>
          <p:nvCxnSpPr>
            <p:cNvPr id="42" name="Straight Connector 41"/>
            <p:cNvCxnSpPr/>
            <p:nvPr/>
          </p:nvCxnSpPr>
          <p:spPr bwMode="auto">
            <a:xfrm flipV="1">
              <a:off x="5562600" y="3276600"/>
              <a:ext cx="533400" cy="381000"/>
            </a:xfrm>
            <a:prstGeom prst="line">
              <a:avLst/>
            </a:prstGeom>
            <a:solidFill>
              <a:schemeClr val="accent1"/>
            </a:solidFill>
            <a:ln w="28575" cap="flat" cmpd="sng" algn="ctr">
              <a:solidFill>
                <a:srgbClr val="800000"/>
              </a:solidFill>
              <a:prstDash val="solid"/>
              <a:round/>
              <a:headEnd type="none" w="med" len="med"/>
              <a:tailEnd type="none" w="med" len="med"/>
            </a:ln>
            <a:effectLst/>
          </p:spPr>
        </p:cxnSp>
      </p:grpSp>
    </p:spTree>
    <p:extLst>
      <p:ext uri="{BB962C8B-B14F-4D97-AF65-F5344CB8AC3E}">
        <p14:creationId xmlns:p14="http://schemas.microsoft.com/office/powerpoint/2010/main" val="42723104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29"/>
                                        </p:tgtEl>
                                        <p:attrNameLst>
                                          <p:attrName>style.visibility</p:attrName>
                                        </p:attrNameLst>
                                      </p:cBhvr>
                                      <p:to>
                                        <p:strVal val="visible"/>
                                      </p:to>
                                    </p:set>
                                    <p:animEffect transition="in" filter="dissolve">
                                      <p:cBhvr>
                                        <p:cTn id="11" dur="500"/>
                                        <p:tgtEl>
                                          <p:spTgt spid="29"/>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8" fill="hold" grpId="0" nodeType="click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additive="base">
                                        <p:cTn id="16" dur="500" fill="hold"/>
                                        <p:tgtEl>
                                          <p:spTgt spid="16"/>
                                        </p:tgtEl>
                                        <p:attrNameLst>
                                          <p:attrName>ppt_x</p:attrName>
                                        </p:attrNameLst>
                                      </p:cBhvr>
                                      <p:tavLst>
                                        <p:tav tm="0">
                                          <p:val>
                                            <p:strVal val="0-#ppt_w/2"/>
                                          </p:val>
                                        </p:tav>
                                        <p:tav tm="100000">
                                          <p:val>
                                            <p:strVal val="#ppt_x"/>
                                          </p:val>
                                        </p:tav>
                                      </p:tavLst>
                                    </p:anim>
                                    <p:anim calcmode="lin" valueType="num">
                                      <p:cBhvr additive="base">
                                        <p:cTn id="17"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8"/>
                                        </p:tgtEl>
                                        <p:attrNameLst>
                                          <p:attrName>style.visibility</p:attrName>
                                        </p:attrNameLst>
                                      </p:cBhvr>
                                      <p:to>
                                        <p:strVal val="visible"/>
                                      </p:to>
                                    </p:set>
                                    <p:anim calcmode="lin" valueType="num">
                                      <p:cBhvr additive="base">
                                        <p:cTn id="22" dur="500" fill="hold"/>
                                        <p:tgtEl>
                                          <p:spTgt spid="18"/>
                                        </p:tgtEl>
                                        <p:attrNameLst>
                                          <p:attrName>ppt_x</p:attrName>
                                        </p:attrNameLst>
                                      </p:cBhvr>
                                      <p:tavLst>
                                        <p:tav tm="0">
                                          <p:val>
                                            <p:strVal val="#ppt_x"/>
                                          </p:val>
                                        </p:tav>
                                        <p:tav tm="100000">
                                          <p:val>
                                            <p:strVal val="#ppt_x"/>
                                          </p:val>
                                        </p:tav>
                                      </p:tavLst>
                                    </p:anim>
                                    <p:anim calcmode="lin" valueType="num">
                                      <p:cBhvr additive="base">
                                        <p:cTn id="2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381000" y="304800"/>
            <a:ext cx="7924800" cy="533400"/>
          </a:xfrm>
        </p:spPr>
        <p:txBody>
          <a:bodyPr/>
          <a:lstStyle/>
          <a:p>
            <a:r>
              <a:rPr lang="en-US" sz="2800" b="1" dirty="0" smtClean="0">
                <a:solidFill>
                  <a:srgbClr val="800000"/>
                </a:solidFill>
                <a:latin typeface="Times" charset="0"/>
                <a:ea typeface="ＭＳ Ｐゴシック" charset="0"/>
                <a:cs typeface="ＭＳ Ｐゴシック" charset="0"/>
              </a:rPr>
              <a:t>How to use previous methods in A2</a:t>
            </a:r>
            <a:endParaRPr lang="en-US" sz="2800" b="1" dirty="0">
              <a:solidFill>
                <a:srgbClr val="80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2</a:t>
            </a:fld>
            <a:endParaRPr lang="en-US" sz="1400"/>
          </a:p>
        </p:txBody>
      </p:sp>
      <p:sp>
        <p:nvSpPr>
          <p:cNvPr id="11" name="TextBox 10"/>
          <p:cNvSpPr txBox="1"/>
          <p:nvPr/>
        </p:nvSpPr>
        <p:spPr>
          <a:xfrm>
            <a:off x="304800" y="914400"/>
            <a:ext cx="8229600" cy="461665"/>
          </a:xfrm>
          <a:prstGeom prst="rect">
            <a:avLst/>
          </a:prstGeom>
          <a:noFill/>
        </p:spPr>
        <p:txBody>
          <a:bodyPr wrap="square" rtlCol="0">
            <a:spAutoFit/>
          </a:bodyPr>
          <a:lstStyle/>
          <a:p>
            <a:r>
              <a:rPr lang="en-US" dirty="0" smtClean="0"/>
              <a:t>The A2 handout contained this:</a:t>
            </a:r>
          </a:p>
        </p:txBody>
      </p:sp>
      <p:sp>
        <p:nvSpPr>
          <p:cNvPr id="12" name="TextBox 11"/>
          <p:cNvSpPr txBox="1"/>
          <p:nvPr/>
        </p:nvSpPr>
        <p:spPr>
          <a:xfrm>
            <a:off x="304800" y="3276600"/>
            <a:ext cx="8153400" cy="461665"/>
          </a:xfrm>
          <a:prstGeom prst="rect">
            <a:avLst/>
          </a:prstGeom>
          <a:noFill/>
        </p:spPr>
        <p:txBody>
          <a:bodyPr wrap="square" rtlCol="0">
            <a:spAutoFit/>
          </a:bodyPr>
          <a:lstStyle/>
          <a:p>
            <a:pPr algn="ctr"/>
            <a:r>
              <a:rPr lang="en-US" dirty="0" smtClean="0">
                <a:solidFill>
                  <a:srgbClr val="0000FF"/>
                </a:solidFill>
              </a:rPr>
              <a:t>Did you read that? Think about it? Attempt it?</a:t>
            </a:r>
            <a:endParaRPr lang="en-US" dirty="0">
              <a:solidFill>
                <a:srgbClr val="008000"/>
              </a:solidFill>
            </a:endParaRPr>
          </a:p>
        </p:txBody>
      </p:sp>
      <p:sp>
        <p:nvSpPr>
          <p:cNvPr id="2" name="Rectangle 1"/>
          <p:cNvSpPr/>
          <p:nvPr/>
        </p:nvSpPr>
        <p:spPr>
          <a:xfrm>
            <a:off x="838200" y="1351509"/>
            <a:ext cx="7239000" cy="1569660"/>
          </a:xfrm>
          <a:prstGeom prst="rect">
            <a:avLst/>
          </a:prstGeom>
        </p:spPr>
        <p:txBody>
          <a:bodyPr wrap="square">
            <a:spAutoFit/>
          </a:bodyPr>
          <a:lstStyle/>
          <a:p>
            <a:r>
              <a:rPr lang="en-US" b="1" dirty="0"/>
              <a:t>Further guidelines and instructions!</a:t>
            </a:r>
          </a:p>
          <a:p>
            <a:r>
              <a:rPr lang="en-US" dirty="0" smtClean="0"/>
              <a:t>“Note </a:t>
            </a:r>
            <a:r>
              <a:rPr lang="en-US" dirty="0"/>
              <a:t>that some methods that you have to write </a:t>
            </a:r>
            <a:r>
              <a:rPr lang="en-US" dirty="0" smtClean="0"/>
              <a:t>…. </a:t>
            </a:r>
            <a:r>
              <a:rPr lang="en-US" dirty="0">
                <a:solidFill>
                  <a:srgbClr val="FF0000"/>
                </a:solidFill>
              </a:rPr>
              <a:t>Also, in writing methods 4..7, writing them in terms of calls</a:t>
            </a:r>
          </a:p>
          <a:p>
            <a:r>
              <a:rPr lang="en-US" dirty="0">
                <a:solidFill>
                  <a:srgbClr val="FF0000"/>
                </a:solidFill>
              </a:rPr>
              <a:t>on previously written methods may save you time</a:t>
            </a:r>
            <a:r>
              <a:rPr lang="en-US" dirty="0" smtClean="0"/>
              <a:t>.”</a:t>
            </a:r>
            <a:endParaRPr lang="en-US" dirty="0"/>
          </a:p>
        </p:txBody>
      </p:sp>
      <p:sp>
        <p:nvSpPr>
          <p:cNvPr id="3" name="TextBox 2"/>
          <p:cNvSpPr txBox="1"/>
          <p:nvPr/>
        </p:nvSpPr>
        <p:spPr>
          <a:xfrm>
            <a:off x="990600" y="4114800"/>
            <a:ext cx="7879080" cy="1200328"/>
          </a:xfrm>
          <a:prstGeom prst="rect">
            <a:avLst/>
          </a:prstGeom>
          <a:noFill/>
        </p:spPr>
        <p:txBody>
          <a:bodyPr wrap="none" rtlCol="0">
            <a:spAutoFit/>
          </a:bodyPr>
          <a:lstStyle/>
          <a:p>
            <a:r>
              <a:rPr lang="en-US" dirty="0" smtClean="0">
                <a:solidFill>
                  <a:srgbClr val="800000"/>
                </a:solidFill>
              </a:rPr>
              <a:t>A lesson in:</a:t>
            </a:r>
          </a:p>
          <a:p>
            <a:pPr marL="457200" indent="-457200">
              <a:buAutoNum type="arabicPeriod"/>
            </a:pPr>
            <a:r>
              <a:rPr lang="en-US" dirty="0" smtClean="0">
                <a:solidFill>
                  <a:srgbClr val="800000"/>
                </a:solidFill>
              </a:rPr>
              <a:t>Reading carefully, wisely.</a:t>
            </a:r>
          </a:p>
          <a:p>
            <a:pPr marL="457200" indent="-457200">
              <a:buAutoNum type="arabicPeriod"/>
            </a:pPr>
            <a:r>
              <a:rPr lang="en-US" dirty="0" smtClean="0">
                <a:solidFill>
                  <a:srgbClr val="800000"/>
                </a:solidFill>
              </a:rPr>
              <a:t>Thinking about what methods do, visualizing what they do.</a:t>
            </a:r>
            <a:endParaRPr lang="en-US" dirty="0">
              <a:solidFill>
                <a:srgbClr val="800000"/>
              </a:solidFill>
            </a:endParaRPr>
          </a:p>
        </p:txBody>
      </p:sp>
    </p:spTree>
    <p:extLst>
      <p:ext uri="{BB962C8B-B14F-4D97-AF65-F5344CB8AC3E}">
        <p14:creationId xmlns:p14="http://schemas.microsoft.com/office/powerpoint/2010/main" val="12067337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381000" y="228600"/>
            <a:ext cx="8458200" cy="533400"/>
          </a:xfrm>
        </p:spPr>
        <p:txBody>
          <a:bodyPr/>
          <a:lstStyle/>
          <a:p>
            <a:r>
              <a:rPr lang="en-US" sz="2800" b="1" dirty="0" err="1" smtClean="0">
                <a:solidFill>
                  <a:srgbClr val="FF0000"/>
                </a:solidFill>
                <a:latin typeface="Times" charset="0"/>
                <a:ea typeface="ＭＳ Ｐゴシック" charset="0"/>
                <a:cs typeface="ＭＳ Ｐゴシック" charset="0"/>
              </a:rPr>
              <a:t>ArrayList</a:t>
            </a:r>
            <a:r>
              <a:rPr lang="en-US" sz="2800" b="1" dirty="0" smtClean="0">
                <a:solidFill>
                  <a:srgbClr val="FF0000"/>
                </a:solidFill>
                <a:latin typeface="Times" charset="0"/>
                <a:ea typeface="ＭＳ Ｐゴシック" charset="0"/>
                <a:cs typeface="ＭＳ Ｐゴシック" charset="0"/>
              </a:rPr>
              <a:t> to maintain list of Strings is cumbersome </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20</a:t>
            </a:fld>
            <a:endParaRPr lang="en-US" sz="1400"/>
          </a:p>
        </p:txBody>
      </p:sp>
      <p:sp>
        <p:nvSpPr>
          <p:cNvPr id="14" name="TextBox 13"/>
          <p:cNvSpPr txBox="1"/>
          <p:nvPr/>
        </p:nvSpPr>
        <p:spPr>
          <a:xfrm>
            <a:off x="533400" y="914400"/>
            <a:ext cx="4572000" cy="1508105"/>
          </a:xfrm>
          <a:prstGeom prst="rect">
            <a:avLst/>
          </a:prstGeom>
          <a:noFill/>
        </p:spPr>
        <p:txBody>
          <a:bodyPr wrap="square" rtlCol="0">
            <a:spAutoFit/>
          </a:bodyPr>
          <a:lstStyle/>
          <a:p>
            <a:r>
              <a:rPr lang="en-US" dirty="0" err="1">
                <a:solidFill>
                  <a:srgbClr val="800000"/>
                </a:solidFill>
              </a:rPr>
              <a:t>ArrayList</a:t>
            </a:r>
            <a:r>
              <a:rPr lang="en-US" dirty="0">
                <a:solidFill>
                  <a:srgbClr val="800000"/>
                </a:solidFill>
              </a:rPr>
              <a:t> v</a:t>
            </a:r>
            <a:r>
              <a:rPr lang="en-US" dirty="0" smtClean="0">
                <a:solidFill>
                  <a:srgbClr val="800000"/>
                </a:solidFill>
              </a:rPr>
              <a:t>= </a:t>
            </a:r>
            <a:r>
              <a:rPr lang="en-US" b="1" dirty="0" smtClean="0">
                <a:solidFill>
                  <a:srgbClr val="800000"/>
                </a:solidFill>
              </a:rPr>
              <a:t>new</a:t>
            </a:r>
            <a:r>
              <a:rPr lang="en-US" dirty="0" smtClean="0">
                <a:solidFill>
                  <a:srgbClr val="800000"/>
                </a:solidFill>
              </a:rPr>
              <a:t> </a:t>
            </a:r>
            <a:r>
              <a:rPr lang="en-US" dirty="0" err="1">
                <a:solidFill>
                  <a:srgbClr val="800000"/>
                </a:solidFill>
              </a:rPr>
              <a:t>ArrayList</a:t>
            </a:r>
            <a:r>
              <a:rPr lang="en-US" dirty="0">
                <a:solidFill>
                  <a:srgbClr val="800000"/>
                </a:solidFill>
              </a:rPr>
              <a:t> </a:t>
            </a:r>
            <a:r>
              <a:rPr lang="en-US" dirty="0" smtClean="0">
                <a:solidFill>
                  <a:srgbClr val="800000"/>
                </a:solidFill>
              </a:rPr>
              <a:t>();</a:t>
            </a:r>
          </a:p>
          <a:p>
            <a:pPr>
              <a:spcBef>
                <a:spcPts val="1200"/>
              </a:spcBef>
            </a:pPr>
            <a:r>
              <a:rPr lang="en-US" dirty="0" smtClean="0">
                <a:solidFill>
                  <a:srgbClr val="800000"/>
                </a:solidFill>
              </a:rPr>
              <a:t>… </a:t>
            </a:r>
            <a:r>
              <a:rPr lang="en-US" dirty="0" smtClean="0"/>
              <a:t>Store a bunch of Strings in v </a:t>
            </a:r>
            <a:r>
              <a:rPr lang="en-US" dirty="0" smtClean="0">
                <a:solidFill>
                  <a:srgbClr val="800000"/>
                </a:solidFill>
              </a:rPr>
              <a:t>…</a:t>
            </a:r>
          </a:p>
          <a:p>
            <a:pPr>
              <a:spcBef>
                <a:spcPts val="1200"/>
              </a:spcBef>
            </a:pPr>
            <a:r>
              <a:rPr lang="en-US" dirty="0" smtClean="0">
                <a:solidFill>
                  <a:srgbClr val="008000"/>
                </a:solidFill>
              </a:rPr>
              <a:t>// Get element 0, store its size in n</a:t>
            </a:r>
            <a:endParaRPr lang="en-US" dirty="0">
              <a:solidFill>
                <a:srgbClr val="008000"/>
              </a:solidFill>
            </a:endParaRPr>
          </a:p>
        </p:txBody>
      </p:sp>
      <p:grpSp>
        <p:nvGrpSpPr>
          <p:cNvPr id="97" name="Group 32"/>
          <p:cNvGrpSpPr>
            <a:grpSpLocks/>
          </p:cNvGrpSpPr>
          <p:nvPr/>
        </p:nvGrpSpPr>
        <p:grpSpPr bwMode="auto">
          <a:xfrm>
            <a:off x="5511376" y="2438399"/>
            <a:ext cx="3480224" cy="4114799"/>
            <a:chOff x="7631551" y="2811905"/>
            <a:chExt cx="1145009" cy="2293495"/>
          </a:xfrm>
        </p:grpSpPr>
        <p:sp>
          <p:nvSpPr>
            <p:cNvPr id="98" name="Rectangle 34"/>
            <p:cNvSpPr>
              <a:spLocks noChangeArrowheads="1"/>
            </p:cNvSpPr>
            <p:nvPr/>
          </p:nvSpPr>
          <p:spPr bwMode="auto">
            <a:xfrm>
              <a:off x="7631551" y="3048000"/>
              <a:ext cx="1112419" cy="20574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9" name="Rectangle 43"/>
            <p:cNvSpPr>
              <a:spLocks noChangeArrowheads="1"/>
            </p:cNvSpPr>
            <p:nvPr/>
          </p:nvSpPr>
          <p:spPr bwMode="auto">
            <a:xfrm>
              <a:off x="7653420" y="2811905"/>
              <a:ext cx="714498" cy="236095"/>
            </a:xfrm>
            <a:prstGeom prst="rect">
              <a:avLst/>
            </a:prstGeom>
            <a:solidFill>
              <a:srgbClr val="FFCC99"/>
            </a:solidFill>
            <a:ln w="9525">
              <a:solidFill>
                <a:srgbClr val="FFCC99"/>
              </a:solidFill>
              <a:miter lim="800000"/>
              <a:headEnd/>
              <a:tailEnd/>
            </a:ln>
          </p:spPr>
          <p:txBody>
            <a:bodyPr wrap="none" anchor="ctr"/>
            <a:lstStyle/>
            <a:p>
              <a:r>
                <a:rPr lang="en-US" dirty="0" err="1">
                  <a:solidFill>
                    <a:srgbClr val="800000"/>
                  </a:solidFill>
                </a:rPr>
                <a:t>ArrayList</a:t>
              </a:r>
              <a:r>
                <a:rPr lang="en-US" dirty="0">
                  <a:solidFill>
                    <a:srgbClr val="800000"/>
                  </a:solidFill>
                </a:rPr>
                <a:t> </a:t>
              </a:r>
              <a:r>
                <a:rPr lang="en-US" dirty="0" smtClean="0"/>
                <a:t>@x1</a:t>
              </a:r>
              <a:endParaRPr lang="en-US" dirty="0"/>
            </a:p>
          </p:txBody>
        </p:sp>
        <p:sp>
          <p:nvSpPr>
            <p:cNvPr id="101" name="TextBox 58"/>
            <p:cNvSpPr txBox="1">
              <a:spLocks noChangeArrowheads="1"/>
            </p:cNvSpPr>
            <p:nvPr/>
          </p:nvSpPr>
          <p:spPr bwMode="auto">
            <a:xfrm>
              <a:off x="8250087" y="3448987"/>
              <a:ext cx="498894" cy="25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err="1" smtClean="0">
                  <a:solidFill>
                    <a:srgbClr val="800000"/>
                  </a:solidFill>
                </a:rPr>
                <a:t>ArrayList</a:t>
              </a:r>
              <a:r>
                <a:rPr lang="en-US" dirty="0" smtClean="0">
                  <a:solidFill>
                    <a:srgbClr val="800000"/>
                  </a:solidFill>
                </a:rPr>
                <a:t> </a:t>
              </a:r>
              <a:endParaRPr lang="en-US" dirty="0">
                <a:solidFill>
                  <a:srgbClr val="FF42F4"/>
                </a:solidFill>
              </a:endParaRPr>
            </a:p>
          </p:txBody>
        </p:sp>
        <p:cxnSp>
          <p:nvCxnSpPr>
            <p:cNvPr id="102" name="Straight Connector 59"/>
            <p:cNvCxnSpPr>
              <a:cxnSpLocks noChangeShapeType="1"/>
            </p:cNvCxnSpPr>
            <p:nvPr/>
          </p:nvCxnSpPr>
          <p:spPr bwMode="auto">
            <a:xfrm>
              <a:off x="7665955" y="3423653"/>
              <a:ext cx="1020845" cy="0"/>
            </a:xfrm>
            <a:prstGeom prst="line">
              <a:avLst/>
            </a:prstGeom>
            <a:noFill/>
            <a:ln w="25400">
              <a:solidFill>
                <a:srgbClr val="E41900"/>
              </a:solidFill>
              <a:round/>
              <a:headEnd/>
              <a:tailEnd/>
            </a:ln>
            <a:extLst>
              <a:ext uri="{909E8E84-426E-40dd-AFC4-6F175D3DCCD1}">
                <a14:hiddenFill xmlns:a14="http://schemas.microsoft.com/office/drawing/2010/main">
                  <a:noFill/>
                </a14:hiddenFill>
              </a:ext>
            </a:extLst>
          </p:spPr>
        </p:cxnSp>
        <p:sp>
          <p:nvSpPr>
            <p:cNvPr id="103" name="TextBox 61"/>
            <p:cNvSpPr txBox="1">
              <a:spLocks noChangeArrowheads="1"/>
            </p:cNvSpPr>
            <p:nvPr/>
          </p:nvSpPr>
          <p:spPr bwMode="auto">
            <a:xfrm>
              <a:off x="8335327" y="3066738"/>
              <a:ext cx="441233" cy="257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a:solidFill>
                    <a:srgbClr val="FF42F4"/>
                  </a:solidFill>
                </a:rPr>
                <a:t>Object</a:t>
              </a:r>
            </a:p>
          </p:txBody>
        </p:sp>
      </p:grpSp>
      <p:sp>
        <p:nvSpPr>
          <p:cNvPr id="9" name="TextBox 8"/>
          <p:cNvSpPr txBox="1"/>
          <p:nvPr/>
        </p:nvSpPr>
        <p:spPr>
          <a:xfrm>
            <a:off x="5638800" y="3657600"/>
            <a:ext cx="3124200" cy="1200328"/>
          </a:xfrm>
          <a:prstGeom prst="rect">
            <a:avLst/>
          </a:prstGeom>
          <a:noFill/>
        </p:spPr>
        <p:txBody>
          <a:bodyPr wrap="square" rtlCol="0">
            <a:spAutoFit/>
          </a:bodyPr>
          <a:lstStyle/>
          <a:p>
            <a:r>
              <a:rPr lang="en-US" dirty="0" smtClean="0"/>
              <a:t>Fields that</a:t>
            </a:r>
          </a:p>
          <a:p>
            <a:r>
              <a:rPr lang="en-US" dirty="0"/>
              <a:t>c</a:t>
            </a:r>
            <a:r>
              <a:rPr lang="en-US" dirty="0" smtClean="0"/>
              <a:t>ontain a list of objects</a:t>
            </a:r>
          </a:p>
          <a:p>
            <a:r>
              <a:rPr lang="en-US" dirty="0" smtClean="0"/>
              <a:t>(o</a:t>
            </a:r>
            <a:r>
              <a:rPr lang="en-US" sz="2800" baseline="-25000" dirty="0" smtClean="0"/>
              <a:t>0</a:t>
            </a:r>
            <a:r>
              <a:rPr lang="en-US" dirty="0" smtClean="0"/>
              <a:t>, o</a:t>
            </a:r>
            <a:r>
              <a:rPr lang="en-US" baseline="-25000" dirty="0" smtClean="0"/>
              <a:t>1</a:t>
            </a:r>
            <a:r>
              <a:rPr lang="en-US" dirty="0" smtClean="0"/>
              <a:t>, …, </a:t>
            </a:r>
            <a:r>
              <a:rPr lang="en-US" dirty="0" err="1" smtClean="0"/>
              <a:t>o</a:t>
            </a:r>
            <a:r>
              <a:rPr lang="en-US" sz="2800" baseline="-25000" dirty="0" err="1" smtClean="0"/>
              <a:t>size</a:t>
            </a:r>
            <a:r>
              <a:rPr lang="en-US" sz="2800" baseline="-25000" dirty="0" smtClean="0"/>
              <a:t>()-1</a:t>
            </a:r>
            <a:r>
              <a:rPr lang="en-US" dirty="0" smtClean="0"/>
              <a:t>)</a:t>
            </a:r>
            <a:endParaRPr lang="en-US" baseline="-25000" dirty="0"/>
          </a:p>
        </p:txBody>
      </p:sp>
      <p:sp>
        <p:nvSpPr>
          <p:cNvPr id="10" name="TextBox 9"/>
          <p:cNvSpPr txBox="1"/>
          <p:nvPr/>
        </p:nvSpPr>
        <p:spPr>
          <a:xfrm>
            <a:off x="5601436" y="4953000"/>
            <a:ext cx="3517610" cy="1569660"/>
          </a:xfrm>
          <a:prstGeom prst="rect">
            <a:avLst/>
          </a:prstGeom>
          <a:noFill/>
        </p:spPr>
        <p:txBody>
          <a:bodyPr wrap="none" rtlCol="0">
            <a:spAutoFit/>
          </a:bodyPr>
          <a:lstStyle/>
          <a:p>
            <a:r>
              <a:rPr lang="en-US" dirty="0" err="1" smtClean="0"/>
              <a:t>ArrayList</a:t>
            </a:r>
            <a:r>
              <a:rPr lang="en-US" dirty="0" smtClean="0"/>
              <a:t>(</a:t>
            </a:r>
            <a:r>
              <a:rPr lang="en-US" dirty="0" smtClean="0"/>
              <a:t>)      add(Object)</a:t>
            </a:r>
          </a:p>
          <a:p>
            <a:r>
              <a:rPr lang="en-US" dirty="0"/>
              <a:t>g</a:t>
            </a:r>
            <a:r>
              <a:rPr lang="en-US" dirty="0" smtClean="0"/>
              <a:t>et(</a:t>
            </a:r>
            <a:r>
              <a:rPr lang="en-US" dirty="0" err="1" smtClean="0"/>
              <a:t>int</a:t>
            </a:r>
            <a:r>
              <a:rPr lang="en-US" dirty="0" smtClean="0"/>
              <a:t>)       size()</a:t>
            </a:r>
          </a:p>
          <a:p>
            <a:r>
              <a:rPr lang="en-US" dirty="0" smtClean="0"/>
              <a:t>remove()    set(</a:t>
            </a:r>
            <a:r>
              <a:rPr lang="en-US" dirty="0" err="1" smtClean="0"/>
              <a:t>int</a:t>
            </a:r>
            <a:r>
              <a:rPr lang="en-US" dirty="0" smtClean="0"/>
              <a:t>, Object)</a:t>
            </a:r>
          </a:p>
          <a:p>
            <a:r>
              <a:rPr lang="en-US" dirty="0" smtClean="0"/>
              <a:t>…</a:t>
            </a:r>
            <a:endParaRPr lang="en-US" dirty="0"/>
          </a:p>
        </p:txBody>
      </p:sp>
      <p:grpSp>
        <p:nvGrpSpPr>
          <p:cNvPr id="51" name="Group 50"/>
          <p:cNvGrpSpPr/>
          <p:nvPr/>
        </p:nvGrpSpPr>
        <p:grpSpPr>
          <a:xfrm>
            <a:off x="609600" y="6015335"/>
            <a:ext cx="3810000" cy="614065"/>
            <a:chOff x="3928646" y="2971800"/>
            <a:chExt cx="3810000" cy="614065"/>
          </a:xfrm>
        </p:grpSpPr>
        <p:sp>
          <p:nvSpPr>
            <p:cNvPr id="52" name="TextBox 51"/>
            <p:cNvSpPr txBox="1"/>
            <p:nvPr/>
          </p:nvSpPr>
          <p:spPr>
            <a:xfrm>
              <a:off x="3928646" y="2971800"/>
              <a:ext cx="338554" cy="461665"/>
            </a:xfrm>
            <a:prstGeom prst="rect">
              <a:avLst/>
            </a:prstGeom>
            <a:noFill/>
          </p:spPr>
          <p:txBody>
            <a:bodyPr wrap="none" rtlCol="0">
              <a:spAutoFit/>
            </a:bodyPr>
            <a:lstStyle/>
            <a:p>
              <a:r>
                <a:rPr lang="en-US" dirty="0"/>
                <a:t>v</a:t>
              </a:r>
            </a:p>
          </p:txBody>
        </p:sp>
        <p:sp>
          <p:nvSpPr>
            <p:cNvPr id="53" name="TextBox 52"/>
            <p:cNvSpPr txBox="1"/>
            <p:nvPr/>
          </p:nvSpPr>
          <p:spPr>
            <a:xfrm>
              <a:off x="4267200" y="2971800"/>
              <a:ext cx="2049359" cy="461665"/>
            </a:xfrm>
            <a:prstGeom prst="rect">
              <a:avLst/>
            </a:prstGeom>
            <a:noFill/>
            <a:ln w="25400">
              <a:solidFill>
                <a:srgbClr val="800000"/>
              </a:solidFill>
            </a:ln>
          </p:spPr>
          <p:txBody>
            <a:bodyPr wrap="none" rtlCol="0">
              <a:spAutoFit/>
            </a:bodyPr>
            <a:lstStyle/>
            <a:p>
              <a:r>
                <a:rPr lang="en-US" dirty="0" smtClean="0">
                  <a:solidFill>
                    <a:srgbClr val="800000"/>
                  </a:solidFill>
                </a:rPr>
                <a:t>ArrayList</a:t>
              </a:r>
              <a:r>
                <a:rPr lang="en-US" dirty="0" smtClean="0"/>
                <a:t>@x1</a:t>
              </a:r>
              <a:endParaRPr lang="en-US" dirty="0"/>
            </a:p>
          </p:txBody>
        </p:sp>
        <p:sp>
          <p:nvSpPr>
            <p:cNvPr id="54" name="TextBox 53"/>
            <p:cNvSpPr txBox="1"/>
            <p:nvPr/>
          </p:nvSpPr>
          <p:spPr>
            <a:xfrm>
              <a:off x="6348522" y="3124200"/>
              <a:ext cx="1390124" cy="461665"/>
            </a:xfrm>
            <a:prstGeom prst="rect">
              <a:avLst/>
            </a:prstGeom>
            <a:noFill/>
          </p:spPr>
          <p:txBody>
            <a:bodyPr wrap="none" rtlCol="0">
              <a:spAutoFit/>
            </a:bodyPr>
            <a:lstStyle/>
            <a:p>
              <a:r>
                <a:rPr lang="en-US" dirty="0" err="1">
                  <a:solidFill>
                    <a:srgbClr val="800000"/>
                  </a:solidFill>
                </a:rPr>
                <a:t>ArrayList</a:t>
              </a:r>
              <a:r>
                <a:rPr lang="en-US" dirty="0">
                  <a:solidFill>
                    <a:srgbClr val="800000"/>
                  </a:solidFill>
                </a:rPr>
                <a:t> </a:t>
              </a:r>
              <a:endParaRPr lang="en-US" dirty="0"/>
            </a:p>
          </p:txBody>
        </p:sp>
      </p:grpSp>
      <p:sp>
        <p:nvSpPr>
          <p:cNvPr id="3" name="TextBox 2"/>
          <p:cNvSpPr txBox="1"/>
          <p:nvPr/>
        </p:nvSpPr>
        <p:spPr>
          <a:xfrm>
            <a:off x="5029200" y="1443335"/>
            <a:ext cx="3706964" cy="461665"/>
          </a:xfrm>
          <a:prstGeom prst="rect">
            <a:avLst/>
          </a:prstGeom>
          <a:solidFill>
            <a:srgbClr val="FFF0AA"/>
          </a:solidFill>
        </p:spPr>
        <p:txBody>
          <a:bodyPr wrap="none" rtlCol="0">
            <a:spAutoFit/>
          </a:bodyPr>
          <a:lstStyle/>
          <a:p>
            <a:r>
              <a:rPr lang="en-US" dirty="0" smtClean="0"/>
              <a:t>—Only Strings, nothing else</a:t>
            </a:r>
            <a:endParaRPr lang="en-US" dirty="0"/>
          </a:p>
        </p:txBody>
      </p:sp>
      <p:sp>
        <p:nvSpPr>
          <p:cNvPr id="6" name="TextBox 5"/>
          <p:cNvSpPr txBox="1"/>
          <p:nvPr/>
        </p:nvSpPr>
        <p:spPr>
          <a:xfrm>
            <a:off x="533400" y="2438400"/>
            <a:ext cx="4894189" cy="830997"/>
          </a:xfrm>
          <a:prstGeom prst="rect">
            <a:avLst/>
          </a:prstGeom>
          <a:noFill/>
        </p:spPr>
        <p:txBody>
          <a:bodyPr wrap="none" rtlCol="0">
            <a:spAutoFit/>
          </a:bodyPr>
          <a:lstStyle/>
          <a:p>
            <a:r>
              <a:rPr lang="en-US" dirty="0" smtClean="0">
                <a:solidFill>
                  <a:srgbClr val="800000"/>
                </a:solidFill>
              </a:rPr>
              <a:t>String </a:t>
            </a:r>
            <a:r>
              <a:rPr lang="en-US" dirty="0" err="1" smtClean="0">
                <a:solidFill>
                  <a:srgbClr val="800000"/>
                </a:solidFill>
              </a:rPr>
              <a:t>ob</a:t>
            </a:r>
            <a:r>
              <a:rPr lang="en-US" dirty="0" smtClean="0">
                <a:solidFill>
                  <a:srgbClr val="800000"/>
                </a:solidFill>
              </a:rPr>
              <a:t>= ((String) </a:t>
            </a:r>
            <a:r>
              <a:rPr lang="en-US" dirty="0" err="1" smtClean="0">
                <a:solidFill>
                  <a:srgbClr val="800000"/>
                </a:solidFill>
              </a:rPr>
              <a:t>v.get</a:t>
            </a:r>
            <a:r>
              <a:rPr lang="en-US" dirty="0" smtClean="0">
                <a:solidFill>
                  <a:srgbClr val="800000"/>
                </a:solidFill>
              </a:rPr>
              <a:t>(0)).length();</a:t>
            </a:r>
          </a:p>
          <a:p>
            <a:r>
              <a:rPr lang="en-US" b="1" dirty="0" err="1">
                <a:solidFill>
                  <a:srgbClr val="800000"/>
                </a:solidFill>
              </a:rPr>
              <a:t>i</a:t>
            </a:r>
            <a:r>
              <a:rPr lang="en-US" b="1" dirty="0" err="1" smtClean="0">
                <a:solidFill>
                  <a:srgbClr val="800000"/>
                </a:solidFill>
              </a:rPr>
              <a:t>nt</a:t>
            </a:r>
            <a:r>
              <a:rPr lang="en-US" dirty="0" smtClean="0">
                <a:solidFill>
                  <a:srgbClr val="800000"/>
                </a:solidFill>
              </a:rPr>
              <a:t> n= </a:t>
            </a:r>
            <a:r>
              <a:rPr lang="en-US" dirty="0" err="1" smtClean="0">
                <a:solidFill>
                  <a:srgbClr val="800000"/>
                </a:solidFill>
              </a:rPr>
              <a:t>ob.size</a:t>
            </a:r>
            <a:r>
              <a:rPr lang="en-US" dirty="0" smtClean="0">
                <a:solidFill>
                  <a:srgbClr val="800000"/>
                </a:solidFill>
              </a:rPr>
              <a:t>(); </a:t>
            </a:r>
            <a:endParaRPr lang="en-US" dirty="0">
              <a:solidFill>
                <a:srgbClr val="800000"/>
              </a:solidFill>
            </a:endParaRPr>
          </a:p>
        </p:txBody>
      </p:sp>
      <p:sp>
        <p:nvSpPr>
          <p:cNvPr id="7" name="TextBox 6"/>
          <p:cNvSpPr txBox="1"/>
          <p:nvPr/>
        </p:nvSpPr>
        <p:spPr>
          <a:xfrm>
            <a:off x="457200" y="3352800"/>
            <a:ext cx="4680037" cy="1200328"/>
          </a:xfrm>
          <a:prstGeom prst="rect">
            <a:avLst/>
          </a:prstGeom>
          <a:solidFill>
            <a:srgbClr val="FCFFE0"/>
          </a:solidFill>
        </p:spPr>
        <p:txBody>
          <a:bodyPr wrap="none" rtlCol="0">
            <a:spAutoFit/>
          </a:bodyPr>
          <a:lstStyle/>
          <a:p>
            <a:r>
              <a:rPr lang="en-US" dirty="0" smtClean="0"/>
              <a:t>All elements of </a:t>
            </a:r>
            <a:r>
              <a:rPr lang="en-US" dirty="0" smtClean="0">
                <a:solidFill>
                  <a:srgbClr val="800000"/>
                </a:solidFill>
              </a:rPr>
              <a:t>v</a:t>
            </a:r>
            <a:r>
              <a:rPr lang="en-US" dirty="0" smtClean="0"/>
              <a:t> are of type </a:t>
            </a:r>
            <a:r>
              <a:rPr lang="en-US" dirty="0" smtClean="0">
                <a:solidFill>
                  <a:srgbClr val="800000"/>
                </a:solidFill>
              </a:rPr>
              <a:t>Object</a:t>
            </a:r>
            <a:r>
              <a:rPr lang="en-US" dirty="0" smtClean="0"/>
              <a:t>.</a:t>
            </a:r>
          </a:p>
          <a:p>
            <a:r>
              <a:rPr lang="en-US" dirty="0" smtClean="0"/>
              <a:t>So, to get the size of element 0, you</a:t>
            </a:r>
          </a:p>
          <a:p>
            <a:r>
              <a:rPr lang="en-US" dirty="0"/>
              <a:t>f</a:t>
            </a:r>
            <a:r>
              <a:rPr lang="en-US" dirty="0" smtClean="0"/>
              <a:t>irst have to cast it to </a:t>
            </a:r>
            <a:r>
              <a:rPr lang="en-US" dirty="0" smtClean="0">
                <a:solidFill>
                  <a:srgbClr val="800000"/>
                </a:solidFill>
              </a:rPr>
              <a:t>String</a:t>
            </a:r>
            <a:r>
              <a:rPr lang="en-US" dirty="0" smtClean="0"/>
              <a:t>.</a:t>
            </a:r>
            <a:endParaRPr lang="en-US" dirty="0"/>
          </a:p>
        </p:txBody>
      </p:sp>
      <p:sp>
        <p:nvSpPr>
          <p:cNvPr id="25" name="TextBox 24"/>
          <p:cNvSpPr txBox="1"/>
          <p:nvPr/>
        </p:nvSpPr>
        <p:spPr>
          <a:xfrm>
            <a:off x="533401" y="4884003"/>
            <a:ext cx="4495800" cy="830997"/>
          </a:xfrm>
          <a:prstGeom prst="rect">
            <a:avLst/>
          </a:prstGeom>
          <a:solidFill>
            <a:srgbClr val="FFD6E2"/>
          </a:solidFill>
        </p:spPr>
        <p:txBody>
          <a:bodyPr wrap="square" rtlCol="0">
            <a:spAutoFit/>
          </a:bodyPr>
          <a:lstStyle/>
          <a:p>
            <a:r>
              <a:rPr lang="en-US" dirty="0" smtClean="0"/>
              <a:t>Make mistake, put an Integer in v?</a:t>
            </a:r>
          </a:p>
          <a:p>
            <a:r>
              <a:rPr lang="en-US" dirty="0" smtClean="0"/>
              <a:t>May not catch error for some time.</a:t>
            </a:r>
            <a:endParaRPr lang="en-US" dirty="0"/>
          </a:p>
        </p:txBody>
      </p:sp>
    </p:spTree>
    <p:extLst>
      <p:ext uri="{BB962C8B-B14F-4D97-AF65-F5344CB8AC3E}">
        <p14:creationId xmlns:p14="http://schemas.microsoft.com/office/powerpoint/2010/main" val="14766019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2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a:xfrm>
            <a:off x="228600" y="152400"/>
            <a:ext cx="8610600" cy="533400"/>
          </a:xfrm>
        </p:spPr>
        <p:txBody>
          <a:bodyPr/>
          <a:lstStyle/>
          <a:p>
            <a:r>
              <a:rPr lang="en-US" sz="2800" b="1" dirty="0" smtClean="0">
                <a:solidFill>
                  <a:srgbClr val="FF0000"/>
                </a:solidFill>
                <a:latin typeface="Times" charset="0"/>
                <a:ea typeface="ＭＳ Ｐゴシック" charset="0"/>
                <a:cs typeface="ＭＳ Ｐゴシック" charset="0"/>
              </a:rPr>
              <a:t>Generics allow us to say we want </a:t>
            </a:r>
            <a:r>
              <a:rPr lang="en-US" sz="2800" b="1" dirty="0" err="1" smtClean="0">
                <a:solidFill>
                  <a:srgbClr val="FF0000"/>
                </a:solidFill>
                <a:latin typeface="Times" charset="0"/>
                <a:ea typeface="ＭＳ Ｐゴシック" charset="0"/>
                <a:cs typeface="ＭＳ Ｐゴシック" charset="0"/>
              </a:rPr>
              <a:t>ArrayList</a:t>
            </a:r>
            <a:r>
              <a:rPr lang="en-US" sz="2800" b="1" dirty="0" smtClean="0">
                <a:solidFill>
                  <a:srgbClr val="FF0000"/>
                </a:solidFill>
                <a:latin typeface="Times" charset="0"/>
                <a:ea typeface="ＭＳ Ｐゴシック" charset="0"/>
                <a:cs typeface="ＭＳ Ｐゴシック" charset="0"/>
              </a:rPr>
              <a:t> </a:t>
            </a:r>
            <a:r>
              <a:rPr lang="en-US" sz="2800" b="1" dirty="0" smtClean="0">
                <a:solidFill>
                  <a:srgbClr val="FF0000"/>
                </a:solidFill>
                <a:latin typeface="Times" charset="0"/>
                <a:ea typeface="ＭＳ Ｐゴシック" charset="0"/>
                <a:cs typeface="ＭＳ Ｐゴシック" charset="0"/>
              </a:rPr>
              <a:t>of Strings only</a:t>
            </a:r>
            <a:endParaRPr lang="en-US" sz="2800" b="1" dirty="0">
              <a:solidFill>
                <a:srgbClr val="FF0000"/>
              </a:solidFill>
              <a:latin typeface="Times" charset="0"/>
              <a:ea typeface="ＭＳ Ｐゴシック" charset="0"/>
              <a:cs typeface="ＭＳ Ｐゴシック" charset="0"/>
            </a:endParaRPr>
          </a:p>
        </p:txBody>
      </p:sp>
      <p:sp>
        <p:nvSpPr>
          <p:cNvPr id="59394" name="Slide Number Placeholder 2"/>
          <p:cNvSpPr>
            <a:spLocks noGrp="1"/>
          </p:cNvSpPr>
          <p:nvPr>
            <p:ph type="sldNum" sz="quarter" idx="12"/>
          </p:nvPr>
        </p:nvSpPr>
        <p:spPr>
          <a:xfrm>
            <a:off x="5791200" y="59436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23DD192-4AF3-E147-89C6-6789EE071ED1}" type="slidenum">
              <a:rPr lang="en-US" sz="1400"/>
              <a:pPr/>
              <a:t>21</a:t>
            </a:fld>
            <a:endParaRPr lang="en-US" sz="1400"/>
          </a:p>
        </p:txBody>
      </p:sp>
      <p:sp>
        <p:nvSpPr>
          <p:cNvPr id="14" name="TextBox 13"/>
          <p:cNvSpPr txBox="1"/>
          <p:nvPr/>
        </p:nvSpPr>
        <p:spPr>
          <a:xfrm>
            <a:off x="304800" y="838200"/>
            <a:ext cx="7620000" cy="1354217"/>
          </a:xfrm>
          <a:prstGeom prst="rect">
            <a:avLst/>
          </a:prstGeom>
          <a:noFill/>
        </p:spPr>
        <p:txBody>
          <a:bodyPr wrap="square" rtlCol="0">
            <a:spAutoFit/>
          </a:bodyPr>
          <a:lstStyle/>
          <a:p>
            <a:r>
              <a:rPr lang="en-US" dirty="0" smtClean="0">
                <a:solidFill>
                  <a:srgbClr val="800000"/>
                </a:solidFill>
              </a:rPr>
              <a:t>API specs: </a:t>
            </a:r>
            <a:r>
              <a:rPr lang="en-US" dirty="0" err="1" smtClean="0">
                <a:solidFill>
                  <a:srgbClr val="800000"/>
                </a:solidFill>
              </a:rPr>
              <a:t>ArrayList</a:t>
            </a:r>
            <a:r>
              <a:rPr lang="en-US" dirty="0" smtClean="0">
                <a:solidFill>
                  <a:srgbClr val="800000"/>
                </a:solidFill>
              </a:rPr>
              <a:t> </a:t>
            </a:r>
            <a:r>
              <a:rPr lang="en-US" dirty="0" smtClean="0">
                <a:solidFill>
                  <a:srgbClr val="800000"/>
                </a:solidFill>
              </a:rPr>
              <a:t>declared like this:</a:t>
            </a:r>
          </a:p>
          <a:p>
            <a:pPr>
              <a:spcBef>
                <a:spcPts val="1200"/>
              </a:spcBef>
            </a:pPr>
            <a:r>
              <a:rPr lang="en-US" b="1" dirty="0"/>
              <a:t>public</a:t>
            </a:r>
            <a:r>
              <a:rPr lang="en-US" dirty="0"/>
              <a:t> </a:t>
            </a:r>
            <a:r>
              <a:rPr lang="en-US" b="1" dirty="0"/>
              <a:t>class</a:t>
            </a:r>
            <a:r>
              <a:rPr lang="en-US" dirty="0"/>
              <a:t> </a:t>
            </a:r>
            <a:r>
              <a:rPr lang="en-US" dirty="0" err="1" smtClean="0"/>
              <a:t>ArrayList</a:t>
            </a:r>
            <a:r>
              <a:rPr lang="en-US" dirty="0" smtClean="0"/>
              <a:t>&lt;</a:t>
            </a:r>
            <a:r>
              <a:rPr lang="en-US" dirty="0"/>
              <a:t>E</a:t>
            </a:r>
            <a:r>
              <a:rPr lang="en-US" dirty="0" smtClean="0"/>
              <a:t>&gt;</a:t>
            </a:r>
            <a:r>
              <a:rPr lang="en-US" dirty="0"/>
              <a:t> </a:t>
            </a:r>
            <a:r>
              <a:rPr lang="en-US" b="1" dirty="0" smtClean="0"/>
              <a:t>extends</a:t>
            </a:r>
            <a:r>
              <a:rPr lang="en-US" dirty="0" smtClean="0"/>
              <a:t> </a:t>
            </a:r>
            <a:r>
              <a:rPr lang="en-US" dirty="0" err="1" smtClean="0"/>
              <a:t>AbstractList</a:t>
            </a:r>
            <a:r>
              <a:rPr lang="en-US" dirty="0" smtClean="0"/>
              <a:t>&lt;E&gt;</a:t>
            </a:r>
            <a:br>
              <a:rPr lang="en-US" dirty="0" smtClean="0"/>
            </a:br>
            <a:r>
              <a:rPr lang="en-US" dirty="0" smtClean="0"/>
              <a:t>                                       </a:t>
            </a:r>
            <a:r>
              <a:rPr lang="en-US" b="1" dirty="0" smtClean="0"/>
              <a:t>implements</a:t>
            </a:r>
            <a:r>
              <a:rPr lang="en-US" dirty="0"/>
              <a:t> </a:t>
            </a:r>
            <a:r>
              <a:rPr lang="en-US" dirty="0" smtClean="0"/>
              <a:t>List&lt;E&gt; … { … }</a:t>
            </a:r>
            <a:endParaRPr lang="en-US" dirty="0">
              <a:solidFill>
                <a:srgbClr val="008000"/>
              </a:solidFill>
            </a:endParaRPr>
          </a:p>
        </p:txBody>
      </p:sp>
      <p:sp>
        <p:nvSpPr>
          <p:cNvPr id="6" name="TextBox 5"/>
          <p:cNvSpPr txBox="1"/>
          <p:nvPr/>
        </p:nvSpPr>
        <p:spPr>
          <a:xfrm>
            <a:off x="304800" y="2514600"/>
            <a:ext cx="8077200" cy="3570208"/>
          </a:xfrm>
          <a:prstGeom prst="rect">
            <a:avLst/>
          </a:prstGeom>
          <a:noFill/>
        </p:spPr>
        <p:txBody>
          <a:bodyPr wrap="square" rtlCol="0">
            <a:spAutoFit/>
          </a:bodyPr>
          <a:lstStyle/>
          <a:p>
            <a:r>
              <a:rPr lang="en-US" dirty="0" smtClean="0">
                <a:solidFill>
                  <a:srgbClr val="3366FF"/>
                </a:solidFill>
              </a:rPr>
              <a:t>Full understanding of generics is not given in this recitation.</a:t>
            </a:r>
          </a:p>
          <a:p>
            <a:r>
              <a:rPr lang="en-US" dirty="0" smtClean="0">
                <a:solidFill>
                  <a:srgbClr val="3366FF"/>
                </a:solidFill>
              </a:rPr>
              <a:t>E.g. We do not show you how to write a generic class.</a:t>
            </a:r>
          </a:p>
          <a:p>
            <a:endParaRPr lang="en-US" dirty="0" smtClean="0">
              <a:solidFill>
                <a:srgbClr val="3366FF"/>
              </a:solidFill>
            </a:endParaRPr>
          </a:p>
          <a:p>
            <a:r>
              <a:rPr lang="en-US" b="1" dirty="0" smtClean="0">
                <a:solidFill>
                  <a:srgbClr val="3366FF"/>
                </a:solidFill>
              </a:rPr>
              <a:t>Important point</a:t>
            </a:r>
            <a:r>
              <a:rPr lang="en-US" dirty="0" smtClean="0">
                <a:solidFill>
                  <a:srgbClr val="3366FF"/>
                </a:solidFill>
              </a:rPr>
              <a:t>: When you want to use a class that is defined like </a:t>
            </a:r>
            <a:r>
              <a:rPr lang="en-US" dirty="0" err="1" smtClean="0">
                <a:solidFill>
                  <a:srgbClr val="800000"/>
                </a:solidFill>
              </a:rPr>
              <a:t>ArrayList</a:t>
            </a:r>
            <a:r>
              <a:rPr lang="en-US" dirty="0" smtClean="0">
                <a:solidFill>
                  <a:srgbClr val="3366FF"/>
                </a:solidFill>
              </a:rPr>
              <a:t> </a:t>
            </a:r>
            <a:r>
              <a:rPr lang="en-US" dirty="0" smtClean="0">
                <a:solidFill>
                  <a:srgbClr val="3366FF"/>
                </a:solidFill>
              </a:rPr>
              <a:t>above, you can write</a:t>
            </a:r>
            <a:endParaRPr lang="en-US" dirty="0">
              <a:solidFill>
                <a:srgbClr val="3366FF"/>
              </a:solidFill>
            </a:endParaRPr>
          </a:p>
          <a:p>
            <a:pPr>
              <a:spcBef>
                <a:spcPts val="600"/>
              </a:spcBef>
              <a:spcAft>
                <a:spcPts val="600"/>
              </a:spcAft>
            </a:pPr>
            <a:r>
              <a:rPr lang="en-US" dirty="0" smtClean="0">
                <a:solidFill>
                  <a:srgbClr val="3366FF"/>
                </a:solidFill>
              </a:rPr>
              <a:t>      </a:t>
            </a:r>
            <a:r>
              <a:rPr lang="en-US" dirty="0" err="1" smtClean="0">
                <a:solidFill>
                  <a:srgbClr val="800000"/>
                </a:solidFill>
              </a:rPr>
              <a:t>ArrayList</a:t>
            </a:r>
            <a:r>
              <a:rPr lang="en-US" dirty="0" smtClean="0">
                <a:solidFill>
                  <a:srgbClr val="800000"/>
                </a:solidFill>
              </a:rPr>
              <a:t>&lt;</a:t>
            </a:r>
            <a:r>
              <a:rPr lang="en-US" dirty="0" smtClean="0">
                <a:solidFill>
                  <a:srgbClr val="800000"/>
                </a:solidFill>
              </a:rPr>
              <a:t>C&gt; v= </a:t>
            </a:r>
            <a:r>
              <a:rPr lang="en-US" b="1" dirty="0" smtClean="0">
                <a:solidFill>
                  <a:srgbClr val="800000"/>
                </a:solidFill>
              </a:rPr>
              <a:t>new</a:t>
            </a:r>
            <a:r>
              <a:rPr lang="en-US" dirty="0" smtClean="0">
                <a:solidFill>
                  <a:srgbClr val="800000"/>
                </a:solidFill>
              </a:rPr>
              <a:t> </a:t>
            </a:r>
            <a:r>
              <a:rPr lang="en-US" dirty="0" err="1" smtClean="0">
                <a:solidFill>
                  <a:srgbClr val="800000"/>
                </a:solidFill>
              </a:rPr>
              <a:t>ArrayList</a:t>
            </a:r>
            <a:r>
              <a:rPr lang="en-US" dirty="0" smtClean="0">
                <a:solidFill>
                  <a:srgbClr val="800000"/>
                </a:solidFill>
              </a:rPr>
              <a:t>&lt;</a:t>
            </a:r>
            <a:r>
              <a:rPr lang="en-US" dirty="0" smtClean="0">
                <a:solidFill>
                  <a:srgbClr val="800000"/>
                </a:solidFill>
              </a:rPr>
              <a:t>C&gt;(…);</a:t>
            </a:r>
          </a:p>
          <a:p>
            <a:r>
              <a:rPr lang="en-US" dirty="0" smtClean="0">
                <a:solidFill>
                  <a:srgbClr val="3366FF"/>
                </a:solidFill>
              </a:rPr>
              <a:t>to have </a:t>
            </a:r>
            <a:r>
              <a:rPr lang="en-US" dirty="0" smtClean="0">
                <a:solidFill>
                  <a:srgbClr val="800000"/>
                </a:solidFill>
              </a:rPr>
              <a:t>v </a:t>
            </a:r>
            <a:r>
              <a:rPr lang="en-US" dirty="0" smtClean="0">
                <a:solidFill>
                  <a:srgbClr val="3366FF"/>
                </a:solidFill>
              </a:rPr>
              <a:t>contain </a:t>
            </a:r>
            <a:r>
              <a:rPr lang="en-US" dirty="0" smtClean="0">
                <a:solidFill>
                  <a:srgbClr val="3366FF"/>
                </a:solidFill>
              </a:rPr>
              <a:t>an </a:t>
            </a:r>
            <a:r>
              <a:rPr lang="en-US" dirty="0" err="1" smtClean="0">
                <a:solidFill>
                  <a:srgbClr val="3366FF"/>
                </a:solidFill>
              </a:rPr>
              <a:t>ArrayList</a:t>
            </a:r>
            <a:r>
              <a:rPr lang="en-US" dirty="0" smtClean="0">
                <a:solidFill>
                  <a:srgbClr val="800000"/>
                </a:solidFill>
              </a:rPr>
              <a:t> </a:t>
            </a:r>
            <a:r>
              <a:rPr lang="en-US" dirty="0" smtClean="0">
                <a:solidFill>
                  <a:srgbClr val="3366FF"/>
                </a:solidFill>
              </a:rPr>
              <a:t>object whose elements HAVE to be of class </a:t>
            </a:r>
            <a:r>
              <a:rPr lang="en-US" dirty="0">
                <a:solidFill>
                  <a:srgbClr val="800000"/>
                </a:solidFill>
              </a:rPr>
              <a:t>C</a:t>
            </a:r>
            <a:r>
              <a:rPr lang="en-US" dirty="0" smtClean="0">
                <a:solidFill>
                  <a:srgbClr val="3366FF"/>
                </a:solidFill>
              </a:rPr>
              <a:t>, and when retrieving an element from </a:t>
            </a:r>
            <a:r>
              <a:rPr lang="en-US" dirty="0">
                <a:solidFill>
                  <a:srgbClr val="800000"/>
                </a:solidFill>
              </a:rPr>
              <a:t>v</a:t>
            </a:r>
            <a:r>
              <a:rPr lang="en-US" dirty="0" smtClean="0">
                <a:solidFill>
                  <a:srgbClr val="3366FF"/>
                </a:solidFill>
              </a:rPr>
              <a:t>, its class is </a:t>
            </a:r>
            <a:r>
              <a:rPr lang="en-US" dirty="0">
                <a:solidFill>
                  <a:srgbClr val="800000"/>
                </a:solidFill>
              </a:rPr>
              <a:t>C</a:t>
            </a:r>
            <a:r>
              <a:rPr lang="en-US" dirty="0" smtClean="0">
                <a:solidFill>
                  <a:srgbClr val="3366FF"/>
                </a:solidFill>
              </a:rPr>
              <a:t>.</a:t>
            </a:r>
            <a:endParaRPr lang="en-US" dirty="0">
              <a:solidFill>
                <a:srgbClr val="3366FF"/>
              </a:solidFill>
            </a:endParaRPr>
          </a:p>
        </p:txBody>
      </p:sp>
    </p:spTree>
    <p:extLst>
      <p:ext uri="{BB962C8B-B14F-4D97-AF65-F5344CB8AC3E}">
        <p14:creationId xmlns:p14="http://schemas.microsoft.com/office/powerpoint/2010/main" val="298682248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772400" cy="457200"/>
          </a:xfrm>
        </p:spPr>
        <p:txBody>
          <a:bodyPr/>
          <a:lstStyle/>
          <a:p>
            <a:r>
              <a:rPr lang="en-US" sz="3600" dirty="0" smtClean="0">
                <a:solidFill>
                  <a:srgbClr val="800000"/>
                </a:solidFill>
              </a:rPr>
              <a:t>About </a:t>
            </a:r>
            <a:r>
              <a:rPr lang="en-US" sz="3600" dirty="0" err="1" smtClean="0">
                <a:solidFill>
                  <a:srgbClr val="800000"/>
                </a:solidFill>
              </a:rPr>
              <a:t>enums</a:t>
            </a:r>
            <a:r>
              <a:rPr lang="en-US" sz="3600" dirty="0" smtClean="0">
                <a:solidFill>
                  <a:srgbClr val="800000"/>
                </a:solidFill>
              </a:rPr>
              <a:t> (enumerations)</a:t>
            </a:r>
            <a:endParaRPr lang="en-US" sz="3600" dirty="0">
              <a:solidFill>
                <a:srgbClr val="800000"/>
              </a:solidFill>
            </a:endParaRPr>
          </a:p>
        </p:txBody>
      </p:sp>
      <p:sp>
        <p:nvSpPr>
          <p:cNvPr id="3" name="Slide Number Placeholder 2"/>
          <p:cNvSpPr>
            <a:spLocks noGrp="1"/>
          </p:cNvSpPr>
          <p:nvPr>
            <p:ph type="sldNum" sz="quarter" idx="12"/>
          </p:nvPr>
        </p:nvSpPr>
        <p:spPr/>
        <p:txBody>
          <a:bodyPr/>
          <a:lstStyle/>
          <a:p>
            <a:pPr>
              <a:defRPr/>
            </a:pPr>
            <a:fld id="{805B8333-248A-F84E-944D-9812EFB1C372}" type="slidenum">
              <a:rPr lang="en-US" smtClean="0"/>
              <a:pPr>
                <a:defRPr/>
              </a:pPr>
              <a:t>3</a:t>
            </a:fld>
            <a:endParaRPr lang="en-US"/>
          </a:p>
        </p:txBody>
      </p:sp>
      <p:sp>
        <p:nvSpPr>
          <p:cNvPr id="4" name="TextBox 3"/>
          <p:cNvSpPr txBox="1"/>
          <p:nvPr/>
        </p:nvSpPr>
        <p:spPr>
          <a:xfrm>
            <a:off x="685800" y="1295400"/>
            <a:ext cx="7772400" cy="2308324"/>
          </a:xfrm>
          <a:prstGeom prst="rect">
            <a:avLst/>
          </a:prstGeom>
          <a:noFill/>
        </p:spPr>
        <p:txBody>
          <a:bodyPr wrap="square" rtlCol="0">
            <a:spAutoFit/>
          </a:bodyPr>
          <a:lstStyle/>
          <a:p>
            <a:r>
              <a:rPr lang="en-US" dirty="0" smtClean="0">
                <a:solidFill>
                  <a:srgbClr val="FF0000"/>
                </a:solidFill>
              </a:rPr>
              <a:t>An </a:t>
            </a:r>
            <a:r>
              <a:rPr lang="en-US" dirty="0" err="1" smtClean="0">
                <a:solidFill>
                  <a:srgbClr val="FF0000"/>
                </a:solidFill>
              </a:rPr>
              <a:t>enum</a:t>
            </a:r>
            <a:r>
              <a:rPr lang="en-US" dirty="0" smtClean="0"/>
              <a:t>: a class that lets you create mnemonic names for entities instead of having to use constants like 1, 2, 3, 4</a:t>
            </a:r>
          </a:p>
          <a:p>
            <a:endParaRPr lang="en-US" dirty="0"/>
          </a:p>
          <a:p>
            <a:r>
              <a:rPr lang="en-US" dirty="0" smtClean="0"/>
              <a:t>The declaration below declares a class </a:t>
            </a:r>
            <a:r>
              <a:rPr lang="en-US" dirty="0" smtClean="0">
                <a:solidFill>
                  <a:srgbClr val="800000"/>
                </a:solidFill>
              </a:rPr>
              <a:t>Suit</a:t>
            </a:r>
            <a:r>
              <a:rPr lang="en-US" dirty="0" smtClean="0"/>
              <a:t>.</a:t>
            </a:r>
          </a:p>
          <a:p>
            <a:r>
              <a:rPr lang="en-US" dirty="0" smtClean="0"/>
              <a:t>After that, in any method, use </a:t>
            </a:r>
            <a:r>
              <a:rPr lang="en-US" dirty="0" err="1" smtClean="0">
                <a:solidFill>
                  <a:srgbClr val="800000"/>
                </a:solidFill>
              </a:rPr>
              <a:t>Suit.Clubs</a:t>
            </a:r>
            <a:r>
              <a:rPr lang="en-US" dirty="0" smtClean="0"/>
              <a:t>, </a:t>
            </a:r>
            <a:r>
              <a:rPr lang="en-US" dirty="0" err="1" smtClean="0">
                <a:solidFill>
                  <a:srgbClr val="800000"/>
                </a:solidFill>
              </a:rPr>
              <a:t>Suit.Diamond</a:t>
            </a:r>
            <a:r>
              <a:rPr lang="en-US" dirty="0" err="1" smtClean="0"/>
              <a:t>s</a:t>
            </a:r>
            <a:r>
              <a:rPr lang="en-US" dirty="0" smtClean="0"/>
              <a:t>, etc. as constants.</a:t>
            </a:r>
            <a:endParaRPr lang="en-US" dirty="0"/>
          </a:p>
        </p:txBody>
      </p:sp>
      <p:sp>
        <p:nvSpPr>
          <p:cNvPr id="5" name="TextBox 4"/>
          <p:cNvSpPr txBox="1"/>
          <p:nvPr/>
        </p:nvSpPr>
        <p:spPr>
          <a:xfrm>
            <a:off x="1219199" y="3810000"/>
            <a:ext cx="6934200" cy="461665"/>
          </a:xfrm>
          <a:prstGeom prst="rect">
            <a:avLst/>
          </a:prstGeom>
          <a:noFill/>
        </p:spPr>
        <p:txBody>
          <a:bodyPr wrap="square" rtlCol="0">
            <a:spAutoFit/>
          </a:bodyPr>
          <a:lstStyle/>
          <a:p>
            <a:r>
              <a:rPr lang="en-US" b="1" dirty="0" smtClean="0"/>
              <a:t>public</a:t>
            </a:r>
            <a:r>
              <a:rPr lang="en-US" dirty="0" smtClean="0"/>
              <a:t> </a:t>
            </a:r>
            <a:r>
              <a:rPr lang="en-US" b="1" dirty="0" err="1" smtClean="0"/>
              <a:t>enum</a:t>
            </a:r>
            <a:r>
              <a:rPr lang="en-US" dirty="0" smtClean="0"/>
              <a:t> </a:t>
            </a:r>
            <a:r>
              <a:rPr lang="en-US" dirty="0"/>
              <a:t>Suit {Clubs, Diamonds, Hearts, Spades}</a:t>
            </a:r>
            <a:endParaRPr lang="en-US" dirty="0">
              <a:solidFill>
                <a:schemeClr val="tx2"/>
              </a:solidFill>
            </a:endParaRPr>
          </a:p>
        </p:txBody>
      </p:sp>
      <p:grpSp>
        <p:nvGrpSpPr>
          <p:cNvPr id="6" name="Group 5"/>
          <p:cNvGrpSpPr/>
          <p:nvPr/>
        </p:nvGrpSpPr>
        <p:grpSpPr>
          <a:xfrm>
            <a:off x="381000" y="4343400"/>
            <a:ext cx="2286000" cy="1733728"/>
            <a:chOff x="381001" y="4648200"/>
            <a:chExt cx="2286000" cy="1733728"/>
          </a:xfrm>
        </p:grpSpPr>
        <p:sp>
          <p:nvSpPr>
            <p:cNvPr id="7" name="TextBox 6"/>
            <p:cNvSpPr txBox="1"/>
            <p:nvPr/>
          </p:nvSpPr>
          <p:spPr>
            <a:xfrm>
              <a:off x="381001" y="5181600"/>
              <a:ext cx="2286000" cy="1200328"/>
            </a:xfrm>
            <a:prstGeom prst="rect">
              <a:avLst/>
            </a:prstGeom>
            <a:solidFill>
              <a:srgbClr val="FFD6E2"/>
            </a:solidFill>
          </p:spPr>
          <p:txBody>
            <a:bodyPr wrap="square" rtlCol="0">
              <a:spAutoFit/>
            </a:bodyPr>
            <a:lstStyle/>
            <a:p>
              <a:r>
                <a:rPr lang="en-US" dirty="0"/>
                <a:t>c</a:t>
              </a:r>
              <a:r>
                <a:rPr lang="en-US" dirty="0" smtClean="0"/>
                <a:t>ould be private,</a:t>
              </a:r>
            </a:p>
            <a:p>
              <a:r>
                <a:rPr lang="en-US" dirty="0"/>
                <a:t>o</a:t>
              </a:r>
              <a:r>
                <a:rPr lang="en-US" dirty="0" smtClean="0"/>
                <a:t>r any access modifier</a:t>
              </a:r>
              <a:endParaRPr lang="en-US" dirty="0"/>
            </a:p>
          </p:txBody>
        </p:sp>
        <p:cxnSp>
          <p:nvCxnSpPr>
            <p:cNvPr id="8" name="Straight Connector 34"/>
            <p:cNvCxnSpPr>
              <a:cxnSpLocks noChangeShapeType="1"/>
              <a:endCxn id="7" idx="0"/>
            </p:cNvCxnSpPr>
            <p:nvPr/>
          </p:nvCxnSpPr>
          <p:spPr bwMode="auto">
            <a:xfrm flipH="1">
              <a:off x="1524001" y="4648200"/>
              <a:ext cx="152399" cy="533400"/>
            </a:xfrm>
            <a:prstGeom prst="line">
              <a:avLst/>
            </a:prstGeom>
            <a:noFill/>
            <a:ln w="28575">
              <a:solidFill>
                <a:srgbClr val="800000"/>
              </a:solidFill>
              <a:round/>
              <a:headEnd/>
              <a:tailEnd/>
            </a:ln>
            <a:extLst>
              <a:ext uri="{909E8E84-426E-40dd-AFC4-6F175D3DCCD1}">
                <a14:hiddenFill xmlns:a14="http://schemas.microsoft.com/office/drawing/2010/main">
                  <a:noFill/>
                </a14:hiddenFill>
              </a:ext>
            </a:extLst>
          </p:spPr>
        </p:cxnSp>
      </p:grpSp>
      <p:grpSp>
        <p:nvGrpSpPr>
          <p:cNvPr id="9" name="Group 8"/>
          <p:cNvGrpSpPr/>
          <p:nvPr/>
        </p:nvGrpSpPr>
        <p:grpSpPr>
          <a:xfrm>
            <a:off x="2743199" y="4267201"/>
            <a:ext cx="1524000" cy="1787225"/>
            <a:chOff x="152401" y="4419600"/>
            <a:chExt cx="1608667" cy="1864930"/>
          </a:xfrm>
        </p:grpSpPr>
        <p:sp>
          <p:nvSpPr>
            <p:cNvPr id="10" name="TextBox 9"/>
            <p:cNvSpPr txBox="1"/>
            <p:nvPr/>
          </p:nvSpPr>
          <p:spPr>
            <a:xfrm>
              <a:off x="304801" y="5417403"/>
              <a:ext cx="1456267" cy="867127"/>
            </a:xfrm>
            <a:prstGeom prst="rect">
              <a:avLst/>
            </a:prstGeom>
            <a:solidFill>
              <a:srgbClr val="FFD6E2"/>
            </a:solidFill>
          </p:spPr>
          <p:txBody>
            <a:bodyPr wrap="square" rtlCol="0">
              <a:spAutoFit/>
            </a:bodyPr>
            <a:lstStyle/>
            <a:p>
              <a:r>
                <a:rPr lang="en-US" dirty="0"/>
                <a:t>n</a:t>
              </a:r>
              <a:r>
                <a:rPr lang="en-US" dirty="0" smtClean="0"/>
                <a:t>ew</a:t>
              </a:r>
            </a:p>
            <a:p>
              <a:r>
                <a:rPr lang="en-US" dirty="0" smtClean="0"/>
                <a:t>keyword</a:t>
              </a:r>
              <a:endParaRPr lang="en-US" dirty="0"/>
            </a:p>
          </p:txBody>
        </p:sp>
        <p:cxnSp>
          <p:nvCxnSpPr>
            <p:cNvPr id="11" name="Straight Connector 34"/>
            <p:cNvCxnSpPr>
              <a:cxnSpLocks noChangeShapeType="1"/>
              <a:endCxn id="10" idx="0"/>
            </p:cNvCxnSpPr>
            <p:nvPr/>
          </p:nvCxnSpPr>
          <p:spPr bwMode="auto">
            <a:xfrm>
              <a:off x="152401" y="4419600"/>
              <a:ext cx="880534" cy="997803"/>
            </a:xfrm>
            <a:prstGeom prst="line">
              <a:avLst/>
            </a:prstGeom>
            <a:noFill/>
            <a:ln w="28575">
              <a:solidFill>
                <a:srgbClr val="800000"/>
              </a:solidFill>
              <a:round/>
              <a:headEnd/>
              <a:tailEnd/>
            </a:ln>
            <a:extLst>
              <a:ext uri="{909E8E84-426E-40dd-AFC4-6F175D3DCCD1}">
                <a14:hiddenFill xmlns:a14="http://schemas.microsoft.com/office/drawing/2010/main">
                  <a:noFill/>
                </a14:hiddenFill>
              </a:ext>
            </a:extLst>
          </p:spPr>
        </p:cxnSp>
      </p:grpSp>
      <p:grpSp>
        <p:nvGrpSpPr>
          <p:cNvPr id="12" name="Group 11"/>
          <p:cNvGrpSpPr/>
          <p:nvPr/>
        </p:nvGrpSpPr>
        <p:grpSpPr>
          <a:xfrm>
            <a:off x="3733799" y="4267200"/>
            <a:ext cx="4572000" cy="1733728"/>
            <a:chOff x="3733800" y="4572000"/>
            <a:chExt cx="4572000" cy="1733728"/>
          </a:xfrm>
        </p:grpSpPr>
        <p:grpSp>
          <p:nvGrpSpPr>
            <p:cNvPr id="13" name="Group 12"/>
            <p:cNvGrpSpPr/>
            <p:nvPr/>
          </p:nvGrpSpPr>
          <p:grpSpPr>
            <a:xfrm>
              <a:off x="4724400" y="4572000"/>
              <a:ext cx="3581400" cy="1733728"/>
              <a:chOff x="152401" y="4267200"/>
              <a:chExt cx="3581400" cy="1733728"/>
            </a:xfrm>
          </p:grpSpPr>
          <p:sp>
            <p:nvSpPr>
              <p:cNvPr id="15" name="TextBox 14"/>
              <p:cNvSpPr txBox="1"/>
              <p:nvPr/>
            </p:nvSpPr>
            <p:spPr>
              <a:xfrm>
                <a:off x="152401" y="4800600"/>
                <a:ext cx="3581400" cy="1200328"/>
              </a:xfrm>
              <a:prstGeom prst="rect">
                <a:avLst/>
              </a:prstGeom>
              <a:solidFill>
                <a:srgbClr val="FFD6E2"/>
              </a:solidFill>
            </p:spPr>
            <p:txBody>
              <a:bodyPr wrap="square" rtlCol="0">
                <a:spAutoFit/>
              </a:bodyPr>
              <a:lstStyle/>
              <a:p>
                <a:r>
                  <a:rPr lang="en-US" dirty="0" smtClean="0"/>
                  <a:t>The constants of the class are </a:t>
                </a:r>
                <a:r>
                  <a:rPr lang="en-US" dirty="0" smtClean="0">
                    <a:solidFill>
                      <a:srgbClr val="800000"/>
                    </a:solidFill>
                  </a:rPr>
                  <a:t>Clubs</a:t>
                </a:r>
                <a:r>
                  <a:rPr lang="en-US" dirty="0" smtClean="0"/>
                  <a:t>, </a:t>
                </a:r>
                <a:r>
                  <a:rPr lang="en-US" dirty="0" smtClean="0">
                    <a:solidFill>
                      <a:srgbClr val="800000"/>
                    </a:solidFill>
                  </a:rPr>
                  <a:t>Diamonds</a:t>
                </a:r>
                <a:r>
                  <a:rPr lang="en-US" dirty="0" smtClean="0"/>
                  <a:t>, </a:t>
                </a:r>
                <a:r>
                  <a:rPr lang="en-US" dirty="0" smtClean="0">
                    <a:solidFill>
                      <a:srgbClr val="800000"/>
                    </a:solidFill>
                  </a:rPr>
                  <a:t>Hearts</a:t>
                </a:r>
                <a:r>
                  <a:rPr lang="en-US" dirty="0" smtClean="0"/>
                  <a:t>, </a:t>
                </a:r>
                <a:r>
                  <a:rPr lang="en-US" dirty="0" smtClean="0">
                    <a:solidFill>
                      <a:srgbClr val="800000"/>
                    </a:solidFill>
                  </a:rPr>
                  <a:t>Spades</a:t>
                </a:r>
                <a:endParaRPr lang="en-US" dirty="0">
                  <a:solidFill>
                    <a:srgbClr val="800000"/>
                  </a:solidFill>
                </a:endParaRPr>
              </a:p>
            </p:txBody>
          </p:sp>
          <p:cxnSp>
            <p:nvCxnSpPr>
              <p:cNvPr id="16" name="Straight Connector 34"/>
              <p:cNvCxnSpPr>
                <a:cxnSpLocks noChangeShapeType="1"/>
                <a:endCxn id="15" idx="0"/>
              </p:cNvCxnSpPr>
              <p:nvPr/>
            </p:nvCxnSpPr>
            <p:spPr bwMode="auto">
              <a:xfrm>
                <a:off x="1371601" y="4267200"/>
                <a:ext cx="571500" cy="533400"/>
              </a:xfrm>
              <a:prstGeom prst="line">
                <a:avLst/>
              </a:prstGeom>
              <a:noFill/>
              <a:ln w="28575">
                <a:solidFill>
                  <a:srgbClr val="800000"/>
                </a:solidFill>
                <a:round/>
                <a:headEnd/>
                <a:tailEnd/>
              </a:ln>
              <a:extLst>
                <a:ext uri="{909E8E84-426E-40dd-AFC4-6F175D3DCCD1}">
                  <a14:hiddenFill xmlns:a14="http://schemas.microsoft.com/office/drawing/2010/main">
                    <a:noFill/>
                  </a14:hiddenFill>
                </a:ext>
              </a:extLst>
            </p:spPr>
          </p:cxnSp>
        </p:grpSp>
        <p:cxnSp>
          <p:nvCxnSpPr>
            <p:cNvPr id="14" name="Straight Connector 34"/>
            <p:cNvCxnSpPr>
              <a:cxnSpLocks noChangeShapeType="1"/>
            </p:cNvCxnSpPr>
            <p:nvPr/>
          </p:nvCxnSpPr>
          <p:spPr bwMode="auto">
            <a:xfrm>
              <a:off x="3733800" y="4572000"/>
              <a:ext cx="4038600" cy="0"/>
            </a:xfrm>
            <a:prstGeom prst="line">
              <a:avLst/>
            </a:prstGeom>
            <a:noFill/>
            <a:ln w="28575">
              <a:solidFill>
                <a:srgbClr val="800000"/>
              </a:solidFill>
              <a:round/>
              <a:headEnd/>
              <a:tailEn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17581328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001000" cy="533400"/>
          </a:xfrm>
        </p:spPr>
        <p:txBody>
          <a:bodyPr/>
          <a:lstStyle/>
          <a:p>
            <a:r>
              <a:rPr lang="en-US" sz="2800" b="1" dirty="0">
                <a:solidFill>
                  <a:srgbClr val="800000"/>
                </a:solidFill>
              </a:rPr>
              <a:t>public</a:t>
            </a:r>
            <a:r>
              <a:rPr lang="en-US" sz="2800" dirty="0">
                <a:solidFill>
                  <a:srgbClr val="800000"/>
                </a:solidFill>
              </a:rPr>
              <a:t> </a:t>
            </a:r>
            <a:r>
              <a:rPr lang="en-US" sz="2800" b="1" dirty="0" err="1">
                <a:solidFill>
                  <a:srgbClr val="800000"/>
                </a:solidFill>
              </a:rPr>
              <a:t>enum</a:t>
            </a:r>
            <a:r>
              <a:rPr lang="en-US" sz="2800" dirty="0">
                <a:solidFill>
                  <a:srgbClr val="800000"/>
                </a:solidFill>
              </a:rPr>
              <a:t> Suit {Clubs, Diamonds, Hearts, Spades</a:t>
            </a:r>
            <a:r>
              <a:rPr lang="en-US" sz="2800" dirty="0" smtClean="0">
                <a:solidFill>
                  <a:srgbClr val="800000"/>
                </a:solidFill>
              </a:rPr>
              <a:t>}</a:t>
            </a:r>
            <a:endParaRPr lang="en-US" sz="2800" dirty="0">
              <a:solidFill>
                <a:srgbClr val="800000"/>
              </a:solidFill>
            </a:endParaRPr>
          </a:p>
        </p:txBody>
      </p:sp>
      <p:sp>
        <p:nvSpPr>
          <p:cNvPr id="3" name="Slide Number Placeholder 2"/>
          <p:cNvSpPr>
            <a:spLocks noGrp="1"/>
          </p:cNvSpPr>
          <p:nvPr>
            <p:ph type="sldNum" sz="quarter" idx="12"/>
          </p:nvPr>
        </p:nvSpPr>
        <p:spPr/>
        <p:txBody>
          <a:bodyPr/>
          <a:lstStyle/>
          <a:p>
            <a:pPr>
              <a:defRPr/>
            </a:pPr>
            <a:fld id="{805B8333-248A-F84E-944D-9812EFB1C372}" type="slidenum">
              <a:rPr lang="en-US" smtClean="0"/>
              <a:pPr>
                <a:defRPr/>
              </a:pPr>
              <a:t>4</a:t>
            </a:fld>
            <a:endParaRPr lang="en-US"/>
          </a:p>
        </p:txBody>
      </p:sp>
      <p:grpSp>
        <p:nvGrpSpPr>
          <p:cNvPr id="6" name="Group 5"/>
          <p:cNvGrpSpPr/>
          <p:nvPr/>
        </p:nvGrpSpPr>
        <p:grpSpPr>
          <a:xfrm>
            <a:off x="1065463" y="2076272"/>
            <a:ext cx="2058737" cy="469686"/>
            <a:chOff x="989263" y="1676400"/>
            <a:chExt cx="2058737" cy="469686"/>
          </a:xfrm>
        </p:grpSpPr>
        <p:sp>
          <p:nvSpPr>
            <p:cNvPr id="4" name="TextBox 3"/>
            <p:cNvSpPr txBox="1"/>
            <p:nvPr/>
          </p:nvSpPr>
          <p:spPr>
            <a:xfrm>
              <a:off x="989263" y="1684421"/>
              <a:ext cx="903012" cy="461665"/>
            </a:xfrm>
            <a:prstGeom prst="rect">
              <a:avLst/>
            </a:prstGeom>
            <a:noFill/>
          </p:spPr>
          <p:txBody>
            <a:bodyPr wrap="none" rtlCol="0">
              <a:spAutoFit/>
            </a:bodyPr>
            <a:lstStyle/>
            <a:p>
              <a:r>
                <a:rPr lang="en-US" dirty="0" smtClean="0"/>
                <a:t>Clubs</a:t>
              </a:r>
              <a:endParaRPr lang="en-US" dirty="0"/>
            </a:p>
          </p:txBody>
        </p:sp>
        <p:sp>
          <p:nvSpPr>
            <p:cNvPr id="5" name="TextBox 4"/>
            <p:cNvSpPr txBox="1"/>
            <p:nvPr/>
          </p:nvSpPr>
          <p:spPr>
            <a:xfrm>
              <a:off x="1905000" y="1676400"/>
              <a:ext cx="1143000" cy="461665"/>
            </a:xfrm>
            <a:prstGeom prst="rect">
              <a:avLst/>
            </a:prstGeom>
            <a:noFill/>
            <a:ln w="12700">
              <a:solidFill>
                <a:schemeClr val="tx1"/>
              </a:solidFill>
            </a:ln>
          </p:spPr>
          <p:txBody>
            <a:bodyPr wrap="square" rtlCol="0">
              <a:spAutoFit/>
            </a:bodyPr>
            <a:lstStyle/>
            <a:p>
              <a:r>
                <a:rPr lang="en-US" dirty="0" smtClean="0"/>
                <a:t>Suit@0</a:t>
              </a:r>
              <a:endParaRPr lang="en-US" dirty="0"/>
            </a:p>
          </p:txBody>
        </p:sp>
      </p:grpSp>
      <p:grpSp>
        <p:nvGrpSpPr>
          <p:cNvPr id="7" name="Group 6"/>
          <p:cNvGrpSpPr/>
          <p:nvPr/>
        </p:nvGrpSpPr>
        <p:grpSpPr>
          <a:xfrm>
            <a:off x="533400" y="2698358"/>
            <a:ext cx="2590800" cy="469686"/>
            <a:chOff x="836863" y="1676400"/>
            <a:chExt cx="2590800" cy="469686"/>
          </a:xfrm>
        </p:grpSpPr>
        <p:sp>
          <p:nvSpPr>
            <p:cNvPr id="8" name="TextBox 7"/>
            <p:cNvSpPr txBox="1"/>
            <p:nvPr/>
          </p:nvSpPr>
          <p:spPr>
            <a:xfrm>
              <a:off x="836863" y="1684421"/>
              <a:ext cx="1449886" cy="461665"/>
            </a:xfrm>
            <a:prstGeom prst="rect">
              <a:avLst/>
            </a:prstGeom>
            <a:noFill/>
          </p:spPr>
          <p:txBody>
            <a:bodyPr wrap="none" rtlCol="0">
              <a:spAutoFit/>
            </a:bodyPr>
            <a:lstStyle/>
            <a:p>
              <a:r>
                <a:rPr lang="en-US" dirty="0" smtClean="0"/>
                <a:t>Diamonds</a:t>
              </a:r>
              <a:endParaRPr lang="en-US" dirty="0"/>
            </a:p>
          </p:txBody>
        </p:sp>
        <p:sp>
          <p:nvSpPr>
            <p:cNvPr id="9" name="TextBox 8"/>
            <p:cNvSpPr txBox="1"/>
            <p:nvPr/>
          </p:nvSpPr>
          <p:spPr>
            <a:xfrm>
              <a:off x="2284663" y="1676400"/>
              <a:ext cx="1143000" cy="461665"/>
            </a:xfrm>
            <a:prstGeom prst="rect">
              <a:avLst/>
            </a:prstGeom>
            <a:noFill/>
            <a:ln w="12700">
              <a:solidFill>
                <a:schemeClr val="tx1"/>
              </a:solidFill>
            </a:ln>
          </p:spPr>
          <p:txBody>
            <a:bodyPr wrap="square" rtlCol="0">
              <a:spAutoFit/>
            </a:bodyPr>
            <a:lstStyle/>
            <a:p>
              <a:r>
                <a:rPr lang="en-US" dirty="0" smtClean="0"/>
                <a:t>Suit@1</a:t>
              </a:r>
              <a:endParaRPr lang="en-US" dirty="0"/>
            </a:p>
          </p:txBody>
        </p:sp>
      </p:grpSp>
      <p:grpSp>
        <p:nvGrpSpPr>
          <p:cNvPr id="10" name="Group 9"/>
          <p:cNvGrpSpPr/>
          <p:nvPr/>
        </p:nvGrpSpPr>
        <p:grpSpPr>
          <a:xfrm>
            <a:off x="838200" y="3384158"/>
            <a:ext cx="2286000" cy="469686"/>
            <a:chOff x="989263" y="1676400"/>
            <a:chExt cx="2286000" cy="469686"/>
          </a:xfrm>
        </p:grpSpPr>
        <p:sp>
          <p:nvSpPr>
            <p:cNvPr id="11" name="TextBox 10"/>
            <p:cNvSpPr txBox="1"/>
            <p:nvPr/>
          </p:nvSpPr>
          <p:spPr>
            <a:xfrm>
              <a:off x="989263" y="1684421"/>
              <a:ext cx="987921" cy="461665"/>
            </a:xfrm>
            <a:prstGeom prst="rect">
              <a:avLst/>
            </a:prstGeom>
            <a:noFill/>
          </p:spPr>
          <p:txBody>
            <a:bodyPr wrap="none" rtlCol="0">
              <a:spAutoFit/>
            </a:bodyPr>
            <a:lstStyle/>
            <a:p>
              <a:r>
                <a:rPr lang="en-US" dirty="0" smtClean="0"/>
                <a:t>Hearts</a:t>
              </a:r>
              <a:endParaRPr lang="en-US" dirty="0"/>
            </a:p>
          </p:txBody>
        </p:sp>
        <p:sp>
          <p:nvSpPr>
            <p:cNvPr id="12" name="TextBox 11"/>
            <p:cNvSpPr txBox="1"/>
            <p:nvPr/>
          </p:nvSpPr>
          <p:spPr>
            <a:xfrm>
              <a:off x="2132263" y="1676400"/>
              <a:ext cx="1143000" cy="461665"/>
            </a:xfrm>
            <a:prstGeom prst="rect">
              <a:avLst/>
            </a:prstGeom>
            <a:noFill/>
            <a:ln w="12700">
              <a:solidFill>
                <a:schemeClr val="tx1"/>
              </a:solidFill>
            </a:ln>
          </p:spPr>
          <p:txBody>
            <a:bodyPr wrap="square" rtlCol="0">
              <a:spAutoFit/>
            </a:bodyPr>
            <a:lstStyle/>
            <a:p>
              <a:r>
                <a:rPr lang="en-US" dirty="0" smtClean="0"/>
                <a:t>Suit@2</a:t>
              </a:r>
              <a:endParaRPr lang="en-US" dirty="0"/>
            </a:p>
          </p:txBody>
        </p:sp>
      </p:grpSp>
      <p:grpSp>
        <p:nvGrpSpPr>
          <p:cNvPr id="13" name="Group 12"/>
          <p:cNvGrpSpPr/>
          <p:nvPr/>
        </p:nvGrpSpPr>
        <p:grpSpPr>
          <a:xfrm>
            <a:off x="762000" y="3993758"/>
            <a:ext cx="2362200" cy="461665"/>
            <a:chOff x="989263" y="914400"/>
            <a:chExt cx="2362200" cy="461665"/>
          </a:xfrm>
        </p:grpSpPr>
        <p:sp>
          <p:nvSpPr>
            <p:cNvPr id="14" name="TextBox 13"/>
            <p:cNvSpPr txBox="1"/>
            <p:nvPr/>
          </p:nvSpPr>
          <p:spPr>
            <a:xfrm>
              <a:off x="989263" y="914400"/>
              <a:ext cx="1056599" cy="461665"/>
            </a:xfrm>
            <a:prstGeom prst="rect">
              <a:avLst/>
            </a:prstGeom>
            <a:noFill/>
          </p:spPr>
          <p:txBody>
            <a:bodyPr wrap="none" rtlCol="0">
              <a:spAutoFit/>
            </a:bodyPr>
            <a:lstStyle/>
            <a:p>
              <a:r>
                <a:rPr lang="en-US" dirty="0" smtClean="0"/>
                <a:t>Spades</a:t>
              </a:r>
              <a:endParaRPr lang="en-US" dirty="0"/>
            </a:p>
          </p:txBody>
        </p:sp>
        <p:sp>
          <p:nvSpPr>
            <p:cNvPr id="15" name="TextBox 14"/>
            <p:cNvSpPr txBox="1"/>
            <p:nvPr/>
          </p:nvSpPr>
          <p:spPr>
            <a:xfrm>
              <a:off x="2208463" y="914400"/>
              <a:ext cx="1143000" cy="461665"/>
            </a:xfrm>
            <a:prstGeom prst="rect">
              <a:avLst/>
            </a:prstGeom>
            <a:noFill/>
            <a:ln w="12700">
              <a:solidFill>
                <a:schemeClr val="tx1"/>
              </a:solidFill>
            </a:ln>
          </p:spPr>
          <p:txBody>
            <a:bodyPr wrap="square" rtlCol="0">
              <a:spAutoFit/>
            </a:bodyPr>
            <a:lstStyle/>
            <a:p>
              <a:r>
                <a:rPr lang="en-US" dirty="0" smtClean="0"/>
                <a:t>Suit@3</a:t>
              </a:r>
              <a:endParaRPr lang="en-US" dirty="0"/>
            </a:p>
          </p:txBody>
        </p:sp>
      </p:grpSp>
      <p:grpSp>
        <p:nvGrpSpPr>
          <p:cNvPr id="20" name="Group 19"/>
          <p:cNvGrpSpPr/>
          <p:nvPr/>
        </p:nvGrpSpPr>
        <p:grpSpPr>
          <a:xfrm>
            <a:off x="3657600" y="2000072"/>
            <a:ext cx="2057400" cy="1657528"/>
            <a:chOff x="4800600" y="1447800"/>
            <a:chExt cx="2057400" cy="1657528"/>
          </a:xfrm>
        </p:grpSpPr>
        <p:sp>
          <p:nvSpPr>
            <p:cNvPr id="17" name="TextBox 16"/>
            <p:cNvSpPr txBox="1"/>
            <p:nvPr/>
          </p:nvSpPr>
          <p:spPr>
            <a:xfrm>
              <a:off x="4800600" y="1447800"/>
              <a:ext cx="1143000" cy="461665"/>
            </a:xfrm>
            <a:prstGeom prst="rect">
              <a:avLst/>
            </a:prstGeom>
            <a:solidFill>
              <a:srgbClr val="FFF0AA"/>
            </a:solidFill>
            <a:ln w="12700">
              <a:noFill/>
            </a:ln>
          </p:spPr>
          <p:txBody>
            <a:bodyPr wrap="square" rtlCol="0">
              <a:spAutoFit/>
            </a:bodyPr>
            <a:lstStyle/>
            <a:p>
              <a:r>
                <a:rPr lang="en-US" dirty="0" smtClean="0"/>
                <a:t>Suit@0</a:t>
              </a:r>
              <a:endParaRPr lang="en-US" dirty="0"/>
            </a:p>
          </p:txBody>
        </p:sp>
        <p:sp>
          <p:nvSpPr>
            <p:cNvPr id="18" name="TextBox 17"/>
            <p:cNvSpPr txBox="1"/>
            <p:nvPr/>
          </p:nvSpPr>
          <p:spPr>
            <a:xfrm>
              <a:off x="4800600" y="1905000"/>
              <a:ext cx="2057400" cy="1200328"/>
            </a:xfrm>
            <a:prstGeom prst="rect">
              <a:avLst/>
            </a:prstGeom>
            <a:solidFill>
              <a:srgbClr val="FFF0AA"/>
            </a:solidFill>
            <a:ln w="12700">
              <a:noFill/>
            </a:ln>
          </p:spPr>
          <p:txBody>
            <a:bodyPr wrap="square" rtlCol="0">
              <a:spAutoFit/>
            </a:bodyPr>
            <a:lstStyle/>
            <a:p>
              <a:endParaRPr lang="en-US" dirty="0" smtClean="0"/>
            </a:p>
            <a:p>
              <a:endParaRPr lang="en-US" dirty="0"/>
            </a:p>
            <a:p>
              <a:endParaRPr lang="en-US" dirty="0"/>
            </a:p>
          </p:txBody>
        </p:sp>
        <p:sp>
          <p:nvSpPr>
            <p:cNvPr id="19" name="TextBox 18"/>
            <p:cNvSpPr txBox="1"/>
            <p:nvPr/>
          </p:nvSpPr>
          <p:spPr>
            <a:xfrm>
              <a:off x="6096000" y="1905000"/>
              <a:ext cx="762000" cy="461665"/>
            </a:xfrm>
            <a:prstGeom prst="rect">
              <a:avLst/>
            </a:prstGeom>
            <a:noFill/>
            <a:ln w="12700">
              <a:solidFill>
                <a:schemeClr val="tx1"/>
              </a:solidFill>
            </a:ln>
          </p:spPr>
          <p:txBody>
            <a:bodyPr wrap="square" rtlCol="0">
              <a:spAutoFit/>
            </a:bodyPr>
            <a:lstStyle/>
            <a:p>
              <a:r>
                <a:rPr lang="en-US" dirty="0" smtClean="0"/>
                <a:t>Suit</a:t>
              </a:r>
              <a:endParaRPr lang="en-US" dirty="0"/>
            </a:p>
          </p:txBody>
        </p:sp>
      </p:grpSp>
      <p:grpSp>
        <p:nvGrpSpPr>
          <p:cNvPr id="21" name="Group 20"/>
          <p:cNvGrpSpPr/>
          <p:nvPr/>
        </p:nvGrpSpPr>
        <p:grpSpPr>
          <a:xfrm>
            <a:off x="3733800" y="3905072"/>
            <a:ext cx="2057400" cy="1657528"/>
            <a:chOff x="4800600" y="1447800"/>
            <a:chExt cx="2057400" cy="1657528"/>
          </a:xfrm>
        </p:grpSpPr>
        <p:sp>
          <p:nvSpPr>
            <p:cNvPr id="22" name="TextBox 21"/>
            <p:cNvSpPr txBox="1"/>
            <p:nvPr/>
          </p:nvSpPr>
          <p:spPr>
            <a:xfrm>
              <a:off x="4800600" y="1447800"/>
              <a:ext cx="1143000" cy="461665"/>
            </a:xfrm>
            <a:prstGeom prst="rect">
              <a:avLst/>
            </a:prstGeom>
            <a:solidFill>
              <a:srgbClr val="FFF0AA"/>
            </a:solidFill>
            <a:ln w="12700">
              <a:noFill/>
            </a:ln>
          </p:spPr>
          <p:txBody>
            <a:bodyPr wrap="square" rtlCol="0">
              <a:spAutoFit/>
            </a:bodyPr>
            <a:lstStyle/>
            <a:p>
              <a:r>
                <a:rPr lang="en-US" dirty="0" smtClean="0"/>
                <a:t>Suit@2</a:t>
              </a:r>
              <a:endParaRPr lang="en-US" dirty="0"/>
            </a:p>
          </p:txBody>
        </p:sp>
        <p:sp>
          <p:nvSpPr>
            <p:cNvPr id="23" name="TextBox 22"/>
            <p:cNvSpPr txBox="1"/>
            <p:nvPr/>
          </p:nvSpPr>
          <p:spPr>
            <a:xfrm>
              <a:off x="4800600" y="1905000"/>
              <a:ext cx="2057400" cy="1200328"/>
            </a:xfrm>
            <a:prstGeom prst="rect">
              <a:avLst/>
            </a:prstGeom>
            <a:solidFill>
              <a:srgbClr val="FFF0AA"/>
            </a:solidFill>
            <a:ln w="12700">
              <a:noFill/>
            </a:ln>
          </p:spPr>
          <p:txBody>
            <a:bodyPr wrap="square" rtlCol="0">
              <a:spAutoFit/>
            </a:bodyPr>
            <a:lstStyle/>
            <a:p>
              <a:endParaRPr lang="en-US" dirty="0" smtClean="0"/>
            </a:p>
            <a:p>
              <a:endParaRPr lang="en-US" dirty="0"/>
            </a:p>
            <a:p>
              <a:endParaRPr lang="en-US" dirty="0"/>
            </a:p>
          </p:txBody>
        </p:sp>
        <p:sp>
          <p:nvSpPr>
            <p:cNvPr id="24" name="TextBox 23"/>
            <p:cNvSpPr txBox="1"/>
            <p:nvPr/>
          </p:nvSpPr>
          <p:spPr>
            <a:xfrm>
              <a:off x="6096000" y="1905000"/>
              <a:ext cx="762000" cy="461665"/>
            </a:xfrm>
            <a:prstGeom prst="rect">
              <a:avLst/>
            </a:prstGeom>
            <a:noFill/>
            <a:ln w="12700">
              <a:solidFill>
                <a:schemeClr val="tx1"/>
              </a:solidFill>
            </a:ln>
          </p:spPr>
          <p:txBody>
            <a:bodyPr wrap="square" rtlCol="0">
              <a:spAutoFit/>
            </a:bodyPr>
            <a:lstStyle/>
            <a:p>
              <a:r>
                <a:rPr lang="en-US" dirty="0" smtClean="0"/>
                <a:t>Suit</a:t>
              </a:r>
              <a:endParaRPr lang="en-US" dirty="0"/>
            </a:p>
          </p:txBody>
        </p:sp>
      </p:grpSp>
      <p:grpSp>
        <p:nvGrpSpPr>
          <p:cNvPr id="25" name="Group 24"/>
          <p:cNvGrpSpPr/>
          <p:nvPr/>
        </p:nvGrpSpPr>
        <p:grpSpPr>
          <a:xfrm>
            <a:off x="6248400" y="3905072"/>
            <a:ext cx="2057400" cy="1657528"/>
            <a:chOff x="4800600" y="1447800"/>
            <a:chExt cx="2057400" cy="1657528"/>
          </a:xfrm>
        </p:grpSpPr>
        <p:sp>
          <p:nvSpPr>
            <p:cNvPr id="26" name="TextBox 25"/>
            <p:cNvSpPr txBox="1"/>
            <p:nvPr/>
          </p:nvSpPr>
          <p:spPr>
            <a:xfrm>
              <a:off x="4800600" y="1447800"/>
              <a:ext cx="1143000" cy="461665"/>
            </a:xfrm>
            <a:prstGeom prst="rect">
              <a:avLst/>
            </a:prstGeom>
            <a:solidFill>
              <a:srgbClr val="FFF0AA"/>
            </a:solidFill>
            <a:ln w="12700">
              <a:noFill/>
            </a:ln>
          </p:spPr>
          <p:txBody>
            <a:bodyPr wrap="square" rtlCol="0">
              <a:spAutoFit/>
            </a:bodyPr>
            <a:lstStyle/>
            <a:p>
              <a:r>
                <a:rPr lang="en-US" dirty="0" smtClean="0"/>
                <a:t>Suit@3</a:t>
              </a:r>
              <a:endParaRPr lang="en-US" dirty="0"/>
            </a:p>
          </p:txBody>
        </p:sp>
        <p:sp>
          <p:nvSpPr>
            <p:cNvPr id="27" name="TextBox 26"/>
            <p:cNvSpPr txBox="1"/>
            <p:nvPr/>
          </p:nvSpPr>
          <p:spPr>
            <a:xfrm>
              <a:off x="4800600" y="1905000"/>
              <a:ext cx="2057400" cy="1200328"/>
            </a:xfrm>
            <a:prstGeom prst="rect">
              <a:avLst/>
            </a:prstGeom>
            <a:solidFill>
              <a:srgbClr val="FFF0AA"/>
            </a:solidFill>
            <a:ln w="12700">
              <a:noFill/>
            </a:ln>
          </p:spPr>
          <p:txBody>
            <a:bodyPr wrap="square" rtlCol="0">
              <a:spAutoFit/>
            </a:bodyPr>
            <a:lstStyle/>
            <a:p>
              <a:endParaRPr lang="en-US" dirty="0" smtClean="0"/>
            </a:p>
            <a:p>
              <a:endParaRPr lang="en-US" dirty="0"/>
            </a:p>
            <a:p>
              <a:endParaRPr lang="en-US" dirty="0"/>
            </a:p>
          </p:txBody>
        </p:sp>
        <p:sp>
          <p:nvSpPr>
            <p:cNvPr id="28" name="TextBox 27"/>
            <p:cNvSpPr txBox="1"/>
            <p:nvPr/>
          </p:nvSpPr>
          <p:spPr>
            <a:xfrm>
              <a:off x="6096000" y="1905000"/>
              <a:ext cx="762000" cy="461665"/>
            </a:xfrm>
            <a:prstGeom prst="rect">
              <a:avLst/>
            </a:prstGeom>
            <a:noFill/>
            <a:ln w="12700">
              <a:solidFill>
                <a:schemeClr val="tx1"/>
              </a:solidFill>
            </a:ln>
          </p:spPr>
          <p:txBody>
            <a:bodyPr wrap="square" rtlCol="0">
              <a:spAutoFit/>
            </a:bodyPr>
            <a:lstStyle/>
            <a:p>
              <a:r>
                <a:rPr lang="en-US" dirty="0" smtClean="0"/>
                <a:t>Suit</a:t>
              </a:r>
              <a:endParaRPr lang="en-US" dirty="0"/>
            </a:p>
          </p:txBody>
        </p:sp>
      </p:grpSp>
      <p:grpSp>
        <p:nvGrpSpPr>
          <p:cNvPr id="29" name="Group 28"/>
          <p:cNvGrpSpPr/>
          <p:nvPr/>
        </p:nvGrpSpPr>
        <p:grpSpPr>
          <a:xfrm>
            <a:off x="6172200" y="2000072"/>
            <a:ext cx="2057400" cy="1657528"/>
            <a:chOff x="4800600" y="1447800"/>
            <a:chExt cx="2057400" cy="1657528"/>
          </a:xfrm>
        </p:grpSpPr>
        <p:sp>
          <p:nvSpPr>
            <p:cNvPr id="30" name="TextBox 29"/>
            <p:cNvSpPr txBox="1"/>
            <p:nvPr/>
          </p:nvSpPr>
          <p:spPr>
            <a:xfrm>
              <a:off x="4800600" y="1447800"/>
              <a:ext cx="1143000" cy="461665"/>
            </a:xfrm>
            <a:prstGeom prst="rect">
              <a:avLst/>
            </a:prstGeom>
            <a:solidFill>
              <a:srgbClr val="FFF0AA"/>
            </a:solidFill>
            <a:ln w="12700">
              <a:noFill/>
            </a:ln>
          </p:spPr>
          <p:txBody>
            <a:bodyPr wrap="square" rtlCol="0">
              <a:spAutoFit/>
            </a:bodyPr>
            <a:lstStyle/>
            <a:p>
              <a:r>
                <a:rPr lang="en-US" dirty="0" smtClean="0"/>
                <a:t>Suit@1</a:t>
              </a:r>
              <a:endParaRPr lang="en-US" dirty="0"/>
            </a:p>
          </p:txBody>
        </p:sp>
        <p:sp>
          <p:nvSpPr>
            <p:cNvPr id="31" name="TextBox 30"/>
            <p:cNvSpPr txBox="1"/>
            <p:nvPr/>
          </p:nvSpPr>
          <p:spPr>
            <a:xfrm>
              <a:off x="4800600" y="1905000"/>
              <a:ext cx="2057400" cy="1200328"/>
            </a:xfrm>
            <a:prstGeom prst="rect">
              <a:avLst/>
            </a:prstGeom>
            <a:solidFill>
              <a:srgbClr val="FFF0AA"/>
            </a:solidFill>
            <a:ln w="12700">
              <a:noFill/>
            </a:ln>
          </p:spPr>
          <p:txBody>
            <a:bodyPr wrap="square" rtlCol="0">
              <a:spAutoFit/>
            </a:bodyPr>
            <a:lstStyle/>
            <a:p>
              <a:endParaRPr lang="en-US" dirty="0" smtClean="0"/>
            </a:p>
            <a:p>
              <a:endParaRPr lang="en-US" dirty="0"/>
            </a:p>
            <a:p>
              <a:endParaRPr lang="en-US" dirty="0"/>
            </a:p>
          </p:txBody>
        </p:sp>
        <p:sp>
          <p:nvSpPr>
            <p:cNvPr id="32" name="TextBox 31"/>
            <p:cNvSpPr txBox="1"/>
            <p:nvPr/>
          </p:nvSpPr>
          <p:spPr>
            <a:xfrm>
              <a:off x="6096000" y="1905000"/>
              <a:ext cx="762000" cy="461665"/>
            </a:xfrm>
            <a:prstGeom prst="rect">
              <a:avLst/>
            </a:prstGeom>
            <a:noFill/>
            <a:ln w="12700">
              <a:solidFill>
                <a:schemeClr val="tx1"/>
              </a:solidFill>
            </a:ln>
          </p:spPr>
          <p:txBody>
            <a:bodyPr wrap="square" rtlCol="0">
              <a:spAutoFit/>
            </a:bodyPr>
            <a:lstStyle/>
            <a:p>
              <a:r>
                <a:rPr lang="en-US" dirty="0" smtClean="0"/>
                <a:t>Suit</a:t>
              </a:r>
              <a:endParaRPr lang="en-US" dirty="0"/>
            </a:p>
          </p:txBody>
        </p:sp>
      </p:grpSp>
      <p:sp>
        <p:nvSpPr>
          <p:cNvPr id="33" name="TextBox 32"/>
          <p:cNvSpPr txBox="1"/>
          <p:nvPr/>
        </p:nvSpPr>
        <p:spPr>
          <a:xfrm>
            <a:off x="609601" y="4648200"/>
            <a:ext cx="2895600" cy="1569660"/>
          </a:xfrm>
          <a:prstGeom prst="rect">
            <a:avLst/>
          </a:prstGeom>
          <a:noFill/>
        </p:spPr>
        <p:txBody>
          <a:bodyPr wrap="square" rtlCol="0">
            <a:spAutoFit/>
          </a:bodyPr>
          <a:lstStyle/>
          <a:p>
            <a:r>
              <a:rPr lang="en-US" dirty="0" smtClean="0"/>
              <a:t>Clubs, Diamonds, Hearts, Spades</a:t>
            </a:r>
          </a:p>
          <a:p>
            <a:r>
              <a:rPr lang="en-US" dirty="0" smtClean="0"/>
              <a:t>Are static variables of class </a:t>
            </a:r>
            <a:r>
              <a:rPr lang="en-US" dirty="0" err="1" smtClean="0"/>
              <a:t>enum</a:t>
            </a:r>
            <a:endParaRPr lang="en-US" dirty="0"/>
          </a:p>
        </p:txBody>
      </p:sp>
      <p:sp>
        <p:nvSpPr>
          <p:cNvPr id="34" name="TextBox 33"/>
          <p:cNvSpPr txBox="1"/>
          <p:nvPr/>
        </p:nvSpPr>
        <p:spPr>
          <a:xfrm>
            <a:off x="838200" y="381000"/>
            <a:ext cx="7685217" cy="461665"/>
          </a:xfrm>
          <a:prstGeom prst="rect">
            <a:avLst/>
          </a:prstGeom>
          <a:noFill/>
        </p:spPr>
        <p:txBody>
          <a:bodyPr wrap="none" rtlCol="0">
            <a:spAutoFit/>
          </a:bodyPr>
          <a:lstStyle/>
          <a:p>
            <a:r>
              <a:rPr lang="en-US" b="1" dirty="0" smtClean="0">
                <a:solidFill>
                  <a:srgbClr val="800000"/>
                </a:solidFill>
              </a:rPr>
              <a:t>Four static final variables that contain pointers to objects</a:t>
            </a:r>
            <a:endParaRPr lang="en-US" b="1" dirty="0">
              <a:solidFill>
                <a:srgbClr val="800000"/>
              </a:solidFill>
            </a:endParaRPr>
          </a:p>
        </p:txBody>
      </p:sp>
    </p:spTree>
    <p:extLst>
      <p:ext uri="{BB962C8B-B14F-4D97-AF65-F5344CB8AC3E}">
        <p14:creationId xmlns:p14="http://schemas.microsoft.com/office/powerpoint/2010/main" val="402671837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05B8333-248A-F84E-944D-9812EFB1C372}" type="slidenum">
              <a:rPr lang="en-US" smtClean="0"/>
              <a:pPr>
                <a:defRPr/>
              </a:pPr>
              <a:t>5</a:t>
            </a:fld>
            <a:endParaRPr lang="en-US"/>
          </a:p>
        </p:txBody>
      </p:sp>
      <p:sp>
        <p:nvSpPr>
          <p:cNvPr id="4" name="Title 1"/>
          <p:cNvSpPr>
            <a:spLocks noGrp="1"/>
          </p:cNvSpPr>
          <p:nvPr>
            <p:ph type="title"/>
          </p:nvPr>
        </p:nvSpPr>
        <p:spPr>
          <a:xfrm>
            <a:off x="685800" y="381000"/>
            <a:ext cx="7772400" cy="533400"/>
          </a:xfrm>
        </p:spPr>
        <p:txBody>
          <a:bodyPr/>
          <a:lstStyle/>
          <a:p>
            <a:r>
              <a:rPr lang="en-US" sz="3600" dirty="0" smtClean="0">
                <a:solidFill>
                  <a:srgbClr val="800000"/>
                </a:solidFill>
              </a:rPr>
              <a:t>Testing for an </a:t>
            </a:r>
            <a:r>
              <a:rPr lang="en-US" sz="3600" dirty="0" err="1" smtClean="0">
                <a:solidFill>
                  <a:srgbClr val="800000"/>
                </a:solidFill>
              </a:rPr>
              <a:t>enum</a:t>
            </a:r>
            <a:r>
              <a:rPr lang="en-US" sz="3600" dirty="0" smtClean="0">
                <a:solidFill>
                  <a:srgbClr val="800000"/>
                </a:solidFill>
              </a:rPr>
              <a:t> constant</a:t>
            </a:r>
            <a:endParaRPr lang="en-US" sz="3600" dirty="0">
              <a:solidFill>
                <a:srgbClr val="800000"/>
              </a:solidFill>
            </a:endParaRPr>
          </a:p>
        </p:txBody>
      </p:sp>
      <p:sp>
        <p:nvSpPr>
          <p:cNvPr id="5" name="Slide Number Placeholder 2"/>
          <p:cNvSpPr txBox="1">
            <a:spLocks/>
          </p:cNvSpPr>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Times"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a:lstStyle>
          <a:p>
            <a:pPr>
              <a:defRPr/>
            </a:pPr>
            <a:fld id="{805B8333-248A-F84E-944D-9812EFB1C372}" type="slidenum">
              <a:rPr lang="en-US" smtClean="0"/>
              <a:pPr>
                <a:defRPr/>
              </a:pPr>
              <a:t>5</a:t>
            </a:fld>
            <a:endParaRPr lang="en-US"/>
          </a:p>
        </p:txBody>
      </p:sp>
      <p:sp>
        <p:nvSpPr>
          <p:cNvPr id="6" name="TextBox 5"/>
          <p:cNvSpPr txBox="1"/>
          <p:nvPr/>
        </p:nvSpPr>
        <p:spPr>
          <a:xfrm>
            <a:off x="1066800" y="1066800"/>
            <a:ext cx="6934200" cy="461665"/>
          </a:xfrm>
          <a:prstGeom prst="rect">
            <a:avLst/>
          </a:prstGeom>
          <a:noFill/>
        </p:spPr>
        <p:txBody>
          <a:bodyPr wrap="square" rtlCol="0">
            <a:spAutoFit/>
          </a:bodyPr>
          <a:lstStyle/>
          <a:p>
            <a:r>
              <a:rPr lang="en-US" b="1" dirty="0" smtClean="0"/>
              <a:t>public</a:t>
            </a:r>
            <a:r>
              <a:rPr lang="en-US" dirty="0" smtClean="0"/>
              <a:t> </a:t>
            </a:r>
            <a:r>
              <a:rPr lang="en-US" b="1" dirty="0" err="1" smtClean="0"/>
              <a:t>enum</a:t>
            </a:r>
            <a:r>
              <a:rPr lang="en-US" dirty="0" smtClean="0"/>
              <a:t> </a:t>
            </a:r>
            <a:r>
              <a:rPr lang="en-US" dirty="0"/>
              <a:t>Suit {Clubs, Diamonds, Hearts, Spades}</a:t>
            </a:r>
            <a:endParaRPr lang="en-US" dirty="0">
              <a:solidFill>
                <a:schemeClr val="tx2"/>
              </a:solidFill>
            </a:endParaRPr>
          </a:p>
        </p:txBody>
      </p:sp>
      <p:sp>
        <p:nvSpPr>
          <p:cNvPr id="7" name="TextBox 6"/>
          <p:cNvSpPr txBox="1"/>
          <p:nvPr/>
        </p:nvSpPr>
        <p:spPr>
          <a:xfrm>
            <a:off x="838200" y="1752600"/>
            <a:ext cx="7772400" cy="1200328"/>
          </a:xfrm>
          <a:prstGeom prst="rect">
            <a:avLst/>
          </a:prstGeom>
          <a:noFill/>
        </p:spPr>
        <p:txBody>
          <a:bodyPr wrap="square" rtlCol="0">
            <a:spAutoFit/>
          </a:bodyPr>
          <a:lstStyle/>
          <a:p>
            <a:r>
              <a:rPr lang="en-US" dirty="0" smtClean="0">
                <a:solidFill>
                  <a:srgbClr val="800000"/>
                </a:solidFill>
              </a:rPr>
              <a:t>Suit s=  </a:t>
            </a:r>
            <a:r>
              <a:rPr lang="en-US" dirty="0" err="1" smtClean="0">
                <a:solidFill>
                  <a:srgbClr val="800000"/>
                </a:solidFill>
              </a:rPr>
              <a:t>Suit.Clubs</a:t>
            </a:r>
            <a:r>
              <a:rPr lang="en-US" dirty="0" smtClean="0">
                <a:solidFill>
                  <a:srgbClr val="800000"/>
                </a:solidFill>
              </a:rPr>
              <a:t>;</a:t>
            </a:r>
          </a:p>
          <a:p>
            <a:r>
              <a:rPr lang="en-US" dirty="0" smtClean="0"/>
              <a:t>Then</a:t>
            </a:r>
            <a:endParaRPr lang="en-US" dirty="0"/>
          </a:p>
          <a:p>
            <a:r>
              <a:rPr lang="en-US" dirty="0">
                <a:solidFill>
                  <a:srgbClr val="800000"/>
                </a:solidFill>
              </a:rPr>
              <a:t>s</a:t>
            </a:r>
            <a:r>
              <a:rPr lang="en-US" dirty="0" smtClean="0">
                <a:solidFill>
                  <a:srgbClr val="800000"/>
                </a:solidFill>
              </a:rPr>
              <a:t> == </a:t>
            </a:r>
            <a:r>
              <a:rPr lang="en-US" dirty="0" err="1" smtClean="0">
                <a:solidFill>
                  <a:srgbClr val="800000"/>
                </a:solidFill>
              </a:rPr>
              <a:t>Suit.Clubs</a:t>
            </a:r>
            <a:r>
              <a:rPr lang="en-US" dirty="0" smtClean="0">
                <a:solidFill>
                  <a:srgbClr val="800000"/>
                </a:solidFill>
              </a:rPr>
              <a:t>   </a:t>
            </a:r>
            <a:r>
              <a:rPr lang="en-US" dirty="0" smtClean="0"/>
              <a:t>is   true           </a:t>
            </a:r>
            <a:r>
              <a:rPr lang="en-US" dirty="0" smtClean="0">
                <a:solidFill>
                  <a:srgbClr val="800000"/>
                </a:solidFill>
              </a:rPr>
              <a:t>s == </a:t>
            </a:r>
            <a:r>
              <a:rPr lang="en-US" dirty="0" err="1" smtClean="0">
                <a:solidFill>
                  <a:srgbClr val="800000"/>
                </a:solidFill>
              </a:rPr>
              <a:t>Suit.Hearts</a:t>
            </a:r>
            <a:r>
              <a:rPr lang="en-US" dirty="0" smtClean="0">
                <a:solidFill>
                  <a:srgbClr val="800000"/>
                </a:solidFill>
              </a:rPr>
              <a:t>   </a:t>
            </a:r>
            <a:r>
              <a:rPr lang="en-US" dirty="0" smtClean="0"/>
              <a:t>is   false</a:t>
            </a:r>
          </a:p>
        </p:txBody>
      </p:sp>
      <p:sp>
        <p:nvSpPr>
          <p:cNvPr id="8" name="TextBox 7"/>
          <p:cNvSpPr txBox="1"/>
          <p:nvPr/>
        </p:nvSpPr>
        <p:spPr>
          <a:xfrm>
            <a:off x="914400" y="3200400"/>
            <a:ext cx="3631222" cy="3046988"/>
          </a:xfrm>
          <a:prstGeom prst="rect">
            <a:avLst/>
          </a:prstGeom>
          <a:noFill/>
          <a:ln w="25400">
            <a:solidFill>
              <a:srgbClr val="800000"/>
            </a:solidFill>
          </a:ln>
        </p:spPr>
        <p:txBody>
          <a:bodyPr wrap="none" rtlCol="0">
            <a:spAutoFit/>
          </a:bodyPr>
          <a:lstStyle/>
          <a:p>
            <a:r>
              <a:rPr lang="en-US" b="1" dirty="0"/>
              <a:t>s</a:t>
            </a:r>
            <a:r>
              <a:rPr lang="en-US" b="1" dirty="0" smtClean="0"/>
              <a:t>witch</a:t>
            </a:r>
            <a:r>
              <a:rPr lang="en-US" dirty="0" smtClean="0"/>
              <a:t>(s) </a:t>
            </a:r>
            <a:r>
              <a:rPr lang="en-US" dirty="0"/>
              <a:t>{</a:t>
            </a:r>
          </a:p>
          <a:p>
            <a:r>
              <a:rPr lang="en-US" dirty="0" smtClean="0"/>
              <a:t>    case Clubs:</a:t>
            </a:r>
          </a:p>
          <a:p>
            <a:r>
              <a:rPr lang="en-US" dirty="0"/>
              <a:t> </a:t>
            </a:r>
            <a:r>
              <a:rPr lang="en-US" dirty="0" smtClean="0"/>
              <a:t>   case Spades:</a:t>
            </a:r>
            <a:endParaRPr lang="en-US" dirty="0"/>
          </a:p>
          <a:p>
            <a:r>
              <a:rPr lang="en-US" dirty="0"/>
              <a:t>         </a:t>
            </a:r>
            <a:r>
              <a:rPr lang="en-US" dirty="0" smtClean="0"/>
              <a:t>color= “black”; break;</a:t>
            </a:r>
            <a:endParaRPr lang="en-US" dirty="0"/>
          </a:p>
          <a:p>
            <a:r>
              <a:rPr lang="en-US" dirty="0" smtClean="0"/>
              <a:t>    case Diamonds:</a:t>
            </a:r>
          </a:p>
          <a:p>
            <a:r>
              <a:rPr lang="en-US" dirty="0" smtClean="0"/>
              <a:t>    case Hearts:</a:t>
            </a:r>
            <a:endParaRPr lang="en-US" dirty="0"/>
          </a:p>
          <a:p>
            <a:r>
              <a:rPr lang="en-US" dirty="0" smtClean="0"/>
              <a:t>         color= “red”; break;</a:t>
            </a:r>
            <a:endParaRPr lang="en-US" dirty="0"/>
          </a:p>
          <a:p>
            <a:r>
              <a:rPr lang="fr-FR" dirty="0" smtClean="0"/>
              <a:t>}</a:t>
            </a:r>
            <a:endParaRPr lang="en-US" dirty="0"/>
          </a:p>
        </p:txBody>
      </p:sp>
      <p:sp>
        <p:nvSpPr>
          <p:cNvPr id="9" name="TextBox 8"/>
          <p:cNvSpPr txBox="1"/>
          <p:nvPr/>
        </p:nvSpPr>
        <p:spPr>
          <a:xfrm>
            <a:off x="4558288" y="3200400"/>
            <a:ext cx="3518912" cy="461665"/>
          </a:xfrm>
          <a:prstGeom prst="rect">
            <a:avLst/>
          </a:prstGeom>
          <a:noFill/>
          <a:ln>
            <a:solidFill>
              <a:srgbClr val="800000"/>
            </a:solidFill>
          </a:ln>
        </p:spPr>
        <p:txBody>
          <a:bodyPr wrap="none" rtlCol="0">
            <a:spAutoFit/>
          </a:bodyPr>
          <a:lstStyle/>
          <a:p>
            <a:r>
              <a:rPr lang="en-US" dirty="0" smtClean="0"/>
              <a:t>Can use a switch statement</a:t>
            </a:r>
            <a:endParaRPr lang="en-US" dirty="0"/>
          </a:p>
        </p:txBody>
      </p:sp>
      <p:grpSp>
        <p:nvGrpSpPr>
          <p:cNvPr id="10" name="Group 9"/>
          <p:cNvGrpSpPr/>
          <p:nvPr/>
        </p:nvGrpSpPr>
        <p:grpSpPr>
          <a:xfrm>
            <a:off x="2895600" y="3962400"/>
            <a:ext cx="5181600" cy="2308324"/>
            <a:chOff x="2895600" y="3962400"/>
            <a:chExt cx="5181600" cy="2308324"/>
          </a:xfrm>
        </p:grpSpPr>
        <p:sp>
          <p:nvSpPr>
            <p:cNvPr id="11" name="TextBox 10"/>
            <p:cNvSpPr txBox="1"/>
            <p:nvPr/>
          </p:nvSpPr>
          <p:spPr>
            <a:xfrm>
              <a:off x="5410200" y="3962400"/>
              <a:ext cx="2667000" cy="2308324"/>
            </a:xfrm>
            <a:prstGeom prst="rect">
              <a:avLst/>
            </a:prstGeom>
            <a:solidFill>
              <a:schemeClr val="accent5"/>
            </a:solidFill>
          </p:spPr>
          <p:txBody>
            <a:bodyPr wrap="square" rtlCol="0">
              <a:spAutoFit/>
            </a:bodyPr>
            <a:lstStyle/>
            <a:p>
              <a:r>
                <a:rPr lang="en-US" dirty="0" smtClean="0"/>
                <a:t>Type of </a:t>
              </a:r>
              <a:r>
                <a:rPr lang="en-US" dirty="0" smtClean="0">
                  <a:solidFill>
                    <a:srgbClr val="800000"/>
                  </a:solidFill>
                </a:rPr>
                <a:t>s</a:t>
              </a:r>
              <a:r>
                <a:rPr lang="en-US" dirty="0" smtClean="0"/>
                <a:t> is </a:t>
              </a:r>
              <a:r>
                <a:rPr lang="en-US" dirty="0" smtClean="0">
                  <a:solidFill>
                    <a:srgbClr val="800000"/>
                  </a:solidFill>
                </a:rPr>
                <a:t>Suit</a:t>
              </a:r>
              <a:r>
                <a:rPr lang="en-US" dirty="0" smtClean="0"/>
                <a:t>.</a:t>
              </a:r>
            </a:p>
            <a:p>
              <a:endParaRPr lang="en-US" dirty="0" smtClean="0"/>
            </a:p>
            <a:p>
              <a:r>
                <a:rPr lang="en-US" dirty="0" smtClean="0"/>
                <a:t>Inside the switch, you </a:t>
              </a:r>
              <a:r>
                <a:rPr lang="en-US" dirty="0" smtClean="0">
                  <a:solidFill>
                    <a:srgbClr val="FF0000"/>
                  </a:solidFill>
                </a:rPr>
                <a:t>cannot</a:t>
              </a:r>
              <a:r>
                <a:rPr lang="en-US" dirty="0" smtClean="0">
                  <a:solidFill>
                    <a:srgbClr val="008000"/>
                  </a:solidFill>
                </a:rPr>
                <a:t> </a:t>
              </a:r>
              <a:r>
                <a:rPr lang="en-US" dirty="0" smtClean="0"/>
                <a:t>write </a:t>
              </a:r>
              <a:r>
                <a:rPr lang="en-US" dirty="0" err="1" smtClean="0">
                  <a:solidFill>
                    <a:srgbClr val="800000"/>
                  </a:solidFill>
                </a:rPr>
                <a:t>Suit.Hearts</a:t>
              </a:r>
              <a:r>
                <a:rPr lang="en-US" dirty="0" smtClean="0"/>
                <a:t> instead of </a:t>
              </a:r>
              <a:r>
                <a:rPr lang="en-US" dirty="0" smtClean="0">
                  <a:solidFill>
                    <a:srgbClr val="800000"/>
                  </a:solidFill>
                </a:rPr>
                <a:t>Hearts</a:t>
              </a:r>
              <a:endParaRPr lang="en-US" dirty="0">
                <a:solidFill>
                  <a:srgbClr val="800000"/>
                </a:solidFill>
              </a:endParaRPr>
            </a:p>
          </p:txBody>
        </p:sp>
        <p:cxnSp>
          <p:nvCxnSpPr>
            <p:cNvPr id="12" name="Straight Connector 34"/>
            <p:cNvCxnSpPr>
              <a:cxnSpLocks noChangeShapeType="1"/>
            </p:cNvCxnSpPr>
            <p:nvPr/>
          </p:nvCxnSpPr>
          <p:spPr bwMode="auto">
            <a:xfrm>
              <a:off x="2895600" y="5257800"/>
              <a:ext cx="2514600" cy="0"/>
            </a:xfrm>
            <a:prstGeom prst="line">
              <a:avLst/>
            </a:prstGeom>
            <a:noFill/>
            <a:ln w="28575">
              <a:solidFill>
                <a:srgbClr val="800000"/>
              </a:solidFill>
              <a:round/>
              <a:headEnd/>
              <a:tailEn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25827327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1+#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05B8333-248A-F84E-944D-9812EFB1C372}" type="slidenum">
              <a:rPr lang="en-US" smtClean="0"/>
              <a:pPr>
                <a:defRPr/>
              </a:pPr>
              <a:t>6</a:t>
            </a:fld>
            <a:endParaRPr lang="en-US"/>
          </a:p>
        </p:txBody>
      </p:sp>
      <p:sp>
        <p:nvSpPr>
          <p:cNvPr id="4" name="Title 1"/>
          <p:cNvSpPr>
            <a:spLocks noGrp="1"/>
          </p:cNvSpPr>
          <p:nvPr>
            <p:ph type="title"/>
          </p:nvPr>
        </p:nvSpPr>
        <p:spPr>
          <a:xfrm>
            <a:off x="685800" y="304800"/>
            <a:ext cx="7772400" cy="533400"/>
          </a:xfrm>
        </p:spPr>
        <p:txBody>
          <a:bodyPr/>
          <a:lstStyle/>
          <a:p>
            <a:r>
              <a:rPr lang="en-US" sz="3600" dirty="0" smtClean="0">
                <a:solidFill>
                  <a:srgbClr val="800000"/>
                </a:solidFill>
              </a:rPr>
              <a:t>Miscellaneous points about </a:t>
            </a:r>
            <a:r>
              <a:rPr lang="en-US" sz="3600" dirty="0" err="1" smtClean="0">
                <a:solidFill>
                  <a:srgbClr val="800000"/>
                </a:solidFill>
              </a:rPr>
              <a:t>enums</a:t>
            </a:r>
            <a:endParaRPr lang="en-US" sz="3600" dirty="0">
              <a:solidFill>
                <a:srgbClr val="800000"/>
              </a:solidFill>
            </a:endParaRPr>
          </a:p>
        </p:txBody>
      </p:sp>
      <p:sp>
        <p:nvSpPr>
          <p:cNvPr id="6" name="TextBox 5"/>
          <p:cNvSpPr txBox="1"/>
          <p:nvPr/>
        </p:nvSpPr>
        <p:spPr>
          <a:xfrm>
            <a:off x="1066800" y="990600"/>
            <a:ext cx="6934200" cy="461665"/>
          </a:xfrm>
          <a:prstGeom prst="rect">
            <a:avLst/>
          </a:prstGeom>
          <a:noFill/>
        </p:spPr>
        <p:txBody>
          <a:bodyPr wrap="square" rtlCol="0">
            <a:spAutoFit/>
          </a:bodyPr>
          <a:lstStyle/>
          <a:p>
            <a:r>
              <a:rPr lang="en-US" b="1" dirty="0" smtClean="0"/>
              <a:t>public</a:t>
            </a:r>
            <a:r>
              <a:rPr lang="en-US" dirty="0" smtClean="0"/>
              <a:t> </a:t>
            </a:r>
            <a:r>
              <a:rPr lang="en-US" b="1" dirty="0" err="1" smtClean="0"/>
              <a:t>enum</a:t>
            </a:r>
            <a:r>
              <a:rPr lang="en-US" dirty="0" smtClean="0"/>
              <a:t> </a:t>
            </a:r>
            <a:r>
              <a:rPr lang="en-US" dirty="0"/>
              <a:t>Suit {Clubs, Diamonds, Hearts, Spades}</a:t>
            </a:r>
            <a:endParaRPr lang="en-US" dirty="0">
              <a:solidFill>
                <a:schemeClr val="tx2"/>
              </a:solidFill>
            </a:endParaRPr>
          </a:p>
        </p:txBody>
      </p:sp>
      <p:sp>
        <p:nvSpPr>
          <p:cNvPr id="7" name="TextBox 6"/>
          <p:cNvSpPr txBox="1"/>
          <p:nvPr/>
        </p:nvSpPr>
        <p:spPr>
          <a:xfrm>
            <a:off x="457200" y="3048000"/>
            <a:ext cx="7772400" cy="461665"/>
          </a:xfrm>
          <a:prstGeom prst="rect">
            <a:avLst/>
          </a:prstGeom>
          <a:noFill/>
        </p:spPr>
        <p:txBody>
          <a:bodyPr wrap="square" rtlCol="0">
            <a:spAutoFit/>
          </a:bodyPr>
          <a:lstStyle/>
          <a:p>
            <a:r>
              <a:rPr lang="en-US" dirty="0" smtClean="0"/>
              <a:t>1. </a:t>
            </a:r>
            <a:r>
              <a:rPr lang="en-US" dirty="0" smtClean="0">
                <a:solidFill>
                  <a:srgbClr val="800000"/>
                </a:solidFill>
              </a:rPr>
              <a:t>Suit </a:t>
            </a:r>
            <a:r>
              <a:rPr lang="en-US" dirty="0" smtClean="0"/>
              <a:t>is a subclass of </a:t>
            </a:r>
            <a:r>
              <a:rPr lang="en-US" dirty="0" err="1" smtClean="0">
                <a:solidFill>
                  <a:srgbClr val="800000"/>
                </a:solidFill>
              </a:rPr>
              <a:t>Enum</a:t>
            </a:r>
            <a:r>
              <a:rPr lang="en-US" dirty="0" smtClean="0">
                <a:solidFill>
                  <a:srgbClr val="800000"/>
                </a:solidFill>
              </a:rPr>
              <a:t> </a:t>
            </a:r>
            <a:r>
              <a:rPr lang="en-US" dirty="0" smtClean="0"/>
              <a:t>(in package </a:t>
            </a:r>
            <a:r>
              <a:rPr lang="en-US" dirty="0" err="1" smtClean="0">
                <a:solidFill>
                  <a:srgbClr val="800000"/>
                </a:solidFill>
              </a:rPr>
              <a:t>java.lan</a:t>
            </a:r>
            <a:r>
              <a:rPr lang="en-US" dirty="0" err="1" smtClean="0"/>
              <a:t>g</a:t>
            </a:r>
            <a:r>
              <a:rPr lang="en-US" dirty="0" smtClean="0"/>
              <a:t>)</a:t>
            </a:r>
          </a:p>
        </p:txBody>
      </p:sp>
      <p:sp>
        <p:nvSpPr>
          <p:cNvPr id="8" name="TextBox 7"/>
          <p:cNvSpPr txBox="1"/>
          <p:nvPr/>
        </p:nvSpPr>
        <p:spPr>
          <a:xfrm>
            <a:off x="533400" y="1676400"/>
            <a:ext cx="8077200" cy="1200328"/>
          </a:xfrm>
          <a:prstGeom prst="rect">
            <a:avLst/>
          </a:prstGeom>
          <a:solidFill>
            <a:srgbClr val="FFD6E2"/>
          </a:solidFill>
        </p:spPr>
        <p:txBody>
          <a:bodyPr wrap="square" rtlCol="0">
            <a:spAutoFit/>
          </a:bodyPr>
          <a:lstStyle/>
          <a:p>
            <a:r>
              <a:rPr lang="en-US" dirty="0" smtClean="0"/>
              <a:t>This declaration is shorthand for a class that has a constructor,</a:t>
            </a:r>
          </a:p>
          <a:p>
            <a:r>
              <a:rPr lang="en-US" dirty="0" smtClean="0"/>
              <a:t>four constants (public static final variables), a static method, and some other components. Here are some points:</a:t>
            </a:r>
            <a:endParaRPr lang="en-US" dirty="0"/>
          </a:p>
        </p:txBody>
      </p:sp>
      <p:sp>
        <p:nvSpPr>
          <p:cNvPr id="9" name="TextBox 8"/>
          <p:cNvSpPr txBox="1"/>
          <p:nvPr/>
        </p:nvSpPr>
        <p:spPr>
          <a:xfrm>
            <a:off x="457200" y="3657600"/>
            <a:ext cx="7772400" cy="830997"/>
          </a:xfrm>
          <a:prstGeom prst="rect">
            <a:avLst/>
          </a:prstGeom>
          <a:noFill/>
        </p:spPr>
        <p:txBody>
          <a:bodyPr wrap="square" rtlCol="0">
            <a:spAutoFit/>
          </a:bodyPr>
          <a:lstStyle/>
          <a:p>
            <a:r>
              <a:rPr lang="en-US" dirty="0" smtClean="0"/>
              <a:t>2. It is not possible to create instances of class </a:t>
            </a:r>
            <a:r>
              <a:rPr lang="en-US" dirty="0" smtClean="0">
                <a:solidFill>
                  <a:srgbClr val="800000"/>
                </a:solidFill>
              </a:rPr>
              <a:t>Suit</a:t>
            </a:r>
            <a:r>
              <a:rPr lang="en-US" dirty="0" smtClean="0"/>
              <a:t>, because its constructor is private!</a:t>
            </a:r>
          </a:p>
        </p:txBody>
      </p:sp>
      <p:sp>
        <p:nvSpPr>
          <p:cNvPr id="10" name="TextBox 9"/>
          <p:cNvSpPr txBox="1"/>
          <p:nvPr/>
        </p:nvSpPr>
        <p:spPr>
          <a:xfrm>
            <a:off x="457200" y="4572000"/>
            <a:ext cx="7772400" cy="1277273"/>
          </a:xfrm>
          <a:prstGeom prst="rect">
            <a:avLst/>
          </a:prstGeom>
          <a:noFill/>
        </p:spPr>
        <p:txBody>
          <a:bodyPr wrap="square" rtlCol="0">
            <a:spAutoFit/>
          </a:bodyPr>
          <a:lstStyle/>
          <a:p>
            <a:r>
              <a:rPr lang="en-US" dirty="0" smtClean="0"/>
              <a:t>3. It’s as if </a:t>
            </a:r>
            <a:r>
              <a:rPr lang="en-US" dirty="0" smtClean="0">
                <a:solidFill>
                  <a:srgbClr val="800000"/>
                </a:solidFill>
              </a:rPr>
              <a:t>Clubs</a:t>
            </a:r>
            <a:r>
              <a:rPr lang="en-US" dirty="0" smtClean="0"/>
              <a:t> (as well as the other three names) is declared within class </a:t>
            </a:r>
            <a:r>
              <a:rPr lang="en-US" dirty="0" smtClean="0">
                <a:solidFill>
                  <a:srgbClr val="800000"/>
                </a:solidFill>
              </a:rPr>
              <a:t>Suit</a:t>
            </a:r>
            <a:r>
              <a:rPr lang="en-US" dirty="0" smtClean="0"/>
              <a:t> as</a:t>
            </a:r>
          </a:p>
          <a:p>
            <a:pPr>
              <a:spcBef>
                <a:spcPts val="600"/>
              </a:spcBef>
            </a:pPr>
            <a:r>
              <a:rPr lang="en-US" dirty="0"/>
              <a:t> </a:t>
            </a:r>
            <a:r>
              <a:rPr lang="en-US" dirty="0" smtClean="0"/>
              <a:t>       </a:t>
            </a:r>
            <a:r>
              <a:rPr lang="en-US" b="1" dirty="0" smtClean="0">
                <a:solidFill>
                  <a:srgbClr val="800000"/>
                </a:solidFill>
              </a:rPr>
              <a:t>public static final</a:t>
            </a:r>
            <a:r>
              <a:rPr lang="en-US" dirty="0" smtClean="0">
                <a:solidFill>
                  <a:srgbClr val="800000"/>
                </a:solidFill>
              </a:rPr>
              <a:t> Suit Clubs=   </a:t>
            </a:r>
            <a:r>
              <a:rPr lang="en-US" b="1" dirty="0" smtClean="0">
                <a:solidFill>
                  <a:srgbClr val="800000"/>
                </a:solidFill>
              </a:rPr>
              <a:t>new</a:t>
            </a:r>
            <a:r>
              <a:rPr lang="en-US" dirty="0" smtClean="0">
                <a:solidFill>
                  <a:srgbClr val="800000"/>
                </a:solidFill>
              </a:rPr>
              <a:t> Suit(some values);</a:t>
            </a:r>
          </a:p>
        </p:txBody>
      </p:sp>
      <p:grpSp>
        <p:nvGrpSpPr>
          <p:cNvPr id="11" name="Group 10"/>
          <p:cNvGrpSpPr/>
          <p:nvPr/>
        </p:nvGrpSpPr>
        <p:grpSpPr>
          <a:xfrm>
            <a:off x="1828800" y="5867400"/>
            <a:ext cx="4953000" cy="609600"/>
            <a:chOff x="4191000" y="3890665"/>
            <a:chExt cx="4953000" cy="609600"/>
          </a:xfrm>
        </p:grpSpPr>
        <p:sp>
          <p:nvSpPr>
            <p:cNvPr id="12" name="TextBox 11"/>
            <p:cNvSpPr txBox="1"/>
            <p:nvPr/>
          </p:nvSpPr>
          <p:spPr>
            <a:xfrm>
              <a:off x="4191000" y="4038600"/>
              <a:ext cx="3886200" cy="461665"/>
            </a:xfrm>
            <a:prstGeom prst="rect">
              <a:avLst/>
            </a:prstGeom>
            <a:solidFill>
              <a:schemeClr val="accent5"/>
            </a:solidFill>
          </p:spPr>
          <p:txBody>
            <a:bodyPr wrap="square" rtlCol="0">
              <a:spAutoFit/>
            </a:bodyPr>
            <a:lstStyle/>
            <a:p>
              <a:r>
                <a:rPr lang="en-US" dirty="0" smtClean="0"/>
                <a:t>You don’t care what values</a:t>
              </a:r>
              <a:endParaRPr lang="en-US" dirty="0">
                <a:solidFill>
                  <a:srgbClr val="800000"/>
                </a:solidFill>
              </a:endParaRPr>
            </a:p>
          </p:txBody>
        </p:sp>
        <p:cxnSp>
          <p:nvCxnSpPr>
            <p:cNvPr id="13" name="Straight Connector 34"/>
            <p:cNvCxnSpPr>
              <a:cxnSpLocks noChangeShapeType="1"/>
            </p:cNvCxnSpPr>
            <p:nvPr/>
          </p:nvCxnSpPr>
          <p:spPr bwMode="auto">
            <a:xfrm flipV="1">
              <a:off x="7696200" y="3890665"/>
              <a:ext cx="1447800" cy="457200"/>
            </a:xfrm>
            <a:prstGeom prst="line">
              <a:avLst/>
            </a:prstGeom>
            <a:noFill/>
            <a:ln w="28575">
              <a:solidFill>
                <a:srgbClr val="800000"/>
              </a:solidFill>
              <a:round/>
              <a:headEnd/>
              <a:tailEn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37317720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ssolve">
                                      <p:cBhvr>
                                        <p:cTn id="12" dur="500"/>
                                        <p:tgtEl>
                                          <p:spTgt spid="10"/>
                                        </p:tgtEl>
                                      </p:cBhvr>
                                    </p:animEffect>
                                  </p:childTnLst>
                                </p:cTn>
                              </p:par>
                            </p:childTnLst>
                          </p:cTn>
                        </p:par>
                        <p:par>
                          <p:cTn id="13" fill="hold">
                            <p:stCondLst>
                              <p:cond delay="500"/>
                            </p:stCondLst>
                            <p:childTnLst>
                              <p:par>
                                <p:cTn id="14" presetID="9" presetClass="entr" presetSubtype="0" fill="hold" nodeType="after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dissolve">
                                      <p:cBhvr>
                                        <p:cTn id="16" dur="1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304800"/>
            <a:ext cx="7772400" cy="533400"/>
          </a:xfrm>
        </p:spPr>
        <p:txBody>
          <a:bodyPr/>
          <a:lstStyle/>
          <a:p>
            <a:r>
              <a:rPr lang="en-US" sz="3600" dirty="0" smtClean="0">
                <a:solidFill>
                  <a:srgbClr val="800000"/>
                </a:solidFill>
              </a:rPr>
              <a:t>Miscellaneous points about </a:t>
            </a:r>
            <a:r>
              <a:rPr lang="en-US" sz="3600" dirty="0" err="1" smtClean="0">
                <a:solidFill>
                  <a:srgbClr val="800000"/>
                </a:solidFill>
              </a:rPr>
              <a:t>enums</a:t>
            </a:r>
            <a:endParaRPr lang="en-US" sz="3600" dirty="0">
              <a:solidFill>
                <a:srgbClr val="800000"/>
              </a:solidFill>
            </a:endParaRPr>
          </a:p>
        </p:txBody>
      </p:sp>
      <p:sp>
        <p:nvSpPr>
          <p:cNvPr id="5" name="Slide Number Placeholder 2"/>
          <p:cNvSpPr>
            <a:spLocks noGrp="1"/>
          </p:cNvSpPr>
          <p:nvPr>
            <p:ph type="sldNum" sz="quarter" idx="12"/>
          </p:nvPr>
        </p:nvSpPr>
        <p:spPr>
          <a:xfrm>
            <a:off x="6553200" y="6248400"/>
            <a:ext cx="1905000" cy="457200"/>
          </a:xfrm>
        </p:spPr>
        <p:txBody>
          <a:bodyPr/>
          <a:lstStyle/>
          <a:p>
            <a:pPr>
              <a:defRPr/>
            </a:pPr>
            <a:fld id="{805B8333-248A-F84E-944D-9812EFB1C372}" type="slidenum">
              <a:rPr lang="en-US" smtClean="0"/>
              <a:pPr>
                <a:defRPr/>
              </a:pPr>
              <a:t>7</a:t>
            </a:fld>
            <a:endParaRPr lang="en-US"/>
          </a:p>
        </p:txBody>
      </p:sp>
      <p:sp>
        <p:nvSpPr>
          <p:cNvPr id="6" name="TextBox 5"/>
          <p:cNvSpPr txBox="1"/>
          <p:nvPr/>
        </p:nvSpPr>
        <p:spPr>
          <a:xfrm>
            <a:off x="1066800" y="990600"/>
            <a:ext cx="6934200" cy="461665"/>
          </a:xfrm>
          <a:prstGeom prst="rect">
            <a:avLst/>
          </a:prstGeom>
          <a:noFill/>
        </p:spPr>
        <p:txBody>
          <a:bodyPr wrap="square" rtlCol="0">
            <a:spAutoFit/>
          </a:bodyPr>
          <a:lstStyle/>
          <a:p>
            <a:r>
              <a:rPr lang="en-US" b="1" dirty="0" smtClean="0"/>
              <a:t>public</a:t>
            </a:r>
            <a:r>
              <a:rPr lang="en-US" dirty="0" smtClean="0"/>
              <a:t> </a:t>
            </a:r>
            <a:r>
              <a:rPr lang="en-US" b="1" dirty="0" err="1" smtClean="0"/>
              <a:t>enum</a:t>
            </a:r>
            <a:r>
              <a:rPr lang="en-US" dirty="0" smtClean="0"/>
              <a:t> </a:t>
            </a:r>
            <a:r>
              <a:rPr lang="en-US" dirty="0"/>
              <a:t>Suit {Clubs, Diamonds, Hearts, Spades}</a:t>
            </a:r>
            <a:endParaRPr lang="en-US" dirty="0">
              <a:solidFill>
                <a:schemeClr val="tx2"/>
              </a:solidFill>
            </a:endParaRPr>
          </a:p>
        </p:txBody>
      </p:sp>
      <p:sp>
        <p:nvSpPr>
          <p:cNvPr id="7" name="TextBox 6"/>
          <p:cNvSpPr txBox="1"/>
          <p:nvPr/>
        </p:nvSpPr>
        <p:spPr>
          <a:xfrm>
            <a:off x="457200" y="1676400"/>
            <a:ext cx="6629400" cy="2015936"/>
          </a:xfrm>
          <a:prstGeom prst="rect">
            <a:avLst/>
          </a:prstGeom>
          <a:noFill/>
        </p:spPr>
        <p:txBody>
          <a:bodyPr wrap="square" rtlCol="0">
            <a:spAutoFit/>
          </a:bodyPr>
          <a:lstStyle/>
          <a:p>
            <a:r>
              <a:rPr lang="en-US" dirty="0"/>
              <a:t>4</a:t>
            </a:r>
            <a:r>
              <a:rPr lang="en-US" dirty="0" smtClean="0"/>
              <a:t>. </a:t>
            </a:r>
            <a:r>
              <a:rPr lang="en-US" dirty="0"/>
              <a:t>S</a:t>
            </a:r>
            <a:r>
              <a:rPr lang="en-US" dirty="0" smtClean="0"/>
              <a:t>tatic function </a:t>
            </a:r>
            <a:r>
              <a:rPr lang="en-US" dirty="0" smtClean="0">
                <a:solidFill>
                  <a:srgbClr val="800000"/>
                </a:solidFill>
              </a:rPr>
              <a:t>values()</a:t>
            </a:r>
            <a:r>
              <a:rPr lang="en-US" dirty="0" smtClean="0"/>
              <a:t> returns a </a:t>
            </a:r>
            <a:r>
              <a:rPr lang="en-US" dirty="0" smtClean="0">
                <a:solidFill>
                  <a:srgbClr val="800000"/>
                </a:solidFill>
              </a:rPr>
              <a:t>Suit[]</a:t>
            </a:r>
            <a:r>
              <a:rPr lang="en-US" dirty="0" smtClean="0"/>
              <a:t> containing the four constants. You can, for example, use it to print all of them:</a:t>
            </a:r>
          </a:p>
          <a:p>
            <a:pPr>
              <a:spcBef>
                <a:spcPts val="600"/>
              </a:spcBef>
            </a:pPr>
            <a:r>
              <a:rPr lang="en-US" dirty="0" smtClean="0"/>
              <a:t>      </a:t>
            </a:r>
            <a:r>
              <a:rPr lang="en-US" b="1" dirty="0" smtClean="0">
                <a:solidFill>
                  <a:srgbClr val="800000"/>
                </a:solidFill>
              </a:rPr>
              <a:t>for</a:t>
            </a:r>
            <a:r>
              <a:rPr lang="en-US" dirty="0" smtClean="0">
                <a:solidFill>
                  <a:srgbClr val="800000"/>
                </a:solidFill>
              </a:rPr>
              <a:t> (Suit s </a:t>
            </a:r>
            <a:r>
              <a:rPr lang="en-US" dirty="0">
                <a:solidFill>
                  <a:srgbClr val="800000"/>
                </a:solidFill>
              </a:rPr>
              <a:t>: </a:t>
            </a:r>
            <a:r>
              <a:rPr lang="en-US" dirty="0" err="1" smtClean="0">
                <a:solidFill>
                  <a:srgbClr val="800000"/>
                </a:solidFill>
              </a:rPr>
              <a:t>Suit.values</a:t>
            </a:r>
            <a:r>
              <a:rPr lang="en-US" dirty="0">
                <a:solidFill>
                  <a:srgbClr val="800000"/>
                </a:solidFill>
              </a:rPr>
              <a:t>()</a:t>
            </a:r>
            <a:r>
              <a:rPr lang="en-US" dirty="0" smtClean="0">
                <a:solidFill>
                  <a:srgbClr val="800000"/>
                </a:solidFill>
              </a:rPr>
              <a:t>)</a:t>
            </a:r>
            <a:endParaRPr lang="en-US" dirty="0" smtClean="0">
              <a:solidFill>
                <a:srgbClr val="008000"/>
              </a:solidFill>
            </a:endParaRPr>
          </a:p>
          <a:p>
            <a:r>
              <a:rPr lang="ro-RO" dirty="0" smtClean="0">
                <a:solidFill>
                  <a:srgbClr val="800000"/>
                </a:solidFill>
              </a:rPr>
              <a:t>            System.out.println(s);</a:t>
            </a:r>
            <a:endParaRPr lang="en-US" dirty="0">
              <a:solidFill>
                <a:srgbClr val="800000"/>
              </a:solidFill>
            </a:endParaRPr>
          </a:p>
        </p:txBody>
      </p:sp>
      <p:sp>
        <p:nvSpPr>
          <p:cNvPr id="8" name="TextBox 7"/>
          <p:cNvSpPr txBox="1"/>
          <p:nvPr/>
        </p:nvSpPr>
        <p:spPr>
          <a:xfrm>
            <a:off x="7162800" y="2709208"/>
            <a:ext cx="1449886" cy="1938992"/>
          </a:xfrm>
          <a:prstGeom prst="rect">
            <a:avLst/>
          </a:prstGeom>
          <a:noFill/>
        </p:spPr>
        <p:txBody>
          <a:bodyPr wrap="none" rtlCol="0">
            <a:spAutoFit/>
          </a:bodyPr>
          <a:lstStyle/>
          <a:p>
            <a:r>
              <a:rPr lang="en-US" b="1" dirty="0" smtClean="0">
                <a:solidFill>
                  <a:srgbClr val="008000"/>
                </a:solidFill>
              </a:rPr>
              <a:t>Output:</a:t>
            </a:r>
          </a:p>
          <a:p>
            <a:r>
              <a:rPr lang="en-US" dirty="0" smtClean="0">
                <a:solidFill>
                  <a:srgbClr val="008000"/>
                </a:solidFill>
              </a:rPr>
              <a:t>Clubs</a:t>
            </a:r>
            <a:endParaRPr lang="en-US" dirty="0">
              <a:solidFill>
                <a:srgbClr val="008000"/>
              </a:solidFill>
            </a:endParaRPr>
          </a:p>
          <a:p>
            <a:r>
              <a:rPr lang="en-US" dirty="0">
                <a:solidFill>
                  <a:srgbClr val="008000"/>
                </a:solidFill>
              </a:rPr>
              <a:t>Diamonds</a:t>
            </a:r>
          </a:p>
          <a:p>
            <a:r>
              <a:rPr lang="en-US" dirty="0">
                <a:solidFill>
                  <a:srgbClr val="008000"/>
                </a:solidFill>
              </a:rPr>
              <a:t>Hearts</a:t>
            </a:r>
          </a:p>
          <a:p>
            <a:r>
              <a:rPr lang="en-US" dirty="0">
                <a:solidFill>
                  <a:srgbClr val="008000"/>
                </a:solidFill>
              </a:rPr>
              <a:t>Spades</a:t>
            </a:r>
          </a:p>
        </p:txBody>
      </p:sp>
      <p:sp>
        <p:nvSpPr>
          <p:cNvPr id="9" name="TextBox 8"/>
          <p:cNvSpPr txBox="1"/>
          <p:nvPr/>
        </p:nvSpPr>
        <p:spPr>
          <a:xfrm>
            <a:off x="2438400" y="3733800"/>
            <a:ext cx="4700210" cy="830997"/>
          </a:xfrm>
          <a:prstGeom prst="rect">
            <a:avLst/>
          </a:prstGeom>
          <a:solidFill>
            <a:schemeClr val="accent3">
              <a:lumMod val="85000"/>
            </a:schemeClr>
          </a:solidFill>
        </p:spPr>
        <p:txBody>
          <a:bodyPr wrap="square" rtlCol="0">
            <a:spAutoFit/>
          </a:bodyPr>
          <a:lstStyle/>
          <a:p>
            <a:r>
              <a:rPr lang="en-US" dirty="0" err="1" smtClean="0">
                <a:solidFill>
                  <a:srgbClr val="800000"/>
                </a:solidFill>
              </a:rPr>
              <a:t>toString</a:t>
            </a:r>
            <a:r>
              <a:rPr lang="en-US" dirty="0" smtClean="0">
                <a:solidFill>
                  <a:srgbClr val="800000"/>
                </a:solidFill>
              </a:rPr>
              <a:t> </a:t>
            </a:r>
            <a:r>
              <a:rPr lang="en-US" dirty="0" smtClean="0"/>
              <a:t>in object </a:t>
            </a:r>
            <a:r>
              <a:rPr lang="en-US" dirty="0" smtClean="0">
                <a:solidFill>
                  <a:srgbClr val="800000"/>
                </a:solidFill>
              </a:rPr>
              <a:t>Clubs</a:t>
            </a:r>
            <a:r>
              <a:rPr lang="en-US" dirty="0" smtClean="0"/>
              <a:t> returns the string </a:t>
            </a:r>
            <a:r>
              <a:rPr lang="en-US" dirty="0" smtClean="0">
                <a:solidFill>
                  <a:srgbClr val="008000"/>
                </a:solidFill>
              </a:rPr>
              <a:t>“Clubs”</a:t>
            </a:r>
            <a:endParaRPr lang="en-US" dirty="0">
              <a:solidFill>
                <a:srgbClr val="008000"/>
              </a:solidFill>
            </a:endParaRPr>
          </a:p>
        </p:txBody>
      </p:sp>
      <p:sp>
        <p:nvSpPr>
          <p:cNvPr id="13" name="TextBox 12"/>
          <p:cNvSpPr txBox="1"/>
          <p:nvPr/>
        </p:nvSpPr>
        <p:spPr>
          <a:xfrm>
            <a:off x="635301" y="4953000"/>
            <a:ext cx="8051499" cy="984885"/>
          </a:xfrm>
          <a:prstGeom prst="rect">
            <a:avLst/>
          </a:prstGeom>
          <a:noFill/>
        </p:spPr>
        <p:txBody>
          <a:bodyPr wrap="square" rtlCol="0">
            <a:spAutoFit/>
          </a:bodyPr>
          <a:lstStyle/>
          <a:p>
            <a:r>
              <a:rPr lang="en-US" dirty="0"/>
              <a:t>C</a:t>
            </a:r>
            <a:r>
              <a:rPr lang="en-US" dirty="0" smtClean="0"/>
              <a:t>an save this array in a static variable and use it over and over:</a:t>
            </a:r>
          </a:p>
          <a:p>
            <a:pPr>
              <a:spcBef>
                <a:spcPts val="1200"/>
              </a:spcBef>
            </a:pPr>
            <a:r>
              <a:rPr lang="en-US" dirty="0" smtClean="0"/>
              <a:t>       </a:t>
            </a:r>
            <a:r>
              <a:rPr lang="en-US" dirty="0" smtClean="0">
                <a:solidFill>
                  <a:srgbClr val="800000"/>
                </a:solidFill>
              </a:rPr>
              <a:t>private static Suit[] mine= </a:t>
            </a:r>
            <a:r>
              <a:rPr lang="en-US" dirty="0" err="1" smtClean="0">
                <a:solidFill>
                  <a:srgbClr val="800000"/>
                </a:solidFill>
              </a:rPr>
              <a:t>Suit.values</a:t>
            </a:r>
            <a:r>
              <a:rPr lang="en-US" dirty="0" smtClean="0">
                <a:solidFill>
                  <a:srgbClr val="800000"/>
                </a:solidFill>
              </a:rPr>
              <a:t>();</a:t>
            </a:r>
            <a:endParaRPr lang="en-US" dirty="0">
              <a:solidFill>
                <a:srgbClr val="800000"/>
              </a:solidFill>
            </a:endParaRPr>
          </a:p>
        </p:txBody>
      </p:sp>
    </p:spTree>
    <p:extLst>
      <p:ext uri="{BB962C8B-B14F-4D97-AF65-F5344CB8AC3E}">
        <p14:creationId xmlns:p14="http://schemas.microsoft.com/office/powerpoint/2010/main" val="358993048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304800"/>
            <a:ext cx="7772400" cy="533400"/>
          </a:xfrm>
        </p:spPr>
        <p:txBody>
          <a:bodyPr/>
          <a:lstStyle/>
          <a:p>
            <a:r>
              <a:rPr lang="en-US" sz="3600" dirty="0" smtClean="0">
                <a:solidFill>
                  <a:srgbClr val="800000"/>
                </a:solidFill>
              </a:rPr>
              <a:t>Miscellaneous points about </a:t>
            </a:r>
            <a:r>
              <a:rPr lang="en-US" sz="3600" dirty="0" err="1" smtClean="0">
                <a:solidFill>
                  <a:srgbClr val="800000"/>
                </a:solidFill>
              </a:rPr>
              <a:t>enums</a:t>
            </a:r>
            <a:endParaRPr lang="en-US" sz="3600" dirty="0">
              <a:solidFill>
                <a:srgbClr val="800000"/>
              </a:solidFill>
            </a:endParaRPr>
          </a:p>
        </p:txBody>
      </p:sp>
      <p:sp>
        <p:nvSpPr>
          <p:cNvPr id="5" name="Slide Number Placeholder 2"/>
          <p:cNvSpPr>
            <a:spLocks noGrp="1"/>
          </p:cNvSpPr>
          <p:nvPr>
            <p:ph type="sldNum" sz="quarter" idx="12"/>
          </p:nvPr>
        </p:nvSpPr>
        <p:spPr>
          <a:xfrm>
            <a:off x="6553200" y="6248400"/>
            <a:ext cx="1905000" cy="457200"/>
          </a:xfrm>
        </p:spPr>
        <p:txBody>
          <a:bodyPr/>
          <a:lstStyle/>
          <a:p>
            <a:pPr>
              <a:defRPr/>
            </a:pPr>
            <a:fld id="{805B8333-248A-F84E-944D-9812EFB1C372}" type="slidenum">
              <a:rPr lang="en-US" smtClean="0"/>
              <a:pPr>
                <a:defRPr/>
              </a:pPr>
              <a:t>8</a:t>
            </a:fld>
            <a:endParaRPr lang="en-US"/>
          </a:p>
        </p:txBody>
      </p:sp>
      <p:sp>
        <p:nvSpPr>
          <p:cNvPr id="6" name="TextBox 5"/>
          <p:cNvSpPr txBox="1"/>
          <p:nvPr/>
        </p:nvSpPr>
        <p:spPr>
          <a:xfrm>
            <a:off x="1066800" y="990600"/>
            <a:ext cx="6934200" cy="461665"/>
          </a:xfrm>
          <a:prstGeom prst="rect">
            <a:avLst/>
          </a:prstGeom>
          <a:noFill/>
        </p:spPr>
        <p:txBody>
          <a:bodyPr wrap="square" rtlCol="0">
            <a:spAutoFit/>
          </a:bodyPr>
          <a:lstStyle/>
          <a:p>
            <a:r>
              <a:rPr lang="en-US" b="1" dirty="0" smtClean="0"/>
              <a:t>public</a:t>
            </a:r>
            <a:r>
              <a:rPr lang="en-US" dirty="0" smtClean="0"/>
              <a:t> </a:t>
            </a:r>
            <a:r>
              <a:rPr lang="en-US" b="1" dirty="0" err="1" smtClean="0"/>
              <a:t>enum</a:t>
            </a:r>
            <a:r>
              <a:rPr lang="en-US" dirty="0" smtClean="0"/>
              <a:t> </a:t>
            </a:r>
            <a:r>
              <a:rPr lang="en-US" dirty="0"/>
              <a:t>Suit {Clubs, Diamonds, Hearts, Spades}</a:t>
            </a:r>
            <a:endParaRPr lang="en-US" dirty="0">
              <a:solidFill>
                <a:schemeClr val="tx2"/>
              </a:solidFill>
            </a:endParaRPr>
          </a:p>
        </p:txBody>
      </p:sp>
      <p:grpSp>
        <p:nvGrpSpPr>
          <p:cNvPr id="10" name="Group 9"/>
          <p:cNvGrpSpPr/>
          <p:nvPr/>
        </p:nvGrpSpPr>
        <p:grpSpPr>
          <a:xfrm>
            <a:off x="609600" y="2057400"/>
            <a:ext cx="7620000" cy="1721293"/>
            <a:chOff x="457200" y="4813035"/>
            <a:chExt cx="7620000" cy="1721293"/>
          </a:xfrm>
        </p:grpSpPr>
        <p:sp>
          <p:nvSpPr>
            <p:cNvPr id="11" name="TextBox 10"/>
            <p:cNvSpPr txBox="1"/>
            <p:nvPr/>
          </p:nvSpPr>
          <p:spPr>
            <a:xfrm>
              <a:off x="457200" y="4813035"/>
              <a:ext cx="6629400" cy="1277273"/>
            </a:xfrm>
            <a:prstGeom prst="rect">
              <a:avLst/>
            </a:prstGeom>
            <a:noFill/>
          </p:spPr>
          <p:txBody>
            <a:bodyPr wrap="square" rtlCol="0">
              <a:spAutoFit/>
            </a:bodyPr>
            <a:lstStyle/>
            <a:p>
              <a:r>
                <a:rPr lang="en-US" dirty="0" smtClean="0"/>
                <a:t>5. </a:t>
              </a:r>
              <a:r>
                <a:rPr lang="en-US" dirty="0"/>
                <a:t>S</a:t>
              </a:r>
              <a:r>
                <a:rPr lang="en-US" dirty="0" smtClean="0"/>
                <a:t>tatic function </a:t>
              </a:r>
              <a:r>
                <a:rPr lang="en-US" dirty="0" err="1" smtClean="0">
                  <a:solidFill>
                    <a:srgbClr val="800000"/>
                  </a:solidFill>
                </a:rPr>
                <a:t>valueOf</a:t>
              </a:r>
              <a:r>
                <a:rPr lang="en-US" dirty="0" smtClean="0">
                  <a:solidFill>
                    <a:srgbClr val="800000"/>
                  </a:solidFill>
                </a:rPr>
                <a:t>(String name)</a:t>
              </a:r>
              <a:r>
                <a:rPr lang="en-US" dirty="0" smtClean="0"/>
                <a:t> returns the </a:t>
              </a:r>
              <a:r>
                <a:rPr lang="en-US" dirty="0" err="1" smtClean="0"/>
                <a:t>enum</a:t>
              </a:r>
              <a:r>
                <a:rPr lang="en-US" dirty="0" smtClean="0"/>
                <a:t> constant with that name:</a:t>
              </a:r>
            </a:p>
            <a:p>
              <a:pPr>
                <a:spcBef>
                  <a:spcPts val="600"/>
                </a:spcBef>
              </a:pPr>
              <a:r>
                <a:rPr lang="en-US" dirty="0" smtClean="0"/>
                <a:t>        </a:t>
              </a:r>
              <a:r>
                <a:rPr lang="en-US" dirty="0" smtClean="0">
                  <a:solidFill>
                    <a:srgbClr val="800000"/>
                  </a:solidFill>
                </a:rPr>
                <a:t>Suit c= </a:t>
              </a:r>
              <a:r>
                <a:rPr lang="en-US" dirty="0" err="1" smtClean="0">
                  <a:solidFill>
                    <a:srgbClr val="800000"/>
                  </a:solidFill>
                </a:rPr>
                <a:t>Suit.valueOf</a:t>
              </a:r>
              <a:r>
                <a:rPr lang="en-US" dirty="0" smtClean="0">
                  <a:solidFill>
                    <a:srgbClr val="800000"/>
                  </a:solidFill>
                </a:rPr>
                <a:t>(“Hearts”);</a:t>
              </a:r>
            </a:p>
          </p:txBody>
        </p:sp>
        <p:sp>
          <p:nvSpPr>
            <p:cNvPr id="12" name="TextBox 11"/>
            <p:cNvSpPr txBox="1"/>
            <p:nvPr/>
          </p:nvSpPr>
          <p:spPr>
            <a:xfrm>
              <a:off x="5181600" y="5334000"/>
              <a:ext cx="2895600" cy="1200328"/>
            </a:xfrm>
            <a:prstGeom prst="rect">
              <a:avLst/>
            </a:prstGeom>
            <a:solidFill>
              <a:schemeClr val="accent5"/>
            </a:solidFill>
          </p:spPr>
          <p:txBody>
            <a:bodyPr wrap="square" rtlCol="0">
              <a:spAutoFit/>
            </a:bodyPr>
            <a:lstStyle/>
            <a:p>
              <a:r>
                <a:rPr lang="en-US" dirty="0" smtClean="0"/>
                <a:t>After the assignment, c contains (the name of) object Hearts</a:t>
              </a:r>
              <a:endParaRPr lang="en-US" dirty="0">
                <a:solidFill>
                  <a:srgbClr val="800000"/>
                </a:solidFill>
              </a:endParaRPr>
            </a:p>
          </p:txBody>
        </p:sp>
      </p:grpSp>
      <p:grpSp>
        <p:nvGrpSpPr>
          <p:cNvPr id="13" name="Group 12"/>
          <p:cNvGrpSpPr/>
          <p:nvPr/>
        </p:nvGrpSpPr>
        <p:grpSpPr>
          <a:xfrm>
            <a:off x="2286000" y="3962400"/>
            <a:ext cx="1600200" cy="461665"/>
            <a:chOff x="1675063" y="1676400"/>
            <a:chExt cx="1600200" cy="461665"/>
          </a:xfrm>
        </p:grpSpPr>
        <p:sp>
          <p:nvSpPr>
            <p:cNvPr id="14" name="TextBox 13"/>
            <p:cNvSpPr txBox="1"/>
            <p:nvPr/>
          </p:nvSpPr>
          <p:spPr>
            <a:xfrm>
              <a:off x="1675063" y="1676400"/>
              <a:ext cx="321272" cy="461665"/>
            </a:xfrm>
            <a:prstGeom prst="rect">
              <a:avLst/>
            </a:prstGeom>
            <a:noFill/>
          </p:spPr>
          <p:txBody>
            <a:bodyPr wrap="none" rtlCol="0">
              <a:spAutoFit/>
            </a:bodyPr>
            <a:lstStyle/>
            <a:p>
              <a:r>
                <a:rPr lang="en-US" dirty="0"/>
                <a:t>c</a:t>
              </a:r>
            </a:p>
          </p:txBody>
        </p:sp>
        <p:sp>
          <p:nvSpPr>
            <p:cNvPr id="15" name="TextBox 14"/>
            <p:cNvSpPr txBox="1"/>
            <p:nvPr/>
          </p:nvSpPr>
          <p:spPr>
            <a:xfrm>
              <a:off x="2132263" y="1676400"/>
              <a:ext cx="1143000" cy="461665"/>
            </a:xfrm>
            <a:prstGeom prst="rect">
              <a:avLst/>
            </a:prstGeom>
            <a:noFill/>
            <a:ln w="12700">
              <a:solidFill>
                <a:schemeClr val="tx1"/>
              </a:solidFill>
            </a:ln>
          </p:spPr>
          <p:txBody>
            <a:bodyPr wrap="square" rtlCol="0">
              <a:spAutoFit/>
            </a:bodyPr>
            <a:lstStyle/>
            <a:p>
              <a:r>
                <a:rPr lang="en-US" dirty="0" smtClean="0"/>
                <a:t>Suit@2</a:t>
              </a:r>
              <a:endParaRPr lang="en-US" dirty="0"/>
            </a:p>
          </p:txBody>
        </p:sp>
      </p:grpSp>
      <p:grpSp>
        <p:nvGrpSpPr>
          <p:cNvPr id="16" name="Group 15"/>
          <p:cNvGrpSpPr/>
          <p:nvPr/>
        </p:nvGrpSpPr>
        <p:grpSpPr>
          <a:xfrm>
            <a:off x="4495800" y="4483314"/>
            <a:ext cx="2057400" cy="1657528"/>
            <a:chOff x="4800600" y="1447800"/>
            <a:chExt cx="2057400" cy="1657528"/>
          </a:xfrm>
        </p:grpSpPr>
        <p:sp>
          <p:nvSpPr>
            <p:cNvPr id="17" name="TextBox 16"/>
            <p:cNvSpPr txBox="1"/>
            <p:nvPr/>
          </p:nvSpPr>
          <p:spPr>
            <a:xfrm>
              <a:off x="4800600" y="1447800"/>
              <a:ext cx="1143000" cy="461665"/>
            </a:xfrm>
            <a:prstGeom prst="rect">
              <a:avLst/>
            </a:prstGeom>
            <a:solidFill>
              <a:srgbClr val="FFF0AA"/>
            </a:solidFill>
            <a:ln w="12700">
              <a:noFill/>
            </a:ln>
          </p:spPr>
          <p:txBody>
            <a:bodyPr wrap="square" rtlCol="0">
              <a:spAutoFit/>
            </a:bodyPr>
            <a:lstStyle/>
            <a:p>
              <a:r>
                <a:rPr lang="en-US" dirty="0" smtClean="0"/>
                <a:t>Suit@2</a:t>
              </a:r>
              <a:endParaRPr lang="en-US" dirty="0"/>
            </a:p>
          </p:txBody>
        </p:sp>
        <p:sp>
          <p:nvSpPr>
            <p:cNvPr id="18" name="TextBox 17"/>
            <p:cNvSpPr txBox="1"/>
            <p:nvPr/>
          </p:nvSpPr>
          <p:spPr>
            <a:xfrm>
              <a:off x="4800600" y="1905000"/>
              <a:ext cx="2057400" cy="1200328"/>
            </a:xfrm>
            <a:prstGeom prst="rect">
              <a:avLst/>
            </a:prstGeom>
            <a:solidFill>
              <a:srgbClr val="FFF0AA"/>
            </a:solidFill>
            <a:ln w="12700">
              <a:noFill/>
            </a:ln>
          </p:spPr>
          <p:txBody>
            <a:bodyPr wrap="square" rtlCol="0">
              <a:spAutoFit/>
            </a:bodyPr>
            <a:lstStyle/>
            <a:p>
              <a:endParaRPr lang="en-US" dirty="0" smtClean="0"/>
            </a:p>
            <a:p>
              <a:endParaRPr lang="en-US" dirty="0"/>
            </a:p>
            <a:p>
              <a:endParaRPr lang="en-US" dirty="0"/>
            </a:p>
          </p:txBody>
        </p:sp>
        <p:sp>
          <p:nvSpPr>
            <p:cNvPr id="19" name="TextBox 18"/>
            <p:cNvSpPr txBox="1"/>
            <p:nvPr/>
          </p:nvSpPr>
          <p:spPr>
            <a:xfrm>
              <a:off x="6096000" y="1905000"/>
              <a:ext cx="762000" cy="461665"/>
            </a:xfrm>
            <a:prstGeom prst="rect">
              <a:avLst/>
            </a:prstGeom>
            <a:noFill/>
            <a:ln w="12700">
              <a:solidFill>
                <a:schemeClr val="tx1"/>
              </a:solidFill>
            </a:ln>
          </p:spPr>
          <p:txBody>
            <a:bodyPr wrap="square" rtlCol="0">
              <a:spAutoFit/>
            </a:bodyPr>
            <a:lstStyle/>
            <a:p>
              <a:r>
                <a:rPr lang="en-US" dirty="0" smtClean="0"/>
                <a:t>Suit</a:t>
              </a:r>
              <a:endParaRPr lang="en-US" dirty="0"/>
            </a:p>
          </p:txBody>
        </p:sp>
      </p:grpSp>
      <p:sp>
        <p:nvSpPr>
          <p:cNvPr id="2" name="TextBox 1"/>
          <p:cNvSpPr txBox="1"/>
          <p:nvPr/>
        </p:nvSpPr>
        <p:spPr>
          <a:xfrm>
            <a:off x="1600200" y="4953000"/>
            <a:ext cx="2438400" cy="830997"/>
          </a:xfrm>
          <a:prstGeom prst="rect">
            <a:avLst/>
          </a:prstGeom>
          <a:solidFill>
            <a:srgbClr val="FFE1E9"/>
          </a:solidFill>
        </p:spPr>
        <p:txBody>
          <a:bodyPr wrap="square" rtlCol="0">
            <a:spAutoFit/>
          </a:bodyPr>
          <a:lstStyle/>
          <a:p>
            <a:pPr algn="r"/>
            <a:r>
              <a:rPr lang="en-US" dirty="0" smtClean="0"/>
              <a:t>This is the object for Hearts:</a:t>
            </a:r>
            <a:endParaRPr lang="en-US" dirty="0"/>
          </a:p>
        </p:txBody>
      </p:sp>
    </p:spTree>
    <p:extLst>
      <p:ext uri="{BB962C8B-B14F-4D97-AF65-F5344CB8AC3E}">
        <p14:creationId xmlns:p14="http://schemas.microsoft.com/office/powerpoint/2010/main" val="204978994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304800"/>
            <a:ext cx="7772400" cy="533400"/>
          </a:xfrm>
        </p:spPr>
        <p:txBody>
          <a:bodyPr/>
          <a:lstStyle/>
          <a:p>
            <a:r>
              <a:rPr lang="en-US" sz="3600" dirty="0" smtClean="0">
                <a:solidFill>
                  <a:srgbClr val="800000"/>
                </a:solidFill>
              </a:rPr>
              <a:t>Miscellaneous points about </a:t>
            </a:r>
            <a:r>
              <a:rPr lang="en-US" sz="3600" dirty="0" err="1" smtClean="0">
                <a:solidFill>
                  <a:srgbClr val="800000"/>
                </a:solidFill>
              </a:rPr>
              <a:t>enums</a:t>
            </a:r>
            <a:endParaRPr lang="en-US" sz="3600" dirty="0">
              <a:solidFill>
                <a:srgbClr val="800000"/>
              </a:solidFill>
            </a:endParaRPr>
          </a:p>
        </p:txBody>
      </p:sp>
      <p:sp>
        <p:nvSpPr>
          <p:cNvPr id="5" name="Slide Number Placeholder 2"/>
          <p:cNvSpPr>
            <a:spLocks noGrp="1"/>
          </p:cNvSpPr>
          <p:nvPr>
            <p:ph type="sldNum" sz="quarter" idx="12"/>
          </p:nvPr>
        </p:nvSpPr>
        <p:spPr>
          <a:xfrm>
            <a:off x="6553200" y="6248400"/>
            <a:ext cx="1905000" cy="457200"/>
          </a:xfrm>
        </p:spPr>
        <p:txBody>
          <a:bodyPr/>
          <a:lstStyle/>
          <a:p>
            <a:pPr>
              <a:defRPr/>
            </a:pPr>
            <a:fld id="{805B8333-248A-F84E-944D-9812EFB1C372}" type="slidenum">
              <a:rPr lang="en-US" smtClean="0"/>
              <a:pPr>
                <a:defRPr/>
              </a:pPr>
              <a:t>9</a:t>
            </a:fld>
            <a:endParaRPr lang="en-US"/>
          </a:p>
        </p:txBody>
      </p:sp>
      <p:sp>
        <p:nvSpPr>
          <p:cNvPr id="6" name="TextBox 5"/>
          <p:cNvSpPr txBox="1"/>
          <p:nvPr/>
        </p:nvSpPr>
        <p:spPr>
          <a:xfrm>
            <a:off x="1066800" y="990600"/>
            <a:ext cx="6934200" cy="461665"/>
          </a:xfrm>
          <a:prstGeom prst="rect">
            <a:avLst/>
          </a:prstGeom>
          <a:noFill/>
        </p:spPr>
        <p:txBody>
          <a:bodyPr wrap="square" rtlCol="0">
            <a:spAutoFit/>
          </a:bodyPr>
          <a:lstStyle/>
          <a:p>
            <a:r>
              <a:rPr lang="en-US" b="1" dirty="0" smtClean="0"/>
              <a:t>public</a:t>
            </a:r>
            <a:r>
              <a:rPr lang="en-US" dirty="0" smtClean="0"/>
              <a:t> </a:t>
            </a:r>
            <a:r>
              <a:rPr lang="en-US" b="1" dirty="0" err="1" smtClean="0"/>
              <a:t>enum</a:t>
            </a:r>
            <a:r>
              <a:rPr lang="en-US" dirty="0" smtClean="0"/>
              <a:t> </a:t>
            </a:r>
            <a:r>
              <a:rPr lang="en-US" dirty="0"/>
              <a:t>Suit {Clubs, Diamonds, Hearts, Spades}</a:t>
            </a:r>
            <a:endParaRPr lang="en-US" dirty="0">
              <a:solidFill>
                <a:schemeClr val="tx2"/>
              </a:solidFill>
            </a:endParaRPr>
          </a:p>
        </p:txBody>
      </p:sp>
      <p:sp>
        <p:nvSpPr>
          <p:cNvPr id="7" name="TextBox 6"/>
          <p:cNvSpPr txBox="1"/>
          <p:nvPr/>
        </p:nvSpPr>
        <p:spPr>
          <a:xfrm>
            <a:off x="457200" y="3048000"/>
            <a:ext cx="3733800" cy="1569660"/>
          </a:xfrm>
          <a:prstGeom prst="rect">
            <a:avLst/>
          </a:prstGeom>
          <a:noFill/>
        </p:spPr>
        <p:txBody>
          <a:bodyPr wrap="square" rtlCol="0">
            <a:spAutoFit/>
          </a:bodyPr>
          <a:lstStyle/>
          <a:p>
            <a:r>
              <a:rPr lang="en-US" dirty="0"/>
              <a:t>6</a:t>
            </a:r>
            <a:r>
              <a:rPr lang="en-US" dirty="0" smtClean="0"/>
              <a:t>. Object Clubs (and the other three) has a function ordinal() that returns it position in the list</a:t>
            </a:r>
          </a:p>
        </p:txBody>
      </p:sp>
      <p:sp>
        <p:nvSpPr>
          <p:cNvPr id="8" name="TextBox 7"/>
          <p:cNvSpPr txBox="1"/>
          <p:nvPr/>
        </p:nvSpPr>
        <p:spPr>
          <a:xfrm>
            <a:off x="533400" y="1676400"/>
            <a:ext cx="8077200" cy="1200328"/>
          </a:xfrm>
          <a:prstGeom prst="rect">
            <a:avLst/>
          </a:prstGeom>
          <a:solidFill>
            <a:srgbClr val="FFD6E2"/>
          </a:solidFill>
        </p:spPr>
        <p:txBody>
          <a:bodyPr wrap="square" rtlCol="0">
            <a:spAutoFit/>
          </a:bodyPr>
          <a:lstStyle/>
          <a:p>
            <a:r>
              <a:rPr lang="en-US" dirty="0" smtClean="0"/>
              <a:t>This declaration is shorthand for a class that has a constructor,</a:t>
            </a:r>
          </a:p>
          <a:p>
            <a:r>
              <a:rPr lang="en-US" dirty="0" smtClean="0"/>
              <a:t>four constants (public static final variables), a static method, and some other components. Here are some points:</a:t>
            </a:r>
            <a:endParaRPr lang="en-US" dirty="0"/>
          </a:p>
        </p:txBody>
      </p:sp>
      <p:sp>
        <p:nvSpPr>
          <p:cNvPr id="9" name="TextBox 8"/>
          <p:cNvSpPr txBox="1"/>
          <p:nvPr/>
        </p:nvSpPr>
        <p:spPr>
          <a:xfrm>
            <a:off x="533400" y="4800600"/>
            <a:ext cx="7661124" cy="1569660"/>
          </a:xfrm>
          <a:prstGeom prst="rect">
            <a:avLst/>
          </a:prstGeom>
          <a:solidFill>
            <a:srgbClr val="E5F9FF"/>
          </a:solidFill>
        </p:spPr>
        <p:txBody>
          <a:bodyPr wrap="square" rtlCol="0">
            <a:spAutoFit/>
          </a:bodyPr>
          <a:lstStyle/>
          <a:p>
            <a:r>
              <a:rPr lang="en-US" dirty="0" smtClean="0"/>
              <a:t>We have only touched the surface of </a:t>
            </a:r>
            <a:r>
              <a:rPr lang="en-US" dirty="0" err="1" smtClean="0"/>
              <a:t>enums</a:t>
            </a:r>
            <a:r>
              <a:rPr lang="en-US" dirty="0" smtClean="0"/>
              <a:t>. E.g. in an </a:t>
            </a:r>
            <a:r>
              <a:rPr lang="en-US" dirty="0" err="1" smtClean="0"/>
              <a:t>enum</a:t>
            </a:r>
            <a:r>
              <a:rPr lang="en-US" dirty="0" smtClean="0"/>
              <a:t> declaration, you can write a private constructor, and instead of </a:t>
            </a:r>
            <a:r>
              <a:rPr lang="en-US" dirty="0" smtClean="0">
                <a:solidFill>
                  <a:srgbClr val="800000"/>
                </a:solidFill>
              </a:rPr>
              <a:t>Clubs</a:t>
            </a:r>
            <a:r>
              <a:rPr lang="en-US" dirty="0" smtClean="0"/>
              <a:t> you can put a more elaborate structure. All this is outside the scope of CS2110.</a:t>
            </a:r>
            <a:endParaRPr lang="en-US" dirty="0"/>
          </a:p>
        </p:txBody>
      </p:sp>
      <p:sp>
        <p:nvSpPr>
          <p:cNvPr id="10" name="TextBox 9"/>
          <p:cNvSpPr txBox="1"/>
          <p:nvPr/>
        </p:nvSpPr>
        <p:spPr>
          <a:xfrm>
            <a:off x="4114800" y="3657600"/>
            <a:ext cx="4228291" cy="830997"/>
          </a:xfrm>
          <a:prstGeom prst="rect">
            <a:avLst/>
          </a:prstGeom>
          <a:noFill/>
        </p:spPr>
        <p:txBody>
          <a:bodyPr wrap="none" rtlCol="0">
            <a:spAutoFit/>
          </a:bodyPr>
          <a:lstStyle/>
          <a:p>
            <a:pPr>
              <a:spcBef>
                <a:spcPts val="1200"/>
              </a:spcBef>
            </a:pPr>
            <a:r>
              <a:rPr lang="en-US" dirty="0" err="1">
                <a:solidFill>
                  <a:srgbClr val="800000"/>
                </a:solidFill>
              </a:rPr>
              <a:t>Suit.Clubs.ordinal</a:t>
            </a:r>
            <a:r>
              <a:rPr lang="en-US" dirty="0">
                <a:solidFill>
                  <a:srgbClr val="800000"/>
                </a:solidFill>
              </a:rPr>
              <a:t>()           </a:t>
            </a:r>
            <a:r>
              <a:rPr lang="en-US" dirty="0"/>
              <a:t>is   0</a:t>
            </a:r>
          </a:p>
          <a:p>
            <a:r>
              <a:rPr lang="en-US" dirty="0" err="1" smtClean="0">
                <a:solidFill>
                  <a:srgbClr val="800000"/>
                </a:solidFill>
              </a:rPr>
              <a:t>Suit.Diamonds.ordinal</a:t>
            </a:r>
            <a:r>
              <a:rPr lang="en-US" dirty="0">
                <a:solidFill>
                  <a:srgbClr val="800000"/>
                </a:solidFill>
              </a:rPr>
              <a:t>()    </a:t>
            </a:r>
            <a:r>
              <a:rPr lang="en-US" dirty="0">
                <a:solidFill>
                  <a:srgbClr val="000000"/>
                </a:solidFill>
              </a:rPr>
              <a:t>is   1</a:t>
            </a:r>
          </a:p>
        </p:txBody>
      </p:sp>
    </p:spTree>
    <p:extLst>
      <p:ext uri="{BB962C8B-B14F-4D97-AF65-F5344CB8AC3E}">
        <p14:creationId xmlns:p14="http://schemas.microsoft.com/office/powerpoint/2010/main" val="62968987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20644</TotalTime>
  <Words>2410</Words>
  <Application>Microsoft Macintosh PowerPoint</Application>
  <PresentationFormat>Letter Paper (8.5x11 in)</PresentationFormat>
  <Paragraphs>295</Paragraphs>
  <Slides>21</Slides>
  <Notes>4</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Blank Presentation</vt:lpstr>
      <vt:lpstr>This recitation</vt:lpstr>
      <vt:lpstr>How to use previous methods in A2</vt:lpstr>
      <vt:lpstr>About enums (enumerations)</vt:lpstr>
      <vt:lpstr>public enum Suit {Clubs, Diamonds, Hearts, Spades}</vt:lpstr>
      <vt:lpstr>Testing for an enum constant</vt:lpstr>
      <vt:lpstr>Miscellaneous points about enums</vt:lpstr>
      <vt:lpstr>Miscellaneous points about enums</vt:lpstr>
      <vt:lpstr>Miscellaneous points about enums</vt:lpstr>
      <vt:lpstr>Miscellaneous points about enums</vt:lpstr>
      <vt:lpstr>PowerPoint Presentation</vt:lpstr>
      <vt:lpstr>PowerPoint Presentation</vt:lpstr>
      <vt:lpstr>PowerPoint Presentation</vt:lpstr>
      <vt:lpstr>ArrayList</vt:lpstr>
      <vt:lpstr>HashSet </vt:lpstr>
      <vt:lpstr>Iterating over a HashSet or ArrayList</vt:lpstr>
      <vt:lpstr>Format of ArrayList object</vt:lpstr>
      <vt:lpstr>Hierarchy of ArrayList object</vt:lpstr>
      <vt:lpstr>Generics and Java’s Collection Classes</vt:lpstr>
      <vt:lpstr>Generics: say we want an ArrayList of only one class</vt:lpstr>
      <vt:lpstr>ArrayList to maintain list of Strings is cumbersome </vt:lpstr>
      <vt:lpstr>Generics allow us to say we want ArrayList of Strings only</vt:lpstr>
    </vt:vector>
  </TitlesOfParts>
  <Company>University of Georgia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CS100J</dc:title>
  <dc:creator>Trial User</dc:creator>
  <cp:lastModifiedBy>Aiswarya Jami</cp:lastModifiedBy>
  <cp:revision>622</cp:revision>
  <cp:lastPrinted>2013-02-13T15:49:43Z</cp:lastPrinted>
  <dcterms:created xsi:type="dcterms:W3CDTF">2010-01-22T18:17:38Z</dcterms:created>
  <dcterms:modified xsi:type="dcterms:W3CDTF">2014-09-22T00:30:14Z</dcterms:modified>
</cp:coreProperties>
</file>