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7" r:id="rId3"/>
    <p:sldId id="257" r:id="rId4"/>
    <p:sldId id="295" r:id="rId5"/>
    <p:sldId id="306" r:id="rId6"/>
    <p:sldId id="290" r:id="rId7"/>
    <p:sldId id="292" r:id="rId8"/>
    <p:sldId id="260" r:id="rId9"/>
    <p:sldId id="293" r:id="rId10"/>
    <p:sldId id="294" r:id="rId11"/>
    <p:sldId id="312" r:id="rId12"/>
    <p:sldId id="314" r:id="rId13"/>
    <p:sldId id="313" r:id="rId14"/>
    <p:sldId id="309" r:id="rId15"/>
    <p:sldId id="310" r:id="rId16"/>
    <p:sldId id="311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7" r:id="rId48"/>
    <p:sldId id="345" r:id="rId49"/>
    <p:sldId id="346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+mn-ea"/>
        <a:cs typeface="+mn-cs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FF"/>
    <a:srgbClr val="00CC00"/>
    <a:srgbClr val="FFFF99"/>
    <a:srgbClr val="3399FF"/>
    <a:srgbClr val="00FFFF"/>
    <a:srgbClr val="6DF970"/>
    <a:srgbClr val="FF33CC"/>
    <a:srgbClr val="99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1" autoAdjust="0"/>
  </p:normalViewPr>
  <p:slideViewPr>
    <p:cSldViewPr>
      <p:cViewPr>
        <p:scale>
          <a:sx n="95" d="100"/>
          <a:sy n="95" d="100"/>
        </p:scale>
        <p:origin x="-201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2B657-6369-4400-B73F-73B379F4C4F6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F7970-5D48-4050-A2E8-01474218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4F4959A6-2CC2-4DC1-B673-0733EB3AD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the Java Collections classes. List is an INTERFACE. It</a:t>
            </a:r>
            <a:r>
              <a:rPr lang="en-US" baseline="0" dirty="0" smtClean="0"/>
              <a:t> describes the operations available on a List.</a:t>
            </a:r>
          </a:p>
          <a:p>
            <a:r>
              <a:rPr lang="en-US" baseline="0" dirty="0" smtClean="0"/>
              <a:t>We’ll talk in a minute about the use of interfaces.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7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Visually</a:t>
            </a:r>
            <a:r>
              <a:rPr lang="en-US" baseline="0" dirty="0" smtClean="0"/>
              <a:t> impoverished slide </a:t>
            </a:r>
            <a:r>
              <a:rPr lang="en-US" baseline="0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asymptotic complexity and loop invariant are general concepts that we use to define, develop, present, and and analyze various data structures.</a:t>
            </a:r>
          </a:p>
          <a:p>
            <a:r>
              <a:rPr lang="en-US" baseline="0" dirty="0" smtClean="0"/>
              <a:t>The phrase “data structure” means simply some well defined way of structuring data. An array is a data structure. A singly linked list is a data structure.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really is no need for the term ADT, since it is basically a type: a set of values together with operations on them.</a:t>
            </a:r>
          </a:p>
          <a:p>
            <a:r>
              <a:rPr lang="en-US" dirty="0" smtClean="0"/>
              <a:t>The word “abstract” is used because, in defining an</a:t>
            </a:r>
            <a:r>
              <a:rPr lang="en-US" baseline="0" dirty="0" smtClean="0"/>
              <a:t> ADT, we don’t give an implementation, we just define the “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”</a:t>
            </a:r>
          </a:p>
          <a:p>
            <a:r>
              <a:rPr lang="en-US" baseline="0" dirty="0" smtClean="0"/>
              <a:t>that is required by defining the operation operations on the values –giving a specification of those values.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Set is a mathematical concept; it just means a bunch of DIFFERENT values. A bag or </a:t>
            </a:r>
            <a:r>
              <a:rPr lang="en-US" baseline="0" dirty="0" err="1" smtClean="0"/>
              <a:t>multiset</a:t>
            </a:r>
            <a:r>
              <a:rPr lang="en-US" baseline="0" dirty="0" smtClean="0"/>
              <a:t> is a bunch of values in which the same value map appear many times.</a:t>
            </a:r>
          </a:p>
          <a:p>
            <a:r>
              <a:rPr lang="en-US" baseline="0" dirty="0" smtClean="0"/>
              <a:t>E.g. We can have a bag of coins. There may be many quarters in it, many nickels. But a set of coins has at most one quarter, at most one nickel.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8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to make sure they know that set is the mathematical thing they should already know about it. No duplicates.</a:t>
            </a:r>
          </a:p>
          <a:p>
            <a:r>
              <a:rPr lang="en-US" baseline="0" dirty="0" smtClean="0"/>
              <a:t>If it may continue duplicates, we call it a BAG.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“Constant time” means that the time it takes, or the number of operations it takes to do it, is bounded above by some</a:t>
            </a:r>
          </a:p>
          <a:p>
            <a:r>
              <a:rPr lang="en-US" baseline="0" dirty="0" smtClean="0"/>
              <a:t>Constant. It means that the time cannot depend on the size of the set.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Expected or average time: If you took a look at all possible sets and tried to add an element, this is the average time.</a:t>
            </a:r>
          </a:p>
          <a:p>
            <a:r>
              <a:rPr lang="en-US" baseline="0" dirty="0" smtClean="0"/>
              <a:t>You might think that it depends on the size of the set –how can you expect to tell whether a value is in the set in constant</a:t>
            </a:r>
          </a:p>
          <a:p>
            <a:r>
              <a:rPr lang="en-US" baseline="0" dirty="0" smtClean="0"/>
              <a:t>Time? You might have to look at all values in the set.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technique called hashing that allows us to implement these operations in expected constant time. We will</a:t>
            </a:r>
          </a:p>
          <a:p>
            <a:r>
              <a:rPr lang="en-US" baseline="0" dirty="0" smtClean="0"/>
              <a:t>introduce it to you later on in a recitation.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Later, we formally define what “constant time” means.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class that implements set&lt;E&gt; must implement all its methods. This is called ”generics”.</a:t>
            </a:r>
          </a:p>
          <a:p>
            <a:r>
              <a:rPr lang="en-US" dirty="0" smtClean="0"/>
              <a:t>Class</a:t>
            </a:r>
            <a:r>
              <a:rPr lang="en-US" baseline="0" dirty="0" smtClean="0"/>
              <a:t> Vector came with the first Java implementation back in the mid-1990s. Later, the Java people developed</a:t>
            </a:r>
          </a:p>
          <a:p>
            <a:r>
              <a:rPr lang="en-US" baseline="0" dirty="0" smtClean="0"/>
              <a:t>A comprehensive set of of classes to define and implement sets, lists, etc. They did</a:t>
            </a:r>
          </a:p>
          <a:p>
            <a:r>
              <a:rPr lang="en-US" baseline="0" dirty="0" smtClean="0"/>
              <a:t>Update Vector a bit, but for backwards compatibility they could not change it completely the way they wanted.</a:t>
            </a:r>
          </a:p>
          <a:p>
            <a:r>
              <a:rPr lang="en-US" baseline="0" dirty="0" smtClean="0"/>
              <a:t>So they also created 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one way to implement a list in an array. You</a:t>
            </a:r>
            <a:r>
              <a:rPr lang="en-US" baseline="0" dirty="0" smtClean="0"/>
              <a:t> need TWO variables: the array and the size.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Note that the class invariant says where the list values are in the array.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Note that there is a way to increase the array size when the array gets full. It is expensive, but it can be done.</a:t>
            </a:r>
          </a:p>
          <a:p>
            <a:r>
              <a:rPr lang="en-US" baseline="0" dirty="0" smtClean="0"/>
              <a:t>We can look at such an implementation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class that implements set&lt;E&gt; must implement all its methods.</a:t>
            </a:r>
          </a:p>
          <a:p>
            <a:endParaRPr lang="en-US" dirty="0" smtClean="0"/>
          </a:p>
          <a:p>
            <a:r>
              <a:rPr lang="en-US" dirty="0" smtClean="0"/>
              <a:t>You know all about linked lists now, since you implemented one for assignment A2.</a:t>
            </a:r>
          </a:p>
          <a:p>
            <a:r>
              <a:rPr lang="en-US" dirty="0" smtClean="0"/>
              <a:t>Now you see that there exists</a:t>
            </a:r>
            <a:r>
              <a:rPr lang="en-US" baseline="0" dirty="0" smtClean="0"/>
              <a:t> a class in Java that you can use to use a doubly linked list.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special kinds of lists are the stack and the queue.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Stack: LIFO. Example, the stack of trays in the cafeteria –you always take the top one.</a:t>
            </a:r>
          </a:p>
          <a:p>
            <a:r>
              <a:rPr lang="en-US" baseline="0" dirty="0" smtClean="0"/>
              <a:t>Example: The stack of frames for method calls that are being executed but have not finished.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Pop removes and returns the top stack value; peek gives you the value without removing it.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2. Interesting: class Stack is implemented using a Vector, which is a more general implementation of a list!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Queue: We in America stand on a line to buy tickets for something. The British stand in a queue.</a:t>
            </a:r>
          </a:p>
          <a:p>
            <a:r>
              <a:rPr lang="en-US" baseline="0" dirty="0" smtClean="0"/>
              <a:t>It’s a first-in-first-out structure –the person at the head of the queue.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59A6-2CC2-4DC1-B673-0733EB3AD8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840B2-A2FF-4AD6-A634-DC973FAFDE06}" type="slidenum">
              <a:rPr lang="en-US"/>
              <a:pPr/>
              <a:t>15</a:t>
            </a:fld>
            <a:endParaRPr lang="en-US"/>
          </a:p>
        </p:txBody>
      </p:sp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988">
              <a:spcBef>
                <a:spcPts val="476"/>
              </a:spcBef>
            </a:pP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Method is declared static, so it belongs to class and can be invoked by </a:t>
            </a:r>
            <a:r>
              <a:rPr lang="en-US" dirty="0" err="1">
                <a:solidFill>
                  <a:srgbClr val="000000"/>
                </a:solidFill>
                <a:cs typeface="Times New Roman" charset="0"/>
                <a:sym typeface="Times New Roman" charset="0"/>
              </a:rPr>
              <a:t>class.methodName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(), but does not belong to the objects.</a:t>
            </a:r>
          </a:p>
          <a:p>
            <a:pPr marL="46988">
              <a:spcBef>
                <a:spcPts val="476"/>
              </a:spcBef>
            </a:pP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Math routines are defined this way: public static </a:t>
            </a:r>
            <a:r>
              <a:rPr lang="en-US" dirty="0" err="1">
                <a:solidFill>
                  <a:srgbClr val="000000"/>
                </a:solidFill>
                <a:cs typeface="Times New Roman" charset="0"/>
                <a:sym typeface="Times New Roman" charset="0"/>
              </a:rPr>
              <a:t>int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charset="0"/>
                <a:sym typeface="Times New Roman" charset="0"/>
              </a:rPr>
              <a:t>pow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charset="0"/>
                <a:sym typeface="Times New Roman" charset="0"/>
              </a:rPr>
              <a:t>int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 a, </a:t>
            </a:r>
            <a:r>
              <a:rPr lang="en-US" dirty="0" err="1">
                <a:solidFill>
                  <a:srgbClr val="000000"/>
                </a:solidFill>
                <a:cs typeface="Times New Roman" charset="0"/>
                <a:sym typeface="Times New Roman" charset="0"/>
              </a:rPr>
              <a:t>int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 b) can be called anywhere as Math.pow(2,4)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9/24/14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6A503-9122-4E93-A4B4-7410E404E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04F0-10FD-45AD-8F4F-8CFE6EEE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033519-28F7-4058-9EC5-EC28C3CEA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4D180-EE11-4E27-8372-9868D38D7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B1DB41-62F8-43FD-B90E-0395AB349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77C1D9-AFAC-4719-9F93-6391FAA78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3AA92E-9305-45E1-8775-754C74D82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573CC-7A34-4C3A-8E02-369043C5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8F07F-DEF4-473A-83EA-71882CF0E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E4D5D0-211D-4E06-A02A-F355210EB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D1B77B4-B048-417A-A779-109CB601B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9/24/14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1E01F3-56FE-48F9-8291-70F50270A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Abstract Data Types;</a:t>
            </a:r>
            <a:br>
              <a:rPr lang="en-US" dirty="0" smtClean="0"/>
            </a:br>
            <a:r>
              <a:rPr lang="en-US" dirty="0" smtClean="0"/>
              <a:t>lists &amp; trees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rIns="132080">
            <a:normAutofit fontScale="77500" lnSpcReduction="20000"/>
          </a:bodyPr>
          <a:lstStyle/>
          <a:p>
            <a:r>
              <a:rPr lang="en-US" dirty="0"/>
              <a:t>Lecture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CS2110 – </a:t>
            </a:r>
            <a:r>
              <a:rPr lang="en-US" dirty="0" smtClean="0"/>
              <a:t>Fall 2014</a:t>
            </a:r>
            <a:endParaRPr lang="en-US" dirty="0"/>
          </a:p>
        </p:txBody>
      </p:sp>
      <p:pic>
        <p:nvPicPr>
          <p:cNvPr id="1026" name="Picture 2" descr="http://www.thepearloutlet.com/buypearls_images/Tahitian_pearl_neck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23526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 sz="3200" dirty="0" smtClean="0"/>
              <a:t>Stack&lt;E&gt; </a:t>
            </a:r>
            <a:r>
              <a:rPr lang="en-US" sz="3200" dirty="0" smtClean="0">
                <a:solidFill>
                  <a:srgbClr val="FF0000"/>
                </a:solidFill>
              </a:rPr>
              <a:t>in </a:t>
            </a:r>
            <a:r>
              <a:rPr lang="en-US" sz="3200" dirty="0" err="1" smtClean="0">
                <a:solidFill>
                  <a:srgbClr val="FF0000"/>
                </a:solidFill>
              </a:rPr>
              <a:t>java.util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</a:t>
            </a:r>
            <a:r>
              <a:rPr lang="en-US" sz="3200" dirty="0" smtClean="0"/>
              <a:t>Queue </a:t>
            </a:r>
            <a:r>
              <a:rPr lang="en-US" sz="3200" dirty="0" smtClean="0">
                <a:solidFill>
                  <a:srgbClr val="FF0000"/>
                </a:solidFill>
              </a:rPr>
              <a:t>not in </a:t>
            </a:r>
            <a:r>
              <a:rPr lang="en-US" sz="3200" dirty="0" err="1" smtClean="0">
                <a:solidFill>
                  <a:srgbClr val="FF0000"/>
                </a:solidFill>
              </a:rPr>
              <a:t>java.util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DAB0D6-4216-4136-878A-17972DF793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8153400" cy="4114800"/>
          </a:xfrm>
          <a:ln/>
        </p:spPr>
        <p:txBody>
          <a:bodyPr rIns="13208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Stack&lt;E&gt;</a:t>
            </a:r>
            <a:r>
              <a:rPr lang="en-US" sz="2400" dirty="0" smtClean="0"/>
              <a:t>: 	Implements a stack: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size</a:t>
            </a:r>
            <a:r>
              <a:rPr lang="en-US" sz="2400" dirty="0">
                <a:solidFill>
                  <a:srgbClr val="008000"/>
                </a:solidFill>
              </a:rPr>
              <a:t>()          </a:t>
            </a:r>
            <a:r>
              <a:rPr lang="en-US" sz="2400" dirty="0" err="1">
                <a:solidFill>
                  <a:srgbClr val="008000"/>
                </a:solidFill>
              </a:rPr>
              <a:t>isEmpty</a:t>
            </a:r>
            <a:r>
              <a:rPr lang="en-US" sz="2400" dirty="0">
                <a:solidFill>
                  <a:srgbClr val="008000"/>
                </a:solidFill>
              </a:rPr>
              <a:t>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push(e)        pop()       peek()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 smtClean="0"/>
              <a:t>Queue Implement a queue:</a:t>
            </a:r>
            <a:r>
              <a:rPr lang="en-US" sz="2400" dirty="0" smtClean="0">
                <a:solidFill>
                  <a:srgbClr val="008000"/>
                </a:solidFill>
              </a:rPr>
              <a:t>	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size()          </a:t>
            </a:r>
            <a:r>
              <a:rPr lang="en-US" sz="2400" dirty="0" err="1" smtClean="0">
                <a:solidFill>
                  <a:srgbClr val="008000"/>
                </a:solidFill>
              </a:rPr>
              <a:t>isEmpty</a:t>
            </a:r>
            <a:r>
              <a:rPr lang="en-US" sz="2400" dirty="0" smtClean="0">
                <a:solidFill>
                  <a:srgbClr val="008000"/>
                </a:solidFill>
              </a:rPr>
              <a:t>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push</a:t>
            </a:r>
            <a:r>
              <a:rPr lang="en-US" sz="2400" dirty="0">
                <a:solidFill>
                  <a:srgbClr val="008000"/>
                </a:solidFill>
              </a:rPr>
              <a:t>(e)        pop</a:t>
            </a:r>
            <a:r>
              <a:rPr lang="en-US" sz="2400" dirty="0" smtClean="0">
                <a:solidFill>
                  <a:srgbClr val="008000"/>
                </a:solidFill>
              </a:rPr>
              <a:t>()       </a:t>
            </a:r>
            <a:r>
              <a:rPr lang="en-US" sz="2400" dirty="0">
                <a:solidFill>
                  <a:srgbClr val="008000"/>
                </a:solidFill>
              </a:rPr>
              <a:t>peek()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pic>
        <p:nvPicPr>
          <p:cNvPr id="2" name="Picture 1" descr="st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60" y="4038600"/>
            <a:ext cx="2718816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4953000"/>
            <a:ext cx="357847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Stack </a:t>
            </a:r>
            <a:r>
              <a:rPr lang="en-US" dirty="0" smtClean="0">
                <a:solidFill>
                  <a:srgbClr val="FF0000"/>
                </a:solidFill>
              </a:rPr>
              <a:t>LIFO</a:t>
            </a:r>
            <a:r>
              <a:rPr lang="en-US" dirty="0" smtClean="0"/>
              <a:t> last in first out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4859302"/>
            <a:ext cx="6044804" cy="1794369"/>
            <a:chOff x="457200" y="4859302"/>
            <a:chExt cx="6044804" cy="1794369"/>
          </a:xfrm>
        </p:grpSpPr>
        <p:pic>
          <p:nvPicPr>
            <p:cNvPr id="6" name="Picture 5" descr="queu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859302"/>
              <a:ext cx="2590800" cy="17943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67000" y="5943600"/>
              <a:ext cx="383500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Queue: </a:t>
              </a:r>
              <a:r>
                <a:rPr lang="en-US" dirty="0" smtClean="0">
                  <a:solidFill>
                    <a:srgbClr val="FF0000"/>
                  </a:solidFill>
                </a:rPr>
                <a:t>FIFO</a:t>
              </a:r>
              <a:r>
                <a:rPr lang="en-US" dirty="0" smtClean="0"/>
                <a:t> first in first out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" y="4267200"/>
            <a:ext cx="5942652" cy="461665"/>
          </a:xfrm>
          <a:prstGeom prst="rect">
            <a:avLst/>
          </a:prstGeom>
          <a:solidFill>
            <a:srgbClr val="FFE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eek: get top or first value but don’t remove 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25146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Stack is actually a subclass of Vector,</a:t>
            </a:r>
          </a:p>
          <a:p>
            <a:pPr algn="r"/>
            <a:r>
              <a:rPr lang="en-US" dirty="0" smtClean="0"/>
              <a:t>So you can use all of Vector’s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45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Linked List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rIns="132080"/>
          <a:lstStyle/>
          <a:p>
            <a:r>
              <a:rPr lang="en-US"/>
              <a:t>Head = first element of the list</a:t>
            </a:r>
          </a:p>
          <a:p>
            <a:r>
              <a:rPr lang="en-US"/>
              <a:t>Tail = rest of the </a:t>
            </a:r>
            <a:r>
              <a:rPr lang="en-US" smtClean="0"/>
              <a:t>list</a:t>
            </a:r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6AEA541-66C6-4BFD-8F62-7DDF909443B2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927600" y="3238500"/>
            <a:ext cx="812800" cy="406400"/>
            <a:chOff x="0" y="0"/>
            <a:chExt cx="512" cy="256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9" name="Rectangle 7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0" name="Oval 8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863600" y="3238500"/>
            <a:ext cx="812800" cy="406400"/>
            <a:chOff x="0" y="0"/>
            <a:chExt cx="512" cy="256"/>
          </a:xfrm>
        </p:grpSpPr>
        <p:sp>
          <p:nvSpPr>
            <p:cNvPr id="8202" name="Rectangle 10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11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4" name="Oval 12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260600" y="3238500"/>
            <a:ext cx="812800" cy="406400"/>
            <a:chOff x="0" y="0"/>
            <a:chExt cx="512" cy="256"/>
          </a:xfrm>
        </p:grpSpPr>
        <p:sp>
          <p:nvSpPr>
            <p:cNvPr id="8206" name="Rectangle 14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7" name="Rectangle 15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Oval 16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/>
          </p:cNvSpPr>
          <p:nvPr/>
        </p:nvSpPr>
        <p:spPr bwMode="auto">
          <a:xfrm>
            <a:off x="6667500" y="3238500"/>
            <a:ext cx="406400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1" name="Rectangle 19"/>
          <p:cNvSpPr>
            <a:spLocks/>
          </p:cNvSpPr>
          <p:nvPr/>
        </p:nvSpPr>
        <p:spPr bwMode="auto">
          <a:xfrm>
            <a:off x="6261100" y="3238500"/>
            <a:ext cx="406400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3594100" y="3238500"/>
            <a:ext cx="812800" cy="406400"/>
            <a:chOff x="0" y="0"/>
            <a:chExt cx="512" cy="256"/>
          </a:xfrm>
        </p:grpSpPr>
        <p:sp>
          <p:nvSpPr>
            <p:cNvPr id="8214" name="Rectangle 22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6" name="Oval 24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1497013" y="3441700"/>
            <a:ext cx="788987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2819400" y="3441700"/>
            <a:ext cx="787400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4178300" y="3441700"/>
            <a:ext cx="787400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5499100" y="3441700"/>
            <a:ext cx="787400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Rectangle 31"/>
          <p:cNvSpPr>
            <a:spLocks/>
          </p:cNvSpPr>
          <p:nvPr/>
        </p:nvSpPr>
        <p:spPr bwMode="auto">
          <a:xfrm>
            <a:off x="22352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10</a:t>
            </a:r>
          </a:p>
        </p:txBody>
      </p:sp>
      <p:sp>
        <p:nvSpPr>
          <p:cNvPr id="8224" name="Rectangle 32"/>
          <p:cNvSpPr>
            <a:spLocks/>
          </p:cNvSpPr>
          <p:nvPr/>
        </p:nvSpPr>
        <p:spPr bwMode="auto">
          <a:xfrm>
            <a:off x="62484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84</a:t>
            </a:r>
          </a:p>
        </p:txBody>
      </p:sp>
      <p:sp>
        <p:nvSpPr>
          <p:cNvPr id="8225" name="Rectangle 33"/>
          <p:cNvSpPr>
            <a:spLocks/>
          </p:cNvSpPr>
          <p:nvPr/>
        </p:nvSpPr>
        <p:spPr bwMode="auto">
          <a:xfrm>
            <a:off x="35687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-7</a:t>
            </a:r>
          </a:p>
        </p:txBody>
      </p:sp>
      <p:sp>
        <p:nvSpPr>
          <p:cNvPr id="8226" name="Rectangle 34"/>
          <p:cNvSpPr>
            <a:spLocks/>
          </p:cNvSpPr>
          <p:nvPr/>
        </p:nvSpPr>
        <p:spPr bwMode="auto">
          <a:xfrm>
            <a:off x="4978400" y="3251200"/>
            <a:ext cx="292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1</a:t>
            </a:r>
          </a:p>
        </p:txBody>
      </p:sp>
      <p:sp>
        <p:nvSpPr>
          <p:cNvPr id="8227" name="Rectangle 35"/>
          <p:cNvSpPr>
            <a:spLocks/>
          </p:cNvSpPr>
          <p:nvPr/>
        </p:nvSpPr>
        <p:spPr bwMode="auto">
          <a:xfrm>
            <a:off x="8636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33</a:t>
            </a:r>
          </a:p>
        </p:txBody>
      </p:sp>
      <p:sp>
        <p:nvSpPr>
          <p:cNvPr id="8228" name="Rectangle 36"/>
          <p:cNvSpPr>
            <a:spLocks/>
          </p:cNvSpPr>
          <p:nvPr/>
        </p:nvSpPr>
        <p:spPr bwMode="auto">
          <a:xfrm>
            <a:off x="4978400" y="4381500"/>
            <a:ext cx="47256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C00000"/>
                </a:solidFill>
                <a:cs typeface="Times New Roman" charset="0"/>
              </a:rPr>
              <a:t>tail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rot="10800000" flipH="1">
            <a:off x="2197100" y="4368800"/>
            <a:ext cx="49657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rot="10800000" flipH="1">
            <a:off x="800100" y="4368800"/>
            <a:ext cx="9525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231" name="Rectangle 39"/>
          <p:cNvSpPr>
            <a:spLocks/>
          </p:cNvSpPr>
          <p:nvPr/>
        </p:nvSpPr>
        <p:spPr bwMode="auto">
          <a:xfrm>
            <a:off x="901700" y="4381500"/>
            <a:ext cx="6617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C00000"/>
                </a:solidFill>
                <a:cs typeface="Times New Roman" charset="0"/>
              </a:rPr>
              <a:t>head</a:t>
            </a:r>
          </a:p>
        </p:txBody>
      </p:sp>
      <p:sp>
        <p:nvSpPr>
          <p:cNvPr id="2" name="Rectangle 1"/>
          <p:cNvSpPr/>
          <p:nvPr/>
        </p:nvSpPr>
        <p:spPr>
          <a:xfrm>
            <a:off x="6677025" y="3124200"/>
            <a:ext cx="39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sym typeface="Symbol"/>
              </a:rPr>
              <a:t>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357295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Access Example: Linear Search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9812F8B-E602-4C95-BAF0-3DEF5116C495}" type="slidenum">
              <a:rPr lang="en-US"/>
              <a:pPr/>
              <a:t>12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600" b="1" dirty="0" smtClean="0">
              <a:solidFill>
                <a:srgbClr val="7F0055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public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static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boolean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search(T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x, 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ListCell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c) {</a:t>
            </a:r>
            <a:endParaRPr lang="en-US" sz="16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600" b="1" dirty="0" smtClean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while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(c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!= </a:t>
            </a:r>
            <a:r>
              <a:rPr lang="en-US" sz="1600" b="1" dirty="0" smtClean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null)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{</a:t>
            </a:r>
            <a:endParaRPr lang="en-US" sz="16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if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c.getDatum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().equals(x)) </a:t>
            </a:r>
            <a:r>
              <a:rPr lang="en-US" sz="16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true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 smtClean="0"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1600" b="1" dirty="0">
                <a:latin typeface="Courier New" charset="0"/>
                <a:cs typeface="Courier New" charset="0"/>
                <a:sym typeface="Courier New" charset="0"/>
              </a:rPr>
              <a:t>c = </a:t>
            </a:r>
            <a:r>
              <a:rPr lang="en-US" sz="1600" b="1" dirty="0" err="1">
                <a:latin typeface="Courier New" charset="0"/>
                <a:cs typeface="Courier New" charset="0"/>
                <a:sym typeface="Courier New" charset="0"/>
              </a:rPr>
              <a:t>c.getNext</a:t>
            </a:r>
            <a:r>
              <a:rPr lang="en-US" sz="1600" b="1" dirty="0" smtClean="0">
                <a:latin typeface="Courier New" charset="0"/>
                <a:cs typeface="Courier New" charset="0"/>
                <a:sym typeface="Courier New" charset="0"/>
              </a:rPr>
              <a:t>();</a:t>
            </a:r>
            <a:endParaRPr lang="en-US" sz="16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}</a:t>
            </a:r>
            <a:endParaRPr lang="en-US" sz="16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6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false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;</a:t>
            </a:r>
            <a:endParaRPr lang="en-US" sz="16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}</a:t>
            </a:r>
            <a:endParaRPr lang="en-US" sz="16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8305800" y="1905000"/>
            <a:ext cx="1588" cy="12954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9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Why would we need to write code for search?  It already exists in Java </a:t>
            </a:r>
            <a:r>
              <a:rPr lang="en-US" i="1" dirty="0" err="1" smtClean="0">
                <a:solidFill>
                  <a:srgbClr val="C00000"/>
                </a:solidFill>
              </a:rPr>
              <a:t>utils</a:t>
            </a:r>
            <a:r>
              <a:rPr lang="en-US" i="1" dirty="0" smtClean="0">
                <a:solidFill>
                  <a:srgbClr val="C00000"/>
                </a:solidFill>
              </a:rPr>
              <a:t>!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677C1D9-AFAC-4719-9F93-6391FAA785A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question!  In practice you should always use </a:t>
            </a:r>
            <a:r>
              <a:rPr lang="en-US" dirty="0" err="1" smtClean="0"/>
              <a:t>indexOf</a:t>
            </a:r>
            <a:r>
              <a:rPr lang="en-US" dirty="0" smtClean="0"/>
              <a:t>(), contains(),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by understanding how to code search, you gain skills you’ll need when working with data structures that are more complex and that don’t match predefined things in Java </a:t>
            </a:r>
            <a:r>
              <a:rPr lang="en-US" dirty="0" err="1" smtClean="0"/>
              <a:t>utils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 rule: </a:t>
            </a:r>
            <a:r>
              <a:rPr lang="en-US" i="1" dirty="0" smtClean="0">
                <a:solidFill>
                  <a:srgbClr val="C00000"/>
                </a:solidFill>
              </a:rPr>
              <a:t>If it already exists, use it.  </a:t>
            </a:r>
            <a:r>
              <a:rPr lang="en-US" dirty="0" smtClean="0"/>
              <a:t>But for anything you use, know how you would code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0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Recursion on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3C209BC-DDA0-4688-8FAE-3E99B4C44BFC}" type="slidenum">
              <a:rPr lang="en-US"/>
              <a:pPr/>
              <a:t>14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rIns="132080">
            <a:normAutofit fontScale="92500" lnSpcReduction="20000"/>
          </a:bodyPr>
          <a:lstStyle/>
          <a:p>
            <a:r>
              <a:rPr lang="en-US"/>
              <a:t>Recursion can be done on lists</a:t>
            </a:r>
          </a:p>
          <a:p>
            <a:pPr marL="728663" lvl="1"/>
            <a:r>
              <a:rPr lang="en-US"/>
              <a:t>Similar to recursion on integers</a:t>
            </a:r>
          </a:p>
          <a:p>
            <a:endParaRPr lang="en-US"/>
          </a:p>
          <a:p>
            <a:r>
              <a:rPr lang="en-US"/>
              <a:t>Almost always</a:t>
            </a:r>
          </a:p>
          <a:p>
            <a:pPr marL="728663" lvl="1"/>
            <a:r>
              <a:rPr lang="en-US"/>
              <a:t>Base case: empty list</a:t>
            </a:r>
          </a:p>
          <a:p>
            <a:pPr marL="728663" lvl="1"/>
            <a:r>
              <a:rPr lang="en-US"/>
              <a:t>Recursive case: Assume you can solve problem on the tail, use that in the solution for the whole list</a:t>
            </a:r>
          </a:p>
          <a:p>
            <a:endParaRPr lang="en-US"/>
          </a:p>
          <a:p>
            <a:r>
              <a:rPr lang="en-US"/>
              <a:t>Many list operations can be implemented very simply by using this idea</a:t>
            </a:r>
          </a:p>
          <a:p>
            <a:pPr marL="728663" lvl="1"/>
            <a:r>
              <a:rPr lang="en-US"/>
              <a:t>Although some are easier to implement using iteration</a:t>
            </a:r>
          </a:p>
        </p:txBody>
      </p:sp>
    </p:spTree>
    <p:extLst>
      <p:ext uri="{BB962C8B-B14F-4D97-AF65-F5344CB8AC3E}">
        <p14:creationId xmlns:p14="http://schemas.microsoft.com/office/powerpoint/2010/main" val="871625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Arial" charset="0"/>
              </a:rPr>
              <a:t>Recursive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5A391E-FB1C-49AD-B4D2-ECFCF9BC37FF}" type="slidenum">
              <a:rPr lang="en-US"/>
              <a:pPr/>
              <a:t>15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 dirty="0"/>
              <a:t>Base case: empty list</a:t>
            </a:r>
          </a:p>
          <a:p>
            <a:pPr marL="728663" lvl="1"/>
            <a:r>
              <a:rPr lang="en-US" dirty="0"/>
              <a:t>return false</a:t>
            </a:r>
          </a:p>
          <a:p>
            <a:pPr marL="728663" lvl="1"/>
            <a:endParaRPr lang="en-US" dirty="0"/>
          </a:p>
          <a:p>
            <a:pPr marL="728663" lvl="1"/>
            <a:endParaRPr lang="en-US" dirty="0"/>
          </a:p>
          <a:p>
            <a:r>
              <a:rPr lang="en-US" dirty="0"/>
              <a:t>Recursive case: non-empty list</a:t>
            </a:r>
          </a:p>
          <a:p>
            <a:pPr marL="728663" lvl="1"/>
            <a:r>
              <a:rPr lang="en-US" dirty="0"/>
              <a:t>if data in first cell equals object x, return true</a:t>
            </a:r>
          </a:p>
          <a:p>
            <a:pPr marL="728663" lvl="1"/>
            <a:r>
              <a:rPr lang="en-US" dirty="0"/>
              <a:t>else return the result of doing linear search on the tail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85800" y="698500"/>
            <a:ext cx="77724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endParaRPr lang="en-US" sz="3200" dirty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5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ym typeface="Arial" charset="0"/>
              </a:rPr>
              <a:t>Recursive Search: Static method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32EBFB-72F6-4BDD-9829-173709FE1178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public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static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b="1" err="1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boolean</a:t>
            </a:r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b="1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search(T 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x,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ListCell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c) {</a:t>
            </a:r>
            <a:endParaRPr lang="en-US" sz="18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if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(c ==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null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)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false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if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c.getDatum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().equals(x))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true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search(x,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c.getNext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());</a:t>
            </a:r>
            <a:endParaRPr lang="en-US" sz="18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8305800" y="1905000"/>
            <a:ext cx="1588" cy="12954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685800" y="698500"/>
            <a:ext cx="77724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endParaRPr lang="en-US" sz="3200" dirty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/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w Cen MT" charset="0"/>
                <a:ea typeface="MS PGothic" charset="0"/>
              </a:rPr>
              <a:t>Lecture 10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w Cen MT" charset="0"/>
                <a:ea typeface="MS PGothic" charset="0"/>
              </a:rPr>
              <a:t>CS2110 – Fall 2013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1290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35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MS PGothic" charset="0"/>
              </a:rPr>
              <a:t>Readings &amp; Homework on Trees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MS PGothic" charset="0"/>
              </a:rPr>
              <a:t>Textbook:</a:t>
            </a:r>
          </a:p>
          <a:p>
            <a:pPr lvl="1"/>
            <a:r>
              <a:rPr lang="en-US" dirty="0" smtClean="0">
                <a:latin typeface="Tw Cen MT" charset="0"/>
                <a:ea typeface="MS PGothic" charset="0"/>
              </a:rPr>
              <a:t>Chapter 23 “Trees” </a:t>
            </a:r>
          </a:p>
          <a:p>
            <a:pPr lvl="1"/>
            <a:r>
              <a:rPr lang="en-US" dirty="0" smtClean="0">
                <a:latin typeface="Tw Cen MT" charset="0"/>
                <a:ea typeface="MS PGothic" charset="0"/>
              </a:rPr>
              <a:t>Chapter </a:t>
            </a:r>
            <a:r>
              <a:rPr lang="en-US" dirty="0" smtClean="0">
                <a:latin typeface="Tw Cen MT" charset="0"/>
                <a:ea typeface="MS PGothic" charset="0"/>
              </a:rPr>
              <a:t>24 “</a:t>
            </a:r>
            <a:r>
              <a:rPr lang="en-US" dirty="0" smtClean="0">
                <a:latin typeface="Tw Cen MT" charset="0"/>
                <a:ea typeface="MS PGothic" charset="0"/>
              </a:rPr>
              <a:t>Tree Implementations”</a:t>
            </a:r>
          </a:p>
          <a:p>
            <a:r>
              <a:rPr lang="en-US" dirty="0" smtClean="0">
                <a:latin typeface="Tw Cen MT" charset="0"/>
                <a:ea typeface="MS PGothic" charset="0"/>
              </a:rPr>
              <a:t>Assignment #4 </a:t>
            </a:r>
          </a:p>
          <a:p>
            <a:pPr lvl="1"/>
            <a:r>
              <a:rPr lang="en-US" dirty="0" smtClean="0">
                <a:latin typeface="Tw Cen MT" charset="0"/>
                <a:ea typeface="MS PGothic" charset="0"/>
              </a:rPr>
              <a:t>“Collision Detection”</a:t>
            </a:r>
          </a:p>
          <a:p>
            <a:pPr lvl="1"/>
            <a:r>
              <a:rPr lang="en-US" dirty="0" smtClean="0">
                <a:latin typeface="Tw Cen MT" charset="0"/>
                <a:ea typeface="MS PGothic" charset="0"/>
              </a:rPr>
              <a:t>Based on “bounding box” trees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2502442-916E-884C-A0CD-5236FCED2AB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MS PGothic" charset="0"/>
              </a:rPr>
              <a:t>Readings and Homework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w Cen MT" charset="0"/>
                <a:ea typeface="MS PGothic" charset="0"/>
              </a:rPr>
              <a:t>Textbook:</a:t>
            </a:r>
          </a:p>
          <a:p>
            <a:pPr lvl="1"/>
            <a:r>
              <a:rPr lang="en-US" dirty="0" smtClean="0">
                <a:latin typeface="Tw Cen MT" charset="0"/>
                <a:ea typeface="MS PGothic" charset="0"/>
              </a:rPr>
              <a:t>Chapter 23 “Trees” </a:t>
            </a:r>
          </a:p>
          <a:p>
            <a:pPr lvl="1"/>
            <a:r>
              <a:rPr lang="en-US" dirty="0" smtClean="0">
                <a:latin typeface="Tw Cen MT" charset="0"/>
                <a:ea typeface="MS PGothic" charset="0"/>
              </a:rPr>
              <a:t>Chapter 24“Tree Implementations”</a:t>
            </a:r>
            <a:endParaRPr lang="en-US" dirty="0">
              <a:latin typeface="Tw Cen MT" charset="0"/>
              <a:ea typeface="MS PGothic" charset="0"/>
            </a:endParaRPr>
          </a:p>
          <a:p>
            <a:r>
              <a:rPr lang="en-US" dirty="0" smtClean="0">
                <a:latin typeface="Tw Cen MT" charset="0"/>
                <a:ea typeface="MS PGothic" charset="0"/>
              </a:rPr>
              <a:t>Homework</a:t>
            </a:r>
            <a:r>
              <a:rPr lang="en-US" dirty="0">
                <a:latin typeface="Tw Cen MT" charset="0"/>
                <a:ea typeface="MS PGothic" charset="0"/>
              </a:rPr>
              <a:t>:  A thought problem (draw pictures!)</a:t>
            </a:r>
          </a:p>
          <a:p>
            <a:pPr lvl="1"/>
            <a:r>
              <a:rPr lang="en-US" dirty="0">
                <a:latin typeface="Tw Cen MT" charset="0"/>
                <a:ea typeface="MS PGothic" charset="0"/>
              </a:rPr>
              <a:t>Suppose you use trees to represent student schedules.  For each student there would be a general tree with a root node containing student name and ID.  The inner nodes in the tree represent courses, and the leaves represent the times/places where each course meets.  Given two such trees, how could you determine whether and where the two students might run into one-another?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2502442-916E-884C-A0CD-5236FCED2AB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3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Homework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34D180-EE11-4E27-8372-9868D38D72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Text:</a:t>
            </a:r>
          </a:p>
          <a:p>
            <a:pPr lvl="1"/>
            <a:r>
              <a:rPr lang="en-US" dirty="0" smtClean="0"/>
              <a:t>Chapters 10, 11 and </a:t>
            </a:r>
            <a:r>
              <a:rPr lang="en-US" u="sng" dirty="0" smtClean="0">
                <a:solidFill>
                  <a:srgbClr val="00B050"/>
                </a:solidFill>
              </a:rPr>
              <a:t>12</a:t>
            </a:r>
            <a:endParaRPr lang="en-US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Homework: Learn these List methods</a:t>
            </a:r>
            <a:r>
              <a:rPr lang="en-US" dirty="0"/>
              <a:t>, from </a:t>
            </a:r>
            <a:r>
              <a:rPr lang="en-US" dirty="0" smtClean="0"/>
              <a:t>		</a:t>
            </a:r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smtClean="0"/>
              <a:t>docs.oracle.com/javase/7/docs/api/java/util/List.html</a:t>
            </a:r>
            <a:endParaRPr lang="en-US" b="1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dd, </a:t>
            </a:r>
            <a:r>
              <a:rPr lang="en-US" dirty="0" err="1" smtClean="0"/>
              <a:t>addAll</a:t>
            </a:r>
            <a:r>
              <a:rPr lang="en-US" dirty="0" smtClean="0"/>
              <a:t>, contains, </a:t>
            </a:r>
            <a:r>
              <a:rPr lang="en-US" dirty="0" err="1" smtClean="0"/>
              <a:t>containsAll</a:t>
            </a:r>
            <a:r>
              <a:rPr lang="en-US" dirty="0" smtClean="0"/>
              <a:t>, get, </a:t>
            </a:r>
            <a:r>
              <a:rPr lang="en-US" dirty="0" err="1" smtClean="0"/>
              <a:t>indexOf</a:t>
            </a:r>
            <a:r>
              <a:rPr lang="en-US" dirty="0" smtClean="0"/>
              <a:t>, </a:t>
            </a:r>
            <a:r>
              <a:rPr lang="en-US" dirty="0" err="1" smtClean="0"/>
              <a:t>isEmpty</a:t>
            </a:r>
            <a:r>
              <a:rPr lang="en-US" dirty="0" smtClean="0"/>
              <a:t>, </a:t>
            </a:r>
            <a:r>
              <a:rPr lang="en-US" dirty="0" err="1" smtClean="0"/>
              <a:t>lastIndexOf</a:t>
            </a:r>
            <a:r>
              <a:rPr lang="en-US" dirty="0" smtClean="0"/>
              <a:t>, remove, size, </a:t>
            </a:r>
            <a:r>
              <a:rPr lang="en-US" dirty="0" err="1" smtClean="0"/>
              <a:t>toArray</a:t>
            </a:r>
            <a:endParaRPr lang="en-US" dirty="0" smtClean="0"/>
          </a:p>
          <a:p>
            <a:pPr lvl="1"/>
            <a:r>
              <a:rPr lang="en-US" dirty="0" err="1" smtClean="0"/>
              <a:t>myList</a:t>
            </a:r>
            <a:r>
              <a:rPr lang="en-US" dirty="0" smtClean="0"/>
              <a:t> = new List(</a:t>
            </a:r>
            <a:r>
              <a:rPr lang="en-US" dirty="0" err="1" smtClean="0"/>
              <a:t>someOtherList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myList</a:t>
            </a:r>
            <a:r>
              <a:rPr lang="en-US" dirty="0" smtClean="0"/>
              <a:t> = new List(Collection&lt;T&gt;)</a:t>
            </a:r>
          </a:p>
          <a:p>
            <a:pPr lvl="1"/>
            <a:r>
              <a:rPr lang="en-US" dirty="0" smtClean="0"/>
              <a:t>Also useful: </a:t>
            </a:r>
            <a:r>
              <a:rPr lang="en-US" dirty="0" err="1" smtClean="0"/>
              <a:t>Arrays.asList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Tree Overview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676945A-6407-9E44-80E8-260CCAF4858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4114800" cy="4851400"/>
          </a:xfrm>
        </p:spPr>
        <p:txBody>
          <a:bodyPr rIns="13208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i="1" dirty="0">
                <a:ea typeface="+mn-ea"/>
                <a:cs typeface="+mn-cs"/>
              </a:rPr>
              <a:t>Tree</a:t>
            </a:r>
            <a:r>
              <a:rPr lang="en-US" dirty="0">
                <a:ea typeface="+mn-ea"/>
                <a:cs typeface="+mn-cs"/>
              </a:rPr>
              <a:t>: recursive data structure (similar to list)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ea typeface="+mn-ea"/>
                <a:cs typeface="+mn-cs"/>
              </a:rPr>
              <a:t>Each </a:t>
            </a:r>
            <a:r>
              <a:rPr lang="en-US" dirty="0" smtClean="0">
                <a:ea typeface="+mn-ea"/>
                <a:cs typeface="+mn-cs"/>
              </a:rPr>
              <a:t>node may </a:t>
            </a:r>
            <a:r>
              <a:rPr lang="en-US" dirty="0">
                <a:ea typeface="+mn-ea"/>
                <a:cs typeface="+mn-cs"/>
              </a:rPr>
              <a:t>have zero or more </a:t>
            </a:r>
            <a:r>
              <a:rPr lang="en-US" i="1" dirty="0">
                <a:ea typeface="+mn-ea"/>
                <a:cs typeface="+mn-cs"/>
              </a:rPr>
              <a:t>successors</a:t>
            </a:r>
            <a:r>
              <a:rPr lang="en-US" dirty="0">
                <a:ea typeface="+mn-ea"/>
                <a:cs typeface="+mn-cs"/>
              </a:rPr>
              <a:t> (children)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ea typeface="+mn-ea"/>
                <a:cs typeface="+mn-cs"/>
              </a:rPr>
              <a:t>Each </a:t>
            </a:r>
            <a:r>
              <a:rPr lang="en-US" dirty="0" smtClean="0">
                <a:ea typeface="+mn-ea"/>
                <a:cs typeface="+mn-cs"/>
              </a:rPr>
              <a:t>node has </a:t>
            </a:r>
            <a:r>
              <a:rPr lang="en-US" dirty="0">
                <a:ea typeface="+mn-ea"/>
                <a:cs typeface="+mn-cs"/>
              </a:rPr>
              <a:t>exactly one </a:t>
            </a:r>
            <a:r>
              <a:rPr lang="en-US" i="1" dirty="0">
                <a:ea typeface="+mn-ea"/>
                <a:cs typeface="+mn-cs"/>
              </a:rPr>
              <a:t>predecessor</a:t>
            </a:r>
            <a:r>
              <a:rPr lang="en-US" dirty="0">
                <a:ea typeface="+mn-ea"/>
                <a:cs typeface="+mn-cs"/>
              </a:rPr>
              <a:t> (parent) except the </a:t>
            </a:r>
            <a:r>
              <a:rPr lang="en-US" i="1" dirty="0">
                <a:ea typeface="+mn-ea"/>
                <a:cs typeface="+mn-cs"/>
              </a:rPr>
              <a:t>root</a:t>
            </a:r>
            <a:r>
              <a:rPr lang="en-US" dirty="0">
                <a:ea typeface="+mn-ea"/>
                <a:cs typeface="+mn-cs"/>
              </a:rPr>
              <a:t>, which has none</a:t>
            </a:r>
            <a:endParaRPr lang="en-US" sz="1600" dirty="0">
              <a:ea typeface="+mn-ea"/>
              <a:cs typeface="+mn-cs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ea typeface="+mn-ea"/>
                <a:cs typeface="+mn-cs"/>
              </a:rPr>
              <a:t>All </a:t>
            </a:r>
            <a:r>
              <a:rPr lang="en-US" dirty="0" smtClean="0">
                <a:ea typeface="+mn-ea"/>
                <a:cs typeface="+mn-cs"/>
              </a:rPr>
              <a:t>nodes are </a:t>
            </a:r>
            <a:r>
              <a:rPr lang="en-US" dirty="0">
                <a:ea typeface="+mn-ea"/>
                <a:cs typeface="+mn-cs"/>
              </a:rPr>
              <a:t>reachable from </a:t>
            </a:r>
            <a:r>
              <a:rPr lang="en-US" i="1" dirty="0">
                <a:ea typeface="+mn-ea"/>
                <a:cs typeface="+mn-cs"/>
              </a:rPr>
              <a:t>root</a:t>
            </a:r>
            <a:endParaRPr lang="en-US" sz="1800" i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i="1" dirty="0">
                <a:ea typeface="+mn-ea"/>
                <a:cs typeface="+mn-cs"/>
              </a:rPr>
              <a:t>Binary tree</a:t>
            </a:r>
            <a:r>
              <a:rPr lang="en-US" dirty="0">
                <a:ea typeface="+mn-ea"/>
                <a:cs typeface="+mn-cs"/>
              </a:rPr>
              <a:t>: tree in which each </a:t>
            </a:r>
            <a:r>
              <a:rPr lang="en-US" dirty="0" smtClean="0">
                <a:ea typeface="+mn-ea"/>
                <a:cs typeface="+mn-cs"/>
              </a:rPr>
              <a:t>node can </a:t>
            </a:r>
            <a:r>
              <a:rPr lang="en-US" dirty="0">
                <a:ea typeface="+mn-ea"/>
                <a:cs typeface="+mn-cs"/>
              </a:rPr>
              <a:t>have at most two children: a left child and a right child</a:t>
            </a: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4789488" y="1568450"/>
            <a:ext cx="1600200" cy="2238375"/>
            <a:chOff x="0" y="0"/>
            <a:chExt cx="1008" cy="1410"/>
          </a:xfrm>
        </p:grpSpPr>
        <p:grpSp>
          <p:nvGrpSpPr>
            <p:cNvPr id="16429" name="Group 4"/>
            <p:cNvGrpSpPr>
              <a:grpSpLocks/>
            </p:cNvGrpSpPr>
            <p:nvPr/>
          </p:nvGrpSpPr>
          <p:grpSpPr bwMode="auto">
            <a:xfrm>
              <a:off x="0" y="26"/>
              <a:ext cx="1008" cy="1007"/>
              <a:chOff x="0" y="0"/>
              <a:chExt cx="1008" cy="1007"/>
            </a:xfrm>
          </p:grpSpPr>
          <p:sp>
            <p:nvSpPr>
              <p:cNvPr id="16437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438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439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440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441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442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443" name="Line 11"/>
              <p:cNvSpPr>
                <a:spLocks noChangeShapeType="1"/>
              </p:cNvSpPr>
              <p:nvPr/>
            </p:nvSpPr>
            <p:spPr bwMode="auto">
              <a:xfrm flipH="1">
                <a:off x="378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30" name="Rectangle 16"/>
            <p:cNvSpPr>
              <a:spLocks/>
            </p:cNvSpPr>
            <p:nvPr/>
          </p:nvSpPr>
          <p:spPr bwMode="auto">
            <a:xfrm>
              <a:off x="51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6431" name="Rectangle 17"/>
            <p:cNvSpPr>
              <a:spLocks/>
            </p:cNvSpPr>
            <p:nvPr/>
          </p:nvSpPr>
          <p:spPr bwMode="auto">
            <a:xfrm>
              <a:off x="229" y="32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6432" name="Rectangle 18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6433" name="Rectangle 19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6434" name="Rectangle 20"/>
            <p:cNvSpPr>
              <a:spLocks/>
            </p:cNvSpPr>
            <p:nvPr/>
          </p:nvSpPr>
          <p:spPr bwMode="auto">
            <a:xfrm>
              <a:off x="71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16435" name="Rectangle 21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16436" name="Rectangle 22"/>
            <p:cNvSpPr>
              <a:spLocks/>
            </p:cNvSpPr>
            <p:nvPr/>
          </p:nvSpPr>
          <p:spPr bwMode="auto">
            <a:xfrm>
              <a:off x="28" y="1186"/>
              <a:ext cx="89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General tree</a:t>
              </a:r>
            </a:p>
          </p:txBody>
        </p:sp>
      </p:grpSp>
      <p:grpSp>
        <p:nvGrpSpPr>
          <p:cNvPr id="16389" name="Group 23"/>
          <p:cNvGrpSpPr>
            <a:grpSpLocks/>
          </p:cNvGrpSpPr>
          <p:nvPr/>
        </p:nvGrpSpPr>
        <p:grpSpPr bwMode="auto">
          <a:xfrm>
            <a:off x="6648450" y="1554163"/>
            <a:ext cx="1706563" cy="2252662"/>
            <a:chOff x="0" y="0"/>
            <a:chExt cx="1075" cy="1419"/>
          </a:xfrm>
        </p:grpSpPr>
        <p:sp>
          <p:nvSpPr>
            <p:cNvPr id="16414" name="Oval 24"/>
            <p:cNvSpPr>
              <a:spLocks/>
            </p:cNvSpPr>
            <p:nvPr/>
          </p:nvSpPr>
          <p:spPr bwMode="auto">
            <a:xfrm>
              <a:off x="50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5" name="Oval 25"/>
            <p:cNvSpPr>
              <a:spLocks/>
            </p:cNvSpPr>
            <p:nvPr/>
          </p:nvSpPr>
          <p:spPr bwMode="auto">
            <a:xfrm>
              <a:off x="22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6" name="Oval 26"/>
            <p:cNvSpPr>
              <a:spLocks/>
            </p:cNvSpPr>
            <p:nvPr/>
          </p:nvSpPr>
          <p:spPr bwMode="auto">
            <a:xfrm>
              <a:off x="789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7" name="Oval 27"/>
            <p:cNvSpPr>
              <a:spLocks/>
            </p:cNvSpPr>
            <p:nvPr/>
          </p:nvSpPr>
          <p:spPr bwMode="auto">
            <a:xfrm>
              <a:off x="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8" name="Oval 28"/>
            <p:cNvSpPr>
              <a:spLocks/>
            </p:cNvSpPr>
            <p:nvPr/>
          </p:nvSpPr>
          <p:spPr bwMode="auto">
            <a:xfrm>
              <a:off x="347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9" name="Line 29"/>
            <p:cNvSpPr>
              <a:spLocks noChangeShapeType="1"/>
            </p:cNvSpPr>
            <p:nvPr/>
          </p:nvSpPr>
          <p:spPr bwMode="auto">
            <a:xfrm flipH="1">
              <a:off x="37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0"/>
            <p:cNvSpPr>
              <a:spLocks noChangeShapeType="1"/>
            </p:cNvSpPr>
            <p:nvPr/>
          </p:nvSpPr>
          <p:spPr bwMode="auto">
            <a:xfrm>
              <a:off x="693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1"/>
            <p:cNvSpPr>
              <a:spLocks noChangeShapeType="1"/>
            </p:cNvSpPr>
            <p:nvPr/>
          </p:nvSpPr>
          <p:spPr bwMode="auto">
            <a:xfrm flipH="1">
              <a:off x="9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2"/>
            <p:cNvSpPr>
              <a:spLocks noChangeShapeType="1"/>
            </p:cNvSpPr>
            <p:nvPr/>
          </p:nvSpPr>
          <p:spPr bwMode="auto">
            <a:xfrm>
              <a:off x="347" y="544"/>
              <a:ext cx="93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Rectangle 33"/>
            <p:cNvSpPr>
              <a:spLocks/>
            </p:cNvSpPr>
            <p:nvPr/>
          </p:nvSpPr>
          <p:spPr bwMode="auto">
            <a:xfrm>
              <a:off x="51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6424" name="Rectangle 34"/>
            <p:cNvSpPr>
              <a:spLocks/>
            </p:cNvSpPr>
            <p:nvPr/>
          </p:nvSpPr>
          <p:spPr bwMode="auto">
            <a:xfrm>
              <a:off x="229" y="32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6425" name="Rectangle 35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6426" name="Rectangle 36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6427" name="Rectangle 37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16428" name="Rectangle 38"/>
            <p:cNvSpPr>
              <a:spLocks/>
            </p:cNvSpPr>
            <p:nvPr/>
          </p:nvSpPr>
          <p:spPr bwMode="auto">
            <a:xfrm>
              <a:off x="282" y="1195"/>
              <a:ext cx="79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Binary tree</a:t>
              </a:r>
            </a:p>
          </p:txBody>
        </p:sp>
      </p:grpSp>
      <p:grpSp>
        <p:nvGrpSpPr>
          <p:cNvPr id="16390" name="Group 39"/>
          <p:cNvGrpSpPr>
            <a:grpSpLocks/>
          </p:cNvGrpSpPr>
          <p:nvPr/>
        </p:nvGrpSpPr>
        <p:grpSpPr bwMode="auto">
          <a:xfrm>
            <a:off x="4902200" y="4133850"/>
            <a:ext cx="1328738" cy="2144713"/>
            <a:chOff x="0" y="0"/>
            <a:chExt cx="837" cy="1351"/>
          </a:xfrm>
        </p:grpSpPr>
        <p:sp>
          <p:nvSpPr>
            <p:cNvPr id="16401" name="Oval 40"/>
            <p:cNvSpPr>
              <a:spLocks/>
            </p:cNvSpPr>
            <p:nvPr/>
          </p:nvSpPr>
          <p:spPr bwMode="auto">
            <a:xfrm>
              <a:off x="51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2" name="Oval 41"/>
            <p:cNvSpPr>
              <a:spLocks/>
            </p:cNvSpPr>
            <p:nvPr/>
          </p:nvSpPr>
          <p:spPr bwMode="auto">
            <a:xfrm>
              <a:off x="23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3" name="Oval 42"/>
            <p:cNvSpPr>
              <a:spLocks/>
            </p:cNvSpPr>
            <p:nvPr/>
          </p:nvSpPr>
          <p:spPr bwMode="auto">
            <a:xfrm>
              <a:off x="1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4" name="Oval 43"/>
            <p:cNvSpPr>
              <a:spLocks/>
            </p:cNvSpPr>
            <p:nvPr/>
          </p:nvSpPr>
          <p:spPr bwMode="auto">
            <a:xfrm>
              <a:off x="357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5" name="Line 44"/>
            <p:cNvSpPr>
              <a:spLocks noChangeShapeType="1"/>
            </p:cNvSpPr>
            <p:nvPr/>
          </p:nvSpPr>
          <p:spPr bwMode="auto">
            <a:xfrm flipH="1">
              <a:off x="38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45"/>
            <p:cNvSpPr>
              <a:spLocks noChangeShapeType="1"/>
            </p:cNvSpPr>
            <p:nvPr/>
          </p:nvSpPr>
          <p:spPr bwMode="auto">
            <a:xfrm flipH="1">
              <a:off x="10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46"/>
            <p:cNvSpPr>
              <a:spLocks noChangeShapeType="1"/>
            </p:cNvSpPr>
            <p:nvPr/>
          </p:nvSpPr>
          <p:spPr bwMode="auto">
            <a:xfrm>
              <a:off x="357" y="544"/>
              <a:ext cx="93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AutoShape 47"/>
            <p:cNvSpPr>
              <a:spLocks/>
            </p:cNvSpPr>
            <p:nvPr/>
          </p:nvSpPr>
          <p:spPr bwMode="auto">
            <a:xfrm>
              <a:off x="490" y="169"/>
              <a:ext cx="347" cy="672"/>
            </a:xfrm>
            <a:custGeom>
              <a:avLst/>
              <a:gdLst>
                <a:gd name="T0" fmla="*/ 0 w 19987"/>
                <a:gd name="T1" fmla="*/ 0 h 21600"/>
                <a:gd name="T2" fmla="*/ 0 w 19987"/>
                <a:gd name="T3" fmla="*/ 0 h 21600"/>
                <a:gd name="T4" fmla="*/ 0 w 199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987"/>
                <a:gd name="T10" fmla="*/ 0 h 21600"/>
                <a:gd name="T11" fmla="*/ 19987 w 199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87" h="21600">
                  <a:moveTo>
                    <a:pt x="13787" y="0"/>
                  </a:moveTo>
                  <a:cubicBezTo>
                    <a:pt x="17694" y="4371"/>
                    <a:pt x="21600" y="8743"/>
                    <a:pt x="19302" y="12343"/>
                  </a:cubicBezTo>
                  <a:cubicBezTo>
                    <a:pt x="17004" y="15943"/>
                    <a:pt x="8502" y="18771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9" name="Rectangle 48"/>
            <p:cNvSpPr>
              <a:spLocks/>
            </p:cNvSpPr>
            <p:nvPr/>
          </p:nvSpPr>
          <p:spPr bwMode="auto">
            <a:xfrm>
              <a:off x="52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6410" name="Rectangle 49"/>
            <p:cNvSpPr>
              <a:spLocks/>
            </p:cNvSpPr>
            <p:nvPr/>
          </p:nvSpPr>
          <p:spPr bwMode="auto">
            <a:xfrm>
              <a:off x="239" y="336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6411" name="Rectangle 50"/>
            <p:cNvSpPr>
              <a:spLocks/>
            </p:cNvSpPr>
            <p:nvPr/>
          </p:nvSpPr>
          <p:spPr bwMode="auto">
            <a:xfrm>
              <a:off x="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6412" name="Rectangle 51"/>
            <p:cNvSpPr>
              <a:spLocks/>
            </p:cNvSpPr>
            <p:nvPr/>
          </p:nvSpPr>
          <p:spPr bwMode="auto">
            <a:xfrm>
              <a:off x="336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6413" name="Rectangle 52"/>
            <p:cNvSpPr>
              <a:spLocks/>
            </p:cNvSpPr>
            <p:nvPr/>
          </p:nvSpPr>
          <p:spPr bwMode="auto">
            <a:xfrm>
              <a:off x="38" y="1127"/>
              <a:ext cx="72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 a tree</a:t>
              </a:r>
            </a:p>
          </p:txBody>
        </p:sp>
      </p:grpSp>
      <p:grpSp>
        <p:nvGrpSpPr>
          <p:cNvPr id="16391" name="Group 53"/>
          <p:cNvGrpSpPr>
            <a:grpSpLocks/>
          </p:cNvGrpSpPr>
          <p:nvPr/>
        </p:nvGrpSpPr>
        <p:grpSpPr bwMode="auto">
          <a:xfrm>
            <a:off x="6778625" y="4268788"/>
            <a:ext cx="1449388" cy="2009775"/>
            <a:chOff x="0" y="0"/>
            <a:chExt cx="913" cy="1266"/>
          </a:xfrm>
        </p:grpSpPr>
        <p:sp>
          <p:nvSpPr>
            <p:cNvPr id="16392" name="Oval 54"/>
            <p:cNvSpPr>
              <a:spLocks/>
            </p:cNvSpPr>
            <p:nvPr/>
          </p:nvSpPr>
          <p:spPr bwMode="auto">
            <a:xfrm>
              <a:off x="50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393" name="Oval 55"/>
            <p:cNvSpPr>
              <a:spLocks/>
            </p:cNvSpPr>
            <p:nvPr/>
          </p:nvSpPr>
          <p:spPr bwMode="auto">
            <a:xfrm>
              <a:off x="22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394" name="Oval 56"/>
            <p:cNvSpPr>
              <a:spLocks/>
            </p:cNvSpPr>
            <p:nvPr/>
          </p:nvSpPr>
          <p:spPr bwMode="auto">
            <a:xfrm>
              <a:off x="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>
              <a:off x="37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58"/>
            <p:cNvSpPr>
              <a:spLocks noChangeShapeType="1"/>
            </p:cNvSpPr>
            <p:nvPr/>
          </p:nvSpPr>
          <p:spPr bwMode="auto">
            <a:xfrm flipH="1">
              <a:off x="9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59"/>
            <p:cNvSpPr>
              <a:spLocks/>
            </p:cNvSpPr>
            <p:nvPr/>
          </p:nvSpPr>
          <p:spPr bwMode="auto">
            <a:xfrm>
              <a:off x="510" y="0"/>
              <a:ext cx="2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6398" name="Rectangle 60"/>
            <p:cNvSpPr>
              <a:spLocks/>
            </p:cNvSpPr>
            <p:nvPr/>
          </p:nvSpPr>
          <p:spPr bwMode="auto">
            <a:xfrm>
              <a:off x="221" y="336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6</a:t>
              </a:r>
            </a:p>
          </p:txBody>
        </p:sp>
        <p:sp>
          <p:nvSpPr>
            <p:cNvPr id="16399" name="Rectangle 61"/>
            <p:cNvSpPr>
              <a:spLocks/>
            </p:cNvSpPr>
            <p:nvPr/>
          </p:nvSpPr>
          <p:spPr bwMode="auto">
            <a:xfrm>
              <a:off x="3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6400" name="Rectangle 62"/>
            <p:cNvSpPr>
              <a:spLocks/>
            </p:cNvSpPr>
            <p:nvPr/>
          </p:nvSpPr>
          <p:spPr bwMode="auto">
            <a:xfrm>
              <a:off x="40" y="1042"/>
              <a:ext cx="87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List-like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007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MS PGothic" charset="0"/>
              </a:rPr>
              <a:t>Binary Trees were in A1!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imes New Roman"/>
                <a:ea typeface="MS PGothic" charset="0"/>
                <a:cs typeface="Times New Roman"/>
              </a:rPr>
              <a:t>You have seen a binary tree in A1.</a:t>
            </a:r>
            <a:endParaRPr lang="en-US" sz="2400" dirty="0">
              <a:latin typeface="Times New Roman"/>
              <a:ea typeface="MS PGothic" charset="0"/>
              <a:cs typeface="Times New Roman"/>
            </a:endParaRPr>
          </a:p>
          <a:p>
            <a:pPr>
              <a:defRPr/>
            </a:pPr>
            <a:endParaRPr lang="en-US" sz="2400" dirty="0">
              <a:latin typeface="Times New Roman"/>
              <a:ea typeface="MS PGothic" charset="0"/>
              <a:cs typeface="Times New Roman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imes New Roman"/>
                <a:ea typeface="MS PGothic" charset="0"/>
                <a:cs typeface="Times New Roman"/>
              </a:rPr>
              <a:t>An elephant has a mom and pop. There is an ancestral tree!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Times New Roman"/>
              <a:ea typeface="MS PGothic" charset="0"/>
              <a:cs typeface="Times New Roman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imes New Roman"/>
                <a:ea typeface="MS PGothic" charset="0"/>
                <a:cs typeface="Times New Roman"/>
              </a:rPr>
              <a:t>                 elephant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Times New Roman"/>
              <a:ea typeface="MS PGothic" charset="0"/>
              <a:cs typeface="Times New Roman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imes New Roman"/>
                <a:ea typeface="MS PGothic" charset="0"/>
                <a:cs typeface="Times New Roman"/>
              </a:rPr>
              <a:t>           mom               pop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Times New Roman"/>
              <a:ea typeface="MS PGothic" charset="0"/>
              <a:cs typeface="Times New Roman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imes New Roman"/>
                <a:ea typeface="MS PGothic" charset="0"/>
                <a:cs typeface="Times New Roman"/>
              </a:rPr>
              <a:t>           mom  pop           mom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FAFE5EA-A56B-8142-8E20-E37F16B6C24C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057400" y="3886200"/>
            <a:ext cx="3048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3886200"/>
            <a:ext cx="7620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48006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4800600"/>
            <a:ext cx="304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28800" y="4800600"/>
            <a:ext cx="76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4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Tree Terminology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BB88E8C-F35D-2B4C-AD42-B429F2C2366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620000" cy="4851400"/>
          </a:xfrm>
        </p:spPr>
        <p:txBody>
          <a:bodyPr rIns="132080"/>
          <a:lstStyle/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 i="1">
                <a:latin typeface="Times New Roman" charset="0"/>
                <a:ea typeface="MS PGothic" charset="0"/>
                <a:cs typeface="Times New Roman" charset="0"/>
              </a:rPr>
              <a:t>M: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root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this tree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G: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root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the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left subtree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M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B, H, J, N, S: 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leaves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N: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left child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P; S: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right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 child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P: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parent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N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M and G: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ancestors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D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P, N, S: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descendents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of W</a:t>
            </a:r>
          </a:p>
          <a:p>
            <a:pPr marL="0" indent="0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J is at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depth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2 (i.e. length of path from root = no. of edges)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W is at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height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2 (i.e. length of </a:t>
            </a:r>
            <a:r>
              <a:rPr lang="en-US" sz="2400" u="sng">
                <a:latin typeface="Times New Roman" charset="0"/>
                <a:ea typeface="MS PGothic" charset="0"/>
                <a:cs typeface="Times New Roman" charset="0"/>
              </a:rPr>
              <a:t>longest</a:t>
            </a: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 path to a leaf)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A collection of several trees is called a ...?  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6980238" y="1947863"/>
            <a:ext cx="436562" cy="447675"/>
            <a:chOff x="0" y="0"/>
            <a:chExt cx="275" cy="281"/>
          </a:xfrm>
        </p:grpSpPr>
        <p:sp>
          <p:nvSpPr>
            <p:cNvPr id="18473" name="Oval 4"/>
            <p:cNvSpPr>
              <a:spLocks/>
            </p:cNvSpPr>
            <p:nvPr/>
          </p:nvSpPr>
          <p:spPr bwMode="auto">
            <a:xfrm>
              <a:off x="0" y="0"/>
              <a:ext cx="275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74" name="Rectangle 5"/>
            <p:cNvSpPr>
              <a:spLocks/>
            </p:cNvSpPr>
            <p:nvPr/>
          </p:nvSpPr>
          <p:spPr bwMode="auto">
            <a:xfrm>
              <a:off x="45" y="40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M</a:t>
              </a:r>
            </a:p>
          </p:txBody>
        </p:sp>
      </p:grp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6302375" y="2633663"/>
            <a:ext cx="419100" cy="447675"/>
            <a:chOff x="0" y="0"/>
            <a:chExt cx="264" cy="281"/>
          </a:xfrm>
        </p:grpSpPr>
        <p:sp>
          <p:nvSpPr>
            <p:cNvPr id="18471" name="Oval 7"/>
            <p:cNvSpPr>
              <a:spLocks/>
            </p:cNvSpPr>
            <p:nvPr/>
          </p:nvSpPr>
          <p:spPr bwMode="auto">
            <a:xfrm>
              <a:off x="0" y="0"/>
              <a:ext cx="264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72" name="Rectangle 8"/>
            <p:cNvSpPr>
              <a:spLocks/>
            </p:cNvSpPr>
            <p:nvPr/>
          </p:nvSpPr>
          <p:spPr bwMode="auto">
            <a:xfrm>
              <a:off x="43" y="40"/>
              <a:ext cx="17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G</a:t>
              </a:r>
            </a:p>
          </p:txBody>
        </p:sp>
      </p:grp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7650163" y="2633663"/>
            <a:ext cx="468312" cy="447675"/>
            <a:chOff x="0" y="0"/>
            <a:chExt cx="295" cy="281"/>
          </a:xfrm>
        </p:grpSpPr>
        <p:sp>
          <p:nvSpPr>
            <p:cNvPr id="18469" name="Oval 10"/>
            <p:cNvSpPr>
              <a:spLocks/>
            </p:cNvSpPr>
            <p:nvPr/>
          </p:nvSpPr>
          <p:spPr bwMode="auto">
            <a:xfrm>
              <a:off x="0" y="0"/>
              <a:ext cx="295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70" name="Rectangle 11"/>
            <p:cNvSpPr>
              <a:spLocks/>
            </p:cNvSpPr>
            <p:nvPr/>
          </p:nvSpPr>
          <p:spPr bwMode="auto">
            <a:xfrm>
              <a:off x="48" y="40"/>
              <a:ext cx="19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W</a:t>
              </a:r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7470775" y="3548063"/>
            <a:ext cx="385763" cy="447675"/>
            <a:chOff x="0" y="0"/>
            <a:chExt cx="242" cy="281"/>
          </a:xfrm>
        </p:grpSpPr>
        <p:sp>
          <p:nvSpPr>
            <p:cNvPr id="18467" name="Oval 13"/>
            <p:cNvSpPr>
              <a:spLocks/>
            </p:cNvSpPr>
            <p:nvPr/>
          </p:nvSpPr>
          <p:spPr bwMode="auto">
            <a:xfrm>
              <a:off x="0" y="0"/>
              <a:ext cx="242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68" name="Rectangle 14"/>
            <p:cNvSpPr>
              <a:spLocks/>
            </p:cNvSpPr>
            <p:nvPr/>
          </p:nvSpPr>
          <p:spPr bwMode="auto">
            <a:xfrm>
              <a:off x="41" y="40"/>
              <a:ext cx="16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P</a:t>
              </a:r>
            </a:p>
          </p:txBody>
        </p:sp>
      </p:grpSp>
      <p:grpSp>
        <p:nvGrpSpPr>
          <p:cNvPr id="18440" name="Group 15"/>
          <p:cNvGrpSpPr>
            <a:grpSpLocks/>
          </p:cNvGrpSpPr>
          <p:nvPr/>
        </p:nvGrpSpPr>
        <p:grpSpPr bwMode="auto">
          <a:xfrm>
            <a:off x="6792913" y="3548063"/>
            <a:ext cx="354012" cy="447675"/>
            <a:chOff x="0" y="0"/>
            <a:chExt cx="223" cy="281"/>
          </a:xfrm>
        </p:grpSpPr>
        <p:sp>
          <p:nvSpPr>
            <p:cNvPr id="18465" name="Oval 16"/>
            <p:cNvSpPr>
              <a:spLocks/>
            </p:cNvSpPr>
            <p:nvPr/>
          </p:nvSpPr>
          <p:spPr bwMode="auto">
            <a:xfrm>
              <a:off x="0" y="0"/>
              <a:ext cx="223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66" name="Rectangle 17"/>
            <p:cNvSpPr>
              <a:spLocks/>
            </p:cNvSpPr>
            <p:nvPr/>
          </p:nvSpPr>
          <p:spPr bwMode="auto">
            <a:xfrm>
              <a:off x="38" y="40"/>
              <a:ext cx="14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J</a:t>
              </a:r>
            </a:p>
          </p:txBody>
        </p:sp>
      </p:grpSp>
      <p:grpSp>
        <p:nvGrpSpPr>
          <p:cNvPr id="18441" name="Group 18"/>
          <p:cNvGrpSpPr>
            <a:grpSpLocks/>
          </p:cNvGrpSpPr>
          <p:nvPr/>
        </p:nvGrpSpPr>
        <p:grpSpPr bwMode="auto">
          <a:xfrm>
            <a:off x="5929313" y="3548063"/>
            <a:ext cx="403225" cy="447675"/>
            <a:chOff x="0" y="0"/>
            <a:chExt cx="254" cy="281"/>
          </a:xfrm>
        </p:grpSpPr>
        <p:sp>
          <p:nvSpPr>
            <p:cNvPr id="18463" name="Oval 19"/>
            <p:cNvSpPr>
              <a:spLocks/>
            </p:cNvSpPr>
            <p:nvPr/>
          </p:nvSpPr>
          <p:spPr bwMode="auto">
            <a:xfrm>
              <a:off x="0" y="0"/>
              <a:ext cx="254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64" name="Rectangle 20"/>
            <p:cNvSpPr>
              <a:spLocks/>
            </p:cNvSpPr>
            <p:nvPr/>
          </p:nvSpPr>
          <p:spPr bwMode="auto">
            <a:xfrm>
              <a:off x="43" y="40"/>
              <a:ext cx="16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D</a:t>
              </a:r>
            </a:p>
          </p:txBody>
        </p:sp>
      </p:grpSp>
      <p:grpSp>
        <p:nvGrpSpPr>
          <p:cNvPr id="18442" name="Group 21"/>
          <p:cNvGrpSpPr>
            <a:grpSpLocks/>
          </p:cNvGrpSpPr>
          <p:nvPr/>
        </p:nvGrpSpPr>
        <p:grpSpPr bwMode="auto">
          <a:xfrm>
            <a:off x="7453313" y="4386263"/>
            <a:ext cx="403225" cy="447675"/>
            <a:chOff x="0" y="0"/>
            <a:chExt cx="254" cy="281"/>
          </a:xfrm>
        </p:grpSpPr>
        <p:sp>
          <p:nvSpPr>
            <p:cNvPr id="18461" name="Oval 22"/>
            <p:cNvSpPr>
              <a:spLocks/>
            </p:cNvSpPr>
            <p:nvPr/>
          </p:nvSpPr>
          <p:spPr bwMode="auto">
            <a:xfrm>
              <a:off x="0" y="0"/>
              <a:ext cx="254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62" name="Rectangle 23"/>
            <p:cNvSpPr>
              <a:spLocks/>
            </p:cNvSpPr>
            <p:nvPr/>
          </p:nvSpPr>
          <p:spPr bwMode="auto">
            <a:xfrm>
              <a:off x="43" y="40"/>
              <a:ext cx="16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N</a:t>
              </a:r>
            </a:p>
          </p:txBody>
        </p:sp>
      </p:grpSp>
      <p:grpSp>
        <p:nvGrpSpPr>
          <p:cNvPr id="18443" name="Group 24"/>
          <p:cNvGrpSpPr>
            <a:grpSpLocks/>
          </p:cNvGrpSpPr>
          <p:nvPr/>
        </p:nvGrpSpPr>
        <p:grpSpPr bwMode="auto">
          <a:xfrm>
            <a:off x="6462713" y="4386263"/>
            <a:ext cx="403225" cy="447675"/>
            <a:chOff x="0" y="0"/>
            <a:chExt cx="254" cy="281"/>
          </a:xfrm>
        </p:grpSpPr>
        <p:sp>
          <p:nvSpPr>
            <p:cNvPr id="18459" name="Oval 25"/>
            <p:cNvSpPr>
              <a:spLocks/>
            </p:cNvSpPr>
            <p:nvPr/>
          </p:nvSpPr>
          <p:spPr bwMode="auto">
            <a:xfrm>
              <a:off x="0" y="0"/>
              <a:ext cx="254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60" name="Rectangle 26"/>
            <p:cNvSpPr>
              <a:spLocks/>
            </p:cNvSpPr>
            <p:nvPr/>
          </p:nvSpPr>
          <p:spPr bwMode="auto">
            <a:xfrm>
              <a:off x="43" y="40"/>
              <a:ext cx="16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H</a:t>
              </a:r>
            </a:p>
          </p:txBody>
        </p:sp>
      </p:grpSp>
      <p:grpSp>
        <p:nvGrpSpPr>
          <p:cNvPr id="18444" name="Group 27"/>
          <p:cNvGrpSpPr>
            <a:grpSpLocks/>
          </p:cNvGrpSpPr>
          <p:nvPr/>
        </p:nvGrpSpPr>
        <p:grpSpPr bwMode="auto">
          <a:xfrm>
            <a:off x="5548313" y="4386263"/>
            <a:ext cx="403225" cy="447675"/>
            <a:chOff x="0" y="0"/>
            <a:chExt cx="254" cy="281"/>
          </a:xfrm>
        </p:grpSpPr>
        <p:sp>
          <p:nvSpPr>
            <p:cNvPr id="18457" name="Oval 28"/>
            <p:cNvSpPr>
              <a:spLocks/>
            </p:cNvSpPr>
            <p:nvPr/>
          </p:nvSpPr>
          <p:spPr bwMode="auto">
            <a:xfrm>
              <a:off x="0" y="0"/>
              <a:ext cx="254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58" name="Rectangle 29"/>
            <p:cNvSpPr>
              <a:spLocks/>
            </p:cNvSpPr>
            <p:nvPr/>
          </p:nvSpPr>
          <p:spPr bwMode="auto">
            <a:xfrm>
              <a:off x="43" y="40"/>
              <a:ext cx="16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B</a:t>
              </a:r>
            </a:p>
          </p:txBody>
        </p:sp>
      </p:grpSp>
      <p:grpSp>
        <p:nvGrpSpPr>
          <p:cNvPr id="18445" name="Group 30"/>
          <p:cNvGrpSpPr>
            <a:grpSpLocks/>
          </p:cNvGrpSpPr>
          <p:nvPr/>
        </p:nvGrpSpPr>
        <p:grpSpPr bwMode="auto">
          <a:xfrm>
            <a:off x="8224838" y="4386263"/>
            <a:ext cx="385762" cy="447675"/>
            <a:chOff x="0" y="0"/>
            <a:chExt cx="242" cy="281"/>
          </a:xfrm>
        </p:grpSpPr>
        <p:sp>
          <p:nvSpPr>
            <p:cNvPr id="18455" name="Oval 31"/>
            <p:cNvSpPr>
              <a:spLocks/>
            </p:cNvSpPr>
            <p:nvPr/>
          </p:nvSpPr>
          <p:spPr bwMode="auto">
            <a:xfrm>
              <a:off x="0" y="0"/>
              <a:ext cx="242" cy="28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8456" name="Rectangle 32"/>
            <p:cNvSpPr>
              <a:spLocks/>
            </p:cNvSpPr>
            <p:nvPr/>
          </p:nvSpPr>
          <p:spPr bwMode="auto">
            <a:xfrm>
              <a:off x="41" y="40"/>
              <a:ext cx="16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>
                <a:spcBef>
                  <a:spcPts val="900"/>
                </a:spcBef>
              </a:pPr>
              <a:r>
                <a:rPr lang="en-US" sz="1600" b="1">
                  <a:solidFill>
                    <a:srgbClr val="C00000"/>
                  </a:solidFill>
                  <a:latin typeface="Arial" charset="0"/>
                  <a:cs typeface="Arial" charset="0"/>
                  <a:sym typeface="Arial" charset="0"/>
                </a:rPr>
                <a:t>S</a:t>
              </a:r>
            </a:p>
          </p:txBody>
        </p:sp>
      </p:grpSp>
      <p:sp>
        <p:nvSpPr>
          <p:cNvPr id="18446" name="Line 33"/>
          <p:cNvSpPr>
            <a:spLocks noChangeShapeType="1"/>
          </p:cNvSpPr>
          <p:nvPr/>
        </p:nvSpPr>
        <p:spPr bwMode="auto">
          <a:xfrm flipH="1">
            <a:off x="6462713" y="2395538"/>
            <a:ext cx="684212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34"/>
          <p:cNvSpPr>
            <a:spLocks noChangeShapeType="1"/>
          </p:cNvSpPr>
          <p:nvPr/>
        </p:nvSpPr>
        <p:spPr bwMode="auto">
          <a:xfrm>
            <a:off x="7146925" y="2395538"/>
            <a:ext cx="709613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35"/>
          <p:cNvSpPr>
            <a:spLocks noChangeShapeType="1"/>
          </p:cNvSpPr>
          <p:nvPr/>
        </p:nvSpPr>
        <p:spPr bwMode="auto">
          <a:xfrm flipH="1">
            <a:off x="6092825" y="3081338"/>
            <a:ext cx="369888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36"/>
          <p:cNvSpPr>
            <a:spLocks noChangeShapeType="1"/>
          </p:cNvSpPr>
          <p:nvPr/>
        </p:nvSpPr>
        <p:spPr bwMode="auto">
          <a:xfrm>
            <a:off x="6462713" y="3081338"/>
            <a:ext cx="517525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37"/>
          <p:cNvSpPr>
            <a:spLocks noChangeShapeType="1"/>
          </p:cNvSpPr>
          <p:nvPr/>
        </p:nvSpPr>
        <p:spPr bwMode="auto">
          <a:xfrm flipH="1">
            <a:off x="7650163" y="3081338"/>
            <a:ext cx="274637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38"/>
          <p:cNvSpPr>
            <a:spLocks noChangeShapeType="1"/>
          </p:cNvSpPr>
          <p:nvPr/>
        </p:nvSpPr>
        <p:spPr bwMode="auto">
          <a:xfrm flipH="1">
            <a:off x="5751513" y="3995738"/>
            <a:ext cx="341312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39"/>
          <p:cNvSpPr>
            <a:spLocks noChangeShapeType="1"/>
          </p:cNvSpPr>
          <p:nvPr/>
        </p:nvSpPr>
        <p:spPr bwMode="auto">
          <a:xfrm>
            <a:off x="6092825" y="3995738"/>
            <a:ext cx="62865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40"/>
          <p:cNvSpPr>
            <a:spLocks noChangeShapeType="1"/>
          </p:cNvSpPr>
          <p:nvPr/>
        </p:nvSpPr>
        <p:spPr bwMode="auto">
          <a:xfrm flipH="1">
            <a:off x="7650163" y="3995738"/>
            <a:ext cx="1587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41"/>
          <p:cNvSpPr>
            <a:spLocks noChangeShapeType="1"/>
          </p:cNvSpPr>
          <p:nvPr/>
        </p:nvSpPr>
        <p:spPr bwMode="auto">
          <a:xfrm>
            <a:off x="7650163" y="3995738"/>
            <a:ext cx="76200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Class for Binary Tree Node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61A38A9-221E-C441-A93E-0C5E334DB71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153400" cy="46482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class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TreeNode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&lt;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T&gt; {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private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T </a:t>
            </a:r>
            <a:r>
              <a:rPr lang="en-US" sz="2400" dirty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datum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private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cs typeface="Times New Roman"/>
                <a:sym typeface="Courier New" charset="0"/>
              </a:rPr>
              <a:t>TreeNode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&lt;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T&gt; </a:t>
            </a:r>
            <a:r>
              <a:rPr lang="en-US" sz="2400" dirty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left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, </a:t>
            </a:r>
            <a:r>
              <a:rPr lang="en-US" sz="2400" dirty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right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13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/** Constructor: one node tree with datum x *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/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public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cs typeface="Times New Roman"/>
                <a:sym typeface="Courier New" charset="0"/>
              </a:rPr>
              <a:t>TreeNode</a:t>
            </a:r>
            <a:r>
              <a:rPr lang="en-US" sz="2400" dirty="0"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T x) { </a:t>
            </a:r>
            <a:r>
              <a:rPr lang="en-US" sz="2400" dirty="0" smtClean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datum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= 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x;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}</a:t>
            </a:r>
          </a:p>
          <a:p>
            <a:pPr marL="0" indent="0" eaLnBrk="1" fontAlgn="auto" hangingPunct="1">
              <a:spcBef>
                <a:spcPts val="13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 /**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Constr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: Tree with root value x, left tree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lft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, right tree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rgt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 */</a:t>
            </a:r>
            <a:b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</a:b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 smtClean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public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cs typeface="Times New Roman"/>
                <a:sym typeface="Courier New" charset="0"/>
              </a:rPr>
              <a:t>TreeNode</a:t>
            </a:r>
            <a:r>
              <a:rPr lang="en-US" sz="2400" dirty="0"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T x, </a:t>
            </a:r>
            <a:r>
              <a:rPr lang="en-US" sz="2400" dirty="0" err="1">
                <a:latin typeface="Times New Roman"/>
                <a:cs typeface="Times New Roman"/>
                <a:sym typeface="Courier New" charset="0"/>
              </a:rPr>
              <a:t>TreeNode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&lt;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T&gt;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lft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,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cs typeface="Times New Roman"/>
                <a:sym typeface="Courier New" charset="0"/>
              </a:rPr>
              <a:t>TreeNode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&lt;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T&gt;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rgt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 {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 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 </a:t>
            </a:r>
            <a:r>
              <a:rPr lang="en-US" sz="2400" dirty="0" smtClean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datum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= 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x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left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=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lft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right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=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rgt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}</a:t>
            </a:r>
          </a:p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}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5867400" y="1063625"/>
            <a:ext cx="2819400" cy="612775"/>
          </a:xfrm>
          <a:prstGeom prst="borderCallout1">
            <a:avLst>
              <a:gd name="adj1" fmla="val 27244"/>
              <a:gd name="adj2" fmla="val -474"/>
              <a:gd name="adj3" fmla="val 216507"/>
              <a:gd name="adj4" fmla="val -82243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C00000"/>
                </a:solidFill>
              </a:rPr>
              <a:t>Points to left subtree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867400" y="1749425"/>
            <a:ext cx="2819400" cy="612775"/>
          </a:xfrm>
          <a:prstGeom prst="borderCallout1">
            <a:avLst>
              <a:gd name="adj1" fmla="val 27244"/>
              <a:gd name="adj2" fmla="val -474"/>
              <a:gd name="adj3" fmla="val 104825"/>
              <a:gd name="adj4" fmla="val -50724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C00000"/>
                </a:solidFill>
              </a:rPr>
              <a:t>Points to right subtree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5113338"/>
            <a:ext cx="4572000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more methods: </a:t>
            </a:r>
            <a:r>
              <a:rPr lang="en-US" dirty="0" err="1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getDatum</a:t>
            </a:r>
            <a:r>
              <a:rPr lang="en-US" dirty="0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dirty="0" err="1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setDatum</a:t>
            </a:r>
            <a:r>
              <a:rPr lang="en-US" dirty="0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,</a:t>
            </a:r>
            <a:r>
              <a:rPr lang="en-US" dirty="0">
                <a:solidFill>
                  <a:srgbClr val="558E28"/>
                </a:solidFill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</a:t>
            </a:r>
            <a:r>
              <a:rPr lang="en-US" dirty="0" err="1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getLeft</a:t>
            </a:r>
            <a:r>
              <a:rPr lang="en-US" dirty="0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dirty="0" err="1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setLeft</a:t>
            </a:r>
            <a:r>
              <a:rPr lang="en-US" dirty="0">
                <a:solidFill>
                  <a:srgbClr val="558E28"/>
                </a:solidFill>
                <a:latin typeface="Times New Roman"/>
                <a:cs typeface="Times New Roman"/>
                <a:sym typeface="Courier New" charset="0"/>
              </a:rPr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07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MS PGothic" charset="0"/>
              </a:rPr>
              <a:t>Binary versus general tree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>
                <a:latin typeface="Tw Cen MT" charset="0"/>
                <a:ea typeface="MS PGothic" charset="0"/>
              </a:rPr>
              <a:t>In a binary tree each node has exactly two pointers: to the left </a:t>
            </a:r>
            <a:r>
              <a:rPr lang="en-US" dirty="0" err="1">
                <a:latin typeface="Tw Cen MT" charset="0"/>
                <a:ea typeface="MS PGothic" charset="0"/>
              </a:rPr>
              <a:t>subtree</a:t>
            </a:r>
            <a:r>
              <a:rPr lang="en-US" dirty="0">
                <a:latin typeface="Tw Cen MT" charset="0"/>
                <a:ea typeface="MS PGothic" charset="0"/>
              </a:rPr>
              <a:t> and to the right </a:t>
            </a:r>
            <a:r>
              <a:rPr lang="en-US" dirty="0" err="1" smtClean="0">
                <a:latin typeface="Tw Cen MT" charset="0"/>
                <a:ea typeface="MS PGothic" charset="0"/>
              </a:rPr>
              <a:t>subtree</a:t>
            </a:r>
            <a:endParaRPr lang="en-US" dirty="0">
              <a:latin typeface="Tw Cen MT" charset="0"/>
              <a:ea typeface="MS PGothic" charset="0"/>
            </a:endParaRPr>
          </a:p>
          <a:p>
            <a:pPr lvl="1">
              <a:defRPr/>
            </a:pPr>
            <a:r>
              <a:rPr lang="en-US" dirty="0">
                <a:latin typeface="Tw Cen MT" charset="0"/>
                <a:ea typeface="MS PGothic" charset="0"/>
              </a:rPr>
              <a:t>Of course one or both could be </a:t>
            </a:r>
            <a:r>
              <a:rPr lang="en-US" i="1" dirty="0">
                <a:latin typeface="Tw Cen MT" charset="0"/>
                <a:ea typeface="MS PGothic" charset="0"/>
              </a:rPr>
              <a:t>null</a:t>
            </a:r>
            <a:endParaRPr lang="en-US" dirty="0">
              <a:latin typeface="Tw Cen MT" charset="0"/>
              <a:ea typeface="MS PGothic" charset="0"/>
            </a:endParaRPr>
          </a:p>
          <a:p>
            <a:pPr>
              <a:defRPr/>
            </a:pPr>
            <a:endParaRPr lang="en-US" dirty="0">
              <a:latin typeface="Tw Cen MT" charset="0"/>
              <a:ea typeface="MS PGothic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>
                <a:latin typeface="Tw Cen MT" charset="0"/>
                <a:ea typeface="MS PGothic" charset="0"/>
              </a:rPr>
              <a:t>In a general </a:t>
            </a:r>
            <a:r>
              <a:rPr lang="en-US" dirty="0" smtClean="0">
                <a:latin typeface="Tw Cen MT" charset="0"/>
                <a:ea typeface="MS PGothic" charset="0"/>
              </a:rPr>
              <a:t>tree, </a:t>
            </a:r>
            <a:r>
              <a:rPr lang="en-US" dirty="0">
                <a:latin typeface="Tw Cen MT" charset="0"/>
                <a:ea typeface="MS PGothic" charset="0"/>
              </a:rPr>
              <a:t>a node can have any number of child nodes</a:t>
            </a:r>
          </a:p>
          <a:p>
            <a:pPr lvl="1">
              <a:defRPr/>
            </a:pPr>
            <a:r>
              <a:rPr lang="en-US" dirty="0">
                <a:latin typeface="Tw Cen MT" charset="0"/>
                <a:ea typeface="MS PGothic" charset="0"/>
              </a:rPr>
              <a:t>Very useful in some situations </a:t>
            </a:r>
            <a:r>
              <a:rPr lang="en-US" dirty="0" smtClean="0">
                <a:latin typeface="Tw Cen MT" charset="0"/>
                <a:ea typeface="MS PGothic" charset="0"/>
              </a:rPr>
              <a:t>…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C0E5DE7-D195-9D41-A014-F21FECDAB507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9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Class for General Tree nodes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CBFD1FD-4EE1-0E43-8838-8DCA6DB3D0ED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4343400" cy="27432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class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GTreeNode</a:t>
            </a:r>
            <a:r>
              <a:rPr lang="en-US" sz="2400" b="1" dirty="0" smtClean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{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457200" indent="-457200" eaLnBrk="1" fontAlgn="auto" hangingPunct="1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b="1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private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Object </a:t>
            </a:r>
            <a:r>
              <a:rPr lang="en-US" sz="2400" b="1" dirty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datum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457200" indent="-457200" eaLnBrk="1" fontAlgn="auto" hangingPunct="1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b="1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private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GTreeCell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left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457200" indent="-457200" eaLnBrk="1" fontAlgn="auto" hangingPunct="1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b="1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private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GTreeCell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sibling</a:t>
            </a:r>
            <a:r>
              <a:rPr lang="en-US" sz="2400" b="1" dirty="0" smtClean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457200" indent="-457200" eaLnBrk="1" fontAlgn="auto" hangingPunct="1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b="1" dirty="0">
                <a:solidFill>
                  <a:srgbClr val="3F7F5F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appropriate </a:t>
            </a:r>
            <a:r>
              <a:rPr lang="en-US" sz="2400" b="1" dirty="0" smtClean="0">
                <a:solidFill>
                  <a:srgbClr val="3F7F5F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getters/setters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}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</p:txBody>
      </p:sp>
      <p:sp>
        <p:nvSpPr>
          <p:cNvPr id="21508" name="Oval 3"/>
          <p:cNvSpPr>
            <a:spLocks/>
          </p:cNvSpPr>
          <p:nvPr/>
        </p:nvSpPr>
        <p:spPr bwMode="auto">
          <a:xfrm>
            <a:off x="6161088" y="1225550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09" name="Oval 4"/>
          <p:cNvSpPr>
            <a:spLocks/>
          </p:cNvSpPr>
          <p:nvPr/>
        </p:nvSpPr>
        <p:spPr bwMode="auto">
          <a:xfrm>
            <a:off x="5713413" y="17097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0" name="Oval 5"/>
          <p:cNvSpPr>
            <a:spLocks/>
          </p:cNvSpPr>
          <p:nvPr/>
        </p:nvSpPr>
        <p:spPr bwMode="auto">
          <a:xfrm>
            <a:off x="6615113" y="17097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1" name="Oval 6"/>
          <p:cNvSpPr>
            <a:spLocks/>
          </p:cNvSpPr>
          <p:nvPr/>
        </p:nvSpPr>
        <p:spPr bwMode="auto">
          <a:xfrm>
            <a:off x="5362575" y="2487613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2" name="Oval 7"/>
          <p:cNvSpPr>
            <a:spLocks/>
          </p:cNvSpPr>
          <p:nvPr/>
        </p:nvSpPr>
        <p:spPr bwMode="auto">
          <a:xfrm>
            <a:off x="5913438" y="248761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3" name="Oval 8"/>
          <p:cNvSpPr>
            <a:spLocks/>
          </p:cNvSpPr>
          <p:nvPr/>
        </p:nvSpPr>
        <p:spPr bwMode="auto">
          <a:xfrm>
            <a:off x="6462713" y="2484438"/>
            <a:ext cx="347662" cy="3381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H="1">
            <a:off x="5962650" y="1466850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6462713" y="1466850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5513388" y="2047875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5913438" y="2047875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6013450" y="2000250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14"/>
          <p:cNvSpPr>
            <a:spLocks/>
          </p:cNvSpPr>
          <p:nvPr/>
        </p:nvSpPr>
        <p:spPr bwMode="auto">
          <a:xfrm>
            <a:off x="6184900" y="11842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21520" name="Rectangle 15"/>
          <p:cNvSpPr>
            <a:spLocks/>
          </p:cNvSpPr>
          <p:nvPr/>
        </p:nvSpPr>
        <p:spPr bwMode="auto">
          <a:xfrm>
            <a:off x="5727700" y="169545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</a:t>
            </a:r>
          </a:p>
        </p:txBody>
      </p:sp>
      <p:sp>
        <p:nvSpPr>
          <p:cNvPr id="21521" name="Rectangle 16"/>
          <p:cNvSpPr>
            <a:spLocks/>
          </p:cNvSpPr>
          <p:nvPr/>
        </p:nvSpPr>
        <p:spPr bwMode="auto">
          <a:xfrm>
            <a:off x="5399088" y="2486025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1522" name="Rectangle 17"/>
          <p:cNvSpPr>
            <a:spLocks/>
          </p:cNvSpPr>
          <p:nvPr/>
        </p:nvSpPr>
        <p:spPr bwMode="auto">
          <a:xfrm>
            <a:off x="5956300" y="24796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21523" name="Rectangle 18"/>
          <p:cNvSpPr>
            <a:spLocks/>
          </p:cNvSpPr>
          <p:nvPr/>
        </p:nvSpPr>
        <p:spPr bwMode="auto">
          <a:xfrm>
            <a:off x="6488113" y="2479675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9</a:t>
            </a:r>
          </a:p>
        </p:txBody>
      </p:sp>
      <p:sp>
        <p:nvSpPr>
          <p:cNvPr id="21524" name="Rectangle 19"/>
          <p:cNvSpPr>
            <a:spLocks/>
          </p:cNvSpPr>
          <p:nvPr/>
        </p:nvSpPr>
        <p:spPr bwMode="auto">
          <a:xfrm>
            <a:off x="6642100" y="169545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21525" name="Oval 20"/>
          <p:cNvSpPr>
            <a:spLocks/>
          </p:cNvSpPr>
          <p:nvPr/>
        </p:nvSpPr>
        <p:spPr bwMode="auto">
          <a:xfrm>
            <a:off x="4981575" y="3263900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26" name="Oval 21"/>
          <p:cNvSpPr>
            <a:spLocks/>
          </p:cNvSpPr>
          <p:nvPr/>
        </p:nvSpPr>
        <p:spPr bwMode="auto">
          <a:xfrm>
            <a:off x="5548313" y="3263900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27" name="Oval 22"/>
          <p:cNvSpPr>
            <a:spLocks/>
          </p:cNvSpPr>
          <p:nvPr/>
        </p:nvSpPr>
        <p:spPr bwMode="auto">
          <a:xfrm>
            <a:off x="6234113" y="3260725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>
            <a:off x="5132388" y="2809875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>
            <a:off x="5532438" y="2824163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Rectangle 25"/>
          <p:cNvSpPr>
            <a:spLocks/>
          </p:cNvSpPr>
          <p:nvPr/>
        </p:nvSpPr>
        <p:spPr bwMode="auto">
          <a:xfrm>
            <a:off x="5018088" y="3262313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1531" name="Rectangle 26"/>
          <p:cNvSpPr>
            <a:spLocks/>
          </p:cNvSpPr>
          <p:nvPr/>
        </p:nvSpPr>
        <p:spPr bwMode="auto">
          <a:xfrm>
            <a:off x="5575300" y="32559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21532" name="Rectangle 27"/>
          <p:cNvSpPr>
            <a:spLocks/>
          </p:cNvSpPr>
          <p:nvPr/>
        </p:nvSpPr>
        <p:spPr bwMode="auto">
          <a:xfrm>
            <a:off x="6261100" y="32559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1533" name="Oval 28"/>
          <p:cNvSpPr>
            <a:spLocks/>
          </p:cNvSpPr>
          <p:nvPr/>
        </p:nvSpPr>
        <p:spPr bwMode="auto">
          <a:xfrm>
            <a:off x="6843713" y="3238500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4" name="Rectangle 29"/>
          <p:cNvSpPr>
            <a:spLocks/>
          </p:cNvSpPr>
          <p:nvPr/>
        </p:nvSpPr>
        <p:spPr bwMode="auto">
          <a:xfrm>
            <a:off x="6870700" y="323373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21535" name="Line 30"/>
          <p:cNvSpPr>
            <a:spLocks noChangeShapeType="1"/>
          </p:cNvSpPr>
          <p:nvPr/>
        </p:nvSpPr>
        <p:spPr bwMode="auto">
          <a:xfrm>
            <a:off x="6734175" y="2776538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1"/>
          <p:cNvSpPr>
            <a:spLocks noChangeShapeType="1"/>
          </p:cNvSpPr>
          <p:nvPr/>
        </p:nvSpPr>
        <p:spPr bwMode="auto">
          <a:xfrm flipH="1">
            <a:off x="6429375" y="2790825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Oval 32"/>
          <p:cNvSpPr>
            <a:spLocks/>
          </p:cNvSpPr>
          <p:nvPr/>
        </p:nvSpPr>
        <p:spPr bwMode="auto">
          <a:xfrm>
            <a:off x="6161088" y="3921125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8" name="Oval 33"/>
          <p:cNvSpPr>
            <a:spLocks/>
          </p:cNvSpPr>
          <p:nvPr/>
        </p:nvSpPr>
        <p:spPr bwMode="auto">
          <a:xfrm>
            <a:off x="5713413" y="440531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9" name="Oval 34"/>
          <p:cNvSpPr>
            <a:spLocks/>
          </p:cNvSpPr>
          <p:nvPr/>
        </p:nvSpPr>
        <p:spPr bwMode="auto">
          <a:xfrm>
            <a:off x="6615113" y="440531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0" name="Oval 35"/>
          <p:cNvSpPr>
            <a:spLocks/>
          </p:cNvSpPr>
          <p:nvPr/>
        </p:nvSpPr>
        <p:spPr bwMode="auto">
          <a:xfrm>
            <a:off x="5362575" y="5183188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1" name="Oval 36"/>
          <p:cNvSpPr>
            <a:spLocks/>
          </p:cNvSpPr>
          <p:nvPr/>
        </p:nvSpPr>
        <p:spPr bwMode="auto">
          <a:xfrm>
            <a:off x="5913438" y="518318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2" name="Oval 37"/>
          <p:cNvSpPr>
            <a:spLocks/>
          </p:cNvSpPr>
          <p:nvPr/>
        </p:nvSpPr>
        <p:spPr bwMode="auto">
          <a:xfrm>
            <a:off x="6462713" y="5180013"/>
            <a:ext cx="347662" cy="3381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3" name="Line 38"/>
          <p:cNvSpPr>
            <a:spLocks noChangeShapeType="1"/>
          </p:cNvSpPr>
          <p:nvPr/>
        </p:nvSpPr>
        <p:spPr bwMode="auto">
          <a:xfrm flipH="1">
            <a:off x="5962650" y="416242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Line 39"/>
          <p:cNvSpPr>
            <a:spLocks noChangeShapeType="1"/>
          </p:cNvSpPr>
          <p:nvPr/>
        </p:nvSpPr>
        <p:spPr bwMode="auto">
          <a:xfrm flipH="1">
            <a:off x="5608638" y="4743450"/>
            <a:ext cx="204787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Rectangle 40"/>
          <p:cNvSpPr>
            <a:spLocks/>
          </p:cNvSpPr>
          <p:nvPr/>
        </p:nvSpPr>
        <p:spPr bwMode="auto">
          <a:xfrm>
            <a:off x="6184900" y="387985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21546" name="Rectangle 41"/>
          <p:cNvSpPr>
            <a:spLocks/>
          </p:cNvSpPr>
          <p:nvPr/>
        </p:nvSpPr>
        <p:spPr bwMode="auto">
          <a:xfrm>
            <a:off x="5727700" y="439102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</a:t>
            </a:r>
          </a:p>
        </p:txBody>
      </p:sp>
      <p:sp>
        <p:nvSpPr>
          <p:cNvPr id="21547" name="Rectangle 42"/>
          <p:cNvSpPr>
            <a:spLocks/>
          </p:cNvSpPr>
          <p:nvPr/>
        </p:nvSpPr>
        <p:spPr bwMode="auto">
          <a:xfrm>
            <a:off x="5399088" y="5181600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1548" name="Rectangle 43"/>
          <p:cNvSpPr>
            <a:spLocks/>
          </p:cNvSpPr>
          <p:nvPr/>
        </p:nvSpPr>
        <p:spPr bwMode="auto">
          <a:xfrm>
            <a:off x="5956300" y="517525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21549" name="Rectangle 44"/>
          <p:cNvSpPr>
            <a:spLocks/>
          </p:cNvSpPr>
          <p:nvPr/>
        </p:nvSpPr>
        <p:spPr bwMode="auto">
          <a:xfrm>
            <a:off x="6488113" y="517525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9</a:t>
            </a:r>
          </a:p>
        </p:txBody>
      </p:sp>
      <p:sp>
        <p:nvSpPr>
          <p:cNvPr id="21550" name="Rectangle 45"/>
          <p:cNvSpPr>
            <a:spLocks/>
          </p:cNvSpPr>
          <p:nvPr/>
        </p:nvSpPr>
        <p:spPr bwMode="auto">
          <a:xfrm>
            <a:off x="6642100" y="439102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21551" name="Oval 46"/>
          <p:cNvSpPr>
            <a:spLocks/>
          </p:cNvSpPr>
          <p:nvPr/>
        </p:nvSpPr>
        <p:spPr bwMode="auto">
          <a:xfrm>
            <a:off x="4981575" y="5959475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52" name="Oval 47"/>
          <p:cNvSpPr>
            <a:spLocks/>
          </p:cNvSpPr>
          <p:nvPr/>
        </p:nvSpPr>
        <p:spPr bwMode="auto">
          <a:xfrm>
            <a:off x="5548313" y="5959475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53" name="Oval 48"/>
          <p:cNvSpPr>
            <a:spLocks/>
          </p:cNvSpPr>
          <p:nvPr/>
        </p:nvSpPr>
        <p:spPr bwMode="auto">
          <a:xfrm>
            <a:off x="6234113" y="5956300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54" name="Line 49"/>
          <p:cNvSpPr>
            <a:spLocks noChangeShapeType="1"/>
          </p:cNvSpPr>
          <p:nvPr/>
        </p:nvSpPr>
        <p:spPr bwMode="auto">
          <a:xfrm flipH="1">
            <a:off x="5227638" y="5505450"/>
            <a:ext cx="20478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Rectangle 50"/>
          <p:cNvSpPr>
            <a:spLocks/>
          </p:cNvSpPr>
          <p:nvPr/>
        </p:nvSpPr>
        <p:spPr bwMode="auto">
          <a:xfrm>
            <a:off x="5018088" y="5957888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1556" name="Rectangle 51"/>
          <p:cNvSpPr>
            <a:spLocks/>
          </p:cNvSpPr>
          <p:nvPr/>
        </p:nvSpPr>
        <p:spPr bwMode="auto">
          <a:xfrm>
            <a:off x="5575300" y="595153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21557" name="Rectangle 52"/>
          <p:cNvSpPr>
            <a:spLocks/>
          </p:cNvSpPr>
          <p:nvPr/>
        </p:nvSpPr>
        <p:spPr bwMode="auto">
          <a:xfrm>
            <a:off x="6261100" y="595153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1558" name="Oval 53"/>
          <p:cNvSpPr>
            <a:spLocks/>
          </p:cNvSpPr>
          <p:nvPr/>
        </p:nvSpPr>
        <p:spPr bwMode="auto">
          <a:xfrm>
            <a:off x="6843713" y="5934075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59" name="Rectangle 54"/>
          <p:cNvSpPr>
            <a:spLocks/>
          </p:cNvSpPr>
          <p:nvPr/>
        </p:nvSpPr>
        <p:spPr bwMode="auto">
          <a:xfrm>
            <a:off x="6870700" y="592931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21560" name="Line 55"/>
          <p:cNvSpPr>
            <a:spLocks noChangeShapeType="1"/>
          </p:cNvSpPr>
          <p:nvPr/>
        </p:nvSpPr>
        <p:spPr bwMode="auto">
          <a:xfrm flipH="1">
            <a:off x="6429375" y="54864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1" name="Line 56"/>
          <p:cNvSpPr>
            <a:spLocks noChangeShapeType="1"/>
          </p:cNvSpPr>
          <p:nvPr/>
        </p:nvSpPr>
        <p:spPr bwMode="auto">
          <a:xfrm>
            <a:off x="5667375" y="53340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2" name="Line 57"/>
          <p:cNvSpPr>
            <a:spLocks noChangeShapeType="1"/>
          </p:cNvSpPr>
          <p:nvPr/>
        </p:nvSpPr>
        <p:spPr bwMode="auto">
          <a:xfrm>
            <a:off x="6276975" y="53340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Line 58"/>
          <p:cNvSpPr>
            <a:spLocks noChangeShapeType="1"/>
          </p:cNvSpPr>
          <p:nvPr/>
        </p:nvSpPr>
        <p:spPr bwMode="auto">
          <a:xfrm>
            <a:off x="6048375" y="4572000"/>
            <a:ext cx="6096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Line 59"/>
          <p:cNvSpPr>
            <a:spLocks noChangeShapeType="1"/>
          </p:cNvSpPr>
          <p:nvPr/>
        </p:nvSpPr>
        <p:spPr bwMode="auto">
          <a:xfrm>
            <a:off x="5362575" y="6096000"/>
            <a:ext cx="1524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Line 60"/>
          <p:cNvSpPr>
            <a:spLocks noChangeShapeType="1"/>
          </p:cNvSpPr>
          <p:nvPr/>
        </p:nvSpPr>
        <p:spPr bwMode="auto">
          <a:xfrm>
            <a:off x="6581775" y="60960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Rectangle 61"/>
          <p:cNvSpPr>
            <a:spLocks/>
          </p:cNvSpPr>
          <p:nvPr/>
        </p:nvSpPr>
        <p:spPr bwMode="auto">
          <a:xfrm>
            <a:off x="7286625" y="2257425"/>
            <a:ext cx="1117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>
                <a:solidFill>
                  <a:srgbClr val="009900"/>
                </a:solidFill>
                <a:latin typeface="Arial" charset="0"/>
                <a:cs typeface="Arial" charset="0"/>
                <a:sym typeface="Arial" charset="0"/>
              </a:rPr>
              <a:t>General tree</a:t>
            </a:r>
          </a:p>
        </p:txBody>
      </p:sp>
      <p:sp>
        <p:nvSpPr>
          <p:cNvPr id="21567" name="Rectangle 62"/>
          <p:cNvSpPr>
            <a:spLocks/>
          </p:cNvSpPr>
          <p:nvPr/>
        </p:nvSpPr>
        <p:spPr bwMode="auto">
          <a:xfrm>
            <a:off x="7264400" y="4341813"/>
            <a:ext cx="1498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>
                <a:solidFill>
                  <a:srgbClr val="009900"/>
                </a:solidFill>
                <a:latin typeface="Arial" charset="0"/>
                <a:cs typeface="Arial" charset="0"/>
                <a:sym typeface="Arial" charset="0"/>
              </a:rPr>
              <a:t>Tree represented using GTreeCell</a:t>
            </a:r>
          </a:p>
        </p:txBody>
      </p:sp>
      <p:sp>
        <p:nvSpPr>
          <p:cNvPr id="21568" name="Rectangle 63"/>
          <p:cNvSpPr>
            <a:spLocks/>
          </p:cNvSpPr>
          <p:nvPr/>
        </p:nvSpPr>
        <p:spPr bwMode="auto">
          <a:xfrm>
            <a:off x="547688" y="4394200"/>
            <a:ext cx="41783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413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r>
              <a:rPr lang="en-US">
                <a:solidFill>
                  <a:srgbClr val="0033CC"/>
                </a:solidFill>
                <a:cs typeface="Times New Roman" charset="0"/>
                <a:sym typeface="Arial" charset="0"/>
              </a:rPr>
              <a:t>Parent node points directly only to its leftmost child</a:t>
            </a:r>
          </a:p>
          <a:p>
            <a:pPr marL="269875" indent="-230188">
              <a:spcBef>
                <a:spcPts val="413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r>
              <a:rPr lang="en-US">
                <a:solidFill>
                  <a:srgbClr val="0033CC"/>
                </a:solidFill>
                <a:cs typeface="Times New Roman" charset="0"/>
                <a:sym typeface="Arial" charset="0"/>
              </a:rPr>
              <a:t>Leftmost child has pointer to next sibling, which points to next sibling, etc.</a:t>
            </a:r>
          </a:p>
        </p:txBody>
      </p:sp>
    </p:spTree>
    <p:extLst>
      <p:ext uri="{BB962C8B-B14F-4D97-AF65-F5344CB8AC3E}">
        <p14:creationId xmlns:p14="http://schemas.microsoft.com/office/powerpoint/2010/main" val="3033147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Applications of Trees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56B88CE-3E6A-9A4C-8D78-A36FFB59017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>
            <a:normAutofit fontScale="92500" lnSpcReduction="20000"/>
          </a:bodyPr>
          <a:lstStyle/>
          <a:p>
            <a:pPr marL="320040" indent="-32004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Most languages (natural and computer) have a recursive, hierarchical structure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This structure is </a:t>
            </a:r>
            <a:r>
              <a:rPr lang="en-US" i="1" dirty="0">
                <a:ea typeface="+mn-ea"/>
                <a:cs typeface="+mn-cs"/>
              </a:rPr>
              <a:t>implicit</a:t>
            </a:r>
            <a:r>
              <a:rPr lang="en-US" dirty="0">
                <a:ea typeface="+mn-ea"/>
                <a:cs typeface="+mn-cs"/>
              </a:rPr>
              <a:t> in ordinary textual representation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Recursive structure can be made </a:t>
            </a:r>
            <a:r>
              <a:rPr lang="en-US" i="1" dirty="0">
                <a:ea typeface="+mn-ea"/>
                <a:cs typeface="+mn-cs"/>
              </a:rPr>
              <a:t>explicit</a:t>
            </a:r>
            <a:r>
              <a:rPr lang="en-US" dirty="0">
                <a:ea typeface="+mn-ea"/>
                <a:cs typeface="+mn-cs"/>
              </a:rPr>
              <a:t> by representing sentences in the language as trees: </a:t>
            </a:r>
            <a:r>
              <a:rPr lang="en-US" dirty="0">
                <a:solidFill>
                  <a:srgbClr val="009900"/>
                </a:solidFill>
                <a:ea typeface="+mn-ea"/>
                <a:cs typeface="+mn-cs"/>
              </a:rPr>
              <a:t>Abstract Syntax Trees</a:t>
            </a:r>
            <a:r>
              <a:rPr lang="en-US" dirty="0">
                <a:ea typeface="+mn-ea"/>
                <a:cs typeface="+mn-cs"/>
              </a:rPr>
              <a:t> (ASTs)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ASTs are easier to optimize, generate code from, etc. than textual representation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A </a:t>
            </a:r>
            <a:r>
              <a:rPr lang="en-US" dirty="0">
                <a:solidFill>
                  <a:srgbClr val="009900"/>
                </a:solidFill>
                <a:ea typeface="+mn-ea"/>
                <a:cs typeface="+mn-cs"/>
              </a:rPr>
              <a:t>parser</a:t>
            </a:r>
            <a:r>
              <a:rPr lang="en-US" dirty="0">
                <a:ea typeface="+mn-ea"/>
                <a:cs typeface="+mn-cs"/>
              </a:rPr>
              <a:t> converts textual representations to AST</a:t>
            </a:r>
          </a:p>
        </p:txBody>
      </p:sp>
    </p:spTree>
    <p:extLst>
      <p:ext uri="{BB962C8B-B14F-4D97-AF65-F5344CB8AC3E}">
        <p14:creationId xmlns:p14="http://schemas.microsoft.com/office/powerpoint/2010/main" val="42113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Example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152903B-1793-8240-AAA8-A9FE474843D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810000" cy="5054600"/>
          </a:xfrm>
        </p:spPr>
        <p:txBody>
          <a:bodyPr rIns="132080"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Expression grammar:</a:t>
            </a:r>
          </a:p>
          <a:p>
            <a:pPr marL="728663" lvl="1" eaLnBrk="1" hangingPunct="1">
              <a:spcBef>
                <a:spcPct val="0"/>
              </a:spcBef>
            </a:pPr>
            <a:r>
              <a:rPr lang="en-US" sz="2400">
                <a:latin typeface="Times New Roman" charset="0"/>
                <a:ea typeface="ＭＳ Ｐゴシック" charset="0"/>
              </a:rPr>
              <a:t>       E → integer</a:t>
            </a:r>
          </a:p>
          <a:p>
            <a:pPr marL="728663" lvl="1" eaLnBrk="1" hangingPunct="1">
              <a:spcBef>
                <a:spcPct val="0"/>
              </a:spcBef>
            </a:pPr>
            <a:r>
              <a:rPr lang="en-US" sz="2400">
                <a:latin typeface="Times New Roman" charset="0"/>
                <a:ea typeface="ＭＳ Ｐゴシック" charset="0"/>
              </a:rPr>
              <a:t>       E → (E + E)</a:t>
            </a:r>
          </a:p>
          <a:p>
            <a:pPr marL="728663" lvl="1"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ＭＳ Ｐゴシック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In textual representation</a:t>
            </a:r>
          </a:p>
          <a:p>
            <a:pPr marL="728663" lvl="1" eaLnBrk="1" hangingPunct="1">
              <a:spcBef>
                <a:spcPct val="0"/>
              </a:spcBef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Parentheses show hierarchical structure</a:t>
            </a:r>
          </a:p>
          <a:p>
            <a:pPr marL="728663" lvl="1"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In tree representation</a:t>
            </a:r>
          </a:p>
          <a:p>
            <a:pPr marL="728663" lvl="1" eaLnBrk="1" hangingPunct="1">
              <a:spcBef>
                <a:spcPct val="0"/>
              </a:spcBef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Hierarchy is explicit in the structure of the tree</a:t>
            </a: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5257800" y="2419350"/>
            <a:ext cx="484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-34</a:t>
            </a:r>
          </a:p>
        </p:txBody>
      </p:sp>
      <p:sp>
        <p:nvSpPr>
          <p:cNvPr id="23557" name="Rectangle 4"/>
          <p:cNvSpPr>
            <a:spLocks/>
          </p:cNvSpPr>
          <p:nvPr/>
        </p:nvSpPr>
        <p:spPr bwMode="auto">
          <a:xfrm>
            <a:off x="6934200" y="2405063"/>
            <a:ext cx="484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-34</a:t>
            </a: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5181600" y="3333750"/>
            <a:ext cx="884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(2 + 3) </a:t>
            </a:r>
          </a:p>
        </p:txBody>
      </p:sp>
      <p:sp>
        <p:nvSpPr>
          <p:cNvPr id="23559" name="Oval 6"/>
          <p:cNvSpPr>
            <a:spLocks/>
          </p:cNvSpPr>
          <p:nvPr/>
        </p:nvSpPr>
        <p:spPr bwMode="auto">
          <a:xfrm>
            <a:off x="7010400" y="240506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0" name="Oval 7"/>
          <p:cNvSpPr>
            <a:spLocks/>
          </p:cNvSpPr>
          <p:nvPr/>
        </p:nvSpPr>
        <p:spPr bwMode="auto">
          <a:xfrm>
            <a:off x="7019925" y="324326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1" name="Oval 8"/>
          <p:cNvSpPr>
            <a:spLocks/>
          </p:cNvSpPr>
          <p:nvPr/>
        </p:nvSpPr>
        <p:spPr bwMode="auto">
          <a:xfrm>
            <a:off x="6553200" y="385286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2" name="Oval 9"/>
          <p:cNvSpPr>
            <a:spLocks/>
          </p:cNvSpPr>
          <p:nvPr/>
        </p:nvSpPr>
        <p:spPr bwMode="auto">
          <a:xfrm>
            <a:off x="7486650" y="385286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3" name="Rectangle 10"/>
          <p:cNvSpPr>
            <a:spLocks/>
          </p:cNvSpPr>
          <p:nvPr/>
        </p:nvSpPr>
        <p:spPr bwMode="auto">
          <a:xfrm>
            <a:off x="7048500" y="327183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23564" name="Rectangle 11"/>
          <p:cNvSpPr>
            <a:spLocks/>
          </p:cNvSpPr>
          <p:nvPr/>
        </p:nvSpPr>
        <p:spPr bwMode="auto">
          <a:xfrm>
            <a:off x="6581775" y="38528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23565" name="Rectangle 12"/>
          <p:cNvSpPr>
            <a:spLocks/>
          </p:cNvSpPr>
          <p:nvPr/>
        </p:nvSpPr>
        <p:spPr bwMode="auto">
          <a:xfrm>
            <a:off x="7537450" y="386715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H="1">
            <a:off x="6858000" y="3548063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7362825" y="356711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Rectangle 15"/>
          <p:cNvSpPr>
            <a:spLocks/>
          </p:cNvSpPr>
          <p:nvPr/>
        </p:nvSpPr>
        <p:spPr bwMode="auto">
          <a:xfrm>
            <a:off x="4457700" y="4800600"/>
            <a:ext cx="1646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((2+3) + (5+7))</a:t>
            </a:r>
          </a:p>
        </p:txBody>
      </p:sp>
      <p:sp>
        <p:nvSpPr>
          <p:cNvPr id="23569" name="Oval 16"/>
          <p:cNvSpPr>
            <a:spLocks/>
          </p:cNvSpPr>
          <p:nvPr/>
        </p:nvSpPr>
        <p:spPr bwMode="auto">
          <a:xfrm>
            <a:off x="6216650" y="55483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70" name="Oval 17"/>
          <p:cNvSpPr>
            <a:spLocks/>
          </p:cNvSpPr>
          <p:nvPr/>
        </p:nvSpPr>
        <p:spPr bwMode="auto">
          <a:xfrm>
            <a:off x="5740400" y="61579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71" name="Oval 18"/>
          <p:cNvSpPr>
            <a:spLocks/>
          </p:cNvSpPr>
          <p:nvPr/>
        </p:nvSpPr>
        <p:spPr bwMode="auto">
          <a:xfrm>
            <a:off x="6673850" y="61579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72" name="Rectangle 19"/>
          <p:cNvSpPr>
            <a:spLocks/>
          </p:cNvSpPr>
          <p:nvPr/>
        </p:nvSpPr>
        <p:spPr bwMode="auto">
          <a:xfrm>
            <a:off x="6245225" y="557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23573" name="Rectangle 20"/>
          <p:cNvSpPr>
            <a:spLocks/>
          </p:cNvSpPr>
          <p:nvPr/>
        </p:nvSpPr>
        <p:spPr bwMode="auto">
          <a:xfrm>
            <a:off x="5768975" y="615791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23574" name="Rectangle 21"/>
          <p:cNvSpPr>
            <a:spLocks/>
          </p:cNvSpPr>
          <p:nvPr/>
        </p:nvSpPr>
        <p:spPr bwMode="auto">
          <a:xfrm>
            <a:off x="6724650" y="6172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6045200" y="5853113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23"/>
          <p:cNvSpPr>
            <a:spLocks noChangeShapeType="1"/>
          </p:cNvSpPr>
          <p:nvPr/>
        </p:nvSpPr>
        <p:spPr bwMode="auto">
          <a:xfrm>
            <a:off x="6550025" y="587216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Oval 24"/>
          <p:cNvSpPr>
            <a:spLocks/>
          </p:cNvSpPr>
          <p:nvPr/>
        </p:nvSpPr>
        <p:spPr bwMode="auto">
          <a:xfrm>
            <a:off x="7639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78" name="Oval 25"/>
          <p:cNvSpPr>
            <a:spLocks/>
          </p:cNvSpPr>
          <p:nvPr/>
        </p:nvSpPr>
        <p:spPr bwMode="auto">
          <a:xfrm>
            <a:off x="7162800" y="617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79" name="Oval 26"/>
          <p:cNvSpPr>
            <a:spLocks/>
          </p:cNvSpPr>
          <p:nvPr/>
        </p:nvSpPr>
        <p:spPr bwMode="auto">
          <a:xfrm>
            <a:off x="8096250" y="617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80" name="Rectangle 27"/>
          <p:cNvSpPr>
            <a:spLocks/>
          </p:cNvSpPr>
          <p:nvPr/>
        </p:nvSpPr>
        <p:spPr bwMode="auto">
          <a:xfrm>
            <a:off x="7191375" y="6172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23581" name="Rectangle 28"/>
          <p:cNvSpPr>
            <a:spLocks/>
          </p:cNvSpPr>
          <p:nvPr/>
        </p:nvSpPr>
        <p:spPr bwMode="auto">
          <a:xfrm>
            <a:off x="8147050" y="61864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3582" name="Line 29"/>
          <p:cNvSpPr>
            <a:spLocks noChangeShapeType="1"/>
          </p:cNvSpPr>
          <p:nvPr/>
        </p:nvSpPr>
        <p:spPr bwMode="auto">
          <a:xfrm flipH="1">
            <a:off x="7467600" y="58674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0"/>
          <p:cNvSpPr>
            <a:spLocks noChangeShapeType="1"/>
          </p:cNvSpPr>
          <p:nvPr/>
        </p:nvSpPr>
        <p:spPr bwMode="auto">
          <a:xfrm>
            <a:off x="7972425" y="58864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Oval 31"/>
          <p:cNvSpPr>
            <a:spLocks/>
          </p:cNvSpPr>
          <p:nvPr/>
        </p:nvSpPr>
        <p:spPr bwMode="auto">
          <a:xfrm>
            <a:off x="6848475" y="4876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85" name="Line 32"/>
          <p:cNvSpPr>
            <a:spLocks noChangeShapeType="1"/>
          </p:cNvSpPr>
          <p:nvPr/>
        </p:nvSpPr>
        <p:spPr bwMode="auto">
          <a:xfrm flipH="1">
            <a:off x="6515100" y="5181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3"/>
          <p:cNvSpPr>
            <a:spLocks noChangeShapeType="1"/>
          </p:cNvSpPr>
          <p:nvPr/>
        </p:nvSpPr>
        <p:spPr bwMode="auto">
          <a:xfrm>
            <a:off x="72009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Rectangle 34"/>
          <p:cNvSpPr>
            <a:spLocks/>
          </p:cNvSpPr>
          <p:nvPr/>
        </p:nvSpPr>
        <p:spPr bwMode="auto">
          <a:xfrm>
            <a:off x="6892925" y="4876800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23588" name="Rectangle 35"/>
          <p:cNvSpPr>
            <a:spLocks/>
          </p:cNvSpPr>
          <p:nvPr/>
        </p:nvSpPr>
        <p:spPr bwMode="auto">
          <a:xfrm>
            <a:off x="7658100" y="557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23589" name="Rectangle 36"/>
          <p:cNvSpPr>
            <a:spLocks/>
          </p:cNvSpPr>
          <p:nvPr/>
        </p:nvSpPr>
        <p:spPr bwMode="auto">
          <a:xfrm>
            <a:off x="5181600" y="1831975"/>
            <a:ext cx="573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Text</a:t>
            </a:r>
          </a:p>
        </p:txBody>
      </p:sp>
      <p:sp>
        <p:nvSpPr>
          <p:cNvPr id="23590" name="Rectangle 37"/>
          <p:cNvSpPr>
            <a:spLocks/>
          </p:cNvSpPr>
          <p:nvPr/>
        </p:nvSpPr>
        <p:spPr bwMode="auto">
          <a:xfrm>
            <a:off x="6278563" y="1831975"/>
            <a:ext cx="2209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024149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Recursion on Trees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26FE55D-91CA-FC41-88F8-8A3392EB725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Recursive </a:t>
            </a:r>
            <a:r>
              <a:rPr lang="en-US" sz="2400" dirty="0">
                <a:ea typeface="+mn-ea"/>
                <a:cs typeface="+mn-cs"/>
              </a:rPr>
              <a:t>methods can be written to operate on trees in an obvious way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dirty="0">
                <a:ea typeface="+mn-ea"/>
                <a:cs typeface="+mn-cs"/>
              </a:rPr>
              <a:t>Base case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  <a:cs typeface="+mn-cs"/>
              </a:rPr>
              <a:t>empty tree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  <a:cs typeface="+mn-cs"/>
              </a:rPr>
              <a:t>leaf node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dirty="0">
                <a:ea typeface="+mn-ea"/>
                <a:cs typeface="+mn-cs"/>
              </a:rPr>
              <a:t>Recursive case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  <a:cs typeface="+mn-cs"/>
              </a:rPr>
              <a:t>solve problem on left and right </a:t>
            </a:r>
            <a:r>
              <a:rPr lang="en-US" sz="2400" dirty="0" err="1">
                <a:ea typeface="+mn-ea"/>
                <a:cs typeface="+mn-cs"/>
              </a:rPr>
              <a:t>subtrees</a:t>
            </a:r>
            <a:endParaRPr lang="en-US" sz="2400" dirty="0">
              <a:ea typeface="+mn-ea"/>
              <a:cs typeface="+mn-cs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  <a:cs typeface="+mn-cs"/>
              </a:rPr>
              <a:t>put solutions together to get solution for full tree</a:t>
            </a:r>
          </a:p>
        </p:txBody>
      </p:sp>
    </p:spTree>
    <p:extLst>
      <p:ext uri="{BB962C8B-B14F-4D97-AF65-F5344CB8AC3E}">
        <p14:creationId xmlns:p14="http://schemas.microsoft.com/office/powerpoint/2010/main" val="843607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Searching in a Binary Tree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B4222CA-B41D-284B-98E4-E214186FC87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5908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/** Return true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iff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 x is the datum in a node of tree  t*/</a:t>
            </a:r>
            <a:b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</a:br>
            <a:r>
              <a:rPr lang="en-US" sz="2400" dirty="0" smtClean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public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static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boolean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treeSearch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(Object x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,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TreeNode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t) 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{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if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(t =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=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null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return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false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if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t.datum.equals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(x))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return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true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return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treeSearch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(x,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.left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 |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| 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treeSearch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(x,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.right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}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</p:txBody>
      </p:sp>
      <p:sp>
        <p:nvSpPr>
          <p:cNvPr id="25604" name="Oval 3"/>
          <p:cNvSpPr>
            <a:spLocks/>
          </p:cNvSpPr>
          <p:nvPr/>
        </p:nvSpPr>
        <p:spPr bwMode="auto">
          <a:xfrm>
            <a:off x="6248400" y="49387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05" name="Oval 4"/>
          <p:cNvSpPr>
            <a:spLocks/>
          </p:cNvSpPr>
          <p:nvPr/>
        </p:nvSpPr>
        <p:spPr bwMode="auto">
          <a:xfrm>
            <a:off x="57912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06" name="Oval 5"/>
          <p:cNvSpPr>
            <a:spLocks/>
          </p:cNvSpPr>
          <p:nvPr/>
        </p:nvSpPr>
        <p:spPr bwMode="auto">
          <a:xfrm>
            <a:off x="67246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07" name="Rectangle 6"/>
          <p:cNvSpPr>
            <a:spLocks/>
          </p:cNvSpPr>
          <p:nvPr/>
        </p:nvSpPr>
        <p:spPr bwMode="auto">
          <a:xfrm>
            <a:off x="6276975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9</a:t>
            </a:r>
          </a:p>
        </p:txBody>
      </p:sp>
      <p:sp>
        <p:nvSpPr>
          <p:cNvPr id="25608" name="Rectangle 7"/>
          <p:cNvSpPr>
            <a:spLocks/>
          </p:cNvSpPr>
          <p:nvPr/>
        </p:nvSpPr>
        <p:spPr bwMode="auto">
          <a:xfrm>
            <a:off x="58197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67754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 flipH="1">
            <a:off x="6096000" y="52720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6600825" y="52625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Oval 11"/>
          <p:cNvSpPr>
            <a:spLocks/>
          </p:cNvSpPr>
          <p:nvPr/>
        </p:nvSpPr>
        <p:spPr bwMode="auto">
          <a:xfrm>
            <a:off x="7670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13" name="Oval 12"/>
          <p:cNvSpPr>
            <a:spLocks/>
          </p:cNvSpPr>
          <p:nvPr/>
        </p:nvSpPr>
        <p:spPr bwMode="auto">
          <a:xfrm>
            <a:off x="72136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14" name="Oval 13"/>
          <p:cNvSpPr>
            <a:spLocks/>
          </p:cNvSpPr>
          <p:nvPr/>
        </p:nvSpPr>
        <p:spPr bwMode="auto">
          <a:xfrm>
            <a:off x="8147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15" name="Rectangle 14"/>
          <p:cNvSpPr>
            <a:spLocks/>
          </p:cNvSpPr>
          <p:nvPr/>
        </p:nvSpPr>
        <p:spPr bwMode="auto">
          <a:xfrm>
            <a:off x="72421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25616" name="Rectangle 15"/>
          <p:cNvSpPr>
            <a:spLocks/>
          </p:cNvSpPr>
          <p:nvPr/>
        </p:nvSpPr>
        <p:spPr bwMode="auto">
          <a:xfrm>
            <a:off x="81978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flipH="1">
            <a:off x="7518400" y="52879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8023225" y="52768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Oval 18"/>
          <p:cNvSpPr>
            <a:spLocks/>
          </p:cNvSpPr>
          <p:nvPr/>
        </p:nvSpPr>
        <p:spPr bwMode="auto">
          <a:xfrm>
            <a:off x="6880225" y="4267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 flipH="1">
            <a:off x="654685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>
            <a:off x="7232650" y="45720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Rectangle 21"/>
          <p:cNvSpPr>
            <a:spLocks/>
          </p:cNvSpPr>
          <p:nvPr/>
        </p:nvSpPr>
        <p:spPr bwMode="auto">
          <a:xfrm>
            <a:off x="6924675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25623" name="Rectangle 22"/>
          <p:cNvSpPr>
            <a:spLocks/>
          </p:cNvSpPr>
          <p:nvPr/>
        </p:nvSpPr>
        <p:spPr bwMode="auto">
          <a:xfrm>
            <a:off x="7689850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0</a:t>
            </a:r>
          </a:p>
        </p:txBody>
      </p:sp>
      <p:sp>
        <p:nvSpPr>
          <p:cNvPr id="25624" name="Rectangle 23"/>
          <p:cNvSpPr>
            <a:spLocks/>
          </p:cNvSpPr>
          <p:nvPr/>
        </p:nvSpPr>
        <p:spPr bwMode="auto">
          <a:xfrm>
            <a:off x="693738" y="4267200"/>
            <a:ext cx="5041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550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r>
              <a:rPr lang="en-US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Analog of linear search in lists: given tree and an object, find out if object is stored in tree</a:t>
            </a:r>
          </a:p>
          <a:p>
            <a:pPr marL="269875" indent="-230188">
              <a:spcBef>
                <a:spcPts val="550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r>
              <a:rPr lang="en-US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Easy to write recursively, harder to write iteratively</a:t>
            </a:r>
          </a:p>
        </p:txBody>
      </p:sp>
    </p:spTree>
    <p:extLst>
      <p:ext uri="{BB962C8B-B14F-4D97-AF65-F5344CB8AC3E}">
        <p14:creationId xmlns:p14="http://schemas.microsoft.com/office/powerpoint/2010/main" val="1805711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Summary of These Four </a:t>
            </a:r>
            <a:r>
              <a:rPr lang="en-US" dirty="0"/>
              <a:t>L</a:t>
            </a:r>
            <a:r>
              <a:rPr lang="en-US" dirty="0" smtClean="0"/>
              <a:t>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DAB0D6-4216-4136-878A-17972DF79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3657600"/>
            <a:ext cx="8153400" cy="2590800"/>
          </a:xfrm>
          <a:ln/>
        </p:spPr>
        <p:txBody>
          <a:bodyPr rIns="13208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Look at various implementations of these ADTs from the stand-point of speed and space requirements. Requires us to talk about</a:t>
            </a:r>
          </a:p>
          <a:p>
            <a:pPr marL="0" indent="0">
              <a:lnSpc>
                <a:spcPct val="90000"/>
              </a:lnSpc>
              <a:spcBef>
                <a:spcPts val="13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Asymptotic Complexity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Determining how much time/space an algorithm takes.</a:t>
            </a:r>
          </a:p>
          <a:p>
            <a:pPr marL="0" indent="0">
              <a:lnSpc>
                <a:spcPct val="90000"/>
              </a:lnSpc>
              <a:spcBef>
                <a:spcPts val="13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Loop invariants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Used to help develop and present loops that operate on these data structures —or any loops, actually.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0"/>
            <a:ext cx="7924800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Discuss Abstract Data Type (ADT)</a:t>
            </a:r>
            <a:r>
              <a:rPr lang="en-US" dirty="0">
                <a:solidFill>
                  <a:srgbClr val="800000"/>
                </a:solidFill>
              </a:rPr>
              <a:t>: set of values together with operations on </a:t>
            </a:r>
            <a:r>
              <a:rPr lang="en-US" dirty="0" smtClean="0">
                <a:solidFill>
                  <a:srgbClr val="800000"/>
                </a:solidFill>
              </a:rPr>
              <a:t>them: Examples are:</a:t>
            </a:r>
            <a:endParaRPr lang="en-US" dirty="0">
              <a:solidFill>
                <a:srgbClr val="8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set, bag or </a:t>
            </a:r>
            <a:r>
              <a:rPr lang="en-US" dirty="0" err="1" smtClean="0">
                <a:solidFill>
                  <a:srgbClr val="FF0000"/>
                </a:solidFill>
              </a:rPr>
              <a:t>multiset</a:t>
            </a:r>
            <a:r>
              <a:rPr lang="en-US" dirty="0" smtClean="0">
                <a:solidFill>
                  <a:srgbClr val="FF0000"/>
                </a:solidFill>
              </a:rPr>
              <a:t>                         tree, binary tree, BST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list or sequence, stack, queue         graph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map, dictionary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Searching in a Binary Tree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FA8B6AD-052F-A743-823E-D0763A0633B8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5908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/** Return true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iff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 x is the datum in a node of tree  t*/</a:t>
            </a:r>
            <a:br>
              <a:rPr lang="en-US" sz="2400" dirty="0" smtClean="0">
                <a:solidFill>
                  <a:srgbClr val="008000"/>
                </a:solidFill>
                <a:latin typeface="Times New Roman"/>
                <a:ea typeface="+mn-ea"/>
                <a:cs typeface="Times New Roman"/>
                <a:sym typeface="Courier New" charset="0"/>
              </a:rPr>
            </a:br>
            <a:r>
              <a:rPr lang="en-US" sz="2400" dirty="0" smtClean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public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static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boolean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treeSearch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(Object x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,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 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TreeNode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 t) 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{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if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(t =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=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null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return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false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if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t.datum.equals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(x))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return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true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  </a:t>
            </a:r>
            <a:r>
              <a:rPr lang="en-US" sz="2400" dirty="0">
                <a:solidFill>
                  <a:srgbClr val="7F0055"/>
                </a:solidFill>
                <a:latin typeface="Times New Roman"/>
                <a:ea typeface="+mn-ea"/>
                <a:cs typeface="Times New Roman"/>
                <a:sym typeface="Courier New" charset="0"/>
              </a:rPr>
              <a:t>return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treeSearch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(x,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.left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 |</a:t>
            </a:r>
            <a:r>
              <a:rPr lang="en-US" sz="2400" dirty="0" smtClean="0">
                <a:latin typeface="Times New Roman"/>
                <a:ea typeface="+mn-ea"/>
                <a:cs typeface="Times New Roman"/>
                <a:sym typeface="Courier New" charset="0"/>
              </a:rPr>
              <a:t>| 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treeSearch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(x, </a:t>
            </a:r>
            <a:r>
              <a:rPr lang="en-US" sz="2400" dirty="0" err="1">
                <a:latin typeface="Times New Roman"/>
                <a:ea typeface="+mn-ea"/>
                <a:cs typeface="Times New Roman"/>
                <a:sym typeface="Courier New" charset="0"/>
              </a:rPr>
              <a:t>t</a:t>
            </a:r>
            <a:r>
              <a:rPr lang="en-US" sz="2400" dirty="0" err="1" smtClean="0">
                <a:latin typeface="Times New Roman"/>
                <a:ea typeface="+mn-ea"/>
                <a:cs typeface="Times New Roman"/>
                <a:sym typeface="Courier New" charset="0"/>
              </a:rPr>
              <a:t>.right</a:t>
            </a: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);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Times New Roman"/>
                <a:ea typeface="+mn-ea"/>
                <a:cs typeface="Times New Roman"/>
                <a:sym typeface="Courier New" charset="0"/>
              </a:rPr>
              <a:t>}</a:t>
            </a:r>
            <a:endParaRPr lang="en-US" sz="2400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</p:txBody>
      </p:sp>
      <p:sp>
        <p:nvSpPr>
          <p:cNvPr id="26628" name="Oval 3"/>
          <p:cNvSpPr>
            <a:spLocks/>
          </p:cNvSpPr>
          <p:nvPr/>
        </p:nvSpPr>
        <p:spPr bwMode="auto">
          <a:xfrm>
            <a:off x="6248400" y="49387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29" name="Oval 4"/>
          <p:cNvSpPr>
            <a:spLocks/>
          </p:cNvSpPr>
          <p:nvPr/>
        </p:nvSpPr>
        <p:spPr bwMode="auto">
          <a:xfrm>
            <a:off x="57912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0" name="Oval 5"/>
          <p:cNvSpPr>
            <a:spLocks/>
          </p:cNvSpPr>
          <p:nvPr/>
        </p:nvSpPr>
        <p:spPr bwMode="auto">
          <a:xfrm>
            <a:off x="67246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1" name="Rectangle 6"/>
          <p:cNvSpPr>
            <a:spLocks/>
          </p:cNvSpPr>
          <p:nvPr/>
        </p:nvSpPr>
        <p:spPr bwMode="auto">
          <a:xfrm>
            <a:off x="6276975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9</a:t>
            </a:r>
          </a:p>
        </p:txBody>
      </p:sp>
      <p:sp>
        <p:nvSpPr>
          <p:cNvPr id="26632" name="Rectangle 7"/>
          <p:cNvSpPr>
            <a:spLocks/>
          </p:cNvSpPr>
          <p:nvPr/>
        </p:nvSpPr>
        <p:spPr bwMode="auto">
          <a:xfrm>
            <a:off x="58197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26633" name="Rectangle 8"/>
          <p:cNvSpPr>
            <a:spLocks/>
          </p:cNvSpPr>
          <p:nvPr/>
        </p:nvSpPr>
        <p:spPr bwMode="auto">
          <a:xfrm>
            <a:off x="67754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>
            <a:off x="6096000" y="52720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6600825" y="52625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Oval 11"/>
          <p:cNvSpPr>
            <a:spLocks/>
          </p:cNvSpPr>
          <p:nvPr/>
        </p:nvSpPr>
        <p:spPr bwMode="auto">
          <a:xfrm>
            <a:off x="7670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7" name="Oval 12"/>
          <p:cNvSpPr>
            <a:spLocks/>
          </p:cNvSpPr>
          <p:nvPr/>
        </p:nvSpPr>
        <p:spPr bwMode="auto">
          <a:xfrm>
            <a:off x="72136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8" name="Oval 13"/>
          <p:cNvSpPr>
            <a:spLocks/>
          </p:cNvSpPr>
          <p:nvPr/>
        </p:nvSpPr>
        <p:spPr bwMode="auto">
          <a:xfrm>
            <a:off x="8147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9" name="Rectangle 14"/>
          <p:cNvSpPr>
            <a:spLocks/>
          </p:cNvSpPr>
          <p:nvPr/>
        </p:nvSpPr>
        <p:spPr bwMode="auto">
          <a:xfrm>
            <a:off x="72421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26640" name="Rectangle 15"/>
          <p:cNvSpPr>
            <a:spLocks/>
          </p:cNvSpPr>
          <p:nvPr/>
        </p:nvSpPr>
        <p:spPr bwMode="auto">
          <a:xfrm>
            <a:off x="81978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 flipH="1">
            <a:off x="7518400" y="52879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8023225" y="52768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Oval 18"/>
          <p:cNvSpPr>
            <a:spLocks/>
          </p:cNvSpPr>
          <p:nvPr/>
        </p:nvSpPr>
        <p:spPr bwMode="auto">
          <a:xfrm>
            <a:off x="6880225" y="4267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 flipH="1">
            <a:off x="654685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7232650" y="45720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Rectangle 21"/>
          <p:cNvSpPr>
            <a:spLocks/>
          </p:cNvSpPr>
          <p:nvPr/>
        </p:nvSpPr>
        <p:spPr bwMode="auto">
          <a:xfrm>
            <a:off x="6924675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26647" name="Rectangle 22"/>
          <p:cNvSpPr>
            <a:spLocks/>
          </p:cNvSpPr>
          <p:nvPr/>
        </p:nvSpPr>
        <p:spPr bwMode="auto">
          <a:xfrm>
            <a:off x="7689850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0</a:t>
            </a:r>
          </a:p>
        </p:txBody>
      </p:sp>
      <p:sp>
        <p:nvSpPr>
          <p:cNvPr id="20505" name="Rectangle 23"/>
          <p:cNvSpPr>
            <a:spLocks/>
          </p:cNvSpPr>
          <p:nvPr/>
        </p:nvSpPr>
        <p:spPr bwMode="auto">
          <a:xfrm>
            <a:off x="693738" y="4267200"/>
            <a:ext cx="5041900" cy="194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0" rIns="40639" bIns="0"/>
          <a:lstStyle/>
          <a:p>
            <a:pPr marL="39687">
              <a:spcBef>
                <a:spcPts val="550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Important point about t. We can think of it either as</a:t>
            </a:r>
          </a:p>
          <a:p>
            <a:pPr marL="496887" indent="-457200">
              <a:spcBef>
                <a:spcPts val="550"/>
              </a:spcBef>
              <a:buClr>
                <a:srgbClr val="0033CC"/>
              </a:buClr>
              <a:buSzPct val="100000"/>
              <a:buFontTx/>
              <a:buAutoNum type="arabicParenBoth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One node of the tree OR</a:t>
            </a:r>
          </a:p>
          <a:p>
            <a:pPr marL="496887" indent="-457200">
              <a:spcBef>
                <a:spcPts val="550"/>
              </a:spcBef>
              <a:buClr>
                <a:srgbClr val="0033CC"/>
              </a:buClr>
              <a:buSzPct val="100000"/>
              <a:buFontTx/>
              <a:buAutoNum type="arabicParenBoth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The </a:t>
            </a:r>
            <a:r>
              <a:rPr lang="en-US" dirty="0" err="1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subtree</a:t>
            </a:r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Arial" charset="0"/>
              </a:rPr>
              <a:t> that is rooted at t</a:t>
            </a:r>
          </a:p>
        </p:txBody>
      </p:sp>
    </p:spTree>
    <p:extLst>
      <p:ext uri="{BB962C8B-B14F-4D97-AF65-F5344CB8AC3E}">
        <p14:creationId xmlns:p14="http://schemas.microsoft.com/office/powerpoint/2010/main" val="126551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Binary Search Tree (BST)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4972C8B-4FAF-AA42-9930-3B87BFC7D9B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6172200" cy="1536700"/>
          </a:xfrm>
        </p:spPr>
        <p:txBody>
          <a:bodyPr rIns="132080"/>
          <a:lstStyle/>
          <a:p>
            <a:pPr marL="0" indent="0" eaLnBrk="1" hangingPunct="1">
              <a:lnSpc>
                <a:spcPct val="70000"/>
              </a:lnSpc>
              <a:buFont typeface="Wingdings" charset="0"/>
              <a:buNone/>
            </a:pPr>
            <a:r>
              <a:rPr lang="en-US" sz="2200">
                <a:latin typeface="Tw Cen MT" charset="0"/>
                <a:ea typeface="MS PGothic" charset="0"/>
              </a:rPr>
              <a:t>If the tree data are </a:t>
            </a:r>
            <a:r>
              <a:rPr lang="en-US" sz="2200" i="1">
                <a:latin typeface="Tw Cen MT" charset="0"/>
                <a:ea typeface="MS PGothic" charset="0"/>
              </a:rPr>
              <a:t>ordered</a:t>
            </a:r>
            <a:r>
              <a:rPr lang="en-US" sz="2200">
                <a:latin typeface="Tw Cen MT" charset="0"/>
                <a:ea typeface="MS PGothic" charset="0"/>
              </a:rPr>
              <a:t>: in every subtree,</a:t>
            </a:r>
          </a:p>
          <a:p>
            <a:pPr marL="455613" lvl="1" indent="0" eaLnBrk="1" hangingPunct="1">
              <a:lnSpc>
                <a:spcPct val="70000"/>
              </a:lnSpc>
              <a:buFont typeface="Wingdings 2" charset="0"/>
              <a:buNone/>
            </a:pPr>
            <a:r>
              <a:rPr lang="en-US" sz="2200">
                <a:latin typeface="Tw Cen MT" charset="0"/>
                <a:ea typeface="MS PGothic" charset="0"/>
              </a:rPr>
              <a:t>All </a:t>
            </a:r>
            <a:r>
              <a:rPr lang="en-US" sz="2200" i="1">
                <a:latin typeface="Tw Cen MT" charset="0"/>
                <a:ea typeface="MS PGothic" charset="0"/>
              </a:rPr>
              <a:t>left</a:t>
            </a:r>
            <a:r>
              <a:rPr lang="en-US" sz="2200">
                <a:latin typeface="Tw Cen MT" charset="0"/>
                <a:ea typeface="MS PGothic" charset="0"/>
              </a:rPr>
              <a:t> descendents of node come </a:t>
            </a:r>
            <a:r>
              <a:rPr lang="en-US" sz="2200" i="1">
                <a:latin typeface="Tw Cen MT" charset="0"/>
                <a:ea typeface="MS PGothic" charset="0"/>
              </a:rPr>
              <a:t>before</a:t>
            </a:r>
            <a:r>
              <a:rPr lang="en-US" sz="2200">
                <a:latin typeface="Tw Cen MT" charset="0"/>
                <a:ea typeface="MS PGothic" charset="0"/>
              </a:rPr>
              <a:t> node</a:t>
            </a:r>
          </a:p>
          <a:p>
            <a:pPr marL="455613" lvl="1" indent="0" eaLnBrk="1" hangingPunct="1">
              <a:lnSpc>
                <a:spcPct val="70000"/>
              </a:lnSpc>
              <a:buFont typeface="Wingdings 2" charset="0"/>
              <a:buNone/>
            </a:pPr>
            <a:r>
              <a:rPr lang="en-US" sz="2200">
                <a:latin typeface="Tw Cen MT" charset="0"/>
                <a:ea typeface="MS PGothic" charset="0"/>
              </a:rPr>
              <a:t>All </a:t>
            </a:r>
            <a:r>
              <a:rPr lang="en-US" sz="2200" i="1">
                <a:latin typeface="Tw Cen MT" charset="0"/>
                <a:ea typeface="MS PGothic" charset="0"/>
              </a:rPr>
              <a:t>right</a:t>
            </a:r>
            <a:r>
              <a:rPr lang="en-US" sz="2200">
                <a:latin typeface="Tw Cen MT" charset="0"/>
                <a:ea typeface="MS PGothic" charset="0"/>
              </a:rPr>
              <a:t> descendents o</a:t>
            </a:r>
            <a:r>
              <a:rPr lang="en-US" sz="2000">
                <a:latin typeface="Tw Cen MT" charset="0"/>
                <a:ea typeface="MS PGothic" charset="0"/>
              </a:rPr>
              <a:t>f node come </a:t>
            </a:r>
            <a:r>
              <a:rPr lang="en-US" sz="2000" i="1">
                <a:latin typeface="Tw Cen MT" charset="0"/>
                <a:ea typeface="MS PGothic" charset="0"/>
              </a:rPr>
              <a:t>after</a:t>
            </a:r>
            <a:r>
              <a:rPr lang="en-US" sz="2000">
                <a:latin typeface="Tw Cen MT" charset="0"/>
                <a:ea typeface="MS PGothic" charset="0"/>
              </a:rPr>
              <a:t> node</a:t>
            </a:r>
          </a:p>
          <a:p>
            <a:pPr marL="0" indent="0" eaLnBrk="1" hangingPunct="1">
              <a:lnSpc>
                <a:spcPct val="70000"/>
              </a:lnSpc>
              <a:buFont typeface="Wingdings" charset="0"/>
              <a:buNone/>
            </a:pPr>
            <a:r>
              <a:rPr lang="en-US" sz="1900">
                <a:latin typeface="Tw Cen MT" charset="0"/>
                <a:ea typeface="MS PGothic" charset="0"/>
              </a:rPr>
              <a:t>Search is MUCH faster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5791200" y="1457325"/>
            <a:ext cx="2736850" cy="1676400"/>
            <a:chOff x="0" y="0"/>
            <a:chExt cx="1724" cy="1056"/>
          </a:xfrm>
        </p:grpSpPr>
        <p:sp>
          <p:nvSpPr>
            <p:cNvPr id="27654" name="Oval 4"/>
            <p:cNvSpPr>
              <a:spLocks/>
            </p:cNvSpPr>
            <p:nvPr/>
          </p:nvSpPr>
          <p:spPr bwMode="auto">
            <a:xfrm>
              <a:off x="306" y="423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55" name="Oval 5"/>
            <p:cNvSpPr>
              <a:spLocks/>
            </p:cNvSpPr>
            <p:nvPr/>
          </p:nvSpPr>
          <p:spPr bwMode="auto">
            <a:xfrm>
              <a:off x="0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56" name="Oval 6"/>
            <p:cNvSpPr>
              <a:spLocks/>
            </p:cNvSpPr>
            <p:nvPr/>
          </p:nvSpPr>
          <p:spPr bwMode="auto">
            <a:xfrm>
              <a:off x="588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57" name="Rectangle 7"/>
            <p:cNvSpPr>
              <a:spLocks/>
            </p:cNvSpPr>
            <p:nvPr/>
          </p:nvSpPr>
          <p:spPr bwMode="auto">
            <a:xfrm>
              <a:off x="32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27658" name="Rectangle 8"/>
            <p:cNvSpPr>
              <a:spLocks/>
            </p:cNvSpPr>
            <p:nvPr/>
          </p:nvSpPr>
          <p:spPr bwMode="auto">
            <a:xfrm>
              <a:off x="18" y="807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27659" name="Rectangle 9"/>
            <p:cNvSpPr>
              <a:spLocks/>
            </p:cNvSpPr>
            <p:nvPr/>
          </p:nvSpPr>
          <p:spPr bwMode="auto">
            <a:xfrm>
              <a:off x="62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3</a:t>
              </a:r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 flipH="1">
              <a:off x="192" y="615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510" y="627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Oval 12"/>
            <p:cNvSpPr>
              <a:spLocks/>
            </p:cNvSpPr>
            <p:nvPr/>
          </p:nvSpPr>
          <p:spPr bwMode="auto">
            <a:xfrm>
              <a:off x="1202" y="432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63" name="Oval 13"/>
            <p:cNvSpPr>
              <a:spLocks/>
            </p:cNvSpPr>
            <p:nvPr/>
          </p:nvSpPr>
          <p:spPr bwMode="auto">
            <a:xfrm>
              <a:off x="896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64" name="Oval 14"/>
            <p:cNvSpPr>
              <a:spLocks/>
            </p:cNvSpPr>
            <p:nvPr/>
          </p:nvSpPr>
          <p:spPr bwMode="auto">
            <a:xfrm>
              <a:off x="1484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65" name="Rectangle 15"/>
            <p:cNvSpPr>
              <a:spLocks/>
            </p:cNvSpPr>
            <p:nvPr/>
          </p:nvSpPr>
          <p:spPr bwMode="auto">
            <a:xfrm>
              <a:off x="91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27666" name="Rectangle 16"/>
            <p:cNvSpPr>
              <a:spLocks/>
            </p:cNvSpPr>
            <p:nvPr/>
          </p:nvSpPr>
          <p:spPr bwMode="auto">
            <a:xfrm>
              <a:off x="1516" y="825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27667" name="Line 17"/>
            <p:cNvSpPr>
              <a:spLocks noChangeShapeType="1"/>
            </p:cNvSpPr>
            <p:nvPr/>
          </p:nvSpPr>
          <p:spPr bwMode="auto">
            <a:xfrm flipH="1">
              <a:off x="1088" y="624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>
              <a:off x="1406" y="6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Oval 19"/>
            <p:cNvSpPr>
              <a:spLocks/>
            </p:cNvSpPr>
            <p:nvPr/>
          </p:nvSpPr>
          <p:spPr bwMode="auto">
            <a:xfrm>
              <a:off x="704" y="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70" name="Line 20"/>
            <p:cNvSpPr>
              <a:spLocks noChangeShapeType="1"/>
            </p:cNvSpPr>
            <p:nvPr/>
          </p:nvSpPr>
          <p:spPr bwMode="auto">
            <a:xfrm flipH="1">
              <a:off x="494" y="192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1"/>
            <p:cNvSpPr>
              <a:spLocks noChangeShapeType="1"/>
            </p:cNvSpPr>
            <p:nvPr/>
          </p:nvSpPr>
          <p:spPr bwMode="auto">
            <a:xfrm>
              <a:off x="926" y="191"/>
              <a:ext cx="336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Rectangle 22"/>
            <p:cNvSpPr>
              <a:spLocks/>
            </p:cNvSpPr>
            <p:nvPr/>
          </p:nvSpPr>
          <p:spPr bwMode="auto">
            <a:xfrm>
              <a:off x="732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27673" name="Rectangle 23"/>
            <p:cNvSpPr>
              <a:spLocks/>
            </p:cNvSpPr>
            <p:nvPr/>
          </p:nvSpPr>
          <p:spPr bwMode="auto">
            <a:xfrm>
              <a:off x="121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27653" name="Rectangle 24"/>
          <p:cNvSpPr>
            <a:spLocks/>
          </p:cNvSpPr>
          <p:nvPr/>
        </p:nvSpPr>
        <p:spPr bwMode="auto">
          <a:xfrm>
            <a:off x="330200" y="3581400"/>
            <a:ext cx="8458200" cy="2971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</a:pP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/** Return true iff x if the datum in a node of tree t.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    Precondition: node is a BST */</a:t>
            </a:r>
            <a:b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</a:b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public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static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boolean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treeSearch (Object x, TreeNode t) {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if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(t==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null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)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false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;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if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(t.datum.equals(x))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true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;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if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(t.datum.compareTo(x) &gt; 0) 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treeSearch(x, t.left);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else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>
                <a:solidFill>
                  <a:srgbClr val="7F0055"/>
                </a:solidFill>
                <a:latin typeface="Courier New" charset="0"/>
                <a:cs typeface="Courier New" charset="0"/>
                <a:sym typeface="Courier New" charset="0"/>
              </a:rPr>
              <a:t>return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treeSearch(x, t.right);</a:t>
            </a:r>
          </a:p>
          <a:p>
            <a:pPr>
              <a:spcBef>
                <a:spcPts val="400"/>
              </a:spcBef>
            </a:pP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8300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Building a BST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F106214-D49D-7247-A80B-1391843C230F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4419600" cy="5029200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Tw Cen MT" charset="0"/>
                <a:ea typeface="MS PGothic" charset="0"/>
              </a:rPr>
              <a:t>To insert a new item</a:t>
            </a:r>
          </a:p>
          <a:p>
            <a:pPr marL="728663" lvl="1" eaLnBrk="1" hangingPunct="1"/>
            <a:r>
              <a:rPr lang="en-US" sz="2400">
                <a:latin typeface="Tw Cen MT" charset="0"/>
                <a:ea typeface="MS PGothic" charset="0"/>
              </a:rPr>
              <a:t>Pretend to look for the item</a:t>
            </a:r>
          </a:p>
          <a:p>
            <a:pPr marL="728663" lvl="1" eaLnBrk="1" hangingPunct="1"/>
            <a:r>
              <a:rPr lang="en-US" sz="2400">
                <a:latin typeface="Tw Cen MT" charset="0"/>
                <a:ea typeface="MS PGothic" charset="0"/>
              </a:rPr>
              <a:t>Put the new node in the place where you fall off the tree</a:t>
            </a:r>
          </a:p>
          <a:p>
            <a:pPr eaLnBrk="1" hangingPunct="1"/>
            <a:r>
              <a:rPr lang="en-US" sz="2400">
                <a:latin typeface="Tw Cen MT" charset="0"/>
                <a:ea typeface="MS PGothic" charset="0"/>
              </a:rPr>
              <a:t>This can be done using either recursion or iteration</a:t>
            </a:r>
          </a:p>
          <a:p>
            <a:pPr eaLnBrk="1" hangingPunct="1"/>
            <a:r>
              <a:rPr lang="en-US" sz="2400">
                <a:latin typeface="Tw Cen MT" charset="0"/>
                <a:ea typeface="MS PGothic" charset="0"/>
              </a:rPr>
              <a:t>Example</a:t>
            </a:r>
          </a:p>
          <a:p>
            <a:pPr marL="728663" lvl="1" eaLnBrk="1" hangingPunct="1"/>
            <a:r>
              <a:rPr lang="en-US" sz="2400">
                <a:latin typeface="Tw Cen MT" charset="0"/>
                <a:ea typeface="MS PGothic" charset="0"/>
              </a:rPr>
              <a:t>Tree uses </a:t>
            </a:r>
            <a:r>
              <a:rPr lang="en-US" sz="2400" i="1">
                <a:latin typeface="Tw Cen MT" charset="0"/>
                <a:ea typeface="MS PGothic" charset="0"/>
              </a:rPr>
              <a:t>alphabetical order</a:t>
            </a:r>
          </a:p>
          <a:p>
            <a:pPr marL="728663" lvl="1" eaLnBrk="1" hangingPunct="1"/>
            <a:r>
              <a:rPr lang="en-US" sz="2400">
                <a:latin typeface="Tw Cen MT" charset="0"/>
                <a:ea typeface="MS PGothic" charset="0"/>
              </a:rPr>
              <a:t>Months appear for insertion in </a:t>
            </a:r>
            <a:r>
              <a:rPr lang="en-US" sz="2400" i="1">
                <a:latin typeface="Tw Cen MT" charset="0"/>
                <a:ea typeface="MS PGothic" charset="0"/>
              </a:rPr>
              <a:t>calendar order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00800" y="1828800"/>
            <a:ext cx="609600" cy="304800"/>
            <a:chOff x="0" y="0"/>
            <a:chExt cx="384" cy="192"/>
          </a:xfrm>
        </p:grpSpPr>
        <p:sp>
          <p:nvSpPr>
            <p:cNvPr id="28701" name="AutoShape 4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2" name="Rectangle 5"/>
            <p:cNvSpPr>
              <a:spLocks/>
            </p:cNvSpPr>
            <p:nvPr/>
          </p:nvSpPr>
          <p:spPr bwMode="auto">
            <a:xfrm>
              <a:off x="69" y="4"/>
              <a:ext cx="2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jan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91200" y="2514600"/>
            <a:ext cx="609600" cy="304800"/>
            <a:chOff x="0" y="0"/>
            <a:chExt cx="384" cy="192"/>
          </a:xfrm>
        </p:grpSpPr>
        <p:sp>
          <p:nvSpPr>
            <p:cNvPr id="28699" name="AutoShape 7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Rectangle 8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feb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10400" y="2514600"/>
            <a:ext cx="609600" cy="304800"/>
            <a:chOff x="0" y="0"/>
            <a:chExt cx="384" cy="192"/>
          </a:xfrm>
        </p:grpSpPr>
        <p:sp>
          <p:nvSpPr>
            <p:cNvPr id="28697" name="AutoShape 10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8" name="Rectangle 11"/>
            <p:cNvSpPr>
              <a:spLocks/>
            </p:cNvSpPr>
            <p:nvPr/>
          </p:nvSpPr>
          <p:spPr bwMode="auto">
            <a:xfrm>
              <a:off x="48" y="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mar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3276600"/>
            <a:ext cx="609600" cy="304800"/>
            <a:chOff x="0" y="0"/>
            <a:chExt cx="384" cy="192"/>
          </a:xfrm>
        </p:grpSpPr>
        <p:sp>
          <p:nvSpPr>
            <p:cNvPr id="28695" name="AutoShape 13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Rectangle 14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apr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620000" y="3276600"/>
            <a:ext cx="609600" cy="304800"/>
            <a:chOff x="0" y="0"/>
            <a:chExt cx="384" cy="192"/>
          </a:xfrm>
        </p:grpSpPr>
        <p:sp>
          <p:nvSpPr>
            <p:cNvPr id="28693" name="AutoShape 16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Rectangle 17"/>
            <p:cNvSpPr>
              <a:spLocks/>
            </p:cNvSpPr>
            <p:nvPr/>
          </p:nvSpPr>
          <p:spPr bwMode="auto">
            <a:xfrm>
              <a:off x="37" y="4"/>
              <a:ext cx="30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may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53200" y="3276600"/>
            <a:ext cx="609600" cy="304800"/>
            <a:chOff x="0" y="0"/>
            <a:chExt cx="384" cy="192"/>
          </a:xfrm>
        </p:grpSpPr>
        <p:sp>
          <p:nvSpPr>
            <p:cNvPr id="28691" name="AutoShape 19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2" name="Rectangle 20"/>
            <p:cNvSpPr>
              <a:spLocks/>
            </p:cNvSpPr>
            <p:nvPr/>
          </p:nvSpPr>
          <p:spPr bwMode="auto">
            <a:xfrm>
              <a:off x="65" y="4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jun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096000" y="4038600"/>
            <a:ext cx="609600" cy="304800"/>
            <a:chOff x="0" y="0"/>
            <a:chExt cx="384" cy="192"/>
          </a:xfrm>
        </p:grpSpPr>
        <p:sp>
          <p:nvSpPr>
            <p:cNvPr id="28689" name="AutoShape 22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Rectangle 23"/>
            <p:cNvSpPr>
              <a:spLocks/>
            </p:cNvSpPr>
            <p:nvPr/>
          </p:nvSpPr>
          <p:spPr bwMode="auto">
            <a:xfrm>
              <a:off x="80" y="4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jul</a:t>
              </a:r>
            </a:p>
          </p:txBody>
        </p:sp>
      </p:grpSp>
      <p:sp>
        <p:nvSpPr>
          <p:cNvPr id="14360" name="AutoShape 24"/>
          <p:cNvSpPr>
            <a:spLocks/>
          </p:cNvSpPr>
          <p:nvPr/>
        </p:nvSpPr>
        <p:spPr bwMode="auto">
          <a:xfrm flipH="1">
            <a:off x="6096000" y="2133600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61" name="AutoShape 25"/>
          <p:cNvSpPr>
            <a:spLocks/>
          </p:cNvSpPr>
          <p:nvPr/>
        </p:nvSpPr>
        <p:spPr bwMode="auto">
          <a:xfrm>
            <a:off x="6705600" y="2133600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62" name="AutoShape 26"/>
          <p:cNvSpPr>
            <a:spLocks/>
          </p:cNvSpPr>
          <p:nvPr/>
        </p:nvSpPr>
        <p:spPr bwMode="auto">
          <a:xfrm flipH="1">
            <a:off x="5486400" y="28194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63" name="AutoShape 27"/>
          <p:cNvSpPr>
            <a:spLocks/>
          </p:cNvSpPr>
          <p:nvPr/>
        </p:nvSpPr>
        <p:spPr bwMode="auto">
          <a:xfrm>
            <a:off x="7315200" y="28194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64" name="AutoShape 28"/>
          <p:cNvSpPr>
            <a:spLocks/>
          </p:cNvSpPr>
          <p:nvPr/>
        </p:nvSpPr>
        <p:spPr bwMode="auto">
          <a:xfrm flipH="1">
            <a:off x="6858000" y="28194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65" name="AutoShape 29"/>
          <p:cNvSpPr>
            <a:spLocks/>
          </p:cNvSpPr>
          <p:nvPr/>
        </p:nvSpPr>
        <p:spPr bwMode="auto">
          <a:xfrm flipH="1">
            <a:off x="6400800" y="35814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7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656256" presetClass="entr" presetSubtype="568653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8656256" presetClass="entr" presetSubtype="568661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656256" presetClass="entr" presetSubtype="5685175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8656256" presetClass="entr" presetSubtype="605620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656256" presetClass="entr" presetSubtype="568516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8656256" presetClass="entr" presetSubtype="568659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656256" presetClass="entr" presetSubtype="568515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656256" presetClass="entr" presetSubtype="6056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8656256" presetClass="entr" presetSubtype="568514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656256" presetClass="entr" presetSubtype="54710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8656256" presetClass="entr" presetSubtype="5685128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8656256" presetClass="entr" presetSubtype="605621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8656256" presetClass="entr" presetSubtype="568511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What Can Go Wrong?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723B08C-8A40-B944-8A59-4A9F657E18D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4495800" cy="38481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500">
                <a:latin typeface="Tw Cen MT" charset="0"/>
                <a:ea typeface="MS PGothic" charset="0"/>
              </a:rPr>
              <a:t>A BST makes searches very fast, </a:t>
            </a:r>
            <a:r>
              <a:rPr lang="en-US" sz="2500" i="1">
                <a:latin typeface="Tw Cen MT" charset="0"/>
                <a:ea typeface="MS PGothic" charset="0"/>
              </a:rPr>
              <a:t>unless</a:t>
            </a:r>
            <a:r>
              <a:rPr lang="en-US" sz="2500">
                <a:latin typeface="Tw Cen MT" charset="0"/>
                <a:ea typeface="MS PGothic" charset="0"/>
              </a:rPr>
              <a:t>…</a:t>
            </a:r>
          </a:p>
          <a:p>
            <a:pPr marL="728663" lvl="1" eaLnBrk="1" hangingPunct="1">
              <a:lnSpc>
                <a:spcPct val="80000"/>
              </a:lnSpc>
            </a:pPr>
            <a:r>
              <a:rPr lang="en-US" sz="2400">
                <a:latin typeface="Tw Cen MT" charset="0"/>
                <a:ea typeface="MS PGothic" charset="0"/>
              </a:rPr>
              <a:t>Nodes are inserted in alphabetical order</a:t>
            </a:r>
          </a:p>
          <a:p>
            <a:pPr marL="728663" lvl="1" eaLnBrk="1" hangingPunct="1">
              <a:lnSpc>
                <a:spcPct val="80000"/>
              </a:lnSpc>
            </a:pPr>
            <a:r>
              <a:rPr lang="en-US" sz="2400">
                <a:latin typeface="Tw Cen MT" charset="0"/>
                <a:ea typeface="MS PGothic" charset="0"/>
              </a:rPr>
              <a:t>In this case, we’re basically building a linked list (with some extra wasted space for the </a:t>
            </a:r>
            <a:r>
              <a:rPr lang="en-US" sz="2400" b="1">
                <a:solidFill>
                  <a:srgbClr val="0099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left</a:t>
            </a:r>
            <a:r>
              <a:rPr lang="en-US" sz="2400">
                <a:latin typeface="Tw Cen MT" charset="0"/>
                <a:ea typeface="MS PGothic" charset="0"/>
              </a:rPr>
              <a:t> fields that aren</a:t>
            </a:r>
            <a:r>
              <a:rPr lang="ja-JP" altLang="en-US" sz="2400">
                <a:latin typeface="Tw Cen MT" charset="0"/>
                <a:ea typeface="MS PGothic" charset="0"/>
              </a:rPr>
              <a:t>’</a:t>
            </a:r>
            <a:r>
              <a:rPr lang="en-US" altLang="ja-JP" sz="2400">
                <a:latin typeface="Tw Cen MT" charset="0"/>
                <a:ea typeface="MS PGothic" charset="0"/>
              </a:rPr>
              <a:t>t being used)</a:t>
            </a:r>
          </a:p>
          <a:p>
            <a:pPr marL="728663" lvl="1" eaLnBrk="1" hangingPunct="1">
              <a:lnSpc>
                <a:spcPct val="80000"/>
              </a:lnSpc>
            </a:pPr>
            <a:endParaRPr lang="en-US" sz="1500">
              <a:latin typeface="Tw Cen MT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Tw Cen MT" charset="0"/>
                <a:ea typeface="MS PGothic" charset="0"/>
              </a:rPr>
              <a:t>BST works great if data arrives in random order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5724525" y="2873375"/>
            <a:ext cx="609600" cy="304800"/>
            <a:chOff x="0" y="0"/>
            <a:chExt cx="384" cy="192"/>
          </a:xfrm>
        </p:grpSpPr>
        <p:sp>
          <p:nvSpPr>
            <p:cNvPr id="29725" name="AutoShape 4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6" name="Rectangle 5"/>
            <p:cNvSpPr>
              <a:spLocks/>
            </p:cNvSpPr>
            <p:nvPr/>
          </p:nvSpPr>
          <p:spPr bwMode="auto">
            <a:xfrm>
              <a:off x="69" y="4"/>
              <a:ext cx="2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jan</a:t>
              </a:r>
            </a:p>
          </p:txBody>
        </p:sp>
      </p:grp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5267325" y="2174875"/>
            <a:ext cx="609600" cy="304800"/>
            <a:chOff x="0" y="0"/>
            <a:chExt cx="384" cy="192"/>
          </a:xfrm>
        </p:grpSpPr>
        <p:sp>
          <p:nvSpPr>
            <p:cNvPr id="29723" name="AutoShape 7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4" name="Rectangle 8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feb</a:t>
              </a:r>
            </a:p>
          </p:txBody>
        </p:sp>
      </p:grp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7096125" y="4968875"/>
            <a:ext cx="609600" cy="304800"/>
            <a:chOff x="0" y="0"/>
            <a:chExt cx="384" cy="192"/>
          </a:xfrm>
        </p:grpSpPr>
        <p:sp>
          <p:nvSpPr>
            <p:cNvPr id="29721" name="AutoShape 10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2" name="Rectangle 11"/>
            <p:cNvSpPr>
              <a:spLocks/>
            </p:cNvSpPr>
            <p:nvPr/>
          </p:nvSpPr>
          <p:spPr bwMode="auto">
            <a:xfrm>
              <a:off x="48" y="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mar</a:t>
              </a:r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4810125" y="1476375"/>
            <a:ext cx="609600" cy="304800"/>
            <a:chOff x="0" y="0"/>
            <a:chExt cx="384" cy="192"/>
          </a:xfrm>
        </p:grpSpPr>
        <p:sp>
          <p:nvSpPr>
            <p:cNvPr id="29719" name="AutoShape 13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0" name="Rectangle 14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apr</a:t>
              </a:r>
            </a:p>
          </p:txBody>
        </p:sp>
      </p:grpSp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7553325" y="5667375"/>
            <a:ext cx="609600" cy="304800"/>
            <a:chOff x="0" y="0"/>
            <a:chExt cx="384" cy="192"/>
          </a:xfrm>
        </p:grpSpPr>
        <p:sp>
          <p:nvSpPr>
            <p:cNvPr id="29717" name="AutoShape 16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8" name="Rectangle 17"/>
            <p:cNvSpPr>
              <a:spLocks/>
            </p:cNvSpPr>
            <p:nvPr/>
          </p:nvSpPr>
          <p:spPr bwMode="auto">
            <a:xfrm>
              <a:off x="37" y="4"/>
              <a:ext cx="30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may</a:t>
              </a:r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6638925" y="4270375"/>
            <a:ext cx="609600" cy="304800"/>
            <a:chOff x="0" y="0"/>
            <a:chExt cx="384" cy="192"/>
          </a:xfrm>
        </p:grpSpPr>
        <p:sp>
          <p:nvSpPr>
            <p:cNvPr id="29715" name="AutoShape 19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/>
            </p:cNvSpPr>
            <p:nvPr/>
          </p:nvSpPr>
          <p:spPr bwMode="auto">
            <a:xfrm>
              <a:off x="65" y="4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jun</a:t>
              </a:r>
            </a:p>
          </p:txBody>
        </p:sp>
      </p:grpSp>
      <p:grpSp>
        <p:nvGrpSpPr>
          <p:cNvPr id="29706" name="Group 21"/>
          <p:cNvGrpSpPr>
            <a:grpSpLocks/>
          </p:cNvGrpSpPr>
          <p:nvPr/>
        </p:nvGrpSpPr>
        <p:grpSpPr bwMode="auto">
          <a:xfrm>
            <a:off x="6181725" y="3571875"/>
            <a:ext cx="609600" cy="304800"/>
            <a:chOff x="0" y="0"/>
            <a:chExt cx="384" cy="192"/>
          </a:xfrm>
        </p:grpSpPr>
        <p:sp>
          <p:nvSpPr>
            <p:cNvPr id="29713" name="AutoShape 22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4" name="Rectangle 23"/>
            <p:cNvSpPr>
              <a:spLocks/>
            </p:cNvSpPr>
            <p:nvPr/>
          </p:nvSpPr>
          <p:spPr bwMode="auto">
            <a:xfrm>
              <a:off x="80" y="4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jul</a:t>
              </a:r>
            </a:p>
          </p:txBody>
        </p:sp>
      </p:grpSp>
      <p:sp>
        <p:nvSpPr>
          <p:cNvPr id="29707" name="AutoShape 24"/>
          <p:cNvSpPr>
            <a:spLocks/>
          </p:cNvSpPr>
          <p:nvPr/>
        </p:nvSpPr>
        <p:spPr bwMode="auto">
          <a:xfrm>
            <a:off x="5114925" y="1781175"/>
            <a:ext cx="457200" cy="393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AutoShape 25"/>
          <p:cNvSpPr>
            <a:spLocks/>
          </p:cNvSpPr>
          <p:nvPr/>
        </p:nvSpPr>
        <p:spPr bwMode="auto">
          <a:xfrm>
            <a:off x="5572125" y="2479675"/>
            <a:ext cx="457200" cy="393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AutoShape 26"/>
          <p:cNvSpPr>
            <a:spLocks/>
          </p:cNvSpPr>
          <p:nvPr/>
        </p:nvSpPr>
        <p:spPr bwMode="auto">
          <a:xfrm>
            <a:off x="6029325" y="3178175"/>
            <a:ext cx="457200" cy="393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0" name="AutoShape 27"/>
          <p:cNvSpPr>
            <a:spLocks/>
          </p:cNvSpPr>
          <p:nvPr/>
        </p:nvSpPr>
        <p:spPr bwMode="auto">
          <a:xfrm>
            <a:off x="6486525" y="3876675"/>
            <a:ext cx="457200" cy="393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AutoShape 28"/>
          <p:cNvSpPr>
            <a:spLocks/>
          </p:cNvSpPr>
          <p:nvPr/>
        </p:nvSpPr>
        <p:spPr bwMode="auto">
          <a:xfrm>
            <a:off x="6943725" y="4575175"/>
            <a:ext cx="457200" cy="393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AutoShape 29"/>
          <p:cNvSpPr>
            <a:spLocks/>
          </p:cNvSpPr>
          <p:nvPr/>
        </p:nvSpPr>
        <p:spPr bwMode="auto">
          <a:xfrm>
            <a:off x="7400925" y="5273675"/>
            <a:ext cx="457200" cy="393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Printing Contents of BST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FD1DE6C-0031-C646-8B5C-F89416AC19B8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20838"/>
            <a:ext cx="3276600" cy="4932362"/>
          </a:xfrm>
        </p:spPr>
        <p:txBody>
          <a:bodyPr rIns="132080"/>
          <a:lstStyle/>
          <a:p>
            <a:pPr marL="39688" indent="0" eaLnBrk="1" hangingPunct="1">
              <a:buFont typeface="Wingdings" charset="0"/>
              <a:buNone/>
            </a:pPr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Because of ordering rules for a BST, it’s easy to print the items in alphabetical order</a:t>
            </a:r>
          </a:p>
          <a:p>
            <a:pPr marL="530225" lvl="1" indent="-171450" eaLnBrk="1" hangingPunct="1"/>
            <a:r>
              <a:rPr lang="en-US" sz="2400">
                <a:latin typeface="Times New Roman" charset="0"/>
                <a:ea typeface="ＭＳ Ｐゴシック" charset="0"/>
              </a:rPr>
              <a:t>Recursively print 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left subtree</a:t>
            </a:r>
          </a:p>
          <a:p>
            <a:pPr marL="530225" lvl="1" indent="-171450" eaLnBrk="1" hangingPunct="1"/>
            <a:r>
              <a:rPr lang="en-US" sz="2400">
                <a:latin typeface="Times New Roman" charset="0"/>
                <a:ea typeface="ＭＳ Ｐゴシック" charset="0"/>
              </a:rPr>
              <a:t>Print the node</a:t>
            </a:r>
          </a:p>
          <a:p>
            <a:pPr marL="530225" lvl="1" indent="-171450" eaLnBrk="1" hangingPunct="1"/>
            <a:r>
              <a:rPr lang="en-US" sz="2400">
                <a:latin typeface="Times New Roman" charset="0"/>
                <a:ea typeface="ＭＳ Ｐゴシック" charset="0"/>
              </a:rPr>
              <a:t>Recursively print 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right subtree</a:t>
            </a:r>
          </a:p>
        </p:txBody>
      </p:sp>
      <p:sp>
        <p:nvSpPr>
          <p:cNvPr id="30724" name="Rectangle 3"/>
          <p:cNvSpPr>
            <a:spLocks/>
          </p:cNvSpPr>
          <p:nvPr/>
        </p:nvSpPr>
        <p:spPr bwMode="auto">
          <a:xfrm>
            <a:off x="3352800" y="1506538"/>
            <a:ext cx="5257800" cy="48942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313"/>
              </a:spcBef>
            </a:pPr>
            <a:r>
              <a:rPr lang="en-US">
                <a:solidFill>
                  <a:srgbClr val="009900"/>
                </a:solidFill>
                <a:cs typeface="Times New Roman" charset="0"/>
                <a:sym typeface="Courier New" charset="0"/>
              </a:rPr>
              <a:t>/** Print the BST in alpha. order.  */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public void show () {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   show(root);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   System.out.println();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}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rgbClr val="008000"/>
                </a:solidFill>
                <a:cs typeface="Times New Roman" charset="0"/>
                <a:sym typeface="Courier New" charset="0"/>
              </a:rPr>
              <a:t>/** Print BST t in alpha order */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private static void show(TreeNode t) {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   if (t== null) return;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   show(t.lchild);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   System.out.print(t.datum);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   show(t.rchild);</a:t>
            </a:r>
          </a:p>
          <a:p>
            <a:pPr marL="39688">
              <a:spcBef>
                <a:spcPts val="313"/>
              </a:spcBef>
            </a:pPr>
            <a:r>
              <a:rPr lang="en-US">
                <a:solidFill>
                  <a:schemeClr val="tx1"/>
                </a:solidFill>
                <a:cs typeface="Times New Roman" charset="0"/>
                <a:sym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26987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Tree Traversals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89088"/>
            <a:ext cx="4038600" cy="4572000"/>
          </a:xfrm>
        </p:spPr>
        <p:txBody>
          <a:bodyPr rIns="132080"/>
          <a:lstStyle/>
          <a:p>
            <a:pPr marL="211138" indent="-171450" eaLnBrk="1" hangingPunct="1">
              <a:spcBef>
                <a:spcPts val="600"/>
              </a:spcBef>
            </a:pPr>
            <a:r>
              <a:rPr lang="ja-JP" altLang="en-US" sz="2400">
                <a:latin typeface="Tw Cen MT" charset="0"/>
                <a:ea typeface="MS PGothic" charset="0"/>
              </a:rPr>
              <a:t>“</a:t>
            </a:r>
            <a:r>
              <a:rPr lang="en-US" altLang="ja-JP" sz="2400">
                <a:latin typeface="Tw Cen MT" charset="0"/>
                <a:ea typeface="MS PGothic" charset="0"/>
              </a:rPr>
              <a:t>Walking</a:t>
            </a:r>
            <a:r>
              <a:rPr lang="ja-JP" altLang="en-US" sz="2400">
                <a:latin typeface="Tw Cen MT" charset="0"/>
                <a:ea typeface="MS PGothic" charset="0"/>
              </a:rPr>
              <a:t>”</a:t>
            </a:r>
            <a:r>
              <a:rPr lang="en-US" altLang="ja-JP" sz="2400">
                <a:latin typeface="Tw Cen MT" charset="0"/>
                <a:ea typeface="MS PGothic" charset="0"/>
              </a:rPr>
              <a:t> over whole tree is a tree traversal</a:t>
            </a:r>
          </a:p>
          <a:p>
            <a:pPr marL="530225" lvl="1" indent="-171450" eaLnBrk="1" hangingPunct="1">
              <a:spcBef>
                <a:spcPts val="600"/>
              </a:spcBef>
            </a:pPr>
            <a:r>
              <a:rPr lang="en-US" sz="2400">
                <a:latin typeface="Tw Cen MT" charset="0"/>
                <a:ea typeface="MS PGothic" charset="0"/>
              </a:rPr>
              <a:t> Done often enough that there are standard names</a:t>
            </a:r>
          </a:p>
          <a:p>
            <a:pPr marL="530225" lvl="1" indent="-171450" eaLnBrk="1" hangingPunct="1">
              <a:spcBef>
                <a:spcPts val="600"/>
              </a:spcBef>
            </a:pPr>
            <a:r>
              <a:rPr lang="en-US" sz="2400">
                <a:latin typeface="Tw Cen MT" charset="0"/>
                <a:ea typeface="MS PGothic" charset="0"/>
              </a:rPr>
              <a:t> Previous example: inorder traversal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sz="2400">
                <a:latin typeface="Tw Cen MT" charset="0"/>
                <a:ea typeface="MS PGothic" charset="0"/>
              </a:rPr>
              <a:t>Process left subtree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sz="2400">
                <a:latin typeface="Tw Cen MT" charset="0"/>
                <a:ea typeface="MS PGothic" charset="0"/>
              </a:rPr>
              <a:t>Process node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sz="2400">
                <a:latin typeface="Tw Cen MT" charset="0"/>
                <a:ea typeface="MS PGothic" charset="0"/>
              </a:rPr>
              <a:t>Process right subtree</a:t>
            </a:r>
          </a:p>
          <a:p>
            <a:pPr marL="211138" indent="-171450" eaLnBrk="1" hangingPunct="1">
              <a:spcBef>
                <a:spcPts val="600"/>
              </a:spcBef>
            </a:pPr>
            <a:r>
              <a:rPr lang="en-US" sz="2400">
                <a:latin typeface="Tw Cen MT" charset="0"/>
                <a:ea typeface="MS PGothic" charset="0"/>
              </a:rPr>
              <a:t>Note: Can do other processing besides printing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589088"/>
            <a:ext cx="4083050" cy="4572000"/>
          </a:xfrm>
        </p:spPr>
        <p:txBody>
          <a:bodyPr>
            <a:noAutofit/>
          </a:bodyPr>
          <a:lstStyle/>
          <a:p>
            <a:pPr marL="39688" indent="0"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33CC"/>
              </a:buClr>
              <a:buSzPct val="100000"/>
              <a:buFont typeface="Wingdings" charset="0"/>
              <a:buNone/>
              <a:defRPr/>
            </a:pPr>
            <a:r>
              <a:rPr lang="en-US" sz="2400" dirty="0">
                <a:solidFill>
                  <a:srgbClr val="0033CC"/>
                </a:solidFill>
                <a:latin typeface="Times New Roman"/>
                <a:ea typeface="+mn-ea"/>
                <a:cs typeface="Times New Roman"/>
                <a:sym typeface="Arial" charset="0"/>
              </a:rPr>
              <a:t>O</a:t>
            </a:r>
            <a:r>
              <a:rPr lang="en-US" sz="2400" dirty="0" smtClean="0">
                <a:solidFill>
                  <a:srgbClr val="0033CC"/>
                </a:solidFill>
                <a:latin typeface="Times New Roman"/>
                <a:ea typeface="+mn-ea"/>
                <a:cs typeface="Times New Roman"/>
                <a:sym typeface="Arial" charset="0"/>
              </a:rPr>
              <a:t>ther standard kinds of traversals</a:t>
            </a:r>
            <a:endParaRPr lang="en-US" sz="2400" dirty="0" smtClean="0">
              <a:solidFill>
                <a:srgbClr val="9900CC"/>
              </a:solidFill>
              <a:latin typeface="Times New Roman"/>
              <a:ea typeface="+mn-ea"/>
              <a:cs typeface="Times New Roman"/>
              <a:sym typeface="Arial" charset="0"/>
            </a:endParaRPr>
          </a:p>
          <a:p>
            <a:pPr marL="211138" indent="-171450" eaLnBrk="1" fontAlgn="auto" hangingPunct="1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9900CC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9900CC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Preorder traversal</a:t>
            </a: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Process node</a:t>
            </a: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Process left </a:t>
            </a:r>
            <a:r>
              <a:rPr lang="en-US" sz="2400" dirty="0" err="1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subtree</a:t>
            </a:r>
            <a:endParaRPr lang="en-US" sz="2400" dirty="0" smtClean="0">
              <a:solidFill>
                <a:srgbClr val="009900"/>
              </a:solidFill>
              <a:latin typeface="Times New Roman"/>
              <a:ea typeface="+mn-ea"/>
              <a:cs typeface="Times New Roman"/>
              <a:sym typeface="Arial" charset="0"/>
            </a:endParaRP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Process </a:t>
            </a:r>
            <a:r>
              <a:rPr lang="en-US" sz="21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right </a:t>
            </a:r>
            <a:r>
              <a:rPr lang="en-US" sz="2100" dirty="0" err="1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subtree</a:t>
            </a:r>
            <a:endParaRPr lang="en-US" sz="2400" dirty="0" smtClean="0">
              <a:solidFill>
                <a:srgbClr val="9900CC"/>
              </a:solidFill>
              <a:latin typeface="Times New Roman"/>
              <a:ea typeface="+mn-ea"/>
              <a:cs typeface="Times New Roman"/>
              <a:sym typeface="Arial" charset="0"/>
            </a:endParaRPr>
          </a:p>
          <a:p>
            <a:pPr marL="211138" indent="-171450" eaLnBrk="1" fontAlgn="auto" hangingPunct="1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9900CC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err="1" smtClean="0">
                <a:solidFill>
                  <a:srgbClr val="9900CC"/>
                </a:solidFill>
                <a:latin typeface="Times New Roman"/>
                <a:ea typeface="+mn-ea"/>
                <a:cs typeface="Times New Roman"/>
                <a:sym typeface="Arial" charset="0"/>
              </a:rPr>
              <a:t>Postorder</a:t>
            </a:r>
            <a:r>
              <a:rPr lang="en-US" sz="2400" dirty="0" smtClean="0">
                <a:solidFill>
                  <a:srgbClr val="9900CC"/>
                </a:solidFill>
                <a:latin typeface="Times New Roman"/>
                <a:ea typeface="+mn-ea"/>
                <a:cs typeface="Times New Roman"/>
                <a:sym typeface="Arial" charset="0"/>
              </a:rPr>
              <a:t> traversal</a:t>
            </a: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Process left </a:t>
            </a:r>
            <a:r>
              <a:rPr lang="en-US" sz="2400" dirty="0" err="1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subtree</a:t>
            </a:r>
            <a:endParaRPr lang="en-US" sz="2400" dirty="0" smtClean="0">
              <a:solidFill>
                <a:srgbClr val="009900"/>
              </a:solidFill>
              <a:latin typeface="Times New Roman"/>
              <a:ea typeface="+mn-ea"/>
              <a:cs typeface="Times New Roman"/>
              <a:sym typeface="Arial" charset="0"/>
            </a:endParaRP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Process right </a:t>
            </a:r>
            <a:r>
              <a:rPr lang="en-US" sz="2400" dirty="0" err="1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subtree</a:t>
            </a:r>
            <a:endParaRPr lang="en-US" sz="2400" dirty="0" smtClean="0">
              <a:solidFill>
                <a:srgbClr val="009900"/>
              </a:solidFill>
              <a:latin typeface="Times New Roman"/>
              <a:ea typeface="+mn-ea"/>
              <a:cs typeface="Times New Roman"/>
              <a:sym typeface="Arial" charset="0"/>
            </a:endParaRP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Process node</a:t>
            </a:r>
          </a:p>
          <a:p>
            <a:pPr marL="211138" indent="-171450" eaLnBrk="1" fontAlgn="auto" hangingPunct="1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9900CC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9900CC"/>
                </a:solidFill>
                <a:latin typeface="Times New Roman"/>
                <a:ea typeface="+mn-ea"/>
                <a:cs typeface="Times New Roman"/>
                <a:sym typeface="Arial" charset="0"/>
              </a:rPr>
              <a:t>Level-order traversal</a:t>
            </a:r>
          </a:p>
          <a:p>
            <a:pPr marL="531813" lvl="1" indent="-171450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charset="2"/>
              <a:buChar char="w"/>
              <a:defRPr/>
            </a:pPr>
            <a:r>
              <a:rPr lang="en-US" sz="2400" dirty="0" smtClean="0">
                <a:solidFill>
                  <a:srgbClr val="009900"/>
                </a:solidFill>
                <a:latin typeface="Times New Roman"/>
                <a:ea typeface="+mn-ea"/>
                <a:cs typeface="Times New Roman"/>
                <a:sym typeface="Arial" charset="0"/>
              </a:rPr>
              <a:t>Not recursive uses a queue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18D2F50-D8DF-8740-9B5F-3CC8D05D03AC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749" name="Rectangle 3"/>
          <p:cNvSpPr>
            <a:spLocks/>
          </p:cNvSpPr>
          <p:nvPr/>
        </p:nvSpPr>
        <p:spPr bwMode="auto">
          <a:xfrm>
            <a:off x="4648200" y="1287463"/>
            <a:ext cx="3810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1138" indent="-171450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endParaRPr lang="fr-FR" sz="1600">
              <a:solidFill>
                <a:srgbClr val="0099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76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>
                <a:latin typeface="Tw Cen MT" charset="0"/>
                <a:ea typeface="MS PGothic" charset="0"/>
              </a:rPr>
              <a:t>Some Useful Methods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45B5426-E697-9642-970E-7AD08C79FE2D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762000" y="990600"/>
            <a:ext cx="8077200" cy="5715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lvl="1"/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/** Return true </a:t>
            </a:r>
            <a:r>
              <a:rPr lang="en-US" dirty="0" err="1">
                <a:solidFill>
                  <a:srgbClr val="3F7F5F"/>
                </a:solidFill>
                <a:cs typeface="Times New Roman" charset="0"/>
                <a:sym typeface="Courier New" charset="0"/>
              </a:rPr>
              <a:t>iff</a:t>
            </a:r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 node t is a leaf */</a:t>
            </a:r>
            <a:endParaRPr lang="en-US" dirty="0">
              <a:solidFill>
                <a:schemeClr val="tx1"/>
              </a:solidFill>
              <a:cs typeface="Times New Roman" charset="0"/>
              <a:sym typeface="Courier New" charset="0"/>
            </a:endParaRPr>
          </a:p>
          <a:p>
            <a:pPr lvl="1"/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public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 err="1">
                <a:solidFill>
                  <a:srgbClr val="7F0055"/>
                </a:solidFill>
                <a:cs typeface="Times New Roman" charset="0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isLeaf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TreeNode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t) {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 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t!=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null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&amp;&amp;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t.left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==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null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&amp;&amp;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t.right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==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null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;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}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/** Return height of node t using </a:t>
            </a:r>
            <a:r>
              <a:rPr lang="en-US" dirty="0" err="1">
                <a:solidFill>
                  <a:srgbClr val="3F7F5F"/>
                </a:solidFill>
                <a:cs typeface="Times New Roman" charset="0"/>
                <a:sym typeface="Courier New" charset="0"/>
              </a:rPr>
              <a:t>postorder</a:t>
            </a:r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 traversal</a:t>
            </a:r>
            <a:endParaRPr lang="en-US" dirty="0">
              <a:solidFill>
                <a:schemeClr val="tx1"/>
              </a:solidFill>
              <a:cs typeface="Times New Roman" charset="0"/>
              <a:sym typeface="Courier New" charset="0"/>
            </a:endParaRPr>
          </a:p>
          <a:p>
            <a:pPr lvl="1"/>
            <a:r>
              <a:rPr lang="en-US" dirty="0" smtClean="0">
                <a:solidFill>
                  <a:srgbClr val="7F0055"/>
                </a:solidFill>
                <a:cs typeface="Times New Roman" charset="0"/>
                <a:sym typeface="Courier New" charset="0"/>
              </a:rPr>
              <a:t>public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 err="1">
                <a:solidFill>
                  <a:srgbClr val="7F0055"/>
                </a:solidFill>
                <a:cs typeface="Times New Roman" charset="0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height(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TreeNode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t) {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 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(t==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null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)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-1; </a:t>
            </a:r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//empty tree</a:t>
            </a:r>
            <a:endParaRPr lang="en-US" dirty="0">
              <a:solidFill>
                <a:schemeClr val="tx1"/>
              </a:solidFill>
              <a:cs typeface="Times New Roman" charset="0"/>
              <a:sym typeface="Courier New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 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isLeaf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(t))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0;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 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1 +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Math.max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(height(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t.left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), height(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t.right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));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}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/** Return number of nodes  in t using </a:t>
            </a:r>
            <a:r>
              <a:rPr lang="en-US" dirty="0" err="1">
                <a:solidFill>
                  <a:srgbClr val="3F7F5F"/>
                </a:solidFill>
                <a:cs typeface="Times New Roman" charset="0"/>
                <a:sym typeface="Courier New" charset="0"/>
              </a:rPr>
              <a:t>postorder</a:t>
            </a:r>
            <a:r>
              <a:rPr lang="en-US" dirty="0">
                <a:solidFill>
                  <a:srgbClr val="3F7F5F"/>
                </a:solidFill>
                <a:cs typeface="Times New Roman" charset="0"/>
                <a:sym typeface="Courier New" charset="0"/>
              </a:rPr>
              <a:t> traversal */</a:t>
            </a:r>
            <a:endParaRPr lang="en-US" dirty="0">
              <a:solidFill>
                <a:schemeClr val="tx1"/>
              </a:solidFill>
              <a:cs typeface="Times New Roman" charset="0"/>
              <a:sym typeface="Courier New" charset="0"/>
            </a:endParaRPr>
          </a:p>
          <a:p>
            <a:pPr lvl="1"/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public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 err="1">
                <a:solidFill>
                  <a:srgbClr val="7F0055"/>
                </a:solidFill>
                <a:cs typeface="Times New Roman" charset="0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nNodes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TreeNode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t) {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 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(t==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null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)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0;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  </a:t>
            </a:r>
            <a:r>
              <a:rPr lang="en-US" dirty="0">
                <a:solidFill>
                  <a:srgbClr val="7F0055"/>
                </a:solidFill>
                <a:cs typeface="Times New Roman" charset="0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 1 +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nNodes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t.left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) + 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nNodes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cs typeface="Times New Roman" charset="0"/>
                <a:sym typeface="Courier New" charset="0"/>
              </a:rPr>
              <a:t>t.right</a:t>
            </a:r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);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charset="0"/>
                <a:sym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2233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Useful Facts about Binary Trees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98129C7-E543-EB40-ACAE-67E46C5AE660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 rIns="132080">
            <a:normAutofit lnSpcReduction="10000"/>
          </a:bodyPr>
          <a:lstStyle/>
          <a:p>
            <a:pPr marL="39688" indent="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Times New Roman" charset="0"/>
                <a:ea typeface="MS PGothic" charset="0"/>
                <a:cs typeface="Times New Roman" charset="0"/>
              </a:rPr>
              <a:t>Max number of nodes at depth d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  <a:ea typeface="MS PGothic" charset="0"/>
                <a:cs typeface="Times New Roman" charset="0"/>
              </a:rPr>
              <a:t>: 2</a:t>
            </a:r>
            <a:r>
              <a:rPr lang="en-US" sz="2400" baseline="30000" dirty="0">
                <a:solidFill>
                  <a:srgbClr val="008000"/>
                </a:solidFill>
                <a:latin typeface="Times New Roman" charset="0"/>
                <a:ea typeface="MS PGothic" charset="0"/>
                <a:cs typeface="Times New Roman" charset="0"/>
              </a:rPr>
              <a:t>d</a:t>
            </a:r>
            <a:endParaRPr lang="en-US" sz="2400" dirty="0">
              <a:solidFill>
                <a:srgbClr val="008000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pPr marL="211138" indent="-171450" eaLnBrk="1" hangingPunct="1">
              <a:lnSpc>
                <a:spcPct val="80000"/>
              </a:lnSpc>
              <a:defRPr/>
            </a:pPr>
            <a:endParaRPr lang="en-US" sz="24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Times New Roman" charset="0"/>
                <a:ea typeface="MS PGothic" charset="0"/>
                <a:cs typeface="Times New Roman" charset="0"/>
              </a:rPr>
              <a:t>If height of tree is h</a:t>
            </a:r>
          </a:p>
          <a:p>
            <a:pPr marL="496888" lvl="1" indent="-17145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min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number of nodes in tree: </a:t>
            </a:r>
            <a:r>
              <a:rPr lang="en-US" sz="24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h + 1</a:t>
            </a:r>
          </a:p>
          <a:p>
            <a:pPr marL="496888" lvl="1" indent="-171450" eaLnBrk="1" hangingPunct="1">
              <a:lnSpc>
                <a:spcPct val="8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Max number of nodes in tree:</a:t>
            </a:r>
          </a:p>
          <a:p>
            <a:pPr marL="496888" lvl="1" indent="-171450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  <a:r>
              <a:rPr lang="en-US" sz="2400" baseline="300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  <a:r>
              <a:rPr lang="en-US" sz="24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 + … + 2</a:t>
            </a:r>
            <a:r>
              <a:rPr lang="en-US" sz="2400" baseline="300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=  2</a:t>
            </a:r>
            <a:r>
              <a:rPr lang="en-US" sz="2400" baseline="300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h+1</a:t>
            </a:r>
            <a:r>
              <a:rPr lang="en-US" sz="2400" dirty="0">
                <a:solidFill>
                  <a:srgbClr val="009900"/>
                </a:solidFill>
                <a:latin typeface="Times New Roman" charset="0"/>
                <a:ea typeface="ＭＳ Ｐゴシック" charset="0"/>
                <a:cs typeface="Times New Roman" charset="0"/>
              </a:rPr>
              <a:t> – 1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marL="211138" indent="-171450" eaLnBrk="1" hangingPunct="1">
              <a:lnSpc>
                <a:spcPct val="80000"/>
              </a:lnSpc>
              <a:defRPr/>
            </a:pPr>
            <a:endParaRPr lang="en-US" sz="2400" i="1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Times New Roman" charset="0"/>
                <a:ea typeface="MS PGothic" charset="0"/>
                <a:cs typeface="Times New Roman" charset="0"/>
              </a:rPr>
              <a:t>Complete binary tree</a:t>
            </a:r>
          </a:p>
          <a:p>
            <a:pPr marL="496888" lvl="1" indent="-171450" eaLnBrk="1" hangingPunct="1">
              <a:lnSpc>
                <a:spcPct val="8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All levels of tree down to a certain depth are completely filled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4651375" y="1511300"/>
            <a:ext cx="3354388" cy="5270500"/>
            <a:chOff x="0" y="0"/>
            <a:chExt cx="2112" cy="3320"/>
          </a:xfrm>
        </p:grpSpPr>
        <p:sp>
          <p:nvSpPr>
            <p:cNvPr id="33797" name="Oval 4"/>
            <p:cNvSpPr>
              <a:spLocks/>
            </p:cNvSpPr>
            <p:nvPr/>
          </p:nvSpPr>
          <p:spPr bwMode="auto">
            <a:xfrm>
              <a:off x="1181" y="387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798" name="Oval 5"/>
            <p:cNvSpPr>
              <a:spLocks/>
            </p:cNvSpPr>
            <p:nvPr/>
          </p:nvSpPr>
          <p:spPr bwMode="auto">
            <a:xfrm>
              <a:off x="911" y="692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799" name="Oval 6"/>
            <p:cNvSpPr>
              <a:spLocks/>
            </p:cNvSpPr>
            <p:nvPr/>
          </p:nvSpPr>
          <p:spPr bwMode="auto">
            <a:xfrm>
              <a:off x="1454" y="692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00" name="Oval 7"/>
            <p:cNvSpPr>
              <a:spLocks/>
            </p:cNvSpPr>
            <p:nvPr/>
          </p:nvSpPr>
          <p:spPr bwMode="auto">
            <a:xfrm>
              <a:off x="700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01" name="Oval 8"/>
            <p:cNvSpPr>
              <a:spLocks/>
            </p:cNvSpPr>
            <p:nvPr/>
          </p:nvSpPr>
          <p:spPr bwMode="auto">
            <a:xfrm>
              <a:off x="1032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 flipH="1">
              <a:off x="1061" y="539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1363" y="539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 flipH="1">
              <a:off x="791" y="905"/>
              <a:ext cx="18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1032" y="905"/>
              <a:ext cx="9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Rectangle 13"/>
            <p:cNvSpPr>
              <a:spLocks/>
            </p:cNvSpPr>
            <p:nvPr/>
          </p:nvSpPr>
          <p:spPr bwMode="auto">
            <a:xfrm>
              <a:off x="1195" y="361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33807" name="Rectangle 14"/>
            <p:cNvSpPr>
              <a:spLocks/>
            </p:cNvSpPr>
            <p:nvPr/>
          </p:nvSpPr>
          <p:spPr bwMode="auto">
            <a:xfrm>
              <a:off x="920" y="683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33808" name="Rectangle 15"/>
            <p:cNvSpPr>
              <a:spLocks/>
            </p:cNvSpPr>
            <p:nvPr/>
          </p:nvSpPr>
          <p:spPr bwMode="auto">
            <a:xfrm>
              <a:off x="722" y="118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33809" name="Rectangle 16"/>
            <p:cNvSpPr>
              <a:spLocks/>
            </p:cNvSpPr>
            <p:nvPr/>
          </p:nvSpPr>
          <p:spPr bwMode="auto">
            <a:xfrm>
              <a:off x="1057" y="1177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33810" name="Rectangle 17"/>
            <p:cNvSpPr>
              <a:spLocks/>
            </p:cNvSpPr>
            <p:nvPr/>
          </p:nvSpPr>
          <p:spPr bwMode="auto">
            <a:xfrm>
              <a:off x="1471" y="683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33811" name="Oval 18"/>
            <p:cNvSpPr>
              <a:spLocks/>
            </p:cNvSpPr>
            <p:nvPr/>
          </p:nvSpPr>
          <p:spPr bwMode="auto">
            <a:xfrm>
              <a:off x="1291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12" name="Oval 19"/>
            <p:cNvSpPr>
              <a:spLocks/>
            </p:cNvSpPr>
            <p:nvPr/>
          </p:nvSpPr>
          <p:spPr bwMode="auto">
            <a:xfrm>
              <a:off x="1623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1382" y="884"/>
              <a:ext cx="18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>
              <a:off x="1623" y="884"/>
              <a:ext cx="9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Rectangle 22"/>
            <p:cNvSpPr>
              <a:spLocks/>
            </p:cNvSpPr>
            <p:nvPr/>
          </p:nvSpPr>
          <p:spPr bwMode="auto">
            <a:xfrm>
              <a:off x="1313" y="118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33816" name="Rectangle 23"/>
            <p:cNvSpPr>
              <a:spLocks/>
            </p:cNvSpPr>
            <p:nvPr/>
          </p:nvSpPr>
          <p:spPr bwMode="auto">
            <a:xfrm>
              <a:off x="1649" y="1177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275" y="457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275" y="793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275" y="1225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Rectangle 27"/>
            <p:cNvSpPr>
              <a:spLocks/>
            </p:cNvSpPr>
            <p:nvPr/>
          </p:nvSpPr>
          <p:spPr bwMode="auto">
            <a:xfrm>
              <a:off x="82" y="48"/>
              <a:ext cx="45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depth</a:t>
              </a:r>
            </a:p>
          </p:txBody>
        </p:sp>
        <p:sp>
          <p:nvSpPr>
            <p:cNvPr id="33821" name="Rectangle 28"/>
            <p:cNvSpPr>
              <a:spLocks/>
            </p:cNvSpPr>
            <p:nvPr/>
          </p:nvSpPr>
          <p:spPr bwMode="auto">
            <a:xfrm>
              <a:off x="82" y="288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33822" name="Rectangle 29"/>
            <p:cNvSpPr>
              <a:spLocks/>
            </p:cNvSpPr>
            <p:nvPr/>
          </p:nvSpPr>
          <p:spPr bwMode="auto">
            <a:xfrm>
              <a:off x="82" y="67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1</a:t>
              </a:r>
            </a:p>
          </p:txBody>
        </p:sp>
        <p:sp>
          <p:nvSpPr>
            <p:cNvPr id="33823" name="Rectangle 30"/>
            <p:cNvSpPr>
              <a:spLocks/>
            </p:cNvSpPr>
            <p:nvPr/>
          </p:nvSpPr>
          <p:spPr bwMode="auto">
            <a:xfrm>
              <a:off x="82" y="1104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33824" name="Oval 31"/>
            <p:cNvSpPr>
              <a:spLocks/>
            </p:cNvSpPr>
            <p:nvPr/>
          </p:nvSpPr>
          <p:spPr bwMode="auto">
            <a:xfrm>
              <a:off x="1010" y="1994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25" name="Oval 32"/>
            <p:cNvSpPr>
              <a:spLocks/>
            </p:cNvSpPr>
            <p:nvPr/>
          </p:nvSpPr>
          <p:spPr bwMode="auto">
            <a:xfrm>
              <a:off x="1283" y="2299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26" name="Line 33"/>
            <p:cNvSpPr>
              <a:spLocks noChangeShapeType="1"/>
            </p:cNvSpPr>
            <p:nvPr/>
          </p:nvSpPr>
          <p:spPr bwMode="auto">
            <a:xfrm>
              <a:off x="1191" y="2146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Rectangle 34"/>
            <p:cNvSpPr>
              <a:spLocks/>
            </p:cNvSpPr>
            <p:nvPr/>
          </p:nvSpPr>
          <p:spPr bwMode="auto">
            <a:xfrm>
              <a:off x="1024" y="1968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33828" name="Rectangle 35"/>
            <p:cNvSpPr>
              <a:spLocks/>
            </p:cNvSpPr>
            <p:nvPr/>
          </p:nvSpPr>
          <p:spPr bwMode="auto">
            <a:xfrm>
              <a:off x="1299" y="2290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33829" name="Oval 36"/>
            <p:cNvSpPr>
              <a:spLocks/>
            </p:cNvSpPr>
            <p:nvPr/>
          </p:nvSpPr>
          <p:spPr bwMode="auto">
            <a:xfrm>
              <a:off x="1056" y="2741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30" name="Rectangle 37"/>
            <p:cNvSpPr>
              <a:spLocks/>
            </p:cNvSpPr>
            <p:nvPr/>
          </p:nvSpPr>
          <p:spPr bwMode="auto">
            <a:xfrm>
              <a:off x="1081" y="2736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33831" name="Line 38"/>
            <p:cNvSpPr>
              <a:spLocks noChangeShapeType="1"/>
            </p:cNvSpPr>
            <p:nvPr/>
          </p:nvSpPr>
          <p:spPr bwMode="auto">
            <a:xfrm flipH="1">
              <a:off x="1193" y="2496"/>
              <a:ext cx="1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39"/>
            <p:cNvSpPr>
              <a:spLocks/>
            </p:cNvSpPr>
            <p:nvPr/>
          </p:nvSpPr>
          <p:spPr bwMode="auto">
            <a:xfrm>
              <a:off x="183" y="2928"/>
              <a:ext cx="180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Height 2, </a:t>
              </a:r>
            </a:p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minimum number of nodes</a:t>
              </a:r>
            </a:p>
          </p:txBody>
        </p:sp>
        <p:sp>
          <p:nvSpPr>
            <p:cNvPr id="33833" name="Rectangle 40"/>
            <p:cNvSpPr>
              <a:spLocks/>
            </p:cNvSpPr>
            <p:nvPr/>
          </p:nvSpPr>
          <p:spPr bwMode="auto">
            <a:xfrm>
              <a:off x="183" y="1440"/>
              <a:ext cx="184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Height 2, </a:t>
              </a:r>
            </a:p>
            <a:p>
              <a:pPr marL="39688"/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maximum number of nodes</a:t>
              </a:r>
            </a:p>
          </p:txBody>
        </p:sp>
        <p:sp>
          <p:nvSpPr>
            <p:cNvPr id="33834" name="Rectangle 41"/>
            <p:cNvSpPr>
              <a:spLocks/>
            </p:cNvSpPr>
            <p:nvPr/>
          </p:nvSpPr>
          <p:spPr bwMode="auto">
            <a:xfrm>
              <a:off x="0" y="0"/>
              <a:ext cx="2112" cy="1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35" name="Rectangle 42"/>
            <p:cNvSpPr>
              <a:spLocks/>
            </p:cNvSpPr>
            <p:nvPr/>
          </p:nvSpPr>
          <p:spPr bwMode="auto">
            <a:xfrm>
              <a:off x="0" y="1898"/>
              <a:ext cx="2107" cy="14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0554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Tree with Parent Pointers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B07F794-D865-914F-9D27-C39CB0BF0A71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5102225" cy="44958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In some applications, it is useful to have trees in which nodes can reference their parents</a:t>
            </a:r>
          </a:p>
          <a:p>
            <a:pPr eaLnBrk="1" hangingPunct="1"/>
            <a:endParaRPr lang="en-US">
              <a:latin typeface="Tw Cen MT" charset="0"/>
              <a:ea typeface="MS PGothic" charset="0"/>
            </a:endParaRPr>
          </a:p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Analog of doubly-linked lists</a:t>
            </a:r>
          </a:p>
        </p:txBody>
      </p:sp>
      <p:sp>
        <p:nvSpPr>
          <p:cNvPr id="34820" name="Oval 3"/>
          <p:cNvSpPr>
            <a:spLocks/>
          </p:cNvSpPr>
          <p:nvPr/>
        </p:nvSpPr>
        <p:spPr bwMode="auto">
          <a:xfrm>
            <a:off x="6757988" y="2746375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1" name="Oval 4"/>
          <p:cNvSpPr>
            <a:spLocks/>
          </p:cNvSpPr>
          <p:nvPr/>
        </p:nvSpPr>
        <p:spPr bwMode="auto">
          <a:xfrm>
            <a:off x="6310313" y="32305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2" name="Oval 5"/>
          <p:cNvSpPr>
            <a:spLocks/>
          </p:cNvSpPr>
          <p:nvPr/>
        </p:nvSpPr>
        <p:spPr bwMode="auto">
          <a:xfrm>
            <a:off x="7212013" y="32305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3" name="Oval 6"/>
          <p:cNvSpPr>
            <a:spLocks/>
          </p:cNvSpPr>
          <p:nvPr/>
        </p:nvSpPr>
        <p:spPr bwMode="auto">
          <a:xfrm>
            <a:off x="5959475" y="4008438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4" name="Oval 7"/>
          <p:cNvSpPr>
            <a:spLocks/>
          </p:cNvSpPr>
          <p:nvPr/>
        </p:nvSpPr>
        <p:spPr bwMode="auto">
          <a:xfrm>
            <a:off x="6510338" y="40084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 flipH="1">
            <a:off x="6559550" y="29876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7059613" y="29876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H="1">
            <a:off x="6110288" y="35687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6510338" y="3568700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Rectangle 12"/>
          <p:cNvSpPr>
            <a:spLocks/>
          </p:cNvSpPr>
          <p:nvPr/>
        </p:nvSpPr>
        <p:spPr bwMode="auto">
          <a:xfrm>
            <a:off x="6781800" y="27051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34830" name="Rectangle 13"/>
          <p:cNvSpPr>
            <a:spLocks/>
          </p:cNvSpPr>
          <p:nvPr/>
        </p:nvSpPr>
        <p:spPr bwMode="auto">
          <a:xfrm>
            <a:off x="6324600" y="32162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</a:t>
            </a:r>
          </a:p>
        </p:txBody>
      </p:sp>
      <p:sp>
        <p:nvSpPr>
          <p:cNvPr id="34831" name="Rectangle 14"/>
          <p:cNvSpPr>
            <a:spLocks/>
          </p:cNvSpPr>
          <p:nvPr/>
        </p:nvSpPr>
        <p:spPr bwMode="auto">
          <a:xfrm>
            <a:off x="5995988" y="4006850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34832" name="Rectangle 15"/>
          <p:cNvSpPr>
            <a:spLocks/>
          </p:cNvSpPr>
          <p:nvPr/>
        </p:nvSpPr>
        <p:spPr bwMode="auto">
          <a:xfrm>
            <a:off x="6553200" y="40005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  <p:sp>
        <p:nvSpPr>
          <p:cNvPr id="34833" name="Rectangle 16"/>
          <p:cNvSpPr>
            <a:spLocks/>
          </p:cNvSpPr>
          <p:nvPr/>
        </p:nvSpPr>
        <p:spPr bwMode="auto">
          <a:xfrm>
            <a:off x="7239000" y="32162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34834" name="AutoShape 17"/>
          <p:cNvSpPr>
            <a:spLocks/>
          </p:cNvSpPr>
          <p:nvPr/>
        </p:nvSpPr>
        <p:spPr bwMode="auto">
          <a:xfrm>
            <a:off x="5924550" y="3390900"/>
            <a:ext cx="400050" cy="685800"/>
          </a:xfrm>
          <a:custGeom>
            <a:avLst/>
            <a:gdLst>
              <a:gd name="T0" fmla="*/ 2147483647 w 19982"/>
              <a:gd name="T1" fmla="*/ 2147483647 h 21600"/>
              <a:gd name="T2" fmla="*/ 2147483647 w 19982"/>
              <a:gd name="T3" fmla="*/ 2147483647 h 21600"/>
              <a:gd name="T4" fmla="*/ 2147483647 w 19982"/>
              <a:gd name="T5" fmla="*/ 0 h 21600"/>
              <a:gd name="T6" fmla="*/ 0 60000 65536"/>
              <a:gd name="T7" fmla="*/ 0 60000 65536"/>
              <a:gd name="T8" fmla="*/ 0 60000 65536"/>
              <a:gd name="T9" fmla="*/ 0 w 19982"/>
              <a:gd name="T10" fmla="*/ 0 h 21600"/>
              <a:gd name="T11" fmla="*/ 19982 w 199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2" h="21600">
                <a:moveTo>
                  <a:pt x="4735" y="21600"/>
                </a:moveTo>
                <a:cubicBezTo>
                  <a:pt x="1558" y="17400"/>
                  <a:pt x="-1618" y="13200"/>
                  <a:pt x="923" y="9600"/>
                </a:cubicBezTo>
                <a:cubicBezTo>
                  <a:pt x="3464" y="6000"/>
                  <a:pt x="11723" y="3000"/>
                  <a:pt x="19982" y="0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5" name="AutoShape 18"/>
          <p:cNvSpPr>
            <a:spLocks/>
          </p:cNvSpPr>
          <p:nvPr/>
        </p:nvSpPr>
        <p:spPr bwMode="auto">
          <a:xfrm>
            <a:off x="6299200" y="2781300"/>
            <a:ext cx="482600" cy="457200"/>
          </a:xfrm>
          <a:custGeom>
            <a:avLst/>
            <a:gdLst>
              <a:gd name="T0" fmla="*/ 2147483647 w 19999"/>
              <a:gd name="T1" fmla="*/ 2147483647 h 21600"/>
              <a:gd name="T2" fmla="*/ 2147483647 w 19999"/>
              <a:gd name="T3" fmla="*/ 2147483647 h 21600"/>
              <a:gd name="T4" fmla="*/ 2147483647 w 19999"/>
              <a:gd name="T5" fmla="*/ 0 h 21600"/>
              <a:gd name="T6" fmla="*/ 0 60000 65536"/>
              <a:gd name="T7" fmla="*/ 0 60000 65536"/>
              <a:gd name="T8" fmla="*/ 0 60000 65536"/>
              <a:gd name="T9" fmla="*/ 0 w 19999"/>
              <a:gd name="T10" fmla="*/ 0 h 21600"/>
              <a:gd name="T11" fmla="*/ 19999 w 199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99" h="21600">
                <a:moveTo>
                  <a:pt x="4194" y="21600"/>
                </a:moveTo>
                <a:cubicBezTo>
                  <a:pt x="1297" y="16200"/>
                  <a:pt x="-1601" y="10800"/>
                  <a:pt x="1033" y="7200"/>
                </a:cubicBezTo>
                <a:cubicBezTo>
                  <a:pt x="3667" y="3600"/>
                  <a:pt x="11833" y="1800"/>
                  <a:pt x="19999" y="0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6" name="AutoShape 19"/>
          <p:cNvSpPr>
            <a:spLocks/>
          </p:cNvSpPr>
          <p:nvPr/>
        </p:nvSpPr>
        <p:spPr bwMode="auto">
          <a:xfrm>
            <a:off x="6629400" y="3467100"/>
            <a:ext cx="307975" cy="609600"/>
          </a:xfrm>
          <a:custGeom>
            <a:avLst/>
            <a:gdLst>
              <a:gd name="T0" fmla="*/ 2147483647 w 20227"/>
              <a:gd name="T1" fmla="*/ 2147483647 h 21600"/>
              <a:gd name="T2" fmla="*/ 2147483647 w 20227"/>
              <a:gd name="T3" fmla="*/ 2147483647 h 21600"/>
              <a:gd name="T4" fmla="*/ 0 w 20227"/>
              <a:gd name="T5" fmla="*/ 0 h 21600"/>
              <a:gd name="T6" fmla="*/ 0 60000 65536"/>
              <a:gd name="T7" fmla="*/ 0 60000 65536"/>
              <a:gd name="T8" fmla="*/ 0 60000 65536"/>
              <a:gd name="T9" fmla="*/ 0 w 20227"/>
              <a:gd name="T10" fmla="*/ 0 h 21600"/>
              <a:gd name="T11" fmla="*/ 20227 w 202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27" h="21600">
                <a:moveTo>
                  <a:pt x="9969" y="21600"/>
                </a:moveTo>
                <a:cubicBezTo>
                  <a:pt x="15785" y="18000"/>
                  <a:pt x="21600" y="14400"/>
                  <a:pt x="19938" y="10800"/>
                </a:cubicBezTo>
                <a:cubicBezTo>
                  <a:pt x="18277" y="7200"/>
                  <a:pt x="9138" y="360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AutoShape 20"/>
          <p:cNvSpPr>
            <a:spLocks/>
          </p:cNvSpPr>
          <p:nvPr/>
        </p:nvSpPr>
        <p:spPr bwMode="auto">
          <a:xfrm>
            <a:off x="7086600" y="2781300"/>
            <a:ext cx="417513" cy="457200"/>
          </a:xfrm>
          <a:custGeom>
            <a:avLst/>
            <a:gdLst>
              <a:gd name="T0" fmla="*/ 2147483647 w 20296"/>
              <a:gd name="T1" fmla="*/ 2147483647 h 21600"/>
              <a:gd name="T2" fmla="*/ 2147483647 w 20296"/>
              <a:gd name="T3" fmla="*/ 2147483647 h 21600"/>
              <a:gd name="T4" fmla="*/ 0 w 20296"/>
              <a:gd name="T5" fmla="*/ 0 h 21600"/>
              <a:gd name="T6" fmla="*/ 0 60000 65536"/>
              <a:gd name="T7" fmla="*/ 0 60000 65536"/>
              <a:gd name="T8" fmla="*/ 0 60000 65536"/>
              <a:gd name="T9" fmla="*/ 0 w 20296"/>
              <a:gd name="T10" fmla="*/ 0 h 21600"/>
              <a:gd name="T11" fmla="*/ 20296 w 202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96" h="21600">
                <a:moveTo>
                  <a:pt x="18514" y="21600"/>
                </a:moveTo>
                <a:cubicBezTo>
                  <a:pt x="20057" y="16200"/>
                  <a:pt x="21600" y="10800"/>
                  <a:pt x="18514" y="7200"/>
                </a:cubicBezTo>
                <a:cubicBezTo>
                  <a:pt x="15429" y="3600"/>
                  <a:pt x="7714" y="180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6629400" y="21717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3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Things to Think About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E2299E9-2957-3948-AAA5-249CA5D88340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571625"/>
            <a:ext cx="4772025" cy="4495800"/>
          </a:xfrm>
        </p:spPr>
        <p:txBody>
          <a:bodyPr rIns="132080">
            <a:normAutofit lnSpcReduction="1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latin typeface="Tw Cen MT" charset="0"/>
                <a:ea typeface="MS PGothic" charset="0"/>
              </a:rPr>
              <a:t>What if we want to </a:t>
            </a:r>
            <a:r>
              <a:rPr lang="en-US" i="1" dirty="0">
                <a:latin typeface="Tw Cen MT" charset="0"/>
                <a:ea typeface="MS PGothic" charset="0"/>
              </a:rPr>
              <a:t>delete</a:t>
            </a:r>
            <a:r>
              <a:rPr lang="en-US" dirty="0">
                <a:latin typeface="Tw Cen MT" charset="0"/>
                <a:ea typeface="MS PGothic" charset="0"/>
              </a:rPr>
              <a:t> data from a BST?</a:t>
            </a:r>
          </a:p>
          <a:p>
            <a:pPr eaLnBrk="1" hangingPunct="1">
              <a:defRPr/>
            </a:pPr>
            <a:endParaRPr lang="en-US" dirty="0">
              <a:latin typeface="Tw Cen MT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latin typeface="Tw Cen MT" charset="0"/>
                <a:ea typeface="MS PGothic" charset="0"/>
              </a:rPr>
              <a:t>A BST works great as long as it’s </a:t>
            </a:r>
            <a:r>
              <a:rPr lang="en-US" i="1" dirty="0">
                <a:latin typeface="Tw Cen MT" charset="0"/>
                <a:ea typeface="MS PGothic" charset="0"/>
              </a:rPr>
              <a:t>balanced</a:t>
            </a:r>
          </a:p>
          <a:p>
            <a:pPr marL="455613" lvl="1" indent="0" eaLnBrk="1" hangingPunct="1">
              <a:buFont typeface="Wingdings 2" charset="0"/>
              <a:buNone/>
              <a:defRPr/>
            </a:pPr>
            <a:r>
              <a:rPr lang="en-US" sz="2800" dirty="0">
                <a:latin typeface="Tw Cen MT" charset="0"/>
                <a:ea typeface="MS PGothic" charset="0"/>
              </a:rPr>
              <a:t>How can we keep it balanced?  </a:t>
            </a:r>
            <a:r>
              <a:rPr lang="en-US" sz="2800" i="1" dirty="0">
                <a:solidFill>
                  <a:srgbClr val="C00000"/>
                </a:solidFill>
                <a:latin typeface="Tw Cen MT" charset="0"/>
                <a:ea typeface="MS PGothic" charset="0"/>
              </a:rPr>
              <a:t>This turns out to be hard enough to motivate us to create other kinds of trees</a:t>
            </a:r>
            <a:endParaRPr lang="en-US" sz="1800" i="1" dirty="0">
              <a:solidFill>
                <a:srgbClr val="C00000"/>
              </a:solidFill>
              <a:latin typeface="Tw Cen MT" charset="0"/>
              <a:ea typeface="MS PGothic" charset="0"/>
            </a:endParaRP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6343650" y="2219325"/>
            <a:ext cx="609600" cy="304800"/>
            <a:chOff x="0" y="0"/>
            <a:chExt cx="384" cy="192"/>
          </a:xfrm>
        </p:grpSpPr>
        <p:sp>
          <p:nvSpPr>
            <p:cNvPr id="35869" name="AutoShape 4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70" name="Rectangle 5"/>
            <p:cNvSpPr>
              <a:spLocks/>
            </p:cNvSpPr>
            <p:nvPr/>
          </p:nvSpPr>
          <p:spPr bwMode="auto">
            <a:xfrm>
              <a:off x="69" y="4"/>
              <a:ext cx="2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jan</a:t>
              </a:r>
            </a:p>
          </p:txBody>
        </p:sp>
      </p:grp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5734050" y="2905125"/>
            <a:ext cx="609600" cy="304800"/>
            <a:chOff x="0" y="0"/>
            <a:chExt cx="384" cy="192"/>
          </a:xfrm>
        </p:grpSpPr>
        <p:sp>
          <p:nvSpPr>
            <p:cNvPr id="35867" name="AutoShape 7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8" name="Rectangle 8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feb</a:t>
              </a:r>
            </a:p>
          </p:txBody>
        </p:sp>
      </p:grpSp>
      <p:grpSp>
        <p:nvGrpSpPr>
          <p:cNvPr id="35846" name="Group 9"/>
          <p:cNvGrpSpPr>
            <a:grpSpLocks/>
          </p:cNvGrpSpPr>
          <p:nvPr/>
        </p:nvGrpSpPr>
        <p:grpSpPr bwMode="auto">
          <a:xfrm>
            <a:off x="6953250" y="2905125"/>
            <a:ext cx="609600" cy="304800"/>
            <a:chOff x="0" y="0"/>
            <a:chExt cx="384" cy="192"/>
          </a:xfrm>
        </p:grpSpPr>
        <p:sp>
          <p:nvSpPr>
            <p:cNvPr id="35865" name="AutoShape 10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6" name="Rectangle 11"/>
            <p:cNvSpPr>
              <a:spLocks/>
            </p:cNvSpPr>
            <p:nvPr/>
          </p:nvSpPr>
          <p:spPr bwMode="auto">
            <a:xfrm>
              <a:off x="48" y="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mar</a:t>
              </a:r>
            </a:p>
          </p:txBody>
        </p:sp>
      </p:grp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5124450" y="3667125"/>
            <a:ext cx="609600" cy="304800"/>
            <a:chOff x="0" y="0"/>
            <a:chExt cx="384" cy="192"/>
          </a:xfrm>
        </p:grpSpPr>
        <p:sp>
          <p:nvSpPr>
            <p:cNvPr id="35863" name="AutoShape 13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4" name="Rectangle 14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apr</a:t>
              </a:r>
            </a:p>
          </p:txBody>
        </p:sp>
      </p:grpSp>
      <p:grpSp>
        <p:nvGrpSpPr>
          <p:cNvPr id="35848" name="Group 15"/>
          <p:cNvGrpSpPr>
            <a:grpSpLocks/>
          </p:cNvGrpSpPr>
          <p:nvPr/>
        </p:nvGrpSpPr>
        <p:grpSpPr bwMode="auto">
          <a:xfrm>
            <a:off x="7562850" y="3667125"/>
            <a:ext cx="609600" cy="304800"/>
            <a:chOff x="0" y="0"/>
            <a:chExt cx="384" cy="192"/>
          </a:xfrm>
        </p:grpSpPr>
        <p:sp>
          <p:nvSpPr>
            <p:cNvPr id="35861" name="AutoShape 16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2" name="Rectangle 17"/>
            <p:cNvSpPr>
              <a:spLocks/>
            </p:cNvSpPr>
            <p:nvPr/>
          </p:nvSpPr>
          <p:spPr bwMode="auto">
            <a:xfrm>
              <a:off x="37" y="4"/>
              <a:ext cx="30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may</a:t>
              </a:r>
            </a:p>
          </p:txBody>
        </p:sp>
      </p:grpSp>
      <p:grpSp>
        <p:nvGrpSpPr>
          <p:cNvPr id="35849" name="Group 18"/>
          <p:cNvGrpSpPr>
            <a:grpSpLocks/>
          </p:cNvGrpSpPr>
          <p:nvPr/>
        </p:nvGrpSpPr>
        <p:grpSpPr bwMode="auto">
          <a:xfrm>
            <a:off x="6496050" y="3667125"/>
            <a:ext cx="609600" cy="304800"/>
            <a:chOff x="0" y="0"/>
            <a:chExt cx="384" cy="192"/>
          </a:xfrm>
        </p:grpSpPr>
        <p:sp>
          <p:nvSpPr>
            <p:cNvPr id="35859" name="AutoShape 19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0" name="Rectangle 20"/>
            <p:cNvSpPr>
              <a:spLocks/>
            </p:cNvSpPr>
            <p:nvPr/>
          </p:nvSpPr>
          <p:spPr bwMode="auto">
            <a:xfrm>
              <a:off x="65" y="4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jun</a:t>
              </a:r>
            </a:p>
          </p:txBody>
        </p:sp>
      </p:grpSp>
      <p:grpSp>
        <p:nvGrpSpPr>
          <p:cNvPr id="35850" name="Group 21"/>
          <p:cNvGrpSpPr>
            <a:grpSpLocks/>
          </p:cNvGrpSpPr>
          <p:nvPr/>
        </p:nvGrpSpPr>
        <p:grpSpPr bwMode="auto">
          <a:xfrm>
            <a:off x="6038850" y="4429125"/>
            <a:ext cx="609600" cy="304800"/>
            <a:chOff x="0" y="0"/>
            <a:chExt cx="384" cy="192"/>
          </a:xfrm>
        </p:grpSpPr>
        <p:sp>
          <p:nvSpPr>
            <p:cNvPr id="35857" name="AutoShape 22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8" name="Rectangle 23"/>
            <p:cNvSpPr>
              <a:spLocks/>
            </p:cNvSpPr>
            <p:nvPr/>
          </p:nvSpPr>
          <p:spPr bwMode="auto">
            <a:xfrm>
              <a:off x="80" y="4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jul</a:t>
              </a:r>
            </a:p>
          </p:txBody>
        </p:sp>
      </p:grpSp>
      <p:sp>
        <p:nvSpPr>
          <p:cNvPr id="35851" name="AutoShape 24"/>
          <p:cNvSpPr>
            <a:spLocks/>
          </p:cNvSpPr>
          <p:nvPr/>
        </p:nvSpPr>
        <p:spPr bwMode="auto">
          <a:xfrm flipH="1">
            <a:off x="60388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2" name="AutoShape 25"/>
          <p:cNvSpPr>
            <a:spLocks/>
          </p:cNvSpPr>
          <p:nvPr/>
        </p:nvSpPr>
        <p:spPr bwMode="auto">
          <a:xfrm>
            <a:off x="66484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3" name="AutoShape 26"/>
          <p:cNvSpPr>
            <a:spLocks/>
          </p:cNvSpPr>
          <p:nvPr/>
        </p:nvSpPr>
        <p:spPr bwMode="auto">
          <a:xfrm flipH="1">
            <a:off x="54292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AutoShape 27"/>
          <p:cNvSpPr>
            <a:spLocks/>
          </p:cNvSpPr>
          <p:nvPr/>
        </p:nvSpPr>
        <p:spPr bwMode="auto">
          <a:xfrm>
            <a:off x="72580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5" name="AutoShape 28"/>
          <p:cNvSpPr>
            <a:spLocks/>
          </p:cNvSpPr>
          <p:nvPr/>
        </p:nvSpPr>
        <p:spPr bwMode="auto">
          <a:xfrm flipH="1">
            <a:off x="6800850" y="3209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6" name="AutoShape 29"/>
          <p:cNvSpPr>
            <a:spLocks/>
          </p:cNvSpPr>
          <p:nvPr/>
        </p:nvSpPr>
        <p:spPr bwMode="auto">
          <a:xfrm flipH="1">
            <a:off x="6343650" y="3971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7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Abstract Data Type (ADT)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DAB0D6-4216-4136-878A-17972DF79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  <a:ln/>
        </p:spPr>
        <p:txBody>
          <a:bodyPr rIns="13208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 Abstract Data Type, or ADT</a:t>
            </a:r>
            <a:r>
              <a:rPr lang="en-US" sz="2400" dirty="0" smtClean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</a:t>
            </a:r>
            <a:r>
              <a:rPr lang="en-US" sz="2400" dirty="0" smtClean="0"/>
              <a:t> type (set of values together with operations on them), where: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state in some fashion what the operations do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may give constraints on the operations, such as how much they cost (how much time or space they must take)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915251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 ADTs to help describe and implement many important data structures </a:t>
            </a:r>
            <a:r>
              <a:rPr lang="en-US" dirty="0" smtClean="0"/>
              <a:t>used </a:t>
            </a:r>
            <a:r>
              <a:rPr lang="en-US" dirty="0"/>
              <a:t>in computer </a:t>
            </a:r>
            <a:r>
              <a:rPr lang="en-US" dirty="0" smtClean="0"/>
              <a:t>science, e.g.: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set, bag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tree, binary tree, BST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list or sequence, stack, queue         graph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map, 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Suffix Trees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309A800-7320-CA42-93D0-0F11070C6C2D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787400" y="1524000"/>
            <a:ext cx="75692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/>
          <a:lstStyle/>
          <a:p>
            <a:pPr marL="203200" indent="-203200">
              <a:buClr>
                <a:srgbClr val="003DCC"/>
              </a:buClr>
              <a:buSzPct val="125000"/>
              <a:buFont typeface="Arial" charset="0"/>
              <a:buChar char="•"/>
            </a:pPr>
            <a:r>
              <a:rPr lang="en-US">
                <a:solidFill>
                  <a:srgbClr val="003DCC"/>
                </a:solidFill>
                <a:latin typeface="Arial" charset="0"/>
                <a:cs typeface="Arial" charset="0"/>
                <a:sym typeface="Arial" charset="0"/>
              </a:rPr>
              <a:t>Given a string s, a suffix tree for s is a tree such that</a:t>
            </a:r>
          </a:p>
          <a:p>
            <a:pPr marL="203200" indent="-203200"/>
            <a:endParaRPr lang="en-US" sz="2000">
              <a:solidFill>
                <a:srgbClr val="003DCC"/>
              </a:solidFill>
              <a:latin typeface="Arial" charset="0"/>
              <a:cs typeface="Arial" charset="0"/>
              <a:sym typeface="Arial" charset="0"/>
            </a:endParaRPr>
          </a:p>
          <a:p>
            <a:pPr marL="203200" indent="-203200">
              <a:spcBef>
                <a:spcPts val="100"/>
              </a:spcBef>
              <a:buClr>
                <a:srgbClr val="3F691E"/>
              </a:buClr>
              <a:buSzPct val="125000"/>
              <a:buFont typeface="Arial" charset="0"/>
              <a:buChar char="•"/>
            </a:pPr>
            <a:r>
              <a:rPr lang="en-US" sz="2000">
                <a:solidFill>
                  <a:srgbClr val="3F691E"/>
                </a:solidFill>
                <a:latin typeface="Arial" charset="0"/>
                <a:cs typeface="Arial" charset="0"/>
                <a:sym typeface="Arial" charset="0"/>
              </a:rPr>
              <a:t>each edge has a unique label, which is a nonnull substring of s</a:t>
            </a:r>
          </a:p>
          <a:p>
            <a:pPr marL="203200" indent="-203200">
              <a:spcBef>
                <a:spcPts val="700"/>
              </a:spcBef>
              <a:buClr>
                <a:srgbClr val="3F691E"/>
              </a:buClr>
              <a:buSzPct val="125000"/>
              <a:buFont typeface="Arial" charset="0"/>
              <a:buChar char="•"/>
            </a:pPr>
            <a:r>
              <a:rPr lang="en-US" sz="2000">
                <a:solidFill>
                  <a:srgbClr val="3F691E"/>
                </a:solidFill>
                <a:latin typeface="Arial" charset="0"/>
                <a:cs typeface="Arial" charset="0"/>
                <a:sym typeface="Arial" charset="0"/>
              </a:rPr>
              <a:t>any two edges out of the same node have labels beginning with different characters</a:t>
            </a:r>
          </a:p>
          <a:p>
            <a:pPr marL="203200" indent="-203200">
              <a:spcBef>
                <a:spcPts val="700"/>
              </a:spcBef>
              <a:buClr>
                <a:srgbClr val="3F691E"/>
              </a:buClr>
              <a:buSzPct val="125000"/>
              <a:buFont typeface="Arial" charset="0"/>
              <a:buChar char="•"/>
            </a:pPr>
            <a:r>
              <a:rPr lang="en-US" sz="2000">
                <a:solidFill>
                  <a:srgbClr val="3F691E"/>
                </a:solidFill>
                <a:latin typeface="Arial" charset="0"/>
                <a:cs typeface="Arial" charset="0"/>
                <a:sym typeface="Arial" charset="0"/>
              </a:rPr>
              <a:t>the labels along any path from the root to a leaf concatenate together to give a suffix of s</a:t>
            </a:r>
          </a:p>
          <a:p>
            <a:pPr marL="203200" indent="-203200">
              <a:spcBef>
                <a:spcPts val="700"/>
              </a:spcBef>
              <a:buClr>
                <a:srgbClr val="3F691E"/>
              </a:buClr>
              <a:buSzPct val="125000"/>
              <a:buFont typeface="Arial" charset="0"/>
              <a:buChar char="•"/>
            </a:pPr>
            <a:r>
              <a:rPr lang="en-US" sz="2000">
                <a:solidFill>
                  <a:srgbClr val="3F691E"/>
                </a:solidFill>
                <a:latin typeface="Arial" charset="0"/>
                <a:cs typeface="Arial" charset="0"/>
                <a:sym typeface="Arial" charset="0"/>
              </a:rPr>
              <a:t>all suffixes are represented by some path</a:t>
            </a:r>
          </a:p>
          <a:p>
            <a:pPr marL="203200" indent="-203200">
              <a:spcBef>
                <a:spcPts val="700"/>
              </a:spcBef>
              <a:buClr>
                <a:srgbClr val="3F691E"/>
              </a:buClr>
              <a:buSzPct val="125000"/>
              <a:buFont typeface="Arial" charset="0"/>
              <a:buChar char="•"/>
            </a:pPr>
            <a:r>
              <a:rPr lang="en-US" sz="2000">
                <a:solidFill>
                  <a:srgbClr val="3F691E"/>
                </a:solidFill>
                <a:latin typeface="Arial" charset="0"/>
                <a:cs typeface="Arial" charset="0"/>
                <a:sym typeface="Arial" charset="0"/>
              </a:rPr>
              <a:t>the leaf of the path is labeled with the index of the first character of the suffix in s</a:t>
            </a:r>
          </a:p>
          <a:p>
            <a:pPr marL="203200" indent="-203200">
              <a:spcBef>
                <a:spcPts val="700"/>
              </a:spcBef>
              <a:buClr>
                <a:srgbClr val="003DCC"/>
              </a:buClr>
              <a:buSzPct val="125000"/>
              <a:buFont typeface="Arial" charset="0"/>
              <a:buChar char="•"/>
            </a:pPr>
            <a:endParaRPr lang="en-US" sz="2000">
              <a:solidFill>
                <a:srgbClr val="003DCC"/>
              </a:solidFill>
              <a:latin typeface="Arial" charset="0"/>
              <a:cs typeface="Arial" charset="0"/>
              <a:sym typeface="Arial" charset="0"/>
            </a:endParaRPr>
          </a:p>
          <a:p>
            <a:pPr marL="203200" indent="-203200">
              <a:spcBef>
                <a:spcPts val="700"/>
              </a:spcBef>
              <a:buClr>
                <a:srgbClr val="003DCC"/>
              </a:buClr>
              <a:buSzPct val="125000"/>
              <a:buFont typeface="Arial" charset="0"/>
              <a:buChar char="•"/>
            </a:pPr>
            <a:r>
              <a:rPr lang="en-US">
                <a:solidFill>
                  <a:srgbClr val="003DCC"/>
                </a:solidFill>
                <a:latin typeface="Arial" charset="0"/>
                <a:cs typeface="Arial" charset="0"/>
                <a:sym typeface="Arial" charset="0"/>
              </a:rPr>
              <a:t>Suffix trees can be constructed in linear time</a:t>
            </a:r>
          </a:p>
        </p:txBody>
      </p:sp>
    </p:spTree>
    <p:extLst>
      <p:ext uri="{BB962C8B-B14F-4D97-AF65-F5344CB8AC3E}">
        <p14:creationId xmlns:p14="http://schemas.microsoft.com/office/powerpoint/2010/main" val="3536148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Suffix Trees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B67B761-BB3C-7346-B669-A1D594A66EDB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891" name="Oval 2"/>
          <p:cNvSpPr>
            <a:spLocks/>
          </p:cNvSpPr>
          <p:nvPr/>
        </p:nvSpPr>
        <p:spPr bwMode="auto">
          <a:xfrm>
            <a:off x="5486400" y="18669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2" name="Oval 3"/>
          <p:cNvSpPr>
            <a:spLocks/>
          </p:cNvSpPr>
          <p:nvPr/>
        </p:nvSpPr>
        <p:spPr bwMode="auto">
          <a:xfrm>
            <a:off x="1943100" y="29972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3" name="Oval 4"/>
          <p:cNvSpPr>
            <a:spLocks/>
          </p:cNvSpPr>
          <p:nvPr/>
        </p:nvSpPr>
        <p:spPr bwMode="auto">
          <a:xfrm>
            <a:off x="7251700" y="29972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4" name="Oval 5"/>
          <p:cNvSpPr>
            <a:spLocks/>
          </p:cNvSpPr>
          <p:nvPr/>
        </p:nvSpPr>
        <p:spPr bwMode="auto">
          <a:xfrm>
            <a:off x="3416300" y="29972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5" name="Oval 6"/>
          <p:cNvSpPr>
            <a:spLocks/>
          </p:cNvSpPr>
          <p:nvPr/>
        </p:nvSpPr>
        <p:spPr bwMode="auto">
          <a:xfrm>
            <a:off x="8470900" y="29972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6" name="Oval 7"/>
          <p:cNvSpPr>
            <a:spLocks/>
          </p:cNvSpPr>
          <p:nvPr/>
        </p:nvSpPr>
        <p:spPr bwMode="auto">
          <a:xfrm>
            <a:off x="4813300" y="29972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7" name="Oval 8"/>
          <p:cNvSpPr>
            <a:spLocks/>
          </p:cNvSpPr>
          <p:nvPr/>
        </p:nvSpPr>
        <p:spPr bwMode="auto">
          <a:xfrm>
            <a:off x="4699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5524500" y="1930400"/>
            <a:ext cx="3009900" cy="11303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>
            <a:off x="5562600" y="1930400"/>
            <a:ext cx="546100" cy="11303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1"/>
          <p:cNvSpPr>
            <a:spLocks noChangeShapeType="1"/>
          </p:cNvSpPr>
          <p:nvPr/>
        </p:nvSpPr>
        <p:spPr bwMode="auto">
          <a:xfrm flipH="1">
            <a:off x="2006600" y="1943100"/>
            <a:ext cx="3543300" cy="1128713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2"/>
          <p:cNvSpPr>
            <a:spLocks noChangeShapeType="1"/>
          </p:cNvSpPr>
          <p:nvPr/>
        </p:nvSpPr>
        <p:spPr bwMode="auto">
          <a:xfrm flipH="1">
            <a:off x="3479800" y="1943100"/>
            <a:ext cx="2082800" cy="1104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>
            <a:off x="5537200" y="1930400"/>
            <a:ext cx="1778000" cy="11303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4"/>
          <p:cNvSpPr>
            <a:spLocks noChangeShapeType="1"/>
          </p:cNvSpPr>
          <p:nvPr/>
        </p:nvSpPr>
        <p:spPr bwMode="auto">
          <a:xfrm flipH="1">
            <a:off x="4876800" y="1930400"/>
            <a:ext cx="684213" cy="11303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Rectangle 15"/>
          <p:cNvSpPr>
            <a:spLocks/>
          </p:cNvSpPr>
          <p:nvPr/>
        </p:nvSpPr>
        <p:spPr bwMode="auto">
          <a:xfrm>
            <a:off x="3556000" y="22098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</a:t>
            </a:r>
          </a:p>
        </p:txBody>
      </p:sp>
      <p:sp>
        <p:nvSpPr>
          <p:cNvPr id="37905" name="Rectangle 16"/>
          <p:cNvSpPr>
            <a:spLocks/>
          </p:cNvSpPr>
          <p:nvPr/>
        </p:nvSpPr>
        <p:spPr bwMode="auto">
          <a:xfrm>
            <a:off x="6997700" y="2197100"/>
            <a:ext cx="1250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cadabra$</a:t>
            </a:r>
          </a:p>
        </p:txBody>
      </p:sp>
      <p:sp>
        <p:nvSpPr>
          <p:cNvPr id="37906" name="Rectangle 17"/>
          <p:cNvSpPr>
            <a:spLocks/>
          </p:cNvSpPr>
          <p:nvPr/>
        </p:nvSpPr>
        <p:spPr bwMode="auto">
          <a:xfrm>
            <a:off x="4343400" y="5207000"/>
            <a:ext cx="30813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200" b="1">
                <a:solidFill>
                  <a:srgbClr val="002D99"/>
                </a:solidFill>
                <a:latin typeface="Courier New" charset="0"/>
                <a:cs typeface="Courier New" charset="0"/>
                <a:sym typeface="Courier New" charset="0"/>
              </a:rPr>
              <a:t>abracadabra$</a:t>
            </a:r>
          </a:p>
        </p:txBody>
      </p:sp>
      <p:sp>
        <p:nvSpPr>
          <p:cNvPr id="37907" name="Rectangle 18"/>
          <p:cNvSpPr>
            <a:spLocks/>
          </p:cNvSpPr>
          <p:nvPr/>
        </p:nvSpPr>
        <p:spPr bwMode="auto">
          <a:xfrm>
            <a:off x="5143500" y="2476500"/>
            <a:ext cx="565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bra</a:t>
            </a:r>
          </a:p>
        </p:txBody>
      </p:sp>
      <p:sp>
        <p:nvSpPr>
          <p:cNvPr id="37908" name="Oval 19"/>
          <p:cNvSpPr>
            <a:spLocks/>
          </p:cNvSpPr>
          <p:nvPr/>
        </p:nvSpPr>
        <p:spPr bwMode="auto">
          <a:xfrm>
            <a:off x="6032500" y="29972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9" name="Oval 20"/>
          <p:cNvSpPr>
            <a:spLocks/>
          </p:cNvSpPr>
          <p:nvPr/>
        </p:nvSpPr>
        <p:spPr bwMode="auto">
          <a:xfrm>
            <a:off x="14605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10" name="Oval 21"/>
          <p:cNvSpPr>
            <a:spLocks/>
          </p:cNvSpPr>
          <p:nvPr/>
        </p:nvSpPr>
        <p:spPr bwMode="auto">
          <a:xfrm>
            <a:off x="24511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11" name="Line 22"/>
          <p:cNvSpPr>
            <a:spLocks noChangeShapeType="1"/>
          </p:cNvSpPr>
          <p:nvPr/>
        </p:nvSpPr>
        <p:spPr bwMode="auto">
          <a:xfrm>
            <a:off x="2017713" y="3086100"/>
            <a:ext cx="509587" cy="11938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3"/>
          <p:cNvSpPr>
            <a:spLocks noChangeShapeType="1"/>
          </p:cNvSpPr>
          <p:nvPr/>
        </p:nvSpPr>
        <p:spPr bwMode="auto">
          <a:xfrm>
            <a:off x="2019300" y="3060700"/>
            <a:ext cx="1485900" cy="1231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4"/>
          <p:cNvSpPr>
            <a:spLocks noChangeShapeType="1"/>
          </p:cNvSpPr>
          <p:nvPr/>
        </p:nvSpPr>
        <p:spPr bwMode="auto">
          <a:xfrm flipH="1">
            <a:off x="546100" y="3073400"/>
            <a:ext cx="1460500" cy="11938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Oval 25"/>
          <p:cNvSpPr>
            <a:spLocks/>
          </p:cNvSpPr>
          <p:nvPr/>
        </p:nvSpPr>
        <p:spPr bwMode="auto">
          <a:xfrm>
            <a:off x="34417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15" name="Line 26"/>
          <p:cNvSpPr>
            <a:spLocks noChangeShapeType="1"/>
          </p:cNvSpPr>
          <p:nvPr/>
        </p:nvSpPr>
        <p:spPr bwMode="auto">
          <a:xfrm flipH="1">
            <a:off x="1536700" y="3060700"/>
            <a:ext cx="469900" cy="1231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Oval 27"/>
          <p:cNvSpPr>
            <a:spLocks/>
          </p:cNvSpPr>
          <p:nvPr/>
        </p:nvSpPr>
        <p:spPr bwMode="auto">
          <a:xfrm>
            <a:off x="45212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17" name="Oval 28"/>
          <p:cNvSpPr>
            <a:spLocks/>
          </p:cNvSpPr>
          <p:nvPr/>
        </p:nvSpPr>
        <p:spPr bwMode="auto">
          <a:xfrm>
            <a:off x="51435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18" name="Line 29"/>
          <p:cNvSpPr>
            <a:spLocks noChangeShapeType="1"/>
          </p:cNvSpPr>
          <p:nvPr/>
        </p:nvSpPr>
        <p:spPr bwMode="auto">
          <a:xfrm>
            <a:off x="4887913" y="3086100"/>
            <a:ext cx="331787" cy="11938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30"/>
          <p:cNvSpPr>
            <a:spLocks noChangeShapeType="1"/>
          </p:cNvSpPr>
          <p:nvPr/>
        </p:nvSpPr>
        <p:spPr bwMode="auto">
          <a:xfrm flipH="1">
            <a:off x="4584700" y="3060700"/>
            <a:ext cx="292100" cy="12573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Oval 31"/>
          <p:cNvSpPr>
            <a:spLocks/>
          </p:cNvSpPr>
          <p:nvPr/>
        </p:nvSpPr>
        <p:spPr bwMode="auto">
          <a:xfrm>
            <a:off x="69596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21" name="Oval 32"/>
          <p:cNvSpPr>
            <a:spLocks/>
          </p:cNvSpPr>
          <p:nvPr/>
        </p:nvSpPr>
        <p:spPr bwMode="auto">
          <a:xfrm>
            <a:off x="7581900" y="4216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22" name="Line 33"/>
          <p:cNvSpPr>
            <a:spLocks noChangeShapeType="1"/>
          </p:cNvSpPr>
          <p:nvPr/>
        </p:nvSpPr>
        <p:spPr bwMode="auto">
          <a:xfrm>
            <a:off x="7327900" y="3086100"/>
            <a:ext cx="330200" cy="11938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4"/>
          <p:cNvSpPr>
            <a:spLocks noChangeShapeType="1"/>
          </p:cNvSpPr>
          <p:nvPr/>
        </p:nvSpPr>
        <p:spPr bwMode="auto">
          <a:xfrm flipH="1">
            <a:off x="7023100" y="3060700"/>
            <a:ext cx="292100" cy="12573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Oval 35"/>
          <p:cNvSpPr>
            <a:spLocks/>
          </p:cNvSpPr>
          <p:nvPr/>
        </p:nvSpPr>
        <p:spPr bwMode="auto">
          <a:xfrm>
            <a:off x="1993900" y="54229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25" name="Oval 36"/>
          <p:cNvSpPr>
            <a:spLocks/>
          </p:cNvSpPr>
          <p:nvPr/>
        </p:nvSpPr>
        <p:spPr bwMode="auto">
          <a:xfrm>
            <a:off x="2819400" y="54229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26" name="Line 37"/>
          <p:cNvSpPr>
            <a:spLocks noChangeShapeType="1"/>
          </p:cNvSpPr>
          <p:nvPr/>
        </p:nvSpPr>
        <p:spPr bwMode="auto">
          <a:xfrm>
            <a:off x="2527300" y="4267200"/>
            <a:ext cx="381000" cy="12065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8"/>
          <p:cNvSpPr>
            <a:spLocks noChangeShapeType="1"/>
          </p:cNvSpPr>
          <p:nvPr/>
        </p:nvSpPr>
        <p:spPr bwMode="auto">
          <a:xfrm flipH="1">
            <a:off x="2070100" y="4305300"/>
            <a:ext cx="442913" cy="11684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Rectangle 39"/>
          <p:cNvSpPr>
            <a:spLocks/>
          </p:cNvSpPr>
          <p:nvPr/>
        </p:nvSpPr>
        <p:spPr bwMode="auto">
          <a:xfrm>
            <a:off x="6159500" y="2476500"/>
            <a:ext cx="428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ra</a:t>
            </a:r>
          </a:p>
        </p:txBody>
      </p:sp>
      <p:sp>
        <p:nvSpPr>
          <p:cNvPr id="37929" name="Rectangle 40"/>
          <p:cNvSpPr>
            <a:spLocks/>
          </p:cNvSpPr>
          <p:nvPr/>
        </p:nvSpPr>
        <p:spPr bwMode="auto">
          <a:xfrm>
            <a:off x="5029200" y="3517900"/>
            <a:ext cx="1250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cadabra$</a:t>
            </a:r>
          </a:p>
        </p:txBody>
      </p:sp>
      <p:sp>
        <p:nvSpPr>
          <p:cNvPr id="37930" name="Rectangle 41"/>
          <p:cNvSpPr>
            <a:spLocks/>
          </p:cNvSpPr>
          <p:nvPr/>
        </p:nvSpPr>
        <p:spPr bwMode="auto">
          <a:xfrm>
            <a:off x="5740400" y="27686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</a:t>
            </a:r>
          </a:p>
        </p:txBody>
      </p:sp>
      <p:sp>
        <p:nvSpPr>
          <p:cNvPr id="37931" name="Rectangle 42"/>
          <p:cNvSpPr>
            <a:spLocks/>
          </p:cNvSpPr>
          <p:nvPr/>
        </p:nvSpPr>
        <p:spPr bwMode="auto">
          <a:xfrm>
            <a:off x="3733800" y="2794000"/>
            <a:ext cx="977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dabra$</a:t>
            </a:r>
          </a:p>
        </p:txBody>
      </p:sp>
      <p:sp>
        <p:nvSpPr>
          <p:cNvPr id="37932" name="Rectangle 43"/>
          <p:cNvSpPr>
            <a:spLocks/>
          </p:cNvSpPr>
          <p:nvPr/>
        </p:nvSpPr>
        <p:spPr bwMode="auto">
          <a:xfrm>
            <a:off x="2717800" y="4737100"/>
            <a:ext cx="1250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cadabra$</a:t>
            </a:r>
          </a:p>
        </p:txBody>
      </p:sp>
      <p:sp>
        <p:nvSpPr>
          <p:cNvPr id="37933" name="Rectangle 44"/>
          <p:cNvSpPr>
            <a:spLocks/>
          </p:cNvSpPr>
          <p:nvPr/>
        </p:nvSpPr>
        <p:spPr bwMode="auto">
          <a:xfrm>
            <a:off x="2743200" y="3429000"/>
            <a:ext cx="1250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cadabra$</a:t>
            </a:r>
          </a:p>
        </p:txBody>
      </p:sp>
      <p:sp>
        <p:nvSpPr>
          <p:cNvPr id="37934" name="Rectangle 45"/>
          <p:cNvSpPr>
            <a:spLocks/>
          </p:cNvSpPr>
          <p:nvPr/>
        </p:nvSpPr>
        <p:spPr bwMode="auto">
          <a:xfrm>
            <a:off x="7454900" y="3492500"/>
            <a:ext cx="1250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cadabra$</a:t>
            </a:r>
          </a:p>
        </p:txBody>
      </p:sp>
      <p:sp>
        <p:nvSpPr>
          <p:cNvPr id="37935" name="Rectangle 46"/>
          <p:cNvSpPr>
            <a:spLocks/>
          </p:cNvSpPr>
          <p:nvPr/>
        </p:nvSpPr>
        <p:spPr bwMode="auto">
          <a:xfrm>
            <a:off x="330200" y="3429000"/>
            <a:ext cx="977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dabra$</a:t>
            </a:r>
          </a:p>
        </p:txBody>
      </p:sp>
      <p:sp>
        <p:nvSpPr>
          <p:cNvPr id="37936" name="Rectangle 47"/>
          <p:cNvSpPr>
            <a:spLocks/>
          </p:cNvSpPr>
          <p:nvPr/>
        </p:nvSpPr>
        <p:spPr bwMode="auto">
          <a:xfrm>
            <a:off x="1981200" y="47371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</a:t>
            </a:r>
          </a:p>
        </p:txBody>
      </p:sp>
      <p:sp>
        <p:nvSpPr>
          <p:cNvPr id="37937" name="Rectangle 48"/>
          <p:cNvSpPr>
            <a:spLocks/>
          </p:cNvSpPr>
          <p:nvPr/>
        </p:nvSpPr>
        <p:spPr bwMode="auto">
          <a:xfrm>
            <a:off x="4445000" y="35179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</a:t>
            </a:r>
          </a:p>
        </p:txBody>
      </p:sp>
      <p:sp>
        <p:nvSpPr>
          <p:cNvPr id="37938" name="Rectangle 49"/>
          <p:cNvSpPr>
            <a:spLocks/>
          </p:cNvSpPr>
          <p:nvPr/>
        </p:nvSpPr>
        <p:spPr bwMode="auto">
          <a:xfrm>
            <a:off x="6883400" y="35179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</a:t>
            </a:r>
          </a:p>
        </p:txBody>
      </p:sp>
      <p:sp>
        <p:nvSpPr>
          <p:cNvPr id="37939" name="Rectangle 50"/>
          <p:cNvSpPr>
            <a:spLocks/>
          </p:cNvSpPr>
          <p:nvPr/>
        </p:nvSpPr>
        <p:spPr bwMode="auto">
          <a:xfrm>
            <a:off x="1346200" y="38354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</a:t>
            </a:r>
          </a:p>
        </p:txBody>
      </p:sp>
      <p:sp>
        <p:nvSpPr>
          <p:cNvPr id="37940" name="Rectangle 51"/>
          <p:cNvSpPr>
            <a:spLocks/>
          </p:cNvSpPr>
          <p:nvPr/>
        </p:nvSpPr>
        <p:spPr bwMode="auto">
          <a:xfrm>
            <a:off x="2413000" y="3835400"/>
            <a:ext cx="565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bra</a:t>
            </a:r>
          </a:p>
        </p:txBody>
      </p:sp>
    </p:spTree>
    <p:extLst>
      <p:ext uri="{BB962C8B-B14F-4D97-AF65-F5344CB8AC3E}">
        <p14:creationId xmlns:p14="http://schemas.microsoft.com/office/powerpoint/2010/main" val="3988685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Suffix Trees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8753AAA-A062-6740-9ECE-D4633833ACA8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7772400" cy="1790700"/>
          </a:xfrm>
        </p:spPr>
        <p:txBody>
          <a:bodyPr rIns="132080"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Useful in string matching algorithms (e.g., longest common substring of 2 strings)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Most algorithms linear time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Used in genomics (human genome is ~4GB)</a:t>
            </a:r>
          </a:p>
        </p:txBody>
      </p:sp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378200"/>
            <a:ext cx="6477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97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Huffman Trees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7845984-9122-F145-B99B-FD384F58DBB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939" name="Oval 2"/>
          <p:cNvSpPr>
            <a:spLocks/>
          </p:cNvSpPr>
          <p:nvPr/>
        </p:nvSpPr>
        <p:spPr bwMode="auto">
          <a:xfrm>
            <a:off x="2971800" y="18669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0" name="Oval 3"/>
          <p:cNvSpPr>
            <a:spLocks/>
          </p:cNvSpPr>
          <p:nvPr/>
        </p:nvSpPr>
        <p:spPr bwMode="auto">
          <a:xfrm>
            <a:off x="1981200" y="27813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1" name="Oval 4"/>
          <p:cNvSpPr>
            <a:spLocks/>
          </p:cNvSpPr>
          <p:nvPr/>
        </p:nvSpPr>
        <p:spPr bwMode="auto">
          <a:xfrm>
            <a:off x="3594100" y="2311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2" name="Oval 5"/>
          <p:cNvSpPr>
            <a:spLocks/>
          </p:cNvSpPr>
          <p:nvPr/>
        </p:nvSpPr>
        <p:spPr bwMode="auto">
          <a:xfrm>
            <a:off x="2298700" y="2311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3" name="Oval 6"/>
          <p:cNvSpPr>
            <a:spLocks/>
          </p:cNvSpPr>
          <p:nvPr/>
        </p:nvSpPr>
        <p:spPr bwMode="auto">
          <a:xfrm>
            <a:off x="2590800" y="27813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4" name="Oval 7"/>
          <p:cNvSpPr>
            <a:spLocks/>
          </p:cNvSpPr>
          <p:nvPr/>
        </p:nvSpPr>
        <p:spPr bwMode="auto">
          <a:xfrm>
            <a:off x="3924300" y="27813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5" name="Oval 8"/>
          <p:cNvSpPr>
            <a:spLocks/>
          </p:cNvSpPr>
          <p:nvPr/>
        </p:nvSpPr>
        <p:spPr bwMode="auto">
          <a:xfrm>
            <a:off x="3289300" y="27813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 flipH="1">
            <a:off x="3352800" y="2387600"/>
            <a:ext cx="317500" cy="469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3657600" y="2387600"/>
            <a:ext cx="355600" cy="469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 flipH="1">
            <a:off x="2362200" y="1943100"/>
            <a:ext cx="685800" cy="4445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2374900" y="2374900"/>
            <a:ext cx="292100" cy="469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3048000" y="1943100"/>
            <a:ext cx="609600" cy="4318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flipH="1">
            <a:off x="2044700" y="2387600"/>
            <a:ext cx="317500" cy="4572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Oval 15"/>
          <p:cNvSpPr>
            <a:spLocks/>
          </p:cNvSpPr>
          <p:nvPr/>
        </p:nvSpPr>
        <p:spPr bwMode="auto">
          <a:xfrm>
            <a:off x="6096000" y="19685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3" name="Oval 16"/>
          <p:cNvSpPr>
            <a:spLocks/>
          </p:cNvSpPr>
          <p:nvPr/>
        </p:nvSpPr>
        <p:spPr bwMode="auto">
          <a:xfrm>
            <a:off x="6400800" y="33655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4" name="Oval 17"/>
          <p:cNvSpPr>
            <a:spLocks/>
          </p:cNvSpPr>
          <p:nvPr/>
        </p:nvSpPr>
        <p:spPr bwMode="auto">
          <a:xfrm>
            <a:off x="6400800" y="2438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5" name="Oval 18"/>
          <p:cNvSpPr>
            <a:spLocks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6" name="Oval 19"/>
          <p:cNvSpPr>
            <a:spLocks/>
          </p:cNvSpPr>
          <p:nvPr/>
        </p:nvSpPr>
        <p:spPr bwMode="auto">
          <a:xfrm>
            <a:off x="7073900" y="33655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7" name="Oval 20"/>
          <p:cNvSpPr>
            <a:spLocks/>
          </p:cNvSpPr>
          <p:nvPr/>
        </p:nvSpPr>
        <p:spPr bwMode="auto">
          <a:xfrm>
            <a:off x="6731000" y="29083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8" name="Oval 21"/>
          <p:cNvSpPr>
            <a:spLocks/>
          </p:cNvSpPr>
          <p:nvPr/>
        </p:nvSpPr>
        <p:spPr bwMode="auto">
          <a:xfrm>
            <a:off x="6096000" y="2908300"/>
            <a:ext cx="152400" cy="152400"/>
          </a:xfrm>
          <a:prstGeom prst="ellipse">
            <a:avLst/>
          </a:prstGeom>
          <a:solidFill>
            <a:srgbClr val="0E00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6159500" y="2514600"/>
            <a:ext cx="317500" cy="469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>
            <a:off x="6464300" y="2514600"/>
            <a:ext cx="355600" cy="4699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5867400" y="2044700"/>
            <a:ext cx="292100" cy="4572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5"/>
          <p:cNvSpPr>
            <a:spLocks noChangeShapeType="1"/>
          </p:cNvSpPr>
          <p:nvPr/>
        </p:nvSpPr>
        <p:spPr bwMode="auto">
          <a:xfrm>
            <a:off x="6807200" y="2971800"/>
            <a:ext cx="342900" cy="4826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>
            <a:off x="6172200" y="2044700"/>
            <a:ext cx="292100" cy="4445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7"/>
          <p:cNvSpPr>
            <a:spLocks noChangeShapeType="1"/>
          </p:cNvSpPr>
          <p:nvPr/>
        </p:nvSpPr>
        <p:spPr bwMode="auto">
          <a:xfrm flipH="1">
            <a:off x="6489700" y="2984500"/>
            <a:ext cx="317500" cy="45720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Rectangle 28"/>
          <p:cNvSpPr>
            <a:spLocks/>
          </p:cNvSpPr>
          <p:nvPr/>
        </p:nvSpPr>
        <p:spPr bwMode="auto">
          <a:xfrm>
            <a:off x="6386513" y="2921000"/>
            <a:ext cx="293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</a:t>
            </a:r>
          </a:p>
        </p:txBody>
      </p:sp>
      <p:sp>
        <p:nvSpPr>
          <p:cNvPr id="39966" name="Rectangle 29"/>
          <p:cNvSpPr>
            <a:spLocks/>
          </p:cNvSpPr>
          <p:nvPr/>
        </p:nvSpPr>
        <p:spPr bwMode="auto">
          <a:xfrm>
            <a:off x="1917700" y="23876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</a:t>
            </a:r>
          </a:p>
        </p:txBody>
      </p:sp>
      <p:sp>
        <p:nvSpPr>
          <p:cNvPr id="39967" name="Rectangle 30"/>
          <p:cNvSpPr>
            <a:spLocks/>
          </p:cNvSpPr>
          <p:nvPr/>
        </p:nvSpPr>
        <p:spPr bwMode="auto">
          <a:xfrm>
            <a:off x="2476500" y="18669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</a:t>
            </a:r>
          </a:p>
        </p:txBody>
      </p:sp>
      <p:sp>
        <p:nvSpPr>
          <p:cNvPr id="39968" name="Rectangle 31"/>
          <p:cNvSpPr>
            <a:spLocks/>
          </p:cNvSpPr>
          <p:nvPr/>
        </p:nvSpPr>
        <p:spPr bwMode="auto">
          <a:xfrm>
            <a:off x="5740400" y="19939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</a:t>
            </a:r>
          </a:p>
        </p:txBody>
      </p:sp>
      <p:sp>
        <p:nvSpPr>
          <p:cNvPr id="39969" name="Rectangle 32"/>
          <p:cNvSpPr>
            <a:spLocks/>
          </p:cNvSpPr>
          <p:nvPr/>
        </p:nvSpPr>
        <p:spPr bwMode="auto">
          <a:xfrm>
            <a:off x="3213100" y="23876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</a:t>
            </a:r>
          </a:p>
        </p:txBody>
      </p:sp>
      <p:sp>
        <p:nvSpPr>
          <p:cNvPr id="39970" name="Rectangle 33"/>
          <p:cNvSpPr>
            <a:spLocks/>
          </p:cNvSpPr>
          <p:nvPr/>
        </p:nvSpPr>
        <p:spPr bwMode="auto">
          <a:xfrm>
            <a:off x="6070600" y="24511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</a:t>
            </a:r>
          </a:p>
        </p:txBody>
      </p:sp>
      <p:sp>
        <p:nvSpPr>
          <p:cNvPr id="39971" name="Rectangle 34"/>
          <p:cNvSpPr>
            <a:spLocks/>
          </p:cNvSpPr>
          <p:nvPr/>
        </p:nvSpPr>
        <p:spPr bwMode="auto">
          <a:xfrm>
            <a:off x="6273800" y="19939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</p:txBody>
      </p:sp>
      <p:sp>
        <p:nvSpPr>
          <p:cNvPr id="39972" name="Rectangle 35"/>
          <p:cNvSpPr>
            <a:spLocks/>
          </p:cNvSpPr>
          <p:nvPr/>
        </p:nvSpPr>
        <p:spPr bwMode="auto">
          <a:xfrm>
            <a:off x="3302000" y="18669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</p:txBody>
      </p:sp>
      <p:sp>
        <p:nvSpPr>
          <p:cNvPr id="39973" name="Rectangle 36"/>
          <p:cNvSpPr>
            <a:spLocks/>
          </p:cNvSpPr>
          <p:nvPr/>
        </p:nvSpPr>
        <p:spPr bwMode="auto">
          <a:xfrm>
            <a:off x="2489200" y="23876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</p:txBody>
      </p:sp>
      <p:sp>
        <p:nvSpPr>
          <p:cNvPr id="39974" name="Rectangle 37"/>
          <p:cNvSpPr>
            <a:spLocks/>
          </p:cNvSpPr>
          <p:nvPr/>
        </p:nvSpPr>
        <p:spPr bwMode="auto">
          <a:xfrm>
            <a:off x="3810000" y="23876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</p:txBody>
      </p:sp>
      <p:sp>
        <p:nvSpPr>
          <p:cNvPr id="39975" name="Rectangle 38"/>
          <p:cNvSpPr>
            <a:spLocks/>
          </p:cNvSpPr>
          <p:nvPr/>
        </p:nvSpPr>
        <p:spPr bwMode="auto">
          <a:xfrm>
            <a:off x="6896100" y="29210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</p:txBody>
      </p:sp>
      <p:sp>
        <p:nvSpPr>
          <p:cNvPr id="39976" name="Rectangle 39"/>
          <p:cNvSpPr>
            <a:spLocks/>
          </p:cNvSpPr>
          <p:nvPr/>
        </p:nvSpPr>
        <p:spPr bwMode="auto">
          <a:xfrm>
            <a:off x="6565900" y="24511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</p:txBody>
      </p:sp>
      <p:sp>
        <p:nvSpPr>
          <p:cNvPr id="39977" name="Rectangle 40"/>
          <p:cNvSpPr>
            <a:spLocks/>
          </p:cNvSpPr>
          <p:nvPr/>
        </p:nvSpPr>
        <p:spPr bwMode="auto">
          <a:xfrm>
            <a:off x="6997700" y="34798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</a:t>
            </a:r>
          </a:p>
        </p:txBody>
      </p:sp>
      <p:sp>
        <p:nvSpPr>
          <p:cNvPr id="39978" name="Rectangle 41"/>
          <p:cNvSpPr>
            <a:spLocks/>
          </p:cNvSpPr>
          <p:nvPr/>
        </p:nvSpPr>
        <p:spPr bwMode="auto">
          <a:xfrm>
            <a:off x="5715000" y="25781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e</a:t>
            </a:r>
          </a:p>
        </p:txBody>
      </p:sp>
      <p:sp>
        <p:nvSpPr>
          <p:cNvPr id="39979" name="Rectangle 42"/>
          <p:cNvSpPr>
            <a:spLocks/>
          </p:cNvSpPr>
          <p:nvPr/>
        </p:nvSpPr>
        <p:spPr bwMode="auto">
          <a:xfrm>
            <a:off x="6324600" y="34798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</a:t>
            </a:r>
          </a:p>
        </p:txBody>
      </p:sp>
      <p:sp>
        <p:nvSpPr>
          <p:cNvPr id="39980" name="Rectangle 43"/>
          <p:cNvSpPr>
            <a:spLocks/>
          </p:cNvSpPr>
          <p:nvPr/>
        </p:nvSpPr>
        <p:spPr bwMode="auto">
          <a:xfrm>
            <a:off x="1905000" y="29210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e</a:t>
            </a:r>
          </a:p>
        </p:txBody>
      </p:sp>
      <p:sp>
        <p:nvSpPr>
          <p:cNvPr id="39981" name="Rectangle 44"/>
          <p:cNvSpPr>
            <a:spLocks/>
          </p:cNvSpPr>
          <p:nvPr/>
        </p:nvSpPr>
        <p:spPr bwMode="auto">
          <a:xfrm>
            <a:off x="6019800" y="30353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</a:t>
            </a:r>
          </a:p>
        </p:txBody>
      </p:sp>
      <p:sp>
        <p:nvSpPr>
          <p:cNvPr id="39982" name="Rectangle 45"/>
          <p:cNvSpPr>
            <a:spLocks/>
          </p:cNvSpPr>
          <p:nvPr/>
        </p:nvSpPr>
        <p:spPr bwMode="auto">
          <a:xfrm>
            <a:off x="3848100" y="29210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</a:t>
            </a:r>
          </a:p>
        </p:txBody>
      </p:sp>
      <p:sp>
        <p:nvSpPr>
          <p:cNvPr id="39983" name="Rectangle 46"/>
          <p:cNvSpPr>
            <a:spLocks/>
          </p:cNvSpPr>
          <p:nvPr/>
        </p:nvSpPr>
        <p:spPr bwMode="auto">
          <a:xfrm>
            <a:off x="2489200" y="29210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</a:t>
            </a:r>
          </a:p>
        </p:txBody>
      </p:sp>
      <p:sp>
        <p:nvSpPr>
          <p:cNvPr id="39984" name="Rectangle 47"/>
          <p:cNvSpPr>
            <a:spLocks/>
          </p:cNvSpPr>
          <p:nvPr/>
        </p:nvSpPr>
        <p:spPr bwMode="auto">
          <a:xfrm>
            <a:off x="3200400" y="2921000"/>
            <a:ext cx="29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</a:t>
            </a:r>
          </a:p>
        </p:txBody>
      </p:sp>
      <p:sp>
        <p:nvSpPr>
          <p:cNvPr id="39985" name="Rectangle 48"/>
          <p:cNvSpPr>
            <a:spLocks/>
          </p:cNvSpPr>
          <p:nvPr/>
        </p:nvSpPr>
        <p:spPr bwMode="auto">
          <a:xfrm>
            <a:off x="3136900" y="3263900"/>
            <a:ext cx="428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40</a:t>
            </a:r>
          </a:p>
        </p:txBody>
      </p:sp>
      <p:sp>
        <p:nvSpPr>
          <p:cNvPr id="39986" name="Rectangle 49"/>
          <p:cNvSpPr>
            <a:spLocks/>
          </p:cNvSpPr>
          <p:nvPr/>
        </p:nvSpPr>
        <p:spPr bwMode="auto">
          <a:xfrm>
            <a:off x="2425700" y="3263900"/>
            <a:ext cx="428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63</a:t>
            </a:r>
          </a:p>
        </p:txBody>
      </p:sp>
      <p:sp>
        <p:nvSpPr>
          <p:cNvPr id="39987" name="Rectangle 50"/>
          <p:cNvSpPr>
            <a:spLocks/>
          </p:cNvSpPr>
          <p:nvPr/>
        </p:nvSpPr>
        <p:spPr bwMode="auto">
          <a:xfrm>
            <a:off x="3784600" y="3263900"/>
            <a:ext cx="428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26</a:t>
            </a:r>
          </a:p>
        </p:txBody>
      </p:sp>
      <p:sp>
        <p:nvSpPr>
          <p:cNvPr id="39988" name="Rectangle 51"/>
          <p:cNvSpPr>
            <a:spLocks/>
          </p:cNvSpPr>
          <p:nvPr/>
        </p:nvSpPr>
        <p:spPr bwMode="auto">
          <a:xfrm>
            <a:off x="1778000" y="3263900"/>
            <a:ext cx="565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197</a:t>
            </a:r>
          </a:p>
        </p:txBody>
      </p:sp>
      <p:sp>
        <p:nvSpPr>
          <p:cNvPr id="39989" name="Rectangle 52"/>
          <p:cNvSpPr>
            <a:spLocks/>
          </p:cNvSpPr>
          <p:nvPr/>
        </p:nvSpPr>
        <p:spPr bwMode="auto">
          <a:xfrm>
            <a:off x="1790700" y="4165600"/>
            <a:ext cx="4953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Fixed length encoding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197*2 + 63*2 + 40*2 + 26*2 = 652</a:t>
            </a:r>
          </a:p>
          <a:p>
            <a:pPr marL="39688"/>
            <a:endParaRPr lang="en-US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9688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Huffman encoding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197*1 + 63*2 + 40*3 + 26*3 = 521</a:t>
            </a:r>
          </a:p>
        </p:txBody>
      </p:sp>
    </p:spTree>
    <p:extLst>
      <p:ext uri="{BB962C8B-B14F-4D97-AF65-F5344CB8AC3E}">
        <p14:creationId xmlns:p14="http://schemas.microsoft.com/office/powerpoint/2010/main" val="4203372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Huffman Compression of “Ulysses”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0D20BC9-4F00-4D4F-94BB-BAFFA681D0F6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524000"/>
            <a:ext cx="6705600" cy="4716463"/>
          </a:xfrm>
        </p:spPr>
        <p:txBody>
          <a:bodyPr rIns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 '  242125  00100000   3  110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'e'  139496  01100101   3  000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't'   95660  01110100   4  1010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'a'   89651  01100001   4  1000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'o'   88884  01101111   4  0111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'n'   78465  01101110   4  0101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</a:t>
            </a:r>
            <a:r>
              <a:rPr lang="en-US" sz="20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   76505  01101001   4  0100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's</a:t>
            </a: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   73186  01110011   4  0011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'h'   68625  01101000   5  11111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'r</a:t>
            </a: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   68320  01110010   5  11110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'l'   52657  01101100   5  10111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'u'   32942  01110101   6  111011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'g'   26201  01100111   6  101101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'f'   25248  01100110   6  101100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'.'   21361  00101110   6  011010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'p'   20661  01110000   6  011001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algn="ctr" eaLnBrk="1" hangingPunct="1"/>
            <a:fld id="{83C79928-A591-1D46-8EB1-22D3BC71696E}" type="slidenum">
              <a:rPr lang="en-US" sz="1400">
                <a:solidFill>
                  <a:schemeClr val="tx1"/>
                </a:solidFill>
                <a:cs typeface="Times New Roman" charset="0"/>
              </a:rPr>
              <a:pPr algn="ctr" eaLnBrk="1" hangingPunct="1"/>
              <a:t>44</a:t>
            </a:fld>
            <a:endParaRPr lang="en-US" sz="1400">
              <a:solidFill>
                <a:schemeClr val="tx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52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Huffman Compression of “Ulysses”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870A9B1-5FBB-C440-AE96-972368DDC922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391400" cy="4716463"/>
          </a:xfrm>
        </p:spPr>
        <p:txBody>
          <a:bodyPr rIns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dirty="0" smtClean="0">
                <a:latin typeface="Monaco" charset="0"/>
                <a:ea typeface="Monaco" charset="0"/>
                <a:cs typeface="Monaco" charset="0"/>
                <a:sym typeface="Monaco" charset="0"/>
              </a:rPr>
              <a:t>.</a:t>
            </a: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..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'7'      68  00110111  15  111010101001111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'/'      58  00101111  15  111010101001110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'X'      19  01011000  16  0110000000100011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'&amp;'       3  00100110  18  011000000010001010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'%'       3  00100101  19  0110000000100010111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'+'       2  00101011  19  0110000000100010110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original size   11904320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compressed size  6822151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Monaco" charset="0"/>
                <a:ea typeface="Monaco" charset="0"/>
                <a:cs typeface="Monaco" charset="0"/>
                <a:sym typeface="Monaco" charset="0"/>
              </a:rPr>
              <a:t>42.7% compression</a:t>
            </a:r>
            <a:endParaRPr lang="en-US" sz="2000" dirty="0">
              <a:latin typeface="Monaco" charset="0"/>
              <a:ea typeface="+mn-ea"/>
              <a:cs typeface="+mn-cs"/>
              <a:sym typeface="Monaco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algn="ctr" eaLnBrk="1" hangingPunct="1"/>
            <a:fld id="{12292654-011D-F74B-A411-E7362A46AB08}" type="slidenum">
              <a:rPr lang="en-US" sz="1400">
                <a:solidFill>
                  <a:schemeClr val="tx1"/>
                </a:solidFill>
                <a:cs typeface="Times New Roman" charset="0"/>
              </a:rPr>
              <a:pPr algn="ctr" eaLnBrk="1" hangingPunct="1"/>
              <a:t>45</a:t>
            </a:fld>
            <a:endParaRPr lang="en-US" sz="1400">
              <a:solidFill>
                <a:schemeClr val="tx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91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BSP Trees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DADEB56-8BD8-794E-89E9-9C0E6A75988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/>
          <a:lstStyle/>
          <a:p>
            <a:pPr eaLnBrk="1" hangingPunct="1"/>
            <a:r>
              <a:rPr lang="en-US" sz="2400" dirty="0">
                <a:latin typeface="Tw Cen MT" charset="0"/>
                <a:ea typeface="MS PGothic" charset="0"/>
              </a:rPr>
              <a:t>BSP = Binary Space Partition (not related to BST!)</a:t>
            </a:r>
          </a:p>
          <a:p>
            <a:pPr eaLnBrk="1" hangingPunct="1">
              <a:spcBef>
                <a:spcPts val="1700"/>
              </a:spcBef>
            </a:pPr>
            <a:r>
              <a:rPr lang="en-US" sz="2400" dirty="0">
                <a:latin typeface="Tw Cen MT" charset="0"/>
                <a:ea typeface="MS PGothic" charset="0"/>
              </a:rPr>
              <a:t>Used to render 3D images composed of </a:t>
            </a:r>
            <a:r>
              <a:rPr lang="en-US" sz="2400" dirty="0" smtClean="0">
                <a:latin typeface="Tw Cen MT" charset="0"/>
                <a:ea typeface="MS PGothic" charset="0"/>
              </a:rPr>
              <a:t>polygons</a:t>
            </a:r>
          </a:p>
          <a:p>
            <a:pPr eaLnBrk="1" hangingPunct="1">
              <a:spcBef>
                <a:spcPts val="1700"/>
              </a:spcBef>
            </a:pPr>
            <a:r>
              <a:rPr lang="en-US" sz="2400" dirty="0" smtClean="0">
                <a:latin typeface="Tw Cen MT" charset="0"/>
                <a:ea typeface="MS PGothic" charset="0"/>
              </a:rPr>
              <a:t>Each </a:t>
            </a:r>
            <a:r>
              <a:rPr lang="en-US" sz="2400" dirty="0">
                <a:latin typeface="Tw Cen MT" charset="0"/>
                <a:ea typeface="MS PGothic" charset="0"/>
              </a:rPr>
              <a:t>node </a:t>
            </a:r>
            <a:r>
              <a:rPr lang="en-US" sz="24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n</a:t>
            </a:r>
            <a:r>
              <a:rPr lang="en-US" sz="2400" dirty="0">
                <a:latin typeface="Tw Cen MT" charset="0"/>
                <a:ea typeface="MS PGothic" charset="0"/>
              </a:rPr>
              <a:t> has one polygon </a:t>
            </a:r>
            <a:r>
              <a:rPr lang="en-US" sz="24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p</a:t>
            </a:r>
            <a:r>
              <a:rPr lang="en-US" sz="2400" dirty="0">
                <a:latin typeface="Tw Cen MT" charset="0"/>
                <a:ea typeface="MS PGothic" charset="0"/>
              </a:rPr>
              <a:t> as data</a:t>
            </a:r>
          </a:p>
          <a:p>
            <a:pPr eaLnBrk="1" hangingPunct="1">
              <a:spcBef>
                <a:spcPts val="1700"/>
              </a:spcBef>
            </a:pPr>
            <a:r>
              <a:rPr lang="en-US" sz="2400" dirty="0">
                <a:latin typeface="Tw Cen MT" charset="0"/>
                <a:ea typeface="MS PGothic" charset="0"/>
              </a:rPr>
              <a:t>Left </a:t>
            </a:r>
            <a:r>
              <a:rPr lang="en-US" sz="2400" dirty="0" err="1">
                <a:latin typeface="Tw Cen MT" charset="0"/>
                <a:ea typeface="MS PGothic" charset="0"/>
              </a:rPr>
              <a:t>subtree</a:t>
            </a:r>
            <a:r>
              <a:rPr lang="en-US" sz="2400" dirty="0">
                <a:latin typeface="Tw Cen MT" charset="0"/>
                <a:ea typeface="MS PGothic" charset="0"/>
              </a:rPr>
              <a:t> of </a:t>
            </a:r>
            <a:r>
              <a:rPr lang="en-US" sz="24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n</a:t>
            </a:r>
            <a:r>
              <a:rPr lang="en-US" sz="2400" dirty="0">
                <a:latin typeface="Tw Cen MT" charset="0"/>
                <a:ea typeface="MS PGothic" charset="0"/>
              </a:rPr>
              <a:t> contains all polygons on one side of </a:t>
            </a:r>
            <a:r>
              <a:rPr lang="en-US" sz="24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p</a:t>
            </a:r>
            <a:endParaRPr lang="en-US" sz="2400" dirty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1700"/>
              </a:spcBef>
            </a:pPr>
            <a:r>
              <a:rPr lang="en-US" sz="2400" dirty="0">
                <a:latin typeface="Tw Cen MT" charset="0"/>
                <a:ea typeface="MS PGothic" charset="0"/>
              </a:rPr>
              <a:t>Right </a:t>
            </a:r>
            <a:r>
              <a:rPr lang="en-US" sz="2400" dirty="0" err="1">
                <a:latin typeface="Tw Cen MT" charset="0"/>
                <a:ea typeface="MS PGothic" charset="0"/>
              </a:rPr>
              <a:t>subtree</a:t>
            </a:r>
            <a:r>
              <a:rPr lang="en-US" sz="2400" dirty="0">
                <a:latin typeface="Tw Cen MT" charset="0"/>
                <a:ea typeface="MS PGothic" charset="0"/>
              </a:rPr>
              <a:t> of </a:t>
            </a:r>
            <a:r>
              <a:rPr lang="en-US" sz="24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n</a:t>
            </a:r>
            <a:r>
              <a:rPr lang="en-US" sz="2400" dirty="0">
                <a:latin typeface="Tw Cen MT" charset="0"/>
                <a:ea typeface="MS PGothic" charset="0"/>
              </a:rPr>
              <a:t> contains all polygons on the other side of </a:t>
            </a:r>
            <a:r>
              <a:rPr lang="en-US" sz="24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p</a:t>
            </a:r>
          </a:p>
          <a:p>
            <a:pPr eaLnBrk="1" hangingPunct="1">
              <a:spcBef>
                <a:spcPts val="1700"/>
              </a:spcBef>
            </a:pPr>
            <a:r>
              <a:rPr lang="en-US" sz="2400" dirty="0">
                <a:latin typeface="Tw Cen MT" charset="0"/>
                <a:ea typeface="MS PGothic" charset="0"/>
              </a:rPr>
              <a:t>Order of traversal determines occlusion (hiding)!</a:t>
            </a:r>
          </a:p>
        </p:txBody>
      </p:sp>
    </p:spTree>
    <p:extLst>
      <p:ext uri="{BB962C8B-B14F-4D97-AF65-F5344CB8AC3E}">
        <p14:creationId xmlns:p14="http://schemas.microsoft.com/office/powerpoint/2010/main" val="1366050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524000"/>
            <a:ext cx="8153400" cy="5334000"/>
          </a:xfrm>
        </p:spPr>
        <p:txBody>
          <a:bodyPr rIns="132080">
            <a:normAutofit/>
          </a:bodyPr>
          <a:lstStyle/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r>
              <a:rPr lang="en-US" sz="2400" dirty="0">
                <a:latin typeface="Tw Cen MT" charset="0"/>
                <a:ea typeface="MS PGothic" charset="0"/>
              </a:rPr>
              <a:t>BSP = Binary Space Partition (not related to BST!)</a:t>
            </a:r>
          </a:p>
          <a:p>
            <a:pPr lvl="1">
              <a:spcBef>
                <a:spcPts val="600"/>
              </a:spcBef>
              <a:buFont typeface="Wingdings" charset="2"/>
              <a:buChar char=""/>
            </a:pPr>
            <a:r>
              <a:rPr lang="en-US" sz="2100" dirty="0">
                <a:latin typeface="Tw Cen MT" charset="0"/>
                <a:ea typeface="MS PGothic" charset="0"/>
              </a:rPr>
              <a:t>Used to render 3D images </a:t>
            </a:r>
            <a:r>
              <a:rPr lang="en-US" sz="1800" dirty="0" smtClean="0">
                <a:latin typeface="Tw Cen MT" charset="0"/>
                <a:ea typeface="MS PGothic" charset="0"/>
              </a:rPr>
              <a:t>of polygons, e.g.</a:t>
            </a:r>
            <a:r>
              <a:rPr lang="en-US" sz="1800" dirty="0">
                <a:latin typeface="Tw Cen MT" charset="0"/>
                <a:ea typeface="MS PGothic" charset="0"/>
              </a:rPr>
              <a:t>, Doom </a:t>
            </a:r>
            <a:r>
              <a:rPr lang="en-US" sz="1800" dirty="0" smtClean="0">
                <a:latin typeface="Tw Cen MT" charset="0"/>
                <a:ea typeface="MS PGothic" charset="0"/>
              </a:rPr>
              <a:t>engine</a:t>
            </a: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endParaRPr lang="en-US" sz="2100" dirty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endParaRPr lang="en-US" sz="2100" dirty="0" smtClean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endParaRPr lang="en-US" sz="2100" dirty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endParaRPr lang="en-US" sz="2100" dirty="0" smtClean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endParaRPr lang="en-US" sz="2100" dirty="0" smtClean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endParaRPr lang="en-US" sz="2100" dirty="0">
              <a:latin typeface="Tw Cen MT" charset="0"/>
              <a:ea typeface="MS PGothic" charset="0"/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"/>
            </a:pPr>
            <a:r>
              <a:rPr lang="en-US" sz="2400" dirty="0" smtClean="0">
                <a:latin typeface="Tw Cen MT" charset="0"/>
                <a:ea typeface="MS PGothic" charset="0"/>
              </a:rPr>
              <a:t>Example: Axis-aligned BSP Tree </a:t>
            </a:r>
          </a:p>
          <a:p>
            <a:pPr lvl="1">
              <a:spcBef>
                <a:spcPts val="600"/>
              </a:spcBef>
              <a:buFont typeface="Wingdings" charset="2"/>
              <a:buChar char=""/>
            </a:pPr>
            <a:r>
              <a:rPr lang="en-US" sz="2100" dirty="0" smtClean="0">
                <a:latin typeface="Tw Cen MT" charset="0"/>
                <a:ea typeface="MS PGothic" charset="0"/>
              </a:rPr>
              <a:t>Each non-leaf node </a:t>
            </a:r>
            <a:r>
              <a:rPr lang="en-US" sz="2100" dirty="0" smtClean="0">
                <a:solidFill>
                  <a:srgbClr val="FF2712"/>
                </a:solidFill>
                <a:latin typeface="Tw Cen MT" charset="0"/>
                <a:ea typeface="MS PGothic" charset="0"/>
              </a:rPr>
              <a:t>n</a:t>
            </a:r>
            <a:r>
              <a:rPr lang="en-US" sz="2100" dirty="0" smtClean="0">
                <a:latin typeface="Tw Cen MT" charset="0"/>
                <a:ea typeface="MS PGothic" charset="0"/>
              </a:rPr>
              <a:t> represents a region &amp; splitting plane </a:t>
            </a:r>
            <a:r>
              <a:rPr lang="en-US" sz="2100" dirty="0" smtClean="0">
                <a:solidFill>
                  <a:srgbClr val="FF2712"/>
                </a:solidFill>
                <a:latin typeface="Tw Cen MT" charset="0"/>
                <a:ea typeface="MS PGothic" charset="0"/>
              </a:rPr>
              <a:t>p</a:t>
            </a:r>
            <a:endParaRPr lang="en-US" sz="2100" dirty="0">
              <a:latin typeface="Tw Cen MT" charset="0"/>
              <a:ea typeface="MS PGothic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"/>
            </a:pPr>
            <a:r>
              <a:rPr lang="en-US" sz="2100" dirty="0">
                <a:latin typeface="Tw Cen MT" charset="0"/>
                <a:ea typeface="MS PGothic" charset="0"/>
              </a:rPr>
              <a:t>Left </a:t>
            </a:r>
            <a:r>
              <a:rPr lang="en-US" sz="2100" dirty="0" err="1">
                <a:latin typeface="Tw Cen MT" charset="0"/>
                <a:ea typeface="MS PGothic" charset="0"/>
              </a:rPr>
              <a:t>subtree</a:t>
            </a:r>
            <a:r>
              <a:rPr lang="en-US" sz="2100" dirty="0">
                <a:latin typeface="Tw Cen MT" charset="0"/>
                <a:ea typeface="MS PGothic" charset="0"/>
              </a:rPr>
              <a:t> of </a:t>
            </a:r>
            <a:r>
              <a:rPr lang="en-US" sz="21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n</a:t>
            </a:r>
            <a:r>
              <a:rPr lang="en-US" sz="2100" dirty="0">
                <a:latin typeface="Tw Cen MT" charset="0"/>
                <a:ea typeface="MS PGothic" charset="0"/>
              </a:rPr>
              <a:t> contains all </a:t>
            </a:r>
            <a:r>
              <a:rPr lang="en-US" sz="2100" dirty="0" smtClean="0">
                <a:latin typeface="Tw Cen MT" charset="0"/>
                <a:ea typeface="MS PGothic" charset="0"/>
              </a:rPr>
              <a:t>sub-regions on </a:t>
            </a:r>
            <a:r>
              <a:rPr lang="en-US" sz="2100" dirty="0">
                <a:latin typeface="Tw Cen MT" charset="0"/>
                <a:ea typeface="MS PGothic" charset="0"/>
              </a:rPr>
              <a:t>one side of </a:t>
            </a:r>
            <a:r>
              <a:rPr lang="en-US" sz="21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p</a:t>
            </a:r>
            <a:endParaRPr lang="en-US" sz="2100" dirty="0">
              <a:latin typeface="Tw Cen MT" charset="0"/>
              <a:ea typeface="MS PGothic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"/>
            </a:pPr>
            <a:r>
              <a:rPr lang="en-US" sz="2100" dirty="0">
                <a:latin typeface="Tw Cen MT" charset="0"/>
                <a:ea typeface="MS PGothic" charset="0"/>
              </a:rPr>
              <a:t>Right </a:t>
            </a:r>
            <a:r>
              <a:rPr lang="en-US" sz="2100" dirty="0" err="1">
                <a:latin typeface="Tw Cen MT" charset="0"/>
                <a:ea typeface="MS PGothic" charset="0"/>
              </a:rPr>
              <a:t>subtree</a:t>
            </a:r>
            <a:r>
              <a:rPr lang="en-US" sz="2100" dirty="0">
                <a:latin typeface="Tw Cen MT" charset="0"/>
                <a:ea typeface="MS PGothic" charset="0"/>
              </a:rPr>
              <a:t> of </a:t>
            </a:r>
            <a:r>
              <a:rPr lang="en-US" sz="21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n</a:t>
            </a:r>
            <a:r>
              <a:rPr lang="en-US" sz="2100" dirty="0">
                <a:latin typeface="Tw Cen MT" charset="0"/>
                <a:ea typeface="MS PGothic" charset="0"/>
              </a:rPr>
              <a:t> contains all </a:t>
            </a:r>
            <a:r>
              <a:rPr lang="en-US" sz="2100" dirty="0" smtClean="0">
                <a:latin typeface="Tw Cen MT" charset="0"/>
                <a:ea typeface="MS PGothic" charset="0"/>
              </a:rPr>
              <a:t>sub-regions on </a:t>
            </a:r>
            <a:r>
              <a:rPr lang="en-US" sz="2100" dirty="0">
                <a:latin typeface="Tw Cen MT" charset="0"/>
                <a:ea typeface="MS PGothic" charset="0"/>
              </a:rPr>
              <a:t>the other side of </a:t>
            </a:r>
            <a:r>
              <a:rPr lang="en-US" sz="2100" dirty="0">
                <a:solidFill>
                  <a:srgbClr val="FF2712"/>
                </a:solidFill>
                <a:latin typeface="Tw Cen MT" charset="0"/>
                <a:ea typeface="MS PGothic" charset="0"/>
              </a:rPr>
              <a:t>p</a:t>
            </a:r>
          </a:p>
          <a:p>
            <a:pPr lvl="1">
              <a:spcBef>
                <a:spcPts val="600"/>
              </a:spcBef>
              <a:buFont typeface="Wingdings" charset="2"/>
              <a:buChar char=""/>
            </a:pPr>
            <a:r>
              <a:rPr lang="en-US" sz="2100" dirty="0" smtClean="0">
                <a:latin typeface="Tw Cen MT" charset="0"/>
                <a:ea typeface="MS PGothic" charset="0"/>
              </a:rPr>
              <a:t>Leaf nodes represent regions with associated data (e.g., geometry)</a:t>
            </a:r>
            <a:endParaRPr lang="en-US" sz="2100" dirty="0">
              <a:latin typeface="Tw Cen MT" charset="0"/>
              <a:ea typeface="MS PGothic" charset="0"/>
            </a:endParaRP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w Cen MT" charset="0"/>
                <a:ea typeface="MS PGothic" charset="0"/>
              </a:rPr>
              <a:t>BSP </a:t>
            </a:r>
            <a:r>
              <a:rPr lang="en-US" dirty="0" smtClean="0">
                <a:latin typeface="Tw Cen MT" charset="0"/>
                <a:ea typeface="MS PGothic" charset="0"/>
              </a:rPr>
              <a:t>Trees (c.f. k-d trees)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DADEB56-8BD8-794E-89E9-9C0E6A75988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47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2362200"/>
            <a:ext cx="4724400" cy="2438400"/>
            <a:chOff x="4953000" y="2286000"/>
            <a:chExt cx="4724400" cy="2438400"/>
          </a:xfrm>
        </p:grpSpPr>
        <p:pic>
          <p:nvPicPr>
            <p:cNvPr id="2" name="Picture 1" descr="BS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286000"/>
              <a:ext cx="3943350" cy="22235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05400" y="4447401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www.bogotobogo.com</a:t>
              </a:r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/Games/</a:t>
              </a:r>
              <a:r>
                <a:rPr lang="en-US" sz="1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spatialdatastructure.php</a:t>
              </a:r>
              <a:endPara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125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>
                <a:latin typeface="Tw Cen MT" charset="0"/>
                <a:ea typeface="MS PGothic" charset="0"/>
              </a:rPr>
              <a:t>Tree Summary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5D326D4-E019-0644-9F4B-7720D44D600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>
                <a:ea typeface="+mn-ea"/>
                <a:cs typeface="+mn-cs"/>
              </a:rPr>
              <a:t>A </a:t>
            </a:r>
            <a:r>
              <a:rPr lang="en-US" i="1">
                <a:ea typeface="+mn-ea"/>
                <a:cs typeface="+mn-cs"/>
              </a:rPr>
              <a:t>tree</a:t>
            </a:r>
            <a:r>
              <a:rPr lang="en-US">
                <a:ea typeface="+mn-ea"/>
                <a:cs typeface="+mn-cs"/>
              </a:rPr>
              <a:t> is a recursive data structure</a:t>
            </a:r>
          </a:p>
          <a:p>
            <a:pPr marL="728663" lvl="1" indent="-274320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>
                <a:ea typeface="+mn-ea"/>
                <a:cs typeface="+mn-cs"/>
              </a:rPr>
              <a:t>Each cell has 0 or more successors (</a:t>
            </a:r>
            <a:r>
              <a:rPr lang="en-US" i="1">
                <a:ea typeface="+mn-ea"/>
                <a:cs typeface="+mn-cs"/>
              </a:rPr>
              <a:t>children</a:t>
            </a:r>
            <a:r>
              <a:rPr lang="en-US">
                <a:ea typeface="+mn-ea"/>
                <a:cs typeface="+mn-cs"/>
              </a:rPr>
              <a:t>)</a:t>
            </a:r>
          </a:p>
          <a:p>
            <a:pPr marL="728663" lvl="1" indent="-274320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>
                <a:ea typeface="+mn-ea"/>
                <a:cs typeface="+mn-cs"/>
              </a:rPr>
              <a:t>Each cell except the </a:t>
            </a:r>
            <a:r>
              <a:rPr lang="en-US" i="1">
                <a:ea typeface="+mn-ea"/>
                <a:cs typeface="+mn-cs"/>
              </a:rPr>
              <a:t>root</a:t>
            </a:r>
            <a:r>
              <a:rPr lang="en-US">
                <a:ea typeface="+mn-ea"/>
                <a:cs typeface="+mn-cs"/>
              </a:rPr>
              <a:t> has at exactly one predecessor (</a:t>
            </a:r>
            <a:r>
              <a:rPr lang="en-US" i="1">
                <a:ea typeface="+mn-ea"/>
                <a:cs typeface="+mn-cs"/>
              </a:rPr>
              <a:t>parent</a:t>
            </a:r>
            <a:r>
              <a:rPr lang="en-US">
                <a:ea typeface="+mn-ea"/>
                <a:cs typeface="+mn-cs"/>
              </a:rPr>
              <a:t>)</a:t>
            </a:r>
          </a:p>
          <a:p>
            <a:pPr marL="728663" lvl="1" indent="-274320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>
                <a:ea typeface="+mn-ea"/>
                <a:cs typeface="+mn-cs"/>
              </a:rPr>
              <a:t>All cells are reachable from the </a:t>
            </a:r>
            <a:r>
              <a:rPr lang="en-US" i="1">
                <a:ea typeface="+mn-ea"/>
                <a:cs typeface="+mn-cs"/>
              </a:rPr>
              <a:t>root</a:t>
            </a:r>
          </a:p>
          <a:p>
            <a:pPr marL="728663" lvl="1" indent="-274320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>
                <a:ea typeface="+mn-ea"/>
                <a:cs typeface="+mn-cs"/>
              </a:rPr>
              <a:t>A cell with no children is called a </a:t>
            </a:r>
            <a:r>
              <a:rPr lang="en-US" i="1">
                <a:ea typeface="+mn-ea"/>
                <a:cs typeface="+mn-cs"/>
              </a:rPr>
              <a:t>leaf</a:t>
            </a:r>
            <a:endParaRPr lang="en-US" sz="2400">
              <a:ea typeface="+mn-ea"/>
              <a:cs typeface="+mn-cs"/>
            </a:endParaRPr>
          </a:p>
          <a:p>
            <a:pPr marL="320040" indent="-320040" eaLnBrk="1" fontAlgn="auto" hangingPunct="1">
              <a:spcBef>
                <a:spcPts val="9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>
                <a:ea typeface="+mn-ea"/>
                <a:cs typeface="+mn-cs"/>
              </a:rPr>
              <a:t>Special case: </a:t>
            </a:r>
            <a:r>
              <a:rPr lang="en-US" i="1">
                <a:ea typeface="+mn-ea"/>
                <a:cs typeface="+mn-cs"/>
              </a:rPr>
              <a:t>binary tree</a:t>
            </a:r>
          </a:p>
          <a:p>
            <a:pPr marL="728663" lvl="1" indent="-274320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>
                <a:ea typeface="+mn-ea"/>
                <a:cs typeface="+mn-cs"/>
              </a:rPr>
              <a:t>Binary tree cells have a left and a right child</a:t>
            </a:r>
          </a:p>
          <a:p>
            <a:pPr marL="728663" lvl="1" indent="-274320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>
                <a:ea typeface="+mn-ea"/>
                <a:cs typeface="+mn-cs"/>
              </a:rPr>
              <a:t>Either or both children can be null</a:t>
            </a:r>
            <a:endParaRPr lang="en-US" sz="2400">
              <a:ea typeface="+mn-ea"/>
              <a:cs typeface="+mn-cs"/>
            </a:endParaRPr>
          </a:p>
          <a:p>
            <a:pPr marL="320040" indent="-320040" eaLnBrk="1" fontAlgn="auto" hangingPunct="1">
              <a:spcBef>
                <a:spcPts val="9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>
                <a:ea typeface="+mn-ea"/>
                <a:cs typeface="+mn-cs"/>
              </a:rPr>
              <a:t>Trees are useful for exposing the recursive structure of natural language and computer programs</a:t>
            </a:r>
          </a:p>
        </p:txBody>
      </p:sp>
    </p:spTree>
    <p:extLst>
      <p:ext uri="{BB962C8B-B14F-4D97-AF65-F5344CB8AC3E}">
        <p14:creationId xmlns:p14="http://schemas.microsoft.com/office/powerpoint/2010/main" val="1359738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A4: Collision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34D180-EE11-4E27-8372-9868D38D722D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24000"/>
            <a:ext cx="5410200" cy="407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752600"/>
            <a:ext cx="4419600" cy="3785652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Axis-aligned Bounding Box Trees (AABB-Trees)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Object partitioning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Build one on each shape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Do tree-tree queries to detect overlapping </a:t>
            </a:r>
            <a:r>
              <a:rPr lang="en-US" dirty="0" smtClean="0">
                <a:latin typeface="+mn-lt"/>
              </a:rPr>
              <a:t>shapes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Some </a:t>
            </a:r>
            <a:r>
              <a:rPr lang="en-US" smtClean="0">
                <a:latin typeface="+mn-lt"/>
              </a:rPr>
              <a:t>GUI material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Available </a:t>
            </a:r>
            <a:r>
              <a:rPr lang="en-US" dirty="0" smtClean="0">
                <a:latin typeface="+mn-lt"/>
              </a:rPr>
              <a:t>on CMS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Due October 22, 11:59 pm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Demo!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67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ADT Example: Linked List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rIns="132080"/>
          <a:lstStyle/>
          <a:p>
            <a:r>
              <a:rPr lang="en-US"/>
              <a:t>Head = first element of the list</a:t>
            </a:r>
          </a:p>
          <a:p>
            <a:r>
              <a:rPr lang="en-US"/>
              <a:t>Tail = rest of the </a:t>
            </a:r>
            <a:r>
              <a:rPr lang="en-US" smtClean="0"/>
              <a:t>list</a:t>
            </a:r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6AEA541-66C6-4BFD-8F62-7DDF909443B2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927600" y="3238500"/>
            <a:ext cx="812800" cy="406400"/>
            <a:chOff x="0" y="0"/>
            <a:chExt cx="512" cy="256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9" name="Rectangle 7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0" name="Oval 8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863600" y="3238500"/>
            <a:ext cx="812800" cy="406400"/>
            <a:chOff x="0" y="0"/>
            <a:chExt cx="512" cy="256"/>
          </a:xfrm>
        </p:grpSpPr>
        <p:sp>
          <p:nvSpPr>
            <p:cNvPr id="8202" name="Rectangle 10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11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4" name="Oval 12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260600" y="3238500"/>
            <a:ext cx="812800" cy="406400"/>
            <a:chOff x="0" y="0"/>
            <a:chExt cx="512" cy="256"/>
          </a:xfrm>
        </p:grpSpPr>
        <p:sp>
          <p:nvSpPr>
            <p:cNvPr id="8206" name="Rectangle 14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7" name="Rectangle 15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Oval 16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/>
          </p:cNvSpPr>
          <p:nvPr/>
        </p:nvSpPr>
        <p:spPr bwMode="auto">
          <a:xfrm>
            <a:off x="6667500" y="3238500"/>
            <a:ext cx="406400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1" name="Rectangle 19"/>
          <p:cNvSpPr>
            <a:spLocks/>
          </p:cNvSpPr>
          <p:nvPr/>
        </p:nvSpPr>
        <p:spPr bwMode="auto">
          <a:xfrm>
            <a:off x="6261100" y="3238500"/>
            <a:ext cx="406400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3594100" y="3238500"/>
            <a:ext cx="812800" cy="406400"/>
            <a:chOff x="0" y="0"/>
            <a:chExt cx="512" cy="256"/>
          </a:xfrm>
        </p:grpSpPr>
        <p:sp>
          <p:nvSpPr>
            <p:cNvPr id="8214" name="Rectangle 22"/>
            <p:cNvSpPr>
              <a:spLocks/>
            </p:cNvSpPr>
            <p:nvPr/>
          </p:nvSpPr>
          <p:spPr bwMode="auto">
            <a:xfrm>
              <a:off x="256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/>
            </p:cNvSpPr>
            <p:nvPr/>
          </p:nvSpPr>
          <p:spPr bwMode="auto">
            <a:xfrm>
              <a:off x="0" y="0"/>
              <a:ext cx="256" cy="2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6" name="Oval 24"/>
            <p:cNvSpPr>
              <a:spLocks/>
            </p:cNvSpPr>
            <p:nvPr/>
          </p:nvSpPr>
          <p:spPr bwMode="auto">
            <a:xfrm flipH="1">
              <a:off x="344" y="8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1497013" y="3441700"/>
            <a:ext cx="788987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2819400" y="3441700"/>
            <a:ext cx="787400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4178300" y="3441700"/>
            <a:ext cx="787400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5499100" y="3441700"/>
            <a:ext cx="787400" cy="0"/>
          </a:xfrm>
          <a:prstGeom prst="line">
            <a:avLst/>
          </a:prstGeom>
          <a:noFill/>
          <a:ln w="25400">
            <a:solidFill>
              <a:srgbClr val="0E002D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Rectangle 31"/>
          <p:cNvSpPr>
            <a:spLocks/>
          </p:cNvSpPr>
          <p:nvPr/>
        </p:nvSpPr>
        <p:spPr bwMode="auto">
          <a:xfrm>
            <a:off x="22352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10</a:t>
            </a:r>
          </a:p>
        </p:txBody>
      </p:sp>
      <p:sp>
        <p:nvSpPr>
          <p:cNvPr id="8224" name="Rectangle 32"/>
          <p:cNvSpPr>
            <a:spLocks/>
          </p:cNvSpPr>
          <p:nvPr/>
        </p:nvSpPr>
        <p:spPr bwMode="auto">
          <a:xfrm>
            <a:off x="62484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84</a:t>
            </a:r>
          </a:p>
        </p:txBody>
      </p:sp>
      <p:sp>
        <p:nvSpPr>
          <p:cNvPr id="8225" name="Rectangle 33"/>
          <p:cNvSpPr>
            <a:spLocks/>
          </p:cNvSpPr>
          <p:nvPr/>
        </p:nvSpPr>
        <p:spPr bwMode="auto">
          <a:xfrm>
            <a:off x="35687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-7</a:t>
            </a:r>
          </a:p>
        </p:txBody>
      </p:sp>
      <p:sp>
        <p:nvSpPr>
          <p:cNvPr id="8226" name="Rectangle 34"/>
          <p:cNvSpPr>
            <a:spLocks/>
          </p:cNvSpPr>
          <p:nvPr/>
        </p:nvSpPr>
        <p:spPr bwMode="auto">
          <a:xfrm>
            <a:off x="4978400" y="3251200"/>
            <a:ext cx="292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1</a:t>
            </a:r>
          </a:p>
        </p:txBody>
      </p:sp>
      <p:sp>
        <p:nvSpPr>
          <p:cNvPr id="8227" name="Rectangle 35"/>
          <p:cNvSpPr>
            <a:spLocks/>
          </p:cNvSpPr>
          <p:nvPr/>
        </p:nvSpPr>
        <p:spPr bwMode="auto">
          <a:xfrm>
            <a:off x="863600" y="3251200"/>
            <a:ext cx="428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onaco" charset="0"/>
                <a:sym typeface="Monaco" charset="0"/>
              </a:rPr>
              <a:t>33</a:t>
            </a:r>
          </a:p>
        </p:txBody>
      </p:sp>
      <p:sp>
        <p:nvSpPr>
          <p:cNvPr id="8228" name="Rectangle 36"/>
          <p:cNvSpPr>
            <a:spLocks/>
          </p:cNvSpPr>
          <p:nvPr/>
        </p:nvSpPr>
        <p:spPr bwMode="auto">
          <a:xfrm>
            <a:off x="4978400" y="4381500"/>
            <a:ext cx="47256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C00000"/>
                </a:solidFill>
                <a:cs typeface="Times New Roman" charset="0"/>
              </a:rPr>
              <a:t>tail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rot="10800000" flipH="1">
            <a:off x="2197100" y="4368800"/>
            <a:ext cx="49657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rot="10800000" flipH="1">
            <a:off x="800100" y="4368800"/>
            <a:ext cx="9525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231" name="Rectangle 39"/>
          <p:cNvSpPr>
            <a:spLocks/>
          </p:cNvSpPr>
          <p:nvPr/>
        </p:nvSpPr>
        <p:spPr bwMode="auto">
          <a:xfrm>
            <a:off x="901700" y="4381500"/>
            <a:ext cx="6617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C00000"/>
                </a:solidFill>
                <a:cs typeface="Times New Roman" charset="0"/>
              </a:rPr>
              <a:t>head</a:t>
            </a:r>
          </a:p>
        </p:txBody>
      </p:sp>
      <p:sp>
        <p:nvSpPr>
          <p:cNvPr id="2" name="Rectangle 1"/>
          <p:cNvSpPr/>
          <p:nvPr/>
        </p:nvSpPr>
        <p:spPr>
          <a:xfrm>
            <a:off x="6677025" y="3124200"/>
            <a:ext cx="39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sym typeface="Symbol"/>
              </a:rPr>
              <a:t>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719164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 sz="3200" dirty="0" smtClean="0"/>
              <a:t>ADT</a:t>
            </a:r>
            <a:r>
              <a:rPr lang="en-US" sz="3200" dirty="0"/>
              <a:t> </a:t>
            </a:r>
            <a:r>
              <a:rPr lang="en-US" sz="3200" dirty="0" smtClean="0"/>
              <a:t>example: Set  (</a:t>
            </a:r>
            <a:r>
              <a:rPr lang="en-US" sz="3200" dirty="0" smtClean="0">
                <a:solidFill>
                  <a:srgbClr val="FF0000"/>
                </a:solidFill>
              </a:rPr>
              <a:t>bunch of </a:t>
            </a:r>
            <a:r>
              <a:rPr lang="en-US" sz="3200" i="1" dirty="0" smtClean="0">
                <a:solidFill>
                  <a:srgbClr val="800000"/>
                </a:solidFill>
              </a:rPr>
              <a:t>different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values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DAB0D6-4216-4136-878A-17972DF793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3048000"/>
          </a:xfrm>
          <a:ln/>
        </p:spPr>
        <p:txBody>
          <a:bodyPr rIns="13208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Set of values: Values of some type E (e.g. </a:t>
            </a:r>
            <a:r>
              <a:rPr lang="en-US" sz="2400" dirty="0" err="1" smtClean="0">
                <a:solidFill>
                  <a:srgbClr val="800000"/>
                </a:solidFill>
              </a:rPr>
              <a:t>int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Typical operations</a:t>
            </a:r>
            <a:r>
              <a:rPr lang="en-US" sz="2400" dirty="0" smtClean="0">
                <a:solidFill>
                  <a:srgbClr val="800000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1. Create an empty set </a:t>
            </a:r>
            <a:r>
              <a:rPr lang="en-US" sz="2400" dirty="0" smtClean="0">
                <a:solidFill>
                  <a:srgbClr val="008000"/>
                </a:solidFill>
              </a:rPr>
              <a:t>(using a new-expression)</a:t>
            </a:r>
          </a:p>
          <a:p>
            <a:pPr marL="0" indent="0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2. size()     	 </a:t>
            </a:r>
            <a:r>
              <a:rPr lang="en-US" sz="2400" dirty="0" smtClean="0">
                <a:solidFill>
                  <a:srgbClr val="008000"/>
                </a:solidFill>
              </a:rPr>
              <a:t>–   size of the set</a:t>
            </a:r>
          </a:p>
          <a:p>
            <a:pPr marL="0" indent="0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3. add(v)	 </a:t>
            </a:r>
            <a:r>
              <a:rPr lang="en-US" sz="2400" dirty="0" smtClean="0">
                <a:solidFill>
                  <a:srgbClr val="008000"/>
                </a:solidFill>
              </a:rPr>
              <a:t>–   add value v to the set (if it is not in)</a:t>
            </a:r>
          </a:p>
          <a:p>
            <a:pPr marL="0" indent="0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4. delete(v) </a:t>
            </a:r>
            <a:r>
              <a:rPr lang="en-US" sz="2400" dirty="0" smtClean="0">
                <a:solidFill>
                  <a:srgbClr val="008000"/>
                </a:solidFill>
              </a:rPr>
              <a:t>–   delete v from the set (if it is in)</a:t>
            </a:r>
          </a:p>
          <a:p>
            <a:pPr marL="0" indent="0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5. </a:t>
            </a:r>
            <a:r>
              <a:rPr lang="en-US" sz="2400" dirty="0" err="1" smtClean="0">
                <a:solidFill>
                  <a:srgbClr val="800000"/>
                </a:solidFill>
              </a:rPr>
              <a:t>isIn</a:t>
            </a:r>
            <a:r>
              <a:rPr lang="en-US" sz="2400" dirty="0" smtClean="0">
                <a:solidFill>
                  <a:srgbClr val="800000"/>
                </a:solidFill>
              </a:rPr>
              <a:t>(v</a:t>
            </a:r>
            <a:r>
              <a:rPr lang="en-US" sz="2400" dirty="0">
                <a:solidFill>
                  <a:srgbClr val="800000"/>
                </a:solidFill>
              </a:rPr>
              <a:t>) 	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–</a:t>
            </a:r>
            <a:r>
              <a:rPr lang="en-US" sz="2400" dirty="0" smtClean="0">
                <a:solidFill>
                  <a:srgbClr val="008000"/>
                </a:solidFill>
              </a:rPr>
              <a:t>   = “v is in the set”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734342"/>
            <a:ext cx="5105400" cy="160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dirty="0">
                <a:solidFill>
                  <a:srgbClr val="FF0000"/>
                </a:solidFill>
              </a:rPr>
              <a:t>Constraints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dirty="0" smtClean="0">
                <a:solidFill>
                  <a:srgbClr val="800000"/>
                </a:solidFill>
              </a:rPr>
              <a:t>size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takes constant time.</a:t>
            </a:r>
          </a:p>
          <a:p>
            <a:pPr marL="0" indent="0">
              <a:spcBef>
                <a:spcPts val="600"/>
              </a:spcBef>
              <a:buNone/>
              <a:tabLst>
                <a:tab pos="406400" algn="l"/>
              </a:tabLst>
            </a:pPr>
            <a:r>
              <a:rPr lang="en-US" dirty="0">
                <a:solidFill>
                  <a:srgbClr val="800000"/>
                </a:solidFill>
              </a:rPr>
              <a:t>add, delete, </a:t>
            </a:r>
            <a:r>
              <a:rPr lang="en-US" dirty="0" err="1">
                <a:solidFill>
                  <a:srgbClr val="800000"/>
                </a:solidFill>
              </a:rPr>
              <a:t>isIn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take </a:t>
            </a:r>
            <a:r>
              <a:rPr lang="en-US" dirty="0">
                <a:solidFill>
                  <a:srgbClr val="008000"/>
                </a:solidFill>
              </a:rPr>
              <a:t>expected </a:t>
            </a:r>
            <a:r>
              <a:rPr lang="en-US" dirty="0" smtClean="0">
                <a:solidFill>
                  <a:srgbClr val="008000"/>
                </a:solidFill>
              </a:rPr>
              <a:t>(average) constant time </a:t>
            </a:r>
            <a:r>
              <a:rPr lang="en-US" dirty="0">
                <a:solidFill>
                  <a:srgbClr val="008000"/>
                </a:solidFill>
              </a:rPr>
              <a:t>but may take time </a:t>
            </a:r>
            <a:r>
              <a:rPr lang="en-US" dirty="0" smtClean="0">
                <a:solidFill>
                  <a:srgbClr val="008000"/>
                </a:solidFill>
              </a:rPr>
              <a:t>proportional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to </a:t>
            </a:r>
            <a:r>
              <a:rPr lang="en-US" dirty="0">
                <a:solidFill>
                  <a:srgbClr val="008000"/>
                </a:solidFill>
              </a:rPr>
              <a:t>the size of the set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648200"/>
            <a:ext cx="2514600" cy="1428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r">
              <a:lnSpc>
                <a:spcPct val="90000"/>
              </a:lnSpc>
              <a:buNone/>
              <a:tabLst>
                <a:tab pos="406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We learn about  </a:t>
            </a:r>
            <a:r>
              <a:rPr lang="en-US" dirty="0" smtClean="0">
                <a:solidFill>
                  <a:srgbClr val="FF0000"/>
                </a:solidFill>
              </a:rPr>
              <a:t>hashing </a:t>
            </a:r>
            <a:r>
              <a:rPr lang="en-US" dirty="0" smtClean="0">
                <a:solidFill>
                  <a:schemeClr val="tx1"/>
                </a:solidFill>
              </a:rPr>
              <a:t>later on, it gives us such an implementation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3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 sz="3200" dirty="0" smtClean="0"/>
              <a:t>Java Collections Framework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DAB0D6-4216-4136-878A-17972DF79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8153400" cy="4114800"/>
          </a:xfrm>
          <a:ln/>
        </p:spPr>
        <p:txBody>
          <a:bodyPr rIns="13208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Java comes with a bunch of interfaces and classes for implementing some ADTs like sets, lists, trees. Makes it EASY to use these things. Defined in package </a:t>
            </a:r>
            <a:r>
              <a:rPr lang="en-US" sz="2400" dirty="0" err="1" smtClean="0">
                <a:solidFill>
                  <a:srgbClr val="800000"/>
                </a:solidFill>
              </a:rPr>
              <a:t>java.uti</a:t>
            </a:r>
            <a:r>
              <a:rPr lang="en-US" sz="2400" dirty="0" err="1" smtClean="0"/>
              <a:t>l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Homework</a:t>
            </a:r>
            <a:r>
              <a:rPr lang="en-US" sz="2400" dirty="0" smtClean="0"/>
              <a:t>: Peruse these two classes in the API package: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ArrayList</a:t>
            </a:r>
            <a:r>
              <a:rPr lang="en-US" sz="2400" dirty="0" smtClean="0">
                <a:solidFill>
                  <a:srgbClr val="800000"/>
                </a:solidFill>
              </a:rPr>
              <a:t>&lt;E&gt;</a:t>
            </a:r>
            <a:r>
              <a:rPr lang="en-US" sz="2400" dirty="0" smtClean="0"/>
              <a:t>: 	Implement a list or sequence –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methods: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add(e)         add(</a:t>
            </a:r>
            <a:r>
              <a:rPr lang="en-US" sz="2400" dirty="0" err="1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, e)       remove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)     remove(e)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          </a:t>
            </a:r>
            <a:r>
              <a:rPr lang="en-US" sz="2400" dirty="0" err="1">
                <a:solidFill>
                  <a:srgbClr val="008000"/>
                </a:solidFill>
              </a:rPr>
              <a:t>indexOf</a:t>
            </a:r>
            <a:r>
              <a:rPr lang="en-US" sz="2400" dirty="0">
                <a:solidFill>
                  <a:srgbClr val="008000"/>
                </a:solidFill>
              </a:rPr>
              <a:t>(e</a:t>
            </a:r>
            <a:r>
              <a:rPr lang="en-US" sz="2400" dirty="0" smtClean="0">
                <a:solidFill>
                  <a:srgbClr val="008000"/>
                </a:solidFill>
              </a:rPr>
              <a:t>)   </a:t>
            </a:r>
            <a:r>
              <a:rPr lang="en-US" sz="2400" dirty="0" err="1" smtClean="0">
                <a:solidFill>
                  <a:srgbClr val="008000"/>
                </a:solidFill>
              </a:rPr>
              <a:t>lastIndexOf</a:t>
            </a:r>
            <a:r>
              <a:rPr lang="en-US" sz="2400" dirty="0" smtClean="0">
                <a:solidFill>
                  <a:srgbClr val="008000"/>
                </a:solidFill>
              </a:rPr>
              <a:t>(e)                 contains(e)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get(</a:t>
            </a:r>
            <a:r>
              <a:rPr lang="en-US" sz="2400" dirty="0" err="1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)           set(</a:t>
            </a:r>
            <a:r>
              <a:rPr lang="en-US" sz="2400" dirty="0" err="1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, e)          size()          </a:t>
            </a:r>
            <a:r>
              <a:rPr lang="en-US" sz="2400" dirty="0" err="1" smtClean="0">
                <a:solidFill>
                  <a:srgbClr val="008000"/>
                </a:solidFill>
              </a:rPr>
              <a:t>isEmpty</a:t>
            </a:r>
            <a:r>
              <a:rPr lang="en-US" sz="2400" dirty="0" smtClean="0">
                <a:solidFill>
                  <a:srgbClr val="008000"/>
                </a:solidFill>
              </a:rPr>
              <a:t>()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Vector&lt;E&gt;: Like </a:t>
            </a:r>
            <a:r>
              <a:rPr lang="en-US" sz="2400" dirty="0" err="1" smtClean="0">
                <a:solidFill>
                  <a:schemeClr val="bg1"/>
                </a:solidFill>
              </a:rPr>
              <a:t>ArrayList</a:t>
            </a:r>
            <a:r>
              <a:rPr lang="en-US" sz="2400" dirty="0" smtClean="0">
                <a:solidFill>
                  <a:schemeClr val="bg1"/>
                </a:solidFill>
              </a:rPr>
              <a:t>, but an older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5410200"/>
            <a:ext cx="28694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: a position. First is 0</a:t>
            </a:r>
          </a:p>
          <a:p>
            <a:r>
              <a:rPr lang="en-US" dirty="0"/>
              <a:t>e</a:t>
            </a:r>
            <a:r>
              <a:rPr lang="en-US" dirty="0" smtClean="0"/>
              <a:t>: an object of class 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34339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They use an array to implement the list!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8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Maintaining a list in an array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7"/>
            <a:ext cx="7315200" cy="2144233"/>
          </a:xfrm>
          <a:ln/>
        </p:spPr>
        <p:txBody>
          <a:bodyPr rIns="132080">
            <a:normAutofit/>
          </a:bodyPr>
          <a:lstStyle/>
          <a:p>
            <a:pPr marL="406400" lvl="1" indent="-354013"/>
            <a:r>
              <a:rPr lang="en-US" sz="2400" dirty="0" smtClean="0"/>
              <a:t>Must </a:t>
            </a:r>
            <a:r>
              <a:rPr lang="en-US" sz="2400" dirty="0"/>
              <a:t>specify array size </a:t>
            </a:r>
            <a:r>
              <a:rPr lang="en-US" sz="2400" dirty="0" smtClean="0"/>
              <a:t>at creation</a:t>
            </a:r>
          </a:p>
          <a:p>
            <a:pPr marL="406400" lvl="1" indent="-354013"/>
            <a:r>
              <a:rPr lang="en-US" sz="2400" dirty="0" smtClean="0"/>
              <a:t>Need a variable to contain the number of elements</a:t>
            </a:r>
            <a:endParaRPr lang="en-US" sz="2400" dirty="0"/>
          </a:p>
          <a:p>
            <a:pPr marL="406400" lvl="1" indent="-354013"/>
            <a:r>
              <a:rPr lang="en-US" sz="2400" dirty="0"/>
              <a:t>Insert, delete require moving elements</a:t>
            </a:r>
          </a:p>
          <a:p>
            <a:pPr marL="406400" lvl="1" indent="-354013"/>
            <a:r>
              <a:rPr lang="en-US" sz="2400" dirty="0"/>
              <a:t>Must copy array to a larger array when it gets full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67B47091-B96C-433C-BE1E-FDC5220F42B3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371600" y="4648200"/>
            <a:ext cx="2286000" cy="396875"/>
            <a:chOff x="0" y="0"/>
            <a:chExt cx="1440" cy="250"/>
          </a:xfrm>
        </p:grpSpPr>
        <p:sp>
          <p:nvSpPr>
            <p:cNvPr id="7173" name="Rectangle 5"/>
            <p:cNvSpPr>
              <a:spLocks/>
            </p:cNvSpPr>
            <p:nvPr/>
          </p:nvSpPr>
          <p:spPr bwMode="auto">
            <a:xfrm>
              <a:off x="40" y="26"/>
              <a:ext cx="118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24   -7   87   78   </a:t>
              </a:r>
            </a:p>
          </p:txBody>
        </p:sp>
        <p:sp>
          <p:nvSpPr>
            <p:cNvPr id="7174" name="Rectangle 6"/>
            <p:cNvSpPr>
              <a:spLocks/>
            </p:cNvSpPr>
            <p:nvPr/>
          </p:nvSpPr>
          <p:spPr bwMode="auto">
            <a:xfrm>
              <a:off x="0" y="0"/>
              <a:ext cx="1440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290" y="3"/>
              <a:ext cx="1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578" y="3"/>
              <a:ext cx="1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866" y="3"/>
              <a:ext cx="1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154" y="3"/>
              <a:ext cx="1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9" name="Rectangle 11"/>
          <p:cNvSpPr>
            <a:spLocks/>
          </p:cNvSpPr>
          <p:nvPr/>
        </p:nvSpPr>
        <p:spPr bwMode="auto">
          <a:xfrm>
            <a:off x="2286000" y="4648200"/>
            <a:ext cx="2286000" cy="384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746375" y="4652963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203575" y="4652963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660775" y="4652963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117975" y="4652963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Rectangle 16"/>
          <p:cNvSpPr>
            <a:spLocks/>
          </p:cNvSpPr>
          <p:nvPr/>
        </p:nvSpPr>
        <p:spPr bwMode="auto">
          <a:xfrm>
            <a:off x="686465" y="5573713"/>
            <a:ext cx="9130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unused</a:t>
            </a:r>
            <a:endParaRPr lang="en-US" dirty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 rot="10800000" flipH="1">
            <a:off x="1490663" y="5133975"/>
            <a:ext cx="1938337" cy="6080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>
            <a:solidFill>
              <a:srgbClr val="FF99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3581400"/>
            <a:ext cx="382538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Class invariant: elements are,</a:t>
            </a:r>
          </a:p>
          <a:p>
            <a:r>
              <a:rPr lang="en-US" dirty="0" smtClean="0"/>
              <a:t>in order, in b[0..size-1]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67535"/>
            <a:ext cx="43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86200"/>
            <a:ext cx="66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71600" y="3886200"/>
            <a:ext cx="338554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5257800"/>
            <a:ext cx="4572000" cy="1200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list gets full, create a new array of twice the size, copy values into it, and use the new array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 sz="3200" dirty="0" smtClean="0"/>
              <a:t>Java Collections Framework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DAB0D6-4216-4136-878A-17972DF79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8153400" cy="4114800"/>
          </a:xfrm>
          <a:ln/>
        </p:spPr>
        <p:txBody>
          <a:bodyPr rIns="13208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Homework</a:t>
            </a:r>
            <a:r>
              <a:rPr lang="en-US" sz="2400" dirty="0" smtClean="0"/>
              <a:t>: Peruse following in the API package: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LinkedList</a:t>
            </a:r>
            <a:r>
              <a:rPr lang="en-US" sz="2400" dirty="0" smtClean="0">
                <a:solidFill>
                  <a:srgbClr val="800000"/>
                </a:solidFill>
              </a:rPr>
              <a:t>&lt;E&gt;</a:t>
            </a:r>
            <a:r>
              <a:rPr lang="en-US" sz="2400" dirty="0" smtClean="0"/>
              <a:t>: 	Implement a list or sequence –some methods: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add(e)         add(</a:t>
            </a:r>
            <a:r>
              <a:rPr lang="en-US" sz="2400" dirty="0" err="1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, e)       remove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)     remove(e)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          </a:t>
            </a:r>
            <a:r>
              <a:rPr lang="en-US" sz="2400" dirty="0" err="1">
                <a:solidFill>
                  <a:srgbClr val="008000"/>
                </a:solidFill>
              </a:rPr>
              <a:t>indexOf</a:t>
            </a:r>
            <a:r>
              <a:rPr lang="en-US" sz="2400" dirty="0">
                <a:solidFill>
                  <a:srgbClr val="008000"/>
                </a:solidFill>
              </a:rPr>
              <a:t>(e</a:t>
            </a:r>
            <a:r>
              <a:rPr lang="en-US" sz="2400" dirty="0" smtClean="0">
                <a:solidFill>
                  <a:srgbClr val="008000"/>
                </a:solidFill>
              </a:rPr>
              <a:t>)   </a:t>
            </a:r>
            <a:r>
              <a:rPr lang="en-US" sz="2400" dirty="0" err="1" smtClean="0">
                <a:solidFill>
                  <a:srgbClr val="008000"/>
                </a:solidFill>
              </a:rPr>
              <a:t>lastIndexOf</a:t>
            </a:r>
            <a:r>
              <a:rPr lang="en-US" sz="2400" dirty="0" smtClean="0">
                <a:solidFill>
                  <a:srgbClr val="008000"/>
                </a:solidFill>
              </a:rPr>
              <a:t>(e)                 contains(e)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get(</a:t>
            </a:r>
            <a:r>
              <a:rPr lang="en-US" sz="2400" dirty="0" err="1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)           set(</a:t>
            </a:r>
            <a:r>
              <a:rPr lang="en-US" sz="2400" dirty="0" err="1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, e)          size()          </a:t>
            </a:r>
            <a:r>
              <a:rPr lang="en-US" sz="2400" dirty="0" err="1" smtClean="0">
                <a:solidFill>
                  <a:srgbClr val="008000"/>
                </a:solidFill>
              </a:rPr>
              <a:t>isEmpty</a:t>
            </a:r>
            <a:r>
              <a:rPr lang="en-US" sz="2400" dirty="0" smtClean="0">
                <a:solidFill>
                  <a:srgbClr val="008000"/>
                </a:solidFill>
              </a:rPr>
              <a:t>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</a:t>
            </a:r>
            <a:r>
              <a:rPr lang="en-US" sz="2400" dirty="0" err="1" smtClean="0">
                <a:solidFill>
                  <a:srgbClr val="008000"/>
                </a:solidFill>
              </a:rPr>
              <a:t>getFirst</a:t>
            </a:r>
            <a:r>
              <a:rPr lang="en-US" sz="2400" dirty="0" smtClean="0">
                <a:solidFill>
                  <a:srgbClr val="008000"/>
                </a:solidFill>
              </a:rPr>
              <a:t>()      </a:t>
            </a:r>
            <a:r>
              <a:rPr lang="en-US" sz="2400" dirty="0" err="1" smtClean="0">
                <a:solidFill>
                  <a:srgbClr val="008000"/>
                </a:solidFill>
              </a:rPr>
              <a:t>getLast</a:t>
            </a:r>
            <a:r>
              <a:rPr lang="en-US" sz="2400" dirty="0" smtClean="0">
                <a:solidFill>
                  <a:srgbClr val="008000"/>
                </a:solidFill>
              </a:rPr>
              <a:t>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5410200"/>
            <a:ext cx="28694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: a position. First is 0</a:t>
            </a:r>
          </a:p>
          <a:p>
            <a:r>
              <a:rPr lang="en-US" dirty="0"/>
              <a:t>e</a:t>
            </a:r>
            <a:r>
              <a:rPr lang="en-US" dirty="0" smtClean="0"/>
              <a:t>: an object of class 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105400"/>
            <a:ext cx="3433951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Uses a doubly linked list to implement the list or sequence of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9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Pages>0</Pages>
  <Words>4127</Words>
  <Characters>0</Characters>
  <Application>Microsoft Macintosh PowerPoint</Application>
  <PresentationFormat>On-screen Show (4:3)</PresentationFormat>
  <Lines>0</Lines>
  <Paragraphs>738</Paragraphs>
  <Slides>49</Slides>
  <Notes>10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Median</vt:lpstr>
      <vt:lpstr>Abstract Data Types; lists &amp; trees</vt:lpstr>
      <vt:lpstr>References and Homework</vt:lpstr>
      <vt:lpstr>Summary of These Four Lectures</vt:lpstr>
      <vt:lpstr>Abstract Data Type (ADT)</vt:lpstr>
      <vt:lpstr>ADT Example: Linked List</vt:lpstr>
      <vt:lpstr>ADT example: Set  (bunch of different values)</vt:lpstr>
      <vt:lpstr>Java Collections Framework</vt:lpstr>
      <vt:lpstr>Maintaining a list in an array</vt:lpstr>
      <vt:lpstr>Java Collections Framework</vt:lpstr>
      <vt:lpstr>Stack&lt;E&gt; in java.util       Queue not in java.util</vt:lpstr>
      <vt:lpstr>Linked List</vt:lpstr>
      <vt:lpstr>Access Example: Linear Search</vt:lpstr>
      <vt:lpstr>Why would we need to write code for search?  It already exists in Java utils!</vt:lpstr>
      <vt:lpstr>Recursion on Lists</vt:lpstr>
      <vt:lpstr>Recursive Search</vt:lpstr>
      <vt:lpstr>Recursive Search: Static method</vt:lpstr>
      <vt:lpstr>Trees</vt:lpstr>
      <vt:lpstr>Readings &amp; Homework on Trees</vt:lpstr>
      <vt:lpstr>Readings and Homework</vt:lpstr>
      <vt:lpstr>Tree Overview</vt:lpstr>
      <vt:lpstr>Binary Trees were in A1!</vt:lpstr>
      <vt:lpstr>Tree Terminology</vt:lpstr>
      <vt:lpstr>Class for Binary Tree Node</vt:lpstr>
      <vt:lpstr>Binary versus general tree</vt:lpstr>
      <vt:lpstr>Class for General Tree nodes</vt:lpstr>
      <vt:lpstr>Applications of Trees</vt:lpstr>
      <vt:lpstr>Example</vt:lpstr>
      <vt:lpstr>Recursion on Trees</vt:lpstr>
      <vt:lpstr>Searching in a Binary Tree</vt:lpstr>
      <vt:lpstr>Searching in a Binary Tree</vt:lpstr>
      <vt:lpstr>Binary Search Tree (BST)</vt:lpstr>
      <vt:lpstr>Building a BST</vt:lpstr>
      <vt:lpstr>What Can Go Wrong?</vt:lpstr>
      <vt:lpstr>Printing Contents of BST</vt:lpstr>
      <vt:lpstr>Tree Traversals</vt:lpstr>
      <vt:lpstr>Some Useful Methods</vt:lpstr>
      <vt:lpstr>Useful Facts about Binary Trees</vt:lpstr>
      <vt:lpstr>Tree with Parent Pointers</vt:lpstr>
      <vt:lpstr>Things to Think About</vt:lpstr>
      <vt:lpstr>Suffix Trees</vt:lpstr>
      <vt:lpstr>Suffix Trees</vt:lpstr>
      <vt:lpstr>Suffix Trees</vt:lpstr>
      <vt:lpstr>Huffman Trees</vt:lpstr>
      <vt:lpstr>Huffman Compression of “Ulysses”</vt:lpstr>
      <vt:lpstr>Huffman Compression of “Ulysses”</vt:lpstr>
      <vt:lpstr>BSP Trees</vt:lpstr>
      <vt:lpstr>BSP Trees (c.f. k-d trees)</vt:lpstr>
      <vt:lpstr>Tree Summary</vt:lpstr>
      <vt:lpstr>A4: Collision Detection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Doug James</cp:lastModifiedBy>
  <cp:revision>158</cp:revision>
  <cp:lastPrinted>2014-09-25T01:22:12Z</cp:lastPrinted>
  <dcterms:modified xsi:type="dcterms:W3CDTF">2014-09-25T01:22:57Z</dcterms:modified>
</cp:coreProperties>
</file>