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9" r:id="rId3"/>
    <p:sldId id="360" r:id="rId4"/>
    <p:sldId id="282" r:id="rId5"/>
    <p:sldId id="321" r:id="rId6"/>
    <p:sldId id="338" r:id="rId7"/>
    <p:sldId id="340" r:id="rId8"/>
    <p:sldId id="339" r:id="rId9"/>
    <p:sldId id="357" r:id="rId10"/>
    <p:sldId id="358" r:id="rId11"/>
    <p:sldId id="356" r:id="rId12"/>
    <p:sldId id="341" r:id="rId13"/>
    <p:sldId id="342" r:id="rId14"/>
    <p:sldId id="353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4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FFF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45" d="100"/>
          <a:sy n="145" d="100"/>
        </p:scale>
        <p:origin x="-112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9/9/14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9/9/14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9/9/14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9/9/14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9/9/14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9/9/14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9/9/14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2014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6: </a:t>
            </a:r>
            <a:r>
              <a:rPr lang="fr-BE" dirty="0" smtClean="0"/>
              <a:t>Consequence of type, c</a:t>
            </a:r>
            <a:r>
              <a:rPr lang="fr-BE" dirty="0" smtClean="0"/>
              <a:t>asting</a:t>
            </a:r>
            <a:r>
              <a:rPr lang="fr-BE" dirty="0" smtClean="0"/>
              <a:t>; function equals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Rule for determining legality of method call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2400" y="1905000"/>
            <a:ext cx="1501427" cy="852190"/>
            <a:chOff x="228602" y="2276475"/>
            <a:chExt cx="1501427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4668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C</a:t>
              </a:r>
              <a:endParaRPr lang="en-US" sz="2400" dirty="0"/>
            </a:p>
          </p:txBody>
        </p:sp>
      </p:grpSp>
      <p:grpSp>
        <p:nvGrpSpPr>
          <p:cNvPr id="88" name="Group 16"/>
          <p:cNvGrpSpPr>
            <a:grpSpLocks/>
          </p:cNvGrpSpPr>
          <p:nvPr/>
        </p:nvGrpSpPr>
        <p:grpSpPr bwMode="auto">
          <a:xfrm>
            <a:off x="1676400" y="2895600"/>
            <a:ext cx="5791200" cy="3560618"/>
            <a:chOff x="1824" y="812"/>
            <a:chExt cx="3648" cy="2056"/>
          </a:xfrm>
        </p:grpSpPr>
        <p:grpSp>
          <p:nvGrpSpPr>
            <p:cNvPr id="90" name="Group 15"/>
            <p:cNvGrpSpPr>
              <a:grpSpLocks/>
            </p:cNvGrpSpPr>
            <p:nvPr/>
          </p:nvGrpSpPr>
          <p:grpSpPr bwMode="auto">
            <a:xfrm>
              <a:off x="3696" y="812"/>
              <a:ext cx="1776" cy="2056"/>
              <a:chOff x="3696" y="812"/>
              <a:chExt cx="1776" cy="2056"/>
            </a:xfrm>
          </p:grpSpPr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3696" y="1120"/>
                <a:ext cx="1776" cy="17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4" name="Text Box 8"/>
              <p:cNvSpPr txBox="1">
                <a:spLocks noChangeArrowheads="1"/>
              </p:cNvSpPr>
              <p:nvPr/>
            </p:nvSpPr>
            <p:spPr bwMode="auto">
              <a:xfrm>
                <a:off x="3696" y="812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endParaRPr lang="en-US"/>
              </a:p>
            </p:txBody>
          </p:sp>
          <p:sp>
            <p:nvSpPr>
              <p:cNvPr id="95" name="Text Box 9"/>
              <p:cNvSpPr txBox="1">
                <a:spLocks noChangeArrowheads="1"/>
              </p:cNvSpPr>
              <p:nvPr/>
            </p:nvSpPr>
            <p:spPr bwMode="auto">
              <a:xfrm>
                <a:off x="4704" y="1117"/>
                <a:ext cx="768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Object</a:t>
                </a:r>
                <a:endParaRPr lang="en-US" dirty="0"/>
              </a:p>
            </p:txBody>
          </p:sp>
          <p:sp>
            <p:nvSpPr>
              <p:cNvPr id="96" name="Text Box 10"/>
              <p:cNvSpPr txBox="1">
                <a:spLocks noChangeArrowheads="1"/>
              </p:cNvSpPr>
              <p:nvPr/>
            </p:nvSpPr>
            <p:spPr bwMode="auto">
              <a:xfrm>
                <a:off x="4992" y="2437"/>
                <a:ext cx="480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3696" y="2437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91" name="Text Box 12"/>
            <p:cNvSpPr txBox="1">
              <a:spLocks noChangeArrowheads="1"/>
            </p:cNvSpPr>
            <p:nvPr/>
          </p:nvSpPr>
          <p:spPr bwMode="auto">
            <a:xfrm>
              <a:off x="1824" y="1659"/>
              <a:ext cx="1440" cy="693"/>
            </a:xfrm>
            <a:prstGeom prst="rect">
              <a:avLst/>
            </a:prstGeom>
            <a:solidFill>
              <a:srgbClr val="E4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m(…)  must be declared in one of these classes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05000" y="1524000"/>
            <a:ext cx="6781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Rule: </a:t>
            </a:r>
            <a:r>
              <a:rPr lang="en-US" sz="2400" dirty="0" err="1" smtClean="0">
                <a:solidFill>
                  <a:srgbClr val="FF0000"/>
                </a:solidFill>
              </a:rPr>
              <a:t>c.m</a:t>
            </a:r>
            <a:r>
              <a:rPr lang="en-US" sz="2400" dirty="0" smtClean="0">
                <a:solidFill>
                  <a:srgbClr val="FF0000"/>
                </a:solidFill>
              </a:rPr>
              <a:t>(…) </a:t>
            </a:r>
            <a:r>
              <a:rPr lang="en-US" sz="2400" dirty="0" smtClean="0"/>
              <a:t>is legal and the program will compile ONLY if method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is declared in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or one of its </a:t>
            </a:r>
            <a:r>
              <a:rPr lang="en-US" sz="2400" dirty="0" err="1" smtClean="0"/>
              <a:t>superclasses</a:t>
            </a:r>
            <a:endParaRPr lang="en-US" sz="2400" dirty="0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05600" y="4947805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4" name="Line 11"/>
          <p:cNvSpPr>
            <a:spLocks noChangeShapeType="1"/>
          </p:cNvSpPr>
          <p:nvPr/>
        </p:nvSpPr>
        <p:spPr bwMode="auto">
          <a:xfrm>
            <a:off x="4648200" y="494780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916083" y="44555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705600" y="4114800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4648200" y="4114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12" name="Straight Connector 11"/>
          <p:cNvCxnSpPr>
            <a:stCxn id="91" idx="3"/>
          </p:cNvCxnSpPr>
          <p:nvPr/>
        </p:nvCxnSpPr>
        <p:spPr>
          <a:xfrm flipV="1">
            <a:off x="3962400" y="3810001"/>
            <a:ext cx="1066800" cy="115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962400" y="4724400"/>
            <a:ext cx="1066800" cy="2381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1" idx="3"/>
          </p:cNvCxnSpPr>
          <p:nvPr/>
        </p:nvCxnSpPr>
        <p:spPr>
          <a:xfrm>
            <a:off x="3962400" y="4962525"/>
            <a:ext cx="1066800" cy="295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1" idx="3"/>
          </p:cNvCxnSpPr>
          <p:nvPr/>
        </p:nvCxnSpPr>
        <p:spPr>
          <a:xfrm>
            <a:off x="3962400" y="4962525"/>
            <a:ext cx="1066800" cy="1057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5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Type of v[0]: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719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29200" y="18288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200" y="25146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v[k].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115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38862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Each element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 is of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type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</a:rPr>
              <a:t>From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, see only what is in partition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 and partitions above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View of object based on  the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2625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191000" y="1676400"/>
            <a:ext cx="4724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 smtClean="0">
                <a:latin typeface="Times New Roman"/>
                <a:cs typeface="Times New Roman"/>
              </a:rPr>
              <a:t>not in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 smtClean="0">
                <a:latin typeface="Times New Roman"/>
                <a:cs typeface="Times New Roman"/>
              </a:rPr>
              <a:t> or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Object</a:t>
            </a:r>
            <a:r>
              <a:rPr lang="en-US" sz="2400" dirty="0" smtClean="0">
                <a:latin typeface="Times New Roman"/>
                <a:cs typeface="Times New Roman"/>
              </a:rPr>
              <a:t>. Calls are illegal, program does not compile: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v[k]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764340"/>
            <a:ext cx="22098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Components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are in lower partitions, but can’t see them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5257800"/>
            <a:ext cx="5943600" cy="1295400"/>
            <a:chOff x="2819400" y="5257800"/>
            <a:chExt cx="5943600" cy="1295400"/>
          </a:xfrm>
        </p:grpSpPr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867400" y="5334000"/>
              <a:ext cx="2895600" cy="12192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6172200"/>
            <a:ext cx="112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Casting up class hierarchy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371600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962400" y="1143000"/>
            <a:ext cx="1752600" cy="1913930"/>
            <a:chOff x="3505200" y="4338935"/>
            <a:chExt cx="1752600" cy="1913930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38935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36576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D</a:t>
            </a:r>
            <a:r>
              <a:rPr lang="en-US" dirty="0" smtClean="0">
                <a:solidFill>
                  <a:srgbClr val="0009CC"/>
                </a:solidFill>
              </a:rPr>
              <a:t>iscuss </a:t>
            </a:r>
            <a:r>
              <a:rPr lang="en-US" dirty="0">
                <a:solidFill>
                  <a:srgbClr val="0009CC"/>
                </a:solidFill>
              </a:rPr>
              <a:t>casts </a:t>
            </a:r>
            <a:r>
              <a:rPr lang="en-US" dirty="0" smtClean="0">
                <a:solidFill>
                  <a:srgbClr val="0009CC"/>
                </a:solidFill>
              </a:rPr>
              <a:t>up/down class </a:t>
            </a:r>
            <a:r>
              <a:rPr lang="en-US" dirty="0">
                <a:solidFill>
                  <a:srgbClr val="0009CC"/>
                </a:solidFill>
              </a:rPr>
              <a:t>hierarchy.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h=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ja-JP" altLang="en-US" dirty="0">
                <a:solidFill>
                  <a:srgbClr val="800000"/>
                </a:solidFill>
              </a:rPr>
              <a:t>“</a:t>
            </a:r>
            <a:r>
              <a:rPr lang="en-US" altLang="ja-JP" dirty="0">
                <a:solidFill>
                  <a:srgbClr val="800000"/>
                </a:solidFill>
              </a:rPr>
              <a:t>N</a:t>
            </a:r>
            <a:r>
              <a:rPr lang="ja-JP" altLang="en-US" dirty="0">
                <a:solidFill>
                  <a:srgbClr val="800000"/>
                </a:solidFill>
              </a:rPr>
              <a:t>”</a:t>
            </a:r>
            <a:r>
              <a:rPr lang="en-US" altLang="ja-JP" dirty="0">
                <a:solidFill>
                  <a:srgbClr val="800000"/>
                </a:solidFill>
              </a:rPr>
              <a:t>, 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c= (Cat) h;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5410200"/>
            <a:ext cx="51816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class cast doesn’t change the object. It just changes the </a:t>
            </a:r>
            <a:r>
              <a:rPr lang="en-US" sz="2400" dirty="0" err="1" smtClean="0"/>
              <a:t>perpective</a:t>
            </a:r>
            <a:r>
              <a:rPr lang="en-US" sz="2400" dirty="0" smtClean="0"/>
              <a:t> –how it is viewed!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  <a:br>
              <a:rPr lang="en-US" dirty="0"/>
            </a:br>
            <a:r>
              <a:rPr lang="en-US" dirty="0"/>
              <a:t>Animal(String,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casts: </a:t>
            </a:r>
            <a:r>
              <a:rPr lang="en-US" sz="3600" dirty="0" smtClean="0">
                <a:solidFill>
                  <a:srgbClr val="0000FF"/>
                </a:solidFill>
              </a:rPr>
              <a:t>unary prefix operators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Cat(String,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</a:t>
            </a:r>
            <a:r>
              <a:rPr lang="en-US" dirty="0" smtClean="0"/>
              <a:t>) </a:t>
            </a:r>
            <a:r>
              <a:rPr lang="en-US" dirty="0" err="1" smtClean="0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 err="1"/>
              <a:t>getWeight</a:t>
            </a:r>
            <a:r>
              <a:rPr lang="en-US" dirty="0"/>
              <a:t>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</a:t>
            </a:r>
            <a:r>
              <a:rPr lang="en-US" sz="2400" dirty="0" smtClean="0">
                <a:latin typeface="Times"/>
                <a:cs typeface="Times"/>
              </a:rPr>
              <a:t>quals</a:t>
            </a:r>
            <a:r>
              <a:rPr lang="en-US" dirty="0" smtClean="0">
                <a:latin typeface="Times New Roman"/>
                <a:cs typeface="Times New Roman"/>
              </a:rPr>
              <a:t>() 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Rule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800000"/>
                </a:solidFill>
              </a:rPr>
              <a:t>an object can be cast to the name of any partition that occurs within it —and to nothing else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0</a:t>
            </a:r>
            <a:r>
              <a:rPr lang="en-US" sz="2400" dirty="0" smtClean="0"/>
              <a:t> maybe cast to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An attempt to cast it to anything else causes an exception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5431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(Animal) (Animal) (Cat) (Object) c</a:t>
            </a:r>
            <a:endParaRPr lang="en-US" sz="2400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These casts don’t take any time. The object does not change. It’s a change of perception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Implicit upward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</a:t>
            </a:r>
            <a:r>
              <a:rPr lang="en-US" sz="2400" dirty="0" smtClean="0">
                <a:solidFill>
                  <a:srgbClr val="800000"/>
                </a:solidFill>
              </a:rPr>
              <a:t>Animal is </a:t>
            </a:r>
            <a:r>
              <a:rPr lang="en-US" sz="2400" dirty="0">
                <a:solidFill>
                  <a:srgbClr val="800000"/>
                </a:solidFill>
              </a:rPr>
              <a:t>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487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Call  </a:t>
            </a:r>
            <a:r>
              <a:rPr lang="en-US" sz="2400" dirty="0" err="1" smtClean="0">
                <a:solidFill>
                  <a:srgbClr val="FF0000"/>
                </a:solidFill>
              </a:rPr>
              <a:t>c.isOlder</a:t>
            </a:r>
            <a:r>
              <a:rPr lang="en-US" sz="2400" dirty="0" smtClean="0">
                <a:solidFill>
                  <a:srgbClr val="FF0000"/>
                </a:solidFill>
              </a:rPr>
              <a:t>(d)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 is created. </a:t>
            </a:r>
            <a:r>
              <a:rPr lang="en-US" sz="2400" dirty="0" smtClean="0">
                <a:solidFill>
                  <a:srgbClr val="800000"/>
                </a:solidFill>
              </a:rPr>
              <a:t>a1</a:t>
            </a:r>
            <a:r>
              <a:rPr lang="en-US" sz="2400" dirty="0" smtClean="0"/>
              <a:t> is cast up to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stored in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91000" y="5842000"/>
            <a:ext cx="1600200" cy="787400"/>
            <a:chOff x="3429000" y="5248275"/>
            <a:chExt cx="16002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d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Dog</a:t>
              </a:r>
              <a:endParaRPr lang="en-US" sz="2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71800" y="58420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4876800"/>
            <a:ext cx="4114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Upward casts done automatically when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Example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581400"/>
            <a:ext cx="4038600" cy="2015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ype of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. Syntactic property.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Determines at compile-time what components can be used: those available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4000" y="4191000"/>
            <a:ext cx="3352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If a method call is legal, the overriding rule determines which method is called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Components used from h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h.toString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OK —it’s in class </a:t>
            </a:r>
            <a:r>
              <a:rPr lang="en-US" sz="2400" dirty="0" smtClean="0">
                <a:solidFill>
                  <a:srgbClr val="800000"/>
                </a:solidFill>
              </a:rPr>
              <a:t>Object </a:t>
            </a:r>
            <a:r>
              <a:rPr lang="en-US" sz="2400" dirty="0" smtClean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h.isOlder</a:t>
            </a:r>
            <a:r>
              <a:rPr lang="en-US" sz="2400" dirty="0" smtClean="0">
                <a:solidFill>
                  <a:srgbClr val="800000"/>
                </a:solidFill>
              </a:rPr>
              <a:t>(…) </a:t>
            </a:r>
            <a:r>
              <a:rPr lang="en-US" sz="2400" dirty="0" smtClean="0">
                <a:solidFill>
                  <a:srgbClr val="000000"/>
                </a:solidFill>
              </a:rPr>
              <a:t>OK —it’s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h.getWeight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>
                <a:solidFill>
                  <a:srgbClr val="FF0000"/>
                </a:solidFill>
              </a:rPr>
              <a:t>ILLEGAL</a:t>
            </a:r>
            <a:r>
              <a:rPr lang="en-US" sz="2400" dirty="0" smtClean="0">
                <a:solidFill>
                  <a:srgbClr val="000000"/>
                </a:solidFill>
              </a:rPr>
              <a:t> —not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            partition or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590800" cy="1569660"/>
            <a:chOff x="6172200" y="3799344"/>
            <a:chExt cx="2590800" cy="156966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858000" y="3799344"/>
              <a:ext cx="1905000" cy="1569660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By overriding rule, calls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in </a:t>
              </a:r>
              <a:r>
                <a:rPr lang="en-US" sz="2400" dirty="0" smtClean="0">
                  <a:solidFill>
                    <a:srgbClr val="800000"/>
                  </a:solidFill>
                </a:rPr>
                <a:t>Cat</a:t>
              </a:r>
              <a:r>
                <a:rPr lang="en-US" sz="2400" dirty="0" smtClean="0"/>
                <a:t> partition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</a:t>
            </a:r>
            <a:r>
              <a:rPr lang="en-US" sz="2400" dirty="0" smtClean="0"/>
              <a:t>Cat</a:t>
            </a:r>
            <a:r>
              <a:rPr lang="en-US" sz="2400" dirty="0"/>
              <a:t>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                               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3849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/>
              <a:t>(</a:t>
            </a:r>
            <a:r>
              <a:rPr lang="en-US" b="1" dirty="0"/>
              <a:t>Dog) </a:t>
            </a:r>
            <a:r>
              <a:rPr lang="en-US" b="1" dirty="0" smtClean="0"/>
              <a:t>h</a:t>
            </a:r>
            <a:r>
              <a:rPr lang="en-US" dirty="0" smtClean="0"/>
              <a:t> leads </a:t>
            </a:r>
            <a:r>
              <a:rPr lang="en-US" dirty="0"/>
              <a:t>to </a:t>
            </a:r>
            <a:r>
              <a:rPr lang="en-US" dirty="0" smtClean="0"/>
              <a:t>runtime </a:t>
            </a:r>
            <a:r>
              <a:rPr lang="en-US" dirty="0"/>
              <a:t>error.</a:t>
            </a:r>
          </a:p>
          <a:p>
            <a:pPr>
              <a:spcBef>
                <a:spcPct val="50000"/>
              </a:spcBef>
            </a:pPr>
            <a:r>
              <a:rPr lang="en-US" dirty="0"/>
              <a:t>Don</a:t>
            </a:r>
            <a:r>
              <a:rPr lang="ja-JP" altLang="en-US" dirty="0"/>
              <a:t>’</a:t>
            </a:r>
            <a:r>
              <a:rPr lang="en-US" altLang="ja-JP" dirty="0"/>
              <a:t>t try to cast an object to something that it is not!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Operator </a:t>
            </a:r>
            <a:r>
              <a:rPr lang="en-US" sz="3600" dirty="0" err="1" smtClean="0">
                <a:solidFill>
                  <a:srgbClr val="800000"/>
                </a:solidFill>
              </a:rPr>
              <a:t>instanceof</a:t>
            </a:r>
            <a:r>
              <a:rPr lang="en-US" sz="3600" dirty="0" smtClean="0">
                <a:solidFill>
                  <a:srgbClr val="800000"/>
                </a:solidFill>
              </a:rPr>
              <a:t>, 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cat,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h </a:t>
            </a:r>
            <a:r>
              <a:rPr lang="en-US" sz="2400" b="1" dirty="0" err="1" smtClean="0">
                <a:solidFill>
                  <a:srgbClr val="FF0000"/>
                </a:solidFill>
              </a:rPr>
              <a:t>instanceof</a:t>
            </a:r>
            <a:r>
              <a:rPr lang="en-US" sz="2400" dirty="0" smtClean="0">
                <a:solidFill>
                  <a:srgbClr val="FF0000"/>
                </a:solidFill>
              </a:rPr>
              <a:t> Cat</a:t>
            </a:r>
            <a:r>
              <a:rPr lang="en-US" sz="2400" dirty="0" smtClean="0"/>
              <a:t>) </a:t>
            </a:r>
            <a:r>
              <a:rPr lang="en-US" sz="2400" dirty="0"/>
              <a:t>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75432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&lt;object&gt;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instanceof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&lt;class&gt;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is an instance of the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r>
              <a:rPr lang="en-US" dirty="0" smtClean="0"/>
              <a:t> —if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has a partition for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0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About prelim 1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October 2:</a:t>
            </a:r>
            <a:r>
              <a:rPr lang="en-US" dirty="0"/>
              <a:t> 5:30PM and at 7:30PM</a:t>
            </a:r>
            <a:r>
              <a:rPr lang="en-US" dirty="0" smtClean="0"/>
              <a:t>. We will tell you which to attend.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0000FF"/>
                </a:solidFill>
              </a:rPr>
              <a:t>Problems with </a:t>
            </a:r>
            <a:r>
              <a:rPr lang="en-US" dirty="0">
                <a:solidFill>
                  <a:srgbClr val="0000FF"/>
                </a:solidFill>
              </a:rPr>
              <a:t>that </a:t>
            </a:r>
            <a:r>
              <a:rPr lang="en-US" dirty="0" smtClean="0">
                <a:solidFill>
                  <a:srgbClr val="0000FF"/>
                </a:solidFill>
              </a:rPr>
              <a:t>one?  You go </a:t>
            </a:r>
            <a:r>
              <a:rPr lang="en-US" dirty="0">
                <a:solidFill>
                  <a:srgbClr val="0000FF"/>
                </a:solidFill>
              </a:rPr>
              <a:t>to the other one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Students with conflicts --having two prelims at 7:30 at that </a:t>
            </a:r>
            <a:r>
              <a:rPr lang="en-US" dirty="0" smtClean="0"/>
              <a:t>evening</a:t>
            </a:r>
            <a:br>
              <a:rPr lang="en-US" dirty="0" smtClean="0"/>
            </a:br>
            <a:r>
              <a:rPr lang="en-US" dirty="0" smtClean="0"/>
              <a:t>     Take</a:t>
            </a:r>
            <a:r>
              <a:rPr lang="en-US" dirty="0"/>
              <a:t> ours at 5:30 OR (take ours at 7:30 AND take </a:t>
            </a:r>
            <a:r>
              <a:rPr lang="en-US" dirty="0" smtClean="0"/>
              <a:t>makeup </a:t>
            </a:r>
            <a:r>
              <a:rPr lang="en-US" dirty="0"/>
              <a:t>that the other </a:t>
            </a:r>
            <a:r>
              <a:rPr lang="en-US" dirty="0" smtClean="0"/>
              <a:t>class)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New to Cornell? It is standard practice to take 2 prelims one evening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People who HAVE to be out of town should email us the particulars --later, not now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Anyone who misses the prelim will have their grade based on prelim 2 and the </a:t>
            </a:r>
            <a:r>
              <a:rPr lang="en-US" dirty="0" smtClean="0"/>
              <a:t>final. They </a:t>
            </a:r>
            <a:r>
              <a:rPr lang="en-US" dirty="0"/>
              <a:t>will HAVE to take the final </a:t>
            </a:r>
            <a:r>
              <a:rPr lang="en-US" dirty="0" smtClean="0"/>
              <a:t>(may </a:t>
            </a:r>
            <a:r>
              <a:rPr lang="en-US" dirty="0"/>
              <a:t>be optional, in a way to be explained in November)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Please don't email us about prelim 1 now. </a:t>
            </a:r>
            <a:r>
              <a:rPr lang="en-US" dirty="0"/>
              <a:t>T</a:t>
            </a:r>
            <a:r>
              <a:rPr lang="en-US" dirty="0" smtClean="0"/>
              <a:t>oo early. Too </a:t>
            </a:r>
            <a:r>
              <a:rPr lang="en-US" dirty="0"/>
              <a:t>much going on </a:t>
            </a:r>
            <a:r>
              <a:rPr lang="en-US" dirty="0" smtClean="0"/>
              <a:t>now </a:t>
            </a:r>
            <a:r>
              <a:rPr lang="en-US" dirty="0"/>
              <a:t>for us to handle it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We’ll let you know when.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240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153400" cy="25908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2400" b="1" dirty="0" smtClean="0"/>
              <a:t>public class </a:t>
            </a:r>
            <a:r>
              <a:rPr lang="en-US" sz="2400" dirty="0" smtClean="0"/>
              <a:t>Object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 /** Return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this object </a:t>
            </a:r>
            <a:r>
              <a:rPr lang="en-US" sz="2400" dirty="0" smtClean="0"/>
              <a:t>is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* </a:t>
            </a:r>
            <a:r>
              <a:rPr lang="en-US" sz="2400" dirty="0" smtClean="0"/>
              <a:t>the </a:t>
            </a:r>
            <a:r>
              <a:rPr lang="en-US" sz="2400" dirty="0" smtClean="0"/>
              <a:t>same as </a:t>
            </a:r>
            <a:r>
              <a:rPr lang="en-US" sz="2400" dirty="0" err="1" smtClean="0"/>
              <a:t>ob</a:t>
            </a:r>
            <a:r>
              <a:rPr lang="en-US" sz="2400" dirty="0" smtClean="0"/>
              <a:t> */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public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equals(Object b)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b="1" dirty="0" smtClean="0"/>
              <a:t>this</a:t>
            </a:r>
            <a:r>
              <a:rPr lang="en-US" sz="2400" dirty="0" smtClean="0"/>
              <a:t> == b;</a:t>
            </a:r>
            <a:endParaRPr lang="en-US" sz="2400" dirty="0"/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6519" y="4895672"/>
            <a:ext cx="2962470" cy="1200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x.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(y)  </a:t>
            </a:r>
            <a:r>
              <a:rPr lang="en-US" sz="2400" dirty="0" smtClean="0">
                <a:latin typeface="Times New Roman"/>
                <a:cs typeface="Times New Roman"/>
              </a:rPr>
              <a:t>is same as 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x == y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except when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 is null!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91200" y="5715000"/>
            <a:ext cx="1981200" cy="790635"/>
            <a:chOff x="3429000" y="5248275"/>
            <a:chExt cx="1981200" cy="790635"/>
          </a:xfrm>
        </p:grpSpPr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 </a:t>
              </a:r>
              <a:r>
                <a:rPr lang="en-US" dirty="0" smtClean="0">
                  <a:solidFill>
                    <a:srgbClr val="E41900"/>
                  </a:solidFill>
                </a:rPr>
                <a:t>?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066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Object</a:t>
              </a: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14800" y="5715000"/>
            <a:ext cx="1752600" cy="790635"/>
            <a:chOff x="3505200" y="5248275"/>
            <a:chExt cx="1752600" cy="790635"/>
          </a:xfrm>
        </p:grpSpPr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x</a:t>
              </a:r>
            </a:p>
          </p:txBody>
        </p:sp>
        <p:sp>
          <p:nvSpPr>
            <p:cNvPr id="12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 </a:t>
              </a:r>
              <a:r>
                <a:rPr lang="en-US" dirty="0" smtClean="0">
                  <a:solidFill>
                    <a:srgbClr val="E41900"/>
                  </a:solidFill>
                </a:rPr>
                <a:t>?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13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14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Object</a:t>
              </a:r>
              <a:endParaRPr 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14800" y="4057472"/>
            <a:ext cx="4267200" cy="1200328"/>
          </a:xfrm>
          <a:prstGeom prst="rect">
            <a:avLst/>
          </a:prstGeom>
          <a:solidFill>
            <a:srgbClr val="F8DFF0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This gives a null-pointer exception: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  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null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.equals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(y) 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5867400" y="1600200"/>
            <a:ext cx="2819400" cy="1676400"/>
            <a:chOff x="3696" y="768"/>
            <a:chExt cx="1776" cy="1056"/>
          </a:xfrm>
        </p:grpSpPr>
        <p:grpSp>
          <p:nvGrpSpPr>
            <p:cNvPr id="20" name="Group 15"/>
            <p:cNvGrpSpPr>
              <a:grpSpLocks/>
            </p:cNvGrpSpPr>
            <p:nvPr/>
          </p:nvGrpSpPr>
          <p:grpSpPr bwMode="auto">
            <a:xfrm>
              <a:off x="3696" y="768"/>
              <a:ext cx="1776" cy="1056"/>
              <a:chOff x="3696" y="768"/>
              <a:chExt cx="1776" cy="1056"/>
            </a:xfrm>
          </p:grpSpPr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3696" y="1072"/>
                <a:ext cx="1776" cy="7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3696" y="7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endParaRPr lang="en-US"/>
              </a:p>
            </p:txBody>
          </p:sp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4704" y="1072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Object</a:t>
                </a:r>
                <a:endParaRPr lang="en-US" dirty="0"/>
              </a:p>
            </p:txBody>
          </p:sp>
        </p:grp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3792" y="1200"/>
              <a:ext cx="16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equals(Object)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944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Overriding function equals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162800" cy="1447800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Override function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equals</a:t>
            </a:r>
            <a:r>
              <a:rPr lang="en-US" sz="2400" dirty="0" smtClean="0">
                <a:latin typeface="Times New Roman"/>
                <a:cs typeface="Times New Roman"/>
              </a:rPr>
              <a:t> in a class to give meaning to: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“these two (possibly different) objects of the class have the same values in some of their fields”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2006" y="3276600"/>
            <a:ext cx="6495594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those who are mathematically inclined, like any equality function, </a:t>
            </a:r>
            <a:r>
              <a:rPr lang="en-US" sz="2400" dirty="0" smtClean="0">
                <a:solidFill>
                  <a:srgbClr val="800000"/>
                </a:solidFill>
              </a:rPr>
              <a:t>equals</a:t>
            </a:r>
            <a:r>
              <a:rPr lang="en-US" sz="2400" dirty="0" smtClean="0"/>
              <a:t> should be reflexive, symmetric, and transitive.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724400"/>
            <a:ext cx="730139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Reflexive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(b)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Symmetric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(c)  =  </a:t>
            </a:r>
            <a:r>
              <a:rPr lang="en-US" sz="2400" dirty="0" err="1" smtClean="0">
                <a:latin typeface="Times New Roman"/>
                <a:cs typeface="Times New Roman"/>
              </a:rPr>
              <a:t>c.equals</a:t>
            </a:r>
            <a:r>
              <a:rPr lang="en-US" sz="2400" dirty="0" smtClean="0">
                <a:latin typeface="Times New Roman"/>
                <a:cs typeface="Times New Roman"/>
              </a:rPr>
              <a:t>(b)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Transitive</a:t>
            </a:r>
            <a:r>
              <a:rPr lang="en-US" sz="2400" dirty="0" smtClean="0">
                <a:latin typeface="Times New Roman"/>
                <a:cs typeface="Times New Roman"/>
              </a:rPr>
              <a:t>: if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(c) and </a:t>
            </a:r>
            <a:r>
              <a:rPr lang="en-US" sz="2400" dirty="0" err="1" smtClean="0">
                <a:latin typeface="Times New Roman"/>
                <a:cs typeface="Times New Roman"/>
              </a:rPr>
              <a:t>c.equals</a:t>
            </a:r>
            <a:r>
              <a:rPr lang="en-US" sz="2400" dirty="0" smtClean="0">
                <a:latin typeface="Times New Roman"/>
                <a:cs typeface="Times New Roman"/>
              </a:rPr>
              <a:t>(d), then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(d)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441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09600" y="3657600"/>
            <a:ext cx="7685868" cy="2895600"/>
            <a:chOff x="609600" y="3657600"/>
            <a:chExt cx="7685868" cy="2895600"/>
          </a:xfrm>
        </p:grpSpPr>
        <p:sp>
          <p:nvSpPr>
            <p:cNvPr id="24" name="TextBox 23"/>
            <p:cNvSpPr txBox="1"/>
            <p:nvPr/>
          </p:nvSpPr>
          <p:spPr>
            <a:xfrm>
              <a:off x="609600" y="5722203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1. Because of </a:t>
              </a:r>
              <a:r>
                <a:rPr lang="en-US" sz="2400" dirty="0" smtClean="0">
                  <a:solidFill>
                    <a:srgbClr val="FF0000"/>
                  </a:solidFill>
                </a:rPr>
                <a:t>h is an Animal</a:t>
              </a:r>
              <a:r>
                <a:rPr lang="en-US" sz="2400" dirty="0" smtClean="0"/>
                <a:t> in spec,</a:t>
              </a:r>
            </a:p>
            <a:p>
              <a:r>
                <a:rPr lang="en-US" sz="2400" dirty="0" smtClean="0"/>
                <a:t>    need the test </a:t>
              </a:r>
              <a:r>
                <a:rPr lang="en-US" sz="2400" dirty="0" smtClean="0">
                  <a:solidFill>
                    <a:srgbClr val="FF0000"/>
                  </a:solidFill>
                </a:rPr>
                <a:t>h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instanceof</a:t>
              </a:r>
              <a:r>
                <a:rPr lang="en-US" sz="2400" dirty="0" smtClean="0">
                  <a:solidFill>
                    <a:srgbClr val="FF0000"/>
                  </a:solidFill>
                </a:rPr>
                <a:t> Animal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447800" y="3657600"/>
              <a:ext cx="25908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895600" y="3657600"/>
              <a:ext cx="533400" cy="2590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750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066800" y="4419600"/>
            <a:ext cx="2895600" cy="0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33400" y="3429000"/>
            <a:ext cx="7685868" cy="3116997"/>
            <a:chOff x="533400" y="3429000"/>
            <a:chExt cx="7685868" cy="3116997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  <a:r>
                <a:rPr lang="en-US" sz="2400" dirty="0" smtClean="0"/>
                <a:t>. In order to be able to reference fields in partition </a:t>
              </a:r>
              <a:r>
                <a:rPr lang="en-US" sz="2400" dirty="0" smtClean="0">
                  <a:solidFill>
                    <a:srgbClr val="800000"/>
                  </a:solidFill>
                </a:rPr>
                <a:t>Animal</a:t>
              </a:r>
              <a:r>
                <a:rPr lang="en-US" sz="2400" dirty="0" smtClean="0"/>
                <a:t>,</a:t>
              </a:r>
            </a:p>
            <a:p>
              <a:r>
                <a:rPr lang="en-US" sz="2400" dirty="0">
                  <a:solidFill>
                    <a:srgbClr val="FF0000"/>
                  </a:solidFill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</a:rPr>
                <a:t>   need to cast h to Animal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895600" y="4419600"/>
              <a:ext cx="533400" cy="1828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162800" y="3429000"/>
              <a:ext cx="152400" cy="24384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033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752600" y="4800600"/>
            <a:ext cx="2895600" cy="0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33400" y="4800600"/>
            <a:ext cx="7685868" cy="1745397"/>
            <a:chOff x="533400" y="4800600"/>
            <a:chExt cx="7685868" cy="1745397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3. Use </a:t>
              </a:r>
              <a:r>
                <a:rPr lang="en-US" sz="2400" dirty="0" smtClean="0">
                  <a:solidFill>
                    <a:srgbClr val="800000"/>
                  </a:solidFill>
                </a:rPr>
                <a:t>String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equals</a:t>
              </a:r>
              <a:r>
                <a:rPr lang="en-US" sz="2400" dirty="0" smtClean="0"/>
                <a:t> function to check for equality of </a:t>
              </a:r>
              <a:r>
                <a:rPr lang="en-US" sz="2400" dirty="0" smtClean="0">
                  <a:solidFill>
                    <a:srgbClr val="800000"/>
                  </a:solidFill>
                </a:rPr>
                <a:t>String</a:t>
              </a:r>
              <a:r>
                <a:rPr lang="en-US" sz="2400" dirty="0" smtClean="0"/>
                <a:t> values.  Use </a:t>
              </a:r>
              <a:r>
                <a:rPr lang="en-US" sz="2400" dirty="0" smtClean="0">
                  <a:solidFill>
                    <a:srgbClr val="800000"/>
                  </a:solidFill>
                </a:rPr>
                <a:t>==</a:t>
              </a:r>
              <a:r>
                <a:rPr lang="en-US" sz="2400" dirty="0" smtClean="0"/>
                <a:t> for primitive types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971800" y="4800600"/>
              <a:ext cx="457200" cy="1447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271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Why can’t the parameter type be Animal?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</a:t>
            </a:r>
            <a:r>
              <a:rPr lang="en-US" sz="2400" dirty="0" smtClean="0">
                <a:latin typeface="Times New Roman"/>
                <a:cs typeface="Times New Roman"/>
              </a:rPr>
              <a:t>(Animal h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</a:t>
            </a:r>
            <a:r>
              <a:rPr lang="en-US" sz="2400" dirty="0" smtClean="0">
                <a:latin typeface="Times New Roman"/>
                <a:cs typeface="Times New Roman"/>
              </a:rPr>
              <a:t>h 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Animal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33400" y="3124200"/>
            <a:ext cx="7685868" cy="3052465"/>
            <a:chOff x="533400" y="3124200"/>
            <a:chExt cx="7685868" cy="3052465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What is wrong with this?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3200400" y="3124200"/>
              <a:ext cx="609600" cy="2667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890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Assignment A3: Doubly linked Lists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153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dea: maintain a list (2, 5, 7) like this: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381000" y="258633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latin typeface="Times New Roman"/>
                <a:cs typeface="Times New Roman"/>
              </a:rPr>
              <a:t>h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3" name="Rectangle 65"/>
          <p:cNvSpPr>
            <a:spLocks noChangeArrowheads="1"/>
          </p:cNvSpPr>
          <p:nvPr/>
        </p:nvSpPr>
        <p:spPr bwMode="auto">
          <a:xfrm>
            <a:off x="685800" y="2662535"/>
            <a:ext cx="5334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>
                <a:latin typeface="Times New Roman"/>
                <a:cs typeface="Times New Roman"/>
              </a:rPr>
              <a:t>a1</a:t>
            </a:r>
          </a:p>
        </p:txBody>
      </p:sp>
      <p:sp>
        <p:nvSpPr>
          <p:cNvPr id="29" name="Line 87"/>
          <p:cNvSpPr>
            <a:spLocks noChangeShapeType="1"/>
          </p:cNvSpPr>
          <p:nvPr/>
        </p:nvSpPr>
        <p:spPr bwMode="auto">
          <a:xfrm>
            <a:off x="1143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00" y="2286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2 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err="1" smtClean="0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57600" y="2286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5</a:t>
              </a:r>
              <a:r>
                <a:rPr lang="en-US" sz="2400" dirty="0" smtClean="0">
                  <a:latin typeface="Times New Roman"/>
                  <a:cs typeface="Times New Roman"/>
                </a:rPr>
                <a:t> 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err="1" smtClean="0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3048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562600" y="2286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7 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err="1" smtClean="0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953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533400" y="4719935"/>
            <a:ext cx="7162800" cy="1738193"/>
            <a:chOff x="533400" y="4719935"/>
            <a:chExt cx="7162800" cy="1738193"/>
          </a:xfrm>
        </p:grpSpPr>
        <p:sp>
          <p:nvSpPr>
            <p:cNvPr id="55" name="TextBox 54"/>
            <p:cNvSpPr txBox="1"/>
            <p:nvPr/>
          </p:nvSpPr>
          <p:spPr>
            <a:xfrm>
              <a:off x="533400" y="5257800"/>
              <a:ext cx="71628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Also, if we have a variable that contains a pointer to a node, it’s easy to remove that node or insert another value before or after that node.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56" name="Text Box 42"/>
            <p:cNvSpPr txBox="1">
              <a:spLocks noChangeArrowheads="1"/>
            </p:cNvSpPr>
            <p:nvPr/>
          </p:nvSpPr>
          <p:spPr bwMode="auto">
            <a:xfrm>
              <a:off x="6553200" y="471993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n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7" name="Rectangle 65"/>
          <p:cNvSpPr>
            <a:spLocks noChangeArrowheads="1"/>
          </p:cNvSpPr>
          <p:nvPr/>
        </p:nvSpPr>
        <p:spPr bwMode="auto">
          <a:xfrm>
            <a:off x="6858000" y="4796135"/>
            <a:ext cx="5334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 smtClean="0">
                <a:latin typeface="Times New Roman"/>
                <a:cs typeface="Times New Roman"/>
              </a:rPr>
              <a:t>a6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4267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Easy to insert a node in the beginning!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3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 ref </a:t>
            </a:r>
            <a:r>
              <a:rPr lang="en-US" sz="3600" dirty="0" smtClean="0">
                <a:solidFill>
                  <a:srgbClr val="008000"/>
                </a:solidFill>
              </a:rPr>
              <a:t>in text </a:t>
            </a:r>
            <a:r>
              <a:rPr lang="en-US" sz="3600" dirty="0" smtClean="0">
                <a:solidFill>
                  <a:srgbClr val="800000"/>
                </a:solidFill>
              </a:rPr>
              <a:t>and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Quick look at arrays  </a:t>
            </a:r>
            <a:r>
              <a:rPr lang="en-US" sz="2400" dirty="0" smtClean="0">
                <a:solidFill>
                  <a:srgbClr val="800000"/>
                </a:solidFill>
              </a:rPr>
              <a:t>slide 50-55</a:t>
            </a:r>
          </a:p>
          <a:p>
            <a:r>
              <a:rPr lang="en-US" sz="2400" dirty="0" smtClean="0"/>
              <a:t>Casting among </a:t>
            </a:r>
            <a:r>
              <a:rPr lang="en-US" sz="2400" dirty="0"/>
              <a:t>classes  </a:t>
            </a:r>
            <a:r>
              <a:rPr lang="en-US" sz="2400" dirty="0">
                <a:solidFill>
                  <a:srgbClr val="008000"/>
                </a:solidFill>
              </a:rPr>
              <a:t>C.33-C.36 (not good)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slide 34-41</a:t>
            </a:r>
          </a:p>
          <a:p>
            <a:r>
              <a:rPr lang="en-US" sz="2400" dirty="0" smtClean="0"/>
              <a:t>Consequences of the class type     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34-41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Operator </a:t>
            </a:r>
            <a:r>
              <a:rPr lang="en-US" sz="2400" dirty="0" err="1" smtClean="0">
                <a:solidFill>
                  <a:srgbClr val="800000"/>
                </a:solidFill>
              </a:rPr>
              <a:t>instanceof</a:t>
            </a:r>
            <a:r>
              <a:rPr lang="en-US" sz="2400" dirty="0" smtClean="0">
                <a:solidFill>
                  <a:srgbClr val="800000"/>
                </a:solidFill>
              </a:rPr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40</a:t>
            </a:r>
          </a:p>
          <a:p>
            <a:r>
              <a:rPr lang="en-US" sz="2400" dirty="0" smtClean="0"/>
              <a:t>Function</a:t>
            </a:r>
            <a:r>
              <a:rPr lang="en-US" sz="2400" dirty="0" smtClean="0">
                <a:solidFill>
                  <a:srgbClr val="800000"/>
                </a:solidFill>
              </a:rPr>
              <a:t> equals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37-41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79029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 smtClean="0">
                <a:latin typeface="Times New Roman"/>
                <a:cs typeface="Times New Roman"/>
              </a:rPr>
              <a:t>. Learn about while/ for loops in Java. Look in text.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( &lt;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bool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expr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&gt; ) { … }                 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(</a:t>
            </a:r>
            <a:r>
              <a:rPr lang="en-US" sz="2400" b="1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k= 0; k &lt; 200; k= k+1) { … }  // example</a:t>
            </a:r>
            <a:endParaRPr lang="en-US" sz="24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Classes we work with today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5</a:t>
            </a:fld>
            <a:endParaRPr 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381000" y="1629251"/>
            <a:ext cx="573847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 with a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subclasses </a:t>
            </a:r>
            <a:br>
              <a:rPr lang="en-US" sz="2400" dirty="0" smtClean="0"/>
            </a:br>
            <a:r>
              <a:rPr lang="en-US" sz="2400" dirty="0" smtClean="0"/>
              <a:t>like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Put components common to 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partition is there but not shown</a:t>
            </a:r>
            <a:endParaRPr lang="en-US" sz="2400" dirty="0"/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2895600" y="3505200"/>
            <a:ext cx="2819400" cy="3048001"/>
            <a:chOff x="3696" y="144"/>
            <a:chExt cx="1776" cy="1920"/>
          </a:xfrm>
        </p:grpSpPr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6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6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6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6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6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71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73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4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24600" y="533400"/>
            <a:ext cx="2133600" cy="2823865"/>
            <a:chOff x="3048000" y="3581400"/>
            <a:chExt cx="2133600" cy="2823865"/>
          </a:xfrm>
        </p:grpSpPr>
        <p:grpSp>
          <p:nvGrpSpPr>
            <p:cNvPr id="4" name="Group 3"/>
            <p:cNvGrpSpPr/>
            <p:nvPr/>
          </p:nvGrpSpPr>
          <p:grpSpPr>
            <a:xfrm>
              <a:off x="3200400" y="4495800"/>
              <a:ext cx="1752600" cy="1909465"/>
              <a:chOff x="3200400" y="4495800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3581400" y="44958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3581400" y="5211763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3200400" y="5943600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4267200" y="5943600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4114800" y="4953000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4114800" y="5638800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3581400" y="5638800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3048000" y="3581400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class </a:t>
              </a:r>
              <a:r>
                <a:rPr lang="en-US" dirty="0"/>
                <a:t>hierarchy: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</a:t>
            </a:r>
            <a:r>
              <a:rPr lang="en-US" sz="3600" dirty="0" smtClean="0">
                <a:solidFill>
                  <a:srgbClr val="800000"/>
                </a:solidFill>
              </a:rPr>
              <a:t>[</a:t>
            </a:r>
            <a:r>
              <a:rPr lang="en-US" sz="3600" dirty="0">
                <a:solidFill>
                  <a:srgbClr val="800000"/>
                </a:solidFill>
              </a:rPr>
              <a:t>3</a:t>
            </a:r>
            <a:r>
              <a:rPr lang="en-US" sz="3600" dirty="0" smtClean="0">
                <a:solidFill>
                  <a:srgbClr val="800000"/>
                </a:solidFill>
              </a:rPr>
              <a:t>];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</a:t>
              </a:r>
              <a:r>
                <a:rPr lang="en-US" sz="2400" dirty="0" smtClean="0">
                  <a:solidFill>
                    <a:srgbClr val="800000"/>
                  </a:solidFill>
                </a:rPr>
                <a:t>eclaration of</a:t>
              </a:r>
              <a:br>
                <a:rPr lang="en-US" sz="2400" dirty="0" smtClean="0">
                  <a:solidFill>
                    <a:srgbClr val="800000"/>
                  </a:solidFill>
                </a:rPr>
              </a:br>
              <a:r>
                <a:rPr lang="en-US" sz="2400" dirty="0" smtClean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67000"/>
            <a:ext cx="2514600" cy="2286000"/>
            <a:chOff x="6172200" y="1752600"/>
            <a:chExt cx="2514600" cy="2286000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52600"/>
              <a:ext cx="2133600" cy="2286000"/>
              <a:chOff x="4368" y="2208"/>
              <a:chExt cx="1152" cy="1350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a6</a:t>
                </a:r>
                <a:endParaRPr lang="en-US" dirty="0">
                  <a:solidFill>
                    <a:srgbClr val="E41900"/>
                  </a:solidFill>
                </a:endParaRP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Animal[]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</a:p>
            <a:p>
              <a:r>
                <a:rPr lang="en-US" sz="2400" dirty="0" smtClean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null</a:t>
              </a:r>
            </a:p>
            <a:p>
              <a:r>
                <a:rPr lang="en-US" sz="2400" dirty="0"/>
                <a:t>n</a:t>
              </a:r>
              <a:r>
                <a:rPr lang="en-US" sz="2400" dirty="0" smtClean="0"/>
                <a:t>ull</a:t>
              </a:r>
            </a:p>
            <a:p>
              <a:r>
                <a:rPr lang="en-US" sz="2400" dirty="0" smtClean="0"/>
                <a:t>null</a:t>
              </a:r>
              <a:endParaRPr lang="en-US" sz="2400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Assign value of new-</a:t>
            </a:r>
            <a:r>
              <a:rPr lang="en-US" sz="2400" dirty="0" err="1" smtClean="0">
                <a:solidFill>
                  <a:srgbClr val="800000"/>
                </a:solidFill>
              </a:rPr>
              <a:t>exp</a:t>
            </a:r>
            <a:r>
              <a:rPr lang="en-US" sz="2400" dirty="0" smtClean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a6</a:t>
              </a:r>
              <a:endParaRPr lang="en-US" dirty="0">
                <a:solidFill>
                  <a:srgbClr val="E41900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v[0]=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= v[0].</a:t>
            </a:r>
            <a:r>
              <a:rPr lang="en-US" sz="2400" dirty="0" err="1" smtClean="0">
                <a:solidFill>
                  <a:srgbClr val="800000"/>
                </a:solidFill>
              </a:rPr>
              <a:t>getAge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 smtClean="0"/>
                      <a:t>       </a:t>
                    </a:r>
                    <a:r>
                      <a:rPr lang="en-US" dirty="0"/>
                      <a:t>null      </a:t>
                    </a: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Sometimes use horizontal picture of an array: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54864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smtClean="0">
                <a:solidFill>
                  <a:srgbClr val="8B008C"/>
                </a:solidFill>
              </a:rPr>
              <a:t>Which function is called </a:t>
            </a:r>
            <a:r>
              <a:rPr lang="en-US" sz="2200" b="1" dirty="0">
                <a:solidFill>
                  <a:srgbClr val="8B008C"/>
                </a:solidFill>
              </a:rPr>
              <a:t>by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       v[0].</a:t>
            </a:r>
            <a:r>
              <a:rPr lang="en-US" sz="2200" b="1" dirty="0" err="1" smtClean="0">
                <a:solidFill>
                  <a:srgbClr val="FF0000"/>
                </a:solidFill>
              </a:rPr>
              <a:t>toString</a:t>
            </a:r>
            <a:r>
              <a:rPr lang="en-US" sz="2200" b="1" dirty="0">
                <a:solidFill>
                  <a:srgbClr val="FF0000"/>
                </a:solidFill>
              </a:rPr>
              <a:t>()    </a:t>
            </a:r>
            <a:r>
              <a:rPr lang="en-US" sz="2200" b="1" dirty="0" smtClean="0">
                <a:solidFill>
                  <a:srgbClr val="8B008C"/>
                </a:solidFill>
              </a:rPr>
              <a:t>?</a:t>
            </a:r>
            <a:endParaRPr lang="en-US" sz="2200" b="1" dirty="0">
              <a:solidFill>
                <a:srgbClr val="8B008C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200" dirty="0"/>
              <a:t>R</a:t>
            </a:r>
            <a:r>
              <a:rPr lang="en-US" sz="2200" dirty="0" smtClean="0"/>
              <a:t>emember</a:t>
            </a:r>
            <a:r>
              <a:rPr lang="en-US" sz="2200" dirty="0" smtClean="0"/>
              <a:t>, partition </a:t>
            </a:r>
            <a:r>
              <a:rPr lang="en-US" sz="2200" dirty="0" smtClean="0"/>
              <a:t>Object </a:t>
            </a:r>
            <a:br>
              <a:rPr lang="en-US" sz="2200" dirty="0" smtClean="0"/>
            </a:br>
            <a:r>
              <a:rPr lang="en-US" sz="2200" dirty="0" smtClean="0"/>
              <a:t>contains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Which function is called?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r>
                  <a:rPr lang="en-US"/>
                  <a:t>       null      </a:t>
                </a:r>
                <a:r>
                  <a:rPr lang="en-US">
                    <a:solidFill>
                      <a:srgbClr val="E41900"/>
                    </a:solidFill>
                  </a:rPr>
                  <a:t>a1</a:t>
                </a:r>
                <a:endParaRPr lang="en-US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4572000"/>
            <a:ext cx="3810000" cy="1938992"/>
            <a:chOff x="457200" y="4572000"/>
            <a:chExt cx="3810000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4572000"/>
              <a:ext cx="2035386" cy="1938992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Bottom-up or overriding rule says function </a:t>
              </a:r>
              <a:r>
                <a:rPr lang="en-US" sz="2400" dirty="0" err="1" smtClean="0"/>
                <a:t>toString</a:t>
              </a:r>
              <a:r>
                <a:rPr lang="en-US" sz="2400" dirty="0" smtClean="0"/>
                <a:t> in Cat partition</a:t>
              </a:r>
              <a:endParaRPr lang="en-US" sz="2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62200" y="5943600"/>
              <a:ext cx="1905000" cy="0"/>
            </a:xfrm>
            <a:prstGeom prst="straightConnector1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2979003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The type of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 is </a:t>
            </a:r>
            <a:r>
              <a:rPr lang="en-US" dirty="0" smtClean="0">
                <a:solidFill>
                  <a:srgbClr val="FF0000"/>
                </a:solidFill>
              </a:rPr>
              <a:t>Animal[] </a:t>
            </a:r>
          </a:p>
          <a:p>
            <a:r>
              <a:rPr lang="en-US" dirty="0" smtClean="0"/>
              <a:t>The type of each </a:t>
            </a:r>
            <a:r>
              <a:rPr lang="en-US" dirty="0" smtClean="0">
                <a:solidFill>
                  <a:srgbClr val="FF0000"/>
                </a:solidFill>
              </a:rPr>
              <a:t>v[k]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Animal</a:t>
            </a:r>
          </a:p>
          <a:p>
            <a:r>
              <a:rPr lang="en-US" dirty="0" smtClean="0"/>
              <a:t>The type is part of the syntax/grammar of the language. Known at compile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Consequences of a class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3048000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752600"/>
            <a:ext cx="771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Animal[] v;              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declaration of v. Also means that each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variable v[k] is of type Animal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4343400"/>
            <a:ext cx="230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Animal variables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553200" y="3962400"/>
            <a:ext cx="990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7086600" y="3962400"/>
            <a:ext cx="4572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543800" y="3962400"/>
            <a:ext cx="228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0" y="5410200"/>
            <a:ext cx="662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As we see on next slide, the type of a class variable like v[k] determines what methods can be called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From an Animal variable, can use only methods available in class Animal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91200" y="3505200"/>
            <a:ext cx="2819400" cy="3048000"/>
            <a:chOff x="2819400" y="3505200"/>
            <a:chExt cx="2819400" cy="3048000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2819400" y="3505200"/>
              <a:ext cx="2819400" cy="3048000"/>
              <a:chOff x="3696" y="144"/>
              <a:chExt cx="1776" cy="1920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Cat(String, </a:t>
                    </a:r>
                    <a:r>
                      <a:rPr lang="en-US" dirty="0" err="1"/>
                      <a:t>int</a:t>
                    </a:r>
                    <a:r>
                      <a:rPr lang="en-US" dirty="0"/>
                      <a:t>)</a:t>
                    </a: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</a:t>
                    </a:r>
                    <a:r>
                      <a:rPr lang="en-US" dirty="0" smtClean="0"/>
                      <a:t>) </a:t>
                    </a:r>
                    <a:r>
                      <a:rPr lang="en-US" dirty="0" err="1" smtClean="0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 err="1">
                        <a:solidFill>
                          <a:srgbClr val="FF0000"/>
                        </a:solidFill>
                      </a:rPr>
                      <a:t>getWeight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()</a:t>
                    </a:r>
                  </a:p>
                </p:txBody>
              </p: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  <a:br>
                      <a:rPr lang="en-US" dirty="0"/>
                    </a:br>
                    <a:r>
                      <a:rPr lang="en-US" dirty="0"/>
                      <a:t>Animal(String, </a:t>
                    </a:r>
                    <a:r>
                      <a:rPr lang="en-US" dirty="0" err="1"/>
                      <a:t>int</a:t>
                    </a:r>
                    <a:r>
                      <a:rPr lang="en-US" dirty="0"/>
                      <a:t>)</a:t>
                    </a:r>
                    <a:br>
                      <a:rPr lang="en-US" dirty="0"/>
                    </a:b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" y="1905000"/>
            <a:ext cx="1732159" cy="852190"/>
            <a:chOff x="228602" y="2276475"/>
            <a:chExt cx="1732159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6976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Cat</a:t>
              </a:r>
              <a:endParaRPr lang="en-US" sz="2400" dirty="0"/>
            </a:p>
          </p:txBody>
        </p:sp>
      </p:grpSp>
      <p:grpSp>
        <p:nvGrpSpPr>
          <p:cNvPr id="75" name="Group 39"/>
          <p:cNvGrpSpPr>
            <a:grpSpLocks/>
          </p:cNvGrpSpPr>
          <p:nvPr/>
        </p:nvGrpSpPr>
        <p:grpSpPr bwMode="auto">
          <a:xfrm>
            <a:off x="533400" y="3429000"/>
            <a:ext cx="2819400" cy="3048000"/>
            <a:chOff x="3696" y="144"/>
            <a:chExt cx="1776" cy="1920"/>
          </a:xfrm>
        </p:grpSpPr>
        <p:grpSp>
          <p:nvGrpSpPr>
            <p:cNvPr id="86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88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90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9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9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9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9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9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89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09800" y="1295400"/>
            <a:ext cx="39624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same object a0, from the viewpoint of a Cat variable and an Animal variable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2819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c.getWeight</a:t>
            </a:r>
            <a:r>
              <a:rPr lang="en-US" sz="2400" dirty="0" smtClean="0"/>
              <a:t>() is legal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886200" y="2819400"/>
            <a:ext cx="3124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a</a:t>
            </a:r>
            <a:r>
              <a:rPr lang="en-US" sz="2400" dirty="0" err="1" smtClean="0"/>
              <a:t>.getWeight</a:t>
            </a:r>
            <a:r>
              <a:rPr lang="en-US" sz="2400" dirty="0" smtClean="0"/>
              <a:t>() is illegal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276600"/>
            <a:ext cx="1600199" cy="2308324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ecause </a:t>
            </a:r>
            <a:r>
              <a:rPr lang="en-US" sz="2400" dirty="0" err="1" smtClean="0"/>
              <a:t>getWeight</a:t>
            </a:r>
            <a:endParaRPr lang="en-US" sz="2400" dirty="0" smtClean="0"/>
          </a:p>
          <a:p>
            <a:r>
              <a:rPr lang="en-US" sz="2400" dirty="0" smtClean="0"/>
              <a:t>Is not available in class Animal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056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16425</TotalTime>
  <Words>1925</Words>
  <Application>Microsoft Macintosh PowerPoint</Application>
  <PresentationFormat>On-screen Show (4:3)</PresentationFormat>
  <Paragraphs>479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CS/ENGRD 2110 Fall 2014</vt:lpstr>
      <vt:lpstr>About prelim 1</vt:lpstr>
      <vt:lpstr>Assignment A3: Doubly linked Lists</vt:lpstr>
      <vt:lpstr>Overview ref in text and JavaSummary.pptx</vt:lpstr>
      <vt:lpstr>Classes we work with today</vt:lpstr>
      <vt:lpstr>Animal[] v= new Animal[3];</vt:lpstr>
      <vt:lpstr>Which function is called?</vt:lpstr>
      <vt:lpstr>Consequences of a class type</vt:lpstr>
      <vt:lpstr>From an Animal variable, can use only methods available in class Animal</vt:lpstr>
      <vt:lpstr>Rule for determining legality of method call</vt:lpstr>
      <vt:lpstr>Another example</vt:lpstr>
      <vt:lpstr>View of object based on  the type</vt:lpstr>
      <vt:lpstr>Casting up class hierarchy</vt:lpstr>
      <vt:lpstr>Explicit casts: unary prefix operators</vt:lpstr>
      <vt:lpstr>Implicit upward cast</vt:lpstr>
      <vt:lpstr>Example</vt:lpstr>
      <vt:lpstr>Components used from h</vt:lpstr>
      <vt:lpstr>Explicit downward cast</vt:lpstr>
      <vt:lpstr>Operator instanceof, explicit downward cast</vt:lpstr>
      <vt:lpstr>Function equals</vt:lpstr>
      <vt:lpstr>Overriding function equals</vt:lpstr>
      <vt:lpstr>Function equals in class Animal</vt:lpstr>
      <vt:lpstr>Function equals in class Animal</vt:lpstr>
      <vt:lpstr>Function equals in class Animal</vt:lpstr>
      <vt:lpstr>Why can’t the parameter type be Animal?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455</cp:revision>
  <cp:lastPrinted>2014-09-10T15:48:18Z</cp:lastPrinted>
  <dcterms:created xsi:type="dcterms:W3CDTF">2006-08-16T00:00:00Z</dcterms:created>
  <dcterms:modified xsi:type="dcterms:W3CDTF">2014-09-10T15:53:38Z</dcterms:modified>
</cp:coreProperties>
</file>