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tiff" ContentType="image/tiff"/>
  <Default Extension="rels" ContentType="application/vnd.openxmlformats-package.relationships+xml"/>
  <Default Extension="wdp" ContentType="image/vnd.ms-photo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26"/>
  </p:notesMasterIdLst>
  <p:handoutMasterIdLst>
    <p:handoutMasterId r:id="rId27"/>
  </p:handoutMasterIdLst>
  <p:sldIdLst>
    <p:sldId id="256" r:id="rId3"/>
    <p:sldId id="316" r:id="rId4"/>
    <p:sldId id="315" r:id="rId5"/>
    <p:sldId id="318" r:id="rId6"/>
    <p:sldId id="314" r:id="rId7"/>
    <p:sldId id="282" r:id="rId8"/>
    <p:sldId id="313" r:id="rId9"/>
    <p:sldId id="289" r:id="rId10"/>
    <p:sldId id="297" r:id="rId11"/>
    <p:sldId id="298" r:id="rId12"/>
    <p:sldId id="299" r:id="rId13"/>
    <p:sldId id="300" r:id="rId14"/>
    <p:sldId id="303" r:id="rId15"/>
    <p:sldId id="304" r:id="rId16"/>
    <p:sldId id="301" r:id="rId17"/>
    <p:sldId id="302" r:id="rId18"/>
    <p:sldId id="305" r:id="rId19"/>
    <p:sldId id="306" r:id="rId20"/>
    <p:sldId id="307" r:id="rId21"/>
    <p:sldId id="308" r:id="rId22"/>
    <p:sldId id="309" r:id="rId23"/>
    <p:sldId id="310" r:id="rId24"/>
    <p:sldId id="311" r:id="rId25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7F3"/>
    <a:srgbClr val="F8DFF0"/>
    <a:srgbClr val="800000"/>
    <a:srgbClr val="FFFF8B"/>
    <a:srgbClr val="FF33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6" autoAdjust="0"/>
    <p:restoredTop sz="94684" autoAdjust="0"/>
  </p:normalViewPr>
  <p:slideViewPr>
    <p:cSldViewPr>
      <p:cViewPr varScale="1">
        <p:scale>
          <a:sx n="116" d="100"/>
          <a:sy n="116" d="100"/>
        </p:scale>
        <p:origin x="-141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37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903F6D4-391E-4FD1-832D-082385455723}" type="datetimeFigureOut">
              <a:rPr lang="fr-FR" smtClean="0"/>
              <a:pPr/>
              <a:t>9/2/14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41A836A-809C-4B6B-8F3B-106C7434EABB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586295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AE02B9-FBD2-43C6-9215-2B8038F192E1}" type="datetimeFigureOut">
              <a:rPr lang="fr-FR" smtClean="0"/>
              <a:pPr/>
              <a:t>9/2/14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D8F2BC-EAAB-4030-AE40-C7E2573B34D6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17875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854623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74EACF-2B61-40E2-9D16-19EADE0A4A4D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2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14101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CB957DA-E10A-46DE-944B-C6C734ED21F5}" type="datetime1">
              <a:rPr lang="en-US" smtClean="0"/>
              <a:t>9/2/14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9DD89-8A4F-4E6F-9DC3-F0E473C3AA45}" type="datetime1">
              <a:rPr lang="en-US" smtClean="0"/>
              <a:t>9/2/14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2ECB3D4-A814-4106-8EDF-ADA9EB42614F}" type="datetime1">
              <a:rPr lang="en-US" smtClean="0"/>
              <a:t>9/2/14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4C03C-FD6B-41FF-B2BD-BDF85DAA0C94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9/2/14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2D934-CC4A-4D16-A079-02DF9EF25E5E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749184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4C03C-FD6B-41FF-B2BD-BDF85DAA0C94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9/2/14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2D934-CC4A-4D16-A079-02DF9EF25E5E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567745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4C03C-FD6B-41FF-B2BD-BDF85DAA0C94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9/2/14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2D934-CC4A-4D16-A079-02DF9EF25E5E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527977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4C03C-FD6B-41FF-B2BD-BDF85DAA0C94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9/2/14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2D934-CC4A-4D16-A079-02DF9EF25E5E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006921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4C03C-FD6B-41FF-B2BD-BDF85DAA0C94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9/2/14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2D934-CC4A-4D16-A079-02DF9EF25E5E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666508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4C03C-FD6B-41FF-B2BD-BDF85DAA0C94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9/2/14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2D934-CC4A-4D16-A079-02DF9EF25E5E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633828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4C03C-FD6B-41FF-B2BD-BDF85DAA0C94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9/2/14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2D934-CC4A-4D16-A079-02DF9EF25E5E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747990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4C03C-FD6B-41FF-B2BD-BDF85DAA0C94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9/2/14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2D934-CC4A-4D16-A079-02DF9EF25E5E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4131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9B30-EFC6-4151-A015-9EAB71C0E573}" type="datetime1">
              <a:rPr lang="en-US" smtClean="0"/>
              <a:t>9/2/14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4C03C-FD6B-41FF-B2BD-BDF85DAA0C94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9/2/14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2D934-CC4A-4D16-A079-02DF9EF25E5E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744508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4C03C-FD6B-41FF-B2BD-BDF85DAA0C94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9/2/14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2D934-CC4A-4D16-A079-02DF9EF25E5E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709888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4C03C-FD6B-41FF-B2BD-BDF85DAA0C94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9/2/14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2D934-CC4A-4D16-A079-02DF9EF25E5E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63325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71C3A-B957-4058-B8ED-99A2523CCA14}" type="datetime1">
              <a:rPr lang="en-US" smtClean="0"/>
              <a:t>9/2/14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6AAE059-5DFC-41C1-A5FF-E50061B12E66}" type="datetime1">
              <a:rPr lang="en-US" smtClean="0"/>
              <a:t>9/2/14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F5C3119-2647-44FC-88D9-3457ED259308}" type="datetime1">
              <a:rPr lang="en-US" smtClean="0"/>
              <a:t>9/2/14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470A9-3555-4D40-AB1C-ED989CE6D46D}" type="datetime1">
              <a:rPr lang="en-US" smtClean="0"/>
              <a:t>9/2/14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DC299-7110-411E-9EEC-030D6CDB49F9}" type="datetime1">
              <a:rPr lang="en-US" smtClean="0"/>
              <a:t>9/2/14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DB62C-E330-425B-B2F7-9C20B52F2868}" type="datetime1">
              <a:rPr lang="en-US" smtClean="0"/>
              <a:t>9/2/14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5374623-CFC1-412C-97A4-04D4E59B64C2}" type="datetime1">
              <a:rPr lang="en-US" smtClean="0"/>
              <a:t>9/2/14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E446779-0DA1-4074-99C1-35A6BC8DD2E8}" type="datetime1">
              <a:rPr lang="en-US" smtClean="0"/>
              <a:t>9/2/14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4C03C-FD6B-41FF-B2BD-BDF85DAA0C94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9/2/14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2D934-CC4A-4D16-A079-02DF9EF25E5E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8880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tif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microsoft.com/office/2007/relationships/hdphoto" Target="../media/hdphoto1.wdp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CS/ENGRD 2110</a:t>
            </a:r>
            <a:br>
              <a:rPr lang="fr-BE" dirty="0" smtClean="0"/>
            </a:br>
            <a:r>
              <a:rPr lang="fr-BE" dirty="0" smtClean="0"/>
              <a:t>Fall 2014</a:t>
            </a:r>
            <a:endParaRPr lang="fr-B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BE" dirty="0" smtClean="0"/>
              <a:t>Lecture 3: Fields, getters and setters, constructors, testing</a:t>
            </a:r>
          </a:p>
          <a:p>
            <a:r>
              <a:rPr lang="fr-BE" dirty="0" smtClean="0"/>
              <a:t>http://courses.cs.cornell.edu/cs2110</a:t>
            </a:r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Class invariant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28600" y="1676400"/>
            <a:ext cx="8153400" cy="4495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/** An instance maintains a time of day */</a:t>
            </a:r>
          </a:p>
          <a:p>
            <a:pPr marL="0" indent="0">
              <a:buNone/>
            </a:pPr>
            <a:r>
              <a:rPr lang="en-US" sz="2400" b="1" dirty="0" smtClean="0"/>
              <a:t>public</a:t>
            </a:r>
            <a:r>
              <a:rPr lang="en-US" sz="2400" dirty="0" smtClean="0"/>
              <a:t> </a:t>
            </a:r>
            <a:r>
              <a:rPr lang="en-US" sz="2400" b="1" dirty="0" smtClean="0"/>
              <a:t>class</a:t>
            </a:r>
            <a:r>
              <a:rPr lang="en-US" sz="2400" dirty="0" smtClean="0"/>
              <a:t> Time {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b="1" dirty="0" err="1" smtClean="0"/>
              <a:t>int</a:t>
            </a:r>
            <a:r>
              <a:rPr lang="en-US" sz="2400" dirty="0" smtClean="0"/>
              <a:t> </a:t>
            </a:r>
            <a:r>
              <a:rPr lang="en-US" sz="2400" dirty="0" err="1" smtClean="0"/>
              <a:t>hr</a:t>
            </a:r>
            <a:r>
              <a:rPr lang="en-US" sz="2400" dirty="0" smtClean="0"/>
              <a:t>;    </a:t>
            </a:r>
            <a:r>
              <a:rPr lang="en-US" sz="2400" dirty="0" smtClean="0">
                <a:solidFill>
                  <a:srgbClr val="008000"/>
                </a:solidFill>
              </a:rPr>
              <a:t>// hour of the day, in 0..23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b="1" dirty="0" err="1" smtClean="0"/>
              <a:t>int</a:t>
            </a:r>
            <a:r>
              <a:rPr lang="en-US" sz="2400" dirty="0" smtClean="0"/>
              <a:t> min;  </a:t>
            </a:r>
            <a:r>
              <a:rPr lang="en-US" sz="2400" dirty="0" smtClean="0">
                <a:solidFill>
                  <a:srgbClr val="008000"/>
                </a:solidFill>
              </a:rPr>
              <a:t>// minute of the hour, in 0..59</a:t>
            </a:r>
            <a:endParaRPr lang="en-US" sz="2400" dirty="0">
              <a:solidFill>
                <a:srgbClr val="008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800000"/>
                </a:solidFill>
              </a:rPr>
              <a:t>}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72200" y="914400"/>
            <a:ext cx="2667000" cy="193899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800000"/>
                </a:solidFill>
              </a:rPr>
              <a:t>Class invariant</a:t>
            </a:r>
            <a:r>
              <a:rPr lang="en-US" sz="2400" dirty="0" smtClean="0"/>
              <a:t>: collection of </a:t>
            </a:r>
            <a:r>
              <a:rPr lang="en-US" sz="2400" dirty="0" err="1" smtClean="0"/>
              <a:t>defs</a:t>
            </a:r>
            <a:r>
              <a:rPr lang="en-US" sz="2400" dirty="0" smtClean="0"/>
              <a:t> of variables and constraints on them </a:t>
            </a:r>
            <a:r>
              <a:rPr lang="en-US" sz="2400" dirty="0" smtClean="0">
                <a:solidFill>
                  <a:srgbClr val="008000"/>
                </a:solidFill>
              </a:rPr>
              <a:t>(green stuff)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219200" y="3810000"/>
            <a:ext cx="6705600" cy="261610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Software engineering principle</a:t>
            </a:r>
            <a:r>
              <a:rPr lang="en-US" sz="2400" dirty="0" smtClean="0"/>
              <a:t>: Always write a clear, precise class invariant, which describes all fields.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Call of every method starts with class invariant true and should end with class invariant true.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Frequent reference to class invariant while programming can prevent mistakes.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861639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Getter methods (functions)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6473952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An instance maintains a time of day *</a:t>
            </a:r>
            <a:r>
              <a:rPr lang="en-US" sz="2400" dirty="0" smtClean="0">
                <a:latin typeface="Times New Roman"/>
                <a:cs typeface="Times New Roman"/>
              </a:rPr>
              <a:t>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class</a:t>
            </a:r>
            <a:r>
              <a:rPr lang="en-US" sz="2400" dirty="0" smtClean="0">
                <a:latin typeface="Times New Roman"/>
                <a:cs typeface="Times New Roman"/>
              </a:rPr>
              <a:t> Time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hr</a:t>
            </a:r>
            <a:r>
              <a:rPr lang="en-US" sz="2400" dirty="0" smtClean="0">
                <a:latin typeface="Times New Roman"/>
                <a:cs typeface="Times New Roman"/>
              </a:rPr>
              <a:t>;  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hour of the day, in 0..23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min;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minute of the hour, in 0..59</a:t>
            </a: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Return hour of the day 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getHour</a:t>
            </a:r>
            <a:r>
              <a:rPr lang="en-US" sz="2400" dirty="0" smtClean="0">
                <a:latin typeface="Times New Roman"/>
                <a:cs typeface="Times New Roman"/>
              </a:rPr>
              <a:t>()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return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hr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}</a:t>
            </a: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/** Return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minute of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the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hour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getMin</a:t>
            </a:r>
            <a:r>
              <a:rPr lang="en-US" sz="2400" dirty="0" smtClean="0">
                <a:latin typeface="Times New Roman"/>
                <a:cs typeface="Times New Roman"/>
              </a:rPr>
              <a:t>(</a:t>
            </a:r>
            <a:r>
              <a:rPr lang="en-US" sz="2400" dirty="0">
                <a:latin typeface="Times New Roman"/>
                <a:cs typeface="Times New Roman"/>
              </a:rPr>
              <a:t>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return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min;</a:t>
            </a:r>
            <a:endParaRPr lang="en-US" sz="24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  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}</a:t>
            </a: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}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6172198" y="4343400"/>
            <a:ext cx="2438399" cy="2209800"/>
            <a:chOff x="4407647" y="2133600"/>
            <a:chExt cx="3059953" cy="2438400"/>
          </a:xfrm>
        </p:grpSpPr>
        <p:sp>
          <p:nvSpPr>
            <p:cNvPr id="8" name="Rectangle 2"/>
            <p:cNvSpPr>
              <a:spLocks noChangeArrowheads="1"/>
            </p:cNvSpPr>
            <p:nvPr/>
          </p:nvSpPr>
          <p:spPr bwMode="auto">
            <a:xfrm>
              <a:off x="4407647" y="2667000"/>
              <a:ext cx="3059953" cy="19050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3"/>
            <p:cNvSpPr>
              <a:spLocks noChangeArrowheads="1"/>
            </p:cNvSpPr>
            <p:nvPr/>
          </p:nvSpPr>
          <p:spPr bwMode="auto">
            <a:xfrm>
              <a:off x="4407650" y="2133600"/>
              <a:ext cx="1752601" cy="6096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>
                  <a:solidFill>
                    <a:srgbClr val="8B008C"/>
                  </a:solidFill>
                </a:rPr>
                <a:t>Time@fa8</a:t>
              </a:r>
              <a:endParaRPr lang="en-US" sz="2400" dirty="0"/>
            </a:p>
          </p:txBody>
        </p:sp>
        <p:sp>
          <p:nvSpPr>
            <p:cNvPr id="13" name="Rectangle 4"/>
            <p:cNvSpPr>
              <a:spLocks noChangeArrowheads="1"/>
            </p:cNvSpPr>
            <p:nvPr/>
          </p:nvSpPr>
          <p:spPr bwMode="auto">
            <a:xfrm>
              <a:off x="6553200" y="2667000"/>
              <a:ext cx="914400" cy="533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Time</a:t>
              </a:r>
              <a:endParaRPr lang="en-US" sz="2400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6172199" y="4876800"/>
            <a:ext cx="1143001" cy="990600"/>
            <a:chOff x="6172199" y="4800600"/>
            <a:chExt cx="1143001" cy="990600"/>
          </a:xfrm>
        </p:grpSpPr>
        <p:sp>
          <p:nvSpPr>
            <p:cNvPr id="14" name="Rectangle 21"/>
            <p:cNvSpPr>
              <a:spLocks noChangeArrowheads="1"/>
            </p:cNvSpPr>
            <p:nvPr/>
          </p:nvSpPr>
          <p:spPr bwMode="auto">
            <a:xfrm>
              <a:off x="6172200" y="4800600"/>
              <a:ext cx="60960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 smtClean="0"/>
                <a:t>hr</a:t>
              </a:r>
              <a:endParaRPr lang="en-US" sz="2400" dirty="0"/>
            </a:p>
          </p:txBody>
        </p:sp>
        <p:sp>
          <p:nvSpPr>
            <p:cNvPr id="15" name="Rectangle 22"/>
            <p:cNvSpPr>
              <a:spLocks noChangeArrowheads="1"/>
            </p:cNvSpPr>
            <p:nvPr/>
          </p:nvSpPr>
          <p:spPr bwMode="auto">
            <a:xfrm>
              <a:off x="6705600" y="4800600"/>
              <a:ext cx="6096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16" name="Rectangle 21"/>
            <p:cNvSpPr>
              <a:spLocks noChangeArrowheads="1"/>
            </p:cNvSpPr>
            <p:nvPr/>
          </p:nvSpPr>
          <p:spPr bwMode="auto">
            <a:xfrm>
              <a:off x="6172199" y="5410200"/>
              <a:ext cx="60960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min</a:t>
              </a:r>
              <a:endParaRPr lang="en-US" sz="2400" dirty="0"/>
            </a:p>
          </p:txBody>
        </p:sp>
      </p:grpSp>
      <p:sp>
        <p:nvSpPr>
          <p:cNvPr id="17" name="Rectangle 22"/>
          <p:cNvSpPr>
            <a:spLocks noChangeArrowheads="1"/>
          </p:cNvSpPr>
          <p:nvPr/>
        </p:nvSpPr>
        <p:spPr bwMode="auto">
          <a:xfrm>
            <a:off x="6705599" y="5410200"/>
            <a:ext cx="609600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auto">
          <a:xfrm>
            <a:off x="7467600" y="5562600"/>
            <a:ext cx="990600" cy="685800"/>
          </a:xfrm>
          <a:prstGeom prst="rect">
            <a:avLst/>
          </a:prstGeom>
          <a:solidFill>
            <a:srgbClr val="FFCC99"/>
          </a:solidFill>
          <a:ln w="0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err="1" smtClean="0"/>
              <a:t>getHour</a:t>
            </a:r>
            <a:r>
              <a:rPr lang="en-US" sz="2400" dirty="0" smtClean="0"/>
              <a:t>()</a:t>
            </a:r>
          </a:p>
          <a:p>
            <a:pPr algn="ctr"/>
            <a:r>
              <a:rPr lang="en-US" sz="2400" dirty="0" err="1" smtClean="0"/>
              <a:t>getMin</a:t>
            </a:r>
            <a:r>
              <a:rPr lang="en-US" sz="2400" dirty="0" smtClean="0"/>
              <a:t>()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4267200" y="3066872"/>
            <a:ext cx="4343400" cy="1200328"/>
            <a:chOff x="4267200" y="2971800"/>
            <a:chExt cx="4343400" cy="1200328"/>
          </a:xfrm>
        </p:grpSpPr>
        <p:sp>
          <p:nvSpPr>
            <p:cNvPr id="6" name="TextBox 5"/>
            <p:cNvSpPr txBox="1"/>
            <p:nvPr/>
          </p:nvSpPr>
          <p:spPr>
            <a:xfrm>
              <a:off x="5181600" y="2971800"/>
              <a:ext cx="3429000" cy="1200328"/>
            </a:xfrm>
            <a:prstGeom prst="rect">
              <a:avLst/>
            </a:prstGeom>
            <a:solidFill>
              <a:srgbClr val="F8DFF0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Spec goes </a:t>
              </a:r>
              <a:r>
                <a:rPr lang="en-US" sz="2400" dirty="0" smtClean="0">
                  <a:solidFill>
                    <a:srgbClr val="FF0000"/>
                  </a:solidFill>
                </a:rPr>
                <a:t>before</a:t>
              </a:r>
              <a:r>
                <a:rPr lang="en-US" sz="2400" dirty="0" smtClean="0"/>
                <a:t> method.</a:t>
              </a:r>
            </a:p>
            <a:p>
              <a:r>
                <a:rPr lang="en-US" sz="2400" dirty="0" smtClean="0"/>
                <a:t>It’s a </a:t>
              </a:r>
              <a:r>
                <a:rPr lang="en-US" sz="2400" dirty="0" err="1" smtClean="0"/>
                <a:t>Javadoc</a:t>
              </a:r>
              <a:r>
                <a:rPr lang="en-US" sz="2400" dirty="0" smtClean="0"/>
                <a:t> comment</a:t>
              </a:r>
              <a:br>
                <a:rPr lang="en-US" sz="2400" dirty="0" smtClean="0"/>
              </a:br>
              <a:r>
                <a:rPr lang="en-US" sz="2400" dirty="0" smtClean="0"/>
                <a:t>—starts with /**</a:t>
              </a:r>
              <a:endParaRPr lang="en-US" sz="2400" dirty="0"/>
            </a:p>
          </p:txBody>
        </p:sp>
        <p:cxnSp>
          <p:nvCxnSpPr>
            <p:cNvPr id="11" name="Straight Connector 10"/>
            <p:cNvCxnSpPr/>
            <p:nvPr/>
          </p:nvCxnSpPr>
          <p:spPr>
            <a:xfrm flipH="1">
              <a:off x="4267200" y="3200400"/>
              <a:ext cx="990600" cy="0"/>
            </a:xfrm>
            <a:prstGeom prst="line">
              <a:avLst/>
            </a:prstGeom>
            <a:ln w="34925"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799915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A little about type (class) String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447800"/>
            <a:ext cx="6169152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200" b="1" dirty="0" smtClean="0">
                <a:latin typeface="Times New Roman"/>
                <a:cs typeface="Times New Roman"/>
              </a:rPr>
              <a:t>public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b="1" dirty="0" smtClean="0">
                <a:latin typeface="Times New Roman"/>
                <a:cs typeface="Times New Roman"/>
              </a:rPr>
              <a:t>class</a:t>
            </a:r>
            <a:r>
              <a:rPr lang="en-US" sz="2200" dirty="0" smtClean="0">
                <a:latin typeface="Times New Roman"/>
                <a:cs typeface="Times New Roman"/>
              </a:rPr>
              <a:t> Time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latin typeface="Times New Roman"/>
                <a:cs typeface="Times New Roman"/>
              </a:rPr>
              <a:t>   </a:t>
            </a:r>
            <a:r>
              <a:rPr lang="en-US" sz="2200" b="1" dirty="0" smtClean="0">
                <a:latin typeface="Times New Roman"/>
                <a:cs typeface="Times New Roman"/>
              </a:rPr>
              <a:t>private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b="1" dirty="0" err="1" smtClean="0">
                <a:latin typeface="Times New Roman"/>
                <a:cs typeface="Times New Roman"/>
              </a:rPr>
              <a:t>int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dirty="0" err="1" smtClean="0">
                <a:latin typeface="Times New Roman"/>
                <a:cs typeface="Times New Roman"/>
              </a:rPr>
              <a:t>hr</a:t>
            </a:r>
            <a:r>
              <a:rPr lang="en-US" sz="2200" dirty="0" smtClean="0">
                <a:latin typeface="Times New Roman"/>
                <a:cs typeface="Times New Roman"/>
              </a:rPr>
              <a:t>;    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//hour of the day, in 0..23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latin typeface="Times New Roman"/>
                <a:cs typeface="Times New Roman"/>
              </a:rPr>
              <a:t>   </a:t>
            </a:r>
            <a:r>
              <a:rPr lang="en-US" sz="2200" b="1" dirty="0" smtClean="0">
                <a:latin typeface="Times New Roman"/>
                <a:cs typeface="Times New Roman"/>
              </a:rPr>
              <a:t>private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b="1" dirty="0" err="1" smtClean="0">
                <a:latin typeface="Times New Roman"/>
                <a:cs typeface="Times New Roman"/>
              </a:rPr>
              <a:t>int</a:t>
            </a:r>
            <a:r>
              <a:rPr lang="en-US" sz="2200" dirty="0" smtClean="0">
                <a:latin typeface="Times New Roman"/>
                <a:cs typeface="Times New Roman"/>
              </a:rPr>
              <a:t> min; 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minute of the hour, in 0..59</a:t>
            </a:r>
            <a:endParaRPr lang="en-US" sz="22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2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Return a </a:t>
            </a:r>
            <a:r>
              <a:rPr lang="en-US" sz="2200" dirty="0" err="1" smtClean="0">
                <a:solidFill>
                  <a:srgbClr val="008000"/>
                </a:solidFill>
                <a:latin typeface="Times New Roman"/>
                <a:cs typeface="Times New Roman"/>
              </a:rPr>
              <a:t>represention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of this time, e.g. 09:05*/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</a:t>
            </a:r>
            <a:r>
              <a:rPr lang="en-US" sz="2200" b="1" dirty="0" smtClean="0">
                <a:latin typeface="Times New Roman"/>
                <a:cs typeface="Times New Roman"/>
              </a:rPr>
              <a:t>public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b="1" dirty="0" smtClean="0">
                <a:latin typeface="Times New Roman"/>
                <a:cs typeface="Times New Roman"/>
              </a:rPr>
              <a:t>String </a:t>
            </a:r>
            <a:r>
              <a:rPr lang="en-US" sz="2200" dirty="0" err="1" smtClean="0">
                <a:latin typeface="Times New Roman"/>
                <a:cs typeface="Times New Roman"/>
              </a:rPr>
              <a:t>toString</a:t>
            </a:r>
            <a:r>
              <a:rPr lang="en-US" sz="2200" dirty="0" smtClean="0">
                <a:latin typeface="Times New Roman"/>
                <a:cs typeface="Times New Roman"/>
              </a:rPr>
              <a:t>()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sz="22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return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prepend(</a:t>
            </a:r>
            <a:r>
              <a:rPr lang="en-US" sz="2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hr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)  + </a:t>
            </a:r>
            <a:r>
              <a:rPr lang="en-US" sz="2400" dirty="0" smtClean="0"/>
              <a:t> </a:t>
            </a:r>
            <a:r>
              <a:rPr lang="en-US" sz="2400" dirty="0"/>
              <a:t>":"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+  prepend(min);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}</a:t>
            </a:r>
            <a:endParaRPr lang="en-US" sz="22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2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200" dirty="0">
                <a:solidFill>
                  <a:srgbClr val="008000"/>
                </a:solidFill>
                <a:latin typeface="Times New Roman"/>
                <a:cs typeface="Times New Roman"/>
              </a:rPr>
              <a:t>/** Return i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with preceding 0, if</a:t>
            </a:r>
            <a:b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</a:b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       necessary, to make two chars. *</a:t>
            </a:r>
            <a:r>
              <a:rPr lang="en-US" sz="2200" dirty="0">
                <a:solidFill>
                  <a:srgbClr val="008000"/>
                </a:solidFill>
                <a:latin typeface="Times New Roman"/>
                <a:cs typeface="Times New Roman"/>
              </a:rPr>
              <a:t>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200" b="1" dirty="0" smtClean="0">
                <a:latin typeface="Times New Roman"/>
                <a:cs typeface="Times New Roman"/>
              </a:rPr>
              <a:t>private</a:t>
            </a:r>
            <a:r>
              <a:rPr lang="en-US" sz="2200" dirty="0" smtClean="0">
                <a:latin typeface="Times New Roman"/>
                <a:cs typeface="Times New Roman"/>
              </a:rPr>
              <a:t> String prepend(</a:t>
            </a:r>
            <a:r>
              <a:rPr lang="en-US" sz="2200" b="1" dirty="0" err="1" smtClean="0">
                <a:latin typeface="Times New Roman"/>
                <a:cs typeface="Times New Roman"/>
              </a:rPr>
              <a:t>int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dirty="0">
                <a:latin typeface="Times New Roman"/>
                <a:cs typeface="Times New Roman"/>
              </a:rPr>
              <a:t>i</a:t>
            </a:r>
            <a:r>
              <a:rPr lang="en-US" sz="2200" dirty="0" smtClean="0">
                <a:latin typeface="Times New Roman"/>
                <a:cs typeface="Times New Roman"/>
              </a:rPr>
              <a:t>) </a:t>
            </a:r>
            <a:r>
              <a:rPr lang="en-US" sz="2200" dirty="0">
                <a:latin typeface="Times New Roman"/>
                <a:cs typeface="Times New Roman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2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sz="22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if 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sz="2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i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&gt; 9 || </a:t>
            </a:r>
            <a:r>
              <a:rPr lang="en-US" sz="2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i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&lt; 0) </a:t>
            </a:r>
            <a:r>
              <a:rPr lang="en-US" sz="22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return </a:t>
            </a:r>
            <a:r>
              <a:rPr lang="en-US" sz="2400" dirty="0" smtClean="0"/>
              <a:t>""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+ </a:t>
            </a:r>
            <a:r>
              <a:rPr lang="en-US" sz="2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i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   </a:t>
            </a:r>
            <a:r>
              <a:rPr lang="en-US" sz="22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return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/>
              <a:t>"0"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+ </a:t>
            </a:r>
            <a:r>
              <a:rPr lang="en-US" sz="2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i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;</a:t>
            </a:r>
            <a:endParaRPr lang="en-US" sz="22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000000"/>
                </a:solidFill>
                <a:latin typeface="Times New Roman"/>
                <a:cs typeface="Times New Roman"/>
              </a:rPr>
              <a:t>    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 …</a:t>
            </a:r>
            <a:endParaRPr lang="en-US" sz="22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2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2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200" dirty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2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}</a:t>
            </a:r>
            <a:endParaRPr lang="en-US" sz="2200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4114800" y="1905000"/>
            <a:ext cx="4724400" cy="1371600"/>
            <a:chOff x="4114800" y="1905000"/>
            <a:chExt cx="4724400" cy="1371600"/>
          </a:xfrm>
        </p:grpSpPr>
        <p:sp>
          <p:nvSpPr>
            <p:cNvPr id="5" name="TextBox 4"/>
            <p:cNvSpPr txBox="1"/>
            <p:nvPr/>
          </p:nvSpPr>
          <p:spPr>
            <a:xfrm>
              <a:off x="6934200" y="1905000"/>
              <a:ext cx="1905000" cy="1200328"/>
            </a:xfrm>
            <a:prstGeom prst="rect">
              <a:avLst/>
            </a:prstGeom>
            <a:solidFill>
              <a:srgbClr val="F8DFF0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dirty="0" smtClean="0"/>
                <a:t>Java: double quotes for String literals</a:t>
              </a:r>
              <a:endParaRPr lang="en-US" sz="2400" dirty="0"/>
            </a:p>
          </p:txBody>
        </p:sp>
        <p:cxnSp>
          <p:nvCxnSpPr>
            <p:cNvPr id="19" name="Straight Connector 18"/>
            <p:cNvCxnSpPr/>
            <p:nvPr/>
          </p:nvCxnSpPr>
          <p:spPr>
            <a:xfrm flipH="1">
              <a:off x="4114800" y="2667000"/>
              <a:ext cx="2819400" cy="609600"/>
            </a:xfrm>
            <a:prstGeom prst="line">
              <a:avLst/>
            </a:prstGeom>
            <a:ln w="3810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4419600" y="3276600"/>
            <a:ext cx="4419600" cy="1200328"/>
            <a:chOff x="4419600" y="1905000"/>
            <a:chExt cx="4419600" cy="1200328"/>
          </a:xfrm>
        </p:grpSpPr>
        <p:sp>
          <p:nvSpPr>
            <p:cNvPr id="24" name="TextBox 23"/>
            <p:cNvSpPr txBox="1"/>
            <p:nvPr/>
          </p:nvSpPr>
          <p:spPr>
            <a:xfrm>
              <a:off x="6934200" y="1905000"/>
              <a:ext cx="1905000" cy="1200328"/>
            </a:xfrm>
            <a:prstGeom prst="rect">
              <a:avLst/>
            </a:prstGeom>
            <a:solidFill>
              <a:srgbClr val="F8DFF0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dirty="0" smtClean="0"/>
                <a:t>Java: + is String catenation</a:t>
              </a:r>
              <a:endParaRPr lang="en-US" sz="2400" dirty="0"/>
            </a:p>
          </p:txBody>
        </p:sp>
        <p:cxnSp>
          <p:nvCxnSpPr>
            <p:cNvPr id="25" name="Straight Connector 24"/>
            <p:cNvCxnSpPr/>
            <p:nvPr/>
          </p:nvCxnSpPr>
          <p:spPr>
            <a:xfrm flipH="1" flipV="1">
              <a:off x="4419600" y="2209800"/>
              <a:ext cx="2514600" cy="838200"/>
            </a:xfrm>
            <a:prstGeom prst="line">
              <a:avLst/>
            </a:prstGeom>
            <a:ln w="3810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/>
          <p:cNvGrpSpPr/>
          <p:nvPr/>
        </p:nvGrpSpPr>
        <p:grpSpPr>
          <a:xfrm>
            <a:off x="990600" y="5029200"/>
            <a:ext cx="7772400" cy="1592997"/>
            <a:chOff x="990600" y="5029200"/>
            <a:chExt cx="7772400" cy="1592997"/>
          </a:xfrm>
        </p:grpSpPr>
        <p:grpSp>
          <p:nvGrpSpPr>
            <p:cNvPr id="30" name="Group 29"/>
            <p:cNvGrpSpPr/>
            <p:nvPr/>
          </p:nvGrpSpPr>
          <p:grpSpPr>
            <a:xfrm>
              <a:off x="1676400" y="5029200"/>
              <a:ext cx="7086600" cy="1592997"/>
              <a:chOff x="1600200" y="2514600"/>
              <a:chExt cx="7086600" cy="1592997"/>
            </a:xfrm>
          </p:grpSpPr>
          <p:sp>
            <p:nvSpPr>
              <p:cNvPr id="31" name="TextBox 30"/>
              <p:cNvSpPr txBox="1"/>
              <p:nvPr/>
            </p:nvSpPr>
            <p:spPr>
              <a:xfrm>
                <a:off x="4572000" y="3276600"/>
                <a:ext cx="4114800" cy="830997"/>
              </a:xfrm>
              <a:prstGeom prst="rect">
                <a:avLst/>
              </a:prstGeom>
              <a:solidFill>
                <a:srgbClr val="F8DFF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“helper” function is private, so it can’t be seen outside class</a:t>
                </a:r>
                <a:endParaRPr lang="en-US" sz="2400" dirty="0"/>
              </a:p>
            </p:txBody>
          </p:sp>
          <p:cxnSp>
            <p:nvCxnSpPr>
              <p:cNvPr id="32" name="Straight Connector 31"/>
              <p:cNvCxnSpPr/>
              <p:nvPr/>
            </p:nvCxnSpPr>
            <p:spPr>
              <a:xfrm flipH="1" flipV="1">
                <a:off x="1600200" y="2514600"/>
                <a:ext cx="3048000" cy="762000"/>
              </a:xfrm>
              <a:prstGeom prst="line">
                <a:avLst/>
              </a:prstGeom>
              <a:ln w="22225">
                <a:solidFill>
                  <a:srgbClr val="80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5" name="Straight Connector 34"/>
            <p:cNvCxnSpPr/>
            <p:nvPr/>
          </p:nvCxnSpPr>
          <p:spPr>
            <a:xfrm flipH="1">
              <a:off x="990600" y="5029200"/>
              <a:ext cx="838200" cy="0"/>
            </a:xfrm>
            <a:prstGeom prst="line">
              <a:avLst/>
            </a:prstGeom>
            <a:ln w="3810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/>
          <p:cNvGrpSpPr/>
          <p:nvPr/>
        </p:nvGrpSpPr>
        <p:grpSpPr>
          <a:xfrm>
            <a:off x="3810000" y="4800600"/>
            <a:ext cx="4953000" cy="914400"/>
            <a:chOff x="3429000" y="5410200"/>
            <a:chExt cx="4953000" cy="914400"/>
          </a:xfrm>
        </p:grpSpPr>
        <p:grpSp>
          <p:nvGrpSpPr>
            <p:cNvPr id="46" name="Group 45"/>
            <p:cNvGrpSpPr/>
            <p:nvPr/>
          </p:nvGrpSpPr>
          <p:grpSpPr>
            <a:xfrm>
              <a:off x="3810000" y="5410200"/>
              <a:ext cx="4572000" cy="914400"/>
              <a:chOff x="3733800" y="2895600"/>
              <a:chExt cx="4572000" cy="914400"/>
            </a:xfrm>
          </p:grpSpPr>
          <p:sp>
            <p:nvSpPr>
              <p:cNvPr id="48" name="TextBox 47"/>
              <p:cNvSpPr txBox="1"/>
              <p:nvPr/>
            </p:nvSpPr>
            <p:spPr>
              <a:xfrm>
                <a:off x="4191000" y="2895600"/>
                <a:ext cx="4114800" cy="830997"/>
              </a:xfrm>
              <a:prstGeom prst="rect">
                <a:avLst/>
              </a:prstGeom>
              <a:solidFill>
                <a:srgbClr val="F8DFF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Concatenate with empty String to change any value to a String</a:t>
                </a:r>
                <a:endParaRPr lang="en-US" sz="2400" dirty="0"/>
              </a:p>
            </p:txBody>
          </p:sp>
          <p:cxnSp>
            <p:nvCxnSpPr>
              <p:cNvPr id="49" name="Straight Connector 48"/>
              <p:cNvCxnSpPr/>
              <p:nvPr/>
            </p:nvCxnSpPr>
            <p:spPr>
              <a:xfrm flipH="1" flipV="1">
                <a:off x="3733800" y="3505200"/>
                <a:ext cx="533400" cy="304800"/>
              </a:xfrm>
              <a:prstGeom prst="line">
                <a:avLst/>
              </a:prstGeom>
              <a:ln w="22225">
                <a:solidFill>
                  <a:srgbClr val="80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7" name="Straight Connector 46"/>
            <p:cNvCxnSpPr/>
            <p:nvPr/>
          </p:nvCxnSpPr>
          <p:spPr>
            <a:xfrm flipH="1">
              <a:off x="3429000" y="6019800"/>
              <a:ext cx="609600" cy="0"/>
            </a:xfrm>
            <a:prstGeom prst="line">
              <a:avLst/>
            </a:prstGeom>
            <a:ln w="3810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79660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Setter methods (procedures)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81000" y="1524000"/>
            <a:ext cx="6397752" cy="50292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An instance maintains a time of day *</a:t>
            </a:r>
            <a:r>
              <a:rPr lang="en-US" sz="2400" dirty="0" smtClean="0">
                <a:latin typeface="Times New Roman"/>
                <a:cs typeface="Times New Roman"/>
              </a:rPr>
              <a:t>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class</a:t>
            </a:r>
            <a:r>
              <a:rPr lang="en-US" sz="2400" dirty="0" smtClean="0">
                <a:latin typeface="Times New Roman"/>
                <a:cs typeface="Times New Roman"/>
              </a:rPr>
              <a:t> Time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hr</a:t>
            </a:r>
            <a:r>
              <a:rPr lang="en-US" sz="2400" dirty="0" smtClean="0">
                <a:latin typeface="Times New Roman"/>
                <a:cs typeface="Times New Roman"/>
              </a:rPr>
              <a:t>;  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//hour of the day, in 0..23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min;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minute of the hour, in 0..59</a:t>
            </a: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…</a:t>
            </a:r>
            <a:endParaRPr lang="en-US" sz="2400" dirty="0" smtClean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}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5562603" y="4343400"/>
            <a:ext cx="3047997" cy="2209800"/>
            <a:chOff x="4407647" y="2133600"/>
            <a:chExt cx="3059953" cy="2438400"/>
          </a:xfrm>
        </p:grpSpPr>
        <p:sp>
          <p:nvSpPr>
            <p:cNvPr id="8" name="Rectangle 2"/>
            <p:cNvSpPr>
              <a:spLocks noChangeArrowheads="1"/>
            </p:cNvSpPr>
            <p:nvPr/>
          </p:nvSpPr>
          <p:spPr bwMode="auto">
            <a:xfrm>
              <a:off x="4407647" y="2667000"/>
              <a:ext cx="3059953" cy="19050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3"/>
            <p:cNvSpPr>
              <a:spLocks noChangeArrowheads="1"/>
            </p:cNvSpPr>
            <p:nvPr/>
          </p:nvSpPr>
          <p:spPr bwMode="auto">
            <a:xfrm>
              <a:off x="4407650" y="2133600"/>
              <a:ext cx="1752601" cy="6096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>
                  <a:solidFill>
                    <a:srgbClr val="8B008C"/>
                  </a:solidFill>
                </a:rPr>
                <a:t>Time@fa8</a:t>
              </a:r>
              <a:endParaRPr lang="en-US" sz="2400" dirty="0"/>
            </a:p>
          </p:txBody>
        </p:sp>
        <p:sp>
          <p:nvSpPr>
            <p:cNvPr id="13" name="Rectangle 4"/>
            <p:cNvSpPr>
              <a:spLocks noChangeArrowheads="1"/>
            </p:cNvSpPr>
            <p:nvPr/>
          </p:nvSpPr>
          <p:spPr bwMode="auto">
            <a:xfrm>
              <a:off x="6553200" y="2667000"/>
              <a:ext cx="914400" cy="533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Time</a:t>
              </a:r>
              <a:endParaRPr lang="en-US" sz="2400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6172199" y="4876800"/>
            <a:ext cx="1143001" cy="990600"/>
            <a:chOff x="6172199" y="4800600"/>
            <a:chExt cx="1143001" cy="990600"/>
          </a:xfrm>
        </p:grpSpPr>
        <p:sp>
          <p:nvSpPr>
            <p:cNvPr id="14" name="Rectangle 21"/>
            <p:cNvSpPr>
              <a:spLocks noChangeArrowheads="1"/>
            </p:cNvSpPr>
            <p:nvPr/>
          </p:nvSpPr>
          <p:spPr bwMode="auto">
            <a:xfrm>
              <a:off x="6172200" y="4800600"/>
              <a:ext cx="60960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 smtClean="0"/>
                <a:t>hr</a:t>
              </a:r>
              <a:endParaRPr lang="en-US" sz="2400" dirty="0"/>
            </a:p>
          </p:txBody>
        </p:sp>
        <p:sp>
          <p:nvSpPr>
            <p:cNvPr id="15" name="Rectangle 22"/>
            <p:cNvSpPr>
              <a:spLocks noChangeArrowheads="1"/>
            </p:cNvSpPr>
            <p:nvPr/>
          </p:nvSpPr>
          <p:spPr bwMode="auto">
            <a:xfrm>
              <a:off x="6705600" y="4800600"/>
              <a:ext cx="6096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16" name="Rectangle 21"/>
            <p:cNvSpPr>
              <a:spLocks noChangeArrowheads="1"/>
            </p:cNvSpPr>
            <p:nvPr/>
          </p:nvSpPr>
          <p:spPr bwMode="auto">
            <a:xfrm>
              <a:off x="6172199" y="5410200"/>
              <a:ext cx="60960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min</a:t>
              </a:r>
              <a:endParaRPr lang="en-US" sz="2400" dirty="0"/>
            </a:p>
          </p:txBody>
        </p:sp>
      </p:grpSp>
      <p:sp>
        <p:nvSpPr>
          <p:cNvPr id="17" name="Rectangle 22"/>
          <p:cNvSpPr>
            <a:spLocks noChangeArrowheads="1"/>
          </p:cNvSpPr>
          <p:nvPr/>
        </p:nvSpPr>
        <p:spPr bwMode="auto">
          <a:xfrm>
            <a:off x="6705599" y="5410200"/>
            <a:ext cx="609600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auto">
          <a:xfrm>
            <a:off x="7467600" y="5562600"/>
            <a:ext cx="990600" cy="685800"/>
          </a:xfrm>
          <a:prstGeom prst="rect">
            <a:avLst/>
          </a:prstGeom>
          <a:solidFill>
            <a:srgbClr val="FFCC99"/>
          </a:solidFill>
          <a:ln w="0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err="1" smtClean="0"/>
              <a:t>getHour</a:t>
            </a:r>
            <a:r>
              <a:rPr lang="en-US" sz="2400" dirty="0" smtClean="0"/>
              <a:t>()</a:t>
            </a:r>
          </a:p>
          <a:p>
            <a:pPr algn="ctr"/>
            <a:r>
              <a:rPr lang="en-US" sz="2400" dirty="0" err="1" smtClean="0"/>
              <a:t>getMin</a:t>
            </a:r>
            <a:r>
              <a:rPr lang="en-US" sz="2400" dirty="0" smtClean="0"/>
              <a:t>()</a:t>
            </a:r>
          </a:p>
          <a:p>
            <a:pPr algn="ctr"/>
            <a:r>
              <a:rPr lang="en-US" sz="2400" dirty="0" err="1" smtClean="0"/>
              <a:t>toString</a:t>
            </a:r>
            <a:r>
              <a:rPr lang="en-US" sz="2400" dirty="0" smtClean="0"/>
              <a:t>()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629400" y="1630740"/>
            <a:ext cx="2209800" cy="1569660"/>
          </a:xfrm>
          <a:prstGeom prst="rect">
            <a:avLst/>
          </a:prstGeom>
          <a:noFill/>
          <a:ln w="28575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N</a:t>
            </a:r>
            <a:r>
              <a:rPr lang="en-US" sz="2400" dirty="0" smtClean="0"/>
              <a:t>o way to store value in a field!</a:t>
            </a:r>
          </a:p>
          <a:p>
            <a:r>
              <a:rPr lang="en-US" sz="2400" dirty="0" smtClean="0"/>
              <a:t>We can add a “</a:t>
            </a:r>
            <a:r>
              <a:rPr lang="en-US" sz="2400" dirty="0" smtClean="0">
                <a:solidFill>
                  <a:srgbClr val="800000"/>
                </a:solidFill>
              </a:rPr>
              <a:t>setter method”</a:t>
            </a:r>
            <a:endParaRPr lang="en-US" sz="2400" dirty="0">
              <a:solidFill>
                <a:srgbClr val="800000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685800" y="3581400"/>
            <a:ext cx="6553200" cy="2900065"/>
            <a:chOff x="914400" y="3581400"/>
            <a:chExt cx="6553200" cy="2900065"/>
          </a:xfrm>
        </p:grpSpPr>
        <p:sp>
          <p:nvSpPr>
            <p:cNvPr id="10" name="Rectangle 9"/>
            <p:cNvSpPr/>
            <p:nvPr/>
          </p:nvSpPr>
          <p:spPr>
            <a:xfrm>
              <a:off x="914400" y="3581400"/>
              <a:ext cx="4876800" cy="15696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dirty="0">
                  <a:solidFill>
                    <a:srgbClr val="800000"/>
                  </a:solidFill>
                  <a:latin typeface="Times New Roman"/>
                  <a:cs typeface="Times New Roman"/>
                </a:rPr>
                <a:t>/** Change this object’s hour to h */</a:t>
              </a:r>
            </a:p>
            <a:p>
              <a:r>
                <a:rPr lang="en-US" sz="2400" b="1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public</a:t>
              </a:r>
              <a:r>
                <a:rPr lang="en-US" sz="2400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 </a:t>
              </a:r>
              <a:r>
                <a:rPr lang="en-US" sz="2400" b="1" dirty="0">
                  <a:solidFill>
                    <a:srgbClr val="800000"/>
                  </a:solidFill>
                  <a:latin typeface="Times New Roman"/>
                  <a:cs typeface="Times New Roman"/>
                </a:rPr>
                <a:t>void</a:t>
              </a:r>
              <a:r>
                <a:rPr lang="en-US" sz="2400" dirty="0">
                  <a:solidFill>
                    <a:srgbClr val="800000"/>
                  </a:solidFill>
                  <a:latin typeface="Times New Roman"/>
                  <a:cs typeface="Times New Roman"/>
                </a:rPr>
                <a:t> </a:t>
              </a:r>
              <a:r>
                <a:rPr lang="en-US" sz="2400" dirty="0" err="1">
                  <a:solidFill>
                    <a:srgbClr val="800000"/>
                  </a:solidFill>
                  <a:latin typeface="Times New Roman"/>
                  <a:cs typeface="Times New Roman"/>
                </a:rPr>
                <a:t>setHour</a:t>
              </a:r>
              <a:r>
                <a:rPr lang="en-US" sz="2400" dirty="0">
                  <a:solidFill>
                    <a:srgbClr val="800000"/>
                  </a:solidFill>
                  <a:latin typeface="Times New Roman"/>
                  <a:cs typeface="Times New Roman"/>
                </a:rPr>
                <a:t>(</a:t>
              </a:r>
              <a:r>
                <a:rPr lang="en-US" sz="2400" b="1" dirty="0" err="1">
                  <a:solidFill>
                    <a:srgbClr val="800000"/>
                  </a:solidFill>
                  <a:latin typeface="Times New Roman"/>
                  <a:cs typeface="Times New Roman"/>
                </a:rPr>
                <a:t>int</a:t>
              </a:r>
              <a:r>
                <a:rPr lang="en-US" sz="2400" dirty="0">
                  <a:solidFill>
                    <a:srgbClr val="800000"/>
                  </a:solidFill>
                  <a:latin typeface="Times New Roman"/>
                  <a:cs typeface="Times New Roman"/>
                </a:rPr>
                <a:t> h) {</a:t>
              </a:r>
            </a:p>
            <a:p>
              <a:r>
                <a:rPr lang="en-US" sz="2400" dirty="0">
                  <a:solidFill>
                    <a:srgbClr val="800000"/>
                  </a:solidFill>
                  <a:latin typeface="Times New Roman"/>
                  <a:cs typeface="Times New Roman"/>
                </a:rPr>
                <a:t>       </a:t>
              </a:r>
              <a:r>
                <a:rPr lang="en-US" sz="2400" dirty="0" err="1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hr</a:t>
              </a:r>
              <a:r>
                <a:rPr lang="en-US" sz="2400" dirty="0">
                  <a:solidFill>
                    <a:srgbClr val="800000"/>
                  </a:solidFill>
                  <a:latin typeface="Times New Roman"/>
                  <a:cs typeface="Times New Roman"/>
                </a:rPr>
                <a:t>=  h;</a:t>
              </a:r>
            </a:p>
            <a:p>
              <a:r>
                <a:rPr lang="en-US" sz="2400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}</a:t>
              </a:r>
              <a:endParaRPr lang="en-US" sz="2400" dirty="0">
                <a:solidFill>
                  <a:srgbClr val="8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913569" y="6019800"/>
              <a:ext cx="15540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/>
                <a:t>setHour</a:t>
              </a:r>
              <a:r>
                <a:rPr lang="en-US" sz="2400" dirty="0" smtClean="0"/>
                <a:t>(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)</a:t>
              </a:r>
              <a:endParaRPr lang="en-US" sz="2400" dirty="0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1524000" y="6096000"/>
            <a:ext cx="3954628" cy="461665"/>
          </a:xfrm>
          <a:prstGeom prst="rect">
            <a:avLst/>
          </a:prstGeom>
          <a:solidFill>
            <a:srgbClr val="F8DFF0"/>
          </a:solidFill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setHour</a:t>
            </a:r>
            <a:r>
              <a:rPr lang="en-US" sz="2400" dirty="0" smtClean="0"/>
              <a:t>(</a:t>
            </a:r>
            <a:r>
              <a:rPr lang="en-US" sz="2400" dirty="0" err="1" smtClean="0"/>
              <a:t>int</a:t>
            </a:r>
            <a:r>
              <a:rPr lang="en-US" sz="2400" dirty="0" smtClean="0"/>
              <a:t>) is now in the object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405803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Setter methods (procedures)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81000" y="1524000"/>
            <a:ext cx="6096000" cy="50292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An instance maintains a time of day *</a:t>
            </a:r>
            <a:r>
              <a:rPr lang="en-US" sz="2400" dirty="0" smtClean="0">
                <a:latin typeface="Times New Roman"/>
                <a:cs typeface="Times New Roman"/>
              </a:rPr>
              <a:t>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class</a:t>
            </a:r>
            <a:r>
              <a:rPr lang="en-US" sz="2400" dirty="0" smtClean="0">
                <a:latin typeface="Times New Roman"/>
                <a:cs typeface="Times New Roman"/>
              </a:rPr>
              <a:t> Time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hr</a:t>
            </a:r>
            <a:r>
              <a:rPr lang="en-US" sz="2400" dirty="0" smtClean="0">
                <a:latin typeface="Times New Roman"/>
                <a:cs typeface="Times New Roman"/>
              </a:rPr>
              <a:t>;  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//hour of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d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ay, in 0..23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min;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minute of hour, in 0..59</a:t>
            </a: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…</a:t>
            </a:r>
            <a:endParaRPr lang="en-US" sz="2400" dirty="0" smtClean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}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2819400" y="4495800"/>
            <a:ext cx="3047997" cy="2209800"/>
            <a:chOff x="4407647" y="2133600"/>
            <a:chExt cx="3059953" cy="2438400"/>
          </a:xfrm>
        </p:grpSpPr>
        <p:sp>
          <p:nvSpPr>
            <p:cNvPr id="8" name="Rectangle 2"/>
            <p:cNvSpPr>
              <a:spLocks noChangeArrowheads="1"/>
            </p:cNvSpPr>
            <p:nvPr/>
          </p:nvSpPr>
          <p:spPr bwMode="auto">
            <a:xfrm>
              <a:off x="4407647" y="2667000"/>
              <a:ext cx="3059953" cy="19050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3"/>
            <p:cNvSpPr>
              <a:spLocks noChangeArrowheads="1"/>
            </p:cNvSpPr>
            <p:nvPr/>
          </p:nvSpPr>
          <p:spPr bwMode="auto">
            <a:xfrm>
              <a:off x="4407650" y="2133600"/>
              <a:ext cx="1752601" cy="6096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>
                  <a:solidFill>
                    <a:srgbClr val="8B008C"/>
                  </a:solidFill>
                </a:rPr>
                <a:t>Time@fa8</a:t>
              </a:r>
              <a:endParaRPr lang="en-US" sz="2400" dirty="0"/>
            </a:p>
          </p:txBody>
        </p:sp>
        <p:sp>
          <p:nvSpPr>
            <p:cNvPr id="13" name="Rectangle 4"/>
            <p:cNvSpPr>
              <a:spLocks noChangeArrowheads="1"/>
            </p:cNvSpPr>
            <p:nvPr/>
          </p:nvSpPr>
          <p:spPr bwMode="auto">
            <a:xfrm>
              <a:off x="6553200" y="2667000"/>
              <a:ext cx="914400" cy="533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Time</a:t>
              </a:r>
              <a:endParaRPr lang="en-US" sz="24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428996" y="5029200"/>
            <a:ext cx="1143004" cy="1066800"/>
            <a:chOff x="3428996" y="5029200"/>
            <a:chExt cx="1143004" cy="1066800"/>
          </a:xfrm>
        </p:grpSpPr>
        <p:grpSp>
          <p:nvGrpSpPr>
            <p:cNvPr id="29" name="Group 28"/>
            <p:cNvGrpSpPr/>
            <p:nvPr/>
          </p:nvGrpSpPr>
          <p:grpSpPr>
            <a:xfrm>
              <a:off x="3428996" y="5029200"/>
              <a:ext cx="1143001" cy="990600"/>
              <a:chOff x="6172199" y="4800600"/>
              <a:chExt cx="1143001" cy="990600"/>
            </a:xfrm>
          </p:grpSpPr>
          <p:sp>
            <p:nvSpPr>
              <p:cNvPr id="14" name="Rectangle 21"/>
              <p:cNvSpPr>
                <a:spLocks noChangeArrowheads="1"/>
              </p:cNvSpPr>
              <p:nvPr/>
            </p:nvSpPr>
            <p:spPr bwMode="auto">
              <a:xfrm>
                <a:off x="6172200" y="4800600"/>
                <a:ext cx="609600" cy="3810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err="1" smtClean="0"/>
                  <a:t>hr</a:t>
                </a:r>
                <a:endParaRPr lang="en-US" sz="2400" dirty="0"/>
              </a:p>
            </p:txBody>
          </p:sp>
          <p:sp>
            <p:nvSpPr>
              <p:cNvPr id="15" name="Rectangle 22"/>
              <p:cNvSpPr>
                <a:spLocks noChangeArrowheads="1"/>
              </p:cNvSpPr>
              <p:nvPr/>
            </p:nvSpPr>
            <p:spPr bwMode="auto">
              <a:xfrm>
                <a:off x="6705600" y="4800600"/>
                <a:ext cx="609600" cy="4572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dirty="0"/>
                  <a:t>9</a:t>
                </a:r>
              </a:p>
            </p:txBody>
          </p:sp>
          <p:sp>
            <p:nvSpPr>
              <p:cNvPr id="16" name="Rectangle 21"/>
              <p:cNvSpPr>
                <a:spLocks noChangeArrowheads="1"/>
              </p:cNvSpPr>
              <p:nvPr/>
            </p:nvSpPr>
            <p:spPr bwMode="auto">
              <a:xfrm>
                <a:off x="6172199" y="5410200"/>
                <a:ext cx="609600" cy="3810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min</a:t>
                </a:r>
                <a:endParaRPr lang="en-US" sz="2400" dirty="0"/>
              </a:p>
            </p:txBody>
          </p:sp>
        </p:grpSp>
        <p:sp>
          <p:nvSpPr>
            <p:cNvPr id="17" name="Rectangle 22"/>
            <p:cNvSpPr>
              <a:spLocks noChangeArrowheads="1"/>
            </p:cNvSpPr>
            <p:nvPr/>
          </p:nvSpPr>
          <p:spPr bwMode="auto">
            <a:xfrm>
              <a:off x="3962400" y="5638800"/>
              <a:ext cx="6096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5</a:t>
              </a:r>
            </a:p>
          </p:txBody>
        </p:sp>
      </p:grpSp>
      <p:sp>
        <p:nvSpPr>
          <p:cNvPr id="10" name="Rectangle 9"/>
          <p:cNvSpPr/>
          <p:nvPr/>
        </p:nvSpPr>
        <p:spPr>
          <a:xfrm>
            <a:off x="685800" y="3505200"/>
            <a:ext cx="4876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/** Change this object’s hour to h */</a:t>
            </a:r>
          </a:p>
          <a:p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void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800000"/>
                </a:solidFill>
                <a:latin typeface="Times New Roman"/>
                <a:cs typeface="Times New Roman"/>
              </a:rPr>
              <a:t>setHour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(</a:t>
            </a:r>
            <a:r>
              <a:rPr lang="en-US" sz="2400" b="1" dirty="0" err="1">
                <a:solidFill>
                  <a:srgbClr val="800000"/>
                </a:solidFill>
                <a:latin typeface="Times New Roman"/>
                <a:cs typeface="Times New Roman"/>
              </a:rPr>
              <a:t>int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h) {</a:t>
            </a:r>
          </a:p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     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hr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=  h;</a:t>
            </a:r>
          </a:p>
          <a:p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}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2895597" y="5715000"/>
            <a:ext cx="2819400" cy="918865"/>
            <a:chOff x="2895597" y="5715000"/>
            <a:chExt cx="2819400" cy="918865"/>
          </a:xfrm>
        </p:grpSpPr>
        <p:sp>
          <p:nvSpPr>
            <p:cNvPr id="18" name="Rectangle 21"/>
            <p:cNvSpPr>
              <a:spLocks noChangeArrowheads="1"/>
            </p:cNvSpPr>
            <p:nvPr/>
          </p:nvSpPr>
          <p:spPr bwMode="auto">
            <a:xfrm>
              <a:off x="4724397" y="5715000"/>
              <a:ext cx="990600" cy="6858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 smtClean="0"/>
                <a:t>getHour</a:t>
              </a:r>
              <a:r>
                <a:rPr lang="en-US" sz="2400" dirty="0" smtClean="0"/>
                <a:t>()</a:t>
              </a:r>
            </a:p>
            <a:p>
              <a:pPr algn="ctr"/>
              <a:r>
                <a:rPr lang="en-US" sz="2400" dirty="0" err="1" smtClean="0"/>
                <a:t>getMin</a:t>
              </a:r>
              <a:r>
                <a:rPr lang="en-US" sz="2400" dirty="0" smtClean="0"/>
                <a:t>()</a:t>
              </a:r>
            </a:p>
            <a:p>
              <a:pPr algn="ctr"/>
              <a:r>
                <a:rPr lang="en-US" sz="2400" dirty="0" err="1" smtClean="0"/>
                <a:t>toString</a:t>
              </a:r>
              <a:r>
                <a:rPr lang="en-US" sz="2400" dirty="0" smtClean="0"/>
                <a:t>()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895597" y="6172200"/>
              <a:ext cx="15540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/>
                <a:t>setHour</a:t>
              </a:r>
              <a:r>
                <a:rPr lang="en-US" sz="2400" dirty="0" smtClean="0"/>
                <a:t>(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)</a:t>
              </a:r>
              <a:endParaRPr lang="en-US" sz="2400" dirty="0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6172200" y="1371600"/>
            <a:ext cx="2667000" cy="4678203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/>
              <a:t>Do not say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    “</a:t>
            </a:r>
            <a:r>
              <a:rPr lang="en-US" sz="2400" dirty="0" smtClean="0">
                <a:solidFill>
                  <a:srgbClr val="800000"/>
                </a:solidFill>
              </a:rPr>
              <a:t>set field </a:t>
            </a:r>
            <a:r>
              <a:rPr lang="en-US" sz="2400" dirty="0" err="1" smtClean="0">
                <a:solidFill>
                  <a:srgbClr val="800000"/>
                </a:solidFill>
              </a:rPr>
              <a:t>hr</a:t>
            </a:r>
            <a:r>
              <a:rPr lang="en-US" sz="2400" dirty="0" smtClean="0">
                <a:solidFill>
                  <a:srgbClr val="800000"/>
                </a:solidFill>
              </a:rPr>
              <a:t> to h</a:t>
            </a:r>
            <a:r>
              <a:rPr lang="en-US" sz="2400" dirty="0" smtClean="0"/>
              <a:t>”</a:t>
            </a:r>
          </a:p>
          <a:p>
            <a:pPr algn="r"/>
            <a:r>
              <a:rPr lang="en-US" sz="2400" dirty="0" smtClean="0"/>
              <a:t>User does not know there is a field. All user knows is that </a:t>
            </a:r>
            <a:r>
              <a:rPr lang="en-US" sz="2400" dirty="0" smtClean="0">
                <a:solidFill>
                  <a:srgbClr val="800000"/>
                </a:solidFill>
              </a:rPr>
              <a:t>Time </a:t>
            </a:r>
            <a:r>
              <a:rPr lang="en-US" sz="2400" dirty="0" smtClean="0"/>
              <a:t>maintains hours and minutes. Later, we show an </a:t>
            </a:r>
            <a:r>
              <a:rPr lang="en-US" sz="2400" dirty="0" err="1" smtClean="0"/>
              <a:t>imple</a:t>
            </a:r>
            <a:r>
              <a:rPr lang="en-US" sz="2400" dirty="0" smtClean="0"/>
              <a:t>-mentation that doesn’t have field h but “behavior” is the same</a:t>
            </a:r>
            <a:endParaRPr lang="en-US" sz="2400" dirty="0"/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4419600" y="2209800"/>
            <a:ext cx="1981200" cy="1524000"/>
          </a:xfrm>
          <a:prstGeom prst="straightConnector1">
            <a:avLst/>
          </a:prstGeom>
          <a:ln w="28575">
            <a:solidFill>
              <a:srgbClr val="8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0208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Test using a </a:t>
            </a:r>
            <a:r>
              <a:rPr lang="en-US" sz="3600" dirty="0" err="1" smtClean="0">
                <a:solidFill>
                  <a:srgbClr val="800000"/>
                </a:solidFill>
              </a:rPr>
              <a:t>JUnit</a:t>
            </a:r>
            <a:r>
              <a:rPr lang="en-US" sz="3600" dirty="0" smtClean="0">
                <a:solidFill>
                  <a:srgbClr val="800000"/>
                </a:solidFill>
              </a:rPr>
              <a:t> testing class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1524000"/>
            <a:ext cx="74895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 Eclipse, use menu item </a:t>
            </a:r>
            <a:r>
              <a:rPr lang="en-US" sz="2400" dirty="0" smtClean="0">
                <a:solidFill>
                  <a:srgbClr val="800000"/>
                </a:solidFill>
              </a:rPr>
              <a:t>File </a:t>
            </a:r>
            <a:r>
              <a:rPr lang="en-US" sz="2400" dirty="0" smtClean="0">
                <a:solidFill>
                  <a:srgbClr val="800000"/>
                </a:solidFill>
                <a:sym typeface="Wingdings"/>
              </a:rPr>
              <a:t> New  </a:t>
            </a:r>
            <a:r>
              <a:rPr lang="en-US" sz="2400" dirty="0" err="1" smtClean="0">
                <a:solidFill>
                  <a:srgbClr val="800000"/>
                </a:solidFill>
                <a:sym typeface="Wingdings"/>
              </a:rPr>
              <a:t>JUnit</a:t>
            </a:r>
            <a:r>
              <a:rPr lang="en-US" sz="2400" dirty="0" smtClean="0">
                <a:solidFill>
                  <a:srgbClr val="800000"/>
                </a:solidFill>
                <a:sym typeface="Wingdings"/>
              </a:rPr>
              <a:t> Test Case </a:t>
            </a:r>
            <a:r>
              <a:rPr lang="en-US" sz="2400" dirty="0" smtClean="0">
                <a:sym typeface="Wingdings"/>
              </a:rPr>
              <a:t>to create a class that looks like this: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457200" y="2362200"/>
            <a:ext cx="4495800" cy="3200876"/>
          </a:xfrm>
          <a:prstGeom prst="rect">
            <a:avLst/>
          </a:prstGeom>
          <a:ln>
            <a:solidFill>
              <a:srgbClr val="800000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/>
                <a:cs typeface="Times New Roman"/>
              </a:rPr>
              <a:t>import</a:t>
            </a:r>
            <a:r>
              <a:rPr lang="en-US" sz="2400" dirty="0">
                <a:latin typeface="Times New Roman"/>
                <a:cs typeface="Times New Roman"/>
              </a:rPr>
              <a:t> static </a:t>
            </a:r>
            <a:r>
              <a:rPr lang="en-US" sz="2400" dirty="0" err="1">
                <a:latin typeface="Times New Roman"/>
                <a:cs typeface="Times New Roman"/>
              </a:rPr>
              <a:t>org.junit.Assert</a:t>
            </a:r>
            <a:r>
              <a:rPr lang="en-US" sz="2400" dirty="0">
                <a:latin typeface="Times New Roman"/>
                <a:cs typeface="Times New Roman"/>
              </a:rPr>
              <a:t>.*</a:t>
            </a:r>
            <a:r>
              <a:rPr lang="en-US" sz="2400" dirty="0" smtClean="0">
                <a:latin typeface="Times New Roman"/>
                <a:cs typeface="Times New Roman"/>
              </a:rPr>
              <a:t>;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b="1" dirty="0">
                <a:latin typeface="Times New Roman"/>
                <a:cs typeface="Times New Roman"/>
              </a:rPr>
              <a:t>import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org.junit.Test</a:t>
            </a:r>
            <a:r>
              <a:rPr lang="en-US" sz="2400" dirty="0" smtClean="0">
                <a:latin typeface="Times New Roman"/>
                <a:cs typeface="Times New Roman"/>
              </a:rPr>
              <a:t>;</a:t>
            </a:r>
            <a:endParaRPr lang="en-US" sz="2400" dirty="0">
              <a:latin typeface="Times New Roman"/>
              <a:cs typeface="Times New Roman"/>
            </a:endParaRPr>
          </a:p>
          <a:p>
            <a:pPr>
              <a:spcBef>
                <a:spcPts val="1200"/>
              </a:spcBef>
            </a:pP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class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TimeTester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{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    @Test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</a:t>
            </a: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void</a:t>
            </a:r>
            <a:r>
              <a:rPr lang="en-US" sz="2400" dirty="0">
                <a:latin typeface="Times New Roman"/>
                <a:cs typeface="Times New Roman"/>
              </a:rPr>
              <a:t> test() {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   fail("Not yet implemented");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</a:t>
            </a:r>
            <a:r>
              <a:rPr lang="en-US" sz="2400" dirty="0" smtClean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05400" y="2209800"/>
            <a:ext cx="3733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Select </a:t>
            </a:r>
            <a:r>
              <a:rPr lang="en-US" sz="2400" dirty="0" err="1" smtClean="0">
                <a:solidFill>
                  <a:srgbClr val="800000"/>
                </a:solidFill>
              </a:rPr>
              <a:t>TimeTester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smtClean="0"/>
              <a:t>in </a:t>
            </a:r>
            <a:r>
              <a:rPr lang="en-US" sz="2400" dirty="0" smtClean="0">
                <a:solidFill>
                  <a:srgbClr val="800000"/>
                </a:solidFill>
              </a:rPr>
              <a:t>Package Explorer</a:t>
            </a:r>
            <a:r>
              <a:rPr lang="en-US" sz="2400" dirty="0" smtClean="0"/>
              <a:t>.</a:t>
            </a:r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Use menu item </a:t>
            </a:r>
            <a:r>
              <a:rPr lang="en-US" sz="2400" dirty="0" smtClean="0">
                <a:solidFill>
                  <a:srgbClr val="800000"/>
                </a:solidFill>
              </a:rPr>
              <a:t>Run </a:t>
            </a:r>
            <a:r>
              <a:rPr lang="en-US" sz="2400" dirty="0" smtClean="0">
                <a:solidFill>
                  <a:srgbClr val="800000"/>
                </a:solidFill>
                <a:sym typeface="Wingdings"/>
              </a:rPr>
              <a:t> Run</a:t>
            </a:r>
            <a:r>
              <a:rPr lang="en-US" sz="2400" dirty="0" smtClean="0">
                <a:sym typeface="Wingdings"/>
              </a:rPr>
              <a:t>.</a:t>
            </a:r>
          </a:p>
          <a:p>
            <a:endParaRPr lang="en-US" sz="2400" dirty="0" smtClean="0"/>
          </a:p>
          <a:p>
            <a:r>
              <a:rPr lang="en-US" sz="2400" dirty="0" smtClean="0"/>
              <a:t>Procedure </a:t>
            </a:r>
            <a:r>
              <a:rPr lang="en-US" sz="2400" dirty="0" smtClean="0">
                <a:solidFill>
                  <a:srgbClr val="800000"/>
                </a:solidFill>
              </a:rPr>
              <a:t>test</a:t>
            </a:r>
            <a:r>
              <a:rPr lang="en-US" sz="2400" dirty="0" smtClean="0"/>
              <a:t> is called, and the call </a:t>
            </a:r>
            <a:r>
              <a:rPr lang="en-US" sz="2400" dirty="0" smtClean="0">
                <a:solidFill>
                  <a:srgbClr val="800000"/>
                </a:solidFill>
              </a:rPr>
              <a:t>fail(…)</a:t>
            </a:r>
            <a:r>
              <a:rPr lang="en-US" sz="2400" dirty="0" smtClean="0"/>
              <a:t> causes execution to fail:</a:t>
            </a:r>
            <a:endParaRPr lang="en-US" sz="2400" dirty="0"/>
          </a:p>
        </p:txBody>
      </p:sp>
      <p:pic>
        <p:nvPicPr>
          <p:cNvPr id="11" name="Picture 10" descr="fail1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5410200"/>
            <a:ext cx="4330700" cy="124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947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Test using a </a:t>
            </a:r>
            <a:r>
              <a:rPr lang="en-US" sz="3600" dirty="0" err="1" smtClean="0">
                <a:solidFill>
                  <a:srgbClr val="800000"/>
                </a:solidFill>
              </a:rPr>
              <a:t>JUnit</a:t>
            </a:r>
            <a:r>
              <a:rPr lang="en-US" sz="3600" dirty="0" smtClean="0">
                <a:solidFill>
                  <a:srgbClr val="800000"/>
                </a:solidFill>
              </a:rPr>
              <a:t> testing class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81000" y="1600200"/>
            <a:ext cx="5410200" cy="3939540"/>
          </a:xfrm>
          <a:prstGeom prst="rect">
            <a:avLst/>
          </a:prstGeom>
          <a:ln>
            <a:solidFill>
              <a:srgbClr val="800000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Times New Roman"/>
                <a:cs typeface="Times New Roman"/>
              </a:rPr>
              <a:t>…</a:t>
            </a:r>
            <a:endParaRPr lang="en-US" sz="2400" dirty="0">
              <a:latin typeface="Times New Roman"/>
              <a:cs typeface="Times New Roman"/>
            </a:endParaRPr>
          </a:p>
          <a:p>
            <a:pPr>
              <a:spcBef>
                <a:spcPts val="1200"/>
              </a:spcBef>
            </a:pP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class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TimeTester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{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    @Test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</a:t>
            </a: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void</a:t>
            </a:r>
            <a:r>
              <a:rPr lang="en-US" sz="2400" dirty="0">
                <a:latin typeface="Times New Roman"/>
                <a:cs typeface="Times New Roman"/>
              </a:rPr>
              <a:t> test() </a:t>
            </a:r>
            <a:r>
              <a:rPr lang="en-US" sz="2400" dirty="0" smtClean="0">
                <a:latin typeface="Times New Roman"/>
                <a:cs typeface="Times New Roman"/>
              </a:rPr>
              <a:t>{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       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Time t1= </a:t>
            </a:r>
            <a:r>
              <a:rPr lang="en-US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new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Time();</a:t>
            </a:r>
          </a:p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      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assertEquals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(0, t1.getHour())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   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assertEquals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(0, t1.getMin();</a:t>
            </a:r>
          </a:p>
          <a:p>
            <a:r>
              <a:rPr lang="en-US" sz="2400" i="1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i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   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assertEquals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("00:00", t1.toString());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</a:t>
            </a:r>
            <a:r>
              <a:rPr lang="en-US" sz="2400" dirty="0" smtClean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0" y="1554540"/>
            <a:ext cx="3505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Write and save a suite of “test cases” in </a:t>
            </a:r>
            <a:r>
              <a:rPr lang="en-US" sz="2400" dirty="0" err="1" smtClean="0"/>
              <a:t>TimeTester</a:t>
            </a:r>
            <a:r>
              <a:rPr lang="en-US" sz="2400" dirty="0" smtClean="0"/>
              <a:t>, to test that all methods in Time are correct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343400" y="3200400"/>
            <a:ext cx="3575919" cy="461665"/>
          </a:xfrm>
          <a:prstGeom prst="rect">
            <a:avLst/>
          </a:prstGeom>
          <a:solidFill>
            <a:srgbClr val="F8DFF0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</a:rPr>
              <a:t>Store new Time object in t1.</a:t>
            </a:r>
            <a:endParaRPr lang="en-US" sz="2400" dirty="0">
              <a:solidFill>
                <a:srgbClr val="008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0" y="5257800"/>
            <a:ext cx="5891156" cy="1200328"/>
          </a:xfrm>
          <a:prstGeom prst="rect">
            <a:avLst/>
          </a:prstGeom>
          <a:solidFill>
            <a:srgbClr val="F8DFF0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Give green light if expected value equals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computed value, red light if not:</a:t>
            </a:r>
          </a:p>
          <a:p>
            <a:r>
              <a:rPr lang="en-US" sz="2400" dirty="0" err="1" smtClean="0">
                <a:solidFill>
                  <a:srgbClr val="800000"/>
                </a:solidFill>
              </a:rPr>
              <a:t>assertEquals</a:t>
            </a:r>
            <a:r>
              <a:rPr lang="en-US" sz="2400" dirty="0" smtClean="0">
                <a:solidFill>
                  <a:srgbClr val="800000"/>
                </a:solidFill>
              </a:rPr>
              <a:t>(expected value, computed value);</a:t>
            </a:r>
            <a:endParaRPr lang="en-US" sz="24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5033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Test setter method in </a:t>
            </a:r>
            <a:r>
              <a:rPr lang="en-US" sz="3600" dirty="0" err="1" smtClean="0">
                <a:solidFill>
                  <a:srgbClr val="800000"/>
                </a:solidFill>
              </a:rPr>
              <a:t>JUnit</a:t>
            </a:r>
            <a:r>
              <a:rPr lang="en-US" sz="3600" dirty="0" smtClean="0">
                <a:solidFill>
                  <a:srgbClr val="800000"/>
                </a:solidFill>
              </a:rPr>
              <a:t> testing class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81000" y="1600200"/>
            <a:ext cx="4648200" cy="4093428"/>
          </a:xfrm>
          <a:prstGeom prst="rect">
            <a:avLst/>
          </a:prstGeom>
          <a:ln>
            <a:solidFill>
              <a:srgbClr val="800000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class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TimeTester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{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latin typeface="Times New Roman"/>
                <a:cs typeface="Times New Roman"/>
              </a:rPr>
              <a:t>    …</a:t>
            </a:r>
          </a:p>
          <a:p>
            <a:pPr>
              <a:spcBef>
                <a:spcPts val="1200"/>
              </a:spcBef>
            </a:pP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    @Test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</a:t>
            </a: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void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testSetters</a:t>
            </a:r>
            <a:r>
              <a:rPr lang="en-US" sz="2400" dirty="0" smtClean="0">
                <a:latin typeface="Times New Roman"/>
                <a:cs typeface="Times New Roman"/>
              </a:rPr>
              <a:t>(</a:t>
            </a:r>
            <a:r>
              <a:rPr lang="en-US" sz="2400" dirty="0">
                <a:latin typeface="Times New Roman"/>
                <a:cs typeface="Times New Roman"/>
              </a:rPr>
              <a:t>) </a:t>
            </a:r>
            <a:r>
              <a:rPr lang="en-US" sz="2400" dirty="0" smtClean="0">
                <a:latin typeface="Times New Roman"/>
                <a:cs typeface="Times New Roman"/>
              </a:rPr>
              <a:t>{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        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Time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t1= </a:t>
            </a:r>
            <a:r>
              <a:rPr lang="en-US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new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Time()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     t1.setHour(21);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    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assertEquals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(21,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t1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.getHour(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));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</a:t>
            </a:r>
            <a:r>
              <a:rPr lang="en-US" sz="2400" dirty="0" smtClean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}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5638803" y="4343400"/>
            <a:ext cx="3047997" cy="2209800"/>
            <a:chOff x="5638803" y="4343400"/>
            <a:chExt cx="3047997" cy="2209800"/>
          </a:xfrm>
        </p:grpSpPr>
        <p:grpSp>
          <p:nvGrpSpPr>
            <p:cNvPr id="21" name="Group 20"/>
            <p:cNvGrpSpPr/>
            <p:nvPr/>
          </p:nvGrpSpPr>
          <p:grpSpPr>
            <a:xfrm>
              <a:off x="5638803" y="4343400"/>
              <a:ext cx="3047997" cy="2209800"/>
              <a:chOff x="4407647" y="2133600"/>
              <a:chExt cx="3059953" cy="2438400"/>
            </a:xfrm>
          </p:grpSpPr>
          <p:sp>
            <p:nvSpPr>
              <p:cNvPr id="22" name="Rectangle 2"/>
              <p:cNvSpPr>
                <a:spLocks noChangeArrowheads="1"/>
              </p:cNvSpPr>
              <p:nvPr/>
            </p:nvSpPr>
            <p:spPr bwMode="auto">
              <a:xfrm>
                <a:off x="4407647" y="2667000"/>
                <a:ext cx="3059953" cy="19050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Rectangle 3"/>
              <p:cNvSpPr>
                <a:spLocks noChangeArrowheads="1"/>
              </p:cNvSpPr>
              <p:nvPr/>
            </p:nvSpPr>
            <p:spPr bwMode="auto">
              <a:xfrm>
                <a:off x="4407650" y="2133600"/>
                <a:ext cx="1752601" cy="6096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>
                    <a:solidFill>
                      <a:srgbClr val="8B008C"/>
                    </a:solidFill>
                  </a:rPr>
                  <a:t>Time@fa8</a:t>
                </a:r>
                <a:endParaRPr lang="en-US" sz="2400" dirty="0"/>
              </a:p>
            </p:txBody>
          </p:sp>
          <p:sp>
            <p:nvSpPr>
              <p:cNvPr id="24" name="Rectangle 4"/>
              <p:cNvSpPr>
                <a:spLocks noChangeArrowheads="1"/>
              </p:cNvSpPr>
              <p:nvPr/>
            </p:nvSpPr>
            <p:spPr bwMode="auto">
              <a:xfrm>
                <a:off x="6553200" y="2667000"/>
                <a:ext cx="914400" cy="5334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Time</a:t>
                </a:r>
                <a:endParaRPr lang="en-US" sz="2400" dirty="0"/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6248399" y="4876800"/>
              <a:ext cx="1143004" cy="1066800"/>
              <a:chOff x="3428996" y="5029200"/>
              <a:chExt cx="1143004" cy="1066800"/>
            </a:xfrm>
          </p:grpSpPr>
          <p:grpSp>
            <p:nvGrpSpPr>
              <p:cNvPr id="26" name="Group 25"/>
              <p:cNvGrpSpPr/>
              <p:nvPr/>
            </p:nvGrpSpPr>
            <p:grpSpPr>
              <a:xfrm>
                <a:off x="3428996" y="5029200"/>
                <a:ext cx="1143001" cy="990600"/>
                <a:chOff x="6172199" y="4800600"/>
                <a:chExt cx="1143001" cy="990600"/>
              </a:xfrm>
            </p:grpSpPr>
            <p:sp>
              <p:nvSpPr>
                <p:cNvPr id="28" name="Rectangle 21"/>
                <p:cNvSpPr>
                  <a:spLocks noChangeArrowheads="1"/>
                </p:cNvSpPr>
                <p:nvPr/>
              </p:nvSpPr>
              <p:spPr bwMode="auto">
                <a:xfrm>
                  <a:off x="6172200" y="4800600"/>
                  <a:ext cx="6096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err="1" smtClean="0"/>
                    <a:t>hr</a:t>
                  </a:r>
                  <a:endParaRPr lang="en-US" sz="2400" dirty="0"/>
                </a:p>
              </p:txBody>
            </p:sp>
            <p:sp>
              <p:nvSpPr>
                <p:cNvPr id="29" name="Rectangle 22"/>
                <p:cNvSpPr>
                  <a:spLocks noChangeArrowheads="1"/>
                </p:cNvSpPr>
                <p:nvPr/>
              </p:nvSpPr>
              <p:spPr bwMode="auto">
                <a:xfrm>
                  <a:off x="6705600" y="4800600"/>
                  <a:ext cx="609600" cy="457200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dirty="0"/>
                    <a:t>9</a:t>
                  </a:r>
                </a:p>
              </p:txBody>
            </p:sp>
            <p:sp>
              <p:nvSpPr>
                <p:cNvPr id="30" name="Rectangle 21"/>
                <p:cNvSpPr>
                  <a:spLocks noChangeArrowheads="1"/>
                </p:cNvSpPr>
                <p:nvPr/>
              </p:nvSpPr>
              <p:spPr bwMode="auto">
                <a:xfrm>
                  <a:off x="6172199" y="5410200"/>
                  <a:ext cx="6096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smtClean="0"/>
                    <a:t>min</a:t>
                  </a:r>
                  <a:endParaRPr lang="en-US" sz="2400" dirty="0"/>
                </a:p>
              </p:txBody>
            </p:sp>
          </p:grpSp>
          <p:sp>
            <p:nvSpPr>
              <p:cNvPr id="27" name="Rectangle 22"/>
              <p:cNvSpPr>
                <a:spLocks noChangeArrowheads="1"/>
              </p:cNvSpPr>
              <p:nvPr/>
            </p:nvSpPr>
            <p:spPr bwMode="auto">
              <a:xfrm>
                <a:off x="3962400" y="5638800"/>
                <a:ext cx="609600" cy="4572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dirty="0"/>
                  <a:t>5</a:t>
                </a:r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>
              <a:off x="5715000" y="5562600"/>
              <a:ext cx="2819400" cy="918865"/>
              <a:chOff x="2895597" y="5715000"/>
              <a:chExt cx="2819400" cy="918865"/>
            </a:xfrm>
          </p:grpSpPr>
          <p:sp>
            <p:nvSpPr>
              <p:cNvPr id="32" name="Rectangle 21"/>
              <p:cNvSpPr>
                <a:spLocks noChangeArrowheads="1"/>
              </p:cNvSpPr>
              <p:nvPr/>
            </p:nvSpPr>
            <p:spPr bwMode="auto">
              <a:xfrm>
                <a:off x="4724397" y="5715000"/>
                <a:ext cx="990600" cy="6858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err="1" smtClean="0"/>
                  <a:t>getHour</a:t>
                </a:r>
                <a:r>
                  <a:rPr lang="en-US" sz="2400" dirty="0" smtClean="0"/>
                  <a:t>()</a:t>
                </a:r>
              </a:p>
              <a:p>
                <a:pPr algn="ctr"/>
                <a:r>
                  <a:rPr lang="en-US" sz="2400" dirty="0" err="1" smtClean="0"/>
                  <a:t>getMin</a:t>
                </a:r>
                <a:r>
                  <a:rPr lang="en-US" sz="2400" dirty="0" smtClean="0"/>
                  <a:t>()</a:t>
                </a:r>
              </a:p>
              <a:p>
                <a:pPr algn="ctr"/>
                <a:r>
                  <a:rPr lang="en-US" sz="2400" dirty="0" err="1" smtClean="0"/>
                  <a:t>toString</a:t>
                </a:r>
                <a:r>
                  <a:rPr lang="en-US" sz="2400" dirty="0" smtClean="0"/>
                  <a:t>()</a:t>
                </a: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2895597" y="6172200"/>
                <a:ext cx="155403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err="1" smtClean="0"/>
                  <a:t>setHour</a:t>
                </a:r>
                <a:r>
                  <a:rPr lang="en-US" sz="2400" dirty="0" smtClean="0"/>
                  <a:t>(</a:t>
                </a:r>
                <a:r>
                  <a:rPr lang="en-US" sz="2400" dirty="0" err="1" smtClean="0"/>
                  <a:t>int</a:t>
                </a:r>
                <a:r>
                  <a:rPr lang="en-US" sz="2400" dirty="0" smtClean="0"/>
                  <a:t>)</a:t>
                </a:r>
                <a:endParaRPr lang="en-US" sz="2400" dirty="0"/>
              </a:p>
            </p:txBody>
          </p:sp>
        </p:grpSp>
      </p:grpSp>
      <p:sp>
        <p:nvSpPr>
          <p:cNvPr id="7" name="TextBox 6"/>
          <p:cNvSpPr txBox="1"/>
          <p:nvPr/>
        </p:nvSpPr>
        <p:spPr>
          <a:xfrm>
            <a:off x="5410200" y="1600200"/>
            <a:ext cx="3429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TimeTester</a:t>
            </a:r>
            <a:r>
              <a:rPr lang="en-US" sz="2400" dirty="0" smtClean="0"/>
              <a:t> can have several test methods, each preceded by @Test.</a:t>
            </a:r>
          </a:p>
          <a:p>
            <a:endParaRPr lang="en-US" sz="2400" dirty="0"/>
          </a:p>
          <a:p>
            <a:r>
              <a:rPr lang="en-US" sz="2400" dirty="0" smtClean="0"/>
              <a:t>All are called when menu item Run</a:t>
            </a:r>
            <a:r>
              <a:rPr lang="en-US" sz="2400" dirty="0" smtClean="0">
                <a:sym typeface="Wingdings"/>
              </a:rPr>
              <a:t> </a:t>
            </a:r>
            <a:r>
              <a:rPr lang="en-US" sz="2400" dirty="0" smtClean="0"/>
              <a:t>Run is selected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35480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Constructors —new kind of method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81000" y="1524000"/>
            <a:ext cx="2514600" cy="2677656"/>
          </a:xfrm>
          <a:prstGeom prst="rect">
            <a:avLst/>
          </a:prstGeom>
          <a:ln>
            <a:solidFill>
              <a:srgbClr val="800000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class</a:t>
            </a:r>
            <a:r>
              <a:rPr lang="en-US" sz="2400" dirty="0">
                <a:latin typeface="Times New Roman"/>
                <a:cs typeface="Times New Roman"/>
              </a:rPr>
              <a:t> C</a:t>
            </a:r>
            <a:r>
              <a:rPr lang="en-US" sz="2400" dirty="0" smtClean="0">
                <a:latin typeface="Times New Roman"/>
                <a:cs typeface="Times New Roman"/>
              </a:rPr>
              <a:t> {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private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b="1" dirty="0" smtClean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a;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</a:t>
            </a:r>
            <a:r>
              <a:rPr lang="en-US" sz="2400" b="1" dirty="0" smtClean="0">
                <a:latin typeface="Times New Roman"/>
                <a:cs typeface="Times New Roman"/>
              </a:rPr>
              <a:t>private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b="1" dirty="0" smtClean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b;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   </a:t>
            </a:r>
            <a:r>
              <a:rPr lang="en-US" sz="2400" b="1" dirty="0">
                <a:latin typeface="Times New Roman"/>
                <a:cs typeface="Times New Roman"/>
              </a:rPr>
              <a:t>private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b="1" dirty="0" smtClean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c;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   </a:t>
            </a:r>
            <a:r>
              <a:rPr lang="en-US" sz="2400" b="1" dirty="0">
                <a:latin typeface="Times New Roman"/>
                <a:cs typeface="Times New Roman"/>
              </a:rPr>
              <a:t>private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b="1" dirty="0" smtClean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d;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</a:t>
            </a:r>
            <a:r>
              <a:rPr lang="en-US" sz="2400" b="1" dirty="0" smtClean="0">
                <a:latin typeface="Times New Roman"/>
                <a:cs typeface="Times New Roman"/>
              </a:rPr>
              <a:t>private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b="1" dirty="0" smtClean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e;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29000" y="1676400"/>
            <a:ext cx="47244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 has lots of fields. Initializing an object can be a pain —assuming there are suitable setter methods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4321076"/>
            <a:ext cx="2590800" cy="2308324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C  </a:t>
            </a:r>
            <a:r>
              <a:rPr lang="en-US" sz="2400" dirty="0" err="1"/>
              <a:t>var</a:t>
            </a:r>
            <a:r>
              <a:rPr lang="en-US" sz="2400" dirty="0"/>
              <a:t>= </a:t>
            </a:r>
            <a:r>
              <a:rPr lang="en-US" sz="2400" b="1" dirty="0"/>
              <a:t>new</a:t>
            </a:r>
            <a:r>
              <a:rPr lang="en-US" sz="2400" dirty="0"/>
              <a:t> C();</a:t>
            </a:r>
          </a:p>
          <a:p>
            <a:r>
              <a:rPr lang="en-US" sz="2400" dirty="0" err="1"/>
              <a:t>var.setA</a:t>
            </a:r>
            <a:r>
              <a:rPr lang="en-US" sz="2400" dirty="0"/>
              <a:t>(2);</a:t>
            </a:r>
          </a:p>
          <a:p>
            <a:r>
              <a:rPr lang="en-US" sz="2400" dirty="0" err="1"/>
              <a:t>var.setB</a:t>
            </a:r>
            <a:r>
              <a:rPr lang="en-US" sz="2400" dirty="0"/>
              <a:t>(20);</a:t>
            </a:r>
          </a:p>
          <a:p>
            <a:r>
              <a:rPr lang="en-US" sz="2400" dirty="0" err="1"/>
              <a:t>var.setC</a:t>
            </a:r>
            <a:r>
              <a:rPr lang="en-US" sz="2400" dirty="0"/>
              <a:t>(35);</a:t>
            </a:r>
          </a:p>
          <a:p>
            <a:r>
              <a:rPr lang="en-US" sz="2400" dirty="0" err="1"/>
              <a:t>var.setD</a:t>
            </a:r>
            <a:r>
              <a:rPr lang="en-US" sz="2400" dirty="0"/>
              <a:t>(</a:t>
            </a:r>
            <a:r>
              <a:rPr lang="en-US" sz="2400" dirty="0" smtClean="0"/>
              <a:t>-15</a:t>
            </a:r>
            <a:r>
              <a:rPr lang="en-US" sz="2400" dirty="0"/>
              <a:t>);</a:t>
            </a:r>
          </a:p>
          <a:p>
            <a:r>
              <a:rPr lang="en-US" sz="2400" dirty="0" err="1"/>
              <a:t>var.setE</a:t>
            </a:r>
            <a:r>
              <a:rPr lang="en-US" sz="2400" dirty="0"/>
              <a:t>(150)</a:t>
            </a:r>
            <a:r>
              <a:rPr lang="en-US" sz="2400" dirty="0" smtClean="0"/>
              <a:t>;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429000" y="5257800"/>
            <a:ext cx="426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But first, must write a new method called a </a:t>
            </a:r>
            <a:r>
              <a:rPr lang="en-US" sz="2400" dirty="0" smtClean="0">
                <a:solidFill>
                  <a:srgbClr val="FF0000"/>
                </a:solidFill>
              </a:rPr>
              <a:t>constructor</a:t>
            </a:r>
            <a:endParaRPr lang="en-US" sz="2400" dirty="0">
              <a:solidFill>
                <a:srgbClr val="FF000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3429000" y="3276600"/>
            <a:ext cx="4774894" cy="1528465"/>
            <a:chOff x="3429000" y="3276600"/>
            <a:chExt cx="4774894" cy="1528465"/>
          </a:xfrm>
        </p:grpSpPr>
        <p:sp>
          <p:nvSpPr>
            <p:cNvPr id="5" name="TextBox 4"/>
            <p:cNvSpPr txBox="1"/>
            <p:nvPr/>
          </p:nvSpPr>
          <p:spPr>
            <a:xfrm>
              <a:off x="3733800" y="4343400"/>
              <a:ext cx="447009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C </a:t>
              </a:r>
              <a:r>
                <a:rPr lang="en-US" sz="2400" dirty="0" err="1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var</a:t>
              </a:r>
              <a:r>
                <a:rPr lang="en-US" sz="2400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= </a:t>
              </a:r>
              <a:r>
                <a:rPr lang="en-US" sz="2400" b="1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new</a:t>
              </a:r>
              <a:r>
                <a:rPr lang="en-US" sz="2400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 C(2, 20, 35, -15, 150); </a:t>
              </a:r>
              <a:endParaRPr lang="en-US" sz="2400" b="1" dirty="0">
                <a:solidFill>
                  <a:srgbClr val="8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3429000" y="3276600"/>
              <a:ext cx="4572000" cy="830997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en-US" sz="2400" dirty="0"/>
                <a:t>Easier way to initialize the fields, in the new-expression itself. Use: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770718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6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6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Constructors —new kind of method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5334000" y="4343400"/>
            <a:ext cx="3276600" cy="2209800"/>
            <a:chOff x="5410200" y="4343400"/>
            <a:chExt cx="3276600" cy="2209800"/>
          </a:xfrm>
        </p:grpSpPr>
        <p:grpSp>
          <p:nvGrpSpPr>
            <p:cNvPr id="14" name="Group 13"/>
            <p:cNvGrpSpPr/>
            <p:nvPr/>
          </p:nvGrpSpPr>
          <p:grpSpPr>
            <a:xfrm>
              <a:off x="5410200" y="4343400"/>
              <a:ext cx="3276600" cy="2209800"/>
              <a:chOff x="4178148" y="2133600"/>
              <a:chExt cx="3289453" cy="2438400"/>
            </a:xfrm>
          </p:grpSpPr>
          <p:sp>
            <p:nvSpPr>
              <p:cNvPr id="24" name="Rectangle 2"/>
              <p:cNvSpPr>
                <a:spLocks noChangeArrowheads="1"/>
              </p:cNvSpPr>
              <p:nvPr/>
            </p:nvSpPr>
            <p:spPr bwMode="auto">
              <a:xfrm>
                <a:off x="4178148" y="2667000"/>
                <a:ext cx="3289453" cy="19050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Rectangle 3"/>
              <p:cNvSpPr>
                <a:spLocks noChangeArrowheads="1"/>
              </p:cNvSpPr>
              <p:nvPr/>
            </p:nvSpPr>
            <p:spPr bwMode="auto">
              <a:xfrm>
                <a:off x="4407650" y="2133600"/>
                <a:ext cx="1752601" cy="6096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>
                    <a:solidFill>
                      <a:srgbClr val="8B008C"/>
                    </a:solidFill>
                  </a:rPr>
                  <a:t>Time@fa8</a:t>
                </a:r>
                <a:endParaRPr lang="en-US" sz="2400" dirty="0"/>
              </a:p>
            </p:txBody>
          </p:sp>
          <p:sp>
            <p:nvSpPr>
              <p:cNvPr id="26" name="Rectangle 4"/>
              <p:cNvSpPr>
                <a:spLocks noChangeArrowheads="1"/>
              </p:cNvSpPr>
              <p:nvPr/>
            </p:nvSpPr>
            <p:spPr bwMode="auto">
              <a:xfrm>
                <a:off x="6553200" y="2667000"/>
                <a:ext cx="914400" cy="5334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Time</a:t>
                </a:r>
                <a:endParaRPr lang="en-US" sz="2400" dirty="0"/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5410200" y="4876800"/>
              <a:ext cx="2286000" cy="457200"/>
              <a:chOff x="2590797" y="5029200"/>
              <a:chExt cx="2286000" cy="457200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2590797" y="5029200"/>
                <a:ext cx="1752596" cy="457200"/>
                <a:chOff x="5334000" y="4800600"/>
                <a:chExt cx="1752596" cy="457200"/>
              </a:xfrm>
            </p:grpSpPr>
            <p:sp>
              <p:nvSpPr>
                <p:cNvPr id="21" name="Rectangle 21"/>
                <p:cNvSpPr>
                  <a:spLocks noChangeArrowheads="1"/>
                </p:cNvSpPr>
                <p:nvPr/>
              </p:nvSpPr>
              <p:spPr bwMode="auto">
                <a:xfrm>
                  <a:off x="5334000" y="4800600"/>
                  <a:ext cx="5334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err="1" smtClean="0"/>
                    <a:t>hr</a:t>
                  </a:r>
                  <a:endParaRPr lang="en-US" sz="2400" dirty="0"/>
                </a:p>
              </p:txBody>
            </p:sp>
            <p:sp>
              <p:nvSpPr>
                <p:cNvPr id="22" name="Rectangle 22"/>
                <p:cNvSpPr>
                  <a:spLocks noChangeArrowheads="1"/>
                </p:cNvSpPr>
                <p:nvPr/>
              </p:nvSpPr>
              <p:spPr bwMode="auto">
                <a:xfrm>
                  <a:off x="5867400" y="4800600"/>
                  <a:ext cx="533400" cy="457200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dirty="0"/>
                    <a:t>9</a:t>
                  </a:r>
                </a:p>
              </p:txBody>
            </p:sp>
            <p:sp>
              <p:nvSpPr>
                <p:cNvPr id="23" name="Rectangle 21"/>
                <p:cNvSpPr>
                  <a:spLocks noChangeArrowheads="1"/>
                </p:cNvSpPr>
                <p:nvPr/>
              </p:nvSpPr>
              <p:spPr bwMode="auto">
                <a:xfrm>
                  <a:off x="6476996" y="4800600"/>
                  <a:ext cx="6096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smtClean="0"/>
                    <a:t>min</a:t>
                  </a:r>
                  <a:endParaRPr lang="en-US" sz="2400" dirty="0"/>
                </a:p>
              </p:txBody>
            </p:sp>
          </p:grpSp>
          <p:sp>
            <p:nvSpPr>
              <p:cNvPr id="20" name="Rectangle 22"/>
              <p:cNvSpPr>
                <a:spLocks noChangeArrowheads="1"/>
              </p:cNvSpPr>
              <p:nvPr/>
            </p:nvSpPr>
            <p:spPr bwMode="auto">
              <a:xfrm>
                <a:off x="4267197" y="5029200"/>
                <a:ext cx="609600" cy="4572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dirty="0"/>
                  <a:t>5</a:t>
                </a:r>
              </a:p>
            </p:txBody>
          </p:sp>
        </p:grpSp>
        <p:sp>
          <p:nvSpPr>
            <p:cNvPr id="17" name="Rectangle 21"/>
            <p:cNvSpPr>
              <a:spLocks noChangeArrowheads="1"/>
            </p:cNvSpPr>
            <p:nvPr/>
          </p:nvSpPr>
          <p:spPr bwMode="auto">
            <a:xfrm>
              <a:off x="5867400" y="5562600"/>
              <a:ext cx="2819400" cy="6858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400" dirty="0" err="1" smtClean="0"/>
                <a:t>getHour</a:t>
              </a:r>
              <a:r>
                <a:rPr lang="en-US" sz="2400" dirty="0" smtClean="0"/>
                <a:t>()  </a:t>
              </a:r>
              <a:r>
                <a:rPr lang="en-US" sz="2400" dirty="0" err="1" smtClean="0"/>
                <a:t>getMin</a:t>
              </a:r>
              <a:r>
                <a:rPr lang="en-US" sz="2400" dirty="0" smtClean="0"/>
                <a:t>()</a:t>
              </a:r>
            </a:p>
            <a:p>
              <a:pPr algn="ctr"/>
              <a:r>
                <a:rPr lang="en-US" sz="2400" dirty="0" err="1" smtClean="0"/>
                <a:t>toString</a:t>
              </a:r>
              <a:r>
                <a:rPr lang="en-US" sz="2400" dirty="0" smtClean="0"/>
                <a:t>() </a:t>
              </a:r>
              <a:r>
                <a:rPr lang="en-US" sz="2400" dirty="0" err="1" smtClean="0"/>
                <a:t>setHour</a:t>
              </a:r>
              <a:r>
                <a:rPr lang="en-US" sz="2400" dirty="0" smtClean="0"/>
                <a:t>(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)</a:t>
              </a:r>
            </a:p>
            <a:p>
              <a:pPr algn="ctr"/>
              <a:r>
                <a:rPr lang="en-US" sz="2400" dirty="0" smtClean="0"/>
                <a:t>Time(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, 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)</a:t>
              </a:r>
            </a:p>
          </p:txBody>
        </p:sp>
      </p:grpSp>
      <p:sp>
        <p:nvSpPr>
          <p:cNvPr id="27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524000"/>
            <a:ext cx="5559552" cy="3733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An object maintains a time of day *</a:t>
            </a:r>
            <a:r>
              <a:rPr lang="en-US" sz="2200" dirty="0" smtClean="0">
                <a:latin typeface="Times New Roman"/>
                <a:cs typeface="Times New Roman"/>
              </a:rPr>
              <a:t>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b="1" dirty="0" smtClean="0">
                <a:latin typeface="Times New Roman"/>
                <a:cs typeface="Times New Roman"/>
              </a:rPr>
              <a:t>public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b="1" dirty="0" smtClean="0">
                <a:latin typeface="Times New Roman"/>
                <a:cs typeface="Times New Roman"/>
              </a:rPr>
              <a:t>class</a:t>
            </a:r>
            <a:r>
              <a:rPr lang="en-US" sz="2200" dirty="0" smtClean="0">
                <a:latin typeface="Times New Roman"/>
                <a:cs typeface="Times New Roman"/>
              </a:rPr>
              <a:t> Time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latin typeface="Times New Roman"/>
                <a:cs typeface="Times New Roman"/>
              </a:rPr>
              <a:t>   </a:t>
            </a:r>
            <a:r>
              <a:rPr lang="en-US" sz="2200" b="1" dirty="0" smtClean="0">
                <a:latin typeface="Times New Roman"/>
                <a:cs typeface="Times New Roman"/>
              </a:rPr>
              <a:t>private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b="1" dirty="0" err="1" smtClean="0">
                <a:latin typeface="Times New Roman"/>
                <a:cs typeface="Times New Roman"/>
              </a:rPr>
              <a:t>int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dirty="0" err="1" smtClean="0">
                <a:latin typeface="Times New Roman"/>
                <a:cs typeface="Times New Roman"/>
              </a:rPr>
              <a:t>hr</a:t>
            </a:r>
            <a:r>
              <a:rPr lang="en-US" sz="2200" dirty="0" smtClean="0">
                <a:latin typeface="Times New Roman"/>
                <a:cs typeface="Times New Roman"/>
              </a:rPr>
              <a:t>;    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//hour of day, 0..23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latin typeface="Times New Roman"/>
                <a:cs typeface="Times New Roman"/>
              </a:rPr>
              <a:t>   </a:t>
            </a:r>
            <a:r>
              <a:rPr lang="en-US" sz="2200" b="1" dirty="0" smtClean="0">
                <a:latin typeface="Times New Roman"/>
                <a:cs typeface="Times New Roman"/>
              </a:rPr>
              <a:t>private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b="1" dirty="0" err="1" smtClean="0">
                <a:latin typeface="Times New Roman"/>
                <a:cs typeface="Times New Roman"/>
              </a:rPr>
              <a:t>int</a:t>
            </a:r>
            <a:r>
              <a:rPr lang="en-US" sz="2200" dirty="0" smtClean="0">
                <a:latin typeface="Times New Roman"/>
                <a:cs typeface="Times New Roman"/>
              </a:rPr>
              <a:t> min; 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minute of hour, 0..59</a:t>
            </a:r>
            <a:endParaRPr lang="en-US" sz="22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2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Constructor: an instance with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200" dirty="0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      h hours and m minutes.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                                                                      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</a:t>
            </a:r>
            <a:r>
              <a:rPr lang="en-US" sz="2200" b="1" dirty="0" smtClean="0">
                <a:latin typeface="Times New Roman"/>
                <a:cs typeface="Times New Roman"/>
              </a:rPr>
              <a:t>public</a:t>
            </a:r>
            <a:r>
              <a:rPr lang="en-US" sz="2200" dirty="0" smtClean="0">
                <a:latin typeface="Times New Roman"/>
                <a:cs typeface="Times New Roman"/>
              </a:rPr>
              <a:t> Time(</a:t>
            </a:r>
            <a:r>
              <a:rPr lang="en-US" sz="2200" b="1" dirty="0" err="1" smtClean="0">
                <a:latin typeface="Times New Roman"/>
                <a:cs typeface="Times New Roman"/>
              </a:rPr>
              <a:t>int</a:t>
            </a:r>
            <a:r>
              <a:rPr lang="en-US" sz="2200" dirty="0" smtClean="0">
                <a:latin typeface="Times New Roman"/>
                <a:cs typeface="Times New Roman"/>
              </a:rPr>
              <a:t> h, </a:t>
            </a:r>
            <a:r>
              <a:rPr lang="en-US" sz="2200" b="1" dirty="0" err="1" smtClean="0">
                <a:latin typeface="Times New Roman"/>
                <a:cs typeface="Times New Roman"/>
              </a:rPr>
              <a:t>int</a:t>
            </a:r>
            <a:r>
              <a:rPr lang="en-US" sz="2200" dirty="0" smtClean="0">
                <a:latin typeface="Times New Roman"/>
                <a:cs typeface="Times New Roman"/>
              </a:rPr>
              <a:t> m)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sz="2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hr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= h;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   min= m;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}</a:t>
            </a:r>
            <a:endParaRPr lang="en-US" sz="22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15000" y="1676400"/>
            <a:ext cx="2971801" cy="1569660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Purpose of </a:t>
            </a:r>
            <a:r>
              <a:rPr lang="en-US" sz="2400" dirty="0" smtClean="0"/>
              <a:t>constructor: Initialize field of a new object so that its class invariant is true</a:t>
            </a:r>
            <a:endParaRPr lang="en-US" sz="2400" dirty="0"/>
          </a:p>
        </p:txBody>
      </p:sp>
      <p:grpSp>
        <p:nvGrpSpPr>
          <p:cNvPr id="32" name="Group 31"/>
          <p:cNvGrpSpPr/>
          <p:nvPr/>
        </p:nvGrpSpPr>
        <p:grpSpPr>
          <a:xfrm>
            <a:off x="381000" y="4419600"/>
            <a:ext cx="2062391" cy="1745397"/>
            <a:chOff x="381000" y="4419600"/>
            <a:chExt cx="2062391" cy="1745397"/>
          </a:xfrm>
        </p:grpSpPr>
        <p:sp>
          <p:nvSpPr>
            <p:cNvPr id="29" name="TextBox 28"/>
            <p:cNvSpPr txBox="1"/>
            <p:nvPr/>
          </p:nvSpPr>
          <p:spPr>
            <a:xfrm>
              <a:off x="381000" y="5334000"/>
              <a:ext cx="2062391" cy="830997"/>
            </a:xfrm>
            <a:prstGeom prst="rect">
              <a:avLst/>
            </a:prstGeom>
            <a:solidFill>
              <a:srgbClr val="F8DFF0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Times New Roman"/>
                  <a:cs typeface="Times New Roman"/>
                </a:rPr>
                <a:t>No return type or void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cxnSp>
          <p:nvCxnSpPr>
            <p:cNvPr id="31" name="Straight Connector 30"/>
            <p:cNvCxnSpPr/>
            <p:nvPr/>
          </p:nvCxnSpPr>
          <p:spPr>
            <a:xfrm flipV="1">
              <a:off x="1371600" y="4419600"/>
              <a:ext cx="381000" cy="914400"/>
            </a:xfrm>
            <a:prstGeom prst="line">
              <a:avLst/>
            </a:prstGeom>
            <a:ln w="2540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/>
          <p:cNvGrpSpPr/>
          <p:nvPr/>
        </p:nvGrpSpPr>
        <p:grpSpPr>
          <a:xfrm>
            <a:off x="2209800" y="4495798"/>
            <a:ext cx="3124200" cy="1669199"/>
            <a:chOff x="-71209" y="4038600"/>
            <a:chExt cx="2643554" cy="2043567"/>
          </a:xfrm>
        </p:grpSpPr>
        <p:sp>
          <p:nvSpPr>
            <p:cNvPr id="34" name="TextBox 33"/>
            <p:cNvSpPr txBox="1"/>
            <p:nvPr/>
          </p:nvSpPr>
          <p:spPr>
            <a:xfrm>
              <a:off x="186700" y="5064794"/>
              <a:ext cx="2385645" cy="1017373"/>
            </a:xfrm>
            <a:prstGeom prst="rect">
              <a:avLst/>
            </a:prstGeom>
            <a:solidFill>
              <a:srgbClr val="F8DFF0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Times New Roman"/>
                  <a:cs typeface="Times New Roman"/>
                </a:rPr>
                <a:t>Name of constructor is the class name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cxnSp>
          <p:nvCxnSpPr>
            <p:cNvPr id="35" name="Straight Connector 34"/>
            <p:cNvCxnSpPr/>
            <p:nvPr/>
          </p:nvCxnSpPr>
          <p:spPr>
            <a:xfrm flipH="1" flipV="1">
              <a:off x="-71209" y="4038600"/>
              <a:ext cx="1442809" cy="1295400"/>
            </a:xfrm>
            <a:prstGeom prst="line">
              <a:avLst/>
            </a:prstGeom>
            <a:ln w="2540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TextBox 37"/>
          <p:cNvSpPr txBox="1"/>
          <p:nvPr/>
        </p:nvSpPr>
        <p:spPr>
          <a:xfrm>
            <a:off x="7315200" y="3200400"/>
            <a:ext cx="1461157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Memorize!</a:t>
            </a:r>
            <a:endParaRPr lang="en-US" sz="2400" dirty="0"/>
          </a:p>
        </p:txBody>
      </p:sp>
      <p:grpSp>
        <p:nvGrpSpPr>
          <p:cNvPr id="6" name="Group 5"/>
          <p:cNvGrpSpPr/>
          <p:nvPr/>
        </p:nvGrpSpPr>
        <p:grpSpPr>
          <a:xfrm>
            <a:off x="1295400" y="3729335"/>
            <a:ext cx="7467600" cy="466130"/>
            <a:chOff x="1295400" y="3729335"/>
            <a:chExt cx="7467600" cy="466130"/>
          </a:xfrm>
        </p:grpSpPr>
        <p:sp>
          <p:nvSpPr>
            <p:cNvPr id="4" name="Rectangle 3"/>
            <p:cNvSpPr/>
            <p:nvPr/>
          </p:nvSpPr>
          <p:spPr>
            <a:xfrm>
              <a:off x="1295400" y="3733800"/>
              <a:ext cx="45720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dirty="0">
                  <a:solidFill>
                    <a:srgbClr val="008000"/>
                  </a:solidFill>
                  <a:latin typeface="Times New Roman"/>
                  <a:cs typeface="Times New Roman"/>
                </a:rPr>
                <a:t>Precondition: h in 0..23, m in 0..</a:t>
              </a:r>
              <a:r>
                <a:rPr lang="en-US" sz="2400" dirty="0" smtClean="0">
                  <a:solidFill>
                    <a:srgbClr val="008000"/>
                  </a:solidFill>
                  <a:latin typeface="Times New Roman"/>
                  <a:cs typeface="Times New Roman"/>
                </a:rPr>
                <a:t>59</a:t>
              </a:r>
              <a:endParaRPr lang="en-US" sz="2400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300367" y="3729335"/>
              <a:ext cx="2462633" cy="461665"/>
            </a:xfrm>
            <a:prstGeom prst="rect">
              <a:avLst/>
            </a:prstGeom>
            <a:solidFill>
              <a:srgbClr val="FFF7F3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Times New Roman"/>
                  <a:cs typeface="Times New Roman"/>
                </a:rPr>
                <a:t>Need precondition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443710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E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photos-b-ord.xx.fbcdn.net/hphotos-frc1/553437_494985230591084_411354512_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250" y="0"/>
            <a:ext cx="5189627" cy="1828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981200" y="32004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33600" y="33528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" y="1874996"/>
            <a:ext cx="895350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prstClr val="white"/>
                </a:solidFill>
                <a:latin typeface="Calibri"/>
              </a:rPr>
              <a:t>Big Red Sports Network (BRSN) is Cornell’s only student-run </a:t>
            </a:r>
            <a:r>
              <a:rPr lang="en-US" sz="2400" b="1" dirty="0" smtClean="0">
                <a:solidFill>
                  <a:prstClr val="white"/>
                </a:solidFill>
                <a:latin typeface="Calibri"/>
              </a:rPr>
              <a:t> Broadcast Media</a:t>
            </a:r>
            <a:r>
              <a:rPr lang="en-US" sz="2400" b="1" dirty="0">
                <a:solidFill>
                  <a:prstClr val="white"/>
                </a:solidFill>
                <a:latin typeface="Calibri"/>
              </a:rPr>
              <a:t>, and Journalism organization dedicated entirely to </a:t>
            </a:r>
            <a:r>
              <a:rPr lang="en-US" sz="2400" b="1" dirty="0" smtClean="0">
                <a:solidFill>
                  <a:prstClr val="white"/>
                </a:solidFill>
                <a:latin typeface="Calibri"/>
              </a:rPr>
              <a:t>Sports, with strong </a:t>
            </a:r>
            <a:r>
              <a:rPr lang="en-US" sz="2400" b="1" dirty="0" err="1" smtClean="0">
                <a:solidFill>
                  <a:prstClr val="white"/>
                </a:solidFill>
                <a:latin typeface="Calibri"/>
              </a:rPr>
              <a:t>parternships</a:t>
            </a:r>
            <a:r>
              <a:rPr lang="en-US" sz="2400" b="1" dirty="0" smtClean="0">
                <a:solidFill>
                  <a:prstClr val="white"/>
                </a:solidFill>
                <a:latin typeface="Calibri"/>
              </a:rPr>
              <a:t> with Cornell Athletics, WVBR FM 93.5, and the Ithaca Voice. </a:t>
            </a:r>
          </a:p>
          <a:p>
            <a:pPr algn="ctr"/>
            <a:endParaRPr lang="en-US" b="1" dirty="0">
              <a:solidFill>
                <a:prstClr val="white"/>
              </a:solidFill>
              <a:latin typeface="Calibri"/>
            </a:endParaRPr>
          </a:p>
          <a:p>
            <a:pPr algn="ctr"/>
            <a:r>
              <a:rPr lang="en-US" sz="2800" b="1" u="sng" dirty="0" smtClean="0">
                <a:solidFill>
                  <a:prstClr val="white"/>
                </a:solidFill>
                <a:latin typeface="Calibri"/>
              </a:rPr>
              <a:t>UPCOMING INFO SESSIONS</a:t>
            </a:r>
          </a:p>
          <a:p>
            <a:endParaRPr lang="en-US" b="1" dirty="0">
              <a:solidFill>
                <a:prstClr val="white"/>
              </a:solidFill>
              <a:latin typeface="Calibri"/>
            </a:endParaRPr>
          </a:p>
          <a:p>
            <a:pPr algn="ctr"/>
            <a:r>
              <a:rPr lang="en-US" sz="2400" b="1" u="sng" dirty="0" smtClean="0">
                <a:solidFill>
                  <a:prstClr val="white"/>
                </a:solidFill>
                <a:latin typeface="Calibri"/>
              </a:rPr>
              <a:t>WEDNESDAY 9/3</a:t>
            </a:r>
            <a:r>
              <a:rPr lang="en-US" sz="2400" b="1" dirty="0" smtClean="0">
                <a:solidFill>
                  <a:prstClr val="white"/>
                </a:solidFill>
                <a:latin typeface="Calibri"/>
              </a:rPr>
              <a:t>- </a:t>
            </a:r>
            <a:r>
              <a:rPr lang="en-US" sz="2400" b="1" dirty="0">
                <a:solidFill>
                  <a:prstClr val="white"/>
                </a:solidFill>
                <a:latin typeface="Calibri"/>
              </a:rPr>
              <a:t>K</a:t>
            </a:r>
            <a:r>
              <a:rPr lang="en-US" sz="2400" b="1" dirty="0" smtClean="0">
                <a:solidFill>
                  <a:prstClr val="white"/>
                </a:solidFill>
                <a:latin typeface="Calibri"/>
              </a:rPr>
              <a:t>ennedy 326 (5:00 PM)</a:t>
            </a:r>
          </a:p>
          <a:p>
            <a:pPr algn="ctr"/>
            <a:endParaRPr lang="en-US" sz="2400" b="1" dirty="0">
              <a:solidFill>
                <a:prstClr val="white"/>
              </a:solidFill>
              <a:latin typeface="Calibri"/>
            </a:endParaRPr>
          </a:p>
          <a:p>
            <a:pPr algn="ctr"/>
            <a:r>
              <a:rPr lang="en-US" sz="2400" b="1" u="sng" dirty="0" smtClean="0">
                <a:solidFill>
                  <a:prstClr val="white"/>
                </a:solidFill>
                <a:latin typeface="Calibri"/>
              </a:rPr>
              <a:t>MONDAY 9/8</a:t>
            </a:r>
            <a:r>
              <a:rPr lang="en-US" sz="2400" b="1" dirty="0" smtClean="0">
                <a:solidFill>
                  <a:prstClr val="white"/>
                </a:solidFill>
                <a:latin typeface="Calibri"/>
              </a:rPr>
              <a:t>- Goldwin Smith 342 </a:t>
            </a:r>
            <a:r>
              <a:rPr lang="en-US" sz="2400" b="1" dirty="0">
                <a:solidFill>
                  <a:prstClr val="white"/>
                </a:solidFill>
                <a:latin typeface="Calibri"/>
              </a:rPr>
              <a:t>(5:00 PM)</a:t>
            </a:r>
            <a:endParaRPr lang="en-US" sz="2400" b="1" dirty="0" smtClean="0">
              <a:solidFill>
                <a:prstClr val="white"/>
              </a:solidFill>
              <a:latin typeface="Calibri"/>
            </a:endParaRPr>
          </a:p>
          <a:p>
            <a:pPr algn="ctr"/>
            <a:endParaRPr lang="en-US" sz="2400" b="1" dirty="0">
              <a:solidFill>
                <a:prstClr val="white"/>
              </a:solidFill>
              <a:latin typeface="Calibri"/>
            </a:endParaRPr>
          </a:p>
          <a:p>
            <a:pPr algn="ctr"/>
            <a:r>
              <a:rPr lang="en-US" sz="2400" b="1" u="sng" dirty="0" smtClean="0">
                <a:solidFill>
                  <a:prstClr val="white"/>
                </a:solidFill>
                <a:latin typeface="Calibri"/>
              </a:rPr>
              <a:t>THURSDAY 9/11-</a:t>
            </a:r>
            <a:r>
              <a:rPr lang="en-US" sz="2400" b="1" dirty="0" smtClean="0">
                <a:solidFill>
                  <a:prstClr val="white"/>
                </a:solidFill>
                <a:latin typeface="Calibri"/>
              </a:rPr>
              <a:t> Goldwin Smith G76 </a:t>
            </a:r>
            <a:r>
              <a:rPr lang="en-US" sz="2400" b="1" dirty="0">
                <a:solidFill>
                  <a:prstClr val="white"/>
                </a:solidFill>
                <a:latin typeface="Calibri"/>
              </a:rPr>
              <a:t>(5:00 PM)</a:t>
            </a:r>
          </a:p>
          <a:p>
            <a:pPr algn="ctr"/>
            <a:endParaRPr lang="en-US" b="1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-421138" y="6324771"/>
            <a:ext cx="9900877" cy="53322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2400" y="6400800"/>
            <a:ext cx="3505200" cy="273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prstClr val="white"/>
                </a:solidFill>
                <a:latin typeface="Calibri"/>
              </a:rPr>
              <a:t>www.bigredsportsnetwork.org</a:t>
            </a:r>
            <a:endParaRPr lang="en-US" sz="2000" b="1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087091" y="6410033"/>
            <a:ext cx="2770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prstClr val="white"/>
                </a:solidFill>
                <a:latin typeface="Calibri"/>
              </a:rPr>
              <a:t> </a:t>
            </a:r>
            <a:r>
              <a:rPr lang="en-US" b="1" dirty="0" err="1" smtClean="0">
                <a:solidFill>
                  <a:prstClr val="white"/>
                </a:solidFill>
                <a:latin typeface="Calibri"/>
              </a:rPr>
              <a:t>Facebook.com</a:t>
            </a:r>
            <a:r>
              <a:rPr lang="en-US" b="1" dirty="0" smtClean="0">
                <a:solidFill>
                  <a:prstClr val="white"/>
                </a:solidFill>
                <a:latin typeface="Calibri"/>
              </a:rPr>
              <a:t>/</a:t>
            </a:r>
            <a:r>
              <a:rPr lang="en-US" b="1" dirty="0" err="1" smtClean="0">
                <a:solidFill>
                  <a:prstClr val="white"/>
                </a:solidFill>
                <a:latin typeface="Calibri"/>
              </a:rPr>
              <a:t>cornellbrsn</a:t>
            </a:r>
            <a:endParaRPr lang="en-US" b="1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705600" y="6410033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prstClr val="white"/>
                </a:solidFill>
                <a:latin typeface="Calibri"/>
              </a:rPr>
              <a:t>@</a:t>
            </a:r>
            <a:r>
              <a:rPr lang="en-US" b="1" dirty="0" err="1" smtClean="0">
                <a:solidFill>
                  <a:prstClr val="white"/>
                </a:solidFill>
                <a:latin typeface="Calibri"/>
              </a:rPr>
              <a:t>CornellBRSN</a:t>
            </a:r>
            <a:endParaRPr lang="en-US" b="1" dirty="0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3" name="Picture 2" descr="https://blog.twitter.com/sites/all/themes/gazebo/img/ios_homescreen_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7479" y="6381679"/>
            <a:ext cx="400121" cy="400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https://www.facebook.com/images/fb_icon_325x325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6179" y="6383179"/>
            <a:ext cx="398621" cy="398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2" descr="https://encrypted-tbn3.gstatic.com/images?q=tbn:ANd9GcRfd-t1p0RDHXiO8z3UDusCeV0rHmL2ep2qLyw8-JB4L6Ao8R5J"/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093" b="98454" l="9653" r="8957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0214" y="4343400"/>
            <a:ext cx="1948464" cy="1459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3947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Revisit the new-expression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5334000" y="4343400"/>
            <a:ext cx="3276600" cy="2209800"/>
            <a:chOff x="5410200" y="4343400"/>
            <a:chExt cx="3276600" cy="2209800"/>
          </a:xfrm>
        </p:grpSpPr>
        <p:grpSp>
          <p:nvGrpSpPr>
            <p:cNvPr id="14" name="Group 13"/>
            <p:cNvGrpSpPr/>
            <p:nvPr/>
          </p:nvGrpSpPr>
          <p:grpSpPr>
            <a:xfrm>
              <a:off x="5410200" y="4343400"/>
              <a:ext cx="3276600" cy="2209800"/>
              <a:chOff x="4178148" y="2133600"/>
              <a:chExt cx="3289453" cy="2438400"/>
            </a:xfrm>
          </p:grpSpPr>
          <p:sp>
            <p:nvSpPr>
              <p:cNvPr id="24" name="Rectangle 2"/>
              <p:cNvSpPr>
                <a:spLocks noChangeArrowheads="1"/>
              </p:cNvSpPr>
              <p:nvPr/>
            </p:nvSpPr>
            <p:spPr bwMode="auto">
              <a:xfrm>
                <a:off x="4178148" y="2667000"/>
                <a:ext cx="3289453" cy="19050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Rectangle 3"/>
              <p:cNvSpPr>
                <a:spLocks noChangeArrowheads="1"/>
              </p:cNvSpPr>
              <p:nvPr/>
            </p:nvSpPr>
            <p:spPr bwMode="auto">
              <a:xfrm>
                <a:off x="4407650" y="2133600"/>
                <a:ext cx="1752601" cy="6096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>
                    <a:solidFill>
                      <a:srgbClr val="8B008C"/>
                    </a:solidFill>
                  </a:rPr>
                  <a:t>Time@fa8</a:t>
                </a:r>
                <a:endParaRPr lang="en-US" sz="2400" dirty="0"/>
              </a:p>
            </p:txBody>
          </p:sp>
          <p:sp>
            <p:nvSpPr>
              <p:cNvPr id="26" name="Rectangle 4"/>
              <p:cNvSpPr>
                <a:spLocks noChangeArrowheads="1"/>
              </p:cNvSpPr>
              <p:nvPr/>
            </p:nvSpPr>
            <p:spPr bwMode="auto">
              <a:xfrm>
                <a:off x="6553200" y="2667000"/>
                <a:ext cx="914400" cy="5334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Time</a:t>
                </a:r>
                <a:endParaRPr lang="en-US" sz="2400" dirty="0"/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5410200" y="4876800"/>
              <a:ext cx="2286000" cy="457200"/>
              <a:chOff x="2590797" y="5029200"/>
              <a:chExt cx="2286000" cy="457200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2590797" y="5029200"/>
                <a:ext cx="1752596" cy="457200"/>
                <a:chOff x="5334000" y="4800600"/>
                <a:chExt cx="1752596" cy="457200"/>
              </a:xfrm>
            </p:grpSpPr>
            <p:sp>
              <p:nvSpPr>
                <p:cNvPr id="21" name="Rectangle 21"/>
                <p:cNvSpPr>
                  <a:spLocks noChangeArrowheads="1"/>
                </p:cNvSpPr>
                <p:nvPr/>
              </p:nvSpPr>
              <p:spPr bwMode="auto">
                <a:xfrm>
                  <a:off x="5334000" y="4800600"/>
                  <a:ext cx="5334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err="1" smtClean="0"/>
                    <a:t>hr</a:t>
                  </a:r>
                  <a:endParaRPr lang="en-US" sz="2400" dirty="0"/>
                </a:p>
              </p:txBody>
            </p:sp>
            <p:sp>
              <p:nvSpPr>
                <p:cNvPr id="22" name="Rectangle 22"/>
                <p:cNvSpPr>
                  <a:spLocks noChangeArrowheads="1"/>
                </p:cNvSpPr>
                <p:nvPr/>
              </p:nvSpPr>
              <p:spPr bwMode="auto">
                <a:xfrm>
                  <a:off x="5867400" y="4800600"/>
                  <a:ext cx="533400" cy="457200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dirty="0" smtClean="0"/>
                    <a:t>0</a:t>
                  </a:r>
                  <a:endParaRPr lang="en-US" dirty="0"/>
                </a:p>
              </p:txBody>
            </p:sp>
            <p:sp>
              <p:nvSpPr>
                <p:cNvPr id="23" name="Rectangle 21"/>
                <p:cNvSpPr>
                  <a:spLocks noChangeArrowheads="1"/>
                </p:cNvSpPr>
                <p:nvPr/>
              </p:nvSpPr>
              <p:spPr bwMode="auto">
                <a:xfrm>
                  <a:off x="6476996" y="4800600"/>
                  <a:ext cx="6096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smtClean="0"/>
                    <a:t>min</a:t>
                  </a:r>
                  <a:endParaRPr lang="en-US" sz="2400" dirty="0"/>
                </a:p>
              </p:txBody>
            </p:sp>
          </p:grpSp>
          <p:sp>
            <p:nvSpPr>
              <p:cNvPr id="20" name="Rectangle 22"/>
              <p:cNvSpPr>
                <a:spLocks noChangeArrowheads="1"/>
              </p:cNvSpPr>
              <p:nvPr/>
            </p:nvSpPr>
            <p:spPr bwMode="auto">
              <a:xfrm>
                <a:off x="4267197" y="5029200"/>
                <a:ext cx="609600" cy="4572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</p:grpSp>
        <p:sp>
          <p:nvSpPr>
            <p:cNvPr id="17" name="Rectangle 21"/>
            <p:cNvSpPr>
              <a:spLocks noChangeArrowheads="1"/>
            </p:cNvSpPr>
            <p:nvPr/>
          </p:nvSpPr>
          <p:spPr bwMode="auto">
            <a:xfrm>
              <a:off x="5867400" y="5562600"/>
              <a:ext cx="2819400" cy="6858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400" dirty="0" err="1" smtClean="0"/>
                <a:t>getHour</a:t>
              </a:r>
              <a:r>
                <a:rPr lang="en-US" sz="2400" dirty="0" smtClean="0"/>
                <a:t>()  </a:t>
              </a:r>
              <a:r>
                <a:rPr lang="en-US" sz="2400" dirty="0" err="1" smtClean="0"/>
                <a:t>getMin</a:t>
              </a:r>
              <a:r>
                <a:rPr lang="en-US" sz="2400" dirty="0" smtClean="0"/>
                <a:t>()</a:t>
              </a:r>
            </a:p>
            <a:p>
              <a:pPr algn="ctr"/>
              <a:r>
                <a:rPr lang="en-US" sz="2400" dirty="0" err="1" smtClean="0"/>
                <a:t>toString</a:t>
              </a:r>
              <a:r>
                <a:rPr lang="en-US" sz="2400" dirty="0" smtClean="0"/>
                <a:t>() </a:t>
              </a:r>
              <a:r>
                <a:rPr lang="en-US" sz="2400" dirty="0" err="1" smtClean="0"/>
                <a:t>setHour</a:t>
              </a:r>
              <a:r>
                <a:rPr lang="en-US" sz="2400" dirty="0" smtClean="0"/>
                <a:t>(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)</a:t>
              </a:r>
            </a:p>
            <a:p>
              <a:pPr algn="ctr"/>
              <a:r>
                <a:rPr lang="en-US" sz="2400" dirty="0" smtClean="0"/>
                <a:t>Time(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, 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)</a:t>
              </a: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457200" y="1676400"/>
            <a:ext cx="79248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Syntax of new-expression:       </a:t>
            </a:r>
            <a:r>
              <a:rPr lang="en-US" sz="2400" b="1" dirty="0" smtClean="0"/>
              <a:t>new</a:t>
            </a:r>
            <a:r>
              <a:rPr lang="en-US" sz="2400" dirty="0" smtClean="0"/>
              <a:t> &lt;constructor-call&gt;</a:t>
            </a:r>
            <a:endParaRPr lang="en-US" sz="2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381000" y="5334000"/>
            <a:ext cx="4495800" cy="1200328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If you do not declare a constructor, Java puts in this one:</a:t>
            </a:r>
          </a:p>
          <a:p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&lt;class-name&gt; () { }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57200" y="2895600"/>
            <a:ext cx="79248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Evaluation of new-expression: </a:t>
            </a:r>
          </a:p>
          <a:p>
            <a:r>
              <a:rPr lang="en-US" sz="2400" dirty="0" smtClean="0">
                <a:solidFill>
                  <a:srgbClr val="800000"/>
                </a:solidFill>
              </a:rPr>
              <a:t>1. Create a new object of class</a:t>
            </a:r>
            <a:r>
              <a:rPr lang="en-US" sz="2400" dirty="0" smtClean="0"/>
              <a:t>, with default values in fields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14600" y="2286000"/>
            <a:ext cx="3809456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Example:       </a:t>
            </a:r>
            <a:r>
              <a:rPr lang="en-US" sz="2400" b="1" dirty="0" smtClean="0">
                <a:latin typeface="Times New Roman"/>
                <a:cs typeface="Times New Roman"/>
              </a:rPr>
              <a:t>new</a:t>
            </a:r>
            <a:r>
              <a:rPr lang="en-US" sz="2400" dirty="0" smtClean="0">
                <a:latin typeface="Times New Roman"/>
                <a:cs typeface="Times New Roman"/>
              </a:rPr>
              <a:t> Time(9, 5)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57200" y="3733800"/>
            <a:ext cx="79248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</a:rPr>
              <a:t>2</a:t>
            </a:r>
            <a:r>
              <a:rPr lang="en-US" sz="2400" dirty="0" smtClean="0">
                <a:solidFill>
                  <a:srgbClr val="800000"/>
                </a:solidFill>
              </a:rPr>
              <a:t>. Execute the constructor-call</a:t>
            </a:r>
            <a:endParaRPr lang="en-US" sz="2400" b="1" dirty="0"/>
          </a:p>
        </p:txBody>
      </p:sp>
      <p:grpSp>
        <p:nvGrpSpPr>
          <p:cNvPr id="6" name="Group 5"/>
          <p:cNvGrpSpPr/>
          <p:nvPr/>
        </p:nvGrpSpPr>
        <p:grpSpPr>
          <a:xfrm>
            <a:off x="5867400" y="4876800"/>
            <a:ext cx="1752600" cy="457200"/>
            <a:chOff x="3505200" y="4800600"/>
            <a:chExt cx="1752600" cy="457200"/>
          </a:xfrm>
        </p:grpSpPr>
        <p:sp>
          <p:nvSpPr>
            <p:cNvPr id="37" name="Rectangle 22"/>
            <p:cNvSpPr>
              <a:spLocks noChangeArrowheads="1"/>
            </p:cNvSpPr>
            <p:nvPr/>
          </p:nvSpPr>
          <p:spPr bwMode="auto">
            <a:xfrm>
              <a:off x="3505200" y="4800600"/>
              <a:ext cx="5334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38" name="Rectangle 22"/>
            <p:cNvSpPr>
              <a:spLocks noChangeArrowheads="1"/>
            </p:cNvSpPr>
            <p:nvPr/>
          </p:nvSpPr>
          <p:spPr bwMode="auto">
            <a:xfrm>
              <a:off x="4648200" y="4800600"/>
              <a:ext cx="6096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5</a:t>
              </a:r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457200" y="4262735"/>
            <a:ext cx="44196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3. Give as value of the expression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   the name of the new object</a:t>
            </a:r>
            <a:endParaRPr lang="en-US" sz="2400" dirty="0"/>
          </a:p>
        </p:txBody>
      </p:sp>
      <p:sp>
        <p:nvSpPr>
          <p:cNvPr id="40" name="Rectangle 3"/>
          <p:cNvSpPr>
            <a:spLocks noChangeArrowheads="1"/>
          </p:cNvSpPr>
          <p:nvPr/>
        </p:nvSpPr>
        <p:spPr bwMode="auto">
          <a:xfrm>
            <a:off x="6255247" y="2724150"/>
            <a:ext cx="1745753" cy="55245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>
                <a:solidFill>
                  <a:srgbClr val="8B008C"/>
                </a:solidFill>
              </a:rPr>
              <a:t>Time@fa8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811493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4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4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/>
      <p:bldP spid="5" grpId="0" animBg="1"/>
      <p:bldP spid="36" grpId="0"/>
      <p:bldP spid="39" grpId="0"/>
      <p:bldP spid="4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How to test a constructor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09600" y="3124200"/>
            <a:ext cx="4876800" cy="3416320"/>
          </a:xfrm>
          <a:prstGeom prst="rect">
            <a:avLst/>
          </a:prstGeom>
          <a:ln>
            <a:solidFill>
              <a:srgbClr val="800000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class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TimeTester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{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    @Test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</a:t>
            </a: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void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testConstructor1(</a:t>
            </a:r>
            <a:r>
              <a:rPr lang="en-US" sz="2400" dirty="0">
                <a:latin typeface="Times New Roman"/>
                <a:cs typeface="Times New Roman"/>
              </a:rPr>
              <a:t>) </a:t>
            </a:r>
            <a:r>
              <a:rPr lang="en-US" sz="2400" dirty="0" smtClean="0">
                <a:latin typeface="Times New Roman"/>
                <a:cs typeface="Times New Roman"/>
              </a:rPr>
              <a:t>{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       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Time t1= </a:t>
            </a:r>
            <a:r>
              <a:rPr lang="en-US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new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Time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(9, 5)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      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assertEquals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(9,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t1.getHour())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   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assertEquals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(5, t1.getMin();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    }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…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676400"/>
            <a:ext cx="7543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Create an object using the constructor. Then check that </a:t>
            </a:r>
            <a:r>
              <a:rPr lang="en-US" sz="2400" dirty="0" smtClean="0">
                <a:solidFill>
                  <a:srgbClr val="FF0000"/>
                </a:solidFill>
              </a:rPr>
              <a:t>all fields</a:t>
            </a:r>
            <a:r>
              <a:rPr lang="en-US" sz="2400" dirty="0" smtClean="0"/>
              <a:t> are properly initialized —even those that are not given values in the constructor call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715000" y="3124200"/>
            <a:ext cx="3048000" cy="2677656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Note: This also checks the getter methods! No need to </a:t>
            </a:r>
            <a:r>
              <a:rPr lang="en-US" sz="2400" smtClean="0"/>
              <a:t>check them </a:t>
            </a:r>
            <a:r>
              <a:rPr lang="en-US" sz="2400" dirty="0" smtClean="0"/>
              <a:t>separately.</a:t>
            </a:r>
          </a:p>
          <a:p>
            <a:endParaRPr lang="en-US" sz="2400" dirty="0" smtClean="0"/>
          </a:p>
          <a:p>
            <a:r>
              <a:rPr lang="en-US" sz="2400" dirty="0" smtClean="0"/>
              <a:t>But, main purpose: check constructor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223510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A second constructor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5334000" y="4343400"/>
            <a:ext cx="3276600" cy="2209800"/>
            <a:chOff x="5410200" y="4343400"/>
            <a:chExt cx="3276600" cy="2209800"/>
          </a:xfrm>
        </p:grpSpPr>
        <p:grpSp>
          <p:nvGrpSpPr>
            <p:cNvPr id="14" name="Group 13"/>
            <p:cNvGrpSpPr/>
            <p:nvPr/>
          </p:nvGrpSpPr>
          <p:grpSpPr>
            <a:xfrm>
              <a:off x="5410200" y="4343400"/>
              <a:ext cx="3276600" cy="2209800"/>
              <a:chOff x="4178148" y="2133600"/>
              <a:chExt cx="3289453" cy="2438400"/>
            </a:xfrm>
          </p:grpSpPr>
          <p:sp>
            <p:nvSpPr>
              <p:cNvPr id="24" name="Rectangle 2"/>
              <p:cNvSpPr>
                <a:spLocks noChangeArrowheads="1"/>
              </p:cNvSpPr>
              <p:nvPr/>
            </p:nvSpPr>
            <p:spPr bwMode="auto">
              <a:xfrm>
                <a:off x="4178148" y="2667000"/>
                <a:ext cx="3289453" cy="19050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Rectangle 3"/>
              <p:cNvSpPr>
                <a:spLocks noChangeArrowheads="1"/>
              </p:cNvSpPr>
              <p:nvPr/>
            </p:nvSpPr>
            <p:spPr bwMode="auto">
              <a:xfrm>
                <a:off x="4407650" y="2133600"/>
                <a:ext cx="1752601" cy="6096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>
                    <a:solidFill>
                      <a:srgbClr val="8B008C"/>
                    </a:solidFill>
                  </a:rPr>
                  <a:t>Time@fa8</a:t>
                </a:r>
                <a:endParaRPr lang="en-US" sz="2400" dirty="0"/>
              </a:p>
            </p:txBody>
          </p:sp>
          <p:sp>
            <p:nvSpPr>
              <p:cNvPr id="26" name="Rectangle 4"/>
              <p:cNvSpPr>
                <a:spLocks noChangeArrowheads="1"/>
              </p:cNvSpPr>
              <p:nvPr/>
            </p:nvSpPr>
            <p:spPr bwMode="auto">
              <a:xfrm>
                <a:off x="6553200" y="2667000"/>
                <a:ext cx="914400" cy="5334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Time</a:t>
                </a:r>
                <a:endParaRPr lang="en-US" sz="2400" dirty="0"/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5410200" y="4876800"/>
              <a:ext cx="2286000" cy="457200"/>
              <a:chOff x="2590797" y="5029200"/>
              <a:chExt cx="2286000" cy="457200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2590797" y="5029200"/>
                <a:ext cx="1752596" cy="457200"/>
                <a:chOff x="5334000" y="4800600"/>
                <a:chExt cx="1752596" cy="457200"/>
              </a:xfrm>
            </p:grpSpPr>
            <p:sp>
              <p:nvSpPr>
                <p:cNvPr id="21" name="Rectangle 21"/>
                <p:cNvSpPr>
                  <a:spLocks noChangeArrowheads="1"/>
                </p:cNvSpPr>
                <p:nvPr/>
              </p:nvSpPr>
              <p:spPr bwMode="auto">
                <a:xfrm>
                  <a:off x="5334000" y="4800600"/>
                  <a:ext cx="5334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err="1" smtClean="0"/>
                    <a:t>hr</a:t>
                  </a:r>
                  <a:endParaRPr lang="en-US" sz="2400" dirty="0"/>
                </a:p>
              </p:txBody>
            </p:sp>
            <p:sp>
              <p:nvSpPr>
                <p:cNvPr id="22" name="Rectangle 22"/>
                <p:cNvSpPr>
                  <a:spLocks noChangeArrowheads="1"/>
                </p:cNvSpPr>
                <p:nvPr/>
              </p:nvSpPr>
              <p:spPr bwMode="auto">
                <a:xfrm>
                  <a:off x="5867400" y="4800600"/>
                  <a:ext cx="533400" cy="457200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dirty="0"/>
                    <a:t>9</a:t>
                  </a:r>
                </a:p>
              </p:txBody>
            </p:sp>
            <p:sp>
              <p:nvSpPr>
                <p:cNvPr id="23" name="Rectangle 21"/>
                <p:cNvSpPr>
                  <a:spLocks noChangeArrowheads="1"/>
                </p:cNvSpPr>
                <p:nvPr/>
              </p:nvSpPr>
              <p:spPr bwMode="auto">
                <a:xfrm>
                  <a:off x="6476996" y="4800600"/>
                  <a:ext cx="6096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smtClean="0"/>
                    <a:t>min</a:t>
                  </a:r>
                  <a:endParaRPr lang="en-US" sz="2400" dirty="0"/>
                </a:p>
              </p:txBody>
            </p:sp>
          </p:grpSp>
          <p:sp>
            <p:nvSpPr>
              <p:cNvPr id="20" name="Rectangle 22"/>
              <p:cNvSpPr>
                <a:spLocks noChangeArrowheads="1"/>
              </p:cNvSpPr>
              <p:nvPr/>
            </p:nvSpPr>
            <p:spPr bwMode="auto">
              <a:xfrm>
                <a:off x="4267197" y="5029200"/>
                <a:ext cx="609600" cy="4572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dirty="0"/>
                  <a:t>5</a:t>
                </a:r>
              </a:p>
            </p:txBody>
          </p:sp>
        </p:grpSp>
        <p:sp>
          <p:nvSpPr>
            <p:cNvPr id="17" name="Rectangle 21"/>
            <p:cNvSpPr>
              <a:spLocks noChangeArrowheads="1"/>
            </p:cNvSpPr>
            <p:nvPr/>
          </p:nvSpPr>
          <p:spPr bwMode="auto">
            <a:xfrm>
              <a:off x="5486400" y="5562600"/>
              <a:ext cx="2819400" cy="6858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400" dirty="0" err="1" smtClean="0"/>
                <a:t>getHour</a:t>
              </a:r>
              <a:r>
                <a:rPr lang="en-US" sz="2400" dirty="0" smtClean="0"/>
                <a:t>()  </a:t>
              </a:r>
              <a:r>
                <a:rPr lang="en-US" sz="2400" dirty="0" err="1" smtClean="0"/>
                <a:t>getMin</a:t>
              </a:r>
              <a:r>
                <a:rPr lang="en-US" sz="2400" dirty="0" smtClean="0"/>
                <a:t>()</a:t>
              </a:r>
            </a:p>
            <a:p>
              <a:pPr algn="ctr"/>
              <a:r>
                <a:rPr lang="en-US" sz="2400" dirty="0" err="1" smtClean="0"/>
                <a:t>toString</a:t>
              </a:r>
              <a:r>
                <a:rPr lang="en-US" sz="2400" dirty="0" smtClean="0"/>
                <a:t>() </a:t>
              </a:r>
              <a:r>
                <a:rPr lang="en-US" sz="2400" dirty="0" err="1" smtClean="0"/>
                <a:t>setHour</a:t>
              </a:r>
              <a:r>
                <a:rPr lang="en-US" sz="2400" dirty="0" smtClean="0"/>
                <a:t>(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)</a:t>
              </a:r>
            </a:p>
            <a:p>
              <a:pPr algn="ctr"/>
              <a:r>
                <a:rPr lang="en-US" sz="2400" dirty="0" smtClean="0"/>
                <a:t>Time(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, 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)  Time (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)</a:t>
              </a:r>
            </a:p>
          </p:txBody>
        </p:sp>
      </p:grpSp>
      <p:sp>
        <p:nvSpPr>
          <p:cNvPr id="27" name="Content Placeholder 3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6016752" cy="3733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An object maintains a time of day *</a:t>
            </a:r>
            <a:r>
              <a:rPr lang="en-US" sz="2400" dirty="0" smtClean="0">
                <a:latin typeface="Times New Roman"/>
                <a:cs typeface="Times New Roman"/>
              </a:rPr>
              <a:t>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class</a:t>
            </a:r>
            <a:r>
              <a:rPr lang="en-US" sz="2400" dirty="0" smtClean="0">
                <a:latin typeface="Times New Roman"/>
                <a:cs typeface="Times New Roman"/>
              </a:rPr>
              <a:t> Time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hr</a:t>
            </a:r>
            <a:r>
              <a:rPr lang="en-US" sz="2400" dirty="0" smtClean="0">
                <a:latin typeface="Times New Roman"/>
                <a:cs typeface="Times New Roman"/>
              </a:rPr>
              <a:t>;  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//hour of day, 0..23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min;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minute of hour, 0..59</a:t>
            </a: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Constructor: an instance with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       m minutes.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       Precondition: m in 0..(23*60 +59) 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Time(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??? What do we put here ???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…</a:t>
            </a:r>
            <a:endParaRPr lang="en-US" sz="24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91200" y="1447800"/>
            <a:ext cx="2971801" cy="2308324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Time is overloaded: </a:t>
            </a:r>
            <a:r>
              <a:rPr lang="en-US" sz="2400" dirty="0" smtClean="0"/>
              <a:t>2 constructors! Have different parameter types. Constructor call determines which one is called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057400" y="5410200"/>
            <a:ext cx="2038238" cy="907941"/>
          </a:xfrm>
          <a:prstGeom prst="rect">
            <a:avLst/>
          </a:prstGeom>
          <a:solidFill>
            <a:srgbClr val="F8DFF0"/>
          </a:solidFill>
        </p:spPr>
        <p:txBody>
          <a:bodyPr wrap="none" rtlCol="0">
            <a:spAutoFit/>
          </a:bodyPr>
          <a:lstStyle/>
          <a:p>
            <a:r>
              <a:rPr lang="en-US" sz="2400" b="1" dirty="0"/>
              <a:t>n</a:t>
            </a:r>
            <a:r>
              <a:rPr lang="en-US" sz="2400" b="1" dirty="0" smtClean="0"/>
              <a:t>ew</a:t>
            </a:r>
            <a:r>
              <a:rPr lang="en-US" sz="2400" dirty="0" smtClean="0"/>
              <a:t> Time(9, 5)</a:t>
            </a:r>
          </a:p>
          <a:p>
            <a:pPr>
              <a:spcBef>
                <a:spcPts val="600"/>
              </a:spcBef>
            </a:pPr>
            <a:r>
              <a:rPr lang="en-US" sz="2400" b="1" dirty="0"/>
              <a:t>new</a:t>
            </a:r>
            <a:r>
              <a:rPr lang="en-US" sz="2400" dirty="0"/>
              <a:t> Time</a:t>
            </a:r>
            <a:r>
              <a:rPr lang="en-US" sz="2400" dirty="0" smtClean="0"/>
              <a:t>(125)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873096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>
                <a:solidFill>
                  <a:srgbClr val="800000"/>
                </a:solidFill>
              </a:rPr>
              <a:t>M</a:t>
            </a:r>
            <a:r>
              <a:rPr lang="en-US" sz="3600" smtClean="0">
                <a:solidFill>
                  <a:srgbClr val="800000"/>
                </a:solidFill>
              </a:rPr>
              <a:t>ethod </a:t>
            </a:r>
            <a:r>
              <a:rPr lang="en-US" sz="3600" dirty="0" smtClean="0">
                <a:solidFill>
                  <a:srgbClr val="800000"/>
                </a:solidFill>
              </a:rPr>
              <a:t>specs should not mention fields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3429000" cy="50292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200" b="1" dirty="0" smtClean="0">
                <a:latin typeface="Times New Roman"/>
                <a:cs typeface="Times New Roman"/>
              </a:rPr>
              <a:t>public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b="1" dirty="0" smtClean="0">
                <a:latin typeface="Times New Roman"/>
                <a:cs typeface="Times New Roman"/>
              </a:rPr>
              <a:t>class</a:t>
            </a:r>
            <a:r>
              <a:rPr lang="en-US" sz="2200" dirty="0" smtClean="0">
                <a:latin typeface="Times New Roman"/>
                <a:cs typeface="Times New Roman"/>
              </a:rPr>
              <a:t> Time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latin typeface="Times New Roman"/>
                <a:cs typeface="Times New Roman"/>
              </a:rPr>
              <a:t>  </a:t>
            </a:r>
            <a:r>
              <a:rPr lang="en-US" sz="2200" b="1" dirty="0" smtClean="0">
                <a:latin typeface="Times New Roman"/>
                <a:cs typeface="Times New Roman"/>
              </a:rPr>
              <a:t>private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b="1" dirty="0" err="1" smtClean="0">
                <a:latin typeface="Times New Roman"/>
                <a:cs typeface="Times New Roman"/>
              </a:rPr>
              <a:t>int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dirty="0" err="1" smtClean="0">
                <a:latin typeface="Times New Roman"/>
                <a:cs typeface="Times New Roman"/>
              </a:rPr>
              <a:t>hr</a:t>
            </a:r>
            <a:r>
              <a:rPr lang="en-US" sz="2200" dirty="0" smtClean="0">
                <a:latin typeface="Times New Roman"/>
                <a:cs typeface="Times New Roman"/>
              </a:rPr>
              <a:t>;    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//in 0..23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latin typeface="Times New Roman"/>
                <a:cs typeface="Times New Roman"/>
              </a:rPr>
              <a:t>  </a:t>
            </a:r>
            <a:r>
              <a:rPr lang="en-US" sz="2200" b="1" dirty="0" smtClean="0">
                <a:latin typeface="Times New Roman"/>
                <a:cs typeface="Times New Roman"/>
              </a:rPr>
              <a:t>private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b="1" dirty="0" err="1" smtClean="0">
                <a:latin typeface="Times New Roman"/>
                <a:cs typeface="Times New Roman"/>
              </a:rPr>
              <a:t>int</a:t>
            </a:r>
            <a:r>
              <a:rPr lang="en-US" sz="2200" dirty="0" smtClean="0">
                <a:latin typeface="Times New Roman"/>
                <a:cs typeface="Times New Roman"/>
              </a:rPr>
              <a:t> min; 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//in 0..59</a:t>
            </a:r>
            <a:endParaRPr lang="en-US" sz="22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2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/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**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return hour of day*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/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public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int</a:t>
            </a:r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getHour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() {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      </a:t>
            </a:r>
            <a:r>
              <a:rPr lang="en-US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return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h;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}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38800" y="2667000"/>
            <a:ext cx="3962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/**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return hour of day*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/</a:t>
            </a:r>
          </a:p>
          <a:p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int</a:t>
            </a:r>
            <a:r>
              <a:rPr lang="en-US" sz="2400" b="1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smtClean="0">
                <a:solidFill>
                  <a:srgbClr val="800000"/>
                </a:solidFill>
                <a:latin typeface="Times New Roman"/>
                <a:cs typeface="Times New Roman"/>
              </a:rPr>
              <a:t>getHour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()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{</a:t>
            </a:r>
          </a:p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      </a:t>
            </a:r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return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min / 60;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}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57200" y="4343400"/>
            <a:ext cx="3047997" cy="2209800"/>
            <a:chOff x="1219200" y="4495800"/>
            <a:chExt cx="3047997" cy="2209800"/>
          </a:xfrm>
        </p:grpSpPr>
        <p:grpSp>
          <p:nvGrpSpPr>
            <p:cNvPr id="7" name="Group 6"/>
            <p:cNvGrpSpPr/>
            <p:nvPr/>
          </p:nvGrpSpPr>
          <p:grpSpPr>
            <a:xfrm>
              <a:off x="1219200" y="4495800"/>
              <a:ext cx="3047997" cy="2209800"/>
              <a:chOff x="4407647" y="2133600"/>
              <a:chExt cx="3059953" cy="2438400"/>
            </a:xfrm>
          </p:grpSpPr>
          <p:sp>
            <p:nvSpPr>
              <p:cNvPr id="8" name="Rectangle 2"/>
              <p:cNvSpPr>
                <a:spLocks noChangeArrowheads="1"/>
              </p:cNvSpPr>
              <p:nvPr/>
            </p:nvSpPr>
            <p:spPr bwMode="auto">
              <a:xfrm>
                <a:off x="4407647" y="2667000"/>
                <a:ext cx="3059953" cy="19050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Rectangle 3"/>
              <p:cNvSpPr>
                <a:spLocks noChangeArrowheads="1"/>
              </p:cNvSpPr>
              <p:nvPr/>
            </p:nvSpPr>
            <p:spPr bwMode="auto">
              <a:xfrm>
                <a:off x="4407650" y="2133600"/>
                <a:ext cx="1752601" cy="6096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>
                    <a:solidFill>
                      <a:srgbClr val="8B008C"/>
                    </a:solidFill>
                  </a:rPr>
                  <a:t>Time@fa8</a:t>
                </a:r>
                <a:endParaRPr lang="en-US" sz="2400" dirty="0"/>
              </a:p>
            </p:txBody>
          </p:sp>
          <p:sp>
            <p:nvSpPr>
              <p:cNvPr id="13" name="Rectangle 4"/>
              <p:cNvSpPr>
                <a:spLocks noChangeArrowheads="1"/>
              </p:cNvSpPr>
              <p:nvPr/>
            </p:nvSpPr>
            <p:spPr bwMode="auto">
              <a:xfrm>
                <a:off x="6553200" y="2667000"/>
                <a:ext cx="914400" cy="5334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Time</a:t>
                </a:r>
                <a:endParaRPr lang="en-US" sz="2400" dirty="0"/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1295400" y="5029200"/>
              <a:ext cx="1143004" cy="1066800"/>
              <a:chOff x="3428996" y="5029200"/>
              <a:chExt cx="1143004" cy="1066800"/>
            </a:xfrm>
          </p:grpSpPr>
          <p:grpSp>
            <p:nvGrpSpPr>
              <p:cNvPr id="29" name="Group 28"/>
              <p:cNvGrpSpPr/>
              <p:nvPr/>
            </p:nvGrpSpPr>
            <p:grpSpPr>
              <a:xfrm>
                <a:off x="3428996" y="5029200"/>
                <a:ext cx="1143001" cy="990600"/>
                <a:chOff x="6172199" y="4800600"/>
                <a:chExt cx="1143001" cy="990600"/>
              </a:xfrm>
            </p:grpSpPr>
            <p:sp>
              <p:nvSpPr>
                <p:cNvPr id="14" name="Rectangle 21"/>
                <p:cNvSpPr>
                  <a:spLocks noChangeArrowheads="1"/>
                </p:cNvSpPr>
                <p:nvPr/>
              </p:nvSpPr>
              <p:spPr bwMode="auto">
                <a:xfrm>
                  <a:off x="6172200" y="4800600"/>
                  <a:ext cx="6096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err="1" smtClean="0"/>
                    <a:t>hr</a:t>
                  </a:r>
                  <a:endParaRPr lang="en-US" sz="2400" dirty="0"/>
                </a:p>
              </p:txBody>
            </p:sp>
            <p:sp>
              <p:nvSpPr>
                <p:cNvPr id="15" name="Rectangle 22"/>
                <p:cNvSpPr>
                  <a:spLocks noChangeArrowheads="1"/>
                </p:cNvSpPr>
                <p:nvPr/>
              </p:nvSpPr>
              <p:spPr bwMode="auto">
                <a:xfrm>
                  <a:off x="6705600" y="4800600"/>
                  <a:ext cx="609600" cy="457200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dirty="0"/>
                    <a:t>9</a:t>
                  </a:r>
                </a:p>
              </p:txBody>
            </p:sp>
            <p:sp>
              <p:nvSpPr>
                <p:cNvPr id="16" name="Rectangle 21"/>
                <p:cNvSpPr>
                  <a:spLocks noChangeArrowheads="1"/>
                </p:cNvSpPr>
                <p:nvPr/>
              </p:nvSpPr>
              <p:spPr bwMode="auto">
                <a:xfrm>
                  <a:off x="6172199" y="5410200"/>
                  <a:ext cx="6096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smtClean="0"/>
                    <a:t>min</a:t>
                  </a:r>
                  <a:endParaRPr lang="en-US" sz="2400" dirty="0"/>
                </a:p>
              </p:txBody>
            </p:sp>
          </p:grpSp>
          <p:sp>
            <p:nvSpPr>
              <p:cNvPr id="17" name="Rectangle 22"/>
              <p:cNvSpPr>
                <a:spLocks noChangeArrowheads="1"/>
              </p:cNvSpPr>
              <p:nvPr/>
            </p:nvSpPr>
            <p:spPr bwMode="auto">
              <a:xfrm>
                <a:off x="3962400" y="5638800"/>
                <a:ext cx="609600" cy="4572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dirty="0"/>
                  <a:t>5</a:t>
                </a:r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1219200" y="5715000"/>
              <a:ext cx="2819400" cy="918865"/>
              <a:chOff x="2895597" y="5715000"/>
              <a:chExt cx="2819400" cy="918865"/>
            </a:xfrm>
          </p:grpSpPr>
          <p:sp>
            <p:nvSpPr>
              <p:cNvPr id="18" name="Rectangle 21"/>
              <p:cNvSpPr>
                <a:spLocks noChangeArrowheads="1"/>
              </p:cNvSpPr>
              <p:nvPr/>
            </p:nvSpPr>
            <p:spPr bwMode="auto">
              <a:xfrm>
                <a:off x="4724397" y="5715000"/>
                <a:ext cx="990600" cy="6858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err="1" smtClean="0"/>
                  <a:t>getHour</a:t>
                </a:r>
                <a:r>
                  <a:rPr lang="en-US" sz="2400" dirty="0" smtClean="0"/>
                  <a:t>()</a:t>
                </a:r>
              </a:p>
              <a:p>
                <a:pPr algn="ctr"/>
                <a:r>
                  <a:rPr lang="en-US" sz="2400" dirty="0" err="1" smtClean="0"/>
                  <a:t>getMin</a:t>
                </a:r>
                <a:r>
                  <a:rPr lang="en-US" sz="2400" dirty="0" smtClean="0"/>
                  <a:t>()</a:t>
                </a:r>
              </a:p>
              <a:p>
                <a:pPr algn="ctr"/>
                <a:r>
                  <a:rPr lang="en-US" sz="2400" dirty="0" err="1" smtClean="0"/>
                  <a:t>toString</a:t>
                </a:r>
                <a:r>
                  <a:rPr lang="en-US" sz="2400" dirty="0" smtClean="0"/>
                  <a:t>()</a:t>
                </a: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2895597" y="6172200"/>
                <a:ext cx="155403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err="1" smtClean="0"/>
                  <a:t>setHour</a:t>
                </a:r>
                <a:r>
                  <a:rPr lang="en-US" sz="2400" dirty="0" smtClean="0"/>
                  <a:t>(</a:t>
                </a:r>
                <a:r>
                  <a:rPr lang="en-US" sz="2400" dirty="0" err="1" smtClean="0"/>
                  <a:t>int</a:t>
                </a:r>
                <a:r>
                  <a:rPr lang="en-US" sz="2400" dirty="0" smtClean="0"/>
                  <a:t>)</a:t>
                </a:r>
                <a:endParaRPr lang="en-US" sz="2400" dirty="0"/>
              </a:p>
            </p:txBody>
          </p:sp>
        </p:grpSp>
      </p:grpSp>
      <p:grpSp>
        <p:nvGrpSpPr>
          <p:cNvPr id="38" name="Group 37"/>
          <p:cNvGrpSpPr/>
          <p:nvPr/>
        </p:nvGrpSpPr>
        <p:grpSpPr>
          <a:xfrm>
            <a:off x="5181600" y="1524000"/>
            <a:ext cx="3657600" cy="4191000"/>
            <a:chOff x="5181600" y="1600200"/>
            <a:chExt cx="3657600" cy="4191000"/>
          </a:xfrm>
        </p:grpSpPr>
        <p:sp>
          <p:nvSpPr>
            <p:cNvPr id="21" name="Content Placeholder 3"/>
            <p:cNvSpPr txBox="1">
              <a:spLocks/>
            </p:cNvSpPr>
            <p:nvPr/>
          </p:nvSpPr>
          <p:spPr>
            <a:xfrm>
              <a:off x="5181600" y="1600200"/>
              <a:ext cx="3657600" cy="1295400"/>
            </a:xfrm>
            <a:prstGeom prst="rect">
              <a:avLst/>
            </a:prstGeom>
          </p:spPr>
          <p:txBody>
            <a:bodyPr vert="horz">
              <a:noAutofit/>
            </a:bodyPr>
            <a:lstStyle>
              <a:lvl1pPr marL="320040" indent="-320040" algn="l" rtl="0" eaLnBrk="1" latinLnBrk="0" hangingPunct="1"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/>
                <a:buChar char=""/>
                <a:defRPr kumimoji="0" sz="2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74320" algn="l" rtl="0" eaLnBrk="1" latinLnBrk="0" hangingPunct="1">
                <a:spcBef>
                  <a:spcPts val="550"/>
                </a:spcBef>
                <a:buClr>
                  <a:schemeClr val="accent1"/>
                </a:buClr>
                <a:buSzPct val="70000"/>
                <a:buFont typeface="Wingdings 2"/>
                <a:buChar char=""/>
                <a:defRPr kumimoji="0"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-228600" algn="l" rtl="0" eaLnBrk="1" latinLnBrk="0" hangingPunct="1">
                <a:spcBef>
                  <a:spcPts val="500"/>
                </a:spcBef>
                <a:buClr>
                  <a:schemeClr val="accent2"/>
                </a:buClr>
                <a:buSzPct val="75000"/>
                <a:buFont typeface="Wingdings"/>
                <a:buChar char=""/>
                <a:defRPr kumimoji="0" sz="2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-228600" algn="l" rtl="0" eaLnBrk="1" latinLnBrk="0" hangingPunct="1">
                <a:spcBef>
                  <a:spcPts val="400"/>
                </a:spcBef>
                <a:buClr>
                  <a:schemeClr val="accent3"/>
                </a:buClr>
                <a:buSzPct val="75000"/>
                <a:buFont typeface="Wingdings"/>
                <a:buChar char="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-228600" algn="l" rtl="0" eaLnBrk="1" latinLnBrk="0" hangingPunct="1">
                <a:spcBef>
                  <a:spcPts val="400"/>
                </a:spcBef>
                <a:buClr>
                  <a:schemeClr val="accent4"/>
                </a:buClr>
                <a:buSzPct val="65000"/>
                <a:buFont typeface="Wingdings"/>
                <a:buChar char="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103120" indent="-22860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Wingdings"/>
                <a:buChar char="§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377440" indent="-228600" algn="l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Wingdings"/>
                <a:buChar char="§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651760" indent="-228600" algn="l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Wingdings"/>
                <a:buChar char="§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26080" indent="-228600" algn="l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Wingdings"/>
                <a:buChar char="§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spcBef>
                  <a:spcPts val="0"/>
                </a:spcBef>
                <a:buFont typeface="Wingdings"/>
                <a:buNone/>
              </a:pPr>
              <a:r>
                <a:rPr lang="en-US" sz="2200" b="1" dirty="0" smtClean="0">
                  <a:latin typeface="Times New Roman"/>
                  <a:cs typeface="Times New Roman"/>
                </a:rPr>
                <a:t>public</a:t>
              </a:r>
              <a:r>
                <a:rPr lang="en-US" sz="2200" dirty="0" smtClean="0">
                  <a:latin typeface="Times New Roman"/>
                  <a:cs typeface="Times New Roman"/>
                </a:rPr>
                <a:t> </a:t>
              </a:r>
              <a:r>
                <a:rPr lang="en-US" sz="2200" b="1" dirty="0" smtClean="0">
                  <a:latin typeface="Times New Roman"/>
                  <a:cs typeface="Times New Roman"/>
                </a:rPr>
                <a:t>class</a:t>
              </a:r>
              <a:r>
                <a:rPr lang="en-US" sz="2200" dirty="0" smtClean="0">
                  <a:latin typeface="Times New Roman"/>
                  <a:cs typeface="Times New Roman"/>
                </a:rPr>
                <a:t> Time {</a:t>
              </a:r>
            </a:p>
            <a:p>
              <a:pPr marL="0" indent="0">
                <a:spcBef>
                  <a:spcPts val="0"/>
                </a:spcBef>
                <a:buNone/>
              </a:pPr>
              <a:r>
                <a:rPr lang="en-US" sz="2200" dirty="0">
                  <a:latin typeface="Times New Roman"/>
                  <a:cs typeface="Times New Roman"/>
                </a:rPr>
                <a:t> </a:t>
              </a:r>
              <a:r>
                <a:rPr lang="en-US" sz="2200" dirty="0" smtClean="0">
                  <a:latin typeface="Times New Roman"/>
                  <a:cs typeface="Times New Roman"/>
                </a:rPr>
                <a:t>      </a:t>
              </a:r>
              <a:r>
                <a:rPr lang="en-US" sz="2200" dirty="0" smtClean="0">
                  <a:solidFill>
                    <a:srgbClr val="008000"/>
                  </a:solidFill>
                  <a:latin typeface="Times New Roman"/>
                  <a:cs typeface="Times New Roman"/>
                </a:rPr>
                <a:t>//</a:t>
              </a:r>
              <a:r>
                <a:rPr lang="en-US" sz="2200" dirty="0">
                  <a:solidFill>
                    <a:srgbClr val="008000"/>
                  </a:solidFill>
                  <a:latin typeface="Times New Roman"/>
                  <a:cs typeface="Times New Roman"/>
                </a:rPr>
                <a:t> </a:t>
              </a:r>
              <a:r>
                <a:rPr lang="en-US" sz="2200" dirty="0" smtClean="0">
                  <a:solidFill>
                    <a:srgbClr val="008000"/>
                  </a:solidFill>
                  <a:latin typeface="Times New Roman"/>
                  <a:cs typeface="Times New Roman"/>
                </a:rPr>
                <a:t>min, in </a:t>
              </a:r>
              <a:r>
                <a:rPr lang="en-US" sz="2200" dirty="0">
                  <a:solidFill>
                    <a:srgbClr val="008000"/>
                  </a:solidFill>
                  <a:latin typeface="Times New Roman"/>
                  <a:cs typeface="Times New Roman"/>
                </a:rPr>
                <a:t>0.</a:t>
              </a:r>
              <a:r>
                <a:rPr lang="en-US" sz="2200" dirty="0" smtClean="0">
                  <a:solidFill>
                    <a:srgbClr val="008000"/>
                  </a:solidFill>
                  <a:latin typeface="Times New Roman"/>
                  <a:cs typeface="Times New Roman"/>
                </a:rPr>
                <a:t>.23*60+59</a:t>
              </a:r>
              <a:endParaRPr lang="en-US" sz="2200" dirty="0" smtClean="0">
                <a:latin typeface="Times New Roman"/>
                <a:cs typeface="Times New Roman"/>
              </a:endParaRPr>
            </a:p>
            <a:p>
              <a:pPr marL="0" indent="0">
                <a:spcBef>
                  <a:spcPts val="0"/>
                </a:spcBef>
                <a:buFont typeface="Wingdings"/>
                <a:buNone/>
              </a:pPr>
              <a:r>
                <a:rPr lang="en-US" sz="2200" dirty="0" smtClean="0">
                  <a:latin typeface="Times New Roman"/>
                  <a:cs typeface="Times New Roman"/>
                </a:rPr>
                <a:t>       </a:t>
              </a:r>
              <a:r>
                <a:rPr lang="en-US" sz="2200" b="1" dirty="0" smtClean="0">
                  <a:latin typeface="Times New Roman"/>
                  <a:cs typeface="Times New Roman"/>
                </a:rPr>
                <a:t>private</a:t>
              </a:r>
              <a:r>
                <a:rPr lang="en-US" sz="2200" dirty="0" smtClean="0">
                  <a:latin typeface="Times New Roman"/>
                  <a:cs typeface="Times New Roman"/>
                </a:rPr>
                <a:t> </a:t>
              </a:r>
              <a:r>
                <a:rPr lang="en-US" sz="2200" b="1" dirty="0" err="1" smtClean="0">
                  <a:latin typeface="Times New Roman"/>
                  <a:cs typeface="Times New Roman"/>
                </a:rPr>
                <a:t>int</a:t>
              </a:r>
              <a:r>
                <a:rPr lang="en-US" sz="2200" b="1" dirty="0" smtClean="0">
                  <a:latin typeface="Times New Roman"/>
                  <a:cs typeface="Times New Roman"/>
                </a:rPr>
                <a:t> </a:t>
              </a:r>
              <a:r>
                <a:rPr lang="en-US" sz="2200" dirty="0" smtClean="0">
                  <a:latin typeface="Times New Roman"/>
                  <a:cs typeface="Times New Roman"/>
                </a:rPr>
                <a:t>min;</a:t>
              </a:r>
              <a:endParaRPr lang="en-US" sz="2200" dirty="0" smtClean="0">
                <a:solidFill>
                  <a:srgbClr val="008000"/>
                </a:solidFill>
                <a:latin typeface="Times New Roman"/>
                <a:cs typeface="Times New Roman"/>
              </a:endParaRPr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5714999" y="3962400"/>
              <a:ext cx="2819402" cy="1828800"/>
              <a:chOff x="1600199" y="3733800"/>
              <a:chExt cx="2819402" cy="1828800"/>
            </a:xfrm>
          </p:grpSpPr>
          <p:grpSp>
            <p:nvGrpSpPr>
              <p:cNvPr id="24" name="Group 23"/>
              <p:cNvGrpSpPr/>
              <p:nvPr/>
            </p:nvGrpSpPr>
            <p:grpSpPr>
              <a:xfrm>
                <a:off x="1600201" y="3733800"/>
                <a:ext cx="2819400" cy="1828800"/>
                <a:chOff x="4790142" y="1292770"/>
                <a:chExt cx="2830459" cy="2017986"/>
              </a:xfrm>
            </p:grpSpPr>
            <p:sp>
              <p:nvSpPr>
                <p:cNvPr id="35" name="Rectangle 2"/>
                <p:cNvSpPr>
                  <a:spLocks noChangeArrowheads="1"/>
                </p:cNvSpPr>
                <p:nvPr/>
              </p:nvSpPr>
              <p:spPr bwMode="auto">
                <a:xfrm>
                  <a:off x="4790142" y="1826170"/>
                  <a:ext cx="2830459" cy="1484586"/>
                </a:xfrm>
                <a:prstGeom prst="rect">
                  <a:avLst/>
                </a:prstGeom>
                <a:solidFill>
                  <a:srgbClr val="FFCC99"/>
                </a:solidFill>
                <a:ln w="9525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Rectangle 3"/>
                <p:cNvSpPr>
                  <a:spLocks noChangeArrowheads="1"/>
                </p:cNvSpPr>
                <p:nvPr/>
              </p:nvSpPr>
              <p:spPr bwMode="auto">
                <a:xfrm>
                  <a:off x="5103004" y="1292770"/>
                  <a:ext cx="1523110" cy="609600"/>
                </a:xfrm>
                <a:prstGeom prst="rect">
                  <a:avLst/>
                </a:prstGeom>
                <a:solidFill>
                  <a:srgbClr val="FFCC99"/>
                </a:solidFill>
                <a:ln w="9525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smtClean="0">
                      <a:solidFill>
                        <a:srgbClr val="8B008C"/>
                      </a:solidFill>
                    </a:rPr>
                    <a:t>Time@fa8</a:t>
                  </a:r>
                  <a:endParaRPr lang="en-US" sz="2400" dirty="0"/>
                </a:p>
              </p:txBody>
            </p:sp>
            <p:sp>
              <p:nvSpPr>
                <p:cNvPr id="37" name="Rectangle 4"/>
                <p:cNvSpPr>
                  <a:spLocks noChangeArrowheads="1"/>
                </p:cNvSpPr>
                <p:nvPr/>
              </p:nvSpPr>
              <p:spPr bwMode="auto">
                <a:xfrm>
                  <a:off x="6706201" y="1826170"/>
                  <a:ext cx="914400" cy="53340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smtClean="0"/>
                    <a:t>Time</a:t>
                  </a:r>
                  <a:endParaRPr lang="en-US" sz="2400" dirty="0"/>
                </a:p>
              </p:txBody>
            </p:sp>
          </p:grpSp>
          <p:grpSp>
            <p:nvGrpSpPr>
              <p:cNvPr id="25" name="Group 24"/>
              <p:cNvGrpSpPr/>
              <p:nvPr/>
            </p:nvGrpSpPr>
            <p:grpSpPr>
              <a:xfrm>
                <a:off x="1600199" y="4267200"/>
                <a:ext cx="1143004" cy="457200"/>
                <a:chOff x="3733795" y="4267200"/>
                <a:chExt cx="1143004" cy="457200"/>
              </a:xfrm>
            </p:grpSpPr>
            <p:sp>
              <p:nvSpPr>
                <p:cNvPr id="34" name="Rectangle 21"/>
                <p:cNvSpPr>
                  <a:spLocks noChangeArrowheads="1"/>
                </p:cNvSpPr>
                <p:nvPr/>
              </p:nvSpPr>
              <p:spPr bwMode="auto">
                <a:xfrm>
                  <a:off x="3733795" y="4267200"/>
                  <a:ext cx="6096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smtClean="0"/>
                    <a:t>min</a:t>
                  </a:r>
                  <a:endParaRPr lang="en-US" sz="2400" dirty="0"/>
                </a:p>
              </p:txBody>
            </p:sp>
            <p:sp>
              <p:nvSpPr>
                <p:cNvPr id="31" name="Rectangle 22"/>
                <p:cNvSpPr>
                  <a:spLocks noChangeArrowheads="1"/>
                </p:cNvSpPr>
                <p:nvPr/>
              </p:nvSpPr>
              <p:spPr bwMode="auto">
                <a:xfrm>
                  <a:off x="4267199" y="4267200"/>
                  <a:ext cx="609600" cy="457200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dirty="0" smtClean="0"/>
                    <a:t>545</a:t>
                  </a:r>
                  <a:endParaRPr lang="en-US" dirty="0"/>
                </a:p>
              </p:txBody>
            </p:sp>
          </p:grpSp>
          <p:sp>
            <p:nvSpPr>
              <p:cNvPr id="27" name="Rectangle 21"/>
              <p:cNvSpPr>
                <a:spLocks noChangeArrowheads="1"/>
              </p:cNvSpPr>
              <p:nvPr/>
            </p:nvSpPr>
            <p:spPr bwMode="auto">
              <a:xfrm>
                <a:off x="1676403" y="4800600"/>
                <a:ext cx="2667000" cy="6858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2400" dirty="0" err="1" smtClean="0"/>
                  <a:t>getHour</a:t>
                </a:r>
                <a:r>
                  <a:rPr lang="en-US" sz="2400" dirty="0" smtClean="0"/>
                  <a:t>()  </a:t>
                </a:r>
                <a:r>
                  <a:rPr lang="en-US" sz="2400" dirty="0" err="1" smtClean="0"/>
                  <a:t>getMin</a:t>
                </a:r>
                <a:r>
                  <a:rPr lang="en-US" sz="2400" dirty="0" smtClean="0"/>
                  <a:t>()</a:t>
                </a:r>
              </a:p>
              <a:p>
                <a:r>
                  <a:rPr lang="en-US" sz="2400" dirty="0" err="1" smtClean="0"/>
                  <a:t>toString</a:t>
                </a:r>
                <a:r>
                  <a:rPr lang="en-US" sz="2400" dirty="0" smtClean="0"/>
                  <a:t>() </a:t>
                </a:r>
                <a:r>
                  <a:rPr lang="en-US" sz="2400" dirty="0" err="1"/>
                  <a:t>setHour</a:t>
                </a:r>
                <a:r>
                  <a:rPr lang="en-US" sz="2400" dirty="0"/>
                  <a:t>(</a:t>
                </a:r>
                <a:r>
                  <a:rPr lang="en-US" sz="2400" dirty="0" err="1"/>
                  <a:t>int</a:t>
                </a:r>
                <a:r>
                  <a:rPr lang="en-US" sz="2400" dirty="0" smtClean="0"/>
                  <a:t>)</a:t>
                </a:r>
                <a:endParaRPr lang="en-US" sz="2400" dirty="0"/>
              </a:p>
            </p:txBody>
          </p:sp>
        </p:grpSp>
      </p:grpSp>
      <p:cxnSp>
        <p:nvCxnSpPr>
          <p:cNvPr id="20" name="Straight Arrow Connector 19"/>
          <p:cNvCxnSpPr/>
          <p:nvPr/>
        </p:nvCxnSpPr>
        <p:spPr>
          <a:xfrm>
            <a:off x="4114800" y="2286000"/>
            <a:ext cx="609600" cy="0"/>
          </a:xfrm>
          <a:prstGeom prst="straightConnector1">
            <a:avLst/>
          </a:prstGeom>
          <a:ln w="73025">
            <a:solidFill>
              <a:srgbClr val="8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505200" y="5867400"/>
            <a:ext cx="5198959" cy="830997"/>
          </a:xfrm>
          <a:prstGeom prst="rect">
            <a:avLst/>
          </a:prstGeom>
          <a:solidFill>
            <a:srgbClr val="F8DFF0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Specs of methods stay the same.</a:t>
            </a:r>
          </a:p>
          <a:p>
            <a:r>
              <a:rPr lang="en-US" sz="2400" dirty="0" smtClean="0"/>
              <a:t>Implementations, including fields, change!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3657600" y="2515850"/>
            <a:ext cx="1405323" cy="1446550"/>
          </a:xfrm>
          <a:prstGeom prst="rect">
            <a:avLst/>
          </a:prstGeom>
          <a:solidFill>
            <a:srgbClr val="8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Decide</a:t>
            </a:r>
          </a:p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to change </a:t>
            </a:r>
            <a:r>
              <a:rPr lang="en-US" sz="2200" b="1" dirty="0" err="1" smtClean="0">
                <a:solidFill>
                  <a:schemeClr val="bg1"/>
                </a:solidFill>
              </a:rPr>
              <a:t>implemen-tation</a:t>
            </a:r>
            <a:endParaRPr lang="en-US" sz="2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0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CS2110 Announcements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000" b="1" dirty="0" smtClean="0">
                <a:solidFill>
                  <a:srgbClr val="800000"/>
                </a:solidFill>
              </a:rPr>
              <a:t>A0</a:t>
            </a:r>
            <a:endParaRPr lang="en-US" sz="2400" b="1" dirty="0">
              <a:solidFill>
                <a:srgbClr val="800000"/>
              </a:solidFill>
            </a:endParaRPr>
          </a:p>
          <a:p>
            <a:r>
              <a:rPr lang="en-US" sz="2400" dirty="0" smtClean="0">
                <a:solidFill>
                  <a:srgbClr val="800000"/>
                </a:solidFill>
              </a:rPr>
              <a:t>Some </a:t>
            </a:r>
            <a:r>
              <a:rPr lang="en-US" sz="2400" dirty="0">
                <a:solidFill>
                  <a:srgbClr val="800000"/>
                </a:solidFill>
              </a:rPr>
              <a:t>people have not </a:t>
            </a:r>
            <a:r>
              <a:rPr lang="en-US" sz="2400" dirty="0" smtClean="0">
                <a:solidFill>
                  <a:srgbClr val="800000"/>
                </a:solidFill>
              </a:rPr>
              <a:t>submitted A0 through CMS (</a:t>
            </a:r>
            <a:r>
              <a:rPr lang="en-US" sz="2400" dirty="0">
                <a:solidFill>
                  <a:srgbClr val="800000"/>
                </a:solidFill>
              </a:rPr>
              <a:t>perhaps because they had trouble getting Java/Eclipse going on their computer, or they added </a:t>
            </a:r>
            <a:r>
              <a:rPr lang="en-US" sz="2400" dirty="0" smtClean="0">
                <a:solidFill>
                  <a:srgbClr val="800000"/>
                </a:solidFill>
              </a:rPr>
              <a:t>the </a:t>
            </a:r>
            <a:r>
              <a:rPr lang="en-US" sz="2400" dirty="0">
                <a:solidFill>
                  <a:srgbClr val="800000"/>
                </a:solidFill>
              </a:rPr>
              <a:t>class </a:t>
            </a:r>
            <a:r>
              <a:rPr lang="en-US" sz="2400" dirty="0" smtClean="0">
                <a:solidFill>
                  <a:srgbClr val="800000"/>
                </a:solidFill>
              </a:rPr>
              <a:t>late, not in CMS, etc.)</a:t>
            </a:r>
            <a:r>
              <a:rPr lang="en-US" sz="2400" dirty="0">
                <a:solidFill>
                  <a:srgbClr val="800000"/>
                </a:solidFill>
              </a:rPr>
              <a:t>. </a:t>
            </a:r>
            <a:endParaRPr lang="en-US" sz="2400" dirty="0" smtClean="0">
              <a:solidFill>
                <a:srgbClr val="800000"/>
              </a:solidFill>
            </a:endParaRPr>
          </a:p>
          <a:p>
            <a:r>
              <a:rPr lang="en-US" sz="2400" dirty="0" smtClean="0">
                <a:solidFill>
                  <a:srgbClr val="800000"/>
                </a:solidFill>
              </a:rPr>
              <a:t>No </a:t>
            </a:r>
            <a:r>
              <a:rPr lang="en-US" sz="2400" dirty="0">
                <a:solidFill>
                  <a:srgbClr val="800000"/>
                </a:solidFill>
              </a:rPr>
              <a:t>late penalty (this time) for A0 handed in through Wednesday.</a:t>
            </a: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r>
              <a:rPr lang="en-US" sz="3000" b="1" dirty="0" smtClean="0">
                <a:solidFill>
                  <a:srgbClr val="800000"/>
                </a:solidFill>
              </a:rPr>
              <a:t>A1</a:t>
            </a:r>
            <a:endParaRPr lang="en-US" sz="2400" b="1" dirty="0">
              <a:solidFill>
                <a:srgbClr val="800000"/>
              </a:solidFill>
            </a:endParaRPr>
          </a:p>
          <a:p>
            <a:r>
              <a:rPr lang="en-US" sz="2400" dirty="0" smtClean="0">
                <a:solidFill>
                  <a:srgbClr val="800000"/>
                </a:solidFill>
              </a:rPr>
              <a:t>Will </a:t>
            </a:r>
            <a:r>
              <a:rPr lang="en-US" sz="2400" dirty="0">
                <a:solidFill>
                  <a:srgbClr val="800000"/>
                </a:solidFill>
              </a:rPr>
              <a:t>be available on CMS and the course website this morning</a:t>
            </a: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r>
              <a:rPr lang="en-US" sz="3000" b="1" dirty="0" smtClean="0">
                <a:solidFill>
                  <a:srgbClr val="800000"/>
                </a:solidFill>
              </a:rPr>
              <a:t>Piazza</a:t>
            </a:r>
            <a:endParaRPr lang="en-US" sz="2400" b="1" dirty="0">
              <a:solidFill>
                <a:srgbClr val="800000"/>
              </a:solidFill>
            </a:endParaRPr>
          </a:p>
          <a:p>
            <a:r>
              <a:rPr lang="en-US" sz="2400" dirty="0" smtClean="0">
                <a:solidFill>
                  <a:srgbClr val="800000"/>
                </a:solidFill>
              </a:rPr>
              <a:t>Check </a:t>
            </a:r>
            <a:r>
              <a:rPr lang="en-US" sz="2400" dirty="0">
                <a:solidFill>
                  <a:srgbClr val="800000"/>
                </a:solidFill>
              </a:rPr>
              <a:t>course Piazza regularly for announcements</a:t>
            </a:r>
          </a:p>
          <a:p>
            <a:r>
              <a:rPr lang="en-US" sz="2400" dirty="0" smtClean="0">
                <a:solidFill>
                  <a:srgbClr val="800000"/>
                </a:solidFill>
              </a:rPr>
              <a:t>Also </a:t>
            </a:r>
            <a:r>
              <a:rPr lang="en-US" sz="2400" dirty="0">
                <a:solidFill>
                  <a:srgbClr val="800000"/>
                </a:solidFill>
              </a:rPr>
              <a:t>to learn about issues with assignments, to find partners, etc.</a:t>
            </a: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5367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Assignment A1 is on course website, CMS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Write a simple class to maintain information about elephants.</a:t>
            </a:r>
          </a:p>
          <a:p>
            <a:pPr marL="0" indent="0">
              <a:buNone/>
            </a:pPr>
            <a:r>
              <a:rPr lang="en-US" sz="2400" dirty="0" smtClean="0"/>
              <a:t>Objectives in brief:</a:t>
            </a:r>
          </a:p>
          <a:p>
            <a:r>
              <a:rPr lang="en-US" sz="2400" dirty="0" smtClean="0"/>
              <a:t>Get used to Eclipse and writing a simple Java class</a:t>
            </a:r>
          </a:p>
          <a:p>
            <a:r>
              <a:rPr lang="en-US" sz="2400" dirty="0" smtClean="0"/>
              <a:t>Learn conventions for </a:t>
            </a:r>
            <a:r>
              <a:rPr lang="en-US" sz="2400" dirty="0" err="1" smtClean="0"/>
              <a:t>Javadoc</a:t>
            </a:r>
            <a:r>
              <a:rPr lang="en-US" sz="2400" dirty="0" smtClean="0"/>
              <a:t> specs, formatting code (e.g. indentation), class invariants, method preconditions</a:t>
            </a:r>
          </a:p>
          <a:p>
            <a:r>
              <a:rPr lang="en-US" sz="2400" dirty="0" smtClean="0"/>
              <a:t>Learn about and use </a:t>
            </a:r>
            <a:r>
              <a:rPr lang="en-US" sz="2400" dirty="0" err="1" smtClean="0"/>
              <a:t>JUnit</a:t>
            </a:r>
            <a:r>
              <a:rPr lang="en-US" sz="2400" dirty="0" smtClean="0"/>
              <a:t> testing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800000"/>
                </a:solidFill>
              </a:rPr>
              <a:t>Important: read carefully, including Step 7, which reviews what the assignment is graded on.</a:t>
            </a:r>
            <a:endParaRPr lang="en-US" sz="24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6144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Homework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381000" y="1524000"/>
            <a:ext cx="8153400" cy="4876800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sz="2400" dirty="0" smtClean="0"/>
              <a:t>1. Course website contains classes </a:t>
            </a:r>
            <a:r>
              <a:rPr lang="en-US" sz="2400" dirty="0" smtClean="0">
                <a:solidFill>
                  <a:srgbClr val="800000"/>
                </a:solidFill>
              </a:rPr>
              <a:t>Time</a:t>
            </a:r>
            <a:r>
              <a:rPr lang="en-US" sz="2400" dirty="0" smtClean="0"/>
              <a:t> and </a:t>
            </a:r>
            <a:r>
              <a:rPr lang="en-US" sz="2400" dirty="0" err="1" smtClean="0">
                <a:solidFill>
                  <a:srgbClr val="800000"/>
                </a:solidFill>
              </a:rPr>
              <a:t>TimeTester</a:t>
            </a:r>
            <a:r>
              <a:rPr lang="en-US" sz="2400" dirty="0" smtClean="0"/>
              <a:t>. The body of the one-parameter constructor is not written. Write it. The one-parameter constructor is not tested in </a:t>
            </a:r>
            <a:r>
              <a:rPr lang="en-US" sz="2400" dirty="0" err="1" smtClean="0">
                <a:solidFill>
                  <a:srgbClr val="800000"/>
                </a:solidFill>
              </a:rPr>
              <a:t>TimeTester</a:t>
            </a:r>
            <a:r>
              <a:rPr lang="en-US" sz="2400" dirty="0" smtClean="0"/>
              <a:t>. Write a procedure to test it.</a:t>
            </a:r>
          </a:p>
          <a:p>
            <a:pPr marL="0" indent="0">
              <a:buFont typeface="Wingdings"/>
              <a:buNone/>
            </a:pPr>
            <a:r>
              <a:rPr lang="en-US" sz="2400" dirty="0" smtClean="0"/>
              <a:t>2. Visit course website, click on </a:t>
            </a:r>
            <a:r>
              <a:rPr lang="en-US" sz="2400" dirty="0" smtClean="0">
                <a:solidFill>
                  <a:srgbClr val="FF0000"/>
                </a:solidFill>
              </a:rPr>
              <a:t>Resources</a:t>
            </a:r>
            <a:r>
              <a:rPr lang="en-US" sz="2400" dirty="0" smtClean="0"/>
              <a:t> and then on Code Style </a:t>
            </a:r>
            <a:r>
              <a:rPr lang="en-US" sz="2400" dirty="0" smtClean="0">
                <a:solidFill>
                  <a:srgbClr val="FF0000"/>
                </a:solidFill>
              </a:rPr>
              <a:t>Guidelines</a:t>
            </a:r>
            <a:r>
              <a:rPr lang="en-US" sz="2400" dirty="0" smtClean="0"/>
              <a:t>. Study </a:t>
            </a:r>
          </a:p>
          <a:p>
            <a:pPr marL="0" indent="0">
              <a:buFont typeface="Wingdings"/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1. Naming conventions</a:t>
            </a:r>
          </a:p>
          <a:p>
            <a:pPr marL="0" indent="0">
              <a:buFont typeface="Wingdings"/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3.3 Class invariant</a:t>
            </a:r>
          </a:p>
          <a:p>
            <a:pPr marL="0" indent="0">
              <a:buFont typeface="Wingdings"/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4. Code organization</a:t>
            </a:r>
          </a:p>
          <a:p>
            <a:pPr marL="0" indent="0">
              <a:buFont typeface="Wingdings"/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    4.1 Placement of field declarations</a:t>
            </a:r>
          </a:p>
          <a:p>
            <a:pPr marL="0" indent="0">
              <a:buFont typeface="Wingdings"/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5. Public/private access modifiers</a:t>
            </a:r>
          </a:p>
          <a:p>
            <a:pPr marL="0" indent="0">
              <a:buFont typeface="Wingdings"/>
              <a:buNone/>
            </a:pPr>
            <a:r>
              <a:rPr lang="en-US" sz="2400" dirty="0" smtClean="0"/>
              <a:t>3. Look at slides for next lecture; bring them to next lecture</a:t>
            </a:r>
          </a:p>
          <a:p>
            <a:pPr marL="0" indent="0">
              <a:buFont typeface="Wingdings"/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671041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Overview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76800"/>
          </a:xfrm>
        </p:spPr>
        <p:txBody>
          <a:bodyPr>
            <a:noAutofit/>
          </a:bodyPr>
          <a:lstStyle/>
          <a:p>
            <a:r>
              <a:rPr lang="en-US" sz="2400" dirty="0" smtClean="0"/>
              <a:t>An object can contain variables as well as methods.</a:t>
            </a:r>
            <a:br>
              <a:rPr lang="en-US" sz="2400" dirty="0" smtClean="0"/>
            </a:br>
            <a:r>
              <a:rPr lang="en-US" sz="2400" dirty="0" smtClean="0"/>
              <a:t>Variable in an object is called a </a:t>
            </a:r>
            <a:r>
              <a:rPr lang="en-US" sz="2400" dirty="0" smtClean="0">
                <a:solidFill>
                  <a:srgbClr val="800000"/>
                </a:solidFill>
              </a:rPr>
              <a:t>field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D</a:t>
            </a:r>
            <a:r>
              <a:rPr lang="en-US" sz="2400" dirty="0" smtClean="0"/>
              <a:t>eclare fields in the class definition. Generally, make fields </a:t>
            </a:r>
            <a:r>
              <a:rPr lang="en-US" sz="2400" dirty="0" smtClean="0">
                <a:solidFill>
                  <a:srgbClr val="800000"/>
                </a:solidFill>
              </a:rPr>
              <a:t>private </a:t>
            </a:r>
            <a:r>
              <a:rPr lang="en-US" sz="2400" dirty="0" smtClean="0"/>
              <a:t>so they can’t be seen from outside the class.</a:t>
            </a:r>
          </a:p>
          <a:p>
            <a:r>
              <a:rPr lang="en-US" sz="2400" dirty="0"/>
              <a:t>M</a:t>
            </a:r>
            <a:r>
              <a:rPr lang="en-US" sz="2400" dirty="0" smtClean="0"/>
              <a:t>ay add </a:t>
            </a:r>
            <a:r>
              <a:rPr lang="en-US" sz="2400" dirty="0" smtClean="0">
                <a:solidFill>
                  <a:srgbClr val="800000"/>
                </a:solidFill>
              </a:rPr>
              <a:t>getter methods </a:t>
            </a:r>
            <a:r>
              <a:rPr lang="en-US" sz="2400" dirty="0" smtClean="0"/>
              <a:t>(functions) and </a:t>
            </a:r>
            <a:r>
              <a:rPr lang="en-US" sz="2400" dirty="0" smtClean="0">
                <a:solidFill>
                  <a:srgbClr val="800000"/>
                </a:solidFill>
              </a:rPr>
              <a:t>setter methods </a:t>
            </a:r>
            <a:r>
              <a:rPr lang="en-US" sz="2400" dirty="0" smtClean="0"/>
              <a:t>(procedures) to allow access to some or all fields.</a:t>
            </a:r>
          </a:p>
          <a:p>
            <a:r>
              <a:rPr lang="en-US" sz="2400" dirty="0" smtClean="0"/>
              <a:t>Use a new kind of method, the </a:t>
            </a:r>
            <a:r>
              <a:rPr lang="en-US" sz="2400" dirty="0" smtClean="0">
                <a:solidFill>
                  <a:srgbClr val="800000"/>
                </a:solidFill>
              </a:rPr>
              <a:t>constructor</a:t>
            </a:r>
            <a:r>
              <a:rPr lang="en-US" sz="2400" dirty="0" smtClean="0"/>
              <a:t>, to initialize fields of a new object during evaluation of a new-expression.</a:t>
            </a:r>
          </a:p>
          <a:p>
            <a:r>
              <a:rPr lang="en-US" sz="2400" dirty="0"/>
              <a:t>C</a:t>
            </a:r>
            <a:r>
              <a:rPr lang="en-US" sz="2400" dirty="0" smtClean="0"/>
              <a:t>reate a </a:t>
            </a:r>
            <a:r>
              <a:rPr lang="en-US" sz="2400" dirty="0" err="1" smtClean="0">
                <a:solidFill>
                  <a:srgbClr val="800000"/>
                </a:solidFill>
              </a:rPr>
              <a:t>JUnit</a:t>
            </a:r>
            <a:r>
              <a:rPr lang="en-US" sz="2400" dirty="0" smtClean="0">
                <a:solidFill>
                  <a:srgbClr val="800000"/>
                </a:solidFill>
              </a:rPr>
              <a:t> Testing Class </a:t>
            </a:r>
            <a:r>
              <a:rPr lang="en-US" sz="2400" dirty="0" smtClean="0"/>
              <a:t>to save a suite of test cases.</a:t>
            </a: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636269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8000"/>
                </a:solidFill>
              </a:rPr>
              <a:t>References to text and </a:t>
            </a:r>
            <a:r>
              <a:rPr lang="en-US" sz="3600" dirty="0" err="1" smtClean="0">
                <a:solidFill>
                  <a:srgbClr val="800000"/>
                </a:solidFill>
              </a:rPr>
              <a:t>JavaSummary.pptx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2000" cy="487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Declaration of fields: </a:t>
            </a:r>
            <a:r>
              <a:rPr lang="en-US" sz="2400" dirty="0" smtClean="0">
                <a:solidFill>
                  <a:srgbClr val="008000"/>
                </a:solidFill>
              </a:rPr>
              <a:t>B.5-B.6   </a:t>
            </a:r>
            <a:r>
              <a:rPr lang="en-US" sz="2400" dirty="0" smtClean="0">
                <a:solidFill>
                  <a:srgbClr val="800000"/>
                </a:solidFill>
              </a:rPr>
              <a:t>slide 12    </a:t>
            </a:r>
          </a:p>
          <a:p>
            <a:pPr marL="0" indent="0">
              <a:buNone/>
            </a:pPr>
            <a:r>
              <a:rPr lang="en-US" sz="2400" dirty="0" smtClean="0"/>
              <a:t>Getter/setter methods: </a:t>
            </a:r>
            <a:r>
              <a:rPr lang="en-US" sz="2400" dirty="0" smtClean="0">
                <a:solidFill>
                  <a:srgbClr val="008000"/>
                </a:solidFill>
              </a:rPr>
              <a:t>B.6 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13, 14</a:t>
            </a:r>
            <a:endParaRPr lang="en-US" sz="2400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n-US" sz="2400" dirty="0" smtClean="0"/>
              <a:t>Constructors: </a:t>
            </a:r>
            <a:r>
              <a:rPr lang="en-US" sz="2400" dirty="0" smtClean="0">
                <a:solidFill>
                  <a:srgbClr val="008000"/>
                </a:solidFill>
              </a:rPr>
              <a:t>B.17-B.18 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15</a:t>
            </a:r>
            <a:r>
              <a:rPr lang="en-US" sz="2400" dirty="0" smtClean="0">
                <a:solidFill>
                  <a:srgbClr val="008000"/>
                </a:solidFill>
              </a:rPr>
              <a:t>            </a:t>
            </a:r>
          </a:p>
          <a:p>
            <a:pPr marL="0" indent="0">
              <a:buNone/>
            </a:pPr>
            <a:r>
              <a:rPr lang="en-US" sz="2400" dirty="0" smtClean="0"/>
              <a:t>Class String: </a:t>
            </a:r>
            <a:r>
              <a:rPr lang="en-US" sz="2400" dirty="0" smtClean="0">
                <a:solidFill>
                  <a:srgbClr val="008000"/>
                </a:solidFill>
              </a:rPr>
              <a:t>A.67-A.73</a:t>
            </a:r>
          </a:p>
          <a:p>
            <a:pPr marL="0" indent="0">
              <a:buNone/>
            </a:pPr>
            <a:r>
              <a:rPr lang="en-US" sz="2400" dirty="0" err="1" smtClean="0">
                <a:solidFill>
                  <a:srgbClr val="800000"/>
                </a:solidFill>
              </a:rPr>
              <a:t>JUnit</a:t>
            </a:r>
            <a:r>
              <a:rPr lang="en-US" sz="2400" dirty="0" smtClean="0">
                <a:solidFill>
                  <a:srgbClr val="800000"/>
                </a:solidFill>
              </a:rPr>
              <a:t> Testing Class</a:t>
            </a:r>
            <a:r>
              <a:rPr lang="en-US" sz="2400" dirty="0" smtClean="0"/>
              <a:t>: </a:t>
            </a:r>
            <a:r>
              <a:rPr lang="en-US" sz="2400" dirty="0" smtClean="0">
                <a:solidFill>
                  <a:srgbClr val="008000"/>
                </a:solidFill>
              </a:rPr>
              <a:t>none  </a:t>
            </a:r>
            <a:r>
              <a:rPr lang="en-US" sz="2400" dirty="0" smtClean="0">
                <a:solidFill>
                  <a:srgbClr val="800000"/>
                </a:solidFill>
              </a:rPr>
              <a:t>slide </a:t>
            </a:r>
            <a:r>
              <a:rPr lang="en-US" sz="2400" dirty="0">
                <a:solidFill>
                  <a:srgbClr val="800000"/>
                </a:solidFill>
              </a:rPr>
              <a:t>74-</a:t>
            </a:r>
            <a:r>
              <a:rPr lang="en-US" sz="2400" dirty="0" smtClean="0">
                <a:solidFill>
                  <a:srgbClr val="800000"/>
                </a:solidFill>
              </a:rPr>
              <a:t>80</a:t>
            </a:r>
            <a:endParaRPr lang="en-US" sz="2400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n-US" sz="2400" dirty="0" smtClean="0"/>
              <a:t>Overloading method names: </a:t>
            </a:r>
            <a:r>
              <a:rPr lang="en-US" sz="2400" dirty="0" smtClean="0">
                <a:solidFill>
                  <a:srgbClr val="008000"/>
                </a:solidFill>
              </a:rPr>
              <a:t>B-21  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22</a:t>
            </a:r>
            <a:endParaRPr lang="en-US" sz="2400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192764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 </a:t>
            </a:r>
            <a:r>
              <a:rPr lang="en-US" sz="3600" dirty="0">
                <a:solidFill>
                  <a:srgbClr val="800000"/>
                </a:solidFill>
              </a:rPr>
              <a:t>c</a:t>
            </a:r>
            <a:r>
              <a:rPr lang="en-US" sz="3600" dirty="0" smtClean="0">
                <a:solidFill>
                  <a:srgbClr val="800000"/>
                </a:solidFill>
              </a:rPr>
              <a:t>lass Time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447800"/>
            <a:ext cx="8153400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Object contains the time of day in hours and minutes.</a:t>
            </a:r>
          </a:p>
          <a:p>
            <a:pPr marL="0" indent="0">
              <a:buNone/>
            </a:pPr>
            <a:r>
              <a:rPr lang="en-US" sz="2400" dirty="0" smtClean="0"/>
              <a:t>Methods in object refer to field in object.</a:t>
            </a:r>
          </a:p>
          <a:p>
            <a:pPr marL="0" indent="0">
              <a:buNone/>
            </a:pPr>
            <a:r>
              <a:rPr lang="en-US" sz="2400" dirty="0" smtClean="0"/>
              <a:t>Could have an array of such objects to list the times at which classes start at Cornell.</a:t>
            </a:r>
          </a:p>
          <a:p>
            <a:pPr marL="0" indent="0">
              <a:buNone/>
            </a:pPr>
            <a:r>
              <a:rPr lang="en-US" sz="2400" dirty="0" smtClean="0"/>
              <a:t>With variables </a:t>
            </a:r>
            <a:r>
              <a:rPr lang="en-US" sz="2400" dirty="0" smtClean="0">
                <a:solidFill>
                  <a:srgbClr val="800000"/>
                </a:solidFill>
              </a:rPr>
              <a:t>t1</a:t>
            </a:r>
            <a:r>
              <a:rPr lang="en-US" sz="2400" dirty="0" smtClean="0"/>
              <a:t> and </a:t>
            </a:r>
            <a:r>
              <a:rPr lang="en-US" sz="2400" dirty="0" smtClean="0">
                <a:solidFill>
                  <a:srgbClr val="800000"/>
                </a:solidFill>
              </a:rPr>
              <a:t>t2</a:t>
            </a:r>
            <a:r>
              <a:rPr lang="en-US" sz="2400" dirty="0" smtClean="0"/>
              <a:t> below,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t</a:t>
            </a:r>
            <a:r>
              <a:rPr lang="en-US" sz="2400" dirty="0" smtClean="0">
                <a:solidFill>
                  <a:srgbClr val="800000"/>
                </a:solidFill>
              </a:rPr>
              <a:t>1.getHour()  </a:t>
            </a:r>
            <a:r>
              <a:rPr lang="en-US" sz="2400" dirty="0" smtClean="0"/>
              <a:t>is  </a:t>
            </a:r>
            <a:r>
              <a:rPr lang="en-US" sz="2400" dirty="0" smtClean="0">
                <a:solidFill>
                  <a:srgbClr val="800000"/>
                </a:solidFill>
              </a:rPr>
              <a:t>8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t</a:t>
            </a:r>
            <a:r>
              <a:rPr lang="en-US" sz="2400" dirty="0" smtClean="0">
                <a:solidFill>
                  <a:srgbClr val="800000"/>
                </a:solidFill>
              </a:rPr>
              <a:t>2.getHour()  </a:t>
            </a:r>
            <a:r>
              <a:rPr lang="en-US" sz="2400" dirty="0" smtClean="0"/>
              <a:t>is  </a:t>
            </a:r>
            <a:r>
              <a:rPr lang="en-US" sz="2400" dirty="0" smtClean="0">
                <a:solidFill>
                  <a:srgbClr val="800000"/>
                </a:solidFill>
              </a:rPr>
              <a:t>9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t</a:t>
            </a:r>
            <a:r>
              <a:rPr lang="en-US" sz="2400" dirty="0" smtClean="0">
                <a:solidFill>
                  <a:srgbClr val="800000"/>
                </a:solidFill>
              </a:rPr>
              <a:t>2.toString()  </a:t>
            </a:r>
            <a:r>
              <a:rPr lang="en-US" sz="2400" dirty="0" smtClean="0">
                <a:solidFill>
                  <a:srgbClr val="000000"/>
                </a:solidFill>
              </a:rPr>
              <a:t>is </a:t>
            </a:r>
            <a:r>
              <a:rPr lang="en-US" sz="2400" dirty="0" smtClean="0">
                <a:solidFill>
                  <a:srgbClr val="800000"/>
                </a:solidFill>
              </a:rPr>
              <a:t>“09:05”</a:t>
            </a:r>
            <a:endParaRPr lang="en-US" sz="2400" dirty="0">
              <a:solidFill>
                <a:srgbClr val="800000"/>
              </a:solidFill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3733800" y="4267200"/>
            <a:ext cx="2438399" cy="2209800"/>
            <a:chOff x="3581400" y="4191000"/>
            <a:chExt cx="2438399" cy="2209800"/>
          </a:xfrm>
        </p:grpSpPr>
        <p:grpSp>
          <p:nvGrpSpPr>
            <p:cNvPr id="19" name="Group 18"/>
            <p:cNvGrpSpPr/>
            <p:nvPr/>
          </p:nvGrpSpPr>
          <p:grpSpPr>
            <a:xfrm>
              <a:off x="3581400" y="4191000"/>
              <a:ext cx="2438399" cy="2209800"/>
              <a:chOff x="4407647" y="2133600"/>
              <a:chExt cx="3059953" cy="2438400"/>
            </a:xfrm>
          </p:grpSpPr>
          <p:sp>
            <p:nvSpPr>
              <p:cNvPr id="20" name="Rectangle 2"/>
              <p:cNvSpPr>
                <a:spLocks noChangeArrowheads="1"/>
              </p:cNvSpPr>
              <p:nvPr/>
            </p:nvSpPr>
            <p:spPr bwMode="auto">
              <a:xfrm>
                <a:off x="4407647" y="2667000"/>
                <a:ext cx="3059953" cy="19050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Rectangle 3"/>
              <p:cNvSpPr>
                <a:spLocks noChangeArrowheads="1"/>
              </p:cNvSpPr>
              <p:nvPr/>
            </p:nvSpPr>
            <p:spPr bwMode="auto">
              <a:xfrm>
                <a:off x="4407650" y="2133600"/>
                <a:ext cx="1752601" cy="6096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>
                    <a:solidFill>
                      <a:srgbClr val="8B008C"/>
                    </a:solidFill>
                  </a:rPr>
                  <a:t>Time@150</a:t>
                </a:r>
                <a:endParaRPr lang="en-US" sz="2400" dirty="0"/>
              </a:p>
            </p:txBody>
          </p:sp>
          <p:sp>
            <p:nvSpPr>
              <p:cNvPr id="22" name="Rectangle 4"/>
              <p:cNvSpPr>
                <a:spLocks noChangeArrowheads="1"/>
              </p:cNvSpPr>
              <p:nvPr/>
            </p:nvSpPr>
            <p:spPr bwMode="auto">
              <a:xfrm>
                <a:off x="6553200" y="2667000"/>
                <a:ext cx="914400" cy="5334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Time</a:t>
                </a:r>
                <a:endParaRPr lang="en-US" sz="2400" dirty="0"/>
              </a:p>
            </p:txBody>
          </p:sp>
        </p:grp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3581401" y="4724400"/>
              <a:ext cx="60960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 smtClean="0"/>
                <a:t>hr</a:t>
              </a:r>
              <a:endParaRPr lang="en-US" sz="2400" dirty="0"/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4114801" y="4724400"/>
              <a:ext cx="6096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25" name="Rectangle 21"/>
            <p:cNvSpPr>
              <a:spLocks noChangeArrowheads="1"/>
            </p:cNvSpPr>
            <p:nvPr/>
          </p:nvSpPr>
          <p:spPr bwMode="auto">
            <a:xfrm>
              <a:off x="3581400" y="5334000"/>
              <a:ext cx="60960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min</a:t>
              </a:r>
              <a:endParaRPr lang="en-US" sz="2400" dirty="0"/>
            </a:p>
          </p:txBody>
        </p:sp>
        <p:sp>
          <p:nvSpPr>
            <p:cNvPr id="26" name="Rectangle 22"/>
            <p:cNvSpPr>
              <a:spLocks noChangeArrowheads="1"/>
            </p:cNvSpPr>
            <p:nvPr/>
          </p:nvSpPr>
          <p:spPr bwMode="auto">
            <a:xfrm>
              <a:off x="4114800" y="5334000"/>
              <a:ext cx="6096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27" name="Rectangle 21"/>
            <p:cNvSpPr>
              <a:spLocks noChangeArrowheads="1"/>
            </p:cNvSpPr>
            <p:nvPr/>
          </p:nvSpPr>
          <p:spPr bwMode="auto">
            <a:xfrm>
              <a:off x="4876801" y="5410200"/>
              <a:ext cx="990600" cy="6858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 smtClean="0"/>
                <a:t>getHour</a:t>
              </a:r>
              <a:r>
                <a:rPr lang="en-US" sz="2400" dirty="0" smtClean="0"/>
                <a:t>()</a:t>
              </a:r>
            </a:p>
            <a:p>
              <a:pPr algn="ctr"/>
              <a:r>
                <a:rPr lang="en-US" sz="2400" dirty="0" err="1" smtClean="0"/>
                <a:t>getMin</a:t>
              </a:r>
              <a:r>
                <a:rPr lang="en-US" sz="2400" dirty="0" smtClean="0"/>
                <a:t>()</a:t>
              </a:r>
            </a:p>
            <a:p>
              <a:pPr algn="ctr"/>
              <a:r>
                <a:rPr lang="en-US" sz="2400" dirty="0" err="1" smtClean="0"/>
                <a:t>toString</a:t>
              </a:r>
              <a:r>
                <a:rPr lang="en-US" sz="2400" dirty="0" smtClean="0"/>
                <a:t>()</a:t>
              </a:r>
              <a:endParaRPr lang="en-US" sz="24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6324600" y="4267200"/>
            <a:ext cx="2438400" cy="2209800"/>
            <a:chOff x="6324600" y="4267200"/>
            <a:chExt cx="2438400" cy="2209800"/>
          </a:xfrm>
        </p:grpSpPr>
        <p:grpSp>
          <p:nvGrpSpPr>
            <p:cNvPr id="7" name="Group 6"/>
            <p:cNvGrpSpPr/>
            <p:nvPr/>
          </p:nvGrpSpPr>
          <p:grpSpPr>
            <a:xfrm>
              <a:off x="6324601" y="4267200"/>
              <a:ext cx="2438399" cy="2209800"/>
              <a:chOff x="4407647" y="2133600"/>
              <a:chExt cx="3059953" cy="2438400"/>
            </a:xfrm>
          </p:grpSpPr>
          <p:sp>
            <p:nvSpPr>
              <p:cNvPr id="8" name="Rectangle 2"/>
              <p:cNvSpPr>
                <a:spLocks noChangeArrowheads="1"/>
              </p:cNvSpPr>
              <p:nvPr/>
            </p:nvSpPr>
            <p:spPr bwMode="auto">
              <a:xfrm>
                <a:off x="4407647" y="2667000"/>
                <a:ext cx="3059953" cy="19050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Rectangle 3"/>
              <p:cNvSpPr>
                <a:spLocks noChangeArrowheads="1"/>
              </p:cNvSpPr>
              <p:nvPr/>
            </p:nvSpPr>
            <p:spPr bwMode="auto">
              <a:xfrm>
                <a:off x="4407650" y="2133600"/>
                <a:ext cx="1752601" cy="6096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>
                    <a:solidFill>
                      <a:srgbClr val="8B008C"/>
                    </a:solidFill>
                  </a:rPr>
                  <a:t>Time@fa8</a:t>
                </a:r>
                <a:endParaRPr lang="en-US" sz="2400" dirty="0"/>
              </a:p>
            </p:txBody>
          </p:sp>
          <p:sp>
            <p:nvSpPr>
              <p:cNvPr id="13" name="Rectangle 4"/>
              <p:cNvSpPr>
                <a:spLocks noChangeArrowheads="1"/>
              </p:cNvSpPr>
              <p:nvPr/>
            </p:nvSpPr>
            <p:spPr bwMode="auto">
              <a:xfrm>
                <a:off x="6553200" y="2667000"/>
                <a:ext cx="914400" cy="5334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Time</a:t>
                </a:r>
                <a:endParaRPr lang="en-US" sz="2400" dirty="0"/>
              </a:p>
            </p:txBody>
          </p:sp>
        </p:grpSp>
        <p:grpSp>
          <p:nvGrpSpPr>
            <p:cNvPr id="29" name="Group 28"/>
            <p:cNvGrpSpPr/>
            <p:nvPr/>
          </p:nvGrpSpPr>
          <p:grpSpPr>
            <a:xfrm>
              <a:off x="6324600" y="4800600"/>
              <a:ext cx="2286001" cy="1371600"/>
              <a:chOff x="6172199" y="4800600"/>
              <a:chExt cx="2286001" cy="1371600"/>
            </a:xfrm>
          </p:grpSpPr>
          <p:sp>
            <p:nvSpPr>
              <p:cNvPr id="14" name="Rectangle 21"/>
              <p:cNvSpPr>
                <a:spLocks noChangeArrowheads="1"/>
              </p:cNvSpPr>
              <p:nvPr/>
            </p:nvSpPr>
            <p:spPr bwMode="auto">
              <a:xfrm>
                <a:off x="6172200" y="4800600"/>
                <a:ext cx="609600" cy="3810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err="1" smtClean="0"/>
                  <a:t>hr</a:t>
                </a:r>
                <a:endParaRPr lang="en-US" sz="2400" dirty="0"/>
              </a:p>
            </p:txBody>
          </p:sp>
          <p:sp>
            <p:nvSpPr>
              <p:cNvPr id="15" name="Rectangle 22"/>
              <p:cNvSpPr>
                <a:spLocks noChangeArrowheads="1"/>
              </p:cNvSpPr>
              <p:nvPr/>
            </p:nvSpPr>
            <p:spPr bwMode="auto">
              <a:xfrm>
                <a:off x="6705600" y="4800600"/>
                <a:ext cx="609600" cy="4572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dirty="0"/>
                  <a:t>9</a:t>
                </a:r>
              </a:p>
            </p:txBody>
          </p:sp>
          <p:sp>
            <p:nvSpPr>
              <p:cNvPr id="16" name="Rectangle 21"/>
              <p:cNvSpPr>
                <a:spLocks noChangeArrowheads="1"/>
              </p:cNvSpPr>
              <p:nvPr/>
            </p:nvSpPr>
            <p:spPr bwMode="auto">
              <a:xfrm>
                <a:off x="6172199" y="5410200"/>
                <a:ext cx="609600" cy="3810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min</a:t>
                </a:r>
                <a:endParaRPr lang="en-US" sz="2400" dirty="0"/>
              </a:p>
            </p:txBody>
          </p:sp>
          <p:sp>
            <p:nvSpPr>
              <p:cNvPr id="18" name="Rectangle 21"/>
              <p:cNvSpPr>
                <a:spLocks noChangeArrowheads="1"/>
              </p:cNvSpPr>
              <p:nvPr/>
            </p:nvSpPr>
            <p:spPr bwMode="auto">
              <a:xfrm>
                <a:off x="7467600" y="5486400"/>
                <a:ext cx="990600" cy="6858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err="1" smtClean="0"/>
                  <a:t>getHour</a:t>
                </a:r>
                <a:r>
                  <a:rPr lang="en-US" sz="2400" dirty="0" smtClean="0"/>
                  <a:t>()</a:t>
                </a:r>
              </a:p>
              <a:p>
                <a:pPr algn="ctr"/>
                <a:r>
                  <a:rPr lang="en-US" sz="2400" dirty="0" err="1" smtClean="0"/>
                  <a:t>getMin</a:t>
                </a:r>
                <a:r>
                  <a:rPr lang="en-US" sz="2400" dirty="0" smtClean="0"/>
                  <a:t>()</a:t>
                </a:r>
              </a:p>
              <a:p>
                <a:pPr algn="ctr"/>
                <a:r>
                  <a:rPr lang="en-US" sz="2400" dirty="0" err="1" smtClean="0"/>
                  <a:t>toString</a:t>
                </a:r>
                <a:r>
                  <a:rPr lang="en-US" sz="2400" dirty="0" smtClean="0"/>
                  <a:t>()</a:t>
                </a:r>
                <a:endParaRPr lang="en-US" sz="2400" dirty="0"/>
              </a:p>
            </p:txBody>
          </p:sp>
        </p:grpSp>
        <p:sp>
          <p:nvSpPr>
            <p:cNvPr id="17" name="Rectangle 22"/>
            <p:cNvSpPr>
              <a:spLocks noChangeArrowheads="1"/>
            </p:cNvSpPr>
            <p:nvPr/>
          </p:nvSpPr>
          <p:spPr bwMode="auto">
            <a:xfrm>
              <a:off x="6858000" y="5334000"/>
              <a:ext cx="6096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5</a:t>
              </a:r>
            </a:p>
          </p:txBody>
        </p:sp>
      </p:grpSp>
      <p:sp>
        <p:nvSpPr>
          <p:cNvPr id="30" name="Rectangle 21"/>
          <p:cNvSpPr>
            <a:spLocks noChangeArrowheads="1"/>
          </p:cNvSpPr>
          <p:nvPr/>
        </p:nvSpPr>
        <p:spPr bwMode="auto">
          <a:xfrm>
            <a:off x="762000" y="5257800"/>
            <a:ext cx="609600" cy="381000"/>
          </a:xfrm>
          <a:prstGeom prst="rect">
            <a:avLst/>
          </a:prstGeom>
          <a:noFill/>
          <a:ln w="0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t1</a:t>
            </a:r>
            <a:endParaRPr lang="en-US" sz="2400" dirty="0"/>
          </a:p>
        </p:txBody>
      </p:sp>
      <p:sp>
        <p:nvSpPr>
          <p:cNvPr id="31" name="Rectangle 22"/>
          <p:cNvSpPr>
            <a:spLocks noChangeArrowheads="1"/>
          </p:cNvSpPr>
          <p:nvPr/>
        </p:nvSpPr>
        <p:spPr bwMode="auto">
          <a:xfrm>
            <a:off x="1295400" y="5257800"/>
            <a:ext cx="1524000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Time@150</a:t>
            </a:r>
            <a:endParaRPr lang="en-US" sz="2400" dirty="0"/>
          </a:p>
        </p:txBody>
      </p:sp>
      <p:sp>
        <p:nvSpPr>
          <p:cNvPr id="33" name="Rectangle 21"/>
          <p:cNvSpPr>
            <a:spLocks noChangeArrowheads="1"/>
          </p:cNvSpPr>
          <p:nvPr/>
        </p:nvSpPr>
        <p:spPr bwMode="auto">
          <a:xfrm>
            <a:off x="762000" y="5943600"/>
            <a:ext cx="609600" cy="381000"/>
          </a:xfrm>
          <a:prstGeom prst="rect">
            <a:avLst/>
          </a:prstGeom>
          <a:noFill/>
          <a:ln w="0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t2</a:t>
            </a:r>
            <a:endParaRPr lang="en-US" sz="2400" dirty="0"/>
          </a:p>
        </p:txBody>
      </p:sp>
      <p:sp>
        <p:nvSpPr>
          <p:cNvPr id="34" name="Rectangle 22"/>
          <p:cNvSpPr>
            <a:spLocks noChangeArrowheads="1"/>
          </p:cNvSpPr>
          <p:nvPr/>
        </p:nvSpPr>
        <p:spPr bwMode="auto">
          <a:xfrm>
            <a:off x="1295400" y="5943600"/>
            <a:ext cx="1524000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Time@fa8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533786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A class Time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76400"/>
            <a:ext cx="8153400" cy="4495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/** An instance maintains a time of day */</a:t>
            </a:r>
          </a:p>
          <a:p>
            <a:pPr marL="0" indent="0">
              <a:buNone/>
            </a:pPr>
            <a:r>
              <a:rPr lang="en-US" sz="2400" b="1" dirty="0" smtClean="0"/>
              <a:t>public</a:t>
            </a:r>
            <a:r>
              <a:rPr lang="en-US" sz="2400" dirty="0" smtClean="0"/>
              <a:t> </a:t>
            </a:r>
            <a:r>
              <a:rPr lang="en-US" sz="2400" b="1" dirty="0" smtClean="0"/>
              <a:t>class</a:t>
            </a:r>
            <a:r>
              <a:rPr lang="en-US" sz="2400" dirty="0" smtClean="0"/>
              <a:t> Time {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b="1" dirty="0" err="1" smtClean="0"/>
              <a:t>int</a:t>
            </a:r>
            <a:r>
              <a:rPr lang="en-US" sz="2400" dirty="0" smtClean="0"/>
              <a:t> </a:t>
            </a:r>
            <a:r>
              <a:rPr lang="en-US" sz="2400" dirty="0" err="1" smtClean="0"/>
              <a:t>hr</a:t>
            </a:r>
            <a:r>
              <a:rPr lang="en-US" sz="2400" dirty="0" smtClean="0"/>
              <a:t>;    </a:t>
            </a:r>
            <a:r>
              <a:rPr lang="en-US" sz="2400" dirty="0" smtClean="0">
                <a:solidFill>
                  <a:srgbClr val="008000"/>
                </a:solidFill>
              </a:rPr>
              <a:t>//hour of the day, in 0..23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b="1" dirty="0" err="1" smtClean="0"/>
              <a:t>int</a:t>
            </a:r>
            <a:r>
              <a:rPr lang="en-US" sz="2400" dirty="0" smtClean="0"/>
              <a:t> min; </a:t>
            </a:r>
            <a:r>
              <a:rPr lang="en-US" sz="2400" dirty="0" smtClean="0">
                <a:solidFill>
                  <a:srgbClr val="008000"/>
                </a:solidFill>
              </a:rPr>
              <a:t>// minute of the hour, in 0..59</a:t>
            </a:r>
            <a:endParaRPr lang="en-US" sz="2400" dirty="0">
              <a:solidFill>
                <a:srgbClr val="008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800000"/>
                </a:solidFill>
              </a:rPr>
              <a:t>}</a:t>
            </a:r>
            <a:endParaRPr lang="en-US" sz="2400" dirty="0">
              <a:solidFill>
                <a:srgbClr val="800000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6172198" y="4343400"/>
            <a:ext cx="2438399" cy="2209800"/>
            <a:chOff x="4407647" y="2133600"/>
            <a:chExt cx="3059953" cy="2438400"/>
          </a:xfrm>
        </p:grpSpPr>
        <p:sp>
          <p:nvSpPr>
            <p:cNvPr id="8" name="Rectangle 2"/>
            <p:cNvSpPr>
              <a:spLocks noChangeArrowheads="1"/>
            </p:cNvSpPr>
            <p:nvPr/>
          </p:nvSpPr>
          <p:spPr bwMode="auto">
            <a:xfrm>
              <a:off x="4407647" y="2667000"/>
              <a:ext cx="3059953" cy="19050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3"/>
            <p:cNvSpPr>
              <a:spLocks noChangeArrowheads="1"/>
            </p:cNvSpPr>
            <p:nvPr/>
          </p:nvSpPr>
          <p:spPr bwMode="auto">
            <a:xfrm>
              <a:off x="4407650" y="2133600"/>
              <a:ext cx="1752601" cy="6096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>
                  <a:solidFill>
                    <a:srgbClr val="8B008C"/>
                  </a:solidFill>
                </a:rPr>
                <a:t>Time@fa8</a:t>
              </a:r>
              <a:endParaRPr lang="en-US" sz="2400" dirty="0"/>
            </a:p>
          </p:txBody>
        </p:sp>
        <p:sp>
          <p:nvSpPr>
            <p:cNvPr id="13" name="Rectangle 4"/>
            <p:cNvSpPr>
              <a:spLocks noChangeArrowheads="1"/>
            </p:cNvSpPr>
            <p:nvPr/>
          </p:nvSpPr>
          <p:spPr bwMode="auto">
            <a:xfrm>
              <a:off x="6553200" y="2667000"/>
              <a:ext cx="914400" cy="533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Time</a:t>
              </a:r>
              <a:endParaRPr lang="en-US" sz="2400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6172199" y="4876800"/>
            <a:ext cx="1143001" cy="990600"/>
            <a:chOff x="6172199" y="4800600"/>
            <a:chExt cx="1143001" cy="990600"/>
          </a:xfrm>
        </p:grpSpPr>
        <p:sp>
          <p:nvSpPr>
            <p:cNvPr id="14" name="Rectangle 21"/>
            <p:cNvSpPr>
              <a:spLocks noChangeArrowheads="1"/>
            </p:cNvSpPr>
            <p:nvPr/>
          </p:nvSpPr>
          <p:spPr bwMode="auto">
            <a:xfrm>
              <a:off x="6172200" y="4800600"/>
              <a:ext cx="60960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 smtClean="0"/>
                <a:t>hr</a:t>
              </a:r>
              <a:endParaRPr lang="en-US" sz="2400" dirty="0"/>
            </a:p>
          </p:txBody>
        </p:sp>
        <p:sp>
          <p:nvSpPr>
            <p:cNvPr id="15" name="Rectangle 22"/>
            <p:cNvSpPr>
              <a:spLocks noChangeArrowheads="1"/>
            </p:cNvSpPr>
            <p:nvPr/>
          </p:nvSpPr>
          <p:spPr bwMode="auto">
            <a:xfrm>
              <a:off x="6705600" y="4800600"/>
              <a:ext cx="6096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16" name="Rectangle 21"/>
            <p:cNvSpPr>
              <a:spLocks noChangeArrowheads="1"/>
            </p:cNvSpPr>
            <p:nvPr/>
          </p:nvSpPr>
          <p:spPr bwMode="auto">
            <a:xfrm>
              <a:off x="6172199" y="5410200"/>
              <a:ext cx="60960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min</a:t>
              </a:r>
              <a:endParaRPr lang="en-US" sz="2400" dirty="0"/>
            </a:p>
          </p:txBody>
        </p:sp>
      </p:grpSp>
      <p:sp>
        <p:nvSpPr>
          <p:cNvPr id="17" name="Rectangle 22"/>
          <p:cNvSpPr>
            <a:spLocks noChangeArrowheads="1"/>
          </p:cNvSpPr>
          <p:nvPr/>
        </p:nvSpPr>
        <p:spPr bwMode="auto">
          <a:xfrm>
            <a:off x="6705599" y="5410200"/>
            <a:ext cx="609600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3962400"/>
            <a:ext cx="4267200" cy="193899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Access modifier </a:t>
            </a:r>
            <a:r>
              <a:rPr lang="en-US" sz="2400" b="1" dirty="0" smtClean="0">
                <a:solidFill>
                  <a:srgbClr val="800000"/>
                </a:solidFill>
              </a:rPr>
              <a:t>private</a:t>
            </a:r>
            <a:r>
              <a:rPr lang="en-US" sz="2400" dirty="0" smtClean="0"/>
              <a:t>:</a:t>
            </a:r>
          </a:p>
          <a:p>
            <a:r>
              <a:rPr lang="en-US" sz="2400" dirty="0" smtClean="0"/>
              <a:t>can’t see field from outside class</a:t>
            </a:r>
          </a:p>
          <a:p>
            <a:r>
              <a:rPr lang="en-US" sz="2400" dirty="0" smtClean="0">
                <a:solidFill>
                  <a:srgbClr val="800000"/>
                </a:solidFill>
              </a:rPr>
              <a:t>Software engineering principle</a:t>
            </a:r>
            <a:r>
              <a:rPr lang="en-US" sz="2400" dirty="0" smtClean="0"/>
              <a:t>: make fields private, unless there is a real reason to make public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141043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8823</TotalTime>
  <Words>2494</Words>
  <Application>Microsoft Macintosh PowerPoint</Application>
  <PresentationFormat>On-screen Show (4:3)</PresentationFormat>
  <Paragraphs>447</Paragraphs>
  <Slides>23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Median</vt:lpstr>
      <vt:lpstr>Office Theme</vt:lpstr>
      <vt:lpstr>CS/ENGRD 2110 Fall 2014</vt:lpstr>
      <vt:lpstr>PowerPoint Presentation</vt:lpstr>
      <vt:lpstr>CS2110 Announcements</vt:lpstr>
      <vt:lpstr>Assignment A1 is on course website, CMS</vt:lpstr>
      <vt:lpstr>Homework</vt:lpstr>
      <vt:lpstr>Overview</vt:lpstr>
      <vt:lpstr>References to text and JavaSummary.pptx</vt:lpstr>
      <vt:lpstr> class Time</vt:lpstr>
      <vt:lpstr>A class Time</vt:lpstr>
      <vt:lpstr>Class invariant</vt:lpstr>
      <vt:lpstr>Getter methods (functions)</vt:lpstr>
      <vt:lpstr>A little about type (class) String</vt:lpstr>
      <vt:lpstr>Setter methods (procedures)</vt:lpstr>
      <vt:lpstr>Setter methods (procedures)</vt:lpstr>
      <vt:lpstr>Test using a JUnit testing class</vt:lpstr>
      <vt:lpstr>Test using a JUnit testing class</vt:lpstr>
      <vt:lpstr>Test setter method in JUnit testing class</vt:lpstr>
      <vt:lpstr>Constructors —new kind of method</vt:lpstr>
      <vt:lpstr>Constructors —new kind of method</vt:lpstr>
      <vt:lpstr>Revisit the new-expression</vt:lpstr>
      <vt:lpstr>How to test a constructor</vt:lpstr>
      <vt:lpstr>A second constructor</vt:lpstr>
      <vt:lpstr>Method specs should not mention fields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CS/ENGRD 2110 (formerly CS 211) Fall 2009</dc:title>
  <dc:creator>Ken</dc:creator>
  <cp:lastModifiedBy>Doug James</cp:lastModifiedBy>
  <cp:revision>285</cp:revision>
  <cp:lastPrinted>2014-09-02T12:07:31Z</cp:lastPrinted>
  <dcterms:created xsi:type="dcterms:W3CDTF">2006-08-16T00:00:00Z</dcterms:created>
  <dcterms:modified xsi:type="dcterms:W3CDTF">2014-09-02T13:41:46Z</dcterms:modified>
</cp:coreProperties>
</file>