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57" r:id="rId3"/>
    <p:sldId id="263" r:id="rId4"/>
    <p:sldId id="258" r:id="rId5"/>
    <p:sldId id="259" r:id="rId6"/>
    <p:sldId id="260" r:id="rId7"/>
    <p:sldId id="261" r:id="rId8"/>
    <p:sldId id="262" r:id="rId9"/>
    <p:sldId id="264" r:id="rId10"/>
    <p:sldId id="265" r:id="rId11"/>
    <p:sldId id="270" r:id="rId12"/>
    <p:sldId id="266" r:id="rId13"/>
    <p:sldId id="267"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AE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630" autoAdjust="0"/>
  </p:normalViewPr>
  <p:slideViewPr>
    <p:cSldViewPr snapToGrid="0" snapToObjects="1">
      <p:cViewPr varScale="1">
        <p:scale>
          <a:sx n="115" d="100"/>
          <a:sy n="115" d="100"/>
        </p:scale>
        <p:origin x="-112"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DC8D66-A155-BF4A-8223-507DCB45B25F}" type="datetimeFigureOut">
              <a:rPr lang="en-US" smtClean="0"/>
              <a:t>2013.4.15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340C16F-9460-A24B-AF8D-F1EACF7C3B02}" type="slidenum">
              <a:rPr lang="en-US" smtClean="0"/>
              <a:t>‹#›</a:t>
            </a:fld>
            <a:endParaRPr lang="en-US"/>
          </a:p>
        </p:txBody>
      </p:sp>
    </p:spTree>
    <p:extLst>
      <p:ext uri="{BB962C8B-B14F-4D97-AF65-F5344CB8AC3E}">
        <p14:creationId xmlns:p14="http://schemas.microsoft.com/office/powerpoint/2010/main" val="10388002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118735-0206-9D4D-8309-40C477D4F329}" type="datetimeFigureOut">
              <a:rPr lang="en-US" smtClean="0"/>
              <a:t>2013.4.15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116EB2-F11A-A844-B7F4-943FA97EE575}" type="slidenum">
              <a:rPr lang="en-US" smtClean="0"/>
              <a:t>‹#›</a:t>
            </a:fld>
            <a:endParaRPr lang="en-US"/>
          </a:p>
        </p:txBody>
      </p:sp>
    </p:spTree>
    <p:extLst>
      <p:ext uri="{BB962C8B-B14F-4D97-AF65-F5344CB8AC3E}">
        <p14:creationId xmlns:p14="http://schemas.microsoft.com/office/powerpoint/2010/main" val="383819445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Assignment a5 deals with a naturalist who lands on an island and roams around it, capturing animals and bring them back to the ship.</a:t>
            </a:r>
          </a:p>
          <a:p>
            <a:r>
              <a:rPr lang="en-US" dirty="0" smtClean="0"/>
              <a:t>You see on the map the ship, the</a:t>
            </a:r>
            <a:r>
              <a:rPr lang="en-US" baseline="0" dirty="0" smtClean="0"/>
              <a:t> naturalist, and some of the animals used in the previous assignments.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Show them the finished a5 in action in Eclipse! Do the random-walk naturalist first. Stop it after 20 seconds. Then do </a:t>
            </a:r>
            <a:r>
              <a:rPr lang="en-US" baseline="0" dirty="0" err="1" smtClean="0"/>
              <a:t>NaturalistGries</a:t>
            </a:r>
            <a:r>
              <a:rPr lang="en-US" baseline="0" dirty="0" smtClean="0"/>
              <a:t>. This requires you to change the Run-Configuration files. It’s good for them to see you do that. Speed it up using the slider.</a:t>
            </a:r>
            <a:endParaRPr lang="en-US" dirty="0" smtClean="0"/>
          </a:p>
          <a:p>
            <a:endParaRPr lang="en-US" dirty="0"/>
          </a:p>
        </p:txBody>
      </p:sp>
      <p:sp>
        <p:nvSpPr>
          <p:cNvPr id="4" name="Slide Number Placeholder 3"/>
          <p:cNvSpPr>
            <a:spLocks noGrp="1"/>
          </p:cNvSpPr>
          <p:nvPr>
            <p:ph type="sldNum" sz="quarter" idx="10"/>
          </p:nvPr>
        </p:nvSpPr>
        <p:spPr/>
        <p:txBody>
          <a:bodyPr/>
          <a:lstStyle/>
          <a:p>
            <a:fld id="{E4116EB2-F11A-A844-B7F4-943FA97EE575}" type="slidenum">
              <a:rPr lang="en-US" smtClean="0"/>
              <a:t>1</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sure the students understands how to collect</a:t>
            </a:r>
            <a:r>
              <a:rPr lang="en-US" baseline="0" dirty="0" smtClean="0"/>
              <a:t> an animal. I tried it in other ways, and only this way worked well.</a:t>
            </a:r>
          </a:p>
          <a:p>
            <a:r>
              <a:rPr lang="en-US" baseline="0" dirty="0" smtClean="0"/>
              <a:t>But be sure they know that they shouldn’t pick up an animal if the naturalist already is at capacity –next slide.</a:t>
            </a:r>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10</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11</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12</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random-walk naturalist just</a:t>
            </a:r>
            <a:r>
              <a:rPr lang="en-US" baseline="0" dirty="0" smtClean="0"/>
              <a:t> wanders aimlessly around. Used just to show them how to move to a new location, pick up animals.</a:t>
            </a:r>
          </a:p>
          <a:p>
            <a:r>
              <a:rPr lang="en-US" baseline="0" dirty="0" smtClean="0"/>
              <a:t>Tell them about class Random and how it is used here to get a random integer and a random </a:t>
            </a:r>
            <a:r>
              <a:rPr lang="en-US" baseline="0" dirty="0" err="1" smtClean="0"/>
              <a:t>boolean</a:t>
            </a:r>
            <a:endParaRPr lang="en-US" baseline="0"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13</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they think they are done, the students may want to try their program with different seeds (and thus with different maps/graphs). They can turn off the GUI to make the run go faster.</a:t>
            </a:r>
          </a:p>
          <a:p>
            <a:endParaRPr lang="en-US" baseline="0" dirty="0" smtClean="0"/>
          </a:p>
          <a:p>
            <a:r>
              <a:rPr lang="en-US" baseline="0" dirty="0" smtClean="0"/>
              <a:t>Demonstrate all these options using Eclipse, so the students see this being done. Show them an execution with the –headless option. Then show them two runs with different seeds and with the GUI showing, so they see that the map Is different.</a:t>
            </a:r>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14</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 about the competition. Don’t know whether it will be just before the final or whether we will hold a special session during study week</a:t>
            </a:r>
          </a:p>
          <a:p>
            <a:r>
              <a:rPr lang="en-US" dirty="0" smtClean="0"/>
              <a:t>to</a:t>
            </a:r>
            <a:r>
              <a:rPr lang="en-US" baseline="0" dirty="0" smtClean="0"/>
              <a:t> s</a:t>
            </a:r>
            <a:r>
              <a:rPr lang="en-US" dirty="0" smtClean="0"/>
              <a:t>how</a:t>
            </a:r>
            <a:r>
              <a:rPr lang="en-US" baseline="0" dirty="0" smtClean="0"/>
              <a:t> off and talk about neat solutions and </a:t>
            </a:r>
            <a:r>
              <a:rPr lang="en-US" dirty="0" smtClean="0"/>
              <a:t>to award prizes.</a:t>
            </a:r>
          </a:p>
          <a:p>
            <a:endParaRPr lang="en-US" dirty="0" smtClean="0"/>
          </a:p>
          <a:p>
            <a:r>
              <a:rPr lang="en-US" dirty="0" smtClean="0"/>
              <a:t>Do emphasize that this will require</a:t>
            </a:r>
            <a:r>
              <a:rPr lang="en-US" baseline="0" dirty="0" smtClean="0"/>
              <a:t> thinking and pondering to wrap their heads around the issues. It can’t be done at the last minute.</a:t>
            </a:r>
          </a:p>
          <a:p>
            <a:r>
              <a:rPr lang="en-US" baseline="0" dirty="0" smtClean="0"/>
              <a:t>It is a challenge, but it is fun!</a:t>
            </a:r>
          </a:p>
          <a:p>
            <a:endParaRPr lang="en-US" baseline="0"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2</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3</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don’t provide code. Instead, we give you the specifications. To get you used to working with specifications.</a:t>
            </a:r>
          </a:p>
        </p:txBody>
      </p:sp>
      <p:sp>
        <p:nvSpPr>
          <p:cNvPr id="4" name="Slide Number Placeholder 3"/>
          <p:cNvSpPr>
            <a:spLocks noGrp="1"/>
          </p:cNvSpPr>
          <p:nvPr>
            <p:ph type="sldNum" sz="quarter" idx="10"/>
          </p:nvPr>
        </p:nvSpPr>
        <p:spPr/>
        <p:txBody>
          <a:bodyPr/>
          <a:lstStyle/>
          <a:p>
            <a:fld id="{E4116EB2-F11A-A844-B7F4-943FA97EE575}" type="slidenum">
              <a:rPr lang="en-US" smtClean="0"/>
              <a:t>4</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They get</a:t>
            </a:r>
            <a:r>
              <a:rPr lang="en-US" baseline="0" dirty="0" smtClean="0"/>
              <a:t> only .class files. Our specifications of the classes and methods are good enough to understand what each class is for and how</a:t>
            </a:r>
          </a:p>
          <a:p>
            <a:r>
              <a:rPr lang="en-US" baseline="0" dirty="0" smtClean="0"/>
              <a:t>to use each method. Their specifications of methods should be just as good!</a:t>
            </a:r>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5</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They write a subclass</a:t>
            </a:r>
            <a:r>
              <a:rPr lang="en-US" baseline="0" dirty="0" smtClean="0"/>
              <a:t> of </a:t>
            </a:r>
            <a:r>
              <a:rPr lang="en-US" baseline="0" dirty="0" smtClean="0"/>
              <a:t>abstract class </a:t>
            </a:r>
            <a:r>
              <a:rPr lang="en-US" baseline="0" dirty="0" smtClean="0"/>
              <a:t>Naturalist. The two major class that are used in writing the </a:t>
            </a:r>
            <a:r>
              <a:rPr lang="en-US" baseline="0" dirty="0" smtClean="0"/>
              <a:t>program </a:t>
            </a:r>
            <a:r>
              <a:rPr lang="en-US" baseline="0" dirty="0" smtClean="0"/>
              <a:t>are Naturalist and Node.</a:t>
            </a:r>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6</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a:t>
            </a:r>
            <a:r>
              <a:rPr lang="en-US" dirty="0" smtClean="0"/>
              <a:t>naturalist</a:t>
            </a:r>
            <a:r>
              <a:rPr lang="en-US" baseline="0" dirty="0" smtClean="0"/>
              <a:t> visiting a node for the first time sees only the nodes that can be moved to. Very local information! So the naturalist is going to have to take notes –save information in variables somewhere– so that after visiting everything and returning to the ship, the naturalist can look at notes and do calculations to make later trips around the island to collect animals more efficient.</a:t>
            </a:r>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7</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two ways of saving information: in fields (static or non-static) and in each node, using the two methods</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8</a:t>
            </a:fld>
            <a:endParaRPr lang="en-US"/>
          </a:p>
        </p:txBody>
      </p:sp>
    </p:spTree>
    <p:extLst>
      <p:ext uri="{BB962C8B-B14F-4D97-AF65-F5344CB8AC3E}">
        <p14:creationId xmlns:p14="http://schemas.microsoft.com/office/powerpoint/2010/main" val="1732620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E4116EB2-F11A-A844-B7F4-943FA97EE575}" type="slidenum">
              <a:rPr lang="en-US" smtClean="0"/>
              <a:t>9</a:t>
            </a:fld>
            <a:endParaRPr lang="en-US"/>
          </a:p>
        </p:txBody>
      </p:sp>
    </p:spTree>
    <p:extLst>
      <p:ext uri="{BB962C8B-B14F-4D97-AF65-F5344CB8AC3E}">
        <p14:creationId xmlns:p14="http://schemas.microsoft.com/office/powerpoint/2010/main" val="1732620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64C095-2107-BD44-8D01-3B0F1CEA844E}" type="datetime1">
              <a:rPr lang="Zyyy" smtClean="0"/>
              <a:t>2013.4.15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362026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B0385-7E11-644E-9EA3-7F1D77D7542F}" type="datetime1">
              <a:rPr lang="Zyyy" smtClean="0"/>
              <a:t>2013.4.15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2673961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BBE575-B31D-5C48-82AC-1538787A523C}" type="datetime1">
              <a:rPr lang="Zyyy" smtClean="0"/>
              <a:t>2013.4.15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923846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46326A-8B97-B940-8265-03DF24FC0BAF}" type="datetime1">
              <a:rPr lang="Zyyy" smtClean="0"/>
              <a:t>2013.4.15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851060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51E16-C98B-9947-98CA-9C7D92817751}" type="datetime1">
              <a:rPr lang="Zyyy" smtClean="0"/>
              <a:t>2013.4.15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1021184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CD9B8A-A3FE-8C4B-8719-A9F3855D7A83}" type="datetime1">
              <a:rPr lang="Zyyy" smtClean="0"/>
              <a:t>2013.4.15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1635435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3B4ED7-0060-9943-98C8-BCD42BD44AD3}" type="datetime1">
              <a:rPr lang="Zyyy" smtClean="0"/>
              <a:t>2013.4.15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800807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C5D0E2-B629-404D-B14D-B45B18735103}" type="datetime1">
              <a:rPr lang="Zyyy" smtClean="0"/>
              <a:t>2013.4.15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746342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0B1B59-7448-5243-B890-B4BB145FB5BC}" type="datetime1">
              <a:rPr lang="Zyyy" smtClean="0"/>
              <a:t>2013.4.15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4079961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5E471B-4531-F74A-8C0A-C378B388B408}" type="datetime1">
              <a:rPr lang="Zyyy" smtClean="0"/>
              <a:t>2013.4.15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1591277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A30C8-517B-5D40-82B4-5F549503E738}" type="datetime1">
              <a:rPr lang="Zyyy" smtClean="0"/>
              <a:t>2013.4.15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F6128-0B6D-D04D-9B0C-6784D5918A0B}" type="slidenum">
              <a:rPr lang="en-US" smtClean="0"/>
              <a:t>‹#›</a:t>
            </a:fld>
            <a:endParaRPr lang="en-US"/>
          </a:p>
        </p:txBody>
      </p:sp>
    </p:spTree>
    <p:extLst>
      <p:ext uri="{BB962C8B-B14F-4D97-AF65-F5344CB8AC3E}">
        <p14:creationId xmlns:p14="http://schemas.microsoft.com/office/powerpoint/2010/main" val="29554728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ADD028-35AC-7144-AB3D-D9B578236FF5}" type="datetime1">
              <a:rPr lang="Zyyy" smtClean="0"/>
              <a:t>2013.4.15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3F6128-0B6D-D04D-9B0C-6784D5918A0B}" type="slidenum">
              <a:rPr lang="en-US" smtClean="0"/>
              <a:t>‹#›</a:t>
            </a:fld>
            <a:endParaRPr lang="en-US"/>
          </a:p>
        </p:txBody>
      </p:sp>
    </p:spTree>
    <p:extLst>
      <p:ext uri="{BB962C8B-B14F-4D97-AF65-F5344CB8AC3E}">
        <p14:creationId xmlns:p14="http://schemas.microsoft.com/office/powerpoint/2010/main" val="3751305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107"/>
            <a:ext cx="7772400" cy="804024"/>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Naturalist on an island</a:t>
            </a:r>
            <a:endParaRPr lang="en-US"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8292" y="1571784"/>
            <a:ext cx="6452927" cy="416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4"/>
          <p:cNvGrpSpPr/>
          <p:nvPr/>
        </p:nvGrpSpPr>
        <p:grpSpPr>
          <a:xfrm>
            <a:off x="847042" y="1571784"/>
            <a:ext cx="6514017" cy="3774599"/>
            <a:chOff x="847042" y="1571784"/>
            <a:chExt cx="6514017" cy="3774599"/>
          </a:xfrm>
        </p:grpSpPr>
        <p:sp>
          <p:nvSpPr>
            <p:cNvPr id="4" name="TextBox 3"/>
            <p:cNvSpPr txBox="1"/>
            <p:nvPr/>
          </p:nvSpPr>
          <p:spPr>
            <a:xfrm>
              <a:off x="4702946" y="1571784"/>
              <a:ext cx="699080" cy="461665"/>
            </a:xfrm>
            <a:prstGeom prst="rect">
              <a:avLst/>
            </a:prstGeom>
            <a:solidFill>
              <a:srgbClr val="FFEAEB"/>
            </a:solidFill>
          </p:spPr>
          <p:txBody>
            <a:bodyPr wrap="none" rtlCol="0">
              <a:spAutoFit/>
            </a:bodyPr>
            <a:lstStyle/>
            <a:p>
              <a:r>
                <a:rPr lang="en-US" sz="2400" dirty="0" smtClean="0"/>
                <a:t>ship</a:t>
              </a:r>
              <a:endParaRPr lang="en-US" sz="2400" dirty="0"/>
            </a:p>
          </p:txBody>
        </p:sp>
        <p:sp>
          <p:nvSpPr>
            <p:cNvPr id="6" name="TextBox 5"/>
            <p:cNvSpPr txBox="1"/>
            <p:nvPr/>
          </p:nvSpPr>
          <p:spPr>
            <a:xfrm>
              <a:off x="847042" y="3627598"/>
              <a:ext cx="1368433" cy="461665"/>
            </a:xfrm>
            <a:prstGeom prst="rect">
              <a:avLst/>
            </a:prstGeom>
            <a:solidFill>
              <a:srgbClr val="FFEAEB"/>
            </a:solidFill>
          </p:spPr>
          <p:txBody>
            <a:bodyPr wrap="none" rtlCol="0">
              <a:spAutoFit/>
            </a:bodyPr>
            <a:lstStyle/>
            <a:p>
              <a:r>
                <a:rPr lang="en-US" sz="2400" dirty="0" smtClean="0"/>
                <a:t>navigator</a:t>
              </a:r>
              <a:endParaRPr lang="en-US" sz="2400" dirty="0"/>
            </a:p>
          </p:txBody>
        </p:sp>
        <p:sp>
          <p:nvSpPr>
            <p:cNvPr id="7" name="TextBox 6"/>
            <p:cNvSpPr txBox="1"/>
            <p:nvPr/>
          </p:nvSpPr>
          <p:spPr>
            <a:xfrm>
              <a:off x="5461080" y="2294243"/>
              <a:ext cx="1899979" cy="461665"/>
            </a:xfrm>
            <a:prstGeom prst="rect">
              <a:avLst/>
            </a:prstGeom>
            <a:solidFill>
              <a:srgbClr val="FFEAEB"/>
            </a:solidFill>
          </p:spPr>
          <p:txBody>
            <a:bodyPr wrap="none" rtlCol="0">
              <a:spAutoFit/>
            </a:bodyPr>
            <a:lstStyle/>
            <a:p>
              <a:r>
                <a:rPr lang="en-US" sz="2400" dirty="0"/>
                <a:t>s</a:t>
              </a:r>
              <a:r>
                <a:rPr lang="en-US" sz="2400" dirty="0" smtClean="0"/>
                <a:t>ome animals</a:t>
              </a:r>
              <a:endParaRPr lang="en-US" sz="2400" dirty="0"/>
            </a:p>
          </p:txBody>
        </p:sp>
        <p:sp>
          <p:nvSpPr>
            <p:cNvPr id="8" name="TextBox 7"/>
            <p:cNvSpPr txBox="1"/>
            <p:nvPr/>
          </p:nvSpPr>
          <p:spPr>
            <a:xfrm>
              <a:off x="1832525" y="4884718"/>
              <a:ext cx="1899979" cy="461665"/>
            </a:xfrm>
            <a:prstGeom prst="rect">
              <a:avLst/>
            </a:prstGeom>
            <a:solidFill>
              <a:srgbClr val="FFEAEB"/>
            </a:solidFill>
          </p:spPr>
          <p:txBody>
            <a:bodyPr wrap="none" rtlCol="0">
              <a:spAutoFit/>
            </a:bodyPr>
            <a:lstStyle/>
            <a:p>
              <a:r>
                <a:rPr lang="en-US" sz="2400" dirty="0"/>
                <a:t>s</a:t>
              </a:r>
              <a:r>
                <a:rPr lang="en-US" sz="2400" dirty="0" smtClean="0"/>
                <a:t>ome animals</a:t>
              </a:r>
              <a:endParaRPr lang="en-US" sz="2400" dirty="0"/>
            </a:p>
          </p:txBody>
        </p:sp>
      </p:grpSp>
      <p:sp>
        <p:nvSpPr>
          <p:cNvPr id="3" name="Slide Number Placeholder 2"/>
          <p:cNvSpPr>
            <a:spLocks noGrp="1"/>
          </p:cNvSpPr>
          <p:nvPr>
            <p:ph type="sldNum" sz="quarter" idx="12"/>
          </p:nvPr>
        </p:nvSpPr>
        <p:spPr/>
        <p:txBody>
          <a:bodyPr/>
          <a:lstStyle/>
          <a:p>
            <a:fld id="{203F6128-0B6D-D04D-9B0C-6784D5918A0B}" type="slidenum">
              <a:rPr lang="en-US" smtClean="0"/>
              <a:t>1</a:t>
            </a:fld>
            <a:endParaRPr lang="en-US"/>
          </a:p>
        </p:txBody>
      </p:sp>
    </p:spTree>
    <p:extLst>
      <p:ext uri="{BB962C8B-B14F-4D97-AF65-F5344CB8AC3E}">
        <p14:creationId xmlns:p14="http://schemas.microsoft.com/office/powerpoint/2010/main" val="28752815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Naturalist methods dealing with animals</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379232" y="2320542"/>
            <a:ext cx="7503837" cy="2015936"/>
          </a:xfrm>
          <a:prstGeom prst="rect">
            <a:avLst/>
          </a:prstGeom>
          <a:noFill/>
          <a:ln>
            <a:solidFill>
              <a:srgbClr val="800000"/>
            </a:solidFill>
          </a:ln>
        </p:spPr>
        <p:txBody>
          <a:bodyPr wrap="square" rtlCol="0">
            <a:spAutoFit/>
          </a:bodyPr>
          <a:lstStyle/>
          <a:p>
            <a:pPr marL="342900" indent="-342900">
              <a:spcBef>
                <a:spcPts val="600"/>
              </a:spcBef>
              <a:buFont typeface="Arial"/>
              <a:buChar char="•"/>
            </a:pPr>
            <a:r>
              <a:rPr lang="en-US" sz="2400" dirty="0" smtClean="0">
                <a:solidFill>
                  <a:srgbClr val="800000"/>
                </a:solidFill>
                <a:latin typeface="Times New Roman"/>
                <a:cs typeface="Times New Roman"/>
              </a:rPr>
              <a:t>collect(String n): </a:t>
            </a:r>
            <a:r>
              <a:rPr lang="en-US" sz="2400" dirty="0" smtClean="0">
                <a:latin typeface="Times New Roman"/>
                <a:cs typeface="Times New Roman"/>
              </a:rPr>
              <a:t>Pick up animal n. </a:t>
            </a:r>
            <a:r>
              <a:rPr lang="en-US" sz="2400" dirty="0" smtClean="0">
                <a:latin typeface="Times New Roman"/>
                <a:cs typeface="Times New Roman"/>
              </a:rPr>
              <a:t>Do it only </a:t>
            </a:r>
            <a:r>
              <a:rPr lang="en-US" sz="2400" dirty="0" smtClean="0">
                <a:latin typeface="Times New Roman"/>
                <a:cs typeface="Times New Roman"/>
              </a:rPr>
              <a:t>if animal n is at the current location</a:t>
            </a:r>
            <a:endParaRPr lang="en-US" sz="2400" dirty="0">
              <a:latin typeface="Times New Roman"/>
              <a:cs typeface="Times New Roman"/>
            </a:endParaRPr>
          </a:p>
          <a:p>
            <a:pPr marL="342900" indent="-342900">
              <a:spcBef>
                <a:spcPts val="600"/>
              </a:spcBef>
              <a:buFont typeface="Arial"/>
              <a:buChar char="•"/>
            </a:pPr>
            <a:r>
              <a:rPr lang="en-US" sz="2400" dirty="0" err="1" smtClean="0">
                <a:solidFill>
                  <a:srgbClr val="800000"/>
                </a:solidFill>
                <a:latin typeface="Times New Roman"/>
                <a:cs typeface="Times New Roman"/>
              </a:rPr>
              <a:t>listAnimalsPresent</a:t>
            </a:r>
            <a:r>
              <a:rPr lang="en-US" sz="2400" dirty="0" smtClean="0">
                <a:solidFill>
                  <a:srgbClr val="800000"/>
                </a:solidFill>
                <a:latin typeface="Times New Roman"/>
                <a:cs typeface="Times New Roman"/>
              </a:rPr>
              <a:t>()</a:t>
            </a:r>
            <a:r>
              <a:rPr lang="en-US" sz="2400" dirty="0" smtClean="0">
                <a:latin typeface="Times New Roman"/>
                <a:cs typeface="Times New Roman"/>
              </a:rPr>
              <a:t>: Return object of type </a:t>
            </a:r>
            <a:r>
              <a:rPr lang="en-US" sz="2400" dirty="0" smtClean="0">
                <a:latin typeface="Times New Roman"/>
                <a:cs typeface="Times New Roman"/>
              </a:rPr>
              <a:t/>
            </a:r>
            <a:br>
              <a:rPr lang="en-US" sz="2400" dirty="0" smtClean="0">
                <a:latin typeface="Times New Roman"/>
                <a:cs typeface="Times New Roman"/>
              </a:rPr>
            </a:br>
            <a:r>
              <a:rPr lang="en-US" sz="2400" dirty="0" smtClean="0">
                <a:latin typeface="Times New Roman"/>
                <a:cs typeface="Times New Roman"/>
              </a:rPr>
              <a:t>Collection&lt;</a:t>
            </a:r>
            <a:r>
              <a:rPr lang="en-US" sz="2400" dirty="0" smtClean="0">
                <a:latin typeface="Times New Roman"/>
                <a:cs typeface="Times New Roman"/>
              </a:rPr>
              <a:t>String&gt; containing the names of animals at the current location.</a:t>
            </a:r>
          </a:p>
        </p:txBody>
      </p:sp>
      <p:sp>
        <p:nvSpPr>
          <p:cNvPr id="5" name="TextBox 4"/>
          <p:cNvSpPr txBox="1"/>
          <p:nvPr/>
        </p:nvSpPr>
        <p:spPr>
          <a:xfrm>
            <a:off x="423030" y="1274831"/>
            <a:ext cx="7459722" cy="830997"/>
          </a:xfrm>
          <a:prstGeom prst="rect">
            <a:avLst/>
          </a:prstGeom>
          <a:noFill/>
          <a:ln>
            <a:noFill/>
          </a:ln>
        </p:spPr>
        <p:txBody>
          <a:bodyPr wrap="square" rtlCol="0">
            <a:spAutoFit/>
          </a:bodyPr>
          <a:lstStyle/>
          <a:p>
            <a:r>
              <a:rPr lang="en-US" sz="2400" dirty="0" smtClean="0">
                <a:solidFill>
                  <a:srgbClr val="800000"/>
                </a:solidFill>
                <a:latin typeface="Times New Roman"/>
                <a:cs typeface="Times New Roman"/>
              </a:rPr>
              <a:t>The naturalist can look at, pick up, and drop animals at the current location. Here are methods dealing with animals.</a:t>
            </a:r>
            <a:endParaRPr lang="en-US" sz="2400" b="1" dirty="0" smtClean="0">
              <a:latin typeface="Times New Roman"/>
              <a:cs typeface="Times New Roman"/>
            </a:endParaRPr>
          </a:p>
        </p:txBody>
      </p:sp>
      <p:sp>
        <p:nvSpPr>
          <p:cNvPr id="3" name="TextBox 2"/>
          <p:cNvSpPr txBox="1"/>
          <p:nvPr/>
        </p:nvSpPr>
        <p:spPr>
          <a:xfrm>
            <a:off x="379232" y="4511170"/>
            <a:ext cx="6309389" cy="1569660"/>
          </a:xfrm>
          <a:prstGeom prst="rect">
            <a:avLst/>
          </a:prstGeom>
          <a:noFill/>
        </p:spPr>
        <p:txBody>
          <a:bodyPr wrap="none" rtlCol="0">
            <a:spAutoFit/>
          </a:bodyPr>
          <a:lstStyle/>
          <a:p>
            <a:r>
              <a:rPr lang="en-US" sz="2400" dirty="0"/>
              <a:t>Collection&lt;String&gt; animals= </a:t>
            </a:r>
            <a:r>
              <a:rPr lang="en-US" sz="2400" dirty="0" err="1"/>
              <a:t>listAnimalsPresent</a:t>
            </a:r>
            <a:r>
              <a:rPr lang="en-US" sz="2400" dirty="0"/>
              <a:t>();</a:t>
            </a:r>
          </a:p>
          <a:p>
            <a:r>
              <a:rPr lang="en-US" sz="2400" b="1" dirty="0" smtClean="0"/>
              <a:t>for</a:t>
            </a:r>
            <a:r>
              <a:rPr lang="en-US" sz="2400" dirty="0" smtClean="0"/>
              <a:t> </a:t>
            </a:r>
            <a:r>
              <a:rPr lang="en-US" sz="2400" dirty="0"/>
              <a:t>(String s : animals) {</a:t>
            </a:r>
          </a:p>
          <a:p>
            <a:r>
              <a:rPr lang="it-IT" sz="2400" dirty="0" smtClean="0"/>
              <a:t>      </a:t>
            </a:r>
            <a:r>
              <a:rPr lang="it-IT" sz="2400" dirty="0" err="1" smtClean="0"/>
              <a:t>collect</a:t>
            </a:r>
            <a:r>
              <a:rPr lang="it-IT" sz="2400" dirty="0"/>
              <a:t>(</a:t>
            </a:r>
            <a:r>
              <a:rPr lang="it-IT" sz="2400" dirty="0" err="1"/>
              <a:t>s</a:t>
            </a:r>
            <a:r>
              <a:rPr lang="it-IT" sz="2400" dirty="0"/>
              <a:t>)</a:t>
            </a:r>
            <a:r>
              <a:rPr lang="it-IT" sz="2400" dirty="0" smtClean="0"/>
              <a:t>;</a:t>
            </a:r>
          </a:p>
          <a:p>
            <a:r>
              <a:rPr lang="de-DE" sz="2400" dirty="0" smtClean="0"/>
              <a:t>}</a:t>
            </a:r>
            <a:endParaRPr lang="en-US" sz="2400" dirty="0">
              <a:latin typeface="Times New Roman"/>
              <a:cs typeface="Times New Roman"/>
            </a:endParaRPr>
          </a:p>
        </p:txBody>
      </p:sp>
      <p:sp>
        <p:nvSpPr>
          <p:cNvPr id="6" name="TextBox 5"/>
          <p:cNvSpPr txBox="1"/>
          <p:nvPr/>
        </p:nvSpPr>
        <p:spPr>
          <a:xfrm>
            <a:off x="3844077" y="5164560"/>
            <a:ext cx="4038992" cy="1200328"/>
          </a:xfrm>
          <a:prstGeom prst="rect">
            <a:avLst/>
          </a:prstGeom>
          <a:solidFill>
            <a:srgbClr val="FFEAEB"/>
          </a:solidFill>
        </p:spPr>
        <p:txBody>
          <a:bodyPr wrap="square" rtlCol="0">
            <a:spAutoFit/>
          </a:bodyPr>
          <a:lstStyle/>
          <a:p>
            <a:r>
              <a:rPr lang="en-US" sz="2400" dirty="0" smtClean="0"/>
              <a:t>How to pick up animals.</a:t>
            </a:r>
          </a:p>
          <a:p>
            <a:r>
              <a:rPr lang="en-US" sz="2400" dirty="0" smtClean="0"/>
              <a:t>But don’t pick up more animals than can be carried!</a:t>
            </a:r>
            <a:endParaRPr lang="en-US" sz="2400" dirty="0"/>
          </a:p>
        </p:txBody>
      </p:sp>
      <p:sp>
        <p:nvSpPr>
          <p:cNvPr id="7" name="Slide Number Placeholder 6"/>
          <p:cNvSpPr>
            <a:spLocks noGrp="1"/>
          </p:cNvSpPr>
          <p:nvPr>
            <p:ph type="sldNum" sz="quarter" idx="12"/>
          </p:nvPr>
        </p:nvSpPr>
        <p:spPr/>
        <p:txBody>
          <a:bodyPr/>
          <a:lstStyle/>
          <a:p>
            <a:fld id="{203F6128-0B6D-D04D-9B0C-6784D5918A0B}" type="slidenum">
              <a:rPr lang="en-US" smtClean="0"/>
              <a:t>10</a:t>
            </a:fld>
            <a:endParaRPr lang="en-US"/>
          </a:p>
        </p:txBody>
      </p:sp>
    </p:spTree>
    <p:extLst>
      <p:ext uri="{BB962C8B-B14F-4D97-AF65-F5344CB8AC3E}">
        <p14:creationId xmlns:p14="http://schemas.microsoft.com/office/powerpoint/2010/main" val="273243136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Naturalist </a:t>
            </a: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field dealing </a:t>
            </a: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with animals</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8" name="TextBox 7"/>
          <p:cNvSpPr txBox="1"/>
          <p:nvPr/>
        </p:nvSpPr>
        <p:spPr>
          <a:xfrm>
            <a:off x="685800" y="1168058"/>
            <a:ext cx="7503837" cy="1200328"/>
          </a:xfrm>
          <a:prstGeom prst="rect">
            <a:avLst/>
          </a:prstGeom>
          <a:noFill/>
          <a:ln>
            <a:solidFill>
              <a:srgbClr val="800000"/>
            </a:solidFill>
          </a:ln>
        </p:spPr>
        <p:txBody>
          <a:bodyPr wrap="square" rtlCol="0">
            <a:spAutoFit/>
          </a:bodyPr>
          <a:lstStyle/>
          <a:p>
            <a:r>
              <a:rPr lang="en-US" sz="2400" b="1" dirty="0" smtClean="0"/>
              <a:t>public</a:t>
            </a:r>
            <a:r>
              <a:rPr lang="en-US" sz="2400" dirty="0" smtClean="0"/>
              <a:t> </a:t>
            </a:r>
            <a:r>
              <a:rPr lang="en-US" sz="2400" b="1" dirty="0"/>
              <a:t>final</a:t>
            </a:r>
            <a:r>
              <a:rPr lang="en-US" sz="2400" dirty="0"/>
              <a:t> </a:t>
            </a:r>
            <a:r>
              <a:rPr lang="en-US" sz="2400" b="1" dirty="0"/>
              <a:t>static</a:t>
            </a:r>
            <a:r>
              <a:rPr lang="en-US" sz="2400" dirty="0"/>
              <a:t> </a:t>
            </a:r>
            <a:r>
              <a:rPr lang="en-US" sz="2400" b="1" dirty="0" err="1"/>
              <a:t>int</a:t>
            </a:r>
            <a:r>
              <a:rPr lang="en-US" sz="2400" dirty="0"/>
              <a:t> </a:t>
            </a:r>
            <a:r>
              <a:rPr lang="en-US" sz="2400" i="1" dirty="0"/>
              <a:t>MAX_ANIMAL_CAPACITY= 3</a:t>
            </a:r>
            <a:r>
              <a:rPr lang="en-US" sz="2400" i="1" dirty="0" smtClean="0"/>
              <a:t>;</a:t>
            </a:r>
          </a:p>
          <a:p>
            <a:endParaRPr lang="en-US" sz="2400" i="1" dirty="0" smtClean="0"/>
          </a:p>
          <a:p>
            <a:r>
              <a:rPr lang="en-US" sz="2400" i="1" dirty="0" smtClean="0">
                <a:latin typeface="Times New Roman"/>
                <a:cs typeface="Times New Roman"/>
              </a:rPr>
              <a:t>Don’t hard-code “3” into your program!</a:t>
            </a:r>
            <a:endParaRPr lang="en-US" sz="2400" dirty="0" smtClean="0">
              <a:latin typeface="Times New Roman"/>
              <a:cs typeface="Times New Roman"/>
            </a:endParaRPr>
          </a:p>
        </p:txBody>
      </p:sp>
      <p:sp>
        <p:nvSpPr>
          <p:cNvPr id="3" name="Slide Number Placeholder 2"/>
          <p:cNvSpPr>
            <a:spLocks noGrp="1"/>
          </p:cNvSpPr>
          <p:nvPr>
            <p:ph type="sldNum" sz="quarter" idx="12"/>
          </p:nvPr>
        </p:nvSpPr>
        <p:spPr/>
        <p:txBody>
          <a:bodyPr/>
          <a:lstStyle/>
          <a:p>
            <a:fld id="{203F6128-0B6D-D04D-9B0C-6784D5918A0B}" type="slidenum">
              <a:rPr lang="en-US" smtClean="0"/>
              <a:t>11</a:t>
            </a:fld>
            <a:endParaRPr lang="en-US"/>
          </a:p>
        </p:txBody>
      </p:sp>
    </p:spTree>
    <p:extLst>
      <p:ext uri="{BB962C8B-B14F-4D97-AF65-F5344CB8AC3E}">
        <p14:creationId xmlns:p14="http://schemas.microsoft.com/office/powerpoint/2010/main" val="290075609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Other Naturalist methods</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554412" y="1254166"/>
            <a:ext cx="7503837" cy="3123932"/>
          </a:xfrm>
          <a:prstGeom prst="rect">
            <a:avLst/>
          </a:prstGeom>
          <a:noFill/>
          <a:ln>
            <a:solidFill>
              <a:srgbClr val="800000"/>
            </a:solidFill>
          </a:ln>
        </p:spPr>
        <p:txBody>
          <a:bodyPr wrap="square" rtlCol="0">
            <a:spAutoFit/>
          </a:bodyPr>
          <a:lstStyle/>
          <a:p>
            <a:pPr marL="342900" indent="-342900">
              <a:spcBef>
                <a:spcPts val="600"/>
              </a:spcBef>
              <a:buFont typeface="Arial"/>
              <a:buChar char="•"/>
            </a:pPr>
            <a:r>
              <a:rPr lang="en-US" sz="2400" dirty="0" err="1" smtClean="0">
                <a:solidFill>
                  <a:srgbClr val="800000"/>
                </a:solidFill>
                <a:latin typeface="Times New Roman"/>
                <a:cs typeface="Times New Roman"/>
              </a:rPr>
              <a:t>getNodeCount</a:t>
            </a:r>
            <a:r>
              <a:rPr lang="en-US" sz="2400" dirty="0" smtClean="0">
                <a:solidFill>
                  <a:srgbClr val="800000"/>
                </a:solidFill>
                <a:latin typeface="Times New Roman"/>
                <a:cs typeface="Times New Roman"/>
              </a:rPr>
              <a:t>(): </a:t>
            </a:r>
            <a:r>
              <a:rPr lang="en-US" sz="2400" dirty="0" smtClean="0">
                <a:latin typeface="Times New Roman"/>
                <a:cs typeface="Times New Roman"/>
              </a:rPr>
              <a:t>Return the number of nodes in this map. We don’t use this. We are interested only in reachable nodes, the ones the naturalist can visit. This could include water, trees, other obstacles, etc., which the naturalist doesn’t visit.</a:t>
            </a:r>
          </a:p>
          <a:p>
            <a:pPr marL="342900" indent="-342900">
              <a:spcBef>
                <a:spcPts val="600"/>
              </a:spcBef>
              <a:buFont typeface="Arial"/>
              <a:buChar char="•"/>
            </a:pPr>
            <a:r>
              <a:rPr lang="en-US" sz="2400" dirty="0" err="1" smtClean="0">
                <a:solidFill>
                  <a:srgbClr val="800000"/>
                </a:solidFill>
                <a:latin typeface="Times New Roman"/>
                <a:cs typeface="Times New Roman"/>
              </a:rPr>
              <a:t>getRandom</a:t>
            </a:r>
            <a:r>
              <a:rPr lang="en-US" sz="2400" dirty="0" smtClean="0">
                <a:solidFill>
                  <a:srgbClr val="800000"/>
                </a:solidFill>
                <a:latin typeface="Times New Roman"/>
                <a:cs typeface="Times New Roman"/>
              </a:rPr>
              <a:t>()</a:t>
            </a:r>
            <a:r>
              <a:rPr lang="en-US" sz="2400" dirty="0" smtClean="0">
                <a:latin typeface="Times New Roman"/>
                <a:cs typeface="Times New Roman"/>
              </a:rPr>
              <a:t>: Return an object of class </a:t>
            </a:r>
            <a:r>
              <a:rPr lang="en-US" sz="2400" dirty="0" err="1" smtClean="0">
                <a:latin typeface="Times New Roman"/>
                <a:cs typeface="Times New Roman"/>
              </a:rPr>
              <a:t>java.util.Random</a:t>
            </a:r>
            <a:r>
              <a:rPr lang="en-US" sz="2400" dirty="0" smtClean="0">
                <a:latin typeface="Times New Roman"/>
                <a:cs typeface="Times New Roman"/>
              </a:rPr>
              <a:t>. This is a random number generator, used to build the map.</a:t>
            </a:r>
          </a:p>
        </p:txBody>
      </p:sp>
      <p:sp>
        <p:nvSpPr>
          <p:cNvPr id="3" name="Slide Number Placeholder 2"/>
          <p:cNvSpPr>
            <a:spLocks noGrp="1"/>
          </p:cNvSpPr>
          <p:nvPr>
            <p:ph type="sldNum" sz="quarter" idx="12"/>
          </p:nvPr>
        </p:nvSpPr>
        <p:spPr/>
        <p:txBody>
          <a:bodyPr/>
          <a:lstStyle/>
          <a:p>
            <a:fld id="{203F6128-0B6D-D04D-9B0C-6784D5918A0B}" type="slidenum">
              <a:rPr lang="en-US" smtClean="0"/>
              <a:t>12</a:t>
            </a:fld>
            <a:endParaRPr lang="en-US"/>
          </a:p>
        </p:txBody>
      </p:sp>
    </p:spTree>
    <p:extLst>
      <p:ext uri="{BB962C8B-B14F-4D97-AF65-F5344CB8AC3E}">
        <p14:creationId xmlns:p14="http://schemas.microsoft.com/office/powerpoint/2010/main" val="301713146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6095" y="319816"/>
            <a:ext cx="7503837" cy="6324808"/>
          </a:xfrm>
          <a:prstGeom prst="rect">
            <a:avLst/>
          </a:prstGeom>
          <a:noFill/>
          <a:ln>
            <a:solidFill>
              <a:srgbClr val="800000"/>
            </a:solidFill>
          </a:ln>
        </p:spPr>
        <p:txBody>
          <a:bodyPr wrap="square" rtlCol="0">
            <a:spAutoFit/>
          </a:bodyPr>
          <a:lstStyle/>
          <a:p>
            <a:pPr defTabSz="233363"/>
            <a:r>
              <a:rPr lang="en-US" sz="2000" b="1" dirty="0"/>
              <a:t>public</a:t>
            </a:r>
            <a:r>
              <a:rPr lang="en-US" sz="2000" dirty="0"/>
              <a:t> </a:t>
            </a:r>
            <a:r>
              <a:rPr lang="en-US" sz="2000" b="1" dirty="0"/>
              <a:t>void</a:t>
            </a:r>
            <a:r>
              <a:rPr lang="en-US" sz="2000" dirty="0"/>
              <a:t> run() {</a:t>
            </a:r>
          </a:p>
          <a:p>
            <a:pPr defTabSz="233363"/>
            <a:r>
              <a:rPr lang="en-US" sz="2000" dirty="0"/>
              <a:t>	 </a:t>
            </a:r>
            <a:r>
              <a:rPr lang="en-US" sz="2000" b="1" dirty="0" smtClean="0"/>
              <a:t>while</a:t>
            </a:r>
            <a:r>
              <a:rPr lang="en-US" sz="2000" dirty="0" smtClean="0"/>
              <a:t> </a:t>
            </a:r>
            <a:r>
              <a:rPr lang="en-US" sz="2000" dirty="0"/>
              <a:t>(</a:t>
            </a:r>
            <a:r>
              <a:rPr lang="en-US" sz="2000" b="1" dirty="0"/>
              <a:t>true</a:t>
            </a:r>
            <a:r>
              <a:rPr lang="en-US" sz="2000" dirty="0"/>
              <a:t>) { </a:t>
            </a:r>
          </a:p>
          <a:p>
            <a:pPr defTabSz="233363"/>
            <a:r>
              <a:rPr lang="en-US" sz="2000" dirty="0"/>
              <a:t>	</a:t>
            </a:r>
            <a:r>
              <a:rPr lang="en-US" sz="2000" dirty="0" smtClean="0"/>
              <a:t>     Node</a:t>
            </a:r>
            <a:r>
              <a:rPr lang="en-US" sz="2000" dirty="0"/>
              <a:t>[] exits= </a:t>
            </a:r>
            <a:r>
              <a:rPr lang="en-US" sz="2000" dirty="0" err="1"/>
              <a:t>getExits</a:t>
            </a:r>
            <a:r>
              <a:rPr lang="en-US" sz="2000" dirty="0"/>
              <a:t>();  // List of </a:t>
            </a:r>
            <a:r>
              <a:rPr lang="en-US" sz="2000" dirty="0" smtClean="0"/>
              <a:t>adjacent nodes</a:t>
            </a:r>
            <a:endParaRPr lang="en-US" sz="2000" dirty="0"/>
          </a:p>
          <a:p>
            <a:pPr defTabSz="233363"/>
            <a:r>
              <a:rPr lang="en-US" sz="2000" dirty="0"/>
              <a:t>	</a:t>
            </a:r>
            <a:r>
              <a:rPr lang="en-US" sz="2000" dirty="0" smtClean="0"/>
              <a:t>     /</a:t>
            </a:r>
            <a:r>
              <a:rPr lang="en-US" sz="2000" dirty="0"/>
              <a:t>/ Pick a random node and move there</a:t>
            </a:r>
          </a:p>
          <a:p>
            <a:pPr defTabSz="233363"/>
            <a:r>
              <a:rPr lang="en-US" sz="2000" dirty="0"/>
              <a:t>	</a:t>
            </a:r>
            <a:r>
              <a:rPr lang="en-US" sz="2000" dirty="0" smtClean="0"/>
              <a:t>     Random </a:t>
            </a:r>
            <a:r>
              <a:rPr lang="en-US" sz="2000" dirty="0" err="1"/>
              <a:t>rng</a:t>
            </a:r>
            <a:r>
              <a:rPr lang="en-US" sz="2000" dirty="0"/>
              <a:t>= </a:t>
            </a:r>
            <a:r>
              <a:rPr lang="en-US" sz="2000" dirty="0" err="1"/>
              <a:t>getRandom</a:t>
            </a:r>
            <a:r>
              <a:rPr lang="en-US" sz="2000" dirty="0"/>
              <a:t>();  // get </a:t>
            </a:r>
            <a:r>
              <a:rPr lang="en-US" sz="2000" dirty="0" smtClean="0"/>
              <a:t>random </a:t>
            </a:r>
            <a:r>
              <a:rPr lang="en-US" sz="2000" dirty="0"/>
              <a:t>number generator</a:t>
            </a:r>
          </a:p>
          <a:p>
            <a:pPr defTabSz="233363"/>
            <a:r>
              <a:rPr lang="en-US" sz="2000" dirty="0"/>
              <a:t>		</a:t>
            </a:r>
            <a:r>
              <a:rPr lang="en-US" sz="2000" dirty="0" smtClean="0"/>
              <a:t> Node c= </a:t>
            </a:r>
            <a:r>
              <a:rPr lang="en-US" sz="2000" dirty="0"/>
              <a:t>exits[</a:t>
            </a:r>
            <a:r>
              <a:rPr lang="en-US" sz="2000" dirty="0" err="1"/>
              <a:t>rng.nextInt</a:t>
            </a:r>
            <a:r>
              <a:rPr lang="en-US" sz="2000" dirty="0"/>
              <a:t>(</a:t>
            </a:r>
            <a:r>
              <a:rPr lang="en-US" sz="2000" dirty="0" err="1"/>
              <a:t>exits.length</a:t>
            </a:r>
            <a:r>
              <a:rPr lang="en-US" sz="2000" dirty="0"/>
              <a:t>)]</a:t>
            </a:r>
            <a:r>
              <a:rPr lang="en-US" sz="2000" dirty="0" smtClean="0"/>
              <a:t>;</a:t>
            </a:r>
            <a:endParaRPr lang="en-US" sz="2000" dirty="0"/>
          </a:p>
          <a:p>
            <a:pPr defTabSz="233363"/>
            <a:r>
              <a:rPr lang="en-US" sz="2000" dirty="0"/>
              <a:t>		</a:t>
            </a:r>
            <a:r>
              <a:rPr lang="en-US" sz="2000" dirty="0" smtClean="0"/>
              <a:t> </a:t>
            </a:r>
            <a:r>
              <a:rPr lang="en-US" sz="2000" dirty="0" err="1" smtClean="0"/>
              <a:t>moveTo</a:t>
            </a:r>
            <a:r>
              <a:rPr lang="en-US" sz="2000" dirty="0" smtClean="0"/>
              <a:t>(c);</a:t>
            </a:r>
            <a:endParaRPr lang="en-US" sz="2000" dirty="0"/>
          </a:p>
          <a:p>
            <a:pPr defTabSz="233363">
              <a:spcBef>
                <a:spcPts val="600"/>
              </a:spcBef>
            </a:pPr>
            <a:r>
              <a:rPr lang="en-US" sz="2000" dirty="0"/>
              <a:t>		</a:t>
            </a:r>
            <a:r>
              <a:rPr lang="en-US" sz="2000" dirty="0" smtClean="0"/>
              <a:t>/</a:t>
            </a:r>
            <a:r>
              <a:rPr lang="en-US" sz="2000" dirty="0"/>
              <a:t>/ If there are any animals at this location, pick them up</a:t>
            </a:r>
          </a:p>
          <a:p>
            <a:pPr defTabSz="233363"/>
            <a:r>
              <a:rPr lang="en-US" sz="2000" dirty="0"/>
              <a:t>		</a:t>
            </a:r>
            <a:r>
              <a:rPr lang="en-US" sz="2000" b="1" dirty="0" smtClean="0"/>
              <a:t>for</a:t>
            </a:r>
            <a:r>
              <a:rPr lang="en-US" sz="2000" dirty="0" smtClean="0"/>
              <a:t> </a:t>
            </a:r>
            <a:r>
              <a:rPr lang="en-US" sz="2000" dirty="0"/>
              <a:t>(String </a:t>
            </a:r>
            <a:r>
              <a:rPr lang="en-US" sz="2000" dirty="0" err="1"/>
              <a:t>animalName</a:t>
            </a:r>
            <a:r>
              <a:rPr lang="en-US" sz="2000" dirty="0"/>
              <a:t> : </a:t>
            </a:r>
            <a:r>
              <a:rPr lang="en-US" sz="2000" dirty="0" err="1"/>
              <a:t>listAnimalsPresent</a:t>
            </a:r>
            <a:r>
              <a:rPr lang="en-US" sz="2000" dirty="0"/>
              <a:t>()) {  </a:t>
            </a:r>
          </a:p>
          <a:p>
            <a:pPr defTabSz="233363"/>
            <a:r>
              <a:rPr lang="en-US" sz="2000" dirty="0"/>
              <a:t>				</a:t>
            </a:r>
            <a:r>
              <a:rPr lang="en-US" sz="2000" b="1" dirty="0"/>
              <a:t>try</a:t>
            </a:r>
            <a:r>
              <a:rPr lang="en-US" sz="2000" dirty="0"/>
              <a:t> </a:t>
            </a:r>
            <a:r>
              <a:rPr lang="en-US" sz="2000" dirty="0" smtClean="0"/>
              <a:t>{</a:t>
            </a:r>
            <a:r>
              <a:rPr lang="en-US" sz="2000" dirty="0"/>
              <a:t>	</a:t>
            </a:r>
            <a:r>
              <a:rPr lang="en-US" sz="2000" dirty="0" smtClean="0"/>
              <a:t>collect</a:t>
            </a:r>
            <a:r>
              <a:rPr lang="en-US" sz="2000" dirty="0"/>
              <a:t>(</a:t>
            </a:r>
            <a:r>
              <a:rPr lang="en-US" sz="2000" dirty="0" err="1"/>
              <a:t>animalName</a:t>
            </a:r>
            <a:r>
              <a:rPr lang="en-US" sz="2000" dirty="0"/>
              <a:t>);</a:t>
            </a:r>
          </a:p>
          <a:p>
            <a:pPr defTabSz="233363"/>
            <a:r>
              <a:rPr lang="en-US" sz="2000" dirty="0"/>
              <a:t>				} </a:t>
            </a:r>
            <a:r>
              <a:rPr lang="en-US" sz="2000" b="1" dirty="0"/>
              <a:t>catch</a:t>
            </a:r>
            <a:r>
              <a:rPr lang="en-US" sz="2000" dirty="0"/>
              <a:t> (</a:t>
            </a:r>
            <a:r>
              <a:rPr lang="en-US" sz="2000" dirty="0" err="1"/>
              <a:t>CapacityExceededException</a:t>
            </a:r>
            <a:r>
              <a:rPr lang="en-US" sz="2000" dirty="0"/>
              <a:t> e) {</a:t>
            </a:r>
          </a:p>
          <a:p>
            <a:pPr defTabSz="233363"/>
            <a:r>
              <a:rPr lang="en-US" sz="2000" dirty="0"/>
              <a:t>					</a:t>
            </a:r>
            <a:r>
              <a:rPr lang="en-US" sz="2000" dirty="0" err="1"/>
              <a:t>dropAll</a:t>
            </a:r>
            <a:r>
              <a:rPr lang="en-US" sz="2000" dirty="0"/>
              <a:t>(); // Out of space! Drop </a:t>
            </a:r>
            <a:r>
              <a:rPr lang="en-US" sz="2000" dirty="0" smtClean="0"/>
              <a:t>everything, </a:t>
            </a:r>
            <a:r>
              <a:rPr lang="en-US" sz="2000" dirty="0"/>
              <a:t>try again</a:t>
            </a:r>
          </a:p>
          <a:p>
            <a:pPr defTabSz="233363"/>
            <a:r>
              <a:rPr lang="en-US" sz="2000" dirty="0"/>
              <a:t>					collect(</a:t>
            </a:r>
            <a:r>
              <a:rPr lang="en-US" sz="2000" dirty="0" err="1"/>
              <a:t>animalName</a:t>
            </a:r>
            <a:r>
              <a:rPr lang="en-US" sz="2000" dirty="0"/>
              <a:t>);</a:t>
            </a:r>
          </a:p>
          <a:p>
            <a:pPr defTabSz="233363"/>
            <a:r>
              <a:rPr lang="en-US" sz="2000" dirty="0"/>
              <a:t>				}</a:t>
            </a:r>
          </a:p>
          <a:p>
            <a:pPr defTabSz="233363"/>
            <a:r>
              <a:rPr lang="en-US" sz="2000" dirty="0"/>
              <a:t>		</a:t>
            </a:r>
            <a:r>
              <a:rPr lang="en-US" sz="2000" dirty="0" smtClean="0"/>
              <a:t>}</a:t>
            </a:r>
            <a:endParaRPr lang="en-US" sz="2000" dirty="0"/>
          </a:p>
          <a:p>
            <a:pPr defTabSz="233363"/>
            <a:r>
              <a:rPr lang="en-US" sz="2000" dirty="0"/>
              <a:t>		</a:t>
            </a:r>
            <a:r>
              <a:rPr lang="en-US" sz="2000" dirty="0" smtClean="0"/>
              <a:t>/</a:t>
            </a:r>
            <a:r>
              <a:rPr lang="en-US" sz="2000" dirty="0"/>
              <a:t>/ If anything </a:t>
            </a:r>
            <a:r>
              <a:rPr lang="en-US" sz="2000" dirty="0" smtClean="0"/>
              <a:t>being </a:t>
            </a:r>
            <a:r>
              <a:rPr lang="en-US" sz="2000" dirty="0"/>
              <a:t>carried, drop it with 50% probability</a:t>
            </a:r>
          </a:p>
          <a:p>
            <a:pPr defTabSz="233363"/>
            <a:r>
              <a:rPr lang="en-US" sz="2000" dirty="0"/>
              <a:t>	</a:t>
            </a:r>
            <a:r>
              <a:rPr lang="en-US" sz="2000" dirty="0" smtClean="0"/>
              <a:t>    </a:t>
            </a:r>
            <a:r>
              <a:rPr lang="en-US" sz="2000" b="1" dirty="0" smtClean="0"/>
              <a:t>if</a:t>
            </a:r>
            <a:r>
              <a:rPr lang="en-US" sz="2000" dirty="0" smtClean="0"/>
              <a:t> </a:t>
            </a:r>
            <a:r>
              <a:rPr lang="en-US" sz="2000" dirty="0"/>
              <a:t>(</a:t>
            </a:r>
            <a:r>
              <a:rPr lang="en-US" sz="2000" dirty="0" err="1"/>
              <a:t>getInventory</a:t>
            </a:r>
            <a:r>
              <a:rPr lang="en-US" sz="2000" dirty="0"/>
              <a:t>().size() &gt; 0 &amp;&amp; </a:t>
            </a:r>
            <a:r>
              <a:rPr lang="en-US" sz="2000" dirty="0" err="1"/>
              <a:t>rng.nextBoolean</a:t>
            </a:r>
            <a:r>
              <a:rPr lang="en-US" sz="2000" dirty="0"/>
              <a:t>()) </a:t>
            </a:r>
          </a:p>
          <a:p>
            <a:pPr defTabSz="233363"/>
            <a:r>
              <a:rPr lang="en-US" sz="2000" dirty="0"/>
              <a:t>				</a:t>
            </a:r>
            <a:r>
              <a:rPr lang="en-US" sz="2000" dirty="0" err="1"/>
              <a:t>dropAll</a:t>
            </a:r>
            <a:r>
              <a:rPr lang="en-US" sz="2000" dirty="0"/>
              <a:t>()</a:t>
            </a:r>
            <a:r>
              <a:rPr lang="en-US" sz="2000" dirty="0" smtClean="0"/>
              <a:t>;</a:t>
            </a:r>
            <a:endParaRPr lang="en-US" sz="2000" dirty="0"/>
          </a:p>
          <a:p>
            <a:pPr defTabSz="233363"/>
            <a:r>
              <a:rPr lang="en-US" sz="2000" dirty="0" smtClean="0"/>
              <a:t>   } </a:t>
            </a:r>
            <a:endParaRPr lang="en-US" sz="2000" dirty="0"/>
          </a:p>
          <a:p>
            <a:pPr defTabSz="233363"/>
            <a:r>
              <a:rPr lang="en-US" sz="2000" dirty="0" smtClean="0"/>
              <a:t>}</a:t>
            </a:r>
            <a:endParaRPr lang="en-US" sz="2000" dirty="0" smtClean="0">
              <a:latin typeface="Times New Roman"/>
              <a:cs typeface="Times New Roman"/>
            </a:endParaRPr>
          </a:p>
        </p:txBody>
      </p:sp>
      <p:sp>
        <p:nvSpPr>
          <p:cNvPr id="2" name="Title 1"/>
          <p:cNvSpPr>
            <a:spLocks noGrp="1"/>
          </p:cNvSpPr>
          <p:nvPr>
            <p:ph type="ctrTitle"/>
          </p:nvPr>
        </p:nvSpPr>
        <p:spPr>
          <a:xfrm>
            <a:off x="3050729" y="305217"/>
            <a:ext cx="5226505" cy="585036"/>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Run() in </a:t>
            </a:r>
            <a:r>
              <a:rPr lang="en-US"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RandomeWalkNaturalist</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Slide Number Placeholder 2"/>
          <p:cNvSpPr>
            <a:spLocks noGrp="1"/>
          </p:cNvSpPr>
          <p:nvPr>
            <p:ph type="sldNum" sz="quarter" idx="12"/>
          </p:nvPr>
        </p:nvSpPr>
        <p:spPr/>
        <p:txBody>
          <a:bodyPr/>
          <a:lstStyle/>
          <a:p>
            <a:fld id="{203F6128-0B6D-D04D-9B0C-6784D5918A0B}" type="slidenum">
              <a:rPr lang="en-US" smtClean="0"/>
              <a:t>13</a:t>
            </a:fld>
            <a:endParaRPr lang="en-US"/>
          </a:p>
        </p:txBody>
      </p:sp>
    </p:spTree>
    <p:extLst>
      <p:ext uri="{BB962C8B-B14F-4D97-AF65-F5344CB8AC3E}">
        <p14:creationId xmlns:p14="http://schemas.microsoft.com/office/powerpoint/2010/main" val="1460335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Arguments to </a:t>
            </a:r>
            <a:r>
              <a:rPr lang="en-US"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Simulator.main</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554412" y="1254166"/>
            <a:ext cx="8087772" cy="4462760"/>
          </a:xfrm>
          <a:prstGeom prst="rect">
            <a:avLst/>
          </a:prstGeom>
          <a:noFill/>
          <a:ln>
            <a:solidFill>
              <a:srgbClr val="800000"/>
            </a:solidFill>
          </a:ln>
        </p:spPr>
        <p:txBody>
          <a:bodyPr wrap="square" rtlCol="0">
            <a:spAutoFit/>
          </a:bodyPr>
          <a:lstStyle/>
          <a:p>
            <a:pPr>
              <a:spcBef>
                <a:spcPts val="600"/>
              </a:spcBef>
            </a:pPr>
            <a:r>
              <a:rPr lang="en-US" sz="2400" dirty="0" smtClean="0">
                <a:latin typeface="Times New Roman"/>
                <a:cs typeface="Times New Roman"/>
              </a:rPr>
              <a:t>Class </a:t>
            </a:r>
            <a:r>
              <a:rPr lang="en-US" sz="2400" dirty="0" err="1" smtClean="0">
                <a:latin typeface="Times New Roman"/>
                <a:cs typeface="Times New Roman"/>
              </a:rPr>
              <a:t>Simulator.main</a:t>
            </a:r>
            <a:r>
              <a:rPr lang="en-US" sz="2400" dirty="0" smtClean="0">
                <a:latin typeface="Times New Roman"/>
                <a:cs typeface="Times New Roman"/>
              </a:rPr>
              <a:t>(String </a:t>
            </a:r>
            <a:r>
              <a:rPr lang="en-US" sz="2400" dirty="0" err="1" smtClean="0">
                <a:latin typeface="Times New Roman"/>
                <a:cs typeface="Times New Roman"/>
              </a:rPr>
              <a:t>args</a:t>
            </a:r>
            <a:r>
              <a:rPr lang="en-US" sz="2400" dirty="0" smtClean="0">
                <a:latin typeface="Times New Roman"/>
                <a:cs typeface="Times New Roman"/>
              </a:rPr>
              <a:t>) is called to start execution of the program. In Arguments field of the Run Configuration window put a list of arguments, all on one line, separated by spaces, as follows –only first one is needed, others are optional</a:t>
            </a:r>
            <a:endParaRPr lang="en-US" sz="2400" dirty="0">
              <a:latin typeface="Times New Roman"/>
              <a:cs typeface="Times New Roman"/>
            </a:endParaRPr>
          </a:p>
          <a:p>
            <a:pPr marL="342900" indent="-342900">
              <a:spcBef>
                <a:spcPts val="600"/>
              </a:spcBef>
              <a:buFont typeface="Arial"/>
              <a:buChar char="•"/>
            </a:pPr>
            <a:r>
              <a:rPr lang="en-US" sz="2400" dirty="0" smtClean="0">
                <a:latin typeface="Times New Roman"/>
                <a:cs typeface="Times New Roman"/>
              </a:rPr>
              <a:t>The name of your subclass of class Naturalist</a:t>
            </a:r>
          </a:p>
          <a:p>
            <a:pPr marL="452438" indent="-452438">
              <a:spcBef>
                <a:spcPts val="600"/>
              </a:spcBef>
              <a:buFont typeface="Arial"/>
              <a:buChar char="•"/>
            </a:pPr>
            <a:r>
              <a:rPr lang="en-US" sz="2400" dirty="0" smtClean="0">
                <a:latin typeface="Times New Roman"/>
                <a:cs typeface="Times New Roman"/>
              </a:rPr>
              <a:t>--map=</a:t>
            </a:r>
            <a:r>
              <a:rPr lang="en-US" sz="2400" dirty="0" err="1" smtClean="0">
                <a:latin typeface="Times New Roman"/>
                <a:cs typeface="Times New Roman"/>
              </a:rPr>
              <a:t>mapfile.txt</a:t>
            </a:r>
            <a:r>
              <a:rPr lang="en-US" sz="2400" dirty="0" smtClean="0">
                <a:latin typeface="Times New Roman"/>
                <a:cs typeface="Times New Roman"/>
              </a:rPr>
              <a:t>  Use this to load a map file, which gives</a:t>
            </a:r>
            <a:br>
              <a:rPr lang="en-US" sz="2400" dirty="0" smtClean="0">
                <a:latin typeface="Times New Roman"/>
                <a:cs typeface="Times New Roman"/>
              </a:rPr>
            </a:br>
            <a:r>
              <a:rPr lang="en-US" sz="2400" dirty="0" smtClean="0">
                <a:latin typeface="Times New Roman"/>
                <a:cs typeface="Times New Roman"/>
              </a:rPr>
              <a:t>                                the format of the map. We may explain</a:t>
            </a:r>
            <a:br>
              <a:rPr lang="en-US" sz="2400" dirty="0" smtClean="0">
                <a:latin typeface="Times New Roman"/>
                <a:cs typeface="Times New Roman"/>
              </a:rPr>
            </a:br>
            <a:r>
              <a:rPr lang="en-US" sz="2400" dirty="0" smtClean="0">
                <a:latin typeface="Times New Roman"/>
                <a:cs typeface="Times New Roman"/>
              </a:rPr>
              <a:t>                                this later, but don’t count on it</a:t>
            </a:r>
          </a:p>
          <a:p>
            <a:pPr marL="452438" indent="-452438">
              <a:spcBef>
                <a:spcPts val="600"/>
              </a:spcBef>
              <a:buFont typeface="Arial"/>
              <a:buChar char="•"/>
            </a:pPr>
            <a:r>
              <a:rPr lang="en-US" sz="2400" dirty="0" smtClean="0">
                <a:latin typeface="Times New Roman"/>
                <a:cs typeface="Times New Roman"/>
              </a:rPr>
              <a:t>--headless                Run without a GUI</a:t>
            </a:r>
          </a:p>
          <a:p>
            <a:pPr marL="452438" indent="-452438">
              <a:spcBef>
                <a:spcPts val="600"/>
              </a:spcBef>
              <a:buFont typeface="Arial"/>
              <a:buChar char="•"/>
            </a:pPr>
            <a:r>
              <a:rPr lang="en-US" sz="2400" dirty="0" smtClean="0">
                <a:latin typeface="Times New Roman"/>
                <a:cs typeface="Times New Roman"/>
              </a:rPr>
              <a:t>--seed=N</a:t>
            </a:r>
            <a:r>
              <a:rPr lang="en-US" sz="2400" dirty="0">
                <a:latin typeface="Times New Roman"/>
                <a:cs typeface="Times New Roman"/>
              </a:rPr>
              <a:t> </a:t>
            </a:r>
            <a:r>
              <a:rPr lang="en-US" sz="2400" dirty="0" smtClean="0">
                <a:latin typeface="Times New Roman"/>
                <a:cs typeface="Times New Roman"/>
              </a:rPr>
              <a:t>                Use N as the seed for the random</a:t>
            </a:r>
            <a:br>
              <a:rPr lang="en-US" sz="2400" dirty="0" smtClean="0">
                <a:latin typeface="Times New Roman"/>
                <a:cs typeface="Times New Roman"/>
              </a:rPr>
            </a:br>
            <a:r>
              <a:rPr lang="en-US" sz="2400" dirty="0" smtClean="0">
                <a:latin typeface="Times New Roman"/>
                <a:cs typeface="Times New Roman"/>
              </a:rPr>
              <a:t>                                 number generator</a:t>
            </a:r>
          </a:p>
        </p:txBody>
      </p:sp>
      <p:sp>
        <p:nvSpPr>
          <p:cNvPr id="3" name="Slide Number Placeholder 2"/>
          <p:cNvSpPr>
            <a:spLocks noGrp="1"/>
          </p:cNvSpPr>
          <p:nvPr>
            <p:ph type="sldNum" sz="quarter" idx="12"/>
          </p:nvPr>
        </p:nvSpPr>
        <p:spPr/>
        <p:txBody>
          <a:bodyPr/>
          <a:lstStyle/>
          <a:p>
            <a:fld id="{203F6128-0B6D-D04D-9B0C-6784D5918A0B}" type="slidenum">
              <a:rPr lang="en-US" smtClean="0"/>
              <a:t>14</a:t>
            </a:fld>
            <a:endParaRPr lang="en-US"/>
          </a:p>
        </p:txBody>
      </p:sp>
    </p:spTree>
    <p:extLst>
      <p:ext uri="{BB962C8B-B14F-4D97-AF65-F5344CB8AC3E}">
        <p14:creationId xmlns:p14="http://schemas.microsoft.com/office/powerpoint/2010/main" val="336521788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107"/>
            <a:ext cx="7772400" cy="804024"/>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Naturalist on an island</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7531" y="2919853"/>
            <a:ext cx="4048090" cy="2613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685801" y="1496183"/>
            <a:ext cx="7649820" cy="1569660"/>
          </a:xfrm>
          <a:prstGeom prst="rect">
            <a:avLst/>
          </a:prstGeom>
          <a:noFill/>
        </p:spPr>
        <p:txBody>
          <a:bodyPr wrap="square" rtlCol="0">
            <a:spAutoFit/>
          </a:bodyPr>
          <a:lstStyle/>
          <a:p>
            <a:r>
              <a:rPr lang="en-US" sz="2400" dirty="0" smtClean="0">
                <a:latin typeface="Times New Roman"/>
                <a:cs typeface="Times New Roman"/>
              </a:rPr>
              <a:t>Island represented by a graph. The assignment is designed to exercise your knowledge about graphs, to expand your thinking abilities with respect to graphs, to do some designing of your own.</a:t>
            </a:r>
            <a:endParaRPr lang="en-US" sz="2400" dirty="0">
              <a:latin typeface="Times New Roman"/>
              <a:cs typeface="Times New Roman"/>
            </a:endParaRPr>
          </a:p>
        </p:txBody>
      </p:sp>
      <p:sp>
        <p:nvSpPr>
          <p:cNvPr id="4" name="TextBox 3"/>
          <p:cNvSpPr txBox="1"/>
          <p:nvPr/>
        </p:nvSpPr>
        <p:spPr>
          <a:xfrm>
            <a:off x="813149" y="3357830"/>
            <a:ext cx="3007246" cy="1938992"/>
          </a:xfrm>
          <a:prstGeom prst="rect">
            <a:avLst/>
          </a:prstGeom>
          <a:noFill/>
        </p:spPr>
        <p:txBody>
          <a:bodyPr wrap="square" rtlCol="0">
            <a:spAutoFit/>
          </a:bodyPr>
          <a:lstStyle/>
          <a:p>
            <a:r>
              <a:rPr lang="en-US" sz="2400" b="1" dirty="0" smtClean="0">
                <a:solidFill>
                  <a:srgbClr val="800000"/>
                </a:solidFill>
                <a:latin typeface="Times New Roman"/>
                <a:cs typeface="Times New Roman"/>
              </a:rPr>
              <a:t>Competition</a:t>
            </a:r>
            <a:r>
              <a:rPr lang="en-US" sz="2400" dirty="0" smtClean="0">
                <a:latin typeface="Times New Roman"/>
                <a:cs typeface="Times New Roman"/>
              </a:rPr>
              <a:t>:</a:t>
            </a:r>
          </a:p>
          <a:p>
            <a:pPr marL="342900" indent="-342900">
              <a:buFont typeface="Arial"/>
              <a:buChar char="•"/>
            </a:pPr>
            <a:r>
              <a:rPr lang="en-US" sz="2400" dirty="0" smtClean="0">
                <a:latin typeface="Times New Roman"/>
                <a:cs typeface="Times New Roman"/>
              </a:rPr>
              <a:t>Highest score</a:t>
            </a:r>
          </a:p>
          <a:p>
            <a:pPr marL="342900" indent="-342900">
              <a:buFont typeface="Arial"/>
              <a:buChar char="•"/>
            </a:pPr>
            <a:r>
              <a:rPr lang="en-US" sz="2400" dirty="0" smtClean="0">
                <a:latin typeface="Times New Roman"/>
                <a:cs typeface="Times New Roman"/>
              </a:rPr>
              <a:t>Fastest clock time</a:t>
            </a:r>
          </a:p>
          <a:p>
            <a:pPr marL="342900" indent="-342900">
              <a:buFont typeface="Arial"/>
              <a:buChar char="•"/>
            </a:pPr>
            <a:r>
              <a:rPr lang="en-US" sz="2400" dirty="0" smtClean="0">
                <a:latin typeface="Times New Roman"/>
                <a:cs typeface="Times New Roman"/>
              </a:rPr>
              <a:t>Most innovative strategy </a:t>
            </a:r>
            <a:endParaRPr lang="en-US" sz="2400" dirty="0">
              <a:latin typeface="Times New Roman"/>
              <a:cs typeface="Times New Roman"/>
            </a:endParaRPr>
          </a:p>
        </p:txBody>
      </p:sp>
      <p:sp>
        <p:nvSpPr>
          <p:cNvPr id="5" name="TextBox 4"/>
          <p:cNvSpPr txBox="1"/>
          <p:nvPr/>
        </p:nvSpPr>
        <p:spPr>
          <a:xfrm>
            <a:off x="948890" y="5693712"/>
            <a:ext cx="7342938" cy="830997"/>
          </a:xfrm>
          <a:prstGeom prst="rect">
            <a:avLst/>
          </a:prstGeom>
          <a:solidFill>
            <a:srgbClr val="FFEAEB"/>
          </a:solidFill>
        </p:spPr>
        <p:txBody>
          <a:bodyPr wrap="square" rtlCol="0">
            <a:spAutoFit/>
          </a:bodyPr>
          <a:lstStyle/>
          <a:p>
            <a:r>
              <a:rPr lang="en-US" sz="2400" dirty="0" smtClean="0"/>
              <a:t>Will require a lot of thought, pondering. Cannot be done at last minute. Start thinking about it now and work on it</a:t>
            </a:r>
            <a:endParaRPr lang="en-US" sz="2400" dirty="0"/>
          </a:p>
        </p:txBody>
      </p:sp>
      <p:sp>
        <p:nvSpPr>
          <p:cNvPr id="6" name="Slide Number Placeholder 5"/>
          <p:cNvSpPr>
            <a:spLocks noGrp="1"/>
          </p:cNvSpPr>
          <p:nvPr>
            <p:ph type="sldNum" sz="quarter" idx="12"/>
          </p:nvPr>
        </p:nvSpPr>
        <p:spPr/>
        <p:txBody>
          <a:bodyPr/>
          <a:lstStyle/>
          <a:p>
            <a:fld id="{203F6128-0B6D-D04D-9B0C-6784D5918A0B}" type="slidenum">
              <a:rPr lang="en-US" smtClean="0"/>
              <a:t>2</a:t>
            </a:fld>
            <a:endParaRPr lang="en-US"/>
          </a:p>
        </p:txBody>
      </p:sp>
    </p:spTree>
    <p:extLst>
      <p:ext uri="{BB962C8B-B14F-4D97-AF65-F5344CB8AC3E}">
        <p14:creationId xmlns:p14="http://schemas.microsoft.com/office/powerpoint/2010/main" val="30664751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 Naturalist’s first survey of the island</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831782" y="1138755"/>
            <a:ext cx="7503837" cy="1569660"/>
          </a:xfrm>
          <a:prstGeom prst="rect">
            <a:avLst/>
          </a:prstGeom>
          <a:noFill/>
          <a:ln>
            <a:solidFill>
              <a:srgbClr val="800000"/>
            </a:solidFill>
          </a:ln>
        </p:spPr>
        <p:txBody>
          <a:bodyPr wrap="square" rtlCol="0">
            <a:spAutoFit/>
          </a:bodyPr>
          <a:lstStyle/>
          <a:p>
            <a:pPr>
              <a:spcBef>
                <a:spcPts val="600"/>
              </a:spcBef>
            </a:pPr>
            <a:r>
              <a:rPr lang="en-US" sz="2400" dirty="0">
                <a:solidFill>
                  <a:srgbClr val="000000"/>
                </a:solidFill>
                <a:latin typeface="Times New Roman"/>
                <a:cs typeface="Times New Roman"/>
              </a:rPr>
              <a:t>I</a:t>
            </a:r>
            <a:r>
              <a:rPr lang="en-US" sz="2400" dirty="0" smtClean="0">
                <a:solidFill>
                  <a:srgbClr val="000000"/>
                </a:solidFill>
                <a:latin typeface="Times New Roman"/>
                <a:cs typeface="Times New Roman"/>
              </a:rPr>
              <a:t>t </a:t>
            </a:r>
            <a:r>
              <a:rPr lang="en-US" sz="2400" dirty="0" smtClean="0">
                <a:solidFill>
                  <a:srgbClr val="000000"/>
                </a:solidFill>
                <a:latin typeface="Times New Roman"/>
                <a:cs typeface="Times New Roman"/>
              </a:rPr>
              <a:t>makes sense to have the naturalist walk around the whole island, gathering information, taking notes. Then, when back at the </a:t>
            </a:r>
            <a:r>
              <a:rPr lang="en-US" sz="2400" dirty="0" smtClean="0">
                <a:solidFill>
                  <a:srgbClr val="000000"/>
                </a:solidFill>
                <a:latin typeface="Times New Roman"/>
                <a:cs typeface="Times New Roman"/>
              </a:rPr>
              <a:t>ship, </a:t>
            </a:r>
            <a:r>
              <a:rPr lang="en-US" sz="2400" dirty="0" smtClean="0">
                <a:solidFill>
                  <a:srgbClr val="000000"/>
                </a:solidFill>
                <a:latin typeface="Times New Roman"/>
                <a:cs typeface="Times New Roman"/>
              </a:rPr>
              <a:t>the naturalist can look at the notes and figure out an efficient way to gather animals.</a:t>
            </a:r>
          </a:p>
        </p:txBody>
      </p:sp>
      <p:sp>
        <p:nvSpPr>
          <p:cNvPr id="3" name="Slide Number Placeholder 2"/>
          <p:cNvSpPr>
            <a:spLocks noGrp="1"/>
          </p:cNvSpPr>
          <p:nvPr>
            <p:ph type="sldNum" sz="quarter" idx="12"/>
          </p:nvPr>
        </p:nvSpPr>
        <p:spPr/>
        <p:txBody>
          <a:bodyPr/>
          <a:lstStyle/>
          <a:p>
            <a:fld id="{203F6128-0B6D-D04D-9B0C-6784D5918A0B}" type="slidenum">
              <a:rPr lang="en-US" smtClean="0"/>
              <a:t>3</a:t>
            </a:fld>
            <a:endParaRPr lang="en-US"/>
          </a:p>
        </p:txBody>
      </p:sp>
      <p:sp>
        <p:nvSpPr>
          <p:cNvPr id="6" name="TextBox 5"/>
          <p:cNvSpPr txBox="1"/>
          <p:nvPr/>
        </p:nvSpPr>
        <p:spPr>
          <a:xfrm>
            <a:off x="1833217" y="3136373"/>
            <a:ext cx="586256" cy="369332"/>
          </a:xfrm>
          <a:prstGeom prst="rect">
            <a:avLst/>
          </a:prstGeom>
          <a:noFill/>
          <a:ln>
            <a:solidFill>
              <a:srgbClr val="800000"/>
            </a:solidFill>
          </a:ln>
        </p:spPr>
        <p:txBody>
          <a:bodyPr wrap="none" rtlCol="0">
            <a:spAutoFit/>
          </a:bodyPr>
          <a:lstStyle/>
          <a:p>
            <a:r>
              <a:rPr lang="en-US" dirty="0" smtClean="0"/>
              <a:t>Ship</a:t>
            </a:r>
            <a:endParaRPr lang="en-US" dirty="0"/>
          </a:p>
        </p:txBody>
      </p:sp>
      <p:sp>
        <p:nvSpPr>
          <p:cNvPr id="7" name="TextBox 6"/>
          <p:cNvSpPr txBox="1"/>
          <p:nvPr/>
        </p:nvSpPr>
        <p:spPr>
          <a:xfrm>
            <a:off x="4315687" y="3136373"/>
            <a:ext cx="817426" cy="369332"/>
          </a:xfrm>
          <a:prstGeom prst="rect">
            <a:avLst/>
          </a:prstGeom>
          <a:noFill/>
          <a:ln>
            <a:solidFill>
              <a:srgbClr val="800000"/>
            </a:solidFill>
          </a:ln>
        </p:spPr>
        <p:txBody>
          <a:bodyPr wrap="none" rtlCol="0">
            <a:spAutoFit/>
          </a:bodyPr>
          <a:lstStyle/>
          <a:p>
            <a:r>
              <a:rPr lang="en-US" dirty="0" smtClean="0"/>
              <a:t>animal</a:t>
            </a:r>
            <a:endParaRPr lang="en-US" dirty="0"/>
          </a:p>
        </p:txBody>
      </p:sp>
      <p:sp>
        <p:nvSpPr>
          <p:cNvPr id="8" name="TextBox 7"/>
          <p:cNvSpPr txBox="1"/>
          <p:nvPr/>
        </p:nvSpPr>
        <p:spPr>
          <a:xfrm>
            <a:off x="3156225" y="3123121"/>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9" name="TextBox 8"/>
          <p:cNvSpPr txBox="1"/>
          <p:nvPr/>
        </p:nvSpPr>
        <p:spPr>
          <a:xfrm>
            <a:off x="1854046" y="3938129"/>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10" name="TextBox 9"/>
          <p:cNvSpPr txBox="1"/>
          <p:nvPr/>
        </p:nvSpPr>
        <p:spPr>
          <a:xfrm>
            <a:off x="3178311" y="3938129"/>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11" name="TextBox 10"/>
          <p:cNvSpPr txBox="1"/>
          <p:nvPr/>
        </p:nvSpPr>
        <p:spPr>
          <a:xfrm>
            <a:off x="4492373" y="3938129"/>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12" name="TextBox 11"/>
          <p:cNvSpPr txBox="1"/>
          <p:nvPr/>
        </p:nvSpPr>
        <p:spPr>
          <a:xfrm>
            <a:off x="5815489" y="3927084"/>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13" name="TextBox 12"/>
          <p:cNvSpPr txBox="1"/>
          <p:nvPr/>
        </p:nvSpPr>
        <p:spPr>
          <a:xfrm>
            <a:off x="7142912" y="3922664"/>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14" name="TextBox 13"/>
          <p:cNvSpPr txBox="1"/>
          <p:nvPr/>
        </p:nvSpPr>
        <p:spPr>
          <a:xfrm>
            <a:off x="5797818" y="3156250"/>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sp>
        <p:nvSpPr>
          <p:cNvPr id="15" name="TextBox 14"/>
          <p:cNvSpPr txBox="1"/>
          <p:nvPr/>
        </p:nvSpPr>
        <p:spPr>
          <a:xfrm>
            <a:off x="7142912" y="3162875"/>
            <a:ext cx="565427" cy="369332"/>
          </a:xfrm>
          <a:prstGeom prst="rect">
            <a:avLst/>
          </a:prstGeom>
          <a:noFill/>
          <a:ln>
            <a:solidFill>
              <a:srgbClr val="800000"/>
            </a:solidFill>
          </a:ln>
        </p:spPr>
        <p:txBody>
          <a:bodyPr wrap="square" rtlCol="0">
            <a:spAutoFit/>
          </a:bodyPr>
          <a:lstStyle/>
          <a:p>
            <a:r>
              <a:rPr lang="en-US" dirty="0"/>
              <a:t> </a:t>
            </a:r>
            <a:r>
              <a:rPr lang="en-US" dirty="0" smtClean="0"/>
              <a:t>     </a:t>
            </a:r>
            <a:endParaRPr lang="en-US" dirty="0"/>
          </a:p>
        </p:txBody>
      </p:sp>
      <p:cxnSp>
        <p:nvCxnSpPr>
          <p:cNvPr id="17" name="Straight Connector 16"/>
          <p:cNvCxnSpPr>
            <a:stCxn id="6" idx="2"/>
            <a:endCxn id="9" idx="0"/>
          </p:cNvCxnSpPr>
          <p:nvPr/>
        </p:nvCxnSpPr>
        <p:spPr>
          <a:xfrm>
            <a:off x="2126345" y="3505705"/>
            <a:ext cx="10415" cy="432424"/>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a:stCxn id="10" idx="1"/>
            <a:endCxn id="9" idx="3"/>
          </p:cNvCxnSpPr>
          <p:nvPr/>
        </p:nvCxnSpPr>
        <p:spPr>
          <a:xfrm flipH="1">
            <a:off x="2419473" y="4122795"/>
            <a:ext cx="758838" cy="0"/>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3743738" y="4146226"/>
            <a:ext cx="758838" cy="0"/>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057800" y="4146226"/>
            <a:ext cx="758838" cy="0"/>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6380916" y="4146226"/>
            <a:ext cx="758838" cy="0"/>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a:stCxn id="15" idx="1"/>
            <a:endCxn id="14" idx="3"/>
          </p:cNvCxnSpPr>
          <p:nvPr/>
        </p:nvCxnSpPr>
        <p:spPr>
          <a:xfrm flipH="1" flipV="1">
            <a:off x="6363245" y="3340916"/>
            <a:ext cx="779667" cy="6625"/>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a:stCxn id="14" idx="1"/>
          </p:cNvCxnSpPr>
          <p:nvPr/>
        </p:nvCxnSpPr>
        <p:spPr>
          <a:xfrm flipH="1">
            <a:off x="5133113" y="3340916"/>
            <a:ext cx="664705" cy="7971"/>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a:stCxn id="13" idx="0"/>
            <a:endCxn id="15" idx="2"/>
          </p:cNvCxnSpPr>
          <p:nvPr/>
        </p:nvCxnSpPr>
        <p:spPr>
          <a:xfrm flipV="1">
            <a:off x="7425626" y="3532207"/>
            <a:ext cx="0" cy="390457"/>
          </a:xfrm>
          <a:prstGeom prst="line">
            <a:avLst/>
          </a:prstGeom>
          <a:ln w="47625">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a:stCxn id="8" idx="1"/>
          </p:cNvCxnSpPr>
          <p:nvPr/>
        </p:nvCxnSpPr>
        <p:spPr>
          <a:xfrm flipH="1">
            <a:off x="2419474" y="3307787"/>
            <a:ext cx="736751" cy="33129"/>
          </a:xfrm>
          <a:prstGeom prst="line">
            <a:avLst/>
          </a:prstGeom>
          <a:ln w="222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a:stCxn id="7" idx="1"/>
            <a:endCxn id="8" idx="3"/>
          </p:cNvCxnSpPr>
          <p:nvPr/>
        </p:nvCxnSpPr>
        <p:spPr>
          <a:xfrm flipH="1" flipV="1">
            <a:off x="3721652" y="3307787"/>
            <a:ext cx="594035" cy="13252"/>
          </a:xfrm>
          <a:prstGeom prst="line">
            <a:avLst/>
          </a:prstGeom>
          <a:ln w="22225">
            <a:solidFill>
              <a:schemeClr val="tx1"/>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060174" y="4602023"/>
            <a:ext cx="7123043" cy="1831271"/>
          </a:xfrm>
          <a:prstGeom prst="rect">
            <a:avLst/>
          </a:prstGeom>
          <a:noFill/>
        </p:spPr>
        <p:txBody>
          <a:bodyPr wrap="square" rtlCol="0">
            <a:spAutoFit/>
          </a:bodyPr>
          <a:lstStyle/>
          <a:p>
            <a:r>
              <a:rPr lang="en-US" dirty="0" smtClean="0">
                <a:solidFill>
                  <a:srgbClr val="FF0000"/>
                </a:solidFill>
              </a:rPr>
              <a:t>Suppose, on the first trip around the island, the navigator takes the red path, finds the animal, and backtracks to take the animal to the ship, using again the red path</a:t>
            </a:r>
            <a:r>
              <a:rPr lang="en-US" dirty="0" smtClean="0"/>
              <a:t>. That is not efficient, costing 8 moves of the animal instead of 2, along the black path.</a:t>
            </a:r>
          </a:p>
          <a:p>
            <a:pPr>
              <a:spcBef>
                <a:spcPts val="600"/>
              </a:spcBef>
            </a:pPr>
            <a:r>
              <a:rPr lang="en-US" dirty="0" smtClean="0"/>
              <a:t>On the first trip around the island, the navigator will not know that that animal exists until visiting that node.</a:t>
            </a:r>
            <a:endParaRPr lang="en-US" dirty="0"/>
          </a:p>
        </p:txBody>
      </p:sp>
    </p:spTree>
    <p:extLst>
      <p:ext uri="{BB962C8B-B14F-4D97-AF65-F5344CB8AC3E}">
        <p14:creationId xmlns:p14="http://schemas.microsoft.com/office/powerpoint/2010/main" val="1812726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10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Naturalist on an island</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7531" y="2919853"/>
            <a:ext cx="4048090" cy="2613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685801" y="1496183"/>
            <a:ext cx="7649820" cy="1200328"/>
          </a:xfrm>
          <a:prstGeom prst="rect">
            <a:avLst/>
          </a:prstGeom>
          <a:noFill/>
        </p:spPr>
        <p:txBody>
          <a:bodyPr wrap="square" rtlCol="0">
            <a:spAutoFit/>
          </a:bodyPr>
          <a:lstStyle/>
          <a:p>
            <a:r>
              <a:rPr lang="en-US" sz="2400" dirty="0" smtClean="0">
                <a:latin typeface="Times New Roman"/>
                <a:cs typeface="Times New Roman"/>
              </a:rPr>
              <a:t>We give only .class files (except one </a:t>
            </a:r>
            <a:r>
              <a:rPr lang="en-US" sz="2400" dirty="0">
                <a:latin typeface="Times New Roman"/>
                <a:cs typeface="Times New Roman"/>
              </a:rPr>
              <a:t>J</a:t>
            </a:r>
            <a:r>
              <a:rPr lang="en-US" sz="2400" dirty="0" smtClean="0">
                <a:latin typeface="Times New Roman"/>
                <a:cs typeface="Times New Roman"/>
              </a:rPr>
              <a:t>ava source file) and the API specifications of the .class files. You don’t look at our code; you program based on the specifications.</a:t>
            </a:r>
            <a:endParaRPr lang="en-US" sz="2400" dirty="0">
              <a:latin typeface="Times New Roman"/>
              <a:cs typeface="Times New Roman"/>
            </a:endParaRPr>
          </a:p>
        </p:txBody>
      </p:sp>
      <p:sp>
        <p:nvSpPr>
          <p:cNvPr id="4" name="TextBox 3"/>
          <p:cNvSpPr txBox="1"/>
          <p:nvPr/>
        </p:nvSpPr>
        <p:spPr>
          <a:xfrm>
            <a:off x="685801" y="2919854"/>
            <a:ext cx="3007246" cy="1938992"/>
          </a:xfrm>
          <a:prstGeom prst="rect">
            <a:avLst/>
          </a:prstGeom>
          <a:noFill/>
        </p:spPr>
        <p:txBody>
          <a:bodyPr wrap="square" rtlCol="0">
            <a:spAutoFit/>
          </a:bodyPr>
          <a:lstStyle/>
          <a:p>
            <a:r>
              <a:rPr lang="en-US" sz="2400" dirty="0" smtClean="0">
                <a:latin typeface="Times New Roman"/>
                <a:cs typeface="Times New Roman"/>
              </a:rPr>
              <a:t>The next slides introduce you to the classes you use and talk about various issues</a:t>
            </a:r>
            <a:endParaRPr lang="en-US" sz="2400" dirty="0">
              <a:latin typeface="Times New Roman"/>
              <a:cs typeface="Times New Roman"/>
            </a:endParaRPr>
          </a:p>
        </p:txBody>
      </p:sp>
      <p:sp>
        <p:nvSpPr>
          <p:cNvPr id="5" name="TextBox 4"/>
          <p:cNvSpPr txBox="1"/>
          <p:nvPr/>
        </p:nvSpPr>
        <p:spPr>
          <a:xfrm>
            <a:off x="948890" y="5693712"/>
            <a:ext cx="7342938" cy="830997"/>
          </a:xfrm>
          <a:prstGeom prst="rect">
            <a:avLst/>
          </a:prstGeom>
          <a:solidFill>
            <a:srgbClr val="FFEAEB"/>
          </a:solidFill>
        </p:spPr>
        <p:txBody>
          <a:bodyPr wrap="square" rtlCol="0">
            <a:spAutoFit/>
          </a:bodyPr>
          <a:lstStyle/>
          <a:p>
            <a:r>
              <a:rPr lang="en-US" sz="2400" dirty="0" smtClean="0"/>
              <a:t>Will require a lot of thought, pondering. Cannot be done at last minute. Start thinking about it now and work on it</a:t>
            </a:r>
            <a:endParaRPr lang="en-US" sz="2400" dirty="0"/>
          </a:p>
        </p:txBody>
      </p:sp>
      <p:sp>
        <p:nvSpPr>
          <p:cNvPr id="6" name="Slide Number Placeholder 5"/>
          <p:cNvSpPr>
            <a:spLocks noGrp="1"/>
          </p:cNvSpPr>
          <p:nvPr>
            <p:ph type="sldNum" sz="quarter" idx="12"/>
          </p:nvPr>
        </p:nvSpPr>
        <p:spPr/>
        <p:txBody>
          <a:bodyPr/>
          <a:lstStyle/>
          <a:p>
            <a:fld id="{203F6128-0B6D-D04D-9B0C-6784D5918A0B}" type="slidenum">
              <a:rPr lang="en-US" smtClean="0"/>
              <a:t>4</a:t>
            </a:fld>
            <a:endParaRPr lang="en-US"/>
          </a:p>
        </p:txBody>
      </p:sp>
    </p:spTree>
    <p:extLst>
      <p:ext uri="{BB962C8B-B14F-4D97-AF65-F5344CB8AC3E}">
        <p14:creationId xmlns:p14="http://schemas.microsoft.com/office/powerpoint/2010/main" val="391707464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9316"/>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Naturalist on an island</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685800" y="1116602"/>
            <a:ext cx="7649820" cy="1200328"/>
          </a:xfrm>
          <a:prstGeom prst="rect">
            <a:avLst/>
          </a:prstGeom>
          <a:noFill/>
        </p:spPr>
        <p:txBody>
          <a:bodyPr wrap="square" rtlCol="0">
            <a:spAutoFit/>
          </a:bodyPr>
          <a:lstStyle/>
          <a:p>
            <a:r>
              <a:rPr lang="en-US" sz="2400" dirty="0" smtClean="0">
                <a:latin typeface="Times New Roman"/>
                <a:cs typeface="Times New Roman"/>
              </a:rPr>
              <a:t>We give only .class files (except one </a:t>
            </a:r>
            <a:r>
              <a:rPr lang="en-US" sz="2400" dirty="0">
                <a:latin typeface="Times New Roman"/>
                <a:cs typeface="Times New Roman"/>
              </a:rPr>
              <a:t>J</a:t>
            </a:r>
            <a:r>
              <a:rPr lang="en-US" sz="2400" dirty="0" smtClean="0">
                <a:latin typeface="Times New Roman"/>
                <a:cs typeface="Times New Roman"/>
              </a:rPr>
              <a:t>ava source file) and the API specifications of the .class files. You don’t look at our code; you program based on the specifications.</a:t>
            </a:r>
            <a:endParaRPr lang="en-US" sz="2400" dirty="0">
              <a:latin typeface="Times New Roman"/>
              <a:cs typeface="Times New Roman"/>
            </a:endParaRPr>
          </a:p>
        </p:txBody>
      </p:sp>
      <p:sp>
        <p:nvSpPr>
          <p:cNvPr id="4" name="TextBox 3"/>
          <p:cNvSpPr txBox="1"/>
          <p:nvPr/>
        </p:nvSpPr>
        <p:spPr>
          <a:xfrm>
            <a:off x="619424" y="2817659"/>
            <a:ext cx="2087873" cy="1938992"/>
          </a:xfrm>
          <a:prstGeom prst="rect">
            <a:avLst/>
          </a:prstGeom>
          <a:solidFill>
            <a:srgbClr val="FFEAEB"/>
          </a:solidFill>
        </p:spPr>
        <p:txBody>
          <a:bodyPr wrap="square" rtlCol="0">
            <a:spAutoFit/>
          </a:bodyPr>
          <a:lstStyle/>
          <a:p>
            <a:r>
              <a:rPr lang="en-US" sz="2400" dirty="0">
                <a:latin typeface="Times New Roman"/>
                <a:cs typeface="Times New Roman"/>
              </a:rPr>
              <a:t>N</a:t>
            </a:r>
            <a:r>
              <a:rPr lang="en-US" sz="2400" dirty="0" smtClean="0">
                <a:latin typeface="Times New Roman"/>
                <a:cs typeface="Times New Roman"/>
              </a:rPr>
              <a:t>ext slides introduce you to classes and talk about various issues</a:t>
            </a:r>
            <a:endParaRPr lang="en-US" sz="2400" dirty="0">
              <a:latin typeface="Times New Roman"/>
              <a:cs typeface="Times New Roman"/>
            </a:endParaRPr>
          </a:p>
        </p:txBody>
      </p:sp>
      <p:pic>
        <p:nvPicPr>
          <p:cNvPr id="6" name="Picture 5" descr="apiwindow.tif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7297" y="2316930"/>
            <a:ext cx="5511537" cy="4384607"/>
          </a:xfrm>
          <a:prstGeom prst="rect">
            <a:avLst/>
          </a:prstGeom>
        </p:spPr>
      </p:pic>
      <p:sp>
        <p:nvSpPr>
          <p:cNvPr id="5" name="Slide Number Placeholder 4"/>
          <p:cNvSpPr>
            <a:spLocks noGrp="1"/>
          </p:cNvSpPr>
          <p:nvPr>
            <p:ph type="sldNum" sz="quarter" idx="12"/>
          </p:nvPr>
        </p:nvSpPr>
        <p:spPr/>
        <p:txBody>
          <a:bodyPr/>
          <a:lstStyle/>
          <a:p>
            <a:fld id="{203F6128-0B6D-D04D-9B0C-6784D5918A0B}" type="slidenum">
              <a:rPr lang="en-US" smtClean="0"/>
              <a:t>5</a:t>
            </a:fld>
            <a:endParaRPr lang="en-US"/>
          </a:p>
        </p:txBody>
      </p:sp>
    </p:spTree>
    <p:extLst>
      <p:ext uri="{BB962C8B-B14F-4D97-AF65-F5344CB8AC3E}">
        <p14:creationId xmlns:p14="http://schemas.microsoft.com/office/powerpoint/2010/main" val="35772572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9316"/>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Write a subclass of Class Naturalist</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685800" y="941411"/>
            <a:ext cx="7772400" cy="830997"/>
          </a:xfrm>
          <a:prstGeom prst="rect">
            <a:avLst/>
          </a:prstGeom>
          <a:noFill/>
        </p:spPr>
        <p:txBody>
          <a:bodyPr wrap="square" rtlCol="0">
            <a:spAutoFit/>
          </a:bodyPr>
          <a:lstStyle/>
          <a:p>
            <a:r>
              <a:rPr lang="en-US" sz="2400" dirty="0" smtClean="0">
                <a:latin typeface="Times New Roman"/>
                <a:cs typeface="Times New Roman"/>
              </a:rPr>
              <a:t>You write one Java file, a </a:t>
            </a:r>
            <a:r>
              <a:rPr lang="en-US" sz="2400" dirty="0" smtClean="0">
                <a:solidFill>
                  <a:srgbClr val="FF0000"/>
                </a:solidFill>
                <a:latin typeface="Times New Roman"/>
                <a:cs typeface="Times New Roman"/>
              </a:rPr>
              <a:t>subclass</a:t>
            </a:r>
            <a:r>
              <a:rPr lang="en-US" sz="2400" dirty="0" smtClean="0">
                <a:latin typeface="Times New Roman"/>
                <a:cs typeface="Times New Roman"/>
              </a:rPr>
              <a:t> of </a:t>
            </a:r>
            <a:r>
              <a:rPr lang="en-US" sz="2400" dirty="0" smtClean="0">
                <a:latin typeface="Times New Roman"/>
                <a:cs typeface="Times New Roman"/>
              </a:rPr>
              <a:t>abstract class </a:t>
            </a:r>
            <a:r>
              <a:rPr lang="en-US" sz="2400" dirty="0" smtClean="0">
                <a:latin typeface="Times New Roman"/>
                <a:cs typeface="Times New Roman"/>
              </a:rPr>
              <a:t>Naturalist. You choose the name of the subclass.</a:t>
            </a:r>
            <a:endParaRPr lang="en-US" sz="2400" dirty="0">
              <a:latin typeface="Times New Roman"/>
              <a:cs typeface="Times New Roman"/>
            </a:endParaRPr>
          </a:p>
        </p:txBody>
      </p:sp>
      <p:sp>
        <p:nvSpPr>
          <p:cNvPr id="4" name="TextBox 3"/>
          <p:cNvSpPr txBox="1"/>
          <p:nvPr/>
        </p:nvSpPr>
        <p:spPr>
          <a:xfrm>
            <a:off x="831782" y="1897911"/>
            <a:ext cx="7503837" cy="2831544"/>
          </a:xfrm>
          <a:prstGeom prst="rect">
            <a:avLst/>
          </a:prstGeom>
          <a:noFill/>
          <a:ln>
            <a:solidFill>
              <a:srgbClr val="800000"/>
            </a:solidFill>
          </a:ln>
        </p:spPr>
        <p:txBody>
          <a:bodyPr wrap="square" rtlCol="0">
            <a:spAutoFit/>
          </a:bodyPr>
          <a:lstStyle/>
          <a:p>
            <a:r>
              <a:rPr lang="en-US" sz="2400" b="1" dirty="0" smtClean="0">
                <a:solidFill>
                  <a:srgbClr val="800000"/>
                </a:solidFill>
                <a:latin typeface="Times New Roman"/>
                <a:cs typeface="Times New Roman"/>
              </a:rPr>
              <a:t>Override method run()</a:t>
            </a:r>
            <a:endParaRPr lang="en-US" sz="2400" dirty="0">
              <a:latin typeface="Times New Roman"/>
              <a:cs typeface="Times New Roman"/>
            </a:endParaRPr>
          </a:p>
          <a:p>
            <a:pPr>
              <a:spcBef>
                <a:spcPts val="600"/>
              </a:spcBef>
            </a:pPr>
            <a:r>
              <a:rPr lang="en-US" sz="2400" dirty="0" smtClean="0">
                <a:latin typeface="Times New Roman"/>
                <a:cs typeface="Times New Roman"/>
              </a:rPr>
              <a:t>Calling </a:t>
            </a:r>
            <a:r>
              <a:rPr lang="en-US" sz="2400" dirty="0" err="1" smtClean="0">
                <a:solidFill>
                  <a:srgbClr val="800000"/>
                </a:solidFill>
                <a:latin typeface="Times New Roman"/>
                <a:cs typeface="Times New Roman"/>
              </a:rPr>
              <a:t>Simulator.main</a:t>
            </a:r>
            <a:r>
              <a:rPr lang="en-US" sz="2400" dirty="0" smtClean="0">
                <a:solidFill>
                  <a:srgbClr val="800000"/>
                </a:solidFill>
                <a:latin typeface="Times New Roman"/>
                <a:cs typeface="Times New Roman"/>
              </a:rPr>
              <a:t>(String[] </a:t>
            </a:r>
            <a:r>
              <a:rPr lang="en-US" sz="2400" dirty="0" err="1" smtClean="0">
                <a:solidFill>
                  <a:srgbClr val="800000"/>
                </a:solidFill>
                <a:latin typeface="Times New Roman"/>
                <a:cs typeface="Times New Roman"/>
              </a:rPr>
              <a:t>args</a:t>
            </a:r>
            <a:r>
              <a:rPr lang="en-US" sz="2400" dirty="0" smtClean="0">
                <a:latin typeface="Times New Roman"/>
                <a:cs typeface="Times New Roman"/>
              </a:rPr>
              <a:t>) runs the program. It sets up the island and everything and then calls this method run(). </a:t>
            </a:r>
          </a:p>
          <a:p>
            <a:pPr>
              <a:spcBef>
                <a:spcPts val="600"/>
              </a:spcBef>
            </a:pPr>
            <a:r>
              <a:rPr lang="en-US" sz="2400" dirty="0" smtClean="0">
                <a:latin typeface="Times New Roman"/>
                <a:cs typeface="Times New Roman"/>
              </a:rPr>
              <a:t>When run() starts, the “current location” of the naturalist is the ship, and your method run() will move the navigator around, taking notes, collecting animals.</a:t>
            </a:r>
          </a:p>
        </p:txBody>
      </p:sp>
      <p:sp>
        <p:nvSpPr>
          <p:cNvPr id="5" name="TextBox 4"/>
          <p:cNvSpPr txBox="1"/>
          <p:nvPr/>
        </p:nvSpPr>
        <p:spPr>
          <a:xfrm>
            <a:off x="875897" y="5299530"/>
            <a:ext cx="7459722" cy="830997"/>
          </a:xfrm>
          <a:prstGeom prst="rect">
            <a:avLst/>
          </a:prstGeom>
          <a:noFill/>
          <a:ln>
            <a:solidFill>
              <a:srgbClr val="800000"/>
            </a:solidFill>
          </a:ln>
        </p:spPr>
        <p:txBody>
          <a:bodyPr wrap="square" rtlCol="0">
            <a:spAutoFit/>
          </a:bodyPr>
          <a:lstStyle/>
          <a:p>
            <a:r>
              <a:rPr lang="en-US" sz="2400" dirty="0" smtClean="0"/>
              <a:t>Class Node contains information about a node of the graph. We talk about it later.</a:t>
            </a:r>
            <a:endParaRPr lang="en-US" sz="2400" dirty="0"/>
          </a:p>
        </p:txBody>
      </p:sp>
      <p:sp>
        <p:nvSpPr>
          <p:cNvPr id="6" name="Slide Number Placeholder 5"/>
          <p:cNvSpPr>
            <a:spLocks noGrp="1"/>
          </p:cNvSpPr>
          <p:nvPr>
            <p:ph type="sldNum" sz="quarter" idx="12"/>
          </p:nvPr>
        </p:nvSpPr>
        <p:spPr/>
        <p:txBody>
          <a:bodyPr/>
          <a:lstStyle/>
          <a:p>
            <a:fld id="{203F6128-0B6D-D04D-9B0C-6784D5918A0B}" type="slidenum">
              <a:rPr lang="en-US" smtClean="0"/>
              <a:t>6</a:t>
            </a:fld>
            <a:endParaRPr lang="en-US"/>
          </a:p>
        </p:txBody>
      </p:sp>
    </p:spTree>
    <p:extLst>
      <p:ext uri="{BB962C8B-B14F-4D97-AF65-F5344CB8AC3E}">
        <p14:creationId xmlns:p14="http://schemas.microsoft.com/office/powerpoint/2010/main" val="26742142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Major methods in Naturalist for traversing graph</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1941572" y="5645449"/>
            <a:ext cx="4875828" cy="830997"/>
          </a:xfrm>
          <a:prstGeom prst="rect">
            <a:avLst/>
          </a:prstGeom>
          <a:solidFill>
            <a:srgbClr val="FFEAEB"/>
          </a:solidFill>
        </p:spPr>
        <p:txBody>
          <a:bodyPr wrap="square" rtlCol="0">
            <a:spAutoFit/>
          </a:bodyPr>
          <a:lstStyle/>
          <a:p>
            <a:pPr algn="ctr"/>
            <a:r>
              <a:rPr lang="en-US" sz="2400" dirty="0" smtClean="0">
                <a:latin typeface="Times New Roman"/>
                <a:cs typeface="Times New Roman"/>
              </a:rPr>
              <a:t>Naturalist, when visiting a node for first time, sees only local information!</a:t>
            </a:r>
            <a:endParaRPr lang="en-US" sz="2400" dirty="0">
              <a:latin typeface="Times New Roman"/>
              <a:cs typeface="Times New Roman"/>
            </a:endParaRPr>
          </a:p>
        </p:txBody>
      </p:sp>
      <p:sp>
        <p:nvSpPr>
          <p:cNvPr id="4" name="TextBox 3"/>
          <p:cNvSpPr txBox="1"/>
          <p:nvPr/>
        </p:nvSpPr>
        <p:spPr>
          <a:xfrm>
            <a:off x="831782" y="1138755"/>
            <a:ext cx="7503837" cy="2831544"/>
          </a:xfrm>
          <a:prstGeom prst="rect">
            <a:avLst/>
          </a:prstGeom>
          <a:noFill/>
          <a:ln>
            <a:solidFill>
              <a:srgbClr val="800000"/>
            </a:solidFill>
          </a:ln>
        </p:spPr>
        <p:txBody>
          <a:bodyPr wrap="square" rtlCol="0">
            <a:spAutoFit/>
          </a:bodyPr>
          <a:lstStyle/>
          <a:p>
            <a:pPr marL="342900" indent="-342900">
              <a:spcBef>
                <a:spcPts val="600"/>
              </a:spcBef>
              <a:buFont typeface="Arial"/>
              <a:buChar char="•"/>
            </a:pPr>
            <a:r>
              <a:rPr lang="en-US" sz="2400" dirty="0" err="1" smtClean="0">
                <a:solidFill>
                  <a:srgbClr val="800000"/>
                </a:solidFill>
                <a:latin typeface="Times New Roman"/>
                <a:cs typeface="Times New Roman"/>
              </a:rPr>
              <a:t>getLocation</a:t>
            </a:r>
            <a:r>
              <a:rPr lang="en-US" sz="2400" dirty="0" smtClean="0">
                <a:solidFill>
                  <a:srgbClr val="800000"/>
                </a:solidFill>
                <a:latin typeface="Times New Roman"/>
                <a:cs typeface="Times New Roman"/>
              </a:rPr>
              <a:t>()</a:t>
            </a:r>
            <a:r>
              <a:rPr lang="en-US" sz="2400" dirty="0" smtClean="0">
                <a:solidFill>
                  <a:srgbClr val="000000"/>
                </a:solidFill>
                <a:latin typeface="Times New Roman"/>
                <a:cs typeface="Times New Roman"/>
              </a:rPr>
              <a:t>: Return the Node that describes the current </a:t>
            </a:r>
            <a:r>
              <a:rPr lang="en-US" sz="2400" dirty="0" smtClean="0">
                <a:solidFill>
                  <a:srgbClr val="000000"/>
                </a:solidFill>
                <a:latin typeface="Times New Roman"/>
                <a:cs typeface="Times New Roman"/>
              </a:rPr>
              <a:t>location (where the naturalist is) </a:t>
            </a:r>
            <a:endParaRPr lang="en-US" sz="2400" dirty="0" smtClean="0">
              <a:solidFill>
                <a:srgbClr val="000000"/>
              </a:solidFill>
              <a:latin typeface="Times New Roman"/>
              <a:cs typeface="Times New Roman"/>
            </a:endParaRPr>
          </a:p>
          <a:p>
            <a:pPr marL="342900" indent="-342900">
              <a:spcBef>
                <a:spcPts val="600"/>
              </a:spcBef>
              <a:buFont typeface="Arial"/>
              <a:buChar char="•"/>
            </a:pPr>
            <a:r>
              <a:rPr lang="en-US" sz="2400" dirty="0" err="1" smtClean="0">
                <a:solidFill>
                  <a:srgbClr val="800000"/>
                </a:solidFill>
                <a:latin typeface="Times New Roman"/>
                <a:cs typeface="Times New Roman"/>
              </a:rPr>
              <a:t>getExits</a:t>
            </a:r>
            <a:r>
              <a:rPr lang="en-US" sz="2400" dirty="0" smtClean="0">
                <a:solidFill>
                  <a:srgbClr val="800000"/>
                </a:solidFill>
                <a:latin typeface="Times New Roman"/>
                <a:cs typeface="Times New Roman"/>
              </a:rPr>
              <a:t>()</a:t>
            </a:r>
            <a:r>
              <a:rPr lang="en-US" sz="2400" dirty="0" smtClean="0">
                <a:solidFill>
                  <a:srgbClr val="000000"/>
                </a:solidFill>
                <a:latin typeface="Times New Roman"/>
                <a:cs typeface="Times New Roman"/>
              </a:rPr>
              <a:t>: Return an array of nodes the naturalist can move to from the current location</a:t>
            </a:r>
          </a:p>
          <a:p>
            <a:pPr marL="342900" indent="-342900">
              <a:spcBef>
                <a:spcPts val="600"/>
              </a:spcBef>
              <a:buFont typeface="Arial"/>
              <a:buChar char="•"/>
            </a:pPr>
            <a:r>
              <a:rPr lang="en-US" sz="2400" dirty="0" err="1" smtClean="0">
                <a:solidFill>
                  <a:srgbClr val="800000"/>
                </a:solidFill>
                <a:latin typeface="Times New Roman"/>
                <a:cs typeface="Times New Roman"/>
              </a:rPr>
              <a:t>moveTo</a:t>
            </a:r>
            <a:r>
              <a:rPr lang="en-US" sz="2400" dirty="0" smtClean="0">
                <a:solidFill>
                  <a:srgbClr val="800000"/>
                </a:solidFill>
                <a:latin typeface="Times New Roman"/>
                <a:cs typeface="Times New Roman"/>
              </a:rPr>
              <a:t>(Node d)</a:t>
            </a:r>
            <a:r>
              <a:rPr lang="en-US" sz="2400" dirty="0" smtClean="0">
                <a:solidFill>
                  <a:srgbClr val="000000"/>
                </a:solidFill>
                <a:latin typeface="Times New Roman"/>
                <a:cs typeface="Times New Roman"/>
              </a:rPr>
              <a:t>: Move the current location to </a:t>
            </a:r>
            <a:r>
              <a:rPr lang="en-US" sz="2400" dirty="0" smtClean="0">
                <a:solidFill>
                  <a:srgbClr val="000000"/>
                </a:solidFill>
                <a:latin typeface="Times New Roman"/>
                <a:cs typeface="Times New Roman"/>
              </a:rPr>
              <a:t>d (so the naturalist moves to d). </a:t>
            </a:r>
            <a:r>
              <a:rPr lang="en-US" sz="2400" dirty="0" smtClean="0">
                <a:solidFill>
                  <a:srgbClr val="000000"/>
                </a:solidFill>
                <a:latin typeface="Times New Roman"/>
                <a:cs typeface="Times New Roman"/>
              </a:rPr>
              <a:t>d must be adjacent to the current location </a:t>
            </a:r>
            <a:r>
              <a:rPr lang="en-US" sz="2400" dirty="0" smtClean="0">
                <a:solidFill>
                  <a:srgbClr val="000000"/>
                </a:solidFill>
                <a:latin typeface="Times New Roman"/>
                <a:cs typeface="Times New Roman"/>
              </a:rPr>
              <a:t>(it must </a:t>
            </a:r>
            <a:r>
              <a:rPr lang="en-US" sz="2400" dirty="0" smtClean="0">
                <a:solidFill>
                  <a:srgbClr val="000000"/>
                </a:solidFill>
                <a:latin typeface="Times New Roman"/>
                <a:cs typeface="Times New Roman"/>
              </a:rPr>
              <a:t>be in </a:t>
            </a:r>
            <a:r>
              <a:rPr lang="en-US" sz="2400" dirty="0" err="1" smtClean="0">
                <a:solidFill>
                  <a:srgbClr val="000000"/>
                </a:solidFill>
                <a:latin typeface="Times New Roman"/>
                <a:cs typeface="Times New Roman"/>
              </a:rPr>
              <a:t>getExits</a:t>
            </a:r>
            <a:r>
              <a:rPr lang="en-US" sz="2400" dirty="0" smtClean="0">
                <a:solidFill>
                  <a:srgbClr val="000000"/>
                </a:solidFill>
                <a:latin typeface="Times New Roman"/>
                <a:cs typeface="Times New Roman"/>
              </a:rPr>
              <a:t>)</a:t>
            </a:r>
          </a:p>
        </p:txBody>
      </p:sp>
      <p:sp>
        <p:nvSpPr>
          <p:cNvPr id="5" name="TextBox 4"/>
          <p:cNvSpPr txBox="1"/>
          <p:nvPr/>
        </p:nvSpPr>
        <p:spPr>
          <a:xfrm>
            <a:off x="831782" y="4125116"/>
            <a:ext cx="7459722" cy="1354217"/>
          </a:xfrm>
          <a:prstGeom prst="rect">
            <a:avLst/>
          </a:prstGeom>
          <a:noFill/>
          <a:ln>
            <a:solidFill>
              <a:srgbClr val="800000"/>
            </a:solidFill>
          </a:ln>
        </p:spPr>
        <p:txBody>
          <a:bodyPr wrap="square" rtlCol="0">
            <a:spAutoFit/>
          </a:bodyPr>
          <a:lstStyle/>
          <a:p>
            <a:r>
              <a:rPr lang="en-US" sz="2400" dirty="0"/>
              <a:t>C</a:t>
            </a:r>
            <a:r>
              <a:rPr lang="en-US" sz="2400" dirty="0" smtClean="0"/>
              <a:t>lass </a:t>
            </a:r>
            <a:r>
              <a:rPr lang="en-US" sz="2400" dirty="0" smtClean="0"/>
              <a:t>Node has:</a:t>
            </a:r>
          </a:p>
          <a:p>
            <a:pPr>
              <a:spcBef>
                <a:spcPts val="600"/>
              </a:spcBef>
            </a:pPr>
            <a:r>
              <a:rPr lang="en-US" sz="2400" dirty="0" err="1" smtClean="0">
                <a:solidFill>
                  <a:srgbClr val="800000"/>
                </a:solidFill>
              </a:rPr>
              <a:t>isShip</a:t>
            </a:r>
            <a:r>
              <a:rPr lang="en-US" sz="2400" dirty="0" smtClean="0">
                <a:solidFill>
                  <a:srgbClr val="800000"/>
                </a:solidFill>
              </a:rPr>
              <a:t>()</a:t>
            </a:r>
            <a:r>
              <a:rPr lang="en-US" sz="2400" dirty="0" smtClean="0"/>
              <a:t>: true </a:t>
            </a:r>
            <a:r>
              <a:rPr lang="en-US" sz="2400" dirty="0" err="1" smtClean="0"/>
              <a:t>iff</a:t>
            </a:r>
            <a:r>
              <a:rPr lang="en-US" sz="2400" dirty="0" smtClean="0"/>
              <a:t> this node is the ship</a:t>
            </a:r>
          </a:p>
          <a:p>
            <a:pPr>
              <a:spcBef>
                <a:spcPts val="600"/>
              </a:spcBef>
            </a:pPr>
            <a:r>
              <a:rPr lang="en-US" sz="2400" dirty="0" err="1" smtClean="0">
                <a:solidFill>
                  <a:srgbClr val="800000"/>
                </a:solidFill>
              </a:rPr>
              <a:t>isAdjacent</a:t>
            </a:r>
            <a:r>
              <a:rPr lang="en-US" sz="2400" dirty="0" smtClean="0">
                <a:solidFill>
                  <a:srgbClr val="800000"/>
                </a:solidFill>
              </a:rPr>
              <a:t>(Node n</a:t>
            </a:r>
            <a:r>
              <a:rPr lang="en-US" sz="2400" dirty="0" smtClean="0"/>
              <a:t>): true </a:t>
            </a:r>
            <a:r>
              <a:rPr lang="en-US" sz="2400" dirty="0" err="1" smtClean="0"/>
              <a:t>iff</a:t>
            </a:r>
            <a:r>
              <a:rPr lang="en-US" sz="2400" dirty="0" smtClean="0"/>
              <a:t> this node is adjacent to n</a:t>
            </a:r>
          </a:p>
        </p:txBody>
      </p:sp>
      <p:sp>
        <p:nvSpPr>
          <p:cNvPr id="6" name="Slide Number Placeholder 5"/>
          <p:cNvSpPr>
            <a:spLocks noGrp="1"/>
          </p:cNvSpPr>
          <p:nvPr>
            <p:ph type="sldNum" sz="quarter" idx="12"/>
          </p:nvPr>
        </p:nvSpPr>
        <p:spPr/>
        <p:txBody>
          <a:bodyPr/>
          <a:lstStyle/>
          <a:p>
            <a:fld id="{203F6128-0B6D-D04D-9B0C-6784D5918A0B}" type="slidenum">
              <a:rPr lang="en-US" smtClean="0"/>
              <a:t>7</a:t>
            </a:fld>
            <a:endParaRPr lang="en-US"/>
          </a:p>
        </p:txBody>
      </p:sp>
    </p:spTree>
    <p:extLst>
      <p:ext uri="{BB962C8B-B14F-4D97-AF65-F5344CB8AC3E}">
        <p14:creationId xmlns:p14="http://schemas.microsoft.com/office/powerpoint/2010/main" val="76778643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Where can Naturalist save information?</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831782" y="4348548"/>
            <a:ext cx="7459722" cy="1569660"/>
          </a:xfrm>
          <a:prstGeom prst="rect">
            <a:avLst/>
          </a:prstGeom>
          <a:solidFill>
            <a:srgbClr val="FFEAEB"/>
          </a:solidFill>
        </p:spPr>
        <p:txBody>
          <a:bodyPr wrap="square" rtlCol="0">
            <a:spAutoFit/>
          </a:bodyPr>
          <a:lstStyle/>
          <a:p>
            <a:r>
              <a:rPr lang="en-US" sz="2400" dirty="0" smtClean="0">
                <a:latin typeface="Times New Roman"/>
                <a:cs typeface="Times New Roman"/>
              </a:rPr>
              <a:t>You can define your own class, </a:t>
            </a:r>
            <a:r>
              <a:rPr lang="en-US" sz="2400" dirty="0" smtClean="0">
                <a:latin typeface="Times New Roman"/>
                <a:cs typeface="Times New Roman"/>
              </a:rPr>
              <a:t>here, call </a:t>
            </a:r>
            <a:r>
              <a:rPr lang="en-US" sz="2400" dirty="0" smtClean="0">
                <a:latin typeface="Times New Roman"/>
                <a:cs typeface="Times New Roman"/>
              </a:rPr>
              <a:t>it D </a:t>
            </a:r>
            <a:r>
              <a:rPr lang="en-US" sz="2400" dirty="0" smtClean="0">
                <a:latin typeface="Times New Roman"/>
                <a:cs typeface="Times New Roman"/>
              </a:rPr>
              <a:t>(but name </a:t>
            </a:r>
            <a:r>
              <a:rPr lang="en-US" sz="2400" dirty="0" smtClean="0">
                <a:latin typeface="Times New Roman"/>
                <a:cs typeface="Times New Roman"/>
              </a:rPr>
              <a:t>it something better), and store an object of class D in a node and, later, when needed, retrieve it. </a:t>
            </a:r>
            <a:r>
              <a:rPr lang="en-US" sz="2400" dirty="0" smtClean="0">
                <a:latin typeface="Times New Roman"/>
                <a:cs typeface="Times New Roman"/>
              </a:rPr>
              <a:t>Make </a:t>
            </a:r>
            <a:r>
              <a:rPr lang="en-US" sz="2400" dirty="0" smtClean="0">
                <a:latin typeface="Times New Roman"/>
                <a:cs typeface="Times New Roman"/>
              </a:rPr>
              <a:t>this a nested class of your Naturalist subclass </a:t>
            </a:r>
            <a:endParaRPr lang="en-US" sz="2400" dirty="0">
              <a:latin typeface="Times New Roman"/>
              <a:cs typeface="Times New Roman"/>
            </a:endParaRPr>
          </a:p>
        </p:txBody>
      </p:sp>
      <p:sp>
        <p:nvSpPr>
          <p:cNvPr id="4" name="TextBox 3"/>
          <p:cNvSpPr txBox="1"/>
          <p:nvPr/>
        </p:nvSpPr>
        <p:spPr>
          <a:xfrm>
            <a:off x="831782" y="1138755"/>
            <a:ext cx="7503837" cy="830997"/>
          </a:xfrm>
          <a:prstGeom prst="rect">
            <a:avLst/>
          </a:prstGeom>
          <a:noFill/>
          <a:ln>
            <a:solidFill>
              <a:srgbClr val="800000"/>
            </a:solidFill>
          </a:ln>
        </p:spPr>
        <p:txBody>
          <a:bodyPr wrap="square" rtlCol="0">
            <a:spAutoFit/>
          </a:bodyPr>
          <a:lstStyle/>
          <a:p>
            <a:pPr>
              <a:spcBef>
                <a:spcPts val="600"/>
              </a:spcBef>
            </a:pPr>
            <a:r>
              <a:rPr lang="en-US" sz="2400" dirty="0" smtClean="0">
                <a:solidFill>
                  <a:srgbClr val="000000"/>
                </a:solidFill>
                <a:latin typeface="Times New Roman"/>
                <a:cs typeface="Times New Roman"/>
              </a:rPr>
              <a:t>1. You can use whatever fields you want in your subclass of Naturalist, to save information about the graph.</a:t>
            </a:r>
          </a:p>
        </p:txBody>
      </p:sp>
      <p:sp>
        <p:nvSpPr>
          <p:cNvPr id="5" name="TextBox 4"/>
          <p:cNvSpPr txBox="1"/>
          <p:nvPr/>
        </p:nvSpPr>
        <p:spPr>
          <a:xfrm>
            <a:off x="831782" y="2450652"/>
            <a:ext cx="7459722" cy="1569660"/>
          </a:xfrm>
          <a:prstGeom prst="rect">
            <a:avLst/>
          </a:prstGeom>
          <a:noFill/>
          <a:ln>
            <a:solidFill>
              <a:srgbClr val="800000"/>
            </a:solidFill>
          </a:ln>
        </p:spPr>
        <p:txBody>
          <a:bodyPr wrap="square" rtlCol="0">
            <a:spAutoFit/>
          </a:bodyPr>
          <a:lstStyle/>
          <a:p>
            <a:r>
              <a:rPr lang="en-US" sz="2400" dirty="0" smtClean="0"/>
              <a:t>2. Class Node has these two methods:</a:t>
            </a:r>
          </a:p>
          <a:p>
            <a:endParaRPr lang="en-US" sz="2400" dirty="0"/>
          </a:p>
          <a:p>
            <a:r>
              <a:rPr lang="en-US" sz="2400" b="1" dirty="0"/>
              <a:t>p</a:t>
            </a:r>
            <a:r>
              <a:rPr lang="en-US" sz="2400" b="1" dirty="0" smtClean="0"/>
              <a:t>ublic</a:t>
            </a:r>
            <a:r>
              <a:rPr lang="en-US" sz="2400" dirty="0" smtClean="0"/>
              <a:t> &lt;T&gt; </a:t>
            </a:r>
            <a:r>
              <a:rPr lang="en-US" sz="2400" b="1" dirty="0" smtClean="0"/>
              <a:t>void</a:t>
            </a:r>
            <a:r>
              <a:rPr lang="en-US" sz="2400" dirty="0" smtClean="0"/>
              <a:t> </a:t>
            </a:r>
            <a:r>
              <a:rPr lang="en-US" sz="2400" dirty="0" err="1"/>
              <a:t>g</a:t>
            </a:r>
            <a:r>
              <a:rPr lang="en-US" sz="2400" dirty="0" err="1" smtClean="0"/>
              <a:t>etUserData</a:t>
            </a:r>
            <a:r>
              <a:rPr lang="en-US" sz="2400" dirty="0" smtClean="0"/>
              <a:t>()</a:t>
            </a:r>
          </a:p>
          <a:p>
            <a:r>
              <a:rPr lang="en-US" sz="2400" b="1" dirty="0" smtClean="0"/>
              <a:t>public </a:t>
            </a:r>
            <a:r>
              <a:rPr lang="en-US" sz="2400" dirty="0" smtClean="0"/>
              <a:t>&lt;T&gt; </a:t>
            </a:r>
            <a:r>
              <a:rPr lang="en-US" sz="2400" b="1" dirty="0" smtClean="0"/>
              <a:t>void</a:t>
            </a:r>
            <a:r>
              <a:rPr lang="en-US" sz="2400" dirty="0" smtClean="0"/>
              <a:t> </a:t>
            </a:r>
            <a:r>
              <a:rPr lang="en-US" sz="2400" dirty="0" err="1" smtClean="0"/>
              <a:t>setUserData</a:t>
            </a:r>
            <a:r>
              <a:rPr lang="en-US" sz="2400" dirty="0" smtClean="0"/>
              <a:t>(T data)</a:t>
            </a:r>
            <a:endParaRPr lang="en-US" sz="2400" b="1" dirty="0" smtClean="0"/>
          </a:p>
        </p:txBody>
      </p:sp>
      <p:sp>
        <p:nvSpPr>
          <p:cNvPr id="6" name="Slide Number Placeholder 5"/>
          <p:cNvSpPr>
            <a:spLocks noGrp="1"/>
          </p:cNvSpPr>
          <p:nvPr>
            <p:ph type="sldNum" sz="quarter" idx="12"/>
          </p:nvPr>
        </p:nvSpPr>
        <p:spPr/>
        <p:txBody>
          <a:bodyPr/>
          <a:lstStyle/>
          <a:p>
            <a:fld id="{203F6128-0B6D-D04D-9B0C-6784D5918A0B}" type="slidenum">
              <a:rPr lang="en-US" smtClean="0"/>
              <a:t>8</a:t>
            </a:fld>
            <a:endParaRPr lang="en-US"/>
          </a:p>
        </p:txBody>
      </p:sp>
    </p:spTree>
    <p:extLst>
      <p:ext uri="{BB962C8B-B14F-4D97-AF65-F5344CB8AC3E}">
        <p14:creationId xmlns:p14="http://schemas.microsoft.com/office/powerpoint/2010/main" val="313902116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4717"/>
            <a:ext cx="7772400" cy="58503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Other methods in class Node</a:t>
            </a:r>
            <a:endPar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379232" y="2320542"/>
            <a:ext cx="7503837" cy="3801040"/>
          </a:xfrm>
          <a:prstGeom prst="rect">
            <a:avLst/>
          </a:prstGeom>
          <a:noFill/>
          <a:ln>
            <a:solidFill>
              <a:srgbClr val="800000"/>
            </a:solidFill>
          </a:ln>
        </p:spPr>
        <p:txBody>
          <a:bodyPr wrap="square" rtlCol="0">
            <a:spAutoFit/>
          </a:bodyPr>
          <a:lstStyle/>
          <a:p>
            <a:pPr>
              <a:spcBef>
                <a:spcPts val="600"/>
              </a:spcBef>
            </a:pPr>
            <a:r>
              <a:rPr lang="en-US" sz="2400" dirty="0" smtClean="0">
                <a:solidFill>
                  <a:srgbClr val="FF0000"/>
                </a:solidFill>
                <a:latin typeface="Times New Roman"/>
                <a:cs typeface="Times New Roman"/>
              </a:rPr>
              <a:t>The methods shown below don’t seem useful, unless we think of the graph as a real map instead of a graph and use the information to move animals around.</a:t>
            </a:r>
          </a:p>
          <a:p>
            <a:pPr>
              <a:spcBef>
                <a:spcPts val="600"/>
              </a:spcBef>
            </a:pPr>
            <a:endParaRPr lang="en-US" sz="2400" dirty="0">
              <a:solidFill>
                <a:srgbClr val="000000"/>
              </a:solidFill>
              <a:latin typeface="Times New Roman"/>
              <a:cs typeface="Times New Roman"/>
            </a:endParaRPr>
          </a:p>
          <a:p>
            <a:pPr>
              <a:spcBef>
                <a:spcPts val="600"/>
              </a:spcBef>
            </a:pPr>
            <a:r>
              <a:rPr lang="en-US" sz="2400" dirty="0" err="1" smtClean="0">
                <a:solidFill>
                  <a:srgbClr val="000000"/>
                </a:solidFill>
                <a:latin typeface="Times New Roman"/>
                <a:cs typeface="Times New Roman"/>
              </a:rPr>
              <a:t>g</a:t>
            </a:r>
            <a:r>
              <a:rPr lang="en-US" sz="2400" dirty="0" err="1" smtClean="0">
                <a:solidFill>
                  <a:srgbClr val="800000"/>
                </a:solidFill>
                <a:latin typeface="Times New Roman"/>
                <a:cs typeface="Times New Roman"/>
              </a:rPr>
              <a:t>etX</a:t>
            </a:r>
            <a:r>
              <a:rPr lang="en-US" sz="2400" dirty="0" smtClean="0">
                <a:solidFill>
                  <a:srgbClr val="800000"/>
                </a:solidFill>
                <a:latin typeface="Times New Roman"/>
                <a:cs typeface="Times New Roman"/>
              </a:rPr>
              <a:t>(), </a:t>
            </a:r>
            <a:r>
              <a:rPr lang="en-US" sz="2400" dirty="0" err="1" smtClean="0">
                <a:solidFill>
                  <a:srgbClr val="800000"/>
                </a:solidFill>
                <a:latin typeface="Times New Roman"/>
                <a:cs typeface="Times New Roman"/>
              </a:rPr>
              <a:t>getY</a:t>
            </a:r>
            <a:r>
              <a:rPr lang="en-US" sz="2400" dirty="0" smtClean="0">
                <a:solidFill>
                  <a:srgbClr val="800000"/>
                </a:solidFill>
                <a:latin typeface="Times New Roman"/>
                <a:cs typeface="Times New Roman"/>
              </a:rPr>
              <a:t>()</a:t>
            </a:r>
            <a:r>
              <a:rPr lang="en-US" sz="2400" dirty="0" smtClean="0">
                <a:solidFill>
                  <a:srgbClr val="000000"/>
                </a:solidFill>
                <a:latin typeface="Times New Roman"/>
                <a:cs typeface="Times New Roman"/>
              </a:rPr>
              <a:t>: x- and y-coordinates of this node</a:t>
            </a:r>
          </a:p>
          <a:p>
            <a:pPr>
              <a:spcBef>
                <a:spcPts val="600"/>
              </a:spcBef>
            </a:pPr>
            <a:endParaRPr lang="en-US" sz="2400" dirty="0">
              <a:solidFill>
                <a:srgbClr val="800000"/>
              </a:solidFill>
              <a:latin typeface="Times New Roman"/>
              <a:cs typeface="Times New Roman"/>
            </a:endParaRPr>
          </a:p>
          <a:p>
            <a:pPr>
              <a:spcBef>
                <a:spcPts val="600"/>
              </a:spcBef>
            </a:pPr>
            <a:r>
              <a:rPr lang="en-US" sz="2400" dirty="0" err="1" smtClean="0">
                <a:solidFill>
                  <a:srgbClr val="800000"/>
                </a:solidFill>
                <a:latin typeface="Times New Roman"/>
                <a:cs typeface="Times New Roman"/>
              </a:rPr>
              <a:t>compareTo</a:t>
            </a:r>
            <a:r>
              <a:rPr lang="en-US" sz="2400" dirty="0" smtClean="0">
                <a:solidFill>
                  <a:srgbClr val="800000"/>
                </a:solidFill>
                <a:latin typeface="Times New Roman"/>
                <a:cs typeface="Times New Roman"/>
              </a:rPr>
              <a:t>(Node n)</a:t>
            </a:r>
            <a:r>
              <a:rPr lang="en-US" sz="2400" dirty="0" smtClean="0">
                <a:solidFill>
                  <a:srgbClr val="000000"/>
                </a:solidFill>
                <a:latin typeface="Times New Roman"/>
                <a:cs typeface="Times New Roman"/>
              </a:rPr>
              <a:t>: an </a:t>
            </a:r>
            <a:r>
              <a:rPr lang="en-US" sz="2400" dirty="0" err="1" smtClean="0">
                <a:solidFill>
                  <a:srgbClr val="000000"/>
                </a:solidFill>
                <a:latin typeface="Times New Roman"/>
                <a:cs typeface="Times New Roman"/>
              </a:rPr>
              <a:t>int</a:t>
            </a:r>
            <a:r>
              <a:rPr lang="en-US" sz="2400" dirty="0" smtClean="0">
                <a:solidFill>
                  <a:srgbClr val="000000"/>
                </a:solidFill>
                <a:latin typeface="Times New Roman"/>
                <a:cs typeface="Times New Roman"/>
              </a:rPr>
              <a:t> &lt;0 , 0, or &gt; 0 depending on</a:t>
            </a:r>
          </a:p>
          <a:p>
            <a:pPr>
              <a:spcBef>
                <a:spcPts val="600"/>
              </a:spcBef>
            </a:pPr>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             lexicographic order of this Node’s and n’s (x, y)</a:t>
            </a:r>
            <a:br>
              <a:rPr lang="en-US" sz="2400" dirty="0" smtClean="0">
                <a:solidFill>
                  <a:srgbClr val="000000"/>
                </a:solidFill>
                <a:latin typeface="Times New Roman"/>
                <a:cs typeface="Times New Roman"/>
              </a:rPr>
            </a:br>
            <a:r>
              <a:rPr lang="en-US" sz="2400" dirty="0" smtClean="0">
                <a:solidFill>
                  <a:srgbClr val="000000"/>
                </a:solidFill>
                <a:latin typeface="Times New Roman"/>
                <a:cs typeface="Times New Roman"/>
              </a:rPr>
              <a:t>               coordinates</a:t>
            </a:r>
          </a:p>
        </p:txBody>
      </p:sp>
      <p:sp>
        <p:nvSpPr>
          <p:cNvPr id="5" name="TextBox 4"/>
          <p:cNvSpPr txBox="1"/>
          <p:nvPr/>
        </p:nvSpPr>
        <p:spPr>
          <a:xfrm>
            <a:off x="423030" y="1274831"/>
            <a:ext cx="7459722" cy="461665"/>
          </a:xfrm>
          <a:prstGeom prst="rect">
            <a:avLst/>
          </a:prstGeom>
          <a:noFill/>
          <a:ln>
            <a:solidFill>
              <a:srgbClr val="800000"/>
            </a:solidFill>
          </a:ln>
        </p:spPr>
        <p:txBody>
          <a:bodyPr wrap="square" rtlCol="0">
            <a:spAutoFit/>
          </a:bodyPr>
          <a:lstStyle/>
          <a:p>
            <a:r>
              <a:rPr lang="en-US" sz="2400" dirty="0" err="1" smtClean="0">
                <a:solidFill>
                  <a:srgbClr val="800000"/>
                </a:solidFill>
                <a:latin typeface="Times New Roman"/>
                <a:cs typeface="Times New Roman"/>
              </a:rPr>
              <a:t>toString</a:t>
            </a:r>
            <a:r>
              <a:rPr lang="en-US" sz="2400" dirty="0" smtClean="0">
                <a:solidFill>
                  <a:srgbClr val="800000"/>
                </a:solidFill>
                <a:latin typeface="Times New Roman"/>
                <a:cs typeface="Times New Roman"/>
              </a:rPr>
              <a:t>(</a:t>
            </a:r>
            <a:r>
              <a:rPr lang="en-US" sz="2400" dirty="0" smtClean="0">
                <a:latin typeface="Times New Roman"/>
                <a:cs typeface="Times New Roman"/>
              </a:rPr>
              <a:t>):  string representation of this Node: (x, y)</a:t>
            </a:r>
            <a:endParaRPr lang="en-US" sz="2400" b="1" dirty="0" smtClean="0">
              <a:latin typeface="Times New Roman"/>
              <a:cs typeface="Times New Roman"/>
            </a:endParaRPr>
          </a:p>
        </p:txBody>
      </p:sp>
      <p:sp>
        <p:nvSpPr>
          <p:cNvPr id="3" name="Slide Number Placeholder 2"/>
          <p:cNvSpPr>
            <a:spLocks noGrp="1"/>
          </p:cNvSpPr>
          <p:nvPr>
            <p:ph type="sldNum" sz="quarter" idx="12"/>
          </p:nvPr>
        </p:nvSpPr>
        <p:spPr/>
        <p:txBody>
          <a:bodyPr/>
          <a:lstStyle/>
          <a:p>
            <a:fld id="{203F6128-0B6D-D04D-9B0C-6784D5918A0B}" type="slidenum">
              <a:rPr lang="en-US" smtClean="0"/>
              <a:t>9</a:t>
            </a:fld>
            <a:endParaRPr lang="en-US"/>
          </a:p>
        </p:txBody>
      </p:sp>
    </p:spTree>
    <p:extLst>
      <p:ext uri="{BB962C8B-B14F-4D97-AF65-F5344CB8AC3E}">
        <p14:creationId xmlns:p14="http://schemas.microsoft.com/office/powerpoint/2010/main" val="143709761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1085</TotalTime>
  <Words>1666</Words>
  <Application>Microsoft Macintosh PowerPoint</Application>
  <PresentationFormat>On-screen Show (4:3)</PresentationFormat>
  <Paragraphs>155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Naturalist on an island</vt:lpstr>
      <vt:lpstr>Naturalist on an island</vt:lpstr>
      <vt:lpstr>The Naturalist’s first survey of the island</vt:lpstr>
      <vt:lpstr>Naturalist on an island</vt:lpstr>
      <vt:lpstr>Naturalist on an island</vt:lpstr>
      <vt:lpstr>Write a subclass of Class Naturalist</vt:lpstr>
      <vt:lpstr>Major methods in Naturalist for traversing graph</vt:lpstr>
      <vt:lpstr>Where can Naturalist save information?</vt:lpstr>
      <vt:lpstr>Other methods in class Node</vt:lpstr>
      <vt:lpstr>Naturalist methods dealing with animals</vt:lpstr>
      <vt:lpstr>Naturalist field dealing with animals</vt:lpstr>
      <vt:lpstr>Other Naturalist methods</vt:lpstr>
      <vt:lpstr>Run() in RandomeWalkNaturalist</vt:lpstr>
      <vt:lpstr>Arguments to Simulator.main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Gries</dc:creator>
  <cp:lastModifiedBy>David Gries</cp:lastModifiedBy>
  <cp:revision>44</cp:revision>
  <dcterms:created xsi:type="dcterms:W3CDTF">2013-04-14T10:41:46Z</dcterms:created>
  <dcterms:modified xsi:type="dcterms:W3CDTF">2013-04-15T13:31:23Z</dcterms:modified>
</cp:coreProperties>
</file>