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256" r:id="rId2"/>
    <p:sldId id="30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327" r:id="rId18"/>
    <p:sldId id="272" r:id="rId19"/>
    <p:sldId id="273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283" r:id="rId30"/>
    <p:sldId id="284" r:id="rId31"/>
    <p:sldId id="285" r:id="rId32"/>
    <p:sldId id="286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00" r:id="rId47"/>
    <p:sldId id="301" r:id="rId48"/>
    <p:sldId id="302" r:id="rId49"/>
    <p:sldId id="303" r:id="rId5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1446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2F2D9135-2111-4F55-9086-7BA8D930CBD0}" type="datetimeFigureOut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95F9F88B-20E3-4DCF-9B9D-0BA167D0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2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98B8D577-9FD3-48D6-B978-5231E26B6A5E}" type="datetimeFigureOut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5AFA65-F997-42B6-9C12-7D4FF87D1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2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A8D91C-2D8E-426A-B1FC-9948B96C1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8917-8B8E-42C2-BDE3-38D812962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A0E6-1200-411F-93A6-8E70DA23B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8C94-F10D-4FE3-9244-F21A09968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C3A305-BAF1-4E4C-98F8-3816292B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681EA-561D-43A3-ABE9-0A51E29E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254BD5-3FE5-4C4E-AF0E-74EE63B2D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A59F-0B18-423F-A6F2-5852E47C3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73A41-0B89-41E7-BCFF-711FF0CB9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6D8E-231D-40EA-8A89-BEA9EE75B8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F5633D5-481F-4511-87D4-BA62B086C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22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1C7CDF-EC74-4153-8F18-FD2598589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34" r:id="rId6"/>
    <p:sldLayoutId id="2147483741" r:id="rId7"/>
    <p:sldLayoutId id="2147483735" r:id="rId8"/>
    <p:sldLayoutId id="2147483742" r:id="rId9"/>
    <p:sldLayoutId id="2147483736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Priority Queues and Heaps</a:t>
            </a:r>
            <a:endParaRPr lang="en-US" dirty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smtClean="0"/>
              <a:t>Lecture 18</a:t>
            </a:r>
          </a:p>
          <a:p>
            <a:pPr>
              <a:defRPr/>
            </a:pPr>
            <a:r>
              <a:rPr lang="en-US" smtClean="0"/>
              <a:t>CS2110 Spring 2013</a:t>
            </a:r>
            <a:endParaRPr lang="en-US" dirty="0"/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>
              <a:defRPr/>
            </a:pPr>
            <a:fld id="{C84AADEB-7B01-4780-BBBD-AB8D91AEBF3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pic>
        <p:nvPicPr>
          <p:cNvPr id="9221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/>
          </p:cNvSpPr>
          <p:nvPr/>
        </p:nvSpPr>
        <p:spPr bwMode="auto">
          <a:xfrm>
            <a:off x="5272088" y="1536700"/>
            <a:ext cx="3581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3600">
              <a:solidFill>
                <a:srgbClr val="FF3300"/>
              </a:solidFill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Heaps</a:t>
            </a:r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830263" y="1828800"/>
            <a:ext cx="8008937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3200">
                <a:solidFill>
                  <a:srgbClr val="3333CC"/>
                </a:solidFill>
                <a:cs typeface="Arial" charset="0"/>
              </a:rPr>
              <a:t>Binary tree with data at each node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3200">
                <a:solidFill>
                  <a:srgbClr val="3333CC"/>
                </a:solidFill>
                <a:cs typeface="Arial" charset="0"/>
              </a:rPr>
              <a:t>Satisfies the </a:t>
            </a:r>
            <a:r>
              <a:rPr lang="en-US" sz="3200" i="1">
                <a:solidFill>
                  <a:srgbClr val="FF3300"/>
                </a:solidFill>
                <a:cs typeface="Arial" charset="0"/>
              </a:rPr>
              <a:t>Heap Order Invariant</a:t>
            </a:r>
            <a:r>
              <a:rPr lang="en-US" sz="3200">
                <a:solidFill>
                  <a:srgbClr val="3333CC"/>
                </a:solidFill>
                <a:cs typeface="Arial" charset="0"/>
              </a:rPr>
              <a:t>: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3200">
                <a:solidFill>
                  <a:srgbClr val="3333CC"/>
                </a:solidFill>
                <a:cs typeface="Arial" charset="0"/>
              </a:rPr>
              <a:t>Size of the heap is “fixed” at </a:t>
            </a:r>
            <a:r>
              <a:rPr lang="en-US" sz="3200" i="1">
                <a:solidFill>
                  <a:srgbClr val="3333CC"/>
                </a:solidFill>
                <a:cs typeface="Arial" charset="0"/>
              </a:rPr>
              <a:t>n.  </a:t>
            </a:r>
            <a:r>
              <a:rPr lang="en-US" sz="3200">
                <a:solidFill>
                  <a:srgbClr val="3333CC"/>
                </a:solidFill>
                <a:cs typeface="Arial" charset="0"/>
              </a:rPr>
              <a:t>(But can usually double n if heap fills up)</a:t>
            </a: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1420813" y="3252788"/>
            <a:ext cx="6223000" cy="1524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sz="3200">
                <a:solidFill>
                  <a:schemeClr val="tx1"/>
                </a:solidFill>
                <a:cs typeface="Arial" charset="0"/>
              </a:rPr>
              <a:t>The least (highest priority) element of any subtree is found at the root of that subtree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C9F62D-6907-42A2-8A91-CC98976B1FEA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45450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61499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29622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54340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37480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68564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32432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23971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4070350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5041900" y="5072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31464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47069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22574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31432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57070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6418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18399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22590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35131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3927475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5313363" y="4506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609600" y="1728788"/>
            <a:ext cx="357505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Least element in any subtree</a:t>
            </a:r>
            <a:br>
              <a:rPr lang="en-US" sz="2000">
                <a:solidFill>
                  <a:srgbClr val="008000"/>
                </a:solidFill>
                <a:cs typeface="Arial" charset="0"/>
              </a:rPr>
            </a:br>
            <a:r>
              <a:rPr lang="en-US" sz="2000">
                <a:solidFill>
                  <a:srgbClr val="008000"/>
                </a:solidFill>
                <a:cs typeface="Arial" charset="0"/>
              </a:rPr>
              <a:t>is always found at the root</a:t>
            </a:r>
            <a:br>
              <a:rPr lang="en-US" sz="2000">
                <a:solidFill>
                  <a:srgbClr val="008000"/>
                </a:solidFill>
                <a:cs typeface="Arial" charset="0"/>
              </a:rPr>
            </a:br>
            <a:r>
              <a:rPr lang="en-US" sz="2000">
                <a:solidFill>
                  <a:srgbClr val="008000"/>
                </a:solidFill>
                <a:cs typeface="Arial" charset="0"/>
              </a:rPr>
              <a:t>of that subtree</a:t>
            </a: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4419600" y="5943600"/>
            <a:ext cx="41671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Note: 19, 20 &lt; 35: we can often find</a:t>
            </a:r>
            <a:br>
              <a:rPr lang="en-US" sz="2000">
                <a:solidFill>
                  <a:srgbClr val="008000"/>
                </a:solidFill>
                <a:cs typeface="Arial" charset="0"/>
              </a:rPr>
            </a:br>
            <a:r>
              <a:rPr lang="en-US" sz="2000">
                <a:solidFill>
                  <a:srgbClr val="008000"/>
                </a:solidFill>
                <a:cs typeface="Arial" charset="0"/>
              </a:rPr>
              <a:t>smaller elements deeper in the tree!</a:t>
            </a:r>
          </a:p>
        </p:txBody>
      </p:sp>
      <p:sp>
        <p:nvSpPr>
          <p:cNvPr id="19483" name="AutoShape 30"/>
          <p:cNvSpPr>
            <a:spLocks/>
          </p:cNvSpPr>
          <p:nvPr/>
        </p:nvSpPr>
        <p:spPr bwMode="auto">
          <a:xfrm rot="10800000">
            <a:off x="5821363" y="5383213"/>
            <a:ext cx="1274762" cy="509587"/>
          </a:xfrm>
          <a:custGeom>
            <a:avLst/>
            <a:gdLst>
              <a:gd name="T0" fmla="*/ 0 w 21600"/>
              <a:gd name="T1" fmla="*/ 0 h 21600"/>
              <a:gd name="T2" fmla="*/ 1274762 w 21600"/>
              <a:gd name="T3" fmla="*/ 5095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AutoShape 31"/>
          <p:cNvSpPr>
            <a:spLocks/>
          </p:cNvSpPr>
          <p:nvPr/>
        </p:nvSpPr>
        <p:spPr bwMode="auto">
          <a:xfrm rot="10800000" flipH="1">
            <a:off x="7096125" y="4770438"/>
            <a:ext cx="60325" cy="1122362"/>
          </a:xfrm>
          <a:custGeom>
            <a:avLst/>
            <a:gdLst>
              <a:gd name="T0" fmla="*/ 0 w 21600"/>
              <a:gd name="T1" fmla="*/ 0 h 21600"/>
              <a:gd name="T2" fmla="*/ 60325 w 21600"/>
              <a:gd name="T3" fmla="*/ 112236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Heaps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Examples of Heaps</a:t>
            </a:r>
          </a:p>
        </p:txBody>
      </p:sp>
      <p:sp>
        <p:nvSpPr>
          <p:cNvPr id="20483" name="Rectangle 2"/>
          <p:cNvSpPr>
            <a:spLocks/>
          </p:cNvSpPr>
          <p:nvPr/>
        </p:nvSpPr>
        <p:spPr bwMode="auto">
          <a:xfrm>
            <a:off x="855663" y="2212975"/>
            <a:ext cx="76835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Ages of people in family tree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parent is always older than children, but you can have an uncle who is younger than you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sz="320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Salaries of employees of a company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bosses generally make more than subordinates, but a VP in one subdivision may make less than a Project Supervisor in a different subdivision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2D5BCAD-177C-4D38-BD4D-811224A69EF7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7963"/>
            <a:ext cx="7772400" cy="1316037"/>
          </a:xfrm>
        </p:spPr>
        <p:txBody>
          <a:bodyPr rIns="132080"/>
          <a:lstStyle/>
          <a:p>
            <a:pPr eaLnBrk="1" hangingPunct="1"/>
            <a:r>
              <a:rPr lang="en-US" i="1" u="sng" smtClean="0"/>
              <a:t>Balanced</a:t>
            </a:r>
            <a:r>
              <a:rPr lang="en-US" smtClean="0"/>
              <a:t> Heaps</a:t>
            </a:r>
          </a:p>
        </p:txBody>
      </p:sp>
      <p:sp>
        <p:nvSpPr>
          <p:cNvPr id="21507" name="Rectangle 2"/>
          <p:cNvSpPr>
            <a:spLocks/>
          </p:cNvSpPr>
          <p:nvPr/>
        </p:nvSpPr>
        <p:spPr bwMode="auto">
          <a:xfrm>
            <a:off x="701675" y="1931988"/>
            <a:ext cx="78359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96888" indent="-457200"/>
            <a:r>
              <a:rPr lang="en-US" sz="3200">
                <a:solidFill>
                  <a:srgbClr val="3333CC"/>
                </a:solidFill>
                <a:cs typeface="Arial" charset="0"/>
              </a:rPr>
              <a:t>These add two restrictions:</a:t>
            </a:r>
            <a:br>
              <a:rPr lang="en-US" sz="3200">
                <a:solidFill>
                  <a:srgbClr val="3333CC"/>
                </a:solidFill>
                <a:cs typeface="Arial" charset="0"/>
              </a:rPr>
            </a:br>
            <a:endParaRPr lang="en-US" sz="3200">
              <a:solidFill>
                <a:srgbClr val="3333CC"/>
              </a:solidFill>
              <a:cs typeface="Arial" charset="0"/>
            </a:endParaRPr>
          </a:p>
          <a:p>
            <a:pPr marL="496888" indent="-457200">
              <a:buFontTx/>
              <a:buAutoNum type="arabicPeriod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Any node of depth &lt; d – 1 has exactly 2 children, where d is the height of the tree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implies that any two </a:t>
            </a:r>
            <a:r>
              <a:rPr lang="en-US">
                <a:solidFill>
                  <a:srgbClr val="FF3300"/>
                </a:solidFill>
                <a:cs typeface="Arial" charset="0"/>
              </a:rPr>
              <a:t>maximal paths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(path from a root to a leaf) are of length d or d – 1, and the tree has at least 2</a:t>
            </a:r>
            <a:r>
              <a:rPr lang="en-US" baseline="30000">
                <a:solidFill>
                  <a:srgbClr val="008000"/>
                </a:solidFill>
                <a:cs typeface="Arial" charset="0"/>
              </a:rPr>
              <a:t>d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nodes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sz="3200">
              <a:solidFill>
                <a:srgbClr val="008000"/>
              </a:solidFill>
              <a:cs typeface="Arial" charset="0"/>
            </a:endParaRPr>
          </a:p>
          <a:p>
            <a:pPr marL="496888" indent="-457200">
              <a:buFontTx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All maximal paths of length d are to the left of those of length d –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DCBF4A9-B686-40F7-B533-B2BC18A6BA2A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Example of a Balanced Heap</a:t>
            </a:r>
          </a:p>
        </p:txBody>
      </p:sp>
      <p:sp>
        <p:nvSpPr>
          <p:cNvPr id="22531" name="Rectangle 1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2532" name="Rectangle 2"/>
          <p:cNvSpPr>
            <a:spLocks/>
          </p:cNvSpPr>
          <p:nvPr/>
        </p:nvSpPr>
        <p:spPr bwMode="auto">
          <a:xfrm>
            <a:off x="6534150" y="5229225"/>
            <a:ext cx="8397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d = 3</a:t>
            </a:r>
          </a:p>
        </p:txBody>
      </p:sp>
      <p:sp>
        <p:nvSpPr>
          <p:cNvPr id="22533" name="Rectangle 3"/>
          <p:cNvSpPr>
            <a:spLocks/>
          </p:cNvSpPr>
          <p:nvPr/>
        </p:nvSpPr>
        <p:spPr bwMode="auto">
          <a:xfrm>
            <a:off x="4545013" y="20748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2534" name="Rectangle 4"/>
          <p:cNvSpPr>
            <a:spLocks/>
          </p:cNvSpPr>
          <p:nvPr/>
        </p:nvSpPr>
        <p:spPr bwMode="auto">
          <a:xfrm>
            <a:off x="6149975" y="29352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2535" name="Rectangle 5"/>
          <p:cNvSpPr>
            <a:spLocks/>
          </p:cNvSpPr>
          <p:nvPr/>
        </p:nvSpPr>
        <p:spPr bwMode="auto">
          <a:xfrm>
            <a:off x="2962275" y="29337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79613" y="39878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1" name="Rectangle 7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2" name="Rectangle 8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2537" name="Rectangle 9"/>
          <p:cNvSpPr>
            <a:spLocks/>
          </p:cNvSpPr>
          <p:nvPr/>
        </p:nvSpPr>
        <p:spPr bwMode="auto">
          <a:xfrm>
            <a:off x="54340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3748088" y="39878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68564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560513" y="50196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7" name="Rectangle 1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8" name="Rectangle 1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2541" name="Rectangle 15"/>
          <p:cNvSpPr>
            <a:spLocks/>
          </p:cNvSpPr>
          <p:nvPr/>
        </p:nvSpPr>
        <p:spPr bwMode="auto">
          <a:xfrm>
            <a:off x="3243263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2542" name="Rectangle 16"/>
          <p:cNvSpPr>
            <a:spLocks/>
          </p:cNvSpPr>
          <p:nvPr/>
        </p:nvSpPr>
        <p:spPr bwMode="auto">
          <a:xfrm>
            <a:off x="2397125" y="50196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2543" name="Rectangle 17"/>
          <p:cNvSpPr>
            <a:spLocks/>
          </p:cNvSpPr>
          <p:nvPr/>
        </p:nvSpPr>
        <p:spPr bwMode="auto">
          <a:xfrm>
            <a:off x="4070350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2544" name="Rectangle 18"/>
          <p:cNvSpPr>
            <a:spLocks/>
          </p:cNvSpPr>
          <p:nvPr/>
        </p:nvSpPr>
        <p:spPr bwMode="auto">
          <a:xfrm>
            <a:off x="5041900" y="5019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2545" name="AutoShape 19"/>
          <p:cNvSpPr>
            <a:spLocks/>
          </p:cNvSpPr>
          <p:nvPr/>
        </p:nvSpPr>
        <p:spPr bwMode="auto">
          <a:xfrm flipH="1">
            <a:off x="3146425" y="25415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6" name="AutoShape 20"/>
          <p:cNvSpPr>
            <a:spLocks/>
          </p:cNvSpPr>
          <p:nvPr/>
        </p:nvSpPr>
        <p:spPr bwMode="auto">
          <a:xfrm>
            <a:off x="4706938" y="25415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7" name="AutoShape 21"/>
          <p:cNvSpPr>
            <a:spLocks/>
          </p:cNvSpPr>
          <p:nvPr/>
        </p:nvSpPr>
        <p:spPr bwMode="auto">
          <a:xfrm flipH="1">
            <a:off x="2257425" y="34004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8" name="AutoShape 22"/>
          <p:cNvSpPr>
            <a:spLocks/>
          </p:cNvSpPr>
          <p:nvPr/>
        </p:nvSpPr>
        <p:spPr bwMode="auto">
          <a:xfrm>
            <a:off x="3143250" y="34004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9" name="AutoShape 23"/>
          <p:cNvSpPr>
            <a:spLocks/>
          </p:cNvSpPr>
          <p:nvPr/>
        </p:nvSpPr>
        <p:spPr bwMode="auto">
          <a:xfrm flipH="1">
            <a:off x="57070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0" name="AutoShape 24"/>
          <p:cNvSpPr>
            <a:spLocks/>
          </p:cNvSpPr>
          <p:nvPr/>
        </p:nvSpPr>
        <p:spPr bwMode="auto">
          <a:xfrm>
            <a:off x="64182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1" name="AutoShape 25"/>
          <p:cNvSpPr>
            <a:spLocks/>
          </p:cNvSpPr>
          <p:nvPr/>
        </p:nvSpPr>
        <p:spPr bwMode="auto">
          <a:xfrm flipH="1">
            <a:off x="18399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2" name="AutoShape 26"/>
          <p:cNvSpPr>
            <a:spLocks/>
          </p:cNvSpPr>
          <p:nvPr/>
        </p:nvSpPr>
        <p:spPr bwMode="auto">
          <a:xfrm>
            <a:off x="22590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3" name="AutoShape 27"/>
          <p:cNvSpPr>
            <a:spLocks/>
          </p:cNvSpPr>
          <p:nvPr/>
        </p:nvSpPr>
        <p:spPr bwMode="auto">
          <a:xfrm flipH="1">
            <a:off x="3513138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4" name="AutoShape 28"/>
          <p:cNvSpPr>
            <a:spLocks/>
          </p:cNvSpPr>
          <p:nvPr/>
        </p:nvSpPr>
        <p:spPr bwMode="auto">
          <a:xfrm>
            <a:off x="3927475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5" name="AutoShape 29"/>
          <p:cNvSpPr>
            <a:spLocks/>
          </p:cNvSpPr>
          <p:nvPr/>
        </p:nvSpPr>
        <p:spPr bwMode="auto">
          <a:xfrm flipH="1">
            <a:off x="5313363" y="44545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65A6A7-75EE-4942-823E-72A67BCBDF76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787400" y="2200275"/>
            <a:ext cx="7683500" cy="32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Elements of the heap are stored in the array in order, going across each level from left to right, top to bottom</a:t>
            </a:r>
          </a:p>
          <a:p>
            <a:pPr marL="269875" indent="-230188"/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children of the node at array index n are found at 2n + 1 and 2n + 2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parent of node n is found at (n – 1)/2</a:t>
            </a: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in an ArrayList or Vector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BF3B86-4F67-494C-9AE1-F679A46A99B2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/>
          </p:cNvSpPr>
          <p:nvPr/>
        </p:nvSpPr>
        <p:spPr bwMode="auto">
          <a:xfrm>
            <a:off x="4791075" y="1771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4579" name="Rectangle 2"/>
          <p:cNvSpPr>
            <a:spLocks/>
          </p:cNvSpPr>
          <p:nvPr/>
        </p:nvSpPr>
        <p:spPr bwMode="auto">
          <a:xfrm>
            <a:off x="3236913" y="263048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6661150" y="262890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4581" name="Rectangle 4"/>
          <p:cNvSpPr>
            <a:spLocks/>
          </p:cNvSpPr>
          <p:nvPr/>
        </p:nvSpPr>
        <p:spPr bwMode="auto">
          <a:xfrm>
            <a:off x="2455863" y="3676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4582" name="Rectangle 5"/>
          <p:cNvSpPr>
            <a:spLocks/>
          </p:cNvSpPr>
          <p:nvPr/>
        </p:nvSpPr>
        <p:spPr bwMode="auto">
          <a:xfrm>
            <a:off x="4030663" y="3676650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4583" name="Rectangle 6"/>
          <p:cNvSpPr>
            <a:spLocks/>
          </p:cNvSpPr>
          <p:nvPr/>
        </p:nvSpPr>
        <p:spPr bwMode="auto">
          <a:xfrm>
            <a:off x="5943600" y="367823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4584" name="Rectangle 7"/>
          <p:cNvSpPr>
            <a:spLocks/>
          </p:cNvSpPr>
          <p:nvPr/>
        </p:nvSpPr>
        <p:spPr bwMode="auto">
          <a:xfrm>
            <a:off x="7373938" y="3678238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4585" name="Rectangle 8"/>
          <p:cNvSpPr>
            <a:spLocks/>
          </p:cNvSpPr>
          <p:nvPr/>
        </p:nvSpPr>
        <p:spPr bwMode="auto">
          <a:xfrm>
            <a:off x="2012950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24586" name="Rectangle 9"/>
          <p:cNvSpPr>
            <a:spLocks/>
          </p:cNvSpPr>
          <p:nvPr/>
        </p:nvSpPr>
        <p:spPr bwMode="auto">
          <a:xfrm>
            <a:off x="2878138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24587" name="Rectangle 10"/>
          <p:cNvSpPr>
            <a:spLocks/>
          </p:cNvSpPr>
          <p:nvPr/>
        </p:nvSpPr>
        <p:spPr bwMode="auto">
          <a:xfrm>
            <a:off x="3708400" y="4740275"/>
            <a:ext cx="295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24588" name="Rectangle 11"/>
          <p:cNvSpPr>
            <a:spLocks/>
          </p:cNvSpPr>
          <p:nvPr/>
        </p:nvSpPr>
        <p:spPr bwMode="auto">
          <a:xfrm>
            <a:off x="4498975" y="4740275"/>
            <a:ext cx="436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24589" name="Rectangle 12"/>
          <p:cNvSpPr>
            <a:spLocks/>
          </p:cNvSpPr>
          <p:nvPr/>
        </p:nvSpPr>
        <p:spPr bwMode="auto">
          <a:xfrm>
            <a:off x="5486400" y="4740275"/>
            <a:ext cx="4175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2000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24590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4591" name="Rectangle 15"/>
          <p:cNvSpPr>
            <a:spLocks/>
          </p:cNvSpPr>
          <p:nvPr/>
        </p:nvSpPr>
        <p:spPr bwMode="auto">
          <a:xfrm>
            <a:off x="4557713" y="18843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4592" name="Rectangle 16"/>
          <p:cNvSpPr>
            <a:spLocks/>
          </p:cNvSpPr>
          <p:nvPr/>
        </p:nvSpPr>
        <p:spPr bwMode="auto">
          <a:xfrm>
            <a:off x="6162675" y="2744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4593" name="Rectangle 17"/>
          <p:cNvSpPr>
            <a:spLocks/>
          </p:cNvSpPr>
          <p:nvPr/>
        </p:nvSpPr>
        <p:spPr bwMode="auto">
          <a:xfrm>
            <a:off x="2974975" y="27432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92313" y="37973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1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2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4595" name="Rectangle 21"/>
          <p:cNvSpPr>
            <a:spLocks/>
          </p:cNvSpPr>
          <p:nvPr/>
        </p:nvSpPr>
        <p:spPr bwMode="auto">
          <a:xfrm>
            <a:off x="54467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4596" name="Rectangle 22"/>
          <p:cNvSpPr>
            <a:spLocks/>
          </p:cNvSpPr>
          <p:nvPr/>
        </p:nvSpPr>
        <p:spPr bwMode="auto">
          <a:xfrm>
            <a:off x="3760788" y="37973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4597" name="Rectangle 23"/>
          <p:cNvSpPr>
            <a:spLocks/>
          </p:cNvSpPr>
          <p:nvPr/>
        </p:nvSpPr>
        <p:spPr bwMode="auto">
          <a:xfrm>
            <a:off x="68691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573213" y="48291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7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8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4599" name="Rectangle 27"/>
          <p:cNvSpPr>
            <a:spLocks/>
          </p:cNvSpPr>
          <p:nvPr/>
        </p:nvSpPr>
        <p:spPr bwMode="auto">
          <a:xfrm>
            <a:off x="3255963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4600" name="Rectangle 28"/>
          <p:cNvSpPr>
            <a:spLocks/>
          </p:cNvSpPr>
          <p:nvPr/>
        </p:nvSpPr>
        <p:spPr bwMode="auto">
          <a:xfrm>
            <a:off x="2409825" y="48291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4601" name="Rectangle 29"/>
          <p:cNvSpPr>
            <a:spLocks/>
          </p:cNvSpPr>
          <p:nvPr/>
        </p:nvSpPr>
        <p:spPr bwMode="auto">
          <a:xfrm>
            <a:off x="4083050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4602" name="Rectangle 30"/>
          <p:cNvSpPr>
            <a:spLocks/>
          </p:cNvSpPr>
          <p:nvPr/>
        </p:nvSpPr>
        <p:spPr bwMode="auto">
          <a:xfrm>
            <a:off x="5054600" y="48291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4603" name="AutoShape 31"/>
          <p:cNvSpPr>
            <a:spLocks/>
          </p:cNvSpPr>
          <p:nvPr/>
        </p:nvSpPr>
        <p:spPr bwMode="auto">
          <a:xfrm flipH="1">
            <a:off x="3159125" y="23510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4" name="AutoShape 32"/>
          <p:cNvSpPr>
            <a:spLocks/>
          </p:cNvSpPr>
          <p:nvPr/>
        </p:nvSpPr>
        <p:spPr bwMode="auto">
          <a:xfrm>
            <a:off x="4719638" y="23510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5" name="AutoShape 33"/>
          <p:cNvSpPr>
            <a:spLocks/>
          </p:cNvSpPr>
          <p:nvPr/>
        </p:nvSpPr>
        <p:spPr bwMode="auto">
          <a:xfrm flipH="1">
            <a:off x="2270125" y="32099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6" name="AutoShape 34"/>
          <p:cNvSpPr>
            <a:spLocks/>
          </p:cNvSpPr>
          <p:nvPr/>
        </p:nvSpPr>
        <p:spPr bwMode="auto">
          <a:xfrm>
            <a:off x="3155950" y="32099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7" name="AutoShape 35"/>
          <p:cNvSpPr>
            <a:spLocks/>
          </p:cNvSpPr>
          <p:nvPr/>
        </p:nvSpPr>
        <p:spPr bwMode="auto">
          <a:xfrm flipH="1">
            <a:off x="57197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8" name="AutoShape 36"/>
          <p:cNvSpPr>
            <a:spLocks/>
          </p:cNvSpPr>
          <p:nvPr/>
        </p:nvSpPr>
        <p:spPr bwMode="auto">
          <a:xfrm>
            <a:off x="64309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9" name="AutoShape 37"/>
          <p:cNvSpPr>
            <a:spLocks/>
          </p:cNvSpPr>
          <p:nvPr/>
        </p:nvSpPr>
        <p:spPr bwMode="auto">
          <a:xfrm flipH="1">
            <a:off x="18526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0" name="AutoShape 38"/>
          <p:cNvSpPr>
            <a:spLocks/>
          </p:cNvSpPr>
          <p:nvPr/>
        </p:nvSpPr>
        <p:spPr bwMode="auto">
          <a:xfrm>
            <a:off x="22717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1" name="AutoShape 39"/>
          <p:cNvSpPr>
            <a:spLocks/>
          </p:cNvSpPr>
          <p:nvPr/>
        </p:nvSpPr>
        <p:spPr bwMode="auto">
          <a:xfrm flipH="1">
            <a:off x="3525838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2" name="AutoShape 40"/>
          <p:cNvSpPr>
            <a:spLocks/>
          </p:cNvSpPr>
          <p:nvPr/>
        </p:nvSpPr>
        <p:spPr bwMode="auto">
          <a:xfrm>
            <a:off x="3940175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3" name="AutoShape 41"/>
          <p:cNvSpPr>
            <a:spLocks/>
          </p:cNvSpPr>
          <p:nvPr/>
        </p:nvSpPr>
        <p:spPr bwMode="auto">
          <a:xfrm flipH="1">
            <a:off x="5326063" y="42640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in an ArrayList or Vector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9999E98-1D4C-4A91-A4C7-A075F915DEAF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Store in an ArrayList or Vector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D0A59F-0B18-423F-A6F2-5852E47C3441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5710619"/>
              </p:ext>
            </p:extLst>
          </p:nvPr>
        </p:nvGraphicFramePr>
        <p:xfrm>
          <a:off x="685800" y="4191000"/>
          <a:ext cx="815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22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Freeform 10"/>
          <p:cNvSpPr/>
          <p:nvPr/>
        </p:nvSpPr>
        <p:spPr>
          <a:xfrm>
            <a:off x="875071" y="4011537"/>
            <a:ext cx="835742" cy="167173"/>
          </a:xfrm>
          <a:custGeom>
            <a:avLst/>
            <a:gdLst>
              <a:gd name="connsiteX0" fmla="*/ 0 w 835742"/>
              <a:gd name="connsiteY0" fmla="*/ 167173 h 167173"/>
              <a:gd name="connsiteX1" fmla="*/ 491613 w 835742"/>
              <a:gd name="connsiteY1" fmla="*/ 24 h 167173"/>
              <a:gd name="connsiteX2" fmla="*/ 835742 w 835742"/>
              <a:gd name="connsiteY2" fmla="*/ 157340 h 16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742" h="167173">
                <a:moveTo>
                  <a:pt x="0" y="167173"/>
                </a:moveTo>
                <a:cubicBezTo>
                  <a:pt x="176161" y="84418"/>
                  <a:pt x="352323" y="1663"/>
                  <a:pt x="491613" y="24"/>
                </a:cubicBezTo>
                <a:cubicBezTo>
                  <a:pt x="630903" y="-1615"/>
                  <a:pt x="733322" y="77862"/>
                  <a:pt x="835742" y="15734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75071" y="3834480"/>
            <a:ext cx="1474839" cy="373726"/>
          </a:xfrm>
          <a:custGeom>
            <a:avLst/>
            <a:gdLst>
              <a:gd name="connsiteX0" fmla="*/ 0 w 1474839"/>
              <a:gd name="connsiteY0" fmla="*/ 373726 h 373726"/>
              <a:gd name="connsiteX1" fmla="*/ 521110 w 1474839"/>
              <a:gd name="connsiteY1" fmla="*/ 101 h 373726"/>
              <a:gd name="connsiteX2" fmla="*/ 1474839 w 1474839"/>
              <a:gd name="connsiteY2" fmla="*/ 344230 h 373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4839" h="373726">
                <a:moveTo>
                  <a:pt x="0" y="373726"/>
                </a:moveTo>
                <a:cubicBezTo>
                  <a:pt x="137652" y="189371"/>
                  <a:pt x="275304" y="5017"/>
                  <a:pt x="521110" y="101"/>
                </a:cubicBezTo>
                <a:cubicBezTo>
                  <a:pt x="766916" y="-4815"/>
                  <a:pt x="1120877" y="169707"/>
                  <a:pt x="1474839" y="34423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700981" y="4925961"/>
            <a:ext cx="1445342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720645" y="4945626"/>
            <a:ext cx="1917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flipV="1">
            <a:off x="2482645" y="3886200"/>
            <a:ext cx="2019773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flipV="1">
            <a:off x="2502310" y="3657600"/>
            <a:ext cx="2679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168446" y="4953000"/>
            <a:ext cx="2594204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188110" y="4972665"/>
            <a:ext cx="3441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854246" y="4953000"/>
            <a:ext cx="3368251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73910" y="4972665"/>
            <a:ext cx="3919014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2" name="Rectangle 1"/>
          <p:cNvSpPr>
            <a:spLocks/>
          </p:cNvSpPr>
          <p:nvPr/>
        </p:nvSpPr>
        <p:spPr bwMode="auto">
          <a:xfrm>
            <a:off x="7201322" y="1654037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3" name="Rectangle 2"/>
          <p:cNvSpPr>
            <a:spLocks/>
          </p:cNvSpPr>
          <p:nvPr/>
        </p:nvSpPr>
        <p:spPr bwMode="auto">
          <a:xfrm>
            <a:off x="6170947" y="2154316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" name="Rectangle 3"/>
          <p:cNvSpPr>
            <a:spLocks/>
          </p:cNvSpPr>
          <p:nvPr/>
        </p:nvSpPr>
        <p:spPr bwMode="auto">
          <a:xfrm>
            <a:off x="8441143" y="2153391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653128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6" name="Rectangle 5"/>
          <p:cNvSpPr>
            <a:spLocks/>
          </p:cNvSpPr>
          <p:nvPr/>
        </p:nvSpPr>
        <p:spPr bwMode="auto">
          <a:xfrm>
            <a:off x="6697186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7" name="Rectangle 6"/>
          <p:cNvSpPr>
            <a:spLocks/>
          </p:cNvSpPr>
          <p:nvPr/>
        </p:nvSpPr>
        <p:spPr bwMode="auto">
          <a:xfrm>
            <a:off x="7965423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8" name="Rectangle 7"/>
          <p:cNvSpPr>
            <a:spLocks/>
          </p:cNvSpPr>
          <p:nvPr/>
        </p:nvSpPr>
        <p:spPr bwMode="auto">
          <a:xfrm>
            <a:off x="8913706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9" name="Rectangle 8"/>
          <p:cNvSpPr>
            <a:spLocks/>
          </p:cNvSpPr>
          <p:nvPr/>
        </p:nvSpPr>
        <p:spPr bwMode="auto">
          <a:xfrm>
            <a:off x="5359486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933087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31" name="Rectangle 10"/>
          <p:cNvSpPr>
            <a:spLocks/>
          </p:cNvSpPr>
          <p:nvPr/>
        </p:nvSpPr>
        <p:spPr bwMode="auto">
          <a:xfrm>
            <a:off x="6483532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32" name="Rectangle 11"/>
          <p:cNvSpPr>
            <a:spLocks/>
          </p:cNvSpPr>
          <p:nvPr/>
        </p:nvSpPr>
        <p:spPr bwMode="auto">
          <a:xfrm>
            <a:off x="7025649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7673976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34" name="Rectangle 15"/>
          <p:cNvSpPr>
            <a:spLocks/>
          </p:cNvSpPr>
          <p:nvPr/>
        </p:nvSpPr>
        <p:spPr bwMode="auto">
          <a:xfrm>
            <a:off x="7018300" y="1719693"/>
            <a:ext cx="218915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" name="Rectangle 16"/>
          <p:cNvSpPr>
            <a:spLocks/>
          </p:cNvSpPr>
          <p:nvPr/>
        </p:nvSpPr>
        <p:spPr bwMode="auto">
          <a:xfrm>
            <a:off x="8082355" y="222089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6" name="Rectangle 17"/>
          <p:cNvSpPr>
            <a:spLocks/>
          </p:cNvSpPr>
          <p:nvPr/>
        </p:nvSpPr>
        <p:spPr bwMode="auto">
          <a:xfrm>
            <a:off x="5968979" y="2219972"/>
            <a:ext cx="241018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37" name="Group 18"/>
          <p:cNvGrpSpPr>
            <a:grpSpLocks/>
          </p:cNvGrpSpPr>
          <p:nvPr/>
        </p:nvGrpSpPr>
        <p:grpSpPr bwMode="auto">
          <a:xfrm>
            <a:off x="5317495" y="2833992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38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39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" name="Rectangle 21"/>
          <p:cNvSpPr>
            <a:spLocks/>
          </p:cNvSpPr>
          <p:nvPr/>
        </p:nvSpPr>
        <p:spPr bwMode="auto">
          <a:xfrm>
            <a:off x="760768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1" name="Rectangle 22"/>
          <p:cNvSpPr>
            <a:spLocks/>
          </p:cNvSpPr>
          <p:nvPr/>
        </p:nvSpPr>
        <p:spPr bwMode="auto">
          <a:xfrm>
            <a:off x="6489956" y="2833992"/>
            <a:ext cx="241017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2" name="Rectangle 23"/>
          <p:cNvSpPr>
            <a:spLocks/>
          </p:cNvSpPr>
          <p:nvPr/>
        </p:nvSpPr>
        <p:spPr bwMode="auto">
          <a:xfrm>
            <a:off x="855070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43" name="Group 24"/>
          <p:cNvGrpSpPr>
            <a:grpSpLocks/>
          </p:cNvGrpSpPr>
          <p:nvPr/>
        </p:nvGrpSpPr>
        <p:grpSpPr bwMode="auto">
          <a:xfrm>
            <a:off x="5039641" y="3435067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44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45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" name="Rectangle 27"/>
          <p:cNvSpPr>
            <a:spLocks/>
          </p:cNvSpPr>
          <p:nvPr/>
        </p:nvSpPr>
        <p:spPr bwMode="auto">
          <a:xfrm>
            <a:off x="6155268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" name="Rectangle 28"/>
          <p:cNvSpPr>
            <a:spLocks/>
          </p:cNvSpPr>
          <p:nvPr/>
        </p:nvSpPr>
        <p:spPr bwMode="auto">
          <a:xfrm>
            <a:off x="5594297" y="3435067"/>
            <a:ext cx="374682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" name="Rectangle 29"/>
          <p:cNvSpPr>
            <a:spLocks/>
          </p:cNvSpPr>
          <p:nvPr/>
        </p:nvSpPr>
        <p:spPr bwMode="auto">
          <a:xfrm>
            <a:off x="6703609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" name="Rectangle 30"/>
          <p:cNvSpPr>
            <a:spLocks/>
          </p:cNvSpPr>
          <p:nvPr/>
        </p:nvSpPr>
        <p:spPr bwMode="auto">
          <a:xfrm>
            <a:off x="7347725" y="343506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" name="AutoShape 31"/>
          <p:cNvSpPr>
            <a:spLocks/>
          </p:cNvSpPr>
          <p:nvPr/>
        </p:nvSpPr>
        <p:spPr bwMode="auto">
          <a:xfrm flipH="1">
            <a:off x="6091066" y="1991564"/>
            <a:ext cx="1035639" cy="214537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1" name="AutoShape 32"/>
          <p:cNvSpPr>
            <a:spLocks/>
          </p:cNvSpPr>
          <p:nvPr/>
        </p:nvSpPr>
        <p:spPr bwMode="auto">
          <a:xfrm>
            <a:off x="7125653" y="1991564"/>
            <a:ext cx="1136676" cy="214537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2" name="AutoShape 33"/>
          <p:cNvSpPr>
            <a:spLocks/>
          </p:cNvSpPr>
          <p:nvPr/>
        </p:nvSpPr>
        <p:spPr bwMode="auto">
          <a:xfrm flipH="1">
            <a:off x="5501679" y="2491842"/>
            <a:ext cx="589388" cy="318107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3" name="AutoShape 34"/>
          <p:cNvSpPr>
            <a:spLocks/>
          </p:cNvSpPr>
          <p:nvPr/>
        </p:nvSpPr>
        <p:spPr bwMode="auto">
          <a:xfrm>
            <a:off x="6088961" y="2491842"/>
            <a:ext cx="522029" cy="310709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4" name="AutoShape 35"/>
          <p:cNvSpPr>
            <a:spLocks/>
          </p:cNvSpPr>
          <p:nvPr/>
        </p:nvSpPr>
        <p:spPr bwMode="auto">
          <a:xfrm flipH="1">
            <a:off x="778871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5" name="AutoShape 36"/>
          <p:cNvSpPr>
            <a:spLocks/>
          </p:cNvSpPr>
          <p:nvPr/>
        </p:nvSpPr>
        <p:spPr bwMode="auto">
          <a:xfrm>
            <a:off x="826022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6" name="AutoShape 37"/>
          <p:cNvSpPr>
            <a:spLocks/>
          </p:cNvSpPr>
          <p:nvPr/>
        </p:nvSpPr>
        <p:spPr bwMode="auto">
          <a:xfrm flipH="1">
            <a:off x="5224877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7" name="AutoShape 38"/>
          <p:cNvSpPr>
            <a:spLocks/>
          </p:cNvSpPr>
          <p:nvPr/>
        </p:nvSpPr>
        <p:spPr bwMode="auto">
          <a:xfrm>
            <a:off x="5502731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8" name="AutoShape 39"/>
          <p:cNvSpPr>
            <a:spLocks/>
          </p:cNvSpPr>
          <p:nvPr/>
        </p:nvSpPr>
        <p:spPr bwMode="auto">
          <a:xfrm flipH="1">
            <a:off x="6334189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9" name="AutoShape 40"/>
          <p:cNvSpPr>
            <a:spLocks/>
          </p:cNvSpPr>
          <p:nvPr/>
        </p:nvSpPr>
        <p:spPr bwMode="auto">
          <a:xfrm>
            <a:off x="6608886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0" name="AutoShape 41"/>
          <p:cNvSpPr>
            <a:spLocks/>
          </p:cNvSpPr>
          <p:nvPr/>
        </p:nvSpPr>
        <p:spPr bwMode="auto">
          <a:xfrm flipH="1">
            <a:off x="7527699" y="3105863"/>
            <a:ext cx="261015" cy="288516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2" name="Freeform 61"/>
          <p:cNvSpPr/>
          <p:nvPr/>
        </p:nvSpPr>
        <p:spPr>
          <a:xfrm flipV="1">
            <a:off x="4533427" y="3810000"/>
            <a:ext cx="3907716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7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Put the new element at 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10E9E7-76F9-402E-B5EA-6B9B71B2D693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0D49C3-234C-4A61-8EC6-C0669D8DD3AA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The Bag Interface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A Bag:</a:t>
            </a:r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1524000" y="2590800"/>
            <a:ext cx="5972175" cy="1828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interface Bag&lt;E&gt; {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void insert(E obj);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 extract(); 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//extract some element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boolean isEmpty();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333500" y="4800600"/>
            <a:ext cx="6477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/>
            <a:r>
              <a:rPr lang="en-US" sz="2800">
                <a:solidFill>
                  <a:schemeClr val="tx1"/>
                </a:solidFill>
                <a:cs typeface="Arial" charset="0"/>
              </a:rPr>
              <a:t>Examples: Stack, Queue, PriorityQueue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FFD14E-51CC-4DD2-B1B4-2201433533E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B1EBC47-D94A-4DAF-9821-0BF0FB635865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000906-30FD-43DD-8343-B06601BB9C6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0016687-1388-4A1C-B4C6-44DAA131C577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AC6ED0-3F32-4835-B494-08833CBF2FB4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748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1749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1751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752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1753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1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1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1755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1756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1757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1758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1759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0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1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2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3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4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5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6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7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8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9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0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1771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2" name="Rectangle 31"/>
          <p:cNvSpPr>
            <a:spLocks/>
          </p:cNvSpPr>
          <p:nvPr/>
        </p:nvSpPr>
        <p:spPr bwMode="auto">
          <a:xfrm>
            <a:off x="6489700" y="50085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1773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53FA94-4A91-4F23-8FC9-D28E22E364AC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2773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2775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2776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2777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2779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2780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2781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2782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2783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4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5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6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7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8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9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0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1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2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3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4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2795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6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2797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739504-BE96-4C61-9E34-936948789039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3799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3800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3801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3803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3804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3805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3806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3807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8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9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0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1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2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3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4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5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6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7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8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819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20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3821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46E7B7-89C1-40B1-B4ED-8F95A5051E2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4821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7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7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4823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4824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4825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8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8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4827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4828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4829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4830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4831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2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3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4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5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6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7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8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9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0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1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2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4843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4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4845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EAC700-7871-4E6A-B5E6-A208789E9ED5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5847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5848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5849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5851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5852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5853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5854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5855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6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7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8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9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0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1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2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3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4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5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6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867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8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5869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9EB348-2A5B-4016-8353-8D9AB3726A47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EEAC70-C665-4FCC-B527-9EB48EA0022B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Stacks and Queues as Lists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Stack (LIFO)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,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Queue (FIFO)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on back of list,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All</a:t>
            </a:r>
            <a:r>
              <a:rPr lang="en-US" sz="3600" dirty="0" smtClean="0">
                <a:cs typeface="Arial" charset="0"/>
              </a:rPr>
              <a:t> </a:t>
            </a:r>
            <a:r>
              <a:rPr lang="en-US" sz="36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3600" dirty="0" smtClean="0">
                <a:cs typeface="Arial" charset="0"/>
              </a:rPr>
              <a:t> </a:t>
            </a:r>
            <a:r>
              <a:rPr lang="en-US" sz="3600" dirty="0" smtClean="0">
                <a:solidFill>
                  <a:srgbClr val="3333CC"/>
                </a:solidFill>
                <a:cs typeface="Arial" charset="0"/>
              </a:rPr>
              <a:t>operations are O(1)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838200" y="2362200"/>
            <a:ext cx="754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1269" name="Oval 3"/>
          <p:cNvSpPr>
            <a:spLocks/>
          </p:cNvSpPr>
          <p:nvPr/>
        </p:nvSpPr>
        <p:spPr bwMode="auto">
          <a:xfrm>
            <a:off x="2816225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370263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2905125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6"/>
          <p:cNvSpPr>
            <a:spLocks/>
          </p:cNvSpPr>
          <p:nvPr/>
        </p:nvSpPr>
        <p:spPr bwMode="auto">
          <a:xfrm>
            <a:off x="3816350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3" name="Rectangle 7"/>
          <p:cNvSpPr>
            <a:spLocks/>
          </p:cNvSpPr>
          <p:nvPr/>
        </p:nvSpPr>
        <p:spPr bwMode="auto">
          <a:xfrm>
            <a:off x="4370388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>
            <a:off x="3905250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9"/>
          <p:cNvSpPr>
            <a:spLocks/>
          </p:cNvSpPr>
          <p:nvPr/>
        </p:nvSpPr>
        <p:spPr bwMode="auto">
          <a:xfrm>
            <a:off x="4821238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6" name="Rectangle 10"/>
          <p:cNvSpPr>
            <a:spLocks/>
          </p:cNvSpPr>
          <p:nvPr/>
        </p:nvSpPr>
        <p:spPr bwMode="auto">
          <a:xfrm>
            <a:off x="5375275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4910138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Oval 12"/>
          <p:cNvSpPr>
            <a:spLocks/>
          </p:cNvSpPr>
          <p:nvPr/>
        </p:nvSpPr>
        <p:spPr bwMode="auto">
          <a:xfrm>
            <a:off x="5821363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9" name="Rectangle 13"/>
          <p:cNvSpPr>
            <a:spLocks/>
          </p:cNvSpPr>
          <p:nvPr/>
        </p:nvSpPr>
        <p:spPr bwMode="auto">
          <a:xfrm>
            <a:off x="6375400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>
            <a:off x="5910263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Rectangle 15"/>
          <p:cNvSpPr>
            <a:spLocks/>
          </p:cNvSpPr>
          <p:nvPr/>
        </p:nvSpPr>
        <p:spPr bwMode="auto">
          <a:xfrm>
            <a:off x="33750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55</a:t>
            </a:r>
          </a:p>
        </p:txBody>
      </p:sp>
      <p:sp>
        <p:nvSpPr>
          <p:cNvPr id="11282" name="Rectangle 16"/>
          <p:cNvSpPr>
            <a:spLocks/>
          </p:cNvSpPr>
          <p:nvPr/>
        </p:nvSpPr>
        <p:spPr bwMode="auto">
          <a:xfrm>
            <a:off x="4329113" y="5334000"/>
            <a:ext cx="476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120</a:t>
            </a:r>
          </a:p>
        </p:txBody>
      </p:sp>
      <p:sp>
        <p:nvSpPr>
          <p:cNvPr id="11283" name="Rectangle 17"/>
          <p:cNvSpPr>
            <a:spLocks/>
          </p:cNvSpPr>
          <p:nvPr/>
        </p:nvSpPr>
        <p:spPr bwMode="auto">
          <a:xfrm>
            <a:off x="53816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</a:t>
            </a:r>
          </a:p>
        </p:txBody>
      </p:sp>
      <p:sp>
        <p:nvSpPr>
          <p:cNvPr id="11284" name="Rectangle 18"/>
          <p:cNvSpPr>
            <a:spLocks/>
          </p:cNvSpPr>
          <p:nvPr/>
        </p:nvSpPr>
        <p:spPr bwMode="auto">
          <a:xfrm>
            <a:off x="6397625" y="5332413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16</a:t>
            </a:r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2816225" y="59499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6" name="AutoShape 20"/>
          <p:cNvSpPr>
            <a:spLocks/>
          </p:cNvSpPr>
          <p:nvPr/>
        </p:nvSpPr>
        <p:spPr bwMode="auto">
          <a:xfrm rot="10800000" flipH="1">
            <a:off x="2905125" y="5688013"/>
            <a:ext cx="3678238" cy="319087"/>
          </a:xfrm>
          <a:custGeom>
            <a:avLst/>
            <a:gdLst>
              <a:gd name="T0" fmla="*/ 0 w 21600"/>
              <a:gd name="T1" fmla="*/ 0 h 21600"/>
              <a:gd name="T2" fmla="*/ 3678238 w 21600"/>
              <a:gd name="T3" fmla="*/ 3190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87" name="Rectangle 21"/>
          <p:cNvSpPr>
            <a:spLocks/>
          </p:cNvSpPr>
          <p:nvPr/>
        </p:nvSpPr>
        <p:spPr bwMode="auto">
          <a:xfrm>
            <a:off x="2187575" y="5211763"/>
            <a:ext cx="64452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charset="0"/>
              </a:rPr>
              <a:t>first</a:t>
            </a:r>
          </a:p>
        </p:txBody>
      </p:sp>
      <p:sp>
        <p:nvSpPr>
          <p:cNvPr id="11288" name="Rectangle 22"/>
          <p:cNvSpPr>
            <a:spLocks/>
          </p:cNvSpPr>
          <p:nvPr/>
        </p:nvSpPr>
        <p:spPr bwMode="auto">
          <a:xfrm>
            <a:off x="2211388" y="5727700"/>
            <a:ext cx="628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charset="0"/>
              </a:rPr>
              <a:t>last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95A47E-7852-4F50-B25B-0F5299C6EB9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762000" y="1760538"/>
            <a:ext cx="7683500" cy="37258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class PriorityQueue&lt;E&gt; extends java.util.Vector&lt;E&gt;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public void insert(E obj)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super.add(obj); </a:t>
            </a:r>
            <a:r>
              <a:rPr lang="en-US" sz="16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//add new element to end of array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rotateUp(size() - 1);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private void rotateUp(int index)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if (index == 0)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int parent = (index - 1)/2;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if (elementAt(parent).compareTo(elementAt(index)) &lt;= 0)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swap(index, parent);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rotateUp(parent);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Remove the least element – it is at the root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5D7726-D406-4776-A3A8-4F089E9F3EB8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E307B7F-A386-4293-B860-4C4576BCA98E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77F8209-0B4B-4579-A355-668BE416D2D7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612988-3ABA-438C-BBBD-2C09267F7FD1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4A12C8A-62BB-404B-AFDE-323E403574CB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2EF03-6F1F-4320-8EF1-BCD753D67BE5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38F19A-77A0-4307-A6C7-68634BE9C640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8E2232A-7540-47BF-9685-730DCA554245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F5C87F-1A52-4240-8724-D185FD78289C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/>
          </a:bodyPr>
          <a:lstStyle/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in which data items are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Comparable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32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SzPct val="100000"/>
              <a:buFont typeface="Arial" charset="0"/>
              <a:buChar char="•"/>
              <a:defRPr/>
            </a:pPr>
            <a:r>
              <a:rPr lang="en-US" sz="3200" i="1" dirty="0" smtClean="0">
                <a:solidFill>
                  <a:srgbClr val="FF3300"/>
                </a:solidFill>
                <a:cs typeface="Arial" charset="0"/>
              </a:rPr>
              <a:t>lesser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elements (as determined by </a:t>
            </a:r>
            <a:r>
              <a:rPr lang="en-US" sz="32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3200" dirty="0" smtClean="0">
                <a:solidFill>
                  <a:srgbClr val="3333CB"/>
                </a:solidFill>
                <a:cs typeface="Arial" charset="0"/>
              </a:rPr>
              <a:t>)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have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i="1" dirty="0" smtClean="0">
                <a:solidFill>
                  <a:srgbClr val="FF3300"/>
                </a:solidFill>
                <a:cs typeface="Arial" charset="0"/>
              </a:rPr>
              <a:t>higher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priority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32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•"/>
              <a:defRPr/>
            </a:pP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returns the element with the highest priority = least in the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32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dirty="0" smtClean="0">
                <a:cs typeface="Arial" charset="0"/>
              </a:rPr>
              <a:t> </a:t>
            </a: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ordering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32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3200" dirty="0" smtClean="0">
                <a:solidFill>
                  <a:srgbClr val="3333CC"/>
                </a:solidFill>
                <a:cs typeface="Arial" charset="0"/>
              </a:rPr>
              <a:t>break ties arbitrarily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838200" y="2057400"/>
            <a:ext cx="75438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lnSpc>
                <a:spcPct val="90000"/>
              </a:lnSpc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456D4-2F98-4CD8-90D4-04A9136BAACC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8FA291-D610-47FB-B43A-3762917987BF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8B0653F-1ED0-4694-9721-F735C299052A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D7AD90-0F9B-4C36-8C7A-185A0785AFD2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C910EF-D8EF-4E14-9186-7CC4773F6E1B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ED1A372-CCF1-4C48-8B7F-A0371BF2E345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5F7F1B-E281-414A-BAD5-7BD75AED44AA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996B24-918A-470E-A3F6-015FFE7957C7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762000" y="1673225"/>
            <a:ext cx="7683500" cy="46513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public E extract()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(size() == 0) return null;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E temp = elementAt(0);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setElementAt(elementAt(size() - 1), 0);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setSize(size() - 1);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rotateDown(0);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return temp;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private void rotateDown(int index)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int child = 2*(index + 1); </a:t>
            </a:r>
            <a:r>
              <a:rPr lang="en-US" sz="16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//right child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(child &gt;= size()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|| elementAt(child - 1).compareTo(elementAt(child)) &lt; 0)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child -= 1;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(child &gt;= size())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if (elementAt(index).compareTo(elementAt(child)) &lt;= 0)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return;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swap(index, child);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rotateDown(child);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553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HeapSort</a:t>
            </a:r>
          </a:p>
        </p:txBody>
      </p:sp>
      <p:sp>
        <p:nvSpPr>
          <p:cNvPr id="56323" name="Rectangle 2"/>
          <p:cNvSpPr>
            <a:spLocks/>
          </p:cNvSpPr>
          <p:nvPr/>
        </p:nvSpPr>
        <p:spPr bwMode="auto">
          <a:xfrm>
            <a:off x="787400" y="2017713"/>
            <a:ext cx="76835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39738" indent="-400050"/>
            <a:r>
              <a:rPr lang="en-US" sz="2800">
                <a:solidFill>
                  <a:srgbClr val="3333CC"/>
                </a:solidFill>
                <a:cs typeface="Arial" charset="0"/>
              </a:rPr>
              <a:t>Given a </a:t>
            </a:r>
            <a:r>
              <a:rPr lang="en-US" sz="2800" b="1">
                <a:solidFill>
                  <a:srgbClr val="3333CC"/>
                </a:solidFill>
                <a:latin typeface="Courier New" charset="0"/>
                <a:cs typeface="Courier New" charset="0"/>
                <a:sym typeface="Courier New" charset="0"/>
              </a:rPr>
              <a:t>Comparable[]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 array of length n,</a:t>
            </a:r>
          </a:p>
          <a:p>
            <a:pPr marL="439738" indent="-400050"/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439738" indent="-400050">
              <a:buFontTx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Put all n elements into a heap – O(n log n) </a:t>
            </a:r>
          </a:p>
          <a:p>
            <a:pPr marL="439738" indent="-400050">
              <a:buFontTx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Repeatedly get the min – O(n log n)</a:t>
            </a:r>
          </a:p>
        </p:txBody>
      </p:sp>
      <p:sp>
        <p:nvSpPr>
          <p:cNvPr id="56324" name="Rectangle 3"/>
          <p:cNvSpPr>
            <a:spLocks/>
          </p:cNvSpPr>
          <p:nvPr/>
        </p:nvSpPr>
        <p:spPr bwMode="auto">
          <a:xfrm>
            <a:off x="381000" y="4146550"/>
            <a:ext cx="8534400" cy="1498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endParaRPr lang="en-US" sz="1600" b="1" smtClean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69875" indent="-230188"/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public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void heapSort(Comparable[] a) {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PriorityQueue&lt;Comparable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&gt;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pq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= new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PriorityQueue&lt;Comparable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&gt;(a);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for (int i = 0; i &lt; a.length; i++) { a[i] = pq.extract(); }</a:t>
            </a:r>
          </a:p>
          <a:p>
            <a:pPr marL="269875" indent="-230188"/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C16D8B-E4C5-49AD-A4EF-E4583564EBD2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52425"/>
            <a:ext cx="7772400" cy="1171575"/>
          </a:xfrm>
        </p:spPr>
        <p:txBody>
          <a:bodyPr rIns="132080"/>
          <a:lstStyle/>
          <a:p>
            <a:pPr eaLnBrk="1" hangingPunct="1"/>
            <a:r>
              <a:rPr lang="en-US" smtClean="0"/>
              <a:t>PQ Application: Simulation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3935413" cy="4848225"/>
          </a:xfrm>
        </p:spPr>
        <p:txBody>
          <a:bodyPr rIns="132080"/>
          <a:lstStyle/>
          <a:p>
            <a:pPr marL="209550" indent="-169863" eaLnBrk="1" hangingPunct="1">
              <a:buClr>
                <a:srgbClr val="000000"/>
              </a:buClr>
            </a:pPr>
            <a:r>
              <a:rPr lang="en-US" sz="2400" smtClean="0"/>
              <a:t>Example: Probabilistic model of bank-customer arrival times and transaction times, how many tellers are needed?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random inter-arrival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transaction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Can simulate the bank to get some idea of how long customers must wait</a:t>
            </a:r>
          </a:p>
        </p:txBody>
      </p:sp>
      <p:sp>
        <p:nvSpPr>
          <p:cNvPr id="57348" name="Rectangle 3"/>
          <p:cNvSpPr>
            <a:spLocks/>
          </p:cNvSpPr>
          <p:nvPr/>
        </p:nvSpPr>
        <p:spPr bwMode="auto">
          <a:xfrm>
            <a:off x="4924425" y="2000250"/>
            <a:ext cx="35941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Time-Driven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Check at each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</a:t>
            </a:r>
            <a:r>
              <a:rPr lang="en-US">
                <a:solidFill>
                  <a:schemeClr val="tx1"/>
                </a:solidFill>
                <a:cs typeface="Arial" charset="0"/>
              </a:rPr>
              <a:t> to see if any event occurs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Event-Driven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Advance clock to next event, skipping intervening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This uses a PQ!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CFD8F16-82CF-4740-B7A4-6E649709CC6B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95325" y="0"/>
            <a:ext cx="7772400" cy="1971675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 Examples</a:t>
            </a:r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846138" y="1684338"/>
            <a:ext cx="7543800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Scheduling jobs to run on a computer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default priority = arrival time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priority can be changed by operator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Scheduling events to be processed by an event handler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priority = time of occurrence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Airline check-in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first class, business class, coach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FIFO within each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F707B97-10DB-4275-A5DB-80CA2F8A878F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z="3600" b="1" smtClean="0">
                <a:latin typeface="Courier New" charset="0"/>
                <a:cs typeface="Courier New" charset="0"/>
                <a:sym typeface="Courier New" charset="0"/>
              </a:rPr>
              <a:t>java.util.PriorityQueue&lt;E&gt;</a:t>
            </a:r>
            <a:endParaRPr lang="en-US" sz="3600" b="1" smtClean="0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515938" y="2389188"/>
            <a:ext cx="8105775" cy="25273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boolean add(E e) {...}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//insert an element (insert)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void clear() {...}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//remove all elements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 peek() {...} 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//return min element without removing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              //(null if empty)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 poll() {...} </a:t>
            </a: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//remove min element (extract)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              //(null if empty)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</a:p>
          <a:p>
            <a:pPr marL="39688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 size() {...}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B5B91-4775-4DA1-B202-5B0298A31A9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Queues as Lists</a:t>
            </a:r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11213" y="1768475"/>
            <a:ext cx="75438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unordered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puts new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must 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ordered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must 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gets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In either case, O(n</a:t>
            </a:r>
            <a:r>
              <a:rPr lang="en-US" sz="2800" baseline="30000">
                <a:solidFill>
                  <a:srgbClr val="3333CC"/>
                </a:solidFill>
                <a:cs typeface="Arial" charset="0"/>
              </a:rPr>
              <a:t>2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) to process n elements</a:t>
            </a:r>
          </a:p>
          <a:p>
            <a:pPr marL="269875" indent="-230188"/>
            <a:endParaRPr lang="en-US" sz="1400">
              <a:solidFill>
                <a:schemeClr val="tx1"/>
              </a:solidFill>
              <a:cs typeface="Arial" charset="0"/>
            </a:endParaRPr>
          </a:p>
          <a:p>
            <a:pPr marL="269875" indent="-230188" algn="ctr"/>
            <a:r>
              <a:rPr lang="en-US" sz="3200">
                <a:solidFill>
                  <a:srgbClr val="FF3300"/>
                </a:solidFill>
                <a:cs typeface="Arial" charset="0"/>
              </a:rPr>
              <a:t>Can we do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B1AD7C-87B5-4589-8A7D-EE929539B5E2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 rIns="132080"/>
          <a:lstStyle/>
          <a:p>
            <a:pPr eaLnBrk="1" hangingPunct="1"/>
            <a:r>
              <a:rPr lang="en-US" smtClean="0"/>
              <a:t>Important Special Case</a:t>
            </a:r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444500" y="2413000"/>
            <a:ext cx="8242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Fixed number of priority levels 0,...,p – 1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FIFO within each level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Example: airline check-in</a:t>
            </a:r>
          </a:p>
          <a:p>
            <a:pPr marL="269875" indent="-230188"/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insert in appropriate queue – O(1)</a:t>
            </a: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must find a nonempty queue – O(p)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5D2AC13-C22F-4037-BCAC-5BBD39581B56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7150"/>
            <a:ext cx="7772400" cy="1466850"/>
          </a:xfrm>
        </p:spPr>
        <p:txBody>
          <a:bodyPr rIns="132080"/>
          <a:lstStyle/>
          <a:p>
            <a:pPr eaLnBrk="1" hangingPunct="1"/>
            <a:r>
              <a:rPr lang="en-US" smtClean="0"/>
              <a:t>Heaps</a:t>
            </a:r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4863" y="1655763"/>
            <a:ext cx="7543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 i="1">
                <a:solidFill>
                  <a:srgbClr val="FF3300"/>
                </a:solidFill>
                <a:cs typeface="Arial" charset="0"/>
              </a:rPr>
              <a:t>heap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is a concrete data structure that can be used to implement priority queues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Gives better complexity than either ordered or unordered list implementation:</a:t>
            </a:r>
          </a:p>
          <a:p>
            <a:pPr marL="269875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insert(): </a:t>
            </a:r>
            <a:r>
              <a:rPr lang="en-US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extract(): </a:t>
            </a:r>
            <a:r>
              <a:rPr lang="en-US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O(n log n) to process n elements</a:t>
            </a:r>
          </a:p>
          <a:p>
            <a:pPr marL="269875" indent="-230188">
              <a:spcBef>
                <a:spcPts val="9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chemeClr val="tx1"/>
                </a:solidFill>
                <a:cs typeface="Arial" charset="0"/>
              </a:rPr>
              <a:t>Do not confuse with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sz="2800" i="1">
                <a:solidFill>
                  <a:srgbClr val="FF3300"/>
                </a:solidFill>
                <a:cs typeface="Arial" charset="0"/>
              </a:rPr>
              <a:t>heap memory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, where the Java virtual machine allocates space for objects – different usage of the word</a:t>
            </a:r>
            <a:r>
              <a:rPr lang="en-US" sz="280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sz="2800" i="1">
                <a:solidFill>
                  <a:srgbClr val="FF3300"/>
                </a:solidFill>
                <a:cs typeface="Arial" charset="0"/>
              </a:rPr>
              <a:t>heap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B8DBC06-2152-438A-BA9E-722CB5993831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66</TotalTime>
  <Pages>0</Pages>
  <Words>1638</Words>
  <Characters>0</Characters>
  <Application>Microsoft Office PowerPoint</Application>
  <PresentationFormat>On-screen Show (4:3)</PresentationFormat>
  <Lines>0</Lines>
  <Paragraphs>674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8" baseType="lpstr">
      <vt:lpstr>Arial</vt:lpstr>
      <vt:lpstr>ヒラギノ角ゴ ProN W3</vt:lpstr>
      <vt:lpstr>Tw Cen MT</vt:lpstr>
      <vt:lpstr>Wingdings</vt:lpstr>
      <vt:lpstr>Wingdings 2</vt:lpstr>
      <vt:lpstr>Calibri</vt:lpstr>
      <vt:lpstr>Courier New</vt:lpstr>
      <vt:lpstr>ヒラギノ角ゴ ProN W6</vt:lpstr>
      <vt:lpstr>Median</vt:lpstr>
      <vt:lpstr>Priority Queues and Heaps</vt:lpstr>
      <vt:lpstr>The Bag Interface</vt:lpstr>
      <vt:lpstr>Stacks and Queues as Lists</vt:lpstr>
      <vt:lpstr>Priority Queue</vt:lpstr>
      <vt:lpstr>Priority Queue Examples</vt:lpstr>
      <vt:lpstr>java.util.PriorityQueue&lt;E&gt;</vt:lpstr>
      <vt:lpstr>Priority Queues as Lists</vt:lpstr>
      <vt:lpstr>Important Special Case</vt:lpstr>
      <vt:lpstr>Heaps</vt:lpstr>
      <vt:lpstr>Heaps</vt:lpstr>
      <vt:lpstr>Heaps</vt:lpstr>
      <vt:lpstr>Examples of Heaps</vt:lpstr>
      <vt:lpstr>Balanced Heaps</vt:lpstr>
      <vt:lpstr>Example of a Balanced Heap</vt:lpstr>
      <vt:lpstr>Store in an ArrayList or Vector</vt:lpstr>
      <vt:lpstr>Store in an ArrayList or Vector</vt:lpstr>
      <vt:lpstr>Store in an ArrayList or Vector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HeapSort</vt:lpstr>
      <vt:lpstr>PQ Application: Simulation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ken</cp:lastModifiedBy>
  <cp:revision>11</cp:revision>
  <dcterms:modified xsi:type="dcterms:W3CDTF">2013-03-28T12:29:50Z</dcterms:modified>
</cp:coreProperties>
</file>