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40"/>
  </p:notesMasterIdLst>
  <p:handoutMasterIdLst>
    <p:handoutMasterId r:id="rId41"/>
  </p:handoutMasterIdLst>
  <p:sldIdLst>
    <p:sldId id="257" r:id="rId2"/>
    <p:sldId id="289" r:id="rId3"/>
    <p:sldId id="258" r:id="rId4"/>
    <p:sldId id="303" r:id="rId5"/>
    <p:sldId id="304" r:id="rId6"/>
    <p:sldId id="305" r:id="rId7"/>
    <p:sldId id="259" r:id="rId8"/>
    <p:sldId id="282" r:id="rId9"/>
    <p:sldId id="260" r:id="rId10"/>
    <p:sldId id="283" r:id="rId11"/>
    <p:sldId id="261" r:id="rId12"/>
    <p:sldId id="262" r:id="rId13"/>
    <p:sldId id="284" r:id="rId14"/>
    <p:sldId id="263" r:id="rId15"/>
    <p:sldId id="264" r:id="rId16"/>
    <p:sldId id="285" r:id="rId17"/>
    <p:sldId id="290" r:id="rId18"/>
    <p:sldId id="292" r:id="rId19"/>
    <p:sldId id="287" r:id="rId20"/>
    <p:sldId id="293" r:id="rId21"/>
    <p:sldId id="270" r:id="rId22"/>
    <p:sldId id="271" r:id="rId23"/>
    <p:sldId id="302" r:id="rId24"/>
    <p:sldId id="272" r:id="rId25"/>
    <p:sldId id="273" r:id="rId26"/>
    <p:sldId id="274" r:id="rId27"/>
    <p:sldId id="275" r:id="rId28"/>
    <p:sldId id="276" r:id="rId29"/>
    <p:sldId id="277" r:id="rId30"/>
    <p:sldId id="279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FFFFCC"/>
    <a:srgbClr val="FF00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5" d="100"/>
          <a:sy n="135" d="100"/>
        </p:scale>
        <p:origin x="-91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B4318BD-C299-44E9-88D1-C6CC9E233D26}" type="datetimeFigureOut">
              <a:rPr lang="fr-FR" smtClean="0"/>
              <a:pPr/>
              <a:t>12/02/2013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A05F905-2C5C-4864-A355-6EC3CB3AE8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44035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F579695-C23E-4FFE-ABC5-539166CA7C48}" type="datetimeFigureOut">
              <a:rPr lang="fr-FR" smtClean="0"/>
              <a:pPr/>
              <a:t>12/02/2013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F3DDF71-1BD4-4DB5-A775-C070775D01DC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36626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DDF71-1BD4-4DB5-A775-C070775D01DC}" type="slidenum">
              <a:rPr lang="fr-BE" smtClean="0"/>
              <a:pPr/>
              <a:t>32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2/12/2013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30CB95-2B6A-467F-B333-49971DD911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895EA-417B-4F7C-962F-9E328EFCE2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E15FE25-7B5C-405C-9E44-2D9F3E6861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486EEE-CEC5-4AEA-9FA0-08BD86ED8D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480990A-AB83-4A88-A706-0F19240CB2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75A245-EE69-4B3A-AFB3-0E3CED1714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A9BB117-30C8-4C4C-A786-F07586D086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7D23AC-FF0A-4996-AE1A-D46A578017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30C3DA-37AA-4A8A-84A9-259E84A18A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DD195D-8CA4-4EB9-95E6-C475B94F1C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D0FE9C2-751A-4D4B-83D5-7DEE1D71A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2/12/2013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E02889-2932-4A11-AA74-26138C8CB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3" name="Group 1"/>
          <p:cNvGrpSpPr>
            <a:grpSpLocks/>
          </p:cNvGrpSpPr>
          <p:nvPr/>
        </p:nvGrpSpPr>
        <p:grpSpPr bwMode="auto">
          <a:xfrm>
            <a:off x="304800" y="228600"/>
            <a:ext cx="4711700" cy="5981700"/>
            <a:chOff x="0" y="0"/>
            <a:chExt cx="2968" cy="3768"/>
          </a:xfrm>
        </p:grpSpPr>
        <p:sp>
          <p:nvSpPr>
            <p:cNvPr id="3074" name="Rectangle 2"/>
            <p:cNvSpPr>
              <a:spLocks/>
            </p:cNvSpPr>
            <p:nvPr/>
          </p:nvSpPr>
          <p:spPr bwMode="auto">
            <a:xfrm>
              <a:off x="0" y="0"/>
              <a:ext cx="2968" cy="3768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l="20000" t="218" r="6874" b="438"/>
            <a:stretch>
              <a:fillRect/>
            </a:stretch>
          </p:blipFill>
          <p:spPr bwMode="auto">
            <a:xfrm>
              <a:off x="80" y="72"/>
              <a:ext cx="2808" cy="36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 rIns="132080"/>
          <a:lstStyle/>
          <a:p>
            <a:pPr algn="r"/>
            <a:r>
              <a:rPr lang="en-US" sz="3600" dirty="0"/>
              <a:t>Recursion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 anchor="ctr">
            <a:normAutofit fontScale="92500" lnSpcReduction="10000"/>
          </a:bodyPr>
          <a:lstStyle/>
          <a:p>
            <a:pPr marL="39688" indent="0" algn="ctr">
              <a:spcBef>
                <a:spcPct val="0"/>
              </a:spcBef>
              <a:buFont typeface="Wingdings" charset="2"/>
              <a:buNone/>
            </a:pPr>
            <a:r>
              <a:rPr lang="en-US" sz="2000" dirty="0"/>
              <a:t>Lecture 6</a:t>
            </a:r>
          </a:p>
          <a:p>
            <a:pPr marL="39688" indent="0" algn="ctr">
              <a:spcBef>
                <a:spcPts val="500"/>
              </a:spcBef>
              <a:buFont typeface="Wingdings" charset="2"/>
              <a:buNone/>
            </a:pPr>
            <a:r>
              <a:rPr lang="en-US" sz="2000" dirty="0"/>
              <a:t>CS2110 – </a:t>
            </a:r>
            <a:r>
              <a:rPr lang="en-US" sz="2000" dirty="0" smtClean="0"/>
              <a:t>Spring 2013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One way to think about the task of permuting the four colored blocks was to start by computing all permutations of three blocks, then finding all ways to add a fourth block</a:t>
            </a:r>
          </a:p>
          <a:p>
            <a:pPr lvl="1"/>
            <a:r>
              <a:rPr lang="en-US" dirty="0" smtClean="0"/>
              <a:t>And this “explains” why the number of permutations turns out to be 4! </a:t>
            </a:r>
          </a:p>
          <a:p>
            <a:pPr lvl="1"/>
            <a:r>
              <a:rPr lang="en-US" dirty="0" smtClean="0"/>
              <a:t>Can generalize to prove that the number of permutations of n blocks is n!</a:t>
            </a:r>
          </a:p>
          <a:p>
            <a:pPr lvl="1"/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 Recursive Program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A83DFEC-34DD-43C8-9980-4CAECDD6C4C6}" type="slidenum">
              <a:rPr lang="en-US"/>
              <a:pPr/>
              <a:t>11</a:t>
            </a:fld>
            <a:endParaRPr lang="en-US"/>
          </a:p>
        </p:txBody>
      </p:sp>
      <p:sp>
        <p:nvSpPr>
          <p:cNvPr id="9218" name="Rectangle 2"/>
          <p:cNvSpPr>
            <a:spLocks/>
          </p:cNvSpPr>
          <p:nvPr/>
        </p:nvSpPr>
        <p:spPr bwMode="auto">
          <a:xfrm>
            <a:off x="698500" y="3671888"/>
            <a:ext cx="5058756" cy="2215991"/>
          </a:xfrm>
          <a:prstGeom prst="rect">
            <a:avLst/>
          </a:prstGeom>
          <a:solidFill>
            <a:srgbClr val="FFFFCC">
              <a:alpha val="49803"/>
            </a:srgbClr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fact(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n) {</a:t>
            </a:r>
          </a:p>
          <a:p>
            <a:pPr marL="39688"/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</a:t>
            </a:r>
            <a:r>
              <a:rPr lang="en-US" sz="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= 0</a:t>
            </a: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</a:p>
          <a:p>
            <a:pPr marL="39688"/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 return 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1;</a:t>
            </a:r>
          </a:p>
          <a:p>
            <a:pPr marL="39688"/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else</a:t>
            </a:r>
          </a:p>
          <a:p>
            <a:pPr marL="39688"/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 return 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n*fact(n-1);</a:t>
            </a:r>
          </a:p>
          <a:p>
            <a:pPr marL="39688"/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9219" name="Rectangle 3"/>
          <p:cNvSpPr>
            <a:spLocks/>
          </p:cNvSpPr>
          <p:nvPr/>
        </p:nvSpPr>
        <p:spPr bwMode="auto">
          <a:xfrm>
            <a:off x="684213" y="2016125"/>
            <a:ext cx="4573587" cy="9779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496888">
              <a:lnSpc>
                <a:spcPct val="90000"/>
              </a:lnSpc>
              <a:spcBef>
                <a:spcPts val="1400"/>
              </a:spcBef>
            </a:pP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0! = 1</a:t>
            </a:r>
          </a:p>
          <a:p>
            <a:pPr marL="496888">
              <a:lnSpc>
                <a:spcPct val="90000"/>
              </a:lnSpc>
              <a:spcBef>
                <a:spcPts val="1400"/>
              </a:spcBef>
            </a:pP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n! = n·(</a:t>
            </a: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dirty="0" smtClean="0">
                <a:solidFill>
                  <a:srgbClr val="009900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)!,  n &gt; 0</a:t>
            </a:r>
          </a:p>
        </p:txBody>
      </p:sp>
      <p:sp>
        <p:nvSpPr>
          <p:cNvPr id="9220" name="Rectangle 4"/>
          <p:cNvSpPr>
            <a:spLocks/>
          </p:cNvSpPr>
          <p:nvPr/>
        </p:nvSpPr>
        <p:spPr bwMode="auto">
          <a:xfrm>
            <a:off x="7588250" y="5200650"/>
            <a:ext cx="32385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9221" name="Rectangle 5"/>
          <p:cNvSpPr>
            <a:spLocks/>
          </p:cNvSpPr>
          <p:nvPr/>
        </p:nvSpPr>
        <p:spPr bwMode="auto">
          <a:xfrm>
            <a:off x="7588250" y="4432300"/>
            <a:ext cx="32385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9222" name="Rectangle 6"/>
          <p:cNvSpPr>
            <a:spLocks/>
          </p:cNvSpPr>
          <p:nvPr/>
        </p:nvSpPr>
        <p:spPr bwMode="auto">
          <a:xfrm>
            <a:off x="7586663" y="3663950"/>
            <a:ext cx="32385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9223" name="Rectangle 7"/>
          <p:cNvSpPr>
            <a:spLocks/>
          </p:cNvSpPr>
          <p:nvPr/>
        </p:nvSpPr>
        <p:spPr bwMode="auto">
          <a:xfrm>
            <a:off x="7588250" y="2895600"/>
            <a:ext cx="32385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6</a:t>
            </a:r>
          </a:p>
        </p:txBody>
      </p:sp>
      <p:sp>
        <p:nvSpPr>
          <p:cNvPr id="9224" name="Rectangle 8"/>
          <p:cNvSpPr>
            <a:spLocks/>
          </p:cNvSpPr>
          <p:nvPr/>
        </p:nvSpPr>
        <p:spPr bwMode="auto">
          <a:xfrm>
            <a:off x="5683250" y="1985963"/>
            <a:ext cx="278130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Execution of fact(4)</a:t>
            </a:r>
          </a:p>
        </p:txBody>
      </p:sp>
      <p:sp>
        <p:nvSpPr>
          <p:cNvPr id="9225" name="Rectangle 9"/>
          <p:cNvSpPr>
            <a:spLocks/>
          </p:cNvSpPr>
          <p:nvPr/>
        </p:nvSpPr>
        <p:spPr bwMode="auto">
          <a:xfrm>
            <a:off x="6416675" y="482917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fact(1)</a:t>
            </a:r>
          </a:p>
        </p:txBody>
      </p:sp>
      <p:sp>
        <p:nvSpPr>
          <p:cNvPr id="9226" name="Rectangle 10"/>
          <p:cNvSpPr>
            <a:spLocks/>
          </p:cNvSpPr>
          <p:nvPr/>
        </p:nvSpPr>
        <p:spPr bwMode="auto">
          <a:xfrm>
            <a:off x="6416675" y="252412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fact(4)</a:t>
            </a:r>
          </a:p>
        </p:txBody>
      </p:sp>
      <p:sp>
        <p:nvSpPr>
          <p:cNvPr id="9227" name="Rectangle 11"/>
          <p:cNvSpPr>
            <a:spLocks/>
          </p:cNvSpPr>
          <p:nvPr/>
        </p:nvSpPr>
        <p:spPr bwMode="auto">
          <a:xfrm>
            <a:off x="6416675" y="329247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fact(3)</a:t>
            </a:r>
          </a:p>
        </p:txBody>
      </p:sp>
      <p:sp>
        <p:nvSpPr>
          <p:cNvPr id="9228" name="Rectangle 12"/>
          <p:cNvSpPr>
            <a:spLocks/>
          </p:cNvSpPr>
          <p:nvPr/>
        </p:nvSpPr>
        <p:spPr bwMode="auto">
          <a:xfrm>
            <a:off x="6416675" y="559752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fact(0)</a:t>
            </a:r>
          </a:p>
        </p:txBody>
      </p:sp>
      <p:sp>
        <p:nvSpPr>
          <p:cNvPr id="9229" name="Rectangle 13"/>
          <p:cNvSpPr>
            <a:spLocks/>
          </p:cNvSpPr>
          <p:nvPr/>
        </p:nvSpPr>
        <p:spPr bwMode="auto">
          <a:xfrm>
            <a:off x="6416675" y="406082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fact(2)</a:t>
            </a:r>
          </a:p>
        </p:txBody>
      </p:sp>
      <p:sp>
        <p:nvSpPr>
          <p:cNvPr id="9230" name="AutoShape 14"/>
          <p:cNvSpPr>
            <a:spLocks/>
          </p:cNvSpPr>
          <p:nvPr/>
        </p:nvSpPr>
        <p:spPr bwMode="auto">
          <a:xfrm>
            <a:off x="6173788" y="2752725"/>
            <a:ext cx="230187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451" y="0"/>
                </a:moveTo>
                <a:cubicBezTo>
                  <a:pt x="10726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1" name="AutoShape 15"/>
          <p:cNvSpPr>
            <a:spLocks/>
          </p:cNvSpPr>
          <p:nvPr/>
        </p:nvSpPr>
        <p:spPr bwMode="auto">
          <a:xfrm>
            <a:off x="6173788" y="3521075"/>
            <a:ext cx="230187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451" y="0"/>
                </a:moveTo>
                <a:cubicBezTo>
                  <a:pt x="10726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2" name="AutoShape 16"/>
          <p:cNvSpPr>
            <a:spLocks/>
          </p:cNvSpPr>
          <p:nvPr/>
        </p:nvSpPr>
        <p:spPr bwMode="auto">
          <a:xfrm>
            <a:off x="6173788" y="4289425"/>
            <a:ext cx="230187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451" y="0"/>
                </a:moveTo>
                <a:cubicBezTo>
                  <a:pt x="10726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3" name="AutoShape 17"/>
          <p:cNvSpPr>
            <a:spLocks/>
          </p:cNvSpPr>
          <p:nvPr/>
        </p:nvSpPr>
        <p:spPr bwMode="auto">
          <a:xfrm>
            <a:off x="6173788" y="5057775"/>
            <a:ext cx="230187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451" y="0"/>
                </a:moveTo>
                <a:cubicBezTo>
                  <a:pt x="10726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4" name="AutoShape 18"/>
          <p:cNvSpPr>
            <a:spLocks/>
          </p:cNvSpPr>
          <p:nvPr/>
        </p:nvSpPr>
        <p:spPr bwMode="auto">
          <a:xfrm rot="10800000" flipH="1">
            <a:off x="7391400" y="2752725"/>
            <a:ext cx="228600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5400"/>
                  <a:pt x="21600" y="10800"/>
                </a:cubicBezTo>
                <a:cubicBezTo>
                  <a:pt x="21600" y="16200"/>
                  <a:pt x="10875" y="21600"/>
                  <a:pt x="15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5" name="AutoShape 19"/>
          <p:cNvSpPr>
            <a:spLocks/>
          </p:cNvSpPr>
          <p:nvPr/>
        </p:nvSpPr>
        <p:spPr bwMode="auto">
          <a:xfrm rot="10800000" flipH="1">
            <a:off x="7408863" y="3521075"/>
            <a:ext cx="228600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5400"/>
                  <a:pt x="21600" y="10800"/>
                </a:cubicBezTo>
                <a:cubicBezTo>
                  <a:pt x="21600" y="16200"/>
                  <a:pt x="10875" y="21600"/>
                  <a:pt x="15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6" name="AutoShape 20"/>
          <p:cNvSpPr>
            <a:spLocks/>
          </p:cNvSpPr>
          <p:nvPr/>
        </p:nvSpPr>
        <p:spPr bwMode="auto">
          <a:xfrm rot="10800000" flipH="1">
            <a:off x="7408863" y="4289425"/>
            <a:ext cx="228600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5400"/>
                  <a:pt x="21600" y="10800"/>
                </a:cubicBezTo>
                <a:cubicBezTo>
                  <a:pt x="21600" y="16200"/>
                  <a:pt x="10875" y="21600"/>
                  <a:pt x="15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7" name="AutoShape 21"/>
          <p:cNvSpPr>
            <a:spLocks/>
          </p:cNvSpPr>
          <p:nvPr/>
        </p:nvSpPr>
        <p:spPr bwMode="auto">
          <a:xfrm rot="10800000" flipH="1">
            <a:off x="7408863" y="5057775"/>
            <a:ext cx="228600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5400"/>
                  <a:pt x="21600" y="10800"/>
                </a:cubicBezTo>
                <a:cubicBezTo>
                  <a:pt x="21600" y="16200"/>
                  <a:pt x="10875" y="21600"/>
                  <a:pt x="15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 rot="10800000" flipH="1">
            <a:off x="7450138" y="2746375"/>
            <a:ext cx="487362" cy="635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9239" name="Rectangle 23"/>
          <p:cNvSpPr>
            <a:spLocks/>
          </p:cNvSpPr>
          <p:nvPr/>
        </p:nvSpPr>
        <p:spPr bwMode="auto">
          <a:xfrm>
            <a:off x="7951788" y="2517775"/>
            <a:ext cx="493712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89000"/>
          </a:xfrm>
          <a:ln/>
        </p:spPr>
        <p:txBody>
          <a:bodyPr rIns="132080">
            <a:noAutofit/>
          </a:bodyPr>
          <a:lstStyle/>
          <a:p>
            <a:r>
              <a:rPr lang="en-US" sz="3600" dirty="0" smtClean="0"/>
              <a:t>General Approach to Writing Recursive Functions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215D87C-719A-4249-AE1B-A315CA029664}" type="slidenum">
              <a:rPr lang="en-US"/>
              <a:pPr/>
              <a:t>12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287463"/>
            <a:ext cx="7848600" cy="4808537"/>
          </a:xfrm>
          <a:ln/>
        </p:spPr>
        <p:txBody>
          <a:bodyPr rIns="132080">
            <a:normAutofit fontScale="92500" lnSpcReduction="20000"/>
          </a:bodyPr>
          <a:lstStyle/>
          <a:p>
            <a:pPr marL="496888" indent="-457200"/>
            <a:endParaRPr lang="en-US" dirty="0" smtClean="0"/>
          </a:p>
          <a:p>
            <a:pPr marL="496888" indent="-457200">
              <a:buSzPct val="99000"/>
              <a:buFont typeface="Wingdings" charset="2"/>
              <a:buAutoNum type="arabicPeriod"/>
            </a:pPr>
            <a:r>
              <a:rPr lang="en-US" dirty="0" smtClean="0"/>
              <a:t>Try </a:t>
            </a:r>
            <a:r>
              <a:rPr lang="en-US" dirty="0"/>
              <a:t>to find a parameter, say n, such that the solution for n can be obtained by combining solutions to the </a:t>
            </a:r>
            <a:r>
              <a:rPr lang="en-US" i="1" dirty="0">
                <a:solidFill>
                  <a:srgbClr val="009900"/>
                </a:solidFill>
              </a:rPr>
              <a:t>same problem using smaller values of n</a:t>
            </a:r>
            <a:r>
              <a:rPr lang="en-US" i="1" dirty="0"/>
              <a:t> </a:t>
            </a:r>
            <a:r>
              <a:rPr lang="en-US" dirty="0"/>
              <a:t>(e.g., (n-1</a:t>
            </a:r>
            <a:r>
              <a:rPr lang="en-US" dirty="0" smtClean="0"/>
              <a:t>) in our factorial example)</a:t>
            </a:r>
            <a:endParaRPr lang="en-US" dirty="0"/>
          </a:p>
          <a:p>
            <a:pPr marL="496888" indent="-457200">
              <a:buSzPct val="99000"/>
              <a:buFont typeface="Wingdings" charset="2"/>
              <a:buAutoNum type="arabicPeriod"/>
            </a:pPr>
            <a:endParaRPr lang="en-US" dirty="0"/>
          </a:p>
          <a:p>
            <a:pPr marL="496888" indent="-457200">
              <a:buSzPct val="99000"/>
              <a:buFont typeface="Wingdings" charset="2"/>
              <a:buAutoNum type="arabicPeriod" startAt="2"/>
            </a:pPr>
            <a:r>
              <a:rPr lang="en-US" dirty="0"/>
              <a:t>Find </a:t>
            </a:r>
            <a:r>
              <a:rPr lang="en-US" i="1" dirty="0">
                <a:solidFill>
                  <a:srgbClr val="009900"/>
                </a:solidFill>
              </a:rPr>
              <a:t>base case(s) </a:t>
            </a:r>
            <a:r>
              <a:rPr lang="en-US" dirty="0"/>
              <a:t>– small values of n for which you can just write down the solution (e.g., 0! = 1)</a:t>
            </a:r>
          </a:p>
          <a:p>
            <a:pPr marL="496888" indent="-457200">
              <a:buSzPct val="99000"/>
              <a:buFont typeface="Wingdings" charset="2"/>
              <a:buAutoNum type="arabicPeriod" startAt="2"/>
            </a:pPr>
            <a:endParaRPr lang="en-US" dirty="0"/>
          </a:p>
          <a:p>
            <a:pPr marL="496888" indent="-457200">
              <a:buSzPct val="99000"/>
              <a:buFont typeface="Wingdings" charset="2"/>
              <a:buAutoNum type="arabicPeriod" startAt="3"/>
            </a:pPr>
            <a:r>
              <a:rPr lang="en-US" dirty="0"/>
              <a:t>Verify that, for any valid value of n, applying the reduction of step 1 repeatedly will ultimately hit one of the base cases    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cautionary note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Keep in mind that each instance of your recursive function has its own local variables</a:t>
            </a:r>
          </a:p>
          <a:p>
            <a:r>
              <a:rPr lang="en-US" dirty="0" smtClean="0"/>
              <a:t>Also, remember that “higher” instances are waiting while “lower” instances run</a:t>
            </a:r>
          </a:p>
          <a:p>
            <a:endParaRPr lang="en-US" dirty="0" smtClean="0"/>
          </a:p>
          <a:p>
            <a:r>
              <a:rPr lang="en-US" dirty="0" smtClean="0"/>
              <a:t>Not such a good idea to touch global variables from within recursive functions</a:t>
            </a:r>
          </a:p>
          <a:p>
            <a:pPr lvl="1"/>
            <a:r>
              <a:rPr lang="en-US" dirty="0" smtClean="0"/>
              <a:t>Legal… but a common source of errors</a:t>
            </a:r>
          </a:p>
          <a:p>
            <a:pPr lvl="1"/>
            <a:r>
              <a:rPr lang="en-US" dirty="0" smtClean="0"/>
              <a:t>Must have a really clear mental picture of how recursion is performed to get this right!</a:t>
            </a:r>
            <a:endParaRPr lang="fr-B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74625"/>
            <a:ext cx="7772400" cy="1149350"/>
          </a:xfrm>
          <a:ln/>
        </p:spPr>
        <p:txBody>
          <a:bodyPr rIns="132080"/>
          <a:lstStyle/>
          <a:p>
            <a:r>
              <a:rPr lang="en-US"/>
              <a:t>The Fibonacci Function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66615C3-CC08-4A6B-A8A8-842E85B2A13A}" type="slidenum">
              <a:rPr lang="en-US"/>
              <a:pPr/>
              <a:t>14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717675"/>
            <a:ext cx="5638800" cy="4119563"/>
          </a:xfrm>
          <a:ln/>
        </p:spPr>
        <p:txBody>
          <a:bodyPr rIns="132080"/>
          <a:lstStyle/>
          <a:p>
            <a:r>
              <a:rPr lang="en-US" sz="2000" b="1" dirty="0"/>
              <a:t>Mathematical definition:</a:t>
            </a:r>
          </a:p>
          <a:p>
            <a:pPr>
              <a:spcBef>
                <a:spcPct val="0"/>
              </a:spcBef>
              <a:buFont typeface="Wingdings" charset="2"/>
              <a:buNone/>
            </a:pPr>
            <a:r>
              <a:rPr lang="en-US" sz="2000" b="1" dirty="0"/>
              <a:t>       fib(0) = 0</a:t>
            </a:r>
          </a:p>
          <a:p>
            <a:pPr>
              <a:spcBef>
                <a:spcPct val="0"/>
              </a:spcBef>
              <a:buFont typeface="Wingdings" charset="2"/>
              <a:buNone/>
            </a:pPr>
            <a:r>
              <a:rPr lang="en-US" sz="2000" b="1" dirty="0"/>
              <a:t>       fib(1) = 1</a:t>
            </a:r>
          </a:p>
          <a:p>
            <a:pPr>
              <a:spcBef>
                <a:spcPct val="0"/>
              </a:spcBef>
              <a:buFont typeface="Wingdings" charset="2"/>
              <a:buNone/>
            </a:pPr>
            <a:r>
              <a:rPr lang="en-US" sz="2000" b="1" dirty="0"/>
              <a:t>       fib(n) = fib(n </a:t>
            </a:r>
            <a:r>
              <a:rPr lang="en-US" sz="2000" b="1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2000" b="1" dirty="0" smtClean="0"/>
              <a:t> </a:t>
            </a:r>
            <a:r>
              <a:rPr lang="en-US" sz="2000" b="1" dirty="0"/>
              <a:t>1) + fib(n </a:t>
            </a:r>
            <a:r>
              <a:rPr lang="en-US" sz="2000" b="1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2000" b="1" dirty="0" smtClean="0"/>
              <a:t> </a:t>
            </a:r>
            <a:r>
              <a:rPr lang="en-US" sz="2000" b="1" dirty="0"/>
              <a:t>2),  n ≥ 2</a:t>
            </a:r>
          </a:p>
          <a:p>
            <a:pPr>
              <a:spcBef>
                <a:spcPct val="0"/>
              </a:spcBef>
            </a:pPr>
            <a:endParaRPr lang="en-US" sz="2000" b="1" dirty="0"/>
          </a:p>
          <a:p>
            <a:pPr>
              <a:spcBef>
                <a:spcPct val="0"/>
              </a:spcBef>
            </a:pPr>
            <a:endParaRPr lang="en-US" sz="2000" b="1" dirty="0"/>
          </a:p>
          <a:p>
            <a:pPr>
              <a:spcBef>
                <a:spcPct val="0"/>
              </a:spcBef>
            </a:pPr>
            <a:r>
              <a:rPr lang="en-US" sz="2000" b="1" dirty="0"/>
              <a:t>Fibonacci sequence:  0, 1, 1, 2, 3, 5, 8, 13, …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304800" y="4356100"/>
            <a:ext cx="5514975" cy="15875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fib(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n) {</a:t>
            </a:r>
          </a:p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0) return 0;</a:t>
            </a:r>
          </a:p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if (n == 1) return 1;</a:t>
            </a:r>
          </a:p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return </a:t>
            </a:r>
            <a:r>
              <a:rPr lang="en-US" sz="20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fib(n-2) 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+ </a:t>
            </a:r>
            <a:r>
              <a:rPr lang="en-US" sz="20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fib(n-1);</a:t>
            </a:r>
            <a:endParaRPr lang="en-US" sz="2000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</a:t>
            </a: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2971800" y="2062163"/>
            <a:ext cx="3267075" cy="452438"/>
            <a:chOff x="0" y="240"/>
            <a:chExt cx="2058" cy="285"/>
          </a:xfrm>
        </p:grpSpPr>
        <p:sp>
          <p:nvSpPr>
            <p:cNvPr id="11269" name="Rectangle 5"/>
            <p:cNvSpPr>
              <a:spLocks/>
            </p:cNvSpPr>
            <p:nvPr/>
          </p:nvSpPr>
          <p:spPr bwMode="auto">
            <a:xfrm>
              <a:off x="584" y="240"/>
              <a:ext cx="1474" cy="28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dirty="0">
                  <a:solidFill>
                    <a:srgbClr val="00CC00"/>
                  </a:solidFill>
                  <a:latin typeface="Arial" charset="0"/>
                  <a:cs typeface="Arial" charset="0"/>
                  <a:sym typeface="Arial" charset="0"/>
                </a:rPr>
                <a:t>two base cases!</a:t>
              </a:r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 rot="10800000">
              <a:off x="0" y="318"/>
              <a:ext cx="584" cy="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H="1">
              <a:off x="0" y="377"/>
              <a:ext cx="584" cy="1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</p:grpSp>
      <p:pic>
        <p:nvPicPr>
          <p:cNvPr id="11272" name="Picture 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065213"/>
            <a:ext cx="2443163" cy="2973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1273" name="Rectangle 9"/>
          <p:cNvSpPr>
            <a:spLocks/>
          </p:cNvSpPr>
          <p:nvPr/>
        </p:nvSpPr>
        <p:spPr bwMode="auto">
          <a:xfrm>
            <a:off x="6400800" y="4038600"/>
            <a:ext cx="2438400" cy="1663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350"/>
              </a:spcBef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Fibonacci (Leonardo Pisano) </a:t>
            </a:r>
            <a:r>
              <a:rPr lang="en-US" sz="1600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1170</a:t>
            </a:r>
            <a:r>
              <a:rPr lang="en-US" sz="1600" dirty="0" smtClean="0">
                <a:solidFill>
                  <a:srgbClr val="9900CC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600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1240</a:t>
            </a: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?</a:t>
            </a:r>
          </a:p>
          <a:p>
            <a:pPr marL="39688" algn="ctr">
              <a:spcBef>
                <a:spcPts val="350"/>
              </a:spcBef>
            </a:pPr>
            <a:endParaRPr lang="en-US" sz="1600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8" algn="ctr">
              <a:spcBef>
                <a:spcPts val="350"/>
              </a:spcBef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Statue in Pisa, Italy</a:t>
            </a:r>
          </a:p>
          <a:p>
            <a:pPr marL="39688" algn="ctr">
              <a:spcBef>
                <a:spcPts val="350"/>
              </a:spcBef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Giovanni </a:t>
            </a:r>
            <a:r>
              <a:rPr lang="en-US" sz="16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Paganucci</a:t>
            </a:r>
            <a:endParaRPr lang="en-US" sz="1600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8" algn="ctr">
              <a:spcBef>
                <a:spcPts val="350"/>
              </a:spcBef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1863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769938" y="293688"/>
            <a:ext cx="7772400" cy="1143000"/>
          </a:xfrm>
          <a:ln/>
        </p:spPr>
        <p:txBody>
          <a:bodyPr rIns="132080"/>
          <a:lstStyle/>
          <a:p>
            <a:r>
              <a:rPr lang="en-US"/>
              <a:t>Recursive Execution</a:t>
            </a:r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CFF33D9-C38F-40FD-82AA-2F253E1CDB13}" type="slidenum">
              <a:rPr lang="en-US"/>
              <a:pPr/>
              <a:t>15</a:t>
            </a:fld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1862138" y="1414463"/>
            <a:ext cx="5514975" cy="15875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int fib(int n) {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0) return 0;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if (n == 1) return 1;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return </a:t>
            </a:r>
            <a:r>
              <a:rPr lang="en-US" sz="20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fib(n-2) 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+ </a:t>
            </a:r>
            <a:r>
              <a:rPr lang="en-US" sz="20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fib(n-1);</a:t>
            </a:r>
            <a:endParaRPr lang="en-US" sz="2000" b="1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476750" y="3330575"/>
            <a:ext cx="833240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 b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fib(4)</a:t>
            </a:r>
          </a:p>
        </p:txBody>
      </p:sp>
      <p:sp>
        <p:nvSpPr>
          <p:cNvPr id="12293" name="Rectangle 5"/>
          <p:cNvSpPr>
            <a:spLocks/>
          </p:cNvSpPr>
          <p:nvPr/>
        </p:nvSpPr>
        <p:spPr bwMode="auto">
          <a:xfrm>
            <a:off x="3326705" y="4206875"/>
            <a:ext cx="833240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 b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fib(2)</a:t>
            </a:r>
          </a:p>
        </p:txBody>
      </p:sp>
      <p:sp>
        <p:nvSpPr>
          <p:cNvPr id="12298" name="Rectangle 10"/>
          <p:cNvSpPr>
            <a:spLocks/>
          </p:cNvSpPr>
          <p:nvPr/>
        </p:nvSpPr>
        <p:spPr bwMode="auto">
          <a:xfrm>
            <a:off x="2715517" y="4991100"/>
            <a:ext cx="833240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 b="1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fib(0)</a:t>
            </a:r>
            <a:endParaRPr lang="en-US" b="1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2299" name="Rectangle 11"/>
          <p:cNvSpPr>
            <a:spLocks/>
          </p:cNvSpPr>
          <p:nvPr/>
        </p:nvSpPr>
        <p:spPr bwMode="auto">
          <a:xfrm>
            <a:off x="3993455" y="4987925"/>
            <a:ext cx="833240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 b="1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fib(1)</a:t>
            </a:r>
            <a:endParaRPr lang="en-US" b="1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2300" name="Rectangle 12"/>
          <p:cNvSpPr>
            <a:spLocks/>
          </p:cNvSpPr>
          <p:nvPr/>
        </p:nvSpPr>
        <p:spPr bwMode="auto">
          <a:xfrm>
            <a:off x="879475" y="3330575"/>
            <a:ext cx="2865848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 b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Execution of fib(4):</a:t>
            </a:r>
          </a:p>
        </p:txBody>
      </p:sp>
      <p:sp>
        <p:nvSpPr>
          <p:cNvPr id="12301" name="AutoShape 13"/>
          <p:cNvSpPr>
            <a:spLocks/>
          </p:cNvSpPr>
          <p:nvPr/>
        </p:nvSpPr>
        <p:spPr bwMode="auto">
          <a:xfrm flipH="1">
            <a:off x="3743325" y="3787775"/>
            <a:ext cx="1241425" cy="4191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 b="1"/>
          </a:p>
        </p:txBody>
      </p:sp>
      <p:sp>
        <p:nvSpPr>
          <p:cNvPr id="12302" name="AutoShape 14"/>
          <p:cNvSpPr>
            <a:spLocks/>
          </p:cNvSpPr>
          <p:nvPr/>
        </p:nvSpPr>
        <p:spPr bwMode="auto">
          <a:xfrm>
            <a:off x="4984750" y="3787775"/>
            <a:ext cx="1243013" cy="4191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 b="1"/>
          </a:p>
        </p:txBody>
      </p:sp>
      <p:sp>
        <p:nvSpPr>
          <p:cNvPr id="12305" name="AutoShape 17"/>
          <p:cNvSpPr>
            <a:spLocks/>
          </p:cNvSpPr>
          <p:nvPr/>
        </p:nvSpPr>
        <p:spPr bwMode="auto">
          <a:xfrm flipH="1">
            <a:off x="3198117" y="4664075"/>
            <a:ext cx="636588" cy="327025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 b="1"/>
          </a:p>
        </p:txBody>
      </p:sp>
      <p:sp>
        <p:nvSpPr>
          <p:cNvPr id="12306" name="AutoShape 18"/>
          <p:cNvSpPr>
            <a:spLocks/>
          </p:cNvSpPr>
          <p:nvPr/>
        </p:nvSpPr>
        <p:spPr bwMode="auto">
          <a:xfrm>
            <a:off x="3834705" y="4664075"/>
            <a:ext cx="668337" cy="3238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 b="1"/>
          </a:p>
        </p:txBody>
      </p:sp>
      <p:sp>
        <p:nvSpPr>
          <p:cNvPr id="23" name="Rectangle 4"/>
          <p:cNvSpPr>
            <a:spLocks/>
          </p:cNvSpPr>
          <p:nvPr/>
        </p:nvSpPr>
        <p:spPr bwMode="auto">
          <a:xfrm>
            <a:off x="5848412" y="4206875"/>
            <a:ext cx="833240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b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fib(3)</a:t>
            </a:r>
          </a:p>
        </p:txBody>
      </p:sp>
      <p:sp>
        <p:nvSpPr>
          <p:cNvPr id="24" name="Rectangle 6"/>
          <p:cNvSpPr>
            <a:spLocks/>
          </p:cNvSpPr>
          <p:nvPr/>
        </p:nvSpPr>
        <p:spPr bwMode="auto">
          <a:xfrm>
            <a:off x="5854189" y="5815012"/>
            <a:ext cx="833240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 b="1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fib(0)</a:t>
            </a:r>
            <a:endParaRPr lang="en-US" b="1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7268651" y="5829300"/>
            <a:ext cx="833240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 b="1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fib(1)</a:t>
            </a:r>
            <a:endParaRPr lang="en-US" b="1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5164200" y="4987925"/>
            <a:ext cx="833240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 b="1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fib(1)</a:t>
            </a:r>
            <a:endParaRPr lang="en-US" b="1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6442137" y="4987925"/>
            <a:ext cx="833240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 b="1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fib(2)</a:t>
            </a:r>
            <a:endParaRPr lang="en-US" b="1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28" name="AutoShape 15"/>
          <p:cNvSpPr>
            <a:spLocks/>
          </p:cNvSpPr>
          <p:nvPr/>
        </p:nvSpPr>
        <p:spPr bwMode="auto">
          <a:xfrm flipH="1">
            <a:off x="5672200" y="4664075"/>
            <a:ext cx="684212" cy="3238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 b="1"/>
          </a:p>
        </p:txBody>
      </p:sp>
      <p:sp>
        <p:nvSpPr>
          <p:cNvPr id="29" name="AutoShape 16"/>
          <p:cNvSpPr>
            <a:spLocks/>
          </p:cNvSpPr>
          <p:nvPr/>
        </p:nvSpPr>
        <p:spPr bwMode="auto">
          <a:xfrm>
            <a:off x="6356412" y="4664075"/>
            <a:ext cx="568325" cy="3238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 b="1"/>
          </a:p>
        </p:txBody>
      </p:sp>
      <p:sp>
        <p:nvSpPr>
          <p:cNvPr id="30" name="AutoShape 19"/>
          <p:cNvSpPr>
            <a:spLocks/>
          </p:cNvSpPr>
          <p:nvPr/>
        </p:nvSpPr>
        <p:spPr bwMode="auto">
          <a:xfrm flipH="1">
            <a:off x="6336789" y="5430837"/>
            <a:ext cx="746125" cy="384175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 b="1"/>
          </a:p>
        </p:txBody>
      </p:sp>
      <p:sp>
        <p:nvSpPr>
          <p:cNvPr id="31" name="AutoShape 20"/>
          <p:cNvSpPr>
            <a:spLocks/>
          </p:cNvSpPr>
          <p:nvPr/>
        </p:nvSpPr>
        <p:spPr bwMode="auto">
          <a:xfrm>
            <a:off x="7082914" y="5430837"/>
            <a:ext cx="693737" cy="398463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thing to notice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way of computing the Fibonacci function is elegant, but inefficient</a:t>
            </a:r>
          </a:p>
          <a:p>
            <a:r>
              <a:rPr lang="en-US" dirty="0" smtClean="0"/>
              <a:t>It “</a:t>
            </a:r>
            <a:r>
              <a:rPr lang="en-US" dirty="0" err="1" smtClean="0"/>
              <a:t>recomputes</a:t>
            </a:r>
            <a:r>
              <a:rPr lang="en-US" dirty="0" smtClean="0"/>
              <a:t>” answers again and again!</a:t>
            </a:r>
          </a:p>
          <a:p>
            <a:r>
              <a:rPr lang="en-US" dirty="0" smtClean="0"/>
              <a:t>To improve speed, need to save </a:t>
            </a:r>
            <a:br>
              <a:rPr lang="en-US" dirty="0" smtClean="0"/>
            </a:br>
            <a:r>
              <a:rPr lang="en-US" dirty="0" smtClean="0"/>
              <a:t>known answers in a table!</a:t>
            </a:r>
          </a:p>
          <a:p>
            <a:pPr lvl="1"/>
            <a:r>
              <a:rPr lang="en-US" dirty="0" smtClean="0"/>
              <a:t>One entry per answer</a:t>
            </a:r>
          </a:p>
          <a:p>
            <a:pPr lvl="1"/>
            <a:r>
              <a:rPr lang="en-US" dirty="0" smtClean="0"/>
              <a:t>Such a table is called a </a:t>
            </a:r>
            <a:r>
              <a:rPr lang="en-US" i="1" dirty="0" smtClean="0">
                <a:solidFill>
                  <a:srgbClr val="C00000"/>
                </a:solidFill>
              </a:rPr>
              <a:t>cache</a:t>
            </a:r>
            <a:endParaRPr lang="fr-BE" dirty="0">
              <a:solidFill>
                <a:srgbClr val="C000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5305823" y="3638666"/>
            <a:ext cx="3625141" cy="2355064"/>
            <a:chOff x="2715517" y="3330575"/>
            <a:chExt cx="5386374" cy="2946523"/>
          </a:xfrm>
        </p:grpSpPr>
        <p:sp>
          <p:nvSpPr>
            <p:cNvPr id="23" name="Rectangle 3"/>
            <p:cNvSpPr>
              <a:spLocks/>
            </p:cNvSpPr>
            <p:nvPr/>
          </p:nvSpPr>
          <p:spPr bwMode="auto">
            <a:xfrm>
              <a:off x="4476750" y="3330575"/>
              <a:ext cx="1238060" cy="462087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b="1">
                  <a:solidFill>
                    <a:schemeClr val="accent4">
                      <a:lumMod val="75000"/>
                    </a:schemeClr>
                  </a:solidFill>
                  <a:latin typeface="Arial" charset="0"/>
                  <a:cs typeface="Arial" charset="0"/>
                  <a:sym typeface="Arial" charset="0"/>
                </a:rPr>
                <a:t>fib(4)</a:t>
              </a:r>
            </a:p>
          </p:txBody>
        </p:sp>
        <p:sp>
          <p:nvSpPr>
            <p:cNvPr id="24" name="Rectangle 5"/>
            <p:cNvSpPr>
              <a:spLocks/>
            </p:cNvSpPr>
            <p:nvPr/>
          </p:nvSpPr>
          <p:spPr bwMode="auto">
            <a:xfrm>
              <a:off x="3326705" y="4206875"/>
              <a:ext cx="1238060" cy="462087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b="1">
                  <a:solidFill>
                    <a:srgbClr val="00B050"/>
                  </a:solidFill>
                  <a:latin typeface="Arial" charset="0"/>
                  <a:cs typeface="Arial" charset="0"/>
                  <a:sym typeface="Arial" charset="0"/>
                </a:rPr>
                <a:t>fib(2)</a:t>
              </a:r>
            </a:p>
          </p:txBody>
        </p:sp>
        <p:sp>
          <p:nvSpPr>
            <p:cNvPr id="25" name="Rectangle 10"/>
            <p:cNvSpPr>
              <a:spLocks/>
            </p:cNvSpPr>
            <p:nvPr/>
          </p:nvSpPr>
          <p:spPr bwMode="auto">
            <a:xfrm>
              <a:off x="2715517" y="4991100"/>
              <a:ext cx="1238060" cy="462087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b="1" smtClean="0">
                  <a:solidFill>
                    <a:srgbClr val="FF0000"/>
                  </a:solidFill>
                  <a:latin typeface="Arial" charset="0"/>
                  <a:cs typeface="Arial" charset="0"/>
                  <a:sym typeface="Arial" charset="0"/>
                </a:rPr>
                <a:t>fib(0)</a:t>
              </a:r>
              <a:endParaRPr lang="en-US" b="1">
                <a:solidFill>
                  <a:srgbClr val="FF0000"/>
                </a:solidFill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26" name="Rectangle 11"/>
            <p:cNvSpPr>
              <a:spLocks/>
            </p:cNvSpPr>
            <p:nvPr/>
          </p:nvSpPr>
          <p:spPr bwMode="auto">
            <a:xfrm>
              <a:off x="3993455" y="4987925"/>
              <a:ext cx="833240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b="1" smtClean="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fib(1)</a:t>
              </a:r>
              <a:endParaRPr lang="en-US" b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27" name="AutoShape 13"/>
            <p:cNvSpPr>
              <a:spLocks/>
            </p:cNvSpPr>
            <p:nvPr/>
          </p:nvSpPr>
          <p:spPr bwMode="auto">
            <a:xfrm flipH="1">
              <a:off x="3743325" y="3787775"/>
              <a:ext cx="1241425" cy="41910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b="1"/>
            </a:p>
          </p:txBody>
        </p:sp>
        <p:sp>
          <p:nvSpPr>
            <p:cNvPr id="28" name="AutoShape 14"/>
            <p:cNvSpPr>
              <a:spLocks/>
            </p:cNvSpPr>
            <p:nvPr/>
          </p:nvSpPr>
          <p:spPr bwMode="auto">
            <a:xfrm>
              <a:off x="4984750" y="3787775"/>
              <a:ext cx="1243013" cy="41910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b="1"/>
            </a:p>
          </p:txBody>
        </p:sp>
        <p:sp>
          <p:nvSpPr>
            <p:cNvPr id="29" name="AutoShape 17"/>
            <p:cNvSpPr>
              <a:spLocks/>
            </p:cNvSpPr>
            <p:nvPr/>
          </p:nvSpPr>
          <p:spPr bwMode="auto">
            <a:xfrm flipH="1">
              <a:off x="3198117" y="4664075"/>
              <a:ext cx="636588" cy="327025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b="1"/>
            </a:p>
          </p:txBody>
        </p:sp>
        <p:sp>
          <p:nvSpPr>
            <p:cNvPr id="30" name="AutoShape 18"/>
            <p:cNvSpPr>
              <a:spLocks/>
            </p:cNvSpPr>
            <p:nvPr/>
          </p:nvSpPr>
          <p:spPr bwMode="auto">
            <a:xfrm>
              <a:off x="3834705" y="4664075"/>
              <a:ext cx="668337" cy="32385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b="1"/>
            </a:p>
          </p:txBody>
        </p:sp>
        <p:sp>
          <p:nvSpPr>
            <p:cNvPr id="31" name="Rectangle 4"/>
            <p:cNvSpPr>
              <a:spLocks/>
            </p:cNvSpPr>
            <p:nvPr/>
          </p:nvSpPr>
          <p:spPr bwMode="auto">
            <a:xfrm>
              <a:off x="5848412" y="4206875"/>
              <a:ext cx="1238060" cy="462087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b="1">
                  <a:solidFill>
                    <a:srgbClr val="002060"/>
                  </a:solidFill>
                  <a:latin typeface="Arial" charset="0"/>
                  <a:cs typeface="Arial" charset="0"/>
                  <a:sym typeface="Arial" charset="0"/>
                </a:rPr>
                <a:t>fib(3)</a:t>
              </a:r>
            </a:p>
          </p:txBody>
        </p:sp>
        <p:sp>
          <p:nvSpPr>
            <p:cNvPr id="32" name="Rectangle 6"/>
            <p:cNvSpPr>
              <a:spLocks/>
            </p:cNvSpPr>
            <p:nvPr/>
          </p:nvSpPr>
          <p:spPr bwMode="auto">
            <a:xfrm>
              <a:off x="5854189" y="5815011"/>
              <a:ext cx="1238060" cy="462087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b="1" smtClean="0">
                  <a:solidFill>
                    <a:srgbClr val="FF0000"/>
                  </a:solidFill>
                  <a:latin typeface="Arial" charset="0"/>
                  <a:cs typeface="Arial" charset="0"/>
                  <a:sym typeface="Arial" charset="0"/>
                </a:rPr>
                <a:t>fib(0)</a:t>
              </a:r>
              <a:endParaRPr lang="en-US" b="1">
                <a:solidFill>
                  <a:srgbClr val="FF0000"/>
                </a:solidFill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33" name="Rectangle 7"/>
            <p:cNvSpPr>
              <a:spLocks/>
            </p:cNvSpPr>
            <p:nvPr/>
          </p:nvSpPr>
          <p:spPr bwMode="auto">
            <a:xfrm>
              <a:off x="7268651" y="5829300"/>
              <a:ext cx="833240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b="1" smtClean="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fib(1)</a:t>
              </a:r>
              <a:endParaRPr lang="en-US" b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34" name="Rectangle 8"/>
            <p:cNvSpPr>
              <a:spLocks/>
            </p:cNvSpPr>
            <p:nvPr/>
          </p:nvSpPr>
          <p:spPr bwMode="auto">
            <a:xfrm>
              <a:off x="5164200" y="4987925"/>
              <a:ext cx="833240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b="1" smtClean="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fib(1)</a:t>
              </a:r>
              <a:endParaRPr lang="en-US" b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35" name="Rectangle 9"/>
            <p:cNvSpPr>
              <a:spLocks/>
            </p:cNvSpPr>
            <p:nvPr/>
          </p:nvSpPr>
          <p:spPr bwMode="auto">
            <a:xfrm>
              <a:off x="6442137" y="4987925"/>
              <a:ext cx="1238060" cy="462087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b="1" smtClean="0">
                  <a:solidFill>
                    <a:srgbClr val="00B050"/>
                  </a:solidFill>
                  <a:latin typeface="Arial" charset="0"/>
                  <a:cs typeface="Arial" charset="0"/>
                  <a:sym typeface="Arial" charset="0"/>
                </a:rPr>
                <a:t>fib(2)</a:t>
              </a:r>
              <a:endParaRPr lang="en-US" b="1">
                <a:solidFill>
                  <a:srgbClr val="00B050"/>
                </a:solidFill>
                <a:latin typeface="Arial" charset="0"/>
                <a:cs typeface="Arial" charset="0"/>
                <a:sym typeface="Arial" charset="0"/>
              </a:endParaRPr>
            </a:p>
          </p:txBody>
        </p:sp>
        <p:sp>
          <p:nvSpPr>
            <p:cNvPr id="36" name="AutoShape 15"/>
            <p:cNvSpPr>
              <a:spLocks/>
            </p:cNvSpPr>
            <p:nvPr/>
          </p:nvSpPr>
          <p:spPr bwMode="auto">
            <a:xfrm flipH="1">
              <a:off x="5672200" y="4664075"/>
              <a:ext cx="684212" cy="32385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b="1"/>
            </a:p>
          </p:txBody>
        </p:sp>
        <p:sp>
          <p:nvSpPr>
            <p:cNvPr id="37" name="AutoShape 16"/>
            <p:cNvSpPr>
              <a:spLocks/>
            </p:cNvSpPr>
            <p:nvPr/>
          </p:nvSpPr>
          <p:spPr bwMode="auto">
            <a:xfrm>
              <a:off x="6356412" y="4664075"/>
              <a:ext cx="568325" cy="32385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b="1"/>
            </a:p>
          </p:txBody>
        </p:sp>
        <p:sp>
          <p:nvSpPr>
            <p:cNvPr id="38" name="AutoShape 19"/>
            <p:cNvSpPr>
              <a:spLocks/>
            </p:cNvSpPr>
            <p:nvPr/>
          </p:nvSpPr>
          <p:spPr bwMode="auto">
            <a:xfrm flipH="1">
              <a:off x="6336789" y="5430837"/>
              <a:ext cx="746125" cy="384175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b="1"/>
            </a:p>
          </p:txBody>
        </p:sp>
        <p:sp>
          <p:nvSpPr>
            <p:cNvPr id="39" name="AutoShape 20"/>
            <p:cNvSpPr>
              <a:spLocks/>
            </p:cNvSpPr>
            <p:nvPr/>
          </p:nvSpPr>
          <p:spPr bwMode="auto">
            <a:xfrm>
              <a:off x="7082914" y="5430837"/>
              <a:ext cx="693737" cy="398463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b="1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Memoization</a:t>
            </a:r>
            <a:r>
              <a:rPr lang="en-US" dirty="0"/>
              <a:t> </a:t>
            </a:r>
            <a:r>
              <a:rPr lang="en-US" dirty="0" smtClean="0"/>
              <a:t>(fancy term for “caching</a:t>
            </a:r>
            <a:r>
              <a:rPr lang="en-US" dirty="0"/>
              <a:t>”)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Memoization</a:t>
            </a:r>
            <a:r>
              <a:rPr lang="en-US" dirty="0" smtClean="0"/>
              <a:t> </a:t>
            </a:r>
            <a:r>
              <a:rPr lang="en-US" dirty="0"/>
              <a:t>is an optimization technique used </a:t>
            </a:r>
            <a:r>
              <a:rPr lang="en-US" dirty="0" smtClean="0"/>
              <a:t>to </a:t>
            </a:r>
            <a:r>
              <a:rPr lang="en-US" dirty="0"/>
              <a:t>speed up computer programs by having function calls avoid repeating the calculation of results for previously processed </a:t>
            </a:r>
            <a:r>
              <a:rPr lang="en-US" dirty="0" smtClean="0"/>
              <a:t>inputs.</a:t>
            </a:r>
          </a:p>
          <a:p>
            <a:pPr lvl="1"/>
            <a:r>
              <a:rPr lang="en-US" dirty="0" smtClean="0"/>
              <a:t>The first time the function is called, we save result</a:t>
            </a:r>
          </a:p>
          <a:p>
            <a:pPr lvl="1"/>
            <a:r>
              <a:rPr lang="en-US" dirty="0" smtClean="0"/>
              <a:t>The next time, we can look the result up</a:t>
            </a:r>
          </a:p>
          <a:p>
            <a:pPr lvl="2"/>
            <a:r>
              <a:rPr lang="en-US" dirty="0" smtClean="0"/>
              <a:t>Assumes a “side effect free” function: The function just computes the result, it doesn’t change things</a:t>
            </a:r>
          </a:p>
          <a:p>
            <a:pPr lvl="2"/>
            <a:r>
              <a:rPr lang="en-US" dirty="0" smtClean="0"/>
              <a:t>If the function depends on anything that changes, must “empty” the saved results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34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Adding </a:t>
            </a:r>
            <a:r>
              <a:rPr lang="en-US" dirty="0" err="1" smtClean="0"/>
              <a:t>Memoization</a:t>
            </a:r>
            <a:r>
              <a:rPr lang="en-US" b="1" dirty="0" smtClean="0"/>
              <a:t> </a:t>
            </a:r>
            <a:r>
              <a:rPr lang="en-US" dirty="0" smtClean="0"/>
              <a:t>to our solution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Before:</a:t>
            </a:r>
            <a:endParaRPr lang="fr-BE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After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304800" y="2438400"/>
            <a:ext cx="4278093" cy="196977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fib(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n) {</a:t>
            </a: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return 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0;</a:t>
            </a: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if (n == 1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return 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1;</a:t>
            </a: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else</a:t>
            </a: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return fib(n-2)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+ 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fib(n-1);</a:t>
            </a:r>
            <a:endParaRPr lang="en-US" sz="1600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</a:t>
            </a:r>
          </a:p>
        </p:txBody>
      </p:sp>
      <p:sp>
        <p:nvSpPr>
          <p:cNvPr id="9" name="Rectangle 2"/>
          <p:cNvSpPr>
            <a:spLocks/>
          </p:cNvSpPr>
          <p:nvPr/>
        </p:nvSpPr>
        <p:spPr bwMode="auto">
          <a:xfrm>
            <a:off x="1295400" y="2060917"/>
            <a:ext cx="7620000" cy="467820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0" tIns="0" rIns="40639" bIns="0">
            <a:spAutoFit/>
          </a:bodyPr>
          <a:lstStyle/>
          <a:p>
            <a:r>
              <a:rPr lang="en-US" sz="1600" b="1" dirty="0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sz="1600" b="1" dirty="0" err="1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1600" b="1" dirty="0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&lt;Integer&gt; </a:t>
            </a:r>
            <a:r>
              <a:rPr lang="en-US" sz="1600" b="1" dirty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cached = </a:t>
            </a:r>
            <a:endParaRPr lang="en-US" sz="1600" b="1" dirty="0" smtClean="0">
              <a:solidFill>
                <a:srgbClr val="CC3399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                      new </a:t>
            </a:r>
            <a:r>
              <a:rPr lang="en-US" sz="1600" b="1" dirty="0" err="1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1600" b="1" dirty="0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&lt;Integer&gt;();</a:t>
            </a:r>
            <a:endParaRPr lang="en-US" sz="1600" b="1" dirty="0">
              <a:solidFill>
                <a:srgbClr val="CC3399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fib(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n)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6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if(n &lt; </a:t>
            </a:r>
            <a:r>
              <a:rPr lang="en-US" sz="1600" b="1" dirty="0" err="1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cached.size</a:t>
            </a:r>
            <a:r>
              <a:rPr lang="en-US" sz="1600" b="1" dirty="0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())</a:t>
            </a:r>
            <a:endParaRPr lang="en-US" sz="1600" b="1" dirty="0">
              <a:solidFill>
                <a:srgbClr val="CC3399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      return </a:t>
            </a:r>
            <a:r>
              <a:rPr lang="en-US" sz="1600" b="1" dirty="0" err="1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cached.get</a:t>
            </a:r>
            <a:r>
              <a:rPr lang="en-US" sz="1600" b="1" dirty="0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(n);</a:t>
            </a:r>
            <a:endParaRPr lang="en-US" sz="1600" b="1" dirty="0">
              <a:solidFill>
                <a:srgbClr val="CC3399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v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if (n == 0)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   v = 0;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else if (n == 1)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   v = 1;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else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   v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fib(n-2)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fib(n-1);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6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cached[n] = fib(n).  This code makes use </a:t>
            </a:r>
            <a:r>
              <a:rPr lang="en-US" sz="16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of </a:t>
            </a:r>
            <a:r>
              <a:rPr lang="en-US" sz="16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the fact</a:t>
            </a:r>
            <a:endParaRPr lang="en-US" sz="1600" b="1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// that an ArrayList adds elements to the end of the list</a:t>
            </a:r>
          </a:p>
          <a:p>
            <a:r>
              <a:rPr lang="en-US" sz="16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if(n == cached.size())</a:t>
            </a:r>
            <a:endParaRPr lang="en-US" sz="1600" b="1" dirty="0">
              <a:solidFill>
                <a:srgbClr val="CC3399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cached.add(v</a:t>
            </a:r>
            <a:r>
              <a:rPr lang="en-US" sz="1600" b="1" dirty="0" smtClean="0">
                <a:solidFill>
                  <a:srgbClr val="CC3399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600" b="1" dirty="0">
              <a:solidFill>
                <a:srgbClr val="CC3399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return v;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} 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85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Notice the development process</a:t>
            </a:r>
            <a:endParaRPr lang="fr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75A245-EE69-4B3A-AFB3-0E3CED17144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We started with the idea of recursion</a:t>
            </a:r>
          </a:p>
          <a:p>
            <a:r>
              <a:rPr lang="en-US" dirty="0" smtClean="0"/>
              <a:t>Created a very simple recursive procedure</a:t>
            </a:r>
          </a:p>
          <a:p>
            <a:r>
              <a:rPr lang="en-US" dirty="0" smtClean="0"/>
              <a:t>Noticed it will be slow, because it wastefully </a:t>
            </a:r>
            <a:r>
              <a:rPr lang="en-US" dirty="0" err="1" smtClean="0"/>
              <a:t>recomputes</a:t>
            </a:r>
            <a:r>
              <a:rPr lang="en-US" dirty="0" smtClean="0"/>
              <a:t> the same thing again and again</a:t>
            </a:r>
          </a:p>
          <a:p>
            <a:r>
              <a:rPr lang="en-US" dirty="0" smtClean="0"/>
              <a:t>So made it a bit more complex but gained a lot of speed in doing so</a:t>
            </a:r>
          </a:p>
          <a:p>
            <a:endParaRPr lang="en-US" dirty="0" smtClean="0"/>
          </a:p>
          <a:p>
            <a:r>
              <a:rPr lang="en-US" dirty="0" smtClean="0"/>
              <a:t>This is a common software engineering pattern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Arises in three forms in computer science</a:t>
            </a:r>
          </a:p>
          <a:p>
            <a:pPr lvl="1"/>
            <a:r>
              <a:rPr lang="en-US" dirty="0" smtClean="0"/>
              <a:t>Recursion as a </a:t>
            </a:r>
            <a:r>
              <a:rPr lang="en-US" i="1" dirty="0" smtClean="0"/>
              <a:t>mathematical</a:t>
            </a:r>
            <a:r>
              <a:rPr lang="en-US" dirty="0" smtClean="0"/>
              <a:t> tool for defining a function in terms of its own value in a simpler case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Recursion as a </a:t>
            </a:r>
            <a:r>
              <a:rPr lang="en-US" i="1" dirty="0" smtClean="0"/>
              <a:t>programming</a:t>
            </a:r>
            <a:r>
              <a:rPr lang="en-US" dirty="0" smtClean="0"/>
              <a:t> tool.  You’ve seen this previously but we’ll take it to mind-bending extremes (by the end of the class it will seem easy!)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Recursion used to prove properties about algorithms.  We use the term </a:t>
            </a:r>
            <a:r>
              <a:rPr lang="en-US" i="1" dirty="0" smtClean="0"/>
              <a:t>induction</a:t>
            </a:r>
            <a:r>
              <a:rPr lang="en-US" dirty="0" smtClean="0"/>
              <a:t> for this and will discuss it later.</a:t>
            </a:r>
            <a:endParaRPr lang="fr-B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it work?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cached list “works” because for each value of n, either </a:t>
            </a:r>
            <a:r>
              <a:rPr lang="en-US" dirty="0" err="1" smtClean="0"/>
              <a:t>cached.get</a:t>
            </a:r>
            <a:r>
              <a:rPr lang="en-US" dirty="0" smtClean="0"/>
              <a:t>(n) is still undefined, or has fib(n)</a:t>
            </a:r>
          </a:p>
          <a:p>
            <a:endParaRPr lang="en-US" dirty="0"/>
          </a:p>
          <a:p>
            <a:r>
              <a:rPr lang="en-US" dirty="0" smtClean="0"/>
              <a:t>Takes advantage of the fact that an </a:t>
            </a:r>
            <a:r>
              <a:rPr lang="en-US" dirty="0" err="1" smtClean="0"/>
              <a:t>ArrayList</a:t>
            </a:r>
            <a:r>
              <a:rPr lang="en-US" dirty="0" smtClean="0"/>
              <a:t> adds elements at the end, and indexes from 0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64446"/>
              </p:ext>
            </p:extLst>
          </p:nvPr>
        </p:nvGraphicFramePr>
        <p:xfrm>
          <a:off x="1676400" y="4572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7938" y="4038600"/>
            <a:ext cx="4166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cached@BA8900, size=5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04900" y="5029200"/>
            <a:ext cx="2667000" cy="766465"/>
            <a:chOff x="1104900" y="5029200"/>
            <a:chExt cx="2667000" cy="76646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438400" y="5029200"/>
              <a:ext cx="495299" cy="304800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104900" y="5334000"/>
              <a:ext cx="266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C00000"/>
                  </a:solidFill>
                </a:rPr>
                <a:t>c</a:t>
              </a:r>
              <a:r>
                <a:rPr lang="en-US" b="1" dirty="0" err="1" smtClean="0">
                  <a:solidFill>
                    <a:srgbClr val="C00000"/>
                  </a:solidFill>
                </a:rPr>
                <a:t>ached.get</a:t>
              </a:r>
              <a:r>
                <a:rPr lang="en-US" b="1" dirty="0" smtClean="0">
                  <a:solidFill>
                    <a:srgbClr val="C00000"/>
                  </a:solidFill>
                </a:rPr>
                <a:t>(0)=0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>
            <a:off x="3486150" y="5029200"/>
            <a:ext cx="857249" cy="607957"/>
          </a:xfrm>
          <a:prstGeom prst="straightConnector1">
            <a:avLst/>
          </a:prstGeom>
          <a:ln w="28575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14600" y="5637157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cached.get</a:t>
            </a:r>
            <a:r>
              <a:rPr lang="en-US" b="1" dirty="0" smtClean="0">
                <a:solidFill>
                  <a:srgbClr val="C00000"/>
                </a:solidFill>
              </a:rPr>
              <a:t>(1)=1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05400" y="5560957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… </a:t>
            </a:r>
            <a:r>
              <a:rPr lang="en-US" b="1" dirty="0" err="1" smtClean="0">
                <a:solidFill>
                  <a:srgbClr val="C00000"/>
                </a:solidFill>
              </a:rPr>
              <a:t>cached.get</a:t>
            </a:r>
            <a:r>
              <a:rPr lang="en-US" b="1" dirty="0" smtClean="0">
                <a:solidFill>
                  <a:srgbClr val="C00000"/>
                </a:solidFill>
              </a:rPr>
              <a:t>(n)=fib(n)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6700" y="6160575"/>
            <a:ext cx="8877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Property of our code: </a:t>
            </a:r>
            <a:r>
              <a:rPr lang="en-US" b="1" dirty="0" err="1" smtClean="0">
                <a:solidFill>
                  <a:schemeClr val="tx1"/>
                </a:solidFill>
              </a:rPr>
              <a:t>cached.get</a:t>
            </a:r>
            <a:r>
              <a:rPr lang="en-US" b="1" dirty="0" smtClean="0">
                <a:solidFill>
                  <a:schemeClr val="tx1"/>
                </a:solidFill>
              </a:rPr>
              <a:t>(n) accessed </a:t>
            </a:r>
            <a:r>
              <a:rPr lang="en-US" b="1" u="sng" dirty="0" smtClean="0">
                <a:solidFill>
                  <a:schemeClr val="tx1"/>
                </a:solidFill>
              </a:rPr>
              <a:t>after</a:t>
            </a:r>
            <a:r>
              <a:rPr lang="en-US" b="1" dirty="0" smtClean="0">
                <a:solidFill>
                  <a:schemeClr val="tx1"/>
                </a:solidFill>
              </a:rPr>
              <a:t> fib(n) computed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29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68313"/>
            <a:ext cx="7772400" cy="1076325"/>
          </a:xfrm>
          <a:ln/>
        </p:spPr>
        <p:txBody>
          <a:bodyPr rIns="132080"/>
          <a:lstStyle/>
          <a:p>
            <a:r>
              <a:rPr lang="en-US"/>
              <a:t>Positive Integer Powers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8238A52-8D44-4D62-8E47-5573EF3E3BA3}" type="slidenum">
              <a:rPr lang="en-US"/>
              <a:pPr/>
              <a:t>21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544638"/>
            <a:ext cx="7772400" cy="5313362"/>
          </a:xfrm>
          <a:ln/>
        </p:spPr>
        <p:txBody>
          <a:bodyPr rIns="132080"/>
          <a:lstStyle/>
          <a:p>
            <a:r>
              <a:rPr lang="en-US"/>
              <a:t>a</a:t>
            </a:r>
            <a:r>
              <a:rPr lang="en-US" baseline="30000"/>
              <a:t>n</a:t>
            </a:r>
            <a:r>
              <a:rPr lang="en-US"/>
              <a:t> = a·a·a···a (n times)</a:t>
            </a:r>
          </a:p>
          <a:p>
            <a:endParaRPr lang="en-US"/>
          </a:p>
          <a:p>
            <a:r>
              <a:rPr lang="en-US"/>
              <a:t>Alternate description:</a:t>
            </a:r>
          </a:p>
          <a:p>
            <a:pPr marL="728663" lvl="1"/>
            <a:r>
              <a:rPr lang="en-US"/>
              <a:t>a</a:t>
            </a:r>
            <a:r>
              <a:rPr lang="en-US" baseline="30000"/>
              <a:t>0</a:t>
            </a:r>
            <a:r>
              <a:rPr lang="en-US"/>
              <a:t> = 1</a:t>
            </a:r>
          </a:p>
          <a:p>
            <a:pPr marL="728663" lvl="1"/>
            <a:r>
              <a:rPr lang="en-US"/>
              <a:t>a</a:t>
            </a:r>
            <a:r>
              <a:rPr lang="en-US" baseline="30000"/>
              <a:t>n+1</a:t>
            </a:r>
            <a:r>
              <a:rPr lang="en-US"/>
              <a:t> = a·a</a:t>
            </a:r>
            <a:r>
              <a:rPr lang="en-US" baseline="30000"/>
              <a:t>n</a:t>
            </a: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1371600" y="4143375"/>
            <a:ext cx="6134100" cy="1625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>
              <a:spcBef>
                <a:spcPts val="500"/>
              </a:spcBef>
            </a:pPr>
            <a: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int power(int a, int n) {</a:t>
            </a:r>
          </a:p>
          <a:p>
            <a:pPr marL="39688">
              <a:spcBef>
                <a:spcPts val="500"/>
              </a:spcBef>
            </a:pPr>
            <a: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0) return 1;</a:t>
            </a:r>
          </a:p>
          <a:p>
            <a:pPr marL="39688">
              <a:spcBef>
                <a:spcPts val="500"/>
              </a:spcBef>
            </a:pPr>
            <a: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return a*power(a,n-1);</a:t>
            </a:r>
            <a:b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</a:br>
            <a: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Smarter Version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EE6C706-42C8-4184-8300-7301804EC38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Power computation:</a:t>
            </a:r>
          </a:p>
          <a:p>
            <a:pPr lvl="1"/>
            <a:r>
              <a:rPr lang="en-US" dirty="0" smtClean="0"/>
              <a:t>a0 = 1</a:t>
            </a:r>
          </a:p>
          <a:p>
            <a:pPr lvl="1"/>
            <a:r>
              <a:rPr lang="en-US" dirty="0" smtClean="0"/>
              <a:t>If n is nonzero and even, an = (an/2)2</a:t>
            </a:r>
          </a:p>
          <a:p>
            <a:pPr lvl="1"/>
            <a:r>
              <a:rPr lang="en-US" dirty="0" smtClean="0"/>
              <a:t>If n is odd, an = a·(an/2)2</a:t>
            </a:r>
          </a:p>
          <a:p>
            <a:pPr lvl="2"/>
            <a:r>
              <a:rPr lang="en-US" dirty="0" smtClean="0"/>
              <a:t>Java note: If x and y are integers, “x/y” returns the integer part of the quotient</a:t>
            </a:r>
          </a:p>
          <a:p>
            <a:r>
              <a:rPr lang="en-US" dirty="0" smtClean="0"/>
              <a:t>Example: </a:t>
            </a:r>
          </a:p>
          <a:p>
            <a:pPr lvl="1"/>
            <a:r>
              <a:rPr lang="en-US" dirty="0" smtClean="0"/>
              <a:t>a5  =  a·(a5/2)2  =  a·(a2)2  =  a·((a2/2)2)2   =  a·(a2)2</a:t>
            </a:r>
          </a:p>
          <a:p>
            <a:pPr marL="0" indent="0">
              <a:buNone/>
            </a:pPr>
            <a:r>
              <a:rPr lang="en-US" dirty="0" smtClean="0"/>
              <a:t>        Note: this requires 3 multiplications rather than 5!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Smarter Version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EE6C706-42C8-4184-8300-7301804EC38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… Example: </a:t>
            </a:r>
          </a:p>
          <a:p>
            <a:pPr lvl="1"/>
            <a:r>
              <a:rPr lang="en-US" dirty="0" smtClean="0"/>
              <a:t>a5  =  a·(a5/2)2  =  a·(a2)2  =  a·((a2/2)2)2   =  a·(a2)2</a:t>
            </a:r>
          </a:p>
          <a:p>
            <a:pPr marL="0" indent="0">
              <a:buNone/>
            </a:pPr>
            <a:r>
              <a:rPr lang="en-US" dirty="0" smtClean="0"/>
              <a:t>         Note: this requires 3 multiplications rather than 5!</a:t>
            </a:r>
          </a:p>
          <a:p>
            <a:endParaRPr lang="en-US" dirty="0" smtClean="0"/>
          </a:p>
          <a:p>
            <a:r>
              <a:rPr lang="en-US" dirty="0" smtClean="0"/>
              <a:t>What if n were larger? </a:t>
            </a:r>
          </a:p>
          <a:p>
            <a:pPr lvl="1"/>
            <a:r>
              <a:rPr lang="en-US" dirty="0" smtClean="0"/>
              <a:t>Savings would be more significant</a:t>
            </a:r>
          </a:p>
          <a:p>
            <a:r>
              <a:rPr lang="en-US" dirty="0" smtClean="0"/>
              <a:t>This is much faster than the straightforward computation</a:t>
            </a:r>
          </a:p>
          <a:p>
            <a:pPr lvl="1"/>
            <a:r>
              <a:rPr lang="en-US" dirty="0" smtClean="0"/>
              <a:t>Straightforward computation:  n multiplications</a:t>
            </a:r>
          </a:p>
          <a:p>
            <a:pPr lvl="1"/>
            <a:r>
              <a:rPr lang="en-US" dirty="0" smtClean="0"/>
              <a:t>Smarter computation:  log(n)  multiplications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623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Smarter Version in Java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D73C1E-8206-4137-8EE5-DCDC1F046D9B}" type="slidenum">
              <a:rPr lang="en-US"/>
              <a:pPr/>
              <a:t>24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b="1" dirty="0"/>
              <a:t>n = 0:  a</a:t>
            </a:r>
            <a:r>
              <a:rPr lang="en-US" sz="2400" b="1" baseline="30000" dirty="0"/>
              <a:t>0</a:t>
            </a:r>
            <a:r>
              <a:rPr lang="en-US" sz="2400" b="1" dirty="0"/>
              <a:t> = 1</a:t>
            </a:r>
          </a:p>
          <a:p>
            <a:pPr>
              <a:lnSpc>
                <a:spcPct val="80000"/>
              </a:lnSpc>
            </a:pPr>
            <a:r>
              <a:rPr lang="en-US" sz="2400" b="1" dirty="0"/>
              <a:t>n nonzero and even:  a</a:t>
            </a:r>
            <a:r>
              <a:rPr lang="en-US" sz="2400" b="1" baseline="30000" dirty="0"/>
              <a:t>n</a:t>
            </a:r>
            <a:r>
              <a:rPr lang="en-US" sz="2400" b="1" dirty="0"/>
              <a:t> = (a</a:t>
            </a:r>
            <a:r>
              <a:rPr lang="en-US" sz="2400" b="1" baseline="30000" dirty="0"/>
              <a:t>n/2</a:t>
            </a:r>
            <a:r>
              <a:rPr lang="en-US" sz="2400" b="1" dirty="0"/>
              <a:t>)</a:t>
            </a:r>
            <a:r>
              <a:rPr lang="en-US" sz="2400" b="1" baseline="30000" dirty="0"/>
              <a:t>2</a:t>
            </a:r>
          </a:p>
          <a:p>
            <a:pPr>
              <a:lnSpc>
                <a:spcPct val="80000"/>
              </a:lnSpc>
            </a:pPr>
            <a:r>
              <a:rPr lang="en-US" sz="2400" b="1" dirty="0"/>
              <a:t>n nonzero and odd:  a</a:t>
            </a:r>
            <a:r>
              <a:rPr lang="en-US" sz="2400" b="1" baseline="30000" dirty="0"/>
              <a:t>n</a:t>
            </a:r>
            <a:r>
              <a:rPr lang="en-US" sz="2400" b="1" dirty="0"/>
              <a:t> = a·(a</a:t>
            </a:r>
            <a:r>
              <a:rPr lang="en-US" sz="2400" b="1" baseline="30000" dirty="0"/>
              <a:t>n/2</a:t>
            </a:r>
            <a:r>
              <a:rPr lang="en-US" sz="2400" b="1" dirty="0"/>
              <a:t>)</a:t>
            </a:r>
            <a:r>
              <a:rPr lang="en-US" sz="2400" b="1" baseline="30000" dirty="0"/>
              <a:t>2</a:t>
            </a:r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1371600" y="3276600"/>
            <a:ext cx="7104063" cy="2133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177800" tIns="177800" rIns="182880" bIns="17780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 a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 n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{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0) return 1;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a,n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/2);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(n%2 == 0) return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return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*a;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239713" y="2654300"/>
            <a:ext cx="8218487" cy="3797300"/>
            <a:chOff x="0" y="140"/>
            <a:chExt cx="5176" cy="2392"/>
          </a:xfrm>
        </p:grpSpPr>
        <p:sp>
          <p:nvSpPr>
            <p:cNvPr id="20485" name="Rectangle 5"/>
            <p:cNvSpPr>
              <a:spLocks/>
            </p:cNvSpPr>
            <p:nvPr/>
          </p:nvSpPr>
          <p:spPr bwMode="auto">
            <a:xfrm>
              <a:off x="3112" y="140"/>
              <a:ext cx="1068" cy="28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550"/>
                </a:spcBef>
              </a:pPr>
              <a:r>
                <a:rPr lang="en-US" dirty="0">
                  <a:solidFill>
                    <a:srgbClr val="00CC00"/>
                  </a:solidFill>
                  <a:latin typeface="Arial" charset="0"/>
                  <a:cs typeface="Arial" charset="0"/>
                  <a:sym typeface="Arial" charset="0"/>
                </a:rPr>
                <a:t>parameters</a:t>
              </a:r>
            </a:p>
          </p:txBody>
        </p:sp>
        <p:sp>
          <p:nvSpPr>
            <p:cNvPr id="20486" name="Rectangle 6"/>
            <p:cNvSpPr>
              <a:spLocks/>
            </p:cNvSpPr>
            <p:nvPr/>
          </p:nvSpPr>
          <p:spPr bwMode="auto">
            <a:xfrm>
              <a:off x="0" y="144"/>
              <a:ext cx="1218" cy="28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550"/>
                </a:spcBef>
              </a:pPr>
              <a:r>
                <a:rPr lang="en-US" dirty="0">
                  <a:solidFill>
                    <a:srgbClr val="00CC00"/>
                  </a:solidFill>
                  <a:latin typeface="Arial" charset="0"/>
                  <a:cs typeface="Arial" charset="0"/>
                  <a:sym typeface="Arial" charset="0"/>
                </a:rPr>
                <a:t>local variable</a:t>
              </a:r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379" y="433"/>
              <a:ext cx="666" cy="7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 flipH="1">
              <a:off x="3289" y="388"/>
              <a:ext cx="207" cy="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 flipH="1">
              <a:off x="2731" y="340"/>
              <a:ext cx="558" cy="2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0490" name="Rectangle 10"/>
            <p:cNvSpPr>
              <a:spLocks/>
            </p:cNvSpPr>
            <p:nvPr/>
          </p:nvSpPr>
          <p:spPr bwMode="auto">
            <a:xfrm>
              <a:off x="280" y="2068"/>
              <a:ext cx="4896" cy="46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>
                <a:spcBef>
                  <a:spcPts val="450"/>
                </a:spcBef>
                <a:buClr>
                  <a:srgbClr val="FF0000"/>
                </a:buClr>
                <a:buSzPct val="100000"/>
                <a:buFont typeface="Wingdings" charset="2"/>
                <a:buChar char=""/>
              </a:pPr>
              <a:r>
                <a:rPr lang="en-US" sz="2000">
                  <a:solidFill>
                    <a:srgbClr val="FF0000"/>
                  </a:solidFill>
                  <a:latin typeface="Arial" charset="0"/>
                  <a:cs typeface="Arial" charset="0"/>
                  <a:sym typeface="Arial" charset="0"/>
                </a:rPr>
                <a:t>The method has two parameters and a local variable</a:t>
              </a:r>
            </a:p>
            <a:p>
              <a:pPr marL="39688">
                <a:spcBef>
                  <a:spcPts val="450"/>
                </a:spcBef>
                <a:buClr>
                  <a:srgbClr val="FF0000"/>
                </a:buClr>
                <a:buSzPct val="100000"/>
                <a:buFont typeface="Wingdings" charset="2"/>
                <a:buChar char=""/>
              </a:pPr>
              <a:r>
                <a:rPr lang="en-US" sz="2000">
                  <a:solidFill>
                    <a:srgbClr val="FF0000"/>
                  </a:solidFill>
                  <a:latin typeface="Arial" charset="0"/>
                  <a:cs typeface="Arial" charset="0"/>
                  <a:sym typeface="Arial" charset="0"/>
                </a:rPr>
                <a:t>Why aren’t these overwritten on recursive calls?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How Java “compiles” recursive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C8F0215-0482-4217-8BD7-F6D435D7D0BF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1505" name="Rectangle 1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Key idea: </a:t>
            </a:r>
          </a:p>
          <a:p>
            <a:pPr lvl="1"/>
            <a:r>
              <a:rPr lang="en-US" smtClean="0"/>
              <a:t>Java uses a stack to remember parameters and local variables across recursive calls</a:t>
            </a:r>
          </a:p>
          <a:p>
            <a:pPr lvl="1"/>
            <a:r>
              <a:rPr lang="en-US" smtClean="0"/>
              <a:t>Each method invocation gets its own stack frame</a:t>
            </a:r>
          </a:p>
          <a:p>
            <a:endParaRPr lang="en-US" smtClean="0"/>
          </a:p>
          <a:p>
            <a:r>
              <a:rPr lang="en-US" smtClean="0"/>
              <a:t>A stack frame contains storage for</a:t>
            </a:r>
          </a:p>
          <a:p>
            <a:pPr lvl="1"/>
            <a:r>
              <a:rPr lang="en-US" smtClean="0"/>
              <a:t>Local variables of method</a:t>
            </a:r>
          </a:p>
          <a:p>
            <a:pPr lvl="1"/>
            <a:r>
              <a:rPr lang="en-US" smtClean="0"/>
              <a:t>Parameters of method</a:t>
            </a:r>
          </a:p>
          <a:p>
            <a:pPr lvl="1"/>
            <a:r>
              <a:rPr lang="en-US" smtClean="0"/>
              <a:t>Return info (return address and return value)</a:t>
            </a:r>
          </a:p>
          <a:p>
            <a:pPr lvl="1"/>
            <a:r>
              <a:rPr lang="en-US" smtClean="0"/>
              <a:t>Perhaps other bookkeeping info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6888" y="0"/>
            <a:ext cx="8308975" cy="1847850"/>
          </a:xfrm>
          <a:ln/>
        </p:spPr>
        <p:txBody>
          <a:bodyPr rIns="132080"/>
          <a:lstStyle/>
          <a:p>
            <a:r>
              <a:rPr lang="en-US"/>
              <a:t>Stacks</a:t>
            </a: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76D61-F4EF-481F-B46A-47FAA5B109BF}" type="slidenum">
              <a:rPr lang="en-US"/>
              <a:pPr/>
              <a:t>26</a:t>
            </a:fld>
            <a:endParaRPr lang="en-US"/>
          </a:p>
        </p:txBody>
      </p:sp>
      <p:sp>
        <p:nvSpPr>
          <p:cNvPr id="22529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3751263" y="3265488"/>
            <a:ext cx="4400550" cy="2678112"/>
          </a:xfrm>
          <a:ln/>
        </p:spPr>
        <p:txBody>
          <a:bodyPr rIns="13208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Like a stack of </a:t>
            </a:r>
            <a:r>
              <a:rPr lang="en-US" sz="2400" dirty="0" smtClean="0"/>
              <a:t>dinner plates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You can </a:t>
            </a:r>
            <a:r>
              <a:rPr lang="en-US" sz="2400" dirty="0">
                <a:solidFill>
                  <a:srgbClr val="FF3300"/>
                </a:solidFill>
              </a:rPr>
              <a:t>push</a:t>
            </a:r>
            <a:r>
              <a:rPr lang="en-US" sz="2400" dirty="0"/>
              <a:t> data on top or </a:t>
            </a:r>
            <a:r>
              <a:rPr lang="en-US" sz="2400" dirty="0">
                <a:solidFill>
                  <a:srgbClr val="FF3300"/>
                </a:solidFill>
              </a:rPr>
              <a:t>pop</a:t>
            </a:r>
            <a:r>
              <a:rPr lang="en-US" sz="2400" dirty="0"/>
              <a:t> data off the top in a LIFO (last-in-first-out) fashion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dirty="0">
                <a:solidFill>
                  <a:srgbClr val="FF3300"/>
                </a:solidFill>
              </a:rPr>
              <a:t>queue</a:t>
            </a:r>
            <a:r>
              <a:rPr lang="en-US" sz="2400" dirty="0"/>
              <a:t> is similar, except it is FIFO (first-in-first-out)</a:t>
            </a: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957263" y="2411413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top element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957263" y="2878138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2nd element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957263" y="3344863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3rd element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957263" y="3811588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...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958850" y="4737100"/>
            <a:ext cx="2133600" cy="8255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bottom element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957263" y="4270375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...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3635375" y="2251075"/>
            <a:ext cx="1481138" cy="736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450"/>
              </a:spcBef>
            </a:pPr>
            <a:r>
              <a:rPr lang="en-US" sz="20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top-of-stack</a:t>
            </a:r>
          </a:p>
          <a:p>
            <a:pPr marL="325438" indent="-285750" algn="ctr">
              <a:spcBef>
                <a:spcPts val="450"/>
              </a:spcBef>
            </a:pPr>
            <a:r>
              <a:rPr lang="en-US" sz="20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pointer</a:t>
            </a:r>
          </a:p>
        </p:txBody>
      </p:sp>
      <p:sp>
        <p:nvSpPr>
          <p:cNvPr id="22538" name="AutoShape 10"/>
          <p:cNvSpPr>
            <a:spLocks/>
          </p:cNvSpPr>
          <p:nvPr/>
        </p:nvSpPr>
        <p:spPr bwMode="auto">
          <a:xfrm flipH="1">
            <a:off x="3094038" y="2632075"/>
            <a:ext cx="528637" cy="127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1463675" y="1844675"/>
            <a:ext cx="1219200" cy="2540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bIns="0">
            <a:spAutoFit/>
          </a:bodyPr>
          <a:lstStyle/>
          <a:p>
            <a:pPr>
              <a:spcBef>
                <a:spcPts val="413"/>
              </a:spcBef>
            </a:pPr>
            <a:r>
              <a:rPr lang="en-US" sz="18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stack grows</a:t>
            </a:r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 rot="10800000" flipH="1">
            <a:off x="2041525" y="1574800"/>
            <a:ext cx="1588" cy="26670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5"/>
          <p:cNvGrpSpPr>
            <a:grpSpLocks/>
          </p:cNvGrpSpPr>
          <p:nvPr/>
        </p:nvGrpSpPr>
        <p:grpSpPr bwMode="auto">
          <a:xfrm>
            <a:off x="6324600" y="2771775"/>
            <a:ext cx="1466850" cy="2105025"/>
            <a:chOff x="0" y="0"/>
            <a:chExt cx="924" cy="1326"/>
          </a:xfrm>
        </p:grpSpPr>
        <p:grpSp>
          <p:nvGrpSpPr>
            <p:cNvPr id="21" name="Group 6"/>
            <p:cNvGrpSpPr>
              <a:grpSpLocks/>
            </p:cNvGrpSpPr>
            <p:nvPr/>
          </p:nvGrpSpPr>
          <p:grpSpPr bwMode="auto">
            <a:xfrm>
              <a:off x="0" y="0"/>
              <a:ext cx="912" cy="1326"/>
              <a:chOff x="0" y="0"/>
              <a:chExt cx="912" cy="1326"/>
            </a:xfrm>
          </p:grpSpPr>
          <p:sp>
            <p:nvSpPr>
              <p:cNvPr id="31" name="Rectangle 7"/>
              <p:cNvSpPr>
                <a:spLocks/>
              </p:cNvSpPr>
              <p:nvPr/>
            </p:nvSpPr>
            <p:spPr bwMode="auto">
              <a:xfrm>
                <a:off x="0" y="0"/>
                <a:ext cx="912" cy="1326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32" name="Rectangle 8"/>
              <p:cNvSpPr>
                <a:spLocks/>
              </p:cNvSpPr>
              <p:nvPr/>
            </p:nvSpPr>
            <p:spPr bwMode="auto">
              <a:xfrm>
                <a:off x="0" y="0"/>
                <a:ext cx="912" cy="132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>
              <a:off x="0" y="991"/>
              <a:ext cx="912" cy="335"/>
              <a:chOff x="0" y="0"/>
              <a:chExt cx="912" cy="335"/>
            </a:xfrm>
          </p:grpSpPr>
          <p:sp>
            <p:nvSpPr>
              <p:cNvPr id="29" name="Rectangle 10"/>
              <p:cNvSpPr>
                <a:spLocks/>
              </p:cNvSpPr>
              <p:nvPr/>
            </p:nvSpPr>
            <p:spPr bwMode="auto">
              <a:xfrm>
                <a:off x="0" y="0"/>
                <a:ext cx="912" cy="33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30" name="Rectangle 11"/>
              <p:cNvSpPr>
                <a:spLocks/>
              </p:cNvSpPr>
              <p:nvPr/>
            </p:nvSpPr>
            <p:spPr bwMode="auto">
              <a:xfrm>
                <a:off x="119" y="67"/>
                <a:ext cx="673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return info</a:t>
                </a:r>
              </a:p>
            </p:txBody>
          </p:sp>
        </p:grpSp>
        <p:grpSp>
          <p:nvGrpSpPr>
            <p:cNvPr id="23" name="Group 12"/>
            <p:cNvGrpSpPr>
              <a:grpSpLocks/>
            </p:cNvGrpSpPr>
            <p:nvPr/>
          </p:nvGrpSpPr>
          <p:grpSpPr bwMode="auto">
            <a:xfrm>
              <a:off x="0" y="0"/>
              <a:ext cx="912" cy="572"/>
              <a:chOff x="0" y="0"/>
              <a:chExt cx="912" cy="572"/>
            </a:xfrm>
          </p:grpSpPr>
          <p:sp>
            <p:nvSpPr>
              <p:cNvPr id="27" name="Rectangle 13"/>
              <p:cNvSpPr>
                <a:spLocks/>
              </p:cNvSpPr>
              <p:nvPr/>
            </p:nvSpPr>
            <p:spPr bwMode="auto">
              <a:xfrm>
                <a:off x="0" y="0"/>
                <a:ext cx="912" cy="572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8" name="Rectangle 14"/>
              <p:cNvSpPr>
                <a:spLocks/>
              </p:cNvSpPr>
              <p:nvPr/>
            </p:nvSpPr>
            <p:spPr bwMode="auto">
              <a:xfrm>
                <a:off x="1" y="186"/>
                <a:ext cx="90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local variables</a:t>
                </a:r>
              </a:p>
            </p:txBody>
          </p:sp>
        </p:grpSp>
        <p:grpSp>
          <p:nvGrpSpPr>
            <p:cNvPr id="24" name="Group 15"/>
            <p:cNvGrpSpPr>
              <a:grpSpLocks/>
            </p:cNvGrpSpPr>
            <p:nvPr/>
          </p:nvGrpSpPr>
          <p:grpSpPr bwMode="auto">
            <a:xfrm>
              <a:off x="12" y="576"/>
              <a:ext cx="912" cy="409"/>
              <a:chOff x="0" y="0"/>
              <a:chExt cx="912" cy="409"/>
            </a:xfrm>
          </p:grpSpPr>
          <p:sp>
            <p:nvSpPr>
              <p:cNvPr id="25" name="Rectangle 16"/>
              <p:cNvSpPr>
                <a:spLocks/>
              </p:cNvSpPr>
              <p:nvPr/>
            </p:nvSpPr>
            <p:spPr bwMode="auto">
              <a:xfrm>
                <a:off x="0" y="0"/>
                <a:ext cx="912" cy="409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6" name="Rectangle 17"/>
              <p:cNvSpPr>
                <a:spLocks/>
              </p:cNvSpPr>
              <p:nvPr/>
            </p:nvSpPr>
            <p:spPr bwMode="auto">
              <a:xfrm>
                <a:off x="83" y="104"/>
                <a:ext cx="745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parameters</a:t>
                </a:r>
              </a:p>
            </p:txBody>
          </p:sp>
        </p:grpSp>
      </p:grpSp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06363"/>
            <a:ext cx="7772400" cy="1933575"/>
          </a:xfrm>
          <a:ln/>
        </p:spPr>
        <p:txBody>
          <a:bodyPr rIns="132080"/>
          <a:lstStyle/>
          <a:p>
            <a:r>
              <a:rPr lang="en-US"/>
              <a:t>Stack Frame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023AEF6-179E-455F-9AB9-A0F881B32240}" type="slidenum">
              <a:rPr lang="en-US"/>
              <a:pPr/>
              <a:t>27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2261395"/>
            <a:ext cx="4118769" cy="4360862"/>
          </a:xfrm>
          <a:ln/>
        </p:spPr>
        <p:txBody>
          <a:bodyPr rIns="132080">
            <a:normAutofit/>
          </a:bodyPr>
          <a:lstStyle/>
          <a:p>
            <a:r>
              <a:rPr lang="en-US" sz="2400" dirty="0"/>
              <a:t>A new stack frame is pushed with each recursive call</a:t>
            </a:r>
          </a:p>
          <a:p>
            <a:endParaRPr lang="en-US" sz="2400" dirty="0"/>
          </a:p>
          <a:p>
            <a:r>
              <a:rPr lang="en-US" sz="2400" dirty="0"/>
              <a:t>The stack frame is popped when the method returns</a:t>
            </a:r>
          </a:p>
          <a:p>
            <a:pPr marL="728663" lvl="1"/>
            <a:r>
              <a:rPr lang="en-US" sz="2400" dirty="0"/>
              <a:t>Leaving a return value (if there is one) on top of the stack</a:t>
            </a:r>
          </a:p>
        </p:txBody>
      </p:sp>
      <p:sp>
        <p:nvSpPr>
          <p:cNvPr id="23555" name="AutoShape 3"/>
          <p:cNvSpPr>
            <a:spLocks/>
          </p:cNvSpPr>
          <p:nvPr/>
        </p:nvSpPr>
        <p:spPr bwMode="auto">
          <a:xfrm>
            <a:off x="5786438" y="2603500"/>
            <a:ext cx="485775" cy="2105025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4384675" y="3448050"/>
            <a:ext cx="1373188" cy="317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a stack frame</a:t>
            </a:r>
          </a:p>
        </p:txBody>
      </p:sp>
      <p:grpSp>
        <p:nvGrpSpPr>
          <p:cNvPr id="33" name="Group 5"/>
          <p:cNvGrpSpPr>
            <a:grpSpLocks/>
          </p:cNvGrpSpPr>
          <p:nvPr/>
        </p:nvGrpSpPr>
        <p:grpSpPr bwMode="auto">
          <a:xfrm>
            <a:off x="6443663" y="2603500"/>
            <a:ext cx="1466850" cy="2105025"/>
            <a:chOff x="0" y="0"/>
            <a:chExt cx="924" cy="1326"/>
          </a:xfrm>
        </p:grpSpPr>
        <p:grpSp>
          <p:nvGrpSpPr>
            <p:cNvPr id="34" name="Group 6"/>
            <p:cNvGrpSpPr>
              <a:grpSpLocks/>
            </p:cNvGrpSpPr>
            <p:nvPr/>
          </p:nvGrpSpPr>
          <p:grpSpPr bwMode="auto">
            <a:xfrm>
              <a:off x="0" y="0"/>
              <a:ext cx="912" cy="1326"/>
              <a:chOff x="0" y="0"/>
              <a:chExt cx="912" cy="1326"/>
            </a:xfrm>
          </p:grpSpPr>
          <p:sp>
            <p:nvSpPr>
              <p:cNvPr id="44" name="Rectangle 7"/>
              <p:cNvSpPr>
                <a:spLocks/>
              </p:cNvSpPr>
              <p:nvPr/>
            </p:nvSpPr>
            <p:spPr bwMode="auto">
              <a:xfrm>
                <a:off x="0" y="0"/>
                <a:ext cx="912" cy="1326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45" name="Rectangle 8"/>
              <p:cNvSpPr>
                <a:spLocks/>
              </p:cNvSpPr>
              <p:nvPr/>
            </p:nvSpPr>
            <p:spPr bwMode="auto">
              <a:xfrm>
                <a:off x="0" y="0"/>
                <a:ext cx="912" cy="132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35" name="Group 9"/>
            <p:cNvGrpSpPr>
              <a:grpSpLocks/>
            </p:cNvGrpSpPr>
            <p:nvPr/>
          </p:nvGrpSpPr>
          <p:grpSpPr bwMode="auto">
            <a:xfrm>
              <a:off x="0" y="991"/>
              <a:ext cx="912" cy="335"/>
              <a:chOff x="0" y="0"/>
              <a:chExt cx="912" cy="335"/>
            </a:xfrm>
          </p:grpSpPr>
          <p:sp>
            <p:nvSpPr>
              <p:cNvPr id="42" name="Rectangle 10"/>
              <p:cNvSpPr>
                <a:spLocks/>
              </p:cNvSpPr>
              <p:nvPr/>
            </p:nvSpPr>
            <p:spPr bwMode="auto">
              <a:xfrm>
                <a:off x="0" y="0"/>
                <a:ext cx="912" cy="33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43" name="Rectangle 11"/>
              <p:cNvSpPr>
                <a:spLocks/>
              </p:cNvSpPr>
              <p:nvPr/>
            </p:nvSpPr>
            <p:spPr bwMode="auto">
              <a:xfrm>
                <a:off x="197" y="89"/>
                <a:ext cx="518" cy="15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 b="1" dirty="0" err="1" smtClean="0">
                    <a:solidFill>
                      <a:srgbClr val="FF0000"/>
                    </a:solidFill>
                    <a:latin typeface="Courier New" pitchFamily="49" charset="0"/>
                    <a:cs typeface="Courier New" pitchFamily="49" charset="0"/>
                    <a:sym typeface="Arial" charset="0"/>
                  </a:rPr>
                  <a:t>retval</a:t>
                </a:r>
                <a:endPara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  <a:sym typeface="Arial" charset="0"/>
                </a:endParaRPr>
              </a:p>
            </p:txBody>
          </p:sp>
        </p:grpSp>
        <p:grpSp>
          <p:nvGrpSpPr>
            <p:cNvPr id="36" name="Group 12"/>
            <p:cNvGrpSpPr>
              <a:grpSpLocks/>
            </p:cNvGrpSpPr>
            <p:nvPr/>
          </p:nvGrpSpPr>
          <p:grpSpPr bwMode="auto">
            <a:xfrm>
              <a:off x="0" y="0"/>
              <a:ext cx="912" cy="572"/>
              <a:chOff x="0" y="0"/>
              <a:chExt cx="912" cy="572"/>
            </a:xfrm>
          </p:grpSpPr>
          <p:sp>
            <p:nvSpPr>
              <p:cNvPr id="40" name="Rectangle 13"/>
              <p:cNvSpPr>
                <a:spLocks/>
              </p:cNvSpPr>
              <p:nvPr/>
            </p:nvSpPr>
            <p:spPr bwMode="auto">
              <a:xfrm>
                <a:off x="0" y="0"/>
                <a:ext cx="912" cy="572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41" name="Rectangle 14"/>
              <p:cNvSpPr>
                <a:spLocks/>
              </p:cNvSpPr>
              <p:nvPr/>
            </p:nvSpPr>
            <p:spPr bwMode="auto">
              <a:xfrm>
                <a:off x="80" y="208"/>
                <a:ext cx="751" cy="15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 b="1" dirty="0" err="1" smtClean="0">
                    <a:solidFill>
                      <a:srgbClr val="FF0000"/>
                    </a:solidFill>
                    <a:latin typeface="Courier New" pitchFamily="49" charset="0"/>
                    <a:cs typeface="Courier New" pitchFamily="49" charset="0"/>
                    <a:sym typeface="Arial" charset="0"/>
                  </a:rPr>
                  <a:t>halfPower</a:t>
                </a:r>
                <a:endPara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  <a:sym typeface="Arial" charset="0"/>
                </a:endParaRPr>
              </a:p>
            </p:txBody>
          </p:sp>
        </p:grpSp>
        <p:grpSp>
          <p:nvGrpSpPr>
            <p:cNvPr id="37" name="Group 15"/>
            <p:cNvGrpSpPr>
              <a:grpSpLocks/>
            </p:cNvGrpSpPr>
            <p:nvPr/>
          </p:nvGrpSpPr>
          <p:grpSpPr bwMode="auto">
            <a:xfrm>
              <a:off x="12" y="576"/>
              <a:ext cx="912" cy="409"/>
              <a:chOff x="0" y="0"/>
              <a:chExt cx="912" cy="409"/>
            </a:xfrm>
          </p:grpSpPr>
          <p:sp>
            <p:nvSpPr>
              <p:cNvPr id="38" name="Rectangle 16"/>
              <p:cNvSpPr>
                <a:spLocks/>
              </p:cNvSpPr>
              <p:nvPr/>
            </p:nvSpPr>
            <p:spPr bwMode="auto">
              <a:xfrm>
                <a:off x="0" y="0"/>
                <a:ext cx="912" cy="409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39" name="Rectangle 17"/>
              <p:cNvSpPr>
                <a:spLocks/>
              </p:cNvSpPr>
              <p:nvPr/>
            </p:nvSpPr>
            <p:spPr bwMode="auto">
              <a:xfrm>
                <a:off x="274" y="126"/>
                <a:ext cx="362" cy="15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 b="1" dirty="0">
                    <a:solidFill>
                      <a:srgbClr val="FF0000"/>
                    </a:solidFill>
                    <a:latin typeface="Courier New" pitchFamily="49" charset="0"/>
                    <a:cs typeface="Courier New" pitchFamily="49" charset="0"/>
                    <a:sym typeface="Arial" charset="0"/>
                  </a:rPr>
                  <a:t>a</a:t>
                </a:r>
                <a:r>
                  <a:rPr lang="en-US" sz="1600" b="1" dirty="0" smtClean="0">
                    <a:solidFill>
                      <a:srgbClr val="FF0000"/>
                    </a:solidFill>
                    <a:latin typeface="Courier New" pitchFamily="49" charset="0"/>
                    <a:cs typeface="Courier New" pitchFamily="49" charset="0"/>
                    <a:sym typeface="Arial" charset="0"/>
                  </a:rPr>
                  <a:t>, n</a:t>
                </a:r>
                <a:endParaRPr lang="en-US" sz="1600" b="1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  <a:sym typeface="Arial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Example: power(2, 5)</a:t>
            </a:r>
          </a:p>
        </p:txBody>
      </p:sp>
      <p:sp>
        <p:nvSpPr>
          <p:cNvPr id="2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0C7AC3-0A78-4780-98BC-9389D5B5F6BE}" type="slidenum">
              <a:rPr lang="en-US"/>
              <a:pPr/>
              <a:t>28</a:t>
            </a:fld>
            <a:endParaRPr lang="en-US"/>
          </a:p>
        </p:txBody>
      </p:sp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661988" y="1779588"/>
            <a:ext cx="3516312" cy="3873500"/>
            <a:chOff x="0" y="0"/>
            <a:chExt cx="2214" cy="2439"/>
          </a:xfrm>
        </p:grpSpPr>
        <p:grpSp>
          <p:nvGrpSpPr>
            <p:cNvPr id="24579" name="Group 3"/>
            <p:cNvGrpSpPr>
              <a:grpSpLocks/>
            </p:cNvGrpSpPr>
            <p:nvPr/>
          </p:nvGrpSpPr>
          <p:grpSpPr bwMode="auto">
            <a:xfrm>
              <a:off x="0" y="1614"/>
              <a:ext cx="641" cy="825"/>
              <a:chOff x="0" y="0"/>
              <a:chExt cx="641" cy="825"/>
            </a:xfrm>
          </p:grpSpPr>
          <p:grpSp>
            <p:nvGrpSpPr>
              <p:cNvPr id="24580" name="Group 4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9" cy="805"/>
              </a:xfrm>
            </p:grpSpPr>
            <p:sp>
              <p:nvSpPr>
                <p:cNvPr id="24581" name="Rectangle 5"/>
                <p:cNvSpPr>
                  <a:spLocks/>
                </p:cNvSpPr>
                <p:nvPr/>
              </p:nvSpPr>
              <p:spPr bwMode="auto">
                <a:xfrm>
                  <a:off x="0" y="0"/>
                  <a:ext cx="619" cy="805"/>
                </a:xfrm>
                <a:prstGeom prst="rect">
                  <a:avLst/>
                </a:prstGeom>
                <a:noFill/>
                <a:ln w="381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82" name="Rectangle 6"/>
                <p:cNvSpPr>
                  <a:spLocks/>
                </p:cNvSpPr>
                <p:nvPr/>
              </p:nvSpPr>
              <p:spPr bwMode="auto">
                <a:xfrm>
                  <a:off x="0" y="0"/>
                  <a:ext cx="619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583" name="Group 7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584" name="Rectangle 8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85" name="Rectangle 9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586" name="Group 10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9" cy="200"/>
              </a:xfrm>
            </p:grpSpPr>
            <p:sp>
              <p:nvSpPr>
                <p:cNvPr id="24587" name="Rectangle 11"/>
                <p:cNvSpPr>
                  <a:spLocks/>
                </p:cNvSpPr>
                <p:nvPr/>
              </p:nvSpPr>
              <p:spPr bwMode="auto">
                <a:xfrm>
                  <a:off x="0" y="22"/>
                  <a:ext cx="619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88" name="Rectangle 12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589" name="Group 13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9" cy="200"/>
              </a:xfrm>
            </p:grpSpPr>
            <p:sp>
              <p:nvSpPr>
                <p:cNvPr id="24590" name="Rectangle 14"/>
                <p:cNvSpPr>
                  <a:spLocks/>
                </p:cNvSpPr>
                <p:nvPr/>
              </p:nvSpPr>
              <p:spPr bwMode="auto">
                <a:xfrm>
                  <a:off x="0" y="22"/>
                  <a:ext cx="619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91" name="Rectangle 15"/>
                <p:cNvSpPr>
                  <a:spLocks/>
                </p:cNvSpPr>
                <p:nvPr/>
              </p:nvSpPr>
              <p:spPr bwMode="auto">
                <a:xfrm>
                  <a:off x="69" y="0"/>
                  <a:ext cx="480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5</a:t>
                  </a:r>
                </a:p>
              </p:txBody>
            </p:sp>
          </p:grpSp>
          <p:grpSp>
            <p:nvGrpSpPr>
              <p:cNvPr id="24592" name="Group 16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9" cy="200"/>
              </a:xfrm>
            </p:grpSpPr>
            <p:sp>
              <p:nvSpPr>
                <p:cNvPr id="24593" name="Rectangle 17"/>
                <p:cNvSpPr>
                  <a:spLocks/>
                </p:cNvSpPr>
                <p:nvPr/>
              </p:nvSpPr>
              <p:spPr bwMode="auto">
                <a:xfrm>
                  <a:off x="0" y="22"/>
                  <a:ext cx="619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94" name="Rectangle 18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595" name="Group 19"/>
            <p:cNvGrpSpPr>
              <a:grpSpLocks/>
            </p:cNvGrpSpPr>
            <p:nvPr/>
          </p:nvGrpSpPr>
          <p:grpSpPr bwMode="auto">
            <a:xfrm>
              <a:off x="765" y="1611"/>
              <a:ext cx="641" cy="825"/>
              <a:chOff x="0" y="0"/>
              <a:chExt cx="641" cy="825"/>
            </a:xfrm>
          </p:grpSpPr>
          <p:grpSp>
            <p:nvGrpSpPr>
              <p:cNvPr id="24596" name="Group 20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597" name="Rectangle 21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98" name="Rectangle 22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599" name="Group 23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00" name="Rectangle 24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01" name="Rectangle 25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02" name="Group 26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03" name="Rectangle 27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04" name="Rectangle 28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05" name="Group 29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06" name="Rectangle 30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07" name="Rectangle 31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5</a:t>
                  </a:r>
                </a:p>
              </p:txBody>
            </p:sp>
          </p:grpSp>
          <p:grpSp>
            <p:nvGrpSpPr>
              <p:cNvPr id="24608" name="Group 32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09" name="Rectangle 33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10" name="Rectangle 34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611" name="Group 35"/>
            <p:cNvGrpSpPr>
              <a:grpSpLocks/>
            </p:cNvGrpSpPr>
            <p:nvPr/>
          </p:nvGrpSpPr>
          <p:grpSpPr bwMode="auto">
            <a:xfrm>
              <a:off x="764" y="805"/>
              <a:ext cx="641" cy="825"/>
              <a:chOff x="0" y="0"/>
              <a:chExt cx="641" cy="825"/>
            </a:xfrm>
          </p:grpSpPr>
          <p:grpSp>
            <p:nvGrpSpPr>
              <p:cNvPr id="24612" name="Group 36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613" name="Rectangle 37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14" name="Rectangle 38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615" name="Group 39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16" name="Rectangle 40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17" name="Rectangle 41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18" name="Group 42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19" name="Rectangle 43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20" name="Rectangle 44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21" name="Group 45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22" name="Rectangle 46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23" name="Rectangle 47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2</a:t>
                  </a:r>
                </a:p>
              </p:txBody>
            </p:sp>
          </p:grpSp>
          <p:grpSp>
            <p:nvGrpSpPr>
              <p:cNvPr id="24624" name="Group 48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25" name="Rectangle 49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26" name="Rectangle 50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627" name="Group 51"/>
            <p:cNvGrpSpPr>
              <a:grpSpLocks/>
            </p:cNvGrpSpPr>
            <p:nvPr/>
          </p:nvGrpSpPr>
          <p:grpSpPr bwMode="auto">
            <a:xfrm>
              <a:off x="1573" y="1608"/>
              <a:ext cx="641" cy="825"/>
              <a:chOff x="0" y="0"/>
              <a:chExt cx="641" cy="825"/>
            </a:xfrm>
          </p:grpSpPr>
          <p:grpSp>
            <p:nvGrpSpPr>
              <p:cNvPr id="24628" name="Group 52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629" name="Rectangle 53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30" name="Rectangle 54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631" name="Group 55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32" name="Rectangle 56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33" name="Rectangle 57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34" name="Group 58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35" name="Rectangle 59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36" name="Rectangle 60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37" name="Group 61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38" name="Rectangle 62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39" name="Rectangle 63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5</a:t>
                  </a:r>
                </a:p>
              </p:txBody>
            </p:sp>
          </p:grpSp>
          <p:grpSp>
            <p:nvGrpSpPr>
              <p:cNvPr id="24640" name="Group 64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41" name="Rectangle 65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42" name="Rectangle 66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643" name="Group 67"/>
            <p:cNvGrpSpPr>
              <a:grpSpLocks/>
            </p:cNvGrpSpPr>
            <p:nvPr/>
          </p:nvGrpSpPr>
          <p:grpSpPr bwMode="auto">
            <a:xfrm>
              <a:off x="1572" y="802"/>
              <a:ext cx="641" cy="825"/>
              <a:chOff x="0" y="0"/>
              <a:chExt cx="641" cy="825"/>
            </a:xfrm>
          </p:grpSpPr>
          <p:grpSp>
            <p:nvGrpSpPr>
              <p:cNvPr id="24644" name="Group 68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645" name="Rectangle 69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46" name="Rectangle 70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647" name="Group 71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48" name="Rectangle 72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49" name="Rectangle 73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50" name="Group 74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51" name="Rectangle 75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52" name="Rectangle 76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53" name="Group 77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54" name="Rectangle 78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55" name="Rectangle 79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2</a:t>
                  </a:r>
                </a:p>
              </p:txBody>
            </p:sp>
          </p:grpSp>
          <p:grpSp>
            <p:nvGrpSpPr>
              <p:cNvPr id="24656" name="Group 80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57" name="Rectangle 81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58" name="Rectangle 82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659" name="Group 83"/>
            <p:cNvGrpSpPr>
              <a:grpSpLocks/>
            </p:cNvGrpSpPr>
            <p:nvPr/>
          </p:nvGrpSpPr>
          <p:grpSpPr bwMode="auto">
            <a:xfrm>
              <a:off x="1570" y="0"/>
              <a:ext cx="641" cy="825"/>
              <a:chOff x="0" y="0"/>
              <a:chExt cx="641" cy="825"/>
            </a:xfrm>
          </p:grpSpPr>
          <p:grpSp>
            <p:nvGrpSpPr>
              <p:cNvPr id="24660" name="Group 84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661" name="Rectangle 85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62" name="Rectangle 86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663" name="Group 87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64" name="Rectangle 88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65" name="Rectangle 89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66" name="Group 90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67" name="Rectangle 91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68" name="Rectangle 92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69" name="Group 93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70" name="Rectangle 94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71" name="Rectangle 95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1</a:t>
                  </a:r>
                </a:p>
              </p:txBody>
            </p:sp>
          </p:grpSp>
          <p:grpSp>
            <p:nvGrpSpPr>
              <p:cNvPr id="24672" name="Group 96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73" name="Rectangle 97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74" name="Rectangle 98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</p:grpSp>
      <p:grpSp>
        <p:nvGrpSpPr>
          <p:cNvPr id="24675" name="Group 99"/>
          <p:cNvGrpSpPr>
            <a:grpSpLocks/>
          </p:cNvGrpSpPr>
          <p:nvPr/>
        </p:nvGrpSpPr>
        <p:grpSpPr bwMode="auto">
          <a:xfrm flipH="1">
            <a:off x="7464425" y="4337050"/>
            <a:ext cx="1019175" cy="1311275"/>
            <a:chOff x="0" y="0"/>
            <a:chExt cx="641" cy="825"/>
          </a:xfrm>
        </p:grpSpPr>
        <p:grpSp>
          <p:nvGrpSpPr>
            <p:cNvPr id="24676" name="Group 100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677" name="Rectangle 101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78" name="Rectangle 102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679" name="Group 103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680" name="Rectangle 104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81" name="Rectangle 105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682" name="Group 106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683" name="Rectangle 107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84" name="Rectangle 108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685" name="Group 109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686" name="Rectangle 110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87" name="Rectangle 111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5</a:t>
                </a:r>
              </a:p>
            </p:txBody>
          </p:sp>
        </p:grpSp>
        <p:grpSp>
          <p:nvGrpSpPr>
            <p:cNvPr id="24688" name="Group 112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689" name="Rectangle 113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90" name="Rectangle 114"/>
              <p:cNvSpPr>
                <a:spLocks/>
              </p:cNvSpPr>
              <p:nvPr/>
            </p:nvSpPr>
            <p:spPr bwMode="auto">
              <a:xfrm flipH="1">
                <a:off x="36" y="0"/>
                <a:ext cx="546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4</a:t>
                </a:r>
              </a:p>
            </p:txBody>
          </p:sp>
        </p:grpSp>
      </p:grpSp>
      <p:grpSp>
        <p:nvGrpSpPr>
          <p:cNvPr id="24691" name="Group 115"/>
          <p:cNvGrpSpPr>
            <a:grpSpLocks/>
          </p:cNvGrpSpPr>
          <p:nvPr/>
        </p:nvGrpSpPr>
        <p:grpSpPr bwMode="auto">
          <a:xfrm flipH="1">
            <a:off x="6249988" y="4332288"/>
            <a:ext cx="1019175" cy="1311275"/>
            <a:chOff x="0" y="0"/>
            <a:chExt cx="641" cy="825"/>
          </a:xfrm>
        </p:grpSpPr>
        <p:grpSp>
          <p:nvGrpSpPr>
            <p:cNvPr id="24692" name="Group 116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693" name="Rectangle 117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94" name="Rectangle 118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695" name="Group 119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696" name="Rectangle 120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97" name="Rectangle 121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698" name="Group 122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699" name="Rectangle 123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00" name="Rectangle 124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01" name="Group 125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02" name="Rectangle 126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03" name="Rectangle 127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5</a:t>
                </a:r>
              </a:p>
            </p:txBody>
          </p:sp>
        </p:grpSp>
        <p:grpSp>
          <p:nvGrpSpPr>
            <p:cNvPr id="24704" name="Group 128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05" name="Rectangle 129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06" name="Rectangle 130"/>
              <p:cNvSpPr>
                <a:spLocks/>
              </p:cNvSpPr>
              <p:nvPr/>
            </p:nvSpPr>
            <p:spPr bwMode="auto">
              <a:xfrm flipH="1">
                <a:off x="40" y="0"/>
                <a:ext cx="538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?</a:t>
                </a:r>
              </a:p>
            </p:txBody>
          </p:sp>
        </p:grpSp>
      </p:grpSp>
      <p:grpSp>
        <p:nvGrpSpPr>
          <p:cNvPr id="24707" name="Group 131"/>
          <p:cNvGrpSpPr>
            <a:grpSpLocks/>
          </p:cNvGrpSpPr>
          <p:nvPr/>
        </p:nvGrpSpPr>
        <p:grpSpPr bwMode="auto">
          <a:xfrm flipH="1">
            <a:off x="6251575" y="3052763"/>
            <a:ext cx="1019175" cy="1311275"/>
            <a:chOff x="0" y="0"/>
            <a:chExt cx="641" cy="825"/>
          </a:xfrm>
        </p:grpSpPr>
        <p:grpSp>
          <p:nvGrpSpPr>
            <p:cNvPr id="24708" name="Group 132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709" name="Rectangle 133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10" name="Rectangle 134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711" name="Group 135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712" name="Rectangle 136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13" name="Rectangle 137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714" name="Group 138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715" name="Rectangle 139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16" name="Rectangle 140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17" name="Group 141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18" name="Rectangle 142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19" name="Rectangle 143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2</a:t>
                </a:r>
              </a:p>
            </p:txBody>
          </p:sp>
        </p:grpSp>
        <p:grpSp>
          <p:nvGrpSpPr>
            <p:cNvPr id="24720" name="Group 144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21" name="Rectangle 145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22" name="Rectangle 146"/>
              <p:cNvSpPr>
                <a:spLocks/>
              </p:cNvSpPr>
              <p:nvPr/>
            </p:nvSpPr>
            <p:spPr bwMode="auto">
              <a:xfrm flipH="1">
                <a:off x="36" y="0"/>
                <a:ext cx="546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2</a:t>
                </a:r>
              </a:p>
            </p:txBody>
          </p:sp>
        </p:grpSp>
      </p:grpSp>
      <p:grpSp>
        <p:nvGrpSpPr>
          <p:cNvPr id="24723" name="Group 147"/>
          <p:cNvGrpSpPr>
            <a:grpSpLocks/>
          </p:cNvGrpSpPr>
          <p:nvPr/>
        </p:nvGrpSpPr>
        <p:grpSpPr bwMode="auto">
          <a:xfrm flipH="1">
            <a:off x="4967288" y="4327525"/>
            <a:ext cx="1019175" cy="1311275"/>
            <a:chOff x="0" y="0"/>
            <a:chExt cx="641" cy="825"/>
          </a:xfrm>
        </p:grpSpPr>
        <p:grpSp>
          <p:nvGrpSpPr>
            <p:cNvPr id="24724" name="Group 148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725" name="Rectangle 149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26" name="Rectangle 150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727" name="Group 151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728" name="Rectangle 152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29" name="Rectangle 153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730" name="Group 154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731" name="Rectangle 155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32" name="Rectangle 156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33" name="Group 157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34" name="Rectangle 158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35" name="Rectangle 159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5</a:t>
                </a:r>
              </a:p>
            </p:txBody>
          </p:sp>
        </p:grpSp>
        <p:grpSp>
          <p:nvGrpSpPr>
            <p:cNvPr id="24736" name="Group 160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37" name="Rectangle 161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38" name="Rectangle 162"/>
              <p:cNvSpPr>
                <a:spLocks/>
              </p:cNvSpPr>
              <p:nvPr/>
            </p:nvSpPr>
            <p:spPr bwMode="auto">
              <a:xfrm flipH="1">
                <a:off x="40" y="0"/>
                <a:ext cx="538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?</a:t>
                </a:r>
              </a:p>
            </p:txBody>
          </p:sp>
        </p:grpSp>
      </p:grpSp>
      <p:grpSp>
        <p:nvGrpSpPr>
          <p:cNvPr id="24739" name="Group 163"/>
          <p:cNvGrpSpPr>
            <a:grpSpLocks/>
          </p:cNvGrpSpPr>
          <p:nvPr/>
        </p:nvGrpSpPr>
        <p:grpSpPr bwMode="auto">
          <a:xfrm flipH="1">
            <a:off x="4968875" y="3048000"/>
            <a:ext cx="1019175" cy="1311275"/>
            <a:chOff x="0" y="0"/>
            <a:chExt cx="641" cy="825"/>
          </a:xfrm>
        </p:grpSpPr>
        <p:grpSp>
          <p:nvGrpSpPr>
            <p:cNvPr id="24740" name="Group 164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741" name="Rectangle 165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42" name="Rectangle 166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743" name="Group 167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744" name="Rectangle 168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45" name="Rectangle 169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746" name="Group 170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747" name="Rectangle 171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48" name="Rectangle 172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49" name="Group 173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50" name="Rectangle 174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51" name="Rectangle 175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2</a:t>
                </a:r>
              </a:p>
            </p:txBody>
          </p:sp>
        </p:grpSp>
        <p:grpSp>
          <p:nvGrpSpPr>
            <p:cNvPr id="24752" name="Group 176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53" name="Rectangle 177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54" name="Rectangle 178"/>
              <p:cNvSpPr>
                <a:spLocks/>
              </p:cNvSpPr>
              <p:nvPr/>
            </p:nvSpPr>
            <p:spPr bwMode="auto">
              <a:xfrm flipH="1">
                <a:off x="40" y="0"/>
                <a:ext cx="538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?</a:t>
                </a:r>
              </a:p>
            </p:txBody>
          </p:sp>
        </p:grpSp>
      </p:grpSp>
      <p:grpSp>
        <p:nvGrpSpPr>
          <p:cNvPr id="24755" name="Group 179"/>
          <p:cNvGrpSpPr>
            <a:grpSpLocks/>
          </p:cNvGrpSpPr>
          <p:nvPr/>
        </p:nvGrpSpPr>
        <p:grpSpPr bwMode="auto">
          <a:xfrm flipH="1">
            <a:off x="4970463" y="1755775"/>
            <a:ext cx="1019175" cy="1311275"/>
            <a:chOff x="0" y="0"/>
            <a:chExt cx="641" cy="825"/>
          </a:xfrm>
        </p:grpSpPr>
        <p:grpSp>
          <p:nvGrpSpPr>
            <p:cNvPr id="24756" name="Group 180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757" name="Rectangle 181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58" name="Rectangle 182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759" name="Group 183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760" name="Rectangle 184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61" name="Rectangle 185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762" name="Group 186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763" name="Rectangle 187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64" name="Rectangle 188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65" name="Group 189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66" name="Rectangle 190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67" name="Rectangle 191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1</a:t>
                </a:r>
              </a:p>
            </p:txBody>
          </p:sp>
        </p:grpSp>
        <p:grpSp>
          <p:nvGrpSpPr>
            <p:cNvPr id="24768" name="Group 192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69" name="Rectangle 193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70" name="Rectangle 194"/>
              <p:cNvSpPr>
                <a:spLocks/>
              </p:cNvSpPr>
              <p:nvPr/>
            </p:nvSpPr>
            <p:spPr bwMode="auto">
              <a:xfrm flipH="1">
                <a:off x="36" y="0"/>
                <a:ext cx="546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1</a:t>
                </a:r>
              </a:p>
            </p:txBody>
          </p:sp>
        </p:grpSp>
      </p:grpSp>
      <p:grpSp>
        <p:nvGrpSpPr>
          <p:cNvPr id="24771" name="Group 195"/>
          <p:cNvGrpSpPr>
            <a:grpSpLocks/>
          </p:cNvGrpSpPr>
          <p:nvPr/>
        </p:nvGrpSpPr>
        <p:grpSpPr bwMode="auto">
          <a:xfrm>
            <a:off x="4905375" y="1487488"/>
            <a:ext cx="1120775" cy="317500"/>
            <a:chOff x="0" y="0"/>
            <a:chExt cx="706" cy="200"/>
          </a:xfrm>
        </p:grpSpPr>
        <p:sp>
          <p:nvSpPr>
            <p:cNvPr id="24772" name="Rectangle 196"/>
            <p:cNvSpPr>
              <a:spLocks/>
            </p:cNvSpPr>
            <p:nvPr/>
          </p:nvSpPr>
          <p:spPr bwMode="auto">
            <a:xfrm>
              <a:off x="43" y="22"/>
              <a:ext cx="619" cy="155"/>
            </a:xfrm>
            <a:prstGeom prst="rect">
              <a:avLst/>
            </a:prstGeom>
            <a:noFill/>
            <a:ln w="12700">
              <a:solidFill>
                <a:srgbClr val="9900CC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4773" name="Rectangle 197"/>
            <p:cNvSpPr>
              <a:spLocks/>
            </p:cNvSpPr>
            <p:nvPr/>
          </p:nvSpPr>
          <p:spPr bwMode="auto">
            <a:xfrm>
              <a:off x="0" y="0"/>
              <a:ext cx="706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(retval = ) 1</a:t>
              </a:r>
            </a:p>
          </p:txBody>
        </p:sp>
      </p:grpSp>
      <p:grpSp>
        <p:nvGrpSpPr>
          <p:cNvPr id="24774" name="Group 198"/>
          <p:cNvGrpSpPr>
            <a:grpSpLocks/>
          </p:cNvGrpSpPr>
          <p:nvPr/>
        </p:nvGrpSpPr>
        <p:grpSpPr bwMode="auto">
          <a:xfrm>
            <a:off x="6199188" y="2771775"/>
            <a:ext cx="1120775" cy="317500"/>
            <a:chOff x="0" y="0"/>
            <a:chExt cx="706" cy="200"/>
          </a:xfrm>
        </p:grpSpPr>
        <p:sp>
          <p:nvSpPr>
            <p:cNvPr id="24775" name="Rectangle 199"/>
            <p:cNvSpPr>
              <a:spLocks/>
            </p:cNvSpPr>
            <p:nvPr/>
          </p:nvSpPr>
          <p:spPr bwMode="auto">
            <a:xfrm>
              <a:off x="43" y="22"/>
              <a:ext cx="619" cy="155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4776" name="Rectangle 200"/>
            <p:cNvSpPr>
              <a:spLocks/>
            </p:cNvSpPr>
            <p:nvPr/>
          </p:nvSpPr>
          <p:spPr bwMode="auto">
            <a:xfrm>
              <a:off x="0" y="0"/>
              <a:ext cx="706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(retval = ) 2</a:t>
              </a:r>
            </a:p>
          </p:txBody>
        </p:sp>
      </p:grpSp>
      <p:grpSp>
        <p:nvGrpSpPr>
          <p:cNvPr id="24777" name="Group 201"/>
          <p:cNvGrpSpPr>
            <a:grpSpLocks/>
          </p:cNvGrpSpPr>
          <p:nvPr/>
        </p:nvGrpSpPr>
        <p:grpSpPr bwMode="auto">
          <a:xfrm>
            <a:off x="7408863" y="4068763"/>
            <a:ext cx="1120775" cy="317500"/>
            <a:chOff x="0" y="0"/>
            <a:chExt cx="706" cy="200"/>
          </a:xfrm>
        </p:grpSpPr>
        <p:sp>
          <p:nvSpPr>
            <p:cNvPr id="24778" name="Rectangle 202"/>
            <p:cNvSpPr>
              <a:spLocks/>
            </p:cNvSpPr>
            <p:nvPr/>
          </p:nvSpPr>
          <p:spPr bwMode="auto">
            <a:xfrm>
              <a:off x="43" y="22"/>
              <a:ext cx="619" cy="155"/>
            </a:xfrm>
            <a:prstGeom prst="rect">
              <a:avLst/>
            </a:prstGeom>
            <a:noFill/>
            <a:ln w="12700">
              <a:solidFill>
                <a:srgbClr val="0033CC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4779" name="Rectangle 203"/>
            <p:cNvSpPr>
              <a:spLocks/>
            </p:cNvSpPr>
            <p:nvPr/>
          </p:nvSpPr>
          <p:spPr bwMode="auto">
            <a:xfrm>
              <a:off x="0" y="0"/>
              <a:ext cx="706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(retval = ) 4</a:t>
              </a:r>
            </a:p>
          </p:txBody>
        </p:sp>
      </p:grpSp>
      <p:grpSp>
        <p:nvGrpSpPr>
          <p:cNvPr id="24780" name="Group 204"/>
          <p:cNvGrpSpPr>
            <a:grpSpLocks/>
          </p:cNvGrpSpPr>
          <p:nvPr/>
        </p:nvGrpSpPr>
        <p:grpSpPr bwMode="auto">
          <a:xfrm>
            <a:off x="7323138" y="6045200"/>
            <a:ext cx="1223962" cy="317500"/>
            <a:chOff x="0" y="0"/>
            <a:chExt cx="770" cy="200"/>
          </a:xfrm>
        </p:grpSpPr>
        <p:sp>
          <p:nvSpPr>
            <p:cNvPr id="24781" name="Rectangle 205"/>
            <p:cNvSpPr>
              <a:spLocks/>
            </p:cNvSpPr>
            <p:nvPr/>
          </p:nvSpPr>
          <p:spPr bwMode="auto">
            <a:xfrm>
              <a:off x="35" y="22"/>
              <a:ext cx="700" cy="155"/>
            </a:xfrm>
            <a:prstGeom prst="rect">
              <a:avLst/>
            </a:prstGeom>
            <a:noFill/>
            <a:ln w="12700">
              <a:solidFill>
                <a:srgbClr val="FF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4782" name="Rectangle 206"/>
            <p:cNvSpPr>
              <a:spLocks/>
            </p:cNvSpPr>
            <p:nvPr/>
          </p:nvSpPr>
          <p:spPr bwMode="auto">
            <a:xfrm>
              <a:off x="0" y="0"/>
              <a:ext cx="770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(retval = ) 32</a:t>
              </a:r>
            </a:p>
          </p:txBody>
        </p:sp>
      </p:grpSp>
      <p:sp>
        <p:nvSpPr>
          <p:cNvPr id="24783" name="AutoShape 207"/>
          <p:cNvSpPr>
            <a:spLocks/>
          </p:cNvSpPr>
          <p:nvPr/>
        </p:nvSpPr>
        <p:spPr bwMode="auto">
          <a:xfrm>
            <a:off x="1308100" y="5683250"/>
            <a:ext cx="992188" cy="304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0" y="11929"/>
                  <a:pt x="3454" y="21600"/>
                  <a:pt x="7715" y="21600"/>
                </a:cubicBezTo>
                <a:lnTo>
                  <a:pt x="12123" y="21600"/>
                </a:lnTo>
                <a:cubicBezTo>
                  <a:pt x="15392" y="21600"/>
                  <a:pt x="18307" y="15830"/>
                  <a:pt x="19396" y="7201"/>
                </a:cubicBezTo>
                <a:lnTo>
                  <a:pt x="21600" y="7200"/>
                </a:lnTo>
                <a:lnTo>
                  <a:pt x="17633" y="0"/>
                </a:lnTo>
                <a:lnTo>
                  <a:pt x="12783" y="7200"/>
                </a:lnTo>
                <a:lnTo>
                  <a:pt x="14988" y="7201"/>
                </a:lnTo>
                <a:cubicBezTo>
                  <a:pt x="14166" y="13710"/>
                  <a:pt x="12282" y="18727"/>
                  <a:pt x="9919" y="20700"/>
                </a:cubicBezTo>
                <a:cubicBezTo>
                  <a:pt x="6649" y="17970"/>
                  <a:pt x="4408" y="9552"/>
                  <a:pt x="4408" y="0"/>
                </a:cubicBezTo>
                <a:close/>
                <a:moveTo>
                  <a:pt x="12123" y="21600"/>
                </a:moveTo>
                <a:cubicBezTo>
                  <a:pt x="11377" y="21600"/>
                  <a:pt x="10634" y="21297"/>
                  <a:pt x="9919" y="207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4784" name="AutoShape 208"/>
          <p:cNvSpPr>
            <a:spLocks/>
          </p:cNvSpPr>
          <p:nvPr/>
        </p:nvSpPr>
        <p:spPr bwMode="auto">
          <a:xfrm>
            <a:off x="2562225" y="5678488"/>
            <a:ext cx="992188" cy="304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0" y="11929"/>
                  <a:pt x="3454" y="21600"/>
                  <a:pt x="7715" y="21600"/>
                </a:cubicBezTo>
                <a:lnTo>
                  <a:pt x="12123" y="21600"/>
                </a:lnTo>
                <a:cubicBezTo>
                  <a:pt x="15392" y="21600"/>
                  <a:pt x="18307" y="15830"/>
                  <a:pt x="19396" y="7201"/>
                </a:cubicBezTo>
                <a:lnTo>
                  <a:pt x="21600" y="7200"/>
                </a:lnTo>
                <a:lnTo>
                  <a:pt x="17633" y="0"/>
                </a:lnTo>
                <a:lnTo>
                  <a:pt x="12783" y="7200"/>
                </a:lnTo>
                <a:lnTo>
                  <a:pt x="14988" y="7201"/>
                </a:lnTo>
                <a:cubicBezTo>
                  <a:pt x="14166" y="13710"/>
                  <a:pt x="12282" y="18727"/>
                  <a:pt x="9919" y="20700"/>
                </a:cubicBezTo>
                <a:cubicBezTo>
                  <a:pt x="6649" y="17970"/>
                  <a:pt x="4408" y="9552"/>
                  <a:pt x="4408" y="0"/>
                </a:cubicBezTo>
                <a:close/>
                <a:moveTo>
                  <a:pt x="12123" y="21600"/>
                </a:moveTo>
                <a:cubicBezTo>
                  <a:pt x="11377" y="21600"/>
                  <a:pt x="10634" y="21297"/>
                  <a:pt x="9919" y="207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4785" name="AutoShape 209"/>
          <p:cNvSpPr>
            <a:spLocks/>
          </p:cNvSpPr>
          <p:nvPr/>
        </p:nvSpPr>
        <p:spPr bwMode="auto">
          <a:xfrm>
            <a:off x="5657850" y="5697538"/>
            <a:ext cx="992188" cy="304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0" y="11929"/>
                  <a:pt x="3454" y="21600"/>
                  <a:pt x="7715" y="21600"/>
                </a:cubicBezTo>
                <a:lnTo>
                  <a:pt x="12123" y="21600"/>
                </a:lnTo>
                <a:cubicBezTo>
                  <a:pt x="15392" y="21600"/>
                  <a:pt x="18307" y="15830"/>
                  <a:pt x="19396" y="7201"/>
                </a:cubicBezTo>
                <a:lnTo>
                  <a:pt x="21600" y="7200"/>
                </a:lnTo>
                <a:lnTo>
                  <a:pt x="17633" y="0"/>
                </a:lnTo>
                <a:lnTo>
                  <a:pt x="12783" y="7200"/>
                </a:lnTo>
                <a:lnTo>
                  <a:pt x="14988" y="7201"/>
                </a:lnTo>
                <a:cubicBezTo>
                  <a:pt x="14166" y="13710"/>
                  <a:pt x="12282" y="18727"/>
                  <a:pt x="9919" y="20700"/>
                </a:cubicBezTo>
                <a:cubicBezTo>
                  <a:pt x="6649" y="17970"/>
                  <a:pt x="4408" y="9552"/>
                  <a:pt x="4408" y="0"/>
                </a:cubicBezTo>
                <a:close/>
                <a:moveTo>
                  <a:pt x="12123" y="21600"/>
                </a:moveTo>
                <a:cubicBezTo>
                  <a:pt x="11377" y="21600"/>
                  <a:pt x="10634" y="21297"/>
                  <a:pt x="9919" y="207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4786" name="AutoShape 210"/>
          <p:cNvSpPr>
            <a:spLocks/>
          </p:cNvSpPr>
          <p:nvPr/>
        </p:nvSpPr>
        <p:spPr bwMode="auto">
          <a:xfrm>
            <a:off x="6946900" y="5697538"/>
            <a:ext cx="992188" cy="304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0" y="11929"/>
                  <a:pt x="3454" y="21600"/>
                  <a:pt x="7715" y="21600"/>
                </a:cubicBezTo>
                <a:lnTo>
                  <a:pt x="12123" y="21600"/>
                </a:lnTo>
                <a:cubicBezTo>
                  <a:pt x="15392" y="21600"/>
                  <a:pt x="18307" y="15830"/>
                  <a:pt x="19396" y="7201"/>
                </a:cubicBezTo>
                <a:lnTo>
                  <a:pt x="21600" y="7200"/>
                </a:lnTo>
                <a:lnTo>
                  <a:pt x="17633" y="0"/>
                </a:lnTo>
                <a:lnTo>
                  <a:pt x="12783" y="7200"/>
                </a:lnTo>
                <a:lnTo>
                  <a:pt x="14988" y="7201"/>
                </a:lnTo>
                <a:cubicBezTo>
                  <a:pt x="14166" y="13710"/>
                  <a:pt x="12282" y="18727"/>
                  <a:pt x="9919" y="20700"/>
                </a:cubicBezTo>
                <a:cubicBezTo>
                  <a:pt x="6649" y="17970"/>
                  <a:pt x="4408" y="9552"/>
                  <a:pt x="4408" y="0"/>
                </a:cubicBezTo>
                <a:close/>
                <a:moveTo>
                  <a:pt x="12123" y="21600"/>
                </a:moveTo>
                <a:cubicBezTo>
                  <a:pt x="11377" y="21600"/>
                  <a:pt x="10634" y="21297"/>
                  <a:pt x="9919" y="207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4787" name="AutoShape 211"/>
          <p:cNvSpPr>
            <a:spLocks/>
          </p:cNvSpPr>
          <p:nvPr/>
        </p:nvSpPr>
        <p:spPr bwMode="auto">
          <a:xfrm>
            <a:off x="8524875" y="5486400"/>
            <a:ext cx="255588" cy="7112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1929" y="0"/>
                  <a:pt x="21600" y="3454"/>
                  <a:pt x="21600" y="7715"/>
                </a:cubicBezTo>
                <a:lnTo>
                  <a:pt x="21600" y="12123"/>
                </a:lnTo>
                <a:cubicBezTo>
                  <a:pt x="21600" y="15392"/>
                  <a:pt x="15830" y="18307"/>
                  <a:pt x="7201" y="19396"/>
                </a:cubicBezTo>
                <a:lnTo>
                  <a:pt x="7200" y="21600"/>
                </a:lnTo>
                <a:lnTo>
                  <a:pt x="0" y="17633"/>
                </a:lnTo>
                <a:lnTo>
                  <a:pt x="7200" y="12783"/>
                </a:lnTo>
                <a:lnTo>
                  <a:pt x="7201" y="14988"/>
                </a:lnTo>
                <a:cubicBezTo>
                  <a:pt x="13710" y="14166"/>
                  <a:pt x="18727" y="12282"/>
                  <a:pt x="20700" y="9919"/>
                </a:cubicBezTo>
                <a:cubicBezTo>
                  <a:pt x="17970" y="6649"/>
                  <a:pt x="9552" y="4408"/>
                  <a:pt x="0" y="4408"/>
                </a:cubicBezTo>
                <a:close/>
                <a:moveTo>
                  <a:pt x="21600" y="12123"/>
                </a:moveTo>
                <a:cubicBezTo>
                  <a:pt x="21600" y="11377"/>
                  <a:pt x="21297" y="10634"/>
                  <a:pt x="20700" y="9919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" name="TextBox 1"/>
          <p:cNvSpPr txBox="1"/>
          <p:nvPr/>
        </p:nvSpPr>
        <p:spPr>
          <a:xfrm>
            <a:off x="211158" y="2192969"/>
            <a:ext cx="2753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</a:rPr>
              <a:t>hP</a:t>
            </a:r>
            <a:r>
              <a:rPr lang="en-US" sz="1800" dirty="0" smtClean="0">
                <a:solidFill>
                  <a:srgbClr val="FF0000"/>
                </a:solidFill>
              </a:rPr>
              <a:t>: short for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18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066800" y="2548252"/>
            <a:ext cx="881746" cy="1838011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11163"/>
            <a:ext cx="7772400" cy="1076325"/>
          </a:xfrm>
          <a:ln/>
        </p:spPr>
        <p:txBody>
          <a:bodyPr rIns="132080"/>
          <a:lstStyle/>
          <a:p>
            <a:r>
              <a:rPr lang="en-US"/>
              <a:t>How Do We Keep Track?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B8D5EDB-C7D2-4E15-AD8E-B44246F73DE8}" type="slidenum">
              <a:rPr lang="en-US"/>
              <a:pPr/>
              <a:t>29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Many frames may exist, but computation is only occurring in the top frame</a:t>
            </a:r>
          </a:p>
          <a:p>
            <a:pPr lvl="1"/>
            <a:r>
              <a:rPr lang="en-US" dirty="0" smtClean="0"/>
              <a:t>The ones below it are waiting for results</a:t>
            </a:r>
          </a:p>
          <a:p>
            <a:pPr lvl="1"/>
            <a:endParaRPr lang="en-US" dirty="0"/>
          </a:p>
          <a:p>
            <a:r>
              <a:rPr lang="en-US" dirty="0" smtClean="0"/>
              <a:t>The hardware has nice support for this way of implementing function calls, and recursion is just a kind of function call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63538"/>
            <a:ext cx="7772400" cy="1076325"/>
          </a:xfrm>
          <a:ln/>
        </p:spPr>
        <p:txBody>
          <a:bodyPr rIns="132080">
            <a:normAutofit/>
          </a:bodyPr>
          <a:lstStyle/>
          <a:p>
            <a:r>
              <a:rPr lang="en-US" dirty="0"/>
              <a:t>Recursion </a:t>
            </a:r>
            <a:r>
              <a:rPr lang="en-US" dirty="0" smtClean="0"/>
              <a:t>as a math technique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C5D14CD-0AB5-4570-92DC-301D9FDBCBA8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5029200"/>
          </a:xfrm>
          <a:ln/>
        </p:spPr>
        <p:txBody>
          <a:bodyPr rIns="132080">
            <a:normAutofit/>
          </a:bodyPr>
          <a:lstStyle/>
          <a:p>
            <a:r>
              <a:rPr lang="en-US" sz="2800" dirty="0" smtClean="0"/>
              <a:t>Broadly, recursion </a:t>
            </a:r>
            <a:r>
              <a:rPr lang="en-US" sz="2800" dirty="0"/>
              <a:t>is a powerful technique for specifying functions, sets, and </a:t>
            </a:r>
            <a:r>
              <a:rPr lang="en-US" sz="2800" dirty="0" smtClean="0"/>
              <a:t>programs</a:t>
            </a:r>
            <a:endParaRPr lang="en-US" sz="2800" dirty="0"/>
          </a:p>
          <a:p>
            <a:r>
              <a:rPr lang="en-US" sz="2800" dirty="0" smtClean="0"/>
              <a:t>A few recursively-defined </a:t>
            </a:r>
            <a:r>
              <a:rPr lang="en-US" sz="2800" dirty="0"/>
              <a:t>functions and programs</a:t>
            </a:r>
          </a:p>
          <a:p>
            <a:pPr marL="728663" lvl="1"/>
            <a:r>
              <a:rPr lang="en-US" sz="2400" dirty="0"/>
              <a:t>factorial </a:t>
            </a:r>
          </a:p>
          <a:p>
            <a:pPr marL="728663" lvl="1"/>
            <a:r>
              <a:rPr lang="en-US" sz="2400" dirty="0"/>
              <a:t>combinations</a:t>
            </a:r>
          </a:p>
          <a:p>
            <a:pPr marL="728663" lvl="1"/>
            <a:r>
              <a:rPr lang="en-US" sz="2400" dirty="0"/>
              <a:t>exponentiation (raising to an integer power</a:t>
            </a:r>
            <a:r>
              <a:rPr lang="en-US" sz="2400" dirty="0" smtClean="0"/>
              <a:t>)</a:t>
            </a:r>
            <a:endParaRPr lang="en-US" sz="2800" dirty="0"/>
          </a:p>
          <a:p>
            <a:r>
              <a:rPr lang="en-US" sz="2800" dirty="0" smtClean="0"/>
              <a:t>Some recursively-defined </a:t>
            </a:r>
            <a:r>
              <a:rPr lang="en-US" sz="2800" dirty="0"/>
              <a:t>sets</a:t>
            </a:r>
          </a:p>
          <a:p>
            <a:pPr marL="728663" lvl="1"/>
            <a:r>
              <a:rPr lang="en-US" sz="2400" dirty="0"/>
              <a:t>grammars </a:t>
            </a:r>
          </a:p>
          <a:p>
            <a:pPr marL="728663" lvl="1"/>
            <a:r>
              <a:rPr lang="en-US" sz="2400" dirty="0"/>
              <a:t>expressions</a:t>
            </a:r>
          </a:p>
          <a:p>
            <a:pPr marL="728663" lvl="1"/>
            <a:r>
              <a:rPr lang="en-US" sz="2400" dirty="0"/>
              <a:t>data structures (lists, trees, ...)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73038"/>
            <a:ext cx="7772400" cy="1343025"/>
          </a:xfrm>
          <a:ln/>
        </p:spPr>
        <p:txBody>
          <a:bodyPr rIns="132080"/>
          <a:lstStyle/>
          <a:p>
            <a:r>
              <a:rPr lang="en-US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9AD2483-82B0-46A2-BAFE-DE0955272D50}" type="slidenum">
              <a:rPr lang="en-US"/>
              <a:pPr/>
              <a:t>30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516063"/>
            <a:ext cx="7772400" cy="5341937"/>
          </a:xfrm>
          <a:ln/>
        </p:spPr>
        <p:txBody>
          <a:bodyPr rIns="132080">
            <a:noAutofit/>
          </a:bodyPr>
          <a:lstStyle/>
          <a:p>
            <a:r>
              <a:rPr lang="en-US" sz="2400" dirty="0"/>
              <a:t>Recursion is a convenient and powerful way to define functions</a:t>
            </a:r>
          </a:p>
          <a:p>
            <a:endParaRPr lang="en-US" sz="2400" dirty="0"/>
          </a:p>
          <a:p>
            <a:r>
              <a:rPr lang="en-US" sz="2400" dirty="0"/>
              <a:t>Problems that seem insurmountable can often be solved in a “divide-and-conquer” fashion:</a:t>
            </a:r>
          </a:p>
          <a:p>
            <a:pPr marL="728663" lvl="1"/>
            <a:r>
              <a:rPr lang="en-US" sz="2000" dirty="0"/>
              <a:t>Reduce a big problem to smaller problems of the same kind, solve the smaller problems</a:t>
            </a:r>
          </a:p>
          <a:p>
            <a:pPr marL="728663" lvl="1"/>
            <a:r>
              <a:rPr lang="en-US" sz="2000" dirty="0"/>
              <a:t>Recombine the solutions to smaller problems to form solution for big problem</a:t>
            </a:r>
          </a:p>
          <a:p>
            <a:pPr marL="728663" lvl="1"/>
            <a:endParaRPr lang="en-US" sz="2000" dirty="0"/>
          </a:p>
          <a:p>
            <a:r>
              <a:rPr lang="en-US" sz="2400" dirty="0"/>
              <a:t>Important application (next lecture): </a:t>
            </a:r>
            <a:r>
              <a:rPr lang="en-US" sz="2400" dirty="0">
                <a:solidFill>
                  <a:srgbClr val="009900"/>
                </a:solidFill>
              </a:rPr>
              <a:t>parsing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use if we have time for one more example of recursion</a:t>
            </a:r>
          </a:p>
          <a:p>
            <a:endParaRPr lang="en-US" dirty="0" smtClean="0"/>
          </a:p>
          <a:p>
            <a:r>
              <a:rPr lang="en-US" dirty="0" smtClean="0"/>
              <a:t>This builds on the ideas in the Fibonacci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2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34938"/>
            <a:ext cx="7772400" cy="1228725"/>
          </a:xfrm>
          <a:ln/>
        </p:spPr>
        <p:txBody>
          <a:bodyPr rIns="132080">
            <a:normAutofit/>
          </a:bodyPr>
          <a:lstStyle/>
          <a:p>
            <a:r>
              <a:rPr lang="en-US" sz="3200" dirty="0"/>
              <a:t>Combinations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/>
              <a:t>a.k.a. Binomial Coefficients)</a:t>
            </a:r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8502C98-4235-4688-A492-E59083EAAD1D}" type="slidenum">
              <a:rPr lang="en-US"/>
              <a:pPr/>
              <a:t>32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663700"/>
            <a:ext cx="8001000" cy="4051300"/>
          </a:xfrm>
          <a:ln/>
        </p:spPr>
        <p:txBody>
          <a:bodyPr rIns="132080">
            <a:normAutofit/>
          </a:bodyPr>
          <a:lstStyle/>
          <a:p>
            <a:r>
              <a:rPr lang="en-US" sz="2400" dirty="0"/>
              <a:t>How many ways can you choose </a:t>
            </a:r>
            <a:r>
              <a:rPr lang="en-US" sz="2400" dirty="0">
                <a:solidFill>
                  <a:schemeClr val="tx1"/>
                </a:solidFill>
              </a:rPr>
              <a:t>r</a:t>
            </a:r>
            <a:r>
              <a:rPr lang="en-US" sz="2400" dirty="0"/>
              <a:t> items from </a:t>
            </a:r>
            <a:br>
              <a:rPr lang="en-US" sz="2400" dirty="0"/>
            </a:br>
            <a:r>
              <a:rPr lang="en-US" sz="2400" dirty="0"/>
              <a:t>a set of </a:t>
            </a:r>
            <a:r>
              <a:rPr lang="en-US" sz="2400" dirty="0">
                <a:solidFill>
                  <a:schemeClr val="tx1"/>
                </a:solidFill>
              </a:rPr>
              <a:t>n</a:t>
            </a:r>
            <a:r>
              <a:rPr lang="en-US" sz="2400" dirty="0"/>
              <a:t> distinct elements?   </a:t>
            </a:r>
            <a:r>
              <a:rPr lang="en-US" sz="2400" dirty="0">
                <a:solidFill>
                  <a:schemeClr val="tx1"/>
                </a:solidFill>
              </a:rPr>
              <a:t>(  )</a:t>
            </a:r>
            <a:r>
              <a:rPr lang="en-US" sz="2400" dirty="0"/>
              <a:t>  </a:t>
            </a:r>
            <a:r>
              <a:rPr lang="en-US" sz="2400" b="1" dirty="0">
                <a:solidFill>
                  <a:srgbClr val="C00000"/>
                </a:solidFill>
              </a:rPr>
              <a:t>“n choose r”</a:t>
            </a:r>
          </a:p>
          <a:p>
            <a:pPr marL="728663" lvl="1">
              <a:buFont typeface="Wingdings" charset="2"/>
              <a:buNone/>
            </a:pPr>
            <a:r>
              <a:rPr lang="en-US" sz="2800" dirty="0">
                <a:solidFill>
                  <a:schemeClr val="tx1"/>
                </a:solidFill>
              </a:rPr>
              <a:t>(  )</a:t>
            </a:r>
            <a:r>
              <a:rPr lang="en-US" sz="1800" dirty="0">
                <a:solidFill>
                  <a:srgbClr val="0033CC"/>
                </a:solidFill>
              </a:rPr>
              <a:t> = number of 2-element subsets of {A,B,C,D,E}</a:t>
            </a:r>
          </a:p>
          <a:p>
            <a:pPr marL="728663" lvl="1">
              <a:buFont typeface="Wingdings" charset="2"/>
              <a:buNone/>
            </a:pPr>
            <a:endParaRPr lang="en-US" sz="1800" dirty="0">
              <a:solidFill>
                <a:srgbClr val="0033CC"/>
              </a:solidFill>
            </a:endParaRPr>
          </a:p>
          <a:p>
            <a:pPr marL="728663" lvl="1">
              <a:buFont typeface="Wingdings" charset="2"/>
              <a:buNone/>
            </a:pPr>
            <a:r>
              <a:rPr lang="en-US" sz="1600" dirty="0"/>
              <a:t>2-element subsets containing A: </a:t>
            </a:r>
            <a:br>
              <a:rPr lang="en-US" sz="1600" dirty="0"/>
            </a:br>
            <a:r>
              <a:rPr lang="en-US" sz="1600" dirty="0"/>
              <a:t>{A,B}, {A,C}, {A,D}, {A,E}</a:t>
            </a:r>
          </a:p>
          <a:p>
            <a:pPr marL="728663" lvl="1">
              <a:buFont typeface="Wingdings" charset="2"/>
              <a:buNone/>
            </a:pPr>
            <a:r>
              <a:rPr lang="en-US" sz="1600" dirty="0"/>
              <a:t>2-element subsets not containing A: {B,C},{B,D},{B,E},{C,D},{C,E},{D,E}</a:t>
            </a:r>
          </a:p>
          <a:p>
            <a:pPr>
              <a:buClr>
                <a:srgbClr val="9900CC"/>
              </a:buClr>
            </a:pPr>
            <a:endParaRPr lang="en-US" sz="1600" dirty="0">
              <a:solidFill>
                <a:srgbClr val="9900CC"/>
              </a:solidFill>
            </a:endParaRPr>
          </a:p>
          <a:p>
            <a:r>
              <a:rPr lang="en-US" sz="2400" dirty="0"/>
              <a:t>Therefore,        =        </a:t>
            </a:r>
            <a:r>
              <a:rPr lang="en-US" sz="2400" dirty="0" smtClean="0"/>
              <a:t>+</a:t>
            </a:r>
          </a:p>
          <a:p>
            <a:r>
              <a:rPr lang="en-US" sz="2400" dirty="0" smtClean="0"/>
              <a:t>… in perfect form to write a recursive function!</a:t>
            </a:r>
            <a:endParaRPr lang="en-US" sz="2400" dirty="0"/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4114800" y="3200400"/>
            <a:ext cx="520378" cy="692151"/>
            <a:chOff x="41" y="0"/>
            <a:chExt cx="327" cy="436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117" y="52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4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1</a:t>
              </a:r>
            </a:p>
          </p:txBody>
        </p:sp>
      </p:grp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7550309" y="4216400"/>
            <a:ext cx="520378" cy="627063"/>
            <a:chOff x="41" y="0"/>
            <a:chExt cx="327" cy="395"/>
          </a:xfrm>
        </p:grpSpPr>
        <p:sp>
          <p:nvSpPr>
            <p:cNvPr id="13319" name="Rectangle 7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>
              <a:off x="125" y="11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4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</a:t>
              </a:r>
            </a:p>
          </p:txBody>
        </p:sp>
      </p:grp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3422971" y="4629150"/>
            <a:ext cx="520379" cy="627062"/>
            <a:chOff x="41" y="0"/>
            <a:chExt cx="327" cy="395"/>
          </a:xfrm>
        </p:grpSpPr>
        <p:sp>
          <p:nvSpPr>
            <p:cNvPr id="13322" name="Rectangle 10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117" y="11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4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1</a:t>
              </a:r>
            </a:p>
          </p:txBody>
        </p:sp>
      </p:grpSp>
      <p:grpSp>
        <p:nvGrpSpPr>
          <p:cNvPr id="13324" name="Group 12"/>
          <p:cNvGrpSpPr>
            <a:grpSpLocks/>
          </p:cNvGrpSpPr>
          <p:nvPr/>
        </p:nvGrpSpPr>
        <p:grpSpPr bwMode="auto">
          <a:xfrm>
            <a:off x="4280221" y="4629150"/>
            <a:ext cx="520379" cy="627062"/>
            <a:chOff x="41" y="0"/>
            <a:chExt cx="327" cy="395"/>
          </a:xfrm>
        </p:grpSpPr>
        <p:sp>
          <p:nvSpPr>
            <p:cNvPr id="13325" name="Rectangle 13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>
              <a:off x="117" y="11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4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</a:t>
              </a:r>
            </a:p>
          </p:txBody>
        </p:sp>
      </p:grpSp>
      <p:grpSp>
        <p:nvGrpSpPr>
          <p:cNvPr id="13327" name="Group 15"/>
          <p:cNvGrpSpPr>
            <a:grpSpLocks/>
          </p:cNvGrpSpPr>
          <p:nvPr/>
        </p:nvGrpSpPr>
        <p:grpSpPr bwMode="auto">
          <a:xfrm>
            <a:off x="2560959" y="4630737"/>
            <a:ext cx="520378" cy="627063"/>
            <a:chOff x="41" y="0"/>
            <a:chExt cx="327" cy="395"/>
          </a:xfrm>
        </p:grpSpPr>
        <p:sp>
          <p:nvSpPr>
            <p:cNvPr id="13328" name="Rectangle 16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>
              <a:off x="117" y="11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5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</a:t>
              </a:r>
            </a:p>
          </p:txBody>
        </p:sp>
      </p:grpSp>
      <p:sp>
        <p:nvSpPr>
          <p:cNvPr id="13330" name="Rectangle 18"/>
          <p:cNvSpPr>
            <a:spLocks/>
          </p:cNvSpPr>
          <p:nvPr/>
        </p:nvSpPr>
        <p:spPr bwMode="auto">
          <a:xfrm>
            <a:off x="4640262" y="1983783"/>
            <a:ext cx="320675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050"/>
              </a:spcBef>
            </a:pP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b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3331" name="Rectangle 19"/>
          <p:cNvSpPr>
            <a:spLocks/>
          </p:cNvSpPr>
          <p:nvPr/>
        </p:nvSpPr>
        <p:spPr bwMode="auto">
          <a:xfrm>
            <a:off x="1219200" y="2514600"/>
            <a:ext cx="457200" cy="5461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900"/>
              </a:spcBef>
            </a:pPr>
            <a:r>
              <a:rPr lang="en-US" sz="1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5</a:t>
            </a:r>
            <a:br>
              <a:rPr lang="en-US" sz="1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273838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47675"/>
            <a:ext cx="7772400" cy="1143000"/>
          </a:xfrm>
          <a:ln/>
        </p:spPr>
        <p:txBody>
          <a:bodyPr rIns="132080"/>
          <a:lstStyle/>
          <a:p>
            <a:r>
              <a:rPr lang="en-US"/>
              <a:t>Combinations</a:t>
            </a:r>
          </a:p>
        </p:txBody>
      </p:sp>
      <p:sp>
        <p:nvSpPr>
          <p:cNvPr id="5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B0D00B7-8E62-4732-BD8E-AB6B0E272AA2}" type="slidenum">
              <a:rPr lang="en-US"/>
              <a:pPr/>
              <a:t>33</a:t>
            </a:fld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933450" y="1579563"/>
            <a:ext cx="4267200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</a:t>
            </a:r>
            <a:r>
              <a:rPr lang="en-US" sz="2800" baseline="30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    </a:t>
            </a:r>
            <a:r>
              <a:rPr lang="en-US" sz="2800" baseline="-25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        ,  </a:t>
            </a:r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 &gt; r &gt; 0</a:t>
            </a:r>
          </a:p>
        </p:txBody>
      </p:sp>
      <p:sp>
        <p:nvSpPr>
          <p:cNvPr id="14339" name="Rectangle 3"/>
          <p:cNvSpPr>
            <a:spLocks/>
          </p:cNvSpPr>
          <p:nvPr/>
        </p:nvSpPr>
        <p:spPr bwMode="auto">
          <a:xfrm>
            <a:off x="933450" y="2082800"/>
            <a:ext cx="1335088" cy="1028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935038" y="1541463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41" name="Rectangle 5"/>
          <p:cNvSpPr>
            <a:spLocks/>
          </p:cNvSpPr>
          <p:nvPr/>
        </p:nvSpPr>
        <p:spPr bwMode="auto">
          <a:xfrm>
            <a:off x="1123950" y="15589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4342" name="Rectangle 6"/>
          <p:cNvSpPr>
            <a:spLocks/>
          </p:cNvSpPr>
          <p:nvPr/>
        </p:nvSpPr>
        <p:spPr bwMode="auto">
          <a:xfrm>
            <a:off x="1970088" y="1552575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4343" name="Rectangle 7"/>
          <p:cNvSpPr>
            <a:spLocks/>
          </p:cNvSpPr>
          <p:nvPr/>
        </p:nvSpPr>
        <p:spPr bwMode="auto">
          <a:xfrm>
            <a:off x="2179138" y="1570038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4344" name="Rectangle 8"/>
          <p:cNvSpPr>
            <a:spLocks/>
          </p:cNvSpPr>
          <p:nvPr/>
        </p:nvSpPr>
        <p:spPr bwMode="auto">
          <a:xfrm>
            <a:off x="2979738" y="1552575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4345" name="Rectangle 9"/>
          <p:cNvSpPr>
            <a:spLocks/>
          </p:cNvSpPr>
          <p:nvPr/>
        </p:nvSpPr>
        <p:spPr bwMode="auto">
          <a:xfrm>
            <a:off x="3188788" y="1570038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4346" name="Rectangle 10"/>
          <p:cNvSpPr>
            <a:spLocks/>
          </p:cNvSpPr>
          <p:nvPr/>
        </p:nvSpPr>
        <p:spPr bwMode="auto">
          <a:xfrm>
            <a:off x="935038" y="2066925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47" name="Rectangle 11"/>
          <p:cNvSpPr>
            <a:spLocks/>
          </p:cNvSpPr>
          <p:nvPr/>
        </p:nvSpPr>
        <p:spPr bwMode="auto">
          <a:xfrm>
            <a:off x="1123950" y="2071688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</p:txBody>
      </p:sp>
      <p:sp>
        <p:nvSpPr>
          <p:cNvPr id="14348" name="Rectangle 12"/>
          <p:cNvSpPr>
            <a:spLocks/>
          </p:cNvSpPr>
          <p:nvPr/>
        </p:nvSpPr>
        <p:spPr bwMode="auto">
          <a:xfrm>
            <a:off x="935038" y="2551113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49" name="Rectangle 13"/>
          <p:cNvSpPr>
            <a:spLocks/>
          </p:cNvSpPr>
          <p:nvPr/>
        </p:nvSpPr>
        <p:spPr bwMode="auto">
          <a:xfrm>
            <a:off x="1122363" y="2555875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50" name="Rectangle 14"/>
          <p:cNvSpPr>
            <a:spLocks/>
          </p:cNvSpPr>
          <p:nvPr/>
        </p:nvSpPr>
        <p:spPr bwMode="auto">
          <a:xfrm>
            <a:off x="2120900" y="3505200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1" name="Rectangle 15"/>
          <p:cNvSpPr>
            <a:spLocks/>
          </p:cNvSpPr>
          <p:nvPr/>
        </p:nvSpPr>
        <p:spPr bwMode="auto">
          <a:xfrm>
            <a:off x="2308225" y="3535363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52" name="Rectangle 16"/>
          <p:cNvSpPr>
            <a:spLocks/>
          </p:cNvSpPr>
          <p:nvPr/>
        </p:nvSpPr>
        <p:spPr bwMode="auto">
          <a:xfrm>
            <a:off x="2544763" y="4065588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3" name="Rectangle 17"/>
          <p:cNvSpPr>
            <a:spLocks/>
          </p:cNvSpPr>
          <p:nvPr/>
        </p:nvSpPr>
        <p:spPr bwMode="auto">
          <a:xfrm>
            <a:off x="2732088" y="4095750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4354" name="Rectangle 18"/>
          <p:cNvSpPr>
            <a:spLocks/>
          </p:cNvSpPr>
          <p:nvPr/>
        </p:nvSpPr>
        <p:spPr bwMode="auto">
          <a:xfrm>
            <a:off x="1697038" y="4065588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5" name="Rectangle 19"/>
          <p:cNvSpPr>
            <a:spLocks/>
          </p:cNvSpPr>
          <p:nvPr/>
        </p:nvSpPr>
        <p:spPr bwMode="auto">
          <a:xfrm>
            <a:off x="1884363" y="4095750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56" name="Rectangle 20"/>
          <p:cNvSpPr>
            <a:spLocks/>
          </p:cNvSpPr>
          <p:nvPr/>
        </p:nvSpPr>
        <p:spPr bwMode="auto">
          <a:xfrm>
            <a:off x="2968625" y="4625975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7" name="Rectangle 21"/>
          <p:cNvSpPr>
            <a:spLocks/>
          </p:cNvSpPr>
          <p:nvPr/>
        </p:nvSpPr>
        <p:spPr bwMode="auto">
          <a:xfrm>
            <a:off x="3155950" y="4656138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14358" name="Rectangle 22"/>
          <p:cNvSpPr>
            <a:spLocks/>
          </p:cNvSpPr>
          <p:nvPr/>
        </p:nvSpPr>
        <p:spPr bwMode="auto">
          <a:xfrm>
            <a:off x="2120900" y="4625975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9" name="Rectangle 23"/>
          <p:cNvSpPr>
            <a:spLocks/>
          </p:cNvSpPr>
          <p:nvPr/>
        </p:nvSpPr>
        <p:spPr bwMode="auto">
          <a:xfrm>
            <a:off x="2308225" y="4656138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4360" name="Rectangle 24"/>
          <p:cNvSpPr>
            <a:spLocks/>
          </p:cNvSpPr>
          <p:nvPr/>
        </p:nvSpPr>
        <p:spPr bwMode="auto">
          <a:xfrm>
            <a:off x="1277938" y="4625975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1" name="Rectangle 25"/>
          <p:cNvSpPr>
            <a:spLocks/>
          </p:cNvSpPr>
          <p:nvPr/>
        </p:nvSpPr>
        <p:spPr bwMode="auto">
          <a:xfrm>
            <a:off x="1465263" y="4656138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62" name="Rectangle 26"/>
          <p:cNvSpPr>
            <a:spLocks/>
          </p:cNvSpPr>
          <p:nvPr/>
        </p:nvSpPr>
        <p:spPr bwMode="auto">
          <a:xfrm>
            <a:off x="3397250" y="5186363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3" name="Rectangle 27"/>
          <p:cNvSpPr>
            <a:spLocks/>
          </p:cNvSpPr>
          <p:nvPr/>
        </p:nvSpPr>
        <p:spPr bwMode="auto">
          <a:xfrm>
            <a:off x="3584575" y="52165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</p:txBody>
      </p:sp>
      <p:sp>
        <p:nvSpPr>
          <p:cNvPr id="14364" name="Rectangle 28"/>
          <p:cNvSpPr>
            <a:spLocks/>
          </p:cNvSpPr>
          <p:nvPr/>
        </p:nvSpPr>
        <p:spPr bwMode="auto">
          <a:xfrm>
            <a:off x="2549525" y="5186363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5" name="Rectangle 29"/>
          <p:cNvSpPr>
            <a:spLocks/>
          </p:cNvSpPr>
          <p:nvPr/>
        </p:nvSpPr>
        <p:spPr bwMode="auto">
          <a:xfrm>
            <a:off x="2736850" y="52165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14366" name="Rectangle 30"/>
          <p:cNvSpPr>
            <a:spLocks/>
          </p:cNvSpPr>
          <p:nvPr/>
        </p:nvSpPr>
        <p:spPr bwMode="auto">
          <a:xfrm>
            <a:off x="1701800" y="5186363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7" name="Rectangle 31"/>
          <p:cNvSpPr>
            <a:spLocks/>
          </p:cNvSpPr>
          <p:nvPr/>
        </p:nvSpPr>
        <p:spPr bwMode="auto">
          <a:xfrm>
            <a:off x="1889125" y="52165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4368" name="Rectangle 32"/>
          <p:cNvSpPr>
            <a:spLocks/>
          </p:cNvSpPr>
          <p:nvPr/>
        </p:nvSpPr>
        <p:spPr bwMode="auto">
          <a:xfrm>
            <a:off x="854075" y="5186363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9" name="Rectangle 33"/>
          <p:cNvSpPr>
            <a:spLocks/>
          </p:cNvSpPr>
          <p:nvPr/>
        </p:nvSpPr>
        <p:spPr bwMode="auto">
          <a:xfrm>
            <a:off x="1041400" y="52165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70" name="Rectangle 34"/>
          <p:cNvSpPr>
            <a:spLocks/>
          </p:cNvSpPr>
          <p:nvPr/>
        </p:nvSpPr>
        <p:spPr bwMode="auto">
          <a:xfrm>
            <a:off x="3825875" y="5746750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1" name="Rectangle 35"/>
          <p:cNvSpPr>
            <a:spLocks/>
          </p:cNvSpPr>
          <p:nvPr/>
        </p:nvSpPr>
        <p:spPr bwMode="auto">
          <a:xfrm>
            <a:off x="4013200" y="5776913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</p:txBody>
      </p:sp>
      <p:sp>
        <p:nvSpPr>
          <p:cNvPr id="14372" name="Rectangle 36"/>
          <p:cNvSpPr>
            <a:spLocks/>
          </p:cNvSpPr>
          <p:nvPr/>
        </p:nvSpPr>
        <p:spPr bwMode="auto">
          <a:xfrm>
            <a:off x="2978150" y="5746750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3" name="Rectangle 37"/>
          <p:cNvSpPr>
            <a:spLocks/>
          </p:cNvSpPr>
          <p:nvPr/>
        </p:nvSpPr>
        <p:spPr bwMode="auto">
          <a:xfrm>
            <a:off x="3165475" y="5776913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</p:txBody>
      </p:sp>
      <p:sp>
        <p:nvSpPr>
          <p:cNvPr id="14374" name="Rectangle 38"/>
          <p:cNvSpPr>
            <a:spLocks/>
          </p:cNvSpPr>
          <p:nvPr/>
        </p:nvSpPr>
        <p:spPr bwMode="auto">
          <a:xfrm>
            <a:off x="2125663" y="5746750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5" name="Rectangle 39"/>
          <p:cNvSpPr>
            <a:spLocks/>
          </p:cNvSpPr>
          <p:nvPr/>
        </p:nvSpPr>
        <p:spPr bwMode="auto">
          <a:xfrm>
            <a:off x="2312988" y="577691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14376" name="Rectangle 40"/>
          <p:cNvSpPr>
            <a:spLocks/>
          </p:cNvSpPr>
          <p:nvPr/>
        </p:nvSpPr>
        <p:spPr bwMode="auto">
          <a:xfrm>
            <a:off x="1277938" y="5746750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7" name="Rectangle 41"/>
          <p:cNvSpPr>
            <a:spLocks/>
          </p:cNvSpPr>
          <p:nvPr/>
        </p:nvSpPr>
        <p:spPr bwMode="auto">
          <a:xfrm>
            <a:off x="1465263" y="577691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4378" name="Rectangle 42"/>
          <p:cNvSpPr>
            <a:spLocks/>
          </p:cNvSpPr>
          <p:nvPr/>
        </p:nvSpPr>
        <p:spPr bwMode="auto">
          <a:xfrm>
            <a:off x="430213" y="5746750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9" name="Rectangle 43"/>
          <p:cNvSpPr>
            <a:spLocks/>
          </p:cNvSpPr>
          <p:nvPr/>
        </p:nvSpPr>
        <p:spPr bwMode="auto">
          <a:xfrm>
            <a:off x="617538" y="577691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80" name="Rectangle 44"/>
          <p:cNvSpPr>
            <a:spLocks/>
          </p:cNvSpPr>
          <p:nvPr/>
        </p:nvSpPr>
        <p:spPr bwMode="auto">
          <a:xfrm>
            <a:off x="5186363" y="3529013"/>
            <a:ext cx="3035300" cy="25654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1      1</a:t>
            </a:r>
          </a:p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1      2      1</a:t>
            </a:r>
          </a:p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1      3      3      1</a:t>
            </a:r>
          </a:p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1      4      6      4      1</a:t>
            </a:r>
          </a:p>
        </p:txBody>
      </p:sp>
      <p:sp>
        <p:nvSpPr>
          <p:cNvPr id="14381" name="Rectangle 45"/>
          <p:cNvSpPr>
            <a:spLocks/>
          </p:cNvSpPr>
          <p:nvPr/>
        </p:nvSpPr>
        <p:spPr bwMode="auto">
          <a:xfrm>
            <a:off x="4478338" y="4465638"/>
            <a:ext cx="596900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25438" indent="-285750" algn="ctr">
              <a:spcBef>
                <a:spcPts val="2100"/>
              </a:spcBef>
            </a:pPr>
            <a:r>
              <a:rPr lang="en-US" sz="36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</a:t>
            </a:r>
          </a:p>
        </p:txBody>
      </p:sp>
      <p:sp>
        <p:nvSpPr>
          <p:cNvPr id="14382" name="Rectangle 46"/>
          <p:cNvSpPr>
            <a:spLocks/>
          </p:cNvSpPr>
          <p:nvPr/>
        </p:nvSpPr>
        <p:spPr bwMode="auto">
          <a:xfrm>
            <a:off x="4138613" y="3616325"/>
            <a:ext cx="1284287" cy="876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550"/>
              </a:spcBef>
            </a:pPr>
            <a:r>
              <a:rPr lang="en-US">
                <a:solidFill>
                  <a:srgbClr val="00CC00"/>
                </a:solidFill>
                <a:latin typeface="Arial" charset="0"/>
                <a:cs typeface="Arial" charset="0"/>
                <a:sym typeface="Arial" charset="0"/>
              </a:rPr>
              <a:t>Pascal’s</a:t>
            </a:r>
          </a:p>
          <a:p>
            <a:pPr marL="325438" indent="-285750" algn="ctr">
              <a:spcBef>
                <a:spcPts val="550"/>
              </a:spcBef>
            </a:pPr>
            <a:r>
              <a:rPr lang="en-US">
                <a:solidFill>
                  <a:srgbClr val="00CC00"/>
                </a:solidFill>
                <a:latin typeface="Arial" charset="0"/>
                <a:cs typeface="Arial" charset="0"/>
                <a:sym typeface="Arial" charset="0"/>
              </a:rPr>
              <a:t>triangle</a:t>
            </a:r>
          </a:p>
        </p:txBody>
      </p:sp>
      <p:grpSp>
        <p:nvGrpSpPr>
          <p:cNvPr id="14383" name="Group 47"/>
          <p:cNvGrpSpPr>
            <a:grpSpLocks/>
          </p:cNvGrpSpPr>
          <p:nvPr/>
        </p:nvGrpSpPr>
        <p:grpSpPr bwMode="auto">
          <a:xfrm>
            <a:off x="3505200" y="2238375"/>
            <a:ext cx="4800600" cy="990600"/>
            <a:chOff x="0" y="0"/>
            <a:chExt cx="3024" cy="624"/>
          </a:xfrm>
        </p:grpSpPr>
        <p:sp>
          <p:nvSpPr>
            <p:cNvPr id="14384" name="Rectangle 48"/>
            <p:cNvSpPr>
              <a:spLocks/>
            </p:cNvSpPr>
            <p:nvPr/>
          </p:nvSpPr>
          <p:spPr bwMode="auto">
            <a:xfrm>
              <a:off x="0" y="0"/>
              <a:ext cx="3024" cy="624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14385" name="Rectangle 49"/>
            <p:cNvSpPr>
              <a:spLocks/>
            </p:cNvSpPr>
            <p:nvPr/>
          </p:nvSpPr>
          <p:spPr bwMode="auto">
            <a:xfrm>
              <a:off x="0" y="200"/>
              <a:ext cx="3024" cy="22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 anchor="ctr"/>
            <a:lstStyle/>
            <a:p>
              <a:pPr marL="39688">
                <a:spcBef>
                  <a:spcPts val="10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Can also show that               =</a:t>
              </a:r>
            </a:p>
          </p:txBody>
        </p:sp>
      </p:grpSp>
      <p:sp>
        <p:nvSpPr>
          <p:cNvPr id="14386" name="Rectangle 50"/>
          <p:cNvSpPr>
            <a:spLocks/>
          </p:cNvSpPr>
          <p:nvPr/>
        </p:nvSpPr>
        <p:spPr bwMode="auto">
          <a:xfrm>
            <a:off x="5691399" y="2352675"/>
            <a:ext cx="645689" cy="553998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900"/>
              </a:spcBef>
            </a:pPr>
            <a:r>
              <a:rPr lang="en-US" sz="3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87" name="Rectangle 51"/>
          <p:cNvSpPr>
            <a:spLocks/>
          </p:cNvSpPr>
          <p:nvPr/>
        </p:nvSpPr>
        <p:spPr bwMode="auto">
          <a:xfrm>
            <a:off x="5854700" y="2324100"/>
            <a:ext cx="323850" cy="774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4388" name="Line 52"/>
          <p:cNvSpPr>
            <a:spLocks noChangeShapeType="1"/>
          </p:cNvSpPr>
          <p:nvPr/>
        </p:nvSpPr>
        <p:spPr bwMode="auto">
          <a:xfrm>
            <a:off x="6843713" y="2746375"/>
            <a:ext cx="1128712" cy="1588"/>
          </a:xfrm>
          <a:prstGeom prst="line">
            <a:avLst/>
          </a:prstGeom>
          <a:noFill/>
          <a:ln w="25400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14389" name="Rectangle 53"/>
          <p:cNvSpPr>
            <a:spLocks/>
          </p:cNvSpPr>
          <p:nvPr/>
        </p:nvSpPr>
        <p:spPr bwMode="auto">
          <a:xfrm>
            <a:off x="6937454" y="2274888"/>
            <a:ext cx="1001555" cy="815608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550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n!</a:t>
            </a:r>
          </a:p>
          <a:p>
            <a:pPr marL="325438" indent="-285750" algn="ctr">
              <a:spcBef>
                <a:spcPts val="550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r!(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)!</a:t>
            </a:r>
          </a:p>
        </p:txBody>
      </p:sp>
    </p:spTree>
    <p:extLst>
      <p:ext uri="{BB962C8B-B14F-4D97-AF65-F5344CB8AC3E}">
        <p14:creationId xmlns:p14="http://schemas.microsoft.com/office/powerpoint/2010/main" val="3229753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4" name="Rectangle 14"/>
          <p:cNvSpPr>
            <a:spLocks noGrp="1" noChangeArrowheads="1"/>
          </p:cNvSpPr>
          <p:nvPr>
            <p:ph type="title"/>
          </p:nvPr>
        </p:nvSpPr>
        <p:spPr>
          <a:xfrm>
            <a:off x="685800" y="487363"/>
            <a:ext cx="7772400" cy="1076325"/>
          </a:xfrm>
          <a:ln/>
        </p:spPr>
        <p:txBody>
          <a:bodyPr rIns="132080"/>
          <a:lstStyle/>
          <a:p>
            <a:r>
              <a:rPr lang="en-US"/>
              <a:t>Binomial Coefficients</a:t>
            </a:r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E6FB4C4-822E-465F-B425-883EF487F922}" type="slidenum">
              <a:rPr lang="en-US"/>
              <a:pPr/>
              <a:t>34</a:t>
            </a:fld>
            <a:endParaRPr lang="en-US"/>
          </a:p>
        </p:txBody>
      </p:sp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7359650" y="6248400"/>
            <a:ext cx="292100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F01C42B5-16EF-4BD9-9AF6-9960910CD2DD}" type="slidenum">
              <a:rPr lang="en-US" sz="1400">
                <a:solidFill>
                  <a:schemeClr val="tx1"/>
                </a:solidFill>
                <a:cs typeface="Times New Roman" charset="0"/>
              </a:rPr>
              <a:pPr algn="ctr"/>
              <a:t>34</a:t>
            </a:fld>
            <a:endParaRPr lang="en-US" sz="1400">
              <a:solidFill>
                <a:schemeClr val="tx1"/>
              </a:solidFill>
              <a:cs typeface="Times New Roman" charset="0"/>
            </a:endParaRPr>
          </a:p>
        </p:txBody>
      </p:sp>
      <p:sp>
        <p:nvSpPr>
          <p:cNvPr id="15362" name="Rectangle 2"/>
          <p:cNvSpPr>
            <a:spLocks/>
          </p:cNvSpPr>
          <p:nvPr/>
        </p:nvSpPr>
        <p:spPr bwMode="auto">
          <a:xfrm>
            <a:off x="1066800" y="3171825"/>
            <a:ext cx="7505700" cy="2222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>
              <a:lnSpc>
                <a:spcPct val="90000"/>
              </a:lnSpc>
              <a:spcBef>
                <a:spcPts val="550"/>
              </a:spcBef>
            </a:pPr>
            <a:endParaRPr lang="en-US" dirty="0">
              <a:solidFill>
                <a:schemeClr val="tx1"/>
              </a:solidFill>
              <a:cs typeface="Times New Roman" charset="0"/>
            </a:endParaRPr>
          </a:p>
          <a:p>
            <a:pPr marL="39688">
              <a:lnSpc>
                <a:spcPct val="90000"/>
              </a:lnSpc>
              <a:spcBef>
                <a:spcPts val="550"/>
              </a:spcBef>
            </a:pPr>
            <a:endParaRPr lang="en-US" dirty="0">
              <a:solidFill>
                <a:schemeClr val="tx1"/>
              </a:solidFill>
              <a:cs typeface="Times New Roman" charset="0"/>
            </a:endParaRPr>
          </a:p>
          <a:p>
            <a:pPr marL="39688">
              <a:lnSpc>
                <a:spcPct val="90000"/>
              </a:lnSpc>
              <a:spcBef>
                <a:spcPts val="550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(x + y)</a:t>
            </a:r>
            <a:r>
              <a:rPr lang="en-US" baseline="300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=        </a:t>
            </a:r>
            <a:r>
              <a:rPr lang="en-US" dirty="0" err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x</a:t>
            </a:r>
            <a:r>
              <a:rPr lang="en-US" baseline="30000" dirty="0" err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+       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x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baseline="300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y 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      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x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baseline="300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y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··· +        </a:t>
            </a:r>
            <a:r>
              <a:rPr lang="en-US" dirty="0" err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y</a:t>
            </a:r>
            <a:r>
              <a:rPr lang="en-US" baseline="30000" dirty="0" err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endParaRPr lang="en-US" baseline="300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8">
              <a:lnSpc>
                <a:spcPct val="90000"/>
              </a:lnSpc>
              <a:spcBef>
                <a:spcPts val="550"/>
              </a:spcBef>
            </a:pPr>
            <a:endParaRPr lang="en-US" dirty="0">
              <a:solidFill>
                <a:schemeClr val="tx1"/>
              </a:solidFill>
              <a:cs typeface="Times New Roman" charset="0"/>
            </a:endParaRPr>
          </a:p>
          <a:p>
            <a:pPr marL="39688">
              <a:lnSpc>
                <a:spcPct val="90000"/>
              </a:lnSpc>
              <a:spcBef>
                <a:spcPts val="550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=  </a:t>
            </a:r>
            <a:r>
              <a:rPr lang="en-US" sz="36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/>
              </a:rPr>
              <a:t></a:t>
            </a:r>
            <a:r>
              <a:rPr lang="en-US" sz="36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</a:t>
            </a:r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x</a:t>
            </a:r>
            <a:r>
              <a:rPr lang="en-US" baseline="30000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baseline="30000" dirty="0" err="1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baseline="30000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y</a:t>
            </a:r>
            <a:r>
              <a:rPr lang="en-US" baseline="30000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endParaRPr lang="en-US" baseline="300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5363" name="Rectangle 3"/>
          <p:cNvSpPr>
            <a:spLocks/>
          </p:cNvSpPr>
          <p:nvPr/>
        </p:nvSpPr>
        <p:spPr bwMode="auto">
          <a:xfrm>
            <a:off x="2299517" y="4797425"/>
            <a:ext cx="520654" cy="430887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2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64" name="Rectangle 4"/>
          <p:cNvSpPr>
            <a:spLocks/>
          </p:cNvSpPr>
          <p:nvPr/>
        </p:nvSpPr>
        <p:spPr bwMode="auto">
          <a:xfrm>
            <a:off x="2420938" y="4808538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</a:t>
            </a:r>
          </a:p>
        </p:txBody>
      </p:sp>
      <p:sp>
        <p:nvSpPr>
          <p:cNvPr id="15365" name="Rectangle 5"/>
          <p:cNvSpPr>
            <a:spLocks/>
          </p:cNvSpPr>
          <p:nvPr/>
        </p:nvSpPr>
        <p:spPr bwMode="auto">
          <a:xfrm>
            <a:off x="7508414" y="3852863"/>
            <a:ext cx="456534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66" name="Rectangle 6"/>
          <p:cNvSpPr>
            <a:spLocks/>
          </p:cNvSpPr>
          <p:nvPr/>
        </p:nvSpPr>
        <p:spPr bwMode="auto">
          <a:xfrm>
            <a:off x="7597775" y="386397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2607492" y="3852863"/>
            <a:ext cx="520654" cy="430887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2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68" name="Rectangle 8"/>
          <p:cNvSpPr>
            <a:spLocks/>
          </p:cNvSpPr>
          <p:nvPr/>
        </p:nvSpPr>
        <p:spPr bwMode="auto">
          <a:xfrm>
            <a:off x="2728913" y="3863975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5369" name="Rectangle 9"/>
          <p:cNvSpPr>
            <a:spLocks/>
          </p:cNvSpPr>
          <p:nvPr/>
        </p:nvSpPr>
        <p:spPr bwMode="auto">
          <a:xfrm>
            <a:off x="3699692" y="3854450"/>
            <a:ext cx="520654" cy="430887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2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70" name="Rectangle 10"/>
          <p:cNvSpPr>
            <a:spLocks/>
          </p:cNvSpPr>
          <p:nvPr/>
        </p:nvSpPr>
        <p:spPr bwMode="auto">
          <a:xfrm>
            <a:off x="3821113" y="386556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5371" name="Rectangle 11"/>
          <p:cNvSpPr>
            <a:spLocks/>
          </p:cNvSpPr>
          <p:nvPr/>
        </p:nvSpPr>
        <p:spPr bwMode="auto">
          <a:xfrm>
            <a:off x="5209404" y="3852863"/>
            <a:ext cx="520654" cy="430887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2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72" name="Rectangle 12"/>
          <p:cNvSpPr>
            <a:spLocks/>
          </p:cNvSpPr>
          <p:nvPr/>
        </p:nvSpPr>
        <p:spPr bwMode="auto">
          <a:xfrm>
            <a:off x="5330825" y="386397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15373" name="Rectangle 13"/>
          <p:cNvSpPr>
            <a:spLocks/>
          </p:cNvSpPr>
          <p:nvPr/>
        </p:nvSpPr>
        <p:spPr bwMode="auto">
          <a:xfrm>
            <a:off x="1752600" y="4572000"/>
            <a:ext cx="544512" cy="876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350"/>
              </a:spcBef>
            </a:pPr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endParaRPr lang="en-US" sz="16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spcBef>
                <a:spcPts val="350"/>
              </a:spcBef>
            </a:pPr>
            <a:endParaRPr lang="en-US" sz="1600" dirty="0" smtClean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spcBef>
                <a:spcPts val="350"/>
              </a:spcBef>
            </a:pPr>
            <a:r>
              <a:rPr lang="en-US" sz="1600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2000" y="1981200"/>
            <a:ext cx="800100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Combinations are also called </a:t>
            </a:r>
            <a:r>
              <a:rPr lang="en-US" i="1" dirty="0">
                <a:solidFill>
                  <a:srgbClr val="7030A0"/>
                </a:solidFill>
              </a:rPr>
              <a:t>binomial coefficients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because they appear as coefficients in the expansion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of the binomial power </a:t>
            </a:r>
            <a:r>
              <a:rPr lang="en-US" b="1" dirty="0"/>
              <a:t>(</a:t>
            </a:r>
            <a:r>
              <a:rPr lang="en-US" b="1" dirty="0" err="1"/>
              <a:t>x+y</a:t>
            </a:r>
            <a:r>
              <a:rPr lang="en-US" b="1" dirty="0"/>
              <a:t>)</a:t>
            </a:r>
            <a:r>
              <a:rPr lang="en-US" b="1" baseline="30000" dirty="0"/>
              <a:t>n</a:t>
            </a:r>
            <a:r>
              <a:rPr lang="en-US" b="1" dirty="0"/>
              <a:t> </a:t>
            </a:r>
            <a:r>
              <a:rPr lang="en-US" dirty="0"/>
              <a:t>: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1745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98600"/>
          </a:xfrm>
          <a:ln/>
        </p:spPr>
        <p:txBody>
          <a:bodyPr rIns="132080">
            <a:normAutofit/>
          </a:bodyPr>
          <a:lstStyle/>
          <a:p>
            <a:r>
              <a:rPr lang="en-US" sz="3600" dirty="0"/>
              <a:t>Combinations Have Two Base Cases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23CA9B-C588-4B60-92C3-253EFE067C87}" type="slidenum">
              <a:rPr lang="en-US"/>
              <a:pPr/>
              <a:t>35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3767138"/>
            <a:ext cx="7772400" cy="3090862"/>
          </a:xfrm>
          <a:ln/>
        </p:spPr>
        <p:txBody>
          <a:bodyPr rIns="132080"/>
          <a:lstStyle/>
          <a:p>
            <a:r>
              <a:rPr lang="en-US"/>
              <a:t>Coming up with right base cases can be tricky!</a:t>
            </a:r>
          </a:p>
          <a:p>
            <a:r>
              <a:rPr lang="en-US"/>
              <a:t>General idea:</a:t>
            </a:r>
          </a:p>
          <a:p>
            <a:pPr marL="728663" lvl="1"/>
            <a:r>
              <a:rPr lang="en-US"/>
              <a:t>Determine argument values for which recursive case does not apply</a:t>
            </a:r>
          </a:p>
          <a:p>
            <a:pPr marL="728663" lvl="1"/>
            <a:r>
              <a:rPr lang="en-US"/>
              <a:t>Introduce a base case for each one of these</a:t>
            </a:r>
          </a:p>
        </p:txBody>
      </p:sp>
      <p:sp>
        <p:nvSpPr>
          <p:cNvPr id="16387" name="Rectangle 3"/>
          <p:cNvSpPr>
            <a:spLocks/>
          </p:cNvSpPr>
          <p:nvPr/>
        </p:nvSpPr>
        <p:spPr bwMode="auto">
          <a:xfrm>
            <a:off x="5348288" y="2782888"/>
            <a:ext cx="2289408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400"/>
              </a:spcBef>
            </a:pPr>
            <a:r>
              <a:rPr lang="en-US" dirty="0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Two base cases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rot="10800000">
            <a:off x="3302000" y="2860675"/>
            <a:ext cx="2057400" cy="227013"/>
          </a:xfrm>
          <a:prstGeom prst="line">
            <a:avLst/>
          </a:prstGeom>
          <a:noFill/>
          <a:ln w="12700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rot="10800000">
            <a:off x="3302000" y="2403475"/>
            <a:ext cx="2057400" cy="533400"/>
          </a:xfrm>
          <a:prstGeom prst="line">
            <a:avLst/>
          </a:prstGeom>
          <a:noFill/>
          <a:ln w="12700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885950" y="1550988"/>
            <a:ext cx="4267200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</a:t>
            </a:r>
            <a:r>
              <a:rPr lang="en-US" sz="2800" baseline="30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    </a:t>
            </a:r>
            <a:r>
              <a:rPr lang="en-US" sz="2800" baseline="-25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        ,  </a:t>
            </a:r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 &gt; r &gt; 0</a:t>
            </a:r>
          </a:p>
        </p:txBody>
      </p:sp>
      <p:sp>
        <p:nvSpPr>
          <p:cNvPr id="16391" name="Rectangle 7"/>
          <p:cNvSpPr>
            <a:spLocks/>
          </p:cNvSpPr>
          <p:nvPr/>
        </p:nvSpPr>
        <p:spPr bwMode="auto">
          <a:xfrm>
            <a:off x="1885950" y="2054225"/>
            <a:ext cx="1335088" cy="1028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</p:txBody>
      </p:sp>
      <p:sp>
        <p:nvSpPr>
          <p:cNvPr id="16392" name="Rectangle 8"/>
          <p:cNvSpPr>
            <a:spLocks/>
          </p:cNvSpPr>
          <p:nvPr/>
        </p:nvSpPr>
        <p:spPr bwMode="auto">
          <a:xfrm>
            <a:off x="1887538" y="1512888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6393" name="Rectangle 9"/>
          <p:cNvSpPr>
            <a:spLocks/>
          </p:cNvSpPr>
          <p:nvPr/>
        </p:nvSpPr>
        <p:spPr bwMode="auto">
          <a:xfrm>
            <a:off x="2074863" y="1536700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6394" name="Rectangle 10"/>
          <p:cNvSpPr>
            <a:spLocks/>
          </p:cNvSpPr>
          <p:nvPr/>
        </p:nvSpPr>
        <p:spPr bwMode="auto">
          <a:xfrm>
            <a:off x="2935288" y="1522413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6395" name="Rectangle 11"/>
          <p:cNvSpPr>
            <a:spLocks/>
          </p:cNvSpPr>
          <p:nvPr/>
        </p:nvSpPr>
        <p:spPr bwMode="auto">
          <a:xfrm>
            <a:off x="3144338" y="1544638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6396" name="Rectangle 12"/>
          <p:cNvSpPr>
            <a:spLocks/>
          </p:cNvSpPr>
          <p:nvPr/>
        </p:nvSpPr>
        <p:spPr bwMode="auto">
          <a:xfrm>
            <a:off x="3922713" y="1522413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6397" name="Rectangle 13"/>
          <p:cNvSpPr>
            <a:spLocks/>
          </p:cNvSpPr>
          <p:nvPr/>
        </p:nvSpPr>
        <p:spPr bwMode="auto">
          <a:xfrm>
            <a:off x="4131763" y="1544638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6398" name="Rectangle 14"/>
          <p:cNvSpPr>
            <a:spLocks/>
          </p:cNvSpPr>
          <p:nvPr/>
        </p:nvSpPr>
        <p:spPr bwMode="auto">
          <a:xfrm>
            <a:off x="1887538" y="2038350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6399" name="Rectangle 15"/>
          <p:cNvSpPr>
            <a:spLocks/>
          </p:cNvSpPr>
          <p:nvPr/>
        </p:nvSpPr>
        <p:spPr bwMode="auto">
          <a:xfrm>
            <a:off x="2074863" y="206216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</p:txBody>
      </p:sp>
      <p:sp>
        <p:nvSpPr>
          <p:cNvPr id="16400" name="Rectangle 16"/>
          <p:cNvSpPr>
            <a:spLocks/>
          </p:cNvSpPr>
          <p:nvPr/>
        </p:nvSpPr>
        <p:spPr bwMode="auto">
          <a:xfrm>
            <a:off x="1887538" y="2522538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6401" name="Rectangle 17"/>
          <p:cNvSpPr>
            <a:spLocks/>
          </p:cNvSpPr>
          <p:nvPr/>
        </p:nvSpPr>
        <p:spPr bwMode="auto">
          <a:xfrm>
            <a:off x="2074863" y="2546350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482978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r>
              <a:rPr lang="en-US"/>
              <a:t>Recursive Program for Combinations</a:t>
            </a:r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CB1AEE-16A7-433D-9656-1AF99B388EAE}" type="slidenum">
              <a:rPr lang="en-US"/>
              <a:pPr/>
              <a:t>36</a:t>
            </a:fld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673100" y="4181475"/>
            <a:ext cx="8030403" cy="144142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88900" tIns="88900" bIns="88900">
            <a:spAutoFit/>
          </a:bodyPr>
          <a:lstStyle/>
          <a:p>
            <a:pPr>
              <a:lnSpc>
                <a:spcPct val="65000"/>
              </a:lnSpc>
              <a:spcBef>
                <a:spcPts val="11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combs(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n,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r) {   </a:t>
            </a:r>
            <a:r>
              <a:rPr lang="en-US" sz="2000" b="1" dirty="0">
                <a:solidFill>
                  <a:srgbClr val="C00000"/>
                </a:solidFill>
                <a:latin typeface="Courier New" charset="0"/>
                <a:cs typeface="Courier New" charset="0"/>
                <a:sym typeface="Courier New" charset="0"/>
              </a:rPr>
              <a:t>//assume n&gt;=r&gt;=0</a:t>
            </a:r>
          </a:p>
          <a:p>
            <a:pPr>
              <a:lnSpc>
                <a:spcPct val="65000"/>
              </a:lnSpc>
              <a:spcBef>
                <a:spcPts val="11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(r == 0 || r == n) return 1; </a:t>
            </a:r>
            <a:r>
              <a:rPr lang="en-US" sz="2000" b="1" dirty="0">
                <a:solidFill>
                  <a:srgbClr val="C00000"/>
                </a:solidFill>
                <a:latin typeface="Courier New" charset="0"/>
                <a:cs typeface="Courier New" charset="0"/>
                <a:sym typeface="Courier New" charset="0"/>
              </a:rPr>
              <a:t>//base cases</a:t>
            </a:r>
          </a:p>
          <a:p>
            <a:pPr>
              <a:lnSpc>
                <a:spcPct val="65000"/>
              </a:lnSpc>
              <a:spcBef>
                <a:spcPts val="11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return combs(n-1,r) + combs(n-1,r-1);</a:t>
            </a:r>
          </a:p>
          <a:p>
            <a:pPr>
              <a:lnSpc>
                <a:spcPct val="65000"/>
              </a:lnSpc>
              <a:spcBef>
                <a:spcPts val="115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17411" name="Rectangle 3"/>
          <p:cNvSpPr>
            <a:spLocks/>
          </p:cNvSpPr>
          <p:nvPr/>
        </p:nvSpPr>
        <p:spPr bwMode="auto">
          <a:xfrm>
            <a:off x="2543175" y="1960563"/>
            <a:ext cx="4267200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</a:t>
            </a:r>
            <a:r>
              <a:rPr lang="en-US" sz="2800" baseline="30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    </a:t>
            </a:r>
            <a:r>
              <a:rPr lang="en-US" sz="2800" baseline="-25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        ,  </a:t>
            </a:r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 &gt; r &gt; 0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2543175" y="2463800"/>
            <a:ext cx="1335088" cy="1028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2601913" y="1922463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789238" y="1933575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7415" name="Rectangle 7"/>
          <p:cNvSpPr>
            <a:spLocks/>
          </p:cNvSpPr>
          <p:nvPr/>
        </p:nvSpPr>
        <p:spPr bwMode="auto">
          <a:xfrm>
            <a:off x="3582988" y="1931988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7416" name="Rectangle 8"/>
          <p:cNvSpPr>
            <a:spLocks/>
          </p:cNvSpPr>
          <p:nvPr/>
        </p:nvSpPr>
        <p:spPr bwMode="auto">
          <a:xfrm>
            <a:off x="3792038" y="1941513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7417" name="Rectangle 9"/>
          <p:cNvSpPr>
            <a:spLocks/>
          </p:cNvSpPr>
          <p:nvPr/>
        </p:nvSpPr>
        <p:spPr bwMode="auto">
          <a:xfrm>
            <a:off x="4570413" y="1931988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7418" name="Rectangle 10"/>
          <p:cNvSpPr>
            <a:spLocks/>
          </p:cNvSpPr>
          <p:nvPr/>
        </p:nvSpPr>
        <p:spPr bwMode="auto">
          <a:xfrm>
            <a:off x="4779463" y="1941513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7419" name="Rectangle 11"/>
          <p:cNvSpPr>
            <a:spLocks/>
          </p:cNvSpPr>
          <p:nvPr/>
        </p:nvSpPr>
        <p:spPr bwMode="auto">
          <a:xfrm>
            <a:off x="2601913" y="2447925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7420" name="Rectangle 12"/>
          <p:cNvSpPr>
            <a:spLocks/>
          </p:cNvSpPr>
          <p:nvPr/>
        </p:nvSpPr>
        <p:spPr bwMode="auto">
          <a:xfrm>
            <a:off x="2789238" y="2459038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</p:txBody>
      </p:sp>
      <p:sp>
        <p:nvSpPr>
          <p:cNvPr id="17421" name="Rectangle 13"/>
          <p:cNvSpPr>
            <a:spLocks/>
          </p:cNvSpPr>
          <p:nvPr/>
        </p:nvSpPr>
        <p:spPr bwMode="auto">
          <a:xfrm>
            <a:off x="2601913" y="2932113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7422" name="Rectangle 14"/>
          <p:cNvSpPr>
            <a:spLocks/>
          </p:cNvSpPr>
          <p:nvPr/>
        </p:nvSpPr>
        <p:spPr bwMode="auto">
          <a:xfrm>
            <a:off x="2789238" y="2943225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0624480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for the reader (you!)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Modify our recursive program so that it caches results</a:t>
            </a:r>
          </a:p>
          <a:p>
            <a:r>
              <a:rPr lang="en-US" dirty="0" smtClean="0"/>
              <a:t>Same idea as for our caching version of the </a:t>
            </a:r>
            <a:r>
              <a:rPr lang="en-US" dirty="0" err="1" smtClean="0"/>
              <a:t>fibonacci</a:t>
            </a:r>
            <a:r>
              <a:rPr lang="en-US" dirty="0" smtClean="0"/>
              <a:t> series</a:t>
            </a:r>
          </a:p>
          <a:p>
            <a:endParaRPr lang="en-US" dirty="0" smtClean="0"/>
          </a:p>
          <a:p>
            <a:r>
              <a:rPr lang="en-US" dirty="0" smtClean="0"/>
              <a:t>Question to ponder: When is it worthwhile to adding caching to a recursive function?</a:t>
            </a:r>
          </a:p>
          <a:p>
            <a:pPr lvl="1"/>
            <a:r>
              <a:rPr lang="en-US" i="1" dirty="0" smtClean="0"/>
              <a:t>Certainly not always…</a:t>
            </a:r>
          </a:p>
          <a:p>
            <a:pPr lvl="1"/>
            <a:r>
              <a:rPr lang="en-US" i="1" dirty="0" smtClean="0"/>
              <a:t>Must think about tradeoffs: space to maintain the cached results </a:t>
            </a:r>
            <a:r>
              <a:rPr lang="en-US" i="1" dirty="0" err="1" smtClean="0"/>
              <a:t>vs</a:t>
            </a:r>
            <a:r>
              <a:rPr lang="en-US" i="1" dirty="0" smtClean="0"/>
              <a:t> speedup obtained by having them</a:t>
            </a:r>
          </a:p>
        </p:txBody>
      </p:sp>
    </p:spTree>
    <p:extLst>
      <p:ext uri="{BB962C8B-B14F-4D97-AF65-F5344CB8AC3E}">
        <p14:creationId xmlns:p14="http://schemas.microsoft.com/office/powerpoint/2010/main" val="223739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Something to think about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With fib(), it was kind of a trick to arrange that:</a:t>
            </a:r>
          </a:p>
          <a:p>
            <a:pPr marL="0" indent="0">
              <a:buNone/>
            </a:pPr>
            <a:r>
              <a:rPr lang="en-US" dirty="0" smtClean="0"/>
              <a:t>                         cached[n]=fib(n)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Caching combinatorial values will force you to store more than just the answer: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reate a class called </a:t>
            </a:r>
            <a:r>
              <a:rPr lang="en-US" sz="22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Triple</a:t>
            </a:r>
            <a:endParaRPr lang="en-US" sz="2200" dirty="0" smtClean="0"/>
          </a:p>
          <a:p>
            <a:pPr lvl="1"/>
            <a:r>
              <a:rPr lang="en-US" dirty="0" smtClean="0"/>
              <a:t>Design it to have integer fields </a:t>
            </a:r>
            <a:r>
              <a:rPr lang="en-US" sz="22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n, r, v</a:t>
            </a:r>
          </a:p>
          <a:p>
            <a:pPr lvl="1"/>
            <a:r>
              <a:rPr lang="en-US" dirty="0" smtClean="0"/>
              <a:t>Store Triple objects into </a:t>
            </a:r>
            <a:r>
              <a:rPr lang="en-US" sz="22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2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&lt;Triple&gt; cached</a:t>
            </a:r>
            <a:r>
              <a:rPr lang="en-US" dirty="0" smtClean="0"/>
              <a:t>;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earch </a:t>
            </a:r>
            <a:r>
              <a:rPr lang="en-US" sz="22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cached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for a saved value matching </a:t>
            </a:r>
            <a:r>
              <a:rPr lang="en-US" sz="22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 smtClean="0"/>
              <a:t> and </a:t>
            </a:r>
            <a:r>
              <a:rPr lang="en-US" sz="22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</a:t>
            </a:r>
          </a:p>
          <a:p>
            <a:pPr lvl="2"/>
            <a:r>
              <a:rPr lang="en-US" dirty="0"/>
              <a:t>Hint: use a </a:t>
            </a:r>
            <a:r>
              <a:rPr lang="en-US" dirty="0" err="1"/>
              <a:t>foreach</a:t>
            </a:r>
            <a:r>
              <a:rPr lang="en-US" dirty="0"/>
              <a:t> loop</a:t>
            </a:r>
          </a:p>
        </p:txBody>
      </p:sp>
    </p:spTree>
    <p:extLst>
      <p:ext uri="{BB962C8B-B14F-4D97-AF65-F5344CB8AC3E}">
        <p14:creationId xmlns:p14="http://schemas.microsoft.com/office/powerpoint/2010/main" val="403663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43000" y="1600200"/>
            <a:ext cx="6705600" cy="36576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Sum the digits in a number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12648" y="5562600"/>
            <a:ext cx="8153400" cy="762000"/>
          </a:xfrm>
        </p:spPr>
        <p:txBody>
          <a:bodyPr/>
          <a:lstStyle/>
          <a:p>
            <a:r>
              <a:rPr lang="en-US" dirty="0" smtClean="0"/>
              <a:t>E.g. sum(87012) = 2+(1+(0+(7+8))) = 18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71600" y="1905506"/>
            <a:ext cx="6324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/** return sum of digits in n, given n &gt;= 0 */ </a:t>
            </a:r>
          </a:p>
          <a:p>
            <a:r>
              <a:rPr lang="en-US" b="1" dirty="0"/>
              <a:t>   public static </a:t>
            </a:r>
            <a:r>
              <a:rPr lang="en-US" b="1" dirty="0" err="1"/>
              <a:t>int</a:t>
            </a:r>
            <a:r>
              <a:rPr lang="en-US" b="1" dirty="0"/>
              <a:t> sum(</a:t>
            </a:r>
            <a:r>
              <a:rPr lang="en-US" b="1" dirty="0" err="1"/>
              <a:t>int</a:t>
            </a:r>
            <a:r>
              <a:rPr lang="en-US" b="1" dirty="0"/>
              <a:t> n) {</a:t>
            </a:r>
          </a:p>
          <a:p>
            <a:r>
              <a:rPr lang="en-US" b="1" dirty="0"/>
              <a:t>        if (n &lt; 10) return n;</a:t>
            </a:r>
          </a:p>
          <a:p>
            <a:r>
              <a:rPr lang="en-US" b="1" dirty="0"/>
              <a:t> </a:t>
            </a:r>
          </a:p>
          <a:p>
            <a:r>
              <a:rPr lang="en-US" b="1" dirty="0"/>
              <a:t>       // n has at least two digits:</a:t>
            </a:r>
          </a:p>
          <a:p>
            <a:r>
              <a:rPr lang="en-US" b="1" dirty="0"/>
              <a:t>       // return first digit + sum of rest</a:t>
            </a:r>
          </a:p>
          <a:p>
            <a:r>
              <a:rPr lang="en-US" b="1" dirty="0"/>
              <a:t>       return n%10 + sum(n/10);</a:t>
            </a:r>
          </a:p>
          <a:p>
            <a:r>
              <a:rPr lang="en-US" b="1" dirty="0"/>
              <a:t>   }</a:t>
            </a:r>
          </a:p>
        </p:txBody>
      </p:sp>
      <p:sp>
        <p:nvSpPr>
          <p:cNvPr id="2" name="Freeform 1"/>
          <p:cNvSpPr/>
          <p:nvPr/>
        </p:nvSpPr>
        <p:spPr>
          <a:xfrm>
            <a:off x="4091553" y="2634712"/>
            <a:ext cx="1298073" cy="1588576"/>
          </a:xfrm>
          <a:custGeom>
            <a:avLst/>
            <a:gdLst>
              <a:gd name="connsiteX0" fmla="*/ 0 w 1298073"/>
              <a:gd name="connsiteY0" fmla="*/ 0 h 1588576"/>
              <a:gd name="connsiteX1" fmla="*/ 1294108 w 1298073"/>
              <a:gd name="connsiteY1" fmla="*/ 712922 h 1588576"/>
              <a:gd name="connsiteX2" fmla="*/ 325464 w 1298073"/>
              <a:gd name="connsiteY2" fmla="*/ 1588576 h 1588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98073" h="1588576">
                <a:moveTo>
                  <a:pt x="0" y="0"/>
                </a:moveTo>
                <a:cubicBezTo>
                  <a:pt x="619932" y="224079"/>
                  <a:pt x="1239864" y="448159"/>
                  <a:pt x="1294108" y="712922"/>
                </a:cubicBezTo>
                <a:cubicBezTo>
                  <a:pt x="1348352" y="977685"/>
                  <a:pt x="836908" y="1283130"/>
                  <a:pt x="325464" y="1588576"/>
                </a:cubicBezTo>
              </a:path>
            </a:pathLst>
          </a:cu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420623" y="2743200"/>
            <a:ext cx="2306574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  <a:headEnd type="triangl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sum calls itself!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651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Is a string a palindrome?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5257800"/>
            <a:ext cx="8153400" cy="83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isPalindrome</a:t>
            </a:r>
            <a:r>
              <a:rPr lang="en-US" dirty="0" smtClean="0"/>
              <a:t>(“racecar”) = true</a:t>
            </a:r>
          </a:p>
          <a:p>
            <a:r>
              <a:rPr lang="en-US" dirty="0" err="1" smtClean="0"/>
              <a:t>isPalindrome</a:t>
            </a:r>
            <a:r>
              <a:rPr lang="en-US" dirty="0" smtClean="0"/>
              <a:t>(“pumpkin”) = false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1828800"/>
            <a:ext cx="8305800" cy="2923877"/>
          </a:xfrm>
          <a:prstGeom prst="rect">
            <a:avLst/>
          </a:prstGeom>
          <a:solidFill>
            <a:srgbClr val="FFFFCC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 /** = "s is a palindrome" */</a:t>
            </a:r>
          </a:p>
          <a:p>
            <a:r>
              <a:rPr lang="en-US" sz="2000" dirty="0"/>
              <a:t>    public static </a:t>
            </a:r>
            <a:r>
              <a:rPr lang="en-US" sz="2000" dirty="0" err="1"/>
              <a:t>boolean</a:t>
            </a:r>
            <a:r>
              <a:rPr lang="en-US" sz="2000" dirty="0"/>
              <a:t> </a:t>
            </a:r>
            <a:r>
              <a:rPr lang="en-US" sz="2000" dirty="0" err="1"/>
              <a:t>isPalindrome</a:t>
            </a:r>
            <a:r>
              <a:rPr lang="en-US" sz="2000" dirty="0"/>
              <a:t>(String s) {</a:t>
            </a:r>
          </a:p>
          <a:p>
            <a:r>
              <a:rPr lang="en-US" sz="2000" dirty="0"/>
              <a:t>        if (</a:t>
            </a:r>
            <a:r>
              <a:rPr lang="en-US" sz="2000" dirty="0" err="1"/>
              <a:t>s.length</a:t>
            </a:r>
            <a:r>
              <a:rPr lang="en-US" sz="2000" dirty="0"/>
              <a:t>() &lt;= 1)</a:t>
            </a:r>
          </a:p>
          <a:p>
            <a:r>
              <a:rPr lang="en-US" sz="2000" dirty="0"/>
              <a:t>            return true;</a:t>
            </a:r>
          </a:p>
          <a:p>
            <a:r>
              <a:rPr lang="en-US" sz="2000" dirty="0"/>
              <a:t>        </a:t>
            </a:r>
          </a:p>
          <a:p>
            <a:r>
              <a:rPr lang="en-US" sz="2000" dirty="0"/>
              <a:t>        // s has at least 2 chars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int</a:t>
            </a:r>
            <a:r>
              <a:rPr lang="en-US" sz="2000" dirty="0"/>
              <a:t> n= </a:t>
            </a:r>
            <a:r>
              <a:rPr lang="en-US" sz="2000" dirty="0" err="1"/>
              <a:t>s.length</a:t>
            </a:r>
            <a:r>
              <a:rPr lang="en-US" sz="2000" dirty="0"/>
              <a:t>()-1;</a:t>
            </a:r>
          </a:p>
          <a:p>
            <a:r>
              <a:rPr lang="en-US" sz="2000" dirty="0"/>
              <a:t>        return </a:t>
            </a:r>
            <a:r>
              <a:rPr lang="en-US" sz="2000" dirty="0" err="1"/>
              <a:t>s.charAt</a:t>
            </a:r>
            <a:r>
              <a:rPr lang="en-US" sz="2000" dirty="0"/>
              <a:t>(0) == </a:t>
            </a:r>
            <a:r>
              <a:rPr lang="en-US" sz="2000" dirty="0" err="1"/>
              <a:t>s.charAt</a:t>
            </a:r>
            <a:r>
              <a:rPr lang="en-US" sz="2000" dirty="0"/>
              <a:t>(n) </a:t>
            </a:r>
            <a:r>
              <a:rPr lang="en-US" sz="2000" dirty="0" smtClean="0"/>
              <a:t>&amp;&amp; </a:t>
            </a:r>
            <a:r>
              <a:rPr lang="en-US" sz="2000" dirty="0" err="1" smtClean="0"/>
              <a:t>isPalindrome</a:t>
            </a:r>
            <a:r>
              <a:rPr lang="en-US" sz="2000" dirty="0" smtClean="0"/>
              <a:t>(</a:t>
            </a:r>
            <a:r>
              <a:rPr lang="en-US" sz="2000" dirty="0" err="1" smtClean="0"/>
              <a:t>s.substring</a:t>
            </a:r>
            <a:r>
              <a:rPr lang="en-US" sz="2000" dirty="0" smtClean="0"/>
              <a:t>(1, n</a:t>
            </a:r>
            <a:r>
              <a:rPr lang="en-US" sz="2000" dirty="0"/>
              <a:t>));</a:t>
            </a:r>
          </a:p>
          <a:p>
            <a:r>
              <a:rPr lang="en-US" sz="2000" dirty="0"/>
              <a:t>    }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530269"/>
              </p:ext>
            </p:extLst>
          </p:nvPr>
        </p:nvGraphicFramePr>
        <p:xfrm>
          <a:off x="6248400" y="4876800"/>
          <a:ext cx="205739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14"/>
                <a:gridCol w="293914"/>
                <a:gridCol w="293914"/>
                <a:gridCol w="293914"/>
                <a:gridCol w="293914"/>
                <a:gridCol w="293914"/>
                <a:gridCol w="293914"/>
              </a:tblGrid>
              <a:tr h="142240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061398"/>
              </p:ext>
            </p:extLst>
          </p:nvPr>
        </p:nvGraphicFramePr>
        <p:xfrm>
          <a:off x="6248400" y="5257800"/>
          <a:ext cx="146957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14"/>
                <a:gridCol w="293914"/>
                <a:gridCol w="293914"/>
                <a:gridCol w="293914"/>
                <a:gridCol w="293914"/>
              </a:tblGrid>
              <a:tr h="1422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130190"/>
              </p:ext>
            </p:extLst>
          </p:nvPr>
        </p:nvGraphicFramePr>
        <p:xfrm>
          <a:off x="6248400" y="5638800"/>
          <a:ext cx="88174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14"/>
                <a:gridCol w="293914"/>
                <a:gridCol w="293914"/>
              </a:tblGrid>
              <a:tr h="14224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924076"/>
              </p:ext>
            </p:extLst>
          </p:nvPr>
        </p:nvGraphicFramePr>
        <p:xfrm>
          <a:off x="6248400" y="6019800"/>
          <a:ext cx="29391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14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87319" y="2875239"/>
            <a:ext cx="1846881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Substring from </a:t>
            </a:r>
            <a:br>
              <a:rPr lang="en-US" sz="1400" b="1" dirty="0" smtClean="0">
                <a:solidFill>
                  <a:srgbClr val="FFFF00"/>
                </a:solidFill>
              </a:rPr>
            </a:br>
            <a:r>
              <a:rPr lang="en-US" sz="1400" b="1" dirty="0" smtClean="0">
                <a:solidFill>
                  <a:srgbClr val="FFFF00"/>
                </a:solidFill>
              </a:rPr>
              <a:t>char(1) to char(n-1)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010759" y="3398459"/>
            <a:ext cx="1456841" cy="64014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27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 the e’s in a string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5562600"/>
            <a:ext cx="8153400" cy="914400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countEm</a:t>
            </a:r>
            <a:r>
              <a:rPr lang="en-US" sz="2400" b="1" dirty="0"/>
              <a:t>(‘</a:t>
            </a:r>
            <a:r>
              <a:rPr lang="en-US" sz="2400" b="1" dirty="0" smtClean="0"/>
              <a:t>e’, “it is </a:t>
            </a:r>
            <a:r>
              <a:rPr lang="en-US" sz="2400" b="1" dirty="0" smtClean="0">
                <a:solidFill>
                  <a:srgbClr val="00B050"/>
                </a:solidFill>
              </a:rPr>
              <a:t>e</a:t>
            </a:r>
            <a:r>
              <a:rPr lang="en-US" sz="2400" b="1" dirty="0" smtClean="0"/>
              <a:t>asy to s</a:t>
            </a:r>
            <a:r>
              <a:rPr lang="en-US" sz="2400" b="1" dirty="0" smtClean="0">
                <a:solidFill>
                  <a:srgbClr val="00B050"/>
                </a:solidFill>
              </a:rPr>
              <a:t>ee</a:t>
            </a:r>
            <a:r>
              <a:rPr lang="en-US" sz="2400" b="1" dirty="0" smtClean="0"/>
              <a:t> that this has many </a:t>
            </a:r>
            <a:r>
              <a:rPr lang="en-US" sz="2400" b="1" dirty="0" smtClean="0">
                <a:solidFill>
                  <a:srgbClr val="00B050"/>
                </a:solidFill>
              </a:rPr>
              <a:t>e</a:t>
            </a:r>
            <a:r>
              <a:rPr lang="en-US" sz="2400" b="1" dirty="0" smtClean="0"/>
              <a:t>’s”) = 4</a:t>
            </a:r>
          </a:p>
          <a:p>
            <a:r>
              <a:rPr lang="en-US" sz="2400" b="1" dirty="0" err="1"/>
              <a:t>countEm</a:t>
            </a:r>
            <a:r>
              <a:rPr lang="en-US" sz="2400" b="1" dirty="0"/>
              <a:t>(‘</a:t>
            </a:r>
            <a:r>
              <a:rPr lang="en-US" sz="2400" b="1" dirty="0" smtClean="0"/>
              <a:t>e’, “Mississippi”) = 0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381000" y="1689080"/>
            <a:ext cx="8610600" cy="3416320"/>
          </a:xfrm>
          <a:prstGeom prst="rect">
            <a:avLst/>
          </a:prstGeom>
          <a:solidFill>
            <a:srgbClr val="FFFFCC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800" dirty="0"/>
              <a:t> /** = " number of times c occurs in s */</a:t>
            </a:r>
          </a:p>
          <a:p>
            <a:r>
              <a:rPr lang="en-US" sz="1800" dirty="0"/>
              <a:t>    public static 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 smtClean="0"/>
              <a:t>countEm</a:t>
            </a:r>
            <a:r>
              <a:rPr lang="en-US" sz="1800" dirty="0" smtClean="0"/>
              <a:t>(char </a:t>
            </a:r>
            <a:r>
              <a:rPr lang="en-US" sz="1800" dirty="0"/>
              <a:t>c, String s) {</a:t>
            </a:r>
          </a:p>
          <a:p>
            <a:r>
              <a:rPr lang="en-US" sz="1800" dirty="0"/>
              <a:t>        if (</a:t>
            </a:r>
            <a:r>
              <a:rPr lang="en-US" sz="1800" dirty="0" err="1"/>
              <a:t>s.length</a:t>
            </a:r>
            <a:r>
              <a:rPr lang="en-US" sz="1800" dirty="0"/>
              <a:t>() == 0)</a:t>
            </a:r>
          </a:p>
          <a:p>
            <a:r>
              <a:rPr lang="en-US" sz="1800" dirty="0"/>
              <a:t>            return 0;</a:t>
            </a:r>
          </a:p>
          <a:p>
            <a:r>
              <a:rPr lang="en-US" sz="1800" dirty="0"/>
              <a:t>        </a:t>
            </a:r>
          </a:p>
          <a:p>
            <a:r>
              <a:rPr lang="en-US" sz="1800" dirty="0"/>
              <a:t>        // { s has at least 1 character }</a:t>
            </a:r>
          </a:p>
          <a:p>
            <a:r>
              <a:rPr lang="en-US" sz="1800" dirty="0"/>
              <a:t>        if (</a:t>
            </a:r>
            <a:r>
              <a:rPr lang="en-US" sz="1800" dirty="0" err="1"/>
              <a:t>s.charAt</a:t>
            </a:r>
            <a:r>
              <a:rPr lang="en-US" sz="1800" dirty="0"/>
              <a:t>(0) != c)</a:t>
            </a:r>
          </a:p>
          <a:p>
            <a:r>
              <a:rPr lang="en-US" sz="1800" dirty="0"/>
              <a:t>            return </a:t>
            </a:r>
            <a:r>
              <a:rPr lang="en-US" sz="1800" dirty="0" err="1" smtClean="0"/>
              <a:t>countEm</a:t>
            </a:r>
            <a:r>
              <a:rPr lang="en-US" sz="1800" dirty="0" smtClean="0"/>
              <a:t>(c</a:t>
            </a:r>
            <a:r>
              <a:rPr lang="en-US" sz="1800" dirty="0"/>
              <a:t>, </a:t>
            </a:r>
            <a:r>
              <a:rPr lang="en-US" sz="1800" dirty="0" err="1"/>
              <a:t>s.substring</a:t>
            </a:r>
            <a:r>
              <a:rPr lang="en-US" sz="1800" dirty="0"/>
              <a:t>(1));</a:t>
            </a:r>
          </a:p>
          <a:p>
            <a:r>
              <a:rPr lang="en-US" sz="1800" dirty="0"/>
              <a:t>        </a:t>
            </a:r>
          </a:p>
          <a:p>
            <a:r>
              <a:rPr lang="en-US" sz="1800" dirty="0"/>
              <a:t>        // { first character of s is c}</a:t>
            </a:r>
          </a:p>
          <a:p>
            <a:r>
              <a:rPr lang="en-US" sz="1800" dirty="0"/>
              <a:t>        return 1 + </a:t>
            </a:r>
            <a:r>
              <a:rPr lang="en-US" sz="1800" dirty="0" err="1"/>
              <a:t>countEm</a:t>
            </a:r>
            <a:r>
              <a:rPr lang="en-US" sz="1800" dirty="0"/>
              <a:t> </a:t>
            </a:r>
            <a:r>
              <a:rPr lang="en-US" sz="1800" dirty="0" smtClean="0"/>
              <a:t>(</a:t>
            </a:r>
            <a:r>
              <a:rPr lang="en-US" sz="1800" dirty="0"/>
              <a:t>c, </a:t>
            </a:r>
            <a:r>
              <a:rPr lang="en-US" sz="1800" dirty="0" err="1"/>
              <a:t>s.substring</a:t>
            </a:r>
            <a:r>
              <a:rPr lang="en-US" sz="1800" dirty="0"/>
              <a:t>(1));</a:t>
            </a:r>
          </a:p>
          <a:p>
            <a:r>
              <a:rPr lang="en-US" sz="1800" dirty="0"/>
              <a:t>   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87319" y="2875239"/>
            <a:ext cx="1846881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FF00"/>
                </a:solidFill>
              </a:rPr>
              <a:t>Substring from </a:t>
            </a:r>
            <a:br>
              <a:rPr lang="en-US" sz="1400" b="1" dirty="0" smtClean="0">
                <a:solidFill>
                  <a:srgbClr val="FFFF00"/>
                </a:solidFill>
              </a:rPr>
            </a:br>
            <a:r>
              <a:rPr lang="en-US" sz="1400" b="1" dirty="0" smtClean="0">
                <a:solidFill>
                  <a:srgbClr val="FFFF00"/>
                </a:solidFill>
              </a:rPr>
              <a:t>char(1) to end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191000" y="3398459"/>
            <a:ext cx="1819759" cy="3200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23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39738"/>
            <a:ext cx="7772400" cy="1076325"/>
          </a:xfrm>
          <a:ln/>
        </p:spPr>
        <p:txBody>
          <a:bodyPr rIns="132080"/>
          <a:lstStyle/>
          <a:p>
            <a:r>
              <a:rPr lang="en-US"/>
              <a:t>The Factorial Function  (n!)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E756E6A-4247-4598-810C-73700A6FEA35}" type="slidenum">
              <a:rPr lang="en-US"/>
              <a:pPr/>
              <a:t>7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7772400" cy="4724400"/>
          </a:xfrm>
          <a:ln/>
        </p:spPr>
        <p:txBody>
          <a:bodyPr rIns="132080">
            <a:normAutofit lnSpcReduction="10000"/>
          </a:bodyPr>
          <a:lstStyle/>
          <a:p>
            <a:r>
              <a:rPr lang="en-US" sz="3200" dirty="0"/>
              <a:t>Define n! = n·(</a:t>
            </a:r>
            <a:r>
              <a:rPr lang="en-US" sz="3200" dirty="0" smtClean="0"/>
              <a:t>n</a:t>
            </a:r>
            <a:r>
              <a:rPr lang="en-US" sz="3200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3200" dirty="0" smtClean="0"/>
              <a:t>1</a:t>
            </a:r>
            <a:r>
              <a:rPr lang="en-US" sz="3200" dirty="0"/>
              <a:t>)·(</a:t>
            </a:r>
            <a:r>
              <a:rPr lang="en-US" sz="3200" dirty="0" smtClean="0"/>
              <a:t>n</a:t>
            </a:r>
            <a:r>
              <a:rPr lang="en-US" sz="3200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3200" dirty="0" smtClean="0"/>
              <a:t>2</a:t>
            </a:r>
            <a:r>
              <a:rPr lang="en-US" sz="3200" dirty="0"/>
              <a:t>)···3·2·1    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       </a:t>
            </a:r>
            <a:r>
              <a:rPr lang="en-US" sz="3200" i="1" dirty="0" smtClean="0">
                <a:solidFill>
                  <a:srgbClr val="0070C0"/>
                </a:solidFill>
              </a:rPr>
              <a:t>read</a:t>
            </a:r>
            <a:r>
              <a:rPr lang="en-US" sz="3200" i="1" dirty="0">
                <a:solidFill>
                  <a:srgbClr val="0070C0"/>
                </a:solidFill>
              </a:rPr>
              <a:t>: “n factorial”</a:t>
            </a:r>
          </a:p>
          <a:p>
            <a:pPr marL="728663" lvl="1"/>
            <a:r>
              <a:rPr lang="en-US" sz="2800" dirty="0"/>
              <a:t>E.g., 3! = 3·2·1 = </a:t>
            </a:r>
            <a:r>
              <a:rPr lang="en-US" sz="2800" dirty="0" smtClean="0"/>
              <a:t>6</a:t>
            </a:r>
          </a:p>
          <a:p>
            <a:pPr marL="454343" lvl="1" indent="0">
              <a:buNone/>
            </a:pPr>
            <a:endParaRPr lang="en-US" sz="2800" dirty="0"/>
          </a:p>
          <a:p>
            <a:r>
              <a:rPr lang="en-US" sz="3200" dirty="0"/>
              <a:t>By convention, 0! = </a:t>
            </a:r>
            <a:r>
              <a:rPr lang="en-US" sz="3200" dirty="0" smtClean="0"/>
              <a:t>1</a:t>
            </a:r>
          </a:p>
          <a:p>
            <a:endParaRPr lang="en-US" sz="3200" dirty="0"/>
          </a:p>
          <a:p>
            <a:r>
              <a:rPr lang="en-US" sz="3200" dirty="0"/>
              <a:t>The function </a:t>
            </a:r>
            <a:r>
              <a:rPr lang="en-US" sz="3200" dirty="0" err="1"/>
              <a:t>int</a:t>
            </a:r>
            <a:r>
              <a:rPr lang="en-US" sz="3200" dirty="0"/>
              <a:t> </a:t>
            </a:r>
            <a:r>
              <a:rPr lang="en-US" sz="3200" dirty="0" smtClean="0">
                <a:latin typeface="Symbol" charset="2"/>
                <a:ea typeface="Symbol" charset="2"/>
                <a:cs typeface="Symbol" charset="2"/>
                <a:sym typeface="Symbol"/>
              </a:rPr>
              <a:t></a:t>
            </a:r>
            <a:r>
              <a:rPr lang="en-US" sz="3200" dirty="0" smtClean="0"/>
              <a:t> </a:t>
            </a:r>
            <a:r>
              <a:rPr lang="en-US" sz="3200" dirty="0" err="1"/>
              <a:t>int</a:t>
            </a:r>
            <a:r>
              <a:rPr lang="en-US" sz="3200" dirty="0"/>
              <a:t> that gives n! on input n is called the </a:t>
            </a:r>
            <a:r>
              <a:rPr lang="en-US" sz="3200" dirty="0">
                <a:solidFill>
                  <a:srgbClr val="0070C0"/>
                </a:solidFill>
              </a:rPr>
              <a:t>factorial function</a:t>
            </a:r>
          </a:p>
          <a:p>
            <a:pPr>
              <a:buNone/>
            </a:pPr>
            <a:r>
              <a:rPr lang="en-US" sz="2400" dirty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39738"/>
            <a:ext cx="7772400" cy="1076325"/>
          </a:xfrm>
          <a:ln/>
        </p:spPr>
        <p:txBody>
          <a:bodyPr rIns="132080"/>
          <a:lstStyle/>
          <a:p>
            <a:r>
              <a:rPr lang="en-US"/>
              <a:t>The Factorial Function  (n!)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E756E6A-4247-4598-810C-73700A6FEA35}" type="slidenum">
              <a:rPr lang="en-US"/>
              <a:pPr/>
              <a:t>8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752600"/>
            <a:ext cx="7772400" cy="4572000"/>
          </a:xfrm>
          <a:ln/>
        </p:spPr>
        <p:txBody>
          <a:bodyPr rIns="132080">
            <a:normAutofit/>
          </a:bodyPr>
          <a:lstStyle/>
          <a:p>
            <a:r>
              <a:rPr lang="en-US" sz="2800" dirty="0" smtClean="0"/>
              <a:t>n</a:t>
            </a:r>
            <a:r>
              <a:rPr lang="en-US" sz="2800" dirty="0"/>
              <a:t>! is the number of permutations of n distinct objects</a:t>
            </a:r>
          </a:p>
          <a:p>
            <a:pPr marL="728663" lvl="1"/>
            <a:r>
              <a:rPr lang="en-US" sz="2400" dirty="0"/>
              <a:t>There is just one permutation of one object.  1! = 1</a:t>
            </a:r>
          </a:p>
          <a:p>
            <a:pPr marL="728663" lvl="1"/>
            <a:r>
              <a:rPr lang="en-US" sz="2400" dirty="0"/>
              <a:t>There are two permutations of two objects:  2! = 2</a:t>
            </a:r>
          </a:p>
          <a:p>
            <a:pPr marL="1182688" lvl="2">
              <a:buFont typeface="Wingdings" charset="2"/>
              <a:buNone/>
            </a:pPr>
            <a:r>
              <a:rPr lang="en-US" sz="2400" dirty="0">
                <a:solidFill>
                  <a:srgbClr val="00B050"/>
                </a:solidFill>
              </a:rPr>
              <a:t>1 2    2 1</a:t>
            </a:r>
          </a:p>
          <a:p>
            <a:pPr marL="728663" lvl="1"/>
            <a:r>
              <a:rPr lang="en-US" sz="2400" dirty="0"/>
              <a:t>There are six permutations of three objects:  3! = 6</a:t>
            </a:r>
          </a:p>
          <a:p>
            <a:pPr marL="1182688" lvl="2">
              <a:buFont typeface="Wingdings" charset="2"/>
              <a:buNone/>
            </a:pPr>
            <a:r>
              <a:rPr lang="en-US" sz="2400" dirty="0">
                <a:solidFill>
                  <a:srgbClr val="00B050"/>
                </a:solidFill>
              </a:rPr>
              <a:t>1 2 3     1 3 2     2 1 3     2 3 1     3 1 2     3 2 1</a:t>
            </a:r>
          </a:p>
          <a:p>
            <a:r>
              <a:rPr lang="en-US" sz="2800" dirty="0"/>
              <a:t>If n &gt; 0,  n! = n·(n </a:t>
            </a:r>
            <a:r>
              <a:rPr lang="en-US" sz="2800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2800" dirty="0" smtClean="0"/>
              <a:t> </a:t>
            </a:r>
            <a:r>
              <a:rPr lang="en-US" sz="2800" dirty="0"/>
              <a:t>1)!</a:t>
            </a:r>
            <a:r>
              <a:rPr lang="en-US" sz="2400" dirty="0"/>
              <a:t>			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itle 2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00"/>
                </a:solidFill>
                <a:latin typeface="Arial" charset="0"/>
                <a:cs typeface="Arial" charset="0"/>
                <a:sym typeface="Arial" charset="0"/>
              </a:rPr>
              <a:t>Permutations of</a:t>
            </a:r>
            <a:endParaRPr lang="fr-BE" dirty="0"/>
          </a:p>
        </p:txBody>
      </p:sp>
      <p:sp>
        <p:nvSpPr>
          <p:cNvPr id="2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7ADBD9-2545-4166-8305-E111CC17BBF0}" type="slidenum">
              <a:rPr lang="en-US"/>
              <a:pPr/>
              <a:t>9</a:t>
            </a:fld>
            <a:endParaRPr lang="en-US"/>
          </a:p>
        </p:txBody>
      </p:sp>
      <p:sp>
        <p:nvSpPr>
          <p:cNvPr id="214" name="Content Placeholder 213"/>
          <p:cNvSpPr>
            <a:spLocks noGrp="1"/>
          </p:cNvSpPr>
          <p:nvPr>
            <p:ph sz="quarter" idx="1"/>
          </p:nvPr>
        </p:nvSpPr>
        <p:spPr>
          <a:xfrm>
            <a:off x="457200" y="6096000"/>
            <a:ext cx="8153400" cy="685800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Total number = 4·3! = 4·6 = 24:  4!</a:t>
            </a:r>
          </a:p>
          <a:p>
            <a:endParaRPr lang="fr-BE" dirty="0"/>
          </a:p>
        </p:txBody>
      </p:sp>
      <p:grpSp>
        <p:nvGrpSpPr>
          <p:cNvPr id="8193" name="Group 1"/>
          <p:cNvGrpSpPr>
            <a:grpSpLocks/>
          </p:cNvGrpSpPr>
          <p:nvPr/>
        </p:nvGrpSpPr>
        <p:grpSpPr bwMode="auto">
          <a:xfrm>
            <a:off x="4852987" y="542925"/>
            <a:ext cx="514350" cy="409575"/>
            <a:chOff x="0" y="0"/>
            <a:chExt cx="324" cy="258"/>
          </a:xfrm>
        </p:grpSpPr>
        <p:sp>
          <p:nvSpPr>
            <p:cNvPr id="8194" name="AutoShape 2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730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9900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195" name="AutoShape 3"/>
            <p:cNvSpPr>
              <a:spLocks/>
            </p:cNvSpPr>
            <p:nvPr/>
          </p:nvSpPr>
          <p:spPr bwMode="auto">
            <a:xfrm>
              <a:off x="0" y="0"/>
              <a:ext cx="324" cy="64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21600"/>
                  </a:lnTo>
                  <a:lnTo>
                    <a:pt x="17300" y="216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AD33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196" name="AutoShape 4"/>
            <p:cNvSpPr>
              <a:spLocks/>
            </p:cNvSpPr>
            <p:nvPr/>
          </p:nvSpPr>
          <p:spPr bwMode="auto">
            <a:xfrm>
              <a:off x="259" y="0"/>
              <a:ext cx="6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0" y="5400"/>
                  </a:moveTo>
                </a:path>
              </a:pathLst>
            </a:custGeom>
            <a:solidFill>
              <a:srgbClr val="CC7A00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197" name="AutoShape 5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17300" y="5400"/>
                  </a:lnTo>
                  <a:lnTo>
                    <a:pt x="21600" y="0"/>
                  </a:lnTo>
                  <a:moveTo>
                    <a:pt x="17300" y="5400"/>
                  </a:moveTo>
                  <a:lnTo>
                    <a:pt x="173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198" name="Rectangle 6"/>
            <p:cNvSpPr>
              <a:spLocks/>
            </p:cNvSpPr>
            <p:nvPr/>
          </p:nvSpPr>
          <p:spPr bwMode="auto">
            <a:xfrm>
              <a:off x="0" y="64"/>
              <a:ext cx="259" cy="19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endParaRPr lang="fr-BE"/>
            </a:p>
          </p:txBody>
        </p:sp>
      </p:grp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5503862" y="542925"/>
            <a:ext cx="514350" cy="409575"/>
            <a:chOff x="0" y="0"/>
            <a:chExt cx="324" cy="258"/>
          </a:xfrm>
        </p:grpSpPr>
        <p:sp>
          <p:nvSpPr>
            <p:cNvPr id="8200" name="AutoShape 8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730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1" name="AutoShape 9"/>
            <p:cNvSpPr>
              <a:spLocks/>
            </p:cNvSpPr>
            <p:nvPr/>
          </p:nvSpPr>
          <p:spPr bwMode="auto">
            <a:xfrm>
              <a:off x="0" y="0"/>
              <a:ext cx="324" cy="64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21600"/>
                  </a:lnTo>
                  <a:lnTo>
                    <a:pt x="17300" y="216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FF33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2" name="AutoShape 10"/>
            <p:cNvSpPr>
              <a:spLocks/>
            </p:cNvSpPr>
            <p:nvPr/>
          </p:nvSpPr>
          <p:spPr bwMode="auto">
            <a:xfrm>
              <a:off x="259" y="0"/>
              <a:ext cx="6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0" y="5400"/>
                  </a:moveTo>
                </a:path>
              </a:pathLst>
            </a:custGeom>
            <a:solidFill>
              <a:srgbClr val="CCCC00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3" name="AutoShape 11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17300" y="5400"/>
                  </a:lnTo>
                  <a:lnTo>
                    <a:pt x="21600" y="0"/>
                  </a:lnTo>
                  <a:moveTo>
                    <a:pt x="17300" y="5400"/>
                  </a:moveTo>
                  <a:lnTo>
                    <a:pt x="173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</p:grpSp>
      <p:grpSp>
        <p:nvGrpSpPr>
          <p:cNvPr id="8204" name="Group 12"/>
          <p:cNvGrpSpPr>
            <a:grpSpLocks/>
          </p:cNvGrpSpPr>
          <p:nvPr/>
        </p:nvGrpSpPr>
        <p:grpSpPr bwMode="auto">
          <a:xfrm>
            <a:off x="6151562" y="542925"/>
            <a:ext cx="515938" cy="409575"/>
            <a:chOff x="0" y="0"/>
            <a:chExt cx="325" cy="258"/>
          </a:xfrm>
        </p:grpSpPr>
        <p:sp>
          <p:nvSpPr>
            <p:cNvPr id="8205" name="AutoShape 13"/>
            <p:cNvSpPr>
              <a:spLocks/>
            </p:cNvSpPr>
            <p:nvPr/>
          </p:nvSpPr>
          <p:spPr bwMode="auto">
            <a:xfrm>
              <a:off x="0" y="0"/>
              <a:ext cx="32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287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7313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4287" y="0"/>
                  </a:moveTo>
                </a:path>
              </a:pathLst>
            </a:custGeom>
            <a:solidFill>
              <a:srgbClr val="3333CC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6" name="AutoShape 14"/>
            <p:cNvSpPr>
              <a:spLocks/>
            </p:cNvSpPr>
            <p:nvPr/>
          </p:nvSpPr>
          <p:spPr bwMode="auto">
            <a:xfrm>
              <a:off x="0" y="0"/>
              <a:ext cx="325" cy="64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287" y="0"/>
                  </a:moveTo>
                  <a:lnTo>
                    <a:pt x="0" y="21600"/>
                  </a:lnTo>
                  <a:lnTo>
                    <a:pt x="17313" y="21600"/>
                  </a:lnTo>
                  <a:lnTo>
                    <a:pt x="21600" y="0"/>
                  </a:lnTo>
                  <a:close/>
                  <a:moveTo>
                    <a:pt x="4287" y="0"/>
                  </a:moveTo>
                </a:path>
              </a:pathLst>
            </a:custGeom>
            <a:solidFill>
              <a:srgbClr val="5B5BD6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7" name="AutoShape 15"/>
            <p:cNvSpPr>
              <a:spLocks/>
            </p:cNvSpPr>
            <p:nvPr/>
          </p:nvSpPr>
          <p:spPr bwMode="auto">
            <a:xfrm>
              <a:off x="260" y="0"/>
              <a:ext cx="6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0" y="5400"/>
                  </a:moveTo>
                </a:path>
              </a:pathLst>
            </a:custGeom>
            <a:solidFill>
              <a:srgbClr val="2828A3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8" name="AutoShape 16"/>
            <p:cNvSpPr>
              <a:spLocks/>
            </p:cNvSpPr>
            <p:nvPr/>
          </p:nvSpPr>
          <p:spPr bwMode="auto">
            <a:xfrm>
              <a:off x="0" y="0"/>
              <a:ext cx="32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17313" y="5400"/>
                  </a:lnTo>
                  <a:lnTo>
                    <a:pt x="21600" y="0"/>
                  </a:lnTo>
                  <a:moveTo>
                    <a:pt x="17313" y="5400"/>
                  </a:moveTo>
                  <a:lnTo>
                    <a:pt x="17313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</p:grpSp>
      <p:grpSp>
        <p:nvGrpSpPr>
          <p:cNvPr id="8209" name="Group 17"/>
          <p:cNvGrpSpPr>
            <a:grpSpLocks/>
          </p:cNvGrpSpPr>
          <p:nvPr/>
        </p:nvGrpSpPr>
        <p:grpSpPr bwMode="auto">
          <a:xfrm>
            <a:off x="6800850" y="542925"/>
            <a:ext cx="514350" cy="409575"/>
            <a:chOff x="0" y="0"/>
            <a:chExt cx="324" cy="258"/>
          </a:xfrm>
        </p:grpSpPr>
        <p:sp>
          <p:nvSpPr>
            <p:cNvPr id="8210" name="AutoShape 18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730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0000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11" name="AutoShape 19"/>
            <p:cNvSpPr>
              <a:spLocks/>
            </p:cNvSpPr>
            <p:nvPr/>
          </p:nvSpPr>
          <p:spPr bwMode="auto">
            <a:xfrm>
              <a:off x="0" y="0"/>
              <a:ext cx="324" cy="64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21600"/>
                  </a:lnTo>
                  <a:lnTo>
                    <a:pt x="17300" y="216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3333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12" name="AutoShape 20"/>
            <p:cNvSpPr>
              <a:spLocks/>
            </p:cNvSpPr>
            <p:nvPr/>
          </p:nvSpPr>
          <p:spPr bwMode="auto">
            <a:xfrm>
              <a:off x="259" y="0"/>
              <a:ext cx="6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0" y="5400"/>
                  </a:moveTo>
                </a:path>
              </a:pathLst>
            </a:custGeom>
            <a:solidFill>
              <a:srgbClr val="CC0000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13" name="AutoShape 21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17300" y="5400"/>
                  </a:lnTo>
                  <a:lnTo>
                    <a:pt x="21600" y="0"/>
                  </a:lnTo>
                  <a:moveTo>
                    <a:pt x="17300" y="5400"/>
                  </a:moveTo>
                  <a:lnTo>
                    <a:pt x="173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</p:grpSp>
      <p:grpSp>
        <p:nvGrpSpPr>
          <p:cNvPr id="8214" name="Group 22"/>
          <p:cNvGrpSpPr>
            <a:grpSpLocks/>
          </p:cNvGrpSpPr>
          <p:nvPr/>
        </p:nvGrpSpPr>
        <p:grpSpPr bwMode="auto">
          <a:xfrm>
            <a:off x="1752600" y="2292350"/>
            <a:ext cx="1811338" cy="409575"/>
            <a:chOff x="0" y="0"/>
            <a:chExt cx="1141" cy="258"/>
          </a:xfrm>
        </p:grpSpPr>
        <p:grpSp>
          <p:nvGrpSpPr>
            <p:cNvPr id="8215" name="Group 23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16" name="AutoShape 2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17" name="AutoShape 25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18" name="AutoShape 26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19" name="AutoShape 2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20" name="Group 28"/>
            <p:cNvGrpSpPr>
              <a:grpSpLocks/>
            </p:cNvGrpSpPr>
            <p:nvPr/>
          </p:nvGrpSpPr>
          <p:grpSpPr bwMode="auto">
            <a:xfrm>
              <a:off x="408" y="0"/>
              <a:ext cx="325" cy="258"/>
              <a:chOff x="0" y="0"/>
              <a:chExt cx="325" cy="258"/>
            </a:xfrm>
          </p:grpSpPr>
          <p:sp>
            <p:nvSpPr>
              <p:cNvPr id="8221" name="AutoShape 29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2" name="AutoShape 30"/>
              <p:cNvSpPr>
                <a:spLocks/>
              </p:cNvSpPr>
              <p:nvPr/>
            </p:nvSpPr>
            <p:spPr bwMode="auto">
              <a:xfrm>
                <a:off x="0" y="0"/>
                <a:ext cx="325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3" name="AutoShape 31"/>
              <p:cNvSpPr>
                <a:spLocks/>
              </p:cNvSpPr>
              <p:nvPr/>
            </p:nvSpPr>
            <p:spPr bwMode="auto">
              <a:xfrm>
                <a:off x="260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4" name="AutoShape 32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3" y="5400"/>
                    </a:lnTo>
                    <a:lnTo>
                      <a:pt x="21600" y="0"/>
                    </a:lnTo>
                    <a:moveTo>
                      <a:pt x="17313" y="5400"/>
                    </a:moveTo>
                    <a:lnTo>
                      <a:pt x="17313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25" name="Group 33"/>
            <p:cNvGrpSpPr>
              <a:grpSpLocks/>
            </p:cNvGrpSpPr>
            <p:nvPr/>
          </p:nvGrpSpPr>
          <p:grpSpPr bwMode="auto">
            <a:xfrm>
              <a:off x="817" y="0"/>
              <a:ext cx="324" cy="258"/>
              <a:chOff x="0" y="0"/>
              <a:chExt cx="324" cy="258"/>
            </a:xfrm>
          </p:grpSpPr>
          <p:sp>
            <p:nvSpPr>
              <p:cNvPr id="8226" name="AutoShape 3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7" name="AutoShape 35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8" name="AutoShape 36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9" name="AutoShape 3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30" name="Group 38"/>
          <p:cNvGrpSpPr>
            <a:grpSpLocks/>
          </p:cNvGrpSpPr>
          <p:nvPr/>
        </p:nvGrpSpPr>
        <p:grpSpPr bwMode="auto">
          <a:xfrm>
            <a:off x="1757363" y="2963862"/>
            <a:ext cx="1809750" cy="409575"/>
            <a:chOff x="0" y="0"/>
            <a:chExt cx="1140" cy="258"/>
          </a:xfrm>
        </p:grpSpPr>
        <p:grpSp>
          <p:nvGrpSpPr>
            <p:cNvPr id="8231" name="Group 39"/>
            <p:cNvGrpSpPr>
              <a:grpSpLocks/>
            </p:cNvGrpSpPr>
            <p:nvPr/>
          </p:nvGrpSpPr>
          <p:grpSpPr bwMode="auto">
            <a:xfrm>
              <a:off x="408" y="0"/>
              <a:ext cx="324" cy="258"/>
              <a:chOff x="0" y="0"/>
              <a:chExt cx="324" cy="258"/>
            </a:xfrm>
          </p:grpSpPr>
          <p:sp>
            <p:nvSpPr>
              <p:cNvPr id="8232" name="AutoShape 40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3" name="AutoShape 41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4" name="AutoShape 42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5" name="AutoShape 4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36" name="Group 44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37" name="AutoShape 4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8" name="AutoShape 46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9" name="AutoShape 47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0" name="AutoShape 4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41" name="Group 49"/>
            <p:cNvGrpSpPr>
              <a:grpSpLocks/>
            </p:cNvGrpSpPr>
            <p:nvPr/>
          </p:nvGrpSpPr>
          <p:grpSpPr bwMode="auto">
            <a:xfrm>
              <a:off x="816" y="0"/>
              <a:ext cx="324" cy="258"/>
              <a:chOff x="0" y="0"/>
              <a:chExt cx="324" cy="258"/>
            </a:xfrm>
          </p:grpSpPr>
          <p:sp>
            <p:nvSpPr>
              <p:cNvPr id="8242" name="AutoShape 50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3" name="AutoShape 51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4" name="AutoShape 52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5" name="AutoShape 5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46" name="Group 54"/>
          <p:cNvGrpSpPr>
            <a:grpSpLocks/>
          </p:cNvGrpSpPr>
          <p:nvPr/>
        </p:nvGrpSpPr>
        <p:grpSpPr bwMode="auto">
          <a:xfrm>
            <a:off x="1752600" y="3581400"/>
            <a:ext cx="1814513" cy="409575"/>
            <a:chOff x="0" y="0"/>
            <a:chExt cx="1143" cy="258"/>
          </a:xfrm>
        </p:grpSpPr>
        <p:grpSp>
          <p:nvGrpSpPr>
            <p:cNvPr id="8247" name="Group 55"/>
            <p:cNvGrpSpPr>
              <a:grpSpLocks/>
            </p:cNvGrpSpPr>
            <p:nvPr/>
          </p:nvGrpSpPr>
          <p:grpSpPr bwMode="auto">
            <a:xfrm>
              <a:off x="819" y="0"/>
              <a:ext cx="324" cy="258"/>
              <a:chOff x="0" y="0"/>
              <a:chExt cx="324" cy="258"/>
            </a:xfrm>
          </p:grpSpPr>
          <p:sp>
            <p:nvSpPr>
              <p:cNvPr id="8248" name="AutoShape 5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9" name="AutoShape 57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0" name="AutoShape 58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1" name="AutoShape 5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52" name="Group 60"/>
            <p:cNvGrpSpPr>
              <a:grpSpLocks/>
            </p:cNvGrpSpPr>
            <p:nvPr/>
          </p:nvGrpSpPr>
          <p:grpSpPr bwMode="auto">
            <a:xfrm>
              <a:off x="411" y="0"/>
              <a:ext cx="324" cy="258"/>
              <a:chOff x="0" y="0"/>
              <a:chExt cx="324" cy="258"/>
            </a:xfrm>
          </p:grpSpPr>
          <p:sp>
            <p:nvSpPr>
              <p:cNvPr id="8253" name="AutoShape 6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4" name="AutoShape 62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5" name="AutoShape 63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6" name="AutoShape 6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57" name="Group 65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58" name="AutoShape 6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9" name="AutoShape 67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0" name="AutoShape 68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1" name="AutoShape 6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62" name="Group 70"/>
          <p:cNvGrpSpPr>
            <a:grpSpLocks/>
          </p:cNvGrpSpPr>
          <p:nvPr/>
        </p:nvGrpSpPr>
        <p:grpSpPr bwMode="auto">
          <a:xfrm>
            <a:off x="1757363" y="4308475"/>
            <a:ext cx="1809750" cy="409575"/>
            <a:chOff x="0" y="0"/>
            <a:chExt cx="1140" cy="258"/>
          </a:xfrm>
        </p:grpSpPr>
        <p:grpSp>
          <p:nvGrpSpPr>
            <p:cNvPr id="8263" name="Group 71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64" name="AutoShape 72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5" name="AutoShape 73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6" name="AutoShape 74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7" name="AutoShape 7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68" name="Group 76"/>
            <p:cNvGrpSpPr>
              <a:grpSpLocks/>
            </p:cNvGrpSpPr>
            <p:nvPr/>
          </p:nvGrpSpPr>
          <p:grpSpPr bwMode="auto">
            <a:xfrm>
              <a:off x="816" y="0"/>
              <a:ext cx="324" cy="258"/>
              <a:chOff x="0" y="0"/>
              <a:chExt cx="324" cy="258"/>
            </a:xfrm>
          </p:grpSpPr>
          <p:sp>
            <p:nvSpPr>
              <p:cNvPr id="8269" name="AutoShape 7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0" name="AutoShape 78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1" name="AutoShape 79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2" name="AutoShape 80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73" name="Group 81"/>
            <p:cNvGrpSpPr>
              <a:grpSpLocks/>
            </p:cNvGrpSpPr>
            <p:nvPr/>
          </p:nvGrpSpPr>
          <p:grpSpPr bwMode="auto">
            <a:xfrm>
              <a:off x="405" y="0"/>
              <a:ext cx="324" cy="258"/>
              <a:chOff x="0" y="0"/>
              <a:chExt cx="324" cy="258"/>
            </a:xfrm>
          </p:grpSpPr>
          <p:sp>
            <p:nvSpPr>
              <p:cNvPr id="8274" name="AutoShape 82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5" name="AutoShape 83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6" name="AutoShape 84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7" name="AutoShape 8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78" name="Group 86"/>
          <p:cNvGrpSpPr>
            <a:grpSpLocks/>
          </p:cNvGrpSpPr>
          <p:nvPr/>
        </p:nvGrpSpPr>
        <p:grpSpPr bwMode="auto">
          <a:xfrm>
            <a:off x="1757363" y="4979987"/>
            <a:ext cx="1809750" cy="409575"/>
            <a:chOff x="0" y="0"/>
            <a:chExt cx="1140" cy="258"/>
          </a:xfrm>
        </p:grpSpPr>
        <p:grpSp>
          <p:nvGrpSpPr>
            <p:cNvPr id="8279" name="Group 87"/>
            <p:cNvGrpSpPr>
              <a:grpSpLocks/>
            </p:cNvGrpSpPr>
            <p:nvPr/>
          </p:nvGrpSpPr>
          <p:grpSpPr bwMode="auto">
            <a:xfrm>
              <a:off x="816" y="0"/>
              <a:ext cx="324" cy="258"/>
              <a:chOff x="0" y="0"/>
              <a:chExt cx="324" cy="258"/>
            </a:xfrm>
          </p:grpSpPr>
          <p:sp>
            <p:nvSpPr>
              <p:cNvPr id="8280" name="AutoShape 8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1" name="AutoShape 89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2" name="AutoShape 90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3" name="AutoShape 9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84" name="Group 92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85" name="AutoShape 9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6" name="AutoShape 94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7" name="AutoShape 95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8" name="AutoShape 9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89" name="Group 97"/>
            <p:cNvGrpSpPr>
              <a:grpSpLocks/>
            </p:cNvGrpSpPr>
            <p:nvPr/>
          </p:nvGrpSpPr>
          <p:grpSpPr bwMode="auto">
            <a:xfrm>
              <a:off x="405" y="0"/>
              <a:ext cx="324" cy="258"/>
              <a:chOff x="0" y="0"/>
              <a:chExt cx="324" cy="258"/>
            </a:xfrm>
          </p:grpSpPr>
          <p:sp>
            <p:nvSpPr>
              <p:cNvPr id="8290" name="AutoShape 9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1" name="AutoShape 99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2" name="AutoShape 100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3" name="AutoShape 10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94" name="Group 102"/>
          <p:cNvGrpSpPr>
            <a:grpSpLocks/>
          </p:cNvGrpSpPr>
          <p:nvPr/>
        </p:nvGrpSpPr>
        <p:grpSpPr bwMode="auto">
          <a:xfrm>
            <a:off x="1757363" y="5653087"/>
            <a:ext cx="1809750" cy="409575"/>
            <a:chOff x="0" y="0"/>
            <a:chExt cx="1140" cy="258"/>
          </a:xfrm>
        </p:grpSpPr>
        <p:grpSp>
          <p:nvGrpSpPr>
            <p:cNvPr id="8295" name="Group 103"/>
            <p:cNvGrpSpPr>
              <a:grpSpLocks/>
            </p:cNvGrpSpPr>
            <p:nvPr/>
          </p:nvGrpSpPr>
          <p:grpSpPr bwMode="auto">
            <a:xfrm>
              <a:off x="405" y="0"/>
              <a:ext cx="324" cy="258"/>
              <a:chOff x="0" y="0"/>
              <a:chExt cx="324" cy="258"/>
            </a:xfrm>
          </p:grpSpPr>
          <p:sp>
            <p:nvSpPr>
              <p:cNvPr id="8296" name="AutoShape 10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7" name="AutoShape 105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8" name="AutoShape 106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9" name="AutoShape 10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00" name="Group 108"/>
            <p:cNvGrpSpPr>
              <a:grpSpLocks/>
            </p:cNvGrpSpPr>
            <p:nvPr/>
          </p:nvGrpSpPr>
          <p:grpSpPr bwMode="auto">
            <a:xfrm>
              <a:off x="816" y="0"/>
              <a:ext cx="324" cy="258"/>
              <a:chOff x="0" y="0"/>
              <a:chExt cx="324" cy="258"/>
            </a:xfrm>
          </p:grpSpPr>
          <p:sp>
            <p:nvSpPr>
              <p:cNvPr id="8301" name="AutoShape 10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2" name="AutoShape 110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3" name="AutoShape 111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4" name="AutoShape 112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05" name="Group 113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306" name="AutoShape 11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7" name="AutoShape 115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8" name="AutoShape 116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9" name="AutoShape 11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310" name="Group 118"/>
          <p:cNvGrpSpPr>
            <a:grpSpLocks/>
          </p:cNvGrpSpPr>
          <p:nvPr/>
        </p:nvGrpSpPr>
        <p:grpSpPr bwMode="auto">
          <a:xfrm>
            <a:off x="4929188" y="2233612"/>
            <a:ext cx="2462212" cy="409575"/>
            <a:chOff x="0" y="0"/>
            <a:chExt cx="1551" cy="258"/>
          </a:xfrm>
        </p:grpSpPr>
        <p:grpSp>
          <p:nvGrpSpPr>
            <p:cNvPr id="8311" name="Group 119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312" name="AutoShape 120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3" name="AutoShape 121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AD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4" name="AutoShape 122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7A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5" name="AutoShape 12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16" name="Group 124"/>
            <p:cNvGrpSpPr>
              <a:grpSpLocks/>
            </p:cNvGrpSpPr>
            <p:nvPr/>
          </p:nvGrpSpPr>
          <p:grpSpPr bwMode="auto">
            <a:xfrm>
              <a:off x="410" y="0"/>
              <a:ext cx="324" cy="258"/>
              <a:chOff x="0" y="0"/>
              <a:chExt cx="324" cy="258"/>
            </a:xfrm>
          </p:grpSpPr>
          <p:sp>
            <p:nvSpPr>
              <p:cNvPr id="8317" name="AutoShape 12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8" name="AutoShape 126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9" name="AutoShape 127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0" name="AutoShape 12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21" name="Group 129"/>
            <p:cNvGrpSpPr>
              <a:grpSpLocks/>
            </p:cNvGrpSpPr>
            <p:nvPr/>
          </p:nvGrpSpPr>
          <p:grpSpPr bwMode="auto">
            <a:xfrm>
              <a:off x="818" y="0"/>
              <a:ext cx="325" cy="258"/>
              <a:chOff x="0" y="0"/>
              <a:chExt cx="325" cy="258"/>
            </a:xfrm>
          </p:grpSpPr>
          <p:sp>
            <p:nvSpPr>
              <p:cNvPr id="8322" name="AutoShape 130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3" name="AutoShape 131"/>
              <p:cNvSpPr>
                <a:spLocks/>
              </p:cNvSpPr>
              <p:nvPr/>
            </p:nvSpPr>
            <p:spPr bwMode="auto">
              <a:xfrm>
                <a:off x="0" y="0"/>
                <a:ext cx="325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4" name="AutoShape 132"/>
              <p:cNvSpPr>
                <a:spLocks/>
              </p:cNvSpPr>
              <p:nvPr/>
            </p:nvSpPr>
            <p:spPr bwMode="auto">
              <a:xfrm>
                <a:off x="260" y="0"/>
                <a:ext cx="6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5" name="AutoShape 133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3" y="5400"/>
                    </a:lnTo>
                    <a:lnTo>
                      <a:pt x="21600" y="0"/>
                    </a:lnTo>
                    <a:moveTo>
                      <a:pt x="17313" y="5400"/>
                    </a:moveTo>
                    <a:lnTo>
                      <a:pt x="17313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26" name="Group 134"/>
            <p:cNvGrpSpPr>
              <a:grpSpLocks/>
            </p:cNvGrpSpPr>
            <p:nvPr/>
          </p:nvGrpSpPr>
          <p:grpSpPr bwMode="auto">
            <a:xfrm>
              <a:off x="1227" y="0"/>
              <a:ext cx="324" cy="258"/>
              <a:chOff x="0" y="0"/>
              <a:chExt cx="324" cy="258"/>
            </a:xfrm>
          </p:grpSpPr>
          <p:sp>
            <p:nvSpPr>
              <p:cNvPr id="8327" name="AutoShape 13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8" name="AutoShape 136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9" name="AutoShape 137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0" name="AutoShape 13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331" name="Group 139"/>
          <p:cNvGrpSpPr>
            <a:grpSpLocks/>
          </p:cNvGrpSpPr>
          <p:nvPr/>
        </p:nvGrpSpPr>
        <p:grpSpPr bwMode="auto">
          <a:xfrm>
            <a:off x="4929188" y="2979737"/>
            <a:ext cx="2462212" cy="412750"/>
            <a:chOff x="0" y="0"/>
            <a:chExt cx="1551" cy="260"/>
          </a:xfrm>
        </p:grpSpPr>
        <p:grpSp>
          <p:nvGrpSpPr>
            <p:cNvPr id="8332" name="Group 140"/>
            <p:cNvGrpSpPr>
              <a:grpSpLocks/>
            </p:cNvGrpSpPr>
            <p:nvPr/>
          </p:nvGrpSpPr>
          <p:grpSpPr bwMode="auto">
            <a:xfrm>
              <a:off x="370" y="0"/>
              <a:ext cx="324" cy="258"/>
              <a:chOff x="0" y="0"/>
              <a:chExt cx="324" cy="258"/>
            </a:xfrm>
          </p:grpSpPr>
          <p:sp>
            <p:nvSpPr>
              <p:cNvPr id="8333" name="AutoShape 14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4" name="AutoShape 142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AD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5" name="AutoShape 143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7A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6" name="AutoShape 14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37" name="Group 145"/>
            <p:cNvGrpSpPr>
              <a:grpSpLocks/>
            </p:cNvGrpSpPr>
            <p:nvPr/>
          </p:nvGrpSpPr>
          <p:grpSpPr bwMode="auto">
            <a:xfrm>
              <a:off x="0" y="2"/>
              <a:ext cx="324" cy="258"/>
              <a:chOff x="0" y="0"/>
              <a:chExt cx="324" cy="258"/>
            </a:xfrm>
          </p:grpSpPr>
          <p:sp>
            <p:nvSpPr>
              <p:cNvPr id="8338" name="AutoShape 14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9" name="AutoShape 147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0" name="AutoShape 148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1" name="AutoShape 14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42" name="Group 150"/>
            <p:cNvGrpSpPr>
              <a:grpSpLocks/>
            </p:cNvGrpSpPr>
            <p:nvPr/>
          </p:nvGrpSpPr>
          <p:grpSpPr bwMode="auto">
            <a:xfrm>
              <a:off x="819" y="2"/>
              <a:ext cx="324" cy="258"/>
              <a:chOff x="0" y="0"/>
              <a:chExt cx="324" cy="258"/>
            </a:xfrm>
          </p:grpSpPr>
          <p:sp>
            <p:nvSpPr>
              <p:cNvPr id="8343" name="AutoShape 15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4" name="AutoShape 152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5" name="AutoShape 153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6" name="AutoShape 15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47" name="Group 155"/>
            <p:cNvGrpSpPr>
              <a:grpSpLocks/>
            </p:cNvGrpSpPr>
            <p:nvPr/>
          </p:nvGrpSpPr>
          <p:grpSpPr bwMode="auto">
            <a:xfrm>
              <a:off x="1227" y="2"/>
              <a:ext cx="324" cy="258"/>
              <a:chOff x="0" y="0"/>
              <a:chExt cx="324" cy="258"/>
            </a:xfrm>
          </p:grpSpPr>
          <p:sp>
            <p:nvSpPr>
              <p:cNvPr id="8348" name="AutoShape 15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9" name="AutoShape 157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0" name="AutoShape 158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1" name="AutoShape 15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352" name="Group 160"/>
          <p:cNvGrpSpPr>
            <a:grpSpLocks/>
          </p:cNvGrpSpPr>
          <p:nvPr/>
        </p:nvGrpSpPr>
        <p:grpSpPr bwMode="auto">
          <a:xfrm>
            <a:off x="4953000" y="3733800"/>
            <a:ext cx="2462212" cy="407987"/>
            <a:chOff x="0" y="0"/>
            <a:chExt cx="1551" cy="257"/>
          </a:xfrm>
        </p:grpSpPr>
        <p:grpSp>
          <p:nvGrpSpPr>
            <p:cNvPr id="8353" name="Group 161"/>
            <p:cNvGrpSpPr>
              <a:grpSpLocks/>
            </p:cNvGrpSpPr>
            <p:nvPr/>
          </p:nvGrpSpPr>
          <p:grpSpPr bwMode="auto">
            <a:xfrm>
              <a:off x="816" y="0"/>
              <a:ext cx="324" cy="257"/>
              <a:chOff x="0" y="0"/>
              <a:chExt cx="324" cy="257"/>
            </a:xfrm>
          </p:grpSpPr>
          <p:sp>
            <p:nvSpPr>
              <p:cNvPr id="8354" name="AutoShape 162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5" name="AutoShape 163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AD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6" name="AutoShape 164"/>
              <p:cNvSpPr>
                <a:spLocks/>
              </p:cNvSpPr>
              <p:nvPr/>
            </p:nvSpPr>
            <p:spPr bwMode="auto">
              <a:xfrm>
                <a:off x="259" y="0"/>
                <a:ext cx="65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7A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7" name="AutoShape 165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7" y="5400"/>
                    </a:lnTo>
                    <a:lnTo>
                      <a:pt x="21600" y="0"/>
                    </a:lnTo>
                    <a:moveTo>
                      <a:pt x="17317" y="5400"/>
                    </a:moveTo>
                    <a:lnTo>
                      <a:pt x="17317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58" name="Group 166"/>
            <p:cNvGrpSpPr>
              <a:grpSpLocks/>
            </p:cNvGrpSpPr>
            <p:nvPr/>
          </p:nvGrpSpPr>
          <p:grpSpPr bwMode="auto">
            <a:xfrm>
              <a:off x="0" y="0"/>
              <a:ext cx="324" cy="257"/>
              <a:chOff x="0" y="0"/>
              <a:chExt cx="324" cy="257"/>
            </a:xfrm>
          </p:grpSpPr>
          <p:sp>
            <p:nvSpPr>
              <p:cNvPr id="8359" name="AutoShape 167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0" name="AutoShape 168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1" name="AutoShape 169"/>
              <p:cNvSpPr>
                <a:spLocks/>
              </p:cNvSpPr>
              <p:nvPr/>
            </p:nvSpPr>
            <p:spPr bwMode="auto">
              <a:xfrm>
                <a:off x="259" y="0"/>
                <a:ext cx="6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2" name="AutoShape 170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7" y="5400"/>
                    </a:lnTo>
                    <a:lnTo>
                      <a:pt x="21600" y="0"/>
                    </a:lnTo>
                    <a:moveTo>
                      <a:pt x="17317" y="5400"/>
                    </a:moveTo>
                    <a:lnTo>
                      <a:pt x="17317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63" name="Group 171"/>
            <p:cNvGrpSpPr>
              <a:grpSpLocks/>
            </p:cNvGrpSpPr>
            <p:nvPr/>
          </p:nvGrpSpPr>
          <p:grpSpPr bwMode="auto">
            <a:xfrm>
              <a:off x="408" y="0"/>
              <a:ext cx="324" cy="257"/>
              <a:chOff x="0" y="0"/>
              <a:chExt cx="324" cy="257"/>
            </a:xfrm>
          </p:grpSpPr>
          <p:sp>
            <p:nvSpPr>
              <p:cNvPr id="8364" name="AutoShape 172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5" name="AutoShape 173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6" name="AutoShape 174"/>
              <p:cNvSpPr>
                <a:spLocks/>
              </p:cNvSpPr>
              <p:nvPr/>
            </p:nvSpPr>
            <p:spPr bwMode="auto">
              <a:xfrm>
                <a:off x="259" y="0"/>
                <a:ext cx="6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7" name="AutoShape 175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7" y="5400"/>
                    </a:lnTo>
                    <a:lnTo>
                      <a:pt x="21600" y="0"/>
                    </a:lnTo>
                    <a:moveTo>
                      <a:pt x="17317" y="5400"/>
                    </a:moveTo>
                    <a:lnTo>
                      <a:pt x="17317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68" name="Group 176"/>
            <p:cNvGrpSpPr>
              <a:grpSpLocks/>
            </p:cNvGrpSpPr>
            <p:nvPr/>
          </p:nvGrpSpPr>
          <p:grpSpPr bwMode="auto">
            <a:xfrm>
              <a:off x="1227" y="0"/>
              <a:ext cx="324" cy="257"/>
              <a:chOff x="0" y="0"/>
              <a:chExt cx="324" cy="257"/>
            </a:xfrm>
          </p:grpSpPr>
          <p:sp>
            <p:nvSpPr>
              <p:cNvPr id="8369" name="AutoShape 177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0" name="AutoShape 178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1" name="AutoShape 179"/>
              <p:cNvSpPr>
                <a:spLocks/>
              </p:cNvSpPr>
              <p:nvPr/>
            </p:nvSpPr>
            <p:spPr bwMode="auto">
              <a:xfrm>
                <a:off x="259" y="0"/>
                <a:ext cx="65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2" name="AutoShape 180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7" y="5400"/>
                    </a:lnTo>
                    <a:lnTo>
                      <a:pt x="21600" y="0"/>
                    </a:lnTo>
                    <a:moveTo>
                      <a:pt x="17317" y="5400"/>
                    </a:moveTo>
                    <a:lnTo>
                      <a:pt x="17317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373" name="Group 181"/>
          <p:cNvGrpSpPr>
            <a:grpSpLocks/>
          </p:cNvGrpSpPr>
          <p:nvPr/>
        </p:nvGrpSpPr>
        <p:grpSpPr bwMode="auto">
          <a:xfrm>
            <a:off x="4932363" y="4476750"/>
            <a:ext cx="2454275" cy="409575"/>
            <a:chOff x="0" y="0"/>
            <a:chExt cx="1546" cy="258"/>
          </a:xfrm>
        </p:grpSpPr>
        <p:grpSp>
          <p:nvGrpSpPr>
            <p:cNvPr id="8374" name="Group 182"/>
            <p:cNvGrpSpPr>
              <a:grpSpLocks/>
            </p:cNvGrpSpPr>
            <p:nvPr/>
          </p:nvGrpSpPr>
          <p:grpSpPr bwMode="auto">
            <a:xfrm>
              <a:off x="1222" y="0"/>
              <a:ext cx="324" cy="258"/>
              <a:chOff x="0" y="0"/>
              <a:chExt cx="324" cy="258"/>
            </a:xfrm>
          </p:grpSpPr>
          <p:sp>
            <p:nvSpPr>
              <p:cNvPr id="8375" name="AutoShape 18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6" name="AutoShape 184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AD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7" name="AutoShape 185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7A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8" name="AutoShape 18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79" name="Group 187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380" name="AutoShape 18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1" name="AutoShape 189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2" name="AutoShape 190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3" name="AutoShape 19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84" name="Group 192"/>
            <p:cNvGrpSpPr>
              <a:grpSpLocks/>
            </p:cNvGrpSpPr>
            <p:nvPr/>
          </p:nvGrpSpPr>
          <p:grpSpPr bwMode="auto">
            <a:xfrm>
              <a:off x="408" y="0"/>
              <a:ext cx="325" cy="258"/>
              <a:chOff x="0" y="0"/>
              <a:chExt cx="325" cy="258"/>
            </a:xfrm>
          </p:grpSpPr>
          <p:sp>
            <p:nvSpPr>
              <p:cNvPr id="8385" name="AutoShape 193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6" name="AutoShape 194"/>
              <p:cNvSpPr>
                <a:spLocks/>
              </p:cNvSpPr>
              <p:nvPr/>
            </p:nvSpPr>
            <p:spPr bwMode="auto">
              <a:xfrm>
                <a:off x="0" y="0"/>
                <a:ext cx="325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7" name="AutoShape 195"/>
              <p:cNvSpPr>
                <a:spLocks/>
              </p:cNvSpPr>
              <p:nvPr/>
            </p:nvSpPr>
            <p:spPr bwMode="auto">
              <a:xfrm>
                <a:off x="260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8" name="AutoShape 196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3" y="5400"/>
                    </a:lnTo>
                    <a:lnTo>
                      <a:pt x="21600" y="0"/>
                    </a:lnTo>
                    <a:moveTo>
                      <a:pt x="17313" y="5400"/>
                    </a:moveTo>
                    <a:lnTo>
                      <a:pt x="17313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89" name="Group 197"/>
            <p:cNvGrpSpPr>
              <a:grpSpLocks/>
            </p:cNvGrpSpPr>
            <p:nvPr/>
          </p:nvGrpSpPr>
          <p:grpSpPr bwMode="auto">
            <a:xfrm>
              <a:off x="817" y="0"/>
              <a:ext cx="324" cy="258"/>
              <a:chOff x="0" y="0"/>
              <a:chExt cx="324" cy="258"/>
            </a:xfrm>
          </p:grpSpPr>
          <p:sp>
            <p:nvSpPr>
              <p:cNvPr id="8390" name="AutoShape 19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91" name="AutoShape 199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92" name="AutoShape 200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93" name="AutoShape 20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sp>
        <p:nvSpPr>
          <p:cNvPr id="8394" name="Line 202"/>
          <p:cNvSpPr>
            <a:spLocks noChangeShapeType="1"/>
          </p:cNvSpPr>
          <p:nvPr/>
        </p:nvSpPr>
        <p:spPr bwMode="auto">
          <a:xfrm>
            <a:off x="3733800" y="2524125"/>
            <a:ext cx="1000125" cy="1587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8395" name="Line 203"/>
          <p:cNvSpPr>
            <a:spLocks noChangeShapeType="1"/>
          </p:cNvSpPr>
          <p:nvPr/>
        </p:nvSpPr>
        <p:spPr bwMode="auto">
          <a:xfrm>
            <a:off x="3697288" y="2524125"/>
            <a:ext cx="1036637" cy="709612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8396" name="Line 204"/>
          <p:cNvSpPr>
            <a:spLocks noChangeShapeType="1"/>
          </p:cNvSpPr>
          <p:nvPr/>
        </p:nvSpPr>
        <p:spPr bwMode="auto">
          <a:xfrm>
            <a:off x="3697288" y="2524125"/>
            <a:ext cx="1036637" cy="1406525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8397" name="Line 205"/>
          <p:cNvSpPr>
            <a:spLocks noChangeShapeType="1"/>
          </p:cNvSpPr>
          <p:nvPr/>
        </p:nvSpPr>
        <p:spPr bwMode="auto">
          <a:xfrm>
            <a:off x="3697288" y="2524125"/>
            <a:ext cx="1036637" cy="218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8399" name="Rectangle 207"/>
          <p:cNvSpPr>
            <a:spLocks/>
          </p:cNvSpPr>
          <p:nvPr/>
        </p:nvSpPr>
        <p:spPr bwMode="auto">
          <a:xfrm>
            <a:off x="1727200" y="1531937"/>
            <a:ext cx="2387600" cy="6731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Permutations of non-orange blocks</a:t>
            </a:r>
          </a:p>
        </p:txBody>
      </p:sp>
      <p:sp>
        <p:nvSpPr>
          <p:cNvPr id="8400" name="Rectangle 208"/>
          <p:cNvSpPr>
            <a:spLocks/>
          </p:cNvSpPr>
          <p:nvPr/>
        </p:nvSpPr>
        <p:spPr bwMode="auto">
          <a:xfrm>
            <a:off x="4121150" y="5018087"/>
            <a:ext cx="4724400" cy="9652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Each permutation of the three non-orange blocks gives four permutations when the orange block is included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Pages>0</Pages>
  <Words>2806</Words>
  <Characters>0</Characters>
  <Application>Microsoft Office PowerPoint</Application>
  <PresentationFormat>On-screen Show (4:3)</PresentationFormat>
  <Lines>0</Lines>
  <Paragraphs>623</Paragraphs>
  <Slides>38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Median</vt:lpstr>
      <vt:lpstr>Recursion</vt:lpstr>
      <vt:lpstr>Recursion</vt:lpstr>
      <vt:lpstr>Recursion as a math technique</vt:lpstr>
      <vt:lpstr>Example: Sum the digits in a number</vt:lpstr>
      <vt:lpstr>Example: Is a string a palindrome?</vt:lpstr>
      <vt:lpstr>Count the e’s in a string</vt:lpstr>
      <vt:lpstr>The Factorial Function  (n!)</vt:lpstr>
      <vt:lpstr>The Factorial Function  (n!)</vt:lpstr>
      <vt:lpstr>Permutations of</vt:lpstr>
      <vt:lpstr>Observation</vt:lpstr>
      <vt:lpstr>A Recursive Program</vt:lpstr>
      <vt:lpstr>General Approach to Writing Recursive Functions</vt:lpstr>
      <vt:lpstr>A cautionary note</vt:lpstr>
      <vt:lpstr>The Fibonacci Function</vt:lpstr>
      <vt:lpstr>Recursive Execution</vt:lpstr>
      <vt:lpstr>One thing to notice</vt:lpstr>
      <vt:lpstr>Memoization (fancy term for “caching”)</vt:lpstr>
      <vt:lpstr>Adding Memoization to our solution</vt:lpstr>
      <vt:lpstr>Notice the development process</vt:lpstr>
      <vt:lpstr>Why did it work?</vt:lpstr>
      <vt:lpstr>Positive Integer Powers</vt:lpstr>
      <vt:lpstr>A Smarter Version</vt:lpstr>
      <vt:lpstr>A Smarter Version</vt:lpstr>
      <vt:lpstr>Smarter Version in Java</vt:lpstr>
      <vt:lpstr>How Java “compiles” recursive code</vt:lpstr>
      <vt:lpstr>Stacks</vt:lpstr>
      <vt:lpstr>Stack Frame</vt:lpstr>
      <vt:lpstr>Example: power(2, 5)</vt:lpstr>
      <vt:lpstr>How Do We Keep Track?</vt:lpstr>
      <vt:lpstr>Conclusion</vt:lpstr>
      <vt:lpstr>Extra slides</vt:lpstr>
      <vt:lpstr>Combinations  (a.k.a. Binomial Coefficients)</vt:lpstr>
      <vt:lpstr>Combinations</vt:lpstr>
      <vt:lpstr>Binomial Coefficients</vt:lpstr>
      <vt:lpstr>Combinations Have Two Base Cases</vt:lpstr>
      <vt:lpstr>Recursive Program for Combinations</vt:lpstr>
      <vt:lpstr>Exercise for the reader (you!)</vt:lpstr>
      <vt:lpstr>Something to think about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ken</cp:lastModifiedBy>
  <cp:revision>25</cp:revision>
  <cp:lastPrinted>2013-02-12T18:15:44Z</cp:lastPrinted>
  <dcterms:modified xsi:type="dcterms:W3CDTF">2013-02-13T01:50:20Z</dcterms:modified>
</cp:coreProperties>
</file>