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97" r:id="rId31"/>
    <p:sldId id="298" r:id="rId32"/>
    <p:sldId id="284" r:id="rId33"/>
    <p:sldId id="290" r:id="rId34"/>
    <p:sldId id="296" r:id="rId35"/>
    <p:sldId id="292" r:id="rId36"/>
    <p:sldId id="299" r:id="rId37"/>
    <p:sldId id="293" r:id="rId38"/>
    <p:sldId id="285" r:id="rId39"/>
    <p:sldId id="286" r:id="rId40"/>
    <p:sldId id="288" r:id="rId41"/>
    <p:sldId id="289" r:id="rId42"/>
    <p:sldId id="294" r:id="rId4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80D4A6-FF8F-4096-9CC4-89059420369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95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97"/>
            <p14:sldId id="298"/>
            <p14:sldId id="284"/>
            <p14:sldId id="290"/>
            <p14:sldId id="296"/>
            <p14:sldId id="292"/>
            <p14:sldId id="299"/>
            <p14:sldId id="293"/>
            <p14:sldId id="285"/>
            <p14:sldId id="286"/>
            <p14:sldId id="288"/>
            <p14:sldId id="289"/>
            <p14:sldId id="2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5"/>
    <a:srgbClr val="800000"/>
    <a:srgbClr val="E8DFCE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6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7D8F911-4044-41B3-A5CE-B0E34773112B}" type="datetimeFigureOut">
              <a:rPr lang="fr-FR" smtClean="0"/>
              <a:pPr/>
              <a:t>09/02/2013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B8B0A81-B683-42EE-AA51-7C551E138AD0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7540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2CB23CD-1F62-4EEB-8464-E67BE5599D92}" type="datetimeFigureOut">
              <a:rPr lang="fr-FR" smtClean="0"/>
              <a:pPr/>
              <a:t>09/02/2013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5DF5ED9-00B4-4A58-9ED5-AAB30ED565CC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686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5ED9-00B4-4A58-9ED5-AAB30ED565CC}" type="slidenum">
              <a:rPr lang="fr-BE" smtClean="0"/>
              <a:pPr/>
              <a:t>30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7356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5ED9-00B4-4A58-9ED5-AAB30ED565CC}" type="slidenum">
              <a:rPr lang="fr-BE" smtClean="0"/>
              <a:pPr/>
              <a:t>31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7356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D8F425B-87A8-4B82-B06A-58A1E11435FE}" type="datetime1">
              <a:rPr lang="en-US" smtClean="0"/>
              <a:t>2/9/2013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A6BF-34C5-4774-BBF5-9ACA670CC0A4}" type="datetime1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C4C2EF5-6F0D-4D7D-8A56-20E5FC77B333}" type="datetime1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AE1-C7C3-4175-9A11-611B54801DFE}" type="datetime1">
              <a:rPr lang="en-US" smtClean="0"/>
              <a:t>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897D-3174-4802-B5D8-51D0466F01DD}" type="datetime1">
              <a:rPr lang="en-US" smtClean="0"/>
              <a:t>2/9/2013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EF90ECD-BEC7-4FEA-A176-864137690867}" type="datetime1">
              <a:rPr lang="en-US" smtClean="0"/>
              <a:t>2/9/2013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94D9AB-53F9-454C-A2DB-A12472C38D07}" type="datetime1">
              <a:rPr lang="en-US" smtClean="0"/>
              <a:t>2/9/2013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D578-3AAA-40B1-98BC-8ADCF206E484}" type="datetime1">
              <a:rPr lang="en-US" smtClean="0"/>
              <a:t>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9F4D-3469-45FD-9688-373B80F95836}" type="datetime1">
              <a:rPr lang="en-US" smtClean="0"/>
              <a:t>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B644-8BC4-4881-AF67-F49ED3410490}" type="datetime1">
              <a:rPr lang="en-US" smtClean="0"/>
              <a:t>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E81D189-D576-43D8-82FD-1A9C1301944F}" type="datetime1">
              <a:rPr lang="en-US" smtClean="0"/>
              <a:t>2/9/2013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8A9F86-B8CE-4CB0-A9D1-A64AAB86B9B7}" type="datetime1">
              <a:rPr lang="en-US" smtClean="0"/>
              <a:t>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25E1C2-690F-4FF9-86CC-DA758283C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Type CHecking </a:t>
            </a:r>
            <a:br>
              <a:rPr lang="en-US" smtClean="0"/>
            </a:br>
            <a:r>
              <a:rPr lang="en-US" smtClean="0"/>
              <a:t>and CASTING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Lecture 5</a:t>
            </a:r>
            <a:endParaRPr lang="en-US" dirty="0" smtClean="0"/>
          </a:p>
          <a:p>
            <a:r>
              <a:rPr lang="en-US" smtClean="0"/>
              <a:t>CS2110 Spring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E1C2-690F-4FF9-86CC-DA758283C14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2" descr="http://www.flyfishingmaterials.net/wp-content/uploads/2010/11/Fly-Fishing_Cast-the-back-cast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81000"/>
            <a:ext cx="58674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Static versus dynamic typing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 smtClean="0">
                <a:solidFill>
                  <a:srgbClr val="C00000"/>
                </a:solidFill>
              </a:rPr>
              <a:t>[Note: Unrelated to keyword </a:t>
            </a:r>
            <a:r>
              <a:rPr lang="en-US" b="1" dirty="0" smtClean="0">
                <a:solidFill>
                  <a:srgbClr val="C00000"/>
                </a:solidFill>
              </a:rPr>
              <a:t>static</a:t>
            </a:r>
            <a:r>
              <a:rPr lang="en-US" i="1" dirty="0" smtClean="0">
                <a:solidFill>
                  <a:srgbClr val="C00000"/>
                </a:solidFill>
              </a:rPr>
              <a:t>!]</a:t>
            </a:r>
            <a:endParaRPr lang="en-US" dirty="0" smtClean="0"/>
          </a:p>
          <a:p>
            <a:r>
              <a:rPr lang="en-US" dirty="0" smtClean="0"/>
              <a:t>We’re given </a:t>
            </a:r>
            <a:endParaRPr lang="en-US" dirty="0"/>
          </a:p>
          <a:p>
            <a:pPr marL="365760" lvl="1" indent="0">
              <a:buClr>
                <a:srgbClr val="94B6D2"/>
              </a:buClr>
              <a:buNone/>
            </a:pPr>
            <a:r>
              <a:rPr lang="en-US" dirty="0">
                <a:solidFill>
                  <a:srgbClr val="800000"/>
                </a:solidFill>
              </a:rPr>
              <a:t>Toy </a:t>
            </a:r>
            <a:r>
              <a:rPr lang="en-US" dirty="0" err="1">
                <a:solidFill>
                  <a:srgbClr val="800000"/>
                </a:solidFill>
              </a:rPr>
              <a:t>myToy</a:t>
            </a:r>
            <a:r>
              <a:rPr lang="en-US" dirty="0">
                <a:solidFill>
                  <a:srgbClr val="800000"/>
                </a:solidFill>
              </a:rPr>
              <a:t> = new </a:t>
            </a:r>
            <a:r>
              <a:rPr lang="en-US" dirty="0" err="1">
                <a:solidFill>
                  <a:srgbClr val="800000"/>
                </a:solidFill>
              </a:rPr>
              <a:t>MyLittlePony</a:t>
            </a:r>
            <a:r>
              <a:rPr lang="en-US" dirty="0">
                <a:solidFill>
                  <a:srgbClr val="800000"/>
                </a:solidFill>
              </a:rPr>
              <a:t>(“</a:t>
            </a:r>
            <a:r>
              <a:rPr lang="en-US" dirty="0" err="1">
                <a:solidFill>
                  <a:srgbClr val="800000"/>
                </a:solidFill>
              </a:rPr>
              <a:t>SparkleDust</a:t>
            </a:r>
            <a:r>
              <a:rPr lang="en-US" dirty="0">
                <a:solidFill>
                  <a:srgbClr val="800000"/>
                </a:solidFill>
              </a:rPr>
              <a:t>”, </a:t>
            </a:r>
            <a:r>
              <a:rPr lang="en-US" dirty="0" smtClean="0">
                <a:solidFill>
                  <a:srgbClr val="800000"/>
                </a:solidFill>
              </a:rPr>
              <a:t>....);</a:t>
            </a:r>
          </a:p>
          <a:p>
            <a:pPr marL="365760" lvl="1" indent="0">
              <a:buClr>
                <a:srgbClr val="94B6D2"/>
              </a:buClr>
              <a:buNone/>
            </a:pPr>
            <a:endParaRPr lang="en-US" dirty="0">
              <a:solidFill>
                <a:srgbClr val="800000"/>
              </a:solidFill>
            </a:endParaRPr>
          </a:p>
          <a:p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has “static” type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</a:p>
          <a:p>
            <a:r>
              <a:rPr lang="en-US" dirty="0" smtClean="0"/>
              <a:t>... but “dynamic” or “instance”</a:t>
            </a:r>
            <a:br>
              <a:rPr lang="en-US" dirty="0" smtClean="0"/>
            </a:br>
            <a:r>
              <a:rPr lang="en-US" dirty="0" smtClean="0"/>
              <a:t>                     type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endParaRPr lang="en-US" dirty="0">
              <a:solidFill>
                <a:srgbClr val="800000"/>
              </a:solidFill>
            </a:endParaRPr>
          </a:p>
        </p:txBody>
      </p:sp>
      <p:pic>
        <p:nvPicPr>
          <p:cNvPr id="1026" name="Picture 2" descr="http://sweeetstrawberry.webs.com/photos/My-Little-Pony/my-little-pon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312022"/>
            <a:ext cx="10668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20"/>
          <p:cNvGrpSpPr>
            <a:grpSpLocks/>
          </p:cNvGrpSpPr>
          <p:nvPr/>
        </p:nvGrpSpPr>
        <p:grpSpPr bwMode="auto">
          <a:xfrm>
            <a:off x="6400801" y="3886198"/>
            <a:ext cx="2362199" cy="2438402"/>
            <a:chOff x="6781682" y="4419600"/>
            <a:chExt cx="2047330" cy="2438401"/>
          </a:xfrm>
        </p:grpSpPr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1828801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21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320136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Box 18"/>
            <p:cNvSpPr txBox="1">
              <a:spLocks noChangeArrowheads="1"/>
            </p:cNvSpPr>
            <p:nvPr/>
          </p:nvSpPr>
          <p:spPr bwMode="auto">
            <a:xfrm>
              <a:off x="6917202" y="6320135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sp>
          <p:nvSpPr>
            <p:cNvPr id="23" name="TextBox 19"/>
            <p:cNvSpPr txBox="1">
              <a:spLocks noChangeArrowheads="1"/>
            </p:cNvSpPr>
            <p:nvPr/>
          </p:nvSpPr>
          <p:spPr bwMode="auto">
            <a:xfrm>
              <a:off x="7619931" y="5710535"/>
              <a:ext cx="108656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MyToy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24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Box 23"/>
            <p:cNvSpPr txBox="1">
              <a:spLocks noChangeArrowheads="1"/>
            </p:cNvSpPr>
            <p:nvPr/>
          </p:nvSpPr>
          <p:spPr bwMode="auto">
            <a:xfrm>
              <a:off x="7696136" y="50247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04800" y="5562600"/>
            <a:ext cx="3864219" cy="842665"/>
            <a:chOff x="1366735" y="5715000"/>
            <a:chExt cx="3864219" cy="842665"/>
          </a:xfrm>
        </p:grpSpPr>
        <p:sp>
          <p:nvSpPr>
            <p:cNvPr id="27" name="Rectangle 46"/>
            <p:cNvSpPr>
              <a:spLocks noChangeArrowheads="1"/>
            </p:cNvSpPr>
            <p:nvPr/>
          </p:nvSpPr>
          <p:spPr bwMode="auto">
            <a:xfrm>
              <a:off x="1366735" y="5715000"/>
              <a:ext cx="919265" cy="381055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myToy</a:t>
              </a:r>
              <a:endParaRPr lang="en-US" sz="2400" dirty="0"/>
            </a:p>
          </p:txBody>
        </p:sp>
        <p:sp>
          <p:nvSpPr>
            <p:cNvPr id="28" name="Rectangle 47"/>
            <p:cNvSpPr>
              <a:spLocks noChangeArrowheads="1"/>
            </p:cNvSpPr>
            <p:nvPr/>
          </p:nvSpPr>
          <p:spPr bwMode="auto">
            <a:xfrm>
              <a:off x="2322608" y="5715000"/>
              <a:ext cx="2249392" cy="4572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400" dirty="0"/>
                <a:t>MyLittlePony@x1</a:t>
              </a:r>
            </a:p>
          </p:txBody>
        </p:sp>
        <p:sp>
          <p:nvSpPr>
            <p:cNvPr id="29" name="TextBox 48"/>
            <p:cNvSpPr txBox="1">
              <a:spLocks noChangeArrowheads="1"/>
            </p:cNvSpPr>
            <p:nvPr/>
          </p:nvSpPr>
          <p:spPr bwMode="auto">
            <a:xfrm>
              <a:off x="4572000" y="6096000"/>
              <a:ext cx="6589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Toy</a:t>
              </a:r>
              <a:endParaRPr lang="en-US" dirty="0"/>
            </a:p>
          </p:txBody>
        </p:sp>
      </p:grpSp>
      <p:cxnSp>
        <p:nvCxnSpPr>
          <p:cNvPr id="30" name="Straight Connector 29"/>
          <p:cNvCxnSpPr/>
          <p:nvPr/>
        </p:nvCxnSpPr>
        <p:spPr>
          <a:xfrm flipV="1">
            <a:off x="5791200" y="4343400"/>
            <a:ext cx="609600" cy="457200"/>
          </a:xfrm>
          <a:prstGeom prst="line">
            <a:avLst/>
          </a:prstGeom>
          <a:ln w="50800">
            <a:solidFill>
              <a:srgbClr val="800000"/>
            </a:solidFill>
          </a:ln>
          <a:effectLst>
            <a:outerShdw blurRad="38100" dist="3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29" idx="0"/>
          </p:cNvCxnSpPr>
          <p:nvPr/>
        </p:nvCxnSpPr>
        <p:spPr>
          <a:xfrm flipH="1">
            <a:off x="3839542" y="4114800"/>
            <a:ext cx="808658" cy="1828800"/>
          </a:xfrm>
          <a:prstGeom prst="line">
            <a:avLst/>
          </a:prstGeom>
          <a:ln w="50800">
            <a:solidFill>
              <a:srgbClr val="800000"/>
            </a:solidFill>
          </a:ln>
          <a:effectLst>
            <a:outerShdw blurRad="38100" dist="3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53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(“runtime”) types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Dynamic type </a:t>
            </a:r>
            <a:r>
              <a:rPr lang="en-US" dirty="0" smtClean="0"/>
              <a:t>of a variable: type of the object assigned to it —it’s in the name of the object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a reference to an object of class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r>
              <a:rPr lang="en-US" dirty="0" smtClean="0"/>
              <a:t>Thus the dynamic type of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endParaRPr lang="en-US" dirty="0"/>
          </a:p>
          <a:p>
            <a:r>
              <a:rPr lang="en-US" dirty="0" smtClean="0"/>
              <a:t>Variable’s dynamic type may</a:t>
            </a:r>
            <a:br>
              <a:rPr lang="en-US" dirty="0" smtClean="0"/>
            </a:br>
            <a:r>
              <a:rPr lang="en-US" dirty="0" smtClean="0"/>
              <a:t>change at runtime whenever a new</a:t>
            </a:r>
            <a:br>
              <a:rPr lang="en-US" dirty="0" smtClean="0"/>
            </a:br>
            <a:r>
              <a:rPr lang="en-US" dirty="0" smtClean="0"/>
              <a:t>object is assigned to it.</a:t>
            </a:r>
            <a:endParaRPr lang="en-US" dirty="0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400801" y="3886198"/>
            <a:ext cx="2362199" cy="2438402"/>
            <a:chOff x="6781682" y="4419600"/>
            <a:chExt cx="2047330" cy="2438401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1828801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8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320136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Box 18"/>
            <p:cNvSpPr txBox="1">
              <a:spLocks noChangeArrowheads="1"/>
            </p:cNvSpPr>
            <p:nvPr/>
          </p:nvSpPr>
          <p:spPr bwMode="auto">
            <a:xfrm>
              <a:off x="6917202" y="6320135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sp>
          <p:nvSpPr>
            <p:cNvPr id="10" name="TextBox 19"/>
            <p:cNvSpPr txBox="1">
              <a:spLocks noChangeArrowheads="1"/>
            </p:cNvSpPr>
            <p:nvPr/>
          </p:nvSpPr>
          <p:spPr bwMode="auto">
            <a:xfrm>
              <a:off x="7619931" y="5710535"/>
              <a:ext cx="108656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MyToy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11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23"/>
            <p:cNvSpPr txBox="1">
              <a:spLocks noChangeArrowheads="1"/>
            </p:cNvSpPr>
            <p:nvPr/>
          </p:nvSpPr>
          <p:spPr bwMode="auto">
            <a:xfrm>
              <a:off x="7696136" y="50247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04800" y="5562600"/>
            <a:ext cx="3864219" cy="842665"/>
            <a:chOff x="1366735" y="5715000"/>
            <a:chExt cx="3864219" cy="842665"/>
          </a:xfrm>
        </p:grpSpPr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1366735" y="5715000"/>
              <a:ext cx="919265" cy="381055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myToy</a:t>
              </a:r>
              <a:endParaRPr lang="en-US" sz="2400" dirty="0"/>
            </a:p>
          </p:txBody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2322608" y="5715000"/>
              <a:ext cx="2249392" cy="4572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400" dirty="0"/>
                <a:t>MyLittlePony@x1</a:t>
              </a:r>
            </a:p>
          </p:txBody>
        </p:sp>
        <p:sp>
          <p:nvSpPr>
            <p:cNvPr id="16" name="TextBox 48"/>
            <p:cNvSpPr txBox="1">
              <a:spLocks noChangeArrowheads="1"/>
            </p:cNvSpPr>
            <p:nvPr/>
          </p:nvSpPr>
          <p:spPr bwMode="auto">
            <a:xfrm>
              <a:off x="4572000" y="6096000"/>
              <a:ext cx="6589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Toy</a:t>
              </a:r>
              <a:endParaRPr lang="en-US" dirty="0"/>
            </a:p>
          </p:txBody>
        </p:sp>
      </p:grpSp>
      <p:cxnSp>
        <p:nvCxnSpPr>
          <p:cNvPr id="17" name="Straight Connector 16"/>
          <p:cNvCxnSpPr>
            <a:endCxn id="15" idx="0"/>
          </p:cNvCxnSpPr>
          <p:nvPr/>
        </p:nvCxnSpPr>
        <p:spPr>
          <a:xfrm flipH="1">
            <a:off x="2385369" y="2971800"/>
            <a:ext cx="1166489" cy="2590800"/>
          </a:xfrm>
          <a:prstGeom prst="line">
            <a:avLst/>
          </a:prstGeom>
          <a:ln w="50800">
            <a:solidFill>
              <a:srgbClr val="800000"/>
            </a:solidFill>
          </a:ln>
          <a:effectLst>
            <a:outerShdw blurRad="38100" dist="3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108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Static (“compile time”) types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static type of a variable is the type with which it was declared.</a:t>
            </a:r>
            <a:endParaRPr lang="en-US" dirty="0"/>
          </a:p>
          <a:p>
            <a:pPr lvl="1"/>
            <a:r>
              <a:rPr lang="en-US" dirty="0" smtClean="0"/>
              <a:t>In our example,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was declared to be of type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</a:p>
          <a:p>
            <a:pPr lvl="1"/>
            <a:r>
              <a:rPr lang="en-US" dirty="0" smtClean="0"/>
              <a:t>Thus the static type of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400801" y="3886198"/>
            <a:ext cx="2362199" cy="2438402"/>
            <a:chOff x="6781682" y="4419600"/>
            <a:chExt cx="2047330" cy="2438401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1828801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8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320136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Box 18"/>
            <p:cNvSpPr txBox="1">
              <a:spLocks noChangeArrowheads="1"/>
            </p:cNvSpPr>
            <p:nvPr/>
          </p:nvSpPr>
          <p:spPr bwMode="auto">
            <a:xfrm>
              <a:off x="6917202" y="6320135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sp>
          <p:nvSpPr>
            <p:cNvPr id="10" name="TextBox 19"/>
            <p:cNvSpPr txBox="1">
              <a:spLocks noChangeArrowheads="1"/>
            </p:cNvSpPr>
            <p:nvPr/>
          </p:nvSpPr>
          <p:spPr bwMode="auto">
            <a:xfrm>
              <a:off x="7619931" y="5710535"/>
              <a:ext cx="108656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MyToy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11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23"/>
            <p:cNvSpPr txBox="1">
              <a:spLocks noChangeArrowheads="1"/>
            </p:cNvSpPr>
            <p:nvPr/>
          </p:nvSpPr>
          <p:spPr bwMode="auto">
            <a:xfrm>
              <a:off x="7696136" y="50247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04800" y="5562600"/>
            <a:ext cx="3864219" cy="842665"/>
            <a:chOff x="1366735" y="5715000"/>
            <a:chExt cx="3864219" cy="842665"/>
          </a:xfrm>
        </p:grpSpPr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1366735" y="5715000"/>
              <a:ext cx="919265" cy="381055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myToy</a:t>
              </a:r>
              <a:endParaRPr lang="en-US" sz="2400" dirty="0"/>
            </a:p>
          </p:txBody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2322608" y="5715000"/>
              <a:ext cx="2249392" cy="4572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400" dirty="0"/>
                <a:t>MyLittlePony@x1</a:t>
              </a:r>
            </a:p>
          </p:txBody>
        </p:sp>
        <p:sp>
          <p:nvSpPr>
            <p:cNvPr id="16" name="TextBox 48"/>
            <p:cNvSpPr txBox="1">
              <a:spLocks noChangeArrowheads="1"/>
            </p:cNvSpPr>
            <p:nvPr/>
          </p:nvSpPr>
          <p:spPr bwMode="auto">
            <a:xfrm>
              <a:off x="4572000" y="6096000"/>
              <a:ext cx="6589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Toy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 flipH="1">
            <a:off x="3839542" y="2133600"/>
            <a:ext cx="2561258" cy="3810000"/>
          </a:xfrm>
          <a:prstGeom prst="line">
            <a:avLst/>
          </a:prstGeom>
          <a:ln w="50800">
            <a:solidFill>
              <a:srgbClr val="800000"/>
            </a:solidFill>
          </a:ln>
          <a:effectLst>
            <a:outerShdw blurRad="38100" dist="3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385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does Java type check?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 needs to match the operators used in an expression to corresponding type-specific methods</a:t>
            </a:r>
            <a:endParaRPr lang="en-US" dirty="0"/>
          </a:p>
          <a:p>
            <a:r>
              <a:rPr lang="en-US" dirty="0"/>
              <a:t>O</a:t>
            </a:r>
            <a:r>
              <a:rPr lang="en-US" dirty="0" smtClean="0"/>
              <a:t>ccurs in two steps</a:t>
            </a:r>
          </a:p>
          <a:p>
            <a:pPr lvl="1"/>
            <a:r>
              <a:rPr lang="en-US" dirty="0" smtClean="0"/>
              <a:t>First, expression must pass static type-checking analysis.  </a:t>
            </a:r>
          </a:p>
          <a:p>
            <a:pPr lvl="2"/>
            <a:r>
              <a:rPr lang="en-US" dirty="0" smtClean="0"/>
              <a:t>Ideally, this would guarantee type safety, but in practice there are some forms of errors that can’t be sensed until runtime </a:t>
            </a:r>
          </a:p>
          <a:p>
            <a:pPr lvl="2"/>
            <a:r>
              <a:rPr lang="en-US" dirty="0" smtClean="0"/>
              <a:t>Example</a:t>
            </a:r>
            <a:r>
              <a:rPr lang="en-US" dirty="0"/>
              <a:t>:</a:t>
            </a:r>
            <a:r>
              <a:rPr lang="en-US" dirty="0" smtClean="0"/>
              <a:t> casting </a:t>
            </a:r>
            <a:r>
              <a:rPr lang="en-US" dirty="0" smtClean="0">
                <a:solidFill>
                  <a:srgbClr val="800000"/>
                </a:solidFill>
              </a:rPr>
              <a:t>x</a:t>
            </a:r>
            <a:r>
              <a:rPr lang="en-US" dirty="0" smtClean="0"/>
              <a:t> of type </a:t>
            </a:r>
            <a:r>
              <a:rPr lang="en-US" dirty="0">
                <a:solidFill>
                  <a:srgbClr val="800000"/>
                </a:solidFill>
              </a:rPr>
              <a:t>O</a:t>
            </a:r>
            <a:r>
              <a:rPr lang="en-US" dirty="0" smtClean="0">
                <a:solidFill>
                  <a:srgbClr val="800000"/>
                </a:solidFill>
              </a:rPr>
              <a:t>bject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r>
              <a:rPr lang="en-US" dirty="0" smtClean="0"/>
              <a:t>, is not legal if the dynamic type of the object is </a:t>
            </a:r>
            <a:r>
              <a:rPr lang="en-US" dirty="0" smtClean="0">
                <a:solidFill>
                  <a:srgbClr val="800000"/>
                </a:solidFill>
              </a:rPr>
              <a:t>String</a:t>
            </a:r>
          </a:p>
          <a:p>
            <a:pPr lvl="1"/>
            <a:r>
              <a:rPr lang="en-US" dirty="0" smtClean="0"/>
              <a:t>At runtime, the dynamic type determines the actual methods used to perform the requested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9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dynamic checks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Consider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Object x = </a:t>
            </a:r>
            <a:r>
              <a:rPr lang="en-US" dirty="0" smtClean="0"/>
              <a:t>something</a:t>
            </a:r>
            <a:r>
              <a:rPr lang="en-US" dirty="0" smtClean="0">
                <a:solidFill>
                  <a:srgbClr val="800000"/>
                </a:solidFill>
              </a:rPr>
              <a:t>;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((Toy)x).</a:t>
            </a:r>
            <a:r>
              <a:rPr lang="en-US" dirty="0" err="1" smtClean="0">
                <a:solidFill>
                  <a:srgbClr val="800000"/>
                </a:solidFill>
              </a:rPr>
              <a:t>PushTheButton</a:t>
            </a:r>
            <a:r>
              <a:rPr lang="en-US" dirty="0" smtClean="0">
                <a:solidFill>
                  <a:srgbClr val="800000"/>
                </a:solidFill>
              </a:rPr>
              <a:t>(</a:t>
            </a:r>
            <a:r>
              <a:rPr lang="en-US" dirty="0" err="1" smtClean="0">
                <a:solidFill>
                  <a:srgbClr val="800000"/>
                </a:solidFill>
              </a:rPr>
              <a:t>HowHard.Medium</a:t>
            </a:r>
            <a:r>
              <a:rPr lang="en-US" dirty="0" smtClean="0">
                <a:solidFill>
                  <a:srgbClr val="800000"/>
                </a:solidFill>
              </a:rPr>
              <a:t>);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sz="2600" dirty="0" smtClean="0"/>
              <a:t>... this code is legal if </a:t>
            </a:r>
            <a:r>
              <a:rPr lang="en-US" sz="2600" dirty="0" smtClean="0">
                <a:solidFill>
                  <a:srgbClr val="800000"/>
                </a:solidFill>
              </a:rPr>
              <a:t>x</a:t>
            </a:r>
            <a:r>
              <a:rPr lang="en-US" sz="2600" dirty="0" smtClean="0"/>
              <a:t> is an object that either is a </a:t>
            </a:r>
            <a:r>
              <a:rPr lang="en-US" sz="2600" dirty="0" smtClean="0">
                <a:solidFill>
                  <a:srgbClr val="800000"/>
                </a:solidFill>
              </a:rPr>
              <a:t>Toy</a:t>
            </a:r>
            <a:r>
              <a:rPr lang="en-US" sz="2600" dirty="0" smtClean="0"/>
              <a:t> or subclasses class </a:t>
            </a:r>
            <a:r>
              <a:rPr lang="en-US" sz="2600" dirty="0" smtClean="0">
                <a:solidFill>
                  <a:srgbClr val="800000"/>
                </a:solidFill>
              </a:rPr>
              <a:t>Toy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... but is illegal for an object of type </a:t>
            </a:r>
            <a:r>
              <a:rPr lang="en-US" sz="2600" dirty="0" smtClean="0">
                <a:solidFill>
                  <a:srgbClr val="800000"/>
                </a:solidFill>
              </a:rPr>
              <a:t>Lodging</a:t>
            </a:r>
          </a:p>
          <a:p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727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Casting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can treat an object as if it was anything in the type hierarchy above or below it.</a:t>
            </a:r>
          </a:p>
          <a:p>
            <a:r>
              <a:rPr lang="en-US" dirty="0" smtClean="0"/>
              <a:t>This include interface types: If an object implements an interface, you can treat it as having the type of that interface</a:t>
            </a:r>
          </a:p>
          <a:p>
            <a:pPr lvl="1"/>
            <a:r>
              <a:rPr lang="en-US" dirty="0" smtClean="0"/>
              <a:t>If Java senses a possible ambiguity it will force you to explicitly cast; otherwise it won’t complain</a:t>
            </a:r>
          </a:p>
          <a:p>
            <a:pPr lvl="1"/>
            <a:r>
              <a:rPr lang="en-US" dirty="0" smtClean="0"/>
              <a:t>But static type checking is surprisingly hard and there are cases that “should” be checkable that aren’t handled correctly just the same.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524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instanceof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>
                <a:solidFill>
                  <a:srgbClr val="800000"/>
                </a:solidFill>
              </a:rPr>
              <a:t>ob</a:t>
            </a:r>
            <a:r>
              <a:rPr lang="en-US" dirty="0" smtClean="0">
                <a:solidFill>
                  <a:srgbClr val="800000"/>
                </a:solidFill>
              </a:rPr>
              <a:t>  </a:t>
            </a:r>
            <a:r>
              <a:rPr lang="en-US" b="1" dirty="0" err="1" smtClean="0">
                <a:solidFill>
                  <a:srgbClr val="800000"/>
                </a:solidFill>
              </a:rPr>
              <a:t>instanceof</a:t>
            </a:r>
            <a:r>
              <a:rPr lang="en-US" dirty="0" smtClean="0">
                <a:solidFill>
                  <a:srgbClr val="800000"/>
                </a:solidFill>
              </a:rPr>
              <a:t>  C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b="1" dirty="0" smtClean="0">
                <a:solidFill>
                  <a:srgbClr val="800000"/>
                </a:solidFill>
              </a:rPr>
              <a:t>true</a:t>
            </a:r>
            <a:r>
              <a:rPr lang="en-US" dirty="0" smtClean="0"/>
              <a:t>  if </a:t>
            </a:r>
            <a:r>
              <a:rPr lang="en-US" dirty="0" err="1" smtClean="0">
                <a:solidFill>
                  <a:srgbClr val="800000"/>
                </a:solidFill>
              </a:rPr>
              <a:t>ob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not null and object </a:t>
            </a:r>
            <a:r>
              <a:rPr lang="en-US" dirty="0" err="1" smtClean="0">
                <a:solidFill>
                  <a:srgbClr val="800000"/>
                </a:solidFill>
              </a:rPr>
              <a:t>ob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can be cast to</a:t>
            </a:r>
            <a:br>
              <a:rPr lang="en-US" dirty="0" smtClean="0"/>
            </a:br>
            <a:r>
              <a:rPr lang="en-US" dirty="0" smtClean="0"/>
              <a:t>       class (or interface) </a:t>
            </a:r>
            <a:r>
              <a:rPr lang="en-US" dirty="0" smtClean="0">
                <a:solidFill>
                  <a:srgbClr val="800000"/>
                </a:solidFill>
              </a:rPr>
              <a:t>C</a:t>
            </a:r>
            <a:r>
              <a:rPr lang="en-US" dirty="0" smtClean="0"/>
              <a:t>; </a:t>
            </a:r>
            <a:r>
              <a:rPr lang="en-US" b="1" dirty="0" smtClean="0">
                <a:solidFill>
                  <a:srgbClr val="800000"/>
                </a:solidFill>
              </a:rPr>
              <a:t>false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otherwise</a:t>
            </a:r>
          </a:p>
          <a:p>
            <a:pPr marL="365760" lvl="1" indent="0">
              <a:buNone/>
            </a:pPr>
            <a:r>
              <a:rPr lang="en-US" dirty="0" smtClean="0"/>
              <a:t>Needed if </a:t>
            </a:r>
            <a:r>
              <a:rPr lang="en-US" dirty="0" err="1" smtClean="0">
                <a:solidFill>
                  <a:srgbClr val="800000"/>
                </a:solidFill>
              </a:rPr>
              <a:t>ob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to be cast to </a:t>
            </a:r>
            <a:r>
              <a:rPr lang="en-US" dirty="0" smtClean="0">
                <a:solidFill>
                  <a:srgbClr val="800000"/>
                </a:solidFill>
              </a:rPr>
              <a:t>C</a:t>
            </a:r>
            <a:r>
              <a:rPr lang="en-US" dirty="0" smtClean="0"/>
              <a:t> in order</a:t>
            </a:r>
            <a:br>
              <a:rPr lang="en-US" dirty="0" smtClean="0"/>
            </a:br>
            <a:r>
              <a:rPr lang="en-US" dirty="0" smtClean="0"/>
              <a:t>to use fields or methods declared in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 smtClean="0">
                <a:solidFill>
                  <a:srgbClr val="800000"/>
                </a:solidFill>
              </a:rPr>
              <a:t>C</a:t>
            </a:r>
            <a:r>
              <a:rPr lang="en-US" dirty="0" smtClean="0"/>
              <a:t> that are not overridden.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400801" y="3886198"/>
            <a:ext cx="2362199" cy="2438402"/>
            <a:chOff x="6781682" y="4419600"/>
            <a:chExt cx="2047330" cy="2438401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1828801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8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320136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Box 18"/>
            <p:cNvSpPr txBox="1">
              <a:spLocks noChangeArrowheads="1"/>
            </p:cNvSpPr>
            <p:nvPr/>
          </p:nvSpPr>
          <p:spPr bwMode="auto">
            <a:xfrm>
              <a:off x="6917202" y="6320135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sp>
          <p:nvSpPr>
            <p:cNvPr id="10" name="TextBox 19"/>
            <p:cNvSpPr txBox="1">
              <a:spLocks noChangeArrowheads="1"/>
            </p:cNvSpPr>
            <p:nvPr/>
          </p:nvSpPr>
          <p:spPr bwMode="auto">
            <a:xfrm>
              <a:off x="7619931" y="5710535"/>
              <a:ext cx="89934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FF42F4"/>
                  </a:solidFill>
                </a:rPr>
                <a:t> </a:t>
              </a:r>
              <a:r>
                <a:rPr lang="en-US" smtClean="0">
                  <a:solidFill>
                    <a:srgbClr val="FF42F4"/>
                  </a:solidFill>
                </a:rPr>
                <a:t>    Toy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11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23"/>
            <p:cNvSpPr txBox="1">
              <a:spLocks noChangeArrowheads="1"/>
            </p:cNvSpPr>
            <p:nvPr/>
          </p:nvSpPr>
          <p:spPr bwMode="auto">
            <a:xfrm>
              <a:off x="7696136" y="50247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62000" y="5334000"/>
            <a:ext cx="5181600" cy="830997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object can be cast to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800000"/>
                </a:solidFill>
              </a:rPr>
              <a:t>MyToy</a:t>
            </a:r>
            <a:r>
              <a:rPr lang="en-US" sz="2400" dirty="0" smtClean="0"/>
              <a:t>, and </a:t>
            </a:r>
            <a:r>
              <a:rPr lang="en-US" sz="2400" dirty="0" err="1" smtClean="0">
                <a:solidFill>
                  <a:srgbClr val="800000"/>
                </a:solidFill>
              </a:rPr>
              <a:t>MyLittlePony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and nothing else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3402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Lodgings and Hotels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we have a list of </a:t>
            </a:r>
            <a:r>
              <a:rPr lang="en-US" dirty="0" smtClean="0">
                <a:solidFill>
                  <a:srgbClr val="800000"/>
                </a:solidFill>
              </a:rPr>
              <a:t>Lodgings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It will be a “generic” type, a topic we’ll explore soon</a:t>
            </a:r>
          </a:p>
          <a:p>
            <a:pPr lvl="1"/>
            <a:r>
              <a:rPr lang="en-US" dirty="0" smtClean="0"/>
              <a:t>The simplest example is a list: </a:t>
            </a:r>
            <a:r>
              <a:rPr lang="en-US" dirty="0" smtClean="0">
                <a:solidFill>
                  <a:srgbClr val="800000"/>
                </a:solidFill>
              </a:rPr>
              <a:t>List&lt;T&gt;</a:t>
            </a:r>
            <a:r>
              <a:rPr lang="en-US" dirty="0" smtClean="0"/>
              <a:t>, as in</a:t>
            </a:r>
          </a:p>
          <a:p>
            <a:pPr lvl="1"/>
            <a:endParaRPr lang="en-US" dirty="0"/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List&lt;</a:t>
            </a:r>
            <a:r>
              <a:rPr lang="en-US" dirty="0" err="1" smtClean="0">
                <a:solidFill>
                  <a:srgbClr val="800000"/>
                </a:solidFill>
              </a:rPr>
              <a:t>RouteNode</a:t>
            </a:r>
            <a:r>
              <a:rPr lang="en-US" dirty="0" smtClean="0">
                <a:solidFill>
                  <a:srgbClr val="800000"/>
                </a:solidFill>
              </a:rPr>
              <a:t>&gt; route = </a:t>
            </a:r>
            <a:r>
              <a:rPr lang="en-US" dirty="0" err="1" smtClean="0">
                <a:solidFill>
                  <a:srgbClr val="800000"/>
                </a:solidFill>
              </a:rPr>
              <a:t>findRoute</a:t>
            </a:r>
            <a:r>
              <a:rPr lang="en-US" dirty="0" smtClean="0">
                <a:solidFill>
                  <a:srgbClr val="800000"/>
                </a:solidFill>
              </a:rPr>
              <a:t>(“Ithaca”, “Miami”);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List&lt;Lodging&gt; </a:t>
            </a:r>
            <a:r>
              <a:rPr lang="en-US" dirty="0" err="1" smtClean="0">
                <a:solidFill>
                  <a:srgbClr val="800000"/>
                </a:solidFill>
              </a:rPr>
              <a:t>lodgingOptions</a:t>
            </a:r>
            <a:r>
              <a:rPr lang="en-US" dirty="0" smtClean="0">
                <a:solidFill>
                  <a:srgbClr val="800000"/>
                </a:solidFill>
              </a:rPr>
              <a:t>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List&lt;Lodging&gt;();</a:t>
            </a:r>
          </a:p>
          <a:p>
            <a:pPr marL="365760" lvl="1" indent="0">
              <a:buNone/>
            </a:pPr>
            <a:r>
              <a:rPr lang="en-US" b="1" dirty="0" smtClean="0">
                <a:solidFill>
                  <a:srgbClr val="800000"/>
                </a:solidFill>
              </a:rPr>
              <a:t>for</a:t>
            </a:r>
            <a:r>
              <a:rPr lang="en-US" dirty="0" smtClean="0">
                <a:solidFill>
                  <a:srgbClr val="800000"/>
                </a:solidFill>
              </a:rPr>
              <a:t> (</a:t>
            </a:r>
            <a:r>
              <a:rPr lang="en-US" dirty="0" err="1" smtClean="0">
                <a:solidFill>
                  <a:srgbClr val="800000"/>
                </a:solidFill>
              </a:rPr>
              <a:t>RouteNode</a:t>
            </a:r>
            <a:r>
              <a:rPr lang="en-US" dirty="0" smtClean="0">
                <a:solidFill>
                  <a:srgbClr val="800000"/>
                </a:solidFill>
              </a:rPr>
              <a:t> r: route)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800000"/>
                </a:solidFill>
              </a:rPr>
              <a:t>   </a:t>
            </a:r>
            <a:r>
              <a:rPr lang="en-US" b="1" dirty="0" smtClean="0">
                <a:solidFill>
                  <a:srgbClr val="800000"/>
                </a:solidFill>
              </a:rPr>
              <a:t>if</a:t>
            </a:r>
            <a:r>
              <a:rPr lang="en-US" dirty="0" smtClean="0">
                <a:solidFill>
                  <a:srgbClr val="800000"/>
                </a:solidFill>
              </a:rPr>
              <a:t> (r </a:t>
            </a:r>
            <a:r>
              <a:rPr lang="en-US" b="1" dirty="0" err="1" smtClean="0">
                <a:solidFill>
                  <a:srgbClr val="800000"/>
                </a:solidFill>
              </a:rPr>
              <a:t>instanceof</a:t>
            </a:r>
            <a:r>
              <a:rPr lang="en-US" dirty="0" smtClean="0">
                <a:solidFill>
                  <a:srgbClr val="800000"/>
                </a:solidFill>
              </a:rPr>
              <a:t> Lodging)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>
                <a:solidFill>
                  <a:srgbClr val="800000"/>
                </a:solidFill>
              </a:rPr>
              <a:t>lodgingOptions.add</a:t>
            </a:r>
            <a:r>
              <a:rPr lang="en-US" dirty="0" smtClean="0">
                <a:solidFill>
                  <a:srgbClr val="800000"/>
                </a:solidFill>
              </a:rPr>
              <a:t>( (Lodging)r );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16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we end up with a list containing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Hotels and motels</a:t>
            </a:r>
          </a:p>
          <a:p>
            <a:r>
              <a:rPr lang="en-US" dirty="0" smtClean="0"/>
              <a:t>Campgrounds</a:t>
            </a:r>
          </a:p>
          <a:p>
            <a:r>
              <a:rPr lang="en-US" dirty="0" smtClean="0"/>
              <a:t>Youth hostels</a:t>
            </a:r>
          </a:p>
          <a:p>
            <a:r>
              <a:rPr lang="en-US" dirty="0" smtClean="0"/>
              <a:t>... anything that extends class </a:t>
            </a:r>
            <a:r>
              <a:rPr lang="en-US" dirty="0" smtClean="0">
                <a:solidFill>
                  <a:srgbClr val="800000"/>
                </a:solidFill>
              </a:rPr>
              <a:t>Lodging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could also do this for interface types, even though an interface is totally abstract (the methods lack implementations)</a:t>
            </a:r>
          </a:p>
        </p:txBody>
      </p:sp>
    </p:spTree>
    <p:extLst>
      <p:ext uri="{BB962C8B-B14F-4D97-AF65-F5344CB8AC3E}">
        <p14:creationId xmlns:p14="http://schemas.microsoft.com/office/powerpoint/2010/main" val="894065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invocations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When we call a </a:t>
            </a:r>
            <a:r>
              <a:rPr lang="en-US" sz="2600" smtClean="0"/>
              <a:t>method in an </a:t>
            </a:r>
            <a:r>
              <a:rPr lang="en-US" sz="2600" dirty="0" smtClean="0"/>
              <a:t>object, we always get the implementation defined by the dynamic type of the object, i.e. the overriding method,  even if we are treating the object as an instance of another type!</a:t>
            </a:r>
          </a:p>
          <a:p>
            <a:pPr>
              <a:spcBef>
                <a:spcPts val="1900"/>
              </a:spcBef>
            </a:pPr>
            <a:r>
              <a:rPr lang="en-US" sz="2600" dirty="0">
                <a:solidFill>
                  <a:srgbClr val="800000"/>
                </a:solidFill>
              </a:rPr>
              <a:t>S</a:t>
            </a:r>
            <a:r>
              <a:rPr lang="en-US" sz="2600" dirty="0" smtClean="0">
                <a:solidFill>
                  <a:srgbClr val="800000"/>
                </a:solidFill>
              </a:rPr>
              <a:t>trange case</a:t>
            </a:r>
            <a:r>
              <a:rPr lang="en-US" sz="2600" dirty="0" smtClean="0"/>
              <a:t>: the expression is type-checked using static types, but executed using dynamic types!</a:t>
            </a:r>
            <a:endParaRPr lang="en-US" sz="2600" dirty="0"/>
          </a:p>
          <a:p>
            <a:pPr>
              <a:spcBef>
                <a:spcPts val="1900"/>
              </a:spcBef>
            </a:pPr>
            <a:r>
              <a:rPr lang="en-US" sz="2600" dirty="0" smtClean="0"/>
              <a:t>To see this, consider:</a:t>
            </a: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myToy.pushTheButton</a:t>
            </a:r>
            <a:r>
              <a:rPr lang="en-US" dirty="0" smtClean="0">
                <a:solidFill>
                  <a:srgbClr val="800000"/>
                </a:solidFill>
              </a:rPr>
              <a:t>(</a:t>
            </a:r>
            <a:r>
              <a:rPr lang="en-US" dirty="0" err="1" smtClean="0">
                <a:solidFill>
                  <a:srgbClr val="800000"/>
                </a:solidFill>
              </a:rPr>
              <a:t>HowHard.Lightly</a:t>
            </a:r>
            <a:r>
              <a:rPr lang="en-US" dirty="0" smtClean="0">
                <a:solidFill>
                  <a:srgbClr val="800000"/>
                </a:solidFill>
              </a:rPr>
              <a:t>);</a:t>
            </a:r>
          </a:p>
          <a:p>
            <a:pPr marL="365760" lvl="1" indent="0">
              <a:buNone/>
            </a:pPr>
            <a:r>
              <a:rPr lang="en-US" dirty="0" smtClean="0"/>
              <a:t>... </a:t>
            </a:r>
            <a:r>
              <a:rPr lang="en-US" dirty="0"/>
              <a:t>W</a:t>
            </a:r>
            <a:r>
              <a:rPr lang="en-US" dirty="0" smtClean="0"/>
              <a:t>ill compile only if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r>
              <a:rPr lang="en-US" dirty="0" smtClean="0"/>
              <a:t> has method </a:t>
            </a:r>
            <a:r>
              <a:rPr lang="en-US" dirty="0" err="1">
                <a:solidFill>
                  <a:srgbClr val="800000"/>
                </a:solidFill>
              </a:rPr>
              <a:t>p</a:t>
            </a:r>
            <a:r>
              <a:rPr lang="en-US" dirty="0" err="1" smtClean="0">
                <a:solidFill>
                  <a:srgbClr val="800000"/>
                </a:solidFill>
              </a:rPr>
              <a:t>ushTheButton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50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 Checking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Java compiler checks to see if your code is legal</a:t>
            </a:r>
          </a:p>
          <a:p>
            <a:endParaRPr lang="en-US" dirty="0"/>
          </a:p>
          <a:p>
            <a:r>
              <a:rPr lang="en-US" dirty="0" smtClean="0"/>
              <a:t>Today: </a:t>
            </a:r>
            <a:r>
              <a:rPr lang="en-US" dirty="0"/>
              <a:t>E</a:t>
            </a:r>
            <a:r>
              <a:rPr lang="en-US" dirty="0" smtClean="0"/>
              <a:t>xplore how this works</a:t>
            </a:r>
          </a:p>
          <a:p>
            <a:pPr lvl="1"/>
            <a:r>
              <a:rPr lang="en-US" dirty="0" smtClean="0"/>
              <a:t>What is Java doing?  Why</a:t>
            </a:r>
          </a:p>
          <a:p>
            <a:pPr lvl="1"/>
            <a:r>
              <a:rPr lang="en-US" dirty="0" smtClean="0"/>
              <a:t>What will Java do if it sees a problem?</a:t>
            </a:r>
          </a:p>
          <a:p>
            <a:pPr lvl="1"/>
            <a:r>
              <a:rPr lang="en-US" dirty="0" smtClean="0"/>
              <a:t>How can we help Java understand what we intended so that it can convert between object types?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858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but now suppose that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if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was created using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Toy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r>
              <a:rPr lang="en-US" dirty="0" smtClean="0">
                <a:solidFill>
                  <a:srgbClr val="800000"/>
                </a:solidFill>
              </a:rPr>
              <a:t>(“</a:t>
            </a:r>
            <a:r>
              <a:rPr lang="en-US" dirty="0" err="1" smtClean="0">
                <a:solidFill>
                  <a:srgbClr val="800000"/>
                </a:solidFill>
              </a:rPr>
              <a:t>FeatherFluff</a:t>
            </a:r>
            <a:r>
              <a:rPr lang="en-US" dirty="0" smtClean="0">
                <a:solidFill>
                  <a:srgbClr val="800000"/>
                </a:solidFill>
              </a:rPr>
              <a:t>”, ...);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800000"/>
                </a:solidFill>
              </a:rPr>
              <a:t>S</a:t>
            </a:r>
            <a:r>
              <a:rPr lang="en-US" dirty="0" smtClean="0"/>
              <a:t>uppose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overrides method </a:t>
            </a:r>
            <a:r>
              <a:rPr lang="en-US" dirty="0" err="1" smtClean="0">
                <a:solidFill>
                  <a:srgbClr val="800000"/>
                </a:solidFill>
              </a:rPr>
              <a:t>pushTheButton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 smtClean="0"/>
              <a:t>... then </a:t>
            </a:r>
            <a:r>
              <a:rPr lang="en-US" dirty="0" err="1" smtClean="0">
                <a:solidFill>
                  <a:srgbClr val="800000"/>
                </a:solidFill>
              </a:rPr>
              <a:t>myToy.PushTheButton</a:t>
            </a:r>
            <a:r>
              <a:rPr lang="en-US" dirty="0" smtClean="0">
                <a:solidFill>
                  <a:srgbClr val="800000"/>
                </a:solidFill>
              </a:rPr>
              <a:t>(Lightly)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/>
              <a:t>calls the method in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i="1" dirty="0" smtClean="0"/>
              <a:t>not </a:t>
            </a:r>
            <a:r>
              <a:rPr lang="en-US" dirty="0" smtClean="0"/>
              <a:t>the one defined in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r>
              <a:rPr lang="en-US" dirty="0" smtClean="0"/>
              <a:t>!</a:t>
            </a:r>
            <a:endParaRPr lang="en-US" dirty="0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400797" y="3352800"/>
            <a:ext cx="2590802" cy="3048000"/>
            <a:chOff x="6781682" y="4419600"/>
            <a:chExt cx="2245462" cy="3047999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2438399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8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701135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Box 18"/>
            <p:cNvSpPr txBox="1">
              <a:spLocks noChangeArrowheads="1"/>
            </p:cNvSpPr>
            <p:nvPr/>
          </p:nvSpPr>
          <p:spPr bwMode="auto">
            <a:xfrm>
              <a:off x="7115334" y="6624934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11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23"/>
            <p:cNvSpPr txBox="1">
              <a:spLocks noChangeArrowheads="1"/>
            </p:cNvSpPr>
            <p:nvPr/>
          </p:nvSpPr>
          <p:spPr bwMode="auto">
            <a:xfrm>
              <a:off x="7823613" y="51009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45981" y="5710535"/>
            <a:ext cx="3864219" cy="842665"/>
            <a:chOff x="1366735" y="5715000"/>
            <a:chExt cx="3864219" cy="842665"/>
          </a:xfrm>
        </p:grpSpPr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1366735" y="5715000"/>
              <a:ext cx="919265" cy="381055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myToy</a:t>
              </a:r>
              <a:endParaRPr lang="en-US" sz="2400" dirty="0"/>
            </a:p>
          </p:txBody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2322608" y="5715000"/>
              <a:ext cx="2249392" cy="4572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400" dirty="0"/>
                <a:t>MyLittlePony@x1</a:t>
              </a:r>
            </a:p>
          </p:txBody>
        </p:sp>
        <p:sp>
          <p:nvSpPr>
            <p:cNvPr id="16" name="TextBox 48"/>
            <p:cNvSpPr txBox="1">
              <a:spLocks noChangeArrowheads="1"/>
            </p:cNvSpPr>
            <p:nvPr/>
          </p:nvSpPr>
          <p:spPr bwMode="auto">
            <a:xfrm>
              <a:off x="4572000" y="6096000"/>
              <a:ext cx="6589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Toy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553200" y="5867400"/>
            <a:ext cx="201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pushTheButton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629400" y="5029200"/>
            <a:ext cx="201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pushTheButton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19" name="Straight Connector 18"/>
          <p:cNvCxnSpPr>
            <a:endCxn id="17" idx="1"/>
          </p:cNvCxnSpPr>
          <p:nvPr/>
        </p:nvCxnSpPr>
        <p:spPr>
          <a:xfrm>
            <a:off x="5334000" y="4419600"/>
            <a:ext cx="1219200" cy="1678633"/>
          </a:xfrm>
          <a:prstGeom prst="line">
            <a:avLst/>
          </a:prstGeom>
          <a:ln w="50800">
            <a:solidFill>
              <a:srgbClr val="800000"/>
            </a:solidFill>
          </a:ln>
          <a:effectLst>
            <a:outerShdw blurRad="38100" dist="3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543800" y="4648200"/>
            <a:ext cx="1037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42F4"/>
                </a:solidFill>
              </a:rPr>
              <a:t> </a:t>
            </a:r>
            <a:r>
              <a:rPr lang="en-US" smtClean="0">
                <a:solidFill>
                  <a:srgbClr val="FF42F4"/>
                </a:solidFill>
              </a:rPr>
              <a:t>    Toy</a:t>
            </a:r>
            <a:endParaRPr lang="en-US" dirty="0">
              <a:solidFill>
                <a:srgbClr val="FF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93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Operators are really methods too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Java, operators (things like +, -, *, /, %, ....) are actually a shorthand for invoking methods</a:t>
            </a:r>
          </a:p>
          <a:p>
            <a:pPr lvl="1"/>
            <a:r>
              <a:rPr lang="en-US" dirty="0" smtClean="0"/>
              <a:t>Oddly, however, they don’t let you overload them</a:t>
            </a:r>
          </a:p>
          <a:p>
            <a:pPr lvl="1"/>
            <a:r>
              <a:rPr lang="en-US" dirty="0" smtClean="0"/>
              <a:t>C#, which grew out of Java, does allow this</a:t>
            </a:r>
          </a:p>
          <a:p>
            <a:r>
              <a:rPr lang="en-US" dirty="0" smtClean="0"/>
              <a:t>Operator overloading can be convenient, and many people complain that this is a mistake in Java</a:t>
            </a:r>
          </a:p>
          <a:p>
            <a:pPr lvl="1"/>
            <a:r>
              <a:rPr lang="en-US" dirty="0" smtClean="0"/>
              <a:t>For example,  in C# you can define a method to compare two </a:t>
            </a:r>
            <a:r>
              <a:rPr lang="en-US" dirty="0" smtClean="0">
                <a:solidFill>
                  <a:srgbClr val="800000"/>
                </a:solidFill>
              </a:rPr>
              <a:t>Toys</a:t>
            </a:r>
            <a:r>
              <a:rPr lang="en-US" dirty="0" smtClean="0"/>
              <a:t>.  Perhaps </a:t>
            </a:r>
            <a:r>
              <a:rPr lang="en-US" dirty="0" smtClean="0">
                <a:solidFill>
                  <a:srgbClr val="800000"/>
                </a:solidFill>
              </a:rPr>
              <a:t>t1 &lt; t2 </a:t>
            </a:r>
            <a:r>
              <a:rPr lang="en-US" dirty="0" smtClean="0"/>
              <a:t>if the store makes less money on </a:t>
            </a:r>
            <a:r>
              <a:rPr lang="en-US" dirty="0" smtClean="0">
                <a:solidFill>
                  <a:srgbClr val="800000"/>
                </a:solidFill>
              </a:rPr>
              <a:t>t1</a:t>
            </a:r>
            <a:r>
              <a:rPr lang="en-US" dirty="0" smtClean="0"/>
              <a:t> than on </a:t>
            </a:r>
            <a:r>
              <a:rPr lang="en-US" dirty="0" smtClean="0">
                <a:solidFill>
                  <a:srgbClr val="800000"/>
                </a:solidFill>
              </a:rPr>
              <a:t>t2</a:t>
            </a:r>
            <a:r>
              <a:rPr lang="en-US" dirty="0" smtClean="0"/>
              <a:t> or the store is trying to clear </a:t>
            </a:r>
            <a:r>
              <a:rPr lang="en-US" dirty="0" smtClean="0">
                <a:solidFill>
                  <a:srgbClr val="800000"/>
                </a:solidFill>
              </a:rPr>
              <a:t>t2</a:t>
            </a:r>
            <a:r>
              <a:rPr lang="en-US" dirty="0" smtClean="0"/>
              <a:t>’s from inventory.</a:t>
            </a:r>
          </a:p>
          <a:p>
            <a:pPr lvl="1"/>
            <a:r>
              <a:rPr lang="en-US" dirty="0" smtClean="0"/>
              <a:t>There is no obvious reason Java doesn’t allow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54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even so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Everything we’ve said about methods also applies to operators</a:t>
            </a:r>
            <a:endParaRPr lang="en-US" dirty="0"/>
          </a:p>
          <a:p>
            <a:r>
              <a:rPr lang="en-US" dirty="0" smtClean="0"/>
              <a:t>For example, when you add an integer to a string: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String s = “Sparkle ate “ + </a:t>
            </a:r>
            <a:r>
              <a:rPr lang="en-US" dirty="0" err="1" smtClean="0">
                <a:solidFill>
                  <a:srgbClr val="800000"/>
                </a:solidFill>
              </a:rPr>
              <a:t>howmany</a:t>
            </a:r>
            <a:r>
              <a:rPr lang="en-US" dirty="0" smtClean="0">
                <a:solidFill>
                  <a:srgbClr val="800000"/>
                </a:solidFill>
              </a:rPr>
              <a:t> “ candies”;</a:t>
            </a:r>
            <a:endParaRPr lang="en-US" dirty="0">
              <a:solidFill>
                <a:srgbClr val="800000"/>
              </a:solidFill>
            </a:endParaRPr>
          </a:p>
          <a:p>
            <a:r>
              <a:rPr lang="en-US" dirty="0" smtClean="0"/>
              <a:t>Java starts by </a:t>
            </a:r>
            <a:r>
              <a:rPr lang="en-US" smtClean="0"/>
              <a:t>seeing </a:t>
            </a:r>
            <a:r>
              <a:rPr lang="en-US" smtClean="0">
                <a:solidFill>
                  <a:srgbClr val="800000"/>
                </a:solidFill>
              </a:rPr>
              <a:t>String = String </a:t>
            </a:r>
            <a:r>
              <a:rPr lang="en-US" dirty="0" smtClean="0">
                <a:solidFill>
                  <a:srgbClr val="800000"/>
                </a:solidFill>
              </a:rPr>
              <a:t>+ </a:t>
            </a:r>
            <a:r>
              <a:rPr lang="en-US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smtClean="0">
                <a:solidFill>
                  <a:srgbClr val="800000"/>
                </a:solidFill>
              </a:rPr>
              <a:t>+ String</a:t>
            </a:r>
            <a:endParaRPr lang="en-US" dirty="0" smtClean="0">
              <a:solidFill>
                <a:srgbClr val="800000"/>
              </a:solidFill>
            </a:endParaRPr>
          </a:p>
          <a:p>
            <a:r>
              <a:rPr lang="en-US" dirty="0" smtClean="0"/>
              <a:t>Java </a:t>
            </a:r>
            <a:r>
              <a:rPr lang="en-US" dirty="0" err="1" smtClean="0"/>
              <a:t>autoboxes</a:t>
            </a:r>
            <a:r>
              <a:rPr lang="en-US" dirty="0" smtClean="0"/>
              <a:t> the </a:t>
            </a:r>
            <a:r>
              <a:rPr lang="en-US" dirty="0" err="1" smtClean="0">
                <a:solidFill>
                  <a:srgbClr val="800000"/>
                </a:solidFill>
              </a:rPr>
              <a:t>int</a:t>
            </a:r>
            <a:r>
              <a:rPr lang="en-US" dirty="0"/>
              <a:t>: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howmany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is replaced by</a:t>
            </a:r>
            <a:br>
              <a:rPr lang="en-US" dirty="0" smtClean="0"/>
            </a:br>
            <a:r>
              <a:rPr lang="en-US" dirty="0" smtClean="0">
                <a:solidFill>
                  <a:srgbClr val="800000"/>
                </a:solidFill>
              </a:rPr>
              <a:t>new Integer(</a:t>
            </a:r>
            <a:r>
              <a:rPr lang="en-US" dirty="0" err="1" smtClean="0">
                <a:solidFill>
                  <a:srgbClr val="800000"/>
                </a:solidFill>
              </a:rPr>
              <a:t>howmany</a:t>
            </a:r>
            <a:r>
              <a:rPr lang="en-US" dirty="0" smtClean="0">
                <a:solidFill>
                  <a:srgbClr val="800000"/>
                </a:solidFill>
              </a:rPr>
              <a:t>).  </a:t>
            </a:r>
          </a:p>
          <a:p>
            <a:r>
              <a:rPr lang="en-US" dirty="0" smtClean="0"/>
              <a:t>Then notices that </a:t>
            </a:r>
            <a:r>
              <a:rPr lang="en-US" dirty="0" smtClean="0">
                <a:solidFill>
                  <a:srgbClr val="800000"/>
                </a:solidFill>
              </a:rPr>
              <a:t>string</a:t>
            </a:r>
            <a:r>
              <a:rPr lang="en-US" dirty="0" smtClean="0"/>
              <a:t> defines a </a:t>
            </a:r>
            <a:r>
              <a:rPr lang="en-US" dirty="0" smtClean="0">
                <a:solidFill>
                  <a:srgbClr val="800000"/>
                </a:solidFill>
              </a:rPr>
              <a:t>+</a:t>
            </a:r>
            <a:r>
              <a:rPr lang="en-US" dirty="0" smtClean="0"/>
              <a:t> operator 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Integer</a:t>
            </a:r>
            <a:r>
              <a:rPr lang="en-US" dirty="0" smtClean="0"/>
              <a:t> has a </a:t>
            </a:r>
            <a:r>
              <a:rPr lang="en-US" dirty="0" err="1" smtClean="0">
                <a:solidFill>
                  <a:srgbClr val="800000"/>
                </a:solidFill>
              </a:rPr>
              <a:t>toString</a:t>
            </a:r>
            <a:r>
              <a:rPr lang="en-US" dirty="0" smtClean="0">
                <a:solidFill>
                  <a:srgbClr val="800000"/>
                </a:solidFill>
              </a:rPr>
              <a:t>()</a:t>
            </a:r>
            <a:r>
              <a:rPr lang="en-US" dirty="0" smtClean="0"/>
              <a:t> method, so Java invokes it</a:t>
            </a:r>
          </a:p>
          <a:p>
            <a:pPr lvl="1"/>
            <a:r>
              <a:rPr lang="en-US" dirty="0" smtClean="0"/>
              <a:t>Now we have </a:t>
            </a:r>
            <a:r>
              <a:rPr lang="en-US" dirty="0" smtClean="0">
                <a:solidFill>
                  <a:srgbClr val="800000"/>
                </a:solidFill>
              </a:rPr>
              <a:t>string </a:t>
            </a:r>
            <a:r>
              <a:rPr lang="en-US" smtClean="0">
                <a:solidFill>
                  <a:srgbClr val="800000"/>
                </a:solidFill>
              </a:rPr>
              <a:t>= (String + String</a:t>
            </a:r>
            <a:r>
              <a:rPr lang="en-US" dirty="0" smtClean="0">
                <a:solidFill>
                  <a:srgbClr val="800000"/>
                </a:solidFill>
              </a:rPr>
              <a:t>) </a:t>
            </a:r>
            <a:r>
              <a:rPr lang="en-US" smtClean="0">
                <a:solidFill>
                  <a:srgbClr val="800000"/>
                </a:solidFill>
              </a:rPr>
              <a:t>+ String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38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so?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... so this helps understand exactly why the dynamic definition of </a:t>
            </a:r>
            <a:r>
              <a:rPr lang="en-US" dirty="0" err="1" smtClean="0">
                <a:solidFill>
                  <a:srgbClr val="800000"/>
                </a:solidFill>
              </a:rPr>
              <a:t>toString</a:t>
            </a:r>
            <a:r>
              <a:rPr lang="en-US" dirty="0" smtClean="0">
                <a:solidFill>
                  <a:srgbClr val="800000"/>
                </a:solidFill>
              </a:rPr>
              <a:t>()</a:t>
            </a:r>
            <a:r>
              <a:rPr lang="en-US" dirty="0" smtClean="0"/>
              <a:t> is always the one that runs if you write code like</a:t>
            </a: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System.out.println</a:t>
            </a:r>
            <a:r>
              <a:rPr lang="en-US" dirty="0" smtClean="0">
                <a:solidFill>
                  <a:srgbClr val="800000"/>
                </a:solidFill>
              </a:rPr>
              <a:t>(“Why not stay at “ + place + “?”);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Moreover, this happens even if place is of type </a:t>
            </a:r>
            <a:r>
              <a:rPr lang="en-US" dirty="0" smtClean="0">
                <a:solidFill>
                  <a:srgbClr val="800000"/>
                </a:solidFill>
              </a:rPr>
              <a:t>Lodging</a:t>
            </a:r>
            <a:r>
              <a:rPr lang="en-US" dirty="0" smtClean="0"/>
              <a:t> or </a:t>
            </a:r>
            <a:r>
              <a:rPr lang="en-US" dirty="0" err="1" smtClean="0">
                <a:solidFill>
                  <a:srgbClr val="800000"/>
                </a:solidFill>
              </a:rPr>
              <a:t>RouteNode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or even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28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enerics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briefly saw an example of a generic</a:t>
            </a:r>
          </a:p>
          <a:p>
            <a:endParaRPr lang="en-US" dirty="0"/>
          </a:p>
          <a:p>
            <a:pPr marL="365760" lvl="1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List&lt;</a:t>
            </a:r>
            <a:r>
              <a:rPr lang="en-US" sz="2400" dirty="0" err="1" smtClean="0">
                <a:solidFill>
                  <a:srgbClr val="800000"/>
                </a:solidFill>
              </a:rPr>
              <a:t>RouteNode</a:t>
            </a:r>
            <a:r>
              <a:rPr lang="en-US" sz="2400" dirty="0" smtClean="0">
                <a:solidFill>
                  <a:srgbClr val="800000"/>
                </a:solidFill>
              </a:rPr>
              <a:t>&gt; route = ....</a:t>
            </a:r>
          </a:p>
          <a:p>
            <a:pPr marL="365760" lvl="1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route.Add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Hotel(“Bates Hotel”, ...));</a:t>
            </a:r>
          </a:p>
          <a:p>
            <a:pPr marL="365760" lvl="1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for</a:t>
            </a:r>
            <a:r>
              <a:rPr lang="en-US" sz="2400" dirty="0" smtClean="0">
                <a:solidFill>
                  <a:srgbClr val="800000"/>
                </a:solidFill>
              </a:rPr>
              <a:t> (</a:t>
            </a:r>
            <a:r>
              <a:rPr lang="en-US" sz="2400" dirty="0" err="1" smtClean="0">
                <a:solidFill>
                  <a:srgbClr val="800000"/>
                </a:solidFill>
              </a:rPr>
              <a:t>RouteNode</a:t>
            </a:r>
            <a:r>
              <a:rPr lang="en-US" sz="2400" dirty="0" smtClean="0">
                <a:solidFill>
                  <a:srgbClr val="800000"/>
                </a:solidFill>
              </a:rPr>
              <a:t> r: route)</a:t>
            </a:r>
          </a:p>
          <a:p>
            <a:pPr marL="685800" lvl="2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if</a:t>
            </a:r>
            <a:r>
              <a:rPr lang="en-US" sz="2400" dirty="0" smtClean="0">
                <a:solidFill>
                  <a:srgbClr val="800000"/>
                </a:solidFill>
              </a:rPr>
              <a:t> (</a:t>
            </a:r>
            <a:r>
              <a:rPr lang="en-US" sz="2400" dirty="0" err="1" smtClean="0">
                <a:solidFill>
                  <a:srgbClr val="800000"/>
                </a:solidFill>
              </a:rPr>
              <a:t>r.youWillDieHere</a:t>
            </a:r>
            <a:r>
              <a:rPr lang="en-US" sz="2400" dirty="0" smtClean="0">
                <a:solidFill>
                  <a:srgbClr val="800000"/>
                </a:solidFill>
              </a:rPr>
              <a:t>())</a:t>
            </a:r>
          </a:p>
          <a:p>
            <a:pPr marL="1143000" lvl="3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System.out.println</a:t>
            </a:r>
            <a:r>
              <a:rPr lang="en-US" sz="2400" dirty="0" smtClean="0">
                <a:solidFill>
                  <a:srgbClr val="800000"/>
                </a:solidFill>
              </a:rPr>
              <a:t>(“Maybe we shouldn’t stop at “ + r);</a:t>
            </a:r>
          </a:p>
          <a:p>
            <a:pPr marL="1143000" lvl="3" indent="0">
              <a:buNone/>
            </a:pPr>
            <a:endParaRPr lang="en-US" sz="2400" dirty="0"/>
          </a:p>
          <a:p>
            <a:r>
              <a:rPr lang="en-US" sz="3300" dirty="0" smtClean="0"/>
              <a:t>A generic is just a type that takes other types as parameters, like a “list of </a:t>
            </a:r>
            <a:r>
              <a:rPr lang="en-US" sz="3300" dirty="0" err="1" smtClean="0"/>
              <a:t>RouteNodes</a:t>
            </a:r>
            <a:r>
              <a:rPr lang="en-US" sz="3300" dirty="0" smtClean="0"/>
              <a:t>”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353996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and generics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We’ll get more fancy, but can already discuss a point that confuses some people</a:t>
            </a:r>
          </a:p>
          <a:p>
            <a:endParaRPr lang="en-US" dirty="0"/>
          </a:p>
          <a:p>
            <a:r>
              <a:rPr lang="en-US" dirty="0" smtClean="0"/>
              <a:t>Suppose method </a:t>
            </a:r>
            <a:r>
              <a:rPr lang="en-US" dirty="0" smtClean="0">
                <a:solidFill>
                  <a:srgbClr val="800000"/>
                </a:solidFill>
              </a:rPr>
              <a:t>X</a:t>
            </a:r>
            <a:r>
              <a:rPr lang="en-US" dirty="0" smtClean="0"/>
              <a:t> is declared as:</a:t>
            </a:r>
          </a:p>
          <a:p>
            <a:pPr marL="365760" lvl="1" indent="0">
              <a:buNone/>
            </a:pPr>
            <a:r>
              <a:rPr lang="en-US" b="1" dirty="0" smtClean="0">
                <a:solidFill>
                  <a:srgbClr val="800000"/>
                </a:solidFill>
              </a:rPr>
              <a:t>public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smtClean="0">
                <a:solidFill>
                  <a:srgbClr val="800000"/>
                </a:solidFill>
              </a:rPr>
              <a:t>void</a:t>
            </a:r>
            <a:r>
              <a:rPr lang="en-US" dirty="0" smtClean="0">
                <a:solidFill>
                  <a:srgbClr val="800000"/>
                </a:solidFill>
              </a:rPr>
              <a:t> X(List&lt;Object&gt; </a:t>
            </a:r>
            <a:r>
              <a:rPr lang="en-US" dirty="0" err="1" smtClean="0">
                <a:solidFill>
                  <a:srgbClr val="800000"/>
                </a:solidFill>
              </a:rPr>
              <a:t>myList</a:t>
            </a:r>
            <a:r>
              <a:rPr lang="en-US" dirty="0" smtClean="0">
                <a:solidFill>
                  <a:srgbClr val="800000"/>
                </a:solidFill>
              </a:rPr>
              <a:t>) </a:t>
            </a:r>
            <a:r>
              <a:rPr lang="en-US" dirty="0" smtClean="0"/>
              <a:t>{ … }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Should it be legal to invoke </a:t>
            </a:r>
            <a:r>
              <a:rPr lang="en-US" dirty="0" smtClean="0">
                <a:solidFill>
                  <a:srgbClr val="800000"/>
                </a:solidFill>
              </a:rPr>
              <a:t>X(route)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... Java says no!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350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Seems like a cast should work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dirty="0" smtClean="0">
                <a:solidFill>
                  <a:srgbClr val="800000"/>
                </a:solidFill>
              </a:rPr>
              <a:t>X((List&lt;Object&gt;)route)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Java </a:t>
            </a:r>
            <a:r>
              <a:rPr lang="en-US" i="1" dirty="0" smtClean="0"/>
              <a:t>still </a:t>
            </a:r>
            <a:r>
              <a:rPr lang="en-US" dirty="0" smtClean="0"/>
              <a:t>says no!</a:t>
            </a:r>
          </a:p>
          <a:p>
            <a:pPr lvl="1"/>
            <a:r>
              <a:rPr lang="en-US" dirty="0" smtClean="0"/>
              <a:t>It claims route can’t be converted to a </a:t>
            </a:r>
            <a:r>
              <a:rPr lang="en-US" dirty="0" smtClean="0">
                <a:solidFill>
                  <a:srgbClr val="800000"/>
                </a:solidFill>
              </a:rPr>
              <a:t>List&lt;Object&gt;</a:t>
            </a:r>
          </a:p>
          <a:p>
            <a:pPr lvl="1"/>
            <a:r>
              <a:rPr lang="en-US" dirty="0" smtClean="0"/>
              <a:t>Why?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... to understand, think about what operations can be done on </a:t>
            </a:r>
            <a:r>
              <a:rPr lang="en-US" dirty="0" smtClean="0">
                <a:solidFill>
                  <a:srgbClr val="800000"/>
                </a:solidFill>
              </a:rPr>
              <a:t>a List&lt;Object&gt;</a:t>
            </a:r>
          </a:p>
          <a:p>
            <a:pPr lvl="1"/>
            <a:r>
              <a:rPr lang="en-US" dirty="0" smtClean="0"/>
              <a:t>Such as, for example, </a:t>
            </a:r>
          </a:p>
          <a:p>
            <a:pPr lvl="2"/>
            <a:r>
              <a:rPr lang="en-US" sz="2400" dirty="0" err="1" smtClean="0">
                <a:solidFill>
                  <a:srgbClr val="800000"/>
                </a:solidFill>
              </a:rPr>
              <a:t>myList.Add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Integer(27));  </a:t>
            </a:r>
            <a:r>
              <a:rPr lang="en-US" sz="2400" dirty="0" smtClean="0"/>
              <a:t>// Add an object to </a:t>
            </a:r>
            <a:r>
              <a:rPr lang="en-US" sz="2400" dirty="0" err="1" smtClean="0"/>
              <a:t>myList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16033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 every object is a RouteNode!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xample illustrates frustrating limit with strong types</a:t>
            </a:r>
          </a:p>
          <a:p>
            <a:pPr lvl="1"/>
            <a:r>
              <a:rPr lang="en-US" dirty="0" smtClean="0"/>
              <a:t>In many situations, treating </a:t>
            </a:r>
            <a:r>
              <a:rPr lang="en-US" dirty="0" smtClean="0">
                <a:solidFill>
                  <a:srgbClr val="800000"/>
                </a:solidFill>
              </a:rPr>
              <a:t>a List&lt;</a:t>
            </a:r>
            <a:r>
              <a:rPr lang="en-US" dirty="0" err="1" smtClean="0">
                <a:solidFill>
                  <a:srgbClr val="800000"/>
                </a:solidFill>
              </a:rPr>
              <a:t>RouteNode</a:t>
            </a:r>
            <a:r>
              <a:rPr lang="en-US" dirty="0" smtClean="0">
                <a:solidFill>
                  <a:srgbClr val="800000"/>
                </a:solidFill>
              </a:rPr>
              <a:t>&gt; </a:t>
            </a:r>
            <a:r>
              <a:rPr lang="en-US" dirty="0" smtClean="0"/>
              <a:t>object as a </a:t>
            </a:r>
            <a:r>
              <a:rPr lang="en-US" dirty="0" smtClean="0">
                <a:solidFill>
                  <a:srgbClr val="800000"/>
                </a:solidFill>
              </a:rPr>
              <a:t>List&lt;Object&gt; </a:t>
            </a:r>
            <a:r>
              <a:rPr lang="en-US" dirty="0" smtClean="0"/>
              <a:t>would work perfectly well, like for sorting the list.</a:t>
            </a:r>
          </a:p>
          <a:p>
            <a:pPr lvl="1"/>
            <a:r>
              <a:rPr lang="en-US" dirty="0" smtClean="0"/>
              <a:t>But Java won’t allow us to do that because some operations might fail at runtime and Java can’t tell if </a:t>
            </a:r>
            <a:r>
              <a:rPr lang="en-US" smtClean="0"/>
              <a:t>you plan to only </a:t>
            </a:r>
            <a:r>
              <a:rPr lang="en-US" dirty="0" smtClean="0"/>
              <a:t>do the “legal” kind!</a:t>
            </a:r>
          </a:p>
          <a:p>
            <a:pPr lvl="1"/>
            <a:r>
              <a:rPr lang="en-US" dirty="0" smtClean="0"/>
              <a:t>Casting doesn’t help because the cast itself isn’t possible: casting is only possible if the two types are </a:t>
            </a:r>
            <a:r>
              <a:rPr lang="en-US" i="1" u="sng" dirty="0" smtClean="0"/>
              <a:t>completely</a:t>
            </a:r>
            <a:r>
              <a:rPr lang="en-US" i="1" dirty="0" smtClean="0"/>
              <a:t> </a:t>
            </a:r>
            <a:r>
              <a:rPr lang="en-US" dirty="0" smtClean="0"/>
              <a:t>compatible</a:t>
            </a:r>
          </a:p>
        </p:txBody>
      </p:sp>
    </p:spTree>
    <p:extLst>
      <p:ext uri="{BB962C8B-B14F-4D97-AF65-F5344CB8AC3E}">
        <p14:creationId xmlns:p14="http://schemas.microsoft.com/office/powerpoint/2010/main" val="2708309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Generics deal with this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solution is to create entire classes in which types can be provided as parameters</a:t>
            </a:r>
          </a:p>
          <a:p>
            <a:endParaRPr lang="en-US" dirty="0"/>
          </a:p>
          <a:p>
            <a:r>
              <a:rPr lang="en-US" dirty="0" smtClean="0"/>
              <a:t>Then we can have a method to sort lists of type </a:t>
            </a:r>
            <a:r>
              <a:rPr lang="en-US" dirty="0" smtClean="0">
                <a:solidFill>
                  <a:srgbClr val="800000"/>
                </a:solidFill>
              </a:rPr>
              <a:t>T</a:t>
            </a:r>
          </a:p>
          <a:p>
            <a:pPr lvl="1"/>
            <a:r>
              <a:rPr lang="en-US" dirty="0" smtClean="0"/>
              <a:t>Like creating one version of the code for each type</a:t>
            </a:r>
          </a:p>
          <a:p>
            <a:pPr lvl="1"/>
            <a:r>
              <a:rPr lang="en-US" dirty="0" smtClean="0"/>
              <a:t>Instead of sorting a </a:t>
            </a:r>
            <a:r>
              <a:rPr lang="en-US" dirty="0" smtClean="0">
                <a:solidFill>
                  <a:srgbClr val="800000"/>
                </a:solidFill>
              </a:rPr>
              <a:t>List&lt;Object&gt;</a:t>
            </a:r>
            <a:r>
              <a:rPr lang="en-US" dirty="0" smtClean="0"/>
              <a:t>, it sorts </a:t>
            </a:r>
            <a:r>
              <a:rPr lang="en-US" dirty="0" smtClean="0">
                <a:solidFill>
                  <a:srgbClr val="800000"/>
                </a:solidFill>
              </a:rPr>
              <a:t>List&lt;T&gt;</a:t>
            </a:r>
          </a:p>
          <a:p>
            <a:pPr lvl="1"/>
            <a:r>
              <a:rPr lang="en-US" dirty="0" smtClean="0"/>
              <a:t>When you invoke it you specify </a:t>
            </a:r>
            <a:r>
              <a:rPr lang="en-US" dirty="0" smtClean="0">
                <a:solidFill>
                  <a:srgbClr val="800000"/>
                </a:solidFill>
              </a:rPr>
              <a:t>T</a:t>
            </a:r>
            <a:r>
              <a:rPr lang="en-US" dirty="0" smtClean="0"/>
              <a:t>, e.g. </a:t>
            </a:r>
            <a:r>
              <a:rPr lang="en-US" dirty="0" err="1" smtClean="0">
                <a:solidFill>
                  <a:srgbClr val="800000"/>
                </a:solidFill>
              </a:rPr>
              <a:t>RouteNode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endParaRPr lang="en-US" dirty="0"/>
          </a:p>
          <a:p>
            <a:r>
              <a:rPr lang="en-US" dirty="0" smtClean="0"/>
              <a:t>Very useful!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225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that support array indexing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Java, like every language, has arrays</a:t>
            </a:r>
          </a:p>
          <a:p>
            <a:pPr marL="365760" lvl="1" indent="0">
              <a:buNone/>
            </a:pP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>
                <a:solidFill>
                  <a:srgbClr val="800000"/>
                </a:solidFill>
              </a:rPr>
              <a:t>[]  </a:t>
            </a:r>
            <a:r>
              <a:rPr lang="en-US" dirty="0" err="1" smtClean="0">
                <a:solidFill>
                  <a:srgbClr val="800000"/>
                </a:solidFill>
              </a:rPr>
              <a:t>myVector</a:t>
            </a:r>
            <a:r>
              <a:rPr lang="en-US" dirty="0" smtClean="0">
                <a:solidFill>
                  <a:srgbClr val="800000"/>
                </a:solidFill>
              </a:rPr>
              <a:t>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>
                <a:solidFill>
                  <a:srgbClr val="800000"/>
                </a:solidFill>
              </a:rPr>
              <a:t>[100];</a:t>
            </a:r>
          </a:p>
          <a:p>
            <a:pPr marL="365760" lvl="1" indent="0">
              <a:buNone/>
            </a:pPr>
            <a:r>
              <a:rPr lang="en-US" b="1" dirty="0">
                <a:solidFill>
                  <a:srgbClr val="800000"/>
                </a:solidFill>
              </a:rPr>
              <a:t>d</a:t>
            </a:r>
            <a:r>
              <a:rPr lang="en-US" b="1" dirty="0" smtClean="0">
                <a:solidFill>
                  <a:srgbClr val="800000"/>
                </a:solidFill>
              </a:rPr>
              <a:t>ouble</a:t>
            </a:r>
            <a:r>
              <a:rPr lang="en-US" dirty="0" smtClean="0">
                <a:solidFill>
                  <a:srgbClr val="800000"/>
                </a:solidFill>
              </a:rPr>
              <a:t>[][] my2D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smtClean="0">
                <a:solidFill>
                  <a:srgbClr val="800000"/>
                </a:solidFill>
              </a:rPr>
              <a:t>double</a:t>
            </a:r>
            <a:r>
              <a:rPr lang="en-US" dirty="0" smtClean="0">
                <a:solidFill>
                  <a:srgbClr val="800000"/>
                </a:solidFill>
              </a:rPr>
              <a:t>[8][32];</a:t>
            </a:r>
          </a:p>
          <a:p>
            <a:r>
              <a:rPr lang="en-US" dirty="0" smtClean="0"/>
              <a:t>... and you can initialize them, of course</a:t>
            </a:r>
          </a:p>
          <a:p>
            <a:pPr marL="320040" lvl="1" indent="0">
              <a:buNone/>
            </a:pP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>
                <a:solidFill>
                  <a:srgbClr val="800000"/>
                </a:solidFill>
              </a:rPr>
              <a:t>[] </a:t>
            </a:r>
            <a:r>
              <a:rPr lang="en-US" dirty="0" err="1" smtClean="0">
                <a:solidFill>
                  <a:srgbClr val="800000"/>
                </a:solidFill>
              </a:rPr>
              <a:t>myVector</a:t>
            </a:r>
            <a:r>
              <a:rPr lang="en-US" dirty="0" smtClean="0">
                <a:solidFill>
                  <a:srgbClr val="800000"/>
                </a:solidFill>
              </a:rPr>
              <a:t>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>
                <a:solidFill>
                  <a:srgbClr val="800000"/>
                </a:solidFill>
              </a:rPr>
              <a:t>[] { 9, 11, 2, </a:t>
            </a:r>
            <a:r>
              <a:rPr lang="en-US" dirty="0">
                <a:solidFill>
                  <a:srgbClr val="800000"/>
                </a:solidFill>
              </a:rPr>
              <a:t>5</a:t>
            </a:r>
            <a:r>
              <a:rPr lang="en-US" dirty="0" smtClean="0">
                <a:solidFill>
                  <a:srgbClr val="800000"/>
                </a:solidFill>
              </a:rPr>
              <a:t> };</a:t>
            </a:r>
          </a:p>
          <a:p>
            <a:pPr marL="320040" lvl="1" indent="0">
              <a:buNone/>
            </a:pPr>
            <a:endParaRPr lang="en-US" dirty="0" smtClean="0"/>
          </a:p>
          <a:p>
            <a:pPr marL="457200" indent="-457200"/>
            <a:r>
              <a:rPr lang="en-US" dirty="0"/>
              <a:t>D</a:t>
            </a:r>
            <a:r>
              <a:rPr lang="en-US" dirty="0" smtClean="0"/>
              <a:t>ue to the magic of automatic type inference and a kind of operator overload, some other kinds of objects can also be treated just like arrays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31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need for type checking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Java programs use many types</a:t>
            </a:r>
          </a:p>
          <a:p>
            <a:pPr lvl="1"/>
            <a:r>
              <a:rPr lang="en-US" dirty="0" smtClean="0"/>
              <a:t>Primitive types: </a:t>
            </a: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800000"/>
                </a:solidFill>
              </a:rPr>
              <a:t>char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800000"/>
                </a:solidFill>
              </a:rPr>
              <a:t>long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800000"/>
                </a:solidFill>
              </a:rPr>
              <a:t>double</a:t>
            </a:r>
            <a:r>
              <a:rPr lang="en-US" dirty="0" smtClean="0"/>
              <a:t>, ....</a:t>
            </a:r>
          </a:p>
          <a:p>
            <a:pPr lvl="1"/>
            <a:r>
              <a:rPr lang="en-US" dirty="0" smtClean="0"/>
              <a:t>Predefined class types: </a:t>
            </a:r>
            <a:r>
              <a:rPr lang="en-US" dirty="0" smtClean="0">
                <a:solidFill>
                  <a:srgbClr val="800000"/>
                </a:solidFill>
              </a:rPr>
              <a:t>Integer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800000"/>
                </a:solidFill>
              </a:rPr>
              <a:t>String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800000"/>
                </a:solidFill>
              </a:rPr>
              <a:t>Filestream</a:t>
            </a:r>
            <a:r>
              <a:rPr lang="en-US" dirty="0" smtClean="0"/>
              <a:t>, ..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Predefined </a:t>
            </a:r>
            <a:r>
              <a:rPr lang="en-US" dirty="0" smtClean="0"/>
              <a:t>interfaces</a:t>
            </a:r>
          </a:p>
          <a:p>
            <a:pPr lvl="1"/>
            <a:r>
              <a:rPr lang="en-US" dirty="0" smtClean="0"/>
              <a:t>New types (classes or interfaces) that you might declare</a:t>
            </a:r>
          </a:p>
        </p:txBody>
      </p:sp>
    </p:spTree>
    <p:extLst>
      <p:ext uri="{BB962C8B-B14F-4D97-AF65-F5344CB8AC3E}">
        <p14:creationId xmlns:p14="http://schemas.microsoft.com/office/powerpoint/2010/main" val="9658253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524000"/>
            <a:ext cx="8305800" cy="28194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a 2D array isn’t what you expect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double[][] my2D = new double[10][20];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double[][] </a:t>
            </a:r>
            <a:r>
              <a:rPr lang="en-US" b="1" dirty="0" err="1">
                <a:solidFill>
                  <a:srgbClr val="C00000"/>
                </a:solidFill>
              </a:rPr>
              <a:t>myTriangle</a:t>
            </a:r>
            <a:r>
              <a:rPr lang="en-US" b="1" dirty="0">
                <a:solidFill>
                  <a:srgbClr val="C00000"/>
                </a:solidFill>
              </a:rPr>
              <a:t> = new double[10][];</a:t>
            </a:r>
          </a:p>
          <a:p>
            <a:pPr marL="0" indent="0">
              <a:buNone/>
            </a:pPr>
            <a:r>
              <a:rPr lang="nn-NO" b="1" dirty="0">
                <a:solidFill>
                  <a:srgbClr val="C00000"/>
                </a:solidFill>
              </a:rPr>
              <a:t>for(int i = 0; i &lt; 10; i++)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C00000"/>
                </a:solidFill>
              </a:rPr>
              <a:t>myTriangle</a:t>
            </a:r>
            <a:r>
              <a:rPr lang="en-US" dirty="0">
                <a:solidFill>
                  <a:srgbClr val="C00000"/>
                </a:solidFill>
              </a:rPr>
              <a:t>[i] = </a:t>
            </a:r>
            <a:r>
              <a:rPr lang="en-US" b="1" dirty="0">
                <a:solidFill>
                  <a:srgbClr val="C00000"/>
                </a:solidFill>
              </a:rPr>
              <a:t>new double[i];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my2D = </a:t>
            </a:r>
            <a:r>
              <a:rPr lang="en-US" dirty="0" err="1">
                <a:solidFill>
                  <a:srgbClr val="C00000"/>
                </a:solidFill>
              </a:rPr>
              <a:t>myTriangle</a:t>
            </a:r>
            <a:r>
              <a:rPr lang="en-US" dirty="0" smtClean="0">
                <a:solidFill>
                  <a:srgbClr val="C00000"/>
                </a:solidFill>
              </a:rPr>
              <a:t>;</a:t>
            </a:r>
          </a:p>
          <a:p>
            <a:r>
              <a:rPr lang="en-US" dirty="0" smtClean="0"/>
              <a:t>What’s going on?</a:t>
            </a:r>
          </a:p>
          <a:p>
            <a:pPr lvl="1"/>
            <a:r>
              <a:rPr lang="en-US" dirty="0" smtClean="0"/>
              <a:t>my2D was “really” a vector of 10 pointers… each capable of pointing to a vector of doubles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8797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a 2D array isn’t what you expect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1"/>
          </p:nvPr>
        </p:nvSpPr>
        <p:spPr>
          <a:xfrm>
            <a:off x="612648" y="4572000"/>
            <a:ext cx="81534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This is in contrast to languages like </a:t>
            </a:r>
            <a:r>
              <a:rPr lang="en-US" dirty="0" err="1" smtClean="0"/>
              <a:t>MatLab</a:t>
            </a:r>
            <a:r>
              <a:rPr lang="en-US" dirty="0" smtClean="0"/>
              <a:t> and C# where you have “true” n-dimensional arrays</a:t>
            </a:r>
          </a:p>
          <a:p>
            <a:r>
              <a:rPr lang="en-US" dirty="0"/>
              <a:t>A</a:t>
            </a:r>
            <a:r>
              <a:rPr lang="en-US" dirty="0" smtClean="0"/>
              <a:t>ccessed as </a:t>
            </a:r>
            <a:r>
              <a:rPr lang="en-US" b="1" dirty="0" smtClean="0">
                <a:solidFill>
                  <a:srgbClr val="C00000"/>
                </a:solidFill>
              </a:rPr>
              <a:t>my2D[ i ][ j ], </a:t>
            </a:r>
            <a:r>
              <a:rPr lang="en-US" dirty="0" smtClean="0"/>
              <a:t>not </a:t>
            </a:r>
            <a:r>
              <a:rPr lang="en-US" b="1" dirty="0" smtClean="0">
                <a:solidFill>
                  <a:srgbClr val="C00000"/>
                </a:solidFill>
              </a:rPr>
              <a:t>my2D[ i, j ]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905000"/>
            <a:ext cx="7103327" cy="2590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2" y="2587142"/>
            <a:ext cx="552450" cy="461665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516153" y="3059603"/>
            <a:ext cx="552450" cy="461665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95402" y="2067423"/>
            <a:ext cx="266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my2D@FF89210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81202" y="2817974"/>
            <a:ext cx="838200" cy="230833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981202" y="3284390"/>
            <a:ext cx="838200" cy="230833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9402" y="2905623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11.2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3371852" y="2905765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3.7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819402" y="3359704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19.2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3371852" y="3359846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30.1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924302" y="3359704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-9.9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476752" y="3359846"/>
            <a:ext cx="552450" cy="307777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3.14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6653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82296" tIns="41148" rIns="82296" bIns="41148">
            <a:normAutofit fontScale="90000"/>
          </a:bodyPr>
          <a:lstStyle/>
          <a:p>
            <a:r>
              <a:rPr lang="fr-BE" b="1" dirty="0" err="1" smtClean="0"/>
              <a:t>Array</a:t>
            </a:r>
            <a:r>
              <a:rPr lang="fr-BE" dirty="0" smtClean="0"/>
              <a:t> vs </a:t>
            </a:r>
            <a:r>
              <a:rPr lang="fr-BE" b="1" dirty="0" err="1" smtClean="0"/>
              <a:t>ArrayList</a:t>
            </a:r>
            <a:r>
              <a:rPr lang="fr-BE" dirty="0" smtClean="0"/>
              <a:t> vs </a:t>
            </a:r>
            <a:r>
              <a:rPr lang="fr-BE" b="1" dirty="0" err="1" smtClean="0"/>
              <a:t>HashMap</a:t>
            </a:r>
            <a:r>
              <a:rPr lang="fr-BE" b="1" dirty="0" smtClean="0"/>
              <a:t> (latter </a:t>
            </a:r>
            <a:r>
              <a:rPr lang="fr-BE" b="1" dirty="0" err="1" smtClean="0"/>
              <a:t>two</a:t>
            </a:r>
            <a:r>
              <a:rPr lang="fr-BE" b="1" dirty="0" smtClean="0"/>
              <a:t> </a:t>
            </a:r>
            <a:r>
              <a:rPr lang="fr-BE" b="1" dirty="0" err="1" smtClean="0"/>
              <a:t>from</a:t>
            </a:r>
            <a:r>
              <a:rPr lang="fr-BE" b="1" dirty="0" smtClean="0"/>
              <a:t> </a:t>
            </a:r>
            <a:r>
              <a:rPr lang="fr-BE" b="1" dirty="0" err="1" smtClean="0"/>
              <a:t>java.util</a:t>
            </a:r>
            <a:r>
              <a:rPr lang="fr-BE" b="1" dirty="0" smtClean="0"/>
              <a:t>)</a:t>
            </a:r>
            <a:endParaRPr lang="fr-B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FFFFD5"/>
          </a:solidFill>
          <a:ln>
            <a:solidFill>
              <a:srgbClr val="0000FF"/>
            </a:solidFill>
          </a:ln>
        </p:spPr>
        <p:txBody>
          <a:bodyPr lIns="82296" tIns="41148" rIns="82296" bIns="41148">
            <a:normAutofit fontScale="92500" lnSpcReduction="20000"/>
          </a:bodyPr>
          <a:lstStyle/>
          <a:p>
            <a:pPr marL="320036" indent="-320036" defTabSz="914391">
              <a:defRPr/>
            </a:pPr>
            <a:r>
              <a:rPr lang="fr-BE" dirty="0" err="1" smtClean="0"/>
              <a:t>Array</a:t>
            </a:r>
            <a:endParaRPr lang="fr-BE" dirty="0" smtClean="0"/>
          </a:p>
          <a:p>
            <a:pPr marL="640074" lvl="1" indent="-274317" defTabSz="914391">
              <a:defRPr/>
            </a:pPr>
            <a:r>
              <a:rPr lang="fr-BE" dirty="0" smtClean="0"/>
              <a:t>Storage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allocated</a:t>
            </a:r>
            <a:r>
              <a:rPr lang="fr-BE" dirty="0" smtClean="0"/>
              <a:t> </a:t>
            </a:r>
            <a:r>
              <a:rPr lang="fr-BE" dirty="0" err="1" smtClean="0"/>
              <a:t>when</a:t>
            </a:r>
            <a:r>
              <a:rPr lang="fr-BE" dirty="0" smtClean="0"/>
              <a:t> </a:t>
            </a:r>
            <a:r>
              <a:rPr lang="fr-BE" dirty="0" err="1" smtClean="0"/>
              <a:t>array</a:t>
            </a:r>
            <a:r>
              <a:rPr lang="fr-BE" dirty="0" smtClean="0"/>
              <a:t> </a:t>
            </a:r>
            <a:r>
              <a:rPr lang="fr-BE" dirty="0" err="1" smtClean="0"/>
              <a:t>created</a:t>
            </a:r>
            <a:r>
              <a:rPr lang="fr-BE" dirty="0" smtClean="0"/>
              <a:t>; </a:t>
            </a:r>
            <a:r>
              <a:rPr lang="fr-BE" dirty="0" err="1" smtClean="0"/>
              <a:t>cannot</a:t>
            </a:r>
            <a:r>
              <a:rPr lang="fr-BE" dirty="0" smtClean="0"/>
              <a:t> change</a:t>
            </a:r>
          </a:p>
          <a:p>
            <a:pPr marL="640074" lvl="1" indent="-274317" defTabSz="914391">
              <a:defRPr/>
            </a:pPr>
            <a:r>
              <a:rPr lang="en-US" dirty="0" smtClean="0"/>
              <a:t>Extremely fast lookups</a:t>
            </a:r>
            <a:endParaRPr lang="fr-BE" dirty="0" smtClean="0"/>
          </a:p>
          <a:p>
            <a:pPr marL="640074" lvl="1" indent="-274317" defTabSz="914391">
              <a:defRPr/>
            </a:pPr>
            <a:endParaRPr lang="fr-BE" dirty="0" smtClean="0"/>
          </a:p>
          <a:p>
            <a:pPr marL="182878" indent="-274317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</a:pPr>
            <a:r>
              <a:rPr lang="fr-BE" dirty="0" err="1" smtClean="0"/>
              <a:t>ArrayList</a:t>
            </a:r>
            <a:r>
              <a:rPr lang="fr-BE" dirty="0" smtClean="0"/>
              <a:t> (in </a:t>
            </a:r>
            <a:r>
              <a:rPr lang="fr-BE" dirty="0" err="1" smtClean="0"/>
              <a:t>java.util</a:t>
            </a:r>
            <a:r>
              <a:rPr lang="fr-BE" dirty="0" smtClean="0"/>
              <a:t>)</a:t>
            </a:r>
          </a:p>
          <a:p>
            <a:pPr marL="640074" lvl="1" indent="-274317" defTabSz="914391">
              <a:defRPr/>
            </a:pPr>
            <a:r>
              <a:rPr lang="fr-BE" dirty="0" smtClean="0"/>
              <a:t>An “extensible” </a:t>
            </a:r>
            <a:r>
              <a:rPr lang="fr-BE" dirty="0" err="1" smtClean="0"/>
              <a:t>array</a:t>
            </a:r>
            <a:endParaRPr lang="fr-BE" dirty="0" smtClean="0"/>
          </a:p>
          <a:p>
            <a:pPr marL="640074" lvl="1" indent="-274317" defTabSz="914391">
              <a:defRPr/>
            </a:pPr>
            <a:r>
              <a:rPr lang="fr-BE" dirty="0" smtClean="0"/>
              <a:t>Can append or insert elements, access element </a:t>
            </a:r>
            <a:r>
              <a:rPr lang="en-US" dirty="0" err="1" smtClean="0"/>
              <a:t>i</a:t>
            </a:r>
            <a:r>
              <a:rPr lang="en-US" dirty="0" smtClean="0"/>
              <a:t>, reset to 0 length</a:t>
            </a:r>
          </a:p>
          <a:p>
            <a:pPr marL="640074" lvl="1" indent="-274317" defTabSz="914391">
              <a:defRPr/>
            </a:pPr>
            <a:r>
              <a:rPr lang="en-US" dirty="0" smtClean="0"/>
              <a:t>Lookup is slower than an array</a:t>
            </a:r>
            <a:endParaRPr lang="fr-BE" dirty="0" smtClean="0"/>
          </a:p>
          <a:p>
            <a:pPr>
              <a:buNone/>
            </a:pPr>
            <a:endParaRPr lang="fr-BE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solidFill>
            <a:srgbClr val="FFFFD5"/>
          </a:solidFill>
          <a:ln>
            <a:solidFill>
              <a:schemeClr val="tx1"/>
            </a:solidFill>
          </a:ln>
        </p:spPr>
        <p:txBody>
          <a:bodyPr lIns="82296" tIns="41148" rIns="82296" bIns="41148">
            <a:normAutofit fontScale="92500" lnSpcReduction="20000"/>
          </a:bodyPr>
          <a:lstStyle/>
          <a:p>
            <a:r>
              <a:rPr lang="en-US" dirty="0" err="1" smtClean="0"/>
              <a:t>HashMap</a:t>
            </a:r>
            <a:r>
              <a:rPr lang="en-US" dirty="0" smtClean="0"/>
              <a:t> (in </a:t>
            </a:r>
            <a:r>
              <a:rPr lang="en-US" dirty="0" err="1" smtClean="0"/>
              <a:t>java.util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Save data indexed by keys</a:t>
            </a:r>
          </a:p>
          <a:p>
            <a:pPr lvl="1"/>
            <a:r>
              <a:rPr lang="en-US" dirty="0" smtClean="0"/>
              <a:t>Can look up data by its key</a:t>
            </a:r>
          </a:p>
          <a:p>
            <a:pPr lvl="1"/>
            <a:r>
              <a:rPr lang="en-US" dirty="0" smtClean="0"/>
              <a:t>Can get an iteration of the keys or values</a:t>
            </a:r>
          </a:p>
          <a:p>
            <a:pPr lvl="1"/>
            <a:r>
              <a:rPr lang="en-US" dirty="0" smtClean="0"/>
              <a:t>Storage allocated as needed but works best if you can anticipate need and tell it at creation time.</a:t>
            </a:r>
          </a:p>
          <a:p>
            <a:endParaRPr lang="fr-BE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14601"/>
            <a:ext cx="4038600" cy="3048000"/>
          </a:xfrm>
          <a:prstGeom prst="rect">
            <a:avLst/>
          </a:prstGeom>
        </p:spPr>
        <p:txBody>
          <a:bodyPr vert="horz" lIns="91439" tIns="45719" rIns="91439" bIns="45719">
            <a:normAutofit/>
          </a:bodyPr>
          <a:lstStyle/>
          <a:p>
            <a:pPr marL="320036" indent="-320036" defTabSz="91439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fr-B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53001" y="2514601"/>
            <a:ext cx="4038600" cy="3048000"/>
          </a:xfrm>
          <a:prstGeom prst="rect">
            <a:avLst/>
          </a:prstGeom>
        </p:spPr>
        <p:txBody>
          <a:bodyPr vert="horz" lIns="91439" tIns="45719" rIns="91439" bIns="45719">
            <a:normAutofit/>
          </a:bodyPr>
          <a:lstStyle/>
          <a:p>
            <a:pPr marL="320036" indent="-320036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694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057400"/>
            <a:ext cx="8305800" cy="17526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an ArrayList?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pre-existing class in </a:t>
            </a:r>
            <a:r>
              <a:rPr lang="en-US" dirty="0" err="1" smtClean="0">
                <a:solidFill>
                  <a:srgbClr val="800000"/>
                </a:solidFill>
              </a:rPr>
              <a:t>Java.util</a:t>
            </a:r>
            <a:endParaRPr lang="en-US" dirty="0" smtClean="0">
              <a:solidFill>
                <a:srgbClr val="80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ArrayList</a:t>
            </a:r>
            <a:r>
              <a:rPr lang="en-US" dirty="0" smtClean="0">
                <a:solidFill>
                  <a:srgbClr val="800000"/>
                </a:solidFill>
              </a:rPr>
              <a:t>&lt;String&gt; </a:t>
            </a:r>
            <a:r>
              <a:rPr lang="en-US" dirty="0" err="1" smtClean="0">
                <a:solidFill>
                  <a:srgbClr val="800000"/>
                </a:solidFill>
              </a:rPr>
              <a:t>myList</a:t>
            </a:r>
            <a:r>
              <a:rPr lang="en-US" dirty="0" smtClean="0">
                <a:solidFill>
                  <a:srgbClr val="800000"/>
                </a:solidFill>
              </a:rPr>
              <a:t> = </a:t>
            </a:r>
            <a:r>
              <a:rPr lang="en-US" b="1" dirty="0" smtClean="0">
                <a:solidFill>
                  <a:srgbClr val="800000"/>
                </a:solidFill>
              </a:rPr>
              <a:t>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ArrayList</a:t>
            </a:r>
            <a:r>
              <a:rPr lang="en-US" dirty="0" smtClean="0">
                <a:solidFill>
                  <a:srgbClr val="800000"/>
                </a:solidFill>
              </a:rPr>
              <a:t>&lt;String&gt;();</a:t>
            </a: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myList.put</a:t>
            </a:r>
            <a:r>
              <a:rPr lang="en-US" dirty="0" smtClean="0">
                <a:solidFill>
                  <a:srgbClr val="800000"/>
                </a:solidFill>
              </a:rPr>
              <a:t>(“apples”);</a:t>
            </a: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myList.put</a:t>
            </a:r>
            <a:r>
              <a:rPr lang="en-US" dirty="0" smtClean="0">
                <a:solidFill>
                  <a:srgbClr val="800000"/>
                </a:solidFill>
              </a:rPr>
              <a:t>(“pears”);</a:t>
            </a:r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800000"/>
                </a:solidFill>
              </a:rPr>
              <a:t>System.out.println</a:t>
            </a:r>
            <a:r>
              <a:rPr lang="en-US" dirty="0" smtClean="0">
                <a:solidFill>
                  <a:srgbClr val="800000"/>
                </a:solidFill>
              </a:rPr>
              <a:t>(“Fruit 0 is “ + </a:t>
            </a:r>
            <a:r>
              <a:rPr lang="en-US" dirty="0" err="1" smtClean="0">
                <a:solidFill>
                  <a:srgbClr val="800000"/>
                </a:solidFill>
              </a:rPr>
              <a:t>myList.get</a:t>
            </a:r>
            <a:r>
              <a:rPr lang="en-US" dirty="0" smtClean="0">
                <a:solidFill>
                  <a:srgbClr val="800000"/>
                </a:solidFill>
              </a:rPr>
              <a:t>(0</a:t>
            </a:r>
            <a:r>
              <a:rPr lang="en-US" dirty="0">
                <a:solidFill>
                  <a:srgbClr val="800000"/>
                </a:solidFill>
              </a:rPr>
              <a:t>)</a:t>
            </a:r>
            <a:r>
              <a:rPr lang="en-US" dirty="0" smtClean="0">
                <a:solidFill>
                  <a:srgbClr val="800000"/>
                </a:solidFill>
              </a:rPr>
              <a:t>);</a:t>
            </a:r>
            <a:endParaRPr lang="en-US" dirty="0">
              <a:solidFill>
                <a:srgbClr val="800000"/>
              </a:solidFill>
            </a:endParaRPr>
          </a:p>
          <a:p>
            <a:r>
              <a:rPr lang="en-US" dirty="0" smtClean="0"/>
              <a:t>A list that can mimic an array </a:t>
            </a:r>
          </a:p>
          <a:p>
            <a:pPr lvl="1"/>
            <a:r>
              <a:rPr lang="en-US" dirty="0" smtClean="0"/>
              <a:t>In Java arrays are fixed size, and this can be annoying (although you can “resize” them)</a:t>
            </a:r>
          </a:p>
          <a:p>
            <a:pPr lvl="1"/>
            <a:r>
              <a:rPr lang="en-US" dirty="0" smtClean="0"/>
              <a:t>... an </a:t>
            </a:r>
            <a:r>
              <a:rPr lang="en-US" dirty="0" err="1" smtClean="0">
                <a:solidFill>
                  <a:srgbClr val="800000"/>
                </a:solidFill>
              </a:rPr>
              <a:t>ArrayList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has variable size</a:t>
            </a:r>
          </a:p>
          <a:p>
            <a:pPr lvl="1"/>
            <a:r>
              <a:rPr lang="en-US" dirty="0" smtClean="0"/>
              <a:t>The real underlying structure is a list of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2936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ArrayList</a:t>
            </a:r>
            <a:r>
              <a:rPr lang="en-US" dirty="0" smtClean="0"/>
              <a:t> behavior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Create:  </a:t>
            </a:r>
            <a:r>
              <a:rPr lang="en-US" dirty="0" err="1" smtClean="0"/>
              <a:t>ArrayList</a:t>
            </a:r>
            <a:r>
              <a:rPr lang="en-US" dirty="0" smtClean="0"/>
              <a:t>&lt;T&gt; </a:t>
            </a:r>
            <a:r>
              <a:rPr lang="en-US" dirty="0" err="1" smtClean="0"/>
              <a:t>myAL</a:t>
            </a:r>
            <a:r>
              <a:rPr lang="en-US" dirty="0" smtClean="0"/>
              <a:t> = new </a:t>
            </a:r>
            <a:r>
              <a:rPr lang="en-US" dirty="0" err="1" smtClean="0"/>
              <a:t>ArrayList</a:t>
            </a:r>
            <a:r>
              <a:rPr lang="en-US" dirty="0" smtClean="0"/>
              <a:t>&lt;T&gt;();</a:t>
            </a:r>
          </a:p>
          <a:p>
            <a:pPr lvl="1"/>
            <a:r>
              <a:rPr lang="en-US" dirty="0" smtClean="0"/>
              <a:t>T can be any object type </a:t>
            </a:r>
            <a:r>
              <a:rPr lang="en-US" smtClean="0"/>
              <a:t>you wish</a:t>
            </a:r>
          </a:p>
          <a:p>
            <a:pPr lvl="1"/>
            <a:r>
              <a:rPr lang="en-US" smtClean="0"/>
              <a:t>But it can’t be a primitive type.  So use Integer, not int, Boolean, not boolean, etc.</a:t>
            </a:r>
          </a:p>
          <a:p>
            <a:pPr lvl="1"/>
            <a:r>
              <a:rPr lang="en-US" smtClean="0"/>
              <a:t>On the other hand, int[ ] would be legal because an array is an object</a:t>
            </a:r>
            <a:endParaRPr lang="en-US" dirty="0"/>
          </a:p>
          <a:p>
            <a:r>
              <a:rPr lang="en-US" smtClean="0"/>
              <a:t>An ArrayList behaves much </a:t>
            </a:r>
            <a:r>
              <a:rPr lang="en-US" dirty="0" smtClean="0"/>
              <a:t>like a normal array</a:t>
            </a:r>
          </a:p>
          <a:p>
            <a:pPr lvl="1"/>
            <a:r>
              <a:rPr lang="en-US" dirty="0" err="1" smtClean="0"/>
              <a:t>myAL.get</a:t>
            </a:r>
            <a:r>
              <a:rPr lang="en-US" dirty="0" smtClean="0"/>
              <a:t>(i) is the </a:t>
            </a:r>
            <a:r>
              <a:rPr lang="en-US" dirty="0" err="1" smtClean="0"/>
              <a:t>i‘th</a:t>
            </a:r>
            <a:r>
              <a:rPr lang="en-US" dirty="0" smtClean="0"/>
              <a:t> element, and will be of type T</a:t>
            </a:r>
            <a:endParaRPr lang="en-US" dirty="0"/>
          </a:p>
          <a:p>
            <a:pPr lvl="1"/>
            <a:r>
              <a:rPr lang="en-US" dirty="0" smtClean="0"/>
              <a:t>But… you can “add to the end” via </a:t>
            </a:r>
            <a:r>
              <a:rPr lang="en-US" dirty="0" err="1" smtClean="0"/>
              <a:t>myAL.put</a:t>
            </a:r>
            <a:r>
              <a:rPr lang="en-US" dirty="0" smtClean="0"/>
              <a:t>(…);</a:t>
            </a:r>
          </a:p>
          <a:p>
            <a:pPr lvl="1"/>
            <a:r>
              <a:rPr lang="en-US" dirty="0" smtClean="0"/>
              <a:t>It gets longer as you do put operations</a:t>
            </a:r>
          </a:p>
        </p:txBody>
      </p:sp>
    </p:spTree>
    <p:extLst>
      <p:ext uri="{BB962C8B-B14F-4D97-AF65-F5344CB8AC3E}">
        <p14:creationId xmlns:p14="http://schemas.microsoft.com/office/powerpoint/2010/main" val="40403349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66799" y="2514600"/>
            <a:ext cx="7391401" cy="2590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an ArrayList?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762000" y="1676400"/>
            <a:ext cx="81534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err="1">
                <a:solidFill>
                  <a:srgbClr val="800000"/>
                </a:solidFill>
              </a:rPr>
              <a:t>myList</a:t>
            </a:r>
            <a:r>
              <a:rPr lang="en-US" sz="3200" dirty="0">
                <a:solidFill>
                  <a:srgbClr val="800000"/>
                </a:solidFill>
              </a:rPr>
              <a:t> </a:t>
            </a:r>
            <a:r>
              <a:rPr lang="en-US" sz="3200" dirty="0"/>
              <a:t>is a </a:t>
            </a:r>
            <a:r>
              <a:rPr lang="en-US" sz="3200" dirty="0" smtClean="0"/>
              <a:t>generic</a:t>
            </a:r>
            <a:r>
              <a:rPr lang="en-US" sz="3200" dirty="0"/>
              <a:t>: In this case, a L</a:t>
            </a:r>
            <a:r>
              <a:rPr lang="en-US" sz="3200" dirty="0" smtClean="0"/>
              <a:t>ist </a:t>
            </a:r>
            <a:r>
              <a:rPr lang="en-US" sz="3200" dirty="0"/>
              <a:t>of items, each of which is a </a:t>
            </a:r>
            <a:r>
              <a:rPr lang="en-US" sz="3200" dirty="0" smtClean="0">
                <a:solidFill>
                  <a:srgbClr val="800000"/>
                </a:solidFill>
              </a:rPr>
              <a:t>String</a:t>
            </a:r>
            <a:r>
              <a:rPr lang="en-US" sz="3200" dirty="0"/>
              <a:t> </a:t>
            </a:r>
            <a:r>
              <a:rPr lang="en-US" sz="3200" dirty="0" smtClean="0"/>
              <a:t>(an </a:t>
            </a:r>
            <a:r>
              <a:rPr lang="en-US" sz="3200" dirty="0" err="1" smtClean="0"/>
              <a:t>ArrayList</a:t>
            </a:r>
            <a:r>
              <a:rPr lang="en-US" sz="3200" dirty="0" smtClean="0"/>
              <a:t>&lt;String&gt;)</a:t>
            </a:r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r>
              <a:rPr lang="en-US" sz="3200" dirty="0"/>
              <a:t>C</a:t>
            </a:r>
            <a:r>
              <a:rPr lang="en-US" sz="3200" dirty="0" smtClean="0"/>
              <a:t>an </a:t>
            </a:r>
            <a:r>
              <a:rPr lang="en-US" sz="3200" dirty="0"/>
              <a:t>create an </a:t>
            </a:r>
            <a:r>
              <a:rPr lang="en-US" sz="3200" dirty="0" err="1">
                <a:solidFill>
                  <a:srgbClr val="800000"/>
                </a:solidFill>
              </a:rPr>
              <a:t>ArrayList</a:t>
            </a:r>
            <a:r>
              <a:rPr lang="en-US" sz="3200" dirty="0">
                <a:solidFill>
                  <a:srgbClr val="800000"/>
                </a:solidFill>
              </a:rPr>
              <a:t> </a:t>
            </a:r>
            <a:r>
              <a:rPr lang="en-US" sz="3200" dirty="0"/>
              <a:t>from any type of object by using that object’s type in the </a:t>
            </a:r>
            <a:r>
              <a:rPr lang="en-US" sz="3200" dirty="0" smtClean="0"/>
              <a:t>declaration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3186719"/>
            <a:ext cx="2299418" cy="461665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“Apples”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3916453"/>
            <a:ext cx="2299418" cy="461665"/>
          </a:xfrm>
          <a:prstGeom prst="rect">
            <a:avLst/>
          </a:prstGeom>
          <a:solidFill>
            <a:srgbClr val="FFFFD5"/>
          </a:solidFill>
          <a:ln w="127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“Pears”</a:t>
            </a:r>
            <a:endParaRPr lang="en-US" sz="2400" dirty="0"/>
          </a:p>
        </p:txBody>
      </p:sp>
      <p:cxnSp>
        <p:nvCxnSpPr>
          <p:cNvPr id="9" name="Straight Arrow Connector 8"/>
          <p:cNvCxnSpPr>
            <a:stCxn id="6" idx="2"/>
            <a:endCxn id="7" idx="0"/>
          </p:cNvCxnSpPr>
          <p:nvPr/>
        </p:nvCxnSpPr>
        <p:spPr>
          <a:xfrm>
            <a:off x="2826109" y="3648384"/>
            <a:ext cx="762000" cy="268069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581400" y="4285785"/>
            <a:ext cx="762000" cy="360402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297158" y="4507468"/>
            <a:ext cx="4056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ym typeface="Symbol"/>
              </a:rPr>
              <a:t>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1447800" y="2667000"/>
            <a:ext cx="2775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myList@FF89210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4343400" y="3124200"/>
            <a:ext cx="4123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Can access as </a:t>
            </a:r>
            <a:r>
              <a:rPr lang="en-US" sz="2400" dirty="0" err="1" smtClean="0">
                <a:solidFill>
                  <a:srgbClr val="800000"/>
                </a:solidFill>
              </a:rPr>
              <a:t>myList.get</a:t>
            </a:r>
            <a:r>
              <a:rPr lang="en-US" sz="2400" dirty="0" smtClean="0">
                <a:solidFill>
                  <a:srgbClr val="800000"/>
                </a:solidFill>
              </a:rPr>
              <a:t>(0)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6800" y="3957935"/>
            <a:ext cx="3964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Can access as </a:t>
            </a:r>
            <a:r>
              <a:rPr lang="en-US" sz="2400" dirty="0" err="1" smtClean="0">
                <a:solidFill>
                  <a:srgbClr val="800000"/>
                </a:solidFill>
              </a:rPr>
              <a:t>myList.get</a:t>
            </a:r>
            <a:r>
              <a:rPr lang="en-US" sz="2400" dirty="0" smtClean="0">
                <a:solidFill>
                  <a:srgbClr val="800000"/>
                </a:solidFill>
              </a:rPr>
              <a:t>(1)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93527" y="4507468"/>
            <a:ext cx="34094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myList.length</a:t>
            </a:r>
            <a:r>
              <a:rPr lang="en-US" sz="2400" dirty="0" smtClean="0">
                <a:solidFill>
                  <a:srgbClr val="000000"/>
                </a:solidFill>
              </a:rPr>
              <a:t> returns </a:t>
            </a:r>
            <a:r>
              <a:rPr lang="en-US" sz="2400" dirty="0" smtClean="0">
                <a:solidFill>
                  <a:srgbClr val="800000"/>
                </a:solidFill>
              </a:rPr>
              <a:t>2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191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can’t we use “array indexing”?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In many languages, array-like </a:t>
            </a:r>
            <a:r>
              <a:rPr lang="en-US" dirty="0" smtClean="0"/>
              <a:t>classes allow indexing</a:t>
            </a:r>
          </a:p>
          <a:p>
            <a:pPr lvl="1"/>
            <a:r>
              <a:rPr lang="en-US" dirty="0" smtClean="0"/>
              <a:t>It would be nice to write </a:t>
            </a:r>
            <a:r>
              <a:rPr lang="en-US" dirty="0" err="1" smtClean="0"/>
              <a:t>myAL</a:t>
            </a:r>
            <a:r>
              <a:rPr lang="en-US" dirty="0" smtClean="0"/>
              <a:t>[i] </a:t>
            </a:r>
            <a:r>
              <a:rPr lang="en-US" smtClean="0"/>
              <a:t>for example</a:t>
            </a:r>
          </a:p>
          <a:p>
            <a:pPr lvl="1"/>
            <a:r>
              <a:rPr lang="en-US" smtClean="0"/>
              <a:t>C#, which extends Java, does allow </a:t>
            </a:r>
            <a:r>
              <a:rPr lang="en-US" smtClean="0"/>
              <a:t>this.  The compiler simply translates this notation to a get or put call.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smtClean="0"/>
              <a:t>But Java doesn’t </a:t>
            </a:r>
            <a:r>
              <a:rPr lang="en-US" dirty="0" smtClean="0"/>
              <a:t>support that</a:t>
            </a:r>
            <a:r>
              <a:rPr lang="en-US" smtClean="0"/>
              <a:t>, hence for ArrayList you </a:t>
            </a:r>
            <a:r>
              <a:rPr lang="en-US" dirty="0" smtClean="0"/>
              <a:t>need </a:t>
            </a:r>
            <a:r>
              <a:rPr lang="en-US" smtClean="0"/>
              <a:t>to </a:t>
            </a:r>
            <a:r>
              <a:rPr lang="en-US" smtClean="0"/>
              <a:t>explicitly call </a:t>
            </a:r>
            <a:r>
              <a:rPr lang="en-US" smtClean="0">
                <a:solidFill>
                  <a:srgbClr val="C00000"/>
                </a:solidFill>
              </a:rPr>
              <a:t>myAL.get(i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/>
              <a:t>and </a:t>
            </a:r>
            <a:r>
              <a:rPr lang="en-US" dirty="0" err="1" smtClean="0">
                <a:solidFill>
                  <a:srgbClr val="C00000"/>
                </a:solidFill>
              </a:rPr>
              <a:t>myAL.put</a:t>
            </a:r>
            <a:r>
              <a:rPr lang="en-US" dirty="0" smtClean="0">
                <a:solidFill>
                  <a:srgbClr val="C00000"/>
                </a:solidFill>
              </a:rPr>
              <a:t>()</a:t>
            </a:r>
          </a:p>
          <a:p>
            <a:pPr lvl="1"/>
            <a:r>
              <a:rPr lang="en-US" dirty="0" smtClean="0"/>
              <a:t>Put has two overloads</a:t>
            </a:r>
          </a:p>
          <a:p>
            <a:pPr lvl="1"/>
            <a:r>
              <a:rPr lang="en-US" dirty="0" smtClean="0"/>
              <a:t>One puts something at the end: </a:t>
            </a:r>
            <a:r>
              <a:rPr lang="en-US" dirty="0" err="1" smtClean="0">
                <a:solidFill>
                  <a:srgbClr val="C00000"/>
                </a:solidFill>
              </a:rPr>
              <a:t>myAL.put</a:t>
            </a:r>
            <a:r>
              <a:rPr lang="en-US" dirty="0" smtClean="0">
                <a:solidFill>
                  <a:srgbClr val="C00000"/>
                </a:solidFill>
              </a:rPr>
              <a:t>(something)</a:t>
            </a:r>
          </a:p>
          <a:p>
            <a:pPr lvl="1"/>
            <a:r>
              <a:rPr lang="en-US" dirty="0" smtClean="0"/>
              <a:t>The other puts it at location i: </a:t>
            </a:r>
            <a:r>
              <a:rPr lang="en-US" dirty="0" err="1" smtClean="0">
                <a:solidFill>
                  <a:srgbClr val="C00000"/>
                </a:solidFill>
              </a:rPr>
              <a:t>myAL.put</a:t>
            </a:r>
            <a:r>
              <a:rPr lang="en-US" dirty="0" smtClean="0">
                <a:solidFill>
                  <a:srgbClr val="C00000"/>
                </a:solidFill>
              </a:rPr>
              <a:t>(i, something)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6668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about a HashMap?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Similar idea, but now the </a:t>
            </a:r>
            <a:r>
              <a:rPr lang="en-US" b="1" i="1" dirty="0" smtClean="0"/>
              <a:t>array index itself</a:t>
            </a:r>
            <a:r>
              <a:rPr lang="en-US" b="1" dirty="0" smtClean="0"/>
              <a:t> </a:t>
            </a:r>
            <a:r>
              <a:rPr lang="en-US" dirty="0" smtClean="0"/>
              <a:t>can be objects of any type you like</a:t>
            </a:r>
          </a:p>
          <a:p>
            <a:pPr lvl="1"/>
            <a:r>
              <a:rPr lang="en-US" smtClean="0"/>
              <a:t>Similar to ArrayList, you access items using method calls</a:t>
            </a:r>
          </a:p>
          <a:p>
            <a:pPr lvl="1"/>
            <a:r>
              <a:rPr lang="en-US" smtClean="0"/>
              <a:t>But you can think of these as mapping directly to array indexing even though that notation isn’t permitted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Designed to deal with applications that often need to look for something in a long list</a:t>
            </a:r>
          </a:p>
          <a:p>
            <a:endParaRPr lang="en-US" dirty="0"/>
          </a:p>
          <a:p>
            <a:r>
              <a:rPr lang="en-US" dirty="0" smtClean="0"/>
              <a:t>With an Array or an </a:t>
            </a:r>
            <a:r>
              <a:rPr lang="en-US" dirty="0" err="1" smtClean="0">
                <a:solidFill>
                  <a:srgbClr val="800000"/>
                </a:solidFill>
              </a:rPr>
              <a:t>ArrayList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we might need to search the whole list, item by item, looking at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5707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82296" tIns="41148" rIns="82296" bIns="41148"/>
          <a:lstStyle/>
          <a:p>
            <a:r>
              <a:rPr lang="fr-BE" b="1" dirty="0" err="1" smtClean="0"/>
              <a:t>HashMap</a:t>
            </a:r>
            <a:r>
              <a:rPr lang="fr-BE" dirty="0" smtClean="0"/>
              <a:t> </a:t>
            </a:r>
            <a:r>
              <a:rPr lang="fr-BE" dirty="0" err="1" smtClean="0"/>
              <a:t>Example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4495800"/>
          </a:xfrm>
        </p:spPr>
        <p:txBody>
          <a:bodyPr lIns="82296" tIns="41148" rIns="82296" bIns="41148">
            <a:noAutofit/>
          </a:bodyPr>
          <a:lstStyle/>
          <a:p>
            <a:r>
              <a:rPr lang="en-US" sz="2600" dirty="0" smtClean="0"/>
              <a:t>Create </a:t>
            </a:r>
            <a:r>
              <a:rPr lang="en-US" sz="2600" dirty="0" err="1" smtClean="0">
                <a:solidFill>
                  <a:srgbClr val="800000"/>
                </a:solidFill>
              </a:rPr>
              <a:t>HashMap</a:t>
            </a:r>
            <a:r>
              <a:rPr lang="en-US" sz="2600" dirty="0" smtClean="0">
                <a:solidFill>
                  <a:srgbClr val="800000"/>
                </a:solidFill>
              </a:rPr>
              <a:t> </a:t>
            </a:r>
            <a:r>
              <a:rPr lang="en-US" sz="2600" dirty="0" smtClean="0"/>
              <a:t>of numbers. Use names of numbers </a:t>
            </a:r>
            <a:r>
              <a:rPr lang="fr-BE" sz="2600" dirty="0" smtClean="0"/>
              <a:t>as </a:t>
            </a:r>
            <a:r>
              <a:rPr lang="fr-BE" sz="2600" dirty="0" err="1" smtClean="0"/>
              <a:t>keys</a:t>
            </a:r>
            <a:r>
              <a:rPr lang="fr-BE" sz="2600" dirty="0" smtClean="0"/>
              <a:t>:</a:t>
            </a:r>
          </a:p>
          <a:p>
            <a:pPr lvl="2">
              <a:buNone/>
            </a:pP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Map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&lt;String, 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Integer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&gt; 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numbers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 </a:t>
            </a:r>
            <a:b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</a:b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                     = </a:t>
            </a:r>
            <a:r>
              <a:rPr lang="fr-BE" sz="2200" b="1" dirty="0" smtClean="0">
                <a:solidFill>
                  <a:srgbClr val="800000"/>
                </a:solidFill>
                <a:latin typeface="Comic Sans MS" pitchFamily="66" charset="0"/>
              </a:rPr>
              <a:t>new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 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HashMap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&lt;String, 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Integer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&gt;();</a:t>
            </a:r>
          </a:p>
          <a:p>
            <a:pPr lvl="2">
              <a:buNone/>
            </a:pP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           numbers.put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("one", </a:t>
            </a:r>
            <a:r>
              <a:rPr lang="fr-BE" sz="2200" b="1" dirty="0" smtClean="0">
                <a:solidFill>
                  <a:srgbClr val="800000"/>
                </a:solidFill>
                <a:latin typeface="Comic Sans MS" pitchFamily="66" charset="0"/>
              </a:rPr>
              <a:t>new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 </a:t>
            </a:r>
            <a:r>
              <a:rPr lang="fr-BE" sz="2200" err="1" smtClean="0">
                <a:solidFill>
                  <a:srgbClr val="800000"/>
                </a:solidFill>
                <a:latin typeface="Comic Sans MS" pitchFamily="66" charset="0"/>
              </a:rPr>
              <a:t>Integer</a:t>
            </a: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(1));</a:t>
            </a:r>
          </a:p>
          <a:p>
            <a:pPr lvl="2">
              <a:buNone/>
            </a:pP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           numbers.put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("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three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", </a:t>
            </a:r>
            <a:r>
              <a:rPr lang="fr-BE" sz="2200" b="1" dirty="0" smtClean="0">
                <a:solidFill>
                  <a:srgbClr val="800000"/>
                </a:solidFill>
                <a:latin typeface="Comic Sans MS" pitchFamily="66" charset="0"/>
              </a:rPr>
              <a:t>new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 </a:t>
            </a:r>
            <a:r>
              <a:rPr lang="fr-BE" sz="2200" err="1" smtClean="0">
                <a:solidFill>
                  <a:srgbClr val="800000"/>
                </a:solidFill>
                <a:latin typeface="Comic Sans MS" pitchFamily="66" charset="0"/>
              </a:rPr>
              <a:t>Integer</a:t>
            </a: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(3));</a:t>
            </a:r>
          </a:p>
          <a:p>
            <a:pPr lvl="2">
              <a:buNone/>
            </a:pPr>
            <a:endParaRPr lang="fr-BE" sz="2200" dirty="0" smtClean="0">
              <a:solidFill>
                <a:srgbClr val="800000"/>
              </a:solidFill>
              <a:latin typeface="Comic Sans MS" pitchFamily="66" charset="0"/>
            </a:endParaRPr>
          </a:p>
          <a:p>
            <a:r>
              <a:rPr lang="fr-BE" sz="2600" dirty="0"/>
              <a:t>R</a:t>
            </a:r>
            <a:r>
              <a:rPr lang="fr-BE" sz="2600" dirty="0" smtClean="0"/>
              <a:t>etrieve a number:</a:t>
            </a:r>
          </a:p>
          <a:p>
            <a:pPr lvl="2">
              <a:buNone/>
            </a:pP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            Integer </a:t>
            </a: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n = numbers.get("</a:t>
            </a:r>
            <a:r>
              <a:rPr lang="fr-BE" sz="2200" dirty="0" err="1" smtClean="0">
                <a:solidFill>
                  <a:srgbClr val="800000"/>
                </a:solidFill>
                <a:latin typeface="Comic Sans MS" pitchFamily="66" charset="0"/>
              </a:rPr>
              <a:t>two</a:t>
            </a:r>
            <a:r>
              <a:rPr lang="fr-BE" sz="2200" smtClean="0">
                <a:solidFill>
                  <a:srgbClr val="800000"/>
                </a:solidFill>
                <a:latin typeface="Comic Sans MS" pitchFamily="66" charset="0"/>
              </a:rPr>
              <a:t>"); </a:t>
            </a:r>
          </a:p>
          <a:p>
            <a:pPr lvl="1"/>
            <a:r>
              <a:rPr lang="en-US" sz="2900" smtClean="0"/>
              <a:t>Returns </a:t>
            </a:r>
            <a:r>
              <a:rPr lang="en-US" sz="2900" b="1" dirty="0" smtClean="0">
                <a:solidFill>
                  <a:srgbClr val="800000"/>
                </a:solidFill>
              </a:rPr>
              <a:t>null</a:t>
            </a:r>
            <a:r>
              <a:rPr lang="en-US" sz="2900" dirty="0" smtClean="0">
                <a:solidFill>
                  <a:srgbClr val="800000"/>
                </a:solidFill>
              </a:rPr>
              <a:t> </a:t>
            </a:r>
            <a:r>
              <a:rPr lang="en-US" sz="2900" dirty="0" smtClean="0"/>
              <a:t>if </a:t>
            </a:r>
            <a:r>
              <a:rPr lang="en-US" sz="2900" dirty="0" err="1" smtClean="0">
                <a:solidFill>
                  <a:srgbClr val="800000"/>
                </a:solidFill>
              </a:rPr>
              <a:t>HashMap</a:t>
            </a:r>
            <a:r>
              <a:rPr lang="en-US" sz="2900" dirty="0" smtClean="0">
                <a:solidFill>
                  <a:srgbClr val="800000"/>
                </a:solidFill>
              </a:rPr>
              <a:t> </a:t>
            </a:r>
            <a:r>
              <a:rPr lang="en-US" sz="2900" dirty="0" smtClean="0"/>
              <a:t>doesn’t contain key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err="1" smtClean="0">
                <a:solidFill>
                  <a:srgbClr val="800000"/>
                </a:solidFill>
              </a:rPr>
              <a:t>numbers.containsKey</a:t>
            </a:r>
            <a:r>
              <a:rPr lang="en-US" dirty="0" smtClean="0">
                <a:solidFill>
                  <a:srgbClr val="800000"/>
                </a:solidFill>
              </a:rPr>
              <a:t>(key) </a:t>
            </a:r>
            <a:r>
              <a:rPr lang="en-US" dirty="0" smtClean="0"/>
              <a:t>to check this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8551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going on here?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First, we’re seeing another generic:</a:t>
            </a:r>
          </a:p>
          <a:p>
            <a:endParaRPr lang="en-US" dirty="0"/>
          </a:p>
          <a:p>
            <a:pPr marL="320040" lvl="1" indent="0">
              <a:buNone/>
            </a:pPr>
            <a:r>
              <a:rPr lang="en-US" dirty="0" smtClean="0"/>
              <a:t>... in words, “A fast way to index with a string and pull out an associated integer”</a:t>
            </a:r>
          </a:p>
          <a:p>
            <a:endParaRPr lang="en-US" dirty="0" smtClean="0"/>
          </a:p>
          <a:p>
            <a:r>
              <a:rPr lang="en-US" dirty="0" smtClean="0"/>
              <a:t>The previous slide actually used an interface type:</a:t>
            </a:r>
          </a:p>
          <a:p>
            <a:pPr marL="457200" lvl="3" indent="0">
              <a:spcBef>
                <a:spcPts val="700"/>
              </a:spcBef>
              <a:buSzPct val="60000"/>
              <a:buNone/>
            </a:pPr>
            <a:r>
              <a:rPr lang="fr-BE" sz="2200" dirty="0">
                <a:solidFill>
                  <a:srgbClr val="0000FF"/>
                </a:solidFill>
                <a:latin typeface="Comic Sans MS" pitchFamily="66" charset="0"/>
              </a:rPr>
              <a:t>Map&lt;String, Integer&gt; numbers </a:t>
            </a:r>
            <a:br>
              <a:rPr lang="fr-BE" sz="2200" dirty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fr-BE" sz="2200" dirty="0">
                <a:solidFill>
                  <a:srgbClr val="0000FF"/>
                </a:solidFill>
                <a:latin typeface="Comic Sans MS" pitchFamily="66" charset="0"/>
              </a:rPr>
              <a:t>                     = </a:t>
            </a:r>
            <a:r>
              <a:rPr lang="fr-BE" sz="2200" b="1" dirty="0">
                <a:solidFill>
                  <a:srgbClr val="0000FF"/>
                </a:solidFill>
                <a:latin typeface="Comic Sans MS" pitchFamily="66" charset="0"/>
              </a:rPr>
              <a:t>new</a:t>
            </a:r>
            <a:r>
              <a:rPr lang="fr-BE" sz="2200" dirty="0">
                <a:solidFill>
                  <a:srgbClr val="0000FF"/>
                </a:solidFill>
                <a:latin typeface="Comic Sans MS" pitchFamily="66" charset="0"/>
              </a:rPr>
              <a:t> HashMap&lt;String, </a:t>
            </a:r>
            <a:r>
              <a:rPr lang="fr-BE" sz="2200" dirty="0" smtClean="0">
                <a:solidFill>
                  <a:srgbClr val="0000FF"/>
                </a:solidFill>
                <a:latin typeface="Comic Sans MS" pitchFamily="66" charset="0"/>
              </a:rPr>
              <a:t>Integer&gt;();</a:t>
            </a:r>
            <a:endParaRPr lang="fr-BE" sz="2200" dirty="0" smtClean="0"/>
          </a:p>
          <a:p>
            <a:pPr marL="0" lvl="1" indent="0">
              <a:spcBef>
                <a:spcPts val="700"/>
              </a:spcBef>
              <a:buSzPct val="60000"/>
              <a:buNone/>
            </a:pPr>
            <a:r>
              <a:rPr lang="fr-BE" dirty="0" smtClean="0"/>
              <a:t>     ... Works </a:t>
            </a:r>
            <a:r>
              <a:rPr lang="fr-BE" dirty="0" err="1" smtClean="0"/>
              <a:t>because</a:t>
            </a:r>
            <a:r>
              <a:rPr lang="fr-BE" dirty="0" smtClean="0"/>
              <a:t> </a:t>
            </a:r>
            <a:br>
              <a:rPr lang="fr-BE" dirty="0" smtClean="0"/>
            </a:br>
            <a:r>
              <a:rPr lang="fr-BE" dirty="0" smtClean="0"/>
              <a:t>                </a:t>
            </a:r>
            <a:r>
              <a:rPr lang="fr-BE" dirty="0" err="1" smtClean="0">
                <a:solidFill>
                  <a:srgbClr val="800000"/>
                </a:solidFill>
              </a:rPr>
              <a:t>HashMap</a:t>
            </a:r>
            <a:r>
              <a:rPr lang="fr-BE" dirty="0" smtClean="0">
                <a:solidFill>
                  <a:srgbClr val="800000"/>
                </a:solidFill>
              </a:rPr>
              <a:t>&lt;KT,VT&gt; </a:t>
            </a:r>
            <a:r>
              <a:rPr lang="fr-BE" b="1" dirty="0" smtClean="0">
                <a:solidFill>
                  <a:srgbClr val="800000"/>
                </a:solidFill>
              </a:rPr>
              <a:t>implements</a:t>
            </a:r>
            <a:r>
              <a:rPr lang="fr-BE" dirty="0" smtClean="0">
                <a:solidFill>
                  <a:srgbClr val="800000"/>
                </a:solidFill>
              </a:rPr>
              <a:t> Map&lt;KT,VT&gt;</a:t>
            </a:r>
            <a:endParaRPr lang="fr-BE" dirty="0">
              <a:solidFill>
                <a:srgbClr val="8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77534"/>
            <a:ext cx="7010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buNone/>
            </a:pPr>
            <a:r>
              <a:rPr lang="fr-BE" sz="2200" dirty="0" smtClean="0">
                <a:solidFill>
                  <a:srgbClr val="800000"/>
                </a:solidFill>
                <a:latin typeface="Comic Sans MS" pitchFamily="66" charset="0"/>
              </a:rPr>
              <a:t>numbers = </a:t>
            </a:r>
            <a:r>
              <a:rPr lang="fr-BE" sz="2200" b="1" dirty="0">
                <a:solidFill>
                  <a:srgbClr val="800000"/>
                </a:solidFill>
                <a:latin typeface="Comic Sans MS" pitchFamily="66" charset="0"/>
              </a:rPr>
              <a:t>new</a:t>
            </a:r>
            <a:r>
              <a:rPr lang="fr-BE" sz="2200" dirty="0">
                <a:solidFill>
                  <a:srgbClr val="800000"/>
                </a:solidFill>
                <a:latin typeface="Comic Sans MS" pitchFamily="66" charset="0"/>
              </a:rPr>
              <a:t> HashMap&lt;String, Integer&gt;();</a:t>
            </a:r>
          </a:p>
        </p:txBody>
      </p:sp>
    </p:spTree>
    <p:extLst>
      <p:ext uri="{BB962C8B-B14F-4D97-AF65-F5344CB8AC3E}">
        <p14:creationId xmlns:p14="http://schemas.microsoft.com/office/powerpoint/2010/main" val="1504032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981200"/>
            <a:ext cx="7103327" cy="19050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easy casting situations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this code:</a:t>
            </a:r>
            <a:endParaRPr lang="en-US" dirty="0"/>
          </a:p>
          <a:p>
            <a:pPr marL="365760" lvl="1" indent="0">
              <a:buNone/>
            </a:pPr>
            <a:r>
              <a:rPr lang="en-US" b="1" dirty="0" smtClean="0"/>
              <a:t>double</a:t>
            </a:r>
            <a:r>
              <a:rPr lang="en-US" dirty="0" smtClean="0"/>
              <a:t> radius, circumference;</a:t>
            </a:r>
          </a:p>
          <a:p>
            <a:pPr marL="365760" lvl="1" indent="0">
              <a:buNone/>
            </a:pPr>
            <a:r>
              <a:rPr lang="en-US" dirty="0" smtClean="0"/>
              <a:t>....</a:t>
            </a:r>
          </a:p>
          <a:p>
            <a:pPr marL="365760" lvl="1" indent="0">
              <a:buNone/>
            </a:pPr>
            <a:r>
              <a:rPr lang="en-US" dirty="0" smtClean="0"/>
              <a:t>circumference = 2 * </a:t>
            </a:r>
            <a:r>
              <a:rPr lang="en-US" dirty="0" err="1" smtClean="0"/>
              <a:t>Math.PI</a:t>
            </a:r>
            <a:r>
              <a:rPr lang="en-US" dirty="0" smtClean="0"/>
              <a:t> * radius * radius;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dirty="0" smtClean="0"/>
              <a:t>Did a cast occur?</a:t>
            </a:r>
          </a:p>
          <a:p>
            <a:pPr lvl="1"/>
            <a:r>
              <a:rPr lang="en-US" dirty="0" smtClean="0"/>
              <a:t>... as it turns out, no.  Java uses the type of constant (2 in this case) appropriate to the expression, so it treated 2 as 2.0</a:t>
            </a:r>
          </a:p>
          <a:p>
            <a:pPr lvl="1"/>
            <a:r>
              <a:rPr lang="en-US" dirty="0" smtClean="0"/>
              <a:t>Java handles such things silently and automatically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7940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... and what </a:t>
            </a:r>
            <a:r>
              <a:rPr lang="en-US" i="1" dirty="0" smtClean="0"/>
              <a:t>is </a:t>
            </a:r>
            <a:r>
              <a:rPr lang="en-US" dirty="0" smtClean="0"/>
              <a:t>a </a:t>
            </a:r>
            <a:r>
              <a:rPr lang="en-US" dirty="0" err="1" smtClean="0"/>
              <a:t>HashMap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302752" cy="4495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Idea: offer super-fast lookup</a:t>
            </a:r>
          </a:p>
          <a:p>
            <a:pPr lvl="1"/>
            <a:r>
              <a:rPr lang="en-US" sz="2400" dirty="0" smtClean="0"/>
              <a:t>Take the key (the string)</a:t>
            </a:r>
          </a:p>
          <a:p>
            <a:pPr lvl="1"/>
            <a:r>
              <a:rPr lang="en-US" sz="2400" dirty="0" smtClean="0"/>
              <a:t>Compute its “hash code”</a:t>
            </a:r>
          </a:p>
          <a:p>
            <a:pPr lvl="2"/>
            <a:r>
              <a:rPr lang="en-US" sz="2400" dirty="0" smtClean="0"/>
              <a:t>Takes any object as an input</a:t>
            </a:r>
          </a:p>
          <a:p>
            <a:pPr lvl="2"/>
            <a:r>
              <a:rPr lang="en-US" sz="2400" dirty="0" smtClean="0"/>
              <a:t>Outputs random-looking number computed from the object</a:t>
            </a:r>
          </a:p>
          <a:p>
            <a:pPr lvl="1"/>
            <a:r>
              <a:rPr lang="en-US" sz="2400" dirty="0" err="1" smtClean="0">
                <a:solidFill>
                  <a:srgbClr val="800000"/>
                </a:solidFill>
              </a:rPr>
              <a:t>HashMap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allocates a big vector, initially empty, and uses the hash code to select an entry.  Call the vector </a:t>
            </a:r>
            <a:r>
              <a:rPr lang="en-US" sz="2400" dirty="0" err="1" smtClean="0">
                <a:solidFill>
                  <a:srgbClr val="800000"/>
                </a:solidFill>
              </a:rPr>
              <a:t>hashVec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685800" lvl="2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hashVec</a:t>
            </a:r>
            <a:r>
              <a:rPr lang="en-US" sz="2400" dirty="0" smtClean="0">
                <a:solidFill>
                  <a:srgbClr val="800000"/>
                </a:solidFill>
              </a:rPr>
              <a:t>[</a:t>
            </a:r>
            <a:r>
              <a:rPr lang="en-US" sz="2400" dirty="0" err="1" smtClean="0">
                <a:solidFill>
                  <a:srgbClr val="800000"/>
                </a:solidFill>
              </a:rPr>
              <a:t>key.hashCode</a:t>
            </a:r>
            <a:r>
              <a:rPr lang="en-US" sz="2400" dirty="0" smtClean="0">
                <a:solidFill>
                  <a:srgbClr val="800000"/>
                </a:solidFill>
              </a:rPr>
              <a:t>() % </a:t>
            </a:r>
            <a:r>
              <a:rPr lang="en-US" sz="2400" dirty="0" err="1" smtClean="0">
                <a:solidFill>
                  <a:srgbClr val="800000"/>
                </a:solidFill>
              </a:rPr>
              <a:t>hashVec.length</a:t>
            </a:r>
            <a:r>
              <a:rPr lang="en-US" sz="2400" dirty="0" smtClean="0">
                <a:solidFill>
                  <a:srgbClr val="800000"/>
                </a:solidFill>
              </a:rPr>
              <a:t>] = </a:t>
            </a:r>
          </a:p>
          <a:p>
            <a:pPr marL="685800" lvl="2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                                      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KeyValue</a:t>
            </a:r>
            <a:r>
              <a:rPr lang="en-US" sz="2400" dirty="0" smtClean="0">
                <a:solidFill>
                  <a:srgbClr val="800000"/>
                </a:solidFill>
              </a:rPr>
              <a:t>(key, value)</a:t>
            </a:r>
          </a:p>
          <a:p>
            <a:r>
              <a:rPr lang="en-US" sz="2400" dirty="0" smtClean="0"/>
              <a:t>So: a “1-step” way to find key and value.  (Collisions are handled automatically but no need to explain how this works)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1752600"/>
            <a:ext cx="2362200" cy="1200328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I</a:t>
            </a:r>
            <a:r>
              <a:rPr lang="en-US" sz="2400" dirty="0" smtClean="0"/>
              <a:t>nherited method </a:t>
            </a:r>
            <a:r>
              <a:rPr lang="en-US" sz="2400" dirty="0" err="1">
                <a:solidFill>
                  <a:srgbClr val="800000"/>
                </a:solidFill>
              </a:rPr>
              <a:t>hashCode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</a:t>
            </a:r>
            <a:r>
              <a:rPr lang="en-US" sz="2400" dirty="0" err="1" smtClean="0"/>
              <a:t>overriden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41750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66799" y="1676400"/>
            <a:ext cx="7467601" cy="441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... and what </a:t>
            </a:r>
            <a:r>
              <a:rPr lang="en-US" i="1" smtClean="0"/>
              <a:t>is </a:t>
            </a:r>
            <a:r>
              <a:rPr lang="en-US" smtClean="0"/>
              <a:t>a HashMap?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526490"/>
              </p:ext>
            </p:extLst>
          </p:nvPr>
        </p:nvGraphicFramePr>
        <p:xfrm>
          <a:off x="1828800" y="2367280"/>
          <a:ext cx="30480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(“one”, 1)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>
                          <a:sym typeface="Symbol"/>
                        </a:rPr>
                        <a:t>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(“two”, 2)</a:t>
                      </a:r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447800" y="1828800"/>
            <a:ext cx="2667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hashVec@AB89010</a:t>
            </a:r>
            <a:endParaRPr lang="en-US" sz="2200" dirty="0"/>
          </a:p>
        </p:txBody>
      </p:sp>
      <p:sp>
        <p:nvSpPr>
          <p:cNvPr id="8" name="Rectangle 7"/>
          <p:cNvSpPr/>
          <p:nvPr/>
        </p:nvSpPr>
        <p:spPr>
          <a:xfrm>
            <a:off x="5181600" y="3276600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“one”.</a:t>
            </a:r>
            <a:r>
              <a:rPr lang="en-US" sz="2400" dirty="0" err="1" smtClean="0">
                <a:solidFill>
                  <a:srgbClr val="0000FF"/>
                </a:solidFill>
              </a:rPr>
              <a:t>hashCode</a:t>
            </a:r>
            <a:r>
              <a:rPr lang="en-US" sz="2400" dirty="0" smtClean="0">
                <a:solidFill>
                  <a:srgbClr val="0000FF"/>
                </a:solidFill>
              </a:rPr>
              <a:t>()%8 = 3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57800" y="4114800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“two”.</a:t>
            </a:r>
            <a:r>
              <a:rPr lang="en-US" sz="2400" dirty="0" err="1" smtClean="0">
                <a:solidFill>
                  <a:srgbClr val="0000FF"/>
                </a:solidFill>
              </a:rPr>
              <a:t>hashCode</a:t>
            </a:r>
            <a:r>
              <a:rPr lang="en-US" sz="2400" dirty="0" smtClean="0">
                <a:solidFill>
                  <a:srgbClr val="0000FF"/>
                </a:solidFill>
              </a:rPr>
              <a:t>()%8 = 7</a:t>
            </a:r>
            <a:endParaRPr lang="en-US" sz="2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38200" y="2362200"/>
            <a:ext cx="0" cy="365760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199" y="3553599"/>
            <a:ext cx="1219200" cy="369332"/>
          </a:xfrm>
          <a:prstGeom prst="rect">
            <a:avLst/>
          </a:prstGeom>
          <a:solidFill>
            <a:srgbClr val="FFFFD5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8 elements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738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Java is strongly typed, but a single object has many types</a:t>
            </a:r>
          </a:p>
          <a:p>
            <a:pPr lvl="1"/>
            <a:r>
              <a:rPr lang="en-US" dirty="0" smtClean="0"/>
              <a:t>Its declared type and type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</a:p>
          <a:p>
            <a:pPr lvl="1"/>
            <a:r>
              <a:rPr lang="en-US" smtClean="0"/>
              <a:t>Its superclass types, and interface types it implements</a:t>
            </a:r>
            <a:endParaRPr lang="en-US" smtClean="0"/>
          </a:p>
          <a:p>
            <a:pPr lvl="1"/>
            <a:endParaRPr lang="en-US" dirty="0" smtClean="0"/>
          </a:p>
          <a:p>
            <a:r>
              <a:rPr lang="en-US" smtClean="0"/>
              <a:t>Many languages (including some very close to Java) extend this notion to “overloads” of operators like + or – or even array indexing</a:t>
            </a:r>
          </a:p>
          <a:p>
            <a:pPr lvl="1"/>
            <a:r>
              <a:rPr lang="en-US" smtClean="0"/>
              <a:t>It involves implementing a special kind of interface</a:t>
            </a:r>
          </a:p>
          <a:p>
            <a:pPr lvl="1"/>
            <a:r>
              <a:rPr lang="en-US" sz="2900" smtClean="0"/>
              <a:t>Java community has pressed for this in Java too, but as of now, it hasn’t happened</a:t>
            </a:r>
            <a:endParaRPr lang="en-US" sz="2900" dirty="0" smtClean="0"/>
          </a:p>
        </p:txBody>
      </p:sp>
    </p:spTree>
    <p:extLst>
      <p:ext uri="{BB962C8B-B14F-4D97-AF65-F5344CB8AC3E}">
        <p14:creationId xmlns:p14="http://schemas.microsoft.com/office/powerpoint/2010/main" val="2816758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524000"/>
            <a:ext cx="7103327" cy="19812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about this: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65760" lvl="1" indent="0">
              <a:buNone/>
            </a:pPr>
            <a:r>
              <a:rPr lang="en-US" b="1" dirty="0" smtClean="0"/>
              <a:t>long</a:t>
            </a:r>
            <a:r>
              <a:rPr lang="en-US" dirty="0" smtClean="0"/>
              <a:t> </a:t>
            </a:r>
            <a:r>
              <a:rPr lang="en-US" dirty="0" err="1" smtClean="0"/>
              <a:t>ladderHeight</a:t>
            </a:r>
            <a:r>
              <a:rPr lang="en-US" dirty="0" smtClean="0"/>
              <a:t>;</a:t>
            </a:r>
          </a:p>
          <a:p>
            <a:pPr marL="365760" lvl="1" indent="0">
              <a:buNone/>
            </a:pP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nSteps</a:t>
            </a:r>
            <a:r>
              <a:rPr lang="en-US" dirty="0" smtClean="0"/>
              <a:t>;</a:t>
            </a:r>
          </a:p>
          <a:p>
            <a:pPr marL="365760" lvl="1" indent="0">
              <a:buNone/>
            </a:pPr>
            <a:r>
              <a:rPr lang="en-US" dirty="0" smtClean="0"/>
              <a:t>....</a:t>
            </a:r>
          </a:p>
          <a:p>
            <a:pPr marL="365760" lvl="1" indent="0">
              <a:buNone/>
            </a:pPr>
            <a:r>
              <a:rPr lang="en-US" dirty="0" err="1" smtClean="0"/>
              <a:t>ladderHeight</a:t>
            </a:r>
            <a:r>
              <a:rPr lang="en-US" dirty="0" smtClean="0"/>
              <a:t> = </a:t>
            </a:r>
            <a:r>
              <a:rPr lang="en-US" dirty="0" err="1" smtClean="0"/>
              <a:t>nSteps</a:t>
            </a:r>
            <a:r>
              <a:rPr lang="en-US" dirty="0" smtClean="0"/>
              <a:t> * 11;  // Assumes 11 inch/step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Question to think about:</a:t>
            </a:r>
          </a:p>
          <a:p>
            <a:pPr lvl="1"/>
            <a:r>
              <a:rPr lang="en-US" dirty="0" smtClean="0"/>
              <a:t>Did Java start by computing </a:t>
            </a:r>
            <a:r>
              <a:rPr lang="en-US" dirty="0" err="1" smtClean="0"/>
              <a:t>nSteps</a:t>
            </a:r>
            <a:r>
              <a:rPr lang="en-US" dirty="0" smtClean="0"/>
              <a:t>*11 using 32-bit integer arithmetic, then convert to a </a:t>
            </a:r>
            <a:r>
              <a:rPr lang="en-US" b="1" dirty="0" smtClean="0">
                <a:solidFill>
                  <a:srgbClr val="800000"/>
                </a:solidFill>
              </a:rPr>
              <a:t>long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Or did Java convert </a:t>
            </a:r>
            <a:r>
              <a:rPr lang="en-US" dirty="0" err="1" smtClean="0"/>
              <a:t>nSteps</a:t>
            </a:r>
            <a:r>
              <a:rPr lang="en-US" dirty="0" smtClean="0"/>
              <a:t> to a </a:t>
            </a:r>
            <a:r>
              <a:rPr lang="en-US" b="1" dirty="0" smtClean="0">
                <a:solidFill>
                  <a:srgbClr val="800000"/>
                </a:solidFill>
              </a:rPr>
              <a:t>long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first?  If so, it would interpret 11 as a </a:t>
            </a:r>
            <a:r>
              <a:rPr lang="en-US" b="1" dirty="0" smtClean="0">
                <a:solidFill>
                  <a:srgbClr val="800000"/>
                </a:solidFill>
              </a:rPr>
              <a:t>long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too...</a:t>
            </a:r>
          </a:p>
          <a:p>
            <a:pPr lvl="1"/>
            <a:r>
              <a:rPr lang="en-US" dirty="0" smtClean="0"/>
              <a:t>The difference could matter: risk of an overflow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7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2209800"/>
            <a:ext cx="7103327" cy="14478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cast can make code predictable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we write</a:t>
            </a:r>
          </a:p>
          <a:p>
            <a:endParaRPr lang="en-US" dirty="0"/>
          </a:p>
          <a:p>
            <a:pPr marL="320040" lvl="1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ladderHeight</a:t>
            </a:r>
            <a:r>
              <a:rPr lang="en-US" dirty="0" smtClean="0"/>
              <a:t> = (</a:t>
            </a:r>
            <a:r>
              <a:rPr lang="en-US" b="1" dirty="0" smtClean="0"/>
              <a:t>long</a:t>
            </a:r>
            <a:r>
              <a:rPr lang="en-US" dirty="0" smtClean="0"/>
              <a:t>)</a:t>
            </a:r>
            <a:r>
              <a:rPr lang="en-US" dirty="0" err="1" smtClean="0"/>
              <a:t>nSteps</a:t>
            </a:r>
            <a:r>
              <a:rPr lang="en-US" dirty="0" smtClean="0"/>
              <a:t> * 11;</a:t>
            </a:r>
          </a:p>
          <a:p>
            <a:pPr marL="320040" lvl="1" indent="0">
              <a:buNone/>
            </a:pPr>
            <a:endParaRPr lang="en-US" dirty="0"/>
          </a:p>
          <a:p>
            <a:pPr marL="457200" indent="-457200"/>
            <a:r>
              <a:rPr lang="en-US" dirty="0" smtClean="0"/>
              <a:t>we can be certain that </a:t>
            </a:r>
            <a:r>
              <a:rPr lang="en-US" b="1" dirty="0" smtClean="0">
                <a:solidFill>
                  <a:srgbClr val="800000"/>
                </a:solidFill>
              </a:rPr>
              <a:t>long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arithmetic is used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 smtClean="0">
                <a:solidFill>
                  <a:srgbClr val="800000"/>
                </a:solidFill>
              </a:rPr>
              <a:t>Note: The cast operator, a unary prefix operator, has priority over “*”. Sometimes you end up having to add extra ( )...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1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9976" y="4953000"/>
            <a:ext cx="7103327" cy="529682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9088" y="1676400"/>
            <a:ext cx="7103327" cy="19050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sometimes requires a cast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>
              <a:buNone/>
            </a:pPr>
            <a:r>
              <a:rPr lang="en-US" b="1" dirty="0" smtClean="0"/>
              <a:t>long</a:t>
            </a:r>
            <a:r>
              <a:rPr lang="en-US" dirty="0" smtClean="0"/>
              <a:t> x;</a:t>
            </a:r>
          </a:p>
          <a:p>
            <a:pPr marL="365760" lvl="1" indent="0">
              <a:buNone/>
            </a:pPr>
            <a:r>
              <a:rPr lang="en-US" b="1" dirty="0" err="1" smtClean="0"/>
              <a:t>int</a:t>
            </a:r>
            <a:r>
              <a:rPr lang="en-US" dirty="0" smtClean="0"/>
              <a:t> a;</a:t>
            </a:r>
          </a:p>
          <a:p>
            <a:pPr marL="365760" lvl="1" indent="0">
              <a:buNone/>
            </a:pPr>
            <a:r>
              <a:rPr lang="en-US" dirty="0" smtClean="0"/>
              <a:t>....</a:t>
            </a:r>
          </a:p>
          <a:p>
            <a:pPr marL="365760" lvl="1" indent="0">
              <a:buNone/>
            </a:pPr>
            <a:r>
              <a:rPr lang="en-US" dirty="0" smtClean="0"/>
              <a:t>a = x;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Java forces you to explicitly cast </a:t>
            </a:r>
            <a:r>
              <a:rPr lang="en-US" dirty="0" smtClean="0">
                <a:solidFill>
                  <a:srgbClr val="800000"/>
                </a:solidFill>
              </a:rPr>
              <a:t>x</a:t>
            </a:r>
            <a:r>
              <a:rPr lang="en-US" dirty="0" smtClean="0"/>
              <a:t> to </a:t>
            </a: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/>
              <a:t>, this way:</a:t>
            </a:r>
          </a:p>
          <a:p>
            <a:pPr marL="365760" lvl="1" indent="0">
              <a:buNone/>
            </a:pPr>
            <a:r>
              <a:rPr lang="en-US" dirty="0" smtClean="0"/>
              <a:t>                  a = (</a:t>
            </a:r>
            <a:r>
              <a:rPr lang="en-US" b="1" dirty="0" err="1" smtClean="0"/>
              <a:t>int</a:t>
            </a:r>
            <a:r>
              <a:rPr lang="en-US" dirty="0" smtClean="0"/>
              <a:t>)x;</a:t>
            </a:r>
          </a:p>
          <a:p>
            <a:pPr marL="365760" lvl="1" indent="0">
              <a:spcBef>
                <a:spcPts val="1150"/>
              </a:spcBef>
              <a:buNone/>
            </a:pPr>
            <a:r>
              <a:rPr lang="en-US" dirty="0" smtClean="0"/>
              <a:t>Why does Java have this rule?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3048000"/>
            <a:ext cx="6531656" cy="461665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Type error; Java won’t cast long to </a:t>
            </a:r>
            <a:r>
              <a:rPr lang="en-US" sz="2400" dirty="0" err="1" smtClean="0"/>
              <a:t>int</a:t>
            </a:r>
            <a:r>
              <a:rPr lang="en-US" sz="2400" dirty="0" smtClean="0"/>
              <a:t> automatically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999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9976" y="4953000"/>
            <a:ext cx="7103327" cy="529682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9088" y="1676400"/>
            <a:ext cx="7103327" cy="1905000"/>
          </a:xfrm>
          <a:prstGeom prst="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sometimes requires a cast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en-US" b="1" dirty="0" smtClean="0"/>
              <a:t>long</a:t>
            </a:r>
            <a:r>
              <a:rPr lang="en-US" dirty="0" smtClean="0"/>
              <a:t> x;</a:t>
            </a:r>
          </a:p>
          <a:p>
            <a:pPr marL="365760" lvl="1" indent="0">
              <a:buNone/>
            </a:pPr>
            <a:r>
              <a:rPr lang="en-US" b="1" dirty="0" err="1" smtClean="0"/>
              <a:t>int</a:t>
            </a:r>
            <a:r>
              <a:rPr lang="en-US" dirty="0" smtClean="0"/>
              <a:t> a;</a:t>
            </a:r>
          </a:p>
          <a:p>
            <a:pPr marL="365760" lvl="1" indent="0">
              <a:buNone/>
            </a:pPr>
            <a:r>
              <a:rPr lang="en-US" dirty="0" smtClean="0"/>
              <a:t>....</a:t>
            </a:r>
          </a:p>
          <a:p>
            <a:pPr marL="365760" lvl="1" indent="0">
              <a:buNone/>
            </a:pPr>
            <a:r>
              <a:rPr lang="en-US" dirty="0" smtClean="0"/>
              <a:t>a = x;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This code doesn’t do anything illegal, but Java forces you to explicitly cast </a:t>
            </a:r>
            <a:r>
              <a:rPr lang="en-US" dirty="0" smtClean="0">
                <a:solidFill>
                  <a:srgbClr val="800000"/>
                </a:solidFill>
              </a:rPr>
              <a:t>x</a:t>
            </a:r>
            <a:r>
              <a:rPr lang="en-US" dirty="0" smtClean="0"/>
              <a:t> to </a:t>
            </a:r>
            <a:r>
              <a:rPr lang="en-US" b="1" dirty="0" err="1" smtClean="0">
                <a:solidFill>
                  <a:srgbClr val="800000"/>
                </a:solidFill>
              </a:rPr>
              <a:t>int</a:t>
            </a:r>
            <a:r>
              <a:rPr lang="en-US" dirty="0" smtClean="0"/>
              <a:t>, this way:</a:t>
            </a:r>
          </a:p>
          <a:p>
            <a:pPr marL="365760" lvl="1" indent="0">
              <a:buNone/>
            </a:pPr>
            <a:r>
              <a:rPr lang="en-US" dirty="0" smtClean="0"/>
              <a:t>                  a = (</a:t>
            </a:r>
            <a:r>
              <a:rPr lang="en-US" dirty="0" err="1" smtClean="0"/>
              <a:t>int</a:t>
            </a:r>
            <a:r>
              <a:rPr lang="en-US" dirty="0" smtClean="0"/>
              <a:t>)x;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... Java wants to be sure you realize that some </a:t>
            </a:r>
            <a:r>
              <a:rPr lang="en-US" b="1" dirty="0" smtClean="0">
                <a:solidFill>
                  <a:srgbClr val="C00000"/>
                </a:solidFill>
              </a:rPr>
              <a:t>long</a:t>
            </a:r>
            <a:r>
              <a:rPr lang="en-US" dirty="0" smtClean="0">
                <a:solidFill>
                  <a:srgbClr val="C00000"/>
                </a:solidFill>
              </a:rPr>
              <a:t>s won’t fit in an </a:t>
            </a:r>
            <a:r>
              <a:rPr lang="en-US" b="1" dirty="0" smtClean="0">
                <a:solidFill>
                  <a:srgbClr val="C00000"/>
                </a:solidFill>
              </a:rPr>
              <a:t>int</a:t>
            </a:r>
            <a:r>
              <a:rPr lang="en-US" dirty="0" smtClean="0">
                <a:solidFill>
                  <a:srgbClr val="C00000"/>
                </a:solidFill>
              </a:rPr>
              <a:t>.  (64 versus 32 bits). Truncation occurs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14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Casting with objects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025E1C2-690F-4FF9-86CC-DA758283C14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understand how casting works for objects, need to understand how Java determines an object’s type</a:t>
            </a:r>
            <a:endParaRPr lang="en-US" dirty="0"/>
          </a:p>
          <a:p>
            <a:r>
              <a:rPr lang="en-US" dirty="0" smtClean="0"/>
              <a:t>Suppose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is a subclass of </a:t>
            </a:r>
            <a:r>
              <a:rPr lang="en-US" dirty="0" smtClean="0">
                <a:solidFill>
                  <a:srgbClr val="800000"/>
                </a:solidFill>
              </a:rPr>
              <a:t>Toy</a:t>
            </a:r>
            <a:r>
              <a:rPr lang="en-US" dirty="0" smtClean="0"/>
              <a:t> and we write this code: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Toy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>
                <a:solidFill>
                  <a:srgbClr val="800000"/>
                </a:solidFill>
              </a:rPr>
              <a:t> =</a:t>
            </a:r>
          </a:p>
          <a:p>
            <a:pPr marL="365760" lvl="1" indent="0">
              <a:buNone/>
            </a:pPr>
            <a:r>
              <a:rPr lang="en-US" b="1" dirty="0">
                <a:solidFill>
                  <a:srgbClr val="800000"/>
                </a:solidFill>
              </a:rPr>
              <a:t> </a:t>
            </a:r>
            <a:r>
              <a:rPr lang="en-US" b="1" dirty="0" smtClean="0">
                <a:solidFill>
                  <a:srgbClr val="800000"/>
                </a:solidFill>
              </a:rPr>
              <a:t>   new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MyLittlePony</a:t>
            </a:r>
            <a:r>
              <a:rPr lang="en-US" dirty="0" smtClean="0">
                <a:solidFill>
                  <a:srgbClr val="800000"/>
                </a:solidFill>
              </a:rPr>
              <a:t>(“</a:t>
            </a:r>
            <a:r>
              <a:rPr lang="en-US" dirty="0" err="1" smtClean="0">
                <a:solidFill>
                  <a:srgbClr val="800000"/>
                </a:solidFill>
              </a:rPr>
              <a:t>SparkleDust</a:t>
            </a:r>
            <a:r>
              <a:rPr lang="en-US" dirty="0" smtClean="0">
                <a:solidFill>
                  <a:srgbClr val="800000"/>
                </a:solidFill>
              </a:rPr>
              <a:t>”, ....);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What’s the type of </a:t>
            </a:r>
            <a:r>
              <a:rPr lang="en-US" dirty="0" err="1" smtClean="0">
                <a:solidFill>
                  <a:srgbClr val="800000"/>
                </a:solidFill>
              </a:rPr>
              <a:t>myToy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400801" y="3886198"/>
            <a:ext cx="2362199" cy="2438402"/>
            <a:chOff x="6781682" y="4419600"/>
            <a:chExt cx="2047330" cy="2438401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781682" y="5029200"/>
              <a:ext cx="1981118" cy="1828801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781683" y="4419600"/>
              <a:ext cx="1828904" cy="609600"/>
            </a:xfrm>
            <a:prstGeom prst="rect">
              <a:avLst/>
            </a:prstGeom>
            <a:solidFill>
              <a:srgbClr val="E8DFCE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smtClean="0"/>
                <a:t>MyLittlePony@</a:t>
              </a:r>
              <a:r>
                <a:rPr lang="en-US" sz="2200" dirty="0"/>
                <a:t>x1</a:t>
              </a:r>
            </a:p>
          </p:txBody>
        </p:sp>
        <p:cxnSp>
          <p:nvCxnSpPr>
            <p:cNvPr id="10" name="Straight Connector 12"/>
            <p:cNvCxnSpPr>
              <a:cxnSpLocks noChangeShapeType="1"/>
            </p:cNvCxnSpPr>
            <p:nvPr/>
          </p:nvCxnSpPr>
          <p:spPr bwMode="auto">
            <a:xfrm flipV="1">
              <a:off x="6934092" y="6320136"/>
              <a:ext cx="1730283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Box 18"/>
            <p:cNvSpPr txBox="1">
              <a:spLocks noChangeArrowheads="1"/>
            </p:cNvSpPr>
            <p:nvPr/>
          </p:nvSpPr>
          <p:spPr bwMode="auto">
            <a:xfrm>
              <a:off x="6917202" y="6320135"/>
              <a:ext cx="19118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MyLittlePony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sp>
          <p:nvSpPr>
            <p:cNvPr id="16" name="TextBox 19"/>
            <p:cNvSpPr txBox="1">
              <a:spLocks noChangeArrowheads="1"/>
            </p:cNvSpPr>
            <p:nvPr/>
          </p:nvSpPr>
          <p:spPr bwMode="auto">
            <a:xfrm>
              <a:off x="7619931" y="5710535"/>
              <a:ext cx="108656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err="1" smtClean="0">
                  <a:solidFill>
                    <a:srgbClr val="FF42F4"/>
                  </a:solidFill>
                </a:rPr>
                <a:t>MyToy</a:t>
              </a:r>
              <a:endParaRPr lang="en-US" dirty="0">
                <a:solidFill>
                  <a:srgbClr val="FF42F4"/>
                </a:solidFill>
              </a:endParaRPr>
            </a:p>
          </p:txBody>
        </p:sp>
        <p:cxnSp>
          <p:nvCxnSpPr>
            <p:cNvPr id="17" name="Straight Connector 22"/>
            <p:cNvCxnSpPr>
              <a:cxnSpLocks noChangeShapeType="1"/>
            </p:cNvCxnSpPr>
            <p:nvPr/>
          </p:nvCxnSpPr>
          <p:spPr bwMode="auto">
            <a:xfrm flipV="1">
              <a:off x="6934092" y="5710536"/>
              <a:ext cx="1752514" cy="4464"/>
            </a:xfrm>
            <a:prstGeom prst="line">
              <a:avLst/>
            </a:prstGeom>
            <a:noFill/>
            <a:ln w="25400">
              <a:solidFill>
                <a:srgbClr val="E41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Box 23"/>
            <p:cNvSpPr txBox="1">
              <a:spLocks noChangeArrowheads="1"/>
            </p:cNvSpPr>
            <p:nvPr/>
          </p:nvSpPr>
          <p:spPr bwMode="auto">
            <a:xfrm>
              <a:off x="7696136" y="5024735"/>
              <a:ext cx="1005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42F4"/>
                  </a:solidFill>
                </a:rPr>
                <a:t>Object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66735" y="5715000"/>
            <a:ext cx="3864219" cy="842665"/>
            <a:chOff x="1366735" y="5715000"/>
            <a:chExt cx="3864219" cy="842665"/>
          </a:xfrm>
        </p:grpSpPr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1366735" y="5715000"/>
              <a:ext cx="919265" cy="381055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myToy</a:t>
              </a:r>
              <a:endParaRPr lang="en-US" sz="2400" dirty="0"/>
            </a:p>
          </p:txBody>
        </p:sp>
        <p:sp>
          <p:nvSpPr>
            <p:cNvPr id="27" name="Rectangle 47"/>
            <p:cNvSpPr>
              <a:spLocks noChangeArrowheads="1"/>
            </p:cNvSpPr>
            <p:nvPr/>
          </p:nvSpPr>
          <p:spPr bwMode="auto">
            <a:xfrm>
              <a:off x="2322608" y="5715000"/>
              <a:ext cx="2249392" cy="4572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400" dirty="0"/>
                <a:t>MyLittlePony@x1</a:t>
              </a:r>
            </a:p>
          </p:txBody>
        </p:sp>
        <p:sp>
          <p:nvSpPr>
            <p:cNvPr id="28" name="TextBox 48"/>
            <p:cNvSpPr txBox="1">
              <a:spLocks noChangeArrowheads="1"/>
            </p:cNvSpPr>
            <p:nvPr/>
          </p:nvSpPr>
          <p:spPr bwMode="auto">
            <a:xfrm>
              <a:off x="4572000" y="6096000"/>
              <a:ext cx="6589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Toy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66726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2172</TotalTime>
  <Words>2746</Words>
  <Application>Microsoft Office PowerPoint</Application>
  <PresentationFormat>On-screen Show (4:3)</PresentationFormat>
  <Paragraphs>429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Median</vt:lpstr>
      <vt:lpstr>Type CHecking  and CASTING</vt:lpstr>
      <vt:lpstr>Type Checking</vt:lpstr>
      <vt:lpstr>The need for type checking</vt:lpstr>
      <vt:lpstr>Some easy casting situations</vt:lpstr>
      <vt:lpstr>What about this:</vt:lpstr>
      <vt:lpstr>A cast can make code predictable</vt:lpstr>
      <vt:lpstr>Java sometimes requires a cast</vt:lpstr>
      <vt:lpstr>Java sometimes requires a cast</vt:lpstr>
      <vt:lpstr>Casting with objects</vt:lpstr>
      <vt:lpstr>Static versus dynamic typing</vt:lpstr>
      <vt:lpstr>Dynamic (“runtime”) types</vt:lpstr>
      <vt:lpstr>Static (“compile time”) types</vt:lpstr>
      <vt:lpstr>How does Java type check?</vt:lpstr>
      <vt:lpstr>Examples of dynamic checks</vt:lpstr>
      <vt:lpstr>Casting</vt:lpstr>
      <vt:lpstr>instanceof</vt:lpstr>
      <vt:lpstr>Example: Lodgings and Hotels</vt:lpstr>
      <vt:lpstr>... we end up with a list containing</vt:lpstr>
      <vt:lpstr>Method invocations</vt:lpstr>
      <vt:lpstr>... but now suppose that</vt:lpstr>
      <vt:lpstr>Operators are really methods too</vt:lpstr>
      <vt:lpstr>... even so</vt:lpstr>
      <vt:lpstr>... so?</vt:lpstr>
      <vt:lpstr>Generics</vt:lpstr>
      <vt:lpstr>Types and generics</vt:lpstr>
      <vt:lpstr>Seems like a cast should work</vt:lpstr>
      <vt:lpstr>Not every object is a RouteNode!</vt:lpstr>
      <vt:lpstr>Generics deal with this</vt:lpstr>
      <vt:lpstr>Types that support array indexing</vt:lpstr>
      <vt:lpstr>But a 2D array isn’t what you expect</vt:lpstr>
      <vt:lpstr>But a 2D array isn’t what you expect</vt:lpstr>
      <vt:lpstr>Array vs ArrayList vs HashMap (latter two from java.util)</vt:lpstr>
      <vt:lpstr>What is an ArrayList?</vt:lpstr>
      <vt:lpstr>ArrayList behavior</vt:lpstr>
      <vt:lpstr>What is an ArrayList?</vt:lpstr>
      <vt:lpstr>Why can’t we use “array indexing”?</vt:lpstr>
      <vt:lpstr>How about a HashMap?</vt:lpstr>
      <vt:lpstr>HashMap Example</vt:lpstr>
      <vt:lpstr>What’s going on here?</vt:lpstr>
      <vt:lpstr>... and what is a HashMap?</vt:lpstr>
      <vt:lpstr>... and what is a HashMap?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Review</dc:title>
  <dc:creator>Ken Birman</dc:creator>
  <cp:lastModifiedBy>ken</cp:lastModifiedBy>
  <cp:revision>150</cp:revision>
  <cp:lastPrinted>2013-02-05T18:29:59Z</cp:lastPrinted>
  <dcterms:created xsi:type="dcterms:W3CDTF">2009-08-19T18:21:45Z</dcterms:created>
  <dcterms:modified xsi:type="dcterms:W3CDTF">2013-02-09T16:47:11Z</dcterms:modified>
</cp:coreProperties>
</file>