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handoutMasterIdLst>
    <p:handoutMasterId r:id="rId43"/>
  </p:handoutMasterIdLst>
  <p:sldIdLst>
    <p:sldId id="256" r:id="rId2"/>
    <p:sldId id="388" r:id="rId3"/>
    <p:sldId id="377" r:id="rId4"/>
    <p:sldId id="379" r:id="rId5"/>
    <p:sldId id="38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10" r:id="rId14"/>
    <p:sldId id="328" r:id="rId15"/>
    <p:sldId id="320" r:id="rId16"/>
    <p:sldId id="341" r:id="rId17"/>
    <p:sldId id="357" r:id="rId18"/>
    <p:sldId id="358" r:id="rId19"/>
    <p:sldId id="372" r:id="rId20"/>
    <p:sldId id="389" r:id="rId21"/>
    <p:sldId id="390" r:id="rId22"/>
    <p:sldId id="332" r:id="rId23"/>
    <p:sldId id="333" r:id="rId24"/>
    <p:sldId id="342" r:id="rId25"/>
    <p:sldId id="345" r:id="rId26"/>
    <p:sldId id="346" r:id="rId27"/>
    <p:sldId id="347" r:id="rId28"/>
    <p:sldId id="348" r:id="rId29"/>
    <p:sldId id="349" r:id="rId30"/>
    <p:sldId id="312" r:id="rId31"/>
    <p:sldId id="335" r:id="rId32"/>
    <p:sldId id="334" r:id="rId33"/>
    <p:sldId id="359" r:id="rId34"/>
    <p:sldId id="355" r:id="rId35"/>
    <p:sldId id="361" r:id="rId36"/>
    <p:sldId id="325" r:id="rId37"/>
    <p:sldId id="344" r:id="rId38"/>
    <p:sldId id="362" r:id="rId39"/>
    <p:sldId id="363" r:id="rId40"/>
    <p:sldId id="364" r:id="rId4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80D4A6-FF8F-4096-9CC4-89059420369F}">
          <p14:sldIdLst>
            <p14:sldId id="256"/>
            <p14:sldId id="388"/>
            <p14:sldId id="377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10"/>
            <p14:sldId id="328"/>
            <p14:sldId id="320"/>
            <p14:sldId id="341"/>
            <p14:sldId id="357"/>
            <p14:sldId id="358"/>
            <p14:sldId id="372"/>
            <p14:sldId id="389"/>
            <p14:sldId id="390"/>
            <p14:sldId id="332"/>
            <p14:sldId id="333"/>
            <p14:sldId id="342"/>
            <p14:sldId id="345"/>
            <p14:sldId id="346"/>
            <p14:sldId id="347"/>
            <p14:sldId id="348"/>
            <p14:sldId id="349"/>
            <p14:sldId id="312"/>
            <p14:sldId id="335"/>
            <p14:sldId id="334"/>
            <p14:sldId id="359"/>
            <p14:sldId id="355"/>
            <p14:sldId id="361"/>
            <p14:sldId id="325"/>
            <p14:sldId id="344"/>
            <p14:sldId id="362"/>
            <p14:sldId id="363"/>
            <p14:sldId id="3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D5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4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7D8F911-4044-41B3-A5CE-B0E34773112B}" type="datetimeFigureOut">
              <a:rPr lang="fr-FR" smtClean="0"/>
              <a:pPr/>
              <a:t>28/01/2013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B8B0A81-B683-42EE-AA51-7C551E138AD0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7540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2CB23CD-1F62-4EEB-8464-E67BE5599D92}" type="datetimeFigureOut">
              <a:rPr lang="fr-FR" smtClean="0"/>
              <a:pPr/>
              <a:t>28/01/2013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5DF5ED9-00B4-4A58-9ED5-AAB30ED565CC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686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F5ED9-00B4-4A58-9ED5-AAB30ED565CC}" type="slidenum">
              <a:rPr lang="fr-BE" smtClean="0"/>
              <a:pPr/>
              <a:t>34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8972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66679DE-6924-46DA-8EBE-91EBC04D2EDC}" type="datetime1">
              <a:rPr lang="en-US" smtClean="0"/>
              <a:t>1/28/2013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898B-B41A-4B96-8198-A79160B71999}" type="datetime1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07BB5B1-F1B2-49A5-8AB7-6BE13FA40AE4}" type="datetime1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E4B0-2AD2-4D72-A11E-C1D6D6F26E74}" type="datetime1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B53F-5BA1-4806-B943-26D04C55C0CE}" type="datetime1">
              <a:rPr lang="en-US" smtClean="0"/>
              <a:t>1/28/2013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297CF0-FC86-4D15-87D5-87FFB12CF256}" type="datetime1">
              <a:rPr lang="en-US" smtClean="0"/>
              <a:t>1/28/2013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88816D5-67AD-4A30-8FF4-2F7A6F776D4C}" type="datetime1">
              <a:rPr lang="en-US" smtClean="0"/>
              <a:t>1/28/2013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F399-F78E-4129-9565-50BCBA15F75E}" type="datetime1">
              <a:rPr lang="en-US" smtClean="0"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0E8AE-AA38-4C98-8145-A496E7B5E33D}" type="datetime1">
              <a:rPr lang="en-US" smtClean="0"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2205-AE4B-4930-80DA-FB96359BBA0A}" type="datetime1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40331D-CDF7-4C79-A42D-E67873371F75}" type="datetime1">
              <a:rPr lang="en-US" smtClean="0"/>
              <a:t>1/28/2013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EFF6A5C-25B5-4232-9A1A-7E95091CCB7E}" type="datetime1">
              <a:rPr lang="en-US" smtClean="0"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More Java!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Lecture 3</a:t>
            </a:r>
            <a:endParaRPr lang="en-US" dirty="0" smtClean="0"/>
          </a:p>
          <a:p>
            <a:r>
              <a:rPr lang="en-US" smtClean="0"/>
              <a:t>CS2110 Spring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E1C2-690F-4FF9-86CC-DA758283C14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8" name="Picture 4" descr="http://blogs.guardian.co.uk/art/coffee4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143000"/>
            <a:ext cx="4381500" cy="28575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versus instance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Recall that </a:t>
            </a:r>
            <a:r>
              <a:rPr lang="en-US" dirty="0" smtClean="0">
                <a:solidFill>
                  <a:srgbClr val="800000"/>
                </a:solidFill>
              </a:rPr>
              <a:t>main</a:t>
            </a:r>
            <a:r>
              <a:rPr lang="en-US" dirty="0" smtClean="0"/>
              <a:t> was </a:t>
            </a:r>
            <a:r>
              <a:rPr lang="en-US" dirty="0" smtClean="0">
                <a:solidFill>
                  <a:srgbClr val="800000"/>
                </a:solidFill>
              </a:rPr>
              <a:t>static</a:t>
            </a:r>
            <a:r>
              <a:rPr lang="en-US" dirty="0" smtClean="0"/>
              <a:t>.  In fact we can mark any method or any field as </a:t>
            </a:r>
            <a:r>
              <a:rPr lang="en-US" dirty="0" smtClean="0">
                <a:solidFill>
                  <a:srgbClr val="800000"/>
                </a:solidFill>
              </a:rPr>
              <a:t>static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800000"/>
                </a:solidFill>
              </a:rPr>
              <a:t>static</a:t>
            </a:r>
            <a:r>
              <a:rPr lang="en-US" dirty="0" smtClean="0"/>
              <a:t> means: there is just one version shared by all instances of this type of object</a:t>
            </a:r>
          </a:p>
          <a:p>
            <a:pPr lvl="1"/>
            <a:r>
              <a:rPr lang="en-US" dirty="0" smtClean="0"/>
              <a:t>When calling such a method or accessing such a variable, you don’t give an object instance.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800000"/>
                </a:solidFill>
              </a:rPr>
              <a:t>static</a:t>
            </a:r>
            <a:r>
              <a:rPr lang="en-US" dirty="0" smtClean="0"/>
              <a:t> method can’t “see” instance methods or fields of an object unless you specify the object instance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5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676400"/>
            <a:ext cx="8153400" cy="4343400"/>
          </a:xfrm>
          <a:prstGeom prst="rect">
            <a:avLst/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of static: Assign an id to each toy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765048" y="1752600"/>
            <a:ext cx="8153400" cy="44958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class</a:t>
            </a:r>
            <a:r>
              <a:rPr lang="en-US" dirty="0" smtClean="0"/>
              <a:t> Toy {</a:t>
            </a:r>
          </a:p>
          <a:p>
            <a:pPr marL="0" indent="0">
              <a:buFont typeface="Wingdings"/>
              <a:buNone/>
            </a:pPr>
            <a:r>
              <a:rPr lang="en-US" dirty="0" smtClean="0"/>
              <a:t>     </a:t>
            </a:r>
            <a:r>
              <a:rPr lang="en-US" b="1" dirty="0" smtClean="0"/>
              <a:t>private</a:t>
            </a:r>
            <a:r>
              <a:rPr lang="en-US" dirty="0" smtClean="0"/>
              <a:t> String name;</a:t>
            </a:r>
          </a:p>
          <a:p>
            <a:pPr marL="0" indent="0">
              <a:buFont typeface="Wingdings"/>
              <a:buNone/>
            </a:pPr>
            <a:r>
              <a:rPr lang="en-US" dirty="0" smtClean="0"/>
              <a:t>     </a:t>
            </a:r>
            <a:r>
              <a:rPr lang="en-US" b="1" dirty="0" smtClean="0"/>
              <a:t>private</a:t>
            </a:r>
            <a:r>
              <a:rPr lang="en-US" dirty="0" smtClean="0"/>
              <a:t> 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ageLow</a:t>
            </a:r>
            <a:r>
              <a:rPr lang="en-US" dirty="0" smtClean="0"/>
              <a:t>, </a:t>
            </a:r>
            <a:r>
              <a:rPr lang="en-US" dirty="0" err="1" smtClean="0"/>
              <a:t>ageHigh</a:t>
            </a:r>
            <a:r>
              <a:rPr lang="en-US" dirty="0" smtClean="0"/>
              <a:t>, </a:t>
            </a:r>
            <a:r>
              <a:rPr lang="en-US" dirty="0" err="1" smtClean="0"/>
              <a:t>myId</a:t>
            </a:r>
            <a:r>
              <a:rPr lang="en-US" dirty="0" smtClean="0"/>
              <a:t>;</a:t>
            </a:r>
          </a:p>
          <a:p>
            <a:pPr marL="0" indent="0">
              <a:buFont typeface="Wingdings"/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b="1" dirty="0" smtClean="0"/>
              <a:t>private</a:t>
            </a:r>
            <a:r>
              <a:rPr lang="en-US" dirty="0" smtClean="0"/>
              <a:t> </a:t>
            </a:r>
            <a:r>
              <a:rPr lang="en-US" b="1" dirty="0" smtClean="0"/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nextId</a:t>
            </a:r>
            <a:r>
              <a:rPr lang="en-US" dirty="0" smtClean="0"/>
              <a:t>= 0; // first unassigned id</a:t>
            </a:r>
          </a:p>
          <a:p>
            <a:pPr marL="0" indent="0">
              <a:buFont typeface="Wingdings"/>
              <a:buNone/>
            </a:pPr>
            <a:r>
              <a:rPr lang="en-US" dirty="0" smtClean="0"/>
              <a:t>     </a:t>
            </a:r>
            <a:r>
              <a:rPr lang="en-US" b="1" dirty="0" smtClean="0"/>
              <a:t>public</a:t>
            </a:r>
            <a:r>
              <a:rPr lang="en-US" dirty="0" smtClean="0"/>
              <a:t> Toy(string name,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ageLow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ageHigh</a:t>
            </a:r>
            <a:r>
              <a:rPr lang="en-US" dirty="0" smtClean="0"/>
              <a:t>) {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b="1" dirty="0" smtClean="0"/>
              <a:t>this</a:t>
            </a:r>
            <a:r>
              <a:rPr lang="en-US" dirty="0" smtClean="0"/>
              <a:t>.name = name;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b="1" dirty="0" err="1" smtClean="0"/>
              <a:t>this</a:t>
            </a:r>
            <a:r>
              <a:rPr lang="en-US" dirty="0" err="1" smtClean="0"/>
              <a:t>.ageLow</a:t>
            </a:r>
            <a:r>
              <a:rPr lang="en-US" dirty="0" smtClean="0"/>
              <a:t> = </a:t>
            </a:r>
            <a:r>
              <a:rPr lang="en-US" dirty="0" err="1" smtClean="0"/>
              <a:t>ageLow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dirty="0" err="1" smtClean="0"/>
              <a:t>t</a:t>
            </a:r>
            <a:r>
              <a:rPr lang="en-US" b="1" dirty="0" err="1" smtClean="0"/>
              <a:t>his</a:t>
            </a:r>
            <a:r>
              <a:rPr lang="en-US" dirty="0" err="1" smtClean="0"/>
              <a:t>.ageHigh</a:t>
            </a:r>
            <a:r>
              <a:rPr lang="en-US" dirty="0" smtClean="0"/>
              <a:t> = </a:t>
            </a:r>
            <a:r>
              <a:rPr lang="en-US" dirty="0" err="1" smtClean="0"/>
              <a:t>ageHigh</a:t>
            </a:r>
            <a:r>
              <a:rPr lang="en-US" dirty="0" smtClean="0"/>
              <a:t>;</a:t>
            </a:r>
          </a:p>
          <a:p>
            <a:pPr marL="0" indent="0">
              <a:buFont typeface="Wingdings"/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myId</a:t>
            </a:r>
            <a:r>
              <a:rPr lang="en-US" dirty="0" smtClean="0"/>
              <a:t> = </a:t>
            </a:r>
            <a:r>
              <a:rPr lang="en-US" dirty="0" err="1" smtClean="0"/>
              <a:t>nextId</a:t>
            </a:r>
            <a:r>
              <a:rPr lang="en-US" dirty="0" smtClean="0"/>
              <a:t>++;</a:t>
            </a:r>
            <a:br>
              <a:rPr lang="en-US" dirty="0" smtClean="0"/>
            </a:br>
            <a:r>
              <a:rPr lang="en-US" dirty="0" smtClean="0"/>
              <a:t>     }</a:t>
            </a:r>
          </a:p>
          <a:p>
            <a:pPr marL="0" indent="0">
              <a:buFont typeface="Wingdings"/>
              <a:buNone/>
            </a:pPr>
            <a:r>
              <a:rPr lang="en-US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8971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ould have written </a:t>
            </a:r>
            <a:r>
              <a:rPr lang="en-US" b="1" dirty="0" err="1" smtClean="0">
                <a:solidFill>
                  <a:srgbClr val="800000"/>
                </a:solidFill>
              </a:rPr>
              <a:t>this</a:t>
            </a:r>
            <a:r>
              <a:rPr lang="en-US" dirty="0" err="1" smtClean="0">
                <a:solidFill>
                  <a:srgbClr val="800000"/>
                </a:solidFill>
              </a:rPr>
              <a:t>.myId</a:t>
            </a:r>
            <a:r>
              <a:rPr lang="en-US" dirty="0" smtClean="0"/>
              <a:t> but didn’t need </a:t>
            </a:r>
            <a:r>
              <a:rPr lang="en-US" b="1" dirty="0" smtClean="0">
                <a:solidFill>
                  <a:srgbClr val="800000"/>
                </a:solidFill>
              </a:rPr>
              <a:t>this</a:t>
            </a:r>
            <a:r>
              <a:rPr lang="en-US" dirty="0" smtClean="0"/>
              <a:t> because </a:t>
            </a:r>
            <a:r>
              <a:rPr lang="en-US" dirty="0" err="1" smtClean="0">
                <a:solidFill>
                  <a:srgbClr val="800000"/>
                </a:solidFill>
              </a:rPr>
              <a:t>myId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was unambiguous</a:t>
            </a:r>
          </a:p>
          <a:p>
            <a:pPr lvl="1"/>
            <a:r>
              <a:rPr lang="en-US" dirty="0" err="1" smtClean="0">
                <a:solidFill>
                  <a:srgbClr val="800000"/>
                </a:solidFill>
              </a:rPr>
              <a:t>myId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references an instance field in current </a:t>
            </a:r>
            <a:r>
              <a:rPr lang="en-US" dirty="0" smtClean="0">
                <a:solidFill>
                  <a:srgbClr val="800000"/>
                </a:solidFill>
              </a:rPr>
              <a:t>Toy </a:t>
            </a:r>
            <a:r>
              <a:rPr lang="en-US" dirty="0" smtClean="0">
                <a:solidFill>
                  <a:srgbClr val="000000"/>
                </a:solidFill>
              </a:rPr>
              <a:t>object</a:t>
            </a:r>
          </a:p>
          <a:p>
            <a:r>
              <a:rPr lang="en-US" dirty="0" err="1" smtClean="0">
                <a:solidFill>
                  <a:srgbClr val="800000"/>
                </a:solidFill>
              </a:rPr>
              <a:t>nextId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shared by all </a:t>
            </a:r>
            <a:r>
              <a:rPr lang="en-US" smtClean="0">
                <a:solidFill>
                  <a:srgbClr val="800000"/>
                </a:solidFill>
              </a:rPr>
              <a:t>Toy</a:t>
            </a:r>
            <a:r>
              <a:rPr lang="en-US" smtClean="0"/>
              <a:t> objects</a:t>
            </a: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10728"/>
              </p:ext>
            </p:extLst>
          </p:nvPr>
        </p:nvGraphicFramePr>
        <p:xfrm>
          <a:off x="762000" y="3810000"/>
          <a:ext cx="78486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9627"/>
                <a:gridCol w="830140"/>
                <a:gridCol w="3848833"/>
              </a:tblGrid>
              <a:tr h="1219200">
                <a:tc>
                  <a:txBody>
                    <a:bodyPr/>
                    <a:lstStyle/>
                    <a:p>
                      <a:endParaRPr kumimoji="0" lang="en-US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myId 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nextId</a:t>
                      </a:r>
                      <a:r>
                        <a:rPr kumimoji="0" lang="en-US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++;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means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6576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>
                          <a:srgbClr val="94B6D2"/>
                        </a:buClr>
                        <a:buSzPct val="7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myId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nextId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36576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>
                          <a:srgbClr val="94B6D2"/>
                        </a:buClr>
                        <a:buSzPct val="7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nextId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nextId+1;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myId = ++nextId;</a:t>
                      </a:r>
                      <a:endParaRPr lang="en-US" sz="280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FFFF8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means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rgbClr val="FFFF8B"/>
                    </a:solidFill>
                  </a:tcPr>
                </a:tc>
                <a:tc>
                  <a:txBody>
                    <a:bodyPr/>
                    <a:lstStyle/>
                    <a:p>
                      <a:pPr marL="36576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>
                          <a:srgbClr val="94B6D2"/>
                        </a:buClr>
                        <a:buSzPct val="7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nextId = nextId + 1;</a:t>
                      </a:r>
                    </a:p>
                    <a:p>
                      <a:pPr marL="36576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>
                          <a:srgbClr val="94B6D2"/>
                        </a:buClr>
                        <a:buSzPct val="7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myId = nextId;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rgbClr val="FFFF8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09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The </a:t>
            </a:r>
            <a:r>
              <a:rPr lang="fr-BE" dirty="0" err="1" smtClean="0"/>
              <a:t>idea</a:t>
            </a:r>
            <a:r>
              <a:rPr lang="fr-BE" dirty="0" smtClean="0"/>
              <a:t> of an « abstraction »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Early in the exploration of computing, Von </a:t>
            </a:r>
            <a:r>
              <a:rPr lang="en-US" dirty="0" err="1" smtClean="0"/>
              <a:t>Neuman</a:t>
            </a:r>
            <a:r>
              <a:rPr lang="en-US" dirty="0" smtClean="0"/>
              <a:t> pointed out that a sufficiently powerful digital computer can “simulate” any other digital computer</a:t>
            </a:r>
          </a:p>
          <a:p>
            <a:pPr lvl="1"/>
            <a:r>
              <a:rPr lang="en-US" dirty="0" smtClean="0"/>
              <a:t>The computer as an </a:t>
            </a:r>
            <a:r>
              <a:rPr lang="en-US" i="1" dirty="0" smtClean="0"/>
              <a:t>infinitely </a:t>
            </a:r>
            <a:r>
              <a:rPr lang="en-US" i="1" dirty="0" err="1" smtClean="0"/>
              <a:t>specializable</a:t>
            </a:r>
            <a:r>
              <a:rPr lang="en-US" i="1" dirty="0" smtClean="0"/>
              <a:t> </a:t>
            </a:r>
            <a:r>
              <a:rPr lang="en-US" dirty="0" smtClean="0"/>
              <a:t>machine 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A computer can “compute” in novel ways</a:t>
            </a:r>
          </a:p>
          <a:p>
            <a:pPr lvl="1"/>
            <a:r>
              <a:rPr lang="en-US" dirty="0" smtClean="0"/>
              <a:t>For example, your laptop hardware has no idea what a “file” is, or that cmm.mpeg contains “Call me maybe”</a:t>
            </a:r>
          </a:p>
          <a:p>
            <a:pPr lvl="1"/>
            <a:r>
              <a:rPr lang="en-US" dirty="0" smtClean="0"/>
              <a:t>Yet we think of the computer as knowing </a:t>
            </a:r>
            <a:br>
              <a:rPr lang="en-US" dirty="0" smtClean="0"/>
            </a:br>
            <a:r>
              <a:rPr lang="en-US" dirty="0" smtClean="0"/>
              <a:t>that this is a music file.  It understands </a:t>
            </a:r>
            <a:br>
              <a:rPr lang="en-US" dirty="0" smtClean="0"/>
            </a:br>
            <a:r>
              <a:rPr lang="en-US" dirty="0" smtClean="0"/>
              <a:t>operations like “seek” or increase volume”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4800600"/>
            <a:ext cx="2143125" cy="120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With languages like Java we can express very sophisticated “ideas” through objects</a:t>
            </a:r>
          </a:p>
          <a:p>
            <a:endParaRPr lang="en-US" dirty="0"/>
          </a:p>
          <a:p>
            <a:r>
              <a:rPr lang="en-US" dirty="0" smtClean="0"/>
              <a:t>The key is to think about the object as if it really was a music video, or a graphical representation of the routes from Ithaca to Key West, or a Tweet</a:t>
            </a:r>
          </a:p>
          <a:p>
            <a:pPr lvl="1"/>
            <a:r>
              <a:rPr lang="en-US" dirty="0" smtClean="0"/>
              <a:t>Object captures necessary data to represent something</a:t>
            </a:r>
          </a:p>
          <a:p>
            <a:pPr lvl="1"/>
            <a:r>
              <a:rPr lang="en-US" dirty="0" smtClean="0"/>
              <a:t>And has thing-specific operations, like “play”</a:t>
            </a:r>
          </a:p>
          <a:p>
            <a:endParaRPr lang="en-US" dirty="0"/>
          </a:p>
          <a:p>
            <a:r>
              <a:rPr lang="en-US" dirty="0" smtClean="0"/>
              <a:t>Languages to help us program in this abstracted way have hugely amplified our power as computer scientists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8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concrete example of abstraction</a:t>
            </a:r>
            <a:endParaRPr lang="fr-B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 about driving instructions in Google Maps.  How would you program with “routes” in Java?</a:t>
            </a:r>
          </a:p>
          <a:p>
            <a:pPr lvl="1"/>
            <a:r>
              <a:rPr lang="en-US" dirty="0" smtClean="0"/>
              <a:t>A route is basically a graph: a sequence of nodes (locations) linked by edges (roads)</a:t>
            </a:r>
          </a:p>
          <a:p>
            <a:pPr lvl="1"/>
            <a:r>
              <a:rPr lang="en-US" dirty="0" smtClean="0"/>
              <a:t>So... We might imagine a “class” representing graphs</a:t>
            </a:r>
          </a:p>
          <a:p>
            <a:pPr lvl="1"/>
            <a:r>
              <a:rPr lang="en-US" dirty="0" smtClean="0"/>
              <a:t>It would use classes representing nodes, edges</a:t>
            </a:r>
          </a:p>
          <a:p>
            <a:pPr lvl="1"/>
            <a:r>
              <a:rPr lang="en-US" dirty="0" smtClean="0"/>
              <a:t>Graph operations like </a:t>
            </a:r>
            <a:r>
              <a:rPr lang="en-US" i="1" dirty="0" smtClean="0"/>
              <a:t>shortest path </a:t>
            </a:r>
            <a:r>
              <a:rPr lang="en-US" dirty="0" smtClean="0"/>
              <a:t>used to solve problems like recommending the best route home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wait!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Nodes could be: </a:t>
            </a:r>
          </a:p>
          <a:p>
            <a:pPr lvl="1"/>
            <a:r>
              <a:rPr lang="en-US" dirty="0" smtClean="0"/>
              <a:t>Intersections, cities, hotels, motels, restaurants, gas stations, amazingly awesome tourist attractions, places where road construction is happening, radar detectors…</a:t>
            </a:r>
            <a:endParaRPr lang="en-US" dirty="0"/>
          </a:p>
          <a:p>
            <a:r>
              <a:rPr lang="en-US" dirty="0" smtClean="0"/>
              <a:t>Edges could be:</a:t>
            </a:r>
          </a:p>
          <a:p>
            <a:pPr lvl="1"/>
            <a:r>
              <a:rPr lang="en-US" dirty="0" smtClean="0"/>
              <a:t>Highways, toll roads, carpool-only express lanes, small roads, dirt roads, one-way roads, bridges</a:t>
            </a:r>
            <a:r>
              <a:rPr lang="en-US" dirty="0"/>
              <a:t>, </a:t>
            </a:r>
            <a:r>
              <a:rPr lang="en-US" dirty="0" smtClean="0"/>
              <a:t>draw-bridges, ferries, car-trains, tunnels, seasonal roads…</a:t>
            </a:r>
          </a:p>
          <a:p>
            <a:r>
              <a:rPr lang="en-US" dirty="0" smtClean="0"/>
              <a:t>We might want a separate type for each, but how would we write code to find a route in a map?</a:t>
            </a:r>
            <a:endParaRPr lang="en-US" dirty="0"/>
          </a:p>
        </p:txBody>
      </p:sp>
      <p:pic>
        <p:nvPicPr>
          <p:cNvPr id="2050" name="Picture 2" descr="http://www.worldslargestthings.com/minnesota/mntwineSubheader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81050"/>
            <a:ext cx="160020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travelingkings.com/wp-content/uploads/2010/06/Kings-at-Worlds-Largest-Ball-of-Twine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81000"/>
            <a:ext cx="2163233" cy="162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44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5173" y="2209800"/>
            <a:ext cx="7924800" cy="14478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maps: Our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want to be able to write code like this:</a:t>
            </a:r>
          </a:p>
          <a:p>
            <a:pPr marL="0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i="1" dirty="0" err="1" smtClean="0"/>
              <a:t>foreach</a:t>
            </a:r>
            <a:r>
              <a:rPr lang="en-US" i="1" dirty="0" smtClean="0"/>
              <a:t> Node </a:t>
            </a:r>
            <a:r>
              <a:rPr lang="en-US" i="1" dirty="0" err="1" smtClean="0"/>
              <a:t>nd</a:t>
            </a:r>
            <a:r>
              <a:rPr lang="en-US" i="1" dirty="0" smtClean="0"/>
              <a:t> in the route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i="1" dirty="0" smtClean="0"/>
              <a:t>if(</a:t>
            </a:r>
            <a:r>
              <a:rPr lang="en-US" i="1" dirty="0" err="1" smtClean="0"/>
              <a:t>nd</a:t>
            </a:r>
            <a:r>
              <a:rPr lang="en-US" i="1" dirty="0" smtClean="0"/>
              <a:t> is a Hotel, and </a:t>
            </a:r>
            <a:r>
              <a:rPr lang="en-US" i="1" dirty="0" err="1" smtClean="0"/>
              <a:t>nd</a:t>
            </a:r>
            <a:r>
              <a:rPr lang="en-US" i="1" dirty="0" smtClean="0"/>
              <a:t> has 3 or more stars)</a:t>
            </a:r>
          </a:p>
          <a:p>
            <a:pPr marL="365760" lvl="1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  </a:t>
            </a:r>
            <a:r>
              <a:rPr lang="en-US" i="1" err="1" smtClean="0"/>
              <a:t>println</a:t>
            </a:r>
            <a:r>
              <a:rPr lang="en-US" i="1" smtClean="0"/>
              <a:t>(“Why not check out “ + nd + “ ?”);</a:t>
            </a:r>
            <a:endParaRPr lang="en-US" i="1" dirty="0" smtClean="0"/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E.g. look at a route node by node, and for each node check to see what type it is, and then print a list of the 3-star or better hotels.</a:t>
            </a:r>
          </a:p>
          <a:p>
            <a:r>
              <a:rPr lang="en-US" dirty="0" smtClean="0"/>
              <a:t>… but not the 3-star balls of twine.  And road intersections probably don’t have stars, even in Yelp!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28" name="Picture 4" descr="http://4.bp.blogspot.com/-Gl_VWw5RlYI/TrfW7LVDawI/AAAAAAAAIoQ/tYhc1MH_Bws/s1600/Hotel+Californ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304800"/>
            <a:ext cx="1447800" cy="962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jonco48.com/blog/Bates_20Motel_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300" y="914400"/>
            <a:ext cx="1355801" cy="101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4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of the dilemma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 the one hand we want our route to include many kinds of map-route nodes.</a:t>
            </a:r>
          </a:p>
          <a:p>
            <a:pPr lvl="1"/>
            <a:r>
              <a:rPr lang="en-US" dirty="0" smtClean="0"/>
              <a:t>They differ because they represent different things</a:t>
            </a:r>
          </a:p>
          <a:p>
            <a:pPr lvl="1"/>
            <a:r>
              <a:rPr lang="en-US" dirty="0" smtClean="0"/>
              <a:t>Hotels have swimming pools and bars, while road intersections have round-</a:t>
            </a:r>
            <a:r>
              <a:rPr lang="en-US" dirty="0" err="1" smtClean="0"/>
              <a:t>abouts</a:t>
            </a:r>
            <a:r>
              <a:rPr lang="en-US" dirty="0" smtClean="0"/>
              <a:t> and traffic lights</a:t>
            </a:r>
          </a:p>
          <a:p>
            <a:endParaRPr lang="en-US" dirty="0"/>
          </a:p>
          <a:p>
            <a:r>
              <a:rPr lang="en-US" dirty="0" smtClean="0"/>
              <a:t>… and sometimes we just say “the route goes from here, to here, to here” node by node</a:t>
            </a:r>
          </a:p>
          <a:p>
            <a:r>
              <a:rPr lang="en-US" dirty="0" smtClean="0"/>
              <a:t>… but other times, we need to be type-specific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03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Extending a class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Java also has a feature for taking some class and adding features to create a new class that is a “specialized version” of it</a:t>
            </a:r>
          </a:p>
          <a:p>
            <a:pPr lvl="1"/>
            <a:r>
              <a:rPr lang="en-US" smtClean="0"/>
              <a:t>Called “creating a subclass” by “extending” the parent</a:t>
            </a:r>
          </a:p>
          <a:p>
            <a:pPr lvl="1"/>
            <a:r>
              <a:rPr lang="en-US" smtClean="0"/>
              <a:t>Very similar to the idea of implementing an interface with one major difference</a:t>
            </a:r>
          </a:p>
          <a:p>
            <a:pPr lvl="2"/>
            <a:r>
              <a:rPr lang="en-US" smtClean="0"/>
              <a:t>When you extend a parent class, your class “inherits” all the fields and methods already defined by the parent class</a:t>
            </a:r>
          </a:p>
          <a:p>
            <a:pPr lvl="2"/>
            <a:r>
              <a:rPr lang="en-US" smtClean="0"/>
              <a:t>You can add new ones but the old ones are available</a:t>
            </a:r>
          </a:p>
          <a:p>
            <a:pPr lvl="2"/>
            <a:r>
              <a:rPr lang="en-US" smtClean="0"/>
              <a:t>You can also redefine (“override”) the old ones.  We’ll see why this can be useful later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4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 from last time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We were thinking about a toy store</a:t>
            </a:r>
          </a:p>
          <a:p>
            <a:endParaRPr lang="en-US"/>
          </a:p>
          <a:p>
            <a:pPr lvl="1"/>
            <a:r>
              <a:rPr lang="en-US" smtClean="0"/>
              <a:t>Everything on the shelves is a “toy”</a:t>
            </a:r>
          </a:p>
          <a:p>
            <a:pPr lvl="1"/>
            <a:r>
              <a:rPr lang="en-US" smtClean="0"/>
              <a:t>A toy has a price, a suggested age range, a name (it might be different in different countries...), a weight</a:t>
            </a:r>
          </a:p>
          <a:p>
            <a:pPr lvl="1"/>
            <a:r>
              <a:rPr lang="en-US" smtClean="0"/>
              <a:t>Yet not all kinds of toys are the same</a:t>
            </a:r>
          </a:p>
          <a:p>
            <a:pPr lvl="2"/>
            <a:r>
              <a:rPr lang="en-US" smtClean="0"/>
              <a:t>A “My Little Pony” and a “GI Joe Action Figure” have atttributes that differ</a:t>
            </a:r>
          </a:p>
          <a:p>
            <a:pPr lvl="2"/>
            <a:r>
              <a:rPr lang="en-US" smtClean="0"/>
              <a:t>A pony has a cute color.  A GI Joe has a weapon...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09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Lodging to Hotel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It would be natural for all the various “lodging” options to share certain methods</a:t>
            </a:r>
          </a:p>
          <a:p>
            <a:endParaRPr lang="en-US"/>
          </a:p>
          <a:p>
            <a:r>
              <a:rPr lang="en-US" smtClean="0"/>
              <a:t>This way we know that every lodging on a route can be described in the same way,  checked for how many stars it has, etc</a:t>
            </a:r>
          </a:p>
          <a:p>
            <a:endParaRPr lang="en-US"/>
          </a:p>
          <a:p>
            <a:r>
              <a:rPr lang="en-US" smtClean="0"/>
              <a:t>Then we can introduce specialized subclasses for the subtypes of the parent type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00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problem...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One issue that now arises is that sometimes we want a single object to behave like more than one kind of parent object</a:t>
            </a:r>
          </a:p>
          <a:p>
            <a:endParaRPr lang="en-US"/>
          </a:p>
          <a:p>
            <a:r>
              <a:rPr lang="en-US" smtClean="0"/>
              <a:t>In Java this is not permitted</a:t>
            </a:r>
          </a:p>
          <a:p>
            <a:pPr lvl="1"/>
            <a:r>
              <a:rPr lang="en-US" smtClean="0"/>
              <a:t>Any given class “extends” just one other class</a:t>
            </a:r>
          </a:p>
          <a:p>
            <a:pPr lvl="1"/>
            <a:r>
              <a:rPr lang="en-US" smtClean="0"/>
              <a:t>If not specified, this will automatically be “Object”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775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Interfaces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</a:t>
            </a:r>
            <a:r>
              <a:rPr lang="en-US" b="1" dirty="0" smtClean="0"/>
              <a:t>interface</a:t>
            </a:r>
            <a:r>
              <a:rPr lang="en-US" dirty="0" smtClean="0"/>
              <a:t> is a class that defines fields and methods but in which the methods aren’t filled in</a:t>
            </a:r>
          </a:p>
          <a:p>
            <a:pPr lvl="1"/>
            <a:r>
              <a:rPr lang="en-US" dirty="0" smtClean="0"/>
              <a:t>We specify the method names and parameter types but omit the body – they are “abstract”</a:t>
            </a:r>
          </a:p>
          <a:p>
            <a:pPr lvl="1"/>
            <a:endParaRPr lang="en-US" dirty="0"/>
          </a:p>
          <a:p>
            <a:r>
              <a:rPr lang="en-US" dirty="0" smtClean="0"/>
              <a:t>Java allows classes to implement multiple interfaces</a:t>
            </a:r>
          </a:p>
          <a:p>
            <a:pPr lvl="1"/>
            <a:r>
              <a:rPr lang="en-US" smtClean="0"/>
              <a:t>As we’ll see, any </a:t>
            </a:r>
            <a:r>
              <a:rPr lang="en-US" dirty="0" smtClean="0"/>
              <a:t>class has </a:t>
            </a:r>
            <a:r>
              <a:rPr lang="en-US" u="sng" smtClean="0"/>
              <a:t>one</a:t>
            </a:r>
            <a:r>
              <a:rPr lang="en-US" smtClean="0"/>
              <a:t> definition, but that definition can implement </a:t>
            </a:r>
            <a:r>
              <a:rPr lang="en-US" u="sng" dirty="0" smtClean="0"/>
              <a:t>multiple</a:t>
            </a:r>
            <a:r>
              <a:rPr lang="en-US" dirty="0" smtClean="0"/>
              <a:t> interfaces</a:t>
            </a:r>
          </a:p>
          <a:p>
            <a:pPr lvl="1"/>
            <a:r>
              <a:rPr lang="en-US" smtClean="0"/>
              <a:t>To implement an interface the class has to tell Java it is going to do so, and has to implement all its methods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4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... so in Java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notations to</a:t>
            </a:r>
          </a:p>
          <a:p>
            <a:pPr lvl="1"/>
            <a:r>
              <a:rPr lang="en-US" dirty="0" smtClean="0"/>
              <a:t>Create a new subtype from a parent type, overriding its definitions if desired</a:t>
            </a:r>
          </a:p>
          <a:p>
            <a:pPr lvl="1"/>
            <a:r>
              <a:rPr lang="en-US" dirty="0" smtClean="0"/>
              <a:t>Define interfaces, and then define types that implement those interfaces</a:t>
            </a:r>
          </a:p>
          <a:p>
            <a:pPr lvl="1"/>
            <a:endParaRPr lang="en-US" dirty="0"/>
          </a:p>
          <a:p>
            <a:r>
              <a:rPr lang="en-US" dirty="0" smtClean="0"/>
              <a:t>We’ll look closely at how these look, and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class </a:t>
            </a:r>
            <a:r>
              <a:rPr lang="en-US" dirty="0" smtClean="0"/>
              <a:t>Hotel </a:t>
            </a:r>
            <a:r>
              <a:rPr lang="en-US" b="1" dirty="0" smtClean="0"/>
              <a:t>extends</a:t>
            </a:r>
            <a:r>
              <a:rPr lang="en-US" dirty="0" smtClean="0"/>
              <a:t> Lodging 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                 </a:t>
            </a:r>
            <a:r>
              <a:rPr lang="en-US" b="1" smtClean="0"/>
              <a:t>implements </a:t>
            </a:r>
            <a:r>
              <a:rPr lang="en-US" smtClean="0"/>
              <a:t>MapNode, Comparable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… fields and methods specific to Hotel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… fields and methods that </a:t>
            </a:r>
            <a:r>
              <a:rPr lang="en-US" smtClean="0"/>
              <a:t>implement MapNode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… fields and methods to </a:t>
            </a:r>
            <a:r>
              <a:rPr lang="en-US" smtClean="0"/>
              <a:t>implement Comparable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4633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might the </a:t>
            </a:r>
            <a:r>
              <a:rPr lang="en-US" sz="3600" smtClean="0"/>
              <a:t>Lodging parent class </a:t>
            </a:r>
            <a:r>
              <a:rPr lang="en-US" sz="3600" dirty="0" smtClean="0"/>
              <a:t>have?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Address, phone number, “how many stars”</a:t>
            </a:r>
            <a:endParaRPr lang="en-US" dirty="0"/>
          </a:p>
          <a:p>
            <a:pPr lvl="1"/>
            <a:r>
              <a:rPr lang="en-US" dirty="0" smtClean="0"/>
              <a:t>… basically, fields and methods that all lodgings share.</a:t>
            </a:r>
          </a:p>
          <a:p>
            <a:pPr lvl="1"/>
            <a:r>
              <a:rPr lang="en-US" dirty="0" smtClean="0"/>
              <a:t>A lodging is a place to stay, but only some of them have bedrooms, and only some have camping sites</a:t>
            </a:r>
          </a:p>
          <a:p>
            <a:pPr lvl="1"/>
            <a:endParaRPr lang="en-US" dirty="0"/>
          </a:p>
          <a:p>
            <a:r>
              <a:rPr lang="en-US" dirty="0" smtClean="0"/>
              <a:t>So Lodging is </a:t>
            </a:r>
            <a:r>
              <a:rPr lang="en-US" smtClean="0"/>
              <a:t>a category covering things shared by all forms of lodgings.  </a:t>
            </a:r>
          </a:p>
          <a:p>
            <a:pPr lvl="1"/>
            <a:r>
              <a:rPr lang="en-US" smtClean="0"/>
              <a:t>When designing a parent class, you try and factor out common functionality shared by the subclasses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85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Hotel is a </a:t>
            </a:r>
            <a:r>
              <a:rPr lang="en-US" u="sng" dirty="0" smtClean="0"/>
              <a:t>kind</a:t>
            </a:r>
            <a:r>
              <a:rPr lang="en-US" dirty="0" smtClean="0"/>
              <a:t> of lodging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has single rooms, suites, maybe a swimming pool</a:t>
            </a:r>
          </a:p>
          <a:p>
            <a:endParaRPr lang="en-US" dirty="0"/>
          </a:p>
          <a:p>
            <a:r>
              <a:rPr lang="en-US" dirty="0" smtClean="0"/>
              <a:t>Many are parts of chains like Hilton, Ramada…</a:t>
            </a:r>
          </a:p>
          <a:p>
            <a:endParaRPr lang="en-US" dirty="0"/>
          </a:p>
          <a:p>
            <a:r>
              <a:rPr lang="en-US" smtClean="0"/>
              <a:t>So a Hotel can be defined as a subclass of Lodging</a:t>
            </a:r>
          </a:p>
          <a:p>
            <a:pPr lvl="1"/>
            <a:r>
              <a:rPr lang="en-US" smtClean="0"/>
              <a:t>It would add </a:t>
            </a:r>
            <a:r>
              <a:rPr lang="en-US" dirty="0" smtClean="0"/>
              <a:t>additional fields and methods that other kinds of </a:t>
            </a:r>
            <a:r>
              <a:rPr lang="en-US" smtClean="0"/>
              <a:t>lodgings don’t necessarily support</a:t>
            </a:r>
            <a:endParaRPr lang="en-US" dirty="0" smtClean="0"/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,  “bed size” isn’t relevant for a campground</a:t>
            </a:r>
          </a:p>
          <a:p>
            <a:pPr lvl="1"/>
            <a:r>
              <a:rPr lang="en-US" dirty="0" smtClean="0"/>
              <a:t>Wooded/Meadow aren’t relevant for a hotel</a:t>
            </a:r>
          </a:p>
        </p:txBody>
      </p:sp>
    </p:spTree>
    <p:extLst>
      <p:ext uri="{BB962C8B-B14F-4D97-AF65-F5344CB8AC3E}">
        <p14:creationId xmlns:p14="http://schemas.microsoft.com/office/powerpoint/2010/main" val="310663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</a:t>
            </a:r>
            <a:r>
              <a:rPr lang="en-US"/>
              <a:t>a </a:t>
            </a:r>
            <a:r>
              <a:rPr lang="en-US" smtClean="0"/>
              <a:t>class: Details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/>
              <a:t>If class B </a:t>
            </a:r>
            <a:r>
              <a:rPr lang="en-US" b="1"/>
              <a:t>extends</a:t>
            </a:r>
            <a:r>
              <a:rPr lang="en-US"/>
              <a:t> class A, B is a </a:t>
            </a:r>
            <a:r>
              <a:rPr lang="en-US" b="1"/>
              <a:t>subclass</a:t>
            </a:r>
            <a:r>
              <a:rPr lang="en-US"/>
              <a:t> of A and A is a superclass of B.</a:t>
            </a:r>
          </a:p>
          <a:p>
            <a:pPr lvl="1"/>
            <a:r>
              <a:rPr lang="en-US"/>
              <a:t>Subclass B can add new fields and methods.</a:t>
            </a:r>
          </a:p>
          <a:p>
            <a:pPr lvl="1"/>
            <a:r>
              <a:rPr lang="en-US"/>
              <a:t>You can treat an object of class B as an object of class A — it is “both at the same time”.</a:t>
            </a:r>
          </a:p>
          <a:p>
            <a:pPr lvl="2"/>
            <a:r>
              <a:rPr lang="en-US"/>
              <a:t>E.g. a Hotel object is also a Lodging object, and all of them are Objects.  No casting is required to access parent methods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0349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 method inherited from a parent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Suppose that </a:t>
            </a:r>
            <a:r>
              <a:rPr lang="en-US" smtClean="0"/>
              <a:t>you do create </a:t>
            </a:r>
            <a:r>
              <a:rPr lang="en-US" dirty="0" smtClean="0"/>
              <a:t>class Lodging</a:t>
            </a:r>
            <a:r>
              <a:rPr lang="en-US" dirty="0"/>
              <a:t>.</a:t>
            </a:r>
            <a:r>
              <a:rPr lang="en-US" dirty="0" smtClean="0"/>
              <a:t>  </a:t>
            </a:r>
            <a:r>
              <a:rPr lang="en-US" smtClean="0"/>
              <a:t>It out will automatically support </a:t>
            </a:r>
            <a:r>
              <a:rPr lang="en-US" b="1" dirty="0" err="1" smtClean="0"/>
              <a:t>toString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Why?  </a:t>
            </a:r>
            <a:r>
              <a:rPr lang="en-US" smtClean="0"/>
              <a:t>Because Lodging extends Object</a:t>
            </a:r>
          </a:p>
          <a:p>
            <a:pPr lvl="1"/>
            <a:r>
              <a:rPr lang="en-US" smtClean="0"/>
              <a:t>... and the </a:t>
            </a:r>
            <a:r>
              <a:rPr lang="en-US" dirty="0" smtClean="0"/>
              <a:t>Object superclass defines </a:t>
            </a:r>
            <a:r>
              <a:rPr lang="en-US" dirty="0" err="1" smtClean="0"/>
              <a:t>toString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… so every kind of object inherits a </a:t>
            </a:r>
            <a:r>
              <a:rPr lang="en-US" dirty="0" err="1" smtClean="0"/>
              <a:t>toString</a:t>
            </a:r>
            <a:r>
              <a:rPr lang="en-US" smtClean="0"/>
              <a:t>() method!</a:t>
            </a:r>
            <a:endParaRPr lang="en-US" dirty="0"/>
          </a:p>
          <a:p>
            <a:r>
              <a:rPr lang="en-US" dirty="0" smtClean="0"/>
              <a:t>Of course, you might not </a:t>
            </a:r>
            <a:r>
              <a:rPr lang="en-US" smtClean="0"/>
              <a:t>like that version of </a:t>
            </a:r>
            <a:r>
              <a:rPr lang="en-US" dirty="0" err="1" smtClean="0"/>
              <a:t>toString</a:t>
            </a:r>
            <a:r>
              <a:rPr lang="en-US" smtClean="0"/>
              <a:t>() </a:t>
            </a:r>
          </a:p>
          <a:p>
            <a:pPr lvl="1"/>
            <a:r>
              <a:rPr lang="en-US" smtClean="0"/>
              <a:t>By default, toString() prints name@MemoryLocation</a:t>
            </a:r>
            <a:endParaRPr lang="en-US" dirty="0" smtClean="0"/>
          </a:p>
          <a:p>
            <a:pPr lvl="1"/>
            <a:r>
              <a:rPr lang="en-US" smtClean="0"/>
              <a:t>… but you can </a:t>
            </a:r>
            <a:r>
              <a:rPr lang="en-US" b="1" smtClean="0"/>
              <a:t>override</a:t>
            </a:r>
            <a:r>
              <a:rPr lang="en-US" smtClean="0"/>
              <a:t> </a:t>
            </a:r>
            <a:r>
              <a:rPr lang="en-US" dirty="0" err="1" smtClean="0"/>
              <a:t>toString</a:t>
            </a:r>
            <a:r>
              <a:rPr lang="en-US" dirty="0" smtClean="0"/>
              <a:t>() and replace it with a version that generates some other kind </a:t>
            </a:r>
            <a:r>
              <a:rPr lang="en-US" smtClean="0"/>
              <a:t>of string, like...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7912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“</a:t>
            </a:r>
            <a:r>
              <a:rPr lang="en-US" sz="2800" b="1" i="1" dirty="0"/>
              <a:t>Hotel </a:t>
            </a:r>
            <a:r>
              <a:rPr lang="en-US" sz="2800" b="1" i="1" smtClean="0"/>
              <a:t>California: You </a:t>
            </a:r>
            <a:r>
              <a:rPr lang="en-US" sz="2800" b="1" i="1" dirty="0"/>
              <a:t>can check out any time you like, but you can never leave.”</a:t>
            </a:r>
          </a:p>
        </p:txBody>
      </p:sp>
    </p:spTree>
    <p:extLst>
      <p:ext uri="{BB962C8B-B14F-4D97-AF65-F5344CB8AC3E}">
        <p14:creationId xmlns:p14="http://schemas.microsoft.com/office/powerpoint/2010/main" val="200420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Extends versus implements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An interface </a:t>
            </a:r>
            <a:r>
              <a:rPr lang="en-US" dirty="0" smtClean="0"/>
              <a:t>is a kind </a:t>
            </a:r>
            <a:r>
              <a:rPr lang="en-US" smtClean="0"/>
              <a:t>of </a:t>
            </a:r>
            <a:r>
              <a:rPr lang="en-US" u="sng" smtClean="0"/>
              <a:t>empty</a:t>
            </a:r>
            <a:r>
              <a:rPr lang="en-US" smtClean="0"/>
              <a:t> </a:t>
            </a:r>
            <a:r>
              <a:rPr lang="en-US" dirty="0" smtClean="0"/>
              <a:t>class</a:t>
            </a:r>
          </a:p>
          <a:p>
            <a:pPr lvl="1"/>
            <a:r>
              <a:rPr lang="en-US" dirty="0" smtClean="0"/>
              <a:t>It defines fields and methods, but with method bodies</a:t>
            </a:r>
          </a:p>
          <a:p>
            <a:pPr lvl="1"/>
            <a:r>
              <a:rPr lang="en-US" dirty="0" smtClean="0"/>
              <a:t>Java knows the type signatures for the methods</a:t>
            </a:r>
          </a:p>
          <a:p>
            <a:pPr lvl="1"/>
            <a:endParaRPr lang="en-US" dirty="0"/>
          </a:p>
          <a:p>
            <a:r>
              <a:rPr lang="en-US" dirty="0" smtClean="0"/>
              <a:t>If a class </a:t>
            </a:r>
            <a:r>
              <a:rPr lang="en-US" b="1" dirty="0" smtClean="0"/>
              <a:t>implements</a:t>
            </a:r>
            <a:r>
              <a:rPr lang="en-US" b="1" i="1" dirty="0" smtClean="0"/>
              <a:t> </a:t>
            </a:r>
            <a:r>
              <a:rPr lang="en-US" dirty="0" smtClean="0"/>
              <a:t>an interface, it needs to “fill in the blanks” by providing code for all interface methods</a:t>
            </a:r>
          </a:p>
          <a:p>
            <a:pPr lvl="1"/>
            <a:r>
              <a:rPr lang="en-US" dirty="0" smtClean="0"/>
              <a:t>Because those methods had no bodies, this is different than extending a parent by adding new fields and methods, or overriding a method</a:t>
            </a:r>
            <a:r>
              <a:rPr lang="en-US" dirty="0"/>
              <a:t> </a:t>
            </a:r>
            <a:r>
              <a:rPr lang="en-US" dirty="0" smtClean="0"/>
              <a:t>defined in a parent class.</a:t>
            </a:r>
          </a:p>
          <a:p>
            <a:pPr lvl="1"/>
            <a:r>
              <a:rPr lang="en-US" dirty="0" smtClean="0"/>
              <a:t>We treat the object as if it had the Interface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49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514600"/>
            <a:ext cx="8153400" cy="3581400"/>
          </a:xfrm>
          <a:prstGeom prst="rect">
            <a:avLst/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Toy.java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 class to capture the main features of toys.  Let’s focus on toys that all “have a button”</a:t>
            </a:r>
            <a:endParaRPr lang="en-US" dirty="0" smtClean="0"/>
          </a:p>
          <a:p>
            <a:pPr marL="0" indent="0">
              <a:buNone/>
            </a:pPr>
            <a:r>
              <a:rPr lang="en-US" sz="2600" dirty="0" smtClean="0"/>
              <a:t>/**  A class representing toys that have a button */</a:t>
            </a:r>
          </a:p>
          <a:p>
            <a:pPr marL="0" indent="0">
              <a:buNone/>
            </a:pPr>
            <a:r>
              <a:rPr lang="en-US" sz="2600" b="1" dirty="0" smtClean="0"/>
              <a:t>public</a:t>
            </a:r>
            <a:r>
              <a:rPr lang="en-US" sz="2600" dirty="0" smtClean="0"/>
              <a:t> </a:t>
            </a:r>
            <a:r>
              <a:rPr lang="en-US" sz="2600" b="1" dirty="0" smtClean="0"/>
              <a:t>class</a:t>
            </a:r>
            <a:r>
              <a:rPr lang="en-US" sz="2600" dirty="0" smtClean="0"/>
              <a:t> Toy {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  </a:t>
            </a:r>
            <a:r>
              <a:rPr lang="en-US" sz="2600" b="1" dirty="0" smtClean="0"/>
              <a:t>private</a:t>
            </a:r>
            <a:r>
              <a:rPr lang="en-US" sz="2600" dirty="0" smtClean="0"/>
              <a:t> String name;                // Culture-specific name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  </a:t>
            </a:r>
            <a:r>
              <a:rPr lang="en-US" sz="2600" b="1" dirty="0" smtClean="0"/>
              <a:t>private</a:t>
            </a:r>
            <a:r>
              <a:rPr lang="en-US" sz="2600" dirty="0" smtClean="0"/>
              <a:t> </a:t>
            </a:r>
            <a:r>
              <a:rPr lang="en-US" sz="2600" b="1" dirty="0" err="1" smtClean="0"/>
              <a:t>int</a:t>
            </a:r>
            <a:r>
              <a:rPr lang="en-US" sz="2600" dirty="0" smtClean="0"/>
              <a:t> </a:t>
            </a:r>
            <a:r>
              <a:rPr lang="en-US" sz="2600" dirty="0" err="1" smtClean="0"/>
              <a:t>ageLow</a:t>
            </a:r>
            <a:r>
              <a:rPr lang="en-US" sz="2600" dirty="0" smtClean="0"/>
              <a:t>, </a:t>
            </a:r>
            <a:r>
              <a:rPr lang="en-US" sz="2600" dirty="0" err="1" smtClean="0"/>
              <a:t>ageHigh</a:t>
            </a:r>
            <a:r>
              <a:rPr lang="en-US" sz="2600" dirty="0" smtClean="0"/>
              <a:t>;   //  For children aged…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  </a:t>
            </a:r>
            <a:r>
              <a:rPr lang="en-US" sz="2600" b="1" dirty="0" smtClean="0"/>
              <a:t>public</a:t>
            </a:r>
            <a:r>
              <a:rPr lang="en-US" sz="2600" dirty="0" smtClean="0"/>
              <a:t> Toy(string name, </a:t>
            </a:r>
            <a:r>
              <a:rPr lang="en-US" sz="2600" b="1" dirty="0" err="1" smtClean="0"/>
              <a:t>int</a:t>
            </a:r>
            <a:r>
              <a:rPr lang="en-US" sz="2600" dirty="0" smtClean="0"/>
              <a:t> </a:t>
            </a:r>
            <a:r>
              <a:rPr lang="en-US" sz="2600" dirty="0" err="1" smtClean="0"/>
              <a:t>ageLow</a:t>
            </a:r>
            <a:r>
              <a:rPr lang="en-US" sz="2600" dirty="0" smtClean="0"/>
              <a:t>, </a:t>
            </a:r>
            <a:r>
              <a:rPr lang="en-US" sz="2600" b="1" dirty="0" err="1" smtClean="0"/>
              <a:t>int</a:t>
            </a:r>
            <a:r>
              <a:rPr lang="en-US" sz="2600" dirty="0" smtClean="0"/>
              <a:t> </a:t>
            </a:r>
            <a:r>
              <a:rPr lang="en-US" sz="2600" dirty="0" err="1" smtClean="0"/>
              <a:t>ageHigh</a:t>
            </a:r>
            <a:r>
              <a:rPr lang="en-US" sz="2600" dirty="0" smtClean="0"/>
              <a:t>) { …}</a:t>
            </a:r>
          </a:p>
          <a:p>
            <a:pPr marL="0" indent="0">
              <a:buNone/>
            </a:pPr>
            <a:r>
              <a:rPr lang="en-US" sz="2600" dirty="0" smtClean="0"/>
              <a:t>     </a:t>
            </a:r>
            <a:r>
              <a:rPr lang="en-US" sz="2600" b="1" dirty="0" smtClean="0"/>
              <a:t>public</a:t>
            </a:r>
            <a:r>
              <a:rPr lang="en-US" sz="2600" dirty="0" smtClean="0"/>
              <a:t> </a:t>
            </a:r>
            <a:r>
              <a:rPr lang="en-US" sz="2600" b="1" dirty="0" smtClean="0"/>
              <a:t>void</a:t>
            </a:r>
            <a:r>
              <a:rPr lang="en-US" sz="2600" dirty="0" smtClean="0"/>
              <a:t> </a:t>
            </a:r>
            <a:r>
              <a:rPr lang="en-US" sz="2600" dirty="0" err="1" smtClean="0"/>
              <a:t>pushTheButton</a:t>
            </a:r>
            <a:r>
              <a:rPr lang="en-US" sz="2600" dirty="0" smtClean="0"/>
              <a:t>() { …}</a:t>
            </a:r>
          </a:p>
          <a:p>
            <a:pPr marL="0" indent="0">
              <a:buNone/>
            </a:pPr>
            <a:r>
              <a:rPr lang="en-US" sz="2600" dirty="0"/>
              <a:t>}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98877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Hierarchy</a:t>
            </a:r>
            <a:endParaRPr lang="fr-BE" dirty="0"/>
          </a:p>
        </p:txBody>
      </p:sp>
      <p:sp>
        <p:nvSpPr>
          <p:cNvPr id="4" name="Oval 3"/>
          <p:cNvSpPr/>
          <p:nvPr/>
        </p:nvSpPr>
        <p:spPr>
          <a:xfrm>
            <a:off x="5410200" y="23622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581400" y="35814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Lodging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057400" y="48768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Hotel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010400" y="35052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City</a:t>
            </a:r>
            <a:endParaRPr lang="fr-BE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5194674" y="3034926"/>
            <a:ext cx="503751" cy="6822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518274" y="4254126"/>
            <a:ext cx="503751" cy="6822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6018050" y="3579650"/>
            <a:ext cx="762000" cy="3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7235500" y="3048000"/>
            <a:ext cx="80360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352800" y="5943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Every class (except </a:t>
            </a:r>
            <a:r>
              <a:rPr lang="en-US" b="1" dirty="0" smtClean="0">
                <a:solidFill>
                  <a:srgbClr val="00B050"/>
                </a:solidFill>
              </a:rPr>
              <a:t>Object</a:t>
            </a:r>
            <a:r>
              <a:rPr lang="en-US" b="1" dirty="0" smtClean="0"/>
              <a:t>) </a:t>
            </a:r>
            <a:r>
              <a:rPr lang="en-US" dirty="0" smtClean="0"/>
              <a:t>has a unique</a:t>
            </a:r>
          </a:p>
          <a:p>
            <a:r>
              <a:rPr lang="en-US" dirty="0" smtClean="0"/>
              <a:t>immediate </a:t>
            </a:r>
            <a:r>
              <a:rPr lang="en-US" dirty="0" err="1" smtClean="0"/>
              <a:t>superclass</a:t>
            </a:r>
            <a:r>
              <a:rPr lang="en-US" dirty="0" smtClean="0"/>
              <a:t>, called its </a:t>
            </a:r>
            <a:r>
              <a:rPr lang="en-US" i="1" dirty="0" smtClean="0">
                <a:solidFill>
                  <a:srgbClr val="0000FF"/>
                </a:solidFill>
              </a:rPr>
              <a:t>parent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16" name="Rectangular Callout 15"/>
          <p:cNvSpPr/>
          <p:nvPr/>
        </p:nvSpPr>
        <p:spPr>
          <a:xfrm>
            <a:off x="914400" y="1524000"/>
            <a:ext cx="5638800" cy="609600"/>
          </a:xfrm>
          <a:prstGeom prst="wedgeRectCallout">
            <a:avLst>
              <a:gd name="adj1" fmla="val 54829"/>
              <a:gd name="adj2" fmla="val 92008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Parent of </a:t>
            </a:r>
            <a:r>
              <a:rPr lang="en-US" dirty="0" smtClean="0">
                <a:solidFill>
                  <a:srgbClr val="00B050"/>
                </a:solidFill>
              </a:rPr>
              <a:t>Lodging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00B050"/>
                </a:solidFill>
              </a:rPr>
              <a:t>City </a:t>
            </a:r>
            <a:r>
              <a:rPr lang="en-US" dirty="0" smtClean="0">
                <a:solidFill>
                  <a:srgbClr val="0000FF"/>
                </a:solidFill>
              </a:rPr>
              <a:t>and also superclass of </a:t>
            </a:r>
            <a:r>
              <a:rPr lang="en-US" dirty="0" smtClean="0">
                <a:solidFill>
                  <a:srgbClr val="00B050"/>
                </a:solidFill>
              </a:rPr>
              <a:t>Hotel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err="1" smtClean="0">
                <a:solidFill>
                  <a:srgbClr val="00B050"/>
                </a:solidFill>
              </a:rPr>
              <a:t>CampGround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(not to mention everything else)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17" name="Rectangular Callout 16"/>
          <p:cNvSpPr/>
          <p:nvPr/>
        </p:nvSpPr>
        <p:spPr>
          <a:xfrm>
            <a:off x="152400" y="2514600"/>
            <a:ext cx="4191000" cy="838200"/>
          </a:xfrm>
          <a:prstGeom prst="wedgeRectCallout">
            <a:avLst>
              <a:gd name="adj1" fmla="val 54829"/>
              <a:gd name="adj2" fmla="val 92008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parent and superclass of </a:t>
            </a:r>
            <a:r>
              <a:rPr lang="en-US" dirty="0" smtClean="0">
                <a:solidFill>
                  <a:srgbClr val="00B050"/>
                </a:solidFill>
              </a:rPr>
              <a:t>Hotel </a:t>
            </a:r>
            <a:r>
              <a:rPr lang="en-US" dirty="0" smtClean="0">
                <a:solidFill>
                  <a:srgbClr val="0000FF"/>
                </a:solidFill>
              </a:rPr>
              <a:t>and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CampGround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subclass of </a:t>
            </a:r>
            <a:r>
              <a:rPr lang="en-US" dirty="0" smtClean="0">
                <a:solidFill>
                  <a:srgbClr val="00B050"/>
                </a:solidFill>
              </a:rPr>
              <a:t>Object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18" name="Rectangular Callout 17"/>
          <p:cNvSpPr/>
          <p:nvPr/>
        </p:nvSpPr>
        <p:spPr>
          <a:xfrm>
            <a:off x="304800" y="4038600"/>
            <a:ext cx="2971800" cy="609600"/>
          </a:xfrm>
          <a:prstGeom prst="wedgeRectCallout">
            <a:avLst>
              <a:gd name="adj1" fmla="val 54829"/>
              <a:gd name="adj2" fmla="val 92008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subclass of </a:t>
            </a:r>
            <a:r>
              <a:rPr lang="en-US" dirty="0" smtClean="0">
                <a:solidFill>
                  <a:srgbClr val="00B050"/>
                </a:solidFill>
              </a:rPr>
              <a:t>Lodging </a:t>
            </a:r>
            <a:r>
              <a:rPr lang="en-US" dirty="0" smtClean="0">
                <a:solidFill>
                  <a:srgbClr val="0000FF"/>
                </a:solidFill>
              </a:rPr>
              <a:t>and  </a:t>
            </a:r>
            <a:r>
              <a:rPr lang="en-US" dirty="0" smtClean="0">
                <a:solidFill>
                  <a:srgbClr val="00B050"/>
                </a:solidFill>
              </a:rPr>
              <a:t>Object.  </a:t>
            </a:r>
            <a:endParaRPr lang="fr-BE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181600" y="4343400"/>
            <a:ext cx="84170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181600" y="48768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CampGround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19800" y="36576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 . .</a:t>
            </a:r>
            <a:endParaRPr lang="fr-BE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fr-BE" dirty="0"/>
          </a:p>
        </p:txBody>
      </p:sp>
      <p:sp>
        <p:nvSpPr>
          <p:cNvPr id="4" name="Oval 3"/>
          <p:cNvSpPr/>
          <p:nvPr/>
        </p:nvSpPr>
        <p:spPr>
          <a:xfrm>
            <a:off x="5410200" y="23622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581400" y="35814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Lodging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057400" y="48768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Hotel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010400" y="35052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City</a:t>
            </a:r>
            <a:endParaRPr lang="fr-BE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5194674" y="3034926"/>
            <a:ext cx="503751" cy="6822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518274" y="4254126"/>
            <a:ext cx="503751" cy="6822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6018050" y="3579650"/>
            <a:ext cx="762000" cy="3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7235500" y="3048000"/>
            <a:ext cx="80360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52400" y="5791200"/>
            <a:ext cx="891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/>
              <a:t>A class has only one parent in the type hierarchy, but can implement </a:t>
            </a:r>
            <a:r>
              <a:rPr lang="en-US" b="1" i="1" smtClean="0"/>
              <a:t>many interfaces.  You make the decision of how you want the class hierarchy to look, and what interfaces to support as part of a process aimed at having clean, elegant code</a:t>
            </a:r>
            <a:endParaRPr lang="fr-BE" b="1" i="1" dirty="0">
              <a:solidFill>
                <a:srgbClr val="0000FF"/>
              </a:solidFill>
            </a:endParaRPr>
          </a:p>
        </p:txBody>
      </p:sp>
      <p:sp>
        <p:nvSpPr>
          <p:cNvPr id="16" name="Rectangular Callout 15"/>
          <p:cNvSpPr/>
          <p:nvPr/>
        </p:nvSpPr>
        <p:spPr>
          <a:xfrm>
            <a:off x="3200400" y="381000"/>
            <a:ext cx="5638800" cy="1124919"/>
          </a:xfrm>
          <a:prstGeom prst="wedgeRectCallout">
            <a:avLst>
              <a:gd name="adj1" fmla="val -52913"/>
              <a:gd name="adj2" fmla="val 132404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000FF"/>
                </a:solidFill>
              </a:rPr>
              <a:t>Interfaces are “</a:t>
            </a:r>
            <a:r>
              <a:rPr lang="en-US" dirty="0" smtClean="0">
                <a:solidFill>
                  <a:srgbClr val="0000FF"/>
                </a:solidFill>
              </a:rPr>
              <a:t>fully abstract</a:t>
            </a:r>
            <a:r>
              <a:rPr lang="en-US" smtClean="0">
                <a:solidFill>
                  <a:srgbClr val="0000FF"/>
                </a:solidFill>
              </a:rPr>
              <a:t>” classes </a:t>
            </a:r>
            <a:r>
              <a:rPr lang="en-US" dirty="0" smtClean="0">
                <a:solidFill>
                  <a:srgbClr val="0000FF"/>
                </a:solidFill>
              </a:rPr>
              <a:t>listing </a:t>
            </a:r>
            <a:r>
              <a:rPr lang="en-US" smtClean="0">
                <a:solidFill>
                  <a:srgbClr val="0000FF"/>
                </a:solidFill>
              </a:rPr>
              <a:t>“type signatures</a:t>
            </a:r>
            <a:r>
              <a:rPr lang="en-US" dirty="0" smtClean="0">
                <a:solidFill>
                  <a:srgbClr val="0000FF"/>
                </a:solidFill>
              </a:rPr>
              <a:t>” for fields </a:t>
            </a:r>
            <a:r>
              <a:rPr lang="en-US" smtClean="0">
                <a:solidFill>
                  <a:srgbClr val="0000FF"/>
                </a:solidFill>
              </a:rPr>
              <a:t>and methods. A a </a:t>
            </a:r>
            <a:r>
              <a:rPr lang="en-US" dirty="0" smtClean="0">
                <a:solidFill>
                  <a:srgbClr val="0000FF"/>
                </a:solidFill>
              </a:rPr>
              <a:t>class implementing </a:t>
            </a:r>
            <a:r>
              <a:rPr lang="en-US" smtClean="0">
                <a:solidFill>
                  <a:srgbClr val="0000FF"/>
                </a:solidFill>
              </a:rPr>
              <a:t>the interface is required to define all of those methods but each can define them in its own specialized way.</a:t>
            </a:r>
            <a:endParaRPr lang="fr-BE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181600" y="4343400"/>
            <a:ext cx="84170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181600" y="4876800"/>
            <a:ext cx="2057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CampGround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19800" y="36576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 . .</a:t>
            </a:r>
            <a:endParaRPr lang="fr-BE" sz="3200" dirty="0"/>
          </a:p>
        </p:txBody>
      </p:sp>
      <p:sp>
        <p:nvSpPr>
          <p:cNvPr id="20" name="Oval 19"/>
          <p:cNvSpPr/>
          <p:nvPr/>
        </p:nvSpPr>
        <p:spPr>
          <a:xfrm>
            <a:off x="996412" y="1905000"/>
            <a:ext cx="2057400" cy="838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Comparable</a:t>
            </a:r>
            <a:endParaRPr lang="fr-BE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575541" y="2656695"/>
            <a:ext cx="1463059" cy="971256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575541" y="2656695"/>
            <a:ext cx="4587259" cy="1000905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ular Callout 24"/>
          <p:cNvSpPr/>
          <p:nvPr/>
        </p:nvSpPr>
        <p:spPr>
          <a:xfrm>
            <a:off x="410147" y="3620202"/>
            <a:ext cx="2959156" cy="972519"/>
          </a:xfrm>
          <a:prstGeom prst="wedgeRectCallout">
            <a:avLst>
              <a:gd name="adj1" fmla="val 44593"/>
              <a:gd name="adj2" fmla="val 75033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Hotel is a subclass of Lodging but also implements </a:t>
            </a:r>
            <a:r>
              <a:rPr lang="en-US" smtClean="0">
                <a:solidFill>
                  <a:srgbClr val="0000FF"/>
                </a:solidFill>
              </a:rPr>
              <a:t>the MapNode </a:t>
            </a:r>
            <a:r>
              <a:rPr lang="en-US" dirty="0" smtClean="0">
                <a:solidFill>
                  <a:srgbClr val="0000FF"/>
                </a:solidFill>
              </a:rPr>
              <a:t>interface</a:t>
            </a:r>
            <a:endParaRPr lang="fr-BE" dirty="0">
              <a:solidFill>
                <a:srgbClr val="00B05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85800" y="2438400"/>
            <a:ext cx="2057400" cy="8382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MapNode</a:t>
            </a:r>
            <a:endParaRPr lang="fr-BE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264929" y="3200400"/>
            <a:ext cx="1552700" cy="572687"/>
          </a:xfrm>
          <a:prstGeom prst="straightConnector1">
            <a:avLst/>
          </a:prstGeom>
          <a:ln w="38100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27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Google maps…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could say that a node is any class supporting an interface with operations like </a:t>
            </a:r>
            <a:r>
              <a:rPr lang="en-US" dirty="0" err="1" smtClean="0"/>
              <a:t>sellsGas</a:t>
            </a:r>
            <a:r>
              <a:rPr lang="en-US" dirty="0" smtClean="0"/>
              <a:t>(), </a:t>
            </a:r>
            <a:r>
              <a:rPr lang="en-US" dirty="0" err="1" smtClean="0"/>
              <a:t>hasFood</a:t>
            </a:r>
            <a:r>
              <a:rPr lang="en-US" dirty="0" smtClean="0"/>
              <a:t>(), ...</a:t>
            </a:r>
          </a:p>
          <a:p>
            <a:endParaRPr lang="en-US" dirty="0"/>
          </a:p>
          <a:p>
            <a:r>
              <a:rPr lang="en-US" dirty="0" smtClean="0"/>
              <a:t>An edge implements an interface too: it can represent roads, bridges, ferries but always has properties like </a:t>
            </a:r>
            <a:r>
              <a:rPr lang="en-US" dirty="0" err="1" smtClean="0"/>
              <a:t>isTollRoad</a:t>
            </a:r>
            <a:r>
              <a:rPr lang="en-US" dirty="0" smtClean="0"/>
              <a:t>(),  </a:t>
            </a:r>
            <a:r>
              <a:rPr lang="en-US" dirty="0" err="1" smtClean="0"/>
              <a:t>speedLimit</a:t>
            </a:r>
            <a:r>
              <a:rPr lang="en-US" dirty="0" smtClean="0"/>
              <a:t>(), </a:t>
            </a:r>
            <a:r>
              <a:rPr lang="en-US" dirty="0" err="1" smtClean="0"/>
              <a:t>expectedTime</a:t>
            </a:r>
            <a:r>
              <a:rPr lang="en-US" dirty="0" smtClean="0"/>
              <a:t>(</a:t>
            </a:r>
            <a:r>
              <a:rPr lang="en-US" dirty="0" err="1" smtClean="0"/>
              <a:t>timeOfDay</a:t>
            </a:r>
            <a:r>
              <a:rPr lang="en-US" dirty="0" smtClean="0"/>
              <a:t>)…</a:t>
            </a:r>
          </a:p>
          <a:p>
            <a:endParaRPr lang="en-US" dirty="0"/>
          </a:p>
          <a:p>
            <a:r>
              <a:rPr lang="en-US" dirty="0" smtClean="0"/>
              <a:t>Then we can write map code that can find a route that includes many types of nodes and edges along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8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5173" y="2209800"/>
            <a:ext cx="7924800" cy="14478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maps: Our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i="1" dirty="0" err="1" smtClean="0"/>
              <a:t>foreach</a:t>
            </a:r>
            <a:r>
              <a:rPr lang="en-US" i="1" dirty="0" smtClean="0"/>
              <a:t> Node </a:t>
            </a:r>
            <a:r>
              <a:rPr lang="en-US" i="1" dirty="0" err="1" smtClean="0"/>
              <a:t>nd</a:t>
            </a:r>
            <a:r>
              <a:rPr lang="en-US" i="1" dirty="0" smtClean="0"/>
              <a:t> in the route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i="1" dirty="0" smtClean="0"/>
              <a:t>if(</a:t>
            </a:r>
            <a:r>
              <a:rPr lang="en-US" i="1" dirty="0" err="1" smtClean="0"/>
              <a:t>nd</a:t>
            </a:r>
            <a:r>
              <a:rPr lang="en-US" i="1" dirty="0" smtClean="0"/>
              <a:t> is a Hotel, and </a:t>
            </a:r>
            <a:r>
              <a:rPr lang="en-US" i="1" dirty="0" err="1" smtClean="0"/>
              <a:t>nd</a:t>
            </a:r>
            <a:r>
              <a:rPr lang="en-US" i="1" dirty="0" smtClean="0"/>
              <a:t> has 3 or more stars)</a:t>
            </a:r>
          </a:p>
          <a:p>
            <a:pPr marL="365760" lvl="1" indent="0">
              <a:buNone/>
            </a:pPr>
            <a:r>
              <a:rPr lang="en-US" i="1"/>
              <a:t> </a:t>
            </a:r>
            <a:r>
              <a:rPr lang="en-US" i="1" smtClean="0"/>
              <a:t>         </a:t>
            </a:r>
            <a:r>
              <a:rPr lang="en-US" i="1"/>
              <a:t>println(“Why not check out “ + nd + “ ?”);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5173" y="2590800"/>
            <a:ext cx="7924800" cy="19812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example if Route is a </a:t>
            </a:r>
            <a:r>
              <a:rPr lang="en-US" dirty="0" err="1" smtClean="0"/>
              <a:t>a</a:t>
            </a:r>
            <a:r>
              <a:rPr lang="en-US" dirty="0" smtClean="0"/>
              <a:t> list of nodes this code could be used to print all the possible 3-star hotels:</a:t>
            </a:r>
          </a:p>
          <a:p>
            <a:pPr marL="0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smtClean="0"/>
              <a:t>List&lt;MapNode&gt; route = map.getRoute(“San Jose”, “Ithaca”);</a:t>
            </a:r>
          </a:p>
          <a:p>
            <a:pPr marL="365760" lvl="1" indent="0">
              <a:buNone/>
            </a:pPr>
            <a:r>
              <a:rPr lang="en-US" smtClean="0"/>
              <a:t>for(MapNode </a:t>
            </a:r>
            <a:r>
              <a:rPr lang="en-US" dirty="0" err="1" smtClean="0"/>
              <a:t>nd</a:t>
            </a:r>
            <a:r>
              <a:rPr lang="en-US" smtClean="0"/>
              <a:t>: route</a:t>
            </a:r>
            <a:r>
              <a:rPr lang="en-US" dirty="0" smtClean="0"/>
              <a:t>)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if(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instanceof</a:t>
            </a:r>
            <a:r>
              <a:rPr lang="en-US" dirty="0" smtClean="0"/>
              <a:t> Hotel &amp;&amp; ((Hotel)</a:t>
            </a:r>
            <a:r>
              <a:rPr lang="en-US" dirty="0" err="1" smtClean="0"/>
              <a:t>nd</a:t>
            </a:r>
            <a:r>
              <a:rPr lang="en-US" dirty="0" smtClean="0"/>
              <a:t>).</a:t>
            </a:r>
            <a:r>
              <a:rPr lang="en-US" dirty="0" err="1" smtClean="0"/>
              <a:t>YelpStars</a:t>
            </a:r>
            <a:r>
              <a:rPr lang="en-US" dirty="0" smtClean="0"/>
              <a:t> &gt;= 3)</a:t>
            </a:r>
          </a:p>
          <a:p>
            <a:pPr marL="365760" lvl="1" indent="0">
              <a:buNone/>
            </a:pPr>
            <a:r>
              <a:rPr lang="en-US"/>
              <a:t> </a:t>
            </a:r>
            <a:r>
              <a:rPr lang="en-US" smtClean="0"/>
              <a:t>         </a:t>
            </a:r>
            <a:r>
              <a:rPr lang="en-US" i="1"/>
              <a:t>println(“Why not check out “ + nd + “ ?”);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… so this code looks at each node on the route, and for those that are hotels, prints </a:t>
            </a:r>
            <a:r>
              <a:rPr lang="en-US" smtClean="0"/>
              <a:t>3-star ones</a:t>
            </a:r>
          </a:p>
          <a:p>
            <a:r>
              <a:rPr lang="en-US" smtClean="0"/>
              <a:t>List&lt;MapNode&gt; is a “generic”... we’ll discuss soon</a:t>
            </a:r>
          </a:p>
        </p:txBody>
      </p:sp>
    </p:spTree>
    <p:extLst>
      <p:ext uri="{BB962C8B-B14F-4D97-AF65-F5344CB8AC3E}">
        <p14:creationId xmlns:p14="http://schemas.microsoft.com/office/powerpoint/2010/main" val="389775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5173" y="2895600"/>
            <a:ext cx="7924800" cy="19812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For example if Route is a </a:t>
            </a:r>
            <a:r>
              <a:rPr lang="en-US" dirty="0" err="1" smtClean="0"/>
              <a:t>a</a:t>
            </a:r>
            <a:r>
              <a:rPr lang="en-US" dirty="0" smtClean="0"/>
              <a:t> list of nodes this code could be used to print all the possible 3-star hotels:</a:t>
            </a:r>
          </a:p>
          <a:p>
            <a:pPr marL="0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smtClean="0"/>
              <a:t>for(MapNode </a:t>
            </a:r>
            <a:r>
              <a:rPr lang="en-US" dirty="0" err="1" smtClean="0"/>
              <a:t>nd</a:t>
            </a:r>
            <a:r>
              <a:rPr lang="en-US" dirty="0" smtClean="0"/>
              <a:t>: Route)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if(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instanceof</a:t>
            </a:r>
            <a:r>
              <a:rPr lang="en-US" dirty="0" smtClean="0"/>
              <a:t> Hotel &amp;&amp; ((Hotel)</a:t>
            </a:r>
            <a:r>
              <a:rPr lang="en-US" dirty="0" err="1" smtClean="0"/>
              <a:t>nd</a:t>
            </a:r>
            <a:r>
              <a:rPr lang="en-US" dirty="0" smtClean="0"/>
              <a:t>).</a:t>
            </a:r>
            <a:r>
              <a:rPr lang="en-US" dirty="0" err="1" smtClean="0"/>
              <a:t>YelpStars</a:t>
            </a:r>
            <a:r>
              <a:rPr lang="en-US" dirty="0" smtClean="0"/>
              <a:t> &gt;= 3)</a:t>
            </a:r>
          </a:p>
          <a:p>
            <a:pPr marL="365760" lvl="1" indent="0">
              <a:buNone/>
            </a:pPr>
            <a:r>
              <a:rPr lang="en-US"/>
              <a:t> </a:t>
            </a:r>
            <a:r>
              <a:rPr lang="en-US" smtClean="0"/>
              <a:t>         </a:t>
            </a:r>
            <a:r>
              <a:rPr lang="en-US" i="1"/>
              <a:t>println(“Why not check out “ + nd + “ ?”);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… so this code looks at each node on the route, and for those that are hotels, prints 3-star 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28600" y="1828800"/>
            <a:ext cx="8001000" cy="1828800"/>
            <a:chOff x="685800" y="2362200"/>
            <a:chExt cx="8001000" cy="1828800"/>
          </a:xfrm>
        </p:grpSpPr>
        <p:sp>
          <p:nvSpPr>
            <p:cNvPr id="9" name="Oval 8"/>
            <p:cNvSpPr/>
            <p:nvPr/>
          </p:nvSpPr>
          <p:spPr>
            <a:xfrm>
              <a:off x="685800" y="3505200"/>
              <a:ext cx="6019800" cy="6858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Line Callout 1 9"/>
            <p:cNvSpPr/>
            <p:nvPr/>
          </p:nvSpPr>
          <p:spPr>
            <a:xfrm>
              <a:off x="4800600" y="2362200"/>
              <a:ext cx="3886200" cy="612648"/>
            </a:xfrm>
            <a:prstGeom prst="borderCallout1">
              <a:avLst>
                <a:gd name="adj1" fmla="val 46577"/>
                <a:gd name="adj2" fmla="val -1005"/>
                <a:gd name="adj3" fmla="val 183332"/>
                <a:gd name="adj4" fmla="val -40526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 “for each” loop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38500" y="1828800"/>
            <a:ext cx="5600700" cy="1828800"/>
            <a:chOff x="3238500" y="2362200"/>
            <a:chExt cx="5600700" cy="1828800"/>
          </a:xfrm>
        </p:grpSpPr>
        <p:sp>
          <p:nvSpPr>
            <p:cNvPr id="12" name="Oval 11"/>
            <p:cNvSpPr/>
            <p:nvPr/>
          </p:nvSpPr>
          <p:spPr>
            <a:xfrm>
              <a:off x="3238500" y="3581400"/>
              <a:ext cx="1028700" cy="6096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Line Callout 1 12"/>
            <p:cNvSpPr/>
            <p:nvPr/>
          </p:nvSpPr>
          <p:spPr>
            <a:xfrm>
              <a:off x="4800600" y="2362200"/>
              <a:ext cx="4038600" cy="612648"/>
            </a:xfrm>
            <a:prstGeom prst="borderCallout1">
              <a:avLst>
                <a:gd name="adj1" fmla="val 46577"/>
                <a:gd name="adj2" fmla="val -1005"/>
                <a:gd name="adj3" fmla="val 188392"/>
                <a:gd name="adj4" fmla="val -18268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The type of Route might </a:t>
              </a:r>
              <a:r>
                <a:rPr lang="en-US" b="1" smtClean="0"/>
                <a:t>be List&lt;MapNode&gt;</a:t>
              </a:r>
              <a:endParaRPr lang="en-US" b="1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47800" y="2135124"/>
            <a:ext cx="7086600" cy="1979676"/>
            <a:chOff x="1752600" y="2211324"/>
            <a:chExt cx="7086600" cy="1979676"/>
          </a:xfrm>
        </p:grpSpPr>
        <p:sp>
          <p:nvSpPr>
            <p:cNvPr id="16" name="Oval 15"/>
            <p:cNvSpPr/>
            <p:nvPr/>
          </p:nvSpPr>
          <p:spPr>
            <a:xfrm>
              <a:off x="1752600" y="3505200"/>
              <a:ext cx="3124200" cy="6858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Line Callout 1 16"/>
            <p:cNvSpPr/>
            <p:nvPr/>
          </p:nvSpPr>
          <p:spPr>
            <a:xfrm>
              <a:off x="4800600" y="2211324"/>
              <a:ext cx="4038600" cy="763524"/>
            </a:xfrm>
            <a:prstGeom prst="borderCallout1">
              <a:avLst>
                <a:gd name="adj1" fmla="val 46577"/>
                <a:gd name="adj2" fmla="val -1005"/>
                <a:gd name="adj3" fmla="val 169123"/>
                <a:gd name="adj4" fmla="val -38799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Check that the node is a Hotel, not something like a gas station or an intersection</a:t>
              </a:r>
              <a:endParaRPr lang="en-US" b="1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524000" y="1295400"/>
            <a:ext cx="6477000" cy="2895600"/>
            <a:chOff x="3569131" y="2284476"/>
            <a:chExt cx="6477000" cy="2895600"/>
          </a:xfrm>
        </p:grpSpPr>
        <p:sp>
          <p:nvSpPr>
            <p:cNvPr id="19" name="Oval 18"/>
            <p:cNvSpPr/>
            <p:nvPr/>
          </p:nvSpPr>
          <p:spPr>
            <a:xfrm>
              <a:off x="6845731" y="4418076"/>
              <a:ext cx="1600200" cy="7620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Line Callout 1 19"/>
            <p:cNvSpPr/>
            <p:nvPr/>
          </p:nvSpPr>
          <p:spPr>
            <a:xfrm>
              <a:off x="3569131" y="2284476"/>
              <a:ext cx="6477000" cy="839724"/>
            </a:xfrm>
            <a:prstGeom prst="borderCallout1">
              <a:avLst>
                <a:gd name="adj1" fmla="val 102231"/>
                <a:gd name="adj2" fmla="val 9740"/>
                <a:gd name="adj3" fmla="val 253630"/>
                <a:gd name="adj4" fmla="val 59183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This “cast” says that we’re sure that </a:t>
              </a:r>
              <a:r>
                <a:rPr lang="en-US" b="1" dirty="0" err="1" smtClean="0"/>
                <a:t>nd</a:t>
              </a:r>
              <a:r>
                <a:rPr lang="en-US" b="1" dirty="0" smtClean="0"/>
                <a:t> refers to a Hotel and want to treat it that way.  The cast would fail if </a:t>
              </a:r>
              <a:r>
                <a:rPr lang="en-US" b="1" dirty="0" err="1" smtClean="0"/>
                <a:t>nd</a:t>
              </a:r>
              <a:r>
                <a:rPr lang="en-US" b="1" dirty="0" smtClean="0"/>
                <a:t> was some other kind of object implementing </a:t>
              </a:r>
              <a:r>
                <a:rPr lang="en-US" b="1" smtClean="0"/>
                <a:t>the MapNode </a:t>
              </a:r>
              <a:r>
                <a:rPr lang="en-US" b="1" dirty="0" smtClean="0"/>
                <a:t>interface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76644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class hierarchy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the class hierarchy we can write very general styles of Java code</a:t>
            </a:r>
          </a:p>
          <a:p>
            <a:pPr lvl="1"/>
            <a:r>
              <a:rPr lang="en-US" dirty="0" smtClean="0"/>
              <a:t>Programs that have some code that handles general collections of objects that could of very different types but that all support the same interface</a:t>
            </a:r>
          </a:p>
          <a:p>
            <a:pPr lvl="1"/>
            <a:r>
              <a:rPr lang="en-US" dirty="0" smtClean="0"/>
              <a:t>Other code might be highly specialized for just one object type</a:t>
            </a:r>
          </a:p>
          <a:p>
            <a:r>
              <a:rPr lang="fr-BE" dirty="0" smtClean="0"/>
              <a:t>This </a:t>
            </a:r>
            <a:r>
              <a:rPr lang="fr-BE" dirty="0" err="1" smtClean="0"/>
              <a:t>flexibility</a:t>
            </a:r>
            <a:r>
              <a:rPr lang="fr-BE" dirty="0" smtClean="0"/>
              <a:t> </a:t>
            </a:r>
            <a:r>
              <a:rPr lang="fr-BE" dirty="0" err="1" smtClean="0"/>
              <a:t>helps</a:t>
            </a:r>
            <a:r>
              <a:rPr lang="fr-BE" dirty="0" smtClean="0"/>
              <a:t> us </a:t>
            </a:r>
            <a:r>
              <a:rPr lang="fr-BE" dirty="0" err="1" smtClean="0"/>
              <a:t>avoid</a:t>
            </a:r>
            <a:r>
              <a:rPr lang="fr-BE" dirty="0" smtClean="0"/>
              <a:t> </a:t>
            </a:r>
            <a:r>
              <a:rPr lang="fr-BE" dirty="0" err="1" smtClean="0"/>
              <a:t>needing</a:t>
            </a:r>
            <a:r>
              <a:rPr lang="fr-BE" dirty="0" smtClean="0"/>
              <a:t> to rewrite the </a:t>
            </a:r>
            <a:r>
              <a:rPr lang="fr-BE" dirty="0" err="1" smtClean="0"/>
              <a:t>same</a:t>
            </a:r>
            <a:r>
              <a:rPr lang="fr-BE" dirty="0" smtClean="0"/>
              <a:t> code more </a:t>
            </a:r>
            <a:r>
              <a:rPr lang="fr-BE" dirty="0" err="1" smtClean="0"/>
              <a:t>than</a:t>
            </a:r>
            <a:r>
              <a:rPr lang="fr-BE" dirty="0" smtClean="0"/>
              <a:t> once</a:t>
            </a:r>
            <a:endParaRPr lang="fr-B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instanceof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Operator </a:t>
            </a:r>
            <a:r>
              <a:rPr lang="en-US" b="1">
                <a:solidFill>
                  <a:srgbClr val="800000"/>
                </a:solidFill>
              </a:rPr>
              <a:t>instanceof</a:t>
            </a:r>
            <a:r>
              <a:rPr lang="en-US">
                <a:solidFill>
                  <a:srgbClr val="800000"/>
                </a:solidFill>
              </a:rPr>
              <a:t> </a:t>
            </a:r>
            <a:r>
              <a:rPr lang="en-US"/>
              <a:t>can peer into the type of an object</a:t>
            </a:r>
          </a:p>
          <a:p>
            <a:pPr marL="365760" lvl="1" indent="0">
              <a:buNone/>
            </a:pPr>
            <a:r>
              <a:rPr lang="en-US"/>
              <a:t>       if(</a:t>
            </a:r>
            <a:r>
              <a:rPr lang="en-US">
                <a:solidFill>
                  <a:srgbClr val="800000"/>
                </a:solidFill>
              </a:rPr>
              <a:t>a</a:t>
            </a:r>
            <a:r>
              <a:rPr lang="en-US"/>
              <a:t> </a:t>
            </a:r>
            <a:r>
              <a:rPr lang="en-US" b="1">
                <a:solidFill>
                  <a:srgbClr val="800000"/>
                </a:solidFill>
              </a:rPr>
              <a:t>instanceof</a:t>
            </a:r>
            <a:r>
              <a:rPr lang="en-US">
                <a:solidFill>
                  <a:srgbClr val="800000"/>
                </a:solidFill>
              </a:rPr>
              <a:t> Type</a:t>
            </a:r>
            <a:r>
              <a:rPr lang="en-US"/>
              <a:t>)</a:t>
            </a:r>
          </a:p>
          <a:p>
            <a:pPr marL="685800" lvl="2" indent="0">
              <a:buNone/>
            </a:pPr>
            <a:r>
              <a:rPr lang="en-US"/>
              <a:t>             ((Type)</a:t>
            </a:r>
            <a:r>
              <a:rPr lang="en-US">
                <a:solidFill>
                  <a:srgbClr val="800000"/>
                </a:solidFill>
              </a:rPr>
              <a:t>a</a:t>
            </a:r>
            <a:r>
              <a:rPr lang="en-US"/>
              <a:t>).someMethod();</a:t>
            </a:r>
          </a:p>
          <a:p>
            <a:pPr lvl="2"/>
            <a:endParaRPr lang="en-US"/>
          </a:p>
          <a:p>
            <a:r>
              <a:rPr lang="en-US" b="1">
                <a:solidFill>
                  <a:srgbClr val="800000"/>
                </a:solidFill>
              </a:rPr>
              <a:t>null</a:t>
            </a:r>
            <a:r>
              <a:rPr lang="en-US"/>
              <a:t> </a:t>
            </a:r>
            <a:r>
              <a:rPr lang="en-US" b="1">
                <a:solidFill>
                  <a:srgbClr val="800000"/>
                </a:solidFill>
              </a:rPr>
              <a:t>instanceof</a:t>
            </a:r>
            <a:r>
              <a:rPr lang="en-US">
                <a:solidFill>
                  <a:srgbClr val="800000"/>
                </a:solidFill>
              </a:rPr>
              <a:t> Type</a:t>
            </a:r>
            <a:r>
              <a:rPr lang="en-US"/>
              <a:t>  is   </a:t>
            </a:r>
            <a:r>
              <a:rPr lang="en-US">
                <a:solidFill>
                  <a:srgbClr val="800000"/>
                </a:solidFill>
              </a:rPr>
              <a:t>false</a:t>
            </a:r>
          </a:p>
          <a:p>
            <a:r>
              <a:rPr lang="en-US">
                <a:solidFill>
                  <a:srgbClr val="800000"/>
                </a:solidFill>
              </a:rPr>
              <a:t>Type </a:t>
            </a:r>
            <a:r>
              <a:rPr lang="en-US"/>
              <a:t>is either a class name or an interface name</a:t>
            </a:r>
          </a:p>
          <a:p>
            <a:r>
              <a:rPr lang="en-US"/>
              <a:t>Java assumes that </a:t>
            </a:r>
            <a:r>
              <a:rPr lang="en-US">
                <a:solidFill>
                  <a:srgbClr val="800000"/>
                </a:solidFill>
              </a:rPr>
              <a:t>a</a:t>
            </a:r>
            <a:r>
              <a:rPr lang="en-US"/>
              <a:t> has its declared type.  </a:t>
            </a:r>
          </a:p>
          <a:p>
            <a:pPr lvl="1"/>
            <a:r>
              <a:rPr lang="en-US"/>
              <a:t>If this creates any ambiguity, we </a:t>
            </a:r>
            <a:r>
              <a:rPr lang="en-US" b="1"/>
              <a:t>cast </a:t>
            </a:r>
            <a:r>
              <a:rPr lang="en-US">
                <a:solidFill>
                  <a:srgbClr val="800000"/>
                </a:solidFill>
              </a:rPr>
              <a:t>a</a:t>
            </a:r>
            <a:r>
              <a:rPr lang="en-US"/>
              <a:t> to the appropriate type. We did that here because not every Route node is a Hotel object. </a:t>
            </a:r>
          </a:p>
          <a:p>
            <a:pPr lvl="1"/>
            <a:r>
              <a:rPr lang="en-US"/>
              <a:t>The cast will fail, throwing an exception, if </a:t>
            </a:r>
            <a:r>
              <a:rPr lang="en-US">
                <a:solidFill>
                  <a:srgbClr val="800000"/>
                </a:solidFill>
              </a:rPr>
              <a:t>a</a:t>
            </a:r>
            <a:r>
              <a:rPr lang="en-US"/>
              <a:t> isn’t an object of the desired type.  For example, you can’t cast a Hotel to a CampGround because neither is a subclass of the other in our class hierarchy.</a:t>
            </a:r>
          </a:p>
          <a:p>
            <a:pPr lvl="1"/>
            <a:r>
              <a:rPr lang="en-US"/>
              <a:t>No cast is required if Java can unambiguously determine the method.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err="1" smtClean="0"/>
              <a:t>Overloading</a:t>
            </a:r>
            <a:r>
              <a:rPr lang="fr-BE" dirty="0" smtClean="0"/>
              <a:t> of </a:t>
            </a:r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class can have several methods of the same name</a:t>
            </a:r>
          </a:p>
          <a:p>
            <a:pPr lvl="1"/>
            <a:r>
              <a:rPr lang="en-US" smtClean="0"/>
              <a:t>... each having a different </a:t>
            </a:r>
            <a:r>
              <a:rPr lang="en-US" i="1" smtClean="0"/>
              <a:t>parameter signature</a:t>
            </a:r>
            <a:endParaRPr lang="en-US" i="1" dirty="0" smtClean="0"/>
          </a:p>
          <a:p>
            <a:pPr lvl="1"/>
            <a:r>
              <a:rPr lang="en-US" smtClean="0"/>
              <a:t>The </a:t>
            </a:r>
            <a:r>
              <a:rPr lang="en-US" i="1" smtClean="0"/>
              <a:t>parameter signature </a:t>
            </a:r>
            <a:r>
              <a:rPr lang="en-US" dirty="0" smtClean="0"/>
              <a:t>of a method is its name plus the types of </a:t>
            </a:r>
            <a:r>
              <a:rPr lang="en-US" smtClean="0"/>
              <a:t>its </a:t>
            </a:r>
            <a:r>
              <a:rPr lang="fr-BE" smtClean="0"/>
              <a:t>parameters.  (The return type isn’t included)</a:t>
            </a:r>
            <a:endParaRPr lang="fr-BE" dirty="0"/>
          </a:p>
          <a:p>
            <a:r>
              <a:rPr lang="en-US" dirty="0" smtClean="0"/>
              <a:t>Example: We might want two constructors for the Hotel class, one for cheap hotels and one for fancy hotels that have a swimming pool</a:t>
            </a:r>
          </a:p>
          <a:p>
            <a:pPr lvl="1"/>
            <a:r>
              <a:rPr lang="en-US" dirty="0" smtClean="0"/>
              <a:t>Hotel </a:t>
            </a:r>
            <a:r>
              <a:rPr lang="en-US" dirty="0" err="1" smtClean="0"/>
              <a:t>elCheapo</a:t>
            </a:r>
            <a:r>
              <a:rPr lang="en-US" dirty="0" smtClean="0"/>
              <a:t> = new Hotel(“Bates Motel”, 3);</a:t>
            </a:r>
          </a:p>
          <a:p>
            <a:pPr lvl="1"/>
            <a:r>
              <a:rPr lang="en-US" dirty="0" smtClean="0"/>
              <a:t>Hotel deluxe = new Hotel(“Miami Hilton”, 300, “pool”);</a:t>
            </a:r>
          </a:p>
          <a:p>
            <a:r>
              <a:rPr lang="en-US" dirty="0" smtClean="0"/>
              <a:t>Usually the versions with fewer parameters just call the ones with more parameters, plugging in default values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8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5173" y="5105400"/>
            <a:ext cx="7924800" cy="9906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mtClean="0"/>
              <a:t>Overloading is often used to support default parameter values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… this </a:t>
            </a:r>
            <a:r>
              <a:rPr lang="en-US" dirty="0" smtClean="0"/>
              <a:t>is incredibly common</a:t>
            </a:r>
          </a:p>
          <a:p>
            <a:pPr lvl="1"/>
            <a:r>
              <a:rPr lang="en-US" smtClean="0"/>
              <a:t>There are many settings where “fancy” users of an object specify values for things that “basic” users might omit</a:t>
            </a:r>
            <a:endParaRPr lang="en-US" dirty="0" smtClean="0"/>
          </a:p>
          <a:p>
            <a:pPr lvl="1"/>
            <a:r>
              <a:rPr lang="en-US" smtClean="0"/>
              <a:t>You want to specify defaults: “no </a:t>
            </a:r>
            <a:r>
              <a:rPr lang="en-US" dirty="0" smtClean="0"/>
              <a:t>swimming pool”, or “no bar”</a:t>
            </a:r>
          </a:p>
          <a:p>
            <a:pPr lvl="1"/>
            <a:r>
              <a:rPr lang="en-US" dirty="0" smtClean="0"/>
              <a:t>The best approach is to define one constructor or method with </a:t>
            </a:r>
            <a:r>
              <a:rPr lang="en-US" i="1" dirty="0" smtClean="0"/>
              <a:t>all possible parameters</a:t>
            </a:r>
            <a:r>
              <a:rPr lang="en-US" dirty="0" smtClean="0"/>
              <a:t>.  Then overload it with versions that offer convenient subsets.  They call the “real” version</a:t>
            </a:r>
          </a:p>
          <a:p>
            <a:pPr lvl="1"/>
            <a:endParaRPr lang="en-US" dirty="0"/>
          </a:p>
          <a:p>
            <a:r>
              <a:rPr lang="en-US" dirty="0" smtClean="0"/>
              <a:t>For example:</a:t>
            </a:r>
          </a:p>
          <a:p>
            <a:pPr marL="365760" lvl="1" indent="0">
              <a:buNone/>
            </a:pPr>
            <a:r>
              <a:rPr lang="en-US" dirty="0" smtClean="0"/>
              <a:t>public void </a:t>
            </a:r>
            <a:r>
              <a:rPr lang="en-US" dirty="0" err="1" smtClean="0"/>
              <a:t>RingTheBell</a:t>
            </a:r>
            <a:r>
              <a:rPr lang="en-US" dirty="0" smtClean="0"/>
              <a:t>() { </a:t>
            </a:r>
            <a:r>
              <a:rPr lang="en-US" dirty="0" err="1" smtClean="0"/>
              <a:t>RingTheBell</a:t>
            </a:r>
            <a:r>
              <a:rPr lang="en-US" dirty="0" smtClean="0"/>
              <a:t>(Limply); }</a:t>
            </a:r>
          </a:p>
          <a:p>
            <a:pPr marL="365760" lvl="1" indent="0">
              <a:buNone/>
            </a:pPr>
            <a:r>
              <a:rPr lang="en-US" dirty="0" smtClean="0"/>
              <a:t>public void </a:t>
            </a:r>
            <a:r>
              <a:rPr lang="en-US" dirty="0" err="1" smtClean="0"/>
              <a:t>RingTheBell</a:t>
            </a:r>
            <a:r>
              <a:rPr lang="en-US" dirty="0" smtClean="0"/>
              <a:t>(Vigor </a:t>
            </a:r>
            <a:r>
              <a:rPr lang="en-US" dirty="0" err="1" smtClean="0"/>
              <a:t>howHard</a:t>
            </a:r>
            <a:r>
              <a:rPr lang="en-US" dirty="0" smtClean="0"/>
              <a:t>) { …. }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267200" y="3127248"/>
            <a:ext cx="3962400" cy="2549652"/>
            <a:chOff x="4800600" y="2362200"/>
            <a:chExt cx="3962400" cy="2549652"/>
          </a:xfrm>
        </p:grpSpPr>
        <p:sp>
          <p:nvSpPr>
            <p:cNvPr id="11" name="Oval 10"/>
            <p:cNvSpPr/>
            <p:nvPr/>
          </p:nvSpPr>
          <p:spPr>
            <a:xfrm>
              <a:off x="6172200" y="4226052"/>
              <a:ext cx="990600" cy="6858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Line Callout 1 11"/>
            <p:cNvSpPr/>
            <p:nvPr/>
          </p:nvSpPr>
          <p:spPr>
            <a:xfrm>
              <a:off x="4800600" y="2362200"/>
              <a:ext cx="3962400" cy="612648"/>
            </a:xfrm>
            <a:prstGeom prst="borderCallout1">
              <a:avLst>
                <a:gd name="adj1" fmla="val 99018"/>
                <a:gd name="adj2" fmla="val 90887"/>
                <a:gd name="adj3" fmla="val 316132"/>
                <a:gd name="adj4" fmla="val 54913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One of the possible Vigor values</a:t>
              </a:r>
              <a:endParaRPr lang="en-US" b="1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733800" y="4191000"/>
            <a:ext cx="5334000" cy="1828800"/>
            <a:chOff x="3429000" y="2362200"/>
            <a:chExt cx="5334000" cy="1828800"/>
          </a:xfrm>
        </p:grpSpPr>
        <p:sp>
          <p:nvSpPr>
            <p:cNvPr id="7" name="Oval 6"/>
            <p:cNvSpPr/>
            <p:nvPr/>
          </p:nvSpPr>
          <p:spPr>
            <a:xfrm>
              <a:off x="3429000" y="3505200"/>
              <a:ext cx="990600" cy="6858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ine Callout 1 7"/>
            <p:cNvSpPr/>
            <p:nvPr/>
          </p:nvSpPr>
          <p:spPr>
            <a:xfrm>
              <a:off x="4800600" y="2362200"/>
              <a:ext cx="3962400" cy="612648"/>
            </a:xfrm>
            <a:prstGeom prst="borderCallout1">
              <a:avLst>
                <a:gd name="adj1" fmla="val 46577"/>
                <a:gd name="adj2" fmla="val -1005"/>
                <a:gd name="adj3" fmla="val 188392"/>
                <a:gd name="adj4" fmla="val -18268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Probably an “enumerated” type</a:t>
              </a:r>
              <a:endParaRPr lang="en-US" b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362200" y="3810000"/>
            <a:ext cx="6096000" cy="1828800"/>
            <a:chOff x="2667000" y="2362200"/>
            <a:chExt cx="6096000" cy="1828800"/>
          </a:xfrm>
        </p:grpSpPr>
        <p:sp>
          <p:nvSpPr>
            <p:cNvPr id="14" name="Oval 13"/>
            <p:cNvSpPr/>
            <p:nvPr/>
          </p:nvSpPr>
          <p:spPr>
            <a:xfrm>
              <a:off x="2667000" y="3505200"/>
              <a:ext cx="1752600" cy="6858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Line Callout 1 14"/>
            <p:cNvSpPr/>
            <p:nvPr/>
          </p:nvSpPr>
          <p:spPr>
            <a:xfrm>
              <a:off x="4800600" y="2362200"/>
              <a:ext cx="3962400" cy="612648"/>
            </a:xfrm>
            <a:prstGeom prst="borderCallout1">
              <a:avLst>
                <a:gd name="adj1" fmla="val 46577"/>
                <a:gd name="adj2" fmla="val -1005"/>
                <a:gd name="adj3" fmla="val 188392"/>
                <a:gd name="adj4" fmla="val -18268"/>
              </a:avLst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smtClean="0"/>
                <a:t>This overload has no parameters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372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133600"/>
            <a:ext cx="8153400" cy="2362200"/>
          </a:xfrm>
          <a:prstGeom prst="rect">
            <a:avLst/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define our three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irst method is the constructor</a:t>
            </a:r>
          </a:p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Toy</a:t>
            </a:r>
            <a:r>
              <a:rPr lang="en-US" dirty="0" smtClean="0"/>
              <a:t>(String </a:t>
            </a:r>
            <a:r>
              <a:rPr lang="en-US" dirty="0"/>
              <a:t>name, </a:t>
            </a:r>
            <a:r>
              <a:rPr lang="en-US" b="1" dirty="0" err="1"/>
              <a:t>int</a:t>
            </a:r>
            <a:r>
              <a:rPr lang="en-US" dirty="0"/>
              <a:t> </a:t>
            </a:r>
            <a:r>
              <a:rPr lang="en-US" dirty="0" err="1"/>
              <a:t>ageLow</a:t>
            </a:r>
            <a:r>
              <a:rPr lang="en-US" dirty="0"/>
              <a:t>, </a:t>
            </a:r>
            <a:r>
              <a:rPr lang="en-US" b="1" dirty="0" err="1"/>
              <a:t>int</a:t>
            </a:r>
            <a:r>
              <a:rPr lang="en-US" dirty="0"/>
              <a:t> </a:t>
            </a:r>
            <a:r>
              <a:rPr lang="en-US" dirty="0" err="1"/>
              <a:t>ageHigh</a:t>
            </a:r>
            <a:r>
              <a:rPr lang="en-US" dirty="0" smtClean="0"/>
              <a:t>) {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/>
              <a:t>this</a:t>
            </a:r>
            <a:r>
              <a:rPr lang="en-US" dirty="0" smtClean="0"/>
              <a:t>.name = name;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err="1" smtClean="0"/>
              <a:t>this</a:t>
            </a:r>
            <a:r>
              <a:rPr lang="en-US" dirty="0" err="1" smtClean="0"/>
              <a:t>.ageLow</a:t>
            </a:r>
            <a:r>
              <a:rPr lang="en-US" dirty="0" smtClean="0"/>
              <a:t> = </a:t>
            </a:r>
            <a:r>
              <a:rPr lang="en-US" dirty="0" err="1" smtClean="0"/>
              <a:t>ageLow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err="1" smtClean="0"/>
              <a:t>this</a:t>
            </a:r>
            <a:r>
              <a:rPr lang="en-US" dirty="0" err="1" smtClean="0"/>
              <a:t>.ageHigh</a:t>
            </a:r>
            <a:r>
              <a:rPr lang="en-US" dirty="0" smtClean="0"/>
              <a:t> = </a:t>
            </a:r>
            <a:r>
              <a:rPr lang="en-US" dirty="0" err="1" smtClean="0"/>
              <a:t>ageHigh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  <a:p>
            <a:r>
              <a:rPr lang="en-US" dirty="0" smtClean="0"/>
              <a:t>Why </a:t>
            </a:r>
            <a:r>
              <a:rPr lang="en-US" b="1" dirty="0" smtClean="0">
                <a:solidFill>
                  <a:srgbClr val="800000"/>
                </a:solidFill>
              </a:rPr>
              <a:t>this</a:t>
            </a:r>
            <a:r>
              <a:rPr lang="en-US" smtClean="0"/>
              <a:t>?  Permits reuse of the same names </a:t>
            </a:r>
            <a:r>
              <a:rPr lang="en-US" dirty="0" smtClean="0"/>
              <a:t>for the parameters to the constructor as for the fields. </a:t>
            </a:r>
          </a:p>
          <a:p>
            <a:pPr lvl="1"/>
            <a:r>
              <a:rPr lang="en-US" dirty="0" smtClean="0"/>
              <a:t>Not needed if same names hadn’t been reused</a:t>
            </a:r>
          </a:p>
          <a:p>
            <a:pPr lvl="1"/>
            <a:r>
              <a:rPr lang="en-US" b="1" dirty="0" smtClean="0">
                <a:solidFill>
                  <a:srgbClr val="800000"/>
                </a:solidFill>
              </a:rPr>
              <a:t>this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a name </a:t>
            </a:r>
            <a:r>
              <a:rPr lang="en-US" smtClean="0"/>
              <a:t>for </a:t>
            </a:r>
            <a:r>
              <a:rPr lang="en-US"/>
              <a:t>the “</a:t>
            </a:r>
            <a:r>
              <a:rPr lang="en-US" smtClean="0"/>
              <a:t>object </a:t>
            </a:r>
            <a:r>
              <a:rPr lang="en-US"/>
              <a:t>in which it appears”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903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smtClean="0"/>
              <a:t>Illustrating this idea: </a:t>
            </a:r>
            <a:r>
              <a:rPr lang="en-US" sz="3600" b="1" smtClean="0"/>
              <a:t>Overloads </a:t>
            </a:r>
            <a:r>
              <a:rPr lang="en-US" sz="3600" smtClean="0"/>
              <a:t>of </a:t>
            </a:r>
            <a:r>
              <a:rPr lang="en-US" sz="3600" dirty="0" smtClean="0"/>
              <a:t>“</a:t>
            </a:r>
            <a:r>
              <a:rPr lang="en-US" sz="3600" dirty="0" err="1" smtClean="0"/>
              <a:t>toString</a:t>
            </a:r>
            <a:r>
              <a:rPr lang="en-US" sz="3600" dirty="0" smtClean="0"/>
              <a:t>”</a:t>
            </a:r>
            <a:endParaRPr lang="fr-B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The </a:t>
            </a:r>
            <a:r>
              <a:rPr lang="en-US"/>
              <a:t>Object </a:t>
            </a:r>
            <a:r>
              <a:rPr lang="en-US" smtClean="0"/>
              <a:t>class defines the default </a:t>
            </a:r>
            <a:r>
              <a:rPr lang="en-US"/>
              <a:t>“</a:t>
            </a:r>
            <a:r>
              <a:rPr lang="en-US" smtClean="0"/>
              <a:t>toString()” </a:t>
            </a:r>
          </a:p>
          <a:p>
            <a:r>
              <a:rPr lang="en-US" smtClean="0"/>
              <a:t>There </a:t>
            </a:r>
            <a:r>
              <a:rPr lang="en-US"/>
              <a:t>are predefined overloads of toString() to print the </a:t>
            </a:r>
            <a:r>
              <a:rPr lang="en-US" smtClean="0"/>
              <a:t>common object types: Integer</a:t>
            </a:r>
            <a:r>
              <a:rPr lang="en-US"/>
              <a:t>, </a:t>
            </a:r>
            <a:r>
              <a:rPr lang="en-US" smtClean="0"/>
              <a:t>String</a:t>
            </a:r>
            <a:r>
              <a:rPr lang="en-US"/>
              <a:t>, </a:t>
            </a:r>
            <a:r>
              <a:rPr lang="en-US" smtClean="0"/>
              <a:t>Double</a:t>
            </a:r>
            <a:r>
              <a:rPr lang="en-US"/>
              <a:t>, etc</a:t>
            </a:r>
            <a:r>
              <a:rPr lang="en-US" smtClean="0"/>
              <a:t>.</a:t>
            </a:r>
          </a:p>
          <a:p>
            <a:endParaRPr lang="en-US"/>
          </a:p>
          <a:p>
            <a:r>
              <a:rPr lang="en-US" smtClean="0"/>
              <a:t>Java will automatically call toString() if conversion to a string seems to be what you’ve requested, as in:</a:t>
            </a:r>
          </a:p>
          <a:p>
            <a:pPr marL="365760" lvl="1" indent="0">
              <a:buClr>
                <a:srgbClr val="94B6D2"/>
              </a:buClr>
              <a:buNone/>
            </a:pPr>
            <a:endParaRPr lang="en-US" i="1">
              <a:solidFill>
                <a:prstClr val="black"/>
              </a:solidFill>
            </a:endParaRPr>
          </a:p>
          <a:p>
            <a:pPr marL="365760" lvl="1" indent="0">
              <a:buClr>
                <a:srgbClr val="94B6D2"/>
              </a:buClr>
              <a:buNone/>
            </a:pPr>
            <a:r>
              <a:rPr lang="en-US" i="1" smtClean="0">
                <a:solidFill>
                  <a:prstClr val="black"/>
                </a:solidFill>
              </a:rPr>
              <a:t>      println</a:t>
            </a:r>
            <a:r>
              <a:rPr lang="en-US" i="1">
                <a:solidFill>
                  <a:prstClr val="black"/>
                </a:solidFill>
              </a:rPr>
              <a:t>(“Why not check out “ + nd + “ </a:t>
            </a:r>
            <a:r>
              <a:rPr lang="en-US" i="1" smtClean="0">
                <a:solidFill>
                  <a:prstClr val="black"/>
                </a:solidFill>
              </a:rPr>
              <a:t>?”);</a:t>
            </a:r>
            <a:endParaRPr lang="en-US" smtClean="0"/>
          </a:p>
          <a:p>
            <a:endParaRPr lang="en-US"/>
          </a:p>
          <a:p>
            <a:pPr lvl="1"/>
            <a:r>
              <a:rPr lang="en-US" smtClean="0"/>
              <a:t>This code automatically calls nd.toString(), concatenates the result to end up with one string, then calls println()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1752600"/>
            <a:ext cx="8153400" cy="4343400"/>
          </a:xfrm>
          <a:prstGeom prst="rect">
            <a:avLst/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“this”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/**  A class representing toys that have a button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*/</a:t>
            </a:r>
          </a:p>
          <a:p>
            <a:pPr marL="0" indent="0">
              <a:buNone/>
            </a:pP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class</a:t>
            </a:r>
            <a:r>
              <a:rPr lang="en-US" dirty="0" smtClean="0"/>
              <a:t> Toy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b="1" dirty="0" smtClean="0"/>
              <a:t>private</a:t>
            </a:r>
            <a:r>
              <a:rPr lang="en-US" dirty="0" smtClean="0"/>
              <a:t> String name;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b="1" dirty="0" smtClean="0"/>
              <a:t>private</a:t>
            </a:r>
            <a:r>
              <a:rPr lang="en-US" dirty="0" smtClean="0"/>
              <a:t> 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ageLow</a:t>
            </a:r>
            <a:r>
              <a:rPr lang="en-US" dirty="0" smtClean="0"/>
              <a:t>, </a:t>
            </a:r>
            <a:r>
              <a:rPr lang="en-US" dirty="0" err="1" smtClean="0"/>
              <a:t>ageHigh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b="1" dirty="0" smtClean="0"/>
              <a:t>public</a:t>
            </a:r>
            <a:r>
              <a:rPr lang="en-US" dirty="0" smtClean="0"/>
              <a:t> Toy(String name, 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ageLow</a:t>
            </a:r>
            <a:r>
              <a:rPr lang="en-US" dirty="0" smtClean="0"/>
              <a:t>, 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ageHigh</a:t>
            </a:r>
            <a:r>
              <a:rPr lang="en-US" dirty="0" smtClean="0"/>
              <a:t>)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smtClean="0"/>
              <a:t>    t</a:t>
            </a:r>
            <a:r>
              <a:rPr lang="en-US" b="1" dirty="0" smtClean="0"/>
              <a:t>his</a:t>
            </a:r>
            <a:r>
              <a:rPr lang="en-US" dirty="0" smtClean="0"/>
              <a:t>.name </a:t>
            </a:r>
            <a:r>
              <a:rPr lang="en-US" dirty="0"/>
              <a:t>= name;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smtClean="0"/>
              <a:t>    </a:t>
            </a:r>
            <a:r>
              <a:rPr lang="en-US" dirty="0" err="1" smtClean="0"/>
              <a:t>t</a:t>
            </a:r>
            <a:r>
              <a:rPr lang="en-US" b="1" dirty="0" err="1" smtClean="0"/>
              <a:t>his</a:t>
            </a:r>
            <a:r>
              <a:rPr lang="en-US" dirty="0" err="1" smtClean="0"/>
              <a:t>.ageLow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ageLow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smtClean="0"/>
              <a:t>    </a:t>
            </a:r>
            <a:r>
              <a:rPr lang="en-US" b="1" dirty="0" err="1" smtClean="0"/>
              <a:t>this</a:t>
            </a:r>
            <a:r>
              <a:rPr lang="en-US" dirty="0" err="1" smtClean="0"/>
              <a:t>.ageHigh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ageHigh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 smtClean="0"/>
              <a:t>     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114800" y="4267200"/>
            <a:ext cx="914400" cy="4572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209800" y="3924300"/>
            <a:ext cx="762000" cy="7239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53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accessing fields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</a:t>
            </a:r>
            <a:r>
              <a:rPr lang="en-US" smtClean="0"/>
              <a:t>object </a:t>
            </a:r>
            <a:r>
              <a:rPr lang="en-US" dirty="0">
                <a:solidFill>
                  <a:srgbClr val="800000"/>
                </a:solidFill>
              </a:rPr>
              <a:t>t</a:t>
            </a:r>
            <a:r>
              <a:rPr lang="en-US" smtClean="0">
                <a:solidFill>
                  <a:srgbClr val="800000"/>
                </a:solidFill>
              </a:rPr>
              <a:t>1</a:t>
            </a:r>
            <a:r>
              <a:rPr lang="en-US" dirty="0" smtClean="0"/>
              <a:t>,</a:t>
            </a:r>
          </a:p>
          <a:p>
            <a:pPr lvl="1"/>
            <a:r>
              <a:rPr lang="en-US" dirty="0">
                <a:solidFill>
                  <a:srgbClr val="800000"/>
                </a:solidFill>
              </a:rPr>
              <a:t>t</a:t>
            </a:r>
            <a:r>
              <a:rPr lang="en-US" smtClean="0">
                <a:solidFill>
                  <a:srgbClr val="800000"/>
                </a:solidFill>
              </a:rPr>
              <a:t>1 </a:t>
            </a:r>
            <a:r>
              <a:rPr lang="en-US" dirty="0" smtClean="0">
                <a:solidFill>
                  <a:srgbClr val="800000"/>
                </a:solidFill>
              </a:rPr>
              <a:t>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Toy(“</a:t>
            </a:r>
            <a:r>
              <a:rPr lang="en-US" dirty="0" err="1" smtClean="0">
                <a:solidFill>
                  <a:srgbClr val="800000"/>
                </a:solidFill>
              </a:rPr>
              <a:t>ActionWarrior</a:t>
            </a:r>
            <a:r>
              <a:rPr lang="en-US" dirty="0" smtClean="0">
                <a:solidFill>
                  <a:srgbClr val="800000"/>
                </a:solidFill>
              </a:rPr>
              <a:t>”, 10, 15) </a:t>
            </a:r>
            <a:r>
              <a:rPr lang="en-US" dirty="0" smtClean="0"/>
              <a:t>creates new object and invokes constructor for </a:t>
            </a:r>
            <a:r>
              <a:rPr lang="en-US" smtClean="0"/>
              <a:t>class </a:t>
            </a:r>
            <a:r>
              <a:rPr lang="en-US" smtClean="0">
                <a:solidFill>
                  <a:srgbClr val="800000"/>
                </a:solidFill>
              </a:rPr>
              <a:t>Toy </a:t>
            </a:r>
            <a:r>
              <a:rPr lang="en-US" smtClean="0"/>
              <a:t>with these arguments</a:t>
            </a:r>
            <a:endParaRPr lang="en-US" dirty="0" smtClean="0">
              <a:solidFill>
                <a:srgbClr val="800000"/>
              </a:solidFill>
            </a:endParaRPr>
          </a:p>
          <a:p>
            <a:pPr lvl="1"/>
            <a:r>
              <a:rPr lang="en-US" smtClean="0">
                <a:solidFill>
                  <a:srgbClr val="800000"/>
                </a:solidFill>
              </a:rPr>
              <a:t>t1.PushTheButton</a:t>
            </a:r>
            <a:r>
              <a:rPr lang="en-US" dirty="0" smtClean="0">
                <a:solidFill>
                  <a:srgbClr val="800000"/>
                </a:solidFill>
              </a:rPr>
              <a:t>() </a:t>
            </a:r>
            <a:r>
              <a:rPr lang="en-US" dirty="0" smtClean="0"/>
              <a:t>invokes method </a:t>
            </a:r>
            <a:r>
              <a:rPr lang="en-US" dirty="0" smtClean="0">
                <a:solidFill>
                  <a:srgbClr val="800000"/>
                </a:solidFill>
              </a:rPr>
              <a:t>push-button </a:t>
            </a:r>
            <a:r>
              <a:rPr lang="en-US" dirty="0" smtClean="0"/>
              <a:t>for the instance of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  <a:r>
              <a:rPr lang="en-US" dirty="0" smtClean="0"/>
              <a:t> </a:t>
            </a:r>
            <a:r>
              <a:rPr lang="en-US" smtClean="0"/>
              <a:t>that </a:t>
            </a:r>
            <a:r>
              <a:rPr lang="en-US" smtClean="0">
                <a:solidFill>
                  <a:srgbClr val="800000"/>
                </a:solidFill>
              </a:rPr>
              <a:t>t1</a:t>
            </a:r>
            <a:r>
              <a:rPr lang="en-US" smtClean="0"/>
              <a:t> </a:t>
            </a:r>
            <a:r>
              <a:rPr lang="en-US" dirty="0" smtClean="0"/>
              <a:t>currently points to</a:t>
            </a:r>
          </a:p>
          <a:p>
            <a:pPr lvl="1"/>
            <a:r>
              <a:rPr lang="en-US" dirty="0" smtClean="0"/>
              <a:t>Many classes define the same method a few times with different parameters.  This is called </a:t>
            </a:r>
            <a:r>
              <a:rPr lang="en-US" b="1" dirty="0" smtClean="0"/>
              <a:t>polymorphism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smtClean="0">
                <a:solidFill>
                  <a:srgbClr val="C00000"/>
                </a:solidFill>
              </a:rPr>
              <a:t>1.PushTheBottom(howHard</a:t>
            </a:r>
            <a:r>
              <a:rPr lang="en-US" dirty="0" smtClean="0">
                <a:solidFill>
                  <a:srgbClr val="C00000"/>
                </a:solidFill>
              </a:rPr>
              <a:t>);</a:t>
            </a:r>
          </a:p>
          <a:p>
            <a:pPr marL="685800" lvl="2" indent="0">
              <a:buNone/>
            </a:pPr>
            <a:endParaRPr lang="en-US" dirty="0" smtClean="0"/>
          </a:p>
          <a:p>
            <a:r>
              <a:rPr lang="en-US" dirty="0" smtClean="0"/>
              <a:t>Without an object reference, Java looks for the “closest” </a:t>
            </a:r>
            <a:r>
              <a:rPr lang="en-US" smtClean="0"/>
              <a:t>plausible match, from “inside to outside”.</a:t>
            </a:r>
            <a:endParaRPr lang="en-US" dirty="0" smtClean="0"/>
          </a:p>
          <a:p>
            <a:pPr lvl="1"/>
            <a:r>
              <a:rPr lang="en-US" dirty="0" smtClean="0"/>
              <a:t>This is why “</a:t>
            </a:r>
            <a:r>
              <a:rPr lang="en-US" dirty="0" err="1" smtClean="0"/>
              <a:t>ageLow</a:t>
            </a:r>
            <a:r>
              <a:rPr lang="en-US" dirty="0" smtClean="0"/>
              <a:t>” resolves to the parameter </a:t>
            </a:r>
            <a:r>
              <a:rPr lang="en-US" dirty="0" err="1" smtClean="0"/>
              <a:t>ageLow</a:t>
            </a:r>
            <a:r>
              <a:rPr lang="en-US" dirty="0" smtClean="0"/>
              <a:t>,  whereas </a:t>
            </a:r>
            <a:r>
              <a:rPr lang="en-US" dirty="0" err="1" smtClean="0"/>
              <a:t>this.ageLow</a:t>
            </a:r>
            <a:r>
              <a:rPr lang="en-US" dirty="0" smtClean="0"/>
              <a:t> resolves to the instance 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50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didn’t Toy have a return type?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/>
              <a:t>The </a:t>
            </a:r>
            <a:r>
              <a:rPr lang="en-US" smtClean="0">
                <a:solidFill>
                  <a:srgbClr val="800000"/>
                </a:solidFill>
              </a:rPr>
              <a:t>Toy</a:t>
            </a:r>
            <a:r>
              <a:rPr lang="en-US" smtClean="0"/>
              <a:t> constructor has </a:t>
            </a:r>
            <a:r>
              <a:rPr lang="en-US" dirty="0" smtClean="0"/>
              <a:t>no return type</a:t>
            </a:r>
            <a:endParaRPr lang="en-US" dirty="0"/>
          </a:p>
          <a:p>
            <a:pPr marL="341313" indent="0">
              <a:buNone/>
            </a:pPr>
            <a:r>
              <a:rPr lang="en-US" dirty="0" smtClean="0"/>
              <a:t>Tells Java </a:t>
            </a:r>
            <a:r>
              <a:rPr lang="en-US" dirty="0"/>
              <a:t>that </a:t>
            </a:r>
            <a:r>
              <a:rPr lang="en-US" dirty="0">
                <a:solidFill>
                  <a:srgbClr val="800000"/>
                </a:solidFill>
              </a:rPr>
              <a:t>Toy</a:t>
            </a:r>
            <a:r>
              <a:rPr lang="en-US" dirty="0"/>
              <a:t> is </a:t>
            </a:r>
            <a:r>
              <a:rPr lang="en-US" smtClean="0"/>
              <a:t>a method for </a:t>
            </a:r>
            <a:r>
              <a:rPr lang="en-US" dirty="0"/>
              <a:t>initializing new instances of the </a:t>
            </a:r>
            <a:r>
              <a:rPr lang="en-US" dirty="0" smtClean="0"/>
              <a:t>class. Called in a new-expression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>
                <a:solidFill>
                  <a:srgbClr val="800000"/>
                </a:solidFill>
              </a:rPr>
              <a:t>PushTheButton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has return type </a:t>
            </a:r>
            <a:r>
              <a:rPr lang="en-US" b="1" dirty="0" smtClean="0">
                <a:solidFill>
                  <a:srgbClr val="800000"/>
                </a:solidFill>
              </a:rPr>
              <a:t>void</a:t>
            </a:r>
            <a:endParaRPr lang="en-US" dirty="0" smtClean="0"/>
          </a:p>
          <a:p>
            <a:pPr marL="341313" indent="0">
              <a:buNone/>
            </a:pPr>
            <a:r>
              <a:rPr lang="en-US" dirty="0" smtClean="0"/>
              <a:t>Tells Java it is </a:t>
            </a:r>
            <a:r>
              <a:rPr lang="en-US" smtClean="0"/>
              <a:t>a a </a:t>
            </a:r>
            <a:r>
              <a:rPr lang="en-US" dirty="0" smtClean="0"/>
              <a:t>method </a:t>
            </a:r>
            <a:r>
              <a:rPr lang="en-US" smtClean="0"/>
              <a:t>that does something, but doesn’t return anything.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75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Instance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800000"/>
                </a:solidFill>
              </a:rPr>
              <a:t>PushTheButton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an “instance” method</a:t>
            </a:r>
          </a:p>
          <a:p>
            <a:pPr lvl="1"/>
            <a:r>
              <a:rPr lang="en-US" dirty="0" smtClean="0"/>
              <a:t>It appears in each object of </a:t>
            </a:r>
            <a:r>
              <a:rPr lang="en-US" smtClean="0"/>
              <a:t>class </a:t>
            </a:r>
            <a:r>
              <a:rPr lang="en-US" smtClean="0">
                <a:solidFill>
                  <a:srgbClr val="800000"/>
                </a:solidFill>
              </a:rPr>
              <a:t>PushTheButton</a:t>
            </a:r>
          </a:p>
          <a:p>
            <a:pPr lvl="1"/>
            <a:r>
              <a:rPr lang="en-US" smtClean="0"/>
              <a:t>It </a:t>
            </a:r>
            <a:r>
              <a:rPr lang="en-US" dirty="0" smtClean="0"/>
              <a:t>“sees” the instance variables</a:t>
            </a:r>
          </a:p>
          <a:p>
            <a:pPr lvl="2"/>
            <a:r>
              <a:rPr lang="en-US" sz="2600" dirty="0" smtClean="0"/>
              <a:t>Each </a:t>
            </a:r>
            <a:r>
              <a:rPr lang="en-US" sz="2600" dirty="0" smtClean="0">
                <a:solidFill>
                  <a:srgbClr val="800000"/>
                </a:solidFill>
              </a:rPr>
              <a:t>Toy</a:t>
            </a:r>
            <a:r>
              <a:rPr lang="en-US" sz="2600" dirty="0" smtClean="0"/>
              <a:t> object has its own values for </a:t>
            </a:r>
            <a:r>
              <a:rPr lang="en-US" sz="2600" dirty="0" smtClean="0">
                <a:solidFill>
                  <a:srgbClr val="800000"/>
                </a:solidFill>
              </a:rPr>
              <a:t>name</a:t>
            </a:r>
            <a:r>
              <a:rPr lang="en-US" sz="2600" dirty="0" smtClean="0"/>
              <a:t>, </a:t>
            </a:r>
            <a:r>
              <a:rPr lang="en-US" sz="2600" dirty="0" err="1" smtClean="0">
                <a:solidFill>
                  <a:srgbClr val="800000"/>
                </a:solidFill>
              </a:rPr>
              <a:t>ageLow</a:t>
            </a:r>
            <a:r>
              <a:rPr lang="en-US" sz="2600" dirty="0" smtClean="0"/>
              <a:t>, …</a:t>
            </a:r>
          </a:p>
          <a:p>
            <a:pPr lvl="2"/>
            <a:r>
              <a:rPr lang="en-US" sz="2600" dirty="0" smtClean="0"/>
              <a:t>The instance method can access those values</a:t>
            </a:r>
          </a:p>
          <a:p>
            <a:pPr lvl="2"/>
            <a:r>
              <a:rPr lang="en-US" sz="2600" smtClean="0"/>
              <a:t>Thus </a:t>
            </a:r>
            <a:r>
              <a:rPr lang="en-US" sz="2600" smtClean="0">
                <a:solidFill>
                  <a:srgbClr val="800000"/>
                </a:solidFill>
              </a:rPr>
              <a:t>t1.PushTheButton</a:t>
            </a:r>
            <a:r>
              <a:rPr lang="en-US" sz="2600" dirty="0" smtClean="0">
                <a:solidFill>
                  <a:srgbClr val="800000"/>
                </a:solidFill>
              </a:rPr>
              <a:t>() </a:t>
            </a:r>
            <a:r>
              <a:rPr lang="en-US" sz="2600" dirty="0" smtClean="0"/>
              <a:t>sees the values of these variables for </a:t>
            </a:r>
            <a:r>
              <a:rPr lang="en-US" sz="2600" smtClean="0"/>
              <a:t>object </a:t>
            </a:r>
            <a:r>
              <a:rPr lang="en-US" sz="2600" smtClean="0">
                <a:solidFill>
                  <a:srgbClr val="800000"/>
                </a:solidFill>
              </a:rPr>
              <a:t>t1</a:t>
            </a:r>
            <a:r>
              <a:rPr lang="en-US" sz="2600" smtClean="0"/>
              <a:t>.  </a:t>
            </a:r>
            <a:r>
              <a:rPr lang="en-US" sz="2600" smtClean="0">
                <a:solidFill>
                  <a:srgbClr val="800000"/>
                </a:solidFill>
              </a:rPr>
              <a:t>t2.PushTheButton</a:t>
            </a:r>
            <a:r>
              <a:rPr lang="en-US" sz="2600" dirty="0" smtClean="0"/>
              <a:t>() sees values </a:t>
            </a:r>
            <a:r>
              <a:rPr lang="en-US" sz="2600" smtClean="0"/>
              <a:t>for </a:t>
            </a:r>
            <a:r>
              <a:rPr lang="en-US" sz="2600" smtClean="0">
                <a:solidFill>
                  <a:srgbClr val="800000"/>
                </a:solidFill>
              </a:rPr>
              <a:t>t2</a:t>
            </a:r>
            <a:r>
              <a:rPr lang="en-US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79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Inherited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Java, every class </a:t>
            </a:r>
            <a:r>
              <a:rPr lang="en-US" smtClean="0"/>
              <a:t>is a </a:t>
            </a:r>
            <a:r>
              <a:rPr lang="en-US" i="1" dirty="0" smtClean="0"/>
              <a:t>subclass</a:t>
            </a:r>
            <a:r>
              <a:rPr lang="en-US" dirty="0" smtClean="0"/>
              <a:t> of some other class</a:t>
            </a:r>
          </a:p>
          <a:p>
            <a:pPr lvl="1"/>
            <a:r>
              <a:rPr lang="en-US" dirty="0" smtClean="0"/>
              <a:t>The classes we just showed you are subclasses of class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, which is the </a:t>
            </a:r>
            <a:r>
              <a:rPr lang="en-US" i="1" dirty="0" smtClean="0"/>
              <a:t>superclass</a:t>
            </a:r>
            <a:r>
              <a:rPr lang="en-US" dirty="0" smtClean="0"/>
              <a:t> for all objects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has some methods</a:t>
            </a:r>
          </a:p>
          <a:p>
            <a:pPr lvl="2"/>
            <a:r>
              <a:rPr lang="en-US" sz="2600" dirty="0" err="1" smtClean="0">
                <a:solidFill>
                  <a:srgbClr val="800000"/>
                </a:solidFill>
              </a:rPr>
              <a:t>toString</a:t>
            </a:r>
            <a:r>
              <a:rPr lang="en-US" sz="2600" dirty="0" smtClean="0">
                <a:solidFill>
                  <a:srgbClr val="800000"/>
                </a:solidFill>
              </a:rPr>
              <a:t>()</a:t>
            </a:r>
            <a:r>
              <a:rPr lang="en-US" sz="2600" dirty="0" smtClean="0"/>
              <a:t>, </a:t>
            </a:r>
            <a:r>
              <a:rPr lang="en-US" sz="2600" dirty="0" smtClean="0">
                <a:solidFill>
                  <a:srgbClr val="800000"/>
                </a:solidFill>
              </a:rPr>
              <a:t>Equals()</a:t>
            </a:r>
            <a:r>
              <a:rPr lang="en-US" sz="2600" dirty="0" smtClean="0"/>
              <a:t>, ….</a:t>
            </a:r>
          </a:p>
          <a:p>
            <a:r>
              <a:rPr lang="en-US" sz="3200" dirty="0" smtClean="0"/>
              <a:t>A subclass can redefine the methods it inherits from its parent class; next lecture </a:t>
            </a:r>
            <a:r>
              <a:rPr lang="en-US" sz="3200" smtClean="0"/>
              <a:t>shows this</a:t>
            </a:r>
          </a:p>
          <a:p>
            <a:pPr lvl="2"/>
            <a:r>
              <a:rPr lang="en-US" sz="2600" smtClean="0"/>
              <a:t>Right now, t1.toString() would return a string containing the type Toy and the name t1.</a:t>
            </a:r>
          </a:p>
          <a:p>
            <a:pPr lvl="2"/>
            <a:r>
              <a:rPr lang="en-US" sz="2600" smtClean="0"/>
              <a:t>But we could redefine toString(), e.g. to produce a string reflecting the name of the Toy, and the age range...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98635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1898</TotalTime>
  <Words>3133</Words>
  <Application>Microsoft Office PowerPoint</Application>
  <PresentationFormat>On-screen Show (4:3)</PresentationFormat>
  <Paragraphs>358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Median</vt:lpstr>
      <vt:lpstr>More Java!</vt:lpstr>
      <vt:lpstr>Recall from last time</vt:lpstr>
      <vt:lpstr>Toy.java</vt:lpstr>
      <vt:lpstr>Let’s define our three methods</vt:lpstr>
      <vt:lpstr>Use of “this”</vt:lpstr>
      <vt:lpstr>Rules for accessing fields</vt:lpstr>
      <vt:lpstr>Why didn’t Toy have a return type?</vt:lpstr>
      <vt:lpstr>Instance methods</vt:lpstr>
      <vt:lpstr>Inherited methods</vt:lpstr>
      <vt:lpstr>Static versus instance</vt:lpstr>
      <vt:lpstr>Use of static: Assign an id to each toy</vt:lpstr>
      <vt:lpstr>Things to notice</vt:lpstr>
      <vt:lpstr>The idea of an « abstraction »</vt:lpstr>
      <vt:lpstr>Computational Thinking</vt:lpstr>
      <vt:lpstr>A concrete example of abstraction</vt:lpstr>
      <vt:lpstr>But wait!</vt:lpstr>
      <vt:lpstr>Google maps: Our goal</vt:lpstr>
      <vt:lpstr>Core of the dilemma</vt:lpstr>
      <vt:lpstr>Extending a class</vt:lpstr>
      <vt:lpstr>From Lodging to Hotel</vt:lpstr>
      <vt:lpstr>A problem...</vt:lpstr>
      <vt:lpstr>Interfaces</vt:lpstr>
      <vt:lpstr>... so in Java</vt:lpstr>
      <vt:lpstr>Notation</vt:lpstr>
      <vt:lpstr>What might the Lodging parent class have?</vt:lpstr>
      <vt:lpstr>A Hotel is a kind of lodging</vt:lpstr>
      <vt:lpstr>Extending a class: Details</vt:lpstr>
      <vt:lpstr>A method inherited from a parent</vt:lpstr>
      <vt:lpstr>Extends versus implements</vt:lpstr>
      <vt:lpstr>Class Hierarchy</vt:lpstr>
      <vt:lpstr>Interfaces</vt:lpstr>
      <vt:lpstr>Back to Google maps…</vt:lpstr>
      <vt:lpstr>Google maps: Our goal</vt:lpstr>
      <vt:lpstr>Google maps</vt:lpstr>
      <vt:lpstr>Google maps</vt:lpstr>
      <vt:lpstr>Using the class hierarchy</vt:lpstr>
      <vt:lpstr>instanceof</vt:lpstr>
      <vt:lpstr>Overloading of Methods</vt:lpstr>
      <vt:lpstr>Overloading is often used to support default parameter values</vt:lpstr>
      <vt:lpstr>Illustrating this idea: Overloads of “toString”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Review</dc:title>
  <dc:creator>Ken Birman</dc:creator>
  <cp:lastModifiedBy>Ken Birman</cp:lastModifiedBy>
  <cp:revision>112</cp:revision>
  <cp:lastPrinted>2013-01-28T14:26:20Z</cp:lastPrinted>
  <dcterms:created xsi:type="dcterms:W3CDTF">2009-08-19T18:21:45Z</dcterms:created>
  <dcterms:modified xsi:type="dcterms:W3CDTF">2013-01-28T18:47:46Z</dcterms:modified>
</cp:coreProperties>
</file>