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handoutMasterIdLst>
    <p:handoutMasterId r:id="rId25"/>
  </p:handoutMasterIdLst>
  <p:sldIdLst>
    <p:sldId id="256" r:id="rId2"/>
    <p:sldId id="282" r:id="rId3"/>
    <p:sldId id="284" r:id="rId4"/>
    <p:sldId id="258" r:id="rId5"/>
    <p:sldId id="286" r:id="rId6"/>
    <p:sldId id="257" r:id="rId7"/>
    <p:sldId id="259" r:id="rId8"/>
    <p:sldId id="260" r:id="rId9"/>
    <p:sldId id="285" r:id="rId10"/>
    <p:sldId id="261" r:id="rId11"/>
    <p:sldId id="262" r:id="rId12"/>
    <p:sldId id="287" r:id="rId13"/>
    <p:sldId id="276" r:id="rId14"/>
    <p:sldId id="277" r:id="rId15"/>
    <p:sldId id="263" r:id="rId16"/>
    <p:sldId id="264" r:id="rId17"/>
    <p:sldId id="265" r:id="rId18"/>
    <p:sldId id="266" r:id="rId19"/>
    <p:sldId id="267" r:id="rId20"/>
    <p:sldId id="268" r:id="rId21"/>
    <p:sldId id="283" r:id="rId22"/>
    <p:sldId id="288" r:id="rId2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FFFF8B"/>
    <a:srgbClr val="FF33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6" autoAdjust="0"/>
    <p:restoredTop sz="94684" autoAdjust="0"/>
  </p:normalViewPr>
  <p:slideViewPr>
    <p:cSldViewPr>
      <p:cViewPr varScale="1">
        <p:scale>
          <a:sx n="128" d="100"/>
          <a:sy n="128" d="100"/>
        </p:scale>
        <p:origin x="-1122" y="-90"/>
      </p:cViewPr>
      <p:guideLst>
        <p:guide orient="horz" pos="2160"/>
        <p:guide pos="2880"/>
      </p:guideLst>
    </p:cSldViewPr>
  </p:slideViewPr>
  <p:outlineViewPr>
    <p:cViewPr>
      <p:scale>
        <a:sx n="33" d="100"/>
        <a:sy n="33" d="100"/>
      </p:scale>
      <p:origin x="0" y="537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fr-BE"/>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E903F6D4-391E-4FD1-832D-082385455723}" type="datetimeFigureOut">
              <a:rPr lang="fr-FR" smtClean="0"/>
              <a:pPr/>
              <a:t>27/01/2013</a:t>
            </a:fld>
            <a:endParaRPr lang="fr-BE"/>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fr-BE"/>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541A836A-809C-4B6B-8F3B-106C7434EABB}" type="slidenum">
              <a:rPr lang="fr-BE" smtClean="0"/>
              <a:pPr/>
              <a:t>‹#›</a:t>
            </a:fld>
            <a:endParaRPr lang="fr-BE"/>
          </a:p>
        </p:txBody>
      </p:sp>
    </p:spTree>
    <p:extLst>
      <p:ext uri="{BB962C8B-B14F-4D97-AF65-F5344CB8AC3E}">
        <p14:creationId xmlns:p14="http://schemas.microsoft.com/office/powerpoint/2010/main" val="29586295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endParaRPr lang="fr-BE"/>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fld id="{F6AE02B9-FBD2-43C6-9215-2B8038F192E1}" type="datetimeFigureOut">
              <a:rPr lang="fr-FR" smtClean="0"/>
              <a:pPr/>
              <a:t>27/01/2013</a:t>
            </a:fld>
            <a:endParaRPr lang="fr-BE"/>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endParaRPr lang="fr-BE"/>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BE"/>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endParaRPr lang="fr-BE"/>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fld id="{D3D8F2BC-EAAB-4030-AE40-C7E2573B34D6}" type="slidenum">
              <a:rPr lang="fr-BE" smtClean="0"/>
              <a:pPr/>
              <a:t>‹#›</a:t>
            </a:fld>
            <a:endParaRPr lang="fr-BE"/>
          </a:p>
        </p:txBody>
      </p:sp>
    </p:spTree>
    <p:extLst>
      <p:ext uri="{BB962C8B-B14F-4D97-AF65-F5344CB8AC3E}">
        <p14:creationId xmlns:p14="http://schemas.microsoft.com/office/powerpoint/2010/main" val="517875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D8F2BC-EAAB-4030-AE40-C7E2573B34D6}" type="slidenum">
              <a:rPr lang="fr-BE" smtClean="0"/>
              <a:pPr/>
              <a:t>1</a:t>
            </a:fld>
            <a:endParaRPr lang="fr-BE"/>
          </a:p>
        </p:txBody>
      </p:sp>
    </p:spTree>
    <p:extLst>
      <p:ext uri="{BB962C8B-B14F-4D97-AF65-F5344CB8AC3E}">
        <p14:creationId xmlns:p14="http://schemas.microsoft.com/office/powerpoint/2010/main" val="19854623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CB957DA-E10A-46DE-944B-C6C734ED21F5}" type="datetime1">
              <a:rPr lang="en-US" smtClean="0"/>
              <a:t>1/27/2013</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AA9DD89-8A4F-4E6F-9DC3-F0E473C3AA45}" type="datetime1">
              <a:rPr lang="en-US" smtClean="0"/>
              <a:t>1/27/2013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2ECB3D4-A814-4106-8EDF-ADA9EB42614F}" type="datetime1">
              <a:rPr lang="en-US" smtClean="0"/>
              <a:t>1/27/2013</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1CD9B30-EFC6-4151-A015-9EAB71C0E573}" type="datetime1">
              <a:rPr lang="en-US" smtClean="0"/>
              <a:t>1/27/2013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54271C3A-B957-4058-B8ED-99A2523CCA14}" type="datetime1">
              <a:rPr lang="en-US" smtClean="0"/>
              <a:t>1/27/2013</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96AAE059-5DFC-41C1-A5FF-E50061B12E66}" type="datetime1">
              <a:rPr lang="en-US" smtClean="0"/>
              <a:t>1/27/2013</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FF5C3119-2647-44FC-88D9-3457ED259308}" type="datetime1">
              <a:rPr lang="en-US" smtClean="0"/>
              <a:t>1/27/2013</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A9470A9-3555-4D40-AB1C-ED989CE6D46D}" type="datetime1">
              <a:rPr lang="en-US" smtClean="0"/>
              <a:t>1/27/2013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CDC299-7110-411E-9EEC-030D6CDB49F9}" type="datetime1">
              <a:rPr lang="en-US" smtClean="0"/>
              <a:t>1/27/2013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A4DB62C-E330-425B-B2F7-9C20B52F2868}" type="datetime1">
              <a:rPr lang="en-US" smtClean="0"/>
              <a:t>1/27/2013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05374623-CFC1-412C-97A4-04D4E59B64C2}" type="datetime1">
              <a:rPr lang="en-US" smtClean="0"/>
              <a:t>1/27/2013</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E446779-0DA1-4074-99C1-35A6BC8DD2E8}" type="datetime1">
              <a:rPr lang="en-US" smtClean="0"/>
              <a:t>1/27/2013</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r-BE" dirty="0" smtClean="0"/>
              <a:t>CS/ENGRD 2110</a:t>
            </a:r>
            <a:br>
              <a:rPr lang="fr-BE" dirty="0" smtClean="0"/>
            </a:br>
            <a:r>
              <a:rPr lang="fr-BE" dirty="0" err="1" smtClean="0"/>
              <a:t>Spring</a:t>
            </a:r>
            <a:r>
              <a:rPr lang="fr-BE" dirty="0" smtClean="0"/>
              <a:t> 2013</a:t>
            </a:r>
            <a:endParaRPr lang="fr-BE" dirty="0"/>
          </a:p>
        </p:txBody>
      </p:sp>
      <p:sp>
        <p:nvSpPr>
          <p:cNvPr id="3" name="Subtitle 2"/>
          <p:cNvSpPr>
            <a:spLocks noGrp="1"/>
          </p:cNvSpPr>
          <p:nvPr>
            <p:ph type="subTitle" idx="1"/>
          </p:nvPr>
        </p:nvSpPr>
        <p:spPr/>
        <p:txBody>
          <a:bodyPr>
            <a:normAutofit fontScale="77500" lnSpcReduction="20000"/>
          </a:bodyPr>
          <a:lstStyle/>
          <a:p>
            <a:r>
              <a:rPr lang="fr-BE" dirty="0" smtClean="0"/>
              <a:t>Lecture 2: Introduction to Java</a:t>
            </a:r>
          </a:p>
          <a:p>
            <a:r>
              <a:rPr lang="fr-BE" dirty="0" smtClean="0"/>
              <a:t>http://courses.cs.cornell.edu/cs2110</a:t>
            </a:r>
            <a:endParaRPr lang="fr-BE"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“classes”</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10</a:t>
            </a:fld>
            <a:endParaRPr lang="en-US"/>
          </a:p>
        </p:txBody>
      </p:sp>
      <p:sp>
        <p:nvSpPr>
          <p:cNvPr id="4" name="Content Placeholder 3"/>
          <p:cNvSpPr>
            <a:spLocks noGrp="1"/>
          </p:cNvSpPr>
          <p:nvPr>
            <p:ph sz="quarter" idx="1"/>
          </p:nvPr>
        </p:nvSpPr>
        <p:spPr/>
        <p:txBody>
          <a:bodyPr>
            <a:normAutofit lnSpcReduction="10000"/>
          </a:bodyPr>
          <a:lstStyle/>
          <a:p>
            <a:r>
              <a:rPr lang="en-US" dirty="0" smtClean="0"/>
              <a:t>In Java we distinguish between two kinds of variable</a:t>
            </a:r>
          </a:p>
          <a:p>
            <a:pPr lvl="1"/>
            <a:r>
              <a:rPr lang="en-US" dirty="0" smtClean="0"/>
              <a:t>Variables declared with “primitive” types like </a:t>
            </a:r>
            <a:r>
              <a:rPr lang="en-US" b="1" dirty="0" err="1" smtClean="0">
                <a:solidFill>
                  <a:srgbClr val="800000"/>
                </a:solidFill>
              </a:rPr>
              <a:t>int</a:t>
            </a:r>
            <a:r>
              <a:rPr lang="en-US" dirty="0" smtClean="0"/>
              <a:t>, </a:t>
            </a:r>
            <a:r>
              <a:rPr lang="en-US" b="1" dirty="0" smtClean="0">
                <a:solidFill>
                  <a:srgbClr val="800000"/>
                </a:solidFill>
              </a:rPr>
              <a:t>double</a:t>
            </a:r>
            <a:r>
              <a:rPr lang="en-US" dirty="0"/>
              <a:t>.</a:t>
            </a:r>
            <a:r>
              <a:rPr lang="en-US" dirty="0" smtClean="0"/>
              <a:t> Notice the lower-case </a:t>
            </a:r>
            <a:r>
              <a:rPr lang="en-US" b="1" dirty="0" smtClean="0"/>
              <a:t>type names</a:t>
            </a:r>
            <a:r>
              <a:rPr lang="en-US" dirty="0" smtClean="0"/>
              <a:t>.</a:t>
            </a:r>
          </a:p>
          <a:p>
            <a:pPr lvl="1"/>
            <a:r>
              <a:rPr lang="en-US" dirty="0" smtClean="0"/>
              <a:t>Variables that contain a pointer to an object, or might contain </a:t>
            </a:r>
            <a:r>
              <a:rPr lang="en-US" b="1" dirty="0" smtClean="0">
                <a:solidFill>
                  <a:srgbClr val="800000"/>
                </a:solidFill>
              </a:rPr>
              <a:t>null</a:t>
            </a:r>
            <a:r>
              <a:rPr lang="en-US" dirty="0" smtClean="0"/>
              <a:t> if no assignment has been done yet.</a:t>
            </a:r>
          </a:p>
          <a:p>
            <a:r>
              <a:rPr lang="en-US" dirty="0" smtClean="0"/>
              <a:t>A class defines a new type of object</a:t>
            </a:r>
          </a:p>
          <a:p>
            <a:pPr lvl="1"/>
            <a:r>
              <a:rPr lang="en-US" dirty="0" smtClean="0"/>
              <a:t>It tells the value of the object, the operations you can do on it, how to initialize a new instance, </a:t>
            </a:r>
            <a:r>
              <a:rPr lang="en-US" smtClean="0"/>
              <a:t>etc.</a:t>
            </a:r>
          </a:p>
          <a:p>
            <a:pPr lvl="1"/>
            <a:r>
              <a:rPr lang="en-US" smtClean="0"/>
              <a:t>We use upper-case names for class types</a:t>
            </a:r>
            <a:endParaRPr lang="en-US" dirty="0"/>
          </a:p>
        </p:txBody>
      </p:sp>
    </p:spTree>
    <p:extLst>
      <p:ext uri="{BB962C8B-B14F-4D97-AF65-F5344CB8AC3E}">
        <p14:creationId xmlns:p14="http://schemas.microsoft.com/office/powerpoint/2010/main" val="23662784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153400" cy="990600"/>
          </a:xfrm>
        </p:spPr>
        <p:txBody>
          <a:bodyPr>
            <a:normAutofit/>
          </a:bodyPr>
          <a:lstStyle/>
          <a:p>
            <a:r>
              <a:rPr lang="en-US" dirty="0" err="1" smtClean="0">
                <a:solidFill>
                  <a:srgbClr val="000000"/>
                </a:solidFill>
              </a:rPr>
              <a:t>int</a:t>
            </a:r>
            <a:r>
              <a:rPr lang="en-US" dirty="0" smtClean="0">
                <a:solidFill>
                  <a:srgbClr val="000000"/>
                </a:solidFill>
              </a:rPr>
              <a:t> </a:t>
            </a:r>
            <a:r>
              <a:rPr lang="en-US" dirty="0"/>
              <a:t>and </a:t>
            </a:r>
            <a:r>
              <a:rPr lang="en-US" dirty="0" smtClean="0">
                <a:solidFill>
                  <a:srgbClr val="000000"/>
                </a:solidFill>
              </a:rPr>
              <a:t>Integer</a:t>
            </a:r>
            <a:r>
              <a:rPr lang="en-US" dirty="0" smtClean="0"/>
              <a:t> </a:t>
            </a:r>
            <a:r>
              <a:rPr lang="en-US" dirty="0"/>
              <a:t>are not the same!</a:t>
            </a:r>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11</a:t>
            </a:fld>
            <a:endParaRPr lang="en-US"/>
          </a:p>
        </p:txBody>
      </p:sp>
      <p:sp>
        <p:nvSpPr>
          <p:cNvPr id="4" name="Content Placeholder 3"/>
          <p:cNvSpPr>
            <a:spLocks noGrp="1"/>
          </p:cNvSpPr>
          <p:nvPr>
            <p:ph sz="quarter" idx="1"/>
          </p:nvPr>
        </p:nvSpPr>
        <p:spPr/>
        <p:txBody>
          <a:bodyPr/>
          <a:lstStyle/>
          <a:p>
            <a:r>
              <a:rPr lang="en-US" dirty="0" err="1" smtClean="0"/>
              <a:t>int</a:t>
            </a:r>
            <a:r>
              <a:rPr lang="en-US" dirty="0" smtClean="0"/>
              <a:t>  x, y;</a:t>
            </a:r>
          </a:p>
          <a:p>
            <a:r>
              <a:rPr lang="en-US" dirty="0" smtClean="0"/>
              <a:t>x = 77;</a:t>
            </a:r>
          </a:p>
          <a:p>
            <a:r>
              <a:rPr lang="en-US" dirty="0" smtClean="0"/>
              <a:t>y = x;      </a:t>
            </a:r>
          </a:p>
          <a:p>
            <a:endParaRPr lang="en-US" dirty="0"/>
          </a:p>
          <a:p>
            <a:endParaRPr lang="en-US" dirty="0" smtClean="0"/>
          </a:p>
          <a:p>
            <a:r>
              <a:rPr lang="en-US" dirty="0" smtClean="0"/>
              <a:t>Integer x, y;</a:t>
            </a:r>
          </a:p>
          <a:p>
            <a:r>
              <a:rPr lang="en-US" dirty="0" smtClean="0"/>
              <a:t>x = </a:t>
            </a:r>
            <a:r>
              <a:rPr lang="en-US" b="1" dirty="0" smtClean="0"/>
              <a:t>new</a:t>
            </a:r>
            <a:r>
              <a:rPr lang="en-US" dirty="0" smtClean="0"/>
              <a:t> Integer(77);</a:t>
            </a:r>
          </a:p>
          <a:p>
            <a:r>
              <a:rPr lang="en-US" dirty="0" smtClean="0"/>
              <a:t>y = x;</a:t>
            </a:r>
            <a:endParaRPr lang="en-US" dirty="0"/>
          </a:p>
        </p:txBody>
      </p:sp>
      <p:grpSp>
        <p:nvGrpSpPr>
          <p:cNvPr id="5" name="Group 4"/>
          <p:cNvGrpSpPr/>
          <p:nvPr/>
        </p:nvGrpSpPr>
        <p:grpSpPr>
          <a:xfrm>
            <a:off x="533400" y="457200"/>
            <a:ext cx="6858000" cy="1676400"/>
            <a:chOff x="685800" y="990600"/>
            <a:chExt cx="6858000" cy="1676400"/>
          </a:xfrm>
        </p:grpSpPr>
        <p:sp>
          <p:nvSpPr>
            <p:cNvPr id="6" name="Oval 5"/>
            <p:cNvSpPr/>
            <p:nvPr/>
          </p:nvSpPr>
          <p:spPr>
            <a:xfrm>
              <a:off x="685800" y="2133600"/>
              <a:ext cx="22860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ine Callout 1 6"/>
            <p:cNvSpPr/>
            <p:nvPr/>
          </p:nvSpPr>
          <p:spPr>
            <a:xfrm>
              <a:off x="3276600" y="990600"/>
              <a:ext cx="4267200" cy="990600"/>
            </a:xfrm>
            <a:prstGeom prst="borderCallout1">
              <a:avLst>
                <a:gd name="adj1" fmla="val 51242"/>
                <a:gd name="adj2" fmla="val -615"/>
                <a:gd name="adj3" fmla="val 112500"/>
                <a:gd name="adj4" fmla="val -38333"/>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Variables </a:t>
              </a:r>
              <a:r>
                <a:rPr lang="en-US" b="1" dirty="0" smtClean="0">
                  <a:solidFill>
                    <a:srgbClr val="000000"/>
                  </a:solidFill>
                </a:rPr>
                <a:t>x</a:t>
              </a:r>
              <a:r>
                <a:rPr lang="en-US" b="1" dirty="0" smtClean="0">
                  <a:solidFill>
                    <a:srgbClr val="C00000"/>
                  </a:solidFill>
                </a:rPr>
                <a:t> and </a:t>
              </a:r>
              <a:r>
                <a:rPr lang="en-US" b="1" dirty="0" smtClean="0">
                  <a:solidFill>
                    <a:srgbClr val="000000"/>
                  </a:solidFill>
                </a:rPr>
                <a:t>y</a:t>
              </a:r>
              <a:r>
                <a:rPr lang="en-US" b="1" dirty="0" smtClean="0">
                  <a:solidFill>
                    <a:srgbClr val="C00000"/>
                  </a:solidFill>
                </a:rPr>
                <a:t> are of type </a:t>
              </a:r>
              <a:r>
                <a:rPr lang="en-US" b="1" dirty="0" err="1" smtClean="0">
                  <a:solidFill>
                    <a:schemeClr val="tx1"/>
                  </a:solidFill>
                </a:rPr>
                <a:t>int</a:t>
              </a:r>
              <a:r>
                <a:rPr lang="en-US" b="1" dirty="0" smtClean="0">
                  <a:solidFill>
                    <a:srgbClr val="C00000"/>
                  </a:solidFill>
                </a:rPr>
                <a:t>, which is a primitive type.  </a:t>
              </a:r>
              <a:r>
                <a:rPr lang="en-US" b="1" dirty="0">
                  <a:solidFill>
                    <a:srgbClr val="000000"/>
                  </a:solidFill>
                </a:rPr>
                <a:t>x</a:t>
              </a:r>
              <a:r>
                <a:rPr lang="en-US" b="1" dirty="0" smtClean="0">
                  <a:solidFill>
                    <a:srgbClr val="000000"/>
                  </a:solidFill>
                </a:rPr>
                <a:t> </a:t>
              </a:r>
              <a:r>
                <a:rPr lang="en-US" b="1" dirty="0" smtClean="0">
                  <a:solidFill>
                    <a:srgbClr val="C00000"/>
                  </a:solidFill>
                </a:rPr>
                <a:t>and </a:t>
              </a:r>
              <a:r>
                <a:rPr lang="en-US" b="1" dirty="0" smtClean="0">
                  <a:solidFill>
                    <a:srgbClr val="000000"/>
                  </a:solidFill>
                </a:rPr>
                <a:t>y</a:t>
              </a:r>
              <a:r>
                <a:rPr lang="en-US" b="1" dirty="0" smtClean="0">
                  <a:solidFill>
                    <a:srgbClr val="C00000"/>
                  </a:solidFill>
                </a:rPr>
                <a:t> each contain one value of type </a:t>
              </a:r>
              <a:r>
                <a:rPr lang="en-US" b="1" dirty="0" smtClean="0">
                  <a:solidFill>
                    <a:srgbClr val="000000"/>
                  </a:solidFill>
                </a:rPr>
                <a:t>int</a:t>
              </a:r>
              <a:r>
                <a:rPr lang="en-US" b="1" dirty="0" smtClean="0">
                  <a:solidFill>
                    <a:srgbClr val="C00000"/>
                  </a:solidFill>
                </a:rPr>
                <a:t>.</a:t>
              </a:r>
              <a:endParaRPr lang="en-US" b="1" dirty="0">
                <a:solidFill>
                  <a:srgbClr val="C00000"/>
                </a:solidFill>
              </a:endParaRPr>
            </a:p>
          </p:txBody>
        </p:sp>
      </p:grpSp>
      <p:grpSp>
        <p:nvGrpSpPr>
          <p:cNvPr id="8" name="Group 7"/>
          <p:cNvGrpSpPr/>
          <p:nvPr/>
        </p:nvGrpSpPr>
        <p:grpSpPr>
          <a:xfrm>
            <a:off x="727252" y="3124200"/>
            <a:ext cx="7730948" cy="1676400"/>
            <a:chOff x="685800" y="990600"/>
            <a:chExt cx="7730948" cy="1676400"/>
          </a:xfrm>
        </p:grpSpPr>
        <p:sp>
          <p:nvSpPr>
            <p:cNvPr id="9" name="Oval 8"/>
            <p:cNvSpPr/>
            <p:nvPr/>
          </p:nvSpPr>
          <p:spPr>
            <a:xfrm>
              <a:off x="685800" y="2133600"/>
              <a:ext cx="22860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Line Callout 1 9"/>
            <p:cNvSpPr/>
            <p:nvPr/>
          </p:nvSpPr>
          <p:spPr>
            <a:xfrm>
              <a:off x="3276600" y="990600"/>
              <a:ext cx="5140148" cy="990600"/>
            </a:xfrm>
            <a:prstGeom prst="borderCallout1">
              <a:avLst>
                <a:gd name="adj1" fmla="val 51242"/>
                <a:gd name="adj2" fmla="val -615"/>
                <a:gd name="adj3" fmla="val 112500"/>
                <a:gd name="adj4" fmla="val -38333"/>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Variables </a:t>
              </a:r>
              <a:r>
                <a:rPr lang="en-US" b="1" dirty="0" smtClean="0">
                  <a:solidFill>
                    <a:srgbClr val="000000"/>
                  </a:solidFill>
                </a:rPr>
                <a:t>x</a:t>
              </a:r>
              <a:r>
                <a:rPr lang="en-US" b="1" dirty="0" smtClean="0">
                  <a:solidFill>
                    <a:srgbClr val="C00000"/>
                  </a:solidFill>
                </a:rPr>
                <a:t> and </a:t>
              </a:r>
              <a:r>
                <a:rPr lang="en-US" b="1" dirty="0" smtClean="0">
                  <a:solidFill>
                    <a:srgbClr val="000000"/>
                  </a:solidFill>
                </a:rPr>
                <a:t>y</a:t>
              </a:r>
              <a:r>
                <a:rPr lang="en-US" b="1" dirty="0" smtClean="0">
                  <a:solidFill>
                    <a:srgbClr val="C00000"/>
                  </a:solidFill>
                </a:rPr>
                <a:t> are “references”: they can contain a pointer to an object of type </a:t>
              </a:r>
              <a:r>
                <a:rPr lang="en-US" b="1" dirty="0" smtClean="0">
                  <a:solidFill>
                    <a:srgbClr val="000000"/>
                  </a:solidFill>
                </a:rPr>
                <a:t>Integer</a:t>
              </a:r>
              <a:r>
                <a:rPr lang="en-US" b="1" dirty="0" smtClean="0">
                  <a:solidFill>
                    <a:srgbClr val="C00000"/>
                  </a:solidFill>
                </a:rPr>
                <a:t>, which is a class.  </a:t>
              </a:r>
              <a:endParaRPr lang="en-US" b="1" dirty="0">
                <a:solidFill>
                  <a:srgbClr val="C00000"/>
                </a:solidFill>
              </a:endParaRPr>
            </a:p>
          </p:txBody>
        </p:sp>
      </p:grpSp>
      <p:graphicFrame>
        <p:nvGraphicFramePr>
          <p:cNvPr id="11" name="Table 10"/>
          <p:cNvGraphicFramePr>
            <a:graphicFrameLocks noGrp="1"/>
          </p:cNvGraphicFramePr>
          <p:nvPr>
            <p:extLst>
              <p:ext uri="{D42A27DB-BD31-4B8C-83A1-F6EECF244321}">
                <p14:modId xmlns:p14="http://schemas.microsoft.com/office/powerpoint/2010/main" val="1879627211"/>
              </p:ext>
            </p:extLst>
          </p:nvPr>
        </p:nvGraphicFramePr>
        <p:xfrm>
          <a:off x="4114800" y="1787474"/>
          <a:ext cx="4800600" cy="1112520"/>
        </p:xfrm>
        <a:graphic>
          <a:graphicData uri="http://schemas.openxmlformats.org/drawingml/2006/table">
            <a:tbl>
              <a:tblPr firstRow="1" bandRow="1">
                <a:tableStyleId>{5C22544A-7EE6-4342-B048-85BDC9FD1C3A}</a:tableStyleId>
              </a:tblPr>
              <a:tblGrid>
                <a:gridCol w="1752600"/>
                <a:gridCol w="3048000"/>
              </a:tblGrid>
              <a:tr h="370840">
                <a:tc>
                  <a:txBody>
                    <a:bodyPr/>
                    <a:lstStyle/>
                    <a:p>
                      <a:r>
                        <a:rPr lang="en-US" dirty="0" smtClean="0"/>
                        <a:t>Variable name</a:t>
                      </a:r>
                      <a:endParaRPr lang="en-US" dirty="0"/>
                    </a:p>
                  </a:txBody>
                  <a:tcPr/>
                </a:tc>
                <a:tc>
                  <a:txBody>
                    <a:bodyPr/>
                    <a:lstStyle/>
                    <a:p>
                      <a:r>
                        <a:rPr lang="en-US" dirty="0" smtClean="0"/>
                        <a:t>Value</a:t>
                      </a:r>
                      <a:endParaRPr lang="en-US" dirty="0"/>
                    </a:p>
                  </a:txBody>
                  <a:tcPr/>
                </a:tc>
              </a:tr>
              <a:tr h="370840">
                <a:tc>
                  <a:txBody>
                    <a:bodyPr/>
                    <a:lstStyle/>
                    <a:p>
                      <a:r>
                        <a:rPr lang="en-US" dirty="0" smtClean="0"/>
                        <a:t>x</a:t>
                      </a:r>
                      <a:endParaRPr lang="en-US" dirty="0"/>
                    </a:p>
                  </a:txBody>
                  <a:tcPr/>
                </a:tc>
                <a:tc>
                  <a:txBody>
                    <a:bodyPr/>
                    <a:lstStyle/>
                    <a:p>
                      <a:r>
                        <a:rPr lang="en-US" dirty="0" smtClean="0"/>
                        <a:t>77</a:t>
                      </a:r>
                      <a:endParaRPr lang="en-US" dirty="0"/>
                    </a:p>
                  </a:txBody>
                  <a:tcPr/>
                </a:tc>
              </a:tr>
              <a:tr h="370840">
                <a:tc>
                  <a:txBody>
                    <a:bodyPr/>
                    <a:lstStyle/>
                    <a:p>
                      <a:r>
                        <a:rPr lang="en-US" dirty="0" smtClean="0"/>
                        <a:t>y</a:t>
                      </a:r>
                      <a:endParaRPr lang="en-US" dirty="0"/>
                    </a:p>
                  </a:txBody>
                  <a:tcPr/>
                </a:tc>
                <a:tc>
                  <a:txBody>
                    <a:bodyPr/>
                    <a:lstStyle/>
                    <a:p>
                      <a:r>
                        <a:rPr lang="en-US" dirty="0" smtClean="0"/>
                        <a:t>77</a:t>
                      </a:r>
                      <a:endParaRPr lang="en-US" dirty="0"/>
                    </a:p>
                  </a:txBody>
                  <a:tcPr/>
                </a:tc>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443279727"/>
              </p:ext>
            </p:extLst>
          </p:nvPr>
        </p:nvGraphicFramePr>
        <p:xfrm>
          <a:off x="4191000" y="4754880"/>
          <a:ext cx="4800600" cy="1483360"/>
        </p:xfrm>
        <a:graphic>
          <a:graphicData uri="http://schemas.openxmlformats.org/drawingml/2006/table">
            <a:tbl>
              <a:tblPr firstRow="1" bandRow="1">
                <a:tableStyleId>{5C22544A-7EE6-4342-B048-85BDC9FD1C3A}</a:tableStyleId>
              </a:tblPr>
              <a:tblGrid>
                <a:gridCol w="1981200"/>
                <a:gridCol w="2819400"/>
              </a:tblGrid>
              <a:tr h="370840">
                <a:tc>
                  <a:txBody>
                    <a:bodyPr/>
                    <a:lstStyle/>
                    <a:p>
                      <a:r>
                        <a:rPr lang="en-US" dirty="0" smtClean="0"/>
                        <a:t>Variable name</a:t>
                      </a:r>
                      <a:endParaRPr lang="en-US" dirty="0"/>
                    </a:p>
                  </a:txBody>
                  <a:tcPr/>
                </a:tc>
                <a:tc>
                  <a:txBody>
                    <a:bodyPr/>
                    <a:lstStyle/>
                    <a:p>
                      <a:r>
                        <a:rPr lang="en-US" dirty="0" smtClean="0"/>
                        <a:t>Value</a:t>
                      </a:r>
                      <a:endParaRPr lang="en-US" dirty="0"/>
                    </a:p>
                  </a:txBody>
                  <a:tcPr/>
                </a:tc>
              </a:tr>
              <a:tr h="370840">
                <a:tc>
                  <a:txBody>
                    <a:bodyPr/>
                    <a:lstStyle/>
                    <a:p>
                      <a:r>
                        <a:rPr lang="en-US" dirty="0" smtClean="0"/>
                        <a:t>x</a:t>
                      </a:r>
                      <a:endParaRPr lang="en-US" dirty="0"/>
                    </a:p>
                  </a:txBody>
                  <a:tcPr/>
                </a:tc>
                <a:tc>
                  <a:txBody>
                    <a:bodyPr/>
                    <a:lstStyle/>
                    <a:p>
                      <a:r>
                        <a:rPr lang="en-US" dirty="0" smtClean="0"/>
                        <a:t>Integer@0x74320</a:t>
                      </a:r>
                      <a:endParaRPr lang="en-US" dirty="0"/>
                    </a:p>
                  </a:txBody>
                  <a:tcPr/>
                </a:tc>
              </a:tr>
              <a:tr h="370840">
                <a:tc>
                  <a:txBody>
                    <a:bodyPr/>
                    <a:lstStyle/>
                    <a:p>
                      <a:r>
                        <a:rPr lang="en-US" dirty="0" smtClean="0"/>
                        <a:t>y</a:t>
                      </a:r>
                      <a:endParaRPr lang="en-US" dirty="0"/>
                    </a:p>
                  </a:txBody>
                  <a:tcPr/>
                </a:tc>
                <a:tc>
                  <a:txBody>
                    <a:bodyPr/>
                    <a:lstStyle/>
                    <a:p>
                      <a:r>
                        <a:rPr lang="en-US" dirty="0" smtClean="0"/>
                        <a:t>Integer@0x74320</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Integer@0x74320</a:t>
                      </a:r>
                    </a:p>
                  </a:txBody>
                  <a:tcPr/>
                </a:tc>
                <a:tc>
                  <a:txBody>
                    <a:bodyPr/>
                    <a:lstStyle/>
                    <a:p>
                      <a:r>
                        <a:rPr lang="en-US" dirty="0" smtClean="0"/>
                        <a:t>77</a:t>
                      </a:r>
                      <a:endParaRPr lang="en-US" dirty="0"/>
                    </a:p>
                  </a:txBody>
                  <a:tcPr/>
                </a:tc>
              </a:tr>
            </a:tbl>
          </a:graphicData>
        </a:graphic>
      </p:graphicFrame>
    </p:spTree>
    <p:extLst>
      <p:ext uri="{BB962C8B-B14F-4D97-AF65-F5344CB8AC3E}">
        <p14:creationId xmlns:p14="http://schemas.microsoft.com/office/powerpoint/2010/main" val="1982714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Auto-boxing, unboxing</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12</a:t>
            </a:fld>
            <a:endParaRPr lang="en-US"/>
          </a:p>
        </p:txBody>
      </p:sp>
      <p:sp>
        <p:nvSpPr>
          <p:cNvPr id="4" name="Content Placeholder 3"/>
          <p:cNvSpPr>
            <a:spLocks noGrp="1"/>
          </p:cNvSpPr>
          <p:nvPr>
            <p:ph sz="quarter" idx="1"/>
          </p:nvPr>
        </p:nvSpPr>
        <p:spPr/>
        <p:txBody>
          <a:bodyPr>
            <a:normAutofit fontScale="92500"/>
          </a:bodyPr>
          <a:lstStyle/>
          <a:p>
            <a:r>
              <a:rPr lang="en-US" smtClean="0"/>
              <a:t>Integer is what we call a “wrapper” class:</a:t>
            </a:r>
          </a:p>
          <a:p>
            <a:pPr lvl="1"/>
            <a:r>
              <a:rPr lang="en-US" smtClean="0"/>
              <a:t>It is predefined as a class containing an int value field</a:t>
            </a:r>
          </a:p>
          <a:p>
            <a:pPr lvl="1"/>
            <a:r>
              <a:rPr lang="en-US" smtClean="0"/>
              <a:t>All the normal int operations work, but an instance of Integer is an object, so object operations also work.  </a:t>
            </a:r>
          </a:p>
          <a:p>
            <a:pPr lvl="1"/>
            <a:r>
              <a:rPr lang="en-US" smtClean="0"/>
              <a:t>In contrast, an int is a base type, not an object</a:t>
            </a:r>
            <a:endParaRPr lang="en-US"/>
          </a:p>
          <a:p>
            <a:r>
              <a:rPr lang="en-US" smtClean="0"/>
              <a:t>Autoboxing/unboxing</a:t>
            </a:r>
          </a:p>
          <a:p>
            <a:pPr lvl="1"/>
            <a:r>
              <a:rPr lang="en-US" smtClean="0"/>
              <a:t>In any situation where you need an int, Java will allow an Integer.  It automatically “auto-unboxes” the int</a:t>
            </a:r>
          </a:p>
          <a:p>
            <a:pPr lvl="1"/>
            <a:r>
              <a:rPr lang="en-US" smtClean="0"/>
              <a:t>In a situation where you need an Integer and supply an int, Java will “auto-box” the int by creating an Integer object</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304800"/>
            <a:ext cx="1524000" cy="1457325"/>
          </a:xfrm>
          <a:prstGeom prst="rect">
            <a:avLst/>
          </a:prstGeom>
          <a:noFill/>
          <a:ln w="2857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20796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38400" y="1524000"/>
            <a:ext cx="3048000" cy="952500"/>
          </a:xfrm>
          <a:prstGeom prst="rect">
            <a:avLst/>
          </a:prstGeom>
          <a:solidFill>
            <a:srgbClr val="FFFF8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a:bodyPr>
          <a:lstStyle/>
          <a:p>
            <a:r>
              <a:rPr lang="en-US" smtClean="0"/>
              <a:t>What’s in </a:t>
            </a:r>
            <a:r>
              <a:rPr lang="en-US" dirty="0" smtClean="0">
                <a:solidFill>
                  <a:srgbClr val="800000"/>
                </a:solidFill>
              </a:rPr>
              <a:t>x</a:t>
            </a:r>
            <a:r>
              <a:rPr lang="en-US" dirty="0" smtClean="0"/>
              <a:t> </a:t>
            </a:r>
            <a:r>
              <a:rPr lang="en-US" u="sng" dirty="0" smtClean="0"/>
              <a:t>before</a:t>
            </a:r>
            <a:r>
              <a:rPr lang="en-US" dirty="0" smtClean="0"/>
              <a:t> the </a:t>
            </a:r>
            <a:r>
              <a:rPr lang="en-US" dirty="0" smtClean="0">
                <a:solidFill>
                  <a:srgbClr val="800000"/>
                </a:solidFill>
              </a:rPr>
              <a:t>new</a:t>
            </a:r>
            <a:r>
              <a:rPr lang="en-US" dirty="0" smtClean="0"/>
              <a:t>?</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13</a:t>
            </a:fld>
            <a:endParaRPr lang="en-US"/>
          </a:p>
        </p:txBody>
      </p:sp>
      <p:sp>
        <p:nvSpPr>
          <p:cNvPr id="4" name="Content Placeholder 3"/>
          <p:cNvSpPr>
            <a:spLocks noGrp="1"/>
          </p:cNvSpPr>
          <p:nvPr>
            <p:ph sz="quarter" idx="1"/>
          </p:nvPr>
        </p:nvSpPr>
        <p:spPr/>
        <p:txBody>
          <a:bodyPr>
            <a:normAutofit fontScale="92500" lnSpcReduction="10000"/>
          </a:bodyPr>
          <a:lstStyle/>
          <a:p>
            <a:pPr marL="2148840" lvl="6" indent="0">
              <a:buNone/>
            </a:pPr>
            <a:r>
              <a:rPr lang="en-US" sz="2500"/>
              <a:t>Integer x, y;</a:t>
            </a:r>
          </a:p>
          <a:p>
            <a:pPr marL="2148840" lvl="6" indent="0">
              <a:buNone/>
            </a:pPr>
            <a:r>
              <a:rPr lang="en-US" sz="2500"/>
              <a:t>x = </a:t>
            </a:r>
            <a:r>
              <a:rPr lang="en-US" sz="2500" b="1"/>
              <a:t>new</a:t>
            </a:r>
            <a:r>
              <a:rPr lang="en-US" sz="2500"/>
              <a:t> Integer(77);</a:t>
            </a:r>
          </a:p>
          <a:p>
            <a:r>
              <a:rPr lang="en-US" smtClean="0"/>
              <a:t>The </a:t>
            </a:r>
            <a:r>
              <a:rPr lang="en-US" dirty="0" smtClean="0"/>
              <a:t>answer depends on where we declared the variable.</a:t>
            </a:r>
          </a:p>
          <a:p>
            <a:pPr lvl="1"/>
            <a:r>
              <a:rPr lang="en-US" dirty="0" smtClean="0"/>
              <a:t>If </a:t>
            </a:r>
            <a:r>
              <a:rPr lang="en-US" dirty="0" smtClean="0">
                <a:solidFill>
                  <a:srgbClr val="800000"/>
                </a:solidFill>
              </a:rPr>
              <a:t>x</a:t>
            </a:r>
            <a:r>
              <a:rPr lang="en-US" dirty="0" smtClean="0"/>
              <a:t> </a:t>
            </a:r>
            <a:r>
              <a:rPr lang="en-US" smtClean="0"/>
              <a:t>is a </a:t>
            </a:r>
            <a:r>
              <a:rPr lang="en-US" b="1" smtClean="0"/>
              <a:t>local</a:t>
            </a:r>
            <a:r>
              <a:rPr lang="en-US" smtClean="0"/>
              <a:t> variable, </a:t>
            </a:r>
            <a:r>
              <a:rPr lang="en-US" dirty="0" smtClean="0"/>
              <a:t>it was undefined before the first value was assigned to it. Trying to access an undefined variable is illegal; your code won’t compile</a:t>
            </a:r>
          </a:p>
          <a:p>
            <a:pPr lvl="1"/>
            <a:r>
              <a:rPr lang="en-US" dirty="0" smtClean="0"/>
              <a:t>If </a:t>
            </a:r>
            <a:r>
              <a:rPr lang="en-US" dirty="0" smtClean="0">
                <a:solidFill>
                  <a:srgbClr val="800000"/>
                </a:solidFill>
              </a:rPr>
              <a:t>x</a:t>
            </a:r>
            <a:r>
              <a:rPr lang="en-US" dirty="0" smtClean="0"/>
              <a:t> is a field in a class, its initial value is </a:t>
            </a:r>
            <a:r>
              <a:rPr lang="en-US" dirty="0" smtClean="0">
                <a:solidFill>
                  <a:srgbClr val="800000"/>
                </a:solidFill>
              </a:rPr>
              <a:t>null</a:t>
            </a:r>
          </a:p>
          <a:p>
            <a:pPr lvl="2"/>
            <a:r>
              <a:rPr lang="en-US" sz="2600" dirty="0" smtClean="0"/>
              <a:t>Means that </a:t>
            </a:r>
            <a:r>
              <a:rPr lang="en-US" sz="2600" dirty="0" smtClean="0">
                <a:solidFill>
                  <a:srgbClr val="800000"/>
                </a:solidFill>
              </a:rPr>
              <a:t>x</a:t>
            </a:r>
            <a:r>
              <a:rPr lang="en-US" sz="2600" dirty="0" smtClean="0"/>
              <a:t> doesn’t point to an object instance</a:t>
            </a:r>
          </a:p>
          <a:p>
            <a:pPr lvl="2"/>
            <a:r>
              <a:rPr lang="en-US" sz="2600" dirty="0" smtClean="0"/>
              <a:t>If you try to reference a component of </a:t>
            </a:r>
            <a:r>
              <a:rPr lang="en-US" sz="2600" dirty="0" smtClean="0">
                <a:solidFill>
                  <a:srgbClr val="800000"/>
                </a:solidFill>
              </a:rPr>
              <a:t>x</a:t>
            </a:r>
            <a:r>
              <a:rPr lang="en-US" sz="2600" dirty="0"/>
              <a:t> </a:t>
            </a:r>
            <a:r>
              <a:rPr lang="en-US" sz="2600" dirty="0" smtClean="0"/>
              <a:t>(e.g. </a:t>
            </a:r>
            <a:r>
              <a:rPr lang="en-US" sz="2600" dirty="0" err="1" smtClean="0">
                <a:solidFill>
                  <a:srgbClr val="800000"/>
                </a:solidFill>
              </a:rPr>
              <a:t>x.value</a:t>
            </a:r>
            <a:r>
              <a:rPr lang="en-US" sz="2600" dirty="0" smtClean="0"/>
              <a:t>, you get an </a:t>
            </a:r>
            <a:r>
              <a:rPr lang="en-US" sz="2600" i="1" dirty="0" smtClean="0"/>
              <a:t>exception</a:t>
            </a:r>
            <a:r>
              <a:rPr lang="en-US" sz="2600" dirty="0" smtClean="0"/>
              <a:t> and the program crashes.</a:t>
            </a:r>
            <a:endParaRPr lang="en-US" sz="2600" dirty="0"/>
          </a:p>
        </p:txBody>
      </p:sp>
      <p:sp>
        <p:nvSpPr>
          <p:cNvPr id="6" name="Line Callout 1 5"/>
          <p:cNvSpPr/>
          <p:nvPr/>
        </p:nvSpPr>
        <p:spPr>
          <a:xfrm>
            <a:off x="6324600" y="914400"/>
            <a:ext cx="2590800" cy="1392174"/>
          </a:xfrm>
          <a:prstGeom prst="borderCallout1">
            <a:avLst>
              <a:gd name="adj1" fmla="val 35738"/>
              <a:gd name="adj2" fmla="val 610"/>
              <a:gd name="adj3" fmla="val 173401"/>
              <a:gd name="adj4" fmla="val -14443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b="1">
                <a:solidFill>
                  <a:srgbClr val="C00000"/>
                </a:solidFill>
              </a:rPr>
              <a:t>Java has 4 kinds of </a:t>
            </a:r>
            <a:r>
              <a:rPr lang="en-US" sz="1200" b="1" smtClean="0">
                <a:solidFill>
                  <a:srgbClr val="C00000"/>
                </a:solidFill>
              </a:rPr>
              <a:t>variables:</a:t>
            </a:r>
            <a:endParaRPr lang="en-US" sz="1200" b="1">
              <a:solidFill>
                <a:srgbClr val="C00000"/>
              </a:solidFill>
            </a:endParaRPr>
          </a:p>
          <a:p>
            <a:pPr marL="228600" indent="-228600">
              <a:buFont typeface="+mj-lt"/>
              <a:buAutoNum type="arabicPeriod"/>
            </a:pPr>
            <a:r>
              <a:rPr lang="en-US" sz="1200" b="1" smtClean="0">
                <a:solidFill>
                  <a:srgbClr val="C00000"/>
                </a:solidFill>
              </a:rPr>
              <a:t>FIeld </a:t>
            </a:r>
            <a:r>
              <a:rPr lang="en-US" sz="1200" b="1">
                <a:solidFill>
                  <a:srgbClr val="C00000"/>
                </a:solidFill>
              </a:rPr>
              <a:t>(of an object)</a:t>
            </a:r>
          </a:p>
          <a:p>
            <a:pPr marL="228600" indent="-228600">
              <a:buFont typeface="+mj-lt"/>
              <a:buAutoNum type="arabicPeriod"/>
            </a:pPr>
            <a:r>
              <a:rPr lang="en-US" sz="1200" b="1" smtClean="0">
                <a:solidFill>
                  <a:srgbClr val="C00000"/>
                </a:solidFill>
              </a:rPr>
              <a:t>class </a:t>
            </a:r>
            <a:r>
              <a:rPr lang="en-US" sz="1200" b="1">
                <a:solidFill>
                  <a:srgbClr val="C00000"/>
                </a:solidFill>
              </a:rPr>
              <a:t>variable </a:t>
            </a:r>
            <a:r>
              <a:rPr lang="en-US" sz="1200" b="1" smtClean="0">
                <a:solidFill>
                  <a:srgbClr val="C00000"/>
                </a:solidFill>
              </a:rPr>
              <a:t>(declared as a field but with the </a:t>
            </a:r>
            <a:r>
              <a:rPr lang="en-US" sz="1200" b="1" u="sng" smtClean="0">
                <a:solidFill>
                  <a:srgbClr val="C00000"/>
                </a:solidFill>
              </a:rPr>
              <a:t>static</a:t>
            </a:r>
            <a:r>
              <a:rPr lang="en-US" sz="1200" b="1" smtClean="0">
                <a:solidFill>
                  <a:srgbClr val="C00000"/>
                </a:solidFill>
              </a:rPr>
              <a:t> modifier)</a:t>
            </a:r>
            <a:endParaRPr lang="en-US" sz="1200" b="1">
              <a:solidFill>
                <a:srgbClr val="C00000"/>
              </a:solidFill>
            </a:endParaRPr>
          </a:p>
          <a:p>
            <a:pPr marL="228600" indent="-228600">
              <a:buFont typeface="+mj-lt"/>
              <a:buAutoNum type="arabicPeriod"/>
            </a:pPr>
            <a:r>
              <a:rPr lang="en-US" sz="1200" b="1" smtClean="0">
                <a:solidFill>
                  <a:srgbClr val="C00000"/>
                </a:solidFill>
              </a:rPr>
              <a:t>parameter </a:t>
            </a:r>
            <a:r>
              <a:rPr lang="en-US" sz="1200" b="1">
                <a:solidFill>
                  <a:srgbClr val="C00000"/>
                </a:solidFill>
              </a:rPr>
              <a:t>of a method</a:t>
            </a:r>
          </a:p>
          <a:p>
            <a:pPr marL="228600" indent="-228600">
              <a:buFont typeface="+mj-lt"/>
              <a:buAutoNum type="arabicPeriod"/>
            </a:pPr>
            <a:r>
              <a:rPr lang="en-US" sz="1200" b="1" smtClean="0">
                <a:solidFill>
                  <a:srgbClr val="C00000"/>
                </a:solidFill>
              </a:rPr>
              <a:t>local </a:t>
            </a:r>
            <a:r>
              <a:rPr lang="en-US" sz="1200" b="1">
                <a:solidFill>
                  <a:srgbClr val="C00000"/>
                </a:solidFill>
              </a:rPr>
              <a:t>variable </a:t>
            </a:r>
            <a:r>
              <a:rPr lang="en-US" sz="1200" b="1" smtClean="0">
                <a:solidFill>
                  <a:srgbClr val="C00000"/>
                </a:solidFill>
              </a:rPr>
              <a:t>– declared </a:t>
            </a:r>
            <a:r>
              <a:rPr lang="en-US" sz="1200" b="1">
                <a:solidFill>
                  <a:srgbClr val="C00000"/>
                </a:solidFill>
              </a:rPr>
              <a:t>within a method body.</a:t>
            </a:r>
          </a:p>
        </p:txBody>
      </p:sp>
    </p:spTree>
    <p:extLst>
      <p:ext uri="{BB962C8B-B14F-4D97-AF65-F5344CB8AC3E}">
        <p14:creationId xmlns:p14="http://schemas.microsoft.com/office/powerpoint/2010/main" val="2329726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Reference variables “point” to objects!</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14</a:t>
            </a:fld>
            <a:endParaRPr lang="en-US"/>
          </a:p>
        </p:txBody>
      </p:sp>
      <p:sp>
        <p:nvSpPr>
          <p:cNvPr id="14" name="Content Placeholder 13"/>
          <p:cNvSpPr>
            <a:spLocks noGrp="1"/>
          </p:cNvSpPr>
          <p:nvPr>
            <p:ph sz="quarter" idx="1"/>
          </p:nvPr>
        </p:nvSpPr>
        <p:spPr>
          <a:xfrm>
            <a:off x="685800" y="4495800"/>
            <a:ext cx="8153400" cy="2057400"/>
          </a:xfrm>
        </p:spPr>
        <p:txBody>
          <a:bodyPr>
            <a:normAutofit/>
          </a:bodyPr>
          <a:lstStyle/>
          <a:p>
            <a:r>
              <a:rPr lang="en-US" dirty="0" smtClean="0"/>
              <a:t>A reference variable can’t point to an object until you assign an object reference to it!</a:t>
            </a:r>
          </a:p>
          <a:p>
            <a:endParaRPr lang="en-US" dirty="0"/>
          </a:p>
          <a:p>
            <a:r>
              <a:rPr lang="en-US" dirty="0" smtClean="0"/>
              <a:t>All objects are created using the new-expression.</a:t>
            </a:r>
            <a:endParaRPr lang="en-US" dirty="0">
              <a:solidFill>
                <a:srgbClr val="800000"/>
              </a:solidFill>
            </a:endParaRPr>
          </a:p>
        </p:txBody>
      </p:sp>
      <p:sp>
        <p:nvSpPr>
          <p:cNvPr id="5" name="Rectangle 4"/>
          <p:cNvSpPr/>
          <p:nvPr/>
        </p:nvSpPr>
        <p:spPr>
          <a:xfrm>
            <a:off x="885568" y="1828800"/>
            <a:ext cx="1143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x</a:t>
            </a:r>
            <a:endParaRPr lang="en-US" b="1" dirty="0"/>
          </a:p>
        </p:txBody>
      </p:sp>
      <p:sp>
        <p:nvSpPr>
          <p:cNvPr id="6" name="Rectangle 5"/>
          <p:cNvSpPr/>
          <p:nvPr/>
        </p:nvSpPr>
        <p:spPr>
          <a:xfrm>
            <a:off x="885568" y="2938849"/>
            <a:ext cx="1143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y</a:t>
            </a:r>
            <a:endParaRPr lang="en-US" b="1" dirty="0"/>
          </a:p>
        </p:txBody>
      </p:sp>
      <p:cxnSp>
        <p:nvCxnSpPr>
          <p:cNvPr id="9" name="Straight Arrow Connector 8"/>
          <p:cNvCxnSpPr>
            <a:stCxn id="6" idx="3"/>
            <a:endCxn id="21" idx="1"/>
          </p:cNvCxnSpPr>
          <p:nvPr/>
        </p:nvCxnSpPr>
        <p:spPr>
          <a:xfrm flipV="1">
            <a:off x="2028568" y="2977638"/>
            <a:ext cx="2619632" cy="342211"/>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pSp>
        <p:nvGrpSpPr>
          <p:cNvPr id="16" name="Group 15"/>
          <p:cNvGrpSpPr/>
          <p:nvPr/>
        </p:nvGrpSpPr>
        <p:grpSpPr>
          <a:xfrm>
            <a:off x="1905000" y="1984630"/>
            <a:ext cx="1958501" cy="369332"/>
            <a:chOff x="1905000" y="1984630"/>
            <a:chExt cx="1958501" cy="369332"/>
          </a:xfrm>
        </p:grpSpPr>
        <p:cxnSp>
          <p:nvCxnSpPr>
            <p:cNvPr id="15" name="Straight Arrow Connector 14"/>
            <p:cNvCxnSpPr/>
            <p:nvPr/>
          </p:nvCxnSpPr>
          <p:spPr>
            <a:xfrm flipV="1">
              <a:off x="1905000" y="2181997"/>
              <a:ext cx="1509584" cy="1"/>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 name="TextBox 10"/>
                <p:cNvSpPr txBox="1"/>
                <p:nvPr/>
              </p:nvSpPr>
              <p:spPr>
                <a:xfrm>
                  <a:off x="3452684" y="1984630"/>
                  <a:ext cx="41081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a:ea typeface="Cambria Math"/>
                          </a:rPr>
                          <m:t>𝜙</m:t>
                        </m:r>
                      </m:oMath>
                    </m:oMathPara>
                  </a14:m>
                  <a:endParaRPr lang="en-US" dirty="0"/>
                </a:p>
              </p:txBody>
            </p:sp>
          </mc:Choice>
          <mc:Fallback xmlns="">
            <p:sp>
              <p:nvSpPr>
                <p:cNvPr id="11" name="TextBox 10"/>
                <p:cNvSpPr txBox="1">
                  <a:spLocks noRot="1" noChangeAspect="1" noMove="1" noResize="1" noEditPoints="1" noAdjustHandles="1" noChangeArrowheads="1" noChangeShapeType="1" noTextEdit="1"/>
                </p:cNvSpPr>
                <p:nvPr/>
              </p:nvSpPr>
              <p:spPr>
                <a:xfrm>
                  <a:off x="3452684" y="1984630"/>
                  <a:ext cx="410817" cy="369332"/>
                </a:xfrm>
                <a:prstGeom prst="rect">
                  <a:avLst/>
                </a:prstGeom>
                <a:blipFill rotWithShape="1">
                  <a:blip r:embed="rId2"/>
                  <a:stretch>
                    <a:fillRect b="-13333"/>
                  </a:stretch>
                </a:blipFill>
              </p:spPr>
              <p:txBody>
                <a:bodyPr/>
                <a:lstStyle/>
                <a:p>
                  <a:r>
                    <a:rPr lang="en-US">
                      <a:noFill/>
                    </a:rPr>
                    <a:t> </a:t>
                  </a:r>
                </a:p>
              </p:txBody>
            </p:sp>
          </mc:Fallback>
        </mc:AlternateContent>
      </p:grpSp>
      <p:grpSp>
        <p:nvGrpSpPr>
          <p:cNvPr id="17" name="Group 16"/>
          <p:cNvGrpSpPr/>
          <p:nvPr/>
        </p:nvGrpSpPr>
        <p:grpSpPr>
          <a:xfrm>
            <a:off x="1905000" y="3135868"/>
            <a:ext cx="1958501" cy="369332"/>
            <a:chOff x="1905000" y="1984630"/>
            <a:chExt cx="1958501" cy="369332"/>
          </a:xfrm>
        </p:grpSpPr>
        <p:cxnSp>
          <p:nvCxnSpPr>
            <p:cNvPr id="18" name="Straight Arrow Connector 17"/>
            <p:cNvCxnSpPr/>
            <p:nvPr/>
          </p:nvCxnSpPr>
          <p:spPr>
            <a:xfrm flipV="1">
              <a:off x="1905000" y="2181997"/>
              <a:ext cx="1509584" cy="1"/>
            </a:xfrm>
            <a:prstGeom prst="straightConnector1">
              <a:avLst/>
            </a:prstGeom>
            <a:ln w="38100">
              <a:prstDash val="dash"/>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9" name="TextBox 18"/>
                <p:cNvSpPr txBox="1"/>
                <p:nvPr/>
              </p:nvSpPr>
              <p:spPr>
                <a:xfrm>
                  <a:off x="3452684" y="1984630"/>
                  <a:ext cx="410817"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smtClean="0">
                            <a:latin typeface="Cambria Math"/>
                            <a:ea typeface="Cambria Math"/>
                          </a:rPr>
                          <m:t>𝜙</m:t>
                        </m:r>
                      </m:oMath>
                    </m:oMathPara>
                  </a14:m>
                  <a:endParaRPr lang="en-US" dirty="0"/>
                </a:p>
              </p:txBody>
            </p:sp>
          </mc:Choice>
          <mc:Fallback xmlns="">
            <p:sp>
              <p:nvSpPr>
                <p:cNvPr id="19" name="TextBox 18"/>
                <p:cNvSpPr txBox="1">
                  <a:spLocks noRot="1" noChangeAspect="1" noMove="1" noResize="1" noEditPoints="1" noAdjustHandles="1" noChangeArrowheads="1" noChangeShapeType="1" noTextEdit="1"/>
                </p:cNvSpPr>
                <p:nvPr/>
              </p:nvSpPr>
              <p:spPr>
                <a:xfrm>
                  <a:off x="3452684" y="1984630"/>
                  <a:ext cx="410817" cy="369332"/>
                </a:xfrm>
                <a:prstGeom prst="rect">
                  <a:avLst/>
                </a:prstGeom>
                <a:blipFill rotWithShape="1">
                  <a:blip r:embed="rId3"/>
                  <a:stretch>
                    <a:fillRect b="-11475"/>
                  </a:stretch>
                </a:blipFill>
              </p:spPr>
              <p:txBody>
                <a:bodyPr/>
                <a:lstStyle/>
                <a:p>
                  <a:r>
                    <a:rPr lang="en-US">
                      <a:noFill/>
                    </a:rPr>
                    <a:t> </a:t>
                  </a:r>
                </a:p>
              </p:txBody>
            </p:sp>
          </mc:Fallback>
        </mc:AlternateContent>
      </p:grpSp>
      <p:grpSp>
        <p:nvGrpSpPr>
          <p:cNvPr id="7" name="Group 6"/>
          <p:cNvGrpSpPr/>
          <p:nvPr/>
        </p:nvGrpSpPr>
        <p:grpSpPr>
          <a:xfrm>
            <a:off x="1828800" y="2133600"/>
            <a:ext cx="6477000" cy="1326981"/>
            <a:chOff x="1905000" y="1981200"/>
            <a:chExt cx="6477000" cy="1326981"/>
          </a:xfrm>
        </p:grpSpPr>
        <p:cxnSp>
          <p:nvCxnSpPr>
            <p:cNvPr id="8" name="Straight Arrow Connector 7"/>
            <p:cNvCxnSpPr>
              <a:stCxn id="5" idx="3"/>
            </p:cNvCxnSpPr>
            <p:nvPr/>
          </p:nvCxnSpPr>
          <p:spPr>
            <a:xfrm>
              <a:off x="1905000" y="2045732"/>
              <a:ext cx="2848232" cy="42424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4724400" y="1981200"/>
              <a:ext cx="3657600" cy="1326981"/>
              <a:chOff x="4876800" y="1981200"/>
              <a:chExt cx="3657600" cy="1326981"/>
            </a:xfrm>
          </p:grpSpPr>
          <p:sp>
            <p:nvSpPr>
              <p:cNvPr id="21" name="Rectangle 20"/>
              <p:cNvSpPr/>
              <p:nvPr/>
            </p:nvSpPr>
            <p:spPr>
              <a:xfrm>
                <a:off x="4876800" y="2342294"/>
                <a:ext cx="3657600" cy="9658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smtClean="0"/>
                  <a:t>   value  77</a:t>
                </a:r>
                <a:endParaRPr lang="en-US" sz="3200" b="1" dirty="0"/>
              </a:p>
              <a:p>
                <a:endParaRPr lang="en-US" b="1" dirty="0"/>
              </a:p>
            </p:txBody>
          </p:sp>
          <p:sp>
            <p:nvSpPr>
              <p:cNvPr id="22" name="Rectangle 21"/>
              <p:cNvSpPr/>
              <p:nvPr/>
            </p:nvSpPr>
            <p:spPr>
              <a:xfrm>
                <a:off x="4876800" y="1981200"/>
                <a:ext cx="1922129" cy="369332"/>
              </a:xfrm>
              <a:prstGeom prst="rect">
                <a:avLst/>
              </a:prstGeom>
              <a:solidFill>
                <a:schemeClr val="accent1">
                  <a:lumMod val="60000"/>
                  <a:lumOff val="40000"/>
                </a:schemeClr>
              </a:solidFill>
            </p:spPr>
            <p:txBody>
              <a:bodyPr wrap="none">
                <a:spAutoFit/>
              </a:bodyPr>
              <a:lstStyle/>
              <a:p>
                <a:r>
                  <a:rPr lang="en-US" b="1" dirty="0"/>
                  <a:t>Integer@0x74320</a:t>
                </a:r>
              </a:p>
            </p:txBody>
          </p:sp>
          <p:sp>
            <p:nvSpPr>
              <p:cNvPr id="23" name="Rectangle 22"/>
              <p:cNvSpPr/>
              <p:nvPr/>
            </p:nvSpPr>
            <p:spPr>
              <a:xfrm>
                <a:off x="6324600" y="2502932"/>
                <a:ext cx="762000" cy="457200"/>
              </a:xfrm>
              <a:prstGeom prst="rect">
                <a:avLst/>
              </a:prstGeom>
              <a:noFill/>
              <a:ln w="16383">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sp>
        <p:nvSpPr>
          <p:cNvPr id="24" name="TextBox 23"/>
          <p:cNvSpPr txBox="1"/>
          <p:nvPr/>
        </p:nvSpPr>
        <p:spPr>
          <a:xfrm>
            <a:off x="5334000" y="3733800"/>
            <a:ext cx="2711499" cy="461665"/>
          </a:xfrm>
          <a:prstGeom prst="rect">
            <a:avLst/>
          </a:prstGeom>
          <a:noFill/>
        </p:spPr>
        <p:txBody>
          <a:bodyPr wrap="none" rtlCol="0">
            <a:spAutoFit/>
          </a:bodyPr>
          <a:lstStyle/>
          <a:p>
            <a:r>
              <a:rPr lang="en-US" sz="2400" dirty="0">
                <a:solidFill>
                  <a:srgbClr val="800000"/>
                </a:solidFill>
              </a:rPr>
              <a:t>x</a:t>
            </a:r>
            <a:r>
              <a:rPr lang="en-US" sz="2400" dirty="0" smtClean="0">
                <a:solidFill>
                  <a:srgbClr val="800000"/>
                </a:solidFill>
              </a:rPr>
              <a:t>= </a:t>
            </a:r>
            <a:r>
              <a:rPr lang="en-US" sz="2400" b="1" dirty="0" smtClean="0">
                <a:solidFill>
                  <a:srgbClr val="800000"/>
                </a:solidFill>
              </a:rPr>
              <a:t>new</a:t>
            </a:r>
            <a:r>
              <a:rPr lang="en-US" sz="2400" dirty="0" smtClean="0">
                <a:solidFill>
                  <a:srgbClr val="800000"/>
                </a:solidFill>
              </a:rPr>
              <a:t> Integer(77);</a:t>
            </a:r>
            <a:endParaRPr lang="en-US" sz="2400" dirty="0">
              <a:solidFill>
                <a:srgbClr val="800000"/>
              </a:solidFill>
            </a:endParaRPr>
          </a:p>
        </p:txBody>
      </p:sp>
      <p:sp>
        <p:nvSpPr>
          <p:cNvPr id="26" name="TextBox 25"/>
          <p:cNvSpPr txBox="1"/>
          <p:nvPr/>
        </p:nvSpPr>
        <p:spPr>
          <a:xfrm>
            <a:off x="2133600" y="3733800"/>
            <a:ext cx="866042" cy="461665"/>
          </a:xfrm>
          <a:prstGeom prst="rect">
            <a:avLst/>
          </a:prstGeom>
          <a:noFill/>
        </p:spPr>
        <p:txBody>
          <a:bodyPr wrap="none" rtlCol="0">
            <a:spAutoFit/>
          </a:bodyPr>
          <a:lstStyle/>
          <a:p>
            <a:r>
              <a:rPr lang="en-US" sz="2400" dirty="0">
                <a:solidFill>
                  <a:srgbClr val="800000"/>
                </a:solidFill>
              </a:rPr>
              <a:t>y</a:t>
            </a:r>
            <a:r>
              <a:rPr lang="en-US" sz="2400" dirty="0" smtClean="0">
                <a:solidFill>
                  <a:srgbClr val="800000"/>
                </a:solidFill>
              </a:rPr>
              <a:t>= x;</a:t>
            </a:r>
            <a:endParaRPr lang="en-US" sz="2400" dirty="0">
              <a:solidFill>
                <a:srgbClr val="800000"/>
              </a:solidFill>
            </a:endParaRPr>
          </a:p>
        </p:txBody>
      </p:sp>
    </p:spTree>
    <p:extLst>
      <p:ext uri="{BB962C8B-B14F-4D97-AF65-F5344CB8AC3E}">
        <p14:creationId xmlns:p14="http://schemas.microsoft.com/office/powerpoint/2010/main" val="683416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Reference variables “point” to objects!</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15</a:t>
            </a:fld>
            <a:endParaRPr lang="en-US"/>
          </a:p>
        </p:txBody>
      </p:sp>
      <p:sp>
        <p:nvSpPr>
          <p:cNvPr id="14" name="Content Placeholder 13"/>
          <p:cNvSpPr>
            <a:spLocks noGrp="1"/>
          </p:cNvSpPr>
          <p:nvPr>
            <p:ph sz="quarter" idx="1"/>
          </p:nvPr>
        </p:nvSpPr>
        <p:spPr>
          <a:xfrm>
            <a:off x="609600" y="3733800"/>
            <a:ext cx="8153400" cy="2895600"/>
          </a:xfrm>
        </p:spPr>
        <p:txBody>
          <a:bodyPr>
            <a:noAutofit/>
          </a:bodyPr>
          <a:lstStyle/>
          <a:p>
            <a:r>
              <a:rPr lang="en-US" sz="2600" dirty="0" smtClean="0"/>
              <a:t>We ended up with two names for a single object!</a:t>
            </a:r>
          </a:p>
          <a:p>
            <a:r>
              <a:rPr lang="en-US" sz="2600" dirty="0" smtClean="0"/>
              <a:t>It was created by execution of </a:t>
            </a:r>
            <a:r>
              <a:rPr lang="en-US" sz="2600" dirty="0" smtClean="0">
                <a:solidFill>
                  <a:srgbClr val="800000"/>
                </a:solidFill>
              </a:rPr>
              <a:t>x = </a:t>
            </a:r>
            <a:r>
              <a:rPr lang="en-US" sz="2600" b="1" dirty="0" smtClean="0">
                <a:solidFill>
                  <a:srgbClr val="800000"/>
                </a:solidFill>
              </a:rPr>
              <a:t>new</a:t>
            </a:r>
            <a:r>
              <a:rPr lang="en-US" sz="2600" dirty="0" smtClean="0">
                <a:solidFill>
                  <a:srgbClr val="800000"/>
                </a:solidFill>
              </a:rPr>
              <a:t> Integer(77);</a:t>
            </a:r>
          </a:p>
          <a:p>
            <a:r>
              <a:rPr lang="en-US" sz="2600" dirty="0" smtClean="0">
                <a:solidFill>
                  <a:srgbClr val="800000"/>
                </a:solidFill>
              </a:rPr>
              <a:t>y</a:t>
            </a:r>
            <a:r>
              <a:rPr lang="en-US" sz="2600" dirty="0" smtClean="0"/>
              <a:t> is a second way to reference this same object</a:t>
            </a:r>
          </a:p>
          <a:p>
            <a:r>
              <a:rPr lang="en-US" sz="2600" dirty="0" smtClean="0"/>
              <a:t>The value </a:t>
            </a:r>
            <a:r>
              <a:rPr lang="en-US" sz="2600" dirty="0" smtClean="0">
                <a:solidFill>
                  <a:srgbClr val="800000"/>
                </a:solidFill>
              </a:rPr>
              <a:t>77</a:t>
            </a:r>
            <a:r>
              <a:rPr lang="en-US" sz="2600" dirty="0" smtClean="0"/>
              <a:t> lives inside the object, in a field that has primitive type </a:t>
            </a:r>
            <a:r>
              <a:rPr lang="en-US" sz="2600" b="1" dirty="0" smtClean="0">
                <a:solidFill>
                  <a:srgbClr val="800000"/>
                </a:solidFill>
              </a:rPr>
              <a:t>int</a:t>
            </a:r>
            <a:r>
              <a:rPr lang="en-US" sz="2600" dirty="0" smtClean="0"/>
              <a:t>. </a:t>
            </a:r>
          </a:p>
          <a:p>
            <a:r>
              <a:rPr lang="en-US" sz="2600" b="1" dirty="0" err="1" smtClean="0">
                <a:solidFill>
                  <a:srgbClr val="800000"/>
                </a:solidFill>
              </a:rPr>
              <a:t>int</a:t>
            </a:r>
            <a:r>
              <a:rPr lang="en-US" sz="2600" dirty="0" smtClean="0">
                <a:solidFill>
                  <a:srgbClr val="800000"/>
                </a:solidFill>
              </a:rPr>
              <a:t> </a:t>
            </a:r>
            <a:r>
              <a:rPr lang="en-US" sz="2600" dirty="0" smtClean="0"/>
              <a:t>and </a:t>
            </a:r>
            <a:r>
              <a:rPr lang="en-US" sz="2600" dirty="0" smtClean="0">
                <a:solidFill>
                  <a:srgbClr val="800000"/>
                </a:solidFill>
              </a:rPr>
              <a:t>Integer</a:t>
            </a:r>
            <a:r>
              <a:rPr lang="en-US" sz="2600" dirty="0" smtClean="0"/>
              <a:t> are not the same!</a:t>
            </a:r>
            <a:endParaRPr lang="en-US" sz="2600" dirty="0"/>
          </a:p>
        </p:txBody>
      </p:sp>
      <p:sp>
        <p:nvSpPr>
          <p:cNvPr id="5" name="Rectangle 4"/>
          <p:cNvSpPr/>
          <p:nvPr/>
        </p:nvSpPr>
        <p:spPr>
          <a:xfrm>
            <a:off x="885568" y="1828800"/>
            <a:ext cx="1143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x</a:t>
            </a:r>
            <a:endParaRPr lang="en-US" b="1" dirty="0"/>
          </a:p>
        </p:txBody>
      </p:sp>
      <p:sp>
        <p:nvSpPr>
          <p:cNvPr id="6" name="Rectangle 5"/>
          <p:cNvSpPr/>
          <p:nvPr/>
        </p:nvSpPr>
        <p:spPr>
          <a:xfrm>
            <a:off x="885568" y="2938849"/>
            <a:ext cx="1143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t>y</a:t>
            </a:r>
            <a:endParaRPr lang="en-US" b="1" dirty="0"/>
          </a:p>
        </p:txBody>
      </p:sp>
      <p:cxnSp>
        <p:nvCxnSpPr>
          <p:cNvPr id="8" name="Straight Arrow Connector 7"/>
          <p:cNvCxnSpPr>
            <a:stCxn id="5" idx="3"/>
          </p:cNvCxnSpPr>
          <p:nvPr/>
        </p:nvCxnSpPr>
        <p:spPr>
          <a:xfrm>
            <a:off x="2028568" y="2209800"/>
            <a:ext cx="2848232" cy="42424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6" idx="3"/>
          </p:cNvCxnSpPr>
          <p:nvPr/>
        </p:nvCxnSpPr>
        <p:spPr>
          <a:xfrm flipV="1">
            <a:off x="2028568" y="2819400"/>
            <a:ext cx="2772032" cy="500449"/>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grpSp>
        <p:nvGrpSpPr>
          <p:cNvPr id="7" name="Group 6"/>
          <p:cNvGrpSpPr/>
          <p:nvPr/>
        </p:nvGrpSpPr>
        <p:grpSpPr>
          <a:xfrm>
            <a:off x="4876800" y="1981200"/>
            <a:ext cx="3657600" cy="1326981"/>
            <a:chOff x="4876800" y="1981200"/>
            <a:chExt cx="3657600" cy="1326981"/>
          </a:xfrm>
        </p:grpSpPr>
        <p:sp>
          <p:nvSpPr>
            <p:cNvPr id="12" name="Rectangle 11"/>
            <p:cNvSpPr/>
            <p:nvPr/>
          </p:nvSpPr>
          <p:spPr>
            <a:xfrm>
              <a:off x="4876800" y="2342294"/>
              <a:ext cx="3657600" cy="9658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b="1" dirty="0" smtClean="0"/>
                <a:t>   value  77</a:t>
              </a:r>
              <a:endParaRPr lang="en-US" sz="3200" b="1" dirty="0"/>
            </a:p>
            <a:p>
              <a:endParaRPr lang="en-US" b="1" dirty="0"/>
            </a:p>
          </p:txBody>
        </p:sp>
        <p:sp>
          <p:nvSpPr>
            <p:cNvPr id="13" name="Rectangle 12"/>
            <p:cNvSpPr/>
            <p:nvPr/>
          </p:nvSpPr>
          <p:spPr>
            <a:xfrm>
              <a:off x="4876800" y="1981200"/>
              <a:ext cx="1922129" cy="369332"/>
            </a:xfrm>
            <a:prstGeom prst="rect">
              <a:avLst/>
            </a:prstGeom>
            <a:solidFill>
              <a:schemeClr val="accent1">
                <a:lumMod val="60000"/>
                <a:lumOff val="40000"/>
              </a:schemeClr>
            </a:solidFill>
          </p:spPr>
          <p:txBody>
            <a:bodyPr wrap="none">
              <a:spAutoFit/>
            </a:bodyPr>
            <a:lstStyle/>
            <a:p>
              <a:r>
                <a:rPr lang="en-US" b="1" dirty="0"/>
                <a:t>Integer@0x74320</a:t>
              </a:r>
            </a:p>
          </p:txBody>
        </p:sp>
        <p:sp>
          <p:nvSpPr>
            <p:cNvPr id="4" name="Rectangle 3"/>
            <p:cNvSpPr/>
            <p:nvPr/>
          </p:nvSpPr>
          <p:spPr>
            <a:xfrm>
              <a:off x="6324600" y="2502932"/>
              <a:ext cx="762000" cy="457200"/>
            </a:xfrm>
            <a:prstGeom prst="rect">
              <a:avLst/>
            </a:prstGeom>
            <a:noFill/>
            <a:ln w="16383">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3571909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Classes and object instances</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16</a:t>
            </a:fld>
            <a:endParaRPr lang="en-US"/>
          </a:p>
        </p:txBody>
      </p:sp>
      <p:sp>
        <p:nvSpPr>
          <p:cNvPr id="4" name="Content Placeholder 3"/>
          <p:cNvSpPr>
            <a:spLocks noGrp="1"/>
          </p:cNvSpPr>
          <p:nvPr>
            <p:ph sz="quarter" idx="1"/>
          </p:nvPr>
        </p:nvSpPr>
        <p:spPr/>
        <p:txBody>
          <a:bodyPr>
            <a:normAutofit/>
          </a:bodyPr>
          <a:lstStyle/>
          <a:p>
            <a:r>
              <a:rPr lang="en-US" dirty="0" smtClean="0"/>
              <a:t>A class defines a type of objects.</a:t>
            </a:r>
          </a:p>
          <a:p>
            <a:pPr lvl="1"/>
            <a:r>
              <a:rPr lang="en-US" dirty="0" smtClean="0"/>
              <a:t>Java predefines some classes, like </a:t>
            </a:r>
            <a:r>
              <a:rPr lang="en-US" dirty="0" smtClean="0">
                <a:solidFill>
                  <a:srgbClr val="800000"/>
                </a:solidFill>
              </a:rPr>
              <a:t>System </a:t>
            </a:r>
            <a:r>
              <a:rPr lang="en-US" dirty="0" smtClean="0"/>
              <a:t>and </a:t>
            </a:r>
            <a:r>
              <a:rPr lang="en-US" dirty="0" smtClean="0">
                <a:solidFill>
                  <a:srgbClr val="800000"/>
                </a:solidFill>
              </a:rPr>
              <a:t>Integer</a:t>
            </a:r>
          </a:p>
          <a:p>
            <a:pPr lvl="1"/>
            <a:endParaRPr lang="en-US" dirty="0"/>
          </a:p>
          <a:p>
            <a:r>
              <a:rPr lang="en-US" dirty="0" smtClean="0"/>
              <a:t>Each object has a type, which is the name of the class that was instantiated to create it</a:t>
            </a:r>
          </a:p>
          <a:p>
            <a:r>
              <a:rPr lang="en-US" dirty="0" smtClean="0"/>
              <a:t>Create an object using the new-expression, as in:</a:t>
            </a:r>
          </a:p>
          <a:p>
            <a:pPr marL="685800" lvl="2" indent="0">
              <a:buNone/>
            </a:pPr>
            <a:r>
              <a:rPr lang="en-US" sz="2600" dirty="0" smtClean="0">
                <a:solidFill>
                  <a:srgbClr val="800000"/>
                </a:solidFill>
              </a:rPr>
              <a:t>Integer x = </a:t>
            </a:r>
            <a:r>
              <a:rPr lang="en-US" sz="2600" b="1" dirty="0" smtClean="0">
                <a:solidFill>
                  <a:srgbClr val="800000"/>
                </a:solidFill>
              </a:rPr>
              <a:t>new</a:t>
            </a:r>
            <a:r>
              <a:rPr lang="en-US" sz="2600" dirty="0" smtClean="0">
                <a:solidFill>
                  <a:srgbClr val="800000"/>
                </a:solidFill>
              </a:rPr>
              <a:t> Integer(77);</a:t>
            </a:r>
          </a:p>
          <a:p>
            <a:pPr marL="685800" lvl="2" indent="0">
              <a:buNone/>
            </a:pPr>
            <a:r>
              <a:rPr lang="en-US" sz="2600" dirty="0" smtClean="0">
                <a:solidFill>
                  <a:srgbClr val="800000"/>
                </a:solidFill>
              </a:rPr>
              <a:t>Toy t1 = </a:t>
            </a:r>
            <a:r>
              <a:rPr lang="en-US" sz="2600" b="1" dirty="0" smtClean="0">
                <a:solidFill>
                  <a:srgbClr val="800000"/>
                </a:solidFill>
              </a:rPr>
              <a:t>new</a:t>
            </a:r>
            <a:r>
              <a:rPr lang="en-US" sz="2600" dirty="0" smtClean="0">
                <a:solidFill>
                  <a:srgbClr val="800000"/>
                </a:solidFill>
              </a:rPr>
              <a:t> </a:t>
            </a:r>
            <a:r>
              <a:rPr lang="en-US" sz="2600" dirty="0" err="1" smtClean="0">
                <a:solidFill>
                  <a:srgbClr val="800000"/>
                </a:solidFill>
              </a:rPr>
              <a:t>myLittlePony</a:t>
            </a:r>
            <a:r>
              <a:rPr lang="en-US" sz="2600" dirty="0" smtClean="0">
                <a:solidFill>
                  <a:srgbClr val="800000"/>
                </a:solidFill>
              </a:rPr>
              <a:t>(“Apple Bloom”);</a:t>
            </a:r>
            <a:endParaRPr lang="en-US" sz="2600" dirty="0">
              <a:solidFill>
                <a:srgbClr val="800000"/>
              </a:solidFill>
            </a:endParaRPr>
          </a:p>
        </p:txBody>
      </p:sp>
    </p:spTree>
    <p:extLst>
      <p:ext uri="{BB962C8B-B14F-4D97-AF65-F5344CB8AC3E}">
        <p14:creationId xmlns:p14="http://schemas.microsoft.com/office/powerpoint/2010/main" val="1619822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What’s in an object of a class?</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17</a:t>
            </a:fld>
            <a:endParaRPr lang="en-US"/>
          </a:p>
        </p:txBody>
      </p:sp>
      <p:sp>
        <p:nvSpPr>
          <p:cNvPr id="4" name="Content Placeholder 3"/>
          <p:cNvSpPr>
            <a:spLocks noGrp="1"/>
          </p:cNvSpPr>
          <p:nvPr>
            <p:ph sz="quarter" idx="1"/>
          </p:nvPr>
        </p:nvSpPr>
        <p:spPr/>
        <p:txBody>
          <a:bodyPr/>
          <a:lstStyle/>
          <a:p>
            <a:r>
              <a:rPr lang="en-US" dirty="0" smtClean="0"/>
              <a:t>An object contains fields</a:t>
            </a:r>
          </a:p>
          <a:p>
            <a:pPr lvl="1"/>
            <a:r>
              <a:rPr lang="en-US" dirty="0" smtClean="0"/>
              <a:t>These are variables that live within each object</a:t>
            </a:r>
          </a:p>
          <a:p>
            <a:pPr lvl="1"/>
            <a:r>
              <a:rPr lang="en-US" dirty="0" smtClean="0"/>
              <a:t>Each variable has a type, a name, and an initial value</a:t>
            </a:r>
          </a:p>
          <a:p>
            <a:pPr lvl="1"/>
            <a:r>
              <a:rPr lang="en-US" dirty="0" smtClean="0"/>
              <a:t>We can control access</a:t>
            </a:r>
          </a:p>
          <a:p>
            <a:pPr lvl="2"/>
            <a:r>
              <a:rPr lang="en-US" sz="2600" b="1" dirty="0" smtClean="0">
                <a:solidFill>
                  <a:srgbClr val="800000"/>
                </a:solidFill>
              </a:rPr>
              <a:t>private</a:t>
            </a:r>
            <a:r>
              <a:rPr lang="en-US" sz="2600" dirty="0" smtClean="0"/>
              <a:t> field: can be accessed only inside the class</a:t>
            </a:r>
          </a:p>
          <a:p>
            <a:pPr lvl="2"/>
            <a:r>
              <a:rPr lang="en-US" sz="2600" b="1" dirty="0" smtClean="0">
                <a:solidFill>
                  <a:srgbClr val="800000"/>
                </a:solidFill>
              </a:rPr>
              <a:t>public</a:t>
            </a:r>
            <a:r>
              <a:rPr lang="en-US" sz="2600" dirty="0" smtClean="0"/>
              <a:t> field: can be accessed from outside the class. Software engineering principle: Make most fields </a:t>
            </a:r>
            <a:r>
              <a:rPr lang="en-US" sz="2600" b="1" dirty="0" smtClean="0"/>
              <a:t>private</a:t>
            </a:r>
            <a:r>
              <a:rPr lang="en-US" sz="2600" dirty="0" smtClean="0"/>
              <a:t>. Reason for the principle will become clear as the course progresses.</a:t>
            </a:r>
            <a:endParaRPr lang="en-US" sz="2600" dirty="0"/>
          </a:p>
        </p:txBody>
      </p:sp>
    </p:spTree>
    <p:extLst>
      <p:ext uri="{BB962C8B-B14F-4D97-AF65-F5344CB8AC3E}">
        <p14:creationId xmlns:p14="http://schemas.microsoft.com/office/powerpoint/2010/main" val="16004111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in an object of a class?</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18</a:t>
            </a:fld>
            <a:endParaRPr lang="en-US"/>
          </a:p>
        </p:txBody>
      </p:sp>
      <p:sp>
        <p:nvSpPr>
          <p:cNvPr id="4" name="Content Placeholder 3"/>
          <p:cNvSpPr>
            <a:spLocks noGrp="1"/>
          </p:cNvSpPr>
          <p:nvPr>
            <p:ph sz="quarter" idx="1"/>
          </p:nvPr>
        </p:nvSpPr>
        <p:spPr/>
        <p:txBody>
          <a:bodyPr/>
          <a:lstStyle/>
          <a:p>
            <a:r>
              <a:rPr lang="en-US" sz="2600" dirty="0" smtClean="0"/>
              <a:t>An object also contains methods</a:t>
            </a:r>
          </a:p>
          <a:p>
            <a:pPr lvl="1"/>
            <a:r>
              <a:rPr lang="en-US" dirty="0" smtClean="0"/>
              <a:t>Functions (return values) or procedures (do something but return nothing, indicated by </a:t>
            </a:r>
            <a:r>
              <a:rPr lang="en-US" dirty="0" smtClean="0">
                <a:solidFill>
                  <a:srgbClr val="800000"/>
                </a:solidFill>
              </a:rPr>
              <a:t>void</a:t>
            </a:r>
            <a:r>
              <a:rPr lang="en-US" dirty="0" smtClean="0"/>
              <a:t>)</a:t>
            </a:r>
          </a:p>
          <a:p>
            <a:pPr lvl="1"/>
            <a:r>
              <a:rPr lang="en-US" dirty="0" smtClean="0"/>
              <a:t>There is a way to associate them with operators</a:t>
            </a:r>
          </a:p>
          <a:p>
            <a:pPr lvl="2"/>
            <a:r>
              <a:rPr lang="en-US" sz="2600" dirty="0" smtClean="0"/>
              <a:t>For example you could define “+” to call “Add”…</a:t>
            </a:r>
          </a:p>
          <a:p>
            <a:pPr lvl="1"/>
            <a:r>
              <a:rPr lang="en-US" dirty="0" smtClean="0"/>
              <a:t>You can define the same function name multiple times with different parameter types</a:t>
            </a:r>
          </a:p>
          <a:p>
            <a:pPr lvl="1"/>
            <a:endParaRPr lang="en-US" dirty="0"/>
          </a:p>
        </p:txBody>
      </p:sp>
    </p:spTree>
    <p:extLst>
      <p:ext uri="{BB962C8B-B14F-4D97-AF65-F5344CB8AC3E}">
        <p14:creationId xmlns:p14="http://schemas.microsoft.com/office/powerpoint/2010/main" val="1697933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in an object of a class?</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19</a:t>
            </a:fld>
            <a:endParaRPr lang="en-US"/>
          </a:p>
        </p:txBody>
      </p:sp>
      <p:sp>
        <p:nvSpPr>
          <p:cNvPr id="4" name="Content Placeholder 3"/>
          <p:cNvSpPr>
            <a:spLocks noGrp="1"/>
          </p:cNvSpPr>
          <p:nvPr>
            <p:ph sz="quarter" idx="1"/>
          </p:nvPr>
        </p:nvSpPr>
        <p:spPr/>
        <p:txBody>
          <a:bodyPr>
            <a:normAutofit fontScale="92500" lnSpcReduction="10000"/>
          </a:bodyPr>
          <a:lstStyle/>
          <a:p>
            <a:r>
              <a:rPr lang="en-US" dirty="0"/>
              <a:t>E</a:t>
            </a:r>
            <a:r>
              <a:rPr lang="en-US" dirty="0" smtClean="0"/>
              <a:t>very class has a “constructor” </a:t>
            </a:r>
          </a:p>
          <a:p>
            <a:pPr lvl="1"/>
            <a:r>
              <a:rPr lang="en-US" dirty="0" smtClean="0"/>
              <a:t>A method with the same name as the class</a:t>
            </a:r>
          </a:p>
          <a:p>
            <a:pPr lvl="1"/>
            <a:r>
              <a:rPr lang="en-US" dirty="0" smtClean="0"/>
              <a:t>Its job is to initialize the class variables</a:t>
            </a:r>
          </a:p>
          <a:p>
            <a:pPr lvl="1"/>
            <a:r>
              <a:rPr lang="en-US" dirty="0" smtClean="0"/>
              <a:t>If omitted, Java puts in this constructor:</a:t>
            </a:r>
          </a:p>
          <a:p>
            <a:pPr marL="365760" lvl="1" indent="0">
              <a:buNone/>
            </a:pPr>
            <a:r>
              <a:rPr lang="en-US" dirty="0"/>
              <a:t> </a:t>
            </a:r>
            <a:r>
              <a:rPr lang="en-US" dirty="0" smtClean="0"/>
              <a:t>   </a:t>
            </a:r>
            <a:r>
              <a:rPr lang="en-US" b="1" smtClean="0">
                <a:solidFill>
                  <a:srgbClr val="800000"/>
                </a:solidFill>
              </a:rPr>
              <a:t>public</a:t>
            </a:r>
            <a:r>
              <a:rPr lang="en-US" smtClean="0">
                <a:solidFill>
                  <a:srgbClr val="800000"/>
                </a:solidFill>
              </a:rPr>
              <a:t> class-name() </a:t>
            </a:r>
            <a:r>
              <a:rPr lang="en-US" dirty="0" smtClean="0">
                <a:solidFill>
                  <a:srgbClr val="800000"/>
                </a:solidFill>
              </a:rPr>
              <a:t>{}</a:t>
            </a:r>
          </a:p>
          <a:p>
            <a:pPr marL="365760" lvl="1" indent="0">
              <a:buNone/>
            </a:pPr>
            <a:r>
              <a:rPr lang="en-US" dirty="0"/>
              <a:t> </a:t>
            </a:r>
            <a:r>
              <a:rPr lang="en-US" dirty="0" smtClean="0"/>
              <a:t>   </a:t>
            </a:r>
            <a:r>
              <a:rPr lang="en-US" sz="2400" dirty="0" smtClean="0"/>
              <a:t>It has no parameters. It does nothing, but very fast.</a:t>
            </a:r>
          </a:p>
          <a:p>
            <a:pPr lvl="1"/>
            <a:r>
              <a:rPr lang="en-US" dirty="0" smtClean="0">
                <a:solidFill>
                  <a:srgbClr val="000000"/>
                </a:solidFill>
              </a:rPr>
              <a:t>Expression </a:t>
            </a:r>
            <a:r>
              <a:rPr lang="en-US" b="1" smtClean="0">
                <a:solidFill>
                  <a:srgbClr val="800000"/>
                </a:solidFill>
              </a:rPr>
              <a:t>new </a:t>
            </a:r>
            <a:r>
              <a:rPr lang="en-US" smtClean="0">
                <a:solidFill>
                  <a:srgbClr val="800000"/>
                </a:solidFill>
              </a:rPr>
              <a:t>C(args)</a:t>
            </a:r>
            <a:endParaRPr lang="en-US" dirty="0" smtClean="0">
              <a:solidFill>
                <a:srgbClr val="800000"/>
              </a:solidFill>
            </a:endParaRPr>
          </a:p>
          <a:p>
            <a:pPr lvl="2"/>
            <a:r>
              <a:rPr lang="en-US" sz="2600" dirty="0" smtClean="0"/>
              <a:t>1. Create object of class </a:t>
            </a:r>
            <a:r>
              <a:rPr lang="en-US" sz="2600" smtClean="0">
                <a:solidFill>
                  <a:srgbClr val="800000"/>
                </a:solidFill>
              </a:rPr>
              <a:t>C </a:t>
            </a:r>
            <a:r>
              <a:rPr lang="en-US" sz="2600" smtClean="0"/>
              <a:t>somewhere in memory</a:t>
            </a:r>
            <a:endParaRPr lang="en-US" sz="2600" dirty="0" smtClean="0">
              <a:solidFill>
                <a:srgbClr val="800000"/>
              </a:solidFill>
            </a:endParaRPr>
          </a:p>
          <a:p>
            <a:pPr lvl="2"/>
            <a:r>
              <a:rPr lang="en-US" sz="2600" dirty="0" smtClean="0"/>
              <a:t>2. Execute constructor </a:t>
            </a:r>
            <a:r>
              <a:rPr lang="en-US" sz="2600" smtClean="0"/>
              <a:t>call </a:t>
            </a:r>
            <a:r>
              <a:rPr lang="en-US" sz="2600" smtClean="0">
                <a:solidFill>
                  <a:srgbClr val="800000"/>
                </a:solidFill>
              </a:rPr>
              <a:t>C(args)</a:t>
            </a:r>
            <a:endParaRPr lang="en-US" sz="2600" dirty="0"/>
          </a:p>
          <a:p>
            <a:pPr lvl="2"/>
            <a:r>
              <a:rPr lang="en-US" sz="2600" dirty="0" smtClean="0"/>
              <a:t>3</a:t>
            </a:r>
            <a:r>
              <a:rPr lang="en-US" sz="2600" smtClean="0"/>
              <a:t>. Result: a pointer to an intialized “C” object</a:t>
            </a:r>
          </a:p>
          <a:p>
            <a:pPr lvl="3"/>
            <a:r>
              <a:rPr lang="en-US" smtClean="0"/>
              <a:t>Note: earlier we used the notation C@0x17610 for such pointers</a:t>
            </a:r>
            <a:endParaRPr lang="en-US" dirty="0" smtClean="0"/>
          </a:p>
          <a:p>
            <a:pPr lvl="1"/>
            <a:endParaRPr lang="en-US" sz="2400" dirty="0" smtClean="0"/>
          </a:p>
        </p:txBody>
      </p:sp>
    </p:spTree>
    <p:extLst>
      <p:ext uri="{BB962C8B-B14F-4D97-AF65-F5344CB8AC3E}">
        <p14:creationId xmlns:p14="http://schemas.microsoft.com/office/powerpoint/2010/main" val="22151973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a:t>
            </a:fld>
            <a:endParaRPr lang="en-US"/>
          </a:p>
        </p:txBody>
      </p:sp>
      <p:sp>
        <p:nvSpPr>
          <p:cNvPr id="4" name="Content Placeholder 3"/>
          <p:cNvSpPr>
            <a:spLocks noGrp="1"/>
          </p:cNvSpPr>
          <p:nvPr>
            <p:ph sz="quarter" idx="1"/>
          </p:nvPr>
        </p:nvSpPr>
        <p:spPr/>
        <p:txBody>
          <a:bodyPr>
            <a:normAutofit fontScale="70000" lnSpcReduction="20000"/>
          </a:bodyPr>
          <a:lstStyle/>
          <a:p>
            <a:r>
              <a:rPr lang="en-US" dirty="0" smtClean="0"/>
              <a:t>The basic language looks much as you would expect from other languages : if, else, for, while, x= x+1; …</a:t>
            </a:r>
          </a:p>
          <a:p>
            <a:pPr lvl="1"/>
            <a:r>
              <a:rPr lang="en-US" dirty="0" smtClean="0"/>
              <a:t>Braces {  } around blocks </a:t>
            </a:r>
            <a:r>
              <a:rPr lang="en-US" smtClean="0"/>
              <a:t>of code</a:t>
            </a:r>
          </a:p>
          <a:p>
            <a:pPr lvl="1"/>
            <a:r>
              <a:rPr lang="en-US"/>
              <a:t>Functions: </a:t>
            </a:r>
            <a:r>
              <a:rPr lang="en-US" smtClean="0"/>
              <a:t>as in</a:t>
            </a:r>
            <a:endParaRPr lang="en-US"/>
          </a:p>
          <a:p>
            <a:pPr marL="1097280" lvl="3" indent="0">
              <a:buNone/>
            </a:pPr>
            <a:r>
              <a:rPr lang="en-US" sz="2600"/>
              <a:t>  int areaOfCircle(double r) {</a:t>
            </a:r>
          </a:p>
          <a:p>
            <a:pPr marL="1097280" lvl="3" indent="0">
              <a:buNone/>
            </a:pPr>
            <a:r>
              <a:rPr lang="en-US" sz="2600"/>
              <a:t>      return Math.PI * r * r;</a:t>
            </a:r>
          </a:p>
          <a:p>
            <a:pPr marL="1097280" lvl="3" indent="0">
              <a:buNone/>
            </a:pPr>
            <a:r>
              <a:rPr lang="en-US" sz="2600"/>
              <a:t>  }</a:t>
            </a:r>
            <a:endParaRPr lang="en-US" sz="2600" smtClean="0"/>
          </a:p>
          <a:p>
            <a:endParaRPr lang="en-US" dirty="0"/>
          </a:p>
          <a:p>
            <a:r>
              <a:rPr lang="en-US" dirty="0" smtClean="0"/>
              <a:t>Variable declarations:</a:t>
            </a:r>
          </a:p>
          <a:p>
            <a:pPr marL="365760" lvl="1" indent="0">
              <a:buNone/>
            </a:pPr>
            <a:r>
              <a:rPr lang="en-US" dirty="0" smtClean="0"/>
              <a:t>    </a:t>
            </a:r>
            <a:r>
              <a:rPr lang="en-US" b="1" dirty="0" err="1" smtClean="0"/>
              <a:t>int</a:t>
            </a:r>
            <a:r>
              <a:rPr lang="en-US" dirty="0" smtClean="0"/>
              <a:t> k;            </a:t>
            </a:r>
            <a:r>
              <a:rPr lang="en-US" dirty="0" smtClean="0">
                <a:solidFill>
                  <a:srgbClr val="800000"/>
                </a:solidFill>
              </a:rPr>
              <a:t>(other primitive types</a:t>
            </a:r>
            <a:r>
              <a:rPr lang="en-US" dirty="0">
                <a:solidFill>
                  <a:srgbClr val="800000"/>
                </a:solidFill>
              </a:rPr>
              <a:t>:</a:t>
            </a:r>
            <a:r>
              <a:rPr lang="en-US" dirty="0" smtClean="0">
                <a:solidFill>
                  <a:srgbClr val="800000"/>
                </a:solidFill>
              </a:rPr>
              <a:t> </a:t>
            </a:r>
            <a:r>
              <a:rPr lang="en-US" b="1" dirty="0" smtClean="0">
                <a:solidFill>
                  <a:srgbClr val="800000"/>
                </a:solidFill>
              </a:rPr>
              <a:t>double</a:t>
            </a:r>
            <a:r>
              <a:rPr lang="en-US" dirty="0" smtClean="0">
                <a:solidFill>
                  <a:srgbClr val="800000"/>
                </a:solidFill>
              </a:rPr>
              <a:t>, </a:t>
            </a:r>
            <a:r>
              <a:rPr lang="en-US" b="1" dirty="0" smtClean="0">
                <a:solidFill>
                  <a:srgbClr val="800000"/>
                </a:solidFill>
              </a:rPr>
              <a:t>char</a:t>
            </a:r>
            <a:r>
              <a:rPr lang="en-US" dirty="0" smtClean="0">
                <a:solidFill>
                  <a:srgbClr val="800000"/>
                </a:solidFill>
              </a:rPr>
              <a:t>, </a:t>
            </a:r>
            <a:r>
              <a:rPr lang="en-US" b="1" dirty="0" smtClean="0">
                <a:solidFill>
                  <a:srgbClr val="800000"/>
                </a:solidFill>
              </a:rPr>
              <a:t>byte</a:t>
            </a:r>
            <a:r>
              <a:rPr lang="en-US" dirty="0" smtClean="0">
                <a:solidFill>
                  <a:srgbClr val="800000"/>
                </a:solidFill>
              </a:rPr>
              <a:t> …)</a:t>
            </a:r>
          </a:p>
          <a:p>
            <a:pPr marL="365760" lvl="1" indent="0">
              <a:buNone/>
            </a:pPr>
            <a:r>
              <a:rPr lang="en-US" dirty="0"/>
              <a:t> </a:t>
            </a:r>
            <a:r>
              <a:rPr lang="en-US" dirty="0" smtClean="0"/>
              <a:t>   Circle c;                                       </a:t>
            </a:r>
            <a:r>
              <a:rPr lang="en-US" dirty="0" smtClean="0">
                <a:solidFill>
                  <a:srgbClr val="800000"/>
                </a:solidFill>
              </a:rPr>
              <a:t>(where Circle is a class)</a:t>
            </a:r>
          </a:p>
          <a:p>
            <a:pPr marL="365760" lvl="1" indent="0">
              <a:buNone/>
            </a:pPr>
            <a:r>
              <a:rPr lang="en-US" dirty="0"/>
              <a:t> </a:t>
            </a:r>
            <a:r>
              <a:rPr lang="en-US" dirty="0" smtClean="0"/>
              <a:t>   </a:t>
            </a:r>
            <a:r>
              <a:rPr lang="en-US" b="1" smtClean="0"/>
              <a:t>double</a:t>
            </a:r>
            <a:r>
              <a:rPr lang="en-US" smtClean="0"/>
              <a:t>[ ] </a:t>
            </a:r>
            <a:r>
              <a:rPr lang="en-US" dirty="0" smtClean="0"/>
              <a:t>b;        </a:t>
            </a:r>
            <a:r>
              <a:rPr lang="en-US" dirty="0" smtClean="0">
                <a:solidFill>
                  <a:srgbClr val="800000"/>
                </a:solidFill>
              </a:rPr>
              <a:t>(b can contain an array of double </a:t>
            </a:r>
            <a:r>
              <a:rPr lang="en-US" smtClean="0">
                <a:solidFill>
                  <a:srgbClr val="800000"/>
                </a:solidFill>
              </a:rPr>
              <a:t>values)</a:t>
            </a:r>
            <a:endParaRPr lang="en-US" dirty="0"/>
          </a:p>
          <a:p>
            <a:pPr marL="365760" lvl="1" indent="0">
              <a:buNone/>
            </a:pPr>
            <a:endParaRPr lang="en-US" dirty="0">
              <a:solidFill>
                <a:srgbClr val="800000"/>
              </a:solidFill>
            </a:endParaRPr>
          </a:p>
          <a:p>
            <a:r>
              <a:rPr lang="en-US" smtClean="0"/>
              <a:t>Exceptions: “thrown” when something bad occurs (like dividing by zero or indexing off the end of an array).  There is a way to “catch” such events.</a:t>
            </a:r>
            <a:endParaRPr lang="en-US" dirty="0"/>
          </a:p>
        </p:txBody>
      </p:sp>
    </p:spTree>
    <p:extLst>
      <p:ext uri="{BB962C8B-B14F-4D97-AF65-F5344CB8AC3E}">
        <p14:creationId xmlns:p14="http://schemas.microsoft.com/office/powerpoint/2010/main" val="1636269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slightly fancy things</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20</a:t>
            </a:fld>
            <a:endParaRPr lang="en-US"/>
          </a:p>
        </p:txBody>
      </p:sp>
      <p:sp>
        <p:nvSpPr>
          <p:cNvPr id="4" name="Content Placeholder 3"/>
          <p:cNvSpPr>
            <a:spLocks noGrp="1"/>
          </p:cNvSpPr>
          <p:nvPr>
            <p:ph sz="quarter" idx="1"/>
          </p:nvPr>
        </p:nvSpPr>
        <p:spPr/>
        <p:txBody>
          <a:bodyPr>
            <a:noAutofit/>
          </a:bodyPr>
          <a:lstStyle/>
          <a:p>
            <a:r>
              <a:rPr lang="en-US" sz="2600" dirty="0" smtClean="0"/>
              <a:t>We like “getter” and “setter” methods</a:t>
            </a:r>
          </a:p>
          <a:p>
            <a:pPr lvl="1"/>
            <a:r>
              <a:rPr lang="en-US" b="1" dirty="0" smtClean="0">
                <a:solidFill>
                  <a:srgbClr val="800000"/>
                </a:solidFill>
              </a:rPr>
              <a:t>public</a:t>
            </a:r>
            <a:r>
              <a:rPr lang="en-US" dirty="0" smtClean="0"/>
              <a:t> field: assignments to it could break the logic</a:t>
            </a:r>
          </a:p>
          <a:p>
            <a:pPr lvl="1"/>
            <a:r>
              <a:rPr lang="en-US" b="1" dirty="0">
                <a:solidFill>
                  <a:srgbClr val="800000"/>
                </a:solidFill>
              </a:rPr>
              <a:t>p</a:t>
            </a:r>
            <a:r>
              <a:rPr lang="en-US" b="1" dirty="0" smtClean="0">
                <a:solidFill>
                  <a:srgbClr val="800000"/>
                </a:solidFill>
              </a:rPr>
              <a:t>rivate</a:t>
            </a:r>
            <a:r>
              <a:rPr lang="en-US" dirty="0" smtClean="0"/>
              <a:t> field: provide public methods to get/set the value of the field and check consistency</a:t>
            </a:r>
          </a:p>
          <a:p>
            <a:r>
              <a:rPr lang="en-US" sz="2600" dirty="0" smtClean="0"/>
              <a:t>Set/Get methods ensure that invariants are maintained.  </a:t>
            </a:r>
          </a:p>
          <a:p>
            <a:pPr lvl="1"/>
            <a:r>
              <a:rPr lang="en-US" dirty="0" smtClean="0"/>
              <a:t>Suppose class </a:t>
            </a:r>
            <a:r>
              <a:rPr lang="en-US" dirty="0" smtClean="0">
                <a:solidFill>
                  <a:srgbClr val="800000"/>
                </a:solidFill>
              </a:rPr>
              <a:t>Circle</a:t>
            </a:r>
            <a:r>
              <a:rPr lang="en-US" dirty="0" smtClean="0"/>
              <a:t> has fields:</a:t>
            </a:r>
          </a:p>
          <a:p>
            <a:pPr marL="685800" lvl="2" indent="0">
              <a:buNone/>
            </a:pPr>
            <a:r>
              <a:rPr lang="en-US" sz="2600" b="1" dirty="0" smtClean="0">
                <a:solidFill>
                  <a:srgbClr val="800000"/>
                </a:solidFill>
              </a:rPr>
              <a:t>  private</a:t>
            </a:r>
            <a:r>
              <a:rPr lang="en-US" sz="2600" dirty="0" smtClean="0">
                <a:solidFill>
                  <a:srgbClr val="800000"/>
                </a:solidFill>
              </a:rPr>
              <a:t> </a:t>
            </a:r>
            <a:r>
              <a:rPr lang="en-US" sz="2600" b="1" dirty="0" smtClean="0">
                <a:solidFill>
                  <a:srgbClr val="800000"/>
                </a:solidFill>
              </a:rPr>
              <a:t>double</a:t>
            </a:r>
            <a:r>
              <a:rPr lang="en-US" sz="2600" dirty="0" smtClean="0">
                <a:solidFill>
                  <a:srgbClr val="800000"/>
                </a:solidFill>
              </a:rPr>
              <a:t> radius, </a:t>
            </a:r>
            <a:r>
              <a:rPr lang="en-US" sz="2600" dirty="0" err="1" smtClean="0">
                <a:solidFill>
                  <a:srgbClr val="800000"/>
                </a:solidFill>
              </a:rPr>
              <a:t>circum</a:t>
            </a:r>
            <a:r>
              <a:rPr lang="en-US" sz="2600" dirty="0" smtClean="0">
                <a:solidFill>
                  <a:srgbClr val="800000"/>
                </a:solidFill>
              </a:rPr>
              <a:t>;</a:t>
            </a:r>
          </a:p>
          <a:p>
            <a:pPr lvl="1"/>
            <a:r>
              <a:rPr lang="en-US" dirty="0" smtClean="0"/>
              <a:t>Make sure they are non-negative</a:t>
            </a:r>
          </a:p>
          <a:p>
            <a:pPr lvl="1"/>
            <a:r>
              <a:rPr lang="en-US" dirty="0"/>
              <a:t>M</a:t>
            </a:r>
            <a:r>
              <a:rPr lang="en-US" dirty="0" smtClean="0"/>
              <a:t>aintain the invariant </a:t>
            </a:r>
            <a:r>
              <a:rPr lang="en-US" dirty="0" err="1" smtClean="0">
                <a:solidFill>
                  <a:srgbClr val="800000"/>
                </a:solidFill>
              </a:rPr>
              <a:t>circum</a:t>
            </a:r>
            <a:r>
              <a:rPr lang="en-US" dirty="0" smtClean="0">
                <a:solidFill>
                  <a:srgbClr val="800000"/>
                </a:solidFill>
              </a:rPr>
              <a:t> = 2*pi*radius</a:t>
            </a:r>
          </a:p>
          <a:p>
            <a:pPr lvl="1"/>
            <a:r>
              <a:rPr lang="en-US" dirty="0" smtClean="0"/>
              <a:t>If the fields were </a:t>
            </a:r>
            <a:r>
              <a:rPr lang="en-US" b="1" dirty="0" smtClean="0"/>
              <a:t>public</a:t>
            </a:r>
            <a:r>
              <a:rPr lang="en-US" dirty="0" smtClean="0"/>
              <a:t>, mistakes might sneak in</a:t>
            </a:r>
          </a:p>
        </p:txBody>
      </p:sp>
    </p:spTree>
    <p:extLst>
      <p:ext uri="{BB962C8B-B14F-4D97-AF65-F5344CB8AC3E}">
        <p14:creationId xmlns:p14="http://schemas.microsoft.com/office/powerpoint/2010/main" val="31177180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upload.wikimedia.org/wikipedia/commons/d/d0/Fashion_Plate_1880_Outdoor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18142" y="2362200"/>
            <a:ext cx="1295400" cy="215900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5715000" y="3421928"/>
            <a:ext cx="1932879" cy="553998"/>
          </a:xfrm>
          <a:prstGeom prst="rect">
            <a:avLst/>
          </a:prstGeom>
          <a:solidFill>
            <a:schemeClr val="accent4">
              <a:lumMod val="20000"/>
              <a:lumOff val="80000"/>
            </a:schemeClr>
          </a:solidFill>
        </p:spPr>
        <p:txBody>
          <a:bodyPr wrap="square" rtlCol="0">
            <a:spAutoFit/>
          </a:bodyPr>
          <a:lstStyle/>
          <a:p>
            <a:pPr lvl="0" algn="r"/>
            <a:r>
              <a:rPr lang="en-US" b="1" i="1" smtClean="0"/>
              <a:t>... 1880!</a:t>
            </a:r>
            <a:br>
              <a:rPr lang="en-US" b="1" i="1" smtClean="0"/>
            </a:br>
            <a:r>
              <a:rPr lang="en-US" sz="1200" i="1" smtClean="0">
                <a:solidFill>
                  <a:prstClr val="black"/>
                </a:solidFill>
              </a:rPr>
              <a:t>books.google.com/ngrams</a:t>
            </a:r>
            <a:endParaRPr lang="en-US" b="1" i="1"/>
          </a:p>
        </p:txBody>
      </p:sp>
      <p:sp>
        <p:nvSpPr>
          <p:cNvPr id="2" name="Title 1"/>
          <p:cNvSpPr>
            <a:spLocks noGrp="1"/>
          </p:cNvSpPr>
          <p:nvPr>
            <p:ph type="title"/>
          </p:nvPr>
        </p:nvSpPr>
        <p:spPr/>
        <p:txBody>
          <a:bodyPr>
            <a:normAutofit fontScale="90000"/>
          </a:bodyPr>
          <a:lstStyle/>
          <a:p>
            <a:pPr algn="ctr"/>
            <a:r>
              <a:rPr lang="en-US" smtClean="0"/>
              <a:t>Let’s create a </a:t>
            </a:r>
            <a:r>
              <a:rPr lang="en-US" smtClean="0"/>
              <a:t>simple demo program</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21</a:t>
            </a:fld>
            <a:endParaRPr lang="en-US"/>
          </a:p>
        </p:txBody>
      </p:sp>
      <p:sp>
        <p:nvSpPr>
          <p:cNvPr id="4" name="Content Placeholder 3"/>
          <p:cNvSpPr>
            <a:spLocks noGrp="1"/>
          </p:cNvSpPr>
          <p:nvPr>
            <p:ph sz="quarter" idx="1"/>
          </p:nvPr>
        </p:nvSpPr>
        <p:spPr/>
        <p:txBody>
          <a:bodyPr>
            <a:normAutofit fontScale="77500" lnSpcReduction="20000"/>
          </a:bodyPr>
          <a:lstStyle/>
          <a:p>
            <a:r>
              <a:rPr lang="en-US" dirty="0"/>
              <a:t>C</a:t>
            </a:r>
            <a:r>
              <a:rPr lang="en-US" dirty="0" smtClean="0"/>
              <a:t>ount the number of lines and characters in the file</a:t>
            </a:r>
          </a:p>
          <a:p>
            <a:endParaRPr lang="en-US" dirty="0"/>
          </a:p>
          <a:p>
            <a:r>
              <a:rPr lang="en-US" smtClean="0"/>
              <a:t>Fancier: could have it count the words, or make a list of words and the number of occurances of each, or even short phrases.</a:t>
            </a:r>
          </a:p>
          <a:p>
            <a:pPr lvl="1"/>
            <a:r>
              <a:rPr lang="en-US" smtClean="0"/>
              <a:t>We could use this to do cutting edge research, answering</a:t>
            </a:r>
            <a:br>
              <a:rPr lang="en-US" smtClean="0"/>
            </a:br>
            <a:r>
              <a:rPr lang="en-US" smtClean="0"/>
              <a:t>questions like: When was </a:t>
            </a:r>
            <a:r>
              <a:rPr lang="en-US" i="1" smtClean="0"/>
              <a:t>“wrong in so many ways” </a:t>
            </a:r>
            <a:r>
              <a:rPr lang="en-US" smtClean="0"/>
              <a:t>first used?</a:t>
            </a:r>
          </a:p>
          <a:p>
            <a:endParaRPr lang="en-US" dirty="0"/>
          </a:p>
          <a:p>
            <a:r>
              <a:rPr lang="en-US" dirty="0" smtClean="0"/>
              <a:t>We’ll use a predefined class </a:t>
            </a:r>
            <a:r>
              <a:rPr lang="en-US" dirty="0" err="1" smtClean="0">
                <a:solidFill>
                  <a:srgbClr val="800000"/>
                </a:solidFill>
              </a:rPr>
              <a:t>FileStream</a:t>
            </a:r>
            <a:endParaRPr lang="en-US" dirty="0" smtClean="0">
              <a:solidFill>
                <a:srgbClr val="800000"/>
              </a:solidFill>
            </a:endParaRPr>
          </a:p>
          <a:p>
            <a:pPr lvl="1"/>
            <a:r>
              <a:rPr lang="en-US" dirty="0" smtClean="0"/>
              <a:t>I found it using “Google” but focused on the information from Java.Oracle.com</a:t>
            </a:r>
          </a:p>
          <a:p>
            <a:pPr lvl="1"/>
            <a:r>
              <a:rPr lang="en-US" dirty="0" smtClean="0"/>
              <a:t>Once I found it, I decided to reuse this existing class rather than try to build one of my own.</a:t>
            </a:r>
          </a:p>
          <a:p>
            <a:pPr lvl="1"/>
            <a:r>
              <a:rPr lang="en-US" dirty="0" smtClean="0"/>
              <a:t>In CS2110, </a:t>
            </a:r>
            <a:r>
              <a:rPr lang="en-US" smtClean="0"/>
              <a:t>using prebuilt </a:t>
            </a:r>
            <a:r>
              <a:rPr lang="en-US" dirty="0" smtClean="0"/>
              <a:t>Java technology is encouraged </a:t>
            </a:r>
            <a:r>
              <a:rPr lang="en-US" b="1" i="1" dirty="0" smtClean="0">
                <a:solidFill>
                  <a:srgbClr val="C00000"/>
                </a:solidFill>
              </a:rPr>
              <a:t>but we limit ourselves to Java.Oracle.com</a:t>
            </a:r>
          </a:p>
        </p:txBody>
      </p:sp>
    </p:spTree>
    <p:extLst>
      <p:ext uri="{BB962C8B-B14F-4D97-AF65-F5344CB8AC3E}">
        <p14:creationId xmlns:p14="http://schemas.microsoft.com/office/powerpoint/2010/main" val="1644889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(Switch to Eclipse now)</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22</a:t>
            </a:fld>
            <a:endParaRPr lang="en-US"/>
          </a:p>
        </p:txBody>
      </p:sp>
      <p:sp>
        <p:nvSpPr>
          <p:cNvPr id="4" name="Content Placeholder 3"/>
          <p:cNvSpPr>
            <a:spLocks noGrp="1"/>
          </p:cNvSpPr>
          <p:nvPr>
            <p:ph sz="quarter" idx="1"/>
          </p:nvPr>
        </p:nvSpPr>
        <p:spPr/>
        <p:txBody>
          <a:bodyPr/>
          <a:lstStyle/>
          <a:p>
            <a:pPr marL="0" indent="0">
              <a:buNone/>
            </a:pPr>
            <a:endParaRPr lang="en-US"/>
          </a:p>
          <a:p>
            <a:endParaRPr lang="en-US" smtClean="0"/>
          </a:p>
          <a:p>
            <a:endParaRPr lang="en-US"/>
          </a:p>
          <a:p>
            <a:pPr marL="0" indent="0" algn="ctr">
              <a:buNone/>
            </a:pPr>
            <a:r>
              <a:rPr lang="en-US" i="1" smtClean="0"/>
              <a:t>Ken posted some little videos of him</a:t>
            </a:r>
            <a:br>
              <a:rPr lang="en-US" i="1" smtClean="0"/>
            </a:br>
            <a:r>
              <a:rPr lang="en-US" i="1" smtClean="0"/>
              <a:t>running Eclipse to solve a little sample problem</a:t>
            </a:r>
            <a:endParaRPr lang="en-US" i="1"/>
          </a:p>
        </p:txBody>
      </p:sp>
    </p:spTree>
    <p:extLst>
      <p:ext uri="{BB962C8B-B14F-4D97-AF65-F5344CB8AC3E}">
        <p14:creationId xmlns:p14="http://schemas.microsoft.com/office/powerpoint/2010/main" val="38882136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09600" y="5105400"/>
            <a:ext cx="8153400" cy="990600"/>
          </a:xfrm>
          <a:prstGeom prst="rect">
            <a:avLst/>
          </a:prstGeom>
          <a:solidFill>
            <a:srgbClr val="FFFF8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09600" y="2133600"/>
            <a:ext cx="8153400" cy="990600"/>
          </a:xfrm>
          <a:prstGeom prst="rect">
            <a:avLst/>
          </a:prstGeom>
          <a:solidFill>
            <a:srgbClr val="FFFF8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A first surprise</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3</a:t>
            </a:fld>
            <a:endParaRPr lang="en-US"/>
          </a:p>
        </p:txBody>
      </p:sp>
      <p:sp>
        <p:nvSpPr>
          <p:cNvPr id="4" name="Content Placeholder 3"/>
          <p:cNvSpPr>
            <a:spLocks noGrp="1"/>
          </p:cNvSpPr>
          <p:nvPr>
            <p:ph sz="quarter" idx="1"/>
          </p:nvPr>
        </p:nvSpPr>
        <p:spPr/>
        <p:txBody>
          <a:bodyPr>
            <a:normAutofit/>
          </a:bodyPr>
          <a:lstStyle/>
          <a:p>
            <a:r>
              <a:rPr lang="en-US" smtClean="0"/>
              <a:t>In some languages, allocation is “automatic”</a:t>
            </a:r>
          </a:p>
          <a:p>
            <a:pPr marL="365760" lvl="1" indent="0">
              <a:buNone/>
            </a:pPr>
            <a:r>
              <a:rPr lang="en-US" smtClean="0"/>
              <a:t>     double[ ] b;</a:t>
            </a:r>
          </a:p>
          <a:p>
            <a:pPr marL="365760" lvl="1" indent="0">
              <a:buNone/>
            </a:pPr>
            <a:r>
              <a:rPr lang="en-US"/>
              <a:t> </a:t>
            </a:r>
            <a:r>
              <a:rPr lang="en-US" smtClean="0"/>
              <a:t>    Circle c;</a:t>
            </a:r>
          </a:p>
          <a:p>
            <a:r>
              <a:rPr lang="en-US" smtClean="0"/>
              <a:t>... not in Java.   These declarations created two useable variables, but neither is initialized.</a:t>
            </a:r>
          </a:p>
          <a:p>
            <a:endParaRPr lang="en-US" smtClean="0"/>
          </a:p>
          <a:p>
            <a:r>
              <a:rPr lang="en-US" smtClean="0"/>
              <a:t>In Java, object creation is explicit: </a:t>
            </a:r>
            <a:br>
              <a:rPr lang="en-US" smtClean="0"/>
            </a:br>
            <a:r>
              <a:rPr lang="en-US" smtClean="0"/>
              <a:t>     b = new double[100];</a:t>
            </a:r>
          </a:p>
          <a:p>
            <a:pPr marL="320040" lvl="1" indent="0">
              <a:buNone/>
            </a:pPr>
            <a:r>
              <a:rPr lang="en-US" smtClean="0"/>
              <a:t>      c = new Circle(2.7651);</a:t>
            </a:r>
          </a:p>
        </p:txBody>
      </p:sp>
    </p:spTree>
    <p:extLst>
      <p:ext uri="{BB962C8B-B14F-4D97-AF65-F5344CB8AC3E}">
        <p14:creationId xmlns:p14="http://schemas.microsoft.com/office/powerpoint/2010/main" val="28475957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4</a:t>
            </a:fld>
            <a:endParaRPr lang="en-US"/>
          </a:p>
        </p:txBody>
      </p:sp>
      <p:sp>
        <p:nvSpPr>
          <p:cNvPr id="5" name="Rectangle 4"/>
          <p:cNvSpPr/>
          <p:nvPr/>
        </p:nvSpPr>
        <p:spPr>
          <a:xfrm>
            <a:off x="609600" y="1900733"/>
            <a:ext cx="6629400" cy="4524315"/>
          </a:xfrm>
          <a:prstGeom prst="rect">
            <a:avLst/>
          </a:prstGeom>
          <a:solidFill>
            <a:srgbClr val="FFFF8B"/>
          </a:solidFill>
        </p:spPr>
        <p:txBody>
          <a:bodyPr wrap="square">
            <a:spAutoFit/>
          </a:bodyPr>
          <a:lstStyle/>
          <a:p>
            <a:r>
              <a:rPr lang="en-US" dirty="0" smtClean="0"/>
              <a:t>/** </a:t>
            </a:r>
            <a:r>
              <a:rPr lang="en-US" b="1" dirty="0" smtClean="0"/>
              <a:t>A </a:t>
            </a:r>
            <a:r>
              <a:rPr lang="en-US" b="1" dirty="0"/>
              <a:t>simple program that prints Hello, world!</a:t>
            </a:r>
            <a:endParaRPr lang="en-US" dirty="0"/>
          </a:p>
          <a:p>
            <a:endParaRPr lang="en-US" dirty="0"/>
          </a:p>
          <a:p>
            <a:r>
              <a:rPr lang="en-US" dirty="0"/>
              <a:t> * </a:t>
            </a:r>
            <a:r>
              <a:rPr lang="en-US" b="1" dirty="0"/>
              <a:t>@author ken</a:t>
            </a:r>
          </a:p>
          <a:p>
            <a:r>
              <a:rPr lang="en-US" dirty="0"/>
              <a:t> *</a:t>
            </a:r>
          </a:p>
          <a:p>
            <a:r>
              <a:rPr lang="en-US" dirty="0"/>
              <a:t> */</a:t>
            </a:r>
          </a:p>
          <a:p>
            <a:r>
              <a:rPr lang="en-US" b="1" dirty="0"/>
              <a:t>public class </a:t>
            </a:r>
            <a:r>
              <a:rPr lang="en-US" b="1" dirty="0" err="1"/>
              <a:t>myClass</a:t>
            </a:r>
            <a:r>
              <a:rPr lang="en-US" b="1" dirty="0"/>
              <a:t> {</a:t>
            </a:r>
          </a:p>
          <a:p>
            <a:endParaRPr lang="en-US" dirty="0"/>
          </a:p>
          <a:p>
            <a:r>
              <a:rPr lang="en-US" dirty="0" smtClean="0"/>
              <a:t>    /** </a:t>
            </a:r>
            <a:r>
              <a:rPr lang="en-US" b="1" dirty="0"/>
              <a:t> </a:t>
            </a:r>
            <a:r>
              <a:rPr lang="en-US" b="1" smtClean="0"/>
              <a:t>void main(String[ ] </a:t>
            </a:r>
            <a:r>
              <a:rPr lang="en-US" b="1" dirty="0" err="1" smtClean="0"/>
              <a:t>args</a:t>
            </a:r>
            <a:r>
              <a:rPr lang="en-US" b="1" dirty="0" smtClean="0"/>
              <a:t>):  Starting point for my program</a:t>
            </a:r>
            <a:endParaRPr lang="en-US" dirty="0" smtClean="0"/>
          </a:p>
          <a:p>
            <a:r>
              <a:rPr lang="en-US" dirty="0"/>
              <a:t> </a:t>
            </a:r>
            <a:r>
              <a:rPr lang="en-US" dirty="0" smtClean="0"/>
              <a:t>    * </a:t>
            </a:r>
            <a:r>
              <a:rPr lang="en-US" b="1" dirty="0"/>
              <a:t>@</a:t>
            </a:r>
            <a:r>
              <a:rPr lang="en-US" b="1" dirty="0" err="1"/>
              <a:t>param</a:t>
            </a:r>
            <a:r>
              <a:rPr lang="en-US" b="1" dirty="0"/>
              <a:t> </a:t>
            </a:r>
            <a:r>
              <a:rPr lang="en-US" b="1" dirty="0" err="1" smtClean="0"/>
              <a:t>args</a:t>
            </a:r>
            <a:r>
              <a:rPr lang="en-US" b="1" dirty="0" smtClean="0"/>
              <a:t>                      Command line arguments</a:t>
            </a:r>
            <a:endParaRPr lang="en-US" b="1" dirty="0"/>
          </a:p>
          <a:p>
            <a:r>
              <a:rPr lang="en-US" dirty="0"/>
              <a:t> </a:t>
            </a:r>
            <a:r>
              <a:rPr lang="en-US" dirty="0" smtClean="0"/>
              <a:t>    */</a:t>
            </a:r>
            <a:endParaRPr lang="en-US" dirty="0"/>
          </a:p>
          <a:p>
            <a:r>
              <a:rPr lang="en-US" b="1" dirty="0" smtClean="0"/>
              <a:t>    public </a:t>
            </a:r>
            <a:r>
              <a:rPr lang="en-US" b="1" dirty="0"/>
              <a:t>static </a:t>
            </a:r>
            <a:r>
              <a:rPr lang="en-US" b="1"/>
              <a:t>void </a:t>
            </a:r>
            <a:r>
              <a:rPr lang="en-US" b="1" smtClean="0"/>
              <a:t>main(String[ ] </a:t>
            </a:r>
            <a:r>
              <a:rPr lang="en-US" b="1" dirty="0" err="1"/>
              <a:t>args</a:t>
            </a:r>
            <a:r>
              <a:rPr lang="en-US" b="1" dirty="0"/>
              <a:t>) {</a:t>
            </a:r>
          </a:p>
          <a:p>
            <a:r>
              <a:rPr lang="en-US" dirty="0" smtClean="0"/>
              <a:t>        // </a:t>
            </a:r>
            <a:r>
              <a:rPr lang="en-US" b="1" dirty="0" smtClean="0"/>
              <a:t>At this point main is executing.  We’ll just print “hello"</a:t>
            </a:r>
            <a:endParaRPr lang="en-US" b="1" dirty="0"/>
          </a:p>
          <a:p>
            <a:r>
              <a:rPr lang="en-US" dirty="0" smtClean="0"/>
              <a:t>        </a:t>
            </a:r>
            <a:r>
              <a:rPr lang="en-US" dirty="0" err="1" smtClean="0"/>
              <a:t>System.</a:t>
            </a:r>
            <a:r>
              <a:rPr lang="en-US" i="1" dirty="0" err="1" smtClean="0"/>
              <a:t>out.println</a:t>
            </a:r>
            <a:r>
              <a:rPr lang="en-US" i="1" dirty="0"/>
              <a:t>("Hello, world!");</a:t>
            </a:r>
          </a:p>
          <a:p>
            <a:r>
              <a:rPr lang="en-US" dirty="0" smtClean="0"/>
              <a:t>    }</a:t>
            </a:r>
            <a:endParaRPr lang="en-US" dirty="0"/>
          </a:p>
          <a:p>
            <a:endParaRPr lang="en-US" dirty="0"/>
          </a:p>
          <a:p>
            <a:r>
              <a:rPr lang="en-US" dirty="0"/>
              <a:t>}</a:t>
            </a:r>
          </a:p>
        </p:txBody>
      </p:sp>
      <p:grpSp>
        <p:nvGrpSpPr>
          <p:cNvPr id="8" name="Group 7"/>
          <p:cNvGrpSpPr/>
          <p:nvPr/>
        </p:nvGrpSpPr>
        <p:grpSpPr>
          <a:xfrm>
            <a:off x="727252" y="1219200"/>
            <a:ext cx="6477000" cy="1676400"/>
            <a:chOff x="685800" y="990600"/>
            <a:chExt cx="6477000" cy="1676400"/>
          </a:xfrm>
        </p:grpSpPr>
        <p:sp>
          <p:nvSpPr>
            <p:cNvPr id="6" name="Oval 5"/>
            <p:cNvSpPr/>
            <p:nvPr/>
          </p:nvSpPr>
          <p:spPr>
            <a:xfrm>
              <a:off x="685800" y="2133600"/>
              <a:ext cx="22860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ine Callout 1 6"/>
            <p:cNvSpPr/>
            <p:nvPr/>
          </p:nvSpPr>
          <p:spPr>
            <a:xfrm>
              <a:off x="3276600" y="990600"/>
              <a:ext cx="3886200" cy="990600"/>
            </a:xfrm>
            <a:prstGeom prst="borderCallout1">
              <a:avLst>
                <a:gd name="adj1" fmla="val 51242"/>
                <a:gd name="adj2" fmla="val -615"/>
                <a:gd name="adj3" fmla="val 113434"/>
                <a:gd name="adj4" fmla="val -35688"/>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Example of a </a:t>
              </a:r>
              <a:r>
                <a:rPr lang="en-US" b="1" dirty="0" err="1" smtClean="0">
                  <a:solidFill>
                    <a:srgbClr val="C00000"/>
                  </a:solidFill>
                </a:rPr>
                <a:t>JavaDoc</a:t>
              </a:r>
              <a:r>
                <a:rPr lang="en-US" b="1" dirty="0" smtClean="0">
                  <a:solidFill>
                    <a:srgbClr val="C00000"/>
                  </a:solidFill>
                </a:rPr>
                <a:t> comment</a:t>
              </a:r>
              <a:endParaRPr lang="en-US" b="1" dirty="0">
                <a:solidFill>
                  <a:srgbClr val="C00000"/>
                </a:solidFill>
              </a:endParaRPr>
            </a:p>
          </p:txBody>
        </p:sp>
      </p:grpSp>
      <p:grpSp>
        <p:nvGrpSpPr>
          <p:cNvPr id="18" name="Group 17"/>
          <p:cNvGrpSpPr/>
          <p:nvPr/>
        </p:nvGrpSpPr>
        <p:grpSpPr>
          <a:xfrm>
            <a:off x="609600" y="2057400"/>
            <a:ext cx="6705600" cy="1676400"/>
            <a:chOff x="685800" y="990600"/>
            <a:chExt cx="6705600" cy="1676400"/>
          </a:xfrm>
        </p:grpSpPr>
        <p:sp>
          <p:nvSpPr>
            <p:cNvPr id="19" name="Oval 18"/>
            <p:cNvSpPr/>
            <p:nvPr/>
          </p:nvSpPr>
          <p:spPr>
            <a:xfrm>
              <a:off x="685800" y="2133600"/>
              <a:ext cx="22860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Line Callout 1 19"/>
            <p:cNvSpPr/>
            <p:nvPr/>
          </p:nvSpPr>
          <p:spPr>
            <a:xfrm>
              <a:off x="3505200" y="990600"/>
              <a:ext cx="3886200" cy="990600"/>
            </a:xfrm>
            <a:prstGeom prst="borderCallout1">
              <a:avLst>
                <a:gd name="adj1" fmla="val 51242"/>
                <a:gd name="adj2" fmla="val -615"/>
                <a:gd name="adj3" fmla="val 112500"/>
                <a:gd name="adj4" fmla="val -38333"/>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A Java program consists of a set of classes. This class is called </a:t>
              </a:r>
              <a:r>
                <a:rPr lang="en-US" b="1" dirty="0" err="1" smtClean="0">
                  <a:solidFill>
                    <a:srgbClr val="000000"/>
                  </a:solidFill>
                </a:rPr>
                <a:t>myClass</a:t>
              </a:r>
              <a:endParaRPr lang="en-US" b="1" dirty="0">
                <a:solidFill>
                  <a:srgbClr val="000000"/>
                </a:solidFill>
              </a:endParaRPr>
            </a:p>
          </p:txBody>
        </p:sp>
      </p:grpSp>
      <p:grpSp>
        <p:nvGrpSpPr>
          <p:cNvPr id="21" name="Group 20"/>
          <p:cNvGrpSpPr/>
          <p:nvPr/>
        </p:nvGrpSpPr>
        <p:grpSpPr>
          <a:xfrm>
            <a:off x="533400" y="2133600"/>
            <a:ext cx="6324600" cy="1600200"/>
            <a:chOff x="685800" y="1066800"/>
            <a:chExt cx="6324600" cy="1600200"/>
          </a:xfrm>
        </p:grpSpPr>
        <p:sp>
          <p:nvSpPr>
            <p:cNvPr id="22" name="Oval 21"/>
            <p:cNvSpPr/>
            <p:nvPr/>
          </p:nvSpPr>
          <p:spPr>
            <a:xfrm>
              <a:off x="685800" y="2133600"/>
              <a:ext cx="762000" cy="533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Line Callout 1 22"/>
            <p:cNvSpPr/>
            <p:nvPr/>
          </p:nvSpPr>
          <p:spPr>
            <a:xfrm>
              <a:off x="3124200" y="1066800"/>
              <a:ext cx="3886200" cy="990600"/>
            </a:xfrm>
            <a:prstGeom prst="borderCallout1">
              <a:avLst>
                <a:gd name="adj1" fmla="val 51242"/>
                <a:gd name="adj2" fmla="val -615"/>
                <a:gd name="adj3" fmla="val 125792"/>
                <a:gd name="adj4" fmla="val -48686"/>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The class is </a:t>
              </a:r>
              <a:r>
                <a:rPr lang="en-US" b="1" dirty="0" smtClean="0">
                  <a:solidFill>
                    <a:srgbClr val="000000"/>
                  </a:solidFill>
                </a:rPr>
                <a:t>public</a:t>
              </a:r>
              <a:r>
                <a:rPr lang="en-US" b="1" dirty="0" smtClean="0">
                  <a:solidFill>
                    <a:srgbClr val="C00000"/>
                  </a:solidFill>
                </a:rPr>
                <a:t>, meaning that its contents are accessible from code running in other classes</a:t>
              </a:r>
              <a:endParaRPr lang="en-US" b="1" dirty="0">
                <a:solidFill>
                  <a:srgbClr val="C00000"/>
                </a:solidFill>
              </a:endParaRPr>
            </a:p>
          </p:txBody>
        </p:sp>
      </p:grpSp>
      <p:grpSp>
        <p:nvGrpSpPr>
          <p:cNvPr id="27" name="Group 26"/>
          <p:cNvGrpSpPr/>
          <p:nvPr/>
        </p:nvGrpSpPr>
        <p:grpSpPr>
          <a:xfrm>
            <a:off x="788822" y="2514599"/>
            <a:ext cx="6526378" cy="2209801"/>
            <a:chOff x="685800" y="1260021"/>
            <a:chExt cx="5839391" cy="1736272"/>
          </a:xfrm>
        </p:grpSpPr>
        <p:sp>
          <p:nvSpPr>
            <p:cNvPr id="28" name="Oval 27"/>
            <p:cNvSpPr/>
            <p:nvPr/>
          </p:nvSpPr>
          <p:spPr>
            <a:xfrm>
              <a:off x="685800" y="2133600"/>
              <a:ext cx="5566675" cy="86269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Line Callout 1 28"/>
            <p:cNvSpPr/>
            <p:nvPr/>
          </p:nvSpPr>
          <p:spPr>
            <a:xfrm>
              <a:off x="2638991" y="1260021"/>
              <a:ext cx="3886200" cy="990600"/>
            </a:xfrm>
            <a:prstGeom prst="borderCallout1">
              <a:avLst>
                <a:gd name="adj1" fmla="val 51242"/>
                <a:gd name="adj2" fmla="val -615"/>
                <a:gd name="adj3" fmla="val 112500"/>
                <a:gd name="adj4" fmla="val -38333"/>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This </a:t>
              </a:r>
              <a:r>
                <a:rPr lang="en-US" b="1" dirty="0" err="1" smtClean="0">
                  <a:solidFill>
                    <a:srgbClr val="C00000"/>
                  </a:solidFill>
                </a:rPr>
                <a:t>JavaDoc</a:t>
              </a:r>
              <a:r>
                <a:rPr lang="en-US" b="1" dirty="0" smtClean="0">
                  <a:solidFill>
                    <a:srgbClr val="C00000"/>
                  </a:solidFill>
                </a:rPr>
                <a:t> comment says that the method that follows has a parameter named “</a:t>
              </a:r>
              <a:r>
                <a:rPr lang="en-US" b="1" dirty="0" err="1" smtClean="0">
                  <a:solidFill>
                    <a:srgbClr val="C00000"/>
                  </a:solidFill>
                </a:rPr>
                <a:t>args</a:t>
              </a:r>
              <a:r>
                <a:rPr lang="en-US" b="1" dirty="0" smtClean="0">
                  <a:solidFill>
                    <a:srgbClr val="C00000"/>
                  </a:solidFill>
                </a:rPr>
                <a:t>”.  In fact we should fill in more information for the whole method</a:t>
              </a:r>
              <a:endParaRPr lang="en-US" b="1" dirty="0">
                <a:solidFill>
                  <a:srgbClr val="C00000"/>
                </a:solidFill>
              </a:endParaRPr>
            </a:p>
          </p:txBody>
        </p:sp>
      </p:grpSp>
      <p:grpSp>
        <p:nvGrpSpPr>
          <p:cNvPr id="30" name="Group 29"/>
          <p:cNvGrpSpPr/>
          <p:nvPr/>
        </p:nvGrpSpPr>
        <p:grpSpPr>
          <a:xfrm>
            <a:off x="2514600" y="2930237"/>
            <a:ext cx="6477000" cy="2145710"/>
            <a:chOff x="2107196" y="981086"/>
            <a:chExt cx="5795210" cy="1685914"/>
          </a:xfrm>
        </p:grpSpPr>
        <p:sp>
          <p:nvSpPr>
            <p:cNvPr id="31" name="Oval 30"/>
            <p:cNvSpPr/>
            <p:nvPr/>
          </p:nvSpPr>
          <p:spPr>
            <a:xfrm>
              <a:off x="2107196" y="2243828"/>
              <a:ext cx="681789" cy="42317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Line Callout 1 31"/>
            <p:cNvSpPr/>
            <p:nvPr/>
          </p:nvSpPr>
          <p:spPr>
            <a:xfrm>
              <a:off x="4016206" y="981086"/>
              <a:ext cx="3886200" cy="990600"/>
            </a:xfrm>
            <a:prstGeom prst="borderCallout1">
              <a:avLst>
                <a:gd name="adj1" fmla="val 51242"/>
                <a:gd name="adj2" fmla="val -615"/>
                <a:gd name="adj3" fmla="val 126425"/>
                <a:gd name="adj4" fmla="val -37996"/>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solidFill>
                    <a:srgbClr val="000000"/>
                  </a:solidFill>
                </a:rPr>
                <a:t>myClass</a:t>
              </a:r>
              <a:r>
                <a:rPr lang="en-US" b="1" dirty="0" smtClean="0">
                  <a:solidFill>
                    <a:srgbClr val="000000"/>
                  </a:solidFill>
                </a:rPr>
                <a:t> </a:t>
              </a:r>
              <a:r>
                <a:rPr lang="en-US" b="1" dirty="0" smtClean="0">
                  <a:solidFill>
                    <a:srgbClr val="C00000"/>
                  </a:solidFill>
                </a:rPr>
                <a:t>has a single method called </a:t>
              </a:r>
              <a:r>
                <a:rPr lang="en-US" b="1" dirty="0" smtClean="0">
                  <a:solidFill>
                    <a:srgbClr val="000000"/>
                  </a:solidFill>
                </a:rPr>
                <a:t>main</a:t>
              </a:r>
              <a:r>
                <a:rPr lang="en-US" b="1" dirty="0" smtClean="0">
                  <a:solidFill>
                    <a:srgbClr val="C00000"/>
                  </a:solidFill>
                </a:rPr>
                <a:t>.  </a:t>
              </a:r>
              <a:r>
                <a:rPr lang="en-US" b="1" dirty="0" smtClean="0">
                  <a:solidFill>
                    <a:srgbClr val="000000"/>
                  </a:solidFill>
                </a:rPr>
                <a:t>main</a:t>
              </a:r>
              <a:r>
                <a:rPr lang="en-US" b="1" dirty="0" smtClean="0">
                  <a:solidFill>
                    <a:srgbClr val="C00000"/>
                  </a:solidFill>
                </a:rPr>
                <a:t> belongs to class </a:t>
              </a:r>
              <a:r>
                <a:rPr lang="en-US" b="1" dirty="0" err="1" smtClean="0">
                  <a:solidFill>
                    <a:srgbClr val="000000"/>
                  </a:solidFill>
                </a:rPr>
                <a:t>myClass</a:t>
              </a:r>
              <a:r>
                <a:rPr lang="en-US" b="1" dirty="0" smtClean="0">
                  <a:solidFill>
                    <a:srgbClr val="C00000"/>
                  </a:solidFill>
                </a:rPr>
                <a:t>.  Later we will see non-static methods that belong to individual object instances.</a:t>
              </a:r>
              <a:endParaRPr lang="en-US" b="1" dirty="0">
                <a:solidFill>
                  <a:srgbClr val="C00000"/>
                </a:solidFill>
              </a:endParaRPr>
            </a:p>
          </p:txBody>
        </p:sp>
      </p:grpSp>
      <p:grpSp>
        <p:nvGrpSpPr>
          <p:cNvPr id="34" name="Group 33"/>
          <p:cNvGrpSpPr/>
          <p:nvPr/>
        </p:nvGrpSpPr>
        <p:grpSpPr>
          <a:xfrm>
            <a:off x="2514599" y="3158840"/>
            <a:ext cx="5574183" cy="1946546"/>
            <a:chOff x="1357227" y="1137567"/>
            <a:chExt cx="5805573" cy="1529433"/>
          </a:xfrm>
        </p:grpSpPr>
        <p:sp>
          <p:nvSpPr>
            <p:cNvPr id="35" name="Oval 34"/>
            <p:cNvSpPr/>
            <p:nvPr/>
          </p:nvSpPr>
          <p:spPr>
            <a:xfrm>
              <a:off x="1357227" y="2243828"/>
              <a:ext cx="681789" cy="42317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Line Callout 1 35"/>
            <p:cNvSpPr/>
            <p:nvPr/>
          </p:nvSpPr>
          <p:spPr>
            <a:xfrm>
              <a:off x="3276600" y="1137567"/>
              <a:ext cx="3886200" cy="990600"/>
            </a:xfrm>
            <a:prstGeom prst="borderCallout1">
              <a:avLst>
                <a:gd name="adj1" fmla="val 51242"/>
                <a:gd name="adj2" fmla="val -615"/>
                <a:gd name="adj3" fmla="val 126425"/>
                <a:gd name="adj4" fmla="val -37996"/>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In Java we normally use lower-case for method names</a:t>
              </a:r>
              <a:endParaRPr lang="en-US" b="1" dirty="0">
                <a:solidFill>
                  <a:srgbClr val="C00000"/>
                </a:solidFill>
              </a:endParaRPr>
            </a:p>
          </p:txBody>
        </p:sp>
      </p:grpSp>
      <p:grpSp>
        <p:nvGrpSpPr>
          <p:cNvPr id="37" name="Group 36"/>
          <p:cNvGrpSpPr/>
          <p:nvPr/>
        </p:nvGrpSpPr>
        <p:grpSpPr>
          <a:xfrm>
            <a:off x="3124200" y="2971800"/>
            <a:ext cx="5368749" cy="2079868"/>
            <a:chOff x="1357227" y="913073"/>
            <a:chExt cx="6140966" cy="1634184"/>
          </a:xfrm>
        </p:grpSpPr>
        <p:sp>
          <p:nvSpPr>
            <p:cNvPr id="38" name="Oval 37"/>
            <p:cNvSpPr/>
            <p:nvPr/>
          </p:nvSpPr>
          <p:spPr>
            <a:xfrm>
              <a:off x="1357227" y="2183958"/>
              <a:ext cx="1919373" cy="36329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Line Callout 1 38"/>
            <p:cNvSpPr/>
            <p:nvPr/>
          </p:nvSpPr>
          <p:spPr>
            <a:xfrm>
              <a:off x="3276600" y="913073"/>
              <a:ext cx="4221593" cy="1174286"/>
            </a:xfrm>
            <a:prstGeom prst="borderCallout1">
              <a:avLst>
                <a:gd name="adj1" fmla="val 51242"/>
                <a:gd name="adj2" fmla="val -615"/>
                <a:gd name="adj3" fmla="val 119083"/>
                <a:gd name="adj4" fmla="val -37565"/>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When the program is launched, one can specify arguments on the command line (Eclipse has a page for that).  Here, the argument is an array of </a:t>
              </a:r>
              <a:r>
                <a:rPr lang="en-US" b="1" dirty="0" smtClean="0">
                  <a:solidFill>
                    <a:srgbClr val="000000"/>
                  </a:solidFill>
                </a:rPr>
                <a:t>String</a:t>
              </a:r>
              <a:r>
                <a:rPr lang="en-US" b="1" dirty="0" smtClean="0">
                  <a:solidFill>
                    <a:srgbClr val="C00000"/>
                  </a:solidFill>
                </a:rPr>
                <a:t>s</a:t>
              </a:r>
              <a:endParaRPr lang="en-US" b="1" dirty="0">
                <a:solidFill>
                  <a:srgbClr val="C00000"/>
                </a:solidFill>
              </a:endParaRPr>
            </a:p>
          </p:txBody>
        </p:sp>
      </p:grpSp>
      <p:grpSp>
        <p:nvGrpSpPr>
          <p:cNvPr id="40" name="Group 39"/>
          <p:cNvGrpSpPr/>
          <p:nvPr/>
        </p:nvGrpSpPr>
        <p:grpSpPr>
          <a:xfrm>
            <a:off x="928472" y="3763260"/>
            <a:ext cx="6691528" cy="1942826"/>
            <a:chOff x="1233460" y="3532421"/>
            <a:chExt cx="5987156" cy="1526508"/>
          </a:xfrm>
        </p:grpSpPr>
        <p:sp>
          <p:nvSpPr>
            <p:cNvPr id="41" name="Oval 40"/>
            <p:cNvSpPr/>
            <p:nvPr/>
          </p:nvSpPr>
          <p:spPr>
            <a:xfrm>
              <a:off x="1233460" y="4584029"/>
              <a:ext cx="3068052" cy="4749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Line Callout 1 41"/>
            <p:cNvSpPr/>
            <p:nvPr/>
          </p:nvSpPr>
          <p:spPr>
            <a:xfrm>
              <a:off x="3334416" y="3532421"/>
              <a:ext cx="3886200" cy="990600"/>
            </a:xfrm>
            <a:prstGeom prst="borderCallout1">
              <a:avLst>
                <a:gd name="adj1" fmla="val 51242"/>
                <a:gd name="adj2" fmla="val -615"/>
                <a:gd name="adj3" fmla="val 108146"/>
                <a:gd name="adj4" fmla="val -33032"/>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System</a:t>
              </a:r>
              <a:r>
                <a:rPr lang="en-US" b="1" dirty="0" smtClean="0">
                  <a:solidFill>
                    <a:srgbClr val="C00000"/>
                  </a:solidFill>
                </a:rPr>
                <a:t> is a class in package </a:t>
              </a:r>
              <a:r>
                <a:rPr lang="en-US" b="1" dirty="0" err="1" smtClean="0">
                  <a:solidFill>
                    <a:srgbClr val="000000"/>
                  </a:solidFill>
                </a:rPr>
                <a:t>java.lang</a:t>
              </a:r>
              <a:r>
                <a:rPr lang="en-US" b="1" dirty="0" smtClean="0">
                  <a:solidFill>
                    <a:srgbClr val="C00000"/>
                  </a:solidFill>
                </a:rPr>
                <a:t>.  </a:t>
              </a:r>
              <a:r>
                <a:rPr lang="en-US" b="1" dirty="0" smtClean="0">
                  <a:solidFill>
                    <a:srgbClr val="000000"/>
                  </a:solidFill>
                </a:rPr>
                <a:t>System</a:t>
              </a:r>
              <a:r>
                <a:rPr lang="en-US" b="1" dirty="0" smtClean="0">
                  <a:solidFill>
                    <a:srgbClr val="C00000"/>
                  </a:solidFill>
                </a:rPr>
                <a:t> has a static variable </a:t>
              </a:r>
              <a:r>
                <a:rPr lang="en-US" b="1" dirty="0" smtClean="0">
                  <a:solidFill>
                    <a:srgbClr val="000000"/>
                  </a:solidFill>
                </a:rPr>
                <a:t>out</a:t>
              </a:r>
              <a:r>
                <a:rPr lang="en-US" b="1" dirty="0" smtClean="0">
                  <a:solidFill>
                    <a:srgbClr val="C00000"/>
                  </a:solidFill>
                </a:rPr>
                <a:t>, which is an object with a public method </a:t>
              </a:r>
              <a:r>
                <a:rPr lang="en-US" b="1" dirty="0" err="1" smtClean="0">
                  <a:solidFill>
                    <a:srgbClr val="000000"/>
                  </a:solidFill>
                </a:rPr>
                <a:t>println</a:t>
              </a:r>
              <a:r>
                <a:rPr lang="en-US" b="1" dirty="0" smtClean="0">
                  <a:solidFill>
                    <a:srgbClr val="C00000"/>
                  </a:solidFill>
                </a:rPr>
                <a:t>.  It prints a string on the console</a:t>
              </a:r>
              <a:endParaRPr lang="en-US" b="1" dirty="0">
                <a:solidFill>
                  <a:srgbClr val="C00000"/>
                </a:solidFill>
              </a:endParaRPr>
            </a:p>
          </p:txBody>
        </p:sp>
      </p:grpSp>
      <p:grpSp>
        <p:nvGrpSpPr>
          <p:cNvPr id="43" name="Group 42"/>
          <p:cNvGrpSpPr/>
          <p:nvPr/>
        </p:nvGrpSpPr>
        <p:grpSpPr>
          <a:xfrm>
            <a:off x="1024055" y="2848207"/>
            <a:ext cx="7468894" cy="2886306"/>
            <a:chOff x="1510267" y="-106304"/>
            <a:chExt cx="5806579" cy="1567871"/>
          </a:xfrm>
        </p:grpSpPr>
        <p:sp>
          <p:nvSpPr>
            <p:cNvPr id="44" name="Oval 43"/>
            <p:cNvSpPr/>
            <p:nvPr/>
          </p:nvSpPr>
          <p:spPr>
            <a:xfrm>
              <a:off x="1510267" y="1130426"/>
              <a:ext cx="710886" cy="331141"/>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Line Callout 1 44"/>
            <p:cNvSpPr/>
            <p:nvPr/>
          </p:nvSpPr>
          <p:spPr>
            <a:xfrm>
              <a:off x="3430646" y="-106304"/>
              <a:ext cx="3886200" cy="990600"/>
            </a:xfrm>
            <a:prstGeom prst="borderCallout1">
              <a:avLst>
                <a:gd name="adj1" fmla="val 51242"/>
                <a:gd name="adj2" fmla="val -615"/>
                <a:gd name="adj3" fmla="val 126425"/>
                <a:gd name="adj4" fmla="val -37996"/>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rgbClr val="C00000"/>
                  </a:solidFill>
                </a:rPr>
                <a:t>Class System is in package </a:t>
              </a:r>
              <a:r>
                <a:rPr lang="en-US" b="1" dirty="0" err="1" smtClean="0">
                  <a:solidFill>
                    <a:srgbClr val="C00000"/>
                  </a:solidFill>
                </a:rPr>
                <a:t>java.lang</a:t>
              </a:r>
              <a:r>
                <a:rPr lang="en-US" b="1" dirty="0" smtClean="0">
                  <a:solidFill>
                    <a:srgbClr val="C00000"/>
                  </a:solidFill>
                </a:rPr>
                <a:t> and doesn’t need an import statement, but for other classes we would have been required to put an import statement at the top of the file after the initial comment.  Eclipse can sometimes guess what class you had in mind and will offer to insert the needed import statement for you.</a:t>
              </a:r>
              <a:endParaRPr lang="en-US" b="1" dirty="0">
                <a:solidFill>
                  <a:srgbClr val="C00000"/>
                </a:solidFill>
              </a:endParaRPr>
            </a:p>
          </p:txBody>
        </p:sp>
      </p:grpSp>
    </p:spTree>
    <p:extLst>
      <p:ext uri="{BB962C8B-B14F-4D97-AF65-F5344CB8AC3E}">
        <p14:creationId xmlns:p14="http://schemas.microsoft.com/office/powerpoint/2010/main" val="1188011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8"/>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18"/>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21"/>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nodeType="clickEffect">
                                  <p:stCondLst>
                                    <p:cond delay="0"/>
                                  </p:stCondLst>
                                  <p:childTnLst>
                                    <p:set>
                                      <p:cBhvr>
                                        <p:cTn id="28" dur="1" fill="hold">
                                          <p:stCondLst>
                                            <p:cond delay="0"/>
                                          </p:stCondLst>
                                        </p:cTn>
                                        <p:tgtEl>
                                          <p:spTgt spid="27"/>
                                        </p:tgtEl>
                                        <p:attrNameLst>
                                          <p:attrName>style.visibility</p:attrName>
                                        </p:attrNameLst>
                                      </p:cBhvr>
                                      <p:to>
                                        <p:strVal val="hidden"/>
                                      </p:to>
                                    </p:set>
                                  </p:childTnLst>
                                </p:cTn>
                              </p:par>
                              <p:par>
                                <p:cTn id="29" presetID="1" presetClass="entr" presetSubtype="0" fill="hold" nodeType="with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nodeType="clickEffect">
                                  <p:stCondLst>
                                    <p:cond delay="0"/>
                                  </p:stCondLst>
                                  <p:childTnLst>
                                    <p:set>
                                      <p:cBhvr>
                                        <p:cTn id="34" dur="1" fill="hold">
                                          <p:stCondLst>
                                            <p:cond delay="0"/>
                                          </p:stCondLst>
                                        </p:cTn>
                                        <p:tgtEl>
                                          <p:spTgt spid="30"/>
                                        </p:tgtEl>
                                        <p:attrNameLst>
                                          <p:attrName>style.visibility</p:attrName>
                                        </p:attrNameLst>
                                      </p:cBhvr>
                                      <p:to>
                                        <p:strVal val="hidden"/>
                                      </p:to>
                                    </p:set>
                                  </p:childTnLst>
                                </p:cTn>
                              </p:par>
                              <p:par>
                                <p:cTn id="35" presetID="1" presetClass="entr" presetSubtype="0" fill="hold" nodeType="with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nodeType="clickEffect">
                                  <p:stCondLst>
                                    <p:cond delay="0"/>
                                  </p:stCondLst>
                                  <p:childTnLst>
                                    <p:set>
                                      <p:cBhvr>
                                        <p:cTn id="40" dur="1" fill="hold">
                                          <p:stCondLst>
                                            <p:cond delay="0"/>
                                          </p:stCondLst>
                                        </p:cTn>
                                        <p:tgtEl>
                                          <p:spTgt spid="34"/>
                                        </p:tgtEl>
                                        <p:attrNameLst>
                                          <p:attrName>style.visibility</p:attrName>
                                        </p:attrNameLst>
                                      </p:cBhvr>
                                      <p:to>
                                        <p:strVal val="hidden"/>
                                      </p:to>
                                    </p:set>
                                  </p:childTnLst>
                                </p:cTn>
                              </p:par>
                              <p:par>
                                <p:cTn id="41" presetID="1" presetClass="entr" presetSubtype="0" fill="hold" nodeType="withEffect">
                                  <p:stCondLst>
                                    <p:cond delay="0"/>
                                  </p:stCondLst>
                                  <p:childTnLst>
                                    <p:set>
                                      <p:cBhvr>
                                        <p:cTn id="42" dur="1" fill="hold">
                                          <p:stCondLst>
                                            <p:cond delay="0"/>
                                          </p:stCondLst>
                                        </p:cTn>
                                        <p:tgtEl>
                                          <p:spTgt spid="3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xit" presetSubtype="0" fill="hold" nodeType="clickEffect">
                                  <p:stCondLst>
                                    <p:cond delay="0"/>
                                  </p:stCondLst>
                                  <p:childTnLst>
                                    <p:set>
                                      <p:cBhvr>
                                        <p:cTn id="46" dur="1" fill="hold">
                                          <p:stCondLst>
                                            <p:cond delay="0"/>
                                          </p:stCondLst>
                                        </p:cTn>
                                        <p:tgtEl>
                                          <p:spTgt spid="37"/>
                                        </p:tgtEl>
                                        <p:attrNameLst>
                                          <p:attrName>style.visibility</p:attrName>
                                        </p:attrNameLst>
                                      </p:cBhvr>
                                      <p:to>
                                        <p:strVal val="hidden"/>
                                      </p:to>
                                    </p:set>
                                  </p:childTnLst>
                                </p:cTn>
                              </p:par>
                              <p:par>
                                <p:cTn id="47" presetID="1" presetClass="entr" presetSubtype="0" fill="hold" nodeType="withEffect">
                                  <p:stCondLst>
                                    <p:cond delay="0"/>
                                  </p:stCondLst>
                                  <p:childTnLst>
                                    <p:set>
                                      <p:cBhvr>
                                        <p:cTn id="48" dur="1" fill="hold">
                                          <p:stCondLst>
                                            <p:cond delay="0"/>
                                          </p:stCondLst>
                                        </p:cTn>
                                        <p:tgtEl>
                                          <p:spTgt spid="4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nodeType="clickEffect">
                                  <p:stCondLst>
                                    <p:cond delay="0"/>
                                  </p:stCondLst>
                                  <p:childTnLst>
                                    <p:set>
                                      <p:cBhvr>
                                        <p:cTn id="52" dur="1" fill="hold">
                                          <p:stCondLst>
                                            <p:cond delay="0"/>
                                          </p:stCondLst>
                                        </p:cTn>
                                        <p:tgtEl>
                                          <p:spTgt spid="40"/>
                                        </p:tgtEl>
                                        <p:attrNameLst>
                                          <p:attrName>style.visibility</p:attrName>
                                        </p:attrNameLst>
                                      </p:cBhvr>
                                      <p:to>
                                        <p:strVal val="hidden"/>
                                      </p:to>
                                    </p:set>
                                  </p:childTnLst>
                                </p:cTn>
                              </p:par>
                              <p:par>
                                <p:cTn id="53" presetID="1" presetClass="entr" presetSubtype="0" fill="hold" nodeType="withEffect">
                                  <p:stCondLst>
                                    <p:cond delay="0"/>
                                  </p:stCondLst>
                                  <p:childTnLst>
                                    <p:set>
                                      <p:cBhvr>
                                        <p:cTn id="54" dur="1" fill="hold">
                                          <p:stCondLst>
                                            <p:cond delay="0"/>
                                          </p:stCondLst>
                                        </p:cTn>
                                        <p:tgtEl>
                                          <p:spTgt spid="4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xit" presetSubtype="0" fill="hold" nodeType="clickEffect">
                                  <p:stCondLst>
                                    <p:cond delay="0"/>
                                  </p:stCondLst>
                                  <p:childTnLst>
                                    <p:set>
                                      <p:cBhvr>
                                        <p:cTn id="58" dur="1" fill="hold">
                                          <p:stCondLst>
                                            <p:cond delay="0"/>
                                          </p:stCondLst>
                                        </p:cTn>
                                        <p:tgtEl>
                                          <p:spTgt spid="4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Hello World!</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5</a:t>
            </a:fld>
            <a:endParaRPr lang="en-US"/>
          </a:p>
        </p:txBody>
      </p:sp>
      <p:sp>
        <p:nvSpPr>
          <p:cNvPr id="5" name="Rectangle 4"/>
          <p:cNvSpPr/>
          <p:nvPr/>
        </p:nvSpPr>
        <p:spPr>
          <a:xfrm>
            <a:off x="609600" y="1900733"/>
            <a:ext cx="6629400" cy="4524315"/>
          </a:xfrm>
          <a:prstGeom prst="rect">
            <a:avLst/>
          </a:prstGeom>
          <a:solidFill>
            <a:srgbClr val="FFFF8B"/>
          </a:solidFill>
        </p:spPr>
        <p:txBody>
          <a:bodyPr wrap="square">
            <a:spAutoFit/>
          </a:bodyPr>
          <a:lstStyle/>
          <a:p>
            <a:r>
              <a:rPr lang="en-US" dirty="0" smtClean="0"/>
              <a:t>/** </a:t>
            </a:r>
            <a:r>
              <a:rPr lang="en-US" b="1" dirty="0" smtClean="0"/>
              <a:t>A </a:t>
            </a:r>
            <a:r>
              <a:rPr lang="en-US" b="1" dirty="0"/>
              <a:t>simple program that prints Hello, world!</a:t>
            </a:r>
            <a:endParaRPr lang="en-US" dirty="0"/>
          </a:p>
          <a:p>
            <a:endParaRPr lang="en-US" dirty="0"/>
          </a:p>
          <a:p>
            <a:r>
              <a:rPr lang="en-US" dirty="0"/>
              <a:t> * </a:t>
            </a:r>
            <a:r>
              <a:rPr lang="en-US" b="1" dirty="0"/>
              <a:t>@author ken</a:t>
            </a:r>
          </a:p>
          <a:p>
            <a:r>
              <a:rPr lang="en-US" dirty="0"/>
              <a:t> *</a:t>
            </a:r>
          </a:p>
          <a:p>
            <a:r>
              <a:rPr lang="en-US" dirty="0"/>
              <a:t> */</a:t>
            </a:r>
          </a:p>
          <a:p>
            <a:r>
              <a:rPr lang="en-US" b="1" dirty="0"/>
              <a:t>public class </a:t>
            </a:r>
            <a:r>
              <a:rPr lang="en-US" b="1" dirty="0" err="1"/>
              <a:t>myClass</a:t>
            </a:r>
            <a:r>
              <a:rPr lang="en-US" b="1" dirty="0"/>
              <a:t> {</a:t>
            </a:r>
          </a:p>
          <a:p>
            <a:endParaRPr lang="en-US" dirty="0"/>
          </a:p>
          <a:p>
            <a:r>
              <a:rPr lang="en-US" dirty="0" smtClean="0"/>
              <a:t>    /** </a:t>
            </a:r>
            <a:r>
              <a:rPr lang="en-US" b="1" dirty="0"/>
              <a:t> </a:t>
            </a:r>
            <a:r>
              <a:rPr lang="en-US" b="1" smtClean="0"/>
              <a:t>void main(String[ ] </a:t>
            </a:r>
            <a:r>
              <a:rPr lang="en-US" b="1" dirty="0" err="1" smtClean="0"/>
              <a:t>args</a:t>
            </a:r>
            <a:r>
              <a:rPr lang="en-US" b="1" dirty="0" smtClean="0"/>
              <a:t>):  Starting point for my program</a:t>
            </a:r>
            <a:endParaRPr lang="en-US" dirty="0" smtClean="0"/>
          </a:p>
          <a:p>
            <a:r>
              <a:rPr lang="en-US" dirty="0"/>
              <a:t> </a:t>
            </a:r>
            <a:r>
              <a:rPr lang="en-US" dirty="0" smtClean="0"/>
              <a:t>    * </a:t>
            </a:r>
            <a:r>
              <a:rPr lang="en-US" b="1" dirty="0"/>
              <a:t>@</a:t>
            </a:r>
            <a:r>
              <a:rPr lang="en-US" b="1" dirty="0" err="1"/>
              <a:t>param</a:t>
            </a:r>
            <a:r>
              <a:rPr lang="en-US" b="1" dirty="0"/>
              <a:t> </a:t>
            </a:r>
            <a:r>
              <a:rPr lang="en-US" b="1" dirty="0" err="1" smtClean="0"/>
              <a:t>args</a:t>
            </a:r>
            <a:r>
              <a:rPr lang="en-US" b="1" dirty="0" smtClean="0"/>
              <a:t>                      Command line arguments</a:t>
            </a:r>
            <a:endParaRPr lang="en-US" b="1" dirty="0"/>
          </a:p>
          <a:p>
            <a:r>
              <a:rPr lang="en-US" dirty="0"/>
              <a:t> </a:t>
            </a:r>
            <a:r>
              <a:rPr lang="en-US" dirty="0" smtClean="0"/>
              <a:t>    */</a:t>
            </a:r>
            <a:endParaRPr lang="en-US" dirty="0"/>
          </a:p>
          <a:p>
            <a:r>
              <a:rPr lang="en-US" b="1" dirty="0" smtClean="0"/>
              <a:t>    public </a:t>
            </a:r>
            <a:r>
              <a:rPr lang="en-US" b="1" dirty="0"/>
              <a:t>static </a:t>
            </a:r>
            <a:r>
              <a:rPr lang="en-US" b="1"/>
              <a:t>void </a:t>
            </a:r>
            <a:r>
              <a:rPr lang="en-US" b="1" smtClean="0"/>
              <a:t>main(String[ ] </a:t>
            </a:r>
            <a:r>
              <a:rPr lang="en-US" b="1" dirty="0" err="1"/>
              <a:t>args</a:t>
            </a:r>
            <a:r>
              <a:rPr lang="en-US" b="1" dirty="0"/>
              <a:t>) {</a:t>
            </a:r>
          </a:p>
          <a:p>
            <a:r>
              <a:rPr lang="en-US" dirty="0" smtClean="0"/>
              <a:t>        // </a:t>
            </a:r>
            <a:r>
              <a:rPr lang="en-US" b="1" dirty="0" smtClean="0"/>
              <a:t>At this point main is executing.  We’ll just print “hello"</a:t>
            </a:r>
            <a:endParaRPr lang="en-US" b="1" dirty="0"/>
          </a:p>
          <a:p>
            <a:r>
              <a:rPr lang="en-US" dirty="0" smtClean="0"/>
              <a:t>        </a:t>
            </a:r>
            <a:r>
              <a:rPr lang="en-US" dirty="0" err="1" smtClean="0"/>
              <a:t>System.</a:t>
            </a:r>
            <a:r>
              <a:rPr lang="en-US" i="1" dirty="0" err="1" smtClean="0"/>
              <a:t>out.println</a:t>
            </a:r>
            <a:r>
              <a:rPr lang="en-US" i="1" dirty="0"/>
              <a:t>("Hello, world!");</a:t>
            </a:r>
          </a:p>
          <a:p>
            <a:r>
              <a:rPr lang="en-US" dirty="0" smtClean="0"/>
              <a:t>    }</a:t>
            </a:r>
            <a:endParaRPr lang="en-US" dirty="0"/>
          </a:p>
          <a:p>
            <a:endParaRPr lang="en-US" dirty="0"/>
          </a:p>
          <a:p>
            <a:r>
              <a:rPr lang="en-US" dirty="0"/>
              <a:t>}</a:t>
            </a:r>
          </a:p>
        </p:txBody>
      </p:sp>
    </p:spTree>
    <p:extLst>
      <p:ext uri="{BB962C8B-B14F-4D97-AF65-F5344CB8AC3E}">
        <p14:creationId xmlns:p14="http://schemas.microsoft.com/office/powerpoint/2010/main" val="2059941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introduction to Java and objects</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6</a:t>
            </a:fld>
            <a:endParaRPr lang="en-US"/>
          </a:p>
        </p:txBody>
      </p:sp>
      <p:sp>
        <p:nvSpPr>
          <p:cNvPr id="4" name="Content Placeholder 3"/>
          <p:cNvSpPr>
            <a:spLocks noGrp="1"/>
          </p:cNvSpPr>
          <p:nvPr>
            <p:ph sz="quarter" idx="1"/>
          </p:nvPr>
        </p:nvSpPr>
        <p:spPr/>
        <p:txBody>
          <a:bodyPr>
            <a:normAutofit lnSpcReduction="10000"/>
          </a:bodyPr>
          <a:lstStyle/>
          <a:p>
            <a:r>
              <a:rPr lang="en-US" dirty="0" smtClean="0"/>
              <a:t>Some Java features seen in our example:</a:t>
            </a:r>
          </a:p>
          <a:p>
            <a:pPr lvl="1"/>
            <a:r>
              <a:rPr lang="en-US" dirty="0" smtClean="0"/>
              <a:t>Packages contain classes that contain code</a:t>
            </a:r>
          </a:p>
          <a:p>
            <a:pPr lvl="2"/>
            <a:r>
              <a:rPr lang="en-US" dirty="0" smtClean="0"/>
              <a:t>Here </a:t>
            </a:r>
            <a:r>
              <a:rPr lang="en-US" dirty="0" err="1" smtClean="0">
                <a:solidFill>
                  <a:srgbClr val="800000"/>
                </a:solidFill>
              </a:rPr>
              <a:t>java.lang</a:t>
            </a:r>
            <a:r>
              <a:rPr lang="en-US" dirty="0" smtClean="0"/>
              <a:t> is such a package, which is always accessible</a:t>
            </a:r>
          </a:p>
          <a:p>
            <a:pPr lvl="2"/>
            <a:r>
              <a:rPr lang="en-US" dirty="0" smtClean="0"/>
              <a:t>As noted, normally you need to “import” each package, but not </a:t>
            </a:r>
            <a:r>
              <a:rPr lang="en-US" dirty="0" err="1" smtClean="0">
                <a:solidFill>
                  <a:srgbClr val="800000"/>
                </a:solidFill>
              </a:rPr>
              <a:t>java.lang</a:t>
            </a:r>
            <a:endParaRPr lang="en-US" dirty="0" smtClean="0">
              <a:solidFill>
                <a:srgbClr val="800000"/>
              </a:solidFill>
            </a:endParaRPr>
          </a:p>
          <a:p>
            <a:pPr marL="685800" lvl="2" indent="0">
              <a:buNone/>
            </a:pPr>
            <a:endParaRPr lang="en-US" dirty="0" smtClean="0"/>
          </a:p>
          <a:p>
            <a:pPr lvl="1"/>
            <a:r>
              <a:rPr lang="en-US" dirty="0" smtClean="0"/>
              <a:t>Variables always have specified “types”</a:t>
            </a:r>
          </a:p>
          <a:p>
            <a:pPr lvl="2"/>
            <a:r>
              <a:rPr lang="en-US" dirty="0" smtClean="0"/>
              <a:t>For example, parameter </a:t>
            </a:r>
            <a:r>
              <a:rPr lang="en-US" dirty="0" err="1" smtClean="0">
                <a:solidFill>
                  <a:srgbClr val="800000"/>
                </a:solidFill>
              </a:rPr>
              <a:t>arg</a:t>
            </a:r>
            <a:r>
              <a:rPr lang="en-US" dirty="0" smtClean="0">
                <a:solidFill>
                  <a:srgbClr val="800000"/>
                </a:solidFill>
              </a:rPr>
              <a:t> </a:t>
            </a:r>
            <a:r>
              <a:rPr lang="en-US" dirty="0" smtClean="0"/>
              <a:t>of main </a:t>
            </a:r>
            <a:r>
              <a:rPr lang="en-US" dirty="0"/>
              <a:t>has </a:t>
            </a:r>
            <a:r>
              <a:rPr lang="en-US"/>
              <a:t>type </a:t>
            </a:r>
            <a:r>
              <a:rPr lang="en-US" smtClean="0">
                <a:solidFill>
                  <a:srgbClr val="800000"/>
                </a:solidFill>
              </a:rPr>
              <a:t>String[ ]</a:t>
            </a:r>
            <a:r>
              <a:rPr lang="en-US" smtClean="0"/>
              <a:t> </a:t>
            </a:r>
          </a:p>
          <a:p>
            <a:pPr lvl="2"/>
            <a:r>
              <a:rPr lang="en-US" smtClean="0"/>
              <a:t>Use </a:t>
            </a:r>
            <a:r>
              <a:rPr lang="en-US" smtClean="0">
                <a:solidFill>
                  <a:srgbClr val="800000"/>
                </a:solidFill>
              </a:rPr>
              <a:t>arg.Length</a:t>
            </a:r>
            <a:r>
              <a:rPr lang="en-US" smtClean="0"/>
              <a:t> is the length of the vector</a:t>
            </a:r>
          </a:p>
          <a:p>
            <a:pPr lvl="2"/>
            <a:r>
              <a:rPr lang="en-US" smtClean="0"/>
              <a:t>In </a:t>
            </a:r>
            <a:r>
              <a:rPr lang="en-US" dirty="0" smtClean="0"/>
              <a:t>Java, you are forced to be very precise about what kinds of value each variable can hold</a:t>
            </a:r>
            <a:endParaRPr lang="en-US" dirty="0"/>
          </a:p>
        </p:txBody>
      </p:sp>
    </p:spTree>
    <p:extLst>
      <p:ext uri="{BB962C8B-B14F-4D97-AF65-F5344CB8AC3E}">
        <p14:creationId xmlns:p14="http://schemas.microsoft.com/office/powerpoint/2010/main" val="39983305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introduction to Java and objects</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7</a:t>
            </a:fld>
            <a:endParaRPr lang="en-US"/>
          </a:p>
        </p:txBody>
      </p:sp>
      <p:sp>
        <p:nvSpPr>
          <p:cNvPr id="4" name="Content Placeholder 3"/>
          <p:cNvSpPr>
            <a:spLocks noGrp="1"/>
          </p:cNvSpPr>
          <p:nvPr>
            <p:ph sz="quarter" idx="1"/>
          </p:nvPr>
        </p:nvSpPr>
        <p:spPr/>
        <p:txBody>
          <a:bodyPr>
            <a:normAutofit/>
          </a:bodyPr>
          <a:lstStyle/>
          <a:p>
            <a:r>
              <a:rPr lang="en-US" dirty="0" smtClean="0"/>
              <a:t>Some Java features already seen in our example:</a:t>
            </a:r>
          </a:p>
          <a:p>
            <a:pPr lvl="1"/>
            <a:r>
              <a:rPr lang="en-US" sz="2400" dirty="0" smtClean="0"/>
              <a:t>Packages contain classes</a:t>
            </a:r>
          </a:p>
          <a:p>
            <a:pPr lvl="1"/>
            <a:r>
              <a:rPr lang="en-US" sz="2400" dirty="0" smtClean="0"/>
              <a:t>Variables have specified “types”</a:t>
            </a:r>
          </a:p>
          <a:p>
            <a:pPr lvl="1"/>
            <a:r>
              <a:rPr lang="en-US" sz="2400" dirty="0">
                <a:solidFill>
                  <a:srgbClr val="000000"/>
                </a:solidFill>
              </a:rPr>
              <a:t>A type is a set of values together with operations on </a:t>
            </a:r>
            <a:r>
              <a:rPr lang="en-US" sz="2400" dirty="0" smtClean="0">
                <a:solidFill>
                  <a:srgbClr val="000000"/>
                </a:solidFill>
              </a:rPr>
              <a:t>them</a:t>
            </a:r>
            <a:endParaRPr lang="en-US" sz="2400" dirty="0" smtClean="0"/>
          </a:p>
          <a:p>
            <a:pPr lvl="1"/>
            <a:r>
              <a:rPr lang="en-US" sz="2400" dirty="0" smtClean="0"/>
              <a:t> Methods like </a:t>
            </a:r>
            <a:r>
              <a:rPr lang="en-US" sz="2400" dirty="0" smtClean="0">
                <a:solidFill>
                  <a:srgbClr val="800000"/>
                </a:solidFill>
              </a:rPr>
              <a:t>main</a:t>
            </a:r>
            <a:r>
              <a:rPr lang="en-US" sz="2400" dirty="0" smtClean="0"/>
              <a:t> and </a:t>
            </a:r>
            <a:r>
              <a:rPr lang="en-US" sz="2400" dirty="0" err="1" smtClean="0">
                <a:solidFill>
                  <a:srgbClr val="800000"/>
                </a:solidFill>
              </a:rPr>
              <a:t>println</a:t>
            </a:r>
            <a:endParaRPr lang="en-US" sz="2400" dirty="0" smtClean="0">
              <a:solidFill>
                <a:srgbClr val="800000"/>
              </a:solidFill>
            </a:endParaRPr>
          </a:p>
          <a:p>
            <a:pPr lvl="2"/>
            <a:r>
              <a:rPr lang="en-US" sz="2400" dirty="0">
                <a:solidFill>
                  <a:srgbClr val="800000"/>
                </a:solidFill>
              </a:rPr>
              <a:t>m</a:t>
            </a:r>
            <a:r>
              <a:rPr lang="en-US" sz="2400" dirty="0" smtClean="0">
                <a:solidFill>
                  <a:srgbClr val="800000"/>
                </a:solidFill>
              </a:rPr>
              <a:t>ain</a:t>
            </a:r>
            <a:r>
              <a:rPr lang="en-US" sz="2400" dirty="0" smtClean="0"/>
              <a:t> is static method of class </a:t>
            </a:r>
            <a:r>
              <a:rPr lang="en-US" sz="2400" dirty="0" err="1" smtClean="0">
                <a:solidFill>
                  <a:srgbClr val="800000"/>
                </a:solidFill>
              </a:rPr>
              <a:t>myClass</a:t>
            </a:r>
            <a:endParaRPr lang="en-US" sz="2400" dirty="0" smtClean="0">
              <a:solidFill>
                <a:srgbClr val="800000"/>
              </a:solidFill>
            </a:endParaRPr>
          </a:p>
          <a:p>
            <a:pPr lvl="2"/>
            <a:r>
              <a:rPr lang="en-US" sz="2400" dirty="0">
                <a:solidFill>
                  <a:srgbClr val="800000"/>
                </a:solidFill>
              </a:rPr>
              <a:t>o</a:t>
            </a:r>
            <a:r>
              <a:rPr lang="en-US" sz="2400" dirty="0" smtClean="0">
                <a:solidFill>
                  <a:srgbClr val="800000"/>
                </a:solidFill>
              </a:rPr>
              <a:t>ut</a:t>
            </a:r>
            <a:r>
              <a:rPr lang="en-US" sz="2400" dirty="0" smtClean="0"/>
              <a:t> is a static variable of class </a:t>
            </a:r>
            <a:r>
              <a:rPr lang="en-US" sz="2400" dirty="0" smtClean="0">
                <a:solidFill>
                  <a:srgbClr val="800000"/>
                </a:solidFill>
              </a:rPr>
              <a:t>System</a:t>
            </a:r>
          </a:p>
          <a:p>
            <a:pPr lvl="2"/>
            <a:r>
              <a:rPr lang="en-US" sz="2400" smtClean="0"/>
              <a:t>Method </a:t>
            </a:r>
            <a:r>
              <a:rPr lang="en-US" sz="2400" smtClean="0">
                <a:solidFill>
                  <a:srgbClr val="800000"/>
                </a:solidFill>
              </a:rPr>
              <a:t>out.println </a:t>
            </a:r>
            <a:r>
              <a:rPr lang="en-US" sz="2400" smtClean="0"/>
              <a:t>is a method associated with object </a:t>
            </a:r>
            <a:r>
              <a:rPr lang="en-US" sz="2400" smtClean="0">
                <a:solidFill>
                  <a:srgbClr val="800000"/>
                </a:solidFill>
              </a:rPr>
              <a:t>out</a:t>
            </a:r>
            <a:r>
              <a:rPr lang="en-US" sz="2400" dirty="0" smtClean="0"/>
              <a:t>.</a:t>
            </a:r>
          </a:p>
          <a:p>
            <a:pPr lvl="3"/>
            <a:r>
              <a:rPr lang="en-US" sz="2400" dirty="0" smtClean="0"/>
              <a:t>Eclipse knew which methods object </a:t>
            </a:r>
            <a:r>
              <a:rPr lang="en-US" sz="2400" dirty="0" smtClean="0">
                <a:solidFill>
                  <a:srgbClr val="800000"/>
                </a:solidFill>
              </a:rPr>
              <a:t>out</a:t>
            </a:r>
            <a:r>
              <a:rPr lang="en-US" sz="2400" dirty="0" smtClean="0"/>
              <a:t> contains because it knows the type of </a:t>
            </a:r>
            <a:r>
              <a:rPr lang="en-US" sz="2400" dirty="0" smtClean="0">
                <a:solidFill>
                  <a:srgbClr val="800000"/>
                </a:solidFill>
              </a:rPr>
              <a:t>out</a:t>
            </a:r>
            <a:r>
              <a:rPr lang="en-US" sz="2400" dirty="0" smtClean="0"/>
              <a:t>, which is </a:t>
            </a:r>
            <a:r>
              <a:rPr lang="en-US" sz="2400" dirty="0" err="1" smtClean="0">
                <a:solidFill>
                  <a:srgbClr val="800000"/>
                </a:solidFill>
              </a:rPr>
              <a:t>PrintStream</a:t>
            </a:r>
            <a:endParaRPr lang="en-US" sz="2400" dirty="0">
              <a:solidFill>
                <a:srgbClr val="800000"/>
              </a:solidFill>
            </a:endParaRPr>
          </a:p>
        </p:txBody>
      </p:sp>
    </p:spTree>
    <p:extLst>
      <p:ext uri="{BB962C8B-B14F-4D97-AF65-F5344CB8AC3E}">
        <p14:creationId xmlns:p14="http://schemas.microsoft.com/office/powerpoint/2010/main" val="35785599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things to notice</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8</a:t>
            </a:fld>
            <a:endParaRPr lang="en-US"/>
          </a:p>
        </p:txBody>
      </p:sp>
      <p:sp>
        <p:nvSpPr>
          <p:cNvPr id="4" name="Content Placeholder 3"/>
          <p:cNvSpPr>
            <a:spLocks noGrp="1"/>
          </p:cNvSpPr>
          <p:nvPr>
            <p:ph sz="quarter" idx="1"/>
          </p:nvPr>
        </p:nvSpPr>
        <p:spPr/>
        <p:txBody>
          <a:bodyPr>
            <a:normAutofit/>
          </a:bodyPr>
          <a:lstStyle/>
          <a:p>
            <a:r>
              <a:rPr lang="en-US" dirty="0" smtClean="0"/>
              <a:t>Lots of curly braces</a:t>
            </a:r>
          </a:p>
          <a:p>
            <a:r>
              <a:rPr lang="en-US" dirty="0" smtClean="0"/>
              <a:t>Indentation reflects program structure</a:t>
            </a:r>
          </a:p>
          <a:p>
            <a:r>
              <a:rPr lang="en-US" dirty="0" smtClean="0"/>
              <a:t>Eclipse is your helper in code development</a:t>
            </a:r>
          </a:p>
          <a:p>
            <a:pPr lvl="1"/>
            <a:r>
              <a:rPr lang="en-US" dirty="0" smtClean="0"/>
              <a:t>When you start to type, it guesses what you are trying to do and offers to fill things in</a:t>
            </a:r>
          </a:p>
          <a:p>
            <a:pPr lvl="1"/>
            <a:r>
              <a:rPr lang="en-US" dirty="0" smtClean="0"/>
              <a:t>Eclipse knows about the methods you can use in the objects you are working with</a:t>
            </a:r>
            <a:endParaRPr lang="en-US" dirty="0"/>
          </a:p>
          <a:p>
            <a:pPr lvl="1"/>
            <a:r>
              <a:rPr lang="en-US" dirty="0" smtClean="0"/>
              <a:t>And it can automatically help with things like indentation, although you can override its help</a:t>
            </a:r>
          </a:p>
        </p:txBody>
      </p:sp>
    </p:spTree>
    <p:extLst>
      <p:ext uri="{BB962C8B-B14F-4D97-AF65-F5344CB8AC3E}">
        <p14:creationId xmlns:p14="http://schemas.microsoft.com/office/powerpoint/2010/main" val="14372560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09600" y="2514600"/>
            <a:ext cx="8153400" cy="2057400"/>
          </a:xfrm>
          <a:prstGeom prst="rect">
            <a:avLst/>
          </a:prstGeom>
          <a:solidFill>
            <a:srgbClr val="FFFF8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Java won’t notice certain mistakes</a:t>
            </a:r>
            <a:endParaRPr lang="en-US"/>
          </a:p>
        </p:txBody>
      </p:sp>
      <p:sp>
        <p:nvSpPr>
          <p:cNvPr id="3" name="Slide Number Placeholder 2"/>
          <p:cNvSpPr>
            <a:spLocks noGrp="1"/>
          </p:cNvSpPr>
          <p:nvPr>
            <p:ph type="sldNum" sz="quarter" idx="12"/>
          </p:nvPr>
        </p:nvSpPr>
        <p:spPr/>
        <p:txBody>
          <a:bodyPr>
            <a:normAutofit fontScale="85000" lnSpcReduction="20000"/>
          </a:bodyPr>
          <a:lstStyle/>
          <a:p>
            <a:fld id="{B6F15528-21DE-4FAA-801E-634DDDAF4B2B}" type="slidenum">
              <a:rPr lang="en-US" smtClean="0"/>
              <a:pPr/>
              <a:t>9</a:t>
            </a:fld>
            <a:endParaRPr lang="en-US"/>
          </a:p>
        </p:txBody>
      </p:sp>
      <p:sp>
        <p:nvSpPr>
          <p:cNvPr id="4" name="Content Placeholder 3"/>
          <p:cNvSpPr>
            <a:spLocks noGrp="1"/>
          </p:cNvSpPr>
          <p:nvPr>
            <p:ph sz="quarter" idx="1"/>
          </p:nvPr>
        </p:nvSpPr>
        <p:spPr/>
        <p:txBody>
          <a:bodyPr/>
          <a:lstStyle/>
          <a:p>
            <a:r>
              <a:rPr lang="en-US" smtClean="0"/>
              <a:t>What does this do?</a:t>
            </a:r>
          </a:p>
          <a:p>
            <a:pPr marL="0" indent="0">
              <a:buNone/>
            </a:pPr>
            <a:endParaRPr lang="en-US"/>
          </a:p>
          <a:p>
            <a:pPr marL="0" indent="0">
              <a:buNone/>
            </a:pPr>
            <a:r>
              <a:rPr lang="en-US" smtClean="0"/>
              <a:t>       n = 0;</a:t>
            </a:r>
          </a:p>
          <a:p>
            <a:pPr marL="0" indent="0">
              <a:buNone/>
            </a:pPr>
            <a:r>
              <a:rPr lang="en-US"/>
              <a:t> </a:t>
            </a:r>
            <a:r>
              <a:rPr lang="en-US" smtClean="0"/>
              <a:t>      while(n &lt; myVec.Length &amp;&amp; myVec[n] &gt;= 0);</a:t>
            </a:r>
          </a:p>
          <a:p>
            <a:pPr marL="0" indent="0">
              <a:buNone/>
            </a:pPr>
            <a:r>
              <a:rPr lang="en-US"/>
              <a:t> </a:t>
            </a:r>
            <a:r>
              <a:rPr lang="en-US" smtClean="0"/>
              <a:t>               n = n+1;</a:t>
            </a:r>
          </a:p>
        </p:txBody>
      </p:sp>
      <p:sp>
        <p:nvSpPr>
          <p:cNvPr id="6" name="Line Callout 1 5"/>
          <p:cNvSpPr/>
          <p:nvPr/>
        </p:nvSpPr>
        <p:spPr>
          <a:xfrm>
            <a:off x="6705600" y="2286000"/>
            <a:ext cx="914400" cy="612648"/>
          </a:xfrm>
          <a:prstGeom prst="borderCallout1">
            <a:avLst>
              <a:gd name="adj1" fmla="val 100051"/>
              <a:gd name="adj2" fmla="val 70529"/>
              <a:gd name="adj3" fmla="val 178026"/>
              <a:gd name="adj4" fmla="val 129147"/>
            </a:avLst>
          </a:prstGeom>
          <a:ln>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smtClean="0">
                <a:solidFill>
                  <a:srgbClr val="C00000"/>
                </a:solidFill>
              </a:rPr>
              <a:t>Oops</a:t>
            </a:r>
            <a:endParaRPr lang="en-US" b="1">
              <a:solidFill>
                <a:srgbClr val="C00000"/>
              </a:solidFill>
            </a:endParaRPr>
          </a:p>
        </p:txBody>
      </p:sp>
      <p:sp>
        <p:nvSpPr>
          <p:cNvPr id="7" name="Content Placeholder 3"/>
          <p:cNvSpPr txBox="1">
            <a:spLocks/>
          </p:cNvSpPr>
          <p:nvPr/>
        </p:nvSpPr>
        <p:spPr>
          <a:xfrm>
            <a:off x="609600" y="1600200"/>
            <a:ext cx="8153400" cy="449580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r>
              <a:rPr lang="en-US" smtClean="0"/>
              <a:t>What does this do?</a:t>
            </a:r>
          </a:p>
          <a:p>
            <a:pPr marL="0" indent="0">
              <a:buFont typeface="Wingdings"/>
              <a:buNone/>
            </a:pPr>
            <a:endParaRPr lang="en-US" smtClean="0"/>
          </a:p>
          <a:p>
            <a:pPr marL="0" indent="0">
              <a:buFont typeface="Wingdings"/>
              <a:buNone/>
            </a:pPr>
            <a:r>
              <a:rPr lang="en-US" smtClean="0"/>
              <a:t>       n = 0;</a:t>
            </a:r>
          </a:p>
          <a:p>
            <a:pPr marL="0" indent="0">
              <a:buFont typeface="Wingdings"/>
              <a:buNone/>
            </a:pPr>
            <a:r>
              <a:rPr lang="en-US" smtClean="0"/>
              <a:t>       while(n &lt; myVec.Length &amp;&amp; myVec[n] &gt;= 0)</a:t>
            </a:r>
            <a:r>
              <a:rPr lang="en-US" smtClean="0">
                <a:solidFill>
                  <a:srgbClr val="C00000"/>
                </a:solidFill>
              </a:rPr>
              <a:t>;</a:t>
            </a:r>
          </a:p>
          <a:p>
            <a:pPr marL="0" indent="0">
              <a:buFont typeface="Wingdings"/>
              <a:buNone/>
            </a:pPr>
            <a:r>
              <a:rPr lang="en-US" smtClean="0"/>
              <a:t>                n = n+1;</a:t>
            </a:r>
          </a:p>
          <a:p>
            <a:pPr marL="0" indent="0">
              <a:buFont typeface="Wingdings"/>
              <a:buNone/>
            </a:pPr>
            <a:endParaRPr lang="en-US"/>
          </a:p>
          <a:p>
            <a:r>
              <a:rPr lang="en-US" i="1" smtClean="0">
                <a:solidFill>
                  <a:srgbClr val="C00000"/>
                </a:solidFill>
              </a:rPr>
              <a:t>... this code is an infinite loop, stuck on the “while” stmt.  Java doesn’t pay attention to indentation...</a:t>
            </a:r>
          </a:p>
        </p:txBody>
      </p:sp>
    </p:spTree>
    <p:extLst>
      <p:ext uri="{BB962C8B-B14F-4D97-AF65-F5344CB8AC3E}">
        <p14:creationId xmlns:p14="http://schemas.microsoft.com/office/powerpoint/2010/main" val="4154585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1722</TotalTime>
  <Words>1967</Words>
  <Application>Microsoft Office PowerPoint</Application>
  <PresentationFormat>On-screen Show (4:3)</PresentationFormat>
  <Paragraphs>266</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Median</vt:lpstr>
      <vt:lpstr>CS/ENGRD 2110 Spring 2013</vt:lpstr>
      <vt:lpstr>Java</vt:lpstr>
      <vt:lpstr>A first surprise</vt:lpstr>
      <vt:lpstr>Hello World!</vt:lpstr>
      <vt:lpstr>Hello World!</vt:lpstr>
      <vt:lpstr>An introduction to Java and objects</vt:lpstr>
      <vt:lpstr>An introduction to Java and objects</vt:lpstr>
      <vt:lpstr>More things to notice</vt:lpstr>
      <vt:lpstr>Java won’t notice certain mistakes</vt:lpstr>
      <vt:lpstr>What are “classes”</vt:lpstr>
      <vt:lpstr>int and Integer are not the same!</vt:lpstr>
      <vt:lpstr>Auto-boxing, unboxing</vt:lpstr>
      <vt:lpstr>What’s in x before the new?</vt:lpstr>
      <vt:lpstr>Reference variables “point” to objects!</vt:lpstr>
      <vt:lpstr>Reference variables “point” to objects!</vt:lpstr>
      <vt:lpstr>Classes and object instances</vt:lpstr>
      <vt:lpstr>What’s in an object of a class?</vt:lpstr>
      <vt:lpstr>What’s in an object of a class?</vt:lpstr>
      <vt:lpstr>What’s in an object of a class?</vt:lpstr>
      <vt:lpstr>Some slightly fancy things</vt:lpstr>
      <vt:lpstr>Let’s create a simple demo program</vt:lpstr>
      <vt:lpstr>(Switch to Eclipse now)</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CS/ENGRD 2110 (formerly CS 211) Fall 2009</dc:title>
  <dc:creator>Ken</dc:creator>
  <cp:lastModifiedBy>ken</cp:lastModifiedBy>
  <cp:revision>103</cp:revision>
  <cp:lastPrinted>2013-01-16T16:51:30Z</cp:lastPrinted>
  <dcterms:created xsi:type="dcterms:W3CDTF">2006-08-16T00:00:00Z</dcterms:created>
  <dcterms:modified xsi:type="dcterms:W3CDTF">2013-01-27T20:05:49Z</dcterms:modified>
</cp:coreProperties>
</file>