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8" r:id="rId3"/>
    <p:sldId id="299" r:id="rId4"/>
    <p:sldId id="260" r:id="rId5"/>
    <p:sldId id="262" r:id="rId6"/>
    <p:sldId id="302" r:id="rId7"/>
    <p:sldId id="301" r:id="rId8"/>
    <p:sldId id="289" r:id="rId9"/>
    <p:sldId id="265" r:id="rId10"/>
    <p:sldId id="266" r:id="rId11"/>
    <p:sldId id="267" r:id="rId12"/>
    <p:sldId id="269" r:id="rId13"/>
    <p:sldId id="270" r:id="rId14"/>
    <p:sldId id="306" r:id="rId15"/>
    <p:sldId id="290" r:id="rId16"/>
    <p:sldId id="300" r:id="rId17"/>
    <p:sldId id="303" r:id="rId18"/>
    <p:sldId id="304" r:id="rId19"/>
    <p:sldId id="307" r:id="rId20"/>
    <p:sldId id="30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4" autoAdjust="0"/>
  </p:normalViewPr>
  <p:slideViewPr>
    <p:cSldViewPr>
      <p:cViewPr varScale="1">
        <p:scale>
          <a:sx n="123" d="100"/>
          <a:sy n="123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7A287A-1EF6-4C48-A821-600F40E24D5C}" type="datetime1">
              <a:rPr lang="x-none" smtClean="0"/>
              <a:t>1/16/2013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2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5158-A339-5E4B-8BDA-20FA37F85875}" type="datetime1">
              <a:rPr lang="x-none" smtClean="0"/>
              <a:t>1/16/2013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75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4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C2EBC2-BD20-4F70-ACA3-71FBD2A33DA3}" type="datetime1">
              <a:rPr lang="en-US" smtClean="0"/>
              <a:t>1/16/2013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A34-B187-4C4C-813A-B19089BDF61A}" type="datetime1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AB5C17-85E3-4DE0-87FE-DD47CB875591}" type="datetime1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EB68-E63F-4230-A579-817B5D616B68}" type="datetime1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D2A8-9349-4AF4-9B1C-79F6E6DE51CE}" type="datetime1">
              <a:rPr lang="en-US" smtClean="0"/>
              <a:t>1/16/2013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6EB0C8-AB6E-4979-82CC-174D51F90310}" type="datetime1">
              <a:rPr lang="en-US" smtClean="0"/>
              <a:t>1/16/2013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7372C0-CBDB-4250-BA93-99E557CF7A43}" type="datetime1">
              <a:rPr lang="en-US" smtClean="0"/>
              <a:t>1/16/2013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DC9-AD03-4485-9E94-4C259A109348}" type="datetime1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5E06-62BE-44A2-BD69-8CEBCAACA8A3}" type="datetime1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CE96-6CB5-4C9E-BFA6-8E63E726DC98}" type="datetime1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1D5D72-5206-4AC8-8F54-1CF8C810014D}" type="datetime1">
              <a:rPr lang="en-US" smtClean="0"/>
              <a:t>1/16/2013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7C3EB2-976B-473A-B8BE-5A6C97467BE9}" type="datetime1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sonshistoryclass.com/blog/wp-content/uploads/2008/11/sleepinggirl.jpg&amp;imgrefurl=http://wilsonshistoryclass.com/blog/2008/11/11/lethargic-students/&amp;usg=__C7QeiYGx-LVXeW8mHweG2jVChOo=&amp;h=425&amp;w=400&amp;sz=29&amp;hl=en&amp;start=3&amp;um=1&amp;tbnid=dvbkIjDCZPLH5M:&amp;tbnh=126&amp;tbnw=119&amp;prev=/images?q=students+sleeping&amp;hl=en&amp;rls=com.microsoft:en-us:IE-SearchBox&amp;rlz=1I7GGLD&amp;sa=N&amp;um=1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CS/ENGRD 2110</a:t>
            </a:r>
            <a:br>
              <a:rPr lang="fr-BE" dirty="0" smtClean="0"/>
            </a:br>
            <a:r>
              <a:rPr lang="fr-BE" dirty="0" err="1" smtClean="0"/>
              <a:t>Spring</a:t>
            </a:r>
            <a:r>
              <a:rPr lang="fr-BE" dirty="0" smtClean="0"/>
              <a:t> 2013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Lecture 1: </a:t>
            </a:r>
            <a:r>
              <a:rPr lang="fr-BE" dirty="0" err="1" smtClean="0"/>
              <a:t>Overview</a:t>
            </a:r>
            <a:endParaRPr lang="fr-BE" dirty="0" smtClean="0"/>
          </a:p>
          <a:p>
            <a:r>
              <a:rPr lang="fr-BE" dirty="0" smtClean="0"/>
              <a:t>http://courses.cs.cornell.edu/cs2110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 </a:t>
            </a:r>
          </a:p>
          <a:p>
            <a:pPr lvl="1"/>
            <a:r>
              <a:rPr lang="en-US" dirty="0" smtClean="0"/>
              <a:t>Helps you write your code</a:t>
            </a:r>
          </a:p>
          <a:p>
            <a:pPr lvl="1"/>
            <a:r>
              <a:rPr lang="en-US" dirty="0" smtClean="0"/>
              <a:t>Protects against many common mistakes</a:t>
            </a:r>
          </a:p>
          <a:p>
            <a:pPr lvl="1"/>
            <a:r>
              <a:rPr lang="en-US" dirty="0" smtClean="0"/>
              <a:t>At runtime, helps with debugging</a:t>
            </a:r>
          </a:p>
          <a:p>
            <a:r>
              <a:rPr lang="en-US" dirty="0" smtClean="0"/>
              <a:t>Follow “Resources” link to download</a:t>
            </a:r>
          </a:p>
          <a:p>
            <a:endParaRPr lang="en-US" dirty="0" smtClean="0"/>
          </a:p>
        </p:txBody>
      </p:sp>
      <p:pic>
        <p:nvPicPr>
          <p:cNvPr id="36866" name="Picture 2" descr="http://javadocs.files.wordpress.com/2008/12/eclipse_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1676400" cy="1106424"/>
          </a:xfrm>
          <a:prstGeom prst="rect">
            <a:avLst/>
          </a:prstGeom>
          <a:noFill/>
        </p:spPr>
      </p:pic>
      <p:pic>
        <p:nvPicPr>
          <p:cNvPr id="36870" name="Picture 6" descr="http://informationmadness.com/cms/images/phocagallery/World/Solar_Eclipse_2009/thumbs/phoca_thumb_l_indian-sadhu-watching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612" y="3048000"/>
            <a:ext cx="1944188" cy="1447800"/>
          </a:xfrm>
          <a:prstGeom prst="rect">
            <a:avLst/>
          </a:prstGeom>
          <a:noFill/>
        </p:spPr>
      </p:pic>
      <p:pic>
        <p:nvPicPr>
          <p:cNvPr id="9" name="Picture 4" descr="http://umbcadmissionsblog.files.wordpress.com/2008/08/borat_thumbs_up_narrowweb__300x5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346" y="4245864"/>
            <a:ext cx="1295400" cy="2176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5334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“In my country of Kazakhstan everyone is </a:t>
            </a:r>
            <a:r>
              <a:rPr lang="en-US" i="1" smtClean="0"/>
              <a:t>use Eclipse and Java! </a:t>
            </a:r>
            <a:br>
              <a:rPr lang="en-US" i="1" smtClean="0"/>
            </a:br>
            <a:r>
              <a:rPr lang="en-US" i="1" smtClean="0"/>
              <a:t>Java 1.7 is best for </a:t>
            </a:r>
            <a:r>
              <a:rPr lang="en-US" i="1" dirty="0" smtClean="0"/>
              <a:t>hack American web site and steal credit </a:t>
            </a:r>
            <a:r>
              <a:rPr lang="en-US" i="1" smtClean="0"/>
              <a:t>card.”  </a:t>
            </a:r>
            <a:endParaRPr lang="fr-B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Learning Java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2110 assumes that students are totally new to Java —we’ll teach you the language</a:t>
            </a:r>
          </a:p>
          <a:p>
            <a:endParaRPr lang="en-US" dirty="0"/>
          </a:p>
          <a:p>
            <a:r>
              <a:rPr lang="en-US" dirty="0" smtClean="0"/>
              <a:t>We assume you are comfortable programming in some other language, so we’ll teach Java at a pretty fast pace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y end of course, you’ll have </a:t>
            </a:r>
            <a:r>
              <a:rPr lang="en-US" smtClean="0"/>
              <a:t>seen </a:t>
            </a:r>
            <a:br>
              <a:rPr lang="en-US" smtClean="0"/>
            </a:br>
            <a:r>
              <a:rPr lang="en-US" smtClean="0"/>
              <a:t>some “</a:t>
            </a:r>
            <a:r>
              <a:rPr lang="en-US" dirty="0" smtClean="0"/>
              <a:t>extreme Java” capabilities… 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1717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Coursework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assignments involving both programming and </a:t>
            </a:r>
            <a:r>
              <a:rPr lang="fr-BE" dirty="0" err="1" smtClean="0"/>
              <a:t>written</a:t>
            </a:r>
            <a:r>
              <a:rPr lang="fr-BE" dirty="0" smtClean="0"/>
              <a:t> </a:t>
            </a:r>
            <a:r>
              <a:rPr lang="fr-BE" dirty="0" err="1" smtClean="0"/>
              <a:t>answers</a:t>
            </a:r>
            <a:r>
              <a:rPr lang="fr-BE" dirty="0" smtClean="0"/>
              <a:t> (45%)</a:t>
            </a:r>
          </a:p>
          <a:p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prelims</a:t>
            </a:r>
            <a:r>
              <a:rPr lang="fr-BE" dirty="0" smtClean="0"/>
              <a:t> (15% </a:t>
            </a:r>
            <a:r>
              <a:rPr lang="fr-BE" dirty="0" err="1" smtClean="0"/>
              <a:t>each</a:t>
            </a:r>
            <a:r>
              <a:rPr lang="fr-BE" dirty="0" smtClean="0"/>
              <a:t>)</a:t>
            </a:r>
          </a:p>
          <a:p>
            <a:r>
              <a:rPr lang="fr-BE" dirty="0" smtClean="0"/>
              <a:t>Final exam (20%)</a:t>
            </a:r>
          </a:p>
          <a:p>
            <a:r>
              <a:rPr lang="fr-BE" dirty="0" smtClean="0"/>
              <a:t>Course </a:t>
            </a:r>
            <a:r>
              <a:rPr lang="fr-BE" dirty="0" err="1" smtClean="0"/>
              <a:t>evaluation</a:t>
            </a:r>
            <a:r>
              <a:rPr lang="fr-BE" dirty="0" smtClean="0"/>
              <a:t> (1%)</a:t>
            </a:r>
          </a:p>
          <a:p>
            <a:r>
              <a:rPr lang="fr-BE" dirty="0" smtClean="0"/>
              <a:t>Possible surprise in-class </a:t>
            </a:r>
            <a:r>
              <a:rPr lang="fr-BE" dirty="0" err="1" smtClean="0"/>
              <a:t>quizzes</a:t>
            </a:r>
            <a:r>
              <a:rPr lang="fr-BE" dirty="0" smtClean="0"/>
              <a:t> (4%)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Assignments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A1 and A5: do by yourself</a:t>
            </a:r>
          </a:p>
          <a:p>
            <a:r>
              <a:rPr lang="en-US" dirty="0" smtClean="0"/>
              <a:t>A2-A4: teams of one or two (not more than two)</a:t>
            </a:r>
            <a:endParaRPr lang="fr-BE" dirty="0" smtClean="0"/>
          </a:p>
          <a:p>
            <a:pPr lvl="1"/>
            <a:r>
              <a:rPr lang="en-US" dirty="0" smtClean="0"/>
              <a:t>A1 will be posted soon on CMS</a:t>
            </a:r>
          </a:p>
          <a:p>
            <a:pPr lvl="1"/>
            <a:r>
              <a:rPr lang="en-US" dirty="0" smtClean="0"/>
              <a:t>We encourage you to do them by yourself and have considered making this the rule</a:t>
            </a:r>
          </a:p>
          <a:p>
            <a:pPr lvl="1"/>
            <a:r>
              <a:rPr lang="en-US" dirty="0" smtClean="0"/>
              <a:t>Finding a partner: choose your own or contact your TA. Piazza is incredibly helpful.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link on our web page to register</a:t>
            </a:r>
          </a:p>
          <a:p>
            <a:endParaRPr lang="en-US" dirty="0"/>
          </a:p>
          <a:p>
            <a:r>
              <a:rPr lang="en-US" dirty="0" smtClean="0"/>
              <a:t>Incredible resource for 24x7 help with anything</a:t>
            </a:r>
          </a:p>
          <a:p>
            <a:endParaRPr lang="en-US" dirty="0"/>
          </a:p>
          <a:p>
            <a:r>
              <a:rPr lang="en-US" dirty="0" smtClean="0"/>
              <a:t>We keep an eye on it, </a:t>
            </a:r>
            <a:br>
              <a:rPr lang="en-US" dirty="0" smtClean="0"/>
            </a:br>
            <a:r>
              <a:rPr lang="en-US" dirty="0" smtClean="0"/>
              <a:t>but people help each </a:t>
            </a:r>
            <a:br>
              <a:rPr lang="en-US" dirty="0" smtClean="0"/>
            </a:br>
            <a:r>
              <a:rPr lang="en-US" dirty="0" smtClean="0"/>
              <a:t>other out too.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91540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Autofit/>
          </a:bodyPr>
          <a:lstStyle/>
          <a:p>
            <a:r>
              <a:rPr lang="fr-BE" sz="3200" dirty="0" err="1" smtClean="0"/>
              <a:t>Academic</a:t>
            </a:r>
            <a:r>
              <a:rPr lang="fr-BE" sz="3200" dirty="0" smtClean="0"/>
              <a:t> </a:t>
            </a:r>
            <a:r>
              <a:rPr lang="fr-BE" sz="3200" dirty="0" err="1" smtClean="0"/>
              <a:t>Integrity</a:t>
            </a:r>
            <a:r>
              <a:rPr lang="fr-BE" sz="3200" dirty="0" smtClean="0"/>
              <a:t>… Trust but </a:t>
            </a:r>
            <a:r>
              <a:rPr lang="fr-BE" sz="3200" dirty="0" err="1" smtClean="0"/>
              <a:t>verify</a:t>
            </a:r>
            <a:r>
              <a:rPr lang="fr-BE" sz="3200" dirty="0" smtClean="0"/>
              <a:t>!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artificial intelligence tools to check each homework assignment</a:t>
            </a:r>
          </a:p>
          <a:p>
            <a:pPr lvl="1"/>
            <a:r>
              <a:rPr lang="en-US" dirty="0" smtClean="0"/>
              <a:t>The software is very accurate!</a:t>
            </a:r>
          </a:p>
          <a:p>
            <a:pPr lvl="1"/>
            <a:r>
              <a:rPr lang="en-US" dirty="0" smtClean="0"/>
              <a:t>It tests your code and also notices similarities between code written by different people</a:t>
            </a:r>
          </a:p>
          <a:p>
            <a:r>
              <a:rPr lang="fr-BE" dirty="0" smtClean="0"/>
              <a:t>Sure,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fool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software</a:t>
            </a:r>
          </a:p>
          <a:p>
            <a:pPr lvl="1"/>
            <a:r>
              <a:rPr lang="en-US" dirty="0" smtClean="0"/>
              <a:t>… but it’s easier to just do the assignments</a:t>
            </a:r>
          </a:p>
          <a:p>
            <a:pPr lvl="1"/>
            <a:r>
              <a:rPr lang="en-US" dirty="0" smtClean="0"/>
              <a:t>… and if you try to fool it and screw up, you might fail the assignment or even the whole course.</a:t>
            </a:r>
            <a:endParaRPr lang="fr-BE" dirty="0"/>
          </a:p>
        </p:txBody>
      </p:sp>
      <p:pic>
        <p:nvPicPr>
          <p:cNvPr id="20482" name="Picture 2" descr="http://thewordguy.files.wordpress.com/2009/07/trust-but-ver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1"/>
            <a:ext cx="1990725" cy="13552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CS 2110 about?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tools are “universal” but</a:t>
            </a:r>
            <a:br>
              <a:rPr lang="en-US" dirty="0" smtClean="0"/>
            </a:br>
            <a:r>
              <a:rPr lang="en-US" dirty="0" smtClean="0"/>
              <a:t>the key is to master computational thinking. </a:t>
            </a:r>
          </a:p>
          <a:p>
            <a:pPr lvl="1"/>
            <a:r>
              <a:rPr lang="en-US" dirty="0" smtClean="0"/>
              <a:t>Looking at problems in ways that lead naturally to highly effective, correct, computational solutions</a:t>
            </a:r>
          </a:p>
          <a:p>
            <a:pPr lvl="1"/>
            <a:r>
              <a:rPr lang="en-US" dirty="0" smtClean="0"/>
              <a:t>There are many ways to do anything, but some are way better than others</a:t>
            </a:r>
          </a:p>
          <a:p>
            <a:r>
              <a:rPr lang="en-US" dirty="0" smtClean="0"/>
              <a:t>Mastery of computational thinking will help you become a master of the universe!  </a:t>
            </a:r>
          </a:p>
          <a:p>
            <a:r>
              <a:rPr lang="en-US" dirty="0" smtClean="0"/>
              <a:t>Also: Great job prospects with high salaries…</a:t>
            </a:r>
            <a:endParaRPr lang="fr-BE" dirty="0"/>
          </a:p>
        </p:txBody>
      </p:sp>
      <p:pic>
        <p:nvPicPr>
          <p:cNvPr id="5" name="Picture 2" descr="http://blog.evaria.com/wp-content/uploads/2007/08/swiss-army-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1714500" cy="1385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(we’ll see it again in April…)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you wanted to build a massive database of pictures of people and stuff about them</a:t>
            </a:r>
          </a:p>
          <a:p>
            <a:r>
              <a:rPr lang="en-US" dirty="0" smtClean="0"/>
              <a:t>… then create smart eyeglasses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the past a concept like this was crazy… </a:t>
            </a:r>
          </a:p>
          <a:p>
            <a:pPr lvl="1"/>
            <a:r>
              <a:rPr lang="en-US" dirty="0" smtClean="0"/>
              <a:t>Today, it can be solved with “cloud computing” +  Java programs to search huge image databases fast…  </a:t>
            </a:r>
          </a:p>
          <a:p>
            <a:pPr lvl="1"/>
            <a:r>
              <a:rPr lang="en-US" dirty="0" smtClean="0"/>
              <a:t>… With CS2110 you’ll be about 1/3 of the way there</a:t>
            </a:r>
          </a:p>
          <a:p>
            <a:pPr lvl="2"/>
            <a:r>
              <a:rPr lang="en-US" dirty="0" smtClean="0"/>
              <a:t>Also: </a:t>
            </a:r>
            <a:r>
              <a:rPr lang="en-US" dirty="0" err="1" smtClean="0"/>
              <a:t>Snavely’s</a:t>
            </a:r>
            <a:r>
              <a:rPr lang="en-US" dirty="0" smtClean="0"/>
              <a:t> vision course + Ken’s cloud computing course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633939" cy="107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class declaration defines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Format/content of </a:t>
            </a:r>
            <a:r>
              <a:rPr lang="en-US" u="sng" dirty="0" smtClean="0">
                <a:solidFill>
                  <a:srgbClr val="FF0000"/>
                </a:solidFill>
              </a:rPr>
              <a:t>objects</a:t>
            </a:r>
            <a:r>
              <a:rPr lang="en-US" dirty="0" smtClean="0"/>
              <a:t>, which can contain variables and functions/procedures</a:t>
            </a:r>
          </a:p>
          <a:p>
            <a:r>
              <a:rPr lang="en-US" dirty="0" smtClean="0"/>
              <a:t>Variables and functions/procedures for which only ONE copy exists</a:t>
            </a:r>
            <a:endParaRPr lang="en-US" dirty="0"/>
          </a:p>
        </p:txBody>
      </p:sp>
      <p:pic>
        <p:nvPicPr>
          <p:cNvPr id="12" name="Picture 11" descr="Circ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53" y="3581400"/>
            <a:ext cx="6436947" cy="2054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648" y="5943600"/>
            <a:ext cx="7870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800000"/>
                </a:solidFill>
              </a:rPr>
              <a:t>A class defines the form and </a:t>
            </a:r>
            <a:r>
              <a:rPr lang="en-US" sz="2400" smtClean="0">
                <a:solidFill>
                  <a:srgbClr val="800000"/>
                </a:solidFill>
              </a:rPr>
              <a:t>behavior of some type of objects</a:t>
            </a:r>
            <a:r>
              <a:rPr lang="en-US" sz="2400">
                <a:solidFill>
                  <a:srgbClr val="800000"/>
                </a:solidFill>
              </a:rPr>
              <a:t>.</a:t>
            </a:r>
            <a:br>
              <a:rPr lang="en-US" sz="2400">
                <a:solidFill>
                  <a:srgbClr val="800000"/>
                </a:solidFill>
              </a:rPr>
            </a:br>
            <a:r>
              <a:rPr lang="en-US" sz="2400">
                <a:solidFill>
                  <a:srgbClr val="800000"/>
                </a:solidFill>
              </a:rPr>
              <a:t>But your program needs </a:t>
            </a:r>
            <a:r>
              <a:rPr lang="en-US" sz="2400" smtClean="0">
                <a:solidFill>
                  <a:srgbClr val="800000"/>
                </a:solidFill>
              </a:rPr>
              <a:t>to explicitly </a:t>
            </a:r>
            <a:r>
              <a:rPr lang="en-US" sz="2400">
                <a:solidFill>
                  <a:srgbClr val="800000"/>
                </a:solidFill>
              </a:rPr>
              <a:t>create them.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simplest Java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Writing “Hello world” in Java using Eclipse</a:t>
            </a:r>
          </a:p>
          <a:p>
            <a:endParaRPr lang="en-US" dirty="0"/>
          </a:p>
          <a:p>
            <a:r>
              <a:rPr lang="en-US" dirty="0" smtClean="0"/>
              <a:t>Running it</a:t>
            </a:r>
          </a:p>
          <a:p>
            <a:endParaRPr lang="en-US" dirty="0"/>
          </a:p>
          <a:p>
            <a:r>
              <a:rPr lang="en-US" dirty="0" smtClean="0"/>
              <a:t>Understanding line by line exactly what it says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4668" y="5029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rgbClr val="C00000"/>
                </a:solidFill>
              </a:rPr>
              <a:t>Let’s launch Eclipse and see these steps in action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CS2110!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be learning about…</a:t>
            </a:r>
          </a:p>
          <a:p>
            <a:pPr lvl="1"/>
            <a:r>
              <a:rPr lang="en-US" dirty="0" smtClean="0"/>
              <a:t>OO, abstract data types, generics, queries on Java collections, other cool Java features</a:t>
            </a:r>
          </a:p>
          <a:p>
            <a:pPr lvl="1"/>
            <a:r>
              <a:rPr lang="en-US" dirty="0" smtClean="0"/>
              <a:t>Reasoning about complex problems, analysis of the algorithms we create to solve them, and implementing those tricky algorithms with elegant, easy to understand, correct code</a:t>
            </a:r>
          </a:p>
          <a:p>
            <a:pPr lvl="1"/>
            <a:r>
              <a:rPr lang="en-US" dirty="0" smtClean="0"/>
              <a:t>Recursion on graphs and other linked structures</a:t>
            </a:r>
          </a:p>
          <a:p>
            <a:pPr lvl="1"/>
            <a:r>
              <a:rPr lang="en-US" dirty="0" smtClean="0"/>
              <a:t>Algorithmic complexity</a:t>
            </a:r>
          </a:p>
          <a:p>
            <a:pPr lvl="1"/>
            <a:r>
              <a:rPr lang="en-US" dirty="0" smtClean="0"/>
              <a:t>(+ lectures on cloud computing &amp; quantum computing)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Attend a recitation section this week</a:t>
            </a:r>
          </a:p>
          <a:p>
            <a:endParaRPr lang="en-US" dirty="0"/>
          </a:p>
          <a:p>
            <a:r>
              <a:rPr lang="en-US" dirty="0" smtClean="0"/>
              <a:t>Repeat what we just did but do it yourself</a:t>
            </a:r>
          </a:p>
          <a:p>
            <a:pPr lvl="1"/>
            <a:r>
              <a:rPr lang="en-US" dirty="0" smtClean="0"/>
              <a:t>Try making mistakes and see what Eclipse “says”</a:t>
            </a:r>
          </a:p>
          <a:p>
            <a:pPr lvl="1"/>
            <a:r>
              <a:rPr lang="en-US" dirty="0" smtClean="0"/>
              <a:t>Try making it a little fancier</a:t>
            </a:r>
          </a:p>
          <a:p>
            <a:endParaRPr lang="en-US" dirty="0"/>
          </a:p>
          <a:p>
            <a:r>
              <a:rPr lang="en-US" dirty="0" smtClean="0"/>
              <a:t>Drop in to see what CS2111 is about this afternoon (two times, on Tuesday)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CS2110 right for you?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Knowledge of Java not required</a:t>
            </a:r>
          </a:p>
          <a:p>
            <a:pPr lvl="1"/>
            <a:r>
              <a:rPr lang="en-US" sz="2800" dirty="0" smtClean="0"/>
              <a:t>About 40% of students know Java</a:t>
            </a:r>
          </a:p>
          <a:p>
            <a:pPr lvl="1"/>
            <a:r>
              <a:rPr lang="en-US" sz="2800" dirty="0" smtClean="0"/>
              <a:t>Others know </a:t>
            </a:r>
            <a:r>
              <a:rPr lang="en-US" sz="2800" dirty="0" err="1" smtClean="0"/>
              <a:t>Matlab</a:t>
            </a:r>
            <a:r>
              <a:rPr lang="en-US" sz="2800" dirty="0" smtClean="0"/>
              <a:t>, Python, …</a:t>
            </a:r>
          </a:p>
          <a:p>
            <a:pPr lvl="1"/>
            <a:r>
              <a:rPr lang="en-US" sz="2800" dirty="0" smtClean="0"/>
              <a:t>Requirement: comfort with some programming language. </a:t>
            </a:r>
          </a:p>
          <a:p>
            <a:pPr marL="365760" lvl="1" indent="0">
              <a:buNone/>
            </a:pPr>
            <a:r>
              <a:rPr lang="en-US" sz="2800"/>
              <a:t> </a:t>
            </a:r>
            <a:r>
              <a:rPr lang="en-US" sz="2800" smtClean="0"/>
              <a:t>   Prior knowledge </a:t>
            </a:r>
            <a:r>
              <a:rPr lang="en-US" sz="2800" dirty="0" smtClean="0"/>
              <a:t>of OO and “strong </a:t>
            </a:r>
            <a:r>
              <a:rPr lang="en-US" sz="2800" smtClean="0"/>
              <a:t>typing” not </a:t>
            </a:r>
            <a:r>
              <a:rPr lang="en-US" sz="2800" dirty="0" smtClean="0"/>
              <a:t>required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Don’t take cs1110 just because you are worried that your high school programming experience won’t do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We recommend against skipping directly to cs3110.  cs3110 requires permission from both Prof </a:t>
            </a:r>
            <a:r>
              <a:rPr lang="en-US" i="1" dirty="0" err="1" smtClean="0">
                <a:solidFill>
                  <a:srgbClr val="C00000"/>
                </a:solidFill>
              </a:rPr>
              <a:t>Birman</a:t>
            </a:r>
            <a:r>
              <a:rPr lang="en-US" i="1" dirty="0" smtClean="0">
                <a:solidFill>
                  <a:srgbClr val="C00000"/>
                </a:solidFill>
              </a:rPr>
              <a:t> and Prof </a:t>
            </a:r>
            <a:r>
              <a:rPr lang="en-US" i="1" dirty="0" err="1" smtClean="0">
                <a:solidFill>
                  <a:srgbClr val="C00000"/>
                </a:solidFill>
              </a:rPr>
              <a:t>Joachims</a:t>
            </a:r>
            <a:r>
              <a:rPr lang="en-US" i="1" dirty="0" smtClean="0">
                <a:solidFill>
                  <a:srgbClr val="C00000"/>
                </a:solidFill>
              </a:rPr>
              <a:t>!</a:t>
            </a:r>
            <a:endParaRPr lang="fr-BE" i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TR 10:10-11am, </a:t>
            </a:r>
            <a:r>
              <a:rPr lang="fr-BE" dirty="0" err="1" smtClean="0"/>
              <a:t>Statler</a:t>
            </a:r>
            <a:r>
              <a:rPr lang="fr-BE" dirty="0" smtClean="0"/>
              <a:t> auditorium</a:t>
            </a:r>
          </a:p>
          <a:p>
            <a:pPr lvl="1"/>
            <a:r>
              <a:rPr lang="fr-BE" dirty="0" err="1" smtClean="0"/>
              <a:t>Attendance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mandatory</a:t>
            </a:r>
            <a:endParaRPr lang="fr-BE" dirty="0" smtClean="0"/>
          </a:p>
          <a:p>
            <a:pPr lvl="1"/>
            <a:r>
              <a:rPr lang="fr-BE" dirty="0" smtClean="0"/>
              <a:t>Old videonotes from 2010 are available but</a:t>
            </a:r>
            <a:br>
              <a:rPr lang="fr-BE" dirty="0" smtClean="0"/>
            </a:br>
            <a:r>
              <a:rPr lang="fr-BE" dirty="0" smtClean="0"/>
              <a:t>the course has evolved since then …</a:t>
            </a:r>
          </a:p>
          <a:p>
            <a:pPr lvl="1"/>
            <a:endParaRPr lang="fr-BE" dirty="0" smtClean="0"/>
          </a:p>
          <a:p>
            <a:r>
              <a:rPr lang="en-US" dirty="0" smtClean="0"/>
              <a:t>ENGRD 2110 or CS 2110?</a:t>
            </a:r>
          </a:p>
          <a:p>
            <a:pPr lvl="1"/>
            <a:r>
              <a:rPr lang="en-US" b="1" dirty="0" smtClean="0"/>
              <a:t>Same course! </a:t>
            </a:r>
            <a:r>
              <a:rPr lang="en-US" dirty="0"/>
              <a:t>We call it </a:t>
            </a:r>
            <a:r>
              <a:rPr lang="en-US"/>
              <a:t>CS 2110 in online materials</a:t>
            </a:r>
            <a:endParaRPr lang="en-US" dirty="0"/>
          </a:p>
          <a:p>
            <a:pPr lvl="1"/>
            <a:r>
              <a:rPr lang="en-US" dirty="0"/>
              <a:t>Non-engineers sign up for CS 2110</a:t>
            </a:r>
          </a:p>
          <a:p>
            <a:pPr lvl="1"/>
            <a:r>
              <a:rPr lang="en-US" dirty="0"/>
              <a:t>Engineers sign up for ENGRD 2110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3012" name="Picture 4" descr="http://www.kent.ac.uk/careers/pics/ProfAbsentMin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"/>
            <a:ext cx="1800225" cy="1800225"/>
          </a:xfrm>
          <a:prstGeom prst="rect">
            <a:avLst/>
          </a:prstGeom>
          <a:noFill/>
        </p:spPr>
      </p:pic>
      <p:pic>
        <p:nvPicPr>
          <p:cNvPr id="6" name="Picture 2" descr="http://tbn0.google.com/images?q=tbn:dvbkIjDCZPLH5M:http://wilsonshistoryclass.com/blog/wp-content/uploads/2008/11/sleepinggir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828800"/>
            <a:ext cx="1133475" cy="12001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Sections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lecture, attendance is mandatory</a:t>
            </a:r>
          </a:p>
          <a:p>
            <a:r>
              <a:rPr lang="en-US" dirty="0" smtClean="0"/>
              <a:t>Usually review, help on homework</a:t>
            </a:r>
          </a:p>
          <a:p>
            <a:r>
              <a:rPr lang="fr-BE" dirty="0" err="1" smtClean="0"/>
              <a:t>Sometimes</a:t>
            </a:r>
            <a:r>
              <a:rPr lang="fr-BE" dirty="0" smtClean="0"/>
              <a:t> new </a:t>
            </a:r>
            <a:r>
              <a:rPr lang="fr-BE" dirty="0" err="1" smtClean="0"/>
              <a:t>material</a:t>
            </a:r>
            <a:endParaRPr lang="fr-BE" dirty="0" smtClean="0"/>
          </a:p>
          <a:p>
            <a:r>
              <a:rPr lang="en-US" dirty="0" smtClean="0"/>
              <a:t>Section numbers are different for CS and ENGRD</a:t>
            </a:r>
          </a:p>
          <a:p>
            <a:r>
              <a:rPr lang="en-US" dirty="0" smtClean="0"/>
              <a:t>Each section led by member of the teaching staff</a:t>
            </a:r>
          </a:p>
          <a:p>
            <a:r>
              <a:rPr lang="en-US" dirty="0" smtClean="0"/>
              <a:t>No permission needed to switch sections, but do register for whichever one you attend</a:t>
            </a:r>
            <a:endParaRPr lang="fr-BE" dirty="0"/>
          </a:p>
        </p:txBody>
      </p:sp>
      <p:pic>
        <p:nvPicPr>
          <p:cNvPr id="32772" name="Picture 4" descr="http://i.ehow.com/images/GlobalPhoto/Articles/4563399/turkey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845" y="228601"/>
            <a:ext cx="2142030" cy="13715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CS2111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</a:t>
            </a:r>
            <a:r>
              <a:rPr lang="en-US" smtClean="0"/>
              <a:t>!  </a:t>
            </a:r>
          </a:p>
          <a:p>
            <a:pPr lvl="1"/>
            <a:r>
              <a:rPr lang="en-US" smtClean="0"/>
              <a:t>An “enrichment” course </a:t>
            </a:r>
          </a:p>
          <a:p>
            <a:pPr lvl="1"/>
            <a:r>
              <a:rPr lang="en-US"/>
              <a:t>A</a:t>
            </a:r>
            <a:r>
              <a:rPr lang="en-US" smtClean="0"/>
              <a:t>imed </a:t>
            </a:r>
            <a:r>
              <a:rPr lang="en-US" dirty="0" smtClean="0"/>
              <a:t>at students who want slightly more help understanding core ideas behind Java, objects, </a:t>
            </a:r>
            <a:r>
              <a:rPr lang="en-US" smtClean="0"/>
              <a:t>and programming</a:t>
            </a:r>
          </a:p>
          <a:p>
            <a:pPr lvl="1"/>
            <a:r>
              <a:rPr lang="en-US" smtClean="0"/>
              <a:t>Taught </a:t>
            </a:r>
            <a:r>
              <a:rPr lang="en-US" dirty="0" smtClean="0"/>
              <a:t>by Professor Gries, 1 credit S/U, only for students who also take CS2110.</a:t>
            </a:r>
          </a:p>
          <a:p>
            <a:endParaRPr lang="en-US" dirty="0"/>
          </a:p>
          <a:p>
            <a:r>
              <a:rPr lang="en-US" dirty="0" smtClean="0"/>
              <a:t>We hope to help students who might </a:t>
            </a:r>
            <a:r>
              <a:rPr lang="en-US" smtClean="0"/>
              <a:t>otherwise feel  </a:t>
            </a:r>
            <a:r>
              <a:rPr lang="en-US" dirty="0" smtClean="0"/>
              <a:t>overwhelmed by CS2110</a:t>
            </a:r>
            <a:endParaRPr lang="fr-BE" dirty="0"/>
          </a:p>
        </p:txBody>
      </p:sp>
      <p:pic>
        <p:nvPicPr>
          <p:cNvPr id="6" name="Picture 2" descr="http://farm1.staticflickr.com/52/139143191_696f81f310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42" y="164573"/>
            <a:ext cx="2115645" cy="14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1295400" cy="97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Academic</a:t>
            </a:r>
            <a:r>
              <a:rPr lang="fr-BE" dirty="0" smtClean="0"/>
              <a:t> Excellence Workshops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Two-hour labs: students work </a:t>
            </a:r>
            <a:r>
              <a:rPr lang="fr-BE" dirty="0" err="1" smtClean="0"/>
              <a:t>together</a:t>
            </a:r>
            <a:r>
              <a:rPr lang="fr-BE" dirty="0" smtClean="0"/>
              <a:t> in </a:t>
            </a:r>
            <a:r>
              <a:rPr lang="fr-BE" dirty="0" err="1" smtClean="0"/>
              <a:t>cooperative</a:t>
            </a:r>
            <a:r>
              <a:rPr lang="fr-BE" dirty="0" smtClean="0"/>
              <a:t> setting</a:t>
            </a:r>
          </a:p>
          <a:p>
            <a:r>
              <a:rPr lang="en-US" i="1" dirty="0" smtClean="0"/>
              <a:t>One credit S/U course based on attendance</a:t>
            </a:r>
          </a:p>
          <a:p>
            <a:r>
              <a:rPr lang="fr-BE" dirty="0" smtClean="0"/>
              <a:t>Time and location TBA</a:t>
            </a:r>
          </a:p>
          <a:p>
            <a:r>
              <a:rPr lang="en-US" dirty="0" smtClean="0"/>
              <a:t>See website for more info: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524000" y="48768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/>
              <a:t>www.engineering.cornell.edu/student-services/</a:t>
            </a:r>
            <a:br>
              <a:rPr lang="fr-BE" sz="2800" b="1" dirty="0" smtClean="0"/>
            </a:br>
            <a:r>
              <a:rPr lang="fr-BE" sz="2800" b="1" dirty="0" err="1" smtClean="0"/>
              <a:t>learning</a:t>
            </a:r>
            <a:r>
              <a:rPr lang="fr-BE" sz="2800" b="1" dirty="0" smtClean="0"/>
              <a:t>/</a:t>
            </a:r>
            <a:r>
              <a:rPr lang="fr-BE" sz="2800" b="1" dirty="0" err="1" smtClean="0"/>
              <a:t>academic</a:t>
            </a:r>
            <a:r>
              <a:rPr lang="fr-BE" sz="2800" b="1" dirty="0" smtClean="0"/>
              <a:t>-excellence-workshops/</a:t>
            </a:r>
            <a:endParaRPr lang="fr-BE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Book: Frank M. </a:t>
            </a:r>
            <a:r>
              <a:rPr lang="fr-BE" dirty="0" err="1" smtClean="0"/>
              <a:t>Carrano</a:t>
            </a:r>
            <a:r>
              <a:rPr lang="fr-BE" dirty="0" smtClean="0"/>
              <a:t>, </a:t>
            </a:r>
            <a:r>
              <a:rPr lang="fr-BE" i="1" dirty="0" smtClean="0"/>
              <a:t>Data Structures </a:t>
            </a:r>
            <a:r>
              <a:rPr lang="en-US" i="1" dirty="0" smtClean="0"/>
              <a:t>and Abstractions with Java, 3</a:t>
            </a:r>
            <a:r>
              <a:rPr lang="en-US" i="1" baseline="30000" dirty="0" smtClean="0"/>
              <a:t>nd</a:t>
            </a:r>
            <a:r>
              <a:rPr lang="en-US" i="1" dirty="0" smtClean="0"/>
              <a:t> ed., Prentice Hall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Note: 2</a:t>
            </a:r>
            <a:r>
              <a:rPr lang="en-US" i="1" baseline="30000" dirty="0" smtClean="0">
                <a:solidFill>
                  <a:srgbClr val="FF3300"/>
                </a:solidFill>
              </a:rPr>
              <a:t>nd</a:t>
            </a:r>
            <a:r>
              <a:rPr lang="en-US" i="1" dirty="0" smtClean="0">
                <a:solidFill>
                  <a:srgbClr val="FF3300"/>
                </a:solidFill>
              </a:rPr>
              <a:t> edition is okay</a:t>
            </a:r>
          </a:p>
          <a:p>
            <a:pPr lvl="1"/>
            <a:r>
              <a:rPr lang="en-US" dirty="0" smtClean="0"/>
              <a:t>Sharing textbook: fantastic idea.  You don’t need a personal copy. You do need access to it from time to time</a:t>
            </a:r>
          </a:p>
          <a:p>
            <a:pPr lvl="1"/>
            <a:r>
              <a:rPr lang="en-US" dirty="0" smtClean="0"/>
              <a:t>Copies on reserve in </a:t>
            </a:r>
            <a:r>
              <a:rPr lang="en-US" dirty="0" err="1" smtClean="0"/>
              <a:t>Engr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Additional material on Prentice Hall website</a:t>
            </a:r>
          </a:p>
          <a:p>
            <a:pPr lvl="1"/>
            <a:r>
              <a:rPr lang="en-US" dirty="0" smtClean="0"/>
              <a:t>“e-Book” not required</a:t>
            </a:r>
          </a:p>
          <a:p>
            <a:endParaRPr lang="en-US" dirty="0" smtClean="0"/>
          </a:p>
          <a:p>
            <a:r>
              <a:rPr lang="en-US" dirty="0" smtClean="0"/>
              <a:t>Great Java resource: online materials at Oracle JDK web site.  Google has it indexed.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Obtaining</a:t>
            </a:r>
            <a:r>
              <a:rPr lang="fr-BE" dirty="0" smtClean="0"/>
              <a:t> Java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err="1" smtClean="0"/>
              <a:t>Follow</a:t>
            </a:r>
            <a:r>
              <a:rPr lang="fr-BE" dirty="0" smtClean="0"/>
              <a:t> instructions on </a:t>
            </a:r>
            <a:r>
              <a:rPr lang="fr-BE" dirty="0" err="1" smtClean="0"/>
              <a:t>our</a:t>
            </a:r>
            <a:r>
              <a:rPr lang="fr-BE" dirty="0" smtClean="0"/>
              <a:t> « </a:t>
            </a:r>
            <a:r>
              <a:rPr lang="fr-BE" dirty="0" err="1" smtClean="0"/>
              <a:t>resources</a:t>
            </a:r>
            <a:r>
              <a:rPr lang="fr-BE" dirty="0" smtClean="0"/>
              <a:t> » web page</a:t>
            </a:r>
          </a:p>
          <a:p>
            <a:pPr lvl="1"/>
            <a:r>
              <a:rPr lang="fr-BE" dirty="0" err="1" smtClean="0"/>
              <a:t>Make</a:t>
            </a:r>
            <a:r>
              <a:rPr lang="fr-BE" dirty="0" smtClean="0"/>
              <a:t> sure </a:t>
            </a:r>
            <a:r>
              <a:rPr lang="fr-BE" dirty="0" err="1" smtClean="0"/>
              <a:t>you</a:t>
            </a:r>
            <a:r>
              <a:rPr lang="fr-BE" dirty="0" smtClean="0"/>
              <a:t> have Java JDK 1.6 or 1.7, if not </a:t>
            </a:r>
            <a:r>
              <a:rPr lang="fr-BE" dirty="0" err="1" smtClean="0"/>
              <a:t>download</a:t>
            </a:r>
            <a:r>
              <a:rPr lang="fr-BE" dirty="0" smtClean="0"/>
              <a:t> and </a:t>
            </a:r>
            <a:r>
              <a:rPr lang="fr-BE" dirty="0" err="1" smtClean="0"/>
              <a:t>install</a:t>
            </a:r>
            <a:r>
              <a:rPr lang="fr-BE" dirty="0" smtClean="0"/>
              <a:t>. 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explain</a:t>
            </a:r>
            <a:r>
              <a:rPr lang="fr-BE" dirty="0" smtClean="0"/>
              <a:t> how on the page.</a:t>
            </a:r>
          </a:p>
          <a:p>
            <a:pPr lvl="1"/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download</a:t>
            </a:r>
            <a:r>
              <a:rPr lang="fr-BE" dirty="0" smtClean="0"/>
              <a:t> and </a:t>
            </a:r>
            <a:r>
              <a:rPr lang="fr-BE" dirty="0" err="1" smtClean="0"/>
              <a:t>install</a:t>
            </a:r>
            <a:r>
              <a:rPr lang="fr-BE" dirty="0" smtClean="0"/>
              <a:t> the Eclipse </a:t>
            </a:r>
            <a:r>
              <a:rPr lang="fr-BE" dirty="0" err="1" smtClean="0"/>
              <a:t>Juno</a:t>
            </a:r>
            <a:r>
              <a:rPr lang="fr-BE" dirty="0" smtClean="0"/>
              <a:t> « IDE » for Java </a:t>
            </a:r>
            <a:r>
              <a:rPr lang="fr-BE" dirty="0" err="1" smtClean="0"/>
              <a:t>developers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en-US" dirty="0"/>
              <a:t>Eclipse IDE for </a:t>
            </a:r>
            <a:r>
              <a:rPr lang="en-US"/>
              <a:t>Java </a:t>
            </a:r>
            <a:r>
              <a:rPr lang="en-US" smtClean="0"/>
              <a:t>Developers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smtClean="0"/>
              <a:t>Test it out: launch Eclipse and click “new&gt;Java Project” </a:t>
            </a:r>
            <a:endParaRPr lang="en-US" dirty="0"/>
          </a:p>
          <a:p>
            <a:pPr lvl="1"/>
            <a:r>
              <a:rPr lang="en-US" smtClean="0"/>
              <a:t>This is one of a few ways Java can be used </a:t>
            </a:r>
          </a:p>
          <a:p>
            <a:pPr lvl="1"/>
            <a:r>
              <a:rPr lang="en-US" smtClean="0"/>
              <a:t>When program runs, output will be visible </a:t>
            </a:r>
            <a:br>
              <a:rPr lang="en-US" smtClean="0"/>
            </a:br>
            <a:r>
              <a:rPr lang="en-US" smtClean="0"/>
              <a:t>in a little console window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pic>
        <p:nvPicPr>
          <p:cNvPr id="37890" name="Picture 2" descr="http://www.netbeans.org/images/screenshots/6.0/javaSE_logo_15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42875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866</TotalTime>
  <Words>921</Words>
  <Application>Microsoft Office PowerPoint</Application>
  <PresentationFormat>On-screen Show (4:3)</PresentationFormat>
  <Paragraphs>158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CS/ENGRD 2110 Spring 2013</vt:lpstr>
      <vt:lpstr>Welcome to CS2110!</vt:lpstr>
      <vt:lpstr>Is CS2110 right for you?</vt:lpstr>
      <vt:lpstr>Lectures</vt:lpstr>
      <vt:lpstr>Sections</vt:lpstr>
      <vt:lpstr>CS2111</vt:lpstr>
      <vt:lpstr>Academic Excellence Workshops</vt:lpstr>
      <vt:lpstr>Resources</vt:lpstr>
      <vt:lpstr>Obtaining Java</vt:lpstr>
      <vt:lpstr>Eclipse IDE</vt:lpstr>
      <vt:lpstr>Learning Java</vt:lpstr>
      <vt:lpstr>Coursework</vt:lpstr>
      <vt:lpstr>Assignments</vt:lpstr>
      <vt:lpstr>Piazza</vt:lpstr>
      <vt:lpstr>Academic Integrity… Trust but verify!</vt:lpstr>
      <vt:lpstr>What’s CS 2110 about?</vt:lpstr>
      <vt:lpstr>Example (we’ll see it again in April…)</vt:lpstr>
      <vt:lpstr>A class declaration defines </vt:lpstr>
      <vt:lpstr>World’s simplest Java program</vt:lpstr>
      <vt:lpstr>Next steps?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Ken Birman</cp:lastModifiedBy>
  <cp:revision>57</cp:revision>
  <cp:lastPrinted>2013-01-15T17:22:47Z</cp:lastPrinted>
  <dcterms:created xsi:type="dcterms:W3CDTF">2006-08-16T00:00:00Z</dcterms:created>
  <dcterms:modified xsi:type="dcterms:W3CDTF">2013-01-16T16:49:17Z</dcterms:modified>
</cp:coreProperties>
</file>