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5"/>
  </p:notesMasterIdLst>
  <p:handoutMasterIdLst>
    <p:handoutMasterId r:id="rId26"/>
  </p:handoutMasterIdLst>
  <p:sldIdLst>
    <p:sldId id="345" r:id="rId2"/>
    <p:sldId id="375" r:id="rId3"/>
    <p:sldId id="362" r:id="rId4"/>
    <p:sldId id="354" r:id="rId5"/>
    <p:sldId id="355" r:id="rId6"/>
    <p:sldId id="357" r:id="rId7"/>
    <p:sldId id="358" r:id="rId8"/>
    <p:sldId id="361" r:id="rId9"/>
    <p:sldId id="359" r:id="rId10"/>
    <p:sldId id="377" r:id="rId11"/>
    <p:sldId id="378" r:id="rId12"/>
    <p:sldId id="376" r:id="rId13"/>
    <p:sldId id="360" r:id="rId14"/>
    <p:sldId id="369" r:id="rId15"/>
    <p:sldId id="364" r:id="rId16"/>
    <p:sldId id="365" r:id="rId17"/>
    <p:sldId id="366" r:id="rId18"/>
    <p:sldId id="367" r:id="rId19"/>
    <p:sldId id="368" r:id="rId20"/>
    <p:sldId id="370" r:id="rId21"/>
    <p:sldId id="371" r:id="rId22"/>
    <p:sldId id="373" r:id="rId23"/>
    <p:sldId id="374" r:id="rId24"/>
  </p:sldIdLst>
  <p:sldSz cx="9144000" cy="6858000" type="letter"/>
  <p:notesSz cx="9144000" cy="6858000"/>
  <p:defaultTextStyle>
    <a:defPPr>
      <a:defRPr lang="en-US"/>
    </a:defPPr>
    <a:lvl1pPr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9" frameSlides="1"/>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C938"/>
    <a:srgbClr val="FF42F4"/>
    <a:srgbClr val="FFD6E2"/>
    <a:srgbClr val="E4C7C8"/>
    <a:srgbClr val="E5F9FF"/>
    <a:srgbClr val="FFF0AA"/>
    <a:srgbClr val="FCFFE0"/>
    <a:srgbClr val="741621"/>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5" d="100"/>
          <a:sy n="95" d="100"/>
        </p:scale>
        <p:origin x="-1432" y="-10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10" charset="0"/>
                <a:ea typeface="+mn-ea"/>
                <a:cs typeface="+mn-cs"/>
              </a:defRPr>
            </a:lvl1pPr>
          </a:lstStyle>
          <a:p>
            <a:pPr>
              <a:defRPr/>
            </a:pPr>
            <a:endParaRPr lang="en-US"/>
          </a:p>
        </p:txBody>
      </p:sp>
      <p:sp>
        <p:nvSpPr>
          <p:cNvPr id="31747" name="Rectangle 3"/>
          <p:cNvSpPr>
            <a:spLocks noGrp="1" noChangeArrowheads="1"/>
          </p:cNvSpPr>
          <p:nvPr>
            <p:ph type="dt" sz="quarter" idx="1"/>
          </p:nvPr>
        </p:nvSpPr>
        <p:spPr bwMode="auto">
          <a:xfrm>
            <a:off x="518160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10" charset="0"/>
                <a:ea typeface="+mn-ea"/>
                <a:cs typeface="+mn-cs"/>
              </a:defRPr>
            </a:lvl1pPr>
          </a:lstStyle>
          <a:p>
            <a:pPr>
              <a:defRPr/>
            </a:pPr>
            <a:endParaRPr lang="en-US"/>
          </a:p>
        </p:txBody>
      </p:sp>
      <p:sp>
        <p:nvSpPr>
          <p:cNvPr id="31748" name="Rectangle 4"/>
          <p:cNvSpPr>
            <a:spLocks noGrp="1" noChangeArrowheads="1"/>
          </p:cNvSpPr>
          <p:nvPr>
            <p:ph type="ftr" sz="quarter" idx="2"/>
          </p:nvPr>
        </p:nvSpPr>
        <p:spPr bwMode="auto">
          <a:xfrm>
            <a:off x="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10" charset="0"/>
                <a:ea typeface="+mn-ea"/>
                <a:cs typeface="+mn-cs"/>
              </a:defRPr>
            </a:lvl1pPr>
          </a:lstStyle>
          <a:p>
            <a:pPr>
              <a:defRPr/>
            </a:pPr>
            <a:endParaRPr lang="en-US"/>
          </a:p>
        </p:txBody>
      </p:sp>
      <p:sp>
        <p:nvSpPr>
          <p:cNvPr id="31749" name="Rectangle 5"/>
          <p:cNvSpPr>
            <a:spLocks noGrp="1" noChangeArrowheads="1"/>
          </p:cNvSpPr>
          <p:nvPr>
            <p:ph type="sldNum" sz="quarter" idx="3"/>
          </p:nvPr>
        </p:nvSpPr>
        <p:spPr bwMode="auto">
          <a:xfrm>
            <a:off x="518160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E92D1E9-1AC1-FF49-B83D-DAF0C5C64213}" type="slidenum">
              <a:rPr lang="en-US"/>
              <a:pPr>
                <a:defRPr/>
              </a:pPr>
              <a:t>‹#›</a:t>
            </a:fld>
            <a:endParaRPr lang="en-US"/>
          </a:p>
        </p:txBody>
      </p:sp>
    </p:spTree>
    <p:extLst>
      <p:ext uri="{BB962C8B-B14F-4D97-AF65-F5344CB8AC3E}">
        <p14:creationId xmlns:p14="http://schemas.microsoft.com/office/powerpoint/2010/main" val="12870504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10" charset="0"/>
                <a:ea typeface="+mn-ea"/>
                <a:cs typeface="+mn-cs"/>
              </a:defRPr>
            </a:lvl1pPr>
          </a:lstStyle>
          <a:p>
            <a:pPr>
              <a:defRPr/>
            </a:pPr>
            <a:endParaRPr lang="en-US"/>
          </a:p>
        </p:txBody>
      </p:sp>
      <p:sp>
        <p:nvSpPr>
          <p:cNvPr id="11267" name="Rectangle 3"/>
          <p:cNvSpPr>
            <a:spLocks noGrp="1" noChangeArrowheads="1"/>
          </p:cNvSpPr>
          <p:nvPr>
            <p:ph type="dt" idx="1"/>
          </p:nvPr>
        </p:nvSpPr>
        <p:spPr bwMode="auto">
          <a:xfrm>
            <a:off x="518160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10" charset="0"/>
                <a:ea typeface="+mn-ea"/>
                <a:cs typeface="+mn-cs"/>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1269" name="Rectangle 5"/>
          <p:cNvSpPr>
            <a:spLocks noGrp="1" noChangeArrowheads="1"/>
          </p:cNvSpPr>
          <p:nvPr>
            <p:ph type="body" sz="quarter" idx="3"/>
          </p:nvPr>
        </p:nvSpPr>
        <p:spPr bwMode="auto">
          <a:xfrm>
            <a:off x="1219200" y="3257550"/>
            <a:ext cx="67056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10" charset="0"/>
                <a:ea typeface="+mn-ea"/>
                <a:cs typeface="+mn-cs"/>
              </a:defRPr>
            </a:lvl1pPr>
          </a:lstStyle>
          <a:p>
            <a:pPr>
              <a:defRPr/>
            </a:pPr>
            <a:endParaRPr lang="en-US"/>
          </a:p>
        </p:txBody>
      </p:sp>
      <p:sp>
        <p:nvSpPr>
          <p:cNvPr id="11271" name="Rectangle 7"/>
          <p:cNvSpPr>
            <a:spLocks noGrp="1" noChangeArrowheads="1"/>
          </p:cNvSpPr>
          <p:nvPr>
            <p:ph type="sldNum" sz="quarter" idx="5"/>
          </p:nvPr>
        </p:nvSpPr>
        <p:spPr bwMode="auto">
          <a:xfrm>
            <a:off x="518160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8F399AB-7254-DF4E-BF9E-94DE57EEEC3D}" type="slidenum">
              <a:rPr lang="en-US"/>
              <a:pPr>
                <a:defRPr/>
              </a:pPr>
              <a:t>‹#›</a:t>
            </a:fld>
            <a:endParaRPr lang="en-US"/>
          </a:p>
        </p:txBody>
      </p:sp>
    </p:spTree>
    <p:extLst>
      <p:ext uri="{BB962C8B-B14F-4D97-AF65-F5344CB8AC3E}">
        <p14:creationId xmlns:p14="http://schemas.microsoft.com/office/powerpoint/2010/main" val="19429657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A920050-62D6-754E-813B-8BC75FB8F062}" type="slidenum">
              <a:rPr lang="en-US"/>
              <a:pPr>
                <a:defRPr/>
              </a:pPr>
              <a:t>‹#›</a:t>
            </a:fld>
            <a:endParaRPr lang="en-US"/>
          </a:p>
        </p:txBody>
      </p:sp>
    </p:spTree>
    <p:extLst>
      <p:ext uri="{BB962C8B-B14F-4D97-AF65-F5344CB8AC3E}">
        <p14:creationId xmlns:p14="http://schemas.microsoft.com/office/powerpoint/2010/main" val="1230819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8B52A62-561D-6D4B-94F6-9F9A5AA90EB5}" type="slidenum">
              <a:rPr lang="en-US"/>
              <a:pPr>
                <a:defRPr/>
              </a:pPr>
              <a:t>‹#›</a:t>
            </a:fld>
            <a:endParaRPr lang="en-US"/>
          </a:p>
        </p:txBody>
      </p:sp>
    </p:spTree>
    <p:extLst>
      <p:ext uri="{BB962C8B-B14F-4D97-AF65-F5344CB8AC3E}">
        <p14:creationId xmlns:p14="http://schemas.microsoft.com/office/powerpoint/2010/main" val="2125514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84A9ADF-8AC1-A84F-B27B-4C116D5F566B}" type="slidenum">
              <a:rPr lang="en-US"/>
              <a:pPr>
                <a:defRPr/>
              </a:pPr>
              <a:t>‹#›</a:t>
            </a:fld>
            <a:endParaRPr lang="en-US"/>
          </a:p>
        </p:txBody>
      </p:sp>
    </p:spTree>
    <p:extLst>
      <p:ext uri="{BB962C8B-B14F-4D97-AF65-F5344CB8AC3E}">
        <p14:creationId xmlns:p14="http://schemas.microsoft.com/office/powerpoint/2010/main" val="2157892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5EE44A6-F29C-EC49-982D-0BB1DD62084A}" type="slidenum">
              <a:rPr lang="en-US"/>
              <a:pPr>
                <a:defRPr/>
              </a:pPr>
              <a:t>‹#›</a:t>
            </a:fld>
            <a:endParaRPr lang="en-US"/>
          </a:p>
        </p:txBody>
      </p:sp>
    </p:spTree>
    <p:extLst>
      <p:ext uri="{BB962C8B-B14F-4D97-AF65-F5344CB8AC3E}">
        <p14:creationId xmlns:p14="http://schemas.microsoft.com/office/powerpoint/2010/main" val="715594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D424E6F-48A3-DD4A-A195-02CA9C5A4B6A}" type="slidenum">
              <a:rPr lang="en-US"/>
              <a:pPr>
                <a:defRPr/>
              </a:pPr>
              <a:t>‹#›</a:t>
            </a:fld>
            <a:endParaRPr lang="en-US"/>
          </a:p>
        </p:txBody>
      </p:sp>
    </p:spTree>
    <p:extLst>
      <p:ext uri="{BB962C8B-B14F-4D97-AF65-F5344CB8AC3E}">
        <p14:creationId xmlns:p14="http://schemas.microsoft.com/office/powerpoint/2010/main" val="3420297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C1936B3-61B5-5E42-B5B5-E7430B7DC04D}" type="slidenum">
              <a:rPr lang="en-US"/>
              <a:pPr>
                <a:defRPr/>
              </a:pPr>
              <a:t>‹#›</a:t>
            </a:fld>
            <a:endParaRPr lang="en-US"/>
          </a:p>
        </p:txBody>
      </p:sp>
    </p:spTree>
    <p:extLst>
      <p:ext uri="{BB962C8B-B14F-4D97-AF65-F5344CB8AC3E}">
        <p14:creationId xmlns:p14="http://schemas.microsoft.com/office/powerpoint/2010/main" val="4131709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B00B8F4-6608-3C4C-B990-326CDCB17C74}" type="slidenum">
              <a:rPr lang="en-US"/>
              <a:pPr>
                <a:defRPr/>
              </a:pPr>
              <a:t>‹#›</a:t>
            </a:fld>
            <a:endParaRPr lang="en-US"/>
          </a:p>
        </p:txBody>
      </p:sp>
    </p:spTree>
    <p:extLst>
      <p:ext uri="{BB962C8B-B14F-4D97-AF65-F5344CB8AC3E}">
        <p14:creationId xmlns:p14="http://schemas.microsoft.com/office/powerpoint/2010/main" val="1449395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05B8333-248A-F84E-944D-9812EFB1C372}" type="slidenum">
              <a:rPr lang="en-US"/>
              <a:pPr>
                <a:defRPr/>
              </a:pPr>
              <a:t>‹#›</a:t>
            </a:fld>
            <a:endParaRPr lang="en-US"/>
          </a:p>
        </p:txBody>
      </p:sp>
    </p:spTree>
    <p:extLst>
      <p:ext uri="{BB962C8B-B14F-4D97-AF65-F5344CB8AC3E}">
        <p14:creationId xmlns:p14="http://schemas.microsoft.com/office/powerpoint/2010/main" val="3379952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DFB2610-75BD-6141-8816-5D3BD14FF65C}" type="slidenum">
              <a:rPr lang="en-US"/>
              <a:pPr>
                <a:defRPr/>
              </a:pPr>
              <a:t>‹#›</a:t>
            </a:fld>
            <a:endParaRPr lang="en-US"/>
          </a:p>
        </p:txBody>
      </p:sp>
    </p:spTree>
    <p:extLst>
      <p:ext uri="{BB962C8B-B14F-4D97-AF65-F5344CB8AC3E}">
        <p14:creationId xmlns:p14="http://schemas.microsoft.com/office/powerpoint/2010/main" val="2942872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C3A13D7-C405-0F45-9710-A0CFE7BE17BB}" type="slidenum">
              <a:rPr lang="en-US"/>
              <a:pPr>
                <a:defRPr/>
              </a:pPr>
              <a:t>‹#›</a:t>
            </a:fld>
            <a:endParaRPr lang="en-US"/>
          </a:p>
        </p:txBody>
      </p:sp>
    </p:spTree>
    <p:extLst>
      <p:ext uri="{BB962C8B-B14F-4D97-AF65-F5344CB8AC3E}">
        <p14:creationId xmlns:p14="http://schemas.microsoft.com/office/powerpoint/2010/main" val="4277949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D024CA3-4743-334A-BA35-DA8CDC02F5B3}" type="slidenum">
              <a:rPr lang="en-US"/>
              <a:pPr>
                <a:defRPr/>
              </a:pPr>
              <a:t>‹#›</a:t>
            </a:fld>
            <a:endParaRPr lang="en-US"/>
          </a:p>
        </p:txBody>
      </p:sp>
    </p:spTree>
    <p:extLst>
      <p:ext uri="{BB962C8B-B14F-4D97-AF65-F5344CB8AC3E}">
        <p14:creationId xmlns:p14="http://schemas.microsoft.com/office/powerpoint/2010/main" val="247346971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pitchFamily="-110" charset="0"/>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Times" pitchFamily="-110" charset="0"/>
                <a:ea typeface="+mn-ea"/>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4DF672A-745D-F945-B954-7FB5F9FA37B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Times"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Times"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Times"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Times"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charset="0"/>
        </a:defRPr>
      </a:lvl6pPr>
      <a:lvl7pPr marL="914400" algn="ctr" rtl="0" fontAlgn="base">
        <a:spcBef>
          <a:spcPct val="0"/>
        </a:spcBef>
        <a:spcAft>
          <a:spcPct val="0"/>
        </a:spcAft>
        <a:defRPr sz="4400">
          <a:solidFill>
            <a:schemeClr val="tx2"/>
          </a:solidFill>
          <a:latin typeface="Times" charset="0"/>
        </a:defRPr>
      </a:lvl7pPr>
      <a:lvl8pPr marL="1371600" algn="ctr" rtl="0" fontAlgn="base">
        <a:spcBef>
          <a:spcPct val="0"/>
        </a:spcBef>
        <a:spcAft>
          <a:spcPct val="0"/>
        </a:spcAft>
        <a:defRPr sz="4400">
          <a:solidFill>
            <a:schemeClr val="tx2"/>
          </a:solidFill>
          <a:latin typeface="Times" charset="0"/>
        </a:defRPr>
      </a:lvl8pPr>
      <a:lvl9pPr marL="1828800" algn="ctr" rtl="0" fontAlgn="base">
        <a:spcBef>
          <a:spcPct val="0"/>
        </a:spcBef>
        <a:spcAft>
          <a:spcPct val="0"/>
        </a:spcAft>
        <a:defRPr sz="4400">
          <a:solidFill>
            <a:schemeClr val="tx2"/>
          </a:solidFill>
          <a:latin typeface="Times"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381000" y="304800"/>
            <a:ext cx="7924800" cy="533400"/>
          </a:xfrm>
        </p:spPr>
        <p:txBody>
          <a:bodyPr/>
          <a:lstStyle/>
          <a:p>
            <a:r>
              <a:rPr lang="en-US" sz="2800" b="1" dirty="0" smtClean="0">
                <a:solidFill>
                  <a:srgbClr val="FF0000"/>
                </a:solidFill>
                <a:latin typeface="Times" charset="0"/>
                <a:ea typeface="ＭＳ Ｐゴシック" charset="0"/>
                <a:cs typeface="ＭＳ Ｐゴシック" charset="0"/>
              </a:rPr>
              <a:t>Generics with </a:t>
            </a:r>
            <a:r>
              <a:rPr lang="en-US" sz="2800" b="1" dirty="0" err="1" smtClean="0">
                <a:solidFill>
                  <a:srgbClr val="FF0000"/>
                </a:solidFill>
                <a:latin typeface="Times" charset="0"/>
                <a:ea typeface="ＭＳ Ｐゴシック" charset="0"/>
                <a:cs typeface="ＭＳ Ｐゴシック" charset="0"/>
              </a:rPr>
              <a:t>ArrayList</a:t>
            </a:r>
            <a:r>
              <a:rPr lang="en-US" sz="2800" b="1" dirty="0" smtClean="0">
                <a:solidFill>
                  <a:srgbClr val="FF0000"/>
                </a:solidFill>
                <a:latin typeface="Times" charset="0"/>
                <a:ea typeface="ＭＳ Ｐゴシック" charset="0"/>
                <a:cs typeface="ＭＳ Ｐゴシック" charset="0"/>
              </a:rPr>
              <a:t> and </a:t>
            </a:r>
            <a:r>
              <a:rPr lang="en-US" sz="2800" b="1" dirty="0" err="1" smtClean="0">
                <a:solidFill>
                  <a:srgbClr val="FF0000"/>
                </a:solidFill>
                <a:latin typeface="Times" charset="0"/>
                <a:ea typeface="ＭＳ Ｐゴシック" charset="0"/>
                <a:cs typeface="ＭＳ Ｐゴシック" charset="0"/>
              </a:rPr>
              <a:t>HashSet</a:t>
            </a:r>
            <a:r>
              <a:rPr lang="en-US" sz="2800" b="1" dirty="0" smtClean="0">
                <a:solidFill>
                  <a:srgbClr val="FF0000"/>
                </a:solidFill>
                <a:latin typeface="Times" charset="0"/>
                <a:ea typeface="ＭＳ Ｐゴシック" charset="0"/>
                <a:cs typeface="ＭＳ Ｐゴシック" charset="0"/>
              </a:rPr>
              <a:t> </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1</a:t>
            </a:fld>
            <a:endParaRPr lang="en-US" sz="1400"/>
          </a:p>
        </p:txBody>
      </p:sp>
      <p:sp>
        <p:nvSpPr>
          <p:cNvPr id="11" name="TextBox 10"/>
          <p:cNvSpPr txBox="1"/>
          <p:nvPr/>
        </p:nvSpPr>
        <p:spPr>
          <a:xfrm>
            <a:off x="304800" y="914400"/>
            <a:ext cx="8229600" cy="3416320"/>
          </a:xfrm>
          <a:prstGeom prst="rect">
            <a:avLst/>
          </a:prstGeom>
          <a:noFill/>
        </p:spPr>
        <p:txBody>
          <a:bodyPr wrap="square" rtlCol="0">
            <a:spAutoFit/>
          </a:bodyPr>
          <a:lstStyle/>
          <a:p>
            <a:r>
              <a:rPr lang="en-US" dirty="0" err="1">
                <a:solidFill>
                  <a:srgbClr val="FF0000"/>
                </a:solidFill>
              </a:rPr>
              <a:t>ge·ner·ic</a:t>
            </a:r>
            <a:r>
              <a:rPr lang="en-US" dirty="0"/>
              <a:t> </a:t>
            </a:r>
            <a:r>
              <a:rPr lang="en-US" i="1" dirty="0"/>
              <a:t>adjective</a:t>
            </a:r>
            <a:r>
              <a:rPr lang="en-US" dirty="0"/>
              <a:t> \</a:t>
            </a:r>
            <a:r>
              <a:rPr lang="en-US" dirty="0" err="1"/>
              <a:t>jə</a:t>
            </a:r>
            <a:r>
              <a:rPr lang="en-US" dirty="0"/>
              <a:t>̇ˈ</a:t>
            </a:r>
            <a:r>
              <a:rPr lang="en-US" dirty="0" err="1"/>
              <a:t>nerik</a:t>
            </a:r>
            <a:r>
              <a:rPr lang="en-US" dirty="0"/>
              <a:t>, -</a:t>
            </a:r>
            <a:r>
              <a:rPr lang="en-US" dirty="0" err="1"/>
              <a:t>rēk</a:t>
            </a:r>
            <a:r>
              <a:rPr lang="en-US" dirty="0"/>
              <a:t>\</a:t>
            </a:r>
          </a:p>
          <a:p>
            <a:r>
              <a:rPr lang="en-US" dirty="0" smtClean="0"/>
              <a:t>relating </a:t>
            </a:r>
            <a:r>
              <a:rPr lang="en-US" dirty="0"/>
              <a:t>or applied to or descriptive of all members of a genus, species, class, or </a:t>
            </a:r>
            <a:r>
              <a:rPr lang="en-US" dirty="0" smtClean="0"/>
              <a:t>group: </a:t>
            </a:r>
            <a:r>
              <a:rPr lang="en-US" dirty="0"/>
              <a:t>common to or characteristic of a whole group or </a:t>
            </a:r>
            <a:r>
              <a:rPr lang="en-US" dirty="0" smtClean="0"/>
              <a:t>class: </a:t>
            </a:r>
            <a:r>
              <a:rPr lang="en-US" dirty="0"/>
              <a:t>typifying or </a:t>
            </a:r>
            <a:r>
              <a:rPr lang="en-US" dirty="0" smtClean="0"/>
              <a:t>subsuming: </a:t>
            </a:r>
            <a:r>
              <a:rPr lang="en-US" dirty="0"/>
              <a:t>not specific or </a:t>
            </a:r>
            <a:r>
              <a:rPr lang="en-US" dirty="0" smtClean="0"/>
              <a:t>individual.</a:t>
            </a:r>
          </a:p>
          <a:p>
            <a:endParaRPr lang="en-US" dirty="0">
              <a:solidFill>
                <a:srgbClr val="3366FF"/>
              </a:solidFill>
            </a:endParaRPr>
          </a:p>
          <a:p>
            <a:r>
              <a:rPr lang="en-US" dirty="0" smtClean="0">
                <a:solidFill>
                  <a:srgbClr val="3366FF"/>
                </a:solidFill>
              </a:rPr>
              <a:t>From Wikipedia: </a:t>
            </a:r>
            <a:r>
              <a:rPr lang="en-US" dirty="0">
                <a:solidFill>
                  <a:srgbClr val="FF0000"/>
                </a:solidFill>
                <a:latin typeface="Times New Roman"/>
                <a:cs typeface="Times New Roman"/>
              </a:rPr>
              <a:t>generic </a:t>
            </a:r>
            <a:r>
              <a:rPr lang="en-US" dirty="0" smtClean="0">
                <a:solidFill>
                  <a:srgbClr val="FF0000"/>
                </a:solidFill>
                <a:latin typeface="Times New Roman"/>
                <a:cs typeface="Times New Roman"/>
              </a:rPr>
              <a:t>programming</a:t>
            </a:r>
            <a:r>
              <a:rPr lang="en-US" dirty="0" smtClean="0">
                <a:latin typeface="Times New Roman"/>
                <a:cs typeface="Times New Roman"/>
              </a:rPr>
              <a:t>: a </a:t>
            </a:r>
            <a:r>
              <a:rPr lang="en-US" dirty="0">
                <a:latin typeface="Times New Roman"/>
                <a:cs typeface="Times New Roman"/>
              </a:rPr>
              <a:t>style </a:t>
            </a:r>
            <a:r>
              <a:rPr lang="en-US" dirty="0" smtClean="0">
                <a:latin typeface="Times New Roman"/>
                <a:cs typeface="Times New Roman"/>
              </a:rPr>
              <a:t>of computer programming in which algorithms are written in terms of to-be-specified-later types that are then </a:t>
            </a:r>
            <a:r>
              <a:rPr lang="en-US" i="1" dirty="0" smtClean="0">
                <a:latin typeface="Times New Roman"/>
                <a:cs typeface="Times New Roman"/>
              </a:rPr>
              <a:t>instantiated</a:t>
            </a:r>
            <a:r>
              <a:rPr lang="en-US" dirty="0" smtClean="0">
                <a:latin typeface="Times New Roman"/>
                <a:cs typeface="Times New Roman"/>
              </a:rPr>
              <a:t> when needed for </a:t>
            </a:r>
            <a:r>
              <a:rPr lang="en-US" dirty="0" smtClean="0">
                <a:solidFill>
                  <a:srgbClr val="800000"/>
                </a:solidFill>
                <a:latin typeface="Times New Roman"/>
                <a:cs typeface="Times New Roman"/>
              </a:rPr>
              <a:t>specific types provided as parameters</a:t>
            </a:r>
            <a:r>
              <a:rPr lang="en-US" dirty="0" smtClean="0">
                <a:latin typeface="Times New Roman"/>
                <a:cs typeface="Times New Roman"/>
              </a:rPr>
              <a:t>.</a:t>
            </a:r>
            <a:endParaRPr lang="en-US" dirty="0">
              <a:solidFill>
                <a:srgbClr val="3366FF"/>
              </a:solidFill>
              <a:latin typeface="Times New Roman"/>
              <a:cs typeface="Times New Roman"/>
            </a:endParaRPr>
          </a:p>
        </p:txBody>
      </p:sp>
      <p:sp>
        <p:nvSpPr>
          <p:cNvPr id="12" name="TextBox 11"/>
          <p:cNvSpPr txBox="1"/>
          <p:nvPr/>
        </p:nvSpPr>
        <p:spPr>
          <a:xfrm>
            <a:off x="304800" y="4343400"/>
            <a:ext cx="8153400" cy="2092881"/>
          </a:xfrm>
          <a:prstGeom prst="rect">
            <a:avLst/>
          </a:prstGeom>
          <a:noFill/>
        </p:spPr>
        <p:txBody>
          <a:bodyPr wrap="square" rtlCol="0">
            <a:spAutoFit/>
          </a:bodyPr>
          <a:lstStyle/>
          <a:p>
            <a:r>
              <a:rPr lang="en-US" dirty="0" smtClean="0">
                <a:solidFill>
                  <a:srgbClr val="0000FF"/>
                </a:solidFill>
              </a:rPr>
              <a:t>In</a:t>
            </a:r>
            <a:r>
              <a:rPr lang="en-US" dirty="0" smtClean="0">
                <a:solidFill>
                  <a:srgbClr val="3366FF"/>
                </a:solidFill>
              </a:rPr>
              <a:t> Java</a:t>
            </a:r>
            <a:r>
              <a:rPr lang="en-US" dirty="0">
                <a:solidFill>
                  <a:srgbClr val="800000"/>
                </a:solidFill>
              </a:rPr>
              <a:t>:</a:t>
            </a:r>
            <a:r>
              <a:rPr lang="en-US" dirty="0" smtClean="0">
                <a:solidFill>
                  <a:srgbClr val="800000"/>
                </a:solidFill>
              </a:rPr>
              <a:t> </a:t>
            </a:r>
            <a:r>
              <a:rPr lang="en-US" dirty="0" smtClean="0">
                <a:solidFill>
                  <a:srgbClr val="000000"/>
                </a:solidFill>
              </a:rPr>
              <a:t>Without generics, every </a:t>
            </a:r>
            <a:r>
              <a:rPr lang="en-US" dirty="0" smtClean="0">
                <a:solidFill>
                  <a:srgbClr val="800000"/>
                </a:solidFill>
              </a:rPr>
              <a:t>Vector</a:t>
            </a:r>
            <a:r>
              <a:rPr lang="en-US" dirty="0" smtClean="0">
                <a:solidFill>
                  <a:srgbClr val="000000"/>
                </a:solidFill>
              </a:rPr>
              <a:t> </a:t>
            </a:r>
            <a:r>
              <a:rPr lang="en-US" dirty="0" smtClean="0">
                <a:solidFill>
                  <a:srgbClr val="000000"/>
                </a:solidFill>
              </a:rPr>
              <a:t>object contains a list of elements of class </a:t>
            </a:r>
            <a:r>
              <a:rPr lang="en-US" dirty="0" smtClean="0">
                <a:solidFill>
                  <a:srgbClr val="800000"/>
                </a:solidFill>
              </a:rPr>
              <a:t>Object</a:t>
            </a:r>
            <a:r>
              <a:rPr lang="en-US" dirty="0" smtClean="0">
                <a:solidFill>
                  <a:srgbClr val="000000"/>
                </a:solidFill>
              </a:rPr>
              <a:t>. Clumsy</a:t>
            </a:r>
          </a:p>
          <a:p>
            <a:pPr>
              <a:spcBef>
                <a:spcPts val="1200"/>
              </a:spcBef>
            </a:pPr>
            <a:r>
              <a:rPr lang="en-US" dirty="0" smtClean="0">
                <a:solidFill>
                  <a:srgbClr val="000000"/>
                </a:solidFill>
              </a:rPr>
              <a:t>With generics, we can have a </a:t>
            </a:r>
            <a:r>
              <a:rPr lang="en-US" dirty="0">
                <a:solidFill>
                  <a:srgbClr val="800000"/>
                </a:solidFill>
              </a:rPr>
              <a:t>Vector</a:t>
            </a:r>
            <a:r>
              <a:rPr lang="en-US" dirty="0">
                <a:solidFill>
                  <a:srgbClr val="000000"/>
                </a:solidFill>
              </a:rPr>
              <a:t> </a:t>
            </a:r>
            <a:r>
              <a:rPr lang="en-US" dirty="0" smtClean="0">
                <a:solidFill>
                  <a:srgbClr val="000000"/>
                </a:solidFill>
              </a:rPr>
              <a:t>of </a:t>
            </a:r>
            <a:r>
              <a:rPr lang="en-US" dirty="0" smtClean="0">
                <a:solidFill>
                  <a:srgbClr val="800000"/>
                </a:solidFill>
              </a:rPr>
              <a:t>String</a:t>
            </a:r>
            <a:r>
              <a:rPr lang="en-US" dirty="0" smtClean="0">
                <a:solidFill>
                  <a:srgbClr val="000000"/>
                </a:solidFill>
              </a:rPr>
              <a:t>s, a </a:t>
            </a:r>
            <a:r>
              <a:rPr lang="en-US" dirty="0">
                <a:solidFill>
                  <a:srgbClr val="800000"/>
                </a:solidFill>
              </a:rPr>
              <a:t>Vector</a:t>
            </a:r>
            <a:r>
              <a:rPr lang="en-US" dirty="0">
                <a:solidFill>
                  <a:srgbClr val="000000"/>
                </a:solidFill>
              </a:rPr>
              <a:t> </a:t>
            </a:r>
            <a:r>
              <a:rPr lang="en-US" dirty="0" smtClean="0">
                <a:solidFill>
                  <a:srgbClr val="000000"/>
                </a:solidFill>
              </a:rPr>
              <a:t>of </a:t>
            </a:r>
            <a:r>
              <a:rPr lang="en-US" dirty="0" smtClean="0">
                <a:solidFill>
                  <a:srgbClr val="800000"/>
                </a:solidFill>
              </a:rPr>
              <a:t>Integer</a:t>
            </a:r>
            <a:r>
              <a:rPr lang="en-US" dirty="0" smtClean="0">
                <a:solidFill>
                  <a:srgbClr val="000000"/>
                </a:solidFill>
              </a:rPr>
              <a:t>s, a </a:t>
            </a:r>
            <a:r>
              <a:rPr lang="en-US" dirty="0">
                <a:solidFill>
                  <a:srgbClr val="800000"/>
                </a:solidFill>
              </a:rPr>
              <a:t>Vector</a:t>
            </a:r>
            <a:r>
              <a:rPr lang="en-US" dirty="0">
                <a:solidFill>
                  <a:srgbClr val="000000"/>
                </a:solidFill>
              </a:rPr>
              <a:t> </a:t>
            </a:r>
            <a:r>
              <a:rPr lang="en-US" dirty="0" smtClean="0">
                <a:solidFill>
                  <a:srgbClr val="000000"/>
                </a:solidFill>
              </a:rPr>
              <a:t>of </a:t>
            </a:r>
            <a:r>
              <a:rPr lang="en-US" dirty="0" smtClean="0">
                <a:solidFill>
                  <a:srgbClr val="800000"/>
                </a:solidFill>
              </a:rPr>
              <a:t>Gene</a:t>
            </a:r>
            <a:r>
              <a:rPr lang="en-US" dirty="0" smtClean="0">
                <a:solidFill>
                  <a:srgbClr val="000000"/>
                </a:solidFill>
              </a:rPr>
              <a:t>s.</a:t>
            </a:r>
            <a:r>
              <a:rPr lang="en-US" dirty="0" smtClean="0"/>
              <a:t>  </a:t>
            </a:r>
            <a:r>
              <a:rPr lang="en-US" dirty="0" smtClean="0">
                <a:solidFill>
                  <a:srgbClr val="008000"/>
                </a:solidFill>
              </a:rPr>
              <a:t>Simplifies programming, guards against some errors</a:t>
            </a:r>
            <a:endParaRPr lang="en-US" dirty="0">
              <a:solidFill>
                <a:srgbClr val="008000"/>
              </a:solidFill>
            </a:endParaRPr>
          </a:p>
        </p:txBody>
      </p:sp>
    </p:spTree>
    <p:extLst>
      <p:ext uri="{BB962C8B-B14F-4D97-AF65-F5344CB8AC3E}">
        <p14:creationId xmlns:p14="http://schemas.microsoft.com/office/powerpoint/2010/main" val="31106350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05B8333-248A-F84E-944D-9812EFB1C372}" type="slidenum">
              <a:rPr lang="en-US" smtClean="0"/>
              <a:pPr>
                <a:defRPr/>
              </a:pPr>
              <a:t>10</a:t>
            </a:fld>
            <a:endParaRPr lang="en-US" dirty="0"/>
          </a:p>
        </p:txBody>
      </p:sp>
      <p:sp>
        <p:nvSpPr>
          <p:cNvPr id="104" name="TextBox 103"/>
          <p:cNvSpPr txBox="1"/>
          <p:nvPr/>
        </p:nvSpPr>
        <p:spPr>
          <a:xfrm>
            <a:off x="685800" y="533400"/>
            <a:ext cx="6096000" cy="830997"/>
          </a:xfrm>
          <a:prstGeom prst="rect">
            <a:avLst/>
          </a:prstGeom>
          <a:noFill/>
        </p:spPr>
        <p:txBody>
          <a:bodyPr wrap="square" rtlCol="0">
            <a:spAutoFit/>
          </a:bodyPr>
          <a:lstStyle/>
          <a:p>
            <a:r>
              <a:rPr lang="en-US" dirty="0" smtClean="0">
                <a:solidFill>
                  <a:srgbClr val="FF0000"/>
                </a:solidFill>
              </a:rPr>
              <a:t>Interface Collection</a:t>
            </a:r>
            <a:r>
              <a:rPr lang="en-US" dirty="0" smtClean="0"/>
              <a:t>: abstract methods for dealing with a group of objects (</a:t>
            </a:r>
            <a:r>
              <a:rPr lang="en-US" dirty="0" smtClean="0">
                <a:solidFill>
                  <a:srgbClr val="008000"/>
                </a:solidFill>
              </a:rPr>
              <a:t>e.g. sets, lists</a:t>
            </a:r>
            <a:r>
              <a:rPr lang="en-US" dirty="0" smtClean="0"/>
              <a:t>)</a:t>
            </a:r>
            <a:endParaRPr lang="en-US" dirty="0"/>
          </a:p>
        </p:txBody>
      </p:sp>
      <p:sp>
        <p:nvSpPr>
          <p:cNvPr id="105" name="TextBox 104"/>
          <p:cNvSpPr txBox="1"/>
          <p:nvPr/>
        </p:nvSpPr>
        <p:spPr>
          <a:xfrm>
            <a:off x="762000" y="1676400"/>
            <a:ext cx="6400800" cy="1200328"/>
          </a:xfrm>
          <a:prstGeom prst="rect">
            <a:avLst/>
          </a:prstGeom>
          <a:noFill/>
        </p:spPr>
        <p:txBody>
          <a:bodyPr wrap="square" rtlCol="0">
            <a:spAutoFit/>
          </a:bodyPr>
          <a:lstStyle/>
          <a:p>
            <a:r>
              <a:rPr lang="en-US" dirty="0" smtClean="0">
                <a:solidFill>
                  <a:srgbClr val="FF0000"/>
                </a:solidFill>
              </a:rPr>
              <a:t>Abstract </a:t>
            </a:r>
            <a:r>
              <a:rPr lang="en-US" dirty="0" smtClean="0">
                <a:solidFill>
                  <a:srgbClr val="FF0000"/>
                </a:solidFill>
              </a:rPr>
              <a:t>class </a:t>
            </a:r>
            <a:r>
              <a:rPr lang="en-US" dirty="0" err="1" smtClean="0">
                <a:solidFill>
                  <a:srgbClr val="FF0000"/>
                </a:solidFill>
              </a:rPr>
              <a:t>AbstractCollection</a:t>
            </a:r>
            <a:r>
              <a:rPr lang="en-US" dirty="0" smtClean="0"/>
              <a:t>: overrides some abstract methods with </a:t>
            </a:r>
            <a:r>
              <a:rPr lang="en-US" dirty="0" smtClean="0"/>
              <a:t>methods </a:t>
            </a:r>
            <a:r>
              <a:rPr lang="en-US" dirty="0" smtClean="0"/>
              <a:t>to make it easier to fully implement </a:t>
            </a:r>
            <a:r>
              <a:rPr lang="en-US" dirty="0" smtClean="0">
                <a:solidFill>
                  <a:srgbClr val="800000"/>
                </a:solidFill>
              </a:rPr>
              <a:t>Collection</a:t>
            </a:r>
            <a:endParaRPr lang="en-US" dirty="0">
              <a:solidFill>
                <a:srgbClr val="800000"/>
              </a:solidFill>
            </a:endParaRPr>
          </a:p>
        </p:txBody>
      </p:sp>
      <p:sp>
        <p:nvSpPr>
          <p:cNvPr id="6" name="TextBox 5"/>
          <p:cNvSpPr txBox="1"/>
          <p:nvPr/>
        </p:nvSpPr>
        <p:spPr>
          <a:xfrm>
            <a:off x="762000" y="3276600"/>
            <a:ext cx="7620000" cy="1569660"/>
          </a:xfrm>
          <a:prstGeom prst="rect">
            <a:avLst/>
          </a:prstGeom>
          <a:noFill/>
        </p:spPr>
        <p:txBody>
          <a:bodyPr wrap="square" rtlCol="0">
            <a:spAutoFit/>
          </a:bodyPr>
          <a:lstStyle/>
          <a:p>
            <a:r>
              <a:rPr lang="en-US" dirty="0" err="1" smtClean="0">
                <a:solidFill>
                  <a:srgbClr val="FF0000"/>
                </a:solidFill>
              </a:rPr>
              <a:t>AbstractList</a:t>
            </a:r>
            <a:r>
              <a:rPr lang="en-US" dirty="0" smtClean="0">
                <a:solidFill>
                  <a:srgbClr val="FF0000"/>
                </a:solidFill>
              </a:rPr>
              <a:t>, </a:t>
            </a:r>
            <a:r>
              <a:rPr lang="en-US" dirty="0" err="1" smtClean="0">
                <a:solidFill>
                  <a:srgbClr val="FF0000"/>
                </a:solidFill>
              </a:rPr>
              <a:t>AbstractQueue</a:t>
            </a:r>
            <a:r>
              <a:rPr lang="en-US" dirty="0" smtClean="0">
                <a:solidFill>
                  <a:srgbClr val="FF0000"/>
                </a:solidFill>
              </a:rPr>
              <a:t>, </a:t>
            </a:r>
            <a:r>
              <a:rPr lang="en-US" dirty="0" err="1" smtClean="0">
                <a:solidFill>
                  <a:srgbClr val="FF0000"/>
                </a:solidFill>
              </a:rPr>
              <a:t>AbstractSet</a:t>
            </a:r>
            <a:r>
              <a:rPr lang="en-US" dirty="0" smtClean="0">
                <a:solidFill>
                  <a:srgbClr val="FF0000"/>
                </a:solidFill>
              </a:rPr>
              <a:t>, </a:t>
            </a:r>
            <a:r>
              <a:rPr lang="en-US" dirty="0" err="1" smtClean="0">
                <a:solidFill>
                  <a:srgbClr val="FF0000"/>
                </a:solidFill>
              </a:rPr>
              <a:t>AbstractDeque</a:t>
            </a:r>
            <a:r>
              <a:rPr lang="en-US" dirty="0" smtClean="0">
                <a:solidFill>
                  <a:srgbClr val="FF0000"/>
                </a:solidFill>
              </a:rPr>
              <a:t>  </a:t>
            </a:r>
            <a:r>
              <a:rPr lang="en-US" dirty="0" smtClean="0"/>
              <a:t>overrides </a:t>
            </a:r>
            <a:r>
              <a:rPr lang="en-US" dirty="0" smtClean="0"/>
              <a:t>some abstract methods </a:t>
            </a:r>
            <a:r>
              <a:rPr lang="en-US" dirty="0" smtClean="0"/>
              <a:t>of </a:t>
            </a:r>
            <a:r>
              <a:rPr lang="en-US" dirty="0" err="1" smtClean="0"/>
              <a:t>AbstractCollection</a:t>
            </a:r>
            <a:r>
              <a:rPr lang="en-US" dirty="0" smtClean="0"/>
              <a:t> with </a:t>
            </a:r>
            <a:r>
              <a:rPr lang="en-US" dirty="0" smtClean="0"/>
              <a:t>real methods to make it easier to fully implement </a:t>
            </a:r>
            <a:r>
              <a:rPr lang="en-US" dirty="0" smtClean="0">
                <a:solidFill>
                  <a:srgbClr val="800000"/>
                </a:solidFill>
              </a:rPr>
              <a:t>lists, queues, set, and </a:t>
            </a:r>
            <a:r>
              <a:rPr lang="en-US" dirty="0" err="1" smtClean="0">
                <a:solidFill>
                  <a:srgbClr val="800000"/>
                </a:solidFill>
              </a:rPr>
              <a:t>deques</a:t>
            </a:r>
            <a:endParaRPr lang="en-US" dirty="0">
              <a:solidFill>
                <a:srgbClr val="800000"/>
              </a:solidFill>
            </a:endParaRPr>
          </a:p>
        </p:txBody>
      </p:sp>
      <p:sp>
        <p:nvSpPr>
          <p:cNvPr id="2" name="TextBox 1"/>
          <p:cNvSpPr txBox="1"/>
          <p:nvPr/>
        </p:nvSpPr>
        <p:spPr>
          <a:xfrm>
            <a:off x="762000" y="5105400"/>
            <a:ext cx="7467600" cy="1200328"/>
          </a:xfrm>
          <a:prstGeom prst="rect">
            <a:avLst/>
          </a:prstGeom>
          <a:solidFill>
            <a:schemeClr val="accent2">
              <a:lumMod val="20000"/>
              <a:lumOff val="80000"/>
            </a:schemeClr>
          </a:solidFill>
        </p:spPr>
        <p:txBody>
          <a:bodyPr wrap="square" rtlCol="0">
            <a:spAutoFit/>
          </a:bodyPr>
          <a:lstStyle/>
          <a:p>
            <a:r>
              <a:rPr lang="en-US" dirty="0" smtClean="0"/>
              <a:t>Next slide contains classes that you should become familiar with and use. Spend time looking at their specifications. There are also other useful Collection classes</a:t>
            </a:r>
            <a:endParaRPr lang="en-US" dirty="0"/>
          </a:p>
        </p:txBody>
      </p:sp>
    </p:spTree>
    <p:extLst>
      <p:ext uri="{BB962C8B-B14F-4D97-AF65-F5344CB8AC3E}">
        <p14:creationId xmlns:p14="http://schemas.microsoft.com/office/powerpoint/2010/main" val="34874625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dissolve">
                                      <p:cBhvr>
                                        <p:cTn id="7" dur="500"/>
                                        <p:tgtEl>
                                          <p:spTgt spid="10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05B8333-248A-F84E-944D-9812EFB1C372}" type="slidenum">
              <a:rPr lang="en-US" smtClean="0"/>
              <a:pPr>
                <a:defRPr/>
              </a:pPr>
              <a:t>11</a:t>
            </a:fld>
            <a:endParaRPr lang="en-US" dirty="0"/>
          </a:p>
        </p:txBody>
      </p:sp>
      <p:sp>
        <p:nvSpPr>
          <p:cNvPr id="104" name="TextBox 103"/>
          <p:cNvSpPr txBox="1"/>
          <p:nvPr/>
        </p:nvSpPr>
        <p:spPr>
          <a:xfrm>
            <a:off x="381000" y="381000"/>
            <a:ext cx="7086600" cy="830997"/>
          </a:xfrm>
          <a:prstGeom prst="rect">
            <a:avLst/>
          </a:prstGeom>
          <a:noFill/>
        </p:spPr>
        <p:txBody>
          <a:bodyPr wrap="square" rtlCol="0">
            <a:spAutoFit/>
          </a:bodyPr>
          <a:lstStyle/>
          <a:p>
            <a:r>
              <a:rPr lang="en-US" dirty="0" err="1" smtClean="0">
                <a:solidFill>
                  <a:srgbClr val="FF0000"/>
                </a:solidFill>
              </a:rPr>
              <a:t>ArrayList</a:t>
            </a:r>
            <a:r>
              <a:rPr lang="en-US" dirty="0" smtClean="0">
                <a:solidFill>
                  <a:srgbClr val="FF0000"/>
                </a:solidFill>
              </a:rPr>
              <a:t> extends </a:t>
            </a:r>
            <a:r>
              <a:rPr lang="en-US" dirty="0" err="1" smtClean="0">
                <a:solidFill>
                  <a:srgbClr val="FF0000"/>
                </a:solidFill>
              </a:rPr>
              <a:t>AbstractList</a:t>
            </a:r>
            <a:r>
              <a:rPr lang="en-US" dirty="0" smtClean="0"/>
              <a:t>: An object is a </a:t>
            </a:r>
            <a:r>
              <a:rPr lang="en-US" dirty="0" err="1" smtClean="0"/>
              <a:t>growable</a:t>
            </a:r>
            <a:r>
              <a:rPr lang="en-US" dirty="0" smtClean="0"/>
              <a:t>/shrinkable list of values implemented in an array</a:t>
            </a:r>
            <a:endParaRPr lang="en-US" dirty="0"/>
          </a:p>
        </p:txBody>
      </p:sp>
      <p:sp>
        <p:nvSpPr>
          <p:cNvPr id="105" name="TextBox 104"/>
          <p:cNvSpPr txBox="1"/>
          <p:nvPr/>
        </p:nvSpPr>
        <p:spPr>
          <a:xfrm>
            <a:off x="533400" y="5722203"/>
            <a:ext cx="6400800" cy="830997"/>
          </a:xfrm>
          <a:prstGeom prst="rect">
            <a:avLst/>
          </a:prstGeom>
          <a:noFill/>
        </p:spPr>
        <p:txBody>
          <a:bodyPr wrap="square" rtlCol="0">
            <a:spAutoFit/>
          </a:bodyPr>
          <a:lstStyle/>
          <a:p>
            <a:r>
              <a:rPr lang="en-US" dirty="0" smtClean="0">
                <a:solidFill>
                  <a:srgbClr val="FF0000"/>
                </a:solidFill>
              </a:rPr>
              <a:t>Arrays</a:t>
            </a:r>
            <a:r>
              <a:rPr lang="en-US" dirty="0" smtClean="0"/>
              <a:t>: Has lots of static methods for dealing with arrays —searching, sorting, copying, etc.</a:t>
            </a:r>
            <a:endParaRPr lang="en-US" dirty="0">
              <a:solidFill>
                <a:srgbClr val="800000"/>
              </a:solidFill>
            </a:endParaRPr>
          </a:p>
        </p:txBody>
      </p:sp>
      <p:sp>
        <p:nvSpPr>
          <p:cNvPr id="6" name="TextBox 5"/>
          <p:cNvSpPr txBox="1"/>
          <p:nvPr/>
        </p:nvSpPr>
        <p:spPr>
          <a:xfrm>
            <a:off x="381000" y="1371600"/>
            <a:ext cx="7620000" cy="1200328"/>
          </a:xfrm>
          <a:prstGeom prst="rect">
            <a:avLst/>
          </a:prstGeom>
          <a:noFill/>
        </p:spPr>
        <p:txBody>
          <a:bodyPr wrap="square" rtlCol="0">
            <a:spAutoFit/>
          </a:bodyPr>
          <a:lstStyle/>
          <a:p>
            <a:r>
              <a:rPr lang="en-US" dirty="0" err="1" smtClean="0">
                <a:solidFill>
                  <a:srgbClr val="FF0000"/>
                </a:solidFill>
              </a:rPr>
              <a:t>HashSet</a:t>
            </a:r>
            <a:r>
              <a:rPr lang="en-US" dirty="0" smtClean="0">
                <a:solidFill>
                  <a:srgbClr val="FF0000"/>
                </a:solidFill>
              </a:rPr>
              <a:t> extends </a:t>
            </a:r>
            <a:r>
              <a:rPr lang="en-US" dirty="0" err="1" smtClean="0">
                <a:solidFill>
                  <a:srgbClr val="FF0000"/>
                </a:solidFill>
              </a:rPr>
              <a:t>AbstractSet</a:t>
            </a:r>
            <a:r>
              <a:rPr lang="en-US" dirty="0" smtClean="0">
                <a:solidFill>
                  <a:srgbClr val="FF0000"/>
                </a:solidFill>
              </a:rPr>
              <a:t>: </a:t>
            </a:r>
            <a:r>
              <a:rPr lang="en-US" dirty="0" smtClean="0"/>
              <a:t>An object maintains a </a:t>
            </a:r>
            <a:r>
              <a:rPr lang="en-US" dirty="0" err="1" smtClean="0"/>
              <a:t>growable</a:t>
            </a:r>
            <a:r>
              <a:rPr lang="en-US" dirty="0" smtClean="0"/>
              <a:t>/shrinkable set of values using a technique called </a:t>
            </a:r>
            <a:r>
              <a:rPr lang="en-US" i="1" dirty="0" smtClean="0"/>
              <a:t>hashing</a:t>
            </a:r>
            <a:r>
              <a:rPr lang="en-US" dirty="0" smtClean="0"/>
              <a:t>. We will learn about hashing later.</a:t>
            </a:r>
            <a:endParaRPr lang="en-US" dirty="0">
              <a:solidFill>
                <a:srgbClr val="800000"/>
              </a:solidFill>
            </a:endParaRPr>
          </a:p>
        </p:txBody>
      </p:sp>
      <p:sp>
        <p:nvSpPr>
          <p:cNvPr id="7" name="TextBox 6"/>
          <p:cNvSpPr txBox="1"/>
          <p:nvPr/>
        </p:nvSpPr>
        <p:spPr>
          <a:xfrm>
            <a:off x="457200" y="2590800"/>
            <a:ext cx="7620000" cy="830997"/>
          </a:xfrm>
          <a:prstGeom prst="rect">
            <a:avLst/>
          </a:prstGeom>
          <a:noFill/>
        </p:spPr>
        <p:txBody>
          <a:bodyPr wrap="square" rtlCol="0">
            <a:spAutoFit/>
          </a:bodyPr>
          <a:lstStyle/>
          <a:p>
            <a:r>
              <a:rPr lang="en-US" dirty="0" err="1" smtClean="0">
                <a:solidFill>
                  <a:srgbClr val="FF0000"/>
                </a:solidFill>
              </a:rPr>
              <a:t>LinkedList</a:t>
            </a:r>
            <a:r>
              <a:rPr lang="en-US" dirty="0" smtClean="0">
                <a:solidFill>
                  <a:srgbClr val="FF0000"/>
                </a:solidFill>
              </a:rPr>
              <a:t> extends </a:t>
            </a:r>
            <a:r>
              <a:rPr lang="en-US" dirty="0" err="1" smtClean="0">
                <a:solidFill>
                  <a:srgbClr val="FF0000"/>
                </a:solidFill>
              </a:rPr>
              <a:t>AbstractSequentialList</a:t>
            </a:r>
            <a:r>
              <a:rPr lang="en-US" dirty="0" smtClean="0">
                <a:solidFill>
                  <a:srgbClr val="FF0000"/>
                </a:solidFill>
              </a:rPr>
              <a:t>: </a:t>
            </a:r>
            <a:r>
              <a:rPr lang="en-US" dirty="0" smtClean="0"/>
              <a:t>An object maintains a list as a doubly linked list</a:t>
            </a:r>
            <a:endParaRPr lang="en-US" dirty="0">
              <a:solidFill>
                <a:srgbClr val="800000"/>
              </a:solidFill>
            </a:endParaRPr>
          </a:p>
        </p:txBody>
      </p:sp>
      <p:sp>
        <p:nvSpPr>
          <p:cNvPr id="8" name="TextBox 7"/>
          <p:cNvSpPr txBox="1"/>
          <p:nvPr/>
        </p:nvSpPr>
        <p:spPr>
          <a:xfrm>
            <a:off x="533400" y="4807803"/>
            <a:ext cx="7620000" cy="830997"/>
          </a:xfrm>
          <a:prstGeom prst="rect">
            <a:avLst/>
          </a:prstGeom>
          <a:noFill/>
        </p:spPr>
        <p:txBody>
          <a:bodyPr wrap="square" rtlCol="0">
            <a:spAutoFit/>
          </a:bodyPr>
          <a:lstStyle/>
          <a:p>
            <a:r>
              <a:rPr lang="en-US" dirty="0" smtClean="0">
                <a:solidFill>
                  <a:srgbClr val="FF0000"/>
                </a:solidFill>
              </a:rPr>
              <a:t>Stack </a:t>
            </a:r>
            <a:r>
              <a:rPr lang="en-US" dirty="0" smtClean="0">
                <a:solidFill>
                  <a:srgbClr val="FF0000"/>
                </a:solidFill>
              </a:rPr>
              <a:t>extends Vector: </a:t>
            </a:r>
            <a:r>
              <a:rPr lang="en-US" dirty="0" smtClean="0"/>
              <a:t>An object maintains LIFO (last-in-first-out) stack of objects</a:t>
            </a:r>
            <a:endParaRPr lang="en-US" dirty="0">
              <a:solidFill>
                <a:srgbClr val="800000"/>
              </a:solidFill>
            </a:endParaRPr>
          </a:p>
        </p:txBody>
      </p:sp>
      <p:sp>
        <p:nvSpPr>
          <p:cNvPr id="9" name="TextBox 8"/>
          <p:cNvSpPr txBox="1"/>
          <p:nvPr/>
        </p:nvSpPr>
        <p:spPr>
          <a:xfrm>
            <a:off x="457200" y="3581400"/>
            <a:ext cx="7620000" cy="1200328"/>
          </a:xfrm>
          <a:prstGeom prst="rect">
            <a:avLst/>
          </a:prstGeom>
          <a:noFill/>
        </p:spPr>
        <p:txBody>
          <a:bodyPr wrap="square" rtlCol="0">
            <a:spAutoFit/>
          </a:bodyPr>
          <a:lstStyle/>
          <a:p>
            <a:r>
              <a:rPr lang="en-US" dirty="0" smtClean="0">
                <a:solidFill>
                  <a:srgbClr val="FF0000"/>
                </a:solidFill>
              </a:rPr>
              <a:t>Vector </a:t>
            </a:r>
            <a:r>
              <a:rPr lang="en-US" dirty="0" smtClean="0">
                <a:solidFill>
                  <a:srgbClr val="FF0000"/>
                </a:solidFill>
              </a:rPr>
              <a:t>extends </a:t>
            </a:r>
            <a:r>
              <a:rPr lang="en-US" dirty="0" err="1" smtClean="0">
                <a:solidFill>
                  <a:srgbClr val="FF0000"/>
                </a:solidFill>
              </a:rPr>
              <a:t>AbstractList</a:t>
            </a:r>
            <a:r>
              <a:rPr lang="en-US" dirty="0" smtClean="0">
                <a:solidFill>
                  <a:srgbClr val="FF0000"/>
                </a:solidFill>
              </a:rPr>
              <a:t>: </a:t>
            </a:r>
            <a:r>
              <a:rPr lang="en-US" dirty="0"/>
              <a:t>An object is a </a:t>
            </a:r>
            <a:r>
              <a:rPr lang="en-US" dirty="0" err="1"/>
              <a:t>growable</a:t>
            </a:r>
            <a:r>
              <a:rPr lang="en-US" dirty="0"/>
              <a:t>/shrinkable list of values implemented in </a:t>
            </a:r>
            <a:r>
              <a:rPr lang="en-US" dirty="0" smtClean="0"/>
              <a:t>an array. An old class from early Java</a:t>
            </a:r>
            <a:endParaRPr lang="en-US" dirty="0">
              <a:solidFill>
                <a:srgbClr val="800000"/>
              </a:solidFill>
            </a:endParaRPr>
          </a:p>
        </p:txBody>
      </p:sp>
    </p:spTree>
    <p:extLst>
      <p:ext uri="{BB962C8B-B14F-4D97-AF65-F5344CB8AC3E}">
        <p14:creationId xmlns:p14="http://schemas.microsoft.com/office/powerpoint/2010/main" val="37252783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dissolve">
                                      <p:cBhvr>
                                        <p:cTn id="7" dur="500"/>
                                        <p:tgtEl>
                                          <p:spTgt spid="10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ssolv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dissolv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dissolv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p:bldP spid="6" grpId="0"/>
      <p:bldP spid="7" grpId="0"/>
      <p:bldP spid="8"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3400" y="6096000"/>
            <a:ext cx="4114800" cy="381000"/>
          </a:xfrm>
        </p:spPr>
        <p:txBody>
          <a:bodyPr/>
          <a:lstStyle/>
          <a:p>
            <a:r>
              <a:rPr lang="en-US" sz="2800" dirty="0" smtClean="0">
                <a:solidFill>
                  <a:srgbClr val="FF0000"/>
                </a:solidFill>
              </a:rPr>
              <a:t>Format of </a:t>
            </a:r>
            <a:r>
              <a:rPr lang="en-US" sz="2800" dirty="0" err="1" smtClean="0">
                <a:solidFill>
                  <a:srgbClr val="FF0000"/>
                </a:solidFill>
              </a:rPr>
              <a:t>ArrayList</a:t>
            </a:r>
            <a:r>
              <a:rPr lang="en-US" sz="2800" dirty="0" smtClean="0">
                <a:solidFill>
                  <a:srgbClr val="FF0000"/>
                </a:solidFill>
              </a:rPr>
              <a:t> object</a:t>
            </a:r>
            <a:endParaRPr lang="en-US" sz="2800" dirty="0">
              <a:solidFill>
                <a:srgbClr val="FF0000"/>
              </a:solidFill>
            </a:endParaRPr>
          </a:p>
        </p:txBody>
      </p:sp>
      <p:sp>
        <p:nvSpPr>
          <p:cNvPr id="3" name="Slide Number Placeholder 2"/>
          <p:cNvSpPr>
            <a:spLocks noGrp="1"/>
          </p:cNvSpPr>
          <p:nvPr>
            <p:ph type="sldNum" sz="quarter" idx="12"/>
          </p:nvPr>
        </p:nvSpPr>
        <p:spPr/>
        <p:txBody>
          <a:bodyPr/>
          <a:lstStyle/>
          <a:p>
            <a:pPr>
              <a:defRPr/>
            </a:pPr>
            <a:fld id="{805B8333-248A-F84E-944D-9812EFB1C372}" type="slidenum">
              <a:rPr lang="en-US" smtClean="0"/>
              <a:pPr>
                <a:defRPr/>
              </a:pPr>
              <a:t>12</a:t>
            </a:fld>
            <a:endParaRPr lang="en-US" dirty="0"/>
          </a:p>
        </p:txBody>
      </p:sp>
      <p:sp>
        <p:nvSpPr>
          <p:cNvPr id="4" name="TextBox 3"/>
          <p:cNvSpPr txBox="1"/>
          <p:nvPr/>
        </p:nvSpPr>
        <p:spPr>
          <a:xfrm>
            <a:off x="2788124" y="6015335"/>
            <a:ext cx="1390124" cy="461665"/>
          </a:xfrm>
          <a:prstGeom prst="rect">
            <a:avLst/>
          </a:prstGeom>
          <a:noFill/>
        </p:spPr>
        <p:txBody>
          <a:bodyPr wrap="none" rtlCol="0">
            <a:spAutoFit/>
          </a:bodyPr>
          <a:lstStyle/>
          <a:p>
            <a:pPr algn="ctr"/>
            <a:r>
              <a:rPr lang="en-US" dirty="0" err="1" smtClean="0"/>
              <a:t>ArrayList</a:t>
            </a:r>
            <a:endParaRPr lang="en-US" dirty="0"/>
          </a:p>
        </p:txBody>
      </p:sp>
      <p:sp>
        <p:nvSpPr>
          <p:cNvPr id="5" name="TextBox 4"/>
          <p:cNvSpPr txBox="1"/>
          <p:nvPr/>
        </p:nvSpPr>
        <p:spPr>
          <a:xfrm>
            <a:off x="2606885" y="5024735"/>
            <a:ext cx="1752599" cy="461665"/>
          </a:xfrm>
          <a:prstGeom prst="rect">
            <a:avLst/>
          </a:prstGeom>
          <a:noFill/>
        </p:spPr>
        <p:txBody>
          <a:bodyPr wrap="square" rtlCol="0">
            <a:spAutoFit/>
          </a:bodyPr>
          <a:lstStyle/>
          <a:p>
            <a:pPr algn="ctr"/>
            <a:r>
              <a:rPr lang="en-US" dirty="0" err="1" smtClean="0"/>
              <a:t>AbstractList</a:t>
            </a:r>
            <a:endParaRPr lang="en-US" dirty="0"/>
          </a:p>
        </p:txBody>
      </p:sp>
      <p:sp>
        <p:nvSpPr>
          <p:cNvPr id="6" name="TextBox 5"/>
          <p:cNvSpPr txBox="1"/>
          <p:nvPr/>
        </p:nvSpPr>
        <p:spPr>
          <a:xfrm>
            <a:off x="2228424" y="4105870"/>
            <a:ext cx="2509521" cy="461665"/>
          </a:xfrm>
          <a:prstGeom prst="rect">
            <a:avLst/>
          </a:prstGeom>
          <a:noFill/>
        </p:spPr>
        <p:txBody>
          <a:bodyPr wrap="none" rtlCol="0">
            <a:spAutoFit/>
          </a:bodyPr>
          <a:lstStyle/>
          <a:p>
            <a:pPr algn="ctr"/>
            <a:r>
              <a:rPr lang="en-US" dirty="0" err="1" smtClean="0"/>
              <a:t>AbstractCollection</a:t>
            </a:r>
            <a:endParaRPr lang="en-US" dirty="0"/>
          </a:p>
        </p:txBody>
      </p:sp>
      <p:sp>
        <p:nvSpPr>
          <p:cNvPr id="7" name="TextBox 6"/>
          <p:cNvSpPr txBox="1"/>
          <p:nvPr/>
        </p:nvSpPr>
        <p:spPr>
          <a:xfrm>
            <a:off x="2980483" y="3272135"/>
            <a:ext cx="1005403" cy="461665"/>
          </a:xfrm>
          <a:prstGeom prst="rect">
            <a:avLst/>
          </a:prstGeom>
          <a:noFill/>
        </p:spPr>
        <p:txBody>
          <a:bodyPr wrap="none" rtlCol="0">
            <a:spAutoFit/>
          </a:bodyPr>
          <a:lstStyle/>
          <a:p>
            <a:pPr algn="ctr"/>
            <a:r>
              <a:rPr lang="en-US" dirty="0" smtClean="0"/>
              <a:t>Object</a:t>
            </a:r>
            <a:endParaRPr lang="en-US" dirty="0"/>
          </a:p>
        </p:txBody>
      </p:sp>
      <p:sp>
        <p:nvSpPr>
          <p:cNvPr id="8" name="TextBox 7"/>
          <p:cNvSpPr txBox="1"/>
          <p:nvPr/>
        </p:nvSpPr>
        <p:spPr>
          <a:xfrm>
            <a:off x="4743024" y="5481935"/>
            <a:ext cx="671979" cy="461665"/>
          </a:xfrm>
          <a:prstGeom prst="rect">
            <a:avLst/>
          </a:prstGeom>
          <a:noFill/>
        </p:spPr>
        <p:txBody>
          <a:bodyPr wrap="none" rtlCol="0">
            <a:spAutoFit/>
          </a:bodyPr>
          <a:lstStyle/>
          <a:p>
            <a:r>
              <a:rPr lang="en-US" dirty="0" smtClean="0"/>
              <a:t>List</a:t>
            </a:r>
            <a:endParaRPr lang="en-US" dirty="0"/>
          </a:p>
        </p:txBody>
      </p:sp>
      <p:sp>
        <p:nvSpPr>
          <p:cNvPr id="9" name="TextBox 8"/>
          <p:cNvSpPr txBox="1"/>
          <p:nvPr/>
        </p:nvSpPr>
        <p:spPr>
          <a:xfrm>
            <a:off x="5428824" y="5024735"/>
            <a:ext cx="1466868" cy="461665"/>
          </a:xfrm>
          <a:prstGeom prst="rect">
            <a:avLst/>
          </a:prstGeom>
          <a:noFill/>
        </p:spPr>
        <p:txBody>
          <a:bodyPr wrap="none" rtlCol="0">
            <a:spAutoFit/>
          </a:bodyPr>
          <a:lstStyle/>
          <a:p>
            <a:r>
              <a:rPr lang="en-US" dirty="0" smtClean="0"/>
              <a:t>Collection</a:t>
            </a:r>
            <a:endParaRPr lang="en-US" dirty="0"/>
          </a:p>
        </p:txBody>
      </p:sp>
      <p:sp>
        <p:nvSpPr>
          <p:cNvPr id="10" name="TextBox 9"/>
          <p:cNvSpPr txBox="1"/>
          <p:nvPr/>
        </p:nvSpPr>
        <p:spPr>
          <a:xfrm>
            <a:off x="7181424" y="4415135"/>
            <a:ext cx="1124376" cy="461665"/>
          </a:xfrm>
          <a:prstGeom prst="rect">
            <a:avLst/>
          </a:prstGeom>
          <a:noFill/>
        </p:spPr>
        <p:txBody>
          <a:bodyPr wrap="none" rtlCol="0">
            <a:spAutoFit/>
          </a:bodyPr>
          <a:lstStyle/>
          <a:p>
            <a:r>
              <a:rPr lang="en-US" dirty="0" err="1" smtClean="0"/>
              <a:t>Iterable</a:t>
            </a:r>
            <a:endParaRPr lang="en-US" dirty="0"/>
          </a:p>
        </p:txBody>
      </p:sp>
      <p:cxnSp>
        <p:nvCxnSpPr>
          <p:cNvPr id="12" name="Straight Connector 11"/>
          <p:cNvCxnSpPr>
            <a:stCxn id="5" idx="2"/>
            <a:endCxn id="4" idx="0"/>
          </p:cNvCxnSpPr>
          <p:nvPr/>
        </p:nvCxnSpPr>
        <p:spPr bwMode="auto">
          <a:xfrm>
            <a:off x="3483185" y="5486400"/>
            <a:ext cx="1" cy="528935"/>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9" name="Straight Connector 18"/>
          <p:cNvCxnSpPr>
            <a:stCxn id="6" idx="2"/>
            <a:endCxn id="5" idx="0"/>
          </p:cNvCxnSpPr>
          <p:nvPr/>
        </p:nvCxnSpPr>
        <p:spPr bwMode="auto">
          <a:xfrm>
            <a:off x="3483185" y="4567535"/>
            <a:ext cx="0" cy="457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28" name="Straight Connector 27"/>
          <p:cNvCxnSpPr>
            <a:stCxn id="7" idx="2"/>
            <a:endCxn id="6" idx="0"/>
          </p:cNvCxnSpPr>
          <p:nvPr/>
        </p:nvCxnSpPr>
        <p:spPr bwMode="auto">
          <a:xfrm>
            <a:off x="3483185" y="3733800"/>
            <a:ext cx="0" cy="37207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 name="Straight Connector 30"/>
          <p:cNvCxnSpPr>
            <a:stCxn id="8" idx="2"/>
            <a:endCxn id="4" idx="3"/>
          </p:cNvCxnSpPr>
          <p:nvPr/>
        </p:nvCxnSpPr>
        <p:spPr bwMode="auto">
          <a:xfrm flipH="1">
            <a:off x="4178248" y="5943600"/>
            <a:ext cx="900766" cy="302568"/>
          </a:xfrm>
          <a:prstGeom prst="line">
            <a:avLst/>
          </a:prstGeom>
          <a:solidFill>
            <a:schemeClr val="accent1"/>
          </a:solidFill>
          <a:ln w="38100" cap="flat" cmpd="sng" algn="ctr">
            <a:solidFill>
              <a:srgbClr val="008000"/>
            </a:solidFill>
            <a:prstDash val="solid"/>
            <a:round/>
            <a:headEnd type="none" w="med" len="med"/>
            <a:tailEnd type="none" w="med" len="med"/>
          </a:ln>
          <a:effectLst/>
        </p:spPr>
      </p:cxnSp>
      <p:cxnSp>
        <p:nvCxnSpPr>
          <p:cNvPr id="40" name="Straight Connector 39"/>
          <p:cNvCxnSpPr>
            <a:stCxn id="9" idx="2"/>
            <a:endCxn id="8" idx="3"/>
          </p:cNvCxnSpPr>
          <p:nvPr/>
        </p:nvCxnSpPr>
        <p:spPr bwMode="auto">
          <a:xfrm flipH="1">
            <a:off x="5415003" y="5486400"/>
            <a:ext cx="747255" cy="226368"/>
          </a:xfrm>
          <a:prstGeom prst="line">
            <a:avLst/>
          </a:prstGeom>
          <a:solidFill>
            <a:schemeClr val="accent1"/>
          </a:solidFill>
          <a:ln w="38100" cap="flat" cmpd="sng" algn="ctr">
            <a:solidFill>
              <a:srgbClr val="008000"/>
            </a:solidFill>
            <a:prstDash val="solid"/>
            <a:round/>
            <a:headEnd type="none" w="med" len="med"/>
            <a:tailEnd type="none" w="med" len="med"/>
          </a:ln>
          <a:effectLst/>
        </p:spPr>
      </p:cxnSp>
      <p:cxnSp>
        <p:nvCxnSpPr>
          <p:cNvPr id="45" name="Straight Connector 44"/>
          <p:cNvCxnSpPr>
            <a:stCxn id="10" idx="2"/>
            <a:endCxn id="9" idx="3"/>
          </p:cNvCxnSpPr>
          <p:nvPr/>
        </p:nvCxnSpPr>
        <p:spPr bwMode="auto">
          <a:xfrm flipH="1">
            <a:off x="6895692" y="4876800"/>
            <a:ext cx="847920" cy="378768"/>
          </a:xfrm>
          <a:prstGeom prst="line">
            <a:avLst/>
          </a:prstGeom>
          <a:solidFill>
            <a:schemeClr val="accent1"/>
          </a:solidFill>
          <a:ln w="38100" cap="flat" cmpd="sng" algn="ctr">
            <a:solidFill>
              <a:srgbClr val="008000"/>
            </a:solidFill>
            <a:prstDash val="solid"/>
            <a:round/>
            <a:headEnd type="none" w="med" len="med"/>
            <a:tailEnd type="none" w="med" len="med"/>
          </a:ln>
          <a:effectLst/>
        </p:spPr>
      </p:cxnSp>
      <p:sp>
        <p:nvSpPr>
          <p:cNvPr id="48" name="TextBox 47"/>
          <p:cNvSpPr txBox="1"/>
          <p:nvPr/>
        </p:nvSpPr>
        <p:spPr>
          <a:xfrm>
            <a:off x="5428824" y="4186535"/>
            <a:ext cx="671979" cy="461665"/>
          </a:xfrm>
          <a:prstGeom prst="rect">
            <a:avLst/>
          </a:prstGeom>
          <a:noFill/>
        </p:spPr>
        <p:txBody>
          <a:bodyPr wrap="none" rtlCol="0">
            <a:spAutoFit/>
          </a:bodyPr>
          <a:lstStyle/>
          <a:p>
            <a:r>
              <a:rPr lang="en-US" dirty="0" smtClean="0"/>
              <a:t>List</a:t>
            </a:r>
            <a:endParaRPr lang="en-US" dirty="0"/>
          </a:p>
        </p:txBody>
      </p:sp>
      <p:cxnSp>
        <p:nvCxnSpPr>
          <p:cNvPr id="49" name="Straight Connector 48"/>
          <p:cNvCxnSpPr>
            <a:stCxn id="48" idx="2"/>
            <a:endCxn id="5" idx="3"/>
          </p:cNvCxnSpPr>
          <p:nvPr/>
        </p:nvCxnSpPr>
        <p:spPr bwMode="auto">
          <a:xfrm flipH="1">
            <a:off x="4359484" y="4648200"/>
            <a:ext cx="1405330" cy="607368"/>
          </a:xfrm>
          <a:prstGeom prst="line">
            <a:avLst/>
          </a:prstGeom>
          <a:solidFill>
            <a:schemeClr val="accent1"/>
          </a:solidFill>
          <a:ln w="38100" cap="flat" cmpd="sng" algn="ctr">
            <a:solidFill>
              <a:srgbClr val="FF0000"/>
            </a:solidFill>
            <a:prstDash val="solid"/>
            <a:round/>
            <a:headEnd type="none" w="med" len="med"/>
            <a:tailEnd type="none" w="med" len="med"/>
          </a:ln>
          <a:effectLst/>
        </p:spPr>
      </p:cxnSp>
      <p:sp>
        <p:nvSpPr>
          <p:cNvPr id="53" name="TextBox 52"/>
          <p:cNvSpPr txBox="1"/>
          <p:nvPr/>
        </p:nvSpPr>
        <p:spPr>
          <a:xfrm>
            <a:off x="5943600" y="3729335"/>
            <a:ext cx="1466868" cy="461665"/>
          </a:xfrm>
          <a:prstGeom prst="rect">
            <a:avLst/>
          </a:prstGeom>
          <a:noFill/>
        </p:spPr>
        <p:txBody>
          <a:bodyPr wrap="none" rtlCol="0">
            <a:spAutoFit/>
          </a:bodyPr>
          <a:lstStyle/>
          <a:p>
            <a:r>
              <a:rPr lang="en-US" dirty="0" smtClean="0"/>
              <a:t>Collection</a:t>
            </a:r>
            <a:endParaRPr lang="en-US" dirty="0"/>
          </a:p>
        </p:txBody>
      </p:sp>
      <p:sp>
        <p:nvSpPr>
          <p:cNvPr id="54" name="TextBox 53"/>
          <p:cNvSpPr txBox="1"/>
          <p:nvPr/>
        </p:nvSpPr>
        <p:spPr>
          <a:xfrm>
            <a:off x="7315200" y="3272135"/>
            <a:ext cx="1124376" cy="461665"/>
          </a:xfrm>
          <a:prstGeom prst="rect">
            <a:avLst/>
          </a:prstGeom>
          <a:noFill/>
        </p:spPr>
        <p:txBody>
          <a:bodyPr wrap="none" rtlCol="0">
            <a:spAutoFit/>
          </a:bodyPr>
          <a:lstStyle/>
          <a:p>
            <a:r>
              <a:rPr lang="en-US" dirty="0" err="1" smtClean="0"/>
              <a:t>Iterable</a:t>
            </a:r>
            <a:endParaRPr lang="en-US" dirty="0"/>
          </a:p>
        </p:txBody>
      </p:sp>
      <p:cxnSp>
        <p:nvCxnSpPr>
          <p:cNvPr id="55" name="Straight Connector 54"/>
          <p:cNvCxnSpPr>
            <a:stCxn id="53" idx="2"/>
            <a:endCxn id="48" idx="3"/>
          </p:cNvCxnSpPr>
          <p:nvPr/>
        </p:nvCxnSpPr>
        <p:spPr bwMode="auto">
          <a:xfrm flipH="1">
            <a:off x="6100803" y="4191000"/>
            <a:ext cx="576231" cy="226368"/>
          </a:xfrm>
          <a:prstGeom prst="line">
            <a:avLst/>
          </a:prstGeom>
          <a:solidFill>
            <a:schemeClr val="accent1"/>
          </a:solidFill>
          <a:ln w="38100" cap="flat" cmpd="sng" algn="ctr">
            <a:solidFill>
              <a:srgbClr val="FF0000"/>
            </a:solidFill>
            <a:prstDash val="solid"/>
            <a:round/>
            <a:headEnd type="none" w="med" len="med"/>
            <a:tailEnd type="none" w="med" len="med"/>
          </a:ln>
          <a:effectLst/>
        </p:spPr>
      </p:cxnSp>
      <p:cxnSp>
        <p:nvCxnSpPr>
          <p:cNvPr id="56" name="Straight Connector 55"/>
          <p:cNvCxnSpPr>
            <a:stCxn id="54" idx="2"/>
            <a:endCxn id="53" idx="3"/>
          </p:cNvCxnSpPr>
          <p:nvPr/>
        </p:nvCxnSpPr>
        <p:spPr bwMode="auto">
          <a:xfrm flipH="1">
            <a:off x="7410468" y="3733800"/>
            <a:ext cx="466920" cy="226368"/>
          </a:xfrm>
          <a:prstGeom prst="line">
            <a:avLst/>
          </a:prstGeom>
          <a:solidFill>
            <a:schemeClr val="accent1"/>
          </a:solidFill>
          <a:ln w="38100" cap="flat" cmpd="sng" algn="ctr">
            <a:solidFill>
              <a:srgbClr val="FF0000"/>
            </a:solidFill>
            <a:prstDash val="solid"/>
            <a:round/>
            <a:headEnd type="none" w="med" len="med"/>
            <a:tailEnd type="none" w="med" len="med"/>
          </a:ln>
          <a:effectLst/>
        </p:spPr>
      </p:cxnSp>
      <p:sp>
        <p:nvSpPr>
          <p:cNvPr id="58" name="TextBox 57"/>
          <p:cNvSpPr txBox="1"/>
          <p:nvPr/>
        </p:nvSpPr>
        <p:spPr>
          <a:xfrm>
            <a:off x="5124024" y="3195935"/>
            <a:ext cx="1466868" cy="461665"/>
          </a:xfrm>
          <a:prstGeom prst="rect">
            <a:avLst/>
          </a:prstGeom>
          <a:noFill/>
        </p:spPr>
        <p:txBody>
          <a:bodyPr wrap="none" rtlCol="0">
            <a:spAutoFit/>
          </a:bodyPr>
          <a:lstStyle/>
          <a:p>
            <a:r>
              <a:rPr lang="en-US" dirty="0" smtClean="0"/>
              <a:t>Collection</a:t>
            </a:r>
            <a:endParaRPr lang="en-US" dirty="0"/>
          </a:p>
        </p:txBody>
      </p:sp>
      <p:sp>
        <p:nvSpPr>
          <p:cNvPr id="59" name="TextBox 58"/>
          <p:cNvSpPr txBox="1"/>
          <p:nvPr/>
        </p:nvSpPr>
        <p:spPr>
          <a:xfrm>
            <a:off x="7010400" y="2433935"/>
            <a:ext cx="1124376" cy="461665"/>
          </a:xfrm>
          <a:prstGeom prst="rect">
            <a:avLst/>
          </a:prstGeom>
          <a:noFill/>
        </p:spPr>
        <p:txBody>
          <a:bodyPr wrap="none" rtlCol="0">
            <a:spAutoFit/>
          </a:bodyPr>
          <a:lstStyle/>
          <a:p>
            <a:r>
              <a:rPr lang="en-US" dirty="0" err="1" smtClean="0"/>
              <a:t>Iterable</a:t>
            </a:r>
            <a:endParaRPr lang="en-US" dirty="0"/>
          </a:p>
        </p:txBody>
      </p:sp>
      <p:cxnSp>
        <p:nvCxnSpPr>
          <p:cNvPr id="60" name="Straight Connector 59"/>
          <p:cNvCxnSpPr>
            <a:stCxn id="58" idx="2"/>
            <a:endCxn id="6" idx="3"/>
          </p:cNvCxnSpPr>
          <p:nvPr/>
        </p:nvCxnSpPr>
        <p:spPr bwMode="auto">
          <a:xfrm flipH="1">
            <a:off x="4737945" y="3657600"/>
            <a:ext cx="1119513" cy="679103"/>
          </a:xfrm>
          <a:prstGeom prst="line">
            <a:avLst/>
          </a:prstGeom>
          <a:solidFill>
            <a:schemeClr val="accent1"/>
          </a:solidFill>
          <a:ln w="38100" cap="flat" cmpd="sng" algn="ctr">
            <a:solidFill>
              <a:srgbClr val="3366FF"/>
            </a:solidFill>
            <a:prstDash val="solid"/>
            <a:round/>
            <a:headEnd type="none" w="med" len="med"/>
            <a:tailEnd type="none" w="med" len="med"/>
          </a:ln>
          <a:effectLst/>
        </p:spPr>
      </p:cxnSp>
      <p:cxnSp>
        <p:nvCxnSpPr>
          <p:cNvPr id="61" name="Straight Connector 60"/>
          <p:cNvCxnSpPr>
            <a:stCxn id="59" idx="2"/>
            <a:endCxn id="58" idx="3"/>
          </p:cNvCxnSpPr>
          <p:nvPr/>
        </p:nvCxnSpPr>
        <p:spPr bwMode="auto">
          <a:xfrm flipH="1">
            <a:off x="6590892" y="2895600"/>
            <a:ext cx="981696" cy="531168"/>
          </a:xfrm>
          <a:prstGeom prst="line">
            <a:avLst/>
          </a:prstGeom>
          <a:solidFill>
            <a:schemeClr val="accent1"/>
          </a:solidFill>
          <a:ln w="38100" cap="flat" cmpd="sng" algn="ctr">
            <a:solidFill>
              <a:srgbClr val="3366FF"/>
            </a:solidFill>
            <a:prstDash val="solid"/>
            <a:round/>
            <a:headEnd type="none" w="med" len="med"/>
            <a:tailEnd type="none" w="med" len="med"/>
          </a:ln>
          <a:effectLst/>
        </p:spPr>
      </p:cxnSp>
      <p:sp>
        <p:nvSpPr>
          <p:cNvPr id="103" name="TextBox 102"/>
          <p:cNvSpPr txBox="1"/>
          <p:nvPr/>
        </p:nvSpPr>
        <p:spPr>
          <a:xfrm>
            <a:off x="7010400" y="335340"/>
            <a:ext cx="1447800" cy="1569660"/>
          </a:xfrm>
          <a:prstGeom prst="rect">
            <a:avLst/>
          </a:prstGeom>
          <a:solidFill>
            <a:srgbClr val="FCFFE0"/>
          </a:solidFill>
        </p:spPr>
        <p:txBody>
          <a:bodyPr wrap="square" rtlCol="0">
            <a:spAutoFit/>
          </a:bodyPr>
          <a:lstStyle/>
          <a:p>
            <a:pPr algn="r"/>
            <a:r>
              <a:rPr lang="en-US" dirty="0" err="1" smtClean="0">
                <a:solidFill>
                  <a:srgbClr val="FF0000"/>
                </a:solidFill>
              </a:rPr>
              <a:t>Iterable</a:t>
            </a:r>
            <a:r>
              <a:rPr lang="en-US" dirty="0" smtClean="0">
                <a:solidFill>
                  <a:srgbClr val="FF0000"/>
                </a:solidFill>
              </a:rPr>
              <a:t> </a:t>
            </a:r>
            <a:r>
              <a:rPr lang="en-US" dirty="0" smtClean="0"/>
              <a:t>Not discussed today</a:t>
            </a:r>
            <a:endParaRPr lang="en-US" dirty="0"/>
          </a:p>
        </p:txBody>
      </p:sp>
      <p:sp>
        <p:nvSpPr>
          <p:cNvPr id="104" name="TextBox 103"/>
          <p:cNvSpPr txBox="1"/>
          <p:nvPr/>
        </p:nvSpPr>
        <p:spPr>
          <a:xfrm>
            <a:off x="304800" y="381000"/>
            <a:ext cx="6096000" cy="830997"/>
          </a:xfrm>
          <a:prstGeom prst="rect">
            <a:avLst/>
          </a:prstGeom>
          <a:noFill/>
        </p:spPr>
        <p:txBody>
          <a:bodyPr wrap="square" rtlCol="0">
            <a:spAutoFit/>
          </a:bodyPr>
          <a:lstStyle/>
          <a:p>
            <a:r>
              <a:rPr lang="en-US" dirty="0" smtClean="0">
                <a:solidFill>
                  <a:srgbClr val="FF0000"/>
                </a:solidFill>
              </a:rPr>
              <a:t>Interface Collection</a:t>
            </a:r>
            <a:r>
              <a:rPr lang="en-US" dirty="0" smtClean="0"/>
              <a:t>: abstract methods for dealing with a group of objects (</a:t>
            </a:r>
            <a:r>
              <a:rPr lang="en-US" dirty="0" smtClean="0">
                <a:solidFill>
                  <a:srgbClr val="008000"/>
                </a:solidFill>
              </a:rPr>
              <a:t>e.g. sets, lists</a:t>
            </a:r>
            <a:r>
              <a:rPr lang="en-US" dirty="0" smtClean="0"/>
              <a:t>)</a:t>
            </a:r>
            <a:endParaRPr lang="en-US" dirty="0"/>
          </a:p>
        </p:txBody>
      </p:sp>
      <p:sp>
        <p:nvSpPr>
          <p:cNvPr id="105" name="TextBox 104"/>
          <p:cNvSpPr txBox="1"/>
          <p:nvPr/>
        </p:nvSpPr>
        <p:spPr>
          <a:xfrm>
            <a:off x="304800" y="1466672"/>
            <a:ext cx="6400800" cy="1200328"/>
          </a:xfrm>
          <a:prstGeom prst="rect">
            <a:avLst/>
          </a:prstGeom>
          <a:noFill/>
        </p:spPr>
        <p:txBody>
          <a:bodyPr wrap="square" rtlCol="0">
            <a:spAutoFit/>
          </a:bodyPr>
          <a:lstStyle/>
          <a:p>
            <a:r>
              <a:rPr lang="en-US" dirty="0" smtClean="0">
                <a:solidFill>
                  <a:srgbClr val="FF0000"/>
                </a:solidFill>
              </a:rPr>
              <a:t>Abstract class </a:t>
            </a:r>
            <a:r>
              <a:rPr lang="en-US" dirty="0" err="1" smtClean="0">
                <a:solidFill>
                  <a:srgbClr val="FF0000"/>
                </a:solidFill>
              </a:rPr>
              <a:t>AbstractCollection</a:t>
            </a:r>
            <a:r>
              <a:rPr lang="en-US" dirty="0" smtClean="0"/>
              <a:t>: overrides some abstract methods with real methods to make it easier to fully implement </a:t>
            </a:r>
            <a:r>
              <a:rPr lang="en-US" dirty="0" smtClean="0">
                <a:solidFill>
                  <a:srgbClr val="800000"/>
                </a:solidFill>
              </a:rPr>
              <a:t>Collection</a:t>
            </a:r>
            <a:endParaRPr lang="en-US" dirty="0">
              <a:solidFill>
                <a:srgbClr val="800000"/>
              </a:solidFill>
            </a:endParaRPr>
          </a:p>
        </p:txBody>
      </p:sp>
      <p:sp>
        <p:nvSpPr>
          <p:cNvPr id="11" name="TextBox 10"/>
          <p:cNvSpPr txBox="1"/>
          <p:nvPr/>
        </p:nvSpPr>
        <p:spPr>
          <a:xfrm>
            <a:off x="457200" y="3200400"/>
            <a:ext cx="1676400" cy="1938992"/>
          </a:xfrm>
          <a:prstGeom prst="rect">
            <a:avLst/>
          </a:prstGeom>
          <a:solidFill>
            <a:schemeClr val="accent2">
              <a:lumMod val="20000"/>
              <a:lumOff val="80000"/>
            </a:schemeClr>
          </a:solidFill>
        </p:spPr>
        <p:txBody>
          <a:bodyPr wrap="square" rtlCol="0">
            <a:spAutoFit/>
          </a:bodyPr>
          <a:lstStyle/>
          <a:p>
            <a:r>
              <a:rPr lang="en-US" dirty="0" err="1" smtClean="0"/>
              <a:t>ArrayList</a:t>
            </a:r>
            <a:r>
              <a:rPr lang="en-US" dirty="0" smtClean="0"/>
              <a:t> implements 3 other interfaces, not shown</a:t>
            </a:r>
            <a:endParaRPr lang="en-US" dirty="0"/>
          </a:p>
        </p:txBody>
      </p:sp>
    </p:spTree>
    <p:extLst>
      <p:ext uri="{BB962C8B-B14F-4D97-AF65-F5344CB8AC3E}">
        <p14:creationId xmlns:p14="http://schemas.microsoft.com/office/powerpoint/2010/main" val="5462638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dissolve">
                                      <p:cBhvr>
                                        <p:cTn id="7" dur="5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3400" y="6096000"/>
            <a:ext cx="4114800" cy="381000"/>
          </a:xfrm>
        </p:spPr>
        <p:txBody>
          <a:bodyPr/>
          <a:lstStyle/>
          <a:p>
            <a:r>
              <a:rPr lang="en-US" sz="2800" dirty="0" smtClean="0">
                <a:solidFill>
                  <a:srgbClr val="FF0000"/>
                </a:solidFill>
              </a:rPr>
              <a:t>Format of </a:t>
            </a:r>
            <a:r>
              <a:rPr lang="en-US" sz="2800" dirty="0" err="1" smtClean="0">
                <a:solidFill>
                  <a:srgbClr val="FF0000"/>
                </a:solidFill>
              </a:rPr>
              <a:t>ArrayList</a:t>
            </a:r>
            <a:r>
              <a:rPr lang="en-US" sz="2800" dirty="0" smtClean="0">
                <a:solidFill>
                  <a:srgbClr val="FF0000"/>
                </a:solidFill>
              </a:rPr>
              <a:t> object</a:t>
            </a:r>
            <a:endParaRPr lang="en-US" sz="2800" dirty="0">
              <a:solidFill>
                <a:srgbClr val="FF0000"/>
              </a:solidFill>
            </a:endParaRPr>
          </a:p>
        </p:txBody>
      </p:sp>
      <p:sp>
        <p:nvSpPr>
          <p:cNvPr id="3" name="Slide Number Placeholder 2"/>
          <p:cNvSpPr>
            <a:spLocks noGrp="1"/>
          </p:cNvSpPr>
          <p:nvPr>
            <p:ph type="sldNum" sz="quarter" idx="12"/>
          </p:nvPr>
        </p:nvSpPr>
        <p:spPr/>
        <p:txBody>
          <a:bodyPr/>
          <a:lstStyle/>
          <a:p>
            <a:pPr>
              <a:defRPr/>
            </a:pPr>
            <a:fld id="{805B8333-248A-F84E-944D-9812EFB1C372}" type="slidenum">
              <a:rPr lang="en-US" smtClean="0"/>
              <a:pPr>
                <a:defRPr/>
              </a:pPr>
              <a:t>13</a:t>
            </a:fld>
            <a:endParaRPr lang="en-US" dirty="0"/>
          </a:p>
        </p:txBody>
      </p:sp>
      <p:sp>
        <p:nvSpPr>
          <p:cNvPr id="4" name="TextBox 3"/>
          <p:cNvSpPr txBox="1"/>
          <p:nvPr/>
        </p:nvSpPr>
        <p:spPr>
          <a:xfrm>
            <a:off x="3125750" y="6015335"/>
            <a:ext cx="992579" cy="461665"/>
          </a:xfrm>
          <a:prstGeom prst="rect">
            <a:avLst/>
          </a:prstGeom>
          <a:noFill/>
        </p:spPr>
        <p:txBody>
          <a:bodyPr wrap="none" rtlCol="0">
            <a:spAutoFit/>
          </a:bodyPr>
          <a:lstStyle/>
          <a:p>
            <a:pPr algn="ctr"/>
            <a:r>
              <a:rPr lang="en-US" dirty="0" smtClean="0"/>
              <a:t>Vector</a:t>
            </a:r>
            <a:endParaRPr lang="en-US" dirty="0"/>
          </a:p>
        </p:txBody>
      </p:sp>
      <p:sp>
        <p:nvSpPr>
          <p:cNvPr id="5" name="TextBox 4"/>
          <p:cNvSpPr txBox="1"/>
          <p:nvPr/>
        </p:nvSpPr>
        <p:spPr>
          <a:xfrm>
            <a:off x="2745740" y="5024735"/>
            <a:ext cx="1752599" cy="461665"/>
          </a:xfrm>
          <a:prstGeom prst="rect">
            <a:avLst/>
          </a:prstGeom>
          <a:noFill/>
        </p:spPr>
        <p:txBody>
          <a:bodyPr wrap="square" rtlCol="0">
            <a:spAutoFit/>
          </a:bodyPr>
          <a:lstStyle/>
          <a:p>
            <a:pPr algn="ctr"/>
            <a:r>
              <a:rPr lang="en-US" dirty="0" err="1" smtClean="0"/>
              <a:t>AbstractList</a:t>
            </a:r>
            <a:endParaRPr lang="en-US" dirty="0"/>
          </a:p>
        </p:txBody>
      </p:sp>
      <p:sp>
        <p:nvSpPr>
          <p:cNvPr id="6" name="TextBox 5"/>
          <p:cNvSpPr txBox="1"/>
          <p:nvPr/>
        </p:nvSpPr>
        <p:spPr>
          <a:xfrm>
            <a:off x="2367279" y="4105870"/>
            <a:ext cx="2509521" cy="461665"/>
          </a:xfrm>
          <a:prstGeom prst="rect">
            <a:avLst/>
          </a:prstGeom>
          <a:noFill/>
        </p:spPr>
        <p:txBody>
          <a:bodyPr wrap="none" rtlCol="0">
            <a:spAutoFit/>
          </a:bodyPr>
          <a:lstStyle/>
          <a:p>
            <a:pPr algn="ctr"/>
            <a:r>
              <a:rPr lang="en-US" dirty="0" err="1" smtClean="0"/>
              <a:t>AbstractCollection</a:t>
            </a:r>
            <a:endParaRPr lang="en-US" dirty="0"/>
          </a:p>
        </p:txBody>
      </p:sp>
      <p:sp>
        <p:nvSpPr>
          <p:cNvPr id="7" name="TextBox 6"/>
          <p:cNvSpPr txBox="1"/>
          <p:nvPr/>
        </p:nvSpPr>
        <p:spPr>
          <a:xfrm>
            <a:off x="3119338" y="3272135"/>
            <a:ext cx="1005403" cy="461665"/>
          </a:xfrm>
          <a:prstGeom prst="rect">
            <a:avLst/>
          </a:prstGeom>
          <a:noFill/>
        </p:spPr>
        <p:txBody>
          <a:bodyPr wrap="none" rtlCol="0">
            <a:spAutoFit/>
          </a:bodyPr>
          <a:lstStyle/>
          <a:p>
            <a:pPr algn="ctr"/>
            <a:r>
              <a:rPr lang="en-US" dirty="0" smtClean="0"/>
              <a:t>Object</a:t>
            </a:r>
            <a:endParaRPr lang="en-US" dirty="0"/>
          </a:p>
        </p:txBody>
      </p:sp>
      <p:sp>
        <p:nvSpPr>
          <p:cNvPr id="8" name="TextBox 7"/>
          <p:cNvSpPr txBox="1"/>
          <p:nvPr/>
        </p:nvSpPr>
        <p:spPr>
          <a:xfrm>
            <a:off x="4743024" y="5481935"/>
            <a:ext cx="671979" cy="461665"/>
          </a:xfrm>
          <a:prstGeom prst="rect">
            <a:avLst/>
          </a:prstGeom>
          <a:noFill/>
        </p:spPr>
        <p:txBody>
          <a:bodyPr wrap="none" rtlCol="0">
            <a:spAutoFit/>
          </a:bodyPr>
          <a:lstStyle/>
          <a:p>
            <a:r>
              <a:rPr lang="en-US" dirty="0" smtClean="0"/>
              <a:t>List</a:t>
            </a:r>
            <a:endParaRPr lang="en-US" dirty="0"/>
          </a:p>
        </p:txBody>
      </p:sp>
      <p:sp>
        <p:nvSpPr>
          <p:cNvPr id="9" name="TextBox 8"/>
          <p:cNvSpPr txBox="1"/>
          <p:nvPr/>
        </p:nvSpPr>
        <p:spPr>
          <a:xfrm>
            <a:off x="5428824" y="5024735"/>
            <a:ext cx="1466868" cy="461665"/>
          </a:xfrm>
          <a:prstGeom prst="rect">
            <a:avLst/>
          </a:prstGeom>
          <a:noFill/>
        </p:spPr>
        <p:txBody>
          <a:bodyPr wrap="none" rtlCol="0">
            <a:spAutoFit/>
          </a:bodyPr>
          <a:lstStyle/>
          <a:p>
            <a:r>
              <a:rPr lang="en-US" dirty="0" smtClean="0"/>
              <a:t>Collection</a:t>
            </a:r>
            <a:endParaRPr lang="en-US" dirty="0"/>
          </a:p>
        </p:txBody>
      </p:sp>
      <p:sp>
        <p:nvSpPr>
          <p:cNvPr id="10" name="TextBox 9"/>
          <p:cNvSpPr txBox="1"/>
          <p:nvPr/>
        </p:nvSpPr>
        <p:spPr>
          <a:xfrm>
            <a:off x="7181424" y="4415135"/>
            <a:ext cx="1124376" cy="461665"/>
          </a:xfrm>
          <a:prstGeom prst="rect">
            <a:avLst/>
          </a:prstGeom>
          <a:noFill/>
        </p:spPr>
        <p:txBody>
          <a:bodyPr wrap="none" rtlCol="0">
            <a:spAutoFit/>
          </a:bodyPr>
          <a:lstStyle/>
          <a:p>
            <a:r>
              <a:rPr lang="en-US" dirty="0" err="1" smtClean="0"/>
              <a:t>Iterable</a:t>
            </a:r>
            <a:endParaRPr lang="en-US" dirty="0"/>
          </a:p>
        </p:txBody>
      </p:sp>
      <p:cxnSp>
        <p:nvCxnSpPr>
          <p:cNvPr id="12" name="Straight Connector 11"/>
          <p:cNvCxnSpPr>
            <a:stCxn id="5" idx="2"/>
            <a:endCxn id="4" idx="0"/>
          </p:cNvCxnSpPr>
          <p:nvPr/>
        </p:nvCxnSpPr>
        <p:spPr bwMode="auto">
          <a:xfrm>
            <a:off x="3622040" y="5486400"/>
            <a:ext cx="0" cy="528935"/>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9" name="Straight Connector 18"/>
          <p:cNvCxnSpPr>
            <a:stCxn id="6" idx="2"/>
            <a:endCxn id="5" idx="0"/>
          </p:cNvCxnSpPr>
          <p:nvPr/>
        </p:nvCxnSpPr>
        <p:spPr bwMode="auto">
          <a:xfrm>
            <a:off x="3622040" y="4567535"/>
            <a:ext cx="0" cy="457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28" name="Straight Connector 27"/>
          <p:cNvCxnSpPr>
            <a:stCxn id="7" idx="2"/>
            <a:endCxn id="6" idx="0"/>
          </p:cNvCxnSpPr>
          <p:nvPr/>
        </p:nvCxnSpPr>
        <p:spPr bwMode="auto">
          <a:xfrm>
            <a:off x="3622040" y="3733800"/>
            <a:ext cx="0" cy="37207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 name="Straight Connector 30"/>
          <p:cNvCxnSpPr>
            <a:stCxn id="8" idx="2"/>
            <a:endCxn id="4" idx="3"/>
          </p:cNvCxnSpPr>
          <p:nvPr/>
        </p:nvCxnSpPr>
        <p:spPr bwMode="auto">
          <a:xfrm flipH="1">
            <a:off x="4118329" y="5943600"/>
            <a:ext cx="960685" cy="302568"/>
          </a:xfrm>
          <a:prstGeom prst="line">
            <a:avLst/>
          </a:prstGeom>
          <a:solidFill>
            <a:schemeClr val="accent1"/>
          </a:solidFill>
          <a:ln w="38100" cap="flat" cmpd="sng" algn="ctr">
            <a:solidFill>
              <a:srgbClr val="008000"/>
            </a:solidFill>
            <a:prstDash val="solid"/>
            <a:round/>
            <a:headEnd type="none" w="med" len="med"/>
            <a:tailEnd type="none" w="med" len="med"/>
          </a:ln>
          <a:effectLst/>
        </p:spPr>
      </p:cxnSp>
      <p:cxnSp>
        <p:nvCxnSpPr>
          <p:cNvPr id="40" name="Straight Connector 39"/>
          <p:cNvCxnSpPr>
            <a:stCxn id="9" idx="2"/>
            <a:endCxn id="8" idx="3"/>
          </p:cNvCxnSpPr>
          <p:nvPr/>
        </p:nvCxnSpPr>
        <p:spPr bwMode="auto">
          <a:xfrm flipH="1">
            <a:off x="5415003" y="5486400"/>
            <a:ext cx="747255" cy="226368"/>
          </a:xfrm>
          <a:prstGeom prst="line">
            <a:avLst/>
          </a:prstGeom>
          <a:solidFill>
            <a:schemeClr val="accent1"/>
          </a:solidFill>
          <a:ln w="38100" cap="flat" cmpd="sng" algn="ctr">
            <a:solidFill>
              <a:srgbClr val="008000"/>
            </a:solidFill>
            <a:prstDash val="solid"/>
            <a:round/>
            <a:headEnd type="none" w="med" len="med"/>
            <a:tailEnd type="none" w="med" len="med"/>
          </a:ln>
          <a:effectLst/>
        </p:spPr>
      </p:cxnSp>
      <p:cxnSp>
        <p:nvCxnSpPr>
          <p:cNvPr id="45" name="Straight Connector 44"/>
          <p:cNvCxnSpPr>
            <a:stCxn id="10" idx="2"/>
            <a:endCxn id="9" idx="3"/>
          </p:cNvCxnSpPr>
          <p:nvPr/>
        </p:nvCxnSpPr>
        <p:spPr bwMode="auto">
          <a:xfrm flipH="1">
            <a:off x="6895692" y="4876800"/>
            <a:ext cx="847920" cy="378768"/>
          </a:xfrm>
          <a:prstGeom prst="line">
            <a:avLst/>
          </a:prstGeom>
          <a:solidFill>
            <a:schemeClr val="accent1"/>
          </a:solidFill>
          <a:ln w="38100" cap="flat" cmpd="sng" algn="ctr">
            <a:solidFill>
              <a:srgbClr val="008000"/>
            </a:solidFill>
            <a:prstDash val="solid"/>
            <a:round/>
            <a:headEnd type="none" w="med" len="med"/>
            <a:tailEnd type="none" w="med" len="med"/>
          </a:ln>
          <a:effectLst/>
        </p:spPr>
      </p:cxnSp>
      <p:sp>
        <p:nvSpPr>
          <p:cNvPr id="48" name="TextBox 47"/>
          <p:cNvSpPr txBox="1"/>
          <p:nvPr/>
        </p:nvSpPr>
        <p:spPr>
          <a:xfrm>
            <a:off x="5500221" y="4262735"/>
            <a:ext cx="671979" cy="461665"/>
          </a:xfrm>
          <a:prstGeom prst="rect">
            <a:avLst/>
          </a:prstGeom>
          <a:noFill/>
        </p:spPr>
        <p:txBody>
          <a:bodyPr wrap="none" rtlCol="0">
            <a:spAutoFit/>
          </a:bodyPr>
          <a:lstStyle/>
          <a:p>
            <a:r>
              <a:rPr lang="en-US" dirty="0" smtClean="0"/>
              <a:t>List</a:t>
            </a:r>
            <a:endParaRPr lang="en-US" dirty="0"/>
          </a:p>
        </p:txBody>
      </p:sp>
      <p:cxnSp>
        <p:nvCxnSpPr>
          <p:cNvPr id="49" name="Straight Connector 48"/>
          <p:cNvCxnSpPr>
            <a:stCxn id="48" idx="2"/>
            <a:endCxn id="5" idx="3"/>
          </p:cNvCxnSpPr>
          <p:nvPr/>
        </p:nvCxnSpPr>
        <p:spPr bwMode="auto">
          <a:xfrm flipH="1">
            <a:off x="4498339" y="4724400"/>
            <a:ext cx="1337872" cy="531168"/>
          </a:xfrm>
          <a:prstGeom prst="line">
            <a:avLst/>
          </a:prstGeom>
          <a:solidFill>
            <a:schemeClr val="accent1"/>
          </a:solidFill>
          <a:ln w="38100" cap="flat" cmpd="sng" algn="ctr">
            <a:solidFill>
              <a:srgbClr val="FF0000"/>
            </a:solidFill>
            <a:prstDash val="solid"/>
            <a:round/>
            <a:headEnd type="none" w="med" len="med"/>
            <a:tailEnd type="none" w="med" len="med"/>
          </a:ln>
          <a:effectLst/>
        </p:spPr>
      </p:cxnSp>
      <p:sp>
        <p:nvSpPr>
          <p:cNvPr id="53" name="TextBox 52"/>
          <p:cNvSpPr txBox="1"/>
          <p:nvPr/>
        </p:nvSpPr>
        <p:spPr>
          <a:xfrm>
            <a:off x="5962224" y="3805535"/>
            <a:ext cx="1466868" cy="461665"/>
          </a:xfrm>
          <a:prstGeom prst="rect">
            <a:avLst/>
          </a:prstGeom>
          <a:noFill/>
        </p:spPr>
        <p:txBody>
          <a:bodyPr wrap="none" rtlCol="0">
            <a:spAutoFit/>
          </a:bodyPr>
          <a:lstStyle/>
          <a:p>
            <a:r>
              <a:rPr lang="en-US" dirty="0" smtClean="0"/>
              <a:t>Collection</a:t>
            </a:r>
            <a:endParaRPr lang="en-US" dirty="0"/>
          </a:p>
        </p:txBody>
      </p:sp>
      <p:sp>
        <p:nvSpPr>
          <p:cNvPr id="54" name="TextBox 53"/>
          <p:cNvSpPr txBox="1"/>
          <p:nvPr/>
        </p:nvSpPr>
        <p:spPr>
          <a:xfrm>
            <a:off x="7333824" y="3348335"/>
            <a:ext cx="1124376" cy="461665"/>
          </a:xfrm>
          <a:prstGeom prst="rect">
            <a:avLst/>
          </a:prstGeom>
          <a:noFill/>
        </p:spPr>
        <p:txBody>
          <a:bodyPr wrap="none" rtlCol="0">
            <a:spAutoFit/>
          </a:bodyPr>
          <a:lstStyle/>
          <a:p>
            <a:r>
              <a:rPr lang="en-US" dirty="0" err="1" smtClean="0"/>
              <a:t>Iterable</a:t>
            </a:r>
            <a:endParaRPr lang="en-US" dirty="0"/>
          </a:p>
        </p:txBody>
      </p:sp>
      <p:cxnSp>
        <p:nvCxnSpPr>
          <p:cNvPr id="55" name="Straight Connector 54"/>
          <p:cNvCxnSpPr>
            <a:stCxn id="53" idx="2"/>
            <a:endCxn id="48" idx="3"/>
          </p:cNvCxnSpPr>
          <p:nvPr/>
        </p:nvCxnSpPr>
        <p:spPr bwMode="auto">
          <a:xfrm flipH="1">
            <a:off x="6172200" y="4267200"/>
            <a:ext cx="523458" cy="226368"/>
          </a:xfrm>
          <a:prstGeom prst="line">
            <a:avLst/>
          </a:prstGeom>
          <a:solidFill>
            <a:schemeClr val="accent1"/>
          </a:solidFill>
          <a:ln w="38100" cap="flat" cmpd="sng" algn="ctr">
            <a:solidFill>
              <a:srgbClr val="FF0000"/>
            </a:solidFill>
            <a:prstDash val="solid"/>
            <a:round/>
            <a:headEnd type="none" w="med" len="med"/>
            <a:tailEnd type="none" w="med" len="med"/>
          </a:ln>
          <a:effectLst/>
        </p:spPr>
      </p:cxnSp>
      <p:cxnSp>
        <p:nvCxnSpPr>
          <p:cNvPr id="56" name="Straight Connector 55"/>
          <p:cNvCxnSpPr>
            <a:stCxn id="54" idx="2"/>
            <a:endCxn id="53" idx="3"/>
          </p:cNvCxnSpPr>
          <p:nvPr/>
        </p:nvCxnSpPr>
        <p:spPr bwMode="auto">
          <a:xfrm flipH="1">
            <a:off x="7429092" y="3810000"/>
            <a:ext cx="466920" cy="226368"/>
          </a:xfrm>
          <a:prstGeom prst="line">
            <a:avLst/>
          </a:prstGeom>
          <a:solidFill>
            <a:schemeClr val="accent1"/>
          </a:solidFill>
          <a:ln w="38100" cap="flat" cmpd="sng" algn="ctr">
            <a:solidFill>
              <a:srgbClr val="FF0000"/>
            </a:solidFill>
            <a:prstDash val="solid"/>
            <a:round/>
            <a:headEnd type="none" w="med" len="med"/>
            <a:tailEnd type="none" w="med" len="med"/>
          </a:ln>
          <a:effectLst/>
        </p:spPr>
      </p:cxnSp>
      <p:sp>
        <p:nvSpPr>
          <p:cNvPr id="58" name="TextBox 57"/>
          <p:cNvSpPr txBox="1"/>
          <p:nvPr/>
        </p:nvSpPr>
        <p:spPr>
          <a:xfrm>
            <a:off x="5124024" y="3195935"/>
            <a:ext cx="1466868" cy="461665"/>
          </a:xfrm>
          <a:prstGeom prst="rect">
            <a:avLst/>
          </a:prstGeom>
          <a:noFill/>
        </p:spPr>
        <p:txBody>
          <a:bodyPr wrap="none" rtlCol="0">
            <a:spAutoFit/>
          </a:bodyPr>
          <a:lstStyle/>
          <a:p>
            <a:r>
              <a:rPr lang="en-US" dirty="0" smtClean="0"/>
              <a:t>Collection</a:t>
            </a:r>
            <a:endParaRPr lang="en-US" dirty="0"/>
          </a:p>
        </p:txBody>
      </p:sp>
      <p:sp>
        <p:nvSpPr>
          <p:cNvPr id="59" name="TextBox 58"/>
          <p:cNvSpPr txBox="1"/>
          <p:nvPr/>
        </p:nvSpPr>
        <p:spPr>
          <a:xfrm>
            <a:off x="7010400" y="2286000"/>
            <a:ext cx="1124376" cy="461665"/>
          </a:xfrm>
          <a:prstGeom prst="rect">
            <a:avLst/>
          </a:prstGeom>
          <a:noFill/>
        </p:spPr>
        <p:txBody>
          <a:bodyPr wrap="none" rtlCol="0">
            <a:spAutoFit/>
          </a:bodyPr>
          <a:lstStyle/>
          <a:p>
            <a:r>
              <a:rPr lang="en-US" dirty="0" err="1" smtClean="0"/>
              <a:t>Iterable</a:t>
            </a:r>
            <a:endParaRPr lang="en-US" dirty="0"/>
          </a:p>
        </p:txBody>
      </p:sp>
      <p:cxnSp>
        <p:nvCxnSpPr>
          <p:cNvPr id="60" name="Straight Connector 59"/>
          <p:cNvCxnSpPr>
            <a:stCxn id="58" idx="2"/>
            <a:endCxn id="6" idx="3"/>
          </p:cNvCxnSpPr>
          <p:nvPr/>
        </p:nvCxnSpPr>
        <p:spPr bwMode="auto">
          <a:xfrm flipH="1">
            <a:off x="4876800" y="3657600"/>
            <a:ext cx="980658" cy="679103"/>
          </a:xfrm>
          <a:prstGeom prst="line">
            <a:avLst/>
          </a:prstGeom>
          <a:solidFill>
            <a:schemeClr val="accent1"/>
          </a:solidFill>
          <a:ln w="38100" cap="flat" cmpd="sng" algn="ctr">
            <a:solidFill>
              <a:srgbClr val="3366FF"/>
            </a:solidFill>
            <a:prstDash val="solid"/>
            <a:round/>
            <a:headEnd type="none" w="med" len="med"/>
            <a:tailEnd type="none" w="med" len="med"/>
          </a:ln>
          <a:effectLst/>
        </p:spPr>
      </p:cxnSp>
      <p:cxnSp>
        <p:nvCxnSpPr>
          <p:cNvPr id="61" name="Straight Connector 60"/>
          <p:cNvCxnSpPr>
            <a:stCxn id="59" idx="2"/>
            <a:endCxn id="58" idx="3"/>
          </p:cNvCxnSpPr>
          <p:nvPr/>
        </p:nvCxnSpPr>
        <p:spPr bwMode="auto">
          <a:xfrm flipH="1">
            <a:off x="6590892" y="2747665"/>
            <a:ext cx="981696" cy="679103"/>
          </a:xfrm>
          <a:prstGeom prst="line">
            <a:avLst/>
          </a:prstGeom>
          <a:solidFill>
            <a:schemeClr val="accent1"/>
          </a:solidFill>
          <a:ln w="38100" cap="flat" cmpd="sng" algn="ctr">
            <a:solidFill>
              <a:srgbClr val="3366FF"/>
            </a:solidFill>
            <a:prstDash val="solid"/>
            <a:round/>
            <a:headEnd type="none" w="med" len="med"/>
            <a:tailEnd type="none" w="med" len="med"/>
          </a:ln>
          <a:effectLst/>
        </p:spPr>
      </p:cxnSp>
      <p:sp>
        <p:nvSpPr>
          <p:cNvPr id="103" name="TextBox 102"/>
          <p:cNvSpPr txBox="1"/>
          <p:nvPr/>
        </p:nvSpPr>
        <p:spPr>
          <a:xfrm>
            <a:off x="7010400" y="335340"/>
            <a:ext cx="1447800" cy="1569660"/>
          </a:xfrm>
          <a:prstGeom prst="rect">
            <a:avLst/>
          </a:prstGeom>
          <a:solidFill>
            <a:srgbClr val="FCFFE0"/>
          </a:solidFill>
        </p:spPr>
        <p:txBody>
          <a:bodyPr wrap="square" rtlCol="0">
            <a:spAutoFit/>
          </a:bodyPr>
          <a:lstStyle/>
          <a:p>
            <a:pPr algn="r"/>
            <a:r>
              <a:rPr lang="en-US" dirty="0" err="1" smtClean="0">
                <a:solidFill>
                  <a:srgbClr val="FF0000"/>
                </a:solidFill>
              </a:rPr>
              <a:t>Iterable</a:t>
            </a:r>
            <a:r>
              <a:rPr lang="en-US" dirty="0" smtClean="0">
                <a:solidFill>
                  <a:srgbClr val="FF0000"/>
                </a:solidFill>
              </a:rPr>
              <a:t> </a:t>
            </a:r>
            <a:r>
              <a:rPr lang="en-US" dirty="0" smtClean="0"/>
              <a:t>Not discussed today</a:t>
            </a:r>
            <a:endParaRPr lang="en-US" dirty="0"/>
          </a:p>
        </p:txBody>
      </p:sp>
      <p:sp>
        <p:nvSpPr>
          <p:cNvPr id="104" name="TextBox 103"/>
          <p:cNvSpPr txBox="1"/>
          <p:nvPr/>
        </p:nvSpPr>
        <p:spPr>
          <a:xfrm>
            <a:off x="304800" y="381000"/>
            <a:ext cx="6781800" cy="830997"/>
          </a:xfrm>
          <a:prstGeom prst="rect">
            <a:avLst/>
          </a:prstGeom>
          <a:noFill/>
        </p:spPr>
        <p:txBody>
          <a:bodyPr wrap="square" rtlCol="0">
            <a:spAutoFit/>
          </a:bodyPr>
          <a:lstStyle/>
          <a:p>
            <a:r>
              <a:rPr lang="en-US" dirty="0" smtClean="0">
                <a:solidFill>
                  <a:srgbClr val="FF0000"/>
                </a:solidFill>
              </a:rPr>
              <a:t>Interface List</a:t>
            </a:r>
            <a:r>
              <a:rPr lang="en-US" dirty="0" smtClean="0"/>
              <a:t>: abstract methods for dealing with a list of objects (o</a:t>
            </a:r>
            <a:r>
              <a:rPr lang="en-US" sz="2800" baseline="-25000" dirty="0" smtClean="0"/>
              <a:t>0</a:t>
            </a:r>
            <a:r>
              <a:rPr lang="en-US" dirty="0" smtClean="0"/>
              <a:t>, …, o</a:t>
            </a:r>
            <a:r>
              <a:rPr lang="en-US" baseline="-25000" dirty="0" smtClean="0"/>
              <a:t>n-1</a:t>
            </a:r>
            <a:r>
              <a:rPr lang="en-US" dirty="0" smtClean="0"/>
              <a:t>). </a:t>
            </a:r>
            <a:r>
              <a:rPr lang="en-US" dirty="0" smtClean="0">
                <a:solidFill>
                  <a:srgbClr val="008000"/>
                </a:solidFill>
              </a:rPr>
              <a:t>Examples: arrays, Vectors</a:t>
            </a:r>
            <a:endParaRPr lang="en-US" dirty="0">
              <a:solidFill>
                <a:srgbClr val="008000"/>
              </a:solidFill>
            </a:endParaRPr>
          </a:p>
        </p:txBody>
      </p:sp>
      <p:sp>
        <p:nvSpPr>
          <p:cNvPr id="105" name="TextBox 104"/>
          <p:cNvSpPr txBox="1"/>
          <p:nvPr/>
        </p:nvSpPr>
        <p:spPr>
          <a:xfrm>
            <a:off x="304800" y="1466672"/>
            <a:ext cx="6400800" cy="1200328"/>
          </a:xfrm>
          <a:prstGeom prst="rect">
            <a:avLst/>
          </a:prstGeom>
          <a:noFill/>
        </p:spPr>
        <p:txBody>
          <a:bodyPr wrap="square" rtlCol="0">
            <a:spAutoFit/>
          </a:bodyPr>
          <a:lstStyle/>
          <a:p>
            <a:r>
              <a:rPr lang="en-US" dirty="0" smtClean="0">
                <a:solidFill>
                  <a:srgbClr val="FF0000"/>
                </a:solidFill>
              </a:rPr>
              <a:t>Abstract class </a:t>
            </a:r>
            <a:r>
              <a:rPr lang="en-US" dirty="0" err="1" smtClean="0">
                <a:solidFill>
                  <a:srgbClr val="FF0000"/>
                </a:solidFill>
              </a:rPr>
              <a:t>AbstractList</a:t>
            </a:r>
            <a:r>
              <a:rPr lang="en-US" dirty="0" smtClean="0"/>
              <a:t>: overrides some abstract methods with real methods to make it easier to fully implement </a:t>
            </a:r>
            <a:r>
              <a:rPr lang="en-US" dirty="0" smtClean="0">
                <a:solidFill>
                  <a:srgbClr val="800000"/>
                </a:solidFill>
              </a:rPr>
              <a:t>List</a:t>
            </a:r>
            <a:endParaRPr lang="en-US" dirty="0">
              <a:solidFill>
                <a:srgbClr val="800000"/>
              </a:solidFill>
            </a:endParaRPr>
          </a:p>
        </p:txBody>
      </p:sp>
      <p:sp>
        <p:nvSpPr>
          <p:cNvPr id="11" name="TextBox 10"/>
          <p:cNvSpPr txBox="1"/>
          <p:nvPr/>
        </p:nvSpPr>
        <p:spPr>
          <a:xfrm>
            <a:off x="304800" y="3048000"/>
            <a:ext cx="2038389" cy="2677656"/>
          </a:xfrm>
          <a:prstGeom prst="rect">
            <a:avLst/>
          </a:prstGeom>
          <a:solidFill>
            <a:srgbClr val="FFD6E2"/>
          </a:solidFill>
        </p:spPr>
        <p:txBody>
          <a:bodyPr wrap="square" rtlCol="0">
            <a:spAutoFit/>
          </a:bodyPr>
          <a:lstStyle/>
          <a:p>
            <a:r>
              <a:rPr lang="en-US" dirty="0" smtClean="0"/>
              <a:t>Homework: Look at API specifications and build diagram giving format of </a:t>
            </a:r>
            <a:r>
              <a:rPr lang="en-US" dirty="0" err="1" smtClean="0"/>
              <a:t>HashSet</a:t>
            </a:r>
            <a:endParaRPr lang="en-US" dirty="0"/>
          </a:p>
        </p:txBody>
      </p:sp>
    </p:spTree>
    <p:extLst>
      <p:ext uri="{BB962C8B-B14F-4D97-AF65-F5344CB8AC3E}">
        <p14:creationId xmlns:p14="http://schemas.microsoft.com/office/powerpoint/2010/main" val="41800377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dissolve">
                                      <p:cBhvr>
                                        <p:cTn id="7" dur="500"/>
                                        <p:tgtEl>
                                          <p:spTgt spid="10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dissolv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228600" y="152400"/>
            <a:ext cx="8610600" cy="533400"/>
          </a:xfrm>
        </p:spPr>
        <p:txBody>
          <a:bodyPr/>
          <a:lstStyle/>
          <a:p>
            <a:r>
              <a:rPr lang="en-US" sz="2800" b="1" dirty="0" smtClean="0">
                <a:solidFill>
                  <a:srgbClr val="FF0000"/>
                </a:solidFill>
                <a:latin typeface="Times" charset="0"/>
                <a:ea typeface="ＭＳ Ｐゴシック" charset="0"/>
                <a:cs typeface="ＭＳ Ｐゴシック" charset="0"/>
              </a:rPr>
              <a:t>Parsing Arithmetic Expressions</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14</a:t>
            </a:fld>
            <a:endParaRPr lang="en-US" sz="1400"/>
          </a:p>
        </p:txBody>
      </p:sp>
      <p:sp>
        <p:nvSpPr>
          <p:cNvPr id="14" name="TextBox 13"/>
          <p:cNvSpPr txBox="1"/>
          <p:nvPr/>
        </p:nvSpPr>
        <p:spPr>
          <a:xfrm>
            <a:off x="304800" y="1752600"/>
            <a:ext cx="7924800" cy="2462213"/>
          </a:xfrm>
          <a:prstGeom prst="rect">
            <a:avLst/>
          </a:prstGeom>
          <a:noFill/>
        </p:spPr>
        <p:txBody>
          <a:bodyPr wrap="square" rtlCol="0">
            <a:spAutoFit/>
          </a:bodyPr>
          <a:lstStyle/>
          <a:p>
            <a:r>
              <a:rPr lang="en-US" dirty="0" smtClean="0">
                <a:solidFill>
                  <a:srgbClr val="800000"/>
                </a:solidFill>
              </a:rPr>
              <a:t>We show you a real grammar for arithmetic expressions with integer operands; operations +, -, *, /; and parentheses ( ). It gives precedence to multiplicative operations.</a:t>
            </a:r>
            <a:endParaRPr lang="en-US" dirty="0">
              <a:solidFill>
                <a:srgbClr val="800000"/>
              </a:solidFill>
            </a:endParaRPr>
          </a:p>
          <a:p>
            <a:pPr>
              <a:spcBef>
                <a:spcPts val="1200"/>
              </a:spcBef>
            </a:pPr>
            <a:r>
              <a:rPr lang="en-US" dirty="0" smtClean="0">
                <a:solidFill>
                  <a:srgbClr val="800000"/>
                </a:solidFill>
              </a:rPr>
              <a:t>We write a recursive descent parser for the grammar and have it generate instructions for a stack machine (explained later). You learn about infix, postfix, and prefix expressions.</a:t>
            </a:r>
            <a:endParaRPr lang="en-US" dirty="0" smtClean="0">
              <a:solidFill>
                <a:srgbClr val="000000"/>
              </a:solidFill>
            </a:endParaRPr>
          </a:p>
        </p:txBody>
      </p:sp>
      <p:sp>
        <p:nvSpPr>
          <p:cNvPr id="6" name="TextBox 5"/>
          <p:cNvSpPr txBox="1"/>
          <p:nvPr/>
        </p:nvSpPr>
        <p:spPr>
          <a:xfrm>
            <a:off x="304800" y="838200"/>
            <a:ext cx="7364046" cy="830997"/>
          </a:xfrm>
          <a:prstGeom prst="rect">
            <a:avLst/>
          </a:prstGeom>
          <a:noFill/>
        </p:spPr>
        <p:txBody>
          <a:bodyPr wrap="square" rtlCol="0">
            <a:spAutoFit/>
          </a:bodyPr>
          <a:lstStyle/>
          <a:p>
            <a:r>
              <a:rPr lang="en-US" dirty="0" smtClean="0">
                <a:solidFill>
                  <a:srgbClr val="3366FF"/>
                </a:solidFill>
              </a:rPr>
              <a:t>Introduced in lecture briefly, to show use of grammars and recursion. Done more thoroughly and carefully here.</a:t>
            </a:r>
            <a:endParaRPr lang="en-US" dirty="0">
              <a:solidFill>
                <a:srgbClr val="3366FF"/>
              </a:solidFill>
            </a:endParaRPr>
          </a:p>
        </p:txBody>
      </p:sp>
      <p:sp>
        <p:nvSpPr>
          <p:cNvPr id="8" name="TextBox 7"/>
          <p:cNvSpPr txBox="1"/>
          <p:nvPr/>
        </p:nvSpPr>
        <p:spPr>
          <a:xfrm>
            <a:off x="381000" y="4419600"/>
            <a:ext cx="8229600" cy="1938992"/>
          </a:xfrm>
          <a:prstGeom prst="rect">
            <a:avLst/>
          </a:prstGeom>
          <a:noFill/>
        </p:spPr>
        <p:txBody>
          <a:bodyPr wrap="square" rtlCol="0">
            <a:spAutoFit/>
          </a:bodyPr>
          <a:lstStyle/>
          <a:p>
            <a:r>
              <a:rPr lang="en-US" dirty="0" smtClean="0">
                <a:solidFill>
                  <a:srgbClr val="0000FF"/>
                </a:solidFill>
              </a:rPr>
              <a:t>Historical note</a:t>
            </a:r>
            <a:r>
              <a:rPr lang="en-US" dirty="0" smtClean="0"/>
              <a:t>: Gries wrote the first text on compiler writing, in 1971. It was the first text written/printed on computer, using a simple formatting application. It was typed on punch cards. You can see the cards in the </a:t>
            </a:r>
            <a:r>
              <a:rPr lang="en-US" dirty="0"/>
              <a:t>Stanford museum; </a:t>
            </a:r>
            <a:r>
              <a:rPr lang="en-US" dirty="0" smtClean="0"/>
              <a:t>visit </a:t>
            </a:r>
            <a:r>
              <a:rPr lang="en-US" dirty="0" err="1" smtClean="0"/>
              <a:t>infolab.stanford.edu</a:t>
            </a:r>
            <a:r>
              <a:rPr lang="en-US" dirty="0"/>
              <a:t>/pub/</a:t>
            </a:r>
            <a:r>
              <a:rPr lang="en-US" dirty="0" err="1"/>
              <a:t>voy</a:t>
            </a:r>
            <a:r>
              <a:rPr lang="en-US" dirty="0"/>
              <a:t>/museum/pictures/display/floor5.htm</a:t>
            </a:r>
          </a:p>
        </p:txBody>
      </p:sp>
    </p:spTree>
    <p:extLst>
      <p:ext uri="{BB962C8B-B14F-4D97-AF65-F5344CB8AC3E}">
        <p14:creationId xmlns:p14="http://schemas.microsoft.com/office/powerpoint/2010/main" val="181296345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228600" y="152400"/>
            <a:ext cx="8610600" cy="533400"/>
          </a:xfrm>
        </p:spPr>
        <p:txBody>
          <a:bodyPr/>
          <a:lstStyle/>
          <a:p>
            <a:r>
              <a:rPr lang="en-US" sz="2800" b="1" dirty="0" smtClean="0">
                <a:solidFill>
                  <a:srgbClr val="FF0000"/>
                </a:solidFill>
                <a:latin typeface="Times" charset="0"/>
                <a:ea typeface="ＭＳ Ｐゴシック" charset="0"/>
                <a:cs typeface="ＭＳ Ｐゴシック" charset="0"/>
              </a:rPr>
              <a:t>Parsing Arithmetic Expressions</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15</a:t>
            </a:fld>
            <a:endParaRPr lang="en-US" sz="1400"/>
          </a:p>
        </p:txBody>
      </p:sp>
      <p:grpSp>
        <p:nvGrpSpPr>
          <p:cNvPr id="7" name="Group 6"/>
          <p:cNvGrpSpPr/>
          <p:nvPr/>
        </p:nvGrpSpPr>
        <p:grpSpPr>
          <a:xfrm>
            <a:off x="304800" y="1524000"/>
            <a:ext cx="8153401" cy="1962328"/>
            <a:chOff x="304800" y="2057400"/>
            <a:chExt cx="8153401" cy="1962328"/>
          </a:xfrm>
        </p:grpSpPr>
        <p:sp>
          <p:nvSpPr>
            <p:cNvPr id="14" name="TextBox 13"/>
            <p:cNvSpPr txBox="1"/>
            <p:nvPr/>
          </p:nvSpPr>
          <p:spPr>
            <a:xfrm>
              <a:off x="304800" y="2057400"/>
              <a:ext cx="5943600" cy="1569660"/>
            </a:xfrm>
            <a:prstGeom prst="rect">
              <a:avLst/>
            </a:prstGeom>
            <a:noFill/>
          </p:spPr>
          <p:txBody>
            <a:bodyPr wrap="square" rtlCol="0">
              <a:spAutoFit/>
            </a:bodyPr>
            <a:lstStyle/>
            <a:p>
              <a:r>
                <a:rPr lang="en-US" dirty="0" smtClean="0">
                  <a:solidFill>
                    <a:srgbClr val="800000"/>
                  </a:solidFill>
                </a:rPr>
                <a:t>-5 + 6     </a:t>
              </a:r>
              <a:r>
                <a:rPr lang="en-US" dirty="0" smtClean="0"/>
                <a:t>Arithmetic </a:t>
              </a:r>
              <a:r>
                <a:rPr lang="en-US" dirty="0" err="1" smtClean="0"/>
                <a:t>expr</a:t>
              </a:r>
              <a:r>
                <a:rPr lang="en-US" dirty="0" smtClean="0"/>
                <a:t> in infix notation</a:t>
              </a:r>
              <a:endParaRPr lang="en-US" dirty="0"/>
            </a:p>
            <a:p>
              <a:r>
                <a:rPr lang="en-US" dirty="0" smtClean="0">
                  <a:solidFill>
                    <a:srgbClr val="800000"/>
                  </a:solidFill>
                </a:rPr>
                <a:t>5 – 6 +   </a:t>
              </a:r>
              <a:r>
                <a:rPr lang="en-US" dirty="0" smtClean="0">
                  <a:solidFill>
                    <a:srgbClr val="000000"/>
                  </a:solidFill>
                </a:rPr>
                <a:t>Same </a:t>
              </a:r>
              <a:r>
                <a:rPr lang="en-US" dirty="0" err="1" smtClean="0">
                  <a:solidFill>
                    <a:srgbClr val="000000"/>
                  </a:solidFill>
                </a:rPr>
                <a:t>expr</a:t>
              </a:r>
              <a:r>
                <a:rPr lang="en-US" dirty="0" smtClean="0">
                  <a:solidFill>
                    <a:srgbClr val="000000"/>
                  </a:solidFill>
                </a:rPr>
                <a:t> in postfix notation</a:t>
              </a:r>
            </a:p>
            <a:p>
              <a:endParaRPr lang="en-US" dirty="0">
                <a:solidFill>
                  <a:srgbClr val="800000"/>
                </a:solidFill>
              </a:endParaRPr>
            </a:p>
            <a:p>
              <a:endParaRPr lang="en-US" dirty="0">
                <a:solidFill>
                  <a:srgbClr val="008000"/>
                </a:solidFill>
              </a:endParaRPr>
            </a:p>
          </p:txBody>
        </p:sp>
        <p:sp>
          <p:nvSpPr>
            <p:cNvPr id="2" name="TextBox 1"/>
            <p:cNvSpPr txBox="1"/>
            <p:nvPr/>
          </p:nvSpPr>
          <p:spPr>
            <a:xfrm>
              <a:off x="3886200" y="2819400"/>
              <a:ext cx="4572001" cy="1200328"/>
            </a:xfrm>
            <a:prstGeom prst="rect">
              <a:avLst/>
            </a:prstGeom>
            <a:solidFill>
              <a:srgbClr val="FFD6E2"/>
            </a:solidFill>
          </p:spPr>
          <p:txBody>
            <a:bodyPr wrap="square" rtlCol="0">
              <a:spAutoFit/>
            </a:bodyPr>
            <a:lstStyle/>
            <a:p>
              <a:r>
                <a:rPr lang="en-US" dirty="0">
                  <a:solidFill>
                    <a:srgbClr val="FF0000"/>
                  </a:solidFill>
                </a:rPr>
                <a:t>i</a:t>
              </a:r>
              <a:r>
                <a:rPr lang="en-US" dirty="0" smtClean="0">
                  <a:solidFill>
                    <a:srgbClr val="FF0000"/>
                  </a:solidFill>
                </a:rPr>
                <a:t>nfix</a:t>
              </a:r>
              <a:r>
                <a:rPr lang="en-US" dirty="0" smtClean="0"/>
                <a:t>: operation between operands</a:t>
              </a:r>
            </a:p>
            <a:p>
              <a:r>
                <a:rPr lang="en-US" dirty="0">
                  <a:solidFill>
                    <a:srgbClr val="FF0000"/>
                  </a:solidFill>
                </a:rPr>
                <a:t>p</a:t>
              </a:r>
              <a:r>
                <a:rPr lang="en-US" dirty="0" smtClean="0">
                  <a:solidFill>
                    <a:srgbClr val="FF0000"/>
                  </a:solidFill>
                </a:rPr>
                <a:t>ostfix</a:t>
              </a:r>
              <a:r>
                <a:rPr lang="en-US" dirty="0" smtClean="0"/>
                <a:t>: operation after operands</a:t>
              </a:r>
            </a:p>
            <a:p>
              <a:r>
                <a:rPr lang="en-US" dirty="0">
                  <a:solidFill>
                    <a:srgbClr val="FF0000"/>
                  </a:solidFill>
                </a:rPr>
                <a:t>p</a:t>
              </a:r>
              <a:r>
                <a:rPr lang="en-US" dirty="0" smtClean="0">
                  <a:solidFill>
                    <a:srgbClr val="FF0000"/>
                  </a:solidFill>
                </a:rPr>
                <a:t>refix</a:t>
              </a:r>
              <a:r>
                <a:rPr lang="en-US" dirty="0" smtClean="0"/>
                <a:t>: operation before operands</a:t>
              </a:r>
              <a:endParaRPr lang="en-US" dirty="0"/>
            </a:p>
          </p:txBody>
        </p:sp>
      </p:grpSp>
      <p:grpSp>
        <p:nvGrpSpPr>
          <p:cNvPr id="5" name="Group 4"/>
          <p:cNvGrpSpPr/>
          <p:nvPr/>
        </p:nvGrpSpPr>
        <p:grpSpPr>
          <a:xfrm>
            <a:off x="228600" y="4114800"/>
            <a:ext cx="7924800" cy="2308324"/>
            <a:chOff x="228600" y="4114800"/>
            <a:chExt cx="7924800" cy="2308324"/>
          </a:xfrm>
        </p:grpSpPr>
        <p:sp>
          <p:nvSpPr>
            <p:cNvPr id="3" name="TextBox 2"/>
            <p:cNvSpPr txBox="1"/>
            <p:nvPr/>
          </p:nvSpPr>
          <p:spPr>
            <a:xfrm>
              <a:off x="228600" y="4114800"/>
              <a:ext cx="1981200" cy="1569660"/>
            </a:xfrm>
            <a:prstGeom prst="rect">
              <a:avLst/>
            </a:prstGeom>
            <a:noFill/>
          </p:spPr>
          <p:txBody>
            <a:bodyPr wrap="square" rtlCol="0">
              <a:spAutoFit/>
            </a:bodyPr>
            <a:lstStyle/>
            <a:p>
              <a:r>
                <a:rPr lang="en-US" dirty="0" smtClean="0">
                  <a:solidFill>
                    <a:srgbClr val="800000"/>
                  </a:solidFill>
                </a:rPr>
                <a:t>PUSH 5</a:t>
              </a:r>
            </a:p>
            <a:p>
              <a:r>
                <a:rPr lang="en-US" dirty="0" smtClean="0">
                  <a:solidFill>
                    <a:srgbClr val="800000"/>
                  </a:solidFill>
                </a:rPr>
                <a:t>NEG</a:t>
              </a:r>
            </a:p>
            <a:p>
              <a:r>
                <a:rPr lang="en-US" dirty="0" smtClean="0">
                  <a:solidFill>
                    <a:srgbClr val="800000"/>
                  </a:solidFill>
                </a:rPr>
                <a:t>PUSH 6</a:t>
              </a:r>
            </a:p>
            <a:p>
              <a:r>
                <a:rPr lang="en-US" dirty="0" smtClean="0">
                  <a:solidFill>
                    <a:srgbClr val="800000"/>
                  </a:solidFill>
                </a:rPr>
                <a:t>ADD</a:t>
              </a:r>
              <a:endParaRPr lang="en-US" dirty="0">
                <a:solidFill>
                  <a:srgbClr val="800000"/>
                </a:solidFill>
              </a:endParaRPr>
            </a:p>
          </p:txBody>
        </p:sp>
        <p:sp>
          <p:nvSpPr>
            <p:cNvPr id="4" name="TextBox 3"/>
            <p:cNvSpPr txBox="1"/>
            <p:nvPr/>
          </p:nvSpPr>
          <p:spPr>
            <a:xfrm>
              <a:off x="2057400" y="4114800"/>
              <a:ext cx="6096000" cy="2308324"/>
            </a:xfrm>
            <a:prstGeom prst="rect">
              <a:avLst/>
            </a:prstGeom>
            <a:noFill/>
          </p:spPr>
          <p:txBody>
            <a:bodyPr wrap="square" rtlCol="0">
              <a:spAutoFit/>
            </a:bodyPr>
            <a:lstStyle/>
            <a:p>
              <a:r>
                <a:rPr lang="en-US" dirty="0" smtClean="0"/>
                <a:t>Corresponding machine language for a “stack machine”:</a:t>
              </a:r>
            </a:p>
            <a:p>
              <a:r>
                <a:rPr lang="en-US" dirty="0" smtClean="0">
                  <a:solidFill>
                    <a:srgbClr val="800000"/>
                  </a:solidFill>
                </a:rPr>
                <a:t>PUSH</a:t>
              </a:r>
              <a:r>
                <a:rPr lang="en-US" dirty="0" smtClean="0"/>
                <a:t>: push value on stack</a:t>
              </a:r>
            </a:p>
            <a:p>
              <a:r>
                <a:rPr lang="en-US" dirty="0" smtClean="0">
                  <a:solidFill>
                    <a:srgbClr val="800000"/>
                  </a:solidFill>
                </a:rPr>
                <a:t>NEG</a:t>
              </a:r>
              <a:r>
                <a:rPr lang="en-US" dirty="0" smtClean="0"/>
                <a:t>: negate the value on top of stack</a:t>
              </a:r>
            </a:p>
            <a:p>
              <a:r>
                <a:rPr lang="en-US" dirty="0" smtClean="0">
                  <a:solidFill>
                    <a:srgbClr val="800000"/>
                  </a:solidFill>
                </a:rPr>
                <a:t>ADD</a:t>
              </a:r>
              <a:r>
                <a:rPr lang="en-US" dirty="0" smtClean="0"/>
                <a:t>: Remove top 2 stack elements, push their</a:t>
              </a:r>
            </a:p>
            <a:p>
              <a:r>
                <a:rPr lang="en-US" dirty="0"/>
                <a:t> </a:t>
              </a:r>
              <a:r>
                <a:rPr lang="en-US" dirty="0" smtClean="0"/>
                <a:t>          sum onto stack</a:t>
              </a:r>
            </a:p>
          </p:txBody>
        </p:sp>
      </p:grpSp>
    </p:spTree>
    <p:extLst>
      <p:ext uri="{BB962C8B-B14F-4D97-AF65-F5344CB8AC3E}">
        <p14:creationId xmlns:p14="http://schemas.microsoft.com/office/powerpoint/2010/main" val="210586375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609600" y="152400"/>
            <a:ext cx="7772400" cy="533400"/>
          </a:xfrm>
        </p:spPr>
        <p:txBody>
          <a:bodyPr/>
          <a:lstStyle/>
          <a:p>
            <a:r>
              <a:rPr lang="en-US" sz="2800" b="1" dirty="0" smtClean="0">
                <a:solidFill>
                  <a:srgbClr val="FF0000"/>
                </a:solidFill>
                <a:latin typeface="Times" charset="0"/>
                <a:ea typeface="ＭＳ Ｐゴシック" charset="0"/>
                <a:cs typeface="ＭＳ Ｐゴシック" charset="0"/>
              </a:rPr>
              <a:t>Infix requires parentheses. Postfix doesn’t</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16</a:t>
            </a:fld>
            <a:endParaRPr lang="en-US" sz="1400"/>
          </a:p>
        </p:txBody>
      </p:sp>
      <p:sp>
        <p:nvSpPr>
          <p:cNvPr id="14" name="TextBox 13"/>
          <p:cNvSpPr txBox="1"/>
          <p:nvPr/>
        </p:nvSpPr>
        <p:spPr>
          <a:xfrm>
            <a:off x="228600" y="1066800"/>
            <a:ext cx="3733800" cy="2462213"/>
          </a:xfrm>
          <a:prstGeom prst="rect">
            <a:avLst/>
          </a:prstGeom>
          <a:noFill/>
        </p:spPr>
        <p:txBody>
          <a:bodyPr wrap="square" rtlCol="0">
            <a:spAutoFit/>
          </a:bodyPr>
          <a:lstStyle/>
          <a:p>
            <a:r>
              <a:rPr lang="en-US" dirty="0" smtClean="0">
                <a:solidFill>
                  <a:srgbClr val="800000"/>
                </a:solidFill>
              </a:rPr>
              <a:t>(5 + 6) * (4 – 3)    </a:t>
            </a:r>
            <a:r>
              <a:rPr lang="en-US" dirty="0" smtClean="0"/>
              <a:t>Infix</a:t>
            </a:r>
            <a:endParaRPr lang="en-US" dirty="0"/>
          </a:p>
          <a:p>
            <a:r>
              <a:rPr lang="en-US" dirty="0" smtClean="0">
                <a:solidFill>
                  <a:srgbClr val="800000"/>
                </a:solidFill>
              </a:rPr>
              <a:t>5  6  +  4  3  -  *    </a:t>
            </a:r>
            <a:r>
              <a:rPr lang="en-US" dirty="0" smtClean="0">
                <a:solidFill>
                  <a:srgbClr val="000000"/>
                </a:solidFill>
              </a:rPr>
              <a:t>Postfix</a:t>
            </a:r>
          </a:p>
          <a:p>
            <a:pPr>
              <a:spcBef>
                <a:spcPts val="1200"/>
              </a:spcBef>
            </a:pPr>
            <a:r>
              <a:rPr lang="en-US" dirty="0" smtClean="0">
                <a:solidFill>
                  <a:srgbClr val="000000"/>
                </a:solidFill>
              </a:rPr>
              <a:t>5 + 6 * 3               Infix </a:t>
            </a:r>
          </a:p>
          <a:p>
            <a:r>
              <a:rPr lang="en-US" dirty="0" smtClean="0">
                <a:solidFill>
                  <a:srgbClr val="000000"/>
                </a:solidFill>
              </a:rPr>
              <a:t>5  6  3  *  +           Postfix</a:t>
            </a:r>
          </a:p>
          <a:p>
            <a:endParaRPr lang="en-US" dirty="0">
              <a:solidFill>
                <a:srgbClr val="800000"/>
              </a:solidFill>
            </a:endParaRPr>
          </a:p>
          <a:p>
            <a:endParaRPr lang="en-US" dirty="0">
              <a:solidFill>
                <a:srgbClr val="008000"/>
              </a:solidFill>
            </a:endParaRPr>
          </a:p>
        </p:txBody>
      </p:sp>
      <p:grpSp>
        <p:nvGrpSpPr>
          <p:cNvPr id="12" name="Group 11"/>
          <p:cNvGrpSpPr/>
          <p:nvPr/>
        </p:nvGrpSpPr>
        <p:grpSpPr>
          <a:xfrm>
            <a:off x="1447800" y="1143000"/>
            <a:ext cx="6477000" cy="1938992"/>
            <a:chOff x="1447800" y="1143000"/>
            <a:chExt cx="6477000" cy="1938992"/>
          </a:xfrm>
        </p:grpSpPr>
        <p:sp>
          <p:nvSpPr>
            <p:cNvPr id="8" name="TextBox 7"/>
            <p:cNvSpPr txBox="1"/>
            <p:nvPr/>
          </p:nvSpPr>
          <p:spPr>
            <a:xfrm>
              <a:off x="5029200" y="1143000"/>
              <a:ext cx="2895600" cy="1938992"/>
            </a:xfrm>
            <a:prstGeom prst="rect">
              <a:avLst/>
            </a:prstGeom>
            <a:solidFill>
              <a:srgbClr val="FFD6E2"/>
            </a:solidFill>
          </p:spPr>
          <p:txBody>
            <a:bodyPr wrap="square" rtlCol="0">
              <a:spAutoFit/>
            </a:bodyPr>
            <a:lstStyle/>
            <a:p>
              <a:r>
                <a:rPr lang="en-US" dirty="0" smtClean="0"/>
                <a:t>Math convention: * has precedence over +. This convention removes need for many parentheses </a:t>
              </a:r>
              <a:endParaRPr lang="en-US" dirty="0"/>
            </a:p>
          </p:txBody>
        </p:sp>
        <p:cxnSp>
          <p:nvCxnSpPr>
            <p:cNvPr id="10" name="Straight Connector 9"/>
            <p:cNvCxnSpPr>
              <a:stCxn id="8" idx="1"/>
            </p:cNvCxnSpPr>
            <p:nvPr/>
          </p:nvCxnSpPr>
          <p:spPr bwMode="auto">
            <a:xfrm flipH="1">
              <a:off x="1447800" y="2112496"/>
              <a:ext cx="3581400" cy="21104"/>
            </a:xfrm>
            <a:prstGeom prst="line">
              <a:avLst/>
            </a:prstGeom>
            <a:solidFill>
              <a:schemeClr val="accent1"/>
            </a:solidFill>
            <a:ln w="31750" cap="flat" cmpd="sng" algn="ctr">
              <a:solidFill>
                <a:srgbClr val="800000"/>
              </a:solidFill>
              <a:prstDash val="solid"/>
              <a:round/>
              <a:headEnd type="none" w="med" len="med"/>
              <a:tailEnd type="none" w="med" len="med"/>
            </a:ln>
            <a:effectLst/>
          </p:spPr>
        </p:cxnSp>
      </p:grpSp>
      <p:sp>
        <p:nvSpPr>
          <p:cNvPr id="13" name="TextBox 12"/>
          <p:cNvSpPr txBox="1"/>
          <p:nvPr/>
        </p:nvSpPr>
        <p:spPr>
          <a:xfrm>
            <a:off x="228600" y="3352800"/>
            <a:ext cx="6906846" cy="2831544"/>
          </a:xfrm>
          <a:prstGeom prst="rect">
            <a:avLst/>
          </a:prstGeom>
          <a:noFill/>
        </p:spPr>
        <p:txBody>
          <a:bodyPr wrap="square" rtlCol="0">
            <a:spAutoFit/>
          </a:bodyPr>
          <a:lstStyle/>
          <a:p>
            <a:r>
              <a:rPr lang="en-US" dirty="0" smtClean="0">
                <a:solidFill>
                  <a:srgbClr val="FF0000"/>
                </a:solidFill>
              </a:rPr>
              <a:t>Task</a:t>
            </a:r>
            <a:r>
              <a:rPr lang="en-US" dirty="0" smtClean="0"/>
              <a:t>: Write a parser for conventional arithmetic expressions whose operands are </a:t>
            </a:r>
            <a:r>
              <a:rPr lang="en-US" dirty="0" err="1" smtClean="0"/>
              <a:t>ints</a:t>
            </a:r>
            <a:r>
              <a:rPr lang="en-US" dirty="0" smtClean="0"/>
              <a:t>.</a:t>
            </a:r>
          </a:p>
          <a:p>
            <a:pPr marL="457200" indent="-457200">
              <a:spcBef>
                <a:spcPts val="600"/>
              </a:spcBef>
              <a:buAutoNum type="arabicPeriod"/>
            </a:pPr>
            <a:r>
              <a:rPr lang="en-US" dirty="0" smtClean="0">
                <a:solidFill>
                  <a:srgbClr val="FF0000"/>
                </a:solidFill>
              </a:rPr>
              <a:t>Need a grammar for</a:t>
            </a:r>
            <a:r>
              <a:rPr lang="en-US" dirty="0" smtClean="0"/>
              <a:t> </a:t>
            </a:r>
            <a:r>
              <a:rPr lang="en-US" dirty="0" smtClean="0">
                <a:solidFill>
                  <a:srgbClr val="FF0000"/>
                </a:solidFill>
              </a:rPr>
              <a:t>expressions</a:t>
            </a:r>
            <a:r>
              <a:rPr lang="en-US" dirty="0" smtClean="0"/>
              <a:t>, which defines legal </a:t>
            </a:r>
            <a:r>
              <a:rPr lang="en-US" dirty="0" err="1" smtClean="0"/>
              <a:t>arith</a:t>
            </a:r>
            <a:r>
              <a:rPr lang="en-US" dirty="0" smtClean="0"/>
              <a:t> </a:t>
            </a:r>
            <a:r>
              <a:rPr lang="en-US" dirty="0" err="1" smtClean="0"/>
              <a:t>exps</a:t>
            </a:r>
            <a:r>
              <a:rPr lang="en-US" dirty="0" smtClean="0"/>
              <a:t>, giving precedence to * / over + -</a:t>
            </a:r>
          </a:p>
          <a:p>
            <a:pPr marL="457200" indent="-457200">
              <a:spcBef>
                <a:spcPts val="600"/>
              </a:spcBef>
              <a:buAutoNum type="arabicPeriod"/>
            </a:pPr>
            <a:r>
              <a:rPr lang="en-US" dirty="0" smtClean="0">
                <a:solidFill>
                  <a:srgbClr val="FF0000"/>
                </a:solidFill>
              </a:rPr>
              <a:t>Write recursive procedures</a:t>
            </a:r>
            <a:r>
              <a:rPr lang="en-US" dirty="0" smtClean="0"/>
              <a:t>, based on grammar, to parse the expression given in a String. Called a </a:t>
            </a:r>
            <a:r>
              <a:rPr lang="en-US" dirty="0" smtClean="0">
                <a:solidFill>
                  <a:srgbClr val="FF0000"/>
                </a:solidFill>
              </a:rPr>
              <a:t>recursive descent parser</a:t>
            </a:r>
            <a:endParaRPr lang="en-US" dirty="0">
              <a:solidFill>
                <a:srgbClr val="FF0000"/>
              </a:solidFill>
            </a:endParaRPr>
          </a:p>
        </p:txBody>
      </p:sp>
    </p:spTree>
    <p:extLst>
      <p:ext uri="{BB962C8B-B14F-4D97-AF65-F5344CB8AC3E}">
        <p14:creationId xmlns:p14="http://schemas.microsoft.com/office/powerpoint/2010/main" val="238359597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ssolv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dissolv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7010400" y="228600"/>
            <a:ext cx="1905000" cy="533400"/>
          </a:xfrm>
        </p:spPr>
        <p:txBody>
          <a:bodyPr/>
          <a:lstStyle/>
          <a:p>
            <a:r>
              <a:rPr lang="en-US" sz="2800" b="1" dirty="0" smtClean="0">
                <a:solidFill>
                  <a:srgbClr val="FF0000"/>
                </a:solidFill>
                <a:latin typeface="Times" charset="0"/>
                <a:ea typeface="ＭＳ Ｐゴシック" charset="0"/>
                <a:cs typeface="ＭＳ Ｐゴシック" charset="0"/>
              </a:rPr>
              <a:t>Grammar</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17</a:t>
            </a:fld>
            <a:endParaRPr lang="en-US" sz="1400"/>
          </a:p>
        </p:txBody>
      </p:sp>
      <p:sp>
        <p:nvSpPr>
          <p:cNvPr id="14" name="TextBox 13"/>
          <p:cNvSpPr txBox="1"/>
          <p:nvPr/>
        </p:nvSpPr>
        <p:spPr>
          <a:xfrm>
            <a:off x="228600" y="304800"/>
            <a:ext cx="7239000" cy="461665"/>
          </a:xfrm>
          <a:prstGeom prst="rect">
            <a:avLst/>
          </a:prstGeom>
          <a:noFill/>
        </p:spPr>
        <p:txBody>
          <a:bodyPr wrap="square" rtlCol="0">
            <a:spAutoFit/>
          </a:bodyPr>
          <a:lstStyle/>
          <a:p>
            <a:r>
              <a:rPr lang="en-US" dirty="0" smtClean="0">
                <a:solidFill>
                  <a:schemeClr val="tx2"/>
                </a:solidFill>
              </a:rPr>
              <a:t>Use 3 syntactic </a:t>
            </a:r>
            <a:r>
              <a:rPr lang="en-US" dirty="0">
                <a:solidFill>
                  <a:schemeClr val="tx2"/>
                </a:solidFill>
              </a:rPr>
              <a:t>c</a:t>
            </a:r>
            <a:r>
              <a:rPr lang="en-US" dirty="0" smtClean="0">
                <a:solidFill>
                  <a:schemeClr val="tx2"/>
                </a:solidFill>
              </a:rPr>
              <a:t>ategories: </a:t>
            </a:r>
            <a:r>
              <a:rPr lang="en-US" dirty="0" smtClean="0">
                <a:solidFill>
                  <a:srgbClr val="800000"/>
                </a:solidFill>
              </a:rPr>
              <a:t>&lt;</a:t>
            </a:r>
            <a:r>
              <a:rPr lang="en-US" dirty="0" err="1" smtClean="0">
                <a:solidFill>
                  <a:srgbClr val="800000"/>
                </a:solidFill>
              </a:rPr>
              <a:t>Exp</a:t>
            </a:r>
            <a:r>
              <a:rPr lang="en-US" dirty="0" smtClean="0">
                <a:solidFill>
                  <a:srgbClr val="800000"/>
                </a:solidFill>
              </a:rPr>
              <a:t>&gt;, &lt;Term&gt;, &lt;Factor&gt;</a:t>
            </a:r>
            <a:endParaRPr lang="en-US" dirty="0" smtClean="0">
              <a:solidFill>
                <a:srgbClr val="000000"/>
              </a:solidFill>
            </a:endParaRPr>
          </a:p>
        </p:txBody>
      </p:sp>
      <p:sp>
        <p:nvSpPr>
          <p:cNvPr id="13" name="TextBox 12"/>
          <p:cNvSpPr txBox="1"/>
          <p:nvPr/>
        </p:nvSpPr>
        <p:spPr>
          <a:xfrm>
            <a:off x="228600" y="990600"/>
            <a:ext cx="5486400" cy="1569660"/>
          </a:xfrm>
          <a:prstGeom prst="rect">
            <a:avLst/>
          </a:prstGeom>
          <a:noFill/>
        </p:spPr>
        <p:txBody>
          <a:bodyPr wrap="square" rtlCol="0">
            <a:spAutoFit/>
          </a:bodyPr>
          <a:lstStyle/>
          <a:p>
            <a:r>
              <a:rPr lang="en-US" dirty="0" smtClean="0">
                <a:solidFill>
                  <a:srgbClr val="000000"/>
                </a:solidFill>
              </a:rPr>
              <a:t>A </a:t>
            </a:r>
            <a:r>
              <a:rPr lang="en-US" dirty="0" smtClean="0">
                <a:solidFill>
                  <a:srgbClr val="FF0000"/>
                </a:solidFill>
              </a:rPr>
              <a:t>&lt;Factor&gt; </a:t>
            </a:r>
            <a:r>
              <a:rPr lang="en-US" dirty="0" smtClean="0">
                <a:solidFill>
                  <a:srgbClr val="000000"/>
                </a:solidFill>
              </a:rPr>
              <a:t>has one of 3 forms:</a:t>
            </a:r>
          </a:p>
          <a:p>
            <a:r>
              <a:rPr lang="en-US" dirty="0">
                <a:solidFill>
                  <a:srgbClr val="000000"/>
                </a:solidFill>
              </a:rPr>
              <a:t> </a:t>
            </a:r>
            <a:r>
              <a:rPr lang="en-US" dirty="0" smtClean="0">
                <a:solidFill>
                  <a:srgbClr val="000000"/>
                </a:solidFill>
              </a:rPr>
              <a:t>    1.  integer</a:t>
            </a:r>
          </a:p>
          <a:p>
            <a:r>
              <a:rPr lang="en-US" dirty="0" smtClean="0">
                <a:solidFill>
                  <a:srgbClr val="000000"/>
                </a:solidFill>
              </a:rPr>
              <a:t>     2.  – &lt;Factor&gt;</a:t>
            </a:r>
          </a:p>
          <a:p>
            <a:r>
              <a:rPr lang="en-US" dirty="0">
                <a:solidFill>
                  <a:srgbClr val="000000"/>
                </a:solidFill>
              </a:rPr>
              <a:t> </a:t>
            </a:r>
            <a:r>
              <a:rPr lang="en-US" dirty="0" smtClean="0">
                <a:solidFill>
                  <a:srgbClr val="000000"/>
                </a:solidFill>
              </a:rPr>
              <a:t>    3.  ( &lt;</a:t>
            </a:r>
            <a:r>
              <a:rPr lang="en-US" dirty="0" err="1" smtClean="0">
                <a:solidFill>
                  <a:srgbClr val="000000"/>
                </a:solidFill>
              </a:rPr>
              <a:t>Exp</a:t>
            </a:r>
            <a:r>
              <a:rPr lang="en-US" dirty="0" smtClean="0">
                <a:solidFill>
                  <a:srgbClr val="000000"/>
                </a:solidFill>
              </a:rPr>
              <a:t>&gt; )</a:t>
            </a:r>
            <a:endParaRPr lang="en-US" dirty="0">
              <a:solidFill>
                <a:srgbClr val="000000"/>
              </a:solidFill>
            </a:endParaRPr>
          </a:p>
        </p:txBody>
      </p:sp>
      <p:sp>
        <p:nvSpPr>
          <p:cNvPr id="4" name="TextBox 3"/>
          <p:cNvSpPr txBox="1"/>
          <p:nvPr/>
        </p:nvSpPr>
        <p:spPr>
          <a:xfrm>
            <a:off x="4953000" y="1074003"/>
            <a:ext cx="3810000" cy="830997"/>
          </a:xfrm>
          <a:prstGeom prst="rect">
            <a:avLst/>
          </a:prstGeom>
          <a:solidFill>
            <a:srgbClr val="FFF0AA"/>
          </a:solidFill>
        </p:spPr>
        <p:txBody>
          <a:bodyPr wrap="square" rtlCol="0">
            <a:spAutoFit/>
          </a:bodyPr>
          <a:lstStyle/>
          <a:p>
            <a:r>
              <a:rPr lang="en-US" dirty="0"/>
              <a:t>S</a:t>
            </a:r>
            <a:r>
              <a:rPr lang="en-US" dirty="0" smtClean="0"/>
              <a:t>how “syntax trees” for</a:t>
            </a:r>
          </a:p>
          <a:p>
            <a:r>
              <a:rPr lang="en-US" dirty="0" smtClean="0"/>
              <a:t>3             – – 5       – ( 3 + 2 ) </a:t>
            </a:r>
            <a:endParaRPr lang="en-US" dirty="0"/>
          </a:p>
        </p:txBody>
      </p:sp>
      <p:grpSp>
        <p:nvGrpSpPr>
          <p:cNvPr id="59395" name="Group 59394"/>
          <p:cNvGrpSpPr/>
          <p:nvPr/>
        </p:nvGrpSpPr>
        <p:grpSpPr>
          <a:xfrm>
            <a:off x="609600" y="5100935"/>
            <a:ext cx="1318089" cy="1452265"/>
            <a:chOff x="609600" y="3429000"/>
            <a:chExt cx="1318089" cy="1452265"/>
          </a:xfrm>
        </p:grpSpPr>
        <p:sp>
          <p:nvSpPr>
            <p:cNvPr id="2" name="TextBox 1"/>
            <p:cNvSpPr txBox="1"/>
            <p:nvPr/>
          </p:nvSpPr>
          <p:spPr>
            <a:xfrm>
              <a:off x="609600" y="3429000"/>
              <a:ext cx="1318089" cy="461665"/>
            </a:xfrm>
            <a:prstGeom prst="rect">
              <a:avLst/>
            </a:prstGeom>
            <a:noFill/>
          </p:spPr>
          <p:txBody>
            <a:bodyPr wrap="none" rtlCol="0">
              <a:spAutoFit/>
            </a:bodyPr>
            <a:lstStyle/>
            <a:p>
              <a:r>
                <a:rPr lang="en-US" dirty="0" smtClean="0"/>
                <a:t>&lt;Facto</a:t>
              </a:r>
              <a:r>
                <a:rPr lang="en-US" dirty="0" smtClean="0">
                  <a:solidFill>
                    <a:srgbClr val="800000"/>
                  </a:solidFill>
                </a:rPr>
                <a:t>r</a:t>
              </a:r>
              <a:r>
                <a:rPr lang="en-US" dirty="0" smtClean="0"/>
                <a:t>&gt;</a:t>
              </a:r>
              <a:endParaRPr lang="en-US" dirty="0"/>
            </a:p>
          </p:txBody>
        </p:sp>
        <p:sp>
          <p:nvSpPr>
            <p:cNvPr id="3" name="TextBox 2"/>
            <p:cNvSpPr txBox="1"/>
            <p:nvPr/>
          </p:nvSpPr>
          <p:spPr>
            <a:xfrm>
              <a:off x="1099367" y="4419600"/>
              <a:ext cx="338554" cy="461665"/>
            </a:xfrm>
            <a:prstGeom prst="rect">
              <a:avLst/>
            </a:prstGeom>
            <a:noFill/>
          </p:spPr>
          <p:txBody>
            <a:bodyPr wrap="none" rtlCol="0">
              <a:spAutoFit/>
            </a:bodyPr>
            <a:lstStyle/>
            <a:p>
              <a:r>
                <a:rPr lang="en-US" dirty="0" smtClean="0"/>
                <a:t>3</a:t>
              </a:r>
              <a:endParaRPr lang="en-US" dirty="0"/>
            </a:p>
          </p:txBody>
        </p:sp>
        <p:cxnSp>
          <p:nvCxnSpPr>
            <p:cNvPr id="6" name="Straight Connector 5"/>
            <p:cNvCxnSpPr>
              <a:stCxn id="2" idx="2"/>
              <a:endCxn id="3" idx="0"/>
            </p:cNvCxnSpPr>
            <p:nvPr/>
          </p:nvCxnSpPr>
          <p:spPr bwMode="auto">
            <a:xfrm flipH="1">
              <a:off x="1268644" y="3890665"/>
              <a:ext cx="1" cy="528935"/>
            </a:xfrm>
            <a:prstGeom prst="line">
              <a:avLst/>
            </a:prstGeom>
            <a:solidFill>
              <a:schemeClr val="accent1"/>
            </a:solidFill>
            <a:ln w="31750" cap="flat" cmpd="sng" algn="ctr">
              <a:solidFill>
                <a:srgbClr val="800000"/>
              </a:solidFill>
              <a:prstDash val="solid"/>
              <a:round/>
              <a:headEnd type="none" w="med" len="med"/>
              <a:tailEnd type="none" w="med" len="med"/>
            </a:ln>
            <a:effectLst/>
          </p:spPr>
        </p:cxnSp>
      </p:grpSp>
      <p:grpSp>
        <p:nvGrpSpPr>
          <p:cNvPr id="59392" name="Group 59391"/>
          <p:cNvGrpSpPr/>
          <p:nvPr/>
        </p:nvGrpSpPr>
        <p:grpSpPr>
          <a:xfrm>
            <a:off x="2590800" y="4182070"/>
            <a:ext cx="1775289" cy="2371130"/>
            <a:chOff x="2590800" y="3500735"/>
            <a:chExt cx="1775289" cy="2371130"/>
          </a:xfrm>
        </p:grpSpPr>
        <p:sp>
          <p:nvSpPr>
            <p:cNvPr id="17" name="TextBox 16"/>
            <p:cNvSpPr txBox="1"/>
            <p:nvPr/>
          </p:nvSpPr>
          <p:spPr>
            <a:xfrm>
              <a:off x="3048000" y="4491335"/>
              <a:ext cx="1318089" cy="461665"/>
            </a:xfrm>
            <a:prstGeom prst="rect">
              <a:avLst/>
            </a:prstGeom>
            <a:noFill/>
          </p:spPr>
          <p:txBody>
            <a:bodyPr wrap="none" rtlCol="0">
              <a:spAutoFit/>
            </a:bodyPr>
            <a:lstStyle/>
            <a:p>
              <a:r>
                <a:rPr lang="en-US" dirty="0" smtClean="0"/>
                <a:t>&lt;Facto</a:t>
              </a:r>
              <a:r>
                <a:rPr lang="en-US" dirty="0" smtClean="0">
                  <a:solidFill>
                    <a:srgbClr val="800000"/>
                  </a:solidFill>
                </a:rPr>
                <a:t>r</a:t>
              </a:r>
              <a:r>
                <a:rPr lang="en-US" dirty="0" smtClean="0"/>
                <a:t>&gt;</a:t>
              </a:r>
              <a:endParaRPr lang="en-US" dirty="0"/>
            </a:p>
          </p:txBody>
        </p:sp>
        <p:sp>
          <p:nvSpPr>
            <p:cNvPr id="18" name="TextBox 17"/>
            <p:cNvSpPr txBox="1"/>
            <p:nvPr/>
          </p:nvSpPr>
          <p:spPr>
            <a:xfrm>
              <a:off x="3928646" y="5410200"/>
              <a:ext cx="338554" cy="461665"/>
            </a:xfrm>
            <a:prstGeom prst="rect">
              <a:avLst/>
            </a:prstGeom>
            <a:noFill/>
          </p:spPr>
          <p:txBody>
            <a:bodyPr wrap="none" rtlCol="0">
              <a:spAutoFit/>
            </a:bodyPr>
            <a:lstStyle/>
            <a:p>
              <a:r>
                <a:rPr lang="en-US" dirty="0"/>
                <a:t>5</a:t>
              </a:r>
            </a:p>
          </p:txBody>
        </p:sp>
        <p:sp>
          <p:nvSpPr>
            <p:cNvPr id="19" name="TextBox 18"/>
            <p:cNvSpPr txBox="1"/>
            <p:nvPr/>
          </p:nvSpPr>
          <p:spPr>
            <a:xfrm>
              <a:off x="3048000" y="5410200"/>
              <a:ext cx="338554" cy="461665"/>
            </a:xfrm>
            <a:prstGeom prst="rect">
              <a:avLst/>
            </a:prstGeom>
            <a:noFill/>
          </p:spPr>
          <p:txBody>
            <a:bodyPr wrap="none" rtlCol="0">
              <a:spAutoFit/>
            </a:bodyPr>
            <a:lstStyle/>
            <a:p>
              <a:r>
                <a:rPr lang="en-US" dirty="0"/>
                <a:t>–</a:t>
              </a:r>
            </a:p>
          </p:txBody>
        </p:sp>
        <p:sp>
          <p:nvSpPr>
            <p:cNvPr id="20" name="TextBox 19"/>
            <p:cNvSpPr txBox="1"/>
            <p:nvPr/>
          </p:nvSpPr>
          <p:spPr>
            <a:xfrm>
              <a:off x="2667000" y="3500735"/>
              <a:ext cx="1318089" cy="461665"/>
            </a:xfrm>
            <a:prstGeom prst="rect">
              <a:avLst/>
            </a:prstGeom>
            <a:noFill/>
          </p:spPr>
          <p:txBody>
            <a:bodyPr wrap="none" rtlCol="0">
              <a:spAutoFit/>
            </a:bodyPr>
            <a:lstStyle/>
            <a:p>
              <a:r>
                <a:rPr lang="en-US" dirty="0" smtClean="0"/>
                <a:t>&lt;Facto</a:t>
              </a:r>
              <a:r>
                <a:rPr lang="en-US" dirty="0" smtClean="0">
                  <a:solidFill>
                    <a:srgbClr val="800000"/>
                  </a:solidFill>
                </a:rPr>
                <a:t>r</a:t>
              </a:r>
              <a:r>
                <a:rPr lang="en-US" dirty="0" smtClean="0"/>
                <a:t>&gt;</a:t>
              </a:r>
              <a:endParaRPr lang="en-US" dirty="0"/>
            </a:p>
          </p:txBody>
        </p:sp>
        <p:sp>
          <p:nvSpPr>
            <p:cNvPr id="21" name="TextBox 20"/>
            <p:cNvSpPr txBox="1"/>
            <p:nvPr/>
          </p:nvSpPr>
          <p:spPr>
            <a:xfrm>
              <a:off x="2590800" y="4491335"/>
              <a:ext cx="338554" cy="461665"/>
            </a:xfrm>
            <a:prstGeom prst="rect">
              <a:avLst/>
            </a:prstGeom>
            <a:noFill/>
          </p:spPr>
          <p:txBody>
            <a:bodyPr wrap="none" rtlCol="0">
              <a:spAutoFit/>
            </a:bodyPr>
            <a:lstStyle/>
            <a:p>
              <a:r>
                <a:rPr lang="en-US" dirty="0"/>
                <a:t>–</a:t>
              </a:r>
            </a:p>
          </p:txBody>
        </p:sp>
        <p:cxnSp>
          <p:nvCxnSpPr>
            <p:cNvPr id="22" name="Straight Connector 21"/>
            <p:cNvCxnSpPr>
              <a:stCxn id="20" idx="2"/>
              <a:endCxn id="21" idx="0"/>
            </p:cNvCxnSpPr>
            <p:nvPr/>
          </p:nvCxnSpPr>
          <p:spPr bwMode="auto">
            <a:xfrm flipH="1">
              <a:off x="2760077" y="3962400"/>
              <a:ext cx="565968" cy="528935"/>
            </a:xfrm>
            <a:prstGeom prst="line">
              <a:avLst/>
            </a:prstGeom>
            <a:solidFill>
              <a:schemeClr val="accent1"/>
            </a:solidFill>
            <a:ln w="31750" cap="flat" cmpd="sng" algn="ctr">
              <a:solidFill>
                <a:srgbClr val="800000"/>
              </a:solidFill>
              <a:prstDash val="solid"/>
              <a:round/>
              <a:headEnd type="none" w="med" len="med"/>
              <a:tailEnd type="none" w="med" len="med"/>
            </a:ln>
            <a:effectLst/>
          </p:spPr>
        </p:cxnSp>
        <p:cxnSp>
          <p:nvCxnSpPr>
            <p:cNvPr id="25" name="Straight Connector 24"/>
            <p:cNvCxnSpPr>
              <a:stCxn id="20" idx="2"/>
            </p:cNvCxnSpPr>
            <p:nvPr/>
          </p:nvCxnSpPr>
          <p:spPr bwMode="auto">
            <a:xfrm>
              <a:off x="3326045" y="3962400"/>
              <a:ext cx="457200" cy="528935"/>
            </a:xfrm>
            <a:prstGeom prst="line">
              <a:avLst/>
            </a:prstGeom>
            <a:solidFill>
              <a:schemeClr val="accent1"/>
            </a:solidFill>
            <a:ln w="31750" cap="flat" cmpd="sng" algn="ctr">
              <a:solidFill>
                <a:srgbClr val="800000"/>
              </a:solidFill>
              <a:prstDash val="solid"/>
              <a:round/>
              <a:headEnd type="none" w="med" len="med"/>
              <a:tailEnd type="none" w="med" len="med"/>
            </a:ln>
            <a:effectLst/>
          </p:spPr>
        </p:cxnSp>
        <p:cxnSp>
          <p:nvCxnSpPr>
            <p:cNvPr id="28" name="Straight Connector 27"/>
            <p:cNvCxnSpPr>
              <a:stCxn id="17" idx="2"/>
            </p:cNvCxnSpPr>
            <p:nvPr/>
          </p:nvCxnSpPr>
          <p:spPr bwMode="auto">
            <a:xfrm>
              <a:off x="3707045" y="4953000"/>
              <a:ext cx="467078" cy="528935"/>
            </a:xfrm>
            <a:prstGeom prst="line">
              <a:avLst/>
            </a:prstGeom>
            <a:solidFill>
              <a:schemeClr val="accent1"/>
            </a:solidFill>
            <a:ln w="31750" cap="flat" cmpd="sng" algn="ctr">
              <a:solidFill>
                <a:srgbClr val="800000"/>
              </a:solidFill>
              <a:prstDash val="solid"/>
              <a:round/>
              <a:headEnd type="none" w="med" len="med"/>
              <a:tailEnd type="none" w="med" len="med"/>
            </a:ln>
            <a:effectLst/>
          </p:spPr>
        </p:cxnSp>
        <p:cxnSp>
          <p:nvCxnSpPr>
            <p:cNvPr id="31" name="Straight Connector 30"/>
            <p:cNvCxnSpPr>
              <a:stCxn id="17" idx="2"/>
            </p:cNvCxnSpPr>
            <p:nvPr/>
          </p:nvCxnSpPr>
          <p:spPr bwMode="auto">
            <a:xfrm flipH="1">
              <a:off x="3217277" y="4953000"/>
              <a:ext cx="489768" cy="528935"/>
            </a:xfrm>
            <a:prstGeom prst="line">
              <a:avLst/>
            </a:prstGeom>
            <a:solidFill>
              <a:schemeClr val="accent1"/>
            </a:solidFill>
            <a:ln w="31750" cap="flat" cmpd="sng" algn="ctr">
              <a:solidFill>
                <a:srgbClr val="800000"/>
              </a:solidFill>
              <a:prstDash val="solid"/>
              <a:round/>
              <a:headEnd type="none" w="med" len="med"/>
              <a:tailEnd type="none" w="med" len="med"/>
            </a:ln>
            <a:effectLst/>
          </p:spPr>
        </p:cxnSp>
      </p:grpSp>
      <p:grpSp>
        <p:nvGrpSpPr>
          <p:cNvPr id="59414" name="Group 59413"/>
          <p:cNvGrpSpPr/>
          <p:nvPr/>
        </p:nvGrpSpPr>
        <p:grpSpPr>
          <a:xfrm>
            <a:off x="5105400" y="2937808"/>
            <a:ext cx="3575156" cy="3615392"/>
            <a:chOff x="5105400" y="2667000"/>
            <a:chExt cx="3575156" cy="3615392"/>
          </a:xfrm>
        </p:grpSpPr>
        <p:grpSp>
          <p:nvGrpSpPr>
            <p:cNvPr id="59412" name="Group 59411"/>
            <p:cNvGrpSpPr/>
            <p:nvPr/>
          </p:nvGrpSpPr>
          <p:grpSpPr>
            <a:xfrm>
              <a:off x="5105400" y="2667000"/>
              <a:ext cx="1883687" cy="3585865"/>
              <a:chOff x="5257800" y="2667000"/>
              <a:chExt cx="1883687" cy="3585865"/>
            </a:xfrm>
          </p:grpSpPr>
          <p:sp>
            <p:nvSpPr>
              <p:cNvPr id="59398" name="TextBox 59397"/>
              <p:cNvSpPr txBox="1"/>
              <p:nvPr/>
            </p:nvSpPr>
            <p:spPr>
              <a:xfrm>
                <a:off x="5867400" y="5791200"/>
                <a:ext cx="973794" cy="461665"/>
              </a:xfrm>
              <a:prstGeom prst="rect">
                <a:avLst/>
              </a:prstGeom>
              <a:noFill/>
            </p:spPr>
            <p:txBody>
              <a:bodyPr wrap="none" rtlCol="0">
                <a:spAutoFit/>
              </a:bodyPr>
              <a:lstStyle/>
              <a:p>
                <a:r>
                  <a:rPr lang="en-US" dirty="0" smtClean="0"/>
                  <a:t>3  +  2</a:t>
                </a:r>
                <a:endParaRPr lang="en-US" dirty="0"/>
              </a:p>
            </p:txBody>
          </p:sp>
          <p:grpSp>
            <p:nvGrpSpPr>
              <p:cNvPr id="59402" name="Group 59401"/>
              <p:cNvGrpSpPr/>
              <p:nvPr/>
            </p:nvGrpSpPr>
            <p:grpSpPr>
              <a:xfrm>
                <a:off x="5257800" y="2667000"/>
                <a:ext cx="1883687" cy="2371130"/>
                <a:chOff x="5257800" y="2667000"/>
                <a:chExt cx="1883687" cy="2371130"/>
              </a:xfrm>
            </p:grpSpPr>
            <p:grpSp>
              <p:nvGrpSpPr>
                <p:cNvPr id="36" name="Group 35"/>
                <p:cNvGrpSpPr/>
                <p:nvPr/>
              </p:nvGrpSpPr>
              <p:grpSpPr>
                <a:xfrm>
                  <a:off x="5257800" y="2667000"/>
                  <a:ext cx="1883687" cy="2371130"/>
                  <a:chOff x="2590800" y="3500735"/>
                  <a:chExt cx="1908073" cy="2371130"/>
                </a:xfrm>
              </p:grpSpPr>
              <p:sp>
                <p:nvSpPr>
                  <p:cNvPr id="37" name="TextBox 36"/>
                  <p:cNvSpPr txBox="1"/>
                  <p:nvPr/>
                </p:nvSpPr>
                <p:spPr>
                  <a:xfrm>
                    <a:off x="3048000" y="4491335"/>
                    <a:ext cx="1318089" cy="461665"/>
                  </a:xfrm>
                  <a:prstGeom prst="rect">
                    <a:avLst/>
                  </a:prstGeom>
                  <a:noFill/>
                </p:spPr>
                <p:txBody>
                  <a:bodyPr wrap="none" rtlCol="0">
                    <a:spAutoFit/>
                  </a:bodyPr>
                  <a:lstStyle/>
                  <a:p>
                    <a:r>
                      <a:rPr lang="en-US" dirty="0" smtClean="0"/>
                      <a:t>&lt;Facto</a:t>
                    </a:r>
                    <a:r>
                      <a:rPr lang="en-US" dirty="0" smtClean="0">
                        <a:solidFill>
                          <a:srgbClr val="800000"/>
                        </a:solidFill>
                      </a:rPr>
                      <a:t>r</a:t>
                    </a:r>
                    <a:r>
                      <a:rPr lang="en-US" dirty="0" smtClean="0"/>
                      <a:t>&gt;</a:t>
                    </a:r>
                    <a:endParaRPr lang="en-US" dirty="0"/>
                  </a:p>
                </p:txBody>
              </p:sp>
              <p:sp>
                <p:nvSpPr>
                  <p:cNvPr id="38" name="TextBox 37"/>
                  <p:cNvSpPr txBox="1"/>
                  <p:nvPr/>
                </p:nvSpPr>
                <p:spPr>
                  <a:xfrm>
                    <a:off x="4211715" y="5405735"/>
                    <a:ext cx="287158" cy="461665"/>
                  </a:xfrm>
                  <a:prstGeom prst="rect">
                    <a:avLst/>
                  </a:prstGeom>
                  <a:noFill/>
                </p:spPr>
                <p:txBody>
                  <a:bodyPr wrap="none" rtlCol="0">
                    <a:spAutoFit/>
                  </a:bodyPr>
                  <a:lstStyle/>
                  <a:p>
                    <a:r>
                      <a:rPr lang="en-US" dirty="0" smtClean="0"/>
                      <a:t>)</a:t>
                    </a:r>
                    <a:endParaRPr lang="en-US" dirty="0"/>
                  </a:p>
                </p:txBody>
              </p:sp>
              <p:sp>
                <p:nvSpPr>
                  <p:cNvPr id="39" name="TextBox 38"/>
                  <p:cNvSpPr txBox="1"/>
                  <p:nvPr/>
                </p:nvSpPr>
                <p:spPr>
                  <a:xfrm>
                    <a:off x="2743200" y="5410200"/>
                    <a:ext cx="304800" cy="461665"/>
                  </a:xfrm>
                  <a:prstGeom prst="rect">
                    <a:avLst/>
                  </a:prstGeom>
                  <a:noFill/>
                </p:spPr>
                <p:txBody>
                  <a:bodyPr wrap="square" rtlCol="0">
                    <a:spAutoFit/>
                  </a:bodyPr>
                  <a:lstStyle/>
                  <a:p>
                    <a:r>
                      <a:rPr lang="en-US" dirty="0" smtClean="0"/>
                      <a:t>(</a:t>
                    </a:r>
                    <a:endParaRPr lang="en-US" dirty="0"/>
                  </a:p>
                </p:txBody>
              </p:sp>
              <p:sp>
                <p:nvSpPr>
                  <p:cNvPr id="40" name="TextBox 39"/>
                  <p:cNvSpPr txBox="1"/>
                  <p:nvPr/>
                </p:nvSpPr>
                <p:spPr>
                  <a:xfrm>
                    <a:off x="2667000" y="3500735"/>
                    <a:ext cx="1318089" cy="461665"/>
                  </a:xfrm>
                  <a:prstGeom prst="rect">
                    <a:avLst/>
                  </a:prstGeom>
                  <a:noFill/>
                </p:spPr>
                <p:txBody>
                  <a:bodyPr wrap="none" rtlCol="0">
                    <a:spAutoFit/>
                  </a:bodyPr>
                  <a:lstStyle/>
                  <a:p>
                    <a:r>
                      <a:rPr lang="en-US" dirty="0" smtClean="0"/>
                      <a:t>&lt;Facto</a:t>
                    </a:r>
                    <a:r>
                      <a:rPr lang="en-US" dirty="0" smtClean="0">
                        <a:solidFill>
                          <a:srgbClr val="800000"/>
                        </a:solidFill>
                      </a:rPr>
                      <a:t>r</a:t>
                    </a:r>
                    <a:r>
                      <a:rPr lang="en-US" dirty="0" smtClean="0"/>
                      <a:t>&gt;</a:t>
                    </a:r>
                    <a:endParaRPr lang="en-US" dirty="0"/>
                  </a:p>
                </p:txBody>
              </p:sp>
              <p:sp>
                <p:nvSpPr>
                  <p:cNvPr id="41" name="TextBox 40"/>
                  <p:cNvSpPr txBox="1"/>
                  <p:nvPr/>
                </p:nvSpPr>
                <p:spPr>
                  <a:xfrm>
                    <a:off x="2590800" y="4491335"/>
                    <a:ext cx="338554" cy="461665"/>
                  </a:xfrm>
                  <a:prstGeom prst="rect">
                    <a:avLst/>
                  </a:prstGeom>
                  <a:noFill/>
                </p:spPr>
                <p:txBody>
                  <a:bodyPr wrap="none" rtlCol="0">
                    <a:spAutoFit/>
                  </a:bodyPr>
                  <a:lstStyle/>
                  <a:p>
                    <a:r>
                      <a:rPr lang="en-US" dirty="0"/>
                      <a:t>–</a:t>
                    </a:r>
                  </a:p>
                </p:txBody>
              </p:sp>
              <p:cxnSp>
                <p:nvCxnSpPr>
                  <p:cNvPr id="42" name="Straight Connector 41"/>
                  <p:cNvCxnSpPr>
                    <a:stCxn id="40" idx="2"/>
                    <a:endCxn id="41" idx="0"/>
                  </p:cNvCxnSpPr>
                  <p:nvPr/>
                </p:nvCxnSpPr>
                <p:spPr bwMode="auto">
                  <a:xfrm flipH="1">
                    <a:off x="2760077" y="3962400"/>
                    <a:ext cx="565968" cy="528935"/>
                  </a:xfrm>
                  <a:prstGeom prst="line">
                    <a:avLst/>
                  </a:prstGeom>
                  <a:solidFill>
                    <a:schemeClr val="accent1"/>
                  </a:solidFill>
                  <a:ln w="31750" cap="flat" cmpd="sng" algn="ctr">
                    <a:solidFill>
                      <a:srgbClr val="800000"/>
                    </a:solidFill>
                    <a:prstDash val="solid"/>
                    <a:round/>
                    <a:headEnd type="none" w="med" len="med"/>
                    <a:tailEnd type="none" w="med" len="med"/>
                  </a:ln>
                  <a:effectLst/>
                </p:spPr>
              </p:cxnSp>
              <p:cxnSp>
                <p:nvCxnSpPr>
                  <p:cNvPr id="43" name="Straight Connector 42"/>
                  <p:cNvCxnSpPr>
                    <a:stCxn id="40" idx="2"/>
                  </p:cNvCxnSpPr>
                  <p:nvPr/>
                </p:nvCxnSpPr>
                <p:spPr bwMode="auto">
                  <a:xfrm>
                    <a:off x="3326045" y="3962400"/>
                    <a:ext cx="457200" cy="528935"/>
                  </a:xfrm>
                  <a:prstGeom prst="line">
                    <a:avLst/>
                  </a:prstGeom>
                  <a:solidFill>
                    <a:schemeClr val="accent1"/>
                  </a:solidFill>
                  <a:ln w="31750" cap="flat" cmpd="sng" algn="ctr">
                    <a:solidFill>
                      <a:srgbClr val="800000"/>
                    </a:solidFill>
                    <a:prstDash val="solid"/>
                    <a:round/>
                    <a:headEnd type="none" w="med" len="med"/>
                    <a:tailEnd type="none" w="med" len="med"/>
                  </a:ln>
                  <a:effectLst/>
                </p:spPr>
              </p:cxnSp>
              <p:cxnSp>
                <p:nvCxnSpPr>
                  <p:cNvPr id="44" name="Straight Connector 43"/>
                  <p:cNvCxnSpPr>
                    <a:stCxn id="37" idx="2"/>
                    <a:endCxn id="38" idx="0"/>
                  </p:cNvCxnSpPr>
                  <p:nvPr/>
                </p:nvCxnSpPr>
                <p:spPr bwMode="auto">
                  <a:xfrm>
                    <a:off x="3707045" y="4953000"/>
                    <a:ext cx="648249" cy="452735"/>
                  </a:xfrm>
                  <a:prstGeom prst="line">
                    <a:avLst/>
                  </a:prstGeom>
                  <a:solidFill>
                    <a:schemeClr val="accent1"/>
                  </a:solidFill>
                  <a:ln w="31750" cap="flat" cmpd="sng" algn="ctr">
                    <a:solidFill>
                      <a:srgbClr val="800000"/>
                    </a:solidFill>
                    <a:prstDash val="solid"/>
                    <a:round/>
                    <a:headEnd type="none" w="med" len="med"/>
                    <a:tailEnd type="none" w="med" len="med"/>
                  </a:ln>
                  <a:effectLst/>
                </p:spPr>
              </p:cxnSp>
              <p:cxnSp>
                <p:nvCxnSpPr>
                  <p:cNvPr id="45" name="Straight Connector 44"/>
                  <p:cNvCxnSpPr>
                    <a:stCxn id="37" idx="2"/>
                    <a:endCxn id="39" idx="0"/>
                  </p:cNvCxnSpPr>
                  <p:nvPr/>
                </p:nvCxnSpPr>
                <p:spPr bwMode="auto">
                  <a:xfrm flipH="1">
                    <a:off x="2895600" y="4953000"/>
                    <a:ext cx="811445" cy="457200"/>
                  </a:xfrm>
                  <a:prstGeom prst="line">
                    <a:avLst/>
                  </a:prstGeom>
                  <a:solidFill>
                    <a:schemeClr val="accent1"/>
                  </a:solidFill>
                  <a:ln w="31750" cap="flat" cmpd="sng" algn="ctr">
                    <a:solidFill>
                      <a:srgbClr val="800000"/>
                    </a:solidFill>
                    <a:prstDash val="solid"/>
                    <a:round/>
                    <a:headEnd type="none" w="med" len="med"/>
                    <a:tailEnd type="none" w="med" len="med"/>
                  </a:ln>
                  <a:effectLst/>
                </p:spPr>
              </p:cxnSp>
            </p:grpSp>
            <p:sp>
              <p:nvSpPr>
                <p:cNvPr id="59399" name="TextBox 59398"/>
                <p:cNvSpPr txBox="1"/>
                <p:nvPr/>
              </p:nvSpPr>
              <p:spPr>
                <a:xfrm>
                  <a:off x="5791200" y="4567535"/>
                  <a:ext cx="1027595" cy="461665"/>
                </a:xfrm>
                <a:prstGeom prst="rect">
                  <a:avLst/>
                </a:prstGeom>
                <a:noFill/>
              </p:spPr>
              <p:txBody>
                <a:bodyPr wrap="none" rtlCol="0">
                  <a:spAutoFit/>
                </a:bodyPr>
                <a:lstStyle/>
                <a:p>
                  <a:r>
                    <a:rPr lang="en-US" dirty="0" smtClean="0"/>
                    <a:t>&lt;</a:t>
                  </a:r>
                  <a:r>
                    <a:rPr lang="en-US" dirty="0" err="1" smtClean="0"/>
                    <a:t>Exp</a:t>
                  </a:r>
                  <a:r>
                    <a:rPr lang="en-US" dirty="0" smtClean="0"/>
                    <a:t>&gt;</a:t>
                  </a:r>
                  <a:endParaRPr lang="en-US" dirty="0"/>
                </a:p>
              </p:txBody>
            </p:sp>
            <p:cxnSp>
              <p:nvCxnSpPr>
                <p:cNvPr id="50" name="Straight Connector 49"/>
                <p:cNvCxnSpPr>
                  <a:stCxn id="37" idx="2"/>
                  <a:endCxn id="59399" idx="0"/>
                </p:cNvCxnSpPr>
                <p:nvPr/>
              </p:nvCxnSpPr>
              <p:spPr bwMode="auto">
                <a:xfrm flipH="1">
                  <a:off x="6304998" y="4119265"/>
                  <a:ext cx="54781" cy="448270"/>
                </a:xfrm>
                <a:prstGeom prst="line">
                  <a:avLst/>
                </a:prstGeom>
                <a:solidFill>
                  <a:schemeClr val="accent1"/>
                </a:solidFill>
                <a:ln w="31750" cap="flat" cmpd="sng" algn="ctr">
                  <a:solidFill>
                    <a:srgbClr val="800000"/>
                  </a:solidFill>
                  <a:prstDash val="solid"/>
                  <a:round/>
                  <a:headEnd type="none" w="med" len="med"/>
                  <a:tailEnd type="none" w="med" len="med"/>
                </a:ln>
                <a:effectLst/>
              </p:spPr>
            </p:cxnSp>
          </p:grpSp>
          <p:cxnSp>
            <p:nvCxnSpPr>
              <p:cNvPr id="54" name="Straight Connector 53"/>
              <p:cNvCxnSpPr>
                <a:stCxn id="59399" idx="2"/>
              </p:cNvCxnSpPr>
              <p:nvPr/>
            </p:nvCxnSpPr>
            <p:spPr bwMode="auto">
              <a:xfrm flipH="1">
                <a:off x="6019800" y="5029200"/>
                <a:ext cx="285198" cy="762000"/>
              </a:xfrm>
              <a:prstGeom prst="line">
                <a:avLst/>
              </a:prstGeom>
              <a:solidFill>
                <a:schemeClr val="accent1"/>
              </a:solidFill>
              <a:ln w="31750" cap="flat" cmpd="sng" algn="ctr">
                <a:solidFill>
                  <a:srgbClr val="800000"/>
                </a:solidFill>
                <a:prstDash val="sysDot"/>
                <a:round/>
                <a:headEnd type="none" w="med" len="med"/>
                <a:tailEnd type="none" w="med" len="med"/>
              </a:ln>
              <a:effectLst/>
            </p:spPr>
          </p:cxnSp>
          <p:cxnSp>
            <p:nvCxnSpPr>
              <p:cNvPr id="58" name="Straight Connector 57"/>
              <p:cNvCxnSpPr>
                <a:stCxn id="59399" idx="2"/>
                <a:endCxn id="59398" idx="0"/>
              </p:cNvCxnSpPr>
              <p:nvPr/>
            </p:nvCxnSpPr>
            <p:spPr bwMode="auto">
              <a:xfrm>
                <a:off x="6304998" y="5029200"/>
                <a:ext cx="49299" cy="762000"/>
              </a:xfrm>
              <a:prstGeom prst="line">
                <a:avLst/>
              </a:prstGeom>
              <a:solidFill>
                <a:schemeClr val="accent1"/>
              </a:solidFill>
              <a:ln w="31750" cap="flat" cmpd="sng" algn="ctr">
                <a:solidFill>
                  <a:srgbClr val="800000"/>
                </a:solidFill>
                <a:prstDash val="sysDot"/>
                <a:round/>
                <a:headEnd type="none" w="med" len="med"/>
                <a:tailEnd type="none" w="med" len="med"/>
              </a:ln>
              <a:effectLst/>
            </p:spPr>
          </p:cxnSp>
          <p:cxnSp>
            <p:nvCxnSpPr>
              <p:cNvPr id="61" name="Straight Connector 60"/>
              <p:cNvCxnSpPr>
                <a:stCxn id="59399" idx="2"/>
              </p:cNvCxnSpPr>
              <p:nvPr/>
            </p:nvCxnSpPr>
            <p:spPr bwMode="auto">
              <a:xfrm>
                <a:off x="6304998" y="5029200"/>
                <a:ext cx="400602" cy="762000"/>
              </a:xfrm>
              <a:prstGeom prst="line">
                <a:avLst/>
              </a:prstGeom>
              <a:solidFill>
                <a:schemeClr val="accent1"/>
              </a:solidFill>
              <a:ln w="31750" cap="flat" cmpd="sng" algn="ctr">
                <a:solidFill>
                  <a:srgbClr val="800000"/>
                </a:solidFill>
                <a:prstDash val="sysDot"/>
                <a:round/>
                <a:headEnd type="none" w="med" len="med"/>
                <a:tailEnd type="none" w="med" len="med"/>
              </a:ln>
              <a:effectLst/>
            </p:spPr>
          </p:cxnSp>
        </p:grpSp>
        <p:sp>
          <p:nvSpPr>
            <p:cNvPr id="59413" name="TextBox 59412"/>
            <p:cNvSpPr txBox="1"/>
            <p:nvPr/>
          </p:nvSpPr>
          <p:spPr>
            <a:xfrm>
              <a:off x="7086600" y="4343400"/>
              <a:ext cx="1593956" cy="1938992"/>
            </a:xfrm>
            <a:prstGeom prst="rect">
              <a:avLst/>
            </a:prstGeom>
            <a:solidFill>
              <a:srgbClr val="FCFFE0"/>
            </a:solidFill>
            <a:ln>
              <a:solidFill>
                <a:srgbClr val="FFF0AA"/>
              </a:solidFill>
            </a:ln>
          </p:spPr>
          <p:txBody>
            <a:bodyPr wrap="square" rtlCol="0">
              <a:spAutoFit/>
            </a:bodyPr>
            <a:lstStyle/>
            <a:p>
              <a:pPr algn="r"/>
              <a:r>
                <a:rPr lang="en-US" dirty="0" smtClean="0"/>
                <a:t>Haven’t shown &lt;</a:t>
              </a:r>
              <a:r>
                <a:rPr lang="en-US" dirty="0" err="1" smtClean="0"/>
                <a:t>Exp</a:t>
              </a:r>
              <a:r>
                <a:rPr lang="en-US" dirty="0" smtClean="0"/>
                <a:t>&gt; grammar yet</a:t>
              </a:r>
              <a:endParaRPr lang="en-US" dirty="0"/>
            </a:p>
          </p:txBody>
        </p:sp>
      </p:grpSp>
      <p:sp>
        <p:nvSpPr>
          <p:cNvPr id="59415" name="TextBox 59414"/>
          <p:cNvSpPr txBox="1"/>
          <p:nvPr/>
        </p:nvSpPr>
        <p:spPr>
          <a:xfrm>
            <a:off x="381000" y="2743200"/>
            <a:ext cx="3294742" cy="1200328"/>
          </a:xfrm>
          <a:prstGeom prst="rect">
            <a:avLst/>
          </a:prstGeom>
          <a:solidFill>
            <a:srgbClr val="FFD6E2"/>
          </a:solidFill>
        </p:spPr>
        <p:txBody>
          <a:bodyPr wrap="none" rtlCol="0">
            <a:spAutoFit/>
          </a:bodyPr>
          <a:lstStyle/>
          <a:p>
            <a:r>
              <a:rPr lang="en-US" dirty="0" smtClean="0"/>
              <a:t>&lt;Factor&gt; ::=  </a:t>
            </a:r>
            <a:r>
              <a:rPr lang="en-US" dirty="0" err="1" smtClean="0"/>
              <a:t>int</a:t>
            </a:r>
            <a:endParaRPr lang="en-US" dirty="0"/>
          </a:p>
          <a:p>
            <a:r>
              <a:rPr lang="en-US" dirty="0" smtClean="0"/>
              <a:t>                   |   &lt;Factor&gt;</a:t>
            </a:r>
          </a:p>
          <a:p>
            <a:r>
              <a:rPr lang="en-US" dirty="0"/>
              <a:t> </a:t>
            </a:r>
            <a:r>
              <a:rPr lang="en-US" dirty="0" smtClean="0"/>
              <a:t>                  |   (  &lt;</a:t>
            </a:r>
            <a:r>
              <a:rPr lang="en-US" dirty="0" err="1" smtClean="0"/>
              <a:t>Exp</a:t>
            </a:r>
            <a:r>
              <a:rPr lang="en-US" dirty="0" smtClean="0"/>
              <a:t>&gt;  )</a:t>
            </a:r>
            <a:endParaRPr lang="en-US" dirty="0"/>
          </a:p>
        </p:txBody>
      </p:sp>
    </p:spTree>
    <p:extLst>
      <p:ext uri="{BB962C8B-B14F-4D97-AF65-F5344CB8AC3E}">
        <p14:creationId xmlns:p14="http://schemas.microsoft.com/office/powerpoint/2010/main" val="9971279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9415"/>
                                        </p:tgtEl>
                                        <p:attrNameLst>
                                          <p:attrName>style.visibility</p:attrName>
                                        </p:attrNameLst>
                                      </p:cBhvr>
                                      <p:to>
                                        <p:strVal val="visible"/>
                                      </p:to>
                                    </p:set>
                                    <p:animEffect transition="in" filter="dissolve">
                                      <p:cBhvr>
                                        <p:cTn id="7" dur="500"/>
                                        <p:tgtEl>
                                          <p:spTgt spid="5941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9395"/>
                                        </p:tgtEl>
                                        <p:attrNameLst>
                                          <p:attrName>style.visibility</p:attrName>
                                        </p:attrNameLst>
                                      </p:cBhvr>
                                      <p:to>
                                        <p:strVal val="visible"/>
                                      </p:to>
                                    </p:set>
                                    <p:animEffect transition="in" filter="dissolve">
                                      <p:cBhvr>
                                        <p:cTn id="12" dur="500"/>
                                        <p:tgtEl>
                                          <p:spTgt spid="5939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9392"/>
                                        </p:tgtEl>
                                        <p:attrNameLst>
                                          <p:attrName>style.visibility</p:attrName>
                                        </p:attrNameLst>
                                      </p:cBhvr>
                                      <p:to>
                                        <p:strVal val="visible"/>
                                      </p:to>
                                    </p:set>
                                    <p:animEffect transition="in" filter="dissolve">
                                      <p:cBhvr>
                                        <p:cTn id="17" dur="500"/>
                                        <p:tgtEl>
                                          <p:spTgt spid="59392"/>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59414"/>
                                        </p:tgtEl>
                                        <p:attrNameLst>
                                          <p:attrName>style.visibility</p:attrName>
                                        </p:attrNameLst>
                                      </p:cBhvr>
                                      <p:to>
                                        <p:strVal val="visible"/>
                                      </p:to>
                                    </p:set>
                                    <p:animEffect transition="in" filter="dissolve">
                                      <p:cBhvr>
                                        <p:cTn id="22" dur="500"/>
                                        <p:tgtEl>
                                          <p:spTgt spid="59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41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7010400" y="228600"/>
            <a:ext cx="1905000" cy="533400"/>
          </a:xfrm>
        </p:spPr>
        <p:txBody>
          <a:bodyPr/>
          <a:lstStyle/>
          <a:p>
            <a:r>
              <a:rPr lang="en-US" sz="2800" b="1" dirty="0" smtClean="0">
                <a:solidFill>
                  <a:srgbClr val="FF0000"/>
                </a:solidFill>
                <a:latin typeface="Times" charset="0"/>
                <a:ea typeface="ＭＳ Ｐゴシック" charset="0"/>
                <a:cs typeface="ＭＳ Ｐゴシック" charset="0"/>
              </a:rPr>
              <a:t>Grammar</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18</a:t>
            </a:fld>
            <a:endParaRPr lang="en-US" sz="1400"/>
          </a:p>
        </p:txBody>
      </p:sp>
      <p:sp>
        <p:nvSpPr>
          <p:cNvPr id="14" name="TextBox 13"/>
          <p:cNvSpPr txBox="1"/>
          <p:nvPr/>
        </p:nvSpPr>
        <p:spPr>
          <a:xfrm>
            <a:off x="228600" y="304800"/>
            <a:ext cx="7239000" cy="461665"/>
          </a:xfrm>
          <a:prstGeom prst="rect">
            <a:avLst/>
          </a:prstGeom>
          <a:noFill/>
        </p:spPr>
        <p:txBody>
          <a:bodyPr wrap="square" rtlCol="0">
            <a:spAutoFit/>
          </a:bodyPr>
          <a:lstStyle/>
          <a:p>
            <a:r>
              <a:rPr lang="en-US" dirty="0" smtClean="0">
                <a:solidFill>
                  <a:schemeClr val="tx2"/>
                </a:solidFill>
              </a:rPr>
              <a:t>Use 3 syntactic </a:t>
            </a:r>
            <a:r>
              <a:rPr lang="en-US" dirty="0">
                <a:solidFill>
                  <a:schemeClr val="tx2"/>
                </a:solidFill>
              </a:rPr>
              <a:t>c</a:t>
            </a:r>
            <a:r>
              <a:rPr lang="en-US" dirty="0" smtClean="0">
                <a:solidFill>
                  <a:schemeClr val="tx2"/>
                </a:solidFill>
              </a:rPr>
              <a:t>ategories: </a:t>
            </a:r>
            <a:r>
              <a:rPr lang="en-US" dirty="0" smtClean="0">
                <a:solidFill>
                  <a:srgbClr val="800000"/>
                </a:solidFill>
              </a:rPr>
              <a:t>&lt;</a:t>
            </a:r>
            <a:r>
              <a:rPr lang="en-US" dirty="0" err="1" smtClean="0">
                <a:solidFill>
                  <a:srgbClr val="800000"/>
                </a:solidFill>
              </a:rPr>
              <a:t>Exp</a:t>
            </a:r>
            <a:r>
              <a:rPr lang="en-US" dirty="0" smtClean="0">
                <a:solidFill>
                  <a:srgbClr val="800000"/>
                </a:solidFill>
              </a:rPr>
              <a:t>&gt;, &lt;Term&gt;, &lt;Factor&gt;</a:t>
            </a:r>
            <a:endParaRPr lang="en-US" dirty="0" smtClean="0">
              <a:solidFill>
                <a:srgbClr val="000000"/>
              </a:solidFill>
            </a:endParaRPr>
          </a:p>
        </p:txBody>
      </p:sp>
      <p:sp>
        <p:nvSpPr>
          <p:cNvPr id="13" name="TextBox 12"/>
          <p:cNvSpPr txBox="1"/>
          <p:nvPr/>
        </p:nvSpPr>
        <p:spPr>
          <a:xfrm>
            <a:off x="228600" y="838200"/>
            <a:ext cx="8534400" cy="1200328"/>
          </a:xfrm>
          <a:prstGeom prst="rect">
            <a:avLst/>
          </a:prstGeom>
          <a:noFill/>
        </p:spPr>
        <p:txBody>
          <a:bodyPr wrap="square" rtlCol="0">
            <a:spAutoFit/>
          </a:bodyPr>
          <a:lstStyle/>
          <a:p>
            <a:r>
              <a:rPr lang="en-US" dirty="0" smtClean="0">
                <a:solidFill>
                  <a:srgbClr val="000000"/>
                </a:solidFill>
              </a:rPr>
              <a:t>A </a:t>
            </a:r>
            <a:r>
              <a:rPr lang="en-US" dirty="0" smtClean="0">
                <a:solidFill>
                  <a:srgbClr val="FF0000"/>
                </a:solidFill>
              </a:rPr>
              <a:t>&lt;Term&gt; </a:t>
            </a:r>
            <a:r>
              <a:rPr lang="en-US" dirty="0" smtClean="0">
                <a:solidFill>
                  <a:srgbClr val="000000"/>
                </a:solidFill>
              </a:rPr>
              <a:t>is:</a:t>
            </a:r>
          </a:p>
          <a:p>
            <a:r>
              <a:rPr lang="en-US" dirty="0">
                <a:solidFill>
                  <a:srgbClr val="000000"/>
                </a:solidFill>
              </a:rPr>
              <a:t> </a:t>
            </a:r>
            <a:r>
              <a:rPr lang="en-US" dirty="0" smtClean="0">
                <a:solidFill>
                  <a:srgbClr val="000000"/>
                </a:solidFill>
              </a:rPr>
              <a:t>   &lt;Factor&gt; followed by 0 or more occurs. of  </a:t>
            </a:r>
            <a:r>
              <a:rPr lang="en-US" b="1" dirty="0" err="1" smtClean="0">
                <a:solidFill>
                  <a:srgbClr val="000000"/>
                </a:solidFill>
              </a:rPr>
              <a:t>multop</a:t>
            </a:r>
            <a:r>
              <a:rPr lang="en-US" dirty="0" smtClean="0">
                <a:solidFill>
                  <a:srgbClr val="000000"/>
                </a:solidFill>
              </a:rPr>
              <a:t> &lt;Factor&gt;</a:t>
            </a:r>
          </a:p>
          <a:p>
            <a:r>
              <a:rPr lang="en-US" dirty="0">
                <a:solidFill>
                  <a:srgbClr val="000000"/>
                </a:solidFill>
              </a:rPr>
              <a:t>w</a:t>
            </a:r>
            <a:r>
              <a:rPr lang="en-US" dirty="0" smtClean="0">
                <a:solidFill>
                  <a:srgbClr val="000000"/>
                </a:solidFill>
              </a:rPr>
              <a:t>here </a:t>
            </a:r>
            <a:r>
              <a:rPr lang="en-US" b="1" dirty="0" err="1" smtClean="0">
                <a:solidFill>
                  <a:srgbClr val="000000"/>
                </a:solidFill>
              </a:rPr>
              <a:t>multop</a:t>
            </a:r>
            <a:r>
              <a:rPr lang="en-US" dirty="0" smtClean="0">
                <a:solidFill>
                  <a:srgbClr val="000000"/>
                </a:solidFill>
              </a:rPr>
              <a:t> is * or / </a:t>
            </a:r>
            <a:endParaRPr lang="en-US" dirty="0">
              <a:solidFill>
                <a:srgbClr val="000000"/>
              </a:solidFill>
            </a:endParaRPr>
          </a:p>
        </p:txBody>
      </p:sp>
      <p:sp>
        <p:nvSpPr>
          <p:cNvPr id="59415" name="TextBox 59414"/>
          <p:cNvSpPr txBox="1"/>
          <p:nvPr/>
        </p:nvSpPr>
        <p:spPr>
          <a:xfrm>
            <a:off x="304800" y="2814935"/>
            <a:ext cx="7848600" cy="461665"/>
          </a:xfrm>
          <a:prstGeom prst="rect">
            <a:avLst/>
          </a:prstGeom>
          <a:solidFill>
            <a:srgbClr val="FFD6E2"/>
          </a:solidFill>
        </p:spPr>
        <p:txBody>
          <a:bodyPr wrap="square" rtlCol="0">
            <a:spAutoFit/>
          </a:bodyPr>
          <a:lstStyle/>
          <a:p>
            <a:r>
              <a:rPr lang="en-US" dirty="0" smtClean="0"/>
              <a:t>&lt;Term&gt; ::=  &lt;Factor&gt;   </a:t>
            </a:r>
            <a:r>
              <a:rPr lang="en-US" b="1" dirty="0" smtClean="0">
                <a:solidFill>
                  <a:srgbClr val="0000FF"/>
                </a:solidFill>
              </a:rPr>
              <a:t>{</a:t>
            </a:r>
            <a:r>
              <a:rPr lang="en-US" dirty="0" smtClean="0">
                <a:solidFill>
                  <a:srgbClr val="0000FF"/>
                </a:solidFill>
              </a:rPr>
              <a:t>    </a:t>
            </a:r>
            <a:r>
              <a:rPr lang="en-US" b="1" dirty="0" smtClean="0">
                <a:solidFill>
                  <a:srgbClr val="0000FF"/>
                </a:solidFill>
              </a:rPr>
              <a:t>{</a:t>
            </a:r>
            <a:r>
              <a:rPr lang="en-US" dirty="0" smtClean="0"/>
              <a:t>*  |  /</a:t>
            </a:r>
            <a:r>
              <a:rPr lang="en-US" b="1" dirty="0" smtClean="0">
                <a:solidFill>
                  <a:srgbClr val="0000FF"/>
                </a:solidFill>
              </a:rPr>
              <a:t>}1</a:t>
            </a:r>
            <a:r>
              <a:rPr lang="en-US" dirty="0" smtClean="0">
                <a:solidFill>
                  <a:srgbClr val="0000FF"/>
                </a:solidFill>
              </a:rPr>
              <a:t>     </a:t>
            </a:r>
            <a:r>
              <a:rPr lang="en-US" dirty="0" smtClean="0"/>
              <a:t>&lt;Factor</a:t>
            </a:r>
            <a:r>
              <a:rPr lang="en-US" dirty="0" smtClean="0">
                <a:solidFill>
                  <a:srgbClr val="0000FF"/>
                </a:solidFill>
              </a:rPr>
              <a:t>&gt;  </a:t>
            </a:r>
            <a:r>
              <a:rPr lang="en-US" b="1" dirty="0" smtClean="0">
                <a:solidFill>
                  <a:srgbClr val="0000FF"/>
                </a:solidFill>
              </a:rPr>
              <a:t>}</a:t>
            </a:r>
            <a:endParaRPr lang="en-US" b="1" dirty="0">
              <a:solidFill>
                <a:srgbClr val="0000FF"/>
              </a:solidFill>
            </a:endParaRPr>
          </a:p>
        </p:txBody>
      </p:sp>
      <p:sp>
        <p:nvSpPr>
          <p:cNvPr id="5" name="TextBox 4"/>
          <p:cNvSpPr txBox="1"/>
          <p:nvPr/>
        </p:nvSpPr>
        <p:spPr>
          <a:xfrm>
            <a:off x="914400" y="5715000"/>
            <a:ext cx="3794879" cy="461665"/>
          </a:xfrm>
          <a:prstGeom prst="rect">
            <a:avLst/>
          </a:prstGeom>
          <a:noFill/>
        </p:spPr>
        <p:txBody>
          <a:bodyPr wrap="none" rtlCol="0">
            <a:spAutoFit/>
          </a:bodyPr>
          <a:lstStyle/>
          <a:p>
            <a:r>
              <a:rPr lang="en-US" dirty="0" smtClean="0"/>
              <a:t>3     *    (   5  + 2  )     *        6</a:t>
            </a:r>
            <a:endParaRPr lang="en-US" dirty="0"/>
          </a:p>
        </p:txBody>
      </p:sp>
      <p:grpSp>
        <p:nvGrpSpPr>
          <p:cNvPr id="7" name="Group 6"/>
          <p:cNvGrpSpPr/>
          <p:nvPr/>
        </p:nvGrpSpPr>
        <p:grpSpPr>
          <a:xfrm>
            <a:off x="434511" y="4114800"/>
            <a:ext cx="1318089" cy="1447800"/>
            <a:chOff x="434511" y="4648200"/>
            <a:chExt cx="1318089" cy="990600"/>
          </a:xfrm>
        </p:grpSpPr>
        <p:sp>
          <p:nvSpPr>
            <p:cNvPr id="46" name="TextBox 45"/>
            <p:cNvSpPr txBox="1"/>
            <p:nvPr/>
          </p:nvSpPr>
          <p:spPr>
            <a:xfrm>
              <a:off x="434511" y="4648200"/>
              <a:ext cx="1318089" cy="461665"/>
            </a:xfrm>
            <a:prstGeom prst="rect">
              <a:avLst/>
            </a:prstGeom>
            <a:noFill/>
          </p:spPr>
          <p:txBody>
            <a:bodyPr wrap="none" rtlCol="0">
              <a:spAutoFit/>
            </a:bodyPr>
            <a:lstStyle/>
            <a:p>
              <a:r>
                <a:rPr lang="en-US" dirty="0" smtClean="0"/>
                <a:t>&lt;Facto</a:t>
              </a:r>
              <a:r>
                <a:rPr lang="en-US" dirty="0" smtClean="0">
                  <a:solidFill>
                    <a:srgbClr val="800000"/>
                  </a:solidFill>
                </a:rPr>
                <a:t>r</a:t>
              </a:r>
              <a:r>
                <a:rPr lang="en-US" dirty="0" smtClean="0"/>
                <a:t>&gt;</a:t>
              </a:r>
              <a:endParaRPr lang="en-US" dirty="0"/>
            </a:p>
          </p:txBody>
        </p:sp>
        <p:cxnSp>
          <p:nvCxnSpPr>
            <p:cNvPr id="48" name="Straight Connector 47"/>
            <p:cNvCxnSpPr>
              <a:stCxn id="46" idx="2"/>
            </p:cNvCxnSpPr>
            <p:nvPr/>
          </p:nvCxnSpPr>
          <p:spPr bwMode="auto">
            <a:xfrm flipH="1">
              <a:off x="1093555" y="5109865"/>
              <a:ext cx="1" cy="528935"/>
            </a:xfrm>
            <a:prstGeom prst="line">
              <a:avLst/>
            </a:prstGeom>
            <a:solidFill>
              <a:schemeClr val="accent1"/>
            </a:solidFill>
            <a:ln w="31750" cap="flat" cmpd="sng" algn="ctr">
              <a:solidFill>
                <a:srgbClr val="800000"/>
              </a:solidFill>
              <a:prstDash val="solid"/>
              <a:round/>
              <a:headEnd type="none" w="med" len="med"/>
              <a:tailEnd type="none" w="med" len="med"/>
            </a:ln>
            <a:effectLst/>
          </p:spPr>
        </p:cxnSp>
      </p:grpSp>
      <p:sp>
        <p:nvSpPr>
          <p:cNvPr id="72" name="TextBox 71"/>
          <p:cNvSpPr txBox="1"/>
          <p:nvPr/>
        </p:nvSpPr>
        <p:spPr>
          <a:xfrm>
            <a:off x="1905000" y="3352800"/>
            <a:ext cx="1176825" cy="461665"/>
          </a:xfrm>
          <a:prstGeom prst="rect">
            <a:avLst/>
          </a:prstGeom>
          <a:noFill/>
        </p:spPr>
        <p:txBody>
          <a:bodyPr wrap="none" rtlCol="0">
            <a:spAutoFit/>
          </a:bodyPr>
          <a:lstStyle/>
          <a:p>
            <a:r>
              <a:rPr lang="en-US" dirty="0" smtClean="0"/>
              <a:t>&lt;Term&gt;</a:t>
            </a:r>
            <a:endParaRPr lang="en-US" dirty="0"/>
          </a:p>
        </p:txBody>
      </p:sp>
      <p:cxnSp>
        <p:nvCxnSpPr>
          <p:cNvPr id="75" name="Straight Connector 74"/>
          <p:cNvCxnSpPr>
            <a:stCxn id="72" idx="2"/>
            <a:endCxn id="46" idx="0"/>
          </p:cNvCxnSpPr>
          <p:nvPr/>
        </p:nvCxnSpPr>
        <p:spPr bwMode="auto">
          <a:xfrm flipH="1">
            <a:off x="1093556" y="3814465"/>
            <a:ext cx="1399857" cy="300335"/>
          </a:xfrm>
          <a:prstGeom prst="line">
            <a:avLst/>
          </a:prstGeom>
          <a:solidFill>
            <a:schemeClr val="accent1"/>
          </a:solidFill>
          <a:ln w="31750" cap="flat" cmpd="sng" algn="ctr">
            <a:solidFill>
              <a:srgbClr val="800000"/>
            </a:solidFill>
            <a:prstDash val="solid"/>
            <a:round/>
            <a:headEnd type="none" w="med" len="med"/>
            <a:tailEnd type="none" w="med" len="med"/>
          </a:ln>
          <a:effectLst/>
        </p:spPr>
      </p:cxnSp>
      <p:grpSp>
        <p:nvGrpSpPr>
          <p:cNvPr id="85" name="Group 84"/>
          <p:cNvGrpSpPr/>
          <p:nvPr/>
        </p:nvGrpSpPr>
        <p:grpSpPr>
          <a:xfrm>
            <a:off x="1981200" y="4114800"/>
            <a:ext cx="1301243" cy="1452265"/>
            <a:chOff x="1981200" y="4110335"/>
            <a:chExt cx="1301243" cy="1452265"/>
          </a:xfrm>
        </p:grpSpPr>
        <p:sp>
          <p:nvSpPr>
            <p:cNvPr id="69" name="TextBox 68"/>
            <p:cNvSpPr txBox="1"/>
            <p:nvPr/>
          </p:nvSpPr>
          <p:spPr>
            <a:xfrm>
              <a:off x="1981200" y="4110335"/>
              <a:ext cx="1301243" cy="461665"/>
            </a:xfrm>
            <a:prstGeom prst="rect">
              <a:avLst/>
            </a:prstGeom>
            <a:noFill/>
          </p:spPr>
          <p:txBody>
            <a:bodyPr wrap="none" rtlCol="0">
              <a:spAutoFit/>
            </a:bodyPr>
            <a:lstStyle/>
            <a:p>
              <a:r>
                <a:rPr lang="en-US" dirty="0" smtClean="0"/>
                <a:t>&lt;Facto</a:t>
              </a:r>
              <a:r>
                <a:rPr lang="en-US" dirty="0" smtClean="0">
                  <a:solidFill>
                    <a:srgbClr val="800000"/>
                  </a:solidFill>
                </a:rPr>
                <a:t>r</a:t>
              </a:r>
              <a:r>
                <a:rPr lang="en-US" dirty="0" smtClean="0"/>
                <a:t>&gt;</a:t>
              </a:r>
              <a:endParaRPr lang="en-US" dirty="0"/>
            </a:p>
          </p:txBody>
        </p:sp>
        <p:cxnSp>
          <p:nvCxnSpPr>
            <p:cNvPr id="76" name="Straight Connector 75"/>
            <p:cNvCxnSpPr>
              <a:stCxn id="69" idx="2"/>
            </p:cNvCxnSpPr>
            <p:nvPr/>
          </p:nvCxnSpPr>
          <p:spPr bwMode="auto">
            <a:xfrm>
              <a:off x="2631822" y="4572000"/>
              <a:ext cx="568578" cy="914400"/>
            </a:xfrm>
            <a:prstGeom prst="line">
              <a:avLst/>
            </a:prstGeom>
            <a:solidFill>
              <a:schemeClr val="accent1"/>
            </a:solidFill>
            <a:ln w="31750" cap="flat" cmpd="sng" algn="ctr">
              <a:solidFill>
                <a:srgbClr val="800000"/>
              </a:solidFill>
              <a:prstDash val="solid"/>
              <a:round/>
              <a:headEnd type="none" w="med" len="med"/>
              <a:tailEnd type="none" w="med" len="med"/>
            </a:ln>
            <a:effectLst/>
          </p:spPr>
        </p:cxnSp>
        <p:cxnSp>
          <p:nvCxnSpPr>
            <p:cNvPr id="77" name="Straight Connector 76"/>
            <p:cNvCxnSpPr>
              <a:stCxn id="69" idx="2"/>
            </p:cNvCxnSpPr>
            <p:nvPr/>
          </p:nvCxnSpPr>
          <p:spPr bwMode="auto">
            <a:xfrm>
              <a:off x="2631822" y="4572000"/>
              <a:ext cx="35178" cy="457200"/>
            </a:xfrm>
            <a:prstGeom prst="line">
              <a:avLst/>
            </a:prstGeom>
            <a:solidFill>
              <a:schemeClr val="accent1"/>
            </a:solidFill>
            <a:ln w="31750" cap="flat" cmpd="sng" algn="ctr">
              <a:solidFill>
                <a:srgbClr val="800000"/>
              </a:solidFill>
              <a:prstDash val="solid"/>
              <a:round/>
              <a:headEnd type="none" w="med" len="med"/>
              <a:tailEnd type="none" w="med" len="med"/>
            </a:ln>
            <a:effectLst/>
          </p:spPr>
        </p:cxnSp>
        <p:cxnSp>
          <p:nvCxnSpPr>
            <p:cNvPr id="68" name="Straight Connector 67"/>
            <p:cNvCxnSpPr>
              <a:stCxn id="69" idx="2"/>
            </p:cNvCxnSpPr>
            <p:nvPr/>
          </p:nvCxnSpPr>
          <p:spPr bwMode="auto">
            <a:xfrm flipH="1">
              <a:off x="2133600" y="4572000"/>
              <a:ext cx="498222" cy="990600"/>
            </a:xfrm>
            <a:prstGeom prst="line">
              <a:avLst/>
            </a:prstGeom>
            <a:solidFill>
              <a:schemeClr val="accent1"/>
            </a:solidFill>
            <a:ln w="31750" cap="flat" cmpd="sng" algn="ctr">
              <a:solidFill>
                <a:srgbClr val="800000"/>
              </a:solidFill>
              <a:prstDash val="solid"/>
              <a:round/>
              <a:headEnd type="none" w="med" len="med"/>
              <a:tailEnd type="none" w="med" len="med"/>
            </a:ln>
            <a:effectLst/>
          </p:spPr>
        </p:cxnSp>
      </p:grpSp>
      <p:grpSp>
        <p:nvGrpSpPr>
          <p:cNvPr id="8" name="Group 7"/>
          <p:cNvGrpSpPr/>
          <p:nvPr/>
        </p:nvGrpSpPr>
        <p:grpSpPr>
          <a:xfrm>
            <a:off x="2203957" y="4948535"/>
            <a:ext cx="1027595" cy="918865"/>
            <a:chOff x="7543800" y="5172670"/>
            <a:chExt cx="1027595" cy="918865"/>
          </a:xfrm>
        </p:grpSpPr>
        <p:sp>
          <p:nvSpPr>
            <p:cNvPr id="67" name="TextBox 66"/>
            <p:cNvSpPr txBox="1"/>
            <p:nvPr/>
          </p:nvSpPr>
          <p:spPr>
            <a:xfrm>
              <a:off x="7543800" y="5172670"/>
              <a:ext cx="1027595" cy="461665"/>
            </a:xfrm>
            <a:prstGeom prst="rect">
              <a:avLst/>
            </a:prstGeom>
            <a:noFill/>
          </p:spPr>
          <p:txBody>
            <a:bodyPr wrap="none" rtlCol="0">
              <a:spAutoFit/>
            </a:bodyPr>
            <a:lstStyle/>
            <a:p>
              <a:r>
                <a:rPr lang="en-US" dirty="0" smtClean="0"/>
                <a:t>&lt;</a:t>
              </a:r>
              <a:r>
                <a:rPr lang="en-US" dirty="0" err="1" smtClean="0"/>
                <a:t>Exp</a:t>
              </a:r>
              <a:r>
                <a:rPr lang="en-US" dirty="0" smtClean="0"/>
                <a:t>&gt;</a:t>
              </a:r>
              <a:endParaRPr lang="en-US" dirty="0"/>
            </a:p>
          </p:txBody>
        </p:sp>
        <p:cxnSp>
          <p:nvCxnSpPr>
            <p:cNvPr id="63" name="Straight Connector 62"/>
            <p:cNvCxnSpPr>
              <a:stCxn id="67" idx="2"/>
            </p:cNvCxnSpPr>
            <p:nvPr/>
          </p:nvCxnSpPr>
          <p:spPr bwMode="auto">
            <a:xfrm flipH="1">
              <a:off x="7848600" y="5634335"/>
              <a:ext cx="208998" cy="457200"/>
            </a:xfrm>
            <a:prstGeom prst="line">
              <a:avLst/>
            </a:prstGeom>
            <a:solidFill>
              <a:schemeClr val="accent1"/>
            </a:solidFill>
            <a:ln w="31750" cap="flat" cmpd="sng" algn="ctr">
              <a:solidFill>
                <a:srgbClr val="800000"/>
              </a:solidFill>
              <a:prstDash val="sysDot"/>
              <a:round/>
              <a:headEnd type="none" w="med" len="med"/>
              <a:tailEnd type="none" w="med" len="med"/>
            </a:ln>
            <a:effectLst/>
          </p:spPr>
        </p:cxnSp>
        <p:cxnSp>
          <p:nvCxnSpPr>
            <p:cNvPr id="64" name="Straight Connector 63"/>
            <p:cNvCxnSpPr>
              <a:stCxn id="67" idx="2"/>
            </p:cNvCxnSpPr>
            <p:nvPr/>
          </p:nvCxnSpPr>
          <p:spPr bwMode="auto">
            <a:xfrm>
              <a:off x="8057598" y="5634335"/>
              <a:ext cx="248202" cy="381000"/>
            </a:xfrm>
            <a:prstGeom prst="line">
              <a:avLst/>
            </a:prstGeom>
            <a:solidFill>
              <a:schemeClr val="accent1"/>
            </a:solidFill>
            <a:ln w="31750" cap="flat" cmpd="sng" algn="ctr">
              <a:solidFill>
                <a:srgbClr val="800000"/>
              </a:solidFill>
              <a:prstDash val="sysDot"/>
              <a:round/>
              <a:headEnd type="none" w="med" len="med"/>
              <a:tailEnd type="none" w="med" len="med"/>
            </a:ln>
            <a:effectLst/>
          </p:spPr>
        </p:cxnSp>
        <p:cxnSp>
          <p:nvCxnSpPr>
            <p:cNvPr id="65" name="Straight Connector 64"/>
            <p:cNvCxnSpPr>
              <a:stCxn id="67" idx="2"/>
            </p:cNvCxnSpPr>
            <p:nvPr/>
          </p:nvCxnSpPr>
          <p:spPr bwMode="auto">
            <a:xfrm>
              <a:off x="8057598" y="5634335"/>
              <a:ext cx="19602" cy="457200"/>
            </a:xfrm>
            <a:prstGeom prst="line">
              <a:avLst/>
            </a:prstGeom>
            <a:solidFill>
              <a:schemeClr val="accent1"/>
            </a:solidFill>
            <a:ln w="31750" cap="flat" cmpd="sng" algn="ctr">
              <a:solidFill>
                <a:srgbClr val="800000"/>
              </a:solidFill>
              <a:prstDash val="sysDot"/>
              <a:round/>
              <a:headEnd type="none" w="med" len="med"/>
              <a:tailEnd type="none" w="med" len="med"/>
            </a:ln>
            <a:effectLst/>
          </p:spPr>
        </p:cxnSp>
      </p:grpSp>
      <p:grpSp>
        <p:nvGrpSpPr>
          <p:cNvPr id="114" name="Group 113"/>
          <p:cNvGrpSpPr/>
          <p:nvPr/>
        </p:nvGrpSpPr>
        <p:grpSpPr>
          <a:xfrm>
            <a:off x="3886200" y="4114800"/>
            <a:ext cx="1318089" cy="1447800"/>
            <a:chOff x="434511" y="4648200"/>
            <a:chExt cx="1318089" cy="990600"/>
          </a:xfrm>
        </p:grpSpPr>
        <p:sp>
          <p:nvSpPr>
            <p:cNvPr id="115" name="TextBox 114"/>
            <p:cNvSpPr txBox="1"/>
            <p:nvPr/>
          </p:nvSpPr>
          <p:spPr>
            <a:xfrm>
              <a:off x="434511" y="4648200"/>
              <a:ext cx="1318089" cy="461665"/>
            </a:xfrm>
            <a:prstGeom prst="rect">
              <a:avLst/>
            </a:prstGeom>
            <a:noFill/>
          </p:spPr>
          <p:txBody>
            <a:bodyPr wrap="none" rtlCol="0">
              <a:spAutoFit/>
            </a:bodyPr>
            <a:lstStyle/>
            <a:p>
              <a:r>
                <a:rPr lang="en-US" dirty="0" smtClean="0"/>
                <a:t>&lt;Facto</a:t>
              </a:r>
              <a:r>
                <a:rPr lang="en-US" dirty="0" smtClean="0">
                  <a:solidFill>
                    <a:srgbClr val="800000"/>
                  </a:solidFill>
                </a:rPr>
                <a:t>r</a:t>
              </a:r>
              <a:r>
                <a:rPr lang="en-US" dirty="0" smtClean="0"/>
                <a:t>&gt;</a:t>
              </a:r>
              <a:endParaRPr lang="en-US" dirty="0"/>
            </a:p>
          </p:txBody>
        </p:sp>
        <p:cxnSp>
          <p:nvCxnSpPr>
            <p:cNvPr id="116" name="Straight Connector 115"/>
            <p:cNvCxnSpPr>
              <a:stCxn id="115" idx="2"/>
            </p:cNvCxnSpPr>
            <p:nvPr/>
          </p:nvCxnSpPr>
          <p:spPr bwMode="auto">
            <a:xfrm flipH="1">
              <a:off x="1093555" y="5109865"/>
              <a:ext cx="1" cy="528935"/>
            </a:xfrm>
            <a:prstGeom prst="line">
              <a:avLst/>
            </a:prstGeom>
            <a:solidFill>
              <a:schemeClr val="accent1"/>
            </a:solidFill>
            <a:ln w="31750" cap="flat" cmpd="sng" algn="ctr">
              <a:solidFill>
                <a:srgbClr val="800000"/>
              </a:solidFill>
              <a:prstDash val="solid"/>
              <a:round/>
              <a:headEnd type="none" w="med" len="med"/>
              <a:tailEnd type="none" w="med" len="med"/>
            </a:ln>
            <a:effectLst/>
          </p:spPr>
        </p:cxnSp>
      </p:grpSp>
      <p:grpSp>
        <p:nvGrpSpPr>
          <p:cNvPr id="86" name="Group 85"/>
          <p:cNvGrpSpPr/>
          <p:nvPr/>
        </p:nvGrpSpPr>
        <p:grpSpPr>
          <a:xfrm>
            <a:off x="1676400" y="3814465"/>
            <a:ext cx="955422" cy="1754729"/>
            <a:chOff x="1676400" y="3814465"/>
            <a:chExt cx="955422" cy="1754729"/>
          </a:xfrm>
        </p:grpSpPr>
        <p:cxnSp>
          <p:nvCxnSpPr>
            <p:cNvPr id="55" name="Straight Connector 54"/>
            <p:cNvCxnSpPr>
              <a:stCxn id="72" idx="2"/>
            </p:cNvCxnSpPr>
            <p:nvPr/>
          </p:nvCxnSpPr>
          <p:spPr bwMode="auto">
            <a:xfrm flipH="1">
              <a:off x="1676400" y="3814465"/>
              <a:ext cx="817013" cy="981670"/>
            </a:xfrm>
            <a:prstGeom prst="line">
              <a:avLst/>
            </a:prstGeom>
            <a:solidFill>
              <a:schemeClr val="accent1"/>
            </a:solidFill>
            <a:ln w="31750" cap="flat" cmpd="sng" algn="ctr">
              <a:solidFill>
                <a:srgbClr val="0000FF"/>
              </a:solidFill>
              <a:prstDash val="solid"/>
              <a:round/>
              <a:headEnd type="none" w="med" len="med"/>
              <a:tailEnd type="none" w="med" len="med"/>
            </a:ln>
            <a:effectLst/>
          </p:spPr>
        </p:cxnSp>
        <p:cxnSp>
          <p:nvCxnSpPr>
            <p:cNvPr id="74" name="Straight Connector 73"/>
            <p:cNvCxnSpPr>
              <a:stCxn id="72" idx="2"/>
            </p:cNvCxnSpPr>
            <p:nvPr/>
          </p:nvCxnSpPr>
          <p:spPr bwMode="auto">
            <a:xfrm>
              <a:off x="2493413" y="3814465"/>
              <a:ext cx="138409" cy="367605"/>
            </a:xfrm>
            <a:prstGeom prst="line">
              <a:avLst/>
            </a:prstGeom>
            <a:solidFill>
              <a:schemeClr val="accent1"/>
            </a:solidFill>
            <a:ln w="31750" cap="flat" cmpd="sng" algn="ctr">
              <a:solidFill>
                <a:srgbClr val="0000FF"/>
              </a:solidFill>
              <a:prstDash val="solid"/>
              <a:round/>
              <a:headEnd type="none" w="med" len="med"/>
              <a:tailEnd type="none" w="med" len="med"/>
            </a:ln>
            <a:effectLst/>
          </p:spPr>
        </p:cxnSp>
        <p:cxnSp>
          <p:nvCxnSpPr>
            <p:cNvPr id="120" name="Straight Connector 119"/>
            <p:cNvCxnSpPr/>
            <p:nvPr/>
          </p:nvCxnSpPr>
          <p:spPr bwMode="auto">
            <a:xfrm flipH="1">
              <a:off x="1676400" y="4796135"/>
              <a:ext cx="1" cy="773059"/>
            </a:xfrm>
            <a:prstGeom prst="line">
              <a:avLst/>
            </a:prstGeom>
            <a:solidFill>
              <a:schemeClr val="accent1"/>
            </a:solidFill>
            <a:ln w="31750" cap="flat" cmpd="sng" algn="ctr">
              <a:solidFill>
                <a:srgbClr val="0000FF"/>
              </a:solidFill>
              <a:prstDash val="solid"/>
              <a:round/>
              <a:headEnd type="none" w="med" len="med"/>
              <a:tailEnd type="none" w="med" len="med"/>
            </a:ln>
            <a:effectLst/>
          </p:spPr>
        </p:cxnSp>
      </p:grpSp>
      <p:grpSp>
        <p:nvGrpSpPr>
          <p:cNvPr id="87" name="Group 86"/>
          <p:cNvGrpSpPr/>
          <p:nvPr/>
        </p:nvGrpSpPr>
        <p:grpSpPr>
          <a:xfrm>
            <a:off x="2493413" y="3814465"/>
            <a:ext cx="2051832" cy="1900535"/>
            <a:chOff x="2493413" y="3814465"/>
            <a:chExt cx="2051832" cy="1900535"/>
          </a:xfrm>
        </p:grpSpPr>
        <p:cxnSp>
          <p:nvCxnSpPr>
            <p:cNvPr id="122" name="Straight Connector 121"/>
            <p:cNvCxnSpPr>
              <a:stCxn id="72" idx="2"/>
            </p:cNvCxnSpPr>
            <p:nvPr/>
          </p:nvCxnSpPr>
          <p:spPr bwMode="auto">
            <a:xfrm>
              <a:off x="2493413" y="3814465"/>
              <a:ext cx="1240387" cy="528935"/>
            </a:xfrm>
            <a:prstGeom prst="line">
              <a:avLst/>
            </a:prstGeom>
            <a:solidFill>
              <a:schemeClr val="accent1"/>
            </a:solidFill>
            <a:ln w="31750" cap="flat" cmpd="sng" algn="ctr">
              <a:solidFill>
                <a:srgbClr val="008000"/>
              </a:solidFill>
              <a:prstDash val="solid"/>
              <a:round/>
              <a:headEnd type="none" w="med" len="med"/>
              <a:tailEnd type="none" w="med" len="med"/>
            </a:ln>
            <a:effectLst/>
          </p:spPr>
        </p:cxnSp>
        <p:cxnSp>
          <p:nvCxnSpPr>
            <p:cNvPr id="124" name="Straight Connector 123"/>
            <p:cNvCxnSpPr/>
            <p:nvPr/>
          </p:nvCxnSpPr>
          <p:spPr bwMode="auto">
            <a:xfrm flipH="1">
              <a:off x="3733800" y="4343400"/>
              <a:ext cx="2" cy="1371600"/>
            </a:xfrm>
            <a:prstGeom prst="line">
              <a:avLst/>
            </a:prstGeom>
            <a:solidFill>
              <a:schemeClr val="accent1"/>
            </a:solidFill>
            <a:ln w="31750" cap="flat" cmpd="sng" algn="ctr">
              <a:solidFill>
                <a:srgbClr val="008000"/>
              </a:solidFill>
              <a:prstDash val="solid"/>
              <a:round/>
              <a:headEnd type="none" w="med" len="med"/>
              <a:tailEnd type="none" w="med" len="med"/>
            </a:ln>
            <a:effectLst/>
          </p:spPr>
        </p:cxnSp>
        <p:cxnSp>
          <p:nvCxnSpPr>
            <p:cNvPr id="127" name="Straight Connector 126"/>
            <p:cNvCxnSpPr>
              <a:stCxn id="72" idx="2"/>
              <a:endCxn id="115" idx="0"/>
            </p:cNvCxnSpPr>
            <p:nvPr/>
          </p:nvCxnSpPr>
          <p:spPr bwMode="auto">
            <a:xfrm>
              <a:off x="2493413" y="3814465"/>
              <a:ext cx="2051832" cy="300335"/>
            </a:xfrm>
            <a:prstGeom prst="line">
              <a:avLst/>
            </a:prstGeom>
            <a:solidFill>
              <a:schemeClr val="accent1"/>
            </a:solidFill>
            <a:ln w="31750" cap="flat" cmpd="sng" algn="ctr">
              <a:solidFill>
                <a:srgbClr val="008000"/>
              </a:solidFill>
              <a:prstDash val="solid"/>
              <a:round/>
              <a:headEnd type="none" w="med" len="med"/>
              <a:tailEnd type="none" w="med" len="med"/>
            </a:ln>
            <a:effectLst/>
          </p:spPr>
        </p:cxnSp>
      </p:grpSp>
      <p:grpSp>
        <p:nvGrpSpPr>
          <p:cNvPr id="79" name="Group 78"/>
          <p:cNvGrpSpPr/>
          <p:nvPr/>
        </p:nvGrpSpPr>
        <p:grpSpPr>
          <a:xfrm>
            <a:off x="3810000" y="1981200"/>
            <a:ext cx="4568235" cy="838200"/>
            <a:chOff x="3810000" y="1981200"/>
            <a:chExt cx="4568235" cy="838200"/>
          </a:xfrm>
        </p:grpSpPr>
        <p:sp>
          <p:nvSpPr>
            <p:cNvPr id="59422" name="TextBox 59421"/>
            <p:cNvSpPr txBox="1"/>
            <p:nvPr/>
          </p:nvSpPr>
          <p:spPr>
            <a:xfrm>
              <a:off x="3886200" y="1981200"/>
              <a:ext cx="4492035" cy="461665"/>
            </a:xfrm>
            <a:prstGeom prst="rect">
              <a:avLst/>
            </a:prstGeom>
            <a:solidFill>
              <a:srgbClr val="FFF0AA"/>
            </a:solidFill>
          </p:spPr>
          <p:txBody>
            <a:bodyPr wrap="none" rtlCol="0">
              <a:spAutoFit/>
            </a:bodyPr>
            <a:lstStyle/>
            <a:p>
              <a:r>
                <a:rPr lang="en-US" dirty="0" smtClean="0"/>
                <a:t>Means: 0 or 1 occurrences of * or /</a:t>
              </a:r>
              <a:endParaRPr lang="en-US" dirty="0"/>
            </a:p>
          </p:txBody>
        </p:sp>
        <p:cxnSp>
          <p:nvCxnSpPr>
            <p:cNvPr id="32" name="Straight Connector 31"/>
            <p:cNvCxnSpPr/>
            <p:nvPr/>
          </p:nvCxnSpPr>
          <p:spPr bwMode="auto">
            <a:xfrm>
              <a:off x="3810000" y="2819400"/>
              <a:ext cx="838200" cy="0"/>
            </a:xfrm>
            <a:prstGeom prst="line">
              <a:avLst/>
            </a:prstGeom>
            <a:solidFill>
              <a:schemeClr val="accent1"/>
            </a:solidFill>
            <a:ln w="44450" cap="flat" cmpd="sng" algn="ctr">
              <a:solidFill>
                <a:srgbClr val="0000FF"/>
              </a:solidFill>
              <a:prstDash val="solid"/>
              <a:round/>
              <a:headEnd type="none" w="med" len="med"/>
              <a:tailEnd type="none" w="med" len="med"/>
            </a:ln>
            <a:effectLst/>
          </p:spPr>
        </p:cxnSp>
        <p:cxnSp>
          <p:nvCxnSpPr>
            <p:cNvPr id="136" name="Straight Connector 135"/>
            <p:cNvCxnSpPr>
              <a:stCxn id="59415" idx="0"/>
            </p:cNvCxnSpPr>
            <p:nvPr/>
          </p:nvCxnSpPr>
          <p:spPr bwMode="auto">
            <a:xfrm flipV="1">
              <a:off x="4229100" y="2438400"/>
              <a:ext cx="495300" cy="376535"/>
            </a:xfrm>
            <a:prstGeom prst="line">
              <a:avLst/>
            </a:prstGeom>
            <a:solidFill>
              <a:schemeClr val="accent1"/>
            </a:solidFill>
            <a:ln w="44450" cap="flat" cmpd="sng" algn="ctr">
              <a:solidFill>
                <a:srgbClr val="0000FF"/>
              </a:solidFill>
              <a:prstDash val="solid"/>
              <a:round/>
              <a:headEnd type="none" w="med" len="med"/>
              <a:tailEnd type="none" w="med" len="med"/>
            </a:ln>
            <a:effectLst/>
          </p:spPr>
        </p:cxnSp>
      </p:grpSp>
      <p:grpSp>
        <p:nvGrpSpPr>
          <p:cNvPr id="140" name="Group 139"/>
          <p:cNvGrpSpPr/>
          <p:nvPr/>
        </p:nvGrpSpPr>
        <p:grpSpPr>
          <a:xfrm>
            <a:off x="3352800" y="3352800"/>
            <a:ext cx="4800600" cy="1581328"/>
            <a:chOff x="2438400" y="1905000"/>
            <a:chExt cx="4800600" cy="1581328"/>
          </a:xfrm>
        </p:grpSpPr>
        <p:sp>
          <p:nvSpPr>
            <p:cNvPr id="141" name="TextBox 140"/>
            <p:cNvSpPr txBox="1"/>
            <p:nvPr/>
          </p:nvSpPr>
          <p:spPr>
            <a:xfrm>
              <a:off x="4724400" y="2286000"/>
              <a:ext cx="2514600" cy="1200328"/>
            </a:xfrm>
            <a:prstGeom prst="rect">
              <a:avLst/>
            </a:prstGeom>
            <a:solidFill>
              <a:srgbClr val="FFF0AA"/>
            </a:solidFill>
          </p:spPr>
          <p:txBody>
            <a:bodyPr wrap="square" rtlCol="0">
              <a:spAutoFit/>
            </a:bodyPr>
            <a:lstStyle/>
            <a:p>
              <a:r>
                <a:rPr lang="en-US" dirty="0" smtClean="0"/>
                <a:t>Means: 0 or more occurrences of thing inside {  }</a:t>
              </a:r>
              <a:endParaRPr lang="en-US" dirty="0"/>
            </a:p>
          </p:txBody>
        </p:sp>
        <p:cxnSp>
          <p:nvCxnSpPr>
            <p:cNvPr id="142" name="Straight Connector 141"/>
            <p:cNvCxnSpPr/>
            <p:nvPr/>
          </p:nvCxnSpPr>
          <p:spPr bwMode="auto">
            <a:xfrm>
              <a:off x="2438400" y="1905000"/>
              <a:ext cx="3048000" cy="0"/>
            </a:xfrm>
            <a:prstGeom prst="line">
              <a:avLst/>
            </a:prstGeom>
            <a:solidFill>
              <a:schemeClr val="accent1"/>
            </a:solidFill>
            <a:ln w="44450" cap="flat" cmpd="sng" algn="ctr">
              <a:solidFill>
                <a:srgbClr val="0000FF"/>
              </a:solidFill>
              <a:prstDash val="solid"/>
              <a:round/>
              <a:headEnd type="none" w="med" len="med"/>
              <a:tailEnd type="none" w="med" len="med"/>
            </a:ln>
            <a:effectLst/>
          </p:spPr>
        </p:cxnSp>
        <p:cxnSp>
          <p:nvCxnSpPr>
            <p:cNvPr id="143" name="Straight Connector 142"/>
            <p:cNvCxnSpPr/>
            <p:nvPr/>
          </p:nvCxnSpPr>
          <p:spPr bwMode="auto">
            <a:xfrm flipH="1" flipV="1">
              <a:off x="3962400" y="1905000"/>
              <a:ext cx="838200" cy="457200"/>
            </a:xfrm>
            <a:prstGeom prst="line">
              <a:avLst/>
            </a:prstGeom>
            <a:solidFill>
              <a:schemeClr val="accent1"/>
            </a:solidFill>
            <a:ln w="44450" cap="flat" cmpd="sng" algn="ctr">
              <a:solidFill>
                <a:srgbClr val="0000FF"/>
              </a:solidFill>
              <a:prstDash val="solid"/>
              <a:round/>
              <a:headEnd type="none" w="med" len="med"/>
              <a:tailEnd type="none" w="med" len="med"/>
            </a:ln>
            <a:effectLst/>
          </p:spPr>
        </p:cxnSp>
      </p:grpSp>
    </p:spTree>
    <p:extLst>
      <p:ext uri="{BB962C8B-B14F-4D97-AF65-F5344CB8AC3E}">
        <p14:creationId xmlns:p14="http://schemas.microsoft.com/office/powerpoint/2010/main" val="5750129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9415"/>
                                        </p:tgtEl>
                                        <p:attrNameLst>
                                          <p:attrName>style.visibility</p:attrName>
                                        </p:attrNameLst>
                                      </p:cBhvr>
                                      <p:to>
                                        <p:strVal val="visible"/>
                                      </p:to>
                                    </p:set>
                                    <p:animEffect transition="in" filter="dissolve">
                                      <p:cBhvr>
                                        <p:cTn id="7" dur="500"/>
                                        <p:tgtEl>
                                          <p:spTgt spid="59415"/>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79"/>
                                        </p:tgtEl>
                                        <p:attrNameLst>
                                          <p:attrName>style.visibility</p:attrName>
                                        </p:attrNameLst>
                                      </p:cBhvr>
                                      <p:to>
                                        <p:strVal val="visible"/>
                                      </p:to>
                                    </p:set>
                                    <p:animEffect transition="in" filter="dissolve">
                                      <p:cBhvr>
                                        <p:cTn id="11" dur="500"/>
                                        <p:tgtEl>
                                          <p:spTgt spid="79"/>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140"/>
                                        </p:tgtEl>
                                        <p:attrNameLst>
                                          <p:attrName>style.visibility</p:attrName>
                                        </p:attrNameLst>
                                      </p:cBhvr>
                                      <p:to>
                                        <p:strVal val="visible"/>
                                      </p:to>
                                    </p:set>
                                    <p:animEffect transition="in" filter="dissolve">
                                      <p:cBhvr>
                                        <p:cTn id="15" dur="500"/>
                                        <p:tgtEl>
                                          <p:spTgt spid="140"/>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dissolve">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dissolve">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nodeType="clickEffect">
                                  <p:stCondLst>
                                    <p:cond delay="0"/>
                                  </p:stCondLst>
                                  <p:childTnLst>
                                    <p:set>
                                      <p:cBhvr>
                                        <p:cTn id="29" dur="1" fill="hold">
                                          <p:stCondLst>
                                            <p:cond delay="0"/>
                                          </p:stCondLst>
                                        </p:cTn>
                                        <p:tgtEl>
                                          <p:spTgt spid="85"/>
                                        </p:tgtEl>
                                        <p:attrNameLst>
                                          <p:attrName>style.visibility</p:attrName>
                                        </p:attrNameLst>
                                      </p:cBhvr>
                                      <p:to>
                                        <p:strVal val="visible"/>
                                      </p:to>
                                    </p:set>
                                    <p:animEffect transition="in" filter="dissolve">
                                      <p:cBhvr>
                                        <p:cTn id="30" dur="500"/>
                                        <p:tgtEl>
                                          <p:spTgt spid="85"/>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nodeType="clickEffect">
                                  <p:stCondLst>
                                    <p:cond delay="0"/>
                                  </p:stCondLst>
                                  <p:childTnLst>
                                    <p:set>
                                      <p:cBhvr>
                                        <p:cTn id="34" dur="1" fill="hold">
                                          <p:stCondLst>
                                            <p:cond delay="0"/>
                                          </p:stCondLst>
                                        </p:cTn>
                                        <p:tgtEl>
                                          <p:spTgt spid="114"/>
                                        </p:tgtEl>
                                        <p:attrNameLst>
                                          <p:attrName>style.visibility</p:attrName>
                                        </p:attrNameLst>
                                      </p:cBhvr>
                                      <p:to>
                                        <p:strVal val="visible"/>
                                      </p:to>
                                    </p:set>
                                    <p:animEffect transition="in" filter="dissolve">
                                      <p:cBhvr>
                                        <p:cTn id="35" dur="500"/>
                                        <p:tgtEl>
                                          <p:spTgt spid="114"/>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72"/>
                                        </p:tgtEl>
                                        <p:attrNameLst>
                                          <p:attrName>style.visibility</p:attrName>
                                        </p:attrNameLst>
                                      </p:cBhvr>
                                      <p:to>
                                        <p:strVal val="visible"/>
                                      </p:to>
                                    </p:set>
                                    <p:animEffect transition="in" filter="dissolve">
                                      <p:cBhvr>
                                        <p:cTn id="40" dur="500"/>
                                        <p:tgtEl>
                                          <p:spTgt spid="72"/>
                                        </p:tgtEl>
                                      </p:cBhvr>
                                    </p:animEffect>
                                  </p:childTnLst>
                                </p:cTn>
                              </p:par>
                              <p:par>
                                <p:cTn id="41" presetID="9" presetClass="entr" presetSubtype="0" fill="hold" nodeType="withEffect">
                                  <p:stCondLst>
                                    <p:cond delay="0"/>
                                  </p:stCondLst>
                                  <p:childTnLst>
                                    <p:set>
                                      <p:cBhvr>
                                        <p:cTn id="42" dur="1" fill="hold">
                                          <p:stCondLst>
                                            <p:cond delay="0"/>
                                          </p:stCondLst>
                                        </p:cTn>
                                        <p:tgtEl>
                                          <p:spTgt spid="75"/>
                                        </p:tgtEl>
                                        <p:attrNameLst>
                                          <p:attrName>style.visibility</p:attrName>
                                        </p:attrNameLst>
                                      </p:cBhvr>
                                      <p:to>
                                        <p:strVal val="visible"/>
                                      </p:to>
                                    </p:set>
                                    <p:animEffect transition="in" filter="dissolve">
                                      <p:cBhvr>
                                        <p:cTn id="43" dur="500"/>
                                        <p:tgtEl>
                                          <p:spTgt spid="75"/>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nodeType="clickEffect">
                                  <p:stCondLst>
                                    <p:cond delay="0"/>
                                  </p:stCondLst>
                                  <p:childTnLst>
                                    <p:set>
                                      <p:cBhvr>
                                        <p:cTn id="47" dur="1" fill="hold">
                                          <p:stCondLst>
                                            <p:cond delay="0"/>
                                          </p:stCondLst>
                                        </p:cTn>
                                        <p:tgtEl>
                                          <p:spTgt spid="86"/>
                                        </p:tgtEl>
                                        <p:attrNameLst>
                                          <p:attrName>style.visibility</p:attrName>
                                        </p:attrNameLst>
                                      </p:cBhvr>
                                      <p:to>
                                        <p:strVal val="visible"/>
                                      </p:to>
                                    </p:set>
                                    <p:animEffect transition="in" filter="dissolve">
                                      <p:cBhvr>
                                        <p:cTn id="48" dur="500"/>
                                        <p:tgtEl>
                                          <p:spTgt spid="86"/>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nodeType="clickEffect">
                                  <p:stCondLst>
                                    <p:cond delay="0"/>
                                  </p:stCondLst>
                                  <p:childTnLst>
                                    <p:set>
                                      <p:cBhvr>
                                        <p:cTn id="52" dur="1" fill="hold">
                                          <p:stCondLst>
                                            <p:cond delay="0"/>
                                          </p:stCondLst>
                                        </p:cTn>
                                        <p:tgtEl>
                                          <p:spTgt spid="87"/>
                                        </p:tgtEl>
                                        <p:attrNameLst>
                                          <p:attrName>style.visibility</p:attrName>
                                        </p:attrNameLst>
                                      </p:cBhvr>
                                      <p:to>
                                        <p:strVal val="visible"/>
                                      </p:to>
                                    </p:set>
                                    <p:animEffect transition="in" filter="dissolve">
                                      <p:cBhvr>
                                        <p:cTn id="53" dur="500"/>
                                        <p:tgtEl>
                                          <p:spTgt spid="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415" grpId="0" animBg="1"/>
      <p:bldP spid="7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7010400" y="228600"/>
            <a:ext cx="1905000" cy="533400"/>
          </a:xfrm>
        </p:spPr>
        <p:txBody>
          <a:bodyPr/>
          <a:lstStyle/>
          <a:p>
            <a:r>
              <a:rPr lang="en-US" sz="2800" b="1" dirty="0" smtClean="0">
                <a:solidFill>
                  <a:srgbClr val="FF0000"/>
                </a:solidFill>
                <a:latin typeface="Times" charset="0"/>
                <a:ea typeface="ＭＳ Ｐゴシック" charset="0"/>
                <a:cs typeface="ＭＳ Ｐゴシック" charset="0"/>
              </a:rPr>
              <a:t>Grammar</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19</a:t>
            </a:fld>
            <a:endParaRPr lang="en-US" sz="1400"/>
          </a:p>
        </p:txBody>
      </p:sp>
      <p:sp>
        <p:nvSpPr>
          <p:cNvPr id="14" name="TextBox 13"/>
          <p:cNvSpPr txBox="1"/>
          <p:nvPr/>
        </p:nvSpPr>
        <p:spPr>
          <a:xfrm>
            <a:off x="228600" y="304800"/>
            <a:ext cx="7239000" cy="461665"/>
          </a:xfrm>
          <a:prstGeom prst="rect">
            <a:avLst/>
          </a:prstGeom>
          <a:noFill/>
        </p:spPr>
        <p:txBody>
          <a:bodyPr wrap="square" rtlCol="0">
            <a:spAutoFit/>
          </a:bodyPr>
          <a:lstStyle/>
          <a:p>
            <a:r>
              <a:rPr lang="en-US" dirty="0" smtClean="0">
                <a:solidFill>
                  <a:schemeClr val="tx2"/>
                </a:solidFill>
              </a:rPr>
              <a:t>Use 3 syntactic </a:t>
            </a:r>
            <a:r>
              <a:rPr lang="en-US" dirty="0">
                <a:solidFill>
                  <a:schemeClr val="tx2"/>
                </a:solidFill>
              </a:rPr>
              <a:t>c</a:t>
            </a:r>
            <a:r>
              <a:rPr lang="en-US" dirty="0" smtClean="0">
                <a:solidFill>
                  <a:schemeClr val="tx2"/>
                </a:solidFill>
              </a:rPr>
              <a:t>ategories: </a:t>
            </a:r>
            <a:r>
              <a:rPr lang="en-US" dirty="0" smtClean="0">
                <a:solidFill>
                  <a:srgbClr val="800000"/>
                </a:solidFill>
              </a:rPr>
              <a:t>&lt;</a:t>
            </a:r>
            <a:r>
              <a:rPr lang="en-US" dirty="0" err="1" smtClean="0">
                <a:solidFill>
                  <a:srgbClr val="800000"/>
                </a:solidFill>
              </a:rPr>
              <a:t>Exp</a:t>
            </a:r>
            <a:r>
              <a:rPr lang="en-US" dirty="0" smtClean="0">
                <a:solidFill>
                  <a:srgbClr val="800000"/>
                </a:solidFill>
              </a:rPr>
              <a:t>&gt;, &lt;Term&gt;, &lt;Factor&gt;</a:t>
            </a:r>
            <a:endParaRPr lang="en-US" dirty="0" smtClean="0">
              <a:solidFill>
                <a:srgbClr val="000000"/>
              </a:solidFill>
            </a:endParaRPr>
          </a:p>
        </p:txBody>
      </p:sp>
      <p:sp>
        <p:nvSpPr>
          <p:cNvPr id="13" name="TextBox 12"/>
          <p:cNvSpPr txBox="1"/>
          <p:nvPr/>
        </p:nvSpPr>
        <p:spPr>
          <a:xfrm>
            <a:off x="228600" y="838200"/>
            <a:ext cx="8534400" cy="1200328"/>
          </a:xfrm>
          <a:prstGeom prst="rect">
            <a:avLst/>
          </a:prstGeom>
          <a:noFill/>
        </p:spPr>
        <p:txBody>
          <a:bodyPr wrap="square" rtlCol="0">
            <a:spAutoFit/>
          </a:bodyPr>
          <a:lstStyle/>
          <a:p>
            <a:r>
              <a:rPr lang="en-US" dirty="0" smtClean="0">
                <a:solidFill>
                  <a:srgbClr val="000000"/>
                </a:solidFill>
              </a:rPr>
              <a:t>A </a:t>
            </a:r>
            <a:r>
              <a:rPr lang="en-US" dirty="0" smtClean="0">
                <a:solidFill>
                  <a:srgbClr val="FF0000"/>
                </a:solidFill>
              </a:rPr>
              <a:t>&lt;</a:t>
            </a:r>
            <a:r>
              <a:rPr lang="en-US" dirty="0" err="1" smtClean="0">
                <a:solidFill>
                  <a:srgbClr val="FF0000"/>
                </a:solidFill>
              </a:rPr>
              <a:t>Exp</a:t>
            </a:r>
            <a:r>
              <a:rPr lang="en-US" dirty="0" smtClean="0">
                <a:solidFill>
                  <a:srgbClr val="FF0000"/>
                </a:solidFill>
              </a:rPr>
              <a:t>&gt; </a:t>
            </a:r>
            <a:r>
              <a:rPr lang="en-US" dirty="0" smtClean="0">
                <a:solidFill>
                  <a:srgbClr val="000000"/>
                </a:solidFill>
              </a:rPr>
              <a:t>is:</a:t>
            </a:r>
          </a:p>
          <a:p>
            <a:r>
              <a:rPr lang="en-US" dirty="0">
                <a:solidFill>
                  <a:srgbClr val="000000"/>
                </a:solidFill>
              </a:rPr>
              <a:t> </a:t>
            </a:r>
            <a:r>
              <a:rPr lang="en-US" dirty="0" smtClean="0">
                <a:solidFill>
                  <a:srgbClr val="000000"/>
                </a:solidFill>
              </a:rPr>
              <a:t>   &lt;Term&gt; followed by 0 or more occurrences of  </a:t>
            </a:r>
            <a:r>
              <a:rPr lang="en-US" b="1" dirty="0" err="1" smtClean="0">
                <a:solidFill>
                  <a:srgbClr val="000000"/>
                </a:solidFill>
              </a:rPr>
              <a:t>addop</a:t>
            </a:r>
            <a:r>
              <a:rPr lang="en-US" dirty="0" smtClean="0">
                <a:solidFill>
                  <a:srgbClr val="000000"/>
                </a:solidFill>
              </a:rPr>
              <a:t> &lt;Term&gt;</a:t>
            </a:r>
          </a:p>
          <a:p>
            <a:r>
              <a:rPr lang="en-US" dirty="0">
                <a:solidFill>
                  <a:srgbClr val="000000"/>
                </a:solidFill>
              </a:rPr>
              <a:t>w</a:t>
            </a:r>
            <a:r>
              <a:rPr lang="en-US" dirty="0" smtClean="0">
                <a:solidFill>
                  <a:srgbClr val="000000"/>
                </a:solidFill>
              </a:rPr>
              <a:t>here </a:t>
            </a:r>
            <a:r>
              <a:rPr lang="en-US" b="1" dirty="0" err="1" smtClean="0">
                <a:solidFill>
                  <a:srgbClr val="000000"/>
                </a:solidFill>
              </a:rPr>
              <a:t>addop</a:t>
            </a:r>
            <a:r>
              <a:rPr lang="en-US" dirty="0" smtClean="0">
                <a:solidFill>
                  <a:srgbClr val="000000"/>
                </a:solidFill>
              </a:rPr>
              <a:t> is + or - </a:t>
            </a:r>
            <a:endParaRPr lang="en-US" dirty="0">
              <a:solidFill>
                <a:srgbClr val="000000"/>
              </a:solidFill>
            </a:endParaRPr>
          </a:p>
        </p:txBody>
      </p:sp>
      <p:sp>
        <p:nvSpPr>
          <p:cNvPr id="5" name="TextBox 4"/>
          <p:cNvSpPr txBox="1"/>
          <p:nvPr/>
        </p:nvSpPr>
        <p:spPr>
          <a:xfrm>
            <a:off x="1066800" y="5791200"/>
            <a:ext cx="5199560" cy="461665"/>
          </a:xfrm>
          <a:prstGeom prst="rect">
            <a:avLst/>
          </a:prstGeom>
          <a:noFill/>
        </p:spPr>
        <p:txBody>
          <a:bodyPr wrap="none" rtlCol="0">
            <a:spAutoFit/>
          </a:bodyPr>
          <a:lstStyle/>
          <a:p>
            <a:r>
              <a:rPr lang="en-US" dirty="0" smtClean="0"/>
              <a:t>3        +    (      5     +    2    )          _     6</a:t>
            </a:r>
            <a:endParaRPr lang="en-US" dirty="0"/>
          </a:p>
        </p:txBody>
      </p:sp>
      <p:grpSp>
        <p:nvGrpSpPr>
          <p:cNvPr id="7" name="Group 6"/>
          <p:cNvGrpSpPr/>
          <p:nvPr/>
        </p:nvGrpSpPr>
        <p:grpSpPr>
          <a:xfrm>
            <a:off x="434511" y="4964062"/>
            <a:ext cx="1318089" cy="827142"/>
            <a:chOff x="434511" y="5229272"/>
            <a:chExt cx="1318089" cy="565939"/>
          </a:xfrm>
        </p:grpSpPr>
        <p:sp>
          <p:nvSpPr>
            <p:cNvPr id="46" name="TextBox 45"/>
            <p:cNvSpPr txBox="1"/>
            <p:nvPr/>
          </p:nvSpPr>
          <p:spPr>
            <a:xfrm>
              <a:off x="434511" y="5229272"/>
              <a:ext cx="1318089" cy="461665"/>
            </a:xfrm>
            <a:prstGeom prst="rect">
              <a:avLst/>
            </a:prstGeom>
            <a:noFill/>
          </p:spPr>
          <p:txBody>
            <a:bodyPr wrap="none" rtlCol="0">
              <a:spAutoFit/>
            </a:bodyPr>
            <a:lstStyle/>
            <a:p>
              <a:r>
                <a:rPr lang="en-US" dirty="0" smtClean="0"/>
                <a:t>&lt;Facto</a:t>
              </a:r>
              <a:r>
                <a:rPr lang="en-US" dirty="0" smtClean="0">
                  <a:solidFill>
                    <a:srgbClr val="800000"/>
                  </a:solidFill>
                </a:rPr>
                <a:t>r</a:t>
              </a:r>
              <a:r>
                <a:rPr lang="en-US" dirty="0" smtClean="0"/>
                <a:t>&gt;</a:t>
              </a:r>
              <a:endParaRPr lang="en-US" dirty="0"/>
            </a:p>
          </p:txBody>
        </p:sp>
        <p:cxnSp>
          <p:nvCxnSpPr>
            <p:cNvPr id="48" name="Straight Connector 47"/>
            <p:cNvCxnSpPr/>
            <p:nvPr/>
          </p:nvCxnSpPr>
          <p:spPr bwMode="auto">
            <a:xfrm>
              <a:off x="1143000" y="5482390"/>
              <a:ext cx="0" cy="312821"/>
            </a:xfrm>
            <a:prstGeom prst="line">
              <a:avLst/>
            </a:prstGeom>
            <a:solidFill>
              <a:schemeClr val="accent1"/>
            </a:solidFill>
            <a:ln w="31750" cap="flat" cmpd="sng" algn="ctr">
              <a:solidFill>
                <a:srgbClr val="800000"/>
              </a:solidFill>
              <a:prstDash val="solid"/>
              <a:round/>
              <a:headEnd type="none" w="med" len="med"/>
              <a:tailEnd type="none" w="med" len="med"/>
            </a:ln>
            <a:effectLst/>
          </p:spPr>
        </p:cxnSp>
      </p:grpSp>
      <p:sp>
        <p:nvSpPr>
          <p:cNvPr id="72" name="TextBox 71"/>
          <p:cNvSpPr txBox="1"/>
          <p:nvPr/>
        </p:nvSpPr>
        <p:spPr>
          <a:xfrm>
            <a:off x="2667000" y="2743200"/>
            <a:ext cx="1027595" cy="461665"/>
          </a:xfrm>
          <a:prstGeom prst="rect">
            <a:avLst/>
          </a:prstGeom>
          <a:noFill/>
        </p:spPr>
        <p:txBody>
          <a:bodyPr wrap="none" rtlCol="0">
            <a:spAutoFit/>
          </a:bodyPr>
          <a:lstStyle/>
          <a:p>
            <a:r>
              <a:rPr lang="en-US" dirty="0" smtClean="0"/>
              <a:t>&lt;</a:t>
            </a:r>
            <a:r>
              <a:rPr lang="en-US" dirty="0" err="1" smtClean="0"/>
              <a:t>Exp</a:t>
            </a:r>
            <a:r>
              <a:rPr lang="en-US" dirty="0" smtClean="0"/>
              <a:t>&gt;</a:t>
            </a:r>
            <a:endParaRPr lang="en-US" dirty="0"/>
          </a:p>
        </p:txBody>
      </p:sp>
      <p:cxnSp>
        <p:nvCxnSpPr>
          <p:cNvPr id="75" name="Straight Connector 74"/>
          <p:cNvCxnSpPr>
            <a:stCxn id="72" idx="2"/>
            <a:endCxn id="60" idx="0"/>
          </p:cNvCxnSpPr>
          <p:nvPr/>
        </p:nvCxnSpPr>
        <p:spPr bwMode="auto">
          <a:xfrm flipH="1">
            <a:off x="1240388" y="3204865"/>
            <a:ext cx="1940410" cy="909935"/>
          </a:xfrm>
          <a:prstGeom prst="line">
            <a:avLst/>
          </a:prstGeom>
          <a:solidFill>
            <a:schemeClr val="accent1"/>
          </a:solidFill>
          <a:ln w="31750" cap="flat" cmpd="sng" algn="ctr">
            <a:solidFill>
              <a:srgbClr val="800000"/>
            </a:solidFill>
            <a:prstDash val="solid"/>
            <a:round/>
            <a:headEnd type="none" w="med" len="med"/>
            <a:tailEnd type="none" w="med" len="med"/>
          </a:ln>
          <a:effectLst/>
        </p:spPr>
      </p:cxnSp>
      <p:sp>
        <p:nvSpPr>
          <p:cNvPr id="69" name="TextBox 68"/>
          <p:cNvSpPr txBox="1"/>
          <p:nvPr/>
        </p:nvSpPr>
        <p:spPr>
          <a:xfrm>
            <a:off x="2819400" y="4114800"/>
            <a:ext cx="1176825" cy="461665"/>
          </a:xfrm>
          <a:prstGeom prst="rect">
            <a:avLst/>
          </a:prstGeom>
          <a:noFill/>
        </p:spPr>
        <p:txBody>
          <a:bodyPr wrap="none" rtlCol="0">
            <a:spAutoFit/>
          </a:bodyPr>
          <a:lstStyle/>
          <a:p>
            <a:r>
              <a:rPr lang="en-US" dirty="0" smtClean="0"/>
              <a:t>&lt;Term&gt;</a:t>
            </a:r>
            <a:endParaRPr lang="en-US" dirty="0"/>
          </a:p>
        </p:txBody>
      </p:sp>
      <p:grpSp>
        <p:nvGrpSpPr>
          <p:cNvPr id="8" name="Group 7"/>
          <p:cNvGrpSpPr/>
          <p:nvPr/>
        </p:nvGrpSpPr>
        <p:grpSpPr>
          <a:xfrm>
            <a:off x="2438400" y="4800600"/>
            <a:ext cx="1905000" cy="1066800"/>
            <a:chOff x="8046048" y="5024735"/>
            <a:chExt cx="1905000" cy="1066800"/>
          </a:xfrm>
        </p:grpSpPr>
        <p:sp>
          <p:nvSpPr>
            <p:cNvPr id="67" name="TextBox 66"/>
            <p:cNvSpPr txBox="1"/>
            <p:nvPr/>
          </p:nvSpPr>
          <p:spPr>
            <a:xfrm>
              <a:off x="8427048" y="5024735"/>
              <a:ext cx="1318089" cy="461665"/>
            </a:xfrm>
            <a:prstGeom prst="rect">
              <a:avLst/>
            </a:prstGeom>
            <a:noFill/>
          </p:spPr>
          <p:txBody>
            <a:bodyPr wrap="none" rtlCol="0">
              <a:spAutoFit/>
            </a:bodyPr>
            <a:lstStyle/>
            <a:p>
              <a:r>
                <a:rPr lang="en-US" dirty="0" smtClean="0"/>
                <a:t>&lt;Factor&gt;</a:t>
              </a:r>
              <a:endParaRPr lang="en-US" dirty="0"/>
            </a:p>
          </p:txBody>
        </p:sp>
        <p:cxnSp>
          <p:nvCxnSpPr>
            <p:cNvPr id="63" name="Straight Connector 62"/>
            <p:cNvCxnSpPr>
              <a:stCxn id="67" idx="2"/>
            </p:cNvCxnSpPr>
            <p:nvPr/>
          </p:nvCxnSpPr>
          <p:spPr bwMode="auto">
            <a:xfrm flipH="1">
              <a:off x="8046048" y="5486400"/>
              <a:ext cx="1040045" cy="605135"/>
            </a:xfrm>
            <a:prstGeom prst="line">
              <a:avLst/>
            </a:prstGeom>
            <a:solidFill>
              <a:schemeClr val="accent1"/>
            </a:solidFill>
            <a:ln w="31750" cap="flat" cmpd="sng" algn="ctr">
              <a:solidFill>
                <a:srgbClr val="800000"/>
              </a:solidFill>
              <a:prstDash val="sysDot"/>
              <a:round/>
              <a:headEnd type="none" w="med" len="med"/>
              <a:tailEnd type="none" w="med" len="med"/>
            </a:ln>
            <a:effectLst/>
          </p:spPr>
        </p:cxnSp>
        <p:cxnSp>
          <p:nvCxnSpPr>
            <p:cNvPr id="64" name="Straight Connector 63"/>
            <p:cNvCxnSpPr>
              <a:stCxn id="67" idx="2"/>
            </p:cNvCxnSpPr>
            <p:nvPr/>
          </p:nvCxnSpPr>
          <p:spPr bwMode="auto">
            <a:xfrm>
              <a:off x="9086093" y="5486400"/>
              <a:ext cx="864955" cy="605135"/>
            </a:xfrm>
            <a:prstGeom prst="line">
              <a:avLst/>
            </a:prstGeom>
            <a:solidFill>
              <a:schemeClr val="accent1"/>
            </a:solidFill>
            <a:ln w="31750" cap="flat" cmpd="sng" algn="ctr">
              <a:solidFill>
                <a:srgbClr val="800000"/>
              </a:solidFill>
              <a:prstDash val="sysDot"/>
              <a:round/>
              <a:headEnd type="none" w="med" len="med"/>
              <a:tailEnd type="none" w="med" len="med"/>
            </a:ln>
            <a:effectLst/>
          </p:spPr>
        </p:cxnSp>
        <p:cxnSp>
          <p:nvCxnSpPr>
            <p:cNvPr id="65" name="Straight Connector 64"/>
            <p:cNvCxnSpPr>
              <a:endCxn id="5" idx="0"/>
            </p:cNvCxnSpPr>
            <p:nvPr/>
          </p:nvCxnSpPr>
          <p:spPr bwMode="auto">
            <a:xfrm>
              <a:off x="9036649" y="5558135"/>
              <a:ext cx="237579" cy="457200"/>
            </a:xfrm>
            <a:prstGeom prst="line">
              <a:avLst/>
            </a:prstGeom>
            <a:solidFill>
              <a:schemeClr val="accent1"/>
            </a:solidFill>
            <a:ln w="31750" cap="flat" cmpd="sng" algn="ctr">
              <a:solidFill>
                <a:srgbClr val="800000"/>
              </a:solidFill>
              <a:prstDash val="sysDot"/>
              <a:round/>
              <a:headEnd type="none" w="med" len="med"/>
              <a:tailEnd type="none" w="med" len="med"/>
            </a:ln>
            <a:effectLst/>
          </p:spPr>
        </p:cxnSp>
      </p:grpSp>
      <p:grpSp>
        <p:nvGrpSpPr>
          <p:cNvPr id="114" name="Group 113"/>
          <p:cNvGrpSpPr/>
          <p:nvPr/>
        </p:nvGrpSpPr>
        <p:grpSpPr>
          <a:xfrm>
            <a:off x="5235111" y="4876801"/>
            <a:ext cx="1318089" cy="979542"/>
            <a:chOff x="434511" y="5117439"/>
            <a:chExt cx="1318089" cy="670214"/>
          </a:xfrm>
        </p:grpSpPr>
        <p:sp>
          <p:nvSpPr>
            <p:cNvPr id="115" name="TextBox 114"/>
            <p:cNvSpPr txBox="1"/>
            <p:nvPr/>
          </p:nvSpPr>
          <p:spPr>
            <a:xfrm>
              <a:off x="434511" y="5117439"/>
              <a:ext cx="1318089" cy="461665"/>
            </a:xfrm>
            <a:prstGeom prst="rect">
              <a:avLst/>
            </a:prstGeom>
            <a:noFill/>
          </p:spPr>
          <p:txBody>
            <a:bodyPr wrap="none" rtlCol="0">
              <a:spAutoFit/>
            </a:bodyPr>
            <a:lstStyle/>
            <a:p>
              <a:r>
                <a:rPr lang="en-US" dirty="0" smtClean="0"/>
                <a:t>&lt;Facto</a:t>
              </a:r>
              <a:r>
                <a:rPr lang="en-US" dirty="0" smtClean="0">
                  <a:solidFill>
                    <a:srgbClr val="800000"/>
                  </a:solidFill>
                </a:rPr>
                <a:t>r</a:t>
              </a:r>
              <a:r>
                <a:rPr lang="en-US" dirty="0" smtClean="0"/>
                <a:t>&gt;</a:t>
              </a:r>
              <a:endParaRPr lang="en-US" dirty="0"/>
            </a:p>
          </p:txBody>
        </p:sp>
        <p:cxnSp>
          <p:nvCxnSpPr>
            <p:cNvPr id="116" name="Straight Connector 115"/>
            <p:cNvCxnSpPr/>
            <p:nvPr/>
          </p:nvCxnSpPr>
          <p:spPr bwMode="auto">
            <a:xfrm>
              <a:off x="1066800" y="5430260"/>
              <a:ext cx="22690" cy="357393"/>
            </a:xfrm>
            <a:prstGeom prst="line">
              <a:avLst/>
            </a:prstGeom>
            <a:solidFill>
              <a:schemeClr val="accent1"/>
            </a:solidFill>
            <a:ln w="31750" cap="flat" cmpd="sng" algn="ctr">
              <a:solidFill>
                <a:srgbClr val="800000"/>
              </a:solidFill>
              <a:prstDash val="solid"/>
              <a:round/>
              <a:headEnd type="none" w="med" len="med"/>
              <a:tailEnd type="none" w="med" len="med"/>
            </a:ln>
            <a:effectLst/>
          </p:spPr>
        </p:cxnSp>
      </p:grpSp>
      <p:cxnSp>
        <p:nvCxnSpPr>
          <p:cNvPr id="55" name="Straight Connector 54"/>
          <p:cNvCxnSpPr>
            <a:stCxn id="72" idx="2"/>
          </p:cNvCxnSpPr>
          <p:nvPr/>
        </p:nvCxnSpPr>
        <p:spPr bwMode="auto">
          <a:xfrm flipH="1">
            <a:off x="2209800" y="3204865"/>
            <a:ext cx="970998" cy="986135"/>
          </a:xfrm>
          <a:prstGeom prst="line">
            <a:avLst/>
          </a:prstGeom>
          <a:solidFill>
            <a:schemeClr val="accent1"/>
          </a:solidFill>
          <a:ln w="31750" cap="flat" cmpd="sng" algn="ctr">
            <a:solidFill>
              <a:srgbClr val="3366FF"/>
            </a:solidFill>
            <a:prstDash val="solid"/>
            <a:round/>
            <a:headEnd type="none" w="med" len="med"/>
            <a:tailEnd type="none" w="med" len="med"/>
          </a:ln>
          <a:effectLst/>
        </p:spPr>
      </p:cxnSp>
      <p:cxnSp>
        <p:nvCxnSpPr>
          <p:cNvPr id="74" name="Straight Connector 73"/>
          <p:cNvCxnSpPr>
            <a:stCxn id="72" idx="2"/>
            <a:endCxn id="69" idx="0"/>
          </p:cNvCxnSpPr>
          <p:nvPr/>
        </p:nvCxnSpPr>
        <p:spPr bwMode="auto">
          <a:xfrm>
            <a:off x="3180798" y="3204865"/>
            <a:ext cx="227015" cy="909935"/>
          </a:xfrm>
          <a:prstGeom prst="line">
            <a:avLst/>
          </a:prstGeom>
          <a:solidFill>
            <a:schemeClr val="accent1"/>
          </a:solidFill>
          <a:ln w="31750" cap="flat" cmpd="sng" algn="ctr">
            <a:solidFill>
              <a:srgbClr val="3366FF"/>
            </a:solidFill>
            <a:prstDash val="solid"/>
            <a:round/>
            <a:headEnd type="none" w="med" len="med"/>
            <a:tailEnd type="none" w="med" len="med"/>
          </a:ln>
          <a:effectLst/>
        </p:spPr>
      </p:cxnSp>
      <p:cxnSp>
        <p:nvCxnSpPr>
          <p:cNvPr id="120" name="Straight Connector 119"/>
          <p:cNvCxnSpPr/>
          <p:nvPr/>
        </p:nvCxnSpPr>
        <p:spPr bwMode="auto">
          <a:xfrm flipH="1">
            <a:off x="1981200" y="4191000"/>
            <a:ext cx="228600" cy="1600200"/>
          </a:xfrm>
          <a:prstGeom prst="line">
            <a:avLst/>
          </a:prstGeom>
          <a:solidFill>
            <a:schemeClr val="accent1"/>
          </a:solidFill>
          <a:ln w="31750" cap="flat" cmpd="sng" algn="ctr">
            <a:solidFill>
              <a:srgbClr val="3366FF"/>
            </a:solidFill>
            <a:prstDash val="solid"/>
            <a:round/>
            <a:headEnd type="none" w="med" len="med"/>
            <a:tailEnd type="none" w="med" len="med"/>
          </a:ln>
          <a:effectLst/>
        </p:spPr>
      </p:cxnSp>
      <p:sp>
        <p:nvSpPr>
          <p:cNvPr id="42" name="TextBox 41"/>
          <p:cNvSpPr txBox="1"/>
          <p:nvPr/>
        </p:nvSpPr>
        <p:spPr>
          <a:xfrm>
            <a:off x="304800" y="2057400"/>
            <a:ext cx="7848600" cy="461665"/>
          </a:xfrm>
          <a:prstGeom prst="rect">
            <a:avLst/>
          </a:prstGeom>
          <a:solidFill>
            <a:srgbClr val="FFD6E2"/>
          </a:solidFill>
        </p:spPr>
        <p:txBody>
          <a:bodyPr wrap="square" rtlCol="0">
            <a:spAutoFit/>
          </a:bodyPr>
          <a:lstStyle/>
          <a:p>
            <a:r>
              <a:rPr lang="en-US" dirty="0" smtClean="0"/>
              <a:t>&lt;</a:t>
            </a:r>
            <a:r>
              <a:rPr lang="en-US" dirty="0" err="1" smtClean="0"/>
              <a:t>Exp</a:t>
            </a:r>
            <a:r>
              <a:rPr lang="en-US" dirty="0" smtClean="0"/>
              <a:t>&gt; ::=  &lt;Term&gt;   </a:t>
            </a:r>
            <a:r>
              <a:rPr lang="en-US" b="1" dirty="0" smtClean="0">
                <a:solidFill>
                  <a:srgbClr val="0000FF"/>
                </a:solidFill>
              </a:rPr>
              <a:t>{</a:t>
            </a:r>
            <a:r>
              <a:rPr lang="en-US" dirty="0" smtClean="0">
                <a:solidFill>
                  <a:srgbClr val="0000FF"/>
                </a:solidFill>
              </a:rPr>
              <a:t>    </a:t>
            </a:r>
            <a:r>
              <a:rPr lang="en-US" b="1" dirty="0" smtClean="0">
                <a:solidFill>
                  <a:srgbClr val="0000FF"/>
                </a:solidFill>
              </a:rPr>
              <a:t>{</a:t>
            </a:r>
            <a:r>
              <a:rPr lang="en-US" dirty="0"/>
              <a:t>+</a:t>
            </a:r>
            <a:r>
              <a:rPr lang="en-US" dirty="0" smtClean="0"/>
              <a:t>  |  -</a:t>
            </a:r>
            <a:r>
              <a:rPr lang="en-US" b="1" dirty="0" smtClean="0">
                <a:solidFill>
                  <a:srgbClr val="0000FF"/>
                </a:solidFill>
              </a:rPr>
              <a:t>}1</a:t>
            </a:r>
            <a:r>
              <a:rPr lang="en-US" dirty="0" smtClean="0">
                <a:solidFill>
                  <a:srgbClr val="0000FF"/>
                </a:solidFill>
              </a:rPr>
              <a:t>     </a:t>
            </a:r>
            <a:r>
              <a:rPr lang="en-US" dirty="0" smtClean="0"/>
              <a:t>&lt;Term</a:t>
            </a:r>
            <a:r>
              <a:rPr lang="en-US" dirty="0" smtClean="0">
                <a:solidFill>
                  <a:srgbClr val="0000FF"/>
                </a:solidFill>
              </a:rPr>
              <a:t>&gt;  </a:t>
            </a:r>
            <a:r>
              <a:rPr lang="en-US" b="1" dirty="0" smtClean="0">
                <a:solidFill>
                  <a:srgbClr val="0000FF"/>
                </a:solidFill>
              </a:rPr>
              <a:t>}</a:t>
            </a:r>
            <a:endParaRPr lang="en-US" b="1" dirty="0">
              <a:solidFill>
                <a:srgbClr val="0000FF"/>
              </a:solidFill>
            </a:endParaRPr>
          </a:p>
        </p:txBody>
      </p:sp>
      <p:sp>
        <p:nvSpPr>
          <p:cNvPr id="50" name="TextBox 49"/>
          <p:cNvSpPr txBox="1"/>
          <p:nvPr/>
        </p:nvSpPr>
        <p:spPr>
          <a:xfrm>
            <a:off x="5181600" y="4114800"/>
            <a:ext cx="1176825" cy="461665"/>
          </a:xfrm>
          <a:prstGeom prst="rect">
            <a:avLst/>
          </a:prstGeom>
          <a:noFill/>
        </p:spPr>
        <p:txBody>
          <a:bodyPr wrap="none" rtlCol="0">
            <a:spAutoFit/>
          </a:bodyPr>
          <a:lstStyle/>
          <a:p>
            <a:r>
              <a:rPr lang="en-US" dirty="0" smtClean="0"/>
              <a:t>&lt;Term&gt;</a:t>
            </a:r>
            <a:endParaRPr lang="en-US" dirty="0"/>
          </a:p>
        </p:txBody>
      </p:sp>
      <p:cxnSp>
        <p:nvCxnSpPr>
          <p:cNvPr id="51" name="Straight Connector 50"/>
          <p:cNvCxnSpPr/>
          <p:nvPr/>
        </p:nvCxnSpPr>
        <p:spPr bwMode="auto">
          <a:xfrm>
            <a:off x="5813889" y="4560944"/>
            <a:ext cx="53511" cy="392056"/>
          </a:xfrm>
          <a:prstGeom prst="line">
            <a:avLst/>
          </a:prstGeom>
          <a:solidFill>
            <a:schemeClr val="accent1"/>
          </a:solidFill>
          <a:ln w="31750" cap="flat" cmpd="sng" algn="ctr">
            <a:solidFill>
              <a:srgbClr val="800000"/>
            </a:solidFill>
            <a:prstDash val="solid"/>
            <a:round/>
            <a:headEnd type="none" w="med" len="med"/>
            <a:tailEnd type="none" w="med" len="med"/>
          </a:ln>
          <a:effectLst/>
        </p:spPr>
      </p:cxnSp>
      <p:sp>
        <p:nvSpPr>
          <p:cNvPr id="60" name="TextBox 59"/>
          <p:cNvSpPr txBox="1"/>
          <p:nvPr/>
        </p:nvSpPr>
        <p:spPr>
          <a:xfrm>
            <a:off x="651975" y="4114800"/>
            <a:ext cx="1176825" cy="461665"/>
          </a:xfrm>
          <a:prstGeom prst="rect">
            <a:avLst/>
          </a:prstGeom>
          <a:noFill/>
        </p:spPr>
        <p:txBody>
          <a:bodyPr wrap="none" rtlCol="0">
            <a:spAutoFit/>
          </a:bodyPr>
          <a:lstStyle/>
          <a:p>
            <a:r>
              <a:rPr lang="en-US" dirty="0" smtClean="0"/>
              <a:t>&lt;Term&gt;</a:t>
            </a:r>
            <a:endParaRPr lang="en-US" dirty="0"/>
          </a:p>
        </p:txBody>
      </p:sp>
      <p:cxnSp>
        <p:nvCxnSpPr>
          <p:cNvPr id="61" name="Straight Connector 60"/>
          <p:cNvCxnSpPr/>
          <p:nvPr/>
        </p:nvCxnSpPr>
        <p:spPr bwMode="auto">
          <a:xfrm flipH="1">
            <a:off x="1219200" y="4560944"/>
            <a:ext cx="65064" cy="468256"/>
          </a:xfrm>
          <a:prstGeom prst="line">
            <a:avLst/>
          </a:prstGeom>
          <a:solidFill>
            <a:schemeClr val="accent1"/>
          </a:solidFill>
          <a:ln w="31750" cap="flat" cmpd="sng" algn="ctr">
            <a:solidFill>
              <a:srgbClr val="800000"/>
            </a:solidFill>
            <a:prstDash val="solid"/>
            <a:round/>
            <a:headEnd type="none" w="med" len="med"/>
            <a:tailEnd type="none" w="med" len="med"/>
          </a:ln>
          <a:effectLst/>
        </p:spPr>
      </p:cxnSp>
      <p:cxnSp>
        <p:nvCxnSpPr>
          <p:cNvPr id="70" name="Straight Connector 69"/>
          <p:cNvCxnSpPr/>
          <p:nvPr/>
        </p:nvCxnSpPr>
        <p:spPr bwMode="auto">
          <a:xfrm>
            <a:off x="3352800" y="4572000"/>
            <a:ext cx="0" cy="304800"/>
          </a:xfrm>
          <a:prstGeom prst="line">
            <a:avLst/>
          </a:prstGeom>
          <a:solidFill>
            <a:schemeClr val="accent1"/>
          </a:solidFill>
          <a:ln w="31750" cap="flat" cmpd="sng" algn="ctr">
            <a:solidFill>
              <a:srgbClr val="800000"/>
            </a:solidFill>
            <a:prstDash val="solid"/>
            <a:round/>
            <a:headEnd type="none" w="med" len="med"/>
            <a:tailEnd type="none" w="med" len="med"/>
          </a:ln>
          <a:effectLst/>
        </p:spPr>
      </p:cxnSp>
      <p:cxnSp>
        <p:nvCxnSpPr>
          <p:cNvPr id="78" name="Straight Connector 77"/>
          <p:cNvCxnSpPr>
            <a:endCxn id="72" idx="2"/>
          </p:cNvCxnSpPr>
          <p:nvPr/>
        </p:nvCxnSpPr>
        <p:spPr bwMode="auto">
          <a:xfrm flipH="1" flipV="1">
            <a:off x="3180798" y="3204865"/>
            <a:ext cx="2458002" cy="986136"/>
          </a:xfrm>
          <a:prstGeom prst="line">
            <a:avLst/>
          </a:prstGeom>
          <a:solidFill>
            <a:schemeClr val="accent1"/>
          </a:solidFill>
          <a:ln w="31750" cap="flat" cmpd="sng" algn="ctr">
            <a:solidFill>
              <a:srgbClr val="008000"/>
            </a:solidFill>
            <a:prstDash val="solid"/>
            <a:round/>
            <a:headEnd type="none" w="med" len="med"/>
            <a:tailEnd type="none" w="med" len="med"/>
          </a:ln>
          <a:effectLst/>
        </p:spPr>
      </p:cxnSp>
      <p:cxnSp>
        <p:nvCxnSpPr>
          <p:cNvPr id="80" name="Straight Connector 79"/>
          <p:cNvCxnSpPr/>
          <p:nvPr/>
        </p:nvCxnSpPr>
        <p:spPr bwMode="auto">
          <a:xfrm>
            <a:off x="3200400" y="3200400"/>
            <a:ext cx="2133600" cy="2743200"/>
          </a:xfrm>
          <a:prstGeom prst="line">
            <a:avLst/>
          </a:prstGeom>
          <a:solidFill>
            <a:schemeClr val="accent1"/>
          </a:solidFill>
          <a:ln w="31750" cap="flat" cmpd="sng" algn="ctr">
            <a:solidFill>
              <a:srgbClr val="008000"/>
            </a:solidFill>
            <a:prstDash val="solid"/>
            <a:round/>
            <a:headEnd type="none" w="med" len="med"/>
            <a:tailEnd type="none" w="med" len="med"/>
          </a:ln>
          <a:effectLst/>
        </p:spPr>
      </p:cxnSp>
    </p:spTree>
    <p:extLst>
      <p:ext uri="{BB962C8B-B14F-4D97-AF65-F5344CB8AC3E}">
        <p14:creationId xmlns:p14="http://schemas.microsoft.com/office/powerpoint/2010/main" val="312028706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381000" y="304800"/>
            <a:ext cx="7924800" cy="533400"/>
          </a:xfrm>
        </p:spPr>
        <p:txBody>
          <a:bodyPr/>
          <a:lstStyle/>
          <a:p>
            <a:r>
              <a:rPr lang="en-US" sz="2800" b="1" dirty="0" smtClean="0">
                <a:solidFill>
                  <a:srgbClr val="FF0000"/>
                </a:solidFill>
                <a:latin typeface="Times" charset="0"/>
                <a:ea typeface="ＭＳ Ｐゴシック" charset="0"/>
                <a:cs typeface="ＭＳ Ｐゴシック" charset="0"/>
              </a:rPr>
              <a:t>Generics </a:t>
            </a:r>
            <a:r>
              <a:rPr lang="en-US" sz="2800" b="1" dirty="0" smtClean="0">
                <a:solidFill>
                  <a:srgbClr val="FF0000"/>
                </a:solidFill>
                <a:latin typeface="Times" charset="0"/>
                <a:ea typeface="ＭＳ Ｐゴシック" charset="0"/>
                <a:cs typeface="ＭＳ Ｐゴシック" charset="0"/>
              </a:rPr>
              <a:t>and Java’s Collection Classes</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2</a:t>
            </a:fld>
            <a:endParaRPr lang="en-US" sz="1400"/>
          </a:p>
        </p:txBody>
      </p:sp>
      <p:sp>
        <p:nvSpPr>
          <p:cNvPr id="11" name="TextBox 10"/>
          <p:cNvSpPr txBox="1"/>
          <p:nvPr/>
        </p:nvSpPr>
        <p:spPr>
          <a:xfrm>
            <a:off x="304800" y="914400"/>
            <a:ext cx="8229600" cy="3416320"/>
          </a:xfrm>
          <a:prstGeom prst="rect">
            <a:avLst/>
          </a:prstGeom>
          <a:noFill/>
        </p:spPr>
        <p:txBody>
          <a:bodyPr wrap="square" rtlCol="0">
            <a:spAutoFit/>
          </a:bodyPr>
          <a:lstStyle/>
          <a:p>
            <a:r>
              <a:rPr lang="en-US" dirty="0" err="1">
                <a:solidFill>
                  <a:srgbClr val="FF0000"/>
                </a:solidFill>
              </a:rPr>
              <a:t>ge·ner·ic</a:t>
            </a:r>
            <a:r>
              <a:rPr lang="en-US" dirty="0"/>
              <a:t> </a:t>
            </a:r>
            <a:r>
              <a:rPr lang="en-US" i="1" dirty="0"/>
              <a:t>adjective</a:t>
            </a:r>
            <a:r>
              <a:rPr lang="en-US" dirty="0"/>
              <a:t> \</a:t>
            </a:r>
            <a:r>
              <a:rPr lang="en-US" dirty="0" err="1"/>
              <a:t>jə</a:t>
            </a:r>
            <a:r>
              <a:rPr lang="en-US" dirty="0"/>
              <a:t>̇ˈ</a:t>
            </a:r>
            <a:r>
              <a:rPr lang="en-US" dirty="0" err="1"/>
              <a:t>nerik</a:t>
            </a:r>
            <a:r>
              <a:rPr lang="en-US" dirty="0"/>
              <a:t>, -</a:t>
            </a:r>
            <a:r>
              <a:rPr lang="en-US" dirty="0" err="1"/>
              <a:t>rēk</a:t>
            </a:r>
            <a:r>
              <a:rPr lang="en-US" dirty="0"/>
              <a:t>\</a:t>
            </a:r>
          </a:p>
          <a:p>
            <a:r>
              <a:rPr lang="en-US" dirty="0" smtClean="0"/>
              <a:t>relating </a:t>
            </a:r>
            <a:r>
              <a:rPr lang="en-US" dirty="0"/>
              <a:t>or applied to or descriptive of all members of a genus, species, class, or </a:t>
            </a:r>
            <a:r>
              <a:rPr lang="en-US" dirty="0" smtClean="0"/>
              <a:t>group: </a:t>
            </a:r>
            <a:r>
              <a:rPr lang="en-US" dirty="0"/>
              <a:t>common to or characteristic of a whole group or </a:t>
            </a:r>
            <a:r>
              <a:rPr lang="en-US" dirty="0" smtClean="0"/>
              <a:t>class: </a:t>
            </a:r>
            <a:r>
              <a:rPr lang="en-US" dirty="0"/>
              <a:t>typifying or </a:t>
            </a:r>
            <a:r>
              <a:rPr lang="en-US" dirty="0" smtClean="0"/>
              <a:t>subsuming: </a:t>
            </a:r>
            <a:r>
              <a:rPr lang="en-US" dirty="0"/>
              <a:t>not specific or </a:t>
            </a:r>
            <a:r>
              <a:rPr lang="en-US" dirty="0" smtClean="0"/>
              <a:t>individual.</a:t>
            </a:r>
          </a:p>
          <a:p>
            <a:endParaRPr lang="en-US" dirty="0">
              <a:solidFill>
                <a:srgbClr val="3366FF"/>
              </a:solidFill>
            </a:endParaRPr>
          </a:p>
          <a:p>
            <a:r>
              <a:rPr lang="en-US" dirty="0" smtClean="0">
                <a:solidFill>
                  <a:srgbClr val="3366FF"/>
                </a:solidFill>
              </a:rPr>
              <a:t>From Wikipedia: </a:t>
            </a:r>
            <a:r>
              <a:rPr lang="en-US" dirty="0">
                <a:solidFill>
                  <a:srgbClr val="FF0000"/>
                </a:solidFill>
                <a:latin typeface="Times New Roman"/>
                <a:cs typeface="Times New Roman"/>
              </a:rPr>
              <a:t>generic </a:t>
            </a:r>
            <a:r>
              <a:rPr lang="en-US" dirty="0" smtClean="0">
                <a:solidFill>
                  <a:srgbClr val="FF0000"/>
                </a:solidFill>
                <a:latin typeface="Times New Roman"/>
                <a:cs typeface="Times New Roman"/>
              </a:rPr>
              <a:t>programming</a:t>
            </a:r>
            <a:r>
              <a:rPr lang="en-US" dirty="0" smtClean="0">
                <a:latin typeface="Times New Roman"/>
                <a:cs typeface="Times New Roman"/>
              </a:rPr>
              <a:t>: a </a:t>
            </a:r>
            <a:r>
              <a:rPr lang="en-US" dirty="0">
                <a:latin typeface="Times New Roman"/>
                <a:cs typeface="Times New Roman"/>
              </a:rPr>
              <a:t>style </a:t>
            </a:r>
            <a:r>
              <a:rPr lang="en-US" dirty="0" smtClean="0">
                <a:latin typeface="Times New Roman"/>
                <a:cs typeface="Times New Roman"/>
              </a:rPr>
              <a:t>of computer programming in which algorithms are written in terms of to-be-specified-later types that are then </a:t>
            </a:r>
            <a:r>
              <a:rPr lang="en-US" i="1" dirty="0" smtClean="0">
                <a:latin typeface="Times New Roman"/>
                <a:cs typeface="Times New Roman"/>
              </a:rPr>
              <a:t>instantiated</a:t>
            </a:r>
            <a:r>
              <a:rPr lang="en-US" dirty="0" smtClean="0">
                <a:latin typeface="Times New Roman"/>
                <a:cs typeface="Times New Roman"/>
              </a:rPr>
              <a:t> when needed for </a:t>
            </a:r>
            <a:r>
              <a:rPr lang="en-US" dirty="0" smtClean="0">
                <a:solidFill>
                  <a:srgbClr val="800000"/>
                </a:solidFill>
                <a:latin typeface="Times New Roman"/>
                <a:cs typeface="Times New Roman"/>
              </a:rPr>
              <a:t>specific types provided as parameters</a:t>
            </a:r>
            <a:r>
              <a:rPr lang="en-US" dirty="0" smtClean="0">
                <a:latin typeface="Times New Roman"/>
                <a:cs typeface="Times New Roman"/>
              </a:rPr>
              <a:t>.</a:t>
            </a:r>
            <a:endParaRPr lang="en-US" dirty="0">
              <a:solidFill>
                <a:srgbClr val="3366FF"/>
              </a:solidFill>
              <a:latin typeface="Times New Roman"/>
              <a:cs typeface="Times New Roman"/>
            </a:endParaRPr>
          </a:p>
        </p:txBody>
      </p:sp>
      <p:sp>
        <p:nvSpPr>
          <p:cNvPr id="12" name="TextBox 11"/>
          <p:cNvSpPr txBox="1"/>
          <p:nvPr/>
        </p:nvSpPr>
        <p:spPr>
          <a:xfrm>
            <a:off x="304800" y="4343400"/>
            <a:ext cx="8153400" cy="2092881"/>
          </a:xfrm>
          <a:prstGeom prst="rect">
            <a:avLst/>
          </a:prstGeom>
          <a:noFill/>
        </p:spPr>
        <p:txBody>
          <a:bodyPr wrap="square" rtlCol="0">
            <a:spAutoFit/>
          </a:bodyPr>
          <a:lstStyle/>
          <a:p>
            <a:r>
              <a:rPr lang="en-US" dirty="0" smtClean="0">
                <a:solidFill>
                  <a:srgbClr val="0000FF"/>
                </a:solidFill>
              </a:rPr>
              <a:t>In</a:t>
            </a:r>
            <a:r>
              <a:rPr lang="en-US" dirty="0" smtClean="0">
                <a:solidFill>
                  <a:srgbClr val="3366FF"/>
                </a:solidFill>
              </a:rPr>
              <a:t> Java</a:t>
            </a:r>
            <a:r>
              <a:rPr lang="en-US" dirty="0">
                <a:solidFill>
                  <a:srgbClr val="800000"/>
                </a:solidFill>
              </a:rPr>
              <a:t>:</a:t>
            </a:r>
            <a:r>
              <a:rPr lang="en-US" dirty="0" smtClean="0">
                <a:solidFill>
                  <a:srgbClr val="800000"/>
                </a:solidFill>
              </a:rPr>
              <a:t> </a:t>
            </a:r>
            <a:r>
              <a:rPr lang="en-US" dirty="0" smtClean="0">
                <a:solidFill>
                  <a:srgbClr val="000000"/>
                </a:solidFill>
              </a:rPr>
              <a:t>Without generics, every </a:t>
            </a:r>
            <a:r>
              <a:rPr lang="en-US" dirty="0" smtClean="0">
                <a:solidFill>
                  <a:srgbClr val="800000"/>
                </a:solidFill>
              </a:rPr>
              <a:t>Vector</a:t>
            </a:r>
            <a:r>
              <a:rPr lang="en-US" dirty="0" smtClean="0">
                <a:solidFill>
                  <a:srgbClr val="000000"/>
                </a:solidFill>
              </a:rPr>
              <a:t> object contains a list of elements of class </a:t>
            </a:r>
            <a:r>
              <a:rPr lang="en-US" dirty="0" smtClean="0">
                <a:solidFill>
                  <a:srgbClr val="800000"/>
                </a:solidFill>
              </a:rPr>
              <a:t>Object</a:t>
            </a:r>
            <a:r>
              <a:rPr lang="en-US" dirty="0" smtClean="0">
                <a:solidFill>
                  <a:srgbClr val="000000"/>
                </a:solidFill>
              </a:rPr>
              <a:t>. Clumsy</a:t>
            </a:r>
          </a:p>
          <a:p>
            <a:pPr>
              <a:spcBef>
                <a:spcPts val="1200"/>
              </a:spcBef>
            </a:pPr>
            <a:r>
              <a:rPr lang="en-US" dirty="0" smtClean="0">
                <a:solidFill>
                  <a:srgbClr val="000000"/>
                </a:solidFill>
              </a:rPr>
              <a:t>With generics, we can have a </a:t>
            </a:r>
            <a:r>
              <a:rPr lang="en-US" dirty="0">
                <a:solidFill>
                  <a:srgbClr val="800000"/>
                </a:solidFill>
              </a:rPr>
              <a:t>Vector</a:t>
            </a:r>
            <a:r>
              <a:rPr lang="en-US" dirty="0">
                <a:solidFill>
                  <a:srgbClr val="000000"/>
                </a:solidFill>
              </a:rPr>
              <a:t> </a:t>
            </a:r>
            <a:r>
              <a:rPr lang="en-US" dirty="0" smtClean="0">
                <a:solidFill>
                  <a:srgbClr val="000000"/>
                </a:solidFill>
              </a:rPr>
              <a:t>of </a:t>
            </a:r>
            <a:r>
              <a:rPr lang="en-US" dirty="0" smtClean="0">
                <a:solidFill>
                  <a:srgbClr val="800000"/>
                </a:solidFill>
              </a:rPr>
              <a:t>String</a:t>
            </a:r>
            <a:r>
              <a:rPr lang="en-US" dirty="0" smtClean="0">
                <a:solidFill>
                  <a:srgbClr val="000000"/>
                </a:solidFill>
              </a:rPr>
              <a:t>s, a </a:t>
            </a:r>
            <a:r>
              <a:rPr lang="en-US" dirty="0">
                <a:solidFill>
                  <a:srgbClr val="800000"/>
                </a:solidFill>
              </a:rPr>
              <a:t>Vector</a:t>
            </a:r>
            <a:r>
              <a:rPr lang="en-US" dirty="0">
                <a:solidFill>
                  <a:srgbClr val="000000"/>
                </a:solidFill>
              </a:rPr>
              <a:t> </a:t>
            </a:r>
            <a:r>
              <a:rPr lang="en-US" dirty="0" smtClean="0">
                <a:solidFill>
                  <a:srgbClr val="000000"/>
                </a:solidFill>
              </a:rPr>
              <a:t>of </a:t>
            </a:r>
            <a:r>
              <a:rPr lang="en-US" dirty="0" smtClean="0">
                <a:solidFill>
                  <a:srgbClr val="800000"/>
                </a:solidFill>
              </a:rPr>
              <a:t>Integer</a:t>
            </a:r>
            <a:r>
              <a:rPr lang="en-US" dirty="0" smtClean="0">
                <a:solidFill>
                  <a:srgbClr val="000000"/>
                </a:solidFill>
              </a:rPr>
              <a:t>s, a </a:t>
            </a:r>
            <a:r>
              <a:rPr lang="en-US" dirty="0">
                <a:solidFill>
                  <a:srgbClr val="800000"/>
                </a:solidFill>
              </a:rPr>
              <a:t>Vector</a:t>
            </a:r>
            <a:r>
              <a:rPr lang="en-US" dirty="0">
                <a:solidFill>
                  <a:srgbClr val="000000"/>
                </a:solidFill>
              </a:rPr>
              <a:t> </a:t>
            </a:r>
            <a:r>
              <a:rPr lang="en-US" dirty="0" smtClean="0">
                <a:solidFill>
                  <a:srgbClr val="000000"/>
                </a:solidFill>
              </a:rPr>
              <a:t>of </a:t>
            </a:r>
            <a:r>
              <a:rPr lang="en-US" dirty="0" smtClean="0">
                <a:solidFill>
                  <a:srgbClr val="800000"/>
                </a:solidFill>
              </a:rPr>
              <a:t>Gene</a:t>
            </a:r>
            <a:r>
              <a:rPr lang="en-US" dirty="0" smtClean="0">
                <a:solidFill>
                  <a:srgbClr val="000000"/>
                </a:solidFill>
              </a:rPr>
              <a:t>s.</a:t>
            </a:r>
            <a:r>
              <a:rPr lang="en-US" dirty="0" smtClean="0"/>
              <a:t>  </a:t>
            </a:r>
            <a:r>
              <a:rPr lang="en-US" dirty="0" smtClean="0">
                <a:solidFill>
                  <a:srgbClr val="008000"/>
                </a:solidFill>
              </a:rPr>
              <a:t>Simplifies programming, guards against some errors</a:t>
            </a:r>
            <a:endParaRPr lang="en-US" dirty="0">
              <a:solidFill>
                <a:srgbClr val="008000"/>
              </a:solidFill>
            </a:endParaRPr>
          </a:p>
        </p:txBody>
      </p:sp>
    </p:spTree>
    <p:extLst>
      <p:ext uri="{BB962C8B-B14F-4D97-AF65-F5344CB8AC3E}">
        <p14:creationId xmlns:p14="http://schemas.microsoft.com/office/powerpoint/2010/main" val="120673375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20</a:t>
            </a:fld>
            <a:endParaRPr lang="en-US" sz="1400"/>
          </a:p>
        </p:txBody>
      </p:sp>
      <p:sp>
        <p:nvSpPr>
          <p:cNvPr id="14" name="TextBox 13"/>
          <p:cNvSpPr txBox="1"/>
          <p:nvPr/>
        </p:nvSpPr>
        <p:spPr>
          <a:xfrm>
            <a:off x="533400" y="1371600"/>
            <a:ext cx="7620000" cy="830997"/>
          </a:xfrm>
          <a:prstGeom prst="rect">
            <a:avLst/>
          </a:prstGeom>
          <a:noFill/>
        </p:spPr>
        <p:txBody>
          <a:bodyPr wrap="square" rtlCol="0">
            <a:spAutoFit/>
          </a:bodyPr>
          <a:lstStyle/>
          <a:p>
            <a:r>
              <a:rPr lang="en-US" dirty="0" smtClean="0">
                <a:solidFill>
                  <a:schemeClr val="tx2"/>
                </a:solidFill>
              </a:rPr>
              <a:t>Initialized to a String that contains an arithmetic expression.</a:t>
            </a:r>
          </a:p>
          <a:p>
            <a:r>
              <a:rPr lang="en-US" dirty="0" smtClean="0">
                <a:solidFill>
                  <a:schemeClr val="tx2"/>
                </a:solidFill>
              </a:rPr>
              <a:t>Delivers the </a:t>
            </a:r>
            <a:r>
              <a:rPr lang="en-US" dirty="0" smtClean="0">
                <a:solidFill>
                  <a:srgbClr val="FF0000"/>
                </a:solidFill>
              </a:rPr>
              <a:t>tokens</a:t>
            </a:r>
            <a:r>
              <a:rPr lang="en-US" dirty="0" smtClean="0">
                <a:solidFill>
                  <a:schemeClr val="tx2"/>
                </a:solidFill>
              </a:rPr>
              <a:t> in the String, one at a time</a:t>
            </a:r>
            <a:endParaRPr lang="en-US" dirty="0" smtClean="0">
              <a:solidFill>
                <a:srgbClr val="000000"/>
              </a:solidFill>
            </a:endParaRPr>
          </a:p>
        </p:txBody>
      </p:sp>
      <p:sp>
        <p:nvSpPr>
          <p:cNvPr id="2" name="Title 1"/>
          <p:cNvSpPr>
            <a:spLocks noGrp="1"/>
          </p:cNvSpPr>
          <p:nvPr>
            <p:ph type="title"/>
          </p:nvPr>
        </p:nvSpPr>
        <p:spPr>
          <a:xfrm>
            <a:off x="685800" y="457200"/>
            <a:ext cx="7772400" cy="457200"/>
          </a:xfrm>
        </p:spPr>
        <p:txBody>
          <a:bodyPr/>
          <a:lstStyle/>
          <a:p>
            <a:r>
              <a:rPr lang="en-US" sz="2800" b="1" dirty="0" smtClean="0">
                <a:solidFill>
                  <a:srgbClr val="FF0000"/>
                </a:solidFill>
              </a:rPr>
              <a:t>Class Scanner</a:t>
            </a:r>
            <a:endParaRPr lang="en-US" sz="2800" b="1" dirty="0">
              <a:solidFill>
                <a:srgbClr val="FF0000"/>
              </a:solidFill>
            </a:endParaRPr>
          </a:p>
        </p:txBody>
      </p:sp>
      <p:sp>
        <p:nvSpPr>
          <p:cNvPr id="9" name="TextBox 8"/>
          <p:cNvSpPr txBox="1"/>
          <p:nvPr/>
        </p:nvSpPr>
        <p:spPr>
          <a:xfrm>
            <a:off x="533400" y="2362200"/>
            <a:ext cx="3789770" cy="3785652"/>
          </a:xfrm>
          <a:prstGeom prst="rect">
            <a:avLst/>
          </a:prstGeom>
          <a:noFill/>
        </p:spPr>
        <p:txBody>
          <a:bodyPr wrap="none" rtlCol="0">
            <a:spAutoFit/>
          </a:bodyPr>
          <a:lstStyle/>
          <a:p>
            <a:r>
              <a:rPr lang="en-US" b="1" dirty="0" smtClean="0">
                <a:solidFill>
                  <a:srgbClr val="3366FF"/>
                </a:solidFill>
              </a:rPr>
              <a:t>Expression</a:t>
            </a:r>
            <a:r>
              <a:rPr lang="en-US" dirty="0" smtClean="0"/>
              <a:t>:  3445*(20 + 16)</a:t>
            </a:r>
          </a:p>
          <a:p>
            <a:r>
              <a:rPr lang="en-US" dirty="0" smtClean="0">
                <a:solidFill>
                  <a:srgbClr val="3366FF"/>
                </a:solidFill>
              </a:rPr>
              <a:t>Tokens</a:t>
            </a:r>
            <a:r>
              <a:rPr lang="en-US" dirty="0" smtClean="0"/>
              <a:t>:</a:t>
            </a:r>
          </a:p>
          <a:p>
            <a:r>
              <a:rPr lang="en-US" dirty="0" smtClean="0"/>
              <a:t>3445</a:t>
            </a:r>
          </a:p>
          <a:p>
            <a:r>
              <a:rPr lang="en-US" dirty="0" smtClean="0"/>
              <a:t>*</a:t>
            </a:r>
          </a:p>
          <a:p>
            <a:r>
              <a:rPr lang="en-US" dirty="0" smtClean="0"/>
              <a:t>(</a:t>
            </a:r>
          </a:p>
          <a:p>
            <a:r>
              <a:rPr lang="en-US" dirty="0" smtClean="0"/>
              <a:t>20</a:t>
            </a:r>
          </a:p>
          <a:p>
            <a:r>
              <a:rPr lang="en-US" dirty="0" smtClean="0"/>
              <a:t>+</a:t>
            </a:r>
          </a:p>
          <a:p>
            <a:r>
              <a:rPr lang="en-US" dirty="0" smtClean="0"/>
              <a:t>16</a:t>
            </a:r>
          </a:p>
          <a:p>
            <a:r>
              <a:rPr lang="en-US" dirty="0"/>
              <a:t>)</a:t>
            </a:r>
            <a:endParaRPr lang="en-US" dirty="0" smtClean="0"/>
          </a:p>
          <a:p>
            <a:endParaRPr lang="en-US" dirty="0"/>
          </a:p>
        </p:txBody>
      </p:sp>
      <p:sp>
        <p:nvSpPr>
          <p:cNvPr id="10" name="TextBox 9"/>
          <p:cNvSpPr txBox="1"/>
          <p:nvPr/>
        </p:nvSpPr>
        <p:spPr>
          <a:xfrm>
            <a:off x="4267200" y="3352800"/>
            <a:ext cx="3352800" cy="2308324"/>
          </a:xfrm>
          <a:prstGeom prst="rect">
            <a:avLst/>
          </a:prstGeom>
          <a:solidFill>
            <a:srgbClr val="FFD6E2"/>
          </a:solidFill>
        </p:spPr>
        <p:txBody>
          <a:bodyPr wrap="square" rtlCol="0">
            <a:spAutoFit/>
          </a:bodyPr>
          <a:lstStyle/>
          <a:p>
            <a:r>
              <a:rPr lang="en-US" dirty="0" smtClean="0"/>
              <a:t>All parsers use a scanner, so they do not have to deal with the input character by character and do not have to deal with whitespace</a:t>
            </a:r>
            <a:endParaRPr lang="en-US" dirty="0"/>
          </a:p>
        </p:txBody>
      </p:sp>
    </p:spTree>
    <p:extLst>
      <p:ext uri="{BB962C8B-B14F-4D97-AF65-F5344CB8AC3E}">
        <p14:creationId xmlns:p14="http://schemas.microsoft.com/office/powerpoint/2010/main" val="64081104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21</a:t>
            </a:fld>
            <a:endParaRPr lang="en-US" sz="1400"/>
          </a:p>
        </p:txBody>
      </p:sp>
      <p:sp>
        <p:nvSpPr>
          <p:cNvPr id="14" name="TextBox 13"/>
          <p:cNvSpPr txBox="1"/>
          <p:nvPr/>
        </p:nvSpPr>
        <p:spPr>
          <a:xfrm>
            <a:off x="609600" y="381000"/>
            <a:ext cx="7620000" cy="2677656"/>
          </a:xfrm>
          <a:prstGeom prst="rect">
            <a:avLst/>
          </a:prstGeom>
          <a:noFill/>
        </p:spPr>
        <p:txBody>
          <a:bodyPr wrap="square" rtlCol="0">
            <a:spAutoFit/>
          </a:bodyPr>
          <a:lstStyle/>
          <a:p>
            <a:r>
              <a:rPr lang="en-US" dirty="0" smtClean="0"/>
              <a:t>An </a:t>
            </a:r>
            <a:r>
              <a:rPr lang="en-US" dirty="0"/>
              <a:t>instance provides tokens from </a:t>
            </a:r>
            <a:r>
              <a:rPr lang="en-US" dirty="0" smtClean="0"/>
              <a:t>a string, </a:t>
            </a:r>
            <a:r>
              <a:rPr lang="en-US" dirty="0"/>
              <a:t>one at a time.</a:t>
            </a:r>
          </a:p>
          <a:p>
            <a:r>
              <a:rPr lang="en-US" dirty="0"/>
              <a:t> </a:t>
            </a:r>
            <a:r>
              <a:rPr lang="en-US" dirty="0" smtClean="0"/>
              <a:t>A token </a:t>
            </a:r>
            <a:r>
              <a:rPr lang="en-US" dirty="0"/>
              <a:t>is either</a:t>
            </a:r>
          </a:p>
          <a:p>
            <a:r>
              <a:rPr lang="en-US" dirty="0"/>
              <a:t>     </a:t>
            </a:r>
            <a:r>
              <a:rPr lang="en-US" dirty="0" smtClean="0"/>
              <a:t> </a:t>
            </a:r>
            <a:r>
              <a:rPr lang="en-US" dirty="0"/>
              <a:t>1. an unsigned integer,</a:t>
            </a:r>
          </a:p>
          <a:p>
            <a:r>
              <a:rPr lang="en-US" dirty="0"/>
              <a:t>     </a:t>
            </a:r>
            <a:r>
              <a:rPr lang="en-US" dirty="0" smtClean="0"/>
              <a:t> </a:t>
            </a:r>
            <a:r>
              <a:rPr lang="en-US" dirty="0"/>
              <a:t>2. a Java identifier</a:t>
            </a:r>
          </a:p>
          <a:p>
            <a:r>
              <a:rPr lang="en-US" dirty="0"/>
              <a:t>     </a:t>
            </a:r>
            <a:r>
              <a:rPr lang="en-US" dirty="0" smtClean="0"/>
              <a:t> </a:t>
            </a:r>
            <a:r>
              <a:rPr lang="en-US" dirty="0"/>
              <a:t>3. an operator + - * / %</a:t>
            </a:r>
          </a:p>
          <a:p>
            <a:r>
              <a:rPr lang="en-US" dirty="0"/>
              <a:t>     </a:t>
            </a:r>
            <a:r>
              <a:rPr lang="en-US" dirty="0" smtClean="0"/>
              <a:t> </a:t>
            </a:r>
            <a:r>
              <a:rPr lang="en-US" dirty="0"/>
              <a:t>4. a </a:t>
            </a:r>
            <a:r>
              <a:rPr lang="en-US" u="sng" dirty="0" err="1"/>
              <a:t>paren</a:t>
            </a:r>
            <a:r>
              <a:rPr lang="en-US" u="sng" dirty="0"/>
              <a:t> of some sort: ( ) [ ] { }</a:t>
            </a:r>
          </a:p>
          <a:p>
            <a:r>
              <a:rPr lang="en-US" dirty="0"/>
              <a:t>     </a:t>
            </a:r>
            <a:r>
              <a:rPr lang="en-US" dirty="0" smtClean="0"/>
              <a:t> </a:t>
            </a:r>
            <a:r>
              <a:rPr lang="en-US" dirty="0"/>
              <a:t>5. any </a:t>
            </a:r>
            <a:r>
              <a:rPr lang="en-US" dirty="0" err="1" smtClean="0"/>
              <a:t>seq</a:t>
            </a:r>
            <a:r>
              <a:rPr lang="en-US" dirty="0" smtClean="0"/>
              <a:t> </a:t>
            </a:r>
            <a:r>
              <a:rPr lang="en-US" dirty="0"/>
              <a:t>of non-whitespace chars not included in 1..4. </a:t>
            </a:r>
            <a:endParaRPr lang="en-US" dirty="0" smtClean="0">
              <a:solidFill>
                <a:srgbClr val="000000"/>
              </a:solidFill>
            </a:endParaRPr>
          </a:p>
        </p:txBody>
      </p:sp>
      <p:sp>
        <p:nvSpPr>
          <p:cNvPr id="2" name="Title 1"/>
          <p:cNvSpPr>
            <a:spLocks noGrp="1"/>
          </p:cNvSpPr>
          <p:nvPr>
            <p:ph type="title"/>
          </p:nvPr>
        </p:nvSpPr>
        <p:spPr>
          <a:xfrm>
            <a:off x="6172200" y="1066800"/>
            <a:ext cx="2362200" cy="457200"/>
          </a:xfrm>
        </p:spPr>
        <p:txBody>
          <a:bodyPr/>
          <a:lstStyle/>
          <a:p>
            <a:r>
              <a:rPr lang="en-US" sz="2800" b="1" dirty="0" smtClean="0">
                <a:solidFill>
                  <a:srgbClr val="FF0000"/>
                </a:solidFill>
              </a:rPr>
              <a:t>Class Scanner</a:t>
            </a:r>
            <a:endParaRPr lang="en-US" sz="2800" b="1" dirty="0">
              <a:solidFill>
                <a:srgbClr val="FF0000"/>
              </a:solidFill>
            </a:endParaRPr>
          </a:p>
        </p:txBody>
      </p:sp>
      <p:sp>
        <p:nvSpPr>
          <p:cNvPr id="3" name="TextBox 2"/>
          <p:cNvSpPr txBox="1"/>
          <p:nvPr/>
        </p:nvSpPr>
        <p:spPr>
          <a:xfrm>
            <a:off x="304800" y="3352800"/>
            <a:ext cx="8534400" cy="3046988"/>
          </a:xfrm>
          <a:prstGeom prst="rect">
            <a:avLst/>
          </a:prstGeom>
          <a:noFill/>
        </p:spPr>
        <p:txBody>
          <a:bodyPr wrap="square" rtlCol="0">
            <a:spAutoFit/>
          </a:bodyPr>
          <a:lstStyle/>
          <a:p>
            <a:r>
              <a:rPr lang="en-US" b="1" dirty="0">
                <a:solidFill>
                  <a:srgbClr val="800000"/>
                </a:solidFill>
              </a:rPr>
              <a:t>public</a:t>
            </a:r>
            <a:r>
              <a:rPr lang="en-US" dirty="0">
                <a:solidFill>
                  <a:srgbClr val="800000"/>
                </a:solidFill>
              </a:rPr>
              <a:t> Scanner(String s</a:t>
            </a:r>
            <a:r>
              <a:rPr lang="en-US" dirty="0" smtClean="0">
                <a:solidFill>
                  <a:srgbClr val="800000"/>
                </a:solidFill>
              </a:rPr>
              <a:t>)             </a:t>
            </a:r>
            <a:r>
              <a:rPr lang="en-US" dirty="0" smtClean="0"/>
              <a:t>// An instance with input s</a:t>
            </a:r>
          </a:p>
          <a:p>
            <a:r>
              <a:rPr lang="en-US" b="1" dirty="0">
                <a:solidFill>
                  <a:srgbClr val="800000"/>
                </a:solidFill>
              </a:rPr>
              <a:t>public </a:t>
            </a:r>
            <a:r>
              <a:rPr lang="en-US" dirty="0" err="1">
                <a:solidFill>
                  <a:srgbClr val="800000"/>
                </a:solidFill>
              </a:rPr>
              <a:t>boolean</a:t>
            </a:r>
            <a:r>
              <a:rPr lang="en-US" dirty="0">
                <a:solidFill>
                  <a:srgbClr val="800000"/>
                </a:solidFill>
              </a:rPr>
              <a:t> </a:t>
            </a:r>
            <a:r>
              <a:rPr lang="en-US" dirty="0" err="1">
                <a:solidFill>
                  <a:srgbClr val="800000"/>
                </a:solidFill>
              </a:rPr>
              <a:t>hasToken</a:t>
            </a:r>
            <a:r>
              <a:rPr lang="en-US" dirty="0">
                <a:solidFill>
                  <a:srgbClr val="800000"/>
                </a:solidFill>
              </a:rPr>
              <a:t>(</a:t>
            </a:r>
            <a:r>
              <a:rPr lang="en-US" dirty="0" smtClean="0">
                <a:solidFill>
                  <a:srgbClr val="800000"/>
                </a:solidFill>
              </a:rPr>
              <a:t>)         </a:t>
            </a:r>
            <a:r>
              <a:rPr lang="en-US" dirty="0" smtClean="0"/>
              <a:t>// true </a:t>
            </a:r>
            <a:r>
              <a:rPr lang="en-US" dirty="0" err="1" smtClean="0"/>
              <a:t>iff</a:t>
            </a:r>
            <a:r>
              <a:rPr lang="en-US" dirty="0" smtClean="0"/>
              <a:t> there is a token in input</a:t>
            </a:r>
          </a:p>
          <a:p>
            <a:r>
              <a:rPr lang="en-US" b="1" dirty="0">
                <a:solidFill>
                  <a:srgbClr val="800000"/>
                </a:solidFill>
              </a:rPr>
              <a:t>p</a:t>
            </a:r>
            <a:r>
              <a:rPr lang="en-US" b="1" dirty="0" smtClean="0">
                <a:solidFill>
                  <a:srgbClr val="800000"/>
                </a:solidFill>
              </a:rPr>
              <a:t>ublic </a:t>
            </a:r>
            <a:r>
              <a:rPr lang="en-US" dirty="0">
                <a:solidFill>
                  <a:srgbClr val="800000"/>
                </a:solidFill>
              </a:rPr>
              <a:t>String token(</a:t>
            </a:r>
            <a:r>
              <a:rPr lang="en-US" dirty="0" smtClean="0">
                <a:solidFill>
                  <a:srgbClr val="800000"/>
                </a:solidFill>
              </a:rPr>
              <a:t>)                  </a:t>
            </a:r>
            <a:r>
              <a:rPr lang="en-US" dirty="0" smtClean="0"/>
              <a:t>// first token in input (null if none)</a:t>
            </a:r>
          </a:p>
          <a:p>
            <a:r>
              <a:rPr lang="en-US" b="1" dirty="0">
                <a:solidFill>
                  <a:srgbClr val="800000"/>
                </a:solidFill>
              </a:rPr>
              <a:t>public </a:t>
            </a:r>
            <a:r>
              <a:rPr lang="en-US" dirty="0">
                <a:solidFill>
                  <a:srgbClr val="800000"/>
                </a:solidFill>
              </a:rPr>
              <a:t>String </a:t>
            </a:r>
            <a:r>
              <a:rPr lang="en-US" dirty="0" err="1">
                <a:solidFill>
                  <a:srgbClr val="800000"/>
                </a:solidFill>
              </a:rPr>
              <a:t>scanOverToken</a:t>
            </a:r>
            <a:r>
              <a:rPr lang="en-US" dirty="0">
                <a:solidFill>
                  <a:srgbClr val="800000"/>
                </a:solidFill>
              </a:rPr>
              <a:t>(</a:t>
            </a:r>
            <a:r>
              <a:rPr lang="en-US" dirty="0" smtClean="0">
                <a:solidFill>
                  <a:srgbClr val="800000"/>
                </a:solidFill>
              </a:rPr>
              <a:t>)  </a:t>
            </a:r>
            <a:r>
              <a:rPr lang="en-US" dirty="0" smtClean="0"/>
              <a:t>// remove first token from input</a:t>
            </a:r>
          </a:p>
          <a:p>
            <a:r>
              <a:rPr lang="en-US" dirty="0"/>
              <a:t> </a:t>
            </a:r>
            <a:r>
              <a:rPr lang="en-US" dirty="0" smtClean="0"/>
              <a:t>                                                   // and return it (null if none)</a:t>
            </a:r>
          </a:p>
          <a:p>
            <a:r>
              <a:rPr lang="en-US" b="1" dirty="0">
                <a:solidFill>
                  <a:srgbClr val="800000"/>
                </a:solidFill>
              </a:rPr>
              <a:t>public </a:t>
            </a:r>
            <a:r>
              <a:rPr lang="en-US" b="1" dirty="0" err="1">
                <a:solidFill>
                  <a:srgbClr val="800000"/>
                </a:solidFill>
              </a:rPr>
              <a:t>boolean</a:t>
            </a:r>
            <a:r>
              <a:rPr lang="en-US" b="1" dirty="0">
                <a:solidFill>
                  <a:srgbClr val="800000"/>
                </a:solidFill>
              </a:rPr>
              <a:t> </a:t>
            </a:r>
            <a:r>
              <a:rPr lang="en-US" dirty="0" err="1">
                <a:solidFill>
                  <a:srgbClr val="800000"/>
                </a:solidFill>
              </a:rPr>
              <a:t>tokenIsInt</a:t>
            </a:r>
            <a:r>
              <a:rPr lang="en-US" dirty="0">
                <a:solidFill>
                  <a:srgbClr val="800000"/>
                </a:solidFill>
              </a:rPr>
              <a:t>(</a:t>
            </a:r>
            <a:r>
              <a:rPr lang="en-US" dirty="0" smtClean="0">
                <a:solidFill>
                  <a:srgbClr val="800000"/>
                </a:solidFill>
              </a:rPr>
              <a:t>)       </a:t>
            </a:r>
            <a:r>
              <a:rPr lang="en-US" dirty="0" smtClean="0"/>
              <a:t>// true </a:t>
            </a:r>
            <a:r>
              <a:rPr lang="en-US" dirty="0" err="1" smtClean="0"/>
              <a:t>iff</a:t>
            </a:r>
            <a:r>
              <a:rPr lang="en-US" dirty="0" smtClean="0"/>
              <a:t> first token in input is </a:t>
            </a:r>
            <a:r>
              <a:rPr lang="en-US" dirty="0" err="1" smtClean="0"/>
              <a:t>int</a:t>
            </a:r>
            <a:endParaRPr lang="en-US" dirty="0" smtClean="0"/>
          </a:p>
          <a:p>
            <a:r>
              <a:rPr lang="en-US" b="1" dirty="0">
                <a:solidFill>
                  <a:srgbClr val="800000"/>
                </a:solidFill>
              </a:rPr>
              <a:t>public </a:t>
            </a:r>
            <a:r>
              <a:rPr lang="en-US" b="1" dirty="0" err="1">
                <a:solidFill>
                  <a:srgbClr val="800000"/>
                </a:solidFill>
              </a:rPr>
              <a:t>boolean</a:t>
            </a:r>
            <a:r>
              <a:rPr lang="en-US" b="1" dirty="0">
                <a:solidFill>
                  <a:srgbClr val="800000"/>
                </a:solidFill>
              </a:rPr>
              <a:t> </a:t>
            </a:r>
            <a:r>
              <a:rPr lang="en-US" dirty="0" err="1">
                <a:solidFill>
                  <a:srgbClr val="800000"/>
                </a:solidFill>
              </a:rPr>
              <a:t>tokenIsId</a:t>
            </a:r>
            <a:r>
              <a:rPr lang="en-US" dirty="0">
                <a:solidFill>
                  <a:srgbClr val="800000"/>
                </a:solidFill>
              </a:rPr>
              <a:t>(</a:t>
            </a:r>
            <a:r>
              <a:rPr lang="en-US" dirty="0" smtClean="0">
                <a:solidFill>
                  <a:srgbClr val="800000"/>
                </a:solidFill>
              </a:rPr>
              <a:t>)        </a:t>
            </a:r>
            <a:r>
              <a:rPr lang="en-US" dirty="0" smtClean="0"/>
              <a:t>// true </a:t>
            </a:r>
            <a:r>
              <a:rPr lang="en-US" dirty="0" err="1" smtClean="0"/>
              <a:t>iff</a:t>
            </a:r>
            <a:r>
              <a:rPr lang="en-US" dirty="0" smtClean="0"/>
              <a:t> first token in input is a</a:t>
            </a:r>
          </a:p>
          <a:p>
            <a:r>
              <a:rPr lang="en-US" dirty="0"/>
              <a:t> </a:t>
            </a:r>
            <a:r>
              <a:rPr lang="en-US" dirty="0" smtClean="0"/>
              <a:t>                                                   // Java identifier</a:t>
            </a:r>
            <a:endParaRPr lang="en-US" dirty="0"/>
          </a:p>
        </p:txBody>
      </p:sp>
    </p:spTree>
    <p:extLst>
      <p:ext uri="{BB962C8B-B14F-4D97-AF65-F5344CB8AC3E}">
        <p14:creationId xmlns:p14="http://schemas.microsoft.com/office/powerpoint/2010/main" val="211200396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22</a:t>
            </a:fld>
            <a:endParaRPr lang="en-US" sz="1400"/>
          </a:p>
        </p:txBody>
      </p:sp>
      <p:sp>
        <p:nvSpPr>
          <p:cNvPr id="14" name="TextBox 13"/>
          <p:cNvSpPr txBox="1"/>
          <p:nvPr/>
        </p:nvSpPr>
        <p:spPr>
          <a:xfrm>
            <a:off x="609600" y="381000"/>
            <a:ext cx="7620000" cy="3046988"/>
          </a:xfrm>
          <a:prstGeom prst="rect">
            <a:avLst/>
          </a:prstGeom>
          <a:noFill/>
        </p:spPr>
        <p:txBody>
          <a:bodyPr wrap="square" rtlCol="0">
            <a:spAutoFit/>
          </a:bodyPr>
          <a:lstStyle/>
          <a:p>
            <a:r>
              <a:rPr lang="en-US" dirty="0" smtClean="0"/>
              <a:t>/</a:t>
            </a:r>
            <a:r>
              <a:rPr lang="en-US" dirty="0"/>
              <a:t>**  </a:t>
            </a:r>
            <a:r>
              <a:rPr lang="en-US" dirty="0" smtClean="0"/>
              <a:t>scanner's input should </a:t>
            </a:r>
            <a:r>
              <a:rPr lang="en-US" dirty="0"/>
              <a:t>start with a &lt;Factor</a:t>
            </a:r>
            <a:r>
              <a:rPr lang="en-US" dirty="0" smtClean="0"/>
              <a:t>&gt;</a:t>
            </a:r>
          </a:p>
          <a:p>
            <a:r>
              <a:rPr lang="en-US" dirty="0"/>
              <a:t> </a:t>
            </a:r>
            <a:r>
              <a:rPr lang="en-US" dirty="0" smtClean="0"/>
              <a:t>                  —</a:t>
            </a:r>
            <a:r>
              <a:rPr lang="en-US" dirty="0"/>
              <a:t>if not, </a:t>
            </a:r>
            <a:r>
              <a:rPr lang="en-US" dirty="0" smtClean="0"/>
              <a:t>throw a </a:t>
            </a:r>
            <a:r>
              <a:rPr lang="en-US" dirty="0" err="1"/>
              <a:t>RuntimeException</a:t>
            </a:r>
            <a:r>
              <a:rPr lang="en-US" dirty="0"/>
              <a:t>.</a:t>
            </a:r>
          </a:p>
          <a:p>
            <a:r>
              <a:rPr lang="en-US" dirty="0"/>
              <a:t>     </a:t>
            </a:r>
            <a:r>
              <a:rPr lang="en-US" dirty="0" smtClean="0"/>
              <a:t>Return the postfix instructions for &lt;Factor&gt;</a:t>
            </a:r>
            <a:endParaRPr lang="en-US" u="sng" dirty="0"/>
          </a:p>
          <a:p>
            <a:r>
              <a:rPr lang="en-US" dirty="0"/>
              <a:t>     </a:t>
            </a:r>
            <a:r>
              <a:rPr lang="en-US" dirty="0" smtClean="0"/>
              <a:t>and </a:t>
            </a:r>
            <a:r>
              <a:rPr lang="en-US" dirty="0"/>
              <a:t>have scanner remove the &lt;Factor&gt; from its </a:t>
            </a:r>
            <a:r>
              <a:rPr lang="en-US" dirty="0" smtClean="0"/>
              <a:t>input.</a:t>
            </a:r>
            <a:endParaRPr lang="en-US" dirty="0"/>
          </a:p>
          <a:p>
            <a:r>
              <a:rPr lang="en-US" dirty="0" smtClean="0"/>
              <a:t>   </a:t>
            </a:r>
            <a:r>
              <a:rPr lang="en-US" dirty="0"/>
              <a:t>&lt;Factor&gt; </a:t>
            </a:r>
            <a:r>
              <a:rPr lang="en-US" dirty="0" smtClean="0"/>
              <a:t>::= </a:t>
            </a:r>
            <a:r>
              <a:rPr lang="en-US" dirty="0"/>
              <a:t>an integer </a:t>
            </a:r>
          </a:p>
          <a:p>
            <a:r>
              <a:rPr lang="en-US" dirty="0"/>
              <a:t>     </a:t>
            </a:r>
            <a:r>
              <a:rPr lang="en-US" dirty="0" smtClean="0"/>
              <a:t>                  |    – </a:t>
            </a:r>
            <a:r>
              <a:rPr lang="en-US" dirty="0"/>
              <a:t>&lt;Factor&gt;  </a:t>
            </a:r>
          </a:p>
          <a:p>
            <a:r>
              <a:rPr lang="en-US" dirty="0" smtClean="0"/>
              <a:t>                       |    (  </a:t>
            </a:r>
            <a:r>
              <a:rPr lang="en-US" dirty="0"/>
              <a:t>&lt;</a:t>
            </a:r>
            <a:r>
              <a:rPr lang="en-US" dirty="0" err="1"/>
              <a:t>Expr</a:t>
            </a:r>
            <a:r>
              <a:rPr lang="en-US" dirty="0"/>
              <a:t>&gt;  </a:t>
            </a:r>
            <a:r>
              <a:rPr lang="en-US" dirty="0" smtClean="0"/>
              <a:t> )        </a:t>
            </a:r>
            <a:r>
              <a:rPr lang="en-US" dirty="0"/>
              <a:t>*/</a:t>
            </a:r>
          </a:p>
          <a:p>
            <a:r>
              <a:rPr lang="en-US" dirty="0"/>
              <a:t>    </a:t>
            </a:r>
            <a:r>
              <a:rPr lang="en-US" b="1" dirty="0"/>
              <a:t>public static </a:t>
            </a:r>
            <a:r>
              <a:rPr lang="en-US" dirty="0"/>
              <a:t>String </a:t>
            </a:r>
            <a:r>
              <a:rPr lang="en-US" dirty="0" err="1"/>
              <a:t>parseFactor</a:t>
            </a:r>
            <a:r>
              <a:rPr lang="en-US" dirty="0"/>
              <a:t>(Scanner scanner</a:t>
            </a:r>
            <a:r>
              <a:rPr lang="en-US" dirty="0" smtClean="0"/>
              <a:t>)</a:t>
            </a:r>
            <a:endParaRPr lang="en-US" dirty="0">
              <a:solidFill>
                <a:srgbClr val="800000"/>
              </a:solidFill>
            </a:endParaRPr>
          </a:p>
        </p:txBody>
      </p:sp>
      <p:sp>
        <p:nvSpPr>
          <p:cNvPr id="2" name="TextBox 1"/>
          <p:cNvSpPr txBox="1"/>
          <p:nvPr/>
        </p:nvSpPr>
        <p:spPr>
          <a:xfrm>
            <a:off x="838200" y="3733800"/>
            <a:ext cx="7467600" cy="1938992"/>
          </a:xfrm>
          <a:prstGeom prst="rect">
            <a:avLst/>
          </a:prstGeom>
          <a:solidFill>
            <a:srgbClr val="FFF0AA"/>
          </a:solidFill>
        </p:spPr>
        <p:txBody>
          <a:bodyPr wrap="square" rtlCol="0">
            <a:spAutoFit/>
          </a:bodyPr>
          <a:lstStyle/>
          <a:p>
            <a:r>
              <a:rPr lang="en-US" dirty="0" smtClean="0"/>
              <a:t>The spec of  every parser method for a grammatical entry is similar. It states</a:t>
            </a:r>
          </a:p>
          <a:p>
            <a:pPr marL="457200" indent="-457200">
              <a:buAutoNum type="arabicPeriod"/>
            </a:pPr>
            <a:r>
              <a:rPr lang="en-US" dirty="0" smtClean="0"/>
              <a:t>What is in the scanner when paring method is called</a:t>
            </a:r>
          </a:p>
          <a:p>
            <a:pPr marL="457200" indent="-457200">
              <a:buAutoNum type="arabicPeriod"/>
            </a:pPr>
            <a:r>
              <a:rPr lang="en-US" dirty="0" smtClean="0"/>
              <a:t>What the method returns.</a:t>
            </a:r>
          </a:p>
          <a:p>
            <a:pPr marL="457200" indent="-457200">
              <a:buAutoNum type="arabicPeriod"/>
            </a:pPr>
            <a:r>
              <a:rPr lang="en-US" dirty="0" smtClean="0"/>
              <a:t>What was removed from the scanner during parsing.  </a:t>
            </a:r>
            <a:endParaRPr lang="en-US" dirty="0"/>
          </a:p>
        </p:txBody>
      </p:sp>
      <p:sp>
        <p:nvSpPr>
          <p:cNvPr id="3" name="Rectangle 2"/>
          <p:cNvSpPr/>
          <p:nvPr/>
        </p:nvSpPr>
        <p:spPr>
          <a:xfrm>
            <a:off x="6934200" y="457200"/>
            <a:ext cx="1454244" cy="830997"/>
          </a:xfrm>
          <a:prstGeom prst="rect">
            <a:avLst/>
          </a:prstGeom>
        </p:spPr>
        <p:txBody>
          <a:bodyPr wrap="none">
            <a:spAutoFit/>
          </a:bodyPr>
          <a:lstStyle/>
          <a:p>
            <a:pPr algn="ctr"/>
            <a:r>
              <a:rPr lang="en-US" dirty="0">
                <a:solidFill>
                  <a:srgbClr val="FF0000"/>
                </a:solidFill>
              </a:rPr>
              <a:t>Par</a:t>
            </a:r>
            <a:r>
              <a:rPr lang="en-US" b="1" dirty="0">
                <a:solidFill>
                  <a:srgbClr val="FF0000"/>
                </a:solidFill>
              </a:rPr>
              <a:t>ser for </a:t>
            </a:r>
            <a:r>
              <a:rPr lang="en-US" b="1" dirty="0" smtClean="0">
                <a:solidFill>
                  <a:srgbClr val="FF0000"/>
                </a:solidFill>
              </a:rPr>
              <a:t/>
            </a:r>
            <a:br>
              <a:rPr lang="en-US" b="1" dirty="0" smtClean="0">
                <a:solidFill>
                  <a:srgbClr val="FF0000"/>
                </a:solidFill>
              </a:rPr>
            </a:br>
            <a:r>
              <a:rPr lang="en-US" b="1" dirty="0" smtClean="0">
                <a:solidFill>
                  <a:srgbClr val="FF0000"/>
                </a:solidFill>
              </a:rPr>
              <a:t>&lt;</a:t>
            </a:r>
            <a:r>
              <a:rPr lang="en-US" b="1" dirty="0">
                <a:solidFill>
                  <a:srgbClr val="FF0000"/>
                </a:solidFill>
              </a:rPr>
              <a:t>Factor&gt;</a:t>
            </a:r>
          </a:p>
        </p:txBody>
      </p:sp>
    </p:spTree>
    <p:extLst>
      <p:ext uri="{BB962C8B-B14F-4D97-AF65-F5344CB8AC3E}">
        <p14:creationId xmlns:p14="http://schemas.microsoft.com/office/powerpoint/2010/main" val="401515979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23</a:t>
            </a:fld>
            <a:endParaRPr lang="en-US" sz="1400"/>
          </a:p>
        </p:txBody>
      </p:sp>
      <p:sp>
        <p:nvSpPr>
          <p:cNvPr id="14" name="TextBox 13"/>
          <p:cNvSpPr txBox="1"/>
          <p:nvPr/>
        </p:nvSpPr>
        <p:spPr>
          <a:xfrm>
            <a:off x="609600" y="381000"/>
            <a:ext cx="7620000" cy="6232474"/>
          </a:xfrm>
          <a:prstGeom prst="rect">
            <a:avLst/>
          </a:prstGeom>
          <a:noFill/>
        </p:spPr>
        <p:txBody>
          <a:bodyPr wrap="square" rtlCol="0">
            <a:spAutoFit/>
          </a:bodyPr>
          <a:lstStyle/>
          <a:p>
            <a:r>
              <a:rPr lang="en-US" dirty="0"/>
              <a:t>/**  scanner's input should start with an &lt;</a:t>
            </a:r>
            <a:r>
              <a:rPr lang="en-US" dirty="0" err="1"/>
              <a:t>Exp</a:t>
            </a:r>
            <a:r>
              <a:rPr lang="en-US" dirty="0"/>
              <a:t>&gt; </a:t>
            </a:r>
            <a:endParaRPr lang="en-US" dirty="0" smtClean="0"/>
          </a:p>
          <a:p>
            <a:r>
              <a:rPr lang="en-US" dirty="0"/>
              <a:t> </a:t>
            </a:r>
            <a:r>
              <a:rPr lang="en-US" dirty="0" smtClean="0"/>
              <a:t>             -</a:t>
            </a:r>
            <a:r>
              <a:rPr lang="en-US" dirty="0"/>
              <a:t>-if </a:t>
            </a:r>
            <a:r>
              <a:rPr lang="en-US" dirty="0" smtClean="0"/>
              <a:t>not  </a:t>
            </a:r>
            <a:r>
              <a:rPr lang="en-US" dirty="0"/>
              <a:t>throw a </a:t>
            </a:r>
            <a:r>
              <a:rPr lang="en-US" dirty="0" err="1"/>
              <a:t>RuntimeException</a:t>
            </a:r>
            <a:r>
              <a:rPr lang="en-US" dirty="0"/>
              <a:t>.</a:t>
            </a:r>
          </a:p>
          <a:p>
            <a:r>
              <a:rPr lang="en-US" dirty="0"/>
              <a:t>    </a:t>
            </a:r>
            <a:r>
              <a:rPr lang="en-US" dirty="0" smtClean="0"/>
              <a:t>   </a:t>
            </a:r>
            <a:r>
              <a:rPr lang="en-US" dirty="0"/>
              <a:t>Return </a:t>
            </a:r>
            <a:r>
              <a:rPr lang="en-US" dirty="0" smtClean="0"/>
              <a:t>corresponding postfix instructions</a:t>
            </a:r>
            <a:endParaRPr lang="en-US" u="sng" dirty="0"/>
          </a:p>
          <a:p>
            <a:r>
              <a:rPr lang="en-US" dirty="0"/>
              <a:t>     </a:t>
            </a:r>
            <a:r>
              <a:rPr lang="en-US" dirty="0" smtClean="0"/>
              <a:t>  </a:t>
            </a:r>
            <a:r>
              <a:rPr lang="en-US" dirty="0"/>
              <a:t>and have scanner remove the &lt;</a:t>
            </a:r>
            <a:r>
              <a:rPr lang="en-US" dirty="0" err="1"/>
              <a:t>Exp</a:t>
            </a:r>
            <a:r>
              <a:rPr lang="en-US" dirty="0"/>
              <a:t>&gt; from its input.</a:t>
            </a:r>
          </a:p>
          <a:p>
            <a:pPr>
              <a:spcBef>
                <a:spcPts val="1200"/>
              </a:spcBef>
            </a:pPr>
            <a:r>
              <a:rPr lang="en-US" dirty="0" smtClean="0"/>
              <a:t>        &lt;</a:t>
            </a:r>
            <a:r>
              <a:rPr lang="en-US" dirty="0" err="1" smtClean="0"/>
              <a:t>Exp</a:t>
            </a:r>
            <a:r>
              <a:rPr lang="en-US" dirty="0" smtClean="0"/>
              <a:t>&gt; </a:t>
            </a:r>
            <a:r>
              <a:rPr lang="en-US" dirty="0"/>
              <a:t>:= &lt;Term&gt; </a:t>
            </a:r>
            <a:r>
              <a:rPr lang="en-US" dirty="0" smtClean="0"/>
              <a:t>{ {+ </a:t>
            </a:r>
            <a:r>
              <a:rPr lang="en-US" dirty="0"/>
              <a:t>or </a:t>
            </a:r>
            <a:r>
              <a:rPr lang="en-US" dirty="0" smtClean="0"/>
              <a:t>-}1 </a:t>
            </a:r>
            <a:r>
              <a:rPr lang="en-US" dirty="0"/>
              <a:t>&lt;Term</a:t>
            </a:r>
            <a:r>
              <a:rPr lang="en-US" dirty="0" smtClean="0"/>
              <a:t>&gt;</a:t>
            </a:r>
            <a:r>
              <a:rPr lang="en-US" dirty="0"/>
              <a:t>}</a:t>
            </a:r>
            <a:r>
              <a:rPr lang="en-US" dirty="0" smtClean="0"/>
              <a:t>   </a:t>
            </a:r>
            <a:r>
              <a:rPr lang="en-US" dirty="0"/>
              <a:t>*/</a:t>
            </a:r>
          </a:p>
          <a:p>
            <a:pPr>
              <a:spcBef>
                <a:spcPts val="600"/>
              </a:spcBef>
            </a:pPr>
            <a:r>
              <a:rPr lang="en-US" dirty="0"/>
              <a:t>    </a:t>
            </a:r>
            <a:r>
              <a:rPr lang="en-US" b="1" dirty="0"/>
              <a:t>public static </a:t>
            </a:r>
            <a:r>
              <a:rPr lang="en-US" dirty="0"/>
              <a:t>String </a:t>
            </a:r>
            <a:r>
              <a:rPr lang="en-US" dirty="0" err="1"/>
              <a:t>parseExp</a:t>
            </a:r>
            <a:r>
              <a:rPr lang="en-US" dirty="0"/>
              <a:t>(Scanner scanner) {</a:t>
            </a:r>
          </a:p>
          <a:p>
            <a:r>
              <a:rPr lang="en-US" dirty="0"/>
              <a:t>        String code= </a:t>
            </a:r>
            <a:r>
              <a:rPr lang="en-US" dirty="0" err="1"/>
              <a:t>parseTerm</a:t>
            </a:r>
            <a:r>
              <a:rPr lang="en-US" dirty="0"/>
              <a:t>(scanner);</a:t>
            </a:r>
          </a:p>
          <a:p>
            <a:r>
              <a:rPr lang="en-US" dirty="0"/>
              <a:t>        </a:t>
            </a:r>
            <a:r>
              <a:rPr lang="en-US" b="1" dirty="0"/>
              <a:t>while  (</a:t>
            </a:r>
            <a:r>
              <a:rPr lang="en-US" dirty="0"/>
              <a:t>"+".equals(</a:t>
            </a:r>
            <a:r>
              <a:rPr lang="en-US" dirty="0" err="1"/>
              <a:t>scanner.token</a:t>
            </a:r>
            <a:r>
              <a:rPr lang="en-US" dirty="0"/>
              <a:t>()) || </a:t>
            </a:r>
            <a:endParaRPr lang="en-US" dirty="0" smtClean="0"/>
          </a:p>
          <a:p>
            <a:r>
              <a:rPr lang="en-US" dirty="0"/>
              <a:t> </a:t>
            </a:r>
            <a:r>
              <a:rPr lang="en-US" dirty="0" smtClean="0"/>
              <a:t>                    "</a:t>
            </a:r>
            <a:r>
              <a:rPr lang="en-US" dirty="0"/>
              <a:t>-".equals(</a:t>
            </a:r>
            <a:r>
              <a:rPr lang="en-US" dirty="0" err="1"/>
              <a:t>scanner.token</a:t>
            </a:r>
            <a:r>
              <a:rPr lang="en-US" dirty="0"/>
              <a:t>())) {</a:t>
            </a:r>
          </a:p>
          <a:p>
            <a:r>
              <a:rPr lang="en-US" dirty="0"/>
              <a:t>            String </a:t>
            </a:r>
            <a:r>
              <a:rPr lang="en-US" dirty="0" smtClean="0"/>
              <a:t>op= </a:t>
            </a:r>
            <a:r>
              <a:rPr lang="en-US" dirty="0" err="1"/>
              <a:t>scanner.scanOverToken</a:t>
            </a:r>
            <a:r>
              <a:rPr lang="en-US" dirty="0"/>
              <a:t>();</a:t>
            </a:r>
          </a:p>
          <a:p>
            <a:r>
              <a:rPr lang="en-US" dirty="0"/>
              <a:t>            String </a:t>
            </a:r>
            <a:r>
              <a:rPr lang="en-US" dirty="0" err="1"/>
              <a:t>rightOp</a:t>
            </a:r>
            <a:r>
              <a:rPr lang="en-US" dirty="0"/>
              <a:t>= </a:t>
            </a:r>
            <a:r>
              <a:rPr lang="en-US" dirty="0" err="1"/>
              <a:t>parseTerm</a:t>
            </a:r>
            <a:r>
              <a:rPr lang="en-US" dirty="0"/>
              <a:t>(scanner);</a:t>
            </a:r>
          </a:p>
          <a:p>
            <a:r>
              <a:rPr lang="en-US" dirty="0"/>
              <a:t>            code=  code </a:t>
            </a:r>
            <a:r>
              <a:rPr lang="en-US" dirty="0" smtClean="0"/>
              <a:t> +  </a:t>
            </a:r>
            <a:r>
              <a:rPr lang="en-US" dirty="0" err="1"/>
              <a:t>rightOp</a:t>
            </a:r>
            <a:r>
              <a:rPr lang="en-US" dirty="0"/>
              <a:t> </a:t>
            </a:r>
            <a:r>
              <a:rPr lang="en-US" dirty="0" smtClean="0"/>
              <a:t> +  </a:t>
            </a:r>
          </a:p>
          <a:p>
            <a:r>
              <a:rPr lang="en-US" dirty="0"/>
              <a:t> </a:t>
            </a:r>
            <a:r>
              <a:rPr lang="en-US" dirty="0" smtClean="0"/>
              <a:t>                      (</a:t>
            </a:r>
            <a:r>
              <a:rPr lang="en-US" dirty="0" err="1" smtClean="0"/>
              <a:t>op.equals</a:t>
            </a:r>
            <a:r>
              <a:rPr lang="en-US" dirty="0"/>
              <a:t>("+") ? "PLUS\n" : "MINUS\n");</a:t>
            </a:r>
          </a:p>
          <a:p>
            <a:r>
              <a:rPr lang="en-US" dirty="0"/>
              <a:t>        </a:t>
            </a:r>
            <a:r>
              <a:rPr lang="en-US" dirty="0" smtClean="0"/>
              <a:t>}</a:t>
            </a:r>
            <a:endParaRPr lang="en-US" dirty="0"/>
          </a:p>
          <a:p>
            <a:r>
              <a:rPr lang="is-IS" dirty="0"/>
              <a:t>        </a:t>
            </a:r>
            <a:r>
              <a:rPr lang="is-IS" b="1" dirty="0"/>
              <a:t>return </a:t>
            </a:r>
            <a:r>
              <a:rPr lang="is-IS" dirty="0"/>
              <a:t>code;</a:t>
            </a:r>
          </a:p>
          <a:p>
            <a:r>
              <a:rPr lang="is-IS" dirty="0"/>
              <a:t>    }</a:t>
            </a:r>
            <a:endParaRPr lang="en-US" dirty="0">
              <a:solidFill>
                <a:srgbClr val="800000"/>
              </a:solidFill>
            </a:endParaRPr>
          </a:p>
        </p:txBody>
      </p:sp>
      <p:sp>
        <p:nvSpPr>
          <p:cNvPr id="3" name="Rectangle 2"/>
          <p:cNvSpPr/>
          <p:nvPr/>
        </p:nvSpPr>
        <p:spPr>
          <a:xfrm>
            <a:off x="6934200" y="457200"/>
            <a:ext cx="1454244" cy="830997"/>
          </a:xfrm>
          <a:prstGeom prst="rect">
            <a:avLst/>
          </a:prstGeom>
        </p:spPr>
        <p:txBody>
          <a:bodyPr wrap="none">
            <a:spAutoFit/>
          </a:bodyPr>
          <a:lstStyle/>
          <a:p>
            <a:pPr algn="ctr"/>
            <a:r>
              <a:rPr lang="en-US" dirty="0">
                <a:solidFill>
                  <a:srgbClr val="FF0000"/>
                </a:solidFill>
              </a:rPr>
              <a:t>Par</a:t>
            </a:r>
            <a:r>
              <a:rPr lang="en-US" b="1" dirty="0">
                <a:solidFill>
                  <a:srgbClr val="FF0000"/>
                </a:solidFill>
              </a:rPr>
              <a:t>ser for </a:t>
            </a:r>
            <a:r>
              <a:rPr lang="en-US" b="1" dirty="0" smtClean="0">
                <a:solidFill>
                  <a:srgbClr val="FF0000"/>
                </a:solidFill>
              </a:rPr>
              <a:t/>
            </a:r>
            <a:br>
              <a:rPr lang="en-US" b="1" dirty="0" smtClean="0">
                <a:solidFill>
                  <a:srgbClr val="FF0000"/>
                </a:solidFill>
              </a:rPr>
            </a:br>
            <a:r>
              <a:rPr lang="en-US" b="1" dirty="0" smtClean="0">
                <a:solidFill>
                  <a:srgbClr val="FF0000"/>
                </a:solidFill>
              </a:rPr>
              <a:t>&lt;</a:t>
            </a:r>
            <a:r>
              <a:rPr lang="en-US" b="1" dirty="0" err="1" smtClean="0">
                <a:solidFill>
                  <a:srgbClr val="FF0000"/>
                </a:solidFill>
              </a:rPr>
              <a:t>Exp</a:t>
            </a:r>
            <a:r>
              <a:rPr lang="en-US" b="1" dirty="0" smtClean="0">
                <a:solidFill>
                  <a:srgbClr val="FF0000"/>
                </a:solidFill>
              </a:rPr>
              <a:t>&gt;</a:t>
            </a:r>
            <a:endParaRPr lang="en-US" b="1" dirty="0">
              <a:solidFill>
                <a:srgbClr val="FF0000"/>
              </a:solidFill>
            </a:endParaRPr>
          </a:p>
        </p:txBody>
      </p:sp>
    </p:spTree>
    <p:extLst>
      <p:ext uri="{BB962C8B-B14F-4D97-AF65-F5344CB8AC3E}">
        <p14:creationId xmlns:p14="http://schemas.microsoft.com/office/powerpoint/2010/main" val="37960307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381000" y="304800"/>
            <a:ext cx="7924800" cy="533400"/>
          </a:xfrm>
        </p:spPr>
        <p:txBody>
          <a:bodyPr/>
          <a:lstStyle/>
          <a:p>
            <a:r>
              <a:rPr lang="en-US" sz="2800" b="1" dirty="0" smtClean="0">
                <a:solidFill>
                  <a:srgbClr val="FF0000"/>
                </a:solidFill>
                <a:latin typeface="Times" charset="0"/>
                <a:ea typeface="ＭＳ Ｐゴシック" charset="0"/>
                <a:cs typeface="ＭＳ Ｐゴシック" charset="0"/>
              </a:rPr>
              <a:t>Generics with </a:t>
            </a:r>
            <a:r>
              <a:rPr lang="en-US" sz="2800" b="1" dirty="0" err="1" smtClean="0">
                <a:solidFill>
                  <a:srgbClr val="FF0000"/>
                </a:solidFill>
                <a:latin typeface="Times" charset="0"/>
                <a:ea typeface="ＭＳ Ｐゴシック" charset="0"/>
                <a:cs typeface="ＭＳ Ｐゴシック" charset="0"/>
              </a:rPr>
              <a:t>ArrayList</a:t>
            </a:r>
            <a:r>
              <a:rPr lang="en-US" sz="2800" b="1" dirty="0" smtClean="0">
                <a:solidFill>
                  <a:srgbClr val="FF0000"/>
                </a:solidFill>
                <a:latin typeface="Times" charset="0"/>
                <a:ea typeface="ＭＳ Ｐゴシック" charset="0"/>
                <a:cs typeface="ＭＳ Ｐゴシック" charset="0"/>
              </a:rPr>
              <a:t> and </a:t>
            </a:r>
            <a:r>
              <a:rPr lang="en-US" sz="2800" b="1" dirty="0" err="1" smtClean="0">
                <a:solidFill>
                  <a:srgbClr val="FF0000"/>
                </a:solidFill>
                <a:latin typeface="Times" charset="0"/>
                <a:ea typeface="ＭＳ Ｐゴシック" charset="0"/>
                <a:cs typeface="ＭＳ Ｐゴシック" charset="0"/>
              </a:rPr>
              <a:t>HashSet</a:t>
            </a:r>
            <a:r>
              <a:rPr lang="en-US" sz="2800" b="1" dirty="0" smtClean="0">
                <a:solidFill>
                  <a:srgbClr val="FF0000"/>
                </a:solidFill>
                <a:latin typeface="Times" charset="0"/>
                <a:ea typeface="ＭＳ Ｐゴシック" charset="0"/>
                <a:cs typeface="ＭＳ Ｐゴシック" charset="0"/>
              </a:rPr>
              <a:t> </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3</a:t>
            </a:fld>
            <a:endParaRPr lang="en-US" sz="1400"/>
          </a:p>
        </p:txBody>
      </p:sp>
      <p:sp>
        <p:nvSpPr>
          <p:cNvPr id="14" name="TextBox 13"/>
          <p:cNvSpPr txBox="1"/>
          <p:nvPr/>
        </p:nvSpPr>
        <p:spPr>
          <a:xfrm>
            <a:off x="457200" y="1219200"/>
            <a:ext cx="3657600" cy="830997"/>
          </a:xfrm>
          <a:prstGeom prst="rect">
            <a:avLst/>
          </a:prstGeom>
          <a:noFill/>
        </p:spPr>
        <p:txBody>
          <a:bodyPr wrap="square" rtlCol="0">
            <a:spAutoFit/>
          </a:bodyPr>
          <a:lstStyle/>
          <a:p>
            <a:r>
              <a:rPr lang="en-US" dirty="0" err="1" smtClean="0">
                <a:solidFill>
                  <a:srgbClr val="800000"/>
                </a:solidFill>
              </a:rPr>
              <a:t>ArrayList</a:t>
            </a:r>
            <a:r>
              <a:rPr lang="en-US" dirty="0" smtClean="0">
                <a:solidFill>
                  <a:srgbClr val="800000"/>
                </a:solidFill>
              </a:rPr>
              <a:t> v</a:t>
            </a:r>
            <a:r>
              <a:rPr lang="en-US" dirty="0" smtClean="0">
                <a:solidFill>
                  <a:srgbClr val="800000"/>
                </a:solidFill>
              </a:rPr>
              <a:t>= </a:t>
            </a:r>
            <a:r>
              <a:rPr lang="en-US" b="1" dirty="0" smtClean="0">
                <a:solidFill>
                  <a:srgbClr val="800000"/>
                </a:solidFill>
              </a:rPr>
              <a:t>new</a:t>
            </a:r>
            <a:r>
              <a:rPr lang="en-US" dirty="0" smtClean="0">
                <a:solidFill>
                  <a:srgbClr val="800000"/>
                </a:solidFill>
              </a:rPr>
              <a:t> </a:t>
            </a:r>
            <a:r>
              <a:rPr lang="en-US" dirty="0" err="1">
                <a:solidFill>
                  <a:srgbClr val="800000"/>
                </a:solidFill>
              </a:rPr>
              <a:t>ArrayList</a:t>
            </a:r>
            <a:r>
              <a:rPr lang="en-US" dirty="0">
                <a:solidFill>
                  <a:srgbClr val="800000"/>
                </a:solidFill>
              </a:rPr>
              <a:t> (</a:t>
            </a:r>
            <a:r>
              <a:rPr lang="en-US" dirty="0" smtClean="0">
                <a:solidFill>
                  <a:srgbClr val="800000"/>
                </a:solidFill>
              </a:rPr>
              <a:t>);</a:t>
            </a:r>
            <a:endParaRPr lang="en-US" dirty="0">
              <a:solidFill>
                <a:srgbClr val="800000"/>
              </a:solidFill>
            </a:endParaRPr>
          </a:p>
        </p:txBody>
      </p:sp>
      <p:grpSp>
        <p:nvGrpSpPr>
          <p:cNvPr id="97" name="Group 32"/>
          <p:cNvGrpSpPr>
            <a:grpSpLocks/>
          </p:cNvGrpSpPr>
          <p:nvPr/>
        </p:nvGrpSpPr>
        <p:grpSpPr bwMode="auto">
          <a:xfrm>
            <a:off x="5153234" y="2438399"/>
            <a:ext cx="3609766" cy="4114799"/>
            <a:chOff x="7631551" y="2811905"/>
            <a:chExt cx="1187629" cy="2293495"/>
          </a:xfrm>
        </p:grpSpPr>
        <p:sp>
          <p:nvSpPr>
            <p:cNvPr id="98" name="Rectangle 34"/>
            <p:cNvSpPr>
              <a:spLocks noChangeArrowheads="1"/>
            </p:cNvSpPr>
            <p:nvPr/>
          </p:nvSpPr>
          <p:spPr bwMode="auto">
            <a:xfrm>
              <a:off x="7631551" y="3048000"/>
              <a:ext cx="1187629" cy="20574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9" name="Rectangle 43"/>
            <p:cNvSpPr>
              <a:spLocks noChangeArrowheads="1"/>
            </p:cNvSpPr>
            <p:nvPr/>
          </p:nvSpPr>
          <p:spPr bwMode="auto">
            <a:xfrm>
              <a:off x="7653420" y="2811905"/>
              <a:ext cx="714498" cy="236095"/>
            </a:xfrm>
            <a:prstGeom prst="rect">
              <a:avLst/>
            </a:prstGeom>
            <a:solidFill>
              <a:srgbClr val="FFCC99"/>
            </a:solidFill>
            <a:ln w="9525">
              <a:solidFill>
                <a:srgbClr val="FFCC99"/>
              </a:solidFill>
              <a:miter lim="800000"/>
              <a:headEnd/>
              <a:tailEnd/>
            </a:ln>
          </p:spPr>
          <p:txBody>
            <a:bodyPr wrap="none" anchor="ctr"/>
            <a:lstStyle/>
            <a:p>
              <a:r>
                <a:rPr lang="en-US" dirty="0" smtClean="0">
                  <a:solidFill>
                    <a:srgbClr val="800000"/>
                  </a:solidFill>
                </a:rPr>
                <a:t>ArrayList</a:t>
              </a:r>
              <a:r>
                <a:rPr lang="en-US" dirty="0" smtClean="0"/>
                <a:t>@</a:t>
              </a:r>
              <a:r>
                <a:rPr lang="en-US" dirty="0" smtClean="0"/>
                <a:t>x1</a:t>
              </a:r>
              <a:endParaRPr lang="en-US" dirty="0"/>
            </a:p>
          </p:txBody>
        </p:sp>
        <p:sp>
          <p:nvSpPr>
            <p:cNvPr id="101" name="TextBox 58"/>
            <p:cNvSpPr txBox="1">
              <a:spLocks noChangeArrowheads="1"/>
            </p:cNvSpPr>
            <p:nvPr/>
          </p:nvSpPr>
          <p:spPr bwMode="auto">
            <a:xfrm>
              <a:off x="8242567" y="3448987"/>
              <a:ext cx="506414" cy="25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dirty="0" err="1" smtClean="0">
                  <a:solidFill>
                    <a:srgbClr val="FF42F4"/>
                  </a:solidFill>
                </a:rPr>
                <a:t>ArrayList</a:t>
              </a:r>
              <a:endParaRPr lang="en-US" dirty="0">
                <a:solidFill>
                  <a:srgbClr val="FF42F4"/>
                </a:solidFill>
              </a:endParaRPr>
            </a:p>
          </p:txBody>
        </p:sp>
        <p:cxnSp>
          <p:nvCxnSpPr>
            <p:cNvPr id="102" name="Straight Connector 59"/>
            <p:cNvCxnSpPr>
              <a:cxnSpLocks noChangeShapeType="1"/>
            </p:cNvCxnSpPr>
            <p:nvPr/>
          </p:nvCxnSpPr>
          <p:spPr bwMode="auto">
            <a:xfrm>
              <a:off x="7665955" y="3423653"/>
              <a:ext cx="1020845" cy="0"/>
            </a:xfrm>
            <a:prstGeom prst="line">
              <a:avLst/>
            </a:prstGeom>
            <a:noFill/>
            <a:ln w="25400">
              <a:solidFill>
                <a:srgbClr val="E41900"/>
              </a:solidFill>
              <a:round/>
              <a:headEnd/>
              <a:tailEnd/>
            </a:ln>
            <a:extLst>
              <a:ext uri="{909E8E84-426E-40dd-AFC4-6F175D3DCCD1}">
                <a14:hiddenFill xmlns:a14="http://schemas.microsoft.com/office/drawing/2010/main">
                  <a:noFill/>
                </a14:hiddenFill>
              </a:ext>
            </a:extLst>
          </p:spPr>
        </p:cxnSp>
        <p:sp>
          <p:nvSpPr>
            <p:cNvPr id="103" name="TextBox 61"/>
            <p:cNvSpPr txBox="1">
              <a:spLocks noChangeArrowheads="1"/>
            </p:cNvSpPr>
            <p:nvPr/>
          </p:nvSpPr>
          <p:spPr bwMode="auto">
            <a:xfrm>
              <a:off x="8335327" y="3066738"/>
              <a:ext cx="441233" cy="257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dirty="0">
                  <a:solidFill>
                    <a:srgbClr val="FF42F4"/>
                  </a:solidFill>
                </a:rPr>
                <a:t>Object</a:t>
              </a:r>
            </a:p>
          </p:txBody>
        </p:sp>
      </p:grpSp>
      <p:sp>
        <p:nvSpPr>
          <p:cNvPr id="2" name="TextBox 1"/>
          <p:cNvSpPr txBox="1"/>
          <p:nvPr/>
        </p:nvSpPr>
        <p:spPr>
          <a:xfrm>
            <a:off x="5257800" y="1219200"/>
            <a:ext cx="3569006" cy="461665"/>
          </a:xfrm>
          <a:prstGeom prst="rect">
            <a:avLst/>
          </a:prstGeom>
          <a:solidFill>
            <a:srgbClr val="FFD6E2"/>
          </a:solidFill>
        </p:spPr>
        <p:txBody>
          <a:bodyPr wrap="none" rtlCol="0">
            <a:spAutoFit/>
          </a:bodyPr>
          <a:lstStyle/>
          <a:p>
            <a:r>
              <a:rPr lang="en-US" dirty="0" smtClean="0"/>
              <a:t>defined in package </a:t>
            </a:r>
            <a:r>
              <a:rPr lang="en-US" dirty="0" err="1" smtClean="0"/>
              <a:t>java.util</a:t>
            </a:r>
            <a:endParaRPr lang="en-US" dirty="0"/>
          </a:p>
        </p:txBody>
      </p:sp>
      <p:cxnSp>
        <p:nvCxnSpPr>
          <p:cNvPr id="5" name="Straight Connector 4"/>
          <p:cNvCxnSpPr>
            <a:endCxn id="2" idx="0"/>
          </p:cNvCxnSpPr>
          <p:nvPr/>
        </p:nvCxnSpPr>
        <p:spPr bwMode="auto">
          <a:xfrm>
            <a:off x="4648200" y="762000"/>
            <a:ext cx="2394103" cy="457200"/>
          </a:xfrm>
          <a:prstGeom prst="line">
            <a:avLst/>
          </a:prstGeom>
          <a:solidFill>
            <a:schemeClr val="accent1"/>
          </a:solidFill>
          <a:ln w="25400" cap="flat" cmpd="sng" algn="ctr">
            <a:solidFill>
              <a:srgbClr val="800000"/>
            </a:solidFill>
            <a:prstDash val="solid"/>
            <a:round/>
            <a:headEnd type="none" w="med" len="med"/>
            <a:tailEnd type="none" w="med" len="med"/>
          </a:ln>
          <a:effectLst/>
        </p:spPr>
      </p:cxnSp>
      <p:cxnSp>
        <p:nvCxnSpPr>
          <p:cNvPr id="46" name="Straight Connector 45"/>
          <p:cNvCxnSpPr>
            <a:endCxn id="2" idx="0"/>
          </p:cNvCxnSpPr>
          <p:nvPr/>
        </p:nvCxnSpPr>
        <p:spPr bwMode="auto">
          <a:xfrm>
            <a:off x="6324600" y="762000"/>
            <a:ext cx="717703" cy="457200"/>
          </a:xfrm>
          <a:prstGeom prst="line">
            <a:avLst/>
          </a:prstGeom>
          <a:solidFill>
            <a:schemeClr val="accent1"/>
          </a:solidFill>
          <a:ln w="25400" cap="flat" cmpd="sng" algn="ctr">
            <a:solidFill>
              <a:srgbClr val="800000"/>
            </a:solidFill>
            <a:prstDash val="solid"/>
            <a:round/>
            <a:headEnd type="none" w="med" len="med"/>
            <a:tailEnd type="none" w="med" len="med"/>
          </a:ln>
          <a:effectLst/>
        </p:spPr>
      </p:cxnSp>
      <p:sp>
        <p:nvSpPr>
          <p:cNvPr id="9" name="TextBox 8"/>
          <p:cNvSpPr txBox="1"/>
          <p:nvPr/>
        </p:nvSpPr>
        <p:spPr>
          <a:xfrm>
            <a:off x="5257800" y="3581400"/>
            <a:ext cx="3124200" cy="1200328"/>
          </a:xfrm>
          <a:prstGeom prst="rect">
            <a:avLst/>
          </a:prstGeom>
          <a:noFill/>
        </p:spPr>
        <p:txBody>
          <a:bodyPr wrap="square" rtlCol="0">
            <a:spAutoFit/>
          </a:bodyPr>
          <a:lstStyle/>
          <a:p>
            <a:r>
              <a:rPr lang="en-US" dirty="0" smtClean="0"/>
              <a:t>Fields that</a:t>
            </a:r>
          </a:p>
          <a:p>
            <a:r>
              <a:rPr lang="en-US" dirty="0"/>
              <a:t>c</a:t>
            </a:r>
            <a:r>
              <a:rPr lang="en-US" dirty="0" smtClean="0"/>
              <a:t>ontain a list of objects</a:t>
            </a:r>
          </a:p>
          <a:p>
            <a:r>
              <a:rPr lang="en-US" dirty="0" smtClean="0"/>
              <a:t>(o</a:t>
            </a:r>
            <a:r>
              <a:rPr lang="en-US" sz="2800" baseline="-25000" dirty="0" smtClean="0"/>
              <a:t>0</a:t>
            </a:r>
            <a:r>
              <a:rPr lang="en-US" dirty="0" smtClean="0"/>
              <a:t>, o</a:t>
            </a:r>
            <a:r>
              <a:rPr lang="en-US" baseline="-25000" dirty="0" smtClean="0"/>
              <a:t>1</a:t>
            </a:r>
            <a:r>
              <a:rPr lang="en-US" dirty="0" smtClean="0"/>
              <a:t>, …, </a:t>
            </a:r>
            <a:r>
              <a:rPr lang="en-US" dirty="0" err="1" smtClean="0"/>
              <a:t>o</a:t>
            </a:r>
            <a:r>
              <a:rPr lang="en-US" sz="2800" baseline="-25000" dirty="0" err="1" smtClean="0"/>
              <a:t>size</a:t>
            </a:r>
            <a:r>
              <a:rPr lang="en-US" sz="2800" baseline="-25000" dirty="0" smtClean="0"/>
              <a:t>()-1</a:t>
            </a:r>
            <a:r>
              <a:rPr lang="en-US" dirty="0" smtClean="0"/>
              <a:t>)</a:t>
            </a:r>
            <a:endParaRPr lang="en-US" baseline="-25000" dirty="0"/>
          </a:p>
        </p:txBody>
      </p:sp>
      <p:sp>
        <p:nvSpPr>
          <p:cNvPr id="10" name="TextBox 9"/>
          <p:cNvSpPr txBox="1"/>
          <p:nvPr/>
        </p:nvSpPr>
        <p:spPr>
          <a:xfrm>
            <a:off x="5105400" y="4907340"/>
            <a:ext cx="3620252" cy="1569660"/>
          </a:xfrm>
          <a:prstGeom prst="rect">
            <a:avLst/>
          </a:prstGeom>
          <a:noFill/>
        </p:spPr>
        <p:txBody>
          <a:bodyPr wrap="none" rtlCol="0">
            <a:spAutoFit/>
          </a:bodyPr>
          <a:lstStyle/>
          <a:p>
            <a:r>
              <a:rPr lang="en-US" dirty="0" err="1">
                <a:solidFill>
                  <a:srgbClr val="800000"/>
                </a:solidFill>
              </a:rPr>
              <a:t>ArrayList</a:t>
            </a:r>
            <a:r>
              <a:rPr lang="en-US" dirty="0">
                <a:solidFill>
                  <a:srgbClr val="800000"/>
                </a:solidFill>
              </a:rPr>
              <a:t> </a:t>
            </a:r>
            <a:r>
              <a:rPr lang="en-US" dirty="0" smtClean="0"/>
              <a:t>(</a:t>
            </a:r>
            <a:r>
              <a:rPr lang="en-US" dirty="0" smtClean="0"/>
              <a:t>)    </a:t>
            </a:r>
            <a:r>
              <a:rPr lang="en-US" dirty="0" smtClean="0"/>
              <a:t>add</a:t>
            </a:r>
            <a:r>
              <a:rPr lang="en-US" dirty="0" smtClean="0"/>
              <a:t>(Object)</a:t>
            </a:r>
          </a:p>
          <a:p>
            <a:r>
              <a:rPr lang="en-US" dirty="0"/>
              <a:t>g</a:t>
            </a:r>
            <a:r>
              <a:rPr lang="en-US" dirty="0" smtClean="0"/>
              <a:t>et(</a:t>
            </a:r>
            <a:r>
              <a:rPr lang="en-US" dirty="0" err="1" smtClean="0"/>
              <a:t>int</a:t>
            </a:r>
            <a:r>
              <a:rPr lang="en-US" dirty="0" smtClean="0"/>
              <a:t>)       size()</a:t>
            </a:r>
          </a:p>
          <a:p>
            <a:r>
              <a:rPr lang="en-US" dirty="0" smtClean="0"/>
              <a:t>remove</a:t>
            </a:r>
            <a:r>
              <a:rPr lang="en-US" dirty="0" smtClean="0"/>
              <a:t>(…)  set</a:t>
            </a:r>
            <a:r>
              <a:rPr lang="en-US" dirty="0" smtClean="0"/>
              <a:t>(</a:t>
            </a:r>
            <a:r>
              <a:rPr lang="en-US" dirty="0" err="1" smtClean="0"/>
              <a:t>int</a:t>
            </a:r>
            <a:r>
              <a:rPr lang="en-US" dirty="0" smtClean="0"/>
              <a:t>, Object)</a:t>
            </a:r>
          </a:p>
          <a:p>
            <a:r>
              <a:rPr lang="en-US" dirty="0" smtClean="0"/>
              <a:t>…</a:t>
            </a:r>
            <a:endParaRPr lang="en-US" dirty="0"/>
          </a:p>
        </p:txBody>
      </p:sp>
      <p:grpSp>
        <p:nvGrpSpPr>
          <p:cNvPr id="51" name="Group 50"/>
          <p:cNvGrpSpPr/>
          <p:nvPr/>
        </p:nvGrpSpPr>
        <p:grpSpPr>
          <a:xfrm>
            <a:off x="762000" y="5715000"/>
            <a:ext cx="2973779" cy="842665"/>
            <a:chOff x="3928646" y="2971800"/>
            <a:chExt cx="2973779" cy="842665"/>
          </a:xfrm>
        </p:grpSpPr>
        <p:sp>
          <p:nvSpPr>
            <p:cNvPr id="52" name="TextBox 51"/>
            <p:cNvSpPr txBox="1"/>
            <p:nvPr/>
          </p:nvSpPr>
          <p:spPr>
            <a:xfrm>
              <a:off x="3928646" y="2971800"/>
              <a:ext cx="338554" cy="461665"/>
            </a:xfrm>
            <a:prstGeom prst="rect">
              <a:avLst/>
            </a:prstGeom>
            <a:noFill/>
          </p:spPr>
          <p:txBody>
            <a:bodyPr wrap="none" rtlCol="0">
              <a:spAutoFit/>
            </a:bodyPr>
            <a:lstStyle/>
            <a:p>
              <a:r>
                <a:rPr lang="en-US" dirty="0"/>
                <a:t>v</a:t>
              </a:r>
            </a:p>
          </p:txBody>
        </p:sp>
        <p:sp>
          <p:nvSpPr>
            <p:cNvPr id="53" name="TextBox 52"/>
            <p:cNvSpPr txBox="1"/>
            <p:nvPr/>
          </p:nvSpPr>
          <p:spPr>
            <a:xfrm>
              <a:off x="4267200" y="2971800"/>
              <a:ext cx="2049359" cy="461665"/>
            </a:xfrm>
            <a:prstGeom prst="rect">
              <a:avLst/>
            </a:prstGeom>
            <a:noFill/>
            <a:ln w="25400">
              <a:solidFill>
                <a:srgbClr val="800000"/>
              </a:solidFill>
            </a:ln>
          </p:spPr>
          <p:txBody>
            <a:bodyPr wrap="none" rtlCol="0">
              <a:spAutoFit/>
            </a:bodyPr>
            <a:lstStyle/>
            <a:p>
              <a:r>
                <a:rPr lang="en-US" dirty="0" smtClean="0">
                  <a:solidFill>
                    <a:srgbClr val="800000"/>
                  </a:solidFill>
                </a:rPr>
                <a:t>ArrayList</a:t>
              </a:r>
              <a:r>
                <a:rPr lang="en-US" dirty="0" smtClean="0"/>
                <a:t>@</a:t>
              </a:r>
              <a:r>
                <a:rPr lang="en-US" dirty="0" smtClean="0"/>
                <a:t>x1</a:t>
              </a:r>
              <a:endParaRPr lang="en-US" dirty="0"/>
            </a:p>
          </p:txBody>
        </p:sp>
        <p:sp>
          <p:nvSpPr>
            <p:cNvPr id="54" name="TextBox 53"/>
            <p:cNvSpPr txBox="1"/>
            <p:nvPr/>
          </p:nvSpPr>
          <p:spPr>
            <a:xfrm>
              <a:off x="5909846" y="3352800"/>
              <a:ext cx="992579" cy="461665"/>
            </a:xfrm>
            <a:prstGeom prst="rect">
              <a:avLst/>
            </a:prstGeom>
            <a:noFill/>
          </p:spPr>
          <p:txBody>
            <a:bodyPr wrap="none" rtlCol="0">
              <a:spAutoFit/>
            </a:bodyPr>
            <a:lstStyle/>
            <a:p>
              <a:r>
                <a:rPr lang="en-US" dirty="0" smtClean="0"/>
                <a:t>Vector</a:t>
              </a:r>
              <a:endParaRPr lang="en-US" dirty="0"/>
            </a:p>
          </p:txBody>
        </p:sp>
      </p:grpSp>
      <p:sp>
        <p:nvSpPr>
          <p:cNvPr id="11" name="TextBox 10"/>
          <p:cNvSpPr txBox="1"/>
          <p:nvPr/>
        </p:nvSpPr>
        <p:spPr>
          <a:xfrm>
            <a:off x="457200" y="1905000"/>
            <a:ext cx="3733800" cy="3416320"/>
          </a:xfrm>
          <a:prstGeom prst="rect">
            <a:avLst/>
          </a:prstGeom>
          <a:noFill/>
        </p:spPr>
        <p:txBody>
          <a:bodyPr wrap="square" rtlCol="0">
            <a:spAutoFit/>
          </a:bodyPr>
          <a:lstStyle/>
          <a:p>
            <a:r>
              <a:rPr lang="en-US" dirty="0" smtClean="0"/>
              <a:t>An object of class </a:t>
            </a:r>
            <a:r>
              <a:rPr lang="en-US" dirty="0" err="1">
                <a:solidFill>
                  <a:srgbClr val="800000"/>
                </a:solidFill>
              </a:rPr>
              <a:t>ArrayList</a:t>
            </a:r>
            <a:r>
              <a:rPr lang="en-US" dirty="0">
                <a:solidFill>
                  <a:srgbClr val="800000"/>
                </a:solidFill>
              </a:rPr>
              <a:t> </a:t>
            </a:r>
            <a:r>
              <a:rPr lang="en-US" dirty="0" smtClean="0"/>
              <a:t>contains </a:t>
            </a:r>
            <a:r>
              <a:rPr lang="en-US" dirty="0" smtClean="0"/>
              <a:t>a </a:t>
            </a:r>
            <a:r>
              <a:rPr lang="en-US" dirty="0" err="1" smtClean="0">
                <a:solidFill>
                  <a:srgbClr val="3366FF"/>
                </a:solidFill>
              </a:rPr>
              <a:t>growable</a:t>
            </a:r>
            <a:r>
              <a:rPr lang="en-US" dirty="0" smtClean="0">
                <a:solidFill>
                  <a:srgbClr val="3366FF"/>
                </a:solidFill>
              </a:rPr>
              <a:t>/shrinkable </a:t>
            </a:r>
            <a:r>
              <a:rPr lang="en-US" dirty="0" smtClean="0"/>
              <a:t>list of elements (of class </a:t>
            </a:r>
            <a:r>
              <a:rPr lang="en-US" dirty="0" smtClean="0">
                <a:solidFill>
                  <a:srgbClr val="800000"/>
                </a:solidFill>
              </a:rPr>
              <a:t>Object</a:t>
            </a:r>
            <a:r>
              <a:rPr lang="en-US" dirty="0" smtClean="0"/>
              <a:t>). You can get the size of the list, add an object at the end, remove the last element, get element </a:t>
            </a:r>
            <a:r>
              <a:rPr lang="en-US" dirty="0" err="1" smtClean="0"/>
              <a:t>i</a:t>
            </a:r>
            <a:r>
              <a:rPr lang="en-US" dirty="0" smtClean="0"/>
              <a:t>, etc. </a:t>
            </a:r>
            <a:r>
              <a:rPr lang="en-US" dirty="0" smtClean="0">
                <a:solidFill>
                  <a:srgbClr val="3366FF"/>
                </a:solidFill>
              </a:rPr>
              <a:t>More methods exist! Look at them! </a:t>
            </a:r>
            <a:endParaRPr lang="en-US" dirty="0">
              <a:solidFill>
                <a:srgbClr val="3366FF"/>
              </a:solidFill>
            </a:endParaRPr>
          </a:p>
        </p:txBody>
      </p:sp>
    </p:spTree>
    <p:extLst>
      <p:ext uri="{BB962C8B-B14F-4D97-AF65-F5344CB8AC3E}">
        <p14:creationId xmlns:p14="http://schemas.microsoft.com/office/powerpoint/2010/main" val="253968109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381000" y="304800"/>
            <a:ext cx="7924800" cy="533400"/>
          </a:xfrm>
        </p:spPr>
        <p:txBody>
          <a:bodyPr/>
          <a:lstStyle/>
          <a:p>
            <a:r>
              <a:rPr lang="en-US" sz="2800" b="1" dirty="0" smtClean="0">
                <a:solidFill>
                  <a:srgbClr val="FF0000"/>
                </a:solidFill>
                <a:latin typeface="Times" charset="0"/>
                <a:ea typeface="ＭＳ Ｐゴシック" charset="0"/>
                <a:cs typeface="ＭＳ Ｐゴシック" charset="0"/>
              </a:rPr>
              <a:t>Generics with </a:t>
            </a:r>
            <a:r>
              <a:rPr lang="en-US" sz="2800" b="1" dirty="0" err="1" smtClean="0">
                <a:solidFill>
                  <a:srgbClr val="FF0000"/>
                </a:solidFill>
                <a:latin typeface="Times" charset="0"/>
                <a:ea typeface="ＭＳ Ｐゴシック" charset="0"/>
                <a:cs typeface="ＭＳ Ｐゴシック" charset="0"/>
              </a:rPr>
              <a:t>ArrayList</a:t>
            </a:r>
            <a:r>
              <a:rPr lang="en-US" sz="2800" b="1" dirty="0" smtClean="0">
                <a:solidFill>
                  <a:srgbClr val="FF0000"/>
                </a:solidFill>
                <a:latin typeface="Times" charset="0"/>
                <a:ea typeface="ＭＳ Ｐゴシック" charset="0"/>
                <a:cs typeface="ＭＳ Ｐゴシック" charset="0"/>
              </a:rPr>
              <a:t> and </a:t>
            </a:r>
            <a:r>
              <a:rPr lang="en-US" sz="2800" b="1" dirty="0" err="1" smtClean="0">
                <a:solidFill>
                  <a:srgbClr val="FF0000"/>
                </a:solidFill>
                <a:latin typeface="Times" charset="0"/>
                <a:ea typeface="ＭＳ Ｐゴシック" charset="0"/>
                <a:cs typeface="ＭＳ Ｐゴシック" charset="0"/>
              </a:rPr>
              <a:t>HashSet</a:t>
            </a:r>
            <a:r>
              <a:rPr lang="en-US" sz="2800" b="1" dirty="0" smtClean="0">
                <a:solidFill>
                  <a:srgbClr val="FF0000"/>
                </a:solidFill>
                <a:latin typeface="Times" charset="0"/>
                <a:ea typeface="ＭＳ Ｐゴシック" charset="0"/>
                <a:cs typeface="ＭＳ Ｐゴシック" charset="0"/>
              </a:rPr>
              <a:t> </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4</a:t>
            </a:fld>
            <a:endParaRPr lang="en-US" sz="1400"/>
          </a:p>
        </p:txBody>
      </p:sp>
      <p:sp>
        <p:nvSpPr>
          <p:cNvPr id="14" name="TextBox 13"/>
          <p:cNvSpPr txBox="1"/>
          <p:nvPr/>
        </p:nvSpPr>
        <p:spPr>
          <a:xfrm>
            <a:off x="457200" y="1219200"/>
            <a:ext cx="3657600" cy="461665"/>
          </a:xfrm>
          <a:prstGeom prst="rect">
            <a:avLst/>
          </a:prstGeom>
          <a:noFill/>
        </p:spPr>
        <p:txBody>
          <a:bodyPr wrap="square" rtlCol="0">
            <a:spAutoFit/>
          </a:bodyPr>
          <a:lstStyle/>
          <a:p>
            <a:r>
              <a:rPr lang="en-US" dirty="0" err="1" smtClean="0">
                <a:solidFill>
                  <a:srgbClr val="800000"/>
                </a:solidFill>
              </a:rPr>
              <a:t>HashSet</a:t>
            </a:r>
            <a:r>
              <a:rPr lang="en-US" dirty="0" smtClean="0">
                <a:solidFill>
                  <a:srgbClr val="800000"/>
                </a:solidFill>
              </a:rPr>
              <a:t> s= </a:t>
            </a:r>
            <a:r>
              <a:rPr lang="en-US" b="1" dirty="0" smtClean="0">
                <a:solidFill>
                  <a:srgbClr val="800000"/>
                </a:solidFill>
              </a:rPr>
              <a:t>new</a:t>
            </a:r>
            <a:r>
              <a:rPr lang="en-US" dirty="0" smtClean="0">
                <a:solidFill>
                  <a:srgbClr val="800000"/>
                </a:solidFill>
              </a:rPr>
              <a:t> </a:t>
            </a:r>
            <a:r>
              <a:rPr lang="en-US" dirty="0" err="1" smtClean="0">
                <a:solidFill>
                  <a:srgbClr val="800000"/>
                </a:solidFill>
              </a:rPr>
              <a:t>HashSet</a:t>
            </a:r>
            <a:r>
              <a:rPr lang="en-US" dirty="0" smtClean="0">
                <a:solidFill>
                  <a:srgbClr val="800000"/>
                </a:solidFill>
              </a:rPr>
              <a:t>();</a:t>
            </a:r>
            <a:endParaRPr lang="en-US" dirty="0">
              <a:solidFill>
                <a:srgbClr val="800000"/>
              </a:solidFill>
            </a:endParaRPr>
          </a:p>
        </p:txBody>
      </p:sp>
      <p:grpSp>
        <p:nvGrpSpPr>
          <p:cNvPr id="97" name="Group 32"/>
          <p:cNvGrpSpPr>
            <a:grpSpLocks/>
          </p:cNvGrpSpPr>
          <p:nvPr/>
        </p:nvGrpSpPr>
        <p:grpSpPr bwMode="auto">
          <a:xfrm>
            <a:off x="5153234" y="2438399"/>
            <a:ext cx="3609766" cy="4114799"/>
            <a:chOff x="7631551" y="2811905"/>
            <a:chExt cx="1187629" cy="2293495"/>
          </a:xfrm>
        </p:grpSpPr>
        <p:sp>
          <p:nvSpPr>
            <p:cNvPr id="98" name="Rectangle 34"/>
            <p:cNvSpPr>
              <a:spLocks noChangeArrowheads="1"/>
            </p:cNvSpPr>
            <p:nvPr/>
          </p:nvSpPr>
          <p:spPr bwMode="auto">
            <a:xfrm>
              <a:off x="7631551" y="3048000"/>
              <a:ext cx="1187629" cy="20574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9" name="Rectangle 43"/>
            <p:cNvSpPr>
              <a:spLocks noChangeArrowheads="1"/>
            </p:cNvSpPr>
            <p:nvPr/>
          </p:nvSpPr>
          <p:spPr bwMode="auto">
            <a:xfrm>
              <a:off x="7653420" y="2811905"/>
              <a:ext cx="714498" cy="236095"/>
            </a:xfrm>
            <a:prstGeom prst="rect">
              <a:avLst/>
            </a:prstGeom>
            <a:solidFill>
              <a:srgbClr val="FFCC99"/>
            </a:solidFill>
            <a:ln w="9525">
              <a:solidFill>
                <a:srgbClr val="FFCC99"/>
              </a:solidFill>
              <a:miter lim="800000"/>
              <a:headEnd/>
              <a:tailEnd/>
            </a:ln>
          </p:spPr>
          <p:txBody>
            <a:bodyPr wrap="none" anchor="ctr"/>
            <a:lstStyle/>
            <a:p>
              <a:r>
                <a:rPr lang="en-US" dirty="0" smtClean="0"/>
                <a:t>HashSet@y2</a:t>
              </a:r>
              <a:endParaRPr lang="en-US" dirty="0"/>
            </a:p>
          </p:txBody>
        </p:sp>
        <p:sp>
          <p:nvSpPr>
            <p:cNvPr id="101" name="TextBox 58"/>
            <p:cNvSpPr txBox="1">
              <a:spLocks noChangeArrowheads="1"/>
            </p:cNvSpPr>
            <p:nvPr/>
          </p:nvSpPr>
          <p:spPr bwMode="auto">
            <a:xfrm>
              <a:off x="8362902" y="3448987"/>
              <a:ext cx="386079" cy="257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dirty="0" err="1" smtClean="0">
                  <a:solidFill>
                    <a:srgbClr val="FF42F4"/>
                  </a:solidFill>
                </a:rPr>
                <a:t>Hashset</a:t>
              </a:r>
              <a:endParaRPr lang="en-US" dirty="0">
                <a:solidFill>
                  <a:srgbClr val="FF42F4"/>
                </a:solidFill>
              </a:endParaRPr>
            </a:p>
          </p:txBody>
        </p:sp>
        <p:cxnSp>
          <p:nvCxnSpPr>
            <p:cNvPr id="102" name="Straight Connector 59"/>
            <p:cNvCxnSpPr>
              <a:cxnSpLocks noChangeShapeType="1"/>
            </p:cNvCxnSpPr>
            <p:nvPr/>
          </p:nvCxnSpPr>
          <p:spPr bwMode="auto">
            <a:xfrm>
              <a:off x="7665955" y="3423653"/>
              <a:ext cx="1020845" cy="0"/>
            </a:xfrm>
            <a:prstGeom prst="line">
              <a:avLst/>
            </a:prstGeom>
            <a:noFill/>
            <a:ln w="25400">
              <a:solidFill>
                <a:srgbClr val="E41900"/>
              </a:solidFill>
              <a:round/>
              <a:headEnd/>
              <a:tailEnd/>
            </a:ln>
            <a:extLst>
              <a:ext uri="{909E8E84-426E-40dd-AFC4-6F175D3DCCD1}">
                <a14:hiddenFill xmlns:a14="http://schemas.microsoft.com/office/drawing/2010/main">
                  <a:noFill/>
                </a14:hiddenFill>
              </a:ext>
            </a:extLst>
          </p:spPr>
        </p:cxnSp>
        <p:sp>
          <p:nvSpPr>
            <p:cNvPr id="103" name="TextBox 61"/>
            <p:cNvSpPr txBox="1">
              <a:spLocks noChangeArrowheads="1"/>
            </p:cNvSpPr>
            <p:nvPr/>
          </p:nvSpPr>
          <p:spPr bwMode="auto">
            <a:xfrm>
              <a:off x="8335327" y="3066738"/>
              <a:ext cx="441233" cy="257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dirty="0">
                  <a:solidFill>
                    <a:srgbClr val="FF42F4"/>
                  </a:solidFill>
                </a:rPr>
                <a:t>Object</a:t>
              </a:r>
            </a:p>
          </p:txBody>
        </p:sp>
      </p:grpSp>
      <p:sp>
        <p:nvSpPr>
          <p:cNvPr id="9" name="TextBox 8"/>
          <p:cNvSpPr txBox="1"/>
          <p:nvPr/>
        </p:nvSpPr>
        <p:spPr>
          <a:xfrm>
            <a:off x="5257800" y="3657600"/>
            <a:ext cx="3124200" cy="1200328"/>
          </a:xfrm>
          <a:prstGeom prst="rect">
            <a:avLst/>
          </a:prstGeom>
          <a:noFill/>
        </p:spPr>
        <p:txBody>
          <a:bodyPr wrap="square" rtlCol="0">
            <a:spAutoFit/>
          </a:bodyPr>
          <a:lstStyle/>
          <a:p>
            <a:r>
              <a:rPr lang="en-US" dirty="0" smtClean="0"/>
              <a:t>Fields that</a:t>
            </a:r>
          </a:p>
          <a:p>
            <a:r>
              <a:rPr lang="en-US" dirty="0"/>
              <a:t>c</a:t>
            </a:r>
            <a:r>
              <a:rPr lang="en-US" dirty="0" smtClean="0"/>
              <a:t>ontain a </a:t>
            </a:r>
            <a:r>
              <a:rPr lang="en-US" dirty="0" err="1" smtClean="0"/>
              <a:t>setof</a:t>
            </a:r>
            <a:r>
              <a:rPr lang="en-US" dirty="0" smtClean="0"/>
              <a:t> objects</a:t>
            </a:r>
          </a:p>
          <a:p>
            <a:r>
              <a:rPr lang="en-US" dirty="0"/>
              <a:t>{</a:t>
            </a:r>
            <a:r>
              <a:rPr lang="en-US" dirty="0" smtClean="0"/>
              <a:t>o</a:t>
            </a:r>
            <a:r>
              <a:rPr lang="en-US" sz="2800" baseline="-25000" dirty="0" smtClean="0"/>
              <a:t>0</a:t>
            </a:r>
            <a:r>
              <a:rPr lang="en-US" dirty="0" smtClean="0"/>
              <a:t>, o</a:t>
            </a:r>
            <a:r>
              <a:rPr lang="en-US" baseline="-25000" dirty="0" smtClean="0"/>
              <a:t>1</a:t>
            </a:r>
            <a:r>
              <a:rPr lang="en-US" dirty="0" smtClean="0"/>
              <a:t>, …, </a:t>
            </a:r>
            <a:r>
              <a:rPr lang="en-US" dirty="0" err="1" smtClean="0"/>
              <a:t>o</a:t>
            </a:r>
            <a:r>
              <a:rPr lang="en-US" sz="2800" baseline="-25000" dirty="0" err="1" smtClean="0"/>
              <a:t>size</a:t>
            </a:r>
            <a:r>
              <a:rPr lang="en-US" sz="2800" baseline="-25000" dirty="0" smtClean="0"/>
              <a:t>()-1</a:t>
            </a:r>
            <a:r>
              <a:rPr lang="en-US" dirty="0" smtClean="0"/>
              <a:t>}</a:t>
            </a:r>
            <a:endParaRPr lang="en-US" dirty="0"/>
          </a:p>
        </p:txBody>
      </p:sp>
      <p:sp>
        <p:nvSpPr>
          <p:cNvPr id="10" name="TextBox 9"/>
          <p:cNvSpPr txBox="1"/>
          <p:nvPr/>
        </p:nvSpPr>
        <p:spPr>
          <a:xfrm>
            <a:off x="5105400" y="4953000"/>
            <a:ext cx="3372588" cy="1569660"/>
          </a:xfrm>
          <a:prstGeom prst="rect">
            <a:avLst/>
          </a:prstGeom>
          <a:noFill/>
        </p:spPr>
        <p:txBody>
          <a:bodyPr wrap="none" rtlCol="0">
            <a:spAutoFit/>
          </a:bodyPr>
          <a:lstStyle/>
          <a:p>
            <a:r>
              <a:rPr lang="en-US" dirty="0" err="1" smtClean="0"/>
              <a:t>HashSet</a:t>
            </a:r>
            <a:r>
              <a:rPr lang="en-US" dirty="0" smtClean="0"/>
              <a:t>()      add(Object)</a:t>
            </a:r>
          </a:p>
          <a:p>
            <a:r>
              <a:rPr lang="en-US" dirty="0"/>
              <a:t>c</a:t>
            </a:r>
            <a:r>
              <a:rPr lang="en-US" dirty="0" smtClean="0"/>
              <a:t>ontains(Object)     size()</a:t>
            </a:r>
          </a:p>
          <a:p>
            <a:r>
              <a:rPr lang="en-US" dirty="0" smtClean="0"/>
              <a:t>remove(Object)    </a:t>
            </a:r>
          </a:p>
          <a:p>
            <a:r>
              <a:rPr lang="en-US" dirty="0" smtClean="0"/>
              <a:t>…</a:t>
            </a:r>
            <a:endParaRPr lang="en-US" dirty="0"/>
          </a:p>
        </p:txBody>
      </p:sp>
      <p:grpSp>
        <p:nvGrpSpPr>
          <p:cNvPr id="51" name="Group 50"/>
          <p:cNvGrpSpPr/>
          <p:nvPr/>
        </p:nvGrpSpPr>
        <p:grpSpPr>
          <a:xfrm>
            <a:off x="762000" y="5715000"/>
            <a:ext cx="3191788" cy="842665"/>
            <a:chOff x="3928646" y="2971800"/>
            <a:chExt cx="3191788" cy="842665"/>
          </a:xfrm>
        </p:grpSpPr>
        <p:sp>
          <p:nvSpPr>
            <p:cNvPr id="52" name="TextBox 51"/>
            <p:cNvSpPr txBox="1"/>
            <p:nvPr/>
          </p:nvSpPr>
          <p:spPr>
            <a:xfrm>
              <a:off x="3928646" y="2971800"/>
              <a:ext cx="304440" cy="461665"/>
            </a:xfrm>
            <a:prstGeom prst="rect">
              <a:avLst/>
            </a:prstGeom>
            <a:noFill/>
          </p:spPr>
          <p:txBody>
            <a:bodyPr wrap="none" rtlCol="0">
              <a:spAutoFit/>
            </a:bodyPr>
            <a:lstStyle/>
            <a:p>
              <a:r>
                <a:rPr lang="en-US" dirty="0"/>
                <a:t>s</a:t>
              </a:r>
            </a:p>
          </p:txBody>
        </p:sp>
        <p:sp>
          <p:nvSpPr>
            <p:cNvPr id="53" name="TextBox 52"/>
            <p:cNvSpPr txBox="1"/>
            <p:nvPr/>
          </p:nvSpPr>
          <p:spPr>
            <a:xfrm>
              <a:off x="4267200" y="2971800"/>
              <a:ext cx="1801695" cy="461665"/>
            </a:xfrm>
            <a:prstGeom prst="rect">
              <a:avLst/>
            </a:prstGeom>
            <a:noFill/>
            <a:ln w="25400">
              <a:solidFill>
                <a:srgbClr val="800000"/>
              </a:solidFill>
            </a:ln>
          </p:spPr>
          <p:txBody>
            <a:bodyPr wrap="none" rtlCol="0">
              <a:spAutoFit/>
            </a:bodyPr>
            <a:lstStyle/>
            <a:p>
              <a:r>
                <a:rPr lang="en-US" dirty="0" smtClean="0"/>
                <a:t>HashSet@y2</a:t>
              </a:r>
              <a:endParaRPr lang="en-US" dirty="0"/>
            </a:p>
          </p:txBody>
        </p:sp>
        <p:sp>
          <p:nvSpPr>
            <p:cNvPr id="54" name="TextBox 53"/>
            <p:cNvSpPr txBox="1"/>
            <p:nvPr/>
          </p:nvSpPr>
          <p:spPr>
            <a:xfrm>
              <a:off x="5909846" y="3352800"/>
              <a:ext cx="1210588" cy="461665"/>
            </a:xfrm>
            <a:prstGeom prst="rect">
              <a:avLst/>
            </a:prstGeom>
            <a:noFill/>
          </p:spPr>
          <p:txBody>
            <a:bodyPr wrap="none" rtlCol="0">
              <a:spAutoFit/>
            </a:bodyPr>
            <a:lstStyle/>
            <a:p>
              <a:r>
                <a:rPr lang="en-US" dirty="0" err="1" smtClean="0"/>
                <a:t>HashSet</a:t>
              </a:r>
              <a:endParaRPr lang="en-US" dirty="0"/>
            </a:p>
          </p:txBody>
        </p:sp>
      </p:grpSp>
      <p:sp>
        <p:nvSpPr>
          <p:cNvPr id="11" name="TextBox 10"/>
          <p:cNvSpPr txBox="1"/>
          <p:nvPr/>
        </p:nvSpPr>
        <p:spPr>
          <a:xfrm>
            <a:off x="457200" y="1905000"/>
            <a:ext cx="3733800" cy="3046988"/>
          </a:xfrm>
          <a:prstGeom prst="rect">
            <a:avLst/>
          </a:prstGeom>
          <a:noFill/>
        </p:spPr>
        <p:txBody>
          <a:bodyPr wrap="square" rtlCol="0">
            <a:spAutoFit/>
          </a:bodyPr>
          <a:lstStyle/>
          <a:p>
            <a:r>
              <a:rPr lang="en-US" dirty="0" smtClean="0"/>
              <a:t>An object of class </a:t>
            </a:r>
            <a:r>
              <a:rPr lang="en-US" dirty="0" err="1" smtClean="0">
                <a:solidFill>
                  <a:srgbClr val="800000"/>
                </a:solidFill>
              </a:rPr>
              <a:t>HashSet</a:t>
            </a:r>
            <a:r>
              <a:rPr lang="en-US" dirty="0" smtClean="0">
                <a:solidFill>
                  <a:srgbClr val="800000"/>
                </a:solidFill>
              </a:rPr>
              <a:t> </a:t>
            </a:r>
            <a:r>
              <a:rPr lang="en-US" dirty="0" smtClean="0"/>
              <a:t>contains a </a:t>
            </a:r>
            <a:r>
              <a:rPr lang="en-US" dirty="0" err="1" smtClean="0">
                <a:solidFill>
                  <a:srgbClr val="3366FF"/>
                </a:solidFill>
              </a:rPr>
              <a:t>growable</a:t>
            </a:r>
            <a:r>
              <a:rPr lang="en-US" dirty="0" smtClean="0">
                <a:solidFill>
                  <a:srgbClr val="3366FF"/>
                </a:solidFill>
              </a:rPr>
              <a:t>/shrinkable </a:t>
            </a:r>
            <a:r>
              <a:rPr lang="en-US" dirty="0" smtClean="0"/>
              <a:t>set of elements (of class </a:t>
            </a:r>
            <a:r>
              <a:rPr lang="en-US" dirty="0" smtClean="0">
                <a:solidFill>
                  <a:srgbClr val="800000"/>
                </a:solidFill>
              </a:rPr>
              <a:t>Object</a:t>
            </a:r>
            <a:r>
              <a:rPr lang="en-US" dirty="0" smtClean="0"/>
              <a:t>). You can get the size of the set, add an object to the set, remove an object, etc. </a:t>
            </a:r>
            <a:r>
              <a:rPr lang="en-US" dirty="0" smtClean="0">
                <a:solidFill>
                  <a:srgbClr val="3366FF"/>
                </a:solidFill>
              </a:rPr>
              <a:t>More methods exist! Look at them! </a:t>
            </a:r>
            <a:endParaRPr lang="en-US" dirty="0">
              <a:solidFill>
                <a:srgbClr val="3366FF"/>
              </a:solidFill>
            </a:endParaRPr>
          </a:p>
        </p:txBody>
      </p:sp>
      <p:sp>
        <p:nvSpPr>
          <p:cNvPr id="3" name="TextBox 2"/>
          <p:cNvSpPr txBox="1"/>
          <p:nvPr/>
        </p:nvSpPr>
        <p:spPr>
          <a:xfrm>
            <a:off x="4800600" y="914400"/>
            <a:ext cx="3886200" cy="1200328"/>
          </a:xfrm>
          <a:prstGeom prst="rect">
            <a:avLst/>
          </a:prstGeom>
          <a:solidFill>
            <a:srgbClr val="FFD6E2"/>
          </a:solidFill>
        </p:spPr>
        <p:txBody>
          <a:bodyPr wrap="square" rtlCol="0">
            <a:spAutoFit/>
          </a:bodyPr>
          <a:lstStyle/>
          <a:p>
            <a:r>
              <a:rPr lang="en-US" dirty="0" smtClean="0"/>
              <a:t>Don’t ask what “hash” means. Just know that a Hash Set object maintains  a set</a:t>
            </a:r>
            <a:endParaRPr lang="en-US" dirty="0"/>
          </a:p>
        </p:txBody>
      </p:sp>
    </p:spTree>
    <p:extLst>
      <p:ext uri="{BB962C8B-B14F-4D97-AF65-F5344CB8AC3E}">
        <p14:creationId xmlns:p14="http://schemas.microsoft.com/office/powerpoint/2010/main" val="88472420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381000" y="304800"/>
            <a:ext cx="7924800" cy="533400"/>
          </a:xfrm>
        </p:spPr>
        <p:txBody>
          <a:bodyPr/>
          <a:lstStyle/>
          <a:p>
            <a:r>
              <a:rPr lang="en-US" sz="2800" b="1" dirty="0" smtClean="0">
                <a:solidFill>
                  <a:srgbClr val="FF0000"/>
                </a:solidFill>
                <a:latin typeface="Times" charset="0"/>
                <a:ea typeface="ＭＳ Ｐゴシック" charset="0"/>
                <a:cs typeface="ＭＳ Ｐゴシック" charset="0"/>
              </a:rPr>
              <a:t>Iterating over a </a:t>
            </a:r>
            <a:r>
              <a:rPr lang="en-US" sz="2800" b="1" dirty="0" err="1" smtClean="0">
                <a:solidFill>
                  <a:srgbClr val="FF0000"/>
                </a:solidFill>
                <a:latin typeface="Times" charset="0"/>
                <a:ea typeface="ＭＳ Ｐゴシック" charset="0"/>
                <a:cs typeface="ＭＳ Ｐゴシック" charset="0"/>
              </a:rPr>
              <a:t>HashSet</a:t>
            </a:r>
            <a:r>
              <a:rPr lang="en-US" sz="2800" b="1" dirty="0" smtClean="0">
                <a:solidFill>
                  <a:srgbClr val="FF0000"/>
                </a:solidFill>
                <a:latin typeface="Times" charset="0"/>
                <a:ea typeface="ＭＳ Ｐゴシック" charset="0"/>
                <a:cs typeface="ＭＳ Ｐゴシック" charset="0"/>
              </a:rPr>
              <a:t> or </a:t>
            </a:r>
            <a:r>
              <a:rPr lang="en-US" sz="2800" b="1" dirty="0" err="1" smtClean="0">
                <a:solidFill>
                  <a:srgbClr val="FF0000"/>
                </a:solidFill>
                <a:latin typeface="Times" charset="0"/>
                <a:ea typeface="ＭＳ Ｐゴシック" charset="0"/>
                <a:cs typeface="ＭＳ Ｐゴシック" charset="0"/>
              </a:rPr>
              <a:t>ArrayList</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5</a:t>
            </a:fld>
            <a:endParaRPr lang="en-US" sz="1400"/>
          </a:p>
        </p:txBody>
      </p:sp>
      <p:sp>
        <p:nvSpPr>
          <p:cNvPr id="14" name="TextBox 13"/>
          <p:cNvSpPr txBox="1"/>
          <p:nvPr/>
        </p:nvSpPr>
        <p:spPr>
          <a:xfrm>
            <a:off x="457200" y="990600"/>
            <a:ext cx="4572000" cy="2246769"/>
          </a:xfrm>
          <a:prstGeom prst="rect">
            <a:avLst/>
          </a:prstGeom>
          <a:noFill/>
        </p:spPr>
        <p:txBody>
          <a:bodyPr wrap="square" rtlCol="0">
            <a:spAutoFit/>
          </a:bodyPr>
          <a:lstStyle/>
          <a:p>
            <a:r>
              <a:rPr lang="en-US" dirty="0" err="1" smtClean="0">
                <a:solidFill>
                  <a:srgbClr val="800000"/>
                </a:solidFill>
              </a:rPr>
              <a:t>HashSet</a:t>
            </a:r>
            <a:r>
              <a:rPr lang="en-US" dirty="0" smtClean="0">
                <a:solidFill>
                  <a:srgbClr val="800000"/>
                </a:solidFill>
              </a:rPr>
              <a:t> s= </a:t>
            </a:r>
            <a:r>
              <a:rPr lang="en-US" b="1" dirty="0" smtClean="0">
                <a:solidFill>
                  <a:srgbClr val="800000"/>
                </a:solidFill>
              </a:rPr>
              <a:t>new</a:t>
            </a:r>
            <a:r>
              <a:rPr lang="en-US" dirty="0" smtClean="0">
                <a:solidFill>
                  <a:srgbClr val="800000"/>
                </a:solidFill>
              </a:rPr>
              <a:t> </a:t>
            </a:r>
            <a:r>
              <a:rPr lang="en-US" dirty="0" err="1" smtClean="0">
                <a:solidFill>
                  <a:srgbClr val="800000"/>
                </a:solidFill>
              </a:rPr>
              <a:t>HashSet</a:t>
            </a:r>
            <a:r>
              <a:rPr lang="en-US" dirty="0" smtClean="0">
                <a:solidFill>
                  <a:srgbClr val="800000"/>
                </a:solidFill>
              </a:rPr>
              <a:t>();</a:t>
            </a:r>
          </a:p>
          <a:p>
            <a:pPr>
              <a:spcBef>
                <a:spcPts val="1200"/>
              </a:spcBef>
            </a:pPr>
            <a:r>
              <a:rPr lang="en-US" dirty="0" smtClean="0">
                <a:solidFill>
                  <a:srgbClr val="800000"/>
                </a:solidFill>
              </a:rPr>
              <a:t>… code to store values in the set …</a:t>
            </a:r>
          </a:p>
          <a:p>
            <a:pPr>
              <a:spcBef>
                <a:spcPts val="1200"/>
              </a:spcBef>
            </a:pPr>
            <a:r>
              <a:rPr lang="en-US" b="1" dirty="0">
                <a:solidFill>
                  <a:srgbClr val="800000"/>
                </a:solidFill>
              </a:rPr>
              <a:t>for</a:t>
            </a:r>
            <a:r>
              <a:rPr lang="en-US" dirty="0">
                <a:solidFill>
                  <a:srgbClr val="800000"/>
                </a:solidFill>
              </a:rPr>
              <a:t> (Object </a:t>
            </a:r>
            <a:r>
              <a:rPr lang="en-US" dirty="0" smtClean="0">
                <a:solidFill>
                  <a:srgbClr val="800000"/>
                </a:solidFill>
              </a:rPr>
              <a:t>e </a:t>
            </a:r>
            <a:r>
              <a:rPr lang="en-US" dirty="0">
                <a:solidFill>
                  <a:srgbClr val="800000"/>
                </a:solidFill>
              </a:rPr>
              <a:t>: s) {</a:t>
            </a:r>
          </a:p>
          <a:p>
            <a:r>
              <a:rPr lang="en-US" dirty="0" smtClean="0">
                <a:solidFill>
                  <a:srgbClr val="800000"/>
                </a:solidFill>
              </a:rPr>
              <a:t>     </a:t>
            </a:r>
            <a:r>
              <a:rPr lang="en-US" dirty="0" err="1" smtClean="0">
                <a:solidFill>
                  <a:srgbClr val="800000"/>
                </a:solidFill>
              </a:rPr>
              <a:t>System.out.println</a:t>
            </a:r>
            <a:r>
              <a:rPr lang="en-US" dirty="0" smtClean="0">
                <a:solidFill>
                  <a:srgbClr val="800000"/>
                </a:solidFill>
              </a:rPr>
              <a:t>(c);</a:t>
            </a:r>
            <a:endParaRPr lang="en-US" dirty="0">
              <a:solidFill>
                <a:srgbClr val="800000"/>
              </a:solidFill>
            </a:endParaRPr>
          </a:p>
          <a:p>
            <a:r>
              <a:rPr lang="en-US" dirty="0" smtClean="0">
                <a:solidFill>
                  <a:srgbClr val="800000"/>
                </a:solidFill>
              </a:rPr>
              <a:t>}</a:t>
            </a:r>
            <a:endParaRPr lang="en-US" dirty="0">
              <a:solidFill>
                <a:srgbClr val="800000"/>
              </a:solidFill>
            </a:endParaRPr>
          </a:p>
        </p:txBody>
      </p:sp>
      <p:grpSp>
        <p:nvGrpSpPr>
          <p:cNvPr id="97" name="Group 32"/>
          <p:cNvGrpSpPr>
            <a:grpSpLocks/>
          </p:cNvGrpSpPr>
          <p:nvPr/>
        </p:nvGrpSpPr>
        <p:grpSpPr bwMode="auto">
          <a:xfrm>
            <a:off x="5153234" y="1143000"/>
            <a:ext cx="3609766" cy="4114799"/>
            <a:chOff x="7631551" y="2811905"/>
            <a:chExt cx="1187629" cy="2293495"/>
          </a:xfrm>
        </p:grpSpPr>
        <p:sp>
          <p:nvSpPr>
            <p:cNvPr id="98" name="Rectangle 34"/>
            <p:cNvSpPr>
              <a:spLocks noChangeArrowheads="1"/>
            </p:cNvSpPr>
            <p:nvPr/>
          </p:nvSpPr>
          <p:spPr bwMode="auto">
            <a:xfrm>
              <a:off x="7631551" y="3048000"/>
              <a:ext cx="1187629" cy="20574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9" name="Rectangle 43"/>
            <p:cNvSpPr>
              <a:spLocks noChangeArrowheads="1"/>
            </p:cNvSpPr>
            <p:nvPr/>
          </p:nvSpPr>
          <p:spPr bwMode="auto">
            <a:xfrm>
              <a:off x="7653420" y="2811905"/>
              <a:ext cx="714498" cy="236095"/>
            </a:xfrm>
            <a:prstGeom prst="rect">
              <a:avLst/>
            </a:prstGeom>
            <a:solidFill>
              <a:srgbClr val="FFCC99"/>
            </a:solidFill>
            <a:ln w="9525">
              <a:solidFill>
                <a:srgbClr val="FFCC99"/>
              </a:solidFill>
              <a:miter lim="800000"/>
              <a:headEnd/>
              <a:tailEnd/>
            </a:ln>
          </p:spPr>
          <p:txBody>
            <a:bodyPr wrap="none" anchor="ctr"/>
            <a:lstStyle/>
            <a:p>
              <a:r>
                <a:rPr lang="en-US" dirty="0" smtClean="0"/>
                <a:t>HashSet@y2</a:t>
              </a:r>
              <a:endParaRPr lang="en-US" dirty="0"/>
            </a:p>
          </p:txBody>
        </p:sp>
        <p:sp>
          <p:nvSpPr>
            <p:cNvPr id="101" name="TextBox 58"/>
            <p:cNvSpPr txBox="1">
              <a:spLocks noChangeArrowheads="1"/>
            </p:cNvSpPr>
            <p:nvPr/>
          </p:nvSpPr>
          <p:spPr bwMode="auto">
            <a:xfrm>
              <a:off x="8242567" y="3448987"/>
              <a:ext cx="506414" cy="25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dirty="0" err="1" smtClean="0">
                  <a:solidFill>
                    <a:srgbClr val="FF42F4"/>
                  </a:solidFill>
                </a:rPr>
                <a:t>HashSet</a:t>
              </a:r>
              <a:endParaRPr lang="en-US" dirty="0">
                <a:solidFill>
                  <a:srgbClr val="FF42F4"/>
                </a:solidFill>
              </a:endParaRPr>
            </a:p>
          </p:txBody>
        </p:sp>
        <p:cxnSp>
          <p:nvCxnSpPr>
            <p:cNvPr id="102" name="Straight Connector 59"/>
            <p:cNvCxnSpPr>
              <a:cxnSpLocks noChangeShapeType="1"/>
            </p:cNvCxnSpPr>
            <p:nvPr/>
          </p:nvCxnSpPr>
          <p:spPr bwMode="auto">
            <a:xfrm>
              <a:off x="7665955" y="3423653"/>
              <a:ext cx="1020845" cy="0"/>
            </a:xfrm>
            <a:prstGeom prst="line">
              <a:avLst/>
            </a:prstGeom>
            <a:noFill/>
            <a:ln w="25400">
              <a:solidFill>
                <a:srgbClr val="E41900"/>
              </a:solidFill>
              <a:round/>
              <a:headEnd/>
              <a:tailEnd/>
            </a:ln>
            <a:extLst>
              <a:ext uri="{909E8E84-426E-40dd-AFC4-6F175D3DCCD1}">
                <a14:hiddenFill xmlns:a14="http://schemas.microsoft.com/office/drawing/2010/main">
                  <a:noFill/>
                </a14:hiddenFill>
              </a:ext>
            </a:extLst>
          </p:spPr>
        </p:cxnSp>
        <p:sp>
          <p:nvSpPr>
            <p:cNvPr id="103" name="TextBox 61"/>
            <p:cNvSpPr txBox="1">
              <a:spLocks noChangeArrowheads="1"/>
            </p:cNvSpPr>
            <p:nvPr/>
          </p:nvSpPr>
          <p:spPr bwMode="auto">
            <a:xfrm>
              <a:off x="8335327" y="3066738"/>
              <a:ext cx="441233" cy="257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dirty="0">
                  <a:solidFill>
                    <a:srgbClr val="FF42F4"/>
                  </a:solidFill>
                </a:rPr>
                <a:t>Object</a:t>
              </a:r>
            </a:p>
          </p:txBody>
        </p:sp>
      </p:grpSp>
      <p:sp>
        <p:nvSpPr>
          <p:cNvPr id="9" name="TextBox 8"/>
          <p:cNvSpPr txBox="1"/>
          <p:nvPr/>
        </p:nvSpPr>
        <p:spPr>
          <a:xfrm>
            <a:off x="5257800" y="2228672"/>
            <a:ext cx="3124200" cy="1200328"/>
          </a:xfrm>
          <a:prstGeom prst="rect">
            <a:avLst/>
          </a:prstGeom>
          <a:noFill/>
        </p:spPr>
        <p:txBody>
          <a:bodyPr wrap="square" rtlCol="0">
            <a:spAutoFit/>
          </a:bodyPr>
          <a:lstStyle/>
          <a:p>
            <a:r>
              <a:rPr lang="en-US" dirty="0" smtClean="0"/>
              <a:t>Fields that</a:t>
            </a:r>
          </a:p>
          <a:p>
            <a:r>
              <a:rPr lang="en-US" dirty="0"/>
              <a:t>c</a:t>
            </a:r>
            <a:r>
              <a:rPr lang="en-US" dirty="0" smtClean="0"/>
              <a:t>ontain a </a:t>
            </a:r>
            <a:r>
              <a:rPr lang="en-US" dirty="0" err="1" smtClean="0"/>
              <a:t>setof</a:t>
            </a:r>
            <a:r>
              <a:rPr lang="en-US" dirty="0" smtClean="0"/>
              <a:t> objects</a:t>
            </a:r>
          </a:p>
          <a:p>
            <a:r>
              <a:rPr lang="en-US" dirty="0"/>
              <a:t>{</a:t>
            </a:r>
            <a:r>
              <a:rPr lang="en-US" dirty="0" smtClean="0"/>
              <a:t>o</a:t>
            </a:r>
            <a:r>
              <a:rPr lang="en-US" sz="2800" baseline="-25000" dirty="0" smtClean="0"/>
              <a:t>0</a:t>
            </a:r>
            <a:r>
              <a:rPr lang="en-US" dirty="0" smtClean="0"/>
              <a:t>, o</a:t>
            </a:r>
            <a:r>
              <a:rPr lang="en-US" baseline="-25000" dirty="0" smtClean="0"/>
              <a:t>1</a:t>
            </a:r>
            <a:r>
              <a:rPr lang="en-US" dirty="0" smtClean="0"/>
              <a:t>, …, </a:t>
            </a:r>
            <a:r>
              <a:rPr lang="en-US" dirty="0" err="1" smtClean="0"/>
              <a:t>o</a:t>
            </a:r>
            <a:r>
              <a:rPr lang="en-US" sz="2800" baseline="-25000" dirty="0" err="1" smtClean="0"/>
              <a:t>size</a:t>
            </a:r>
            <a:r>
              <a:rPr lang="en-US" sz="2800" baseline="-25000" dirty="0" smtClean="0"/>
              <a:t>()-1</a:t>
            </a:r>
            <a:r>
              <a:rPr lang="en-US" dirty="0" smtClean="0"/>
              <a:t>}</a:t>
            </a:r>
            <a:endParaRPr lang="en-US" dirty="0"/>
          </a:p>
        </p:txBody>
      </p:sp>
      <p:sp>
        <p:nvSpPr>
          <p:cNvPr id="10" name="TextBox 9"/>
          <p:cNvSpPr txBox="1"/>
          <p:nvPr/>
        </p:nvSpPr>
        <p:spPr>
          <a:xfrm>
            <a:off x="5161812" y="3657600"/>
            <a:ext cx="3372588" cy="1569660"/>
          </a:xfrm>
          <a:prstGeom prst="rect">
            <a:avLst/>
          </a:prstGeom>
          <a:noFill/>
        </p:spPr>
        <p:txBody>
          <a:bodyPr wrap="none" rtlCol="0">
            <a:spAutoFit/>
          </a:bodyPr>
          <a:lstStyle/>
          <a:p>
            <a:r>
              <a:rPr lang="en-US" dirty="0" err="1" smtClean="0"/>
              <a:t>HashSet</a:t>
            </a:r>
            <a:r>
              <a:rPr lang="en-US" dirty="0" smtClean="0"/>
              <a:t>()      add(Object)</a:t>
            </a:r>
          </a:p>
          <a:p>
            <a:r>
              <a:rPr lang="en-US" dirty="0"/>
              <a:t>c</a:t>
            </a:r>
            <a:r>
              <a:rPr lang="en-US" dirty="0" smtClean="0"/>
              <a:t>ontains(Object)     size()</a:t>
            </a:r>
          </a:p>
          <a:p>
            <a:r>
              <a:rPr lang="en-US" dirty="0" smtClean="0"/>
              <a:t>remove(Object)    </a:t>
            </a:r>
          </a:p>
          <a:p>
            <a:r>
              <a:rPr lang="en-US" dirty="0" smtClean="0"/>
              <a:t>…</a:t>
            </a:r>
            <a:endParaRPr lang="en-US" dirty="0"/>
          </a:p>
        </p:txBody>
      </p:sp>
      <p:grpSp>
        <p:nvGrpSpPr>
          <p:cNvPr id="51" name="Group 50"/>
          <p:cNvGrpSpPr/>
          <p:nvPr/>
        </p:nvGrpSpPr>
        <p:grpSpPr>
          <a:xfrm>
            <a:off x="5105400" y="5562600"/>
            <a:ext cx="3191788" cy="842665"/>
            <a:chOff x="3928646" y="2971800"/>
            <a:chExt cx="3191788" cy="842665"/>
          </a:xfrm>
        </p:grpSpPr>
        <p:sp>
          <p:nvSpPr>
            <p:cNvPr id="52" name="TextBox 51"/>
            <p:cNvSpPr txBox="1"/>
            <p:nvPr/>
          </p:nvSpPr>
          <p:spPr>
            <a:xfrm>
              <a:off x="3928646" y="2971800"/>
              <a:ext cx="304440" cy="461665"/>
            </a:xfrm>
            <a:prstGeom prst="rect">
              <a:avLst/>
            </a:prstGeom>
            <a:noFill/>
          </p:spPr>
          <p:txBody>
            <a:bodyPr wrap="none" rtlCol="0">
              <a:spAutoFit/>
            </a:bodyPr>
            <a:lstStyle/>
            <a:p>
              <a:r>
                <a:rPr lang="en-US" dirty="0"/>
                <a:t>s</a:t>
              </a:r>
            </a:p>
          </p:txBody>
        </p:sp>
        <p:sp>
          <p:nvSpPr>
            <p:cNvPr id="53" name="TextBox 52"/>
            <p:cNvSpPr txBox="1"/>
            <p:nvPr/>
          </p:nvSpPr>
          <p:spPr>
            <a:xfrm>
              <a:off x="4267200" y="2971800"/>
              <a:ext cx="1801695" cy="461665"/>
            </a:xfrm>
            <a:prstGeom prst="rect">
              <a:avLst/>
            </a:prstGeom>
            <a:noFill/>
            <a:ln w="25400">
              <a:solidFill>
                <a:srgbClr val="800000"/>
              </a:solidFill>
            </a:ln>
          </p:spPr>
          <p:txBody>
            <a:bodyPr wrap="none" rtlCol="0">
              <a:spAutoFit/>
            </a:bodyPr>
            <a:lstStyle/>
            <a:p>
              <a:r>
                <a:rPr lang="en-US" dirty="0" smtClean="0"/>
                <a:t>HashSet@y2</a:t>
              </a:r>
              <a:endParaRPr lang="en-US" dirty="0"/>
            </a:p>
          </p:txBody>
        </p:sp>
        <p:sp>
          <p:nvSpPr>
            <p:cNvPr id="54" name="TextBox 53"/>
            <p:cNvSpPr txBox="1"/>
            <p:nvPr/>
          </p:nvSpPr>
          <p:spPr>
            <a:xfrm>
              <a:off x="5909846" y="3352800"/>
              <a:ext cx="1210588" cy="461665"/>
            </a:xfrm>
            <a:prstGeom prst="rect">
              <a:avLst/>
            </a:prstGeom>
            <a:noFill/>
          </p:spPr>
          <p:txBody>
            <a:bodyPr wrap="none" rtlCol="0">
              <a:spAutoFit/>
            </a:bodyPr>
            <a:lstStyle/>
            <a:p>
              <a:r>
                <a:rPr lang="en-US" dirty="0" err="1" smtClean="0"/>
                <a:t>HashSet</a:t>
              </a:r>
              <a:endParaRPr lang="en-US" dirty="0"/>
            </a:p>
          </p:txBody>
        </p:sp>
      </p:grpSp>
      <p:sp>
        <p:nvSpPr>
          <p:cNvPr id="2" name="TextBox 1"/>
          <p:cNvSpPr txBox="1"/>
          <p:nvPr/>
        </p:nvSpPr>
        <p:spPr>
          <a:xfrm>
            <a:off x="457200" y="3276600"/>
            <a:ext cx="4067543" cy="1569660"/>
          </a:xfrm>
          <a:prstGeom prst="rect">
            <a:avLst/>
          </a:prstGeom>
          <a:solidFill>
            <a:srgbClr val="E5F9FF"/>
          </a:solidFill>
        </p:spPr>
        <p:txBody>
          <a:bodyPr wrap="square" rtlCol="0">
            <a:spAutoFit/>
          </a:bodyPr>
          <a:lstStyle/>
          <a:p>
            <a:r>
              <a:rPr lang="en-US" dirty="0" smtClean="0"/>
              <a:t>A loop whose body is executed once with </a:t>
            </a:r>
            <a:r>
              <a:rPr lang="en-US" dirty="0" smtClean="0">
                <a:solidFill>
                  <a:srgbClr val="800000"/>
                </a:solidFill>
              </a:rPr>
              <a:t>e</a:t>
            </a:r>
            <a:r>
              <a:rPr lang="en-US" dirty="0" smtClean="0"/>
              <a:t> being each element of the set. </a:t>
            </a:r>
            <a:r>
              <a:rPr lang="en-US" dirty="0"/>
              <a:t>D</a:t>
            </a:r>
            <a:r>
              <a:rPr lang="en-US" dirty="0" smtClean="0"/>
              <a:t>on’t know order in which set elements processed</a:t>
            </a:r>
            <a:endParaRPr lang="en-US" dirty="0"/>
          </a:p>
        </p:txBody>
      </p:sp>
      <p:sp>
        <p:nvSpPr>
          <p:cNvPr id="4" name="TextBox 3"/>
          <p:cNvSpPr txBox="1"/>
          <p:nvPr/>
        </p:nvSpPr>
        <p:spPr>
          <a:xfrm>
            <a:off x="457201" y="4953000"/>
            <a:ext cx="4343400" cy="1569660"/>
          </a:xfrm>
          <a:prstGeom prst="rect">
            <a:avLst/>
          </a:prstGeom>
          <a:solidFill>
            <a:srgbClr val="FFD6E2"/>
          </a:solidFill>
        </p:spPr>
        <p:txBody>
          <a:bodyPr wrap="square" rtlCol="0">
            <a:spAutoFit/>
          </a:bodyPr>
          <a:lstStyle/>
          <a:p>
            <a:r>
              <a:rPr lang="en-US" dirty="0"/>
              <a:t>U</a:t>
            </a:r>
            <a:r>
              <a:rPr lang="en-US" dirty="0" smtClean="0"/>
              <a:t>se same sort of loop to process elements of </a:t>
            </a:r>
            <a:r>
              <a:rPr lang="en-US" dirty="0" smtClean="0"/>
              <a:t>an  </a:t>
            </a:r>
            <a:r>
              <a:rPr lang="en-US" dirty="0" err="1" smtClean="0">
                <a:solidFill>
                  <a:srgbClr val="800000"/>
                </a:solidFill>
              </a:rPr>
              <a:t>ArrayList</a:t>
            </a:r>
            <a:r>
              <a:rPr lang="en-US" dirty="0" smtClean="0">
                <a:solidFill>
                  <a:srgbClr val="800000"/>
                </a:solidFill>
              </a:rPr>
              <a:t> </a:t>
            </a:r>
            <a:r>
              <a:rPr lang="en-US" dirty="0" smtClean="0"/>
              <a:t>in the order in which they are in the </a:t>
            </a:r>
            <a:r>
              <a:rPr lang="en-US" dirty="0" err="1">
                <a:solidFill>
                  <a:srgbClr val="800000"/>
                </a:solidFill>
              </a:rPr>
              <a:t>ArrayList</a:t>
            </a:r>
            <a:r>
              <a:rPr lang="en-US" dirty="0">
                <a:solidFill>
                  <a:srgbClr val="800000"/>
                </a:solidFill>
              </a:rPr>
              <a:t> </a:t>
            </a:r>
            <a:r>
              <a:rPr lang="en-US" dirty="0" smtClean="0"/>
              <a:t>.</a:t>
            </a:r>
            <a:endParaRPr lang="en-US" dirty="0"/>
          </a:p>
        </p:txBody>
      </p:sp>
    </p:spTree>
    <p:extLst>
      <p:ext uri="{BB962C8B-B14F-4D97-AF65-F5344CB8AC3E}">
        <p14:creationId xmlns:p14="http://schemas.microsoft.com/office/powerpoint/2010/main" val="33650386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381000" y="228600"/>
            <a:ext cx="8458200" cy="533400"/>
          </a:xfrm>
        </p:spPr>
        <p:txBody>
          <a:bodyPr/>
          <a:lstStyle/>
          <a:p>
            <a:r>
              <a:rPr lang="en-US" sz="2800" b="1" dirty="0" err="1" smtClean="0">
                <a:solidFill>
                  <a:srgbClr val="FF0000"/>
                </a:solidFill>
                <a:latin typeface="Times" charset="0"/>
                <a:ea typeface="ＭＳ Ｐゴシック" charset="0"/>
                <a:cs typeface="ＭＳ Ｐゴシック" charset="0"/>
              </a:rPr>
              <a:t>ArrayList</a:t>
            </a:r>
            <a:r>
              <a:rPr lang="en-US" sz="2800" b="1" dirty="0" smtClean="0">
                <a:solidFill>
                  <a:srgbClr val="FF0000"/>
                </a:solidFill>
                <a:latin typeface="Times" charset="0"/>
                <a:ea typeface="ＭＳ Ｐゴシック" charset="0"/>
                <a:cs typeface="ＭＳ Ｐゴシック" charset="0"/>
              </a:rPr>
              <a:t> to </a:t>
            </a:r>
            <a:r>
              <a:rPr lang="en-US" sz="2800" b="1" dirty="0" smtClean="0">
                <a:solidFill>
                  <a:srgbClr val="FF0000"/>
                </a:solidFill>
                <a:latin typeface="Times" charset="0"/>
                <a:ea typeface="ＭＳ Ｐゴシック" charset="0"/>
                <a:cs typeface="ＭＳ Ｐゴシック" charset="0"/>
              </a:rPr>
              <a:t>maintain list of Strings is cumbersome </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6</a:t>
            </a:fld>
            <a:endParaRPr lang="en-US" sz="1400"/>
          </a:p>
        </p:txBody>
      </p:sp>
      <p:sp>
        <p:nvSpPr>
          <p:cNvPr id="14" name="TextBox 13"/>
          <p:cNvSpPr txBox="1"/>
          <p:nvPr/>
        </p:nvSpPr>
        <p:spPr>
          <a:xfrm>
            <a:off x="533400" y="914400"/>
            <a:ext cx="4572000" cy="1508105"/>
          </a:xfrm>
          <a:prstGeom prst="rect">
            <a:avLst/>
          </a:prstGeom>
          <a:noFill/>
        </p:spPr>
        <p:txBody>
          <a:bodyPr wrap="square" rtlCol="0">
            <a:spAutoFit/>
          </a:bodyPr>
          <a:lstStyle/>
          <a:p>
            <a:r>
              <a:rPr lang="en-US" dirty="0" err="1">
                <a:solidFill>
                  <a:srgbClr val="800000"/>
                </a:solidFill>
              </a:rPr>
              <a:t>ArrayList</a:t>
            </a:r>
            <a:r>
              <a:rPr lang="en-US" dirty="0">
                <a:solidFill>
                  <a:srgbClr val="800000"/>
                </a:solidFill>
              </a:rPr>
              <a:t> v</a:t>
            </a:r>
            <a:r>
              <a:rPr lang="en-US" dirty="0" smtClean="0">
                <a:solidFill>
                  <a:srgbClr val="800000"/>
                </a:solidFill>
              </a:rPr>
              <a:t>= </a:t>
            </a:r>
            <a:r>
              <a:rPr lang="en-US" b="1" dirty="0" smtClean="0">
                <a:solidFill>
                  <a:srgbClr val="800000"/>
                </a:solidFill>
              </a:rPr>
              <a:t>new</a:t>
            </a:r>
            <a:r>
              <a:rPr lang="en-US" dirty="0" smtClean="0">
                <a:solidFill>
                  <a:srgbClr val="800000"/>
                </a:solidFill>
              </a:rPr>
              <a:t> </a:t>
            </a:r>
            <a:r>
              <a:rPr lang="en-US" dirty="0" err="1">
                <a:solidFill>
                  <a:srgbClr val="800000"/>
                </a:solidFill>
              </a:rPr>
              <a:t>ArrayList</a:t>
            </a:r>
            <a:r>
              <a:rPr lang="en-US" dirty="0">
                <a:solidFill>
                  <a:srgbClr val="800000"/>
                </a:solidFill>
              </a:rPr>
              <a:t> </a:t>
            </a:r>
            <a:r>
              <a:rPr lang="en-US" dirty="0" smtClean="0">
                <a:solidFill>
                  <a:srgbClr val="800000"/>
                </a:solidFill>
              </a:rPr>
              <a:t>(</a:t>
            </a:r>
            <a:r>
              <a:rPr lang="en-US" dirty="0" smtClean="0">
                <a:solidFill>
                  <a:srgbClr val="800000"/>
                </a:solidFill>
              </a:rPr>
              <a:t>);</a:t>
            </a:r>
          </a:p>
          <a:p>
            <a:pPr>
              <a:spcBef>
                <a:spcPts val="1200"/>
              </a:spcBef>
            </a:pPr>
            <a:r>
              <a:rPr lang="en-US" dirty="0" smtClean="0">
                <a:solidFill>
                  <a:srgbClr val="800000"/>
                </a:solidFill>
              </a:rPr>
              <a:t>… </a:t>
            </a:r>
            <a:r>
              <a:rPr lang="en-US" dirty="0" smtClean="0"/>
              <a:t>Store a bunch of Strings in v </a:t>
            </a:r>
            <a:r>
              <a:rPr lang="en-US" dirty="0" smtClean="0">
                <a:solidFill>
                  <a:srgbClr val="800000"/>
                </a:solidFill>
              </a:rPr>
              <a:t>…</a:t>
            </a:r>
          </a:p>
          <a:p>
            <a:pPr>
              <a:spcBef>
                <a:spcPts val="1200"/>
              </a:spcBef>
            </a:pPr>
            <a:r>
              <a:rPr lang="en-US" dirty="0" smtClean="0">
                <a:solidFill>
                  <a:srgbClr val="008000"/>
                </a:solidFill>
              </a:rPr>
              <a:t>// Get element 0, store its size in n</a:t>
            </a:r>
            <a:endParaRPr lang="en-US" dirty="0">
              <a:solidFill>
                <a:srgbClr val="008000"/>
              </a:solidFill>
            </a:endParaRPr>
          </a:p>
        </p:txBody>
      </p:sp>
      <p:grpSp>
        <p:nvGrpSpPr>
          <p:cNvPr id="97" name="Group 32"/>
          <p:cNvGrpSpPr>
            <a:grpSpLocks/>
          </p:cNvGrpSpPr>
          <p:nvPr/>
        </p:nvGrpSpPr>
        <p:grpSpPr bwMode="auto">
          <a:xfrm>
            <a:off x="5511376" y="2438399"/>
            <a:ext cx="3480224" cy="4114799"/>
            <a:chOff x="7631551" y="2811905"/>
            <a:chExt cx="1145009" cy="2293495"/>
          </a:xfrm>
        </p:grpSpPr>
        <p:sp>
          <p:nvSpPr>
            <p:cNvPr id="98" name="Rectangle 34"/>
            <p:cNvSpPr>
              <a:spLocks noChangeArrowheads="1"/>
            </p:cNvSpPr>
            <p:nvPr/>
          </p:nvSpPr>
          <p:spPr bwMode="auto">
            <a:xfrm>
              <a:off x="7631551" y="3048000"/>
              <a:ext cx="1112419" cy="20574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9" name="Rectangle 43"/>
            <p:cNvSpPr>
              <a:spLocks noChangeArrowheads="1"/>
            </p:cNvSpPr>
            <p:nvPr/>
          </p:nvSpPr>
          <p:spPr bwMode="auto">
            <a:xfrm>
              <a:off x="7653420" y="2811905"/>
              <a:ext cx="714498" cy="236095"/>
            </a:xfrm>
            <a:prstGeom prst="rect">
              <a:avLst/>
            </a:prstGeom>
            <a:solidFill>
              <a:srgbClr val="FFCC99"/>
            </a:solidFill>
            <a:ln w="9525">
              <a:solidFill>
                <a:srgbClr val="FFCC99"/>
              </a:solidFill>
              <a:miter lim="800000"/>
              <a:headEnd/>
              <a:tailEnd/>
            </a:ln>
          </p:spPr>
          <p:txBody>
            <a:bodyPr wrap="none" anchor="ctr"/>
            <a:lstStyle/>
            <a:p>
              <a:r>
                <a:rPr lang="en-US" dirty="0" err="1">
                  <a:solidFill>
                    <a:srgbClr val="800000"/>
                  </a:solidFill>
                </a:rPr>
                <a:t>ArrayList</a:t>
              </a:r>
              <a:r>
                <a:rPr lang="en-US" dirty="0">
                  <a:solidFill>
                    <a:srgbClr val="800000"/>
                  </a:solidFill>
                </a:rPr>
                <a:t> </a:t>
              </a:r>
              <a:r>
                <a:rPr lang="en-US" dirty="0" smtClean="0"/>
                <a:t>@</a:t>
              </a:r>
              <a:r>
                <a:rPr lang="en-US" dirty="0" smtClean="0"/>
                <a:t>x1</a:t>
              </a:r>
              <a:endParaRPr lang="en-US" dirty="0"/>
            </a:p>
          </p:txBody>
        </p:sp>
        <p:sp>
          <p:nvSpPr>
            <p:cNvPr id="101" name="TextBox 58"/>
            <p:cNvSpPr txBox="1">
              <a:spLocks noChangeArrowheads="1"/>
            </p:cNvSpPr>
            <p:nvPr/>
          </p:nvSpPr>
          <p:spPr bwMode="auto">
            <a:xfrm>
              <a:off x="8250087" y="3448987"/>
              <a:ext cx="498894" cy="25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dirty="0" err="1" smtClean="0">
                  <a:solidFill>
                    <a:srgbClr val="800000"/>
                  </a:solidFill>
                </a:rPr>
                <a:t>ArrayList</a:t>
              </a:r>
              <a:r>
                <a:rPr lang="en-US" dirty="0" smtClean="0">
                  <a:solidFill>
                    <a:srgbClr val="800000"/>
                  </a:solidFill>
                </a:rPr>
                <a:t> </a:t>
              </a:r>
              <a:endParaRPr lang="en-US" dirty="0">
                <a:solidFill>
                  <a:srgbClr val="FF42F4"/>
                </a:solidFill>
              </a:endParaRPr>
            </a:p>
          </p:txBody>
        </p:sp>
        <p:cxnSp>
          <p:nvCxnSpPr>
            <p:cNvPr id="102" name="Straight Connector 59"/>
            <p:cNvCxnSpPr>
              <a:cxnSpLocks noChangeShapeType="1"/>
            </p:cNvCxnSpPr>
            <p:nvPr/>
          </p:nvCxnSpPr>
          <p:spPr bwMode="auto">
            <a:xfrm>
              <a:off x="7665955" y="3423653"/>
              <a:ext cx="1020845" cy="0"/>
            </a:xfrm>
            <a:prstGeom prst="line">
              <a:avLst/>
            </a:prstGeom>
            <a:noFill/>
            <a:ln w="25400">
              <a:solidFill>
                <a:srgbClr val="E41900"/>
              </a:solidFill>
              <a:round/>
              <a:headEnd/>
              <a:tailEnd/>
            </a:ln>
            <a:extLst>
              <a:ext uri="{909E8E84-426E-40dd-AFC4-6F175D3DCCD1}">
                <a14:hiddenFill xmlns:a14="http://schemas.microsoft.com/office/drawing/2010/main">
                  <a:noFill/>
                </a14:hiddenFill>
              </a:ext>
            </a:extLst>
          </p:spPr>
        </p:cxnSp>
        <p:sp>
          <p:nvSpPr>
            <p:cNvPr id="103" name="TextBox 61"/>
            <p:cNvSpPr txBox="1">
              <a:spLocks noChangeArrowheads="1"/>
            </p:cNvSpPr>
            <p:nvPr/>
          </p:nvSpPr>
          <p:spPr bwMode="auto">
            <a:xfrm>
              <a:off x="8335327" y="3066738"/>
              <a:ext cx="441233" cy="257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dirty="0">
                  <a:solidFill>
                    <a:srgbClr val="FF42F4"/>
                  </a:solidFill>
                </a:rPr>
                <a:t>Object</a:t>
              </a:r>
            </a:p>
          </p:txBody>
        </p:sp>
      </p:grpSp>
      <p:sp>
        <p:nvSpPr>
          <p:cNvPr id="9" name="TextBox 8"/>
          <p:cNvSpPr txBox="1"/>
          <p:nvPr/>
        </p:nvSpPr>
        <p:spPr>
          <a:xfrm>
            <a:off x="5638800" y="3657600"/>
            <a:ext cx="3124200" cy="1200328"/>
          </a:xfrm>
          <a:prstGeom prst="rect">
            <a:avLst/>
          </a:prstGeom>
          <a:noFill/>
        </p:spPr>
        <p:txBody>
          <a:bodyPr wrap="square" rtlCol="0">
            <a:spAutoFit/>
          </a:bodyPr>
          <a:lstStyle/>
          <a:p>
            <a:r>
              <a:rPr lang="en-US" dirty="0" smtClean="0"/>
              <a:t>Fields that</a:t>
            </a:r>
          </a:p>
          <a:p>
            <a:r>
              <a:rPr lang="en-US" dirty="0"/>
              <a:t>c</a:t>
            </a:r>
            <a:r>
              <a:rPr lang="en-US" dirty="0" smtClean="0"/>
              <a:t>ontain a list of objects</a:t>
            </a:r>
          </a:p>
          <a:p>
            <a:r>
              <a:rPr lang="en-US" dirty="0" smtClean="0"/>
              <a:t>(o</a:t>
            </a:r>
            <a:r>
              <a:rPr lang="en-US" sz="2800" baseline="-25000" dirty="0" smtClean="0"/>
              <a:t>0</a:t>
            </a:r>
            <a:r>
              <a:rPr lang="en-US" dirty="0" smtClean="0"/>
              <a:t>, o</a:t>
            </a:r>
            <a:r>
              <a:rPr lang="en-US" baseline="-25000" dirty="0" smtClean="0"/>
              <a:t>1</a:t>
            </a:r>
            <a:r>
              <a:rPr lang="en-US" dirty="0" smtClean="0"/>
              <a:t>, …, </a:t>
            </a:r>
            <a:r>
              <a:rPr lang="en-US" dirty="0" err="1" smtClean="0"/>
              <a:t>o</a:t>
            </a:r>
            <a:r>
              <a:rPr lang="en-US" sz="2800" baseline="-25000" dirty="0" err="1" smtClean="0"/>
              <a:t>size</a:t>
            </a:r>
            <a:r>
              <a:rPr lang="en-US" sz="2800" baseline="-25000" dirty="0" smtClean="0"/>
              <a:t>()-1</a:t>
            </a:r>
            <a:r>
              <a:rPr lang="en-US" dirty="0" smtClean="0"/>
              <a:t>)</a:t>
            </a:r>
            <a:endParaRPr lang="en-US" baseline="-25000" dirty="0"/>
          </a:p>
        </p:txBody>
      </p:sp>
      <p:sp>
        <p:nvSpPr>
          <p:cNvPr id="10" name="TextBox 9"/>
          <p:cNvSpPr txBox="1"/>
          <p:nvPr/>
        </p:nvSpPr>
        <p:spPr>
          <a:xfrm>
            <a:off x="5601436" y="4953000"/>
            <a:ext cx="3466364" cy="1569660"/>
          </a:xfrm>
          <a:prstGeom prst="rect">
            <a:avLst/>
          </a:prstGeom>
          <a:noFill/>
        </p:spPr>
        <p:txBody>
          <a:bodyPr wrap="none" rtlCol="0">
            <a:spAutoFit/>
          </a:bodyPr>
          <a:lstStyle/>
          <a:p>
            <a:r>
              <a:rPr lang="en-US" dirty="0" smtClean="0"/>
              <a:t>Vector()      add(Object)</a:t>
            </a:r>
          </a:p>
          <a:p>
            <a:r>
              <a:rPr lang="en-US" dirty="0"/>
              <a:t>g</a:t>
            </a:r>
            <a:r>
              <a:rPr lang="en-US" dirty="0" smtClean="0"/>
              <a:t>et(</a:t>
            </a:r>
            <a:r>
              <a:rPr lang="en-US" dirty="0" err="1" smtClean="0"/>
              <a:t>int</a:t>
            </a:r>
            <a:r>
              <a:rPr lang="en-US" dirty="0" smtClean="0"/>
              <a:t>)       size()</a:t>
            </a:r>
          </a:p>
          <a:p>
            <a:r>
              <a:rPr lang="en-US" dirty="0" smtClean="0"/>
              <a:t>remove()    set(</a:t>
            </a:r>
            <a:r>
              <a:rPr lang="en-US" dirty="0" err="1" smtClean="0"/>
              <a:t>int</a:t>
            </a:r>
            <a:r>
              <a:rPr lang="en-US" dirty="0" smtClean="0"/>
              <a:t>, Object)</a:t>
            </a:r>
          </a:p>
          <a:p>
            <a:r>
              <a:rPr lang="en-US" dirty="0" smtClean="0"/>
              <a:t>…</a:t>
            </a:r>
            <a:endParaRPr lang="en-US" dirty="0"/>
          </a:p>
        </p:txBody>
      </p:sp>
      <p:grpSp>
        <p:nvGrpSpPr>
          <p:cNvPr id="51" name="Group 50"/>
          <p:cNvGrpSpPr/>
          <p:nvPr/>
        </p:nvGrpSpPr>
        <p:grpSpPr>
          <a:xfrm>
            <a:off x="609600" y="6015335"/>
            <a:ext cx="3810000" cy="614065"/>
            <a:chOff x="3928646" y="2971800"/>
            <a:chExt cx="3810000" cy="614065"/>
          </a:xfrm>
        </p:grpSpPr>
        <p:sp>
          <p:nvSpPr>
            <p:cNvPr id="52" name="TextBox 51"/>
            <p:cNvSpPr txBox="1"/>
            <p:nvPr/>
          </p:nvSpPr>
          <p:spPr>
            <a:xfrm>
              <a:off x="3928646" y="2971800"/>
              <a:ext cx="338554" cy="461665"/>
            </a:xfrm>
            <a:prstGeom prst="rect">
              <a:avLst/>
            </a:prstGeom>
            <a:noFill/>
          </p:spPr>
          <p:txBody>
            <a:bodyPr wrap="none" rtlCol="0">
              <a:spAutoFit/>
            </a:bodyPr>
            <a:lstStyle/>
            <a:p>
              <a:r>
                <a:rPr lang="en-US" dirty="0"/>
                <a:t>v</a:t>
              </a:r>
            </a:p>
          </p:txBody>
        </p:sp>
        <p:sp>
          <p:nvSpPr>
            <p:cNvPr id="53" name="TextBox 52"/>
            <p:cNvSpPr txBox="1"/>
            <p:nvPr/>
          </p:nvSpPr>
          <p:spPr>
            <a:xfrm>
              <a:off x="4267200" y="2971800"/>
              <a:ext cx="2049359" cy="461665"/>
            </a:xfrm>
            <a:prstGeom prst="rect">
              <a:avLst/>
            </a:prstGeom>
            <a:noFill/>
            <a:ln w="25400">
              <a:solidFill>
                <a:srgbClr val="800000"/>
              </a:solidFill>
            </a:ln>
          </p:spPr>
          <p:txBody>
            <a:bodyPr wrap="none" rtlCol="0">
              <a:spAutoFit/>
            </a:bodyPr>
            <a:lstStyle/>
            <a:p>
              <a:r>
                <a:rPr lang="en-US" dirty="0" smtClean="0">
                  <a:solidFill>
                    <a:srgbClr val="800000"/>
                  </a:solidFill>
                </a:rPr>
                <a:t>ArrayList</a:t>
              </a:r>
              <a:r>
                <a:rPr lang="en-US" dirty="0" smtClean="0"/>
                <a:t>@</a:t>
              </a:r>
              <a:r>
                <a:rPr lang="en-US" dirty="0" smtClean="0"/>
                <a:t>x1</a:t>
              </a:r>
              <a:endParaRPr lang="en-US" dirty="0"/>
            </a:p>
          </p:txBody>
        </p:sp>
        <p:sp>
          <p:nvSpPr>
            <p:cNvPr id="54" name="TextBox 53"/>
            <p:cNvSpPr txBox="1"/>
            <p:nvPr/>
          </p:nvSpPr>
          <p:spPr>
            <a:xfrm>
              <a:off x="6348522" y="3124200"/>
              <a:ext cx="1390124" cy="461665"/>
            </a:xfrm>
            <a:prstGeom prst="rect">
              <a:avLst/>
            </a:prstGeom>
            <a:noFill/>
          </p:spPr>
          <p:txBody>
            <a:bodyPr wrap="none" rtlCol="0">
              <a:spAutoFit/>
            </a:bodyPr>
            <a:lstStyle/>
            <a:p>
              <a:r>
                <a:rPr lang="en-US" dirty="0" err="1">
                  <a:solidFill>
                    <a:srgbClr val="800000"/>
                  </a:solidFill>
                </a:rPr>
                <a:t>ArrayList</a:t>
              </a:r>
              <a:r>
                <a:rPr lang="en-US" dirty="0">
                  <a:solidFill>
                    <a:srgbClr val="800000"/>
                  </a:solidFill>
                </a:rPr>
                <a:t> </a:t>
              </a:r>
              <a:endParaRPr lang="en-US" dirty="0"/>
            </a:p>
          </p:txBody>
        </p:sp>
      </p:grpSp>
      <p:sp>
        <p:nvSpPr>
          <p:cNvPr id="3" name="TextBox 2"/>
          <p:cNvSpPr txBox="1"/>
          <p:nvPr/>
        </p:nvSpPr>
        <p:spPr>
          <a:xfrm>
            <a:off x="5029200" y="1443335"/>
            <a:ext cx="3706964" cy="461665"/>
          </a:xfrm>
          <a:prstGeom prst="rect">
            <a:avLst/>
          </a:prstGeom>
          <a:solidFill>
            <a:srgbClr val="FFF0AA"/>
          </a:solidFill>
        </p:spPr>
        <p:txBody>
          <a:bodyPr wrap="none" rtlCol="0">
            <a:spAutoFit/>
          </a:bodyPr>
          <a:lstStyle/>
          <a:p>
            <a:r>
              <a:rPr lang="en-US" dirty="0" smtClean="0"/>
              <a:t>—Only Strings, nothing else</a:t>
            </a:r>
            <a:endParaRPr lang="en-US" dirty="0"/>
          </a:p>
        </p:txBody>
      </p:sp>
      <p:sp>
        <p:nvSpPr>
          <p:cNvPr id="6" name="TextBox 5"/>
          <p:cNvSpPr txBox="1"/>
          <p:nvPr/>
        </p:nvSpPr>
        <p:spPr>
          <a:xfrm>
            <a:off x="533400" y="2438400"/>
            <a:ext cx="4894189" cy="830997"/>
          </a:xfrm>
          <a:prstGeom prst="rect">
            <a:avLst/>
          </a:prstGeom>
          <a:noFill/>
        </p:spPr>
        <p:txBody>
          <a:bodyPr wrap="none" rtlCol="0">
            <a:spAutoFit/>
          </a:bodyPr>
          <a:lstStyle/>
          <a:p>
            <a:r>
              <a:rPr lang="en-US" dirty="0" smtClean="0">
                <a:solidFill>
                  <a:srgbClr val="800000"/>
                </a:solidFill>
              </a:rPr>
              <a:t>String </a:t>
            </a:r>
            <a:r>
              <a:rPr lang="en-US" dirty="0" err="1" smtClean="0">
                <a:solidFill>
                  <a:srgbClr val="800000"/>
                </a:solidFill>
              </a:rPr>
              <a:t>ob</a:t>
            </a:r>
            <a:r>
              <a:rPr lang="en-US" dirty="0" smtClean="0">
                <a:solidFill>
                  <a:srgbClr val="800000"/>
                </a:solidFill>
              </a:rPr>
              <a:t>= ((String) </a:t>
            </a:r>
            <a:r>
              <a:rPr lang="en-US" dirty="0" err="1" smtClean="0">
                <a:solidFill>
                  <a:srgbClr val="800000"/>
                </a:solidFill>
              </a:rPr>
              <a:t>v.get</a:t>
            </a:r>
            <a:r>
              <a:rPr lang="en-US" dirty="0" smtClean="0">
                <a:solidFill>
                  <a:srgbClr val="800000"/>
                </a:solidFill>
              </a:rPr>
              <a:t>(0)).length();</a:t>
            </a:r>
          </a:p>
          <a:p>
            <a:r>
              <a:rPr lang="en-US" b="1" dirty="0" err="1">
                <a:solidFill>
                  <a:srgbClr val="800000"/>
                </a:solidFill>
              </a:rPr>
              <a:t>i</a:t>
            </a:r>
            <a:r>
              <a:rPr lang="en-US" b="1" dirty="0" err="1" smtClean="0">
                <a:solidFill>
                  <a:srgbClr val="800000"/>
                </a:solidFill>
              </a:rPr>
              <a:t>nt</a:t>
            </a:r>
            <a:r>
              <a:rPr lang="en-US" dirty="0" smtClean="0">
                <a:solidFill>
                  <a:srgbClr val="800000"/>
                </a:solidFill>
              </a:rPr>
              <a:t> n= </a:t>
            </a:r>
            <a:r>
              <a:rPr lang="en-US" dirty="0" err="1" smtClean="0">
                <a:solidFill>
                  <a:srgbClr val="800000"/>
                </a:solidFill>
              </a:rPr>
              <a:t>ob.size</a:t>
            </a:r>
            <a:r>
              <a:rPr lang="en-US" dirty="0" smtClean="0">
                <a:solidFill>
                  <a:srgbClr val="800000"/>
                </a:solidFill>
              </a:rPr>
              <a:t>(); </a:t>
            </a:r>
            <a:endParaRPr lang="en-US" dirty="0">
              <a:solidFill>
                <a:srgbClr val="800000"/>
              </a:solidFill>
            </a:endParaRPr>
          </a:p>
        </p:txBody>
      </p:sp>
      <p:sp>
        <p:nvSpPr>
          <p:cNvPr id="7" name="TextBox 6"/>
          <p:cNvSpPr txBox="1"/>
          <p:nvPr/>
        </p:nvSpPr>
        <p:spPr>
          <a:xfrm>
            <a:off x="457200" y="3352800"/>
            <a:ext cx="4680037" cy="1200328"/>
          </a:xfrm>
          <a:prstGeom prst="rect">
            <a:avLst/>
          </a:prstGeom>
          <a:solidFill>
            <a:srgbClr val="FCFFE0"/>
          </a:solidFill>
        </p:spPr>
        <p:txBody>
          <a:bodyPr wrap="none" rtlCol="0">
            <a:spAutoFit/>
          </a:bodyPr>
          <a:lstStyle/>
          <a:p>
            <a:r>
              <a:rPr lang="en-US" dirty="0" smtClean="0"/>
              <a:t>All elements of </a:t>
            </a:r>
            <a:r>
              <a:rPr lang="en-US" dirty="0" smtClean="0">
                <a:solidFill>
                  <a:srgbClr val="800000"/>
                </a:solidFill>
              </a:rPr>
              <a:t>v</a:t>
            </a:r>
            <a:r>
              <a:rPr lang="en-US" dirty="0" smtClean="0"/>
              <a:t> are of type </a:t>
            </a:r>
            <a:r>
              <a:rPr lang="en-US" dirty="0" smtClean="0">
                <a:solidFill>
                  <a:srgbClr val="800000"/>
                </a:solidFill>
              </a:rPr>
              <a:t>Object</a:t>
            </a:r>
            <a:r>
              <a:rPr lang="en-US" dirty="0" smtClean="0"/>
              <a:t>.</a:t>
            </a:r>
          </a:p>
          <a:p>
            <a:r>
              <a:rPr lang="en-US" dirty="0" smtClean="0"/>
              <a:t>So, to get the size of element 0, you</a:t>
            </a:r>
          </a:p>
          <a:p>
            <a:r>
              <a:rPr lang="en-US" dirty="0"/>
              <a:t>f</a:t>
            </a:r>
            <a:r>
              <a:rPr lang="en-US" dirty="0" smtClean="0"/>
              <a:t>irst have to cast it to </a:t>
            </a:r>
            <a:r>
              <a:rPr lang="en-US" dirty="0" smtClean="0">
                <a:solidFill>
                  <a:srgbClr val="800000"/>
                </a:solidFill>
              </a:rPr>
              <a:t>String</a:t>
            </a:r>
            <a:r>
              <a:rPr lang="en-US" dirty="0" smtClean="0"/>
              <a:t>.</a:t>
            </a:r>
            <a:endParaRPr lang="en-US" dirty="0"/>
          </a:p>
        </p:txBody>
      </p:sp>
      <p:sp>
        <p:nvSpPr>
          <p:cNvPr id="25" name="TextBox 24"/>
          <p:cNvSpPr txBox="1"/>
          <p:nvPr/>
        </p:nvSpPr>
        <p:spPr>
          <a:xfrm>
            <a:off x="533401" y="4884003"/>
            <a:ext cx="4495800" cy="830997"/>
          </a:xfrm>
          <a:prstGeom prst="rect">
            <a:avLst/>
          </a:prstGeom>
          <a:solidFill>
            <a:srgbClr val="FFD6E2"/>
          </a:solidFill>
        </p:spPr>
        <p:txBody>
          <a:bodyPr wrap="square" rtlCol="0">
            <a:spAutoFit/>
          </a:bodyPr>
          <a:lstStyle/>
          <a:p>
            <a:r>
              <a:rPr lang="en-US" dirty="0" smtClean="0"/>
              <a:t>Make mistake, put an Integer in v?</a:t>
            </a:r>
          </a:p>
          <a:p>
            <a:r>
              <a:rPr lang="en-US" dirty="0" smtClean="0"/>
              <a:t>May not catch error for some time.</a:t>
            </a:r>
            <a:endParaRPr lang="en-US" dirty="0"/>
          </a:p>
        </p:txBody>
      </p:sp>
    </p:spTree>
    <p:extLst>
      <p:ext uri="{BB962C8B-B14F-4D97-AF65-F5344CB8AC3E}">
        <p14:creationId xmlns:p14="http://schemas.microsoft.com/office/powerpoint/2010/main" val="14766019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2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228600" y="152400"/>
            <a:ext cx="8610600" cy="533400"/>
          </a:xfrm>
        </p:spPr>
        <p:txBody>
          <a:bodyPr/>
          <a:lstStyle/>
          <a:p>
            <a:r>
              <a:rPr lang="en-US" sz="2800" b="1" dirty="0" smtClean="0">
                <a:solidFill>
                  <a:srgbClr val="FF0000"/>
                </a:solidFill>
                <a:latin typeface="Times" charset="0"/>
                <a:ea typeface="ＭＳ Ｐゴシック" charset="0"/>
                <a:cs typeface="ＭＳ Ｐゴシック" charset="0"/>
              </a:rPr>
              <a:t>Generics: say </a:t>
            </a:r>
            <a:r>
              <a:rPr lang="en-US" sz="2800" b="1" dirty="0" smtClean="0">
                <a:solidFill>
                  <a:srgbClr val="FF0000"/>
                </a:solidFill>
                <a:latin typeface="Times" charset="0"/>
                <a:ea typeface="ＭＳ Ｐゴシック" charset="0"/>
                <a:cs typeface="ＭＳ Ｐゴシック" charset="0"/>
              </a:rPr>
              <a:t>we want Vector of </a:t>
            </a:r>
            <a:r>
              <a:rPr lang="en-US" sz="2800" dirty="0" err="1">
                <a:solidFill>
                  <a:srgbClr val="800000"/>
                </a:solidFill>
              </a:rPr>
              <a:t>ArrayList</a:t>
            </a:r>
            <a:r>
              <a:rPr lang="en-US" sz="2800" dirty="0">
                <a:solidFill>
                  <a:srgbClr val="800000"/>
                </a:solidFill>
              </a:rPr>
              <a:t> </a:t>
            </a:r>
            <a:r>
              <a:rPr lang="en-US" sz="2800" b="1" dirty="0" smtClean="0">
                <a:solidFill>
                  <a:srgbClr val="FF0000"/>
                </a:solidFill>
                <a:latin typeface="Times" charset="0"/>
                <a:ea typeface="ＭＳ Ｐゴシック" charset="0"/>
                <a:cs typeface="ＭＳ Ｐゴシック" charset="0"/>
              </a:rPr>
              <a:t>only</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7</a:t>
            </a:fld>
            <a:endParaRPr lang="en-US" sz="1400"/>
          </a:p>
        </p:txBody>
      </p:sp>
      <p:sp>
        <p:nvSpPr>
          <p:cNvPr id="14" name="TextBox 13"/>
          <p:cNvSpPr txBox="1"/>
          <p:nvPr/>
        </p:nvSpPr>
        <p:spPr>
          <a:xfrm>
            <a:off x="304800" y="838200"/>
            <a:ext cx="7620000" cy="1354217"/>
          </a:xfrm>
          <a:prstGeom prst="rect">
            <a:avLst/>
          </a:prstGeom>
          <a:noFill/>
        </p:spPr>
        <p:txBody>
          <a:bodyPr wrap="square" rtlCol="0">
            <a:spAutoFit/>
          </a:bodyPr>
          <a:lstStyle/>
          <a:p>
            <a:r>
              <a:rPr lang="en-US" dirty="0" smtClean="0">
                <a:solidFill>
                  <a:srgbClr val="800000"/>
                </a:solidFill>
              </a:rPr>
              <a:t>API specs: </a:t>
            </a:r>
            <a:r>
              <a:rPr lang="en-US" dirty="0" err="1">
                <a:solidFill>
                  <a:srgbClr val="800000"/>
                </a:solidFill>
              </a:rPr>
              <a:t>ArrayList</a:t>
            </a:r>
            <a:r>
              <a:rPr lang="en-US" dirty="0">
                <a:solidFill>
                  <a:srgbClr val="800000"/>
                </a:solidFill>
              </a:rPr>
              <a:t> declared </a:t>
            </a:r>
            <a:r>
              <a:rPr lang="en-US" dirty="0" smtClean="0">
                <a:solidFill>
                  <a:srgbClr val="800000"/>
                </a:solidFill>
              </a:rPr>
              <a:t>like this:</a:t>
            </a:r>
          </a:p>
          <a:p>
            <a:pPr>
              <a:spcBef>
                <a:spcPts val="1200"/>
              </a:spcBef>
            </a:pPr>
            <a:r>
              <a:rPr lang="en-US" b="1" dirty="0"/>
              <a:t>public</a:t>
            </a:r>
            <a:r>
              <a:rPr lang="en-US" dirty="0"/>
              <a:t> </a:t>
            </a:r>
            <a:r>
              <a:rPr lang="en-US" b="1" dirty="0"/>
              <a:t>class</a:t>
            </a:r>
            <a:r>
              <a:rPr lang="en-US" dirty="0"/>
              <a:t> </a:t>
            </a:r>
            <a:r>
              <a:rPr lang="en-US" dirty="0" err="1">
                <a:solidFill>
                  <a:srgbClr val="800000"/>
                </a:solidFill>
              </a:rPr>
              <a:t>ArrayList</a:t>
            </a:r>
            <a:r>
              <a:rPr lang="en-US" dirty="0">
                <a:solidFill>
                  <a:srgbClr val="800000"/>
                </a:solidFill>
              </a:rPr>
              <a:t> </a:t>
            </a:r>
            <a:r>
              <a:rPr lang="en-US" dirty="0" smtClean="0"/>
              <a:t>&lt;</a:t>
            </a:r>
            <a:r>
              <a:rPr lang="en-US" dirty="0"/>
              <a:t>E</a:t>
            </a:r>
            <a:r>
              <a:rPr lang="en-US" dirty="0" smtClean="0"/>
              <a:t>&gt;</a:t>
            </a:r>
            <a:r>
              <a:rPr lang="en-US" dirty="0"/>
              <a:t> </a:t>
            </a:r>
            <a:r>
              <a:rPr lang="en-US" b="1" dirty="0" smtClean="0"/>
              <a:t>extends</a:t>
            </a:r>
            <a:r>
              <a:rPr lang="en-US" dirty="0" smtClean="0"/>
              <a:t> </a:t>
            </a:r>
            <a:r>
              <a:rPr lang="en-US" dirty="0" err="1" smtClean="0"/>
              <a:t>AbstractList</a:t>
            </a:r>
            <a:r>
              <a:rPr lang="en-US" dirty="0" smtClean="0"/>
              <a:t>&lt;E&gt;</a:t>
            </a:r>
            <a:br>
              <a:rPr lang="en-US" dirty="0" smtClean="0"/>
            </a:br>
            <a:r>
              <a:rPr lang="en-US" dirty="0" smtClean="0"/>
              <a:t>                                       </a:t>
            </a:r>
            <a:r>
              <a:rPr lang="en-US" b="1" dirty="0" smtClean="0"/>
              <a:t>implements</a:t>
            </a:r>
            <a:r>
              <a:rPr lang="en-US" dirty="0"/>
              <a:t> </a:t>
            </a:r>
            <a:r>
              <a:rPr lang="en-US" dirty="0" smtClean="0"/>
              <a:t>List&lt;E&gt; … { … }</a:t>
            </a:r>
            <a:endParaRPr lang="en-US" dirty="0">
              <a:solidFill>
                <a:srgbClr val="008000"/>
              </a:solidFill>
            </a:endParaRPr>
          </a:p>
        </p:txBody>
      </p:sp>
      <p:grpSp>
        <p:nvGrpSpPr>
          <p:cNvPr id="15" name="Group 14"/>
          <p:cNvGrpSpPr/>
          <p:nvPr/>
        </p:nvGrpSpPr>
        <p:grpSpPr>
          <a:xfrm>
            <a:off x="304800" y="1752600"/>
            <a:ext cx="7083941" cy="1592997"/>
            <a:chOff x="304800" y="1752600"/>
            <a:chExt cx="7083941" cy="1592997"/>
          </a:xfrm>
        </p:grpSpPr>
        <p:sp>
          <p:nvSpPr>
            <p:cNvPr id="6" name="TextBox 5"/>
            <p:cNvSpPr txBox="1"/>
            <p:nvPr/>
          </p:nvSpPr>
          <p:spPr>
            <a:xfrm>
              <a:off x="304800" y="2514600"/>
              <a:ext cx="7083941" cy="830997"/>
            </a:xfrm>
            <a:prstGeom prst="rect">
              <a:avLst/>
            </a:prstGeom>
            <a:noFill/>
          </p:spPr>
          <p:txBody>
            <a:bodyPr wrap="none" rtlCol="0">
              <a:spAutoFit/>
            </a:bodyPr>
            <a:lstStyle/>
            <a:p>
              <a:r>
                <a:rPr lang="en-US" dirty="0" smtClean="0">
                  <a:solidFill>
                    <a:srgbClr val="3366FF"/>
                  </a:solidFill>
                </a:rPr>
                <a:t>Means:</a:t>
              </a:r>
            </a:p>
            <a:p>
              <a:r>
                <a:rPr lang="en-US" dirty="0">
                  <a:solidFill>
                    <a:srgbClr val="3366FF"/>
                  </a:solidFill>
                </a:rPr>
                <a:t>C</a:t>
              </a:r>
              <a:r>
                <a:rPr lang="en-US" dirty="0" smtClean="0">
                  <a:solidFill>
                    <a:srgbClr val="3366FF"/>
                  </a:solidFill>
                </a:rPr>
                <a:t>an create Vector specialized to certain class of objects:</a:t>
              </a:r>
              <a:endParaRPr lang="en-US" dirty="0">
                <a:solidFill>
                  <a:srgbClr val="3366FF"/>
                </a:solidFill>
              </a:endParaRPr>
            </a:p>
          </p:txBody>
        </p:sp>
        <p:cxnSp>
          <p:nvCxnSpPr>
            <p:cNvPr id="5" name="Straight Connector 4"/>
            <p:cNvCxnSpPr/>
            <p:nvPr/>
          </p:nvCxnSpPr>
          <p:spPr bwMode="auto">
            <a:xfrm flipV="1">
              <a:off x="1371600" y="1752600"/>
              <a:ext cx="1676400" cy="1066800"/>
            </a:xfrm>
            <a:prstGeom prst="line">
              <a:avLst/>
            </a:prstGeom>
            <a:solidFill>
              <a:schemeClr val="accent1"/>
            </a:solidFill>
            <a:ln w="28575" cap="flat" cmpd="sng" algn="ctr">
              <a:solidFill>
                <a:srgbClr val="800000"/>
              </a:solidFill>
              <a:prstDash val="solid"/>
              <a:round/>
              <a:headEnd type="none" w="med" len="med"/>
              <a:tailEnd type="none" w="med" len="med"/>
            </a:ln>
            <a:effectLst/>
          </p:spPr>
        </p:cxnSp>
        <p:cxnSp>
          <p:nvCxnSpPr>
            <p:cNvPr id="24" name="Straight Connector 23"/>
            <p:cNvCxnSpPr/>
            <p:nvPr/>
          </p:nvCxnSpPr>
          <p:spPr bwMode="auto">
            <a:xfrm>
              <a:off x="2667000" y="1752600"/>
              <a:ext cx="609600" cy="0"/>
            </a:xfrm>
            <a:prstGeom prst="line">
              <a:avLst/>
            </a:prstGeom>
            <a:solidFill>
              <a:schemeClr val="accent1"/>
            </a:solidFill>
            <a:ln w="28575" cap="flat" cmpd="sng" algn="ctr">
              <a:solidFill>
                <a:srgbClr val="800000"/>
              </a:solidFill>
              <a:prstDash val="solid"/>
              <a:round/>
              <a:headEnd type="none" w="med" len="med"/>
              <a:tailEnd type="none" w="med" len="med"/>
            </a:ln>
            <a:effectLst/>
          </p:spPr>
        </p:cxnSp>
      </p:grpSp>
      <p:sp>
        <p:nvSpPr>
          <p:cNvPr id="16" name="TextBox 15"/>
          <p:cNvSpPr txBox="1"/>
          <p:nvPr/>
        </p:nvSpPr>
        <p:spPr>
          <a:xfrm>
            <a:off x="381000" y="4800600"/>
            <a:ext cx="2218276" cy="1354217"/>
          </a:xfrm>
          <a:prstGeom prst="rect">
            <a:avLst/>
          </a:prstGeom>
          <a:solidFill>
            <a:srgbClr val="FCFFE0"/>
          </a:solidFill>
        </p:spPr>
        <p:txBody>
          <a:bodyPr wrap="none" rtlCol="0">
            <a:spAutoFit/>
          </a:bodyPr>
          <a:lstStyle/>
          <a:p>
            <a:r>
              <a:rPr lang="en-US" dirty="0" err="1"/>
              <a:t>v</a:t>
            </a:r>
            <a:r>
              <a:rPr lang="en-US" dirty="0" err="1" smtClean="0"/>
              <a:t>s.add</a:t>
            </a:r>
            <a:r>
              <a:rPr lang="en-US" dirty="0" smtClean="0"/>
              <a:t>(3);</a:t>
            </a:r>
          </a:p>
          <a:p>
            <a:pPr>
              <a:spcBef>
                <a:spcPts val="600"/>
              </a:spcBef>
            </a:pPr>
            <a:r>
              <a:rPr lang="en-US" dirty="0" err="1" smtClean="0"/>
              <a:t>vi.add</a:t>
            </a:r>
            <a:r>
              <a:rPr lang="en-US" dirty="0" smtClean="0"/>
              <a:t>(“</a:t>
            </a:r>
            <a:r>
              <a:rPr lang="en-US" dirty="0" err="1" smtClean="0"/>
              <a:t>abc</a:t>
            </a:r>
            <a:r>
              <a:rPr lang="en-US" dirty="0" smtClean="0"/>
              <a:t>”);</a:t>
            </a:r>
          </a:p>
          <a:p>
            <a:pPr>
              <a:spcBef>
                <a:spcPts val="600"/>
              </a:spcBef>
            </a:pPr>
            <a:r>
              <a:rPr lang="en-US" dirty="0" smtClean="0"/>
              <a:t>These are illegal</a:t>
            </a:r>
            <a:endParaRPr lang="en-US" dirty="0"/>
          </a:p>
        </p:txBody>
      </p:sp>
      <p:grpSp>
        <p:nvGrpSpPr>
          <p:cNvPr id="18" name="Group 17"/>
          <p:cNvGrpSpPr/>
          <p:nvPr/>
        </p:nvGrpSpPr>
        <p:grpSpPr>
          <a:xfrm>
            <a:off x="3276600" y="4800600"/>
            <a:ext cx="4489747" cy="1440597"/>
            <a:chOff x="3276600" y="4876800"/>
            <a:chExt cx="4489747" cy="1440597"/>
          </a:xfrm>
        </p:grpSpPr>
        <p:sp>
          <p:nvSpPr>
            <p:cNvPr id="31" name="TextBox 30"/>
            <p:cNvSpPr txBox="1"/>
            <p:nvPr/>
          </p:nvSpPr>
          <p:spPr>
            <a:xfrm>
              <a:off x="3276600" y="4876800"/>
              <a:ext cx="2956609" cy="461665"/>
            </a:xfrm>
            <a:prstGeom prst="rect">
              <a:avLst/>
            </a:prstGeom>
            <a:solidFill>
              <a:srgbClr val="FCFFE0"/>
            </a:solidFill>
          </p:spPr>
          <p:txBody>
            <a:bodyPr wrap="none" rtlCol="0">
              <a:spAutoFit/>
            </a:bodyPr>
            <a:lstStyle/>
            <a:p>
              <a:r>
                <a:rPr lang="en-US" b="1" dirty="0" err="1" smtClean="0"/>
                <a:t>int</a:t>
              </a:r>
              <a:r>
                <a:rPr lang="en-US" dirty="0" smtClean="0"/>
                <a:t> n= </a:t>
              </a:r>
              <a:r>
                <a:rPr lang="en-US" dirty="0" err="1" smtClean="0"/>
                <a:t>vs.get</a:t>
              </a:r>
              <a:r>
                <a:rPr lang="en-US" dirty="0" smtClean="0"/>
                <a:t>(0).size();</a:t>
              </a:r>
            </a:p>
          </p:txBody>
        </p:sp>
        <p:sp>
          <p:nvSpPr>
            <p:cNvPr id="17" name="TextBox 16"/>
            <p:cNvSpPr txBox="1"/>
            <p:nvPr/>
          </p:nvSpPr>
          <p:spPr>
            <a:xfrm>
              <a:off x="4495800" y="5486400"/>
              <a:ext cx="3270547" cy="830997"/>
            </a:xfrm>
            <a:prstGeom prst="rect">
              <a:avLst/>
            </a:prstGeom>
            <a:solidFill>
              <a:srgbClr val="E5F9FF"/>
            </a:solidFill>
          </p:spPr>
          <p:txBody>
            <a:bodyPr wrap="none" rtlCol="0">
              <a:spAutoFit/>
            </a:bodyPr>
            <a:lstStyle/>
            <a:p>
              <a:r>
                <a:rPr lang="en-US" dirty="0" err="1">
                  <a:solidFill>
                    <a:srgbClr val="800000"/>
                  </a:solidFill>
                </a:rPr>
                <a:t>v</a:t>
              </a:r>
              <a:r>
                <a:rPr lang="en-US" dirty="0" err="1" smtClean="0">
                  <a:solidFill>
                    <a:srgbClr val="800000"/>
                  </a:solidFill>
                </a:rPr>
                <a:t>s.get</a:t>
              </a:r>
              <a:r>
                <a:rPr lang="en-US" dirty="0" smtClean="0">
                  <a:solidFill>
                    <a:srgbClr val="800000"/>
                  </a:solidFill>
                </a:rPr>
                <a:t>(0)</a:t>
              </a:r>
              <a:r>
                <a:rPr lang="en-US" dirty="0" smtClean="0"/>
                <a:t> has type </a:t>
              </a:r>
              <a:r>
                <a:rPr lang="en-US" dirty="0" smtClean="0">
                  <a:solidFill>
                    <a:srgbClr val="800000"/>
                  </a:solidFill>
                </a:rPr>
                <a:t>String</a:t>
              </a:r>
              <a:endParaRPr lang="en-US" dirty="0" smtClean="0"/>
            </a:p>
            <a:p>
              <a:r>
                <a:rPr lang="en-US" dirty="0" smtClean="0"/>
                <a:t>No need to cast</a:t>
              </a:r>
              <a:endParaRPr lang="en-US" dirty="0"/>
            </a:p>
          </p:txBody>
        </p:sp>
      </p:grpSp>
      <p:grpSp>
        <p:nvGrpSpPr>
          <p:cNvPr id="29" name="Group 28"/>
          <p:cNvGrpSpPr/>
          <p:nvPr/>
        </p:nvGrpSpPr>
        <p:grpSpPr>
          <a:xfrm>
            <a:off x="304800" y="3276600"/>
            <a:ext cx="8693306" cy="1212741"/>
            <a:chOff x="304800" y="3276600"/>
            <a:chExt cx="8693306" cy="1212741"/>
          </a:xfrm>
        </p:grpSpPr>
        <p:sp>
          <p:nvSpPr>
            <p:cNvPr id="2" name="TextBox 1"/>
            <p:cNvSpPr txBox="1"/>
            <p:nvPr/>
          </p:nvSpPr>
          <p:spPr>
            <a:xfrm>
              <a:off x="304800" y="3581400"/>
              <a:ext cx="8693306" cy="907941"/>
            </a:xfrm>
            <a:prstGeom prst="rect">
              <a:avLst/>
            </a:prstGeom>
            <a:noFill/>
          </p:spPr>
          <p:txBody>
            <a:bodyPr wrap="none" rtlCol="0">
              <a:spAutoFit/>
            </a:bodyPr>
            <a:lstStyle/>
            <a:p>
              <a:r>
                <a:rPr lang="en-US" dirty="0" err="1">
                  <a:solidFill>
                    <a:srgbClr val="800000"/>
                  </a:solidFill>
                </a:rPr>
                <a:t>ArrayList</a:t>
              </a:r>
              <a:r>
                <a:rPr lang="en-US" dirty="0">
                  <a:solidFill>
                    <a:srgbClr val="800000"/>
                  </a:solidFill>
                </a:rPr>
                <a:t> &lt;</a:t>
              </a:r>
              <a:r>
                <a:rPr lang="en-US" dirty="0" smtClean="0">
                  <a:solidFill>
                    <a:srgbClr val="800000"/>
                  </a:solidFill>
                </a:rPr>
                <a:t>String&gt;  </a:t>
              </a:r>
              <a:r>
                <a:rPr lang="en-US" dirty="0" err="1" smtClean="0">
                  <a:solidFill>
                    <a:srgbClr val="800000"/>
                  </a:solidFill>
                </a:rPr>
                <a:t>vs</a:t>
              </a:r>
              <a:r>
                <a:rPr lang="en-US" dirty="0" smtClean="0">
                  <a:solidFill>
                    <a:srgbClr val="800000"/>
                  </a:solidFill>
                </a:rPr>
                <a:t>= </a:t>
              </a:r>
              <a:r>
                <a:rPr lang="en-US" b="1" dirty="0" smtClean="0">
                  <a:solidFill>
                    <a:srgbClr val="800000"/>
                  </a:solidFill>
                </a:rPr>
                <a:t>new</a:t>
              </a:r>
              <a:r>
                <a:rPr lang="en-US" dirty="0" smtClean="0">
                  <a:solidFill>
                    <a:srgbClr val="800000"/>
                  </a:solidFill>
                </a:rPr>
                <a:t> </a:t>
              </a:r>
              <a:r>
                <a:rPr lang="en-US" dirty="0" err="1">
                  <a:solidFill>
                    <a:srgbClr val="800000"/>
                  </a:solidFill>
                </a:rPr>
                <a:t>ArrayList</a:t>
              </a:r>
              <a:r>
                <a:rPr lang="en-US" dirty="0">
                  <a:solidFill>
                    <a:srgbClr val="800000"/>
                  </a:solidFill>
                </a:rPr>
                <a:t> &lt;</a:t>
              </a:r>
              <a:r>
                <a:rPr lang="en-US" dirty="0" smtClean="0">
                  <a:solidFill>
                    <a:srgbClr val="800000"/>
                  </a:solidFill>
                </a:rPr>
                <a:t>String&gt;();  </a:t>
              </a:r>
              <a:r>
                <a:rPr lang="en-US" dirty="0" smtClean="0">
                  <a:solidFill>
                    <a:srgbClr val="008000"/>
                  </a:solidFill>
                </a:rPr>
                <a:t>/</a:t>
              </a:r>
              <a:r>
                <a:rPr lang="en-US" dirty="0" smtClean="0">
                  <a:solidFill>
                    <a:srgbClr val="008000"/>
                  </a:solidFill>
                </a:rPr>
                <a:t>/only </a:t>
              </a:r>
              <a:r>
                <a:rPr lang="en-US" dirty="0" smtClean="0">
                  <a:solidFill>
                    <a:srgbClr val="008000"/>
                  </a:solidFill>
                </a:rPr>
                <a:t>Strings</a:t>
              </a:r>
            </a:p>
            <a:p>
              <a:pPr>
                <a:spcBef>
                  <a:spcPts val="600"/>
                </a:spcBef>
              </a:pPr>
              <a:r>
                <a:rPr lang="en-US" dirty="0" err="1">
                  <a:solidFill>
                    <a:srgbClr val="800000"/>
                  </a:solidFill>
                </a:rPr>
                <a:t>ArrayList</a:t>
              </a:r>
              <a:r>
                <a:rPr lang="en-US" dirty="0">
                  <a:solidFill>
                    <a:srgbClr val="800000"/>
                  </a:solidFill>
                </a:rPr>
                <a:t> &lt;</a:t>
              </a:r>
              <a:r>
                <a:rPr lang="en-US" dirty="0" smtClean="0">
                  <a:solidFill>
                    <a:srgbClr val="800000"/>
                  </a:solidFill>
                </a:rPr>
                <a:t>Integer&gt; vi= </a:t>
              </a:r>
              <a:r>
                <a:rPr lang="en-US" b="1" dirty="0" smtClean="0">
                  <a:solidFill>
                    <a:srgbClr val="800000"/>
                  </a:solidFill>
                </a:rPr>
                <a:t>new</a:t>
              </a:r>
              <a:r>
                <a:rPr lang="en-US" dirty="0" smtClean="0">
                  <a:solidFill>
                    <a:srgbClr val="800000"/>
                  </a:solidFill>
                </a:rPr>
                <a:t> </a:t>
              </a:r>
              <a:r>
                <a:rPr lang="en-US" dirty="0" err="1">
                  <a:solidFill>
                    <a:srgbClr val="800000"/>
                  </a:solidFill>
                </a:rPr>
                <a:t>ArrayList</a:t>
              </a:r>
              <a:r>
                <a:rPr lang="en-US" dirty="0">
                  <a:solidFill>
                    <a:srgbClr val="800000"/>
                  </a:solidFill>
                </a:rPr>
                <a:t> &lt;</a:t>
              </a:r>
              <a:r>
                <a:rPr lang="en-US" dirty="0" smtClean="0">
                  <a:solidFill>
                    <a:srgbClr val="800000"/>
                  </a:solidFill>
                </a:rPr>
                <a:t>Integer&gt;(); </a:t>
              </a:r>
              <a:r>
                <a:rPr lang="en-US" dirty="0" smtClean="0">
                  <a:solidFill>
                    <a:srgbClr val="008000"/>
                  </a:solidFill>
                </a:rPr>
                <a:t>/</a:t>
              </a:r>
              <a:r>
                <a:rPr lang="en-US" dirty="0" smtClean="0">
                  <a:solidFill>
                    <a:srgbClr val="008000"/>
                  </a:solidFill>
                </a:rPr>
                <a:t>/only </a:t>
              </a:r>
              <a:r>
                <a:rPr lang="en-US" dirty="0" smtClean="0">
                  <a:solidFill>
                    <a:srgbClr val="008000"/>
                  </a:solidFill>
                </a:rPr>
                <a:t>Integers</a:t>
              </a:r>
              <a:endParaRPr lang="en-US" dirty="0">
                <a:solidFill>
                  <a:srgbClr val="008000"/>
                </a:solidFill>
              </a:endParaRPr>
            </a:p>
          </p:txBody>
        </p:sp>
        <p:cxnSp>
          <p:nvCxnSpPr>
            <p:cNvPr id="35" name="Straight Connector 34"/>
            <p:cNvCxnSpPr/>
            <p:nvPr/>
          </p:nvCxnSpPr>
          <p:spPr bwMode="auto">
            <a:xfrm>
              <a:off x="1295400" y="3657600"/>
              <a:ext cx="838200" cy="0"/>
            </a:xfrm>
            <a:prstGeom prst="line">
              <a:avLst/>
            </a:prstGeom>
            <a:solidFill>
              <a:schemeClr val="accent1"/>
            </a:solidFill>
            <a:ln w="28575" cap="flat" cmpd="sng" algn="ctr">
              <a:solidFill>
                <a:srgbClr val="800000"/>
              </a:solidFill>
              <a:prstDash val="solid"/>
              <a:round/>
              <a:headEnd type="none" w="med" len="med"/>
              <a:tailEnd type="none" w="med" len="med"/>
            </a:ln>
            <a:effectLst/>
          </p:spPr>
        </p:cxnSp>
        <p:cxnSp>
          <p:nvCxnSpPr>
            <p:cNvPr id="37" name="Straight Connector 36"/>
            <p:cNvCxnSpPr/>
            <p:nvPr/>
          </p:nvCxnSpPr>
          <p:spPr bwMode="auto">
            <a:xfrm flipV="1">
              <a:off x="1752600" y="3276600"/>
              <a:ext cx="3733800" cy="381000"/>
            </a:xfrm>
            <a:prstGeom prst="line">
              <a:avLst/>
            </a:prstGeom>
            <a:solidFill>
              <a:schemeClr val="accent1"/>
            </a:solidFill>
            <a:ln w="28575" cap="flat" cmpd="sng" algn="ctr">
              <a:solidFill>
                <a:srgbClr val="800000"/>
              </a:solidFill>
              <a:prstDash val="solid"/>
              <a:round/>
              <a:headEnd type="none" w="med" len="med"/>
              <a:tailEnd type="none" w="med" len="med"/>
            </a:ln>
            <a:effectLst/>
          </p:spPr>
        </p:cxnSp>
        <p:cxnSp>
          <p:nvCxnSpPr>
            <p:cNvPr id="41" name="Straight Connector 40"/>
            <p:cNvCxnSpPr/>
            <p:nvPr/>
          </p:nvCxnSpPr>
          <p:spPr bwMode="auto">
            <a:xfrm>
              <a:off x="4495800" y="3657600"/>
              <a:ext cx="838200" cy="0"/>
            </a:xfrm>
            <a:prstGeom prst="line">
              <a:avLst/>
            </a:prstGeom>
            <a:solidFill>
              <a:schemeClr val="accent1"/>
            </a:solidFill>
            <a:ln w="28575" cap="flat" cmpd="sng" algn="ctr">
              <a:solidFill>
                <a:srgbClr val="800000"/>
              </a:solidFill>
              <a:prstDash val="solid"/>
              <a:round/>
              <a:headEnd type="none" w="med" len="med"/>
              <a:tailEnd type="none" w="med" len="med"/>
            </a:ln>
            <a:effectLst/>
          </p:spPr>
        </p:cxnSp>
        <p:cxnSp>
          <p:nvCxnSpPr>
            <p:cNvPr id="42" name="Straight Connector 41"/>
            <p:cNvCxnSpPr/>
            <p:nvPr/>
          </p:nvCxnSpPr>
          <p:spPr bwMode="auto">
            <a:xfrm flipV="1">
              <a:off x="4953000" y="3276600"/>
              <a:ext cx="533400" cy="381000"/>
            </a:xfrm>
            <a:prstGeom prst="line">
              <a:avLst/>
            </a:prstGeom>
            <a:solidFill>
              <a:schemeClr val="accent1"/>
            </a:solidFill>
            <a:ln w="28575" cap="flat" cmpd="sng" algn="ctr">
              <a:solidFill>
                <a:srgbClr val="800000"/>
              </a:solidFill>
              <a:prstDash val="solid"/>
              <a:round/>
              <a:headEnd type="none" w="med" len="med"/>
              <a:tailEnd type="none" w="med" len="med"/>
            </a:ln>
            <a:effectLst/>
          </p:spPr>
        </p:cxnSp>
      </p:grpSp>
    </p:spTree>
    <p:extLst>
      <p:ext uri="{BB962C8B-B14F-4D97-AF65-F5344CB8AC3E}">
        <p14:creationId xmlns:p14="http://schemas.microsoft.com/office/powerpoint/2010/main" val="42723104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nodeType="clickEffect">
                                  <p:stCondLst>
                                    <p:cond delay="0"/>
                                  </p:stCondLst>
                                  <p:childTnLst>
                                    <p:set>
                                      <p:cBhvr>
                                        <p:cTn id="10" dur="1" fill="hold">
                                          <p:stCondLst>
                                            <p:cond delay="0"/>
                                          </p:stCondLst>
                                        </p:cTn>
                                        <p:tgtEl>
                                          <p:spTgt spid="29"/>
                                        </p:tgtEl>
                                        <p:attrNameLst>
                                          <p:attrName>style.visibility</p:attrName>
                                        </p:attrNameLst>
                                      </p:cBhvr>
                                      <p:to>
                                        <p:strVal val="visible"/>
                                      </p:to>
                                    </p:set>
                                    <p:animEffect transition="in" filter="dissolve">
                                      <p:cBhvr>
                                        <p:cTn id="11" dur="500"/>
                                        <p:tgtEl>
                                          <p:spTgt spid="29"/>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8" fill="hold" grpId="0" nodeType="click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additive="base">
                                        <p:cTn id="16" dur="500" fill="hold"/>
                                        <p:tgtEl>
                                          <p:spTgt spid="16"/>
                                        </p:tgtEl>
                                        <p:attrNameLst>
                                          <p:attrName>ppt_x</p:attrName>
                                        </p:attrNameLst>
                                      </p:cBhvr>
                                      <p:tavLst>
                                        <p:tav tm="0">
                                          <p:val>
                                            <p:strVal val="0-#ppt_w/2"/>
                                          </p:val>
                                        </p:tav>
                                        <p:tav tm="100000">
                                          <p:val>
                                            <p:strVal val="#ppt_x"/>
                                          </p:val>
                                        </p:tav>
                                      </p:tavLst>
                                    </p:anim>
                                    <p:anim calcmode="lin" valueType="num">
                                      <p:cBhvr additive="base">
                                        <p:cTn id="17"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18"/>
                                        </p:tgtEl>
                                        <p:attrNameLst>
                                          <p:attrName>style.visibility</p:attrName>
                                        </p:attrNameLst>
                                      </p:cBhvr>
                                      <p:to>
                                        <p:strVal val="visible"/>
                                      </p:to>
                                    </p:set>
                                    <p:anim calcmode="lin" valueType="num">
                                      <p:cBhvr additive="base">
                                        <p:cTn id="22" dur="500" fill="hold"/>
                                        <p:tgtEl>
                                          <p:spTgt spid="18"/>
                                        </p:tgtEl>
                                        <p:attrNameLst>
                                          <p:attrName>ppt_x</p:attrName>
                                        </p:attrNameLst>
                                      </p:cBhvr>
                                      <p:tavLst>
                                        <p:tav tm="0">
                                          <p:val>
                                            <p:strVal val="#ppt_x"/>
                                          </p:val>
                                        </p:tav>
                                        <p:tav tm="100000">
                                          <p:val>
                                            <p:strVal val="#ppt_x"/>
                                          </p:val>
                                        </p:tav>
                                      </p:tavLst>
                                    </p:anim>
                                    <p:anim calcmode="lin" valueType="num">
                                      <p:cBhvr additive="base">
                                        <p:cTn id="2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228600" y="152400"/>
            <a:ext cx="8610600" cy="533400"/>
          </a:xfrm>
        </p:spPr>
        <p:txBody>
          <a:bodyPr/>
          <a:lstStyle/>
          <a:p>
            <a:r>
              <a:rPr lang="en-US" sz="2800" b="1" dirty="0" smtClean="0">
                <a:solidFill>
                  <a:srgbClr val="FF0000"/>
                </a:solidFill>
                <a:latin typeface="Times" charset="0"/>
                <a:ea typeface="ＭＳ Ｐゴシック" charset="0"/>
                <a:cs typeface="ＭＳ Ｐゴシック" charset="0"/>
              </a:rPr>
              <a:t>Generics allow us to say we want Vector of Strings only</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8</a:t>
            </a:fld>
            <a:endParaRPr lang="en-US" sz="1400"/>
          </a:p>
        </p:txBody>
      </p:sp>
      <p:sp>
        <p:nvSpPr>
          <p:cNvPr id="14" name="TextBox 13"/>
          <p:cNvSpPr txBox="1"/>
          <p:nvPr/>
        </p:nvSpPr>
        <p:spPr>
          <a:xfrm>
            <a:off x="304800" y="838200"/>
            <a:ext cx="7620000" cy="1354217"/>
          </a:xfrm>
          <a:prstGeom prst="rect">
            <a:avLst/>
          </a:prstGeom>
          <a:noFill/>
        </p:spPr>
        <p:txBody>
          <a:bodyPr wrap="square" rtlCol="0">
            <a:spAutoFit/>
          </a:bodyPr>
          <a:lstStyle/>
          <a:p>
            <a:r>
              <a:rPr lang="en-US" dirty="0" smtClean="0">
                <a:solidFill>
                  <a:srgbClr val="800000"/>
                </a:solidFill>
              </a:rPr>
              <a:t>API specs: Vector declared like this:</a:t>
            </a:r>
          </a:p>
          <a:p>
            <a:pPr>
              <a:spcBef>
                <a:spcPts val="1200"/>
              </a:spcBef>
            </a:pPr>
            <a:r>
              <a:rPr lang="en-US" b="1" dirty="0"/>
              <a:t>public</a:t>
            </a:r>
            <a:r>
              <a:rPr lang="en-US" dirty="0"/>
              <a:t> </a:t>
            </a:r>
            <a:r>
              <a:rPr lang="en-US" b="1" dirty="0"/>
              <a:t>class</a:t>
            </a:r>
            <a:r>
              <a:rPr lang="en-US" dirty="0"/>
              <a:t> Vector&lt;E</a:t>
            </a:r>
            <a:r>
              <a:rPr lang="en-US" dirty="0" smtClean="0"/>
              <a:t>&gt;</a:t>
            </a:r>
            <a:r>
              <a:rPr lang="en-US" dirty="0"/>
              <a:t> </a:t>
            </a:r>
            <a:r>
              <a:rPr lang="en-US" b="1" dirty="0" smtClean="0"/>
              <a:t>extends</a:t>
            </a:r>
            <a:r>
              <a:rPr lang="en-US" dirty="0" smtClean="0"/>
              <a:t> </a:t>
            </a:r>
            <a:r>
              <a:rPr lang="en-US" dirty="0" err="1" smtClean="0"/>
              <a:t>AbstractList</a:t>
            </a:r>
            <a:r>
              <a:rPr lang="en-US" dirty="0" smtClean="0"/>
              <a:t>&lt;E&gt;</a:t>
            </a:r>
            <a:br>
              <a:rPr lang="en-US" dirty="0" smtClean="0"/>
            </a:br>
            <a:r>
              <a:rPr lang="en-US" dirty="0" smtClean="0"/>
              <a:t>                                       </a:t>
            </a:r>
            <a:r>
              <a:rPr lang="en-US" b="1" dirty="0" smtClean="0"/>
              <a:t>implements</a:t>
            </a:r>
            <a:r>
              <a:rPr lang="en-US" dirty="0"/>
              <a:t> </a:t>
            </a:r>
            <a:r>
              <a:rPr lang="en-US" dirty="0" smtClean="0"/>
              <a:t>List&lt;E&gt; … { … }</a:t>
            </a:r>
            <a:endParaRPr lang="en-US" dirty="0">
              <a:solidFill>
                <a:srgbClr val="008000"/>
              </a:solidFill>
            </a:endParaRPr>
          </a:p>
        </p:txBody>
      </p:sp>
      <p:sp>
        <p:nvSpPr>
          <p:cNvPr id="6" name="TextBox 5"/>
          <p:cNvSpPr txBox="1"/>
          <p:nvPr/>
        </p:nvSpPr>
        <p:spPr>
          <a:xfrm>
            <a:off x="304800" y="2514600"/>
            <a:ext cx="8077200" cy="3200876"/>
          </a:xfrm>
          <a:prstGeom prst="rect">
            <a:avLst/>
          </a:prstGeom>
          <a:noFill/>
        </p:spPr>
        <p:txBody>
          <a:bodyPr wrap="square" rtlCol="0">
            <a:spAutoFit/>
          </a:bodyPr>
          <a:lstStyle/>
          <a:p>
            <a:r>
              <a:rPr lang="en-US" dirty="0" smtClean="0">
                <a:solidFill>
                  <a:srgbClr val="3366FF"/>
                </a:solidFill>
              </a:rPr>
              <a:t>Full understanding of generics is not given in this recitation.</a:t>
            </a:r>
          </a:p>
          <a:p>
            <a:r>
              <a:rPr lang="en-US" dirty="0" smtClean="0">
                <a:solidFill>
                  <a:srgbClr val="3366FF"/>
                </a:solidFill>
              </a:rPr>
              <a:t>E.g. We do not show you how to write a generic class.</a:t>
            </a:r>
          </a:p>
          <a:p>
            <a:endParaRPr lang="en-US" dirty="0" smtClean="0">
              <a:solidFill>
                <a:srgbClr val="3366FF"/>
              </a:solidFill>
            </a:endParaRPr>
          </a:p>
          <a:p>
            <a:r>
              <a:rPr lang="en-US" b="1" dirty="0" smtClean="0">
                <a:solidFill>
                  <a:srgbClr val="3366FF"/>
                </a:solidFill>
              </a:rPr>
              <a:t>Important point</a:t>
            </a:r>
            <a:r>
              <a:rPr lang="en-US" dirty="0" smtClean="0">
                <a:solidFill>
                  <a:srgbClr val="3366FF"/>
                </a:solidFill>
              </a:rPr>
              <a:t>: When you want to use a class that is defined like </a:t>
            </a:r>
            <a:r>
              <a:rPr lang="en-US" dirty="0" smtClean="0">
                <a:solidFill>
                  <a:srgbClr val="800000"/>
                </a:solidFill>
              </a:rPr>
              <a:t>Vector</a:t>
            </a:r>
            <a:r>
              <a:rPr lang="en-US" dirty="0" smtClean="0">
                <a:solidFill>
                  <a:srgbClr val="3366FF"/>
                </a:solidFill>
              </a:rPr>
              <a:t> above, you can write</a:t>
            </a:r>
            <a:endParaRPr lang="en-US" dirty="0">
              <a:solidFill>
                <a:srgbClr val="3366FF"/>
              </a:solidFill>
            </a:endParaRPr>
          </a:p>
          <a:p>
            <a:pPr>
              <a:spcBef>
                <a:spcPts val="600"/>
              </a:spcBef>
              <a:spcAft>
                <a:spcPts val="600"/>
              </a:spcAft>
            </a:pPr>
            <a:r>
              <a:rPr lang="en-US" dirty="0" smtClean="0">
                <a:solidFill>
                  <a:srgbClr val="3366FF"/>
                </a:solidFill>
              </a:rPr>
              <a:t>      </a:t>
            </a:r>
            <a:r>
              <a:rPr lang="en-US" dirty="0" smtClean="0">
                <a:solidFill>
                  <a:srgbClr val="800000"/>
                </a:solidFill>
              </a:rPr>
              <a:t>Vector&lt;C&gt; v= </a:t>
            </a:r>
            <a:r>
              <a:rPr lang="en-US" b="1" dirty="0" smtClean="0">
                <a:solidFill>
                  <a:srgbClr val="800000"/>
                </a:solidFill>
              </a:rPr>
              <a:t>new</a:t>
            </a:r>
            <a:r>
              <a:rPr lang="en-US" dirty="0" smtClean="0">
                <a:solidFill>
                  <a:srgbClr val="800000"/>
                </a:solidFill>
              </a:rPr>
              <a:t> Vector&lt;C&gt;(…);</a:t>
            </a:r>
          </a:p>
          <a:p>
            <a:r>
              <a:rPr lang="en-US" dirty="0" smtClean="0">
                <a:solidFill>
                  <a:srgbClr val="3366FF"/>
                </a:solidFill>
              </a:rPr>
              <a:t>to have </a:t>
            </a:r>
            <a:r>
              <a:rPr lang="en-US" dirty="0" smtClean="0">
                <a:solidFill>
                  <a:srgbClr val="800000"/>
                </a:solidFill>
              </a:rPr>
              <a:t>v </a:t>
            </a:r>
            <a:r>
              <a:rPr lang="en-US" dirty="0" smtClean="0">
                <a:solidFill>
                  <a:srgbClr val="3366FF"/>
                </a:solidFill>
              </a:rPr>
              <a:t>contain a </a:t>
            </a:r>
            <a:r>
              <a:rPr lang="en-US" dirty="0" smtClean="0">
                <a:solidFill>
                  <a:srgbClr val="800000"/>
                </a:solidFill>
              </a:rPr>
              <a:t>Vector </a:t>
            </a:r>
            <a:r>
              <a:rPr lang="en-US" dirty="0" smtClean="0">
                <a:solidFill>
                  <a:srgbClr val="3366FF"/>
                </a:solidFill>
              </a:rPr>
              <a:t>object whose elements HAVE to be of class </a:t>
            </a:r>
            <a:r>
              <a:rPr lang="en-US" dirty="0">
                <a:solidFill>
                  <a:srgbClr val="800000"/>
                </a:solidFill>
              </a:rPr>
              <a:t>C</a:t>
            </a:r>
            <a:r>
              <a:rPr lang="en-US" dirty="0" smtClean="0">
                <a:solidFill>
                  <a:srgbClr val="3366FF"/>
                </a:solidFill>
              </a:rPr>
              <a:t>, and when retrieving an element from </a:t>
            </a:r>
            <a:r>
              <a:rPr lang="en-US" dirty="0">
                <a:solidFill>
                  <a:srgbClr val="800000"/>
                </a:solidFill>
              </a:rPr>
              <a:t>v</a:t>
            </a:r>
            <a:r>
              <a:rPr lang="en-US" dirty="0" smtClean="0">
                <a:solidFill>
                  <a:srgbClr val="3366FF"/>
                </a:solidFill>
              </a:rPr>
              <a:t>, its class is </a:t>
            </a:r>
            <a:r>
              <a:rPr lang="en-US" dirty="0">
                <a:solidFill>
                  <a:srgbClr val="800000"/>
                </a:solidFill>
              </a:rPr>
              <a:t>C</a:t>
            </a:r>
            <a:r>
              <a:rPr lang="en-US" dirty="0" smtClean="0">
                <a:solidFill>
                  <a:srgbClr val="3366FF"/>
                </a:solidFill>
              </a:rPr>
              <a:t>.</a:t>
            </a:r>
            <a:endParaRPr lang="en-US" dirty="0">
              <a:solidFill>
                <a:srgbClr val="3366FF"/>
              </a:solidFill>
            </a:endParaRPr>
          </a:p>
        </p:txBody>
      </p:sp>
    </p:spTree>
    <p:extLst>
      <p:ext uri="{BB962C8B-B14F-4D97-AF65-F5344CB8AC3E}">
        <p14:creationId xmlns:p14="http://schemas.microsoft.com/office/powerpoint/2010/main" val="298682248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05B8333-248A-F84E-944D-9812EFB1C372}" type="slidenum">
              <a:rPr lang="en-US" smtClean="0"/>
              <a:pPr>
                <a:defRPr/>
              </a:pPr>
              <a:t>9</a:t>
            </a:fld>
            <a:endParaRPr lang="en-US" dirty="0"/>
          </a:p>
        </p:txBody>
      </p:sp>
      <p:sp>
        <p:nvSpPr>
          <p:cNvPr id="104" name="TextBox 103"/>
          <p:cNvSpPr txBox="1"/>
          <p:nvPr/>
        </p:nvSpPr>
        <p:spPr>
          <a:xfrm>
            <a:off x="1371600" y="3124200"/>
            <a:ext cx="6096000" cy="830997"/>
          </a:xfrm>
          <a:prstGeom prst="rect">
            <a:avLst/>
          </a:prstGeom>
          <a:noFill/>
        </p:spPr>
        <p:txBody>
          <a:bodyPr wrap="square" rtlCol="0">
            <a:spAutoFit/>
          </a:bodyPr>
          <a:lstStyle/>
          <a:p>
            <a:r>
              <a:rPr lang="en-US" dirty="0" smtClean="0">
                <a:solidFill>
                  <a:srgbClr val="FF0000"/>
                </a:solidFill>
              </a:rPr>
              <a:t>Interface Collection</a:t>
            </a:r>
            <a:r>
              <a:rPr lang="en-US" dirty="0" smtClean="0"/>
              <a:t>: abstract methods for dealing with a group of objects (</a:t>
            </a:r>
            <a:r>
              <a:rPr lang="en-US" dirty="0" smtClean="0">
                <a:solidFill>
                  <a:srgbClr val="008000"/>
                </a:solidFill>
              </a:rPr>
              <a:t>e.g. sets, lists</a:t>
            </a:r>
            <a:r>
              <a:rPr lang="en-US" dirty="0" smtClean="0"/>
              <a:t>)</a:t>
            </a:r>
            <a:endParaRPr lang="en-US" dirty="0"/>
          </a:p>
        </p:txBody>
      </p:sp>
      <p:sp>
        <p:nvSpPr>
          <p:cNvPr id="105" name="TextBox 104"/>
          <p:cNvSpPr txBox="1"/>
          <p:nvPr/>
        </p:nvSpPr>
        <p:spPr>
          <a:xfrm>
            <a:off x="1371600" y="4419600"/>
            <a:ext cx="6400800" cy="1200328"/>
          </a:xfrm>
          <a:prstGeom prst="rect">
            <a:avLst/>
          </a:prstGeom>
          <a:noFill/>
        </p:spPr>
        <p:txBody>
          <a:bodyPr wrap="square" rtlCol="0">
            <a:spAutoFit/>
          </a:bodyPr>
          <a:lstStyle/>
          <a:p>
            <a:r>
              <a:rPr lang="en-US" dirty="0" smtClean="0">
                <a:solidFill>
                  <a:srgbClr val="FF0000"/>
                </a:solidFill>
              </a:rPr>
              <a:t>Abstract </a:t>
            </a:r>
            <a:r>
              <a:rPr lang="en-US" dirty="0" smtClean="0">
                <a:solidFill>
                  <a:srgbClr val="FF0000"/>
                </a:solidFill>
              </a:rPr>
              <a:t>class </a:t>
            </a:r>
            <a:r>
              <a:rPr lang="en-US" dirty="0" err="1" smtClean="0">
                <a:solidFill>
                  <a:srgbClr val="FF0000"/>
                </a:solidFill>
              </a:rPr>
              <a:t>AbstractCollection</a:t>
            </a:r>
            <a:r>
              <a:rPr lang="en-US" dirty="0" smtClean="0"/>
              <a:t>: overrides some abstract methods with real methods to make it easier to fully implement </a:t>
            </a:r>
            <a:r>
              <a:rPr lang="en-US" dirty="0" smtClean="0">
                <a:solidFill>
                  <a:srgbClr val="800000"/>
                </a:solidFill>
              </a:rPr>
              <a:t>Collection</a:t>
            </a:r>
            <a:endParaRPr lang="en-US" dirty="0">
              <a:solidFill>
                <a:srgbClr val="800000"/>
              </a:solidFill>
            </a:endParaRPr>
          </a:p>
        </p:txBody>
      </p:sp>
      <p:sp>
        <p:nvSpPr>
          <p:cNvPr id="30" name="TextBox 29"/>
          <p:cNvSpPr txBox="1"/>
          <p:nvPr/>
        </p:nvSpPr>
        <p:spPr>
          <a:xfrm>
            <a:off x="1323475" y="828842"/>
            <a:ext cx="6753725" cy="1938992"/>
          </a:xfrm>
          <a:prstGeom prst="rect">
            <a:avLst/>
          </a:prstGeom>
          <a:noFill/>
        </p:spPr>
        <p:txBody>
          <a:bodyPr wrap="square" rtlCol="0">
            <a:spAutoFit/>
          </a:bodyPr>
          <a:lstStyle/>
          <a:p>
            <a:r>
              <a:rPr lang="en-US" dirty="0" smtClean="0"/>
              <a:t>Package </a:t>
            </a:r>
            <a:r>
              <a:rPr lang="en-US" dirty="0" err="1" smtClean="0"/>
              <a:t>java.util</a:t>
            </a:r>
            <a:r>
              <a:rPr lang="en-US" dirty="0" smtClean="0"/>
              <a:t> has a bunch of classes called e Collection Classes that make it easy to maintain sets of values, list of values, queues, and so on. You should spend dome time looking at their API specifications and getting familiar with them.</a:t>
            </a:r>
            <a:endParaRPr lang="en-US" dirty="0"/>
          </a:p>
        </p:txBody>
      </p:sp>
    </p:spTree>
    <p:extLst>
      <p:ext uri="{BB962C8B-B14F-4D97-AF65-F5344CB8AC3E}">
        <p14:creationId xmlns:p14="http://schemas.microsoft.com/office/powerpoint/2010/main" val="11263271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dissolve">
                                      <p:cBhvr>
                                        <p:cTn id="7" dur="5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p:bld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15370</TotalTime>
  <Words>2731</Words>
  <Application>Microsoft Macintosh PowerPoint</Application>
  <PresentationFormat>Letter Paper (8.5x11 in)</PresentationFormat>
  <Paragraphs>328</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Blank Presentation</vt:lpstr>
      <vt:lpstr>Generics with ArrayList and HashSet </vt:lpstr>
      <vt:lpstr>Generics and Java’s Collection Classes</vt:lpstr>
      <vt:lpstr>Generics with ArrayList and HashSet </vt:lpstr>
      <vt:lpstr>Generics with ArrayList and HashSet </vt:lpstr>
      <vt:lpstr>Iterating over a HashSet or ArrayList</vt:lpstr>
      <vt:lpstr>ArrayList to maintain list of Strings is cumbersome </vt:lpstr>
      <vt:lpstr>Generics: say we want Vector of ArrayList only</vt:lpstr>
      <vt:lpstr>Generics allow us to say we want Vector of Strings only</vt:lpstr>
      <vt:lpstr>PowerPoint Presentation</vt:lpstr>
      <vt:lpstr>PowerPoint Presentation</vt:lpstr>
      <vt:lpstr>PowerPoint Presentation</vt:lpstr>
      <vt:lpstr>Format of ArrayList object</vt:lpstr>
      <vt:lpstr>Format of ArrayList object</vt:lpstr>
      <vt:lpstr>Parsing Arithmetic Expressions</vt:lpstr>
      <vt:lpstr>Parsing Arithmetic Expressions</vt:lpstr>
      <vt:lpstr>Infix requires parentheses. Postfix doesn’t</vt:lpstr>
      <vt:lpstr>Grammar</vt:lpstr>
      <vt:lpstr>Grammar</vt:lpstr>
      <vt:lpstr>Grammar</vt:lpstr>
      <vt:lpstr>Class Scanner</vt:lpstr>
      <vt:lpstr>Class Scanner</vt:lpstr>
      <vt:lpstr>PowerPoint Presentation</vt:lpstr>
      <vt:lpstr>PowerPoint Presentation</vt:lpstr>
    </vt:vector>
  </TitlesOfParts>
  <Company>University of Georgia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CS100J</dc:title>
  <dc:creator>Trial User</dc:creator>
  <cp:lastModifiedBy>David Gries</cp:lastModifiedBy>
  <cp:revision>563</cp:revision>
  <cp:lastPrinted>2013-02-13T15:49:43Z</cp:lastPrinted>
  <dcterms:created xsi:type="dcterms:W3CDTF">2010-01-22T18:17:38Z</dcterms:created>
  <dcterms:modified xsi:type="dcterms:W3CDTF">2013-09-27T16:05:18Z</dcterms:modified>
</cp:coreProperties>
</file>