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handoutMasterIdLst>
    <p:handoutMasterId r:id="rId21"/>
  </p:handoutMasterIdLst>
  <p:sldIdLst>
    <p:sldId id="285" r:id="rId2"/>
    <p:sldId id="286" r:id="rId3"/>
    <p:sldId id="279" r:id="rId4"/>
    <p:sldId id="287" r:id="rId5"/>
    <p:sldId id="288" r:id="rId6"/>
    <p:sldId id="290" r:id="rId7"/>
    <p:sldId id="284" r:id="rId8"/>
    <p:sldId id="282" r:id="rId9"/>
    <p:sldId id="283" r:id="rId10"/>
    <p:sldId id="272" r:id="rId11"/>
    <p:sldId id="273" r:id="rId12"/>
    <p:sldId id="274" r:id="rId13"/>
    <p:sldId id="275" r:id="rId14"/>
    <p:sldId id="280" r:id="rId15"/>
    <p:sldId id="276" r:id="rId16"/>
    <p:sldId id="277" r:id="rId17"/>
    <p:sldId id="278" r:id="rId18"/>
    <p:sldId id="281" r:id="rId1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E54"/>
    <a:srgbClr val="FFF2C2"/>
    <a:srgbClr val="FFF0F9"/>
    <a:srgbClr val="B0EEB1"/>
    <a:srgbClr val="FFD2EC"/>
    <a:srgbClr val="AD8484"/>
    <a:srgbClr val="AD1D12"/>
    <a:srgbClr val="8B008C"/>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664"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5EA1EFD-BB02-444B-A0D6-7731F591B737}" type="datetimeFigureOut">
              <a:rPr lang="en-US" smtClean="0"/>
              <a:t>2013.9.21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3863564-B6DD-8642-AC30-DB15F717EB37}" type="slidenum">
              <a:rPr lang="en-US" smtClean="0"/>
              <a:t>‹#›</a:t>
            </a:fld>
            <a:endParaRPr lang="en-US"/>
          </a:p>
        </p:txBody>
      </p:sp>
    </p:spTree>
    <p:extLst>
      <p:ext uri="{BB962C8B-B14F-4D97-AF65-F5344CB8AC3E}">
        <p14:creationId xmlns:p14="http://schemas.microsoft.com/office/powerpoint/2010/main" val="33243785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mn-ea"/>
                <a:cs typeface="+mn-cs"/>
              </a:defRPr>
            </a:lvl1pPr>
          </a:lstStyle>
          <a:p>
            <a:pPr>
              <a:defRPr/>
            </a:pPr>
            <a:endParaRPr lang="en-US"/>
          </a:p>
        </p:txBody>
      </p:sp>
      <p:sp>
        <p:nvSpPr>
          <p:cNvPr id="3789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mn-ea"/>
                <a:cs typeface="+mn-cs"/>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789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789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mn-ea"/>
                <a:cs typeface="+mn-cs"/>
              </a:defRPr>
            </a:lvl1pPr>
          </a:lstStyle>
          <a:p>
            <a:pPr>
              <a:defRPr/>
            </a:pPr>
            <a:endParaRPr lang="en-US"/>
          </a:p>
        </p:txBody>
      </p:sp>
      <p:sp>
        <p:nvSpPr>
          <p:cNvPr id="3789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5C03EC7-FEDE-934B-88F3-A2CF5BA1F29F}" type="slidenum">
              <a:rPr lang="en-US"/>
              <a:pPr>
                <a:defRPr/>
              </a:pPr>
              <a:t>‹#›</a:t>
            </a:fld>
            <a:endParaRPr lang="en-US"/>
          </a:p>
        </p:txBody>
      </p:sp>
    </p:spTree>
    <p:extLst>
      <p:ext uri="{BB962C8B-B14F-4D97-AF65-F5344CB8AC3E}">
        <p14:creationId xmlns:p14="http://schemas.microsoft.com/office/powerpoint/2010/main" val="26846089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E67D6E59-A06C-2642-8289-54B7C3144272}" type="slidenum">
              <a:rPr lang="en-US" sz="1200"/>
              <a:pPr/>
              <a:t>1</a:t>
            </a:fld>
            <a:endParaRPr lang="en-US" sz="120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2441CDE5-BF3C-124B-A985-5454756FD24F}" type="slidenum">
              <a:rPr lang="en-US" sz="1200"/>
              <a:pPr/>
              <a:t>10</a:t>
            </a:fld>
            <a:endParaRPr lang="en-US" sz="1200"/>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49E829E3-75D9-1945-8C4D-AFA51BFDF90F}" type="slidenum">
              <a:rPr lang="en-US" sz="1200"/>
              <a:pPr/>
              <a:t>11</a:t>
            </a:fld>
            <a:endParaRPr lang="en-US" sz="1200"/>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E85CBBE0-07C8-FC4E-938D-523078BBBEEC}" type="slidenum">
              <a:rPr lang="en-US" sz="1200"/>
              <a:pPr/>
              <a:t>12</a:t>
            </a:fld>
            <a:endParaRPr lang="en-US" sz="120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r>
              <a:rPr lang="en-US" dirty="0" smtClean="0">
                <a:ea typeface="ＭＳ Ｐゴシック" charset="0"/>
                <a:cs typeface="ＭＳ Ｐゴシック" charset="0"/>
              </a:rPr>
              <a:t>Here we have class Ex. When Java calls </a:t>
            </a:r>
            <a:r>
              <a:rPr lang="en-US" dirty="0" err="1" smtClean="0">
                <a:ea typeface="ＭＳ Ｐゴシック" charset="0"/>
                <a:cs typeface="ＭＳ Ｐゴシック" charset="0"/>
              </a:rPr>
              <a:t>Ex.main</a:t>
            </a:r>
            <a:r>
              <a:rPr lang="en-US" dirty="0" smtClean="0">
                <a:ea typeface="ＭＳ Ｐゴシック" charset="0"/>
                <a:cs typeface="ＭＳ Ｐゴシック" charset="0"/>
              </a:rPr>
              <a:t>(),</a:t>
            </a:r>
            <a:r>
              <a:rPr lang="en-US" baseline="0" dirty="0" smtClean="0">
                <a:ea typeface="ＭＳ Ｐゴシック" charset="0"/>
                <a:cs typeface="ＭＳ Ｐゴシック" charset="0"/>
              </a:rPr>
              <a:t> it calls </a:t>
            </a:r>
            <a:r>
              <a:rPr lang="en-US" baseline="0" dirty="0" err="1" smtClean="0">
                <a:ea typeface="ＭＳ Ｐゴシック" charset="0"/>
                <a:cs typeface="ＭＳ Ｐゴシック" charset="0"/>
              </a:rPr>
              <a:t>Ex.second</a:t>
            </a:r>
            <a:r>
              <a:rPr lang="en-US" baseline="0" dirty="0" smtClean="0">
                <a:ea typeface="ＭＳ Ｐゴシック" charset="0"/>
                <a:cs typeface="ＭＳ Ｐゴシック" charset="0"/>
              </a:rPr>
              <a:t>(), which calls </a:t>
            </a:r>
            <a:r>
              <a:rPr lang="en-US" baseline="0" dirty="0" err="1" smtClean="0">
                <a:ea typeface="ＭＳ Ｐゴシック" charset="0"/>
                <a:cs typeface="ＭＳ Ｐゴシック" charset="0"/>
              </a:rPr>
              <a:t>Ex.third</a:t>
            </a:r>
            <a:r>
              <a:rPr lang="en-US" baseline="0" dirty="0" smtClean="0">
                <a:ea typeface="ＭＳ Ｐゴシック" charset="0"/>
                <a:cs typeface="ＭＳ Ｐゴシック" charset="0"/>
              </a:rPr>
              <a:t>(), which calls a division method that throws an </a:t>
            </a:r>
            <a:r>
              <a:rPr lang="en-US" baseline="0" dirty="0" err="1" smtClean="0">
                <a:ea typeface="ＭＳ Ｐゴシック" charset="0"/>
                <a:cs typeface="ＭＳ Ｐゴシック" charset="0"/>
              </a:rPr>
              <a:t>ArithmeticException</a:t>
            </a:r>
            <a:r>
              <a:rPr lang="en-US" baseline="0" dirty="0" smtClean="0">
                <a:ea typeface="ＭＳ Ｐゴシック" charset="0"/>
                <a:cs typeface="ＭＳ Ｐゴシック" charset="0"/>
              </a:rPr>
              <a:t> object. Let’s call this object a0. a0 is thrown at line 13, in “third”, and since each method has no “catch” for the exception object, it makes its way up the call hierarchy, to second() in line 9, and up to main in line 5. The stuff below that is stuff native to Java you don’t have to worry about.</a:t>
            </a:r>
            <a:endParaRPr lang="en-US" dirty="0">
              <a:ea typeface="ＭＳ Ｐゴシック" charset="0"/>
              <a:cs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42AB8814-F5BF-0D49-B016-64606AFBABA5}" type="slidenum">
              <a:rPr lang="en-US" sz="1200"/>
              <a:pPr/>
              <a:t>13</a:t>
            </a:fld>
            <a:endParaRPr lang="en-US" sz="1200"/>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r>
              <a:rPr lang="en-US" dirty="0" smtClean="0">
                <a:ea typeface="ＭＳ Ｐゴシック" charset="0"/>
                <a:cs typeface="ＭＳ Ｐゴシック" charset="0"/>
              </a:rPr>
              <a:t>Here, we explicitly create and throw an </a:t>
            </a:r>
            <a:r>
              <a:rPr lang="en-US" dirty="0" err="1" smtClean="0">
                <a:ea typeface="ＭＳ Ｐゴシック" charset="0"/>
                <a:cs typeface="ＭＳ Ｐゴシック" charset="0"/>
              </a:rPr>
              <a:t>ArithmeticException</a:t>
            </a:r>
            <a:r>
              <a:rPr lang="en-US" dirty="0" smtClean="0">
                <a:ea typeface="ＭＳ Ｐゴシック" charset="0"/>
                <a:cs typeface="ＭＳ Ｐゴシック" charset="0"/>
              </a:rPr>
              <a:t> object, and even give it some text in the constructor,</a:t>
            </a:r>
            <a:r>
              <a:rPr lang="en-US" baseline="0" dirty="0" smtClean="0">
                <a:ea typeface="ＭＳ Ｐゴシック" charset="0"/>
                <a:cs typeface="ＭＳ Ｐゴシック" charset="0"/>
              </a:rPr>
              <a:t> which you can see in the output. </a:t>
            </a:r>
            <a:endParaRPr lang="en-US" dirty="0">
              <a:ea typeface="ＭＳ Ｐゴシック" charset="0"/>
              <a:cs typeface="ＭＳ Ｐゴシック"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55C9E9C-9AB8-BA4E-94C5-6D7EFA0AC59C}" type="slidenum">
              <a:rPr lang="en-US" sz="1200"/>
              <a:pPr/>
              <a:t>15</a:t>
            </a:fld>
            <a:endParaRPr lang="en-US" sz="1200"/>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620325CE-5FEE-674E-BCF5-C9BCF942B63D}" type="slidenum">
              <a:rPr lang="en-US" sz="1200"/>
              <a:pPr/>
              <a:t>16</a:t>
            </a:fld>
            <a:endParaRPr lang="en-US" sz="1200"/>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8F753B4C-76E6-A042-AF6E-62049CECF9B6}" type="slidenum">
              <a:rPr lang="en-US" sz="1200"/>
              <a:pPr/>
              <a:t>17</a:t>
            </a:fld>
            <a:endParaRPr lang="en-US" sz="120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DC477BFA-98AE-F244-8D69-F4B3318AEC93}" type="slidenum">
              <a:rPr lang="en-US" sz="1200"/>
              <a:pPr/>
              <a:t>2</a:t>
            </a:fld>
            <a:endParaRPr lang="en-US" sz="120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r>
              <a:rPr lang="en-US" dirty="0" smtClean="0">
                <a:ea typeface="ＭＳ Ｐゴシック" charset="0"/>
                <a:cs typeface="ＭＳ Ｐゴシック" charset="0"/>
              </a:rPr>
              <a:t>Note. The declaration Animal[v] just says that v can contain a pointer to an object that</a:t>
            </a:r>
            <a:r>
              <a:rPr lang="en-US" baseline="0" dirty="0" smtClean="0">
                <a:ea typeface="ＭＳ Ｐゴシック" charset="0"/>
                <a:cs typeface="ＭＳ Ｐゴシック" charset="0"/>
              </a:rPr>
              <a:t> is an array whose element are of type Animal.</a:t>
            </a:r>
          </a:p>
          <a:p>
            <a:pPr eaLnBrk="1" hangingPunct="1"/>
            <a:r>
              <a:rPr lang="en-US" baseline="0" dirty="0" smtClean="0">
                <a:ea typeface="ＭＳ Ｐゴシック" charset="0"/>
                <a:cs typeface="ＭＳ Ｐゴシック" charset="0"/>
              </a:rPr>
              <a:t>The type of v is  Animal[], read “Animal array”.</a:t>
            </a:r>
            <a:endParaRPr lang="en-US" dirty="0">
              <a:ea typeface="ＭＳ Ｐゴシック" charset="0"/>
              <a:cs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F0B386D9-77A4-B847-819D-9B1B88D40F39}" type="slidenum">
              <a:rPr lang="en-US" sz="1200"/>
              <a:pPr/>
              <a:t>3</a:t>
            </a:fld>
            <a:endParaRPr lang="en-US" sz="1200"/>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r>
              <a:rPr lang="en-US" dirty="0" smtClean="0">
                <a:ea typeface="ＭＳ Ｐゴシック" charset="0"/>
                <a:cs typeface="ＭＳ Ｐゴシック" charset="0"/>
              </a:rPr>
              <a:t>This</a:t>
            </a:r>
            <a:r>
              <a:rPr lang="en-US" baseline="0" dirty="0" smtClean="0">
                <a:ea typeface="ＭＳ Ｐゴシック" charset="0"/>
                <a:cs typeface="ＭＳ Ｐゴシック" charset="0"/>
              </a:rPr>
              <a:t> is fairly obvious, introducing them to array </a:t>
            </a:r>
            <a:r>
              <a:rPr lang="en-US" baseline="0" dirty="0" err="1" smtClean="0">
                <a:ea typeface="ＭＳ Ｐゴシック" charset="0"/>
                <a:cs typeface="ＭＳ Ｐゴシック" charset="0"/>
              </a:rPr>
              <a:t>initiailzers</a:t>
            </a:r>
            <a:r>
              <a:rPr lang="en-US" baseline="0" dirty="0" smtClean="0">
                <a:ea typeface="ＭＳ Ｐゴシック" charset="0"/>
                <a:cs typeface="ＭＳ Ｐゴシック" charset="0"/>
              </a:rPr>
              <a:t>. They have not seen this before.</a:t>
            </a:r>
            <a:endParaRPr lang="en-US" dirty="0">
              <a:ea typeface="ＭＳ Ｐゴシック" charset="0"/>
              <a:cs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D9BD3AE9-7296-D945-8E2C-91D12B90A3FB}" type="slidenum">
              <a:rPr lang="en-US" sz="1200"/>
              <a:pPr/>
              <a:t>4</a:t>
            </a:fld>
            <a:endParaRPr lang="en-US" sz="1200"/>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r>
              <a:rPr lang="en-US" dirty="0" smtClean="0">
                <a:ea typeface="ＭＳ Ｐゴシック" charset="0"/>
                <a:cs typeface="ＭＳ Ｐゴシック" charset="0"/>
              </a:rPr>
              <a:t>Go</a:t>
            </a:r>
            <a:r>
              <a:rPr lang="en-US" baseline="0" dirty="0" smtClean="0">
                <a:ea typeface="ＭＳ Ｐゴシック" charset="0"/>
                <a:cs typeface="ＭＳ Ｐゴシック" charset="0"/>
              </a:rPr>
              <a:t> over the length ting carefully. Tell them the next slide will explain the reason for the strange notation d[5][8] and for d[0].length.</a:t>
            </a:r>
            <a:endParaRPr lang="en-US" dirty="0">
              <a:ea typeface="ＭＳ Ｐゴシック" charset="0"/>
              <a:cs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2F34AE70-FE75-8346-AB9E-82BDD1B014D8}" type="slidenum">
              <a:rPr lang="en-US" sz="1200"/>
              <a:pPr/>
              <a:t>5</a:t>
            </a:fld>
            <a:endParaRPr lang="en-US" sz="120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r>
              <a:rPr lang="en-US" dirty="0" smtClean="0">
                <a:ea typeface="ＭＳ Ｐゴシック" charset="0"/>
                <a:cs typeface="ＭＳ Ｐゴシック" charset="0"/>
              </a:rPr>
              <a:t>This</a:t>
            </a:r>
            <a:r>
              <a:rPr lang="en-US" baseline="0" dirty="0" smtClean="0">
                <a:ea typeface="ＭＳ Ｐゴシック" charset="0"/>
                <a:cs typeface="ＭＳ Ｐゴシック" charset="0"/>
              </a:rPr>
              <a:t> should be self-explanatory. The next slide shows how to create arrays and place them in b[0] and b[1]</a:t>
            </a:r>
            <a:endParaRPr lang="en-US" dirty="0">
              <a:ea typeface="ＭＳ Ｐゴシック" charset="0"/>
              <a:cs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2F34AE70-FE75-8346-AB9E-82BDD1B014D8}" type="slidenum">
              <a:rPr lang="en-US" sz="1200"/>
              <a:pPr/>
              <a:t>6</a:t>
            </a:fld>
            <a:endParaRPr lang="en-US" sz="120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r>
              <a:rPr lang="en-US" dirty="0" smtClean="0">
                <a:ea typeface="ＭＳ Ｐゴシック" charset="0"/>
                <a:cs typeface="ＭＳ Ｐゴシック" charset="0"/>
              </a:rPr>
              <a:t>Here</a:t>
            </a:r>
            <a:r>
              <a:rPr lang="en-US" baseline="0" dirty="0" smtClean="0">
                <a:ea typeface="ＭＳ Ｐゴシック" charset="0"/>
                <a:cs typeface="ＭＳ Ｐゴシック" charset="0"/>
              </a:rPr>
              <a:t> they see that each row can have a different number of elements. We don’t always have to d this. As on a few slides ago,</a:t>
            </a:r>
          </a:p>
          <a:p>
            <a:pPr eaLnBrk="1" hangingPunct="1"/>
            <a:r>
              <a:rPr lang="en-US" baseline="0" dirty="0" err="1" smtClean="0">
                <a:ea typeface="ＭＳ Ｐゴシック" charset="0"/>
                <a:cs typeface="ＭＳ Ｐゴシック" charset="0"/>
              </a:rPr>
              <a:t>int</a:t>
            </a:r>
            <a:r>
              <a:rPr lang="en-US" baseline="0" dirty="0" smtClean="0">
                <a:ea typeface="ＭＳ Ｐゴシック" charset="0"/>
                <a:cs typeface="ＭＳ Ｐゴシック" charset="0"/>
              </a:rPr>
              <a:t>[5][8]  gives us a 2-D array of </a:t>
            </a:r>
            <a:r>
              <a:rPr lang="en-US" baseline="0" dirty="0" err="1" smtClean="0">
                <a:ea typeface="ＭＳ Ｐゴシック" charset="0"/>
                <a:cs typeface="ＭＳ Ｐゴシック" charset="0"/>
              </a:rPr>
              <a:t>ints</a:t>
            </a:r>
            <a:r>
              <a:rPr lang="en-US" baseline="0" dirty="0" smtClean="0">
                <a:ea typeface="ＭＳ Ｐゴシック" charset="0"/>
                <a:cs typeface="ＭＳ Ｐゴシック" charset="0"/>
              </a:rPr>
              <a:t> –actually a 1-D array of </a:t>
            </a:r>
            <a:r>
              <a:rPr lang="en-US" baseline="0" dirty="0" err="1" smtClean="0">
                <a:ea typeface="ＭＳ Ｐゴシック" charset="0"/>
                <a:cs typeface="ＭＳ Ｐゴシック" charset="0"/>
              </a:rPr>
              <a:t>int</a:t>
            </a:r>
            <a:r>
              <a:rPr lang="en-US" baseline="0" dirty="0" smtClean="0">
                <a:ea typeface="ＭＳ Ｐゴシック" charset="0"/>
                <a:cs typeface="ＭＳ Ｐゴシック" charset="0"/>
              </a:rPr>
              <a:t>[] elements</a:t>
            </a:r>
            <a:endParaRPr lang="en-US" dirty="0">
              <a:ea typeface="ＭＳ Ｐゴシック" charset="0"/>
              <a:cs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1F1F92CA-C342-DD4E-BAB9-034D12B6CB39}" type="slidenum">
              <a:rPr lang="en-US" sz="1200"/>
              <a:pPr/>
              <a:t>7</a:t>
            </a:fld>
            <a:endParaRPr lang="en-US" sz="1200"/>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021E0F1E-CDA8-3042-9DC0-7AC333A565AA}" type="slidenum">
              <a:rPr lang="en-US" sz="1200"/>
              <a:pPr/>
              <a:t>8</a:t>
            </a:fld>
            <a:endParaRPr lang="en-US" sz="1200"/>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B07C1F97-0F7D-A84F-A308-85B024E29603}" type="slidenum">
              <a:rPr lang="en-US" sz="1200"/>
              <a:pPr/>
              <a:t>9</a:t>
            </a:fld>
            <a:endParaRPr lang="en-US" sz="1200"/>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B588F74-EDDA-0641-8FF5-B1479038ADFE}" type="slidenum">
              <a:rPr lang="en-US"/>
              <a:pPr>
                <a:defRPr/>
              </a:pPr>
              <a:t>‹#›</a:t>
            </a:fld>
            <a:endParaRPr lang="en-US"/>
          </a:p>
        </p:txBody>
      </p:sp>
    </p:spTree>
    <p:extLst>
      <p:ext uri="{BB962C8B-B14F-4D97-AF65-F5344CB8AC3E}">
        <p14:creationId xmlns:p14="http://schemas.microsoft.com/office/powerpoint/2010/main" val="1922371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25AA672-5AE5-904E-8326-7B0111AE1CD7}" type="slidenum">
              <a:rPr lang="en-US"/>
              <a:pPr>
                <a:defRPr/>
              </a:pPr>
              <a:t>‹#›</a:t>
            </a:fld>
            <a:endParaRPr lang="en-US"/>
          </a:p>
        </p:txBody>
      </p:sp>
    </p:spTree>
    <p:extLst>
      <p:ext uri="{BB962C8B-B14F-4D97-AF65-F5344CB8AC3E}">
        <p14:creationId xmlns:p14="http://schemas.microsoft.com/office/powerpoint/2010/main" val="1642741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5E5E86-A5A9-994B-9C8B-2007B28FC176}" type="slidenum">
              <a:rPr lang="en-US"/>
              <a:pPr>
                <a:defRPr/>
              </a:pPr>
              <a:t>‹#›</a:t>
            </a:fld>
            <a:endParaRPr lang="en-US"/>
          </a:p>
        </p:txBody>
      </p:sp>
    </p:spTree>
    <p:extLst>
      <p:ext uri="{BB962C8B-B14F-4D97-AF65-F5344CB8AC3E}">
        <p14:creationId xmlns:p14="http://schemas.microsoft.com/office/powerpoint/2010/main" val="3506244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9A8858D-EE1B-174A-B544-88D6735C1800}" type="slidenum">
              <a:rPr lang="en-US"/>
              <a:pPr>
                <a:defRPr/>
              </a:pPr>
              <a:t>‹#›</a:t>
            </a:fld>
            <a:endParaRPr lang="en-US"/>
          </a:p>
        </p:txBody>
      </p:sp>
    </p:spTree>
    <p:extLst>
      <p:ext uri="{BB962C8B-B14F-4D97-AF65-F5344CB8AC3E}">
        <p14:creationId xmlns:p14="http://schemas.microsoft.com/office/powerpoint/2010/main" val="2955040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F5C73A5-BCEA-A544-8CCD-F25076FA04B2}" type="slidenum">
              <a:rPr lang="en-US"/>
              <a:pPr>
                <a:defRPr/>
              </a:pPr>
              <a:t>‹#›</a:t>
            </a:fld>
            <a:endParaRPr lang="en-US"/>
          </a:p>
        </p:txBody>
      </p:sp>
    </p:spTree>
    <p:extLst>
      <p:ext uri="{BB962C8B-B14F-4D97-AF65-F5344CB8AC3E}">
        <p14:creationId xmlns:p14="http://schemas.microsoft.com/office/powerpoint/2010/main" val="2938835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6DAD468-853A-6A46-A0C2-57D092281D2B}" type="slidenum">
              <a:rPr lang="en-US"/>
              <a:pPr>
                <a:defRPr/>
              </a:pPr>
              <a:t>‹#›</a:t>
            </a:fld>
            <a:endParaRPr lang="en-US"/>
          </a:p>
        </p:txBody>
      </p:sp>
    </p:spTree>
    <p:extLst>
      <p:ext uri="{BB962C8B-B14F-4D97-AF65-F5344CB8AC3E}">
        <p14:creationId xmlns:p14="http://schemas.microsoft.com/office/powerpoint/2010/main" val="2850130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F60B379-07E1-1345-9514-8A7F6B6F2969}" type="slidenum">
              <a:rPr lang="en-US"/>
              <a:pPr>
                <a:defRPr/>
              </a:pPr>
              <a:t>‹#›</a:t>
            </a:fld>
            <a:endParaRPr lang="en-US"/>
          </a:p>
        </p:txBody>
      </p:sp>
    </p:spTree>
    <p:extLst>
      <p:ext uri="{BB962C8B-B14F-4D97-AF65-F5344CB8AC3E}">
        <p14:creationId xmlns:p14="http://schemas.microsoft.com/office/powerpoint/2010/main" val="1040414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423AF58-9712-4A4B-8211-85C814D383D0}" type="slidenum">
              <a:rPr lang="en-US"/>
              <a:pPr>
                <a:defRPr/>
              </a:pPr>
              <a:t>‹#›</a:t>
            </a:fld>
            <a:endParaRPr lang="en-US"/>
          </a:p>
        </p:txBody>
      </p:sp>
    </p:spTree>
    <p:extLst>
      <p:ext uri="{BB962C8B-B14F-4D97-AF65-F5344CB8AC3E}">
        <p14:creationId xmlns:p14="http://schemas.microsoft.com/office/powerpoint/2010/main" val="523616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07C0971-522F-9840-A051-6B81135A13E5}" type="slidenum">
              <a:rPr lang="en-US"/>
              <a:pPr>
                <a:defRPr/>
              </a:pPr>
              <a:t>‹#›</a:t>
            </a:fld>
            <a:endParaRPr lang="en-US"/>
          </a:p>
        </p:txBody>
      </p:sp>
    </p:spTree>
    <p:extLst>
      <p:ext uri="{BB962C8B-B14F-4D97-AF65-F5344CB8AC3E}">
        <p14:creationId xmlns:p14="http://schemas.microsoft.com/office/powerpoint/2010/main" val="1715020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B0C8BD1-7958-4143-9084-9D06CCDB4C44}" type="slidenum">
              <a:rPr lang="en-US"/>
              <a:pPr>
                <a:defRPr/>
              </a:pPr>
              <a:t>‹#›</a:t>
            </a:fld>
            <a:endParaRPr lang="en-US"/>
          </a:p>
        </p:txBody>
      </p:sp>
    </p:spTree>
    <p:extLst>
      <p:ext uri="{BB962C8B-B14F-4D97-AF65-F5344CB8AC3E}">
        <p14:creationId xmlns:p14="http://schemas.microsoft.com/office/powerpoint/2010/main" val="259783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9401130-6CE3-0E4E-B3BD-CA1B7E2818F4}" type="slidenum">
              <a:rPr lang="en-US"/>
              <a:pPr>
                <a:defRPr/>
              </a:pPr>
              <a:t>‹#›</a:t>
            </a:fld>
            <a:endParaRPr lang="en-US"/>
          </a:p>
        </p:txBody>
      </p:sp>
    </p:spTree>
    <p:extLst>
      <p:ext uri="{BB962C8B-B14F-4D97-AF65-F5344CB8AC3E}">
        <p14:creationId xmlns:p14="http://schemas.microsoft.com/office/powerpoint/2010/main" val="300506249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1F677A85-83A4-7C4E-BF8A-52962CF3159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charset="0"/>
        </a:defRPr>
      </a:lvl6pPr>
      <a:lvl7pPr marL="914400" algn="ctr" rtl="0" fontAlgn="base">
        <a:spcBef>
          <a:spcPct val="0"/>
        </a:spcBef>
        <a:spcAft>
          <a:spcPct val="0"/>
        </a:spcAft>
        <a:defRPr sz="4400">
          <a:solidFill>
            <a:schemeClr val="tx2"/>
          </a:solidFill>
          <a:latin typeface="Times" charset="0"/>
        </a:defRPr>
      </a:lvl7pPr>
      <a:lvl8pPr marL="1371600" algn="ctr" rtl="0" fontAlgn="base">
        <a:spcBef>
          <a:spcPct val="0"/>
        </a:spcBef>
        <a:spcAft>
          <a:spcPct val="0"/>
        </a:spcAft>
        <a:defRPr sz="4400">
          <a:solidFill>
            <a:schemeClr val="tx2"/>
          </a:solidFill>
          <a:latin typeface="Times" charset="0"/>
        </a:defRPr>
      </a:lvl8pPr>
      <a:lvl9pPr marL="1828800" algn="ctr" rtl="0" fontAlgn="base">
        <a:spcBef>
          <a:spcPct val="0"/>
        </a:spcBef>
        <a:spcAft>
          <a:spcPct val="0"/>
        </a:spcAft>
        <a:defRPr sz="4400">
          <a:solidFill>
            <a:schemeClr val="tx2"/>
          </a:solidFill>
          <a:latin typeface="Times"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txBox="1">
            <a:spLocks noChangeArrowheads="1"/>
          </p:cNvSpPr>
          <p:nvPr/>
        </p:nvSpPr>
        <p:spPr bwMode="auto">
          <a:xfrm>
            <a:off x="533400" y="6096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nchor="ct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eaLnBrk="1" hangingPunct="1"/>
            <a:r>
              <a:rPr lang="en-US" sz="2800" b="1" dirty="0">
                <a:solidFill>
                  <a:srgbClr val="FF0000"/>
                </a:solidFill>
              </a:rPr>
              <a:t>Recitation </a:t>
            </a:r>
            <a:r>
              <a:rPr lang="en-US" sz="2800" b="1" dirty="0" smtClean="0">
                <a:solidFill>
                  <a:srgbClr val="FF0000"/>
                </a:solidFill>
              </a:rPr>
              <a:t>4.</a:t>
            </a:r>
          </a:p>
          <a:p>
            <a:pPr algn="ctr" eaLnBrk="1" hangingPunct="1"/>
            <a:endParaRPr lang="en-US" sz="2800" b="1" dirty="0">
              <a:solidFill>
                <a:srgbClr val="FF0000"/>
              </a:solidFill>
            </a:endParaRPr>
          </a:p>
        </p:txBody>
      </p:sp>
      <p:sp>
        <p:nvSpPr>
          <p:cNvPr id="2" name="TextBox 1"/>
          <p:cNvSpPr txBox="1"/>
          <p:nvPr/>
        </p:nvSpPr>
        <p:spPr>
          <a:xfrm>
            <a:off x="762000" y="2133600"/>
            <a:ext cx="1671852" cy="1569660"/>
          </a:xfrm>
          <a:prstGeom prst="rect">
            <a:avLst/>
          </a:prstGeom>
          <a:noFill/>
        </p:spPr>
        <p:txBody>
          <a:bodyPr wrap="none" rtlCol="0">
            <a:spAutoFit/>
          </a:bodyPr>
          <a:lstStyle/>
          <a:p>
            <a:r>
              <a:rPr lang="en-US" b="1" dirty="0">
                <a:solidFill>
                  <a:srgbClr val="FF0000"/>
                </a:solidFill>
              </a:rPr>
              <a:t>2-D </a:t>
            </a:r>
            <a:r>
              <a:rPr lang="en-US" b="1" dirty="0" smtClean="0">
                <a:solidFill>
                  <a:srgbClr val="FF0000"/>
                </a:solidFill>
              </a:rPr>
              <a:t>arrays.</a:t>
            </a:r>
          </a:p>
          <a:p>
            <a:endParaRPr lang="en-US" b="1" dirty="0">
              <a:solidFill>
                <a:srgbClr val="FF0000"/>
              </a:solidFill>
            </a:endParaRPr>
          </a:p>
          <a:p>
            <a:r>
              <a:rPr lang="en-US" b="1" dirty="0" smtClean="0">
                <a:solidFill>
                  <a:srgbClr val="FF0000"/>
                </a:solidFill>
              </a:rPr>
              <a:t>Exceptions</a:t>
            </a:r>
            <a:endParaRPr lang="en-US" b="1" dirty="0">
              <a:solidFill>
                <a:srgbClr val="FF0000"/>
              </a:solidFill>
            </a:endParaRP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 Box 2"/>
          <p:cNvSpPr txBox="1">
            <a:spLocks noChangeArrowheads="1"/>
          </p:cNvSpPr>
          <p:nvPr/>
        </p:nvSpPr>
        <p:spPr bwMode="auto">
          <a:xfrm>
            <a:off x="533400" y="457200"/>
            <a:ext cx="8001000" cy="287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3363" indent="-233363">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lnSpc>
                <a:spcPct val="80000"/>
              </a:lnSpc>
              <a:spcBef>
                <a:spcPct val="50000"/>
              </a:spcBef>
            </a:pPr>
            <a:r>
              <a:rPr lang="en-US" b="1">
                <a:solidFill>
                  <a:srgbClr val="FF0000"/>
                </a:solidFill>
              </a:rPr>
              <a:t>Exceptions and Errors</a:t>
            </a:r>
          </a:p>
          <a:p>
            <a:pPr>
              <a:lnSpc>
                <a:spcPct val="80000"/>
              </a:lnSpc>
              <a:spcBef>
                <a:spcPct val="50000"/>
              </a:spcBef>
            </a:pPr>
            <a:endParaRPr lang="en-US" sz="2000"/>
          </a:p>
          <a:p>
            <a:pPr>
              <a:lnSpc>
                <a:spcPct val="80000"/>
              </a:lnSpc>
              <a:spcBef>
                <a:spcPct val="50000"/>
              </a:spcBef>
            </a:pPr>
            <a:r>
              <a:rPr lang="en-US"/>
              <a:t>In Java, there is a class Throwable:</a:t>
            </a:r>
          </a:p>
          <a:p>
            <a:pPr>
              <a:lnSpc>
                <a:spcPct val="80000"/>
              </a:lnSpc>
              <a:spcBef>
                <a:spcPct val="50000"/>
              </a:spcBef>
            </a:pPr>
            <a:endParaRPr lang="en-US" sz="2000"/>
          </a:p>
          <a:p>
            <a:pPr>
              <a:lnSpc>
                <a:spcPct val="80000"/>
              </a:lnSpc>
              <a:spcBef>
                <a:spcPct val="50000"/>
              </a:spcBef>
            </a:pPr>
            <a:endParaRPr lang="en-US" sz="2000"/>
          </a:p>
          <a:p>
            <a:pPr>
              <a:lnSpc>
                <a:spcPct val="80000"/>
              </a:lnSpc>
              <a:spcBef>
                <a:spcPct val="50000"/>
              </a:spcBef>
            </a:pPr>
            <a:endParaRPr lang="en-US" sz="2000"/>
          </a:p>
          <a:p>
            <a:pPr>
              <a:lnSpc>
                <a:spcPct val="80000"/>
              </a:lnSpc>
              <a:spcBef>
                <a:spcPct val="50000"/>
              </a:spcBef>
            </a:pPr>
            <a:endParaRPr lang="en-US" sz="2000"/>
          </a:p>
        </p:txBody>
      </p:sp>
      <p:sp>
        <p:nvSpPr>
          <p:cNvPr id="32770" name="Rectangle 4"/>
          <p:cNvSpPr>
            <a:spLocks noChangeArrowheads="1"/>
          </p:cNvSpPr>
          <p:nvPr/>
        </p:nvSpPr>
        <p:spPr bwMode="auto">
          <a:xfrm>
            <a:off x="838200" y="2286000"/>
            <a:ext cx="3810000" cy="2819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2771" name="Text Box 6"/>
          <p:cNvSpPr txBox="1">
            <a:spLocks noChangeArrowheads="1"/>
          </p:cNvSpPr>
          <p:nvPr/>
        </p:nvSpPr>
        <p:spPr bwMode="auto">
          <a:xfrm>
            <a:off x="838200" y="1803400"/>
            <a:ext cx="2438400" cy="4619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rgbClr val="8B008C"/>
                </a:solidFill>
              </a:rPr>
              <a:t>Throwable@x1</a:t>
            </a:r>
            <a:endParaRPr lang="en-US"/>
          </a:p>
        </p:txBody>
      </p:sp>
      <p:sp>
        <p:nvSpPr>
          <p:cNvPr id="32772" name="Text Box 7"/>
          <p:cNvSpPr txBox="1">
            <a:spLocks noChangeArrowheads="1"/>
          </p:cNvSpPr>
          <p:nvPr/>
        </p:nvSpPr>
        <p:spPr bwMode="auto">
          <a:xfrm>
            <a:off x="2743200" y="2667000"/>
            <a:ext cx="1600200" cy="4619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ja-JP" altLang="en-US"/>
              <a:t>“</a:t>
            </a:r>
            <a:r>
              <a:rPr lang="en-US" altLang="ja-JP"/>
              <a:t>/ by zero</a:t>
            </a:r>
            <a:r>
              <a:rPr lang="ja-JP" altLang="en-US"/>
              <a:t>”</a:t>
            </a:r>
            <a:endParaRPr lang="en-US"/>
          </a:p>
        </p:txBody>
      </p:sp>
      <p:sp>
        <p:nvSpPr>
          <p:cNvPr id="32773" name="Text Box 8"/>
          <p:cNvSpPr txBox="1">
            <a:spLocks noChangeArrowheads="1"/>
          </p:cNvSpPr>
          <p:nvPr/>
        </p:nvSpPr>
        <p:spPr bwMode="auto">
          <a:xfrm>
            <a:off x="838200" y="2667000"/>
            <a:ext cx="3673475"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detailMessage</a:t>
            </a:r>
          </a:p>
          <a:p>
            <a:endParaRPr lang="en-US"/>
          </a:p>
          <a:p>
            <a:r>
              <a:rPr lang="en-US"/>
              <a:t>getMessage()</a:t>
            </a:r>
          </a:p>
          <a:p>
            <a:r>
              <a:rPr lang="en-US"/>
              <a:t>Throwable()   Throwable(String)</a:t>
            </a:r>
          </a:p>
        </p:txBody>
      </p:sp>
      <p:sp>
        <p:nvSpPr>
          <p:cNvPr id="32774" name="Text Box 15"/>
          <p:cNvSpPr txBox="1">
            <a:spLocks noChangeArrowheads="1"/>
          </p:cNvSpPr>
          <p:nvPr/>
        </p:nvSpPr>
        <p:spPr bwMode="auto">
          <a:xfrm>
            <a:off x="5257800" y="1371600"/>
            <a:ext cx="3352800" cy="1571625"/>
          </a:xfrm>
          <a:prstGeom prst="rect">
            <a:avLst/>
          </a:prstGeom>
          <a:noFill/>
          <a:ln w="19050">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spcBef>
                <a:spcPct val="50000"/>
              </a:spcBef>
            </a:pPr>
            <a:r>
              <a:rPr lang="en-US"/>
              <a:t>When some kind of error occurs, an </a:t>
            </a:r>
            <a:r>
              <a:rPr lang="en-US">
                <a:solidFill>
                  <a:srgbClr val="8B008C"/>
                </a:solidFill>
              </a:rPr>
              <a:t>Exception</a:t>
            </a:r>
            <a:r>
              <a:rPr lang="en-US"/>
              <a:t> is </a:t>
            </a:r>
            <a:r>
              <a:rPr lang="ja-JP" altLang="en-US"/>
              <a:t>“</a:t>
            </a:r>
            <a:r>
              <a:rPr lang="en-US" altLang="ja-JP"/>
              <a:t>thrown</a:t>
            </a:r>
            <a:r>
              <a:rPr lang="ja-JP" altLang="en-US"/>
              <a:t>”</a:t>
            </a:r>
            <a:r>
              <a:rPr lang="en-US" altLang="ja-JP"/>
              <a:t> —you</a:t>
            </a:r>
            <a:r>
              <a:rPr lang="ja-JP" altLang="en-US"/>
              <a:t>’</a:t>
            </a:r>
            <a:r>
              <a:rPr lang="en-US" altLang="ja-JP"/>
              <a:t>ll see what this means later.</a:t>
            </a:r>
            <a:endParaRPr lang="en-US"/>
          </a:p>
        </p:txBody>
      </p:sp>
      <p:sp>
        <p:nvSpPr>
          <p:cNvPr id="32775" name="Text Box 16"/>
          <p:cNvSpPr txBox="1">
            <a:spLocks noChangeArrowheads="1"/>
          </p:cNvSpPr>
          <p:nvPr/>
        </p:nvSpPr>
        <p:spPr bwMode="auto">
          <a:xfrm>
            <a:off x="5029200" y="3276600"/>
            <a:ext cx="3581400" cy="1760538"/>
          </a:xfrm>
          <a:prstGeom prst="rect">
            <a:avLst/>
          </a:prstGeom>
          <a:noFill/>
          <a:ln w="25400">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spcBef>
                <a:spcPct val="50000"/>
              </a:spcBef>
            </a:pPr>
            <a:r>
              <a:rPr lang="en-US"/>
              <a:t>An </a:t>
            </a:r>
            <a:r>
              <a:rPr lang="en-US">
                <a:solidFill>
                  <a:srgbClr val="8B008C"/>
                </a:solidFill>
              </a:rPr>
              <a:t>Exception</a:t>
            </a:r>
            <a:r>
              <a:rPr lang="en-US"/>
              <a:t> is an instance of class </a:t>
            </a:r>
            <a:r>
              <a:rPr lang="en-US">
                <a:solidFill>
                  <a:srgbClr val="800000"/>
                </a:solidFill>
              </a:rPr>
              <a:t>Throwable</a:t>
            </a:r>
          </a:p>
          <a:p>
            <a:pPr algn="ctr">
              <a:spcBef>
                <a:spcPct val="50000"/>
              </a:spcBef>
            </a:pPr>
            <a:r>
              <a:rPr lang="en-US"/>
              <a:t>(or one of its subclasses) </a:t>
            </a:r>
          </a:p>
          <a:p>
            <a:endParaRPr lang="en-US"/>
          </a:p>
        </p:txBody>
      </p:sp>
      <p:sp>
        <p:nvSpPr>
          <p:cNvPr id="32776" name="TextBox 1"/>
          <p:cNvSpPr txBox="1">
            <a:spLocks noChangeArrowheads="1"/>
          </p:cNvSpPr>
          <p:nvPr/>
        </p:nvSpPr>
        <p:spPr bwMode="auto">
          <a:xfrm>
            <a:off x="838200" y="5410200"/>
            <a:ext cx="6546850" cy="830263"/>
          </a:xfrm>
          <a:prstGeom prst="rect">
            <a:avLst/>
          </a:prstGeom>
          <a:solidFill>
            <a:srgbClr val="FFF2C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Two constructors in class </a:t>
            </a:r>
            <a:r>
              <a:rPr lang="en-US">
                <a:solidFill>
                  <a:srgbClr val="800000"/>
                </a:solidFill>
              </a:rPr>
              <a:t>Throwable</a:t>
            </a:r>
            <a:r>
              <a:rPr lang="en-US"/>
              <a:t>. Second one stores its </a:t>
            </a:r>
            <a:r>
              <a:rPr lang="en-US">
                <a:solidFill>
                  <a:srgbClr val="800000"/>
                </a:solidFill>
              </a:rPr>
              <a:t>String</a:t>
            </a:r>
            <a:r>
              <a:rPr lang="en-US"/>
              <a:t> parameter in field </a:t>
            </a:r>
            <a:r>
              <a:rPr lang="en-US">
                <a:solidFill>
                  <a:srgbClr val="800000"/>
                </a:solidFill>
              </a:rPr>
              <a:t>detailMessage</a:t>
            </a:r>
            <a:r>
              <a:rPr lang="en-US"/>
              <a:t>.</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 Box 2"/>
          <p:cNvSpPr txBox="1">
            <a:spLocks noChangeArrowheads="1"/>
          </p:cNvSpPr>
          <p:nvPr/>
        </p:nvSpPr>
        <p:spPr bwMode="auto">
          <a:xfrm>
            <a:off x="533400" y="457200"/>
            <a:ext cx="8001000" cy="309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3363" indent="-233363">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lnSpc>
                <a:spcPct val="80000"/>
              </a:lnSpc>
              <a:spcBef>
                <a:spcPct val="50000"/>
              </a:spcBef>
            </a:pPr>
            <a:r>
              <a:rPr lang="en-US" b="1">
                <a:solidFill>
                  <a:srgbClr val="FF0000"/>
                </a:solidFill>
              </a:rPr>
              <a:t>Exceptions and Errors</a:t>
            </a:r>
          </a:p>
          <a:p>
            <a:pPr>
              <a:lnSpc>
                <a:spcPct val="80000"/>
              </a:lnSpc>
              <a:spcBef>
                <a:spcPct val="50000"/>
              </a:spcBef>
            </a:pPr>
            <a:r>
              <a:rPr lang="en-US"/>
              <a:t>So many different kind of exceptions that</a:t>
            </a:r>
            <a:br>
              <a:rPr lang="en-US"/>
            </a:br>
            <a:r>
              <a:rPr lang="en-US"/>
              <a:t>we have to organize them.</a:t>
            </a:r>
          </a:p>
          <a:p>
            <a:pPr>
              <a:lnSpc>
                <a:spcPct val="80000"/>
              </a:lnSpc>
              <a:spcBef>
                <a:spcPct val="50000"/>
              </a:spcBef>
            </a:pPr>
            <a:endParaRPr lang="en-US"/>
          </a:p>
          <a:p>
            <a:pPr>
              <a:lnSpc>
                <a:spcPct val="80000"/>
              </a:lnSpc>
              <a:spcBef>
                <a:spcPct val="50000"/>
              </a:spcBef>
            </a:pPr>
            <a:endParaRPr lang="en-US"/>
          </a:p>
          <a:p>
            <a:pPr>
              <a:lnSpc>
                <a:spcPct val="80000"/>
              </a:lnSpc>
              <a:spcBef>
                <a:spcPct val="50000"/>
              </a:spcBef>
            </a:pPr>
            <a:endParaRPr lang="en-US"/>
          </a:p>
          <a:p>
            <a:pPr>
              <a:lnSpc>
                <a:spcPct val="80000"/>
              </a:lnSpc>
              <a:spcBef>
                <a:spcPct val="50000"/>
              </a:spcBef>
            </a:pPr>
            <a:endParaRPr lang="en-US"/>
          </a:p>
        </p:txBody>
      </p:sp>
      <p:sp>
        <p:nvSpPr>
          <p:cNvPr id="34818" name="Rectangle 3"/>
          <p:cNvSpPr>
            <a:spLocks noChangeArrowheads="1"/>
          </p:cNvSpPr>
          <p:nvPr/>
        </p:nvSpPr>
        <p:spPr bwMode="auto">
          <a:xfrm>
            <a:off x="381000" y="2209800"/>
            <a:ext cx="4267200" cy="4419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4819" name="Text Box 6"/>
          <p:cNvSpPr txBox="1">
            <a:spLocks noChangeArrowheads="1"/>
          </p:cNvSpPr>
          <p:nvPr/>
        </p:nvSpPr>
        <p:spPr bwMode="auto">
          <a:xfrm>
            <a:off x="2667000" y="2971800"/>
            <a:ext cx="1600200" cy="4619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ja-JP" altLang="en-US"/>
              <a:t>“</a:t>
            </a:r>
            <a:r>
              <a:rPr lang="en-US" altLang="ja-JP"/>
              <a:t>/ by zero</a:t>
            </a:r>
            <a:r>
              <a:rPr lang="ja-JP" altLang="en-US"/>
              <a:t>”</a:t>
            </a:r>
            <a:endParaRPr lang="en-US"/>
          </a:p>
        </p:txBody>
      </p:sp>
      <p:sp>
        <p:nvSpPr>
          <p:cNvPr id="34820" name="Text Box 7"/>
          <p:cNvSpPr txBox="1">
            <a:spLocks noChangeArrowheads="1"/>
          </p:cNvSpPr>
          <p:nvPr/>
        </p:nvSpPr>
        <p:spPr bwMode="auto">
          <a:xfrm>
            <a:off x="533400" y="2895600"/>
            <a:ext cx="21732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   detailMessage</a:t>
            </a:r>
          </a:p>
          <a:p>
            <a:r>
              <a:rPr lang="en-US"/>
              <a:t>getMessage()</a:t>
            </a:r>
          </a:p>
        </p:txBody>
      </p:sp>
      <p:sp>
        <p:nvSpPr>
          <p:cNvPr id="34821" name="Line 8"/>
          <p:cNvSpPr>
            <a:spLocks noChangeShapeType="1"/>
          </p:cNvSpPr>
          <p:nvPr/>
        </p:nvSpPr>
        <p:spPr bwMode="auto">
          <a:xfrm>
            <a:off x="762000" y="3886200"/>
            <a:ext cx="3810000" cy="0"/>
          </a:xfrm>
          <a:prstGeom prst="line">
            <a:avLst/>
          </a:prstGeom>
          <a:noFill/>
          <a:ln w="15875">
            <a:solidFill>
              <a:srgbClr val="8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22" name="Text Box 9"/>
          <p:cNvSpPr txBox="1">
            <a:spLocks noChangeArrowheads="1"/>
          </p:cNvSpPr>
          <p:nvPr/>
        </p:nvSpPr>
        <p:spPr bwMode="auto">
          <a:xfrm>
            <a:off x="3124200" y="3886200"/>
            <a:ext cx="152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rgbClr val="FF6600"/>
                </a:solidFill>
              </a:rPr>
              <a:t>Exception</a:t>
            </a:r>
          </a:p>
        </p:txBody>
      </p:sp>
      <p:sp>
        <p:nvSpPr>
          <p:cNvPr id="34823" name="Text Box 11"/>
          <p:cNvSpPr txBox="1">
            <a:spLocks noChangeArrowheads="1"/>
          </p:cNvSpPr>
          <p:nvPr/>
        </p:nvSpPr>
        <p:spPr bwMode="auto">
          <a:xfrm>
            <a:off x="2133600" y="4572000"/>
            <a:ext cx="2514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rgbClr val="FF6600"/>
                </a:solidFill>
              </a:rPr>
              <a:t>RuntimeException</a:t>
            </a:r>
          </a:p>
        </p:txBody>
      </p:sp>
      <p:sp>
        <p:nvSpPr>
          <p:cNvPr id="34824" name="Text Box 13"/>
          <p:cNvSpPr txBox="1">
            <a:spLocks noChangeArrowheads="1"/>
          </p:cNvSpPr>
          <p:nvPr/>
        </p:nvSpPr>
        <p:spPr bwMode="auto">
          <a:xfrm>
            <a:off x="1905000" y="5613400"/>
            <a:ext cx="2895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rgbClr val="FF6600"/>
                </a:solidFill>
              </a:rPr>
              <a:t>ArithmeticException</a:t>
            </a:r>
          </a:p>
        </p:txBody>
      </p:sp>
      <p:sp>
        <p:nvSpPr>
          <p:cNvPr id="34825" name="Rectangle 14"/>
          <p:cNvSpPr>
            <a:spLocks noChangeArrowheads="1"/>
          </p:cNvSpPr>
          <p:nvPr/>
        </p:nvSpPr>
        <p:spPr bwMode="auto">
          <a:xfrm>
            <a:off x="6172200" y="1676400"/>
            <a:ext cx="15176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50000"/>
              </a:spcBef>
            </a:pPr>
            <a:r>
              <a:rPr lang="en-US"/>
              <a:t>Throwable</a:t>
            </a:r>
          </a:p>
        </p:txBody>
      </p:sp>
      <p:sp>
        <p:nvSpPr>
          <p:cNvPr id="34826" name="Rectangle 15"/>
          <p:cNvSpPr>
            <a:spLocks noChangeArrowheads="1"/>
          </p:cNvSpPr>
          <p:nvPr/>
        </p:nvSpPr>
        <p:spPr bwMode="auto">
          <a:xfrm>
            <a:off x="5257800" y="2667000"/>
            <a:ext cx="14319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50000"/>
              </a:spcBef>
            </a:pPr>
            <a:r>
              <a:rPr lang="en-US"/>
              <a:t>Exception</a:t>
            </a:r>
          </a:p>
        </p:txBody>
      </p:sp>
      <p:sp>
        <p:nvSpPr>
          <p:cNvPr id="34827" name="Rectangle 16"/>
          <p:cNvSpPr>
            <a:spLocks noChangeArrowheads="1"/>
          </p:cNvSpPr>
          <p:nvPr/>
        </p:nvSpPr>
        <p:spPr bwMode="auto">
          <a:xfrm>
            <a:off x="7239000" y="2667000"/>
            <a:ext cx="83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50000"/>
              </a:spcBef>
            </a:pPr>
            <a:r>
              <a:rPr lang="en-US"/>
              <a:t>Error</a:t>
            </a:r>
          </a:p>
        </p:txBody>
      </p:sp>
      <p:sp>
        <p:nvSpPr>
          <p:cNvPr id="34828" name="Rectangle 17"/>
          <p:cNvSpPr>
            <a:spLocks noChangeArrowheads="1"/>
          </p:cNvSpPr>
          <p:nvPr/>
        </p:nvSpPr>
        <p:spPr bwMode="auto">
          <a:xfrm>
            <a:off x="4876800" y="3429000"/>
            <a:ext cx="2971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a:t>RuntimeException</a:t>
            </a:r>
          </a:p>
        </p:txBody>
      </p:sp>
      <p:sp>
        <p:nvSpPr>
          <p:cNvPr id="34829" name="Rectangle 18"/>
          <p:cNvSpPr>
            <a:spLocks noChangeArrowheads="1"/>
          </p:cNvSpPr>
          <p:nvPr/>
        </p:nvSpPr>
        <p:spPr bwMode="auto">
          <a:xfrm>
            <a:off x="4800600" y="4343400"/>
            <a:ext cx="2971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a:t>ArithmeticException</a:t>
            </a:r>
          </a:p>
        </p:txBody>
      </p:sp>
      <p:sp>
        <p:nvSpPr>
          <p:cNvPr id="34830" name="Line 19"/>
          <p:cNvSpPr>
            <a:spLocks noChangeShapeType="1"/>
          </p:cNvSpPr>
          <p:nvPr/>
        </p:nvSpPr>
        <p:spPr bwMode="auto">
          <a:xfrm flipH="1">
            <a:off x="6019800" y="2133600"/>
            <a:ext cx="990600" cy="609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31" name="Line 20"/>
          <p:cNvSpPr>
            <a:spLocks noChangeShapeType="1"/>
          </p:cNvSpPr>
          <p:nvPr/>
        </p:nvSpPr>
        <p:spPr bwMode="auto">
          <a:xfrm>
            <a:off x="7010400" y="2133600"/>
            <a:ext cx="685800" cy="609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32" name="Line 21"/>
          <p:cNvSpPr>
            <a:spLocks noChangeShapeType="1"/>
          </p:cNvSpPr>
          <p:nvPr/>
        </p:nvSpPr>
        <p:spPr bwMode="auto">
          <a:xfrm>
            <a:off x="6019800" y="3124200"/>
            <a:ext cx="0" cy="381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33" name="Line 22"/>
          <p:cNvSpPr>
            <a:spLocks noChangeShapeType="1"/>
          </p:cNvSpPr>
          <p:nvPr/>
        </p:nvSpPr>
        <p:spPr bwMode="auto">
          <a:xfrm>
            <a:off x="6019800" y="3962400"/>
            <a:ext cx="0" cy="533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3" name="Group 2"/>
          <p:cNvGrpSpPr>
            <a:grpSpLocks/>
          </p:cNvGrpSpPr>
          <p:nvPr/>
        </p:nvGrpSpPr>
        <p:grpSpPr bwMode="auto">
          <a:xfrm>
            <a:off x="6934200" y="762000"/>
            <a:ext cx="1905000" cy="1981200"/>
            <a:chOff x="6934200" y="762000"/>
            <a:chExt cx="1905000" cy="1981200"/>
          </a:xfrm>
        </p:grpSpPr>
        <p:sp>
          <p:nvSpPr>
            <p:cNvPr id="34846" name="Text Box 23"/>
            <p:cNvSpPr txBox="1">
              <a:spLocks noChangeArrowheads="1"/>
            </p:cNvSpPr>
            <p:nvPr/>
          </p:nvSpPr>
          <p:spPr bwMode="auto">
            <a:xfrm>
              <a:off x="6934200" y="762000"/>
              <a:ext cx="1905000" cy="830997"/>
            </a:xfrm>
            <a:prstGeom prst="rect">
              <a:avLst/>
            </a:prstGeom>
            <a:solidFill>
              <a:srgbClr val="FFD2E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r">
                <a:spcBef>
                  <a:spcPct val="50000"/>
                </a:spcBef>
              </a:pPr>
              <a:r>
                <a:rPr lang="en-US"/>
                <a:t>Do nothing with these</a:t>
              </a:r>
            </a:p>
          </p:txBody>
        </p:sp>
        <p:sp>
          <p:nvSpPr>
            <p:cNvPr id="34847" name="Line 24"/>
            <p:cNvSpPr>
              <a:spLocks noChangeShapeType="1"/>
            </p:cNvSpPr>
            <p:nvPr/>
          </p:nvSpPr>
          <p:spPr bwMode="auto">
            <a:xfrm flipH="1">
              <a:off x="7848600" y="1600200"/>
              <a:ext cx="685800" cy="1143000"/>
            </a:xfrm>
            <a:prstGeom prst="line">
              <a:avLst/>
            </a:prstGeom>
            <a:noFill/>
            <a:ln w="44450">
              <a:solidFill>
                <a:srgbClr val="AD8484"/>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4" name="Group 3"/>
          <p:cNvGrpSpPr>
            <a:grpSpLocks/>
          </p:cNvGrpSpPr>
          <p:nvPr/>
        </p:nvGrpSpPr>
        <p:grpSpPr bwMode="auto">
          <a:xfrm>
            <a:off x="6629400" y="3124200"/>
            <a:ext cx="2133600" cy="1200150"/>
            <a:chOff x="6629400" y="3124200"/>
            <a:chExt cx="2133600" cy="1200328"/>
          </a:xfrm>
        </p:grpSpPr>
        <p:sp>
          <p:nvSpPr>
            <p:cNvPr id="34844" name="Text Box 25"/>
            <p:cNvSpPr txBox="1">
              <a:spLocks noChangeArrowheads="1"/>
            </p:cNvSpPr>
            <p:nvPr/>
          </p:nvSpPr>
          <p:spPr bwMode="auto">
            <a:xfrm>
              <a:off x="7467600" y="3124200"/>
              <a:ext cx="1295400" cy="1200328"/>
            </a:xfrm>
            <a:prstGeom prst="rect">
              <a:avLst/>
            </a:prstGeom>
            <a:solidFill>
              <a:srgbClr val="B0EEB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r">
                <a:spcBef>
                  <a:spcPct val="50000"/>
                </a:spcBef>
              </a:pPr>
              <a:r>
                <a:rPr lang="en-US"/>
                <a:t> You can "handle" these</a:t>
              </a:r>
            </a:p>
          </p:txBody>
        </p:sp>
        <p:sp>
          <p:nvSpPr>
            <p:cNvPr id="34845" name="Line 26"/>
            <p:cNvSpPr>
              <a:spLocks noChangeShapeType="1"/>
            </p:cNvSpPr>
            <p:nvPr/>
          </p:nvSpPr>
          <p:spPr bwMode="auto">
            <a:xfrm>
              <a:off x="6629400" y="3124200"/>
              <a:ext cx="914400" cy="228600"/>
            </a:xfrm>
            <a:prstGeom prst="line">
              <a:avLst/>
            </a:prstGeom>
            <a:noFill/>
            <a:ln w="38100">
              <a:solidFill>
                <a:srgbClr val="008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34836" name="TextBox 26"/>
          <p:cNvSpPr txBox="1">
            <a:spLocks noChangeArrowheads="1"/>
          </p:cNvSpPr>
          <p:nvPr/>
        </p:nvSpPr>
        <p:spPr bwMode="auto">
          <a:xfrm>
            <a:off x="381000" y="2362200"/>
            <a:ext cx="40846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Throwable() Throwable(String)</a:t>
            </a:r>
          </a:p>
        </p:txBody>
      </p:sp>
      <p:sp>
        <p:nvSpPr>
          <p:cNvPr id="34837" name="TextBox 27"/>
          <p:cNvSpPr txBox="1">
            <a:spLocks noChangeArrowheads="1"/>
          </p:cNvSpPr>
          <p:nvPr/>
        </p:nvSpPr>
        <p:spPr bwMode="auto">
          <a:xfrm>
            <a:off x="457200" y="4038600"/>
            <a:ext cx="24749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Exc…()  Exc…(..)</a:t>
            </a:r>
          </a:p>
        </p:txBody>
      </p:sp>
      <p:sp>
        <p:nvSpPr>
          <p:cNvPr id="34838" name="TextBox 28"/>
          <p:cNvSpPr txBox="1">
            <a:spLocks noChangeArrowheads="1"/>
          </p:cNvSpPr>
          <p:nvPr/>
        </p:nvSpPr>
        <p:spPr bwMode="auto">
          <a:xfrm>
            <a:off x="381000" y="5029200"/>
            <a:ext cx="43513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RunTimeE…()  RunTimeE…(…)</a:t>
            </a:r>
          </a:p>
        </p:txBody>
      </p:sp>
      <p:sp>
        <p:nvSpPr>
          <p:cNvPr id="34839" name="TextBox 29"/>
          <p:cNvSpPr txBox="1">
            <a:spLocks noChangeArrowheads="1"/>
          </p:cNvSpPr>
          <p:nvPr/>
        </p:nvSpPr>
        <p:spPr bwMode="auto">
          <a:xfrm>
            <a:off x="381000" y="6091238"/>
            <a:ext cx="41005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Arith…E…()    Arith…E…(…)</a:t>
            </a:r>
          </a:p>
        </p:txBody>
      </p:sp>
      <p:sp>
        <p:nvSpPr>
          <p:cNvPr id="34840" name="Text Box 6"/>
          <p:cNvSpPr txBox="1">
            <a:spLocks noChangeArrowheads="1"/>
          </p:cNvSpPr>
          <p:nvPr/>
        </p:nvSpPr>
        <p:spPr bwMode="auto">
          <a:xfrm>
            <a:off x="838200" y="1752600"/>
            <a:ext cx="2438400" cy="4619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rgbClr val="8B008C"/>
                </a:solidFill>
              </a:rPr>
              <a:t>Throwable@x1</a:t>
            </a:r>
            <a:endParaRPr lang="en-US"/>
          </a:p>
        </p:txBody>
      </p:sp>
      <p:sp>
        <p:nvSpPr>
          <p:cNvPr id="34841" name="Line 8"/>
          <p:cNvSpPr>
            <a:spLocks noChangeShapeType="1"/>
          </p:cNvSpPr>
          <p:nvPr/>
        </p:nvSpPr>
        <p:spPr bwMode="auto">
          <a:xfrm>
            <a:off x="685800" y="4648200"/>
            <a:ext cx="3810000" cy="0"/>
          </a:xfrm>
          <a:prstGeom prst="line">
            <a:avLst/>
          </a:prstGeom>
          <a:noFill/>
          <a:ln w="15875">
            <a:solidFill>
              <a:srgbClr val="8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42" name="Line 8"/>
          <p:cNvSpPr>
            <a:spLocks noChangeShapeType="1"/>
          </p:cNvSpPr>
          <p:nvPr/>
        </p:nvSpPr>
        <p:spPr bwMode="auto">
          <a:xfrm>
            <a:off x="685800" y="5638800"/>
            <a:ext cx="3810000" cy="0"/>
          </a:xfrm>
          <a:prstGeom prst="line">
            <a:avLst/>
          </a:prstGeom>
          <a:noFill/>
          <a:ln w="15875">
            <a:solidFill>
              <a:srgbClr val="8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TextBox 1"/>
          <p:cNvSpPr txBox="1">
            <a:spLocks noChangeArrowheads="1"/>
          </p:cNvSpPr>
          <p:nvPr/>
        </p:nvSpPr>
        <p:spPr bwMode="auto">
          <a:xfrm>
            <a:off x="4953000" y="5029200"/>
            <a:ext cx="3733800" cy="1570038"/>
          </a:xfrm>
          <a:prstGeom prst="rect">
            <a:avLst/>
          </a:prstGeom>
          <a:solidFill>
            <a:srgbClr val="FFF2C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Subclass: 2 constructors, no other methods, no fields. Constructor calls superclass constructor</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1+#ppt_w/2"/>
                                          </p:val>
                                        </p:tav>
                                        <p:tav tm="100000">
                                          <p:val>
                                            <p:strVal val="#ppt_x"/>
                                          </p:val>
                                        </p:tav>
                                      </p:tavLst>
                                    </p:anim>
                                    <p:anim calcmode="lin" valueType="num">
                                      <p:cBhvr additive="base">
                                        <p:cTn id="13"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1+#ppt_w/2"/>
                                          </p:val>
                                        </p:tav>
                                        <p:tav tm="100000">
                                          <p:val>
                                            <p:strVal val="#ppt_x"/>
                                          </p:val>
                                        </p:tav>
                                      </p:tavLst>
                                    </p:anim>
                                    <p:anim calcmode="lin" valueType="num">
                                      <p:cBhvr additive="base">
                                        <p:cTn id="19"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 Box 3"/>
          <p:cNvSpPr txBox="1">
            <a:spLocks noChangeArrowheads="1"/>
          </p:cNvSpPr>
          <p:nvPr/>
        </p:nvSpPr>
        <p:spPr bwMode="auto">
          <a:xfrm>
            <a:off x="4876800" y="-152400"/>
            <a:ext cx="4572000" cy="566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endParaRPr lang="en-US" sz="2200" dirty="0"/>
          </a:p>
          <a:p>
            <a:r>
              <a:rPr lang="en-US" sz="2200" dirty="0"/>
              <a:t>03</a:t>
            </a:r>
            <a:r>
              <a:rPr lang="en-US" sz="2200" b="1" dirty="0"/>
              <a:t>  public</a:t>
            </a:r>
            <a:r>
              <a:rPr lang="en-US" sz="2200" dirty="0"/>
              <a:t> </a:t>
            </a:r>
            <a:r>
              <a:rPr lang="en-US" sz="2200" b="1" dirty="0"/>
              <a:t>class</a:t>
            </a:r>
            <a:r>
              <a:rPr lang="en-US" sz="2200" dirty="0"/>
              <a:t> Ex { </a:t>
            </a:r>
          </a:p>
          <a:p>
            <a:r>
              <a:rPr lang="en-US" sz="2200" dirty="0"/>
              <a:t>04       </a:t>
            </a:r>
            <a:r>
              <a:rPr lang="en-US" sz="2200" b="1" dirty="0"/>
              <a:t>public</a:t>
            </a:r>
            <a:r>
              <a:rPr lang="en-US" sz="2200" dirty="0"/>
              <a:t> </a:t>
            </a:r>
            <a:r>
              <a:rPr lang="en-US" sz="2200" b="1" dirty="0"/>
              <a:t>static</a:t>
            </a:r>
            <a:r>
              <a:rPr lang="en-US" sz="2200" dirty="0"/>
              <a:t> </a:t>
            </a:r>
            <a:r>
              <a:rPr lang="en-US" sz="2200" b="1" dirty="0"/>
              <a:t>void</a:t>
            </a:r>
            <a:r>
              <a:rPr lang="en-US" sz="2200" dirty="0"/>
              <a:t> main(…) {</a:t>
            </a:r>
          </a:p>
          <a:p>
            <a:r>
              <a:rPr lang="en-US" sz="2200" dirty="0"/>
              <a:t>05           second();</a:t>
            </a:r>
          </a:p>
          <a:p>
            <a:r>
              <a:rPr lang="en-US" sz="2200" dirty="0" smtClean="0"/>
              <a:t>06       }</a:t>
            </a:r>
          </a:p>
          <a:p>
            <a:endParaRPr lang="en-US" sz="2200" dirty="0"/>
          </a:p>
          <a:p>
            <a:r>
              <a:rPr lang="en-US" sz="2200" dirty="0"/>
              <a:t>07</a:t>
            </a:r>
          </a:p>
          <a:p>
            <a:pPr>
              <a:spcBef>
                <a:spcPts val="600"/>
              </a:spcBef>
            </a:pPr>
            <a:r>
              <a:rPr lang="en-US" sz="2200" dirty="0"/>
              <a:t>08</a:t>
            </a:r>
            <a:r>
              <a:rPr lang="en-US" sz="2200" b="1" dirty="0"/>
              <a:t>       public</a:t>
            </a:r>
            <a:r>
              <a:rPr lang="en-US" sz="2200" dirty="0"/>
              <a:t> </a:t>
            </a:r>
            <a:r>
              <a:rPr lang="en-US" sz="2200" b="1" dirty="0"/>
              <a:t>static</a:t>
            </a:r>
            <a:r>
              <a:rPr lang="en-US" sz="2200" dirty="0"/>
              <a:t> </a:t>
            </a:r>
            <a:r>
              <a:rPr lang="en-US" sz="2200" b="1" dirty="0"/>
              <a:t>void</a:t>
            </a:r>
            <a:r>
              <a:rPr lang="en-US" sz="2200" dirty="0"/>
              <a:t> second() {</a:t>
            </a:r>
          </a:p>
          <a:p>
            <a:r>
              <a:rPr lang="en-US" sz="2200" dirty="0"/>
              <a:t>09           third();</a:t>
            </a:r>
          </a:p>
          <a:p>
            <a:r>
              <a:rPr lang="en-US" sz="2200" dirty="0"/>
              <a:t>10       }</a:t>
            </a:r>
          </a:p>
          <a:p>
            <a:r>
              <a:rPr lang="en-US" sz="2200" dirty="0" smtClean="0"/>
              <a:t>11</a:t>
            </a:r>
          </a:p>
          <a:p>
            <a:endParaRPr lang="en-US" sz="2200" dirty="0"/>
          </a:p>
          <a:p>
            <a:pPr>
              <a:spcBef>
                <a:spcPts val="600"/>
              </a:spcBef>
            </a:pPr>
            <a:r>
              <a:rPr lang="en-US" sz="2200" dirty="0"/>
              <a:t>12       </a:t>
            </a:r>
            <a:r>
              <a:rPr lang="en-US" sz="2200" b="1" dirty="0"/>
              <a:t>public</a:t>
            </a:r>
            <a:r>
              <a:rPr lang="en-US" sz="2200" dirty="0"/>
              <a:t> </a:t>
            </a:r>
            <a:r>
              <a:rPr lang="en-US" sz="2200" b="1" dirty="0"/>
              <a:t>static</a:t>
            </a:r>
            <a:r>
              <a:rPr lang="en-US" sz="2200" dirty="0"/>
              <a:t> </a:t>
            </a:r>
            <a:r>
              <a:rPr lang="en-US" sz="2200" b="1" dirty="0"/>
              <a:t>void</a:t>
            </a:r>
            <a:r>
              <a:rPr lang="en-US" sz="2200" dirty="0"/>
              <a:t> third() {</a:t>
            </a:r>
          </a:p>
          <a:p>
            <a:r>
              <a:rPr lang="en-US" sz="2200" dirty="0"/>
              <a:t>13            </a:t>
            </a:r>
            <a:r>
              <a:rPr lang="en-US" sz="2200" b="1" dirty="0" err="1"/>
              <a:t>int</a:t>
            </a:r>
            <a:r>
              <a:rPr lang="en-US" sz="2200" dirty="0"/>
              <a:t> x= 5 / 0;</a:t>
            </a:r>
          </a:p>
          <a:p>
            <a:r>
              <a:rPr lang="en-US" sz="2200" dirty="0"/>
              <a:t>14       }</a:t>
            </a:r>
          </a:p>
          <a:p>
            <a:r>
              <a:rPr lang="en-US" sz="2200" dirty="0"/>
              <a:t>15 }</a:t>
            </a:r>
          </a:p>
        </p:txBody>
      </p:sp>
      <p:sp>
        <p:nvSpPr>
          <p:cNvPr id="36866" name="Text Box 7"/>
          <p:cNvSpPr txBox="1">
            <a:spLocks noChangeArrowheads="1"/>
          </p:cNvSpPr>
          <p:nvPr/>
        </p:nvSpPr>
        <p:spPr bwMode="auto">
          <a:xfrm>
            <a:off x="911397" y="1034188"/>
            <a:ext cx="3124200" cy="210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a:t>Class:</a:t>
            </a:r>
          </a:p>
          <a:p>
            <a:pPr>
              <a:spcBef>
                <a:spcPct val="50000"/>
              </a:spcBef>
            </a:pPr>
            <a:r>
              <a:rPr lang="en-US" dirty="0">
                <a:solidFill>
                  <a:srgbClr val="8B008C"/>
                </a:solidFill>
              </a:rPr>
              <a:t>Call</a:t>
            </a:r>
            <a:endParaRPr lang="en-US" dirty="0"/>
          </a:p>
          <a:p>
            <a:pPr>
              <a:spcBef>
                <a:spcPct val="50000"/>
              </a:spcBef>
            </a:pPr>
            <a:endParaRPr lang="en-US" dirty="0"/>
          </a:p>
          <a:p>
            <a:pPr>
              <a:spcBef>
                <a:spcPct val="50000"/>
              </a:spcBef>
            </a:pPr>
            <a:r>
              <a:rPr lang="en-US" dirty="0"/>
              <a:t>      </a:t>
            </a:r>
            <a:r>
              <a:rPr lang="en-US" dirty="0">
                <a:solidFill>
                  <a:srgbClr val="E41900"/>
                </a:solidFill>
              </a:rPr>
              <a:t>Output</a:t>
            </a:r>
            <a:endParaRPr lang="en-US" dirty="0"/>
          </a:p>
        </p:txBody>
      </p:sp>
      <p:sp>
        <p:nvSpPr>
          <p:cNvPr id="36867" name="Line 8"/>
          <p:cNvSpPr>
            <a:spLocks noChangeShapeType="1"/>
          </p:cNvSpPr>
          <p:nvPr/>
        </p:nvSpPr>
        <p:spPr bwMode="auto">
          <a:xfrm flipV="1">
            <a:off x="1825796" y="457200"/>
            <a:ext cx="3127203" cy="848450"/>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68" name="Line 9"/>
          <p:cNvSpPr>
            <a:spLocks noChangeShapeType="1"/>
          </p:cNvSpPr>
          <p:nvPr/>
        </p:nvSpPr>
        <p:spPr bwMode="auto">
          <a:xfrm flipH="1">
            <a:off x="758997" y="2067650"/>
            <a:ext cx="381000" cy="1752600"/>
          </a:xfrm>
          <a:prstGeom prst="line">
            <a:avLst/>
          </a:prstGeom>
          <a:noFill/>
          <a:ln w="31750">
            <a:solidFill>
              <a:srgbClr val="993366"/>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5" name="Group 4"/>
          <p:cNvGrpSpPr>
            <a:grpSpLocks/>
          </p:cNvGrpSpPr>
          <p:nvPr/>
        </p:nvGrpSpPr>
        <p:grpSpPr bwMode="auto">
          <a:xfrm>
            <a:off x="-3003" y="3118575"/>
            <a:ext cx="8229600" cy="3749675"/>
            <a:chOff x="152400" y="2667000"/>
            <a:chExt cx="8229600" cy="3749675"/>
          </a:xfrm>
        </p:grpSpPr>
        <p:sp>
          <p:nvSpPr>
            <p:cNvPr id="36884" name="Rectangle 5"/>
            <p:cNvSpPr>
              <a:spLocks noChangeArrowheads="1"/>
            </p:cNvSpPr>
            <p:nvPr/>
          </p:nvSpPr>
          <p:spPr bwMode="auto">
            <a:xfrm>
              <a:off x="152400" y="3276600"/>
              <a:ext cx="8229600"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sz="2200" dirty="0"/>
            </a:p>
            <a:p>
              <a:r>
                <a:rPr lang="en-US" sz="2200" dirty="0" err="1">
                  <a:solidFill>
                    <a:srgbClr val="AD1D12"/>
                  </a:solidFill>
                </a:rPr>
                <a:t>ArithmeticException</a:t>
              </a:r>
              <a:r>
                <a:rPr lang="en-US" sz="2200" dirty="0">
                  <a:solidFill>
                    <a:srgbClr val="AD1D12"/>
                  </a:solidFill>
                </a:rPr>
                <a:t>: / by zero</a:t>
              </a:r>
            </a:p>
            <a:p>
              <a:r>
                <a:rPr lang="en-US" sz="2200" dirty="0">
                  <a:solidFill>
                    <a:srgbClr val="AD1D12"/>
                  </a:solidFill>
                </a:rPr>
                <a:t>  at </a:t>
              </a:r>
              <a:r>
                <a:rPr lang="en-US" sz="2200" dirty="0" err="1">
                  <a:solidFill>
                    <a:srgbClr val="AD1D12"/>
                  </a:solidFill>
                </a:rPr>
                <a:t>Ex.third</a:t>
              </a:r>
              <a:r>
                <a:rPr lang="en-US" sz="2200" dirty="0">
                  <a:solidFill>
                    <a:srgbClr val="AD1D12"/>
                  </a:solidFill>
                </a:rPr>
                <a:t>(Ex.java:13)</a:t>
              </a:r>
            </a:p>
            <a:p>
              <a:r>
                <a:rPr lang="en-US" sz="2200" dirty="0">
                  <a:solidFill>
                    <a:srgbClr val="AD1D12"/>
                  </a:solidFill>
                </a:rPr>
                <a:t>  at </a:t>
              </a:r>
              <a:r>
                <a:rPr lang="en-US" sz="2200" dirty="0" err="1">
                  <a:solidFill>
                    <a:srgbClr val="AD1D12"/>
                  </a:solidFill>
                </a:rPr>
                <a:t>Ex.second</a:t>
              </a:r>
              <a:r>
                <a:rPr lang="en-US" sz="2200" dirty="0">
                  <a:solidFill>
                    <a:srgbClr val="AD1D12"/>
                  </a:solidFill>
                </a:rPr>
                <a:t>(Ex.java:9)</a:t>
              </a:r>
            </a:p>
            <a:p>
              <a:r>
                <a:rPr lang="en-US" sz="2200" dirty="0">
                  <a:solidFill>
                    <a:srgbClr val="AD1D12"/>
                  </a:solidFill>
                </a:rPr>
                <a:t>  at </a:t>
              </a:r>
              <a:r>
                <a:rPr lang="en-US" sz="2200" dirty="0" err="1">
                  <a:solidFill>
                    <a:srgbClr val="AD1D12"/>
                  </a:solidFill>
                </a:rPr>
                <a:t>Ex.main</a:t>
              </a:r>
              <a:r>
                <a:rPr lang="en-US" sz="2200" dirty="0">
                  <a:solidFill>
                    <a:srgbClr val="AD1D12"/>
                  </a:solidFill>
                </a:rPr>
                <a:t>(Ex.java:5)</a:t>
              </a:r>
            </a:p>
            <a:p>
              <a:r>
                <a:rPr lang="en-US" sz="2200" dirty="0"/>
                <a:t>  </a:t>
              </a:r>
              <a:r>
                <a:rPr lang="en-US" sz="2200" dirty="0">
                  <a:solidFill>
                    <a:schemeClr val="hlink"/>
                  </a:solidFill>
                </a:rPr>
                <a:t>at </a:t>
              </a:r>
              <a:r>
                <a:rPr lang="en-US" sz="2200" dirty="0" smtClean="0">
                  <a:solidFill>
                    <a:schemeClr val="hlink"/>
                  </a:solidFill>
                </a:rPr>
                <a:t>sun.reflect.NativeMethodAccessorImpl.invoke0</a:t>
              </a:r>
              <a:r>
                <a:rPr lang="en-US" sz="2200" dirty="0">
                  <a:solidFill>
                    <a:schemeClr val="hlink"/>
                  </a:solidFill>
                </a:rPr>
                <a:t>(Native Method)</a:t>
              </a:r>
            </a:p>
            <a:p>
              <a:r>
                <a:rPr lang="en-US" sz="2200" dirty="0">
                  <a:solidFill>
                    <a:schemeClr val="hlink"/>
                  </a:solidFill>
                </a:rPr>
                <a:t>  at </a:t>
              </a:r>
              <a:r>
                <a:rPr lang="en-US" sz="2200" dirty="0" err="1">
                  <a:solidFill>
                    <a:schemeClr val="hlink"/>
                  </a:solidFill>
                </a:rPr>
                <a:t>sun.reflect.NativeMethodAccessorImpl.invoke</a:t>
              </a:r>
              <a:r>
                <a:rPr lang="en-US" sz="2200" dirty="0">
                  <a:solidFill>
                    <a:schemeClr val="hlink"/>
                  </a:solidFill>
                </a:rPr>
                <a:t>(…)</a:t>
              </a:r>
            </a:p>
            <a:p>
              <a:r>
                <a:rPr lang="en-US" sz="2200" dirty="0">
                  <a:solidFill>
                    <a:schemeClr val="hlink"/>
                  </a:solidFill>
                </a:rPr>
                <a:t>  at </a:t>
              </a:r>
              <a:r>
                <a:rPr lang="en-US" sz="2200" dirty="0" err="1">
                  <a:solidFill>
                    <a:schemeClr val="hlink"/>
                  </a:solidFill>
                </a:rPr>
                <a:t>sun.reflect.DelegatingMethodAccessorImpl.invoke</a:t>
              </a:r>
              <a:r>
                <a:rPr lang="en-US" sz="2200" dirty="0">
                  <a:solidFill>
                    <a:schemeClr val="hlink"/>
                  </a:solidFill>
                </a:rPr>
                <a:t>(…)</a:t>
              </a:r>
            </a:p>
            <a:p>
              <a:r>
                <a:rPr lang="en-US" sz="2200" dirty="0">
                  <a:solidFill>
                    <a:schemeClr val="hlink"/>
                  </a:solidFill>
                </a:rPr>
                <a:t>  at </a:t>
              </a:r>
              <a:r>
                <a:rPr lang="en-US" sz="2200" dirty="0" err="1">
                  <a:solidFill>
                    <a:schemeClr val="hlink"/>
                  </a:solidFill>
                </a:rPr>
                <a:t>java.lang.reflect.Method.invoke</a:t>
              </a:r>
              <a:r>
                <a:rPr lang="en-US" sz="2200" dirty="0">
                  <a:solidFill>
                    <a:schemeClr val="hlink"/>
                  </a:solidFill>
                </a:rPr>
                <a:t>(Method.java:585)</a:t>
              </a:r>
            </a:p>
          </p:txBody>
        </p:sp>
        <p:sp>
          <p:nvSpPr>
            <p:cNvPr id="36885" name="Line 10"/>
            <p:cNvSpPr>
              <a:spLocks noChangeShapeType="1"/>
            </p:cNvSpPr>
            <p:nvPr/>
          </p:nvSpPr>
          <p:spPr bwMode="auto">
            <a:xfrm flipH="1">
              <a:off x="1905000" y="2667000"/>
              <a:ext cx="304800" cy="1219200"/>
            </a:xfrm>
            <a:prstGeom prst="line">
              <a:avLst/>
            </a:prstGeom>
            <a:noFill/>
            <a:ln w="31750">
              <a:solidFill>
                <a:srgbClr val="E419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86" name="Line 11"/>
            <p:cNvSpPr>
              <a:spLocks noChangeShapeType="1"/>
            </p:cNvSpPr>
            <p:nvPr/>
          </p:nvSpPr>
          <p:spPr bwMode="auto">
            <a:xfrm>
              <a:off x="2362200" y="2667000"/>
              <a:ext cx="762000" cy="2667000"/>
            </a:xfrm>
            <a:prstGeom prst="line">
              <a:avLst/>
            </a:prstGeom>
            <a:noFill/>
            <a:ln w="31750">
              <a:solidFill>
                <a:srgbClr val="008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 name="Group 15"/>
          <p:cNvGrpSpPr>
            <a:grpSpLocks/>
          </p:cNvGrpSpPr>
          <p:nvPr/>
        </p:nvGrpSpPr>
        <p:grpSpPr bwMode="auto">
          <a:xfrm>
            <a:off x="7772400" y="4495800"/>
            <a:ext cx="990600" cy="1395413"/>
            <a:chOff x="4416" y="2400"/>
            <a:chExt cx="624" cy="879"/>
          </a:xfrm>
        </p:grpSpPr>
        <p:sp>
          <p:nvSpPr>
            <p:cNvPr id="36881" name="Text Box 12"/>
            <p:cNvSpPr txBox="1">
              <a:spLocks noChangeArrowheads="1"/>
            </p:cNvSpPr>
            <p:nvPr/>
          </p:nvSpPr>
          <p:spPr bwMode="auto">
            <a:xfrm>
              <a:off x="4416" y="2640"/>
              <a:ext cx="624" cy="63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endParaRPr lang="en-US"/>
            </a:p>
            <a:p>
              <a:pPr>
                <a:spcBef>
                  <a:spcPct val="50000"/>
                </a:spcBef>
              </a:pPr>
              <a:endParaRPr lang="en-US"/>
            </a:p>
          </p:txBody>
        </p:sp>
        <p:sp>
          <p:nvSpPr>
            <p:cNvPr id="36882" name="Text Box 13"/>
            <p:cNvSpPr txBox="1">
              <a:spLocks noChangeArrowheads="1"/>
            </p:cNvSpPr>
            <p:nvPr/>
          </p:nvSpPr>
          <p:spPr bwMode="auto">
            <a:xfrm>
              <a:off x="4608" y="2640"/>
              <a:ext cx="432"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AE</a:t>
              </a:r>
              <a:endParaRPr lang="en-US">
                <a:solidFill>
                  <a:srgbClr val="8B008C"/>
                </a:solidFill>
              </a:endParaRPr>
            </a:p>
          </p:txBody>
        </p:sp>
        <p:sp>
          <p:nvSpPr>
            <p:cNvPr id="36883" name="Text Box 14"/>
            <p:cNvSpPr txBox="1">
              <a:spLocks noChangeArrowheads="1"/>
            </p:cNvSpPr>
            <p:nvPr/>
          </p:nvSpPr>
          <p:spPr bwMode="auto">
            <a:xfrm>
              <a:off x="4416" y="2400"/>
              <a:ext cx="288"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a0</a:t>
              </a:r>
              <a:endParaRPr lang="en-US">
                <a:solidFill>
                  <a:srgbClr val="8B008C"/>
                </a:solidFill>
              </a:endParaRPr>
            </a:p>
          </p:txBody>
        </p:sp>
      </p:grpSp>
      <p:grpSp>
        <p:nvGrpSpPr>
          <p:cNvPr id="3" name="Group 16"/>
          <p:cNvGrpSpPr>
            <a:grpSpLocks/>
          </p:cNvGrpSpPr>
          <p:nvPr/>
        </p:nvGrpSpPr>
        <p:grpSpPr bwMode="auto">
          <a:xfrm>
            <a:off x="6858000" y="2743200"/>
            <a:ext cx="990600" cy="1395413"/>
            <a:chOff x="4416" y="2400"/>
            <a:chExt cx="624" cy="879"/>
          </a:xfrm>
        </p:grpSpPr>
        <p:sp>
          <p:nvSpPr>
            <p:cNvPr id="36878" name="Text Box 17"/>
            <p:cNvSpPr txBox="1">
              <a:spLocks noChangeArrowheads="1"/>
            </p:cNvSpPr>
            <p:nvPr/>
          </p:nvSpPr>
          <p:spPr bwMode="auto">
            <a:xfrm>
              <a:off x="4416" y="2640"/>
              <a:ext cx="624" cy="63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endParaRPr lang="en-US"/>
            </a:p>
            <a:p>
              <a:pPr>
                <a:spcBef>
                  <a:spcPct val="50000"/>
                </a:spcBef>
              </a:pPr>
              <a:endParaRPr lang="en-US"/>
            </a:p>
          </p:txBody>
        </p:sp>
        <p:sp>
          <p:nvSpPr>
            <p:cNvPr id="36879" name="Text Box 18"/>
            <p:cNvSpPr txBox="1">
              <a:spLocks noChangeArrowheads="1"/>
            </p:cNvSpPr>
            <p:nvPr/>
          </p:nvSpPr>
          <p:spPr bwMode="auto">
            <a:xfrm>
              <a:off x="4608" y="2640"/>
              <a:ext cx="432"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AE</a:t>
              </a:r>
              <a:endParaRPr lang="en-US">
                <a:solidFill>
                  <a:srgbClr val="8B008C"/>
                </a:solidFill>
              </a:endParaRPr>
            </a:p>
          </p:txBody>
        </p:sp>
        <p:sp>
          <p:nvSpPr>
            <p:cNvPr id="36880" name="Text Box 19"/>
            <p:cNvSpPr txBox="1">
              <a:spLocks noChangeArrowheads="1"/>
            </p:cNvSpPr>
            <p:nvPr/>
          </p:nvSpPr>
          <p:spPr bwMode="auto">
            <a:xfrm>
              <a:off x="4416" y="2400"/>
              <a:ext cx="288"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a0</a:t>
              </a:r>
              <a:endParaRPr lang="en-US">
                <a:solidFill>
                  <a:srgbClr val="8B008C"/>
                </a:solidFill>
              </a:endParaRPr>
            </a:p>
          </p:txBody>
        </p:sp>
      </p:grpSp>
      <p:grpSp>
        <p:nvGrpSpPr>
          <p:cNvPr id="4" name="Group 20"/>
          <p:cNvGrpSpPr>
            <a:grpSpLocks/>
          </p:cNvGrpSpPr>
          <p:nvPr/>
        </p:nvGrpSpPr>
        <p:grpSpPr bwMode="auto">
          <a:xfrm>
            <a:off x="7161680" y="914400"/>
            <a:ext cx="990600" cy="1395413"/>
            <a:chOff x="4416" y="2400"/>
            <a:chExt cx="624" cy="879"/>
          </a:xfrm>
        </p:grpSpPr>
        <p:sp>
          <p:nvSpPr>
            <p:cNvPr id="36875" name="Text Box 21"/>
            <p:cNvSpPr txBox="1">
              <a:spLocks noChangeArrowheads="1"/>
            </p:cNvSpPr>
            <p:nvPr/>
          </p:nvSpPr>
          <p:spPr bwMode="auto">
            <a:xfrm>
              <a:off x="4416" y="2640"/>
              <a:ext cx="624" cy="63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endParaRPr lang="en-US"/>
            </a:p>
            <a:p>
              <a:pPr>
                <a:spcBef>
                  <a:spcPct val="50000"/>
                </a:spcBef>
              </a:pPr>
              <a:endParaRPr lang="en-US"/>
            </a:p>
          </p:txBody>
        </p:sp>
        <p:sp>
          <p:nvSpPr>
            <p:cNvPr id="36876" name="Text Box 22"/>
            <p:cNvSpPr txBox="1">
              <a:spLocks noChangeArrowheads="1"/>
            </p:cNvSpPr>
            <p:nvPr/>
          </p:nvSpPr>
          <p:spPr bwMode="auto">
            <a:xfrm>
              <a:off x="4608" y="2640"/>
              <a:ext cx="432"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AE</a:t>
              </a:r>
              <a:endParaRPr lang="en-US">
                <a:solidFill>
                  <a:srgbClr val="8B008C"/>
                </a:solidFill>
              </a:endParaRPr>
            </a:p>
          </p:txBody>
        </p:sp>
        <p:sp>
          <p:nvSpPr>
            <p:cNvPr id="36877" name="Text Box 23"/>
            <p:cNvSpPr txBox="1">
              <a:spLocks noChangeArrowheads="1"/>
            </p:cNvSpPr>
            <p:nvPr/>
          </p:nvSpPr>
          <p:spPr bwMode="auto">
            <a:xfrm>
              <a:off x="4416" y="2400"/>
              <a:ext cx="288"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a0</a:t>
              </a:r>
              <a:endParaRPr lang="en-US">
                <a:solidFill>
                  <a:srgbClr val="8B008C"/>
                </a:solidFill>
              </a:endParaRPr>
            </a:p>
          </p:txBody>
        </p:sp>
      </p:grpSp>
      <p:sp>
        <p:nvSpPr>
          <p:cNvPr id="36873" name="Rectangle 4"/>
          <p:cNvSpPr>
            <a:spLocks noChangeArrowheads="1"/>
          </p:cNvSpPr>
          <p:nvPr/>
        </p:nvSpPr>
        <p:spPr bwMode="auto">
          <a:xfrm>
            <a:off x="73197" y="3591650"/>
            <a:ext cx="150939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dirty="0" err="1" smtClean="0">
                <a:solidFill>
                  <a:srgbClr val="8B008C"/>
                </a:solidFill>
              </a:rPr>
              <a:t>Ex.main</a:t>
            </a:r>
            <a:r>
              <a:rPr lang="en-US" dirty="0" smtClean="0">
                <a:solidFill>
                  <a:srgbClr val="8B008C"/>
                </a:solidFill>
              </a:rPr>
              <a:t>(</a:t>
            </a:r>
            <a:r>
              <a:rPr lang="en-US" dirty="0">
                <a:solidFill>
                  <a:srgbClr val="8B008C"/>
                </a:solidFill>
              </a:rPr>
              <a:t>);</a:t>
            </a:r>
            <a:endParaRPr lang="en-US" dirty="0"/>
          </a:p>
        </p:txBody>
      </p:sp>
      <p:sp>
        <p:nvSpPr>
          <p:cNvPr id="36874" name="TextBox 5"/>
          <p:cNvSpPr txBox="1">
            <a:spLocks noChangeArrowheads="1"/>
          </p:cNvSpPr>
          <p:nvPr/>
        </p:nvSpPr>
        <p:spPr bwMode="auto">
          <a:xfrm>
            <a:off x="76200" y="34087"/>
            <a:ext cx="4800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a:solidFill>
                  <a:srgbClr val="FF0000"/>
                </a:solidFill>
              </a:rPr>
              <a:t>Creating and throwing and Exception</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3" presetClass="exit" presetSubtype="10" fill="hold" nodeType="withEffect">
                                  <p:stCondLst>
                                    <p:cond delay="0"/>
                                  </p:stCondLst>
                                  <p:childTnLst>
                                    <p:animEffect transition="out" filter="blinds(horizontal)">
                                      <p:cBhvr>
                                        <p:cTn id="12" dur="500"/>
                                        <p:tgtEl>
                                          <p:spTgt spid="2"/>
                                        </p:tgtEl>
                                      </p:cBhvr>
                                    </p:animEffect>
                                    <p:set>
                                      <p:cBhvr>
                                        <p:cTn id="13" dur="1" fill="hold">
                                          <p:stCondLst>
                                            <p:cond delay="499"/>
                                          </p:stCondLst>
                                        </p:cTn>
                                        <p:tgtEl>
                                          <p:spTgt spid="2"/>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childTnLst>
                                </p:cTn>
                              </p:par>
                              <p:par>
                                <p:cTn id="18" presetID="3" presetClass="exit" presetSubtype="10" fill="hold" nodeType="withEffect">
                                  <p:stCondLst>
                                    <p:cond delay="0"/>
                                  </p:stCondLst>
                                  <p:childTnLst>
                                    <p:animEffect transition="out" filter="blinds(horizontal)">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dissolve">
                                      <p:cBhvr>
                                        <p:cTn id="25" dur="500"/>
                                        <p:tgtEl>
                                          <p:spTgt spid="5"/>
                                        </p:tgtEl>
                                      </p:cBhvr>
                                    </p:animEffect>
                                  </p:childTnLst>
                                </p:cTn>
                              </p:par>
                              <p:par>
                                <p:cTn id="26" presetID="3" presetClass="exit" presetSubtype="10" fill="hold" nodeType="withEffect">
                                  <p:stCondLst>
                                    <p:cond delay="0"/>
                                  </p:stCondLst>
                                  <p:childTnLst>
                                    <p:animEffect transition="out" filter="blinds(horizontal)">
                                      <p:cBhvr>
                                        <p:cTn id="27" dur="500"/>
                                        <p:tgtEl>
                                          <p:spTgt spid="4"/>
                                        </p:tgtEl>
                                      </p:cBhvr>
                                    </p:animEffect>
                                    <p:set>
                                      <p:cBhvr>
                                        <p:cTn id="28"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 Box 2"/>
          <p:cNvSpPr txBox="1">
            <a:spLocks noChangeArrowheads="1"/>
          </p:cNvSpPr>
          <p:nvPr/>
        </p:nvSpPr>
        <p:spPr bwMode="auto">
          <a:xfrm>
            <a:off x="3124200" y="-381000"/>
            <a:ext cx="6324600" cy="566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endParaRPr lang="en-US" sz="2200" dirty="0"/>
          </a:p>
          <a:p>
            <a:r>
              <a:rPr lang="en-US" sz="2200" b="1" dirty="0"/>
              <a:t>public</a:t>
            </a:r>
            <a:r>
              <a:rPr lang="en-US" sz="2200" dirty="0"/>
              <a:t> </a:t>
            </a:r>
            <a:r>
              <a:rPr lang="en-US" sz="2200" b="1" dirty="0"/>
              <a:t>class</a:t>
            </a:r>
            <a:r>
              <a:rPr lang="en-US" sz="2200" dirty="0"/>
              <a:t> Ex { </a:t>
            </a:r>
          </a:p>
          <a:p>
            <a:r>
              <a:rPr lang="en-US" sz="2200" dirty="0"/>
              <a:t>      </a:t>
            </a:r>
            <a:r>
              <a:rPr lang="en-US" sz="2200" b="1" dirty="0"/>
              <a:t>public</a:t>
            </a:r>
            <a:r>
              <a:rPr lang="en-US" sz="2200" dirty="0"/>
              <a:t> </a:t>
            </a:r>
            <a:r>
              <a:rPr lang="en-US" sz="2200" b="1" dirty="0"/>
              <a:t>static</a:t>
            </a:r>
            <a:r>
              <a:rPr lang="en-US" sz="2200" dirty="0"/>
              <a:t> </a:t>
            </a:r>
            <a:r>
              <a:rPr lang="en-US" sz="2200" b="1" dirty="0"/>
              <a:t>void</a:t>
            </a:r>
            <a:r>
              <a:rPr lang="en-US" sz="2200" dirty="0"/>
              <a:t> main(…) {</a:t>
            </a:r>
          </a:p>
          <a:p>
            <a:r>
              <a:rPr lang="en-US" sz="2200" dirty="0"/>
              <a:t>          second();</a:t>
            </a:r>
          </a:p>
          <a:p>
            <a:r>
              <a:rPr lang="en-US" sz="2200" dirty="0"/>
              <a:t>      </a:t>
            </a:r>
            <a:r>
              <a:rPr lang="en-US" sz="2200" dirty="0" smtClean="0"/>
              <a:t>}</a:t>
            </a:r>
          </a:p>
          <a:p>
            <a:endParaRPr lang="en-US" sz="2200" dirty="0" smtClean="0"/>
          </a:p>
          <a:p>
            <a:endParaRPr lang="en-US" sz="2200" dirty="0"/>
          </a:p>
          <a:p>
            <a:pPr>
              <a:spcBef>
                <a:spcPts val="600"/>
              </a:spcBef>
            </a:pPr>
            <a:r>
              <a:rPr lang="en-US" sz="2200" dirty="0"/>
              <a:t>      </a:t>
            </a:r>
            <a:r>
              <a:rPr lang="en-US" sz="2200" b="1" dirty="0"/>
              <a:t>public</a:t>
            </a:r>
            <a:r>
              <a:rPr lang="en-US" sz="2200" dirty="0"/>
              <a:t> </a:t>
            </a:r>
            <a:r>
              <a:rPr lang="en-US" sz="2200" b="1" dirty="0"/>
              <a:t>static</a:t>
            </a:r>
            <a:r>
              <a:rPr lang="en-US" sz="2200" dirty="0"/>
              <a:t> </a:t>
            </a:r>
            <a:r>
              <a:rPr lang="en-US" sz="2200" b="1" dirty="0"/>
              <a:t>void</a:t>
            </a:r>
            <a:r>
              <a:rPr lang="en-US" sz="2200" dirty="0"/>
              <a:t> second() {</a:t>
            </a:r>
          </a:p>
          <a:p>
            <a:r>
              <a:rPr lang="en-US" sz="2200" dirty="0"/>
              <a:t>        third();</a:t>
            </a:r>
          </a:p>
          <a:p>
            <a:r>
              <a:rPr lang="en-US" sz="2200" dirty="0"/>
              <a:t>      </a:t>
            </a:r>
            <a:r>
              <a:rPr lang="en-US" sz="2200" dirty="0" smtClean="0"/>
              <a:t>}</a:t>
            </a:r>
          </a:p>
          <a:p>
            <a:endParaRPr lang="en-US" sz="2200" dirty="0"/>
          </a:p>
          <a:p>
            <a:endParaRPr lang="en-US" sz="2200" dirty="0"/>
          </a:p>
          <a:p>
            <a:pPr>
              <a:spcBef>
                <a:spcPts val="600"/>
              </a:spcBef>
            </a:pPr>
            <a:r>
              <a:rPr lang="en-US" sz="2200" dirty="0"/>
              <a:t>      </a:t>
            </a:r>
            <a:r>
              <a:rPr lang="en-US" sz="2200" b="1" dirty="0"/>
              <a:t>public</a:t>
            </a:r>
            <a:r>
              <a:rPr lang="en-US" sz="2200" dirty="0"/>
              <a:t> </a:t>
            </a:r>
            <a:r>
              <a:rPr lang="en-US" sz="2200" b="1" dirty="0"/>
              <a:t>static</a:t>
            </a:r>
            <a:r>
              <a:rPr lang="en-US" sz="2200" dirty="0"/>
              <a:t> </a:t>
            </a:r>
            <a:r>
              <a:rPr lang="en-US" sz="2200" b="1" dirty="0"/>
              <a:t>void</a:t>
            </a:r>
            <a:r>
              <a:rPr lang="en-US" sz="2200" dirty="0"/>
              <a:t> third() {</a:t>
            </a:r>
          </a:p>
          <a:p>
            <a:r>
              <a:rPr lang="en-US" sz="2200" dirty="0"/>
              <a:t>           </a:t>
            </a:r>
            <a:r>
              <a:rPr lang="en-US" sz="2200" b="1" dirty="0"/>
              <a:t>throw</a:t>
            </a:r>
            <a:r>
              <a:rPr lang="en-US" sz="2200" dirty="0"/>
              <a:t> </a:t>
            </a:r>
            <a:r>
              <a:rPr lang="en-US" sz="2200" b="1" dirty="0" smtClean="0"/>
              <a:t>new</a:t>
            </a:r>
            <a:r>
              <a:rPr lang="en-US" sz="2200" dirty="0" smtClean="0"/>
              <a:t> </a:t>
            </a:r>
            <a:r>
              <a:rPr lang="en-US" sz="2200" dirty="0" err="1" smtClean="0"/>
              <a:t>ArithmeticException</a:t>
            </a:r>
            <a:r>
              <a:rPr lang="en-US" sz="2200" dirty="0" smtClean="0"/>
              <a:t>(</a:t>
            </a:r>
            <a:r>
              <a:rPr lang="en-US" sz="2200" dirty="0"/>
              <a:t>"I threw it");</a:t>
            </a:r>
          </a:p>
          <a:p>
            <a:r>
              <a:rPr lang="en-US" sz="2200" dirty="0"/>
              <a:t>      }</a:t>
            </a:r>
          </a:p>
          <a:p>
            <a:r>
              <a:rPr lang="en-US" sz="2200" dirty="0"/>
              <a:t>}</a:t>
            </a:r>
          </a:p>
        </p:txBody>
      </p:sp>
      <p:sp>
        <p:nvSpPr>
          <p:cNvPr id="92163" name="Rectangle 3"/>
          <p:cNvSpPr>
            <a:spLocks noChangeArrowheads="1"/>
          </p:cNvSpPr>
          <p:nvPr/>
        </p:nvSpPr>
        <p:spPr bwMode="auto">
          <a:xfrm>
            <a:off x="-66675" y="3743987"/>
            <a:ext cx="7915275"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n-US" sz="2200" dirty="0">
              <a:solidFill>
                <a:srgbClr val="AD1D12"/>
              </a:solidFill>
            </a:endParaRPr>
          </a:p>
          <a:p>
            <a:r>
              <a:rPr lang="en-US" sz="2200" dirty="0" err="1">
                <a:solidFill>
                  <a:srgbClr val="AD1D12"/>
                </a:solidFill>
              </a:rPr>
              <a:t>ArithmeticException</a:t>
            </a:r>
            <a:r>
              <a:rPr lang="en-US" sz="2200" dirty="0">
                <a:solidFill>
                  <a:srgbClr val="AD1D12"/>
                </a:solidFill>
              </a:rPr>
              <a:t>: I threw it</a:t>
            </a:r>
          </a:p>
          <a:p>
            <a:r>
              <a:rPr lang="en-US" sz="2200" dirty="0">
                <a:solidFill>
                  <a:srgbClr val="AD1D12"/>
                </a:solidFill>
              </a:rPr>
              <a:t>  at </a:t>
            </a:r>
            <a:r>
              <a:rPr lang="en-US" sz="2200" dirty="0" err="1">
                <a:solidFill>
                  <a:srgbClr val="AD1D12"/>
                </a:solidFill>
              </a:rPr>
              <a:t>Ex.third</a:t>
            </a:r>
            <a:r>
              <a:rPr lang="en-US" sz="2200" dirty="0">
                <a:solidFill>
                  <a:srgbClr val="AD1D12"/>
                </a:solidFill>
              </a:rPr>
              <a:t>(Ex.java:14)</a:t>
            </a:r>
          </a:p>
          <a:p>
            <a:r>
              <a:rPr lang="en-US" sz="2200" dirty="0">
                <a:solidFill>
                  <a:srgbClr val="AD1D12"/>
                </a:solidFill>
              </a:rPr>
              <a:t>  at </a:t>
            </a:r>
            <a:r>
              <a:rPr lang="en-US" sz="2200" dirty="0" err="1">
                <a:solidFill>
                  <a:srgbClr val="AD1D12"/>
                </a:solidFill>
              </a:rPr>
              <a:t>Ex.second</a:t>
            </a:r>
            <a:r>
              <a:rPr lang="en-US" sz="2200" dirty="0">
                <a:solidFill>
                  <a:srgbClr val="AD1D12"/>
                </a:solidFill>
              </a:rPr>
              <a:t>(Ex.java:9)</a:t>
            </a:r>
          </a:p>
          <a:p>
            <a:r>
              <a:rPr lang="en-US" sz="2200" dirty="0">
                <a:solidFill>
                  <a:srgbClr val="AD1D12"/>
                </a:solidFill>
              </a:rPr>
              <a:t>  at </a:t>
            </a:r>
            <a:r>
              <a:rPr lang="en-US" sz="2200" dirty="0" err="1">
                <a:solidFill>
                  <a:srgbClr val="AD1D12"/>
                </a:solidFill>
              </a:rPr>
              <a:t>Ex.main</a:t>
            </a:r>
            <a:r>
              <a:rPr lang="en-US" sz="2200" dirty="0">
                <a:solidFill>
                  <a:srgbClr val="AD1D12"/>
                </a:solidFill>
              </a:rPr>
              <a:t>(Ex.java:5)</a:t>
            </a:r>
            <a:endParaRPr lang="en-US" sz="2200" dirty="0"/>
          </a:p>
          <a:p>
            <a:r>
              <a:rPr lang="en-US" sz="2200" dirty="0"/>
              <a:t>  </a:t>
            </a:r>
            <a:r>
              <a:rPr lang="en-US" sz="2200" dirty="0">
                <a:solidFill>
                  <a:schemeClr val="hlink"/>
                </a:solidFill>
              </a:rPr>
              <a:t>at sun.reflect.NativeMethodAccessorImpl.invoke0(Native Method)</a:t>
            </a:r>
          </a:p>
          <a:p>
            <a:r>
              <a:rPr lang="en-US" sz="2200" dirty="0">
                <a:solidFill>
                  <a:schemeClr val="hlink"/>
                </a:solidFill>
              </a:rPr>
              <a:t>  at </a:t>
            </a:r>
            <a:r>
              <a:rPr lang="en-US" sz="2200" dirty="0" err="1">
                <a:solidFill>
                  <a:schemeClr val="hlink"/>
                </a:solidFill>
              </a:rPr>
              <a:t>sun.reflect.NativeMethodAccessorImpl.invoke</a:t>
            </a:r>
            <a:r>
              <a:rPr lang="en-US" sz="2200" dirty="0">
                <a:solidFill>
                  <a:schemeClr val="hlink"/>
                </a:solidFill>
              </a:rPr>
              <a:t>(…)</a:t>
            </a:r>
          </a:p>
          <a:p>
            <a:r>
              <a:rPr lang="en-US" sz="2200" dirty="0">
                <a:solidFill>
                  <a:schemeClr val="hlink"/>
                </a:solidFill>
              </a:rPr>
              <a:t>  at </a:t>
            </a:r>
            <a:r>
              <a:rPr lang="en-US" sz="2200" dirty="0" err="1">
                <a:solidFill>
                  <a:schemeClr val="hlink"/>
                </a:solidFill>
              </a:rPr>
              <a:t>sun.reflect.DelegatingMethodAccessorImpl.invoke</a:t>
            </a:r>
            <a:r>
              <a:rPr lang="en-US" sz="2200" dirty="0">
                <a:solidFill>
                  <a:schemeClr val="hlink"/>
                </a:solidFill>
              </a:rPr>
              <a:t>(…)</a:t>
            </a:r>
          </a:p>
          <a:p>
            <a:r>
              <a:rPr lang="en-US" sz="2200" dirty="0">
                <a:solidFill>
                  <a:schemeClr val="hlink"/>
                </a:solidFill>
              </a:rPr>
              <a:t>  at </a:t>
            </a:r>
            <a:r>
              <a:rPr lang="en-US" sz="2200" dirty="0" err="1">
                <a:solidFill>
                  <a:schemeClr val="hlink"/>
                </a:solidFill>
              </a:rPr>
              <a:t>java.lang.reflect.Method.invoke</a:t>
            </a:r>
            <a:r>
              <a:rPr lang="en-US" sz="2200" dirty="0">
                <a:solidFill>
                  <a:schemeClr val="hlink"/>
                </a:solidFill>
              </a:rPr>
              <a:t>(Method.java:585)</a:t>
            </a:r>
            <a:endParaRPr lang="en-US" sz="2200" dirty="0"/>
          </a:p>
        </p:txBody>
      </p:sp>
      <p:sp>
        <p:nvSpPr>
          <p:cNvPr id="38915" name="Line 5"/>
          <p:cNvSpPr>
            <a:spLocks noChangeShapeType="1"/>
          </p:cNvSpPr>
          <p:nvPr/>
        </p:nvSpPr>
        <p:spPr bwMode="auto">
          <a:xfrm flipV="1">
            <a:off x="1685925" y="381000"/>
            <a:ext cx="1590675" cy="773774"/>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8916" name="Line 7"/>
          <p:cNvSpPr>
            <a:spLocks noChangeShapeType="1"/>
          </p:cNvSpPr>
          <p:nvPr/>
        </p:nvSpPr>
        <p:spPr bwMode="auto">
          <a:xfrm flipH="1">
            <a:off x="1609725" y="2907374"/>
            <a:ext cx="304800" cy="1219200"/>
          </a:xfrm>
          <a:prstGeom prst="line">
            <a:avLst/>
          </a:prstGeom>
          <a:noFill/>
          <a:ln w="31750">
            <a:solidFill>
              <a:srgbClr val="E419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8917" name="Line 8"/>
          <p:cNvSpPr>
            <a:spLocks noChangeShapeType="1"/>
          </p:cNvSpPr>
          <p:nvPr/>
        </p:nvSpPr>
        <p:spPr bwMode="auto">
          <a:xfrm>
            <a:off x="2066925" y="2907374"/>
            <a:ext cx="762000" cy="2667000"/>
          </a:xfrm>
          <a:prstGeom prst="line">
            <a:avLst/>
          </a:prstGeom>
          <a:noFill/>
          <a:ln w="31750">
            <a:solidFill>
              <a:srgbClr val="008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2" name="Group 9"/>
          <p:cNvGrpSpPr>
            <a:grpSpLocks/>
          </p:cNvGrpSpPr>
          <p:nvPr/>
        </p:nvGrpSpPr>
        <p:grpSpPr bwMode="auto">
          <a:xfrm>
            <a:off x="8001000" y="4495800"/>
            <a:ext cx="990600" cy="1395413"/>
            <a:chOff x="4416" y="2400"/>
            <a:chExt cx="624" cy="879"/>
          </a:xfrm>
        </p:grpSpPr>
        <p:sp>
          <p:nvSpPr>
            <p:cNvPr id="38932" name="Text Box 10"/>
            <p:cNvSpPr txBox="1">
              <a:spLocks noChangeArrowheads="1"/>
            </p:cNvSpPr>
            <p:nvPr/>
          </p:nvSpPr>
          <p:spPr bwMode="auto">
            <a:xfrm>
              <a:off x="4416" y="2640"/>
              <a:ext cx="624" cy="63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endParaRPr lang="en-US"/>
            </a:p>
            <a:p>
              <a:pPr>
                <a:spcBef>
                  <a:spcPct val="50000"/>
                </a:spcBef>
              </a:pPr>
              <a:endParaRPr lang="en-US"/>
            </a:p>
          </p:txBody>
        </p:sp>
        <p:sp>
          <p:nvSpPr>
            <p:cNvPr id="38933" name="Text Box 11"/>
            <p:cNvSpPr txBox="1">
              <a:spLocks noChangeArrowheads="1"/>
            </p:cNvSpPr>
            <p:nvPr/>
          </p:nvSpPr>
          <p:spPr bwMode="auto">
            <a:xfrm>
              <a:off x="4608" y="2640"/>
              <a:ext cx="432"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AE</a:t>
              </a:r>
              <a:endParaRPr lang="en-US">
                <a:solidFill>
                  <a:srgbClr val="8B008C"/>
                </a:solidFill>
              </a:endParaRPr>
            </a:p>
          </p:txBody>
        </p:sp>
        <p:sp>
          <p:nvSpPr>
            <p:cNvPr id="38934" name="Text Box 12"/>
            <p:cNvSpPr txBox="1">
              <a:spLocks noChangeArrowheads="1"/>
            </p:cNvSpPr>
            <p:nvPr/>
          </p:nvSpPr>
          <p:spPr bwMode="auto">
            <a:xfrm>
              <a:off x="4416" y="2400"/>
              <a:ext cx="288"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a0</a:t>
              </a:r>
              <a:endParaRPr lang="en-US">
                <a:solidFill>
                  <a:srgbClr val="8B008C"/>
                </a:solidFill>
              </a:endParaRPr>
            </a:p>
          </p:txBody>
        </p:sp>
      </p:grpSp>
      <p:grpSp>
        <p:nvGrpSpPr>
          <p:cNvPr id="3" name="Group 13"/>
          <p:cNvGrpSpPr>
            <a:grpSpLocks/>
          </p:cNvGrpSpPr>
          <p:nvPr/>
        </p:nvGrpSpPr>
        <p:grpSpPr bwMode="auto">
          <a:xfrm>
            <a:off x="4648200" y="2514600"/>
            <a:ext cx="990600" cy="1395413"/>
            <a:chOff x="4416" y="2400"/>
            <a:chExt cx="624" cy="879"/>
          </a:xfrm>
        </p:grpSpPr>
        <p:sp>
          <p:nvSpPr>
            <p:cNvPr id="38929" name="Text Box 14"/>
            <p:cNvSpPr txBox="1">
              <a:spLocks noChangeArrowheads="1"/>
            </p:cNvSpPr>
            <p:nvPr/>
          </p:nvSpPr>
          <p:spPr bwMode="auto">
            <a:xfrm>
              <a:off x="4416" y="2640"/>
              <a:ext cx="624" cy="63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endParaRPr lang="en-US"/>
            </a:p>
            <a:p>
              <a:pPr>
                <a:spcBef>
                  <a:spcPct val="50000"/>
                </a:spcBef>
              </a:pPr>
              <a:endParaRPr lang="en-US"/>
            </a:p>
          </p:txBody>
        </p:sp>
        <p:sp>
          <p:nvSpPr>
            <p:cNvPr id="38930" name="Text Box 15"/>
            <p:cNvSpPr txBox="1">
              <a:spLocks noChangeArrowheads="1"/>
            </p:cNvSpPr>
            <p:nvPr/>
          </p:nvSpPr>
          <p:spPr bwMode="auto">
            <a:xfrm>
              <a:off x="4608" y="2640"/>
              <a:ext cx="432"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AE</a:t>
              </a:r>
              <a:endParaRPr lang="en-US">
                <a:solidFill>
                  <a:srgbClr val="8B008C"/>
                </a:solidFill>
              </a:endParaRPr>
            </a:p>
          </p:txBody>
        </p:sp>
        <p:sp>
          <p:nvSpPr>
            <p:cNvPr id="38931" name="Text Box 16"/>
            <p:cNvSpPr txBox="1">
              <a:spLocks noChangeArrowheads="1"/>
            </p:cNvSpPr>
            <p:nvPr/>
          </p:nvSpPr>
          <p:spPr bwMode="auto">
            <a:xfrm>
              <a:off x="4416" y="2400"/>
              <a:ext cx="288"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a0</a:t>
              </a:r>
              <a:endParaRPr lang="en-US">
                <a:solidFill>
                  <a:srgbClr val="8B008C"/>
                </a:solidFill>
              </a:endParaRPr>
            </a:p>
          </p:txBody>
        </p:sp>
      </p:grpSp>
      <p:grpSp>
        <p:nvGrpSpPr>
          <p:cNvPr id="4" name="Group 17"/>
          <p:cNvGrpSpPr>
            <a:grpSpLocks/>
          </p:cNvGrpSpPr>
          <p:nvPr/>
        </p:nvGrpSpPr>
        <p:grpSpPr bwMode="auto">
          <a:xfrm>
            <a:off x="5029200" y="685800"/>
            <a:ext cx="990600" cy="1395413"/>
            <a:chOff x="4416" y="2400"/>
            <a:chExt cx="624" cy="879"/>
          </a:xfrm>
        </p:grpSpPr>
        <p:sp>
          <p:nvSpPr>
            <p:cNvPr id="38926" name="Text Box 18"/>
            <p:cNvSpPr txBox="1">
              <a:spLocks noChangeArrowheads="1"/>
            </p:cNvSpPr>
            <p:nvPr/>
          </p:nvSpPr>
          <p:spPr bwMode="auto">
            <a:xfrm>
              <a:off x="4416" y="2640"/>
              <a:ext cx="624" cy="63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endParaRPr lang="en-US"/>
            </a:p>
            <a:p>
              <a:pPr>
                <a:spcBef>
                  <a:spcPct val="50000"/>
                </a:spcBef>
              </a:pPr>
              <a:endParaRPr lang="en-US"/>
            </a:p>
          </p:txBody>
        </p:sp>
        <p:sp>
          <p:nvSpPr>
            <p:cNvPr id="38927" name="Text Box 19"/>
            <p:cNvSpPr txBox="1">
              <a:spLocks noChangeArrowheads="1"/>
            </p:cNvSpPr>
            <p:nvPr/>
          </p:nvSpPr>
          <p:spPr bwMode="auto">
            <a:xfrm>
              <a:off x="4608" y="2640"/>
              <a:ext cx="432"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AE</a:t>
              </a:r>
              <a:endParaRPr lang="en-US">
                <a:solidFill>
                  <a:srgbClr val="8B008C"/>
                </a:solidFill>
              </a:endParaRPr>
            </a:p>
          </p:txBody>
        </p:sp>
        <p:sp>
          <p:nvSpPr>
            <p:cNvPr id="38928" name="Text Box 20"/>
            <p:cNvSpPr txBox="1">
              <a:spLocks noChangeArrowheads="1"/>
            </p:cNvSpPr>
            <p:nvPr/>
          </p:nvSpPr>
          <p:spPr bwMode="auto">
            <a:xfrm>
              <a:off x="4416" y="2400"/>
              <a:ext cx="288"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a0</a:t>
              </a:r>
              <a:endParaRPr lang="en-US">
                <a:solidFill>
                  <a:srgbClr val="8B008C"/>
                </a:solidFill>
              </a:endParaRPr>
            </a:p>
          </p:txBody>
        </p:sp>
      </p:grpSp>
      <p:grpSp>
        <p:nvGrpSpPr>
          <p:cNvPr id="38921" name="Group 5"/>
          <p:cNvGrpSpPr>
            <a:grpSpLocks/>
          </p:cNvGrpSpPr>
          <p:nvPr/>
        </p:nvGrpSpPr>
        <p:grpSpPr bwMode="auto">
          <a:xfrm>
            <a:off x="85725" y="926174"/>
            <a:ext cx="2657475" cy="3128919"/>
            <a:chOff x="381000" y="685800"/>
            <a:chExt cx="2657475" cy="3128621"/>
          </a:xfrm>
        </p:grpSpPr>
        <p:sp>
          <p:nvSpPr>
            <p:cNvPr id="38923" name="Text Box 4"/>
            <p:cNvSpPr txBox="1">
              <a:spLocks noChangeArrowheads="1"/>
            </p:cNvSpPr>
            <p:nvPr/>
          </p:nvSpPr>
          <p:spPr bwMode="auto">
            <a:xfrm>
              <a:off x="1066800" y="685800"/>
              <a:ext cx="1971675" cy="2123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a:t>Class:</a:t>
              </a:r>
            </a:p>
            <a:p>
              <a:pPr>
                <a:spcBef>
                  <a:spcPct val="50000"/>
                </a:spcBef>
              </a:pPr>
              <a:r>
                <a:rPr lang="en-US" dirty="0">
                  <a:solidFill>
                    <a:srgbClr val="8B008C"/>
                  </a:solidFill>
                </a:rPr>
                <a:t>Call</a:t>
              </a:r>
              <a:endParaRPr lang="en-US" dirty="0"/>
            </a:p>
            <a:p>
              <a:pPr>
                <a:spcBef>
                  <a:spcPct val="50000"/>
                </a:spcBef>
              </a:pPr>
              <a:endParaRPr lang="en-US" dirty="0"/>
            </a:p>
            <a:p>
              <a:pPr>
                <a:spcBef>
                  <a:spcPct val="50000"/>
                </a:spcBef>
              </a:pPr>
              <a:r>
                <a:rPr lang="en-US" dirty="0"/>
                <a:t>      </a:t>
              </a:r>
              <a:r>
                <a:rPr lang="en-US" dirty="0">
                  <a:solidFill>
                    <a:srgbClr val="E41900"/>
                  </a:solidFill>
                </a:rPr>
                <a:t>Output</a:t>
              </a:r>
              <a:endParaRPr lang="en-US" dirty="0"/>
            </a:p>
          </p:txBody>
        </p:sp>
        <p:sp>
          <p:nvSpPr>
            <p:cNvPr id="38924" name="Line 6"/>
            <p:cNvSpPr>
              <a:spLocks noChangeShapeType="1"/>
            </p:cNvSpPr>
            <p:nvPr/>
          </p:nvSpPr>
          <p:spPr bwMode="auto">
            <a:xfrm flipH="1">
              <a:off x="914400" y="1676400"/>
              <a:ext cx="381000" cy="1752600"/>
            </a:xfrm>
            <a:prstGeom prst="line">
              <a:avLst/>
            </a:prstGeom>
            <a:noFill/>
            <a:ln w="31750">
              <a:solidFill>
                <a:srgbClr val="993366"/>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8925" name="Rectangle 4"/>
            <p:cNvSpPr>
              <a:spLocks noChangeArrowheads="1"/>
            </p:cNvSpPr>
            <p:nvPr/>
          </p:nvSpPr>
          <p:spPr bwMode="auto">
            <a:xfrm>
              <a:off x="381000" y="3352800"/>
              <a:ext cx="1509398" cy="461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dirty="0" err="1" smtClean="0">
                  <a:solidFill>
                    <a:srgbClr val="8B008C"/>
                  </a:solidFill>
                </a:rPr>
                <a:t>Ex.main</a:t>
              </a:r>
              <a:r>
                <a:rPr lang="en-US" dirty="0" smtClean="0">
                  <a:solidFill>
                    <a:srgbClr val="8B008C"/>
                  </a:solidFill>
                </a:rPr>
                <a:t>(</a:t>
              </a:r>
              <a:r>
                <a:rPr lang="en-US" dirty="0">
                  <a:solidFill>
                    <a:srgbClr val="8B008C"/>
                  </a:solidFill>
                </a:rPr>
                <a:t>);</a:t>
              </a:r>
              <a:endParaRPr lang="en-US" dirty="0"/>
            </a:p>
          </p:txBody>
        </p:sp>
      </p:grpSp>
      <p:sp>
        <p:nvSpPr>
          <p:cNvPr id="38922" name="TextBox 4"/>
          <p:cNvSpPr txBox="1">
            <a:spLocks noChangeArrowheads="1"/>
          </p:cNvSpPr>
          <p:nvPr/>
        </p:nvSpPr>
        <p:spPr bwMode="auto">
          <a:xfrm>
            <a:off x="0" y="26539"/>
            <a:ext cx="28178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3200" dirty="0">
                <a:solidFill>
                  <a:srgbClr val="FF0000"/>
                </a:solidFill>
              </a:rPr>
              <a:t>throw statement</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3" presetClass="exit" presetSubtype="10" fill="hold" nodeType="withEffect">
                                  <p:stCondLst>
                                    <p:cond delay="0"/>
                                  </p:stCondLst>
                                  <p:childTnLst>
                                    <p:animEffect transition="out" filter="blinds(horizontal)">
                                      <p:cBhvr>
                                        <p:cTn id="12" dur="500"/>
                                        <p:tgtEl>
                                          <p:spTgt spid="2"/>
                                        </p:tgtEl>
                                      </p:cBhvr>
                                    </p:animEffect>
                                    <p:set>
                                      <p:cBhvr>
                                        <p:cTn id="13" dur="1" fill="hold">
                                          <p:stCondLst>
                                            <p:cond delay="499"/>
                                          </p:stCondLst>
                                        </p:cTn>
                                        <p:tgtEl>
                                          <p:spTgt spid="2"/>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childTnLst>
                                </p:cTn>
                              </p:par>
                              <p:par>
                                <p:cTn id="18" presetID="3" presetClass="exit" presetSubtype="10" fill="hold" nodeType="withEffect">
                                  <p:stCondLst>
                                    <p:cond delay="0"/>
                                  </p:stCondLst>
                                  <p:childTnLst>
                                    <p:animEffect transition="out" filter="blinds(horizontal)">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2163"/>
                                        </p:tgtEl>
                                        <p:attrNameLst>
                                          <p:attrName>style.visibility</p:attrName>
                                        </p:attrNameLst>
                                      </p:cBhvr>
                                      <p:to>
                                        <p:strVal val="visible"/>
                                      </p:to>
                                    </p:set>
                                  </p:childTnLst>
                                </p:cTn>
                              </p:par>
                              <p:par>
                                <p:cTn id="25" presetID="3" presetClass="exit" presetSubtype="10" fill="hold" nodeType="withEffect">
                                  <p:stCondLst>
                                    <p:cond delay="0"/>
                                  </p:stCondLst>
                                  <p:childTnLst>
                                    <p:animEffect transition="out" filter="blinds(horizontal)">
                                      <p:cBhvr>
                                        <p:cTn id="26" dur="500"/>
                                        <p:tgtEl>
                                          <p:spTgt spid="4"/>
                                        </p:tgtEl>
                                      </p:cBhvr>
                                    </p:animEffect>
                                    <p:set>
                                      <p:cBhvr>
                                        <p:cTn id="2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ChangeArrowheads="1"/>
          </p:cNvSpPr>
          <p:nvPr/>
        </p:nvSpPr>
        <p:spPr bwMode="auto">
          <a:xfrm>
            <a:off x="1143000" y="1295400"/>
            <a:ext cx="68580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t>/** An instance is an exception */</a:t>
            </a:r>
          </a:p>
          <a:p>
            <a:r>
              <a:rPr lang="en-US" b="1"/>
              <a:t>public</a:t>
            </a:r>
            <a:r>
              <a:rPr lang="en-US"/>
              <a:t> </a:t>
            </a:r>
            <a:r>
              <a:rPr lang="en-US" b="1"/>
              <a:t>class</a:t>
            </a:r>
            <a:r>
              <a:rPr lang="en-US"/>
              <a:t> OurException </a:t>
            </a:r>
            <a:r>
              <a:rPr lang="en-US" b="1"/>
              <a:t>extends</a:t>
            </a:r>
            <a:r>
              <a:rPr lang="en-US"/>
              <a:t> Exception {</a:t>
            </a:r>
          </a:p>
          <a:p>
            <a:r>
              <a:rPr lang="en-US"/>
              <a:t>    </a:t>
            </a:r>
          </a:p>
          <a:p>
            <a:r>
              <a:rPr lang="en-US"/>
              <a:t>    /** Constructor: an instance with message m*/</a:t>
            </a:r>
          </a:p>
          <a:p>
            <a:r>
              <a:rPr lang="en-US"/>
              <a:t>    </a:t>
            </a:r>
            <a:r>
              <a:rPr lang="en-US" b="1"/>
              <a:t>public </a:t>
            </a:r>
            <a:r>
              <a:rPr lang="en-US"/>
              <a:t>OurException(String m) {</a:t>
            </a:r>
          </a:p>
          <a:p>
            <a:r>
              <a:rPr lang="en-US"/>
              <a:t>        </a:t>
            </a:r>
            <a:r>
              <a:rPr lang="en-US" b="1"/>
              <a:t>super</a:t>
            </a:r>
            <a:r>
              <a:rPr lang="en-US"/>
              <a:t>(m);</a:t>
            </a:r>
          </a:p>
          <a:p>
            <a:r>
              <a:rPr lang="en-US"/>
              <a:t>    }</a:t>
            </a:r>
          </a:p>
          <a:p>
            <a:r>
              <a:rPr lang="en-US"/>
              <a:t>    </a:t>
            </a:r>
          </a:p>
          <a:p>
            <a:r>
              <a:rPr lang="en-US"/>
              <a:t>    /** Constructor: an instance with no message */</a:t>
            </a:r>
          </a:p>
          <a:p>
            <a:r>
              <a:rPr lang="en-US"/>
              <a:t>    </a:t>
            </a:r>
            <a:r>
              <a:rPr lang="en-US" b="1"/>
              <a:t>public</a:t>
            </a:r>
            <a:r>
              <a:rPr lang="en-US"/>
              <a:t> OurException() {</a:t>
            </a:r>
          </a:p>
          <a:p>
            <a:r>
              <a:rPr lang="en-US"/>
              <a:t>        super();</a:t>
            </a:r>
          </a:p>
          <a:p>
            <a:r>
              <a:rPr lang="en-US"/>
              <a:t>    }</a:t>
            </a:r>
          </a:p>
          <a:p>
            <a:r>
              <a:rPr lang="en-US"/>
              <a:t>}</a:t>
            </a:r>
          </a:p>
        </p:txBody>
      </p:sp>
      <p:sp>
        <p:nvSpPr>
          <p:cNvPr id="40962" name="TextBox 1"/>
          <p:cNvSpPr txBox="1">
            <a:spLocks noChangeArrowheads="1"/>
          </p:cNvSpPr>
          <p:nvPr/>
        </p:nvSpPr>
        <p:spPr bwMode="auto">
          <a:xfrm>
            <a:off x="1676400" y="457200"/>
            <a:ext cx="54387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3200">
                <a:solidFill>
                  <a:srgbClr val="FF0000"/>
                </a:solidFill>
              </a:rPr>
              <a:t>How to write an exception class</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ext Box 2"/>
          <p:cNvSpPr txBox="1">
            <a:spLocks noChangeArrowheads="1"/>
          </p:cNvSpPr>
          <p:nvPr/>
        </p:nvSpPr>
        <p:spPr bwMode="auto">
          <a:xfrm>
            <a:off x="4343400" y="304800"/>
            <a:ext cx="42672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200"/>
              <a:t>/** Illustrate exception handling */</a:t>
            </a:r>
          </a:p>
          <a:p>
            <a:r>
              <a:rPr lang="en-US" sz="2200" b="1"/>
              <a:t>public</a:t>
            </a:r>
            <a:r>
              <a:rPr lang="en-US" sz="2200"/>
              <a:t> </a:t>
            </a:r>
            <a:r>
              <a:rPr lang="en-US" sz="2200" b="1"/>
              <a:t>class</a:t>
            </a:r>
            <a:r>
              <a:rPr lang="en-US" sz="2200"/>
              <a:t> Ex { </a:t>
            </a:r>
          </a:p>
          <a:p>
            <a:r>
              <a:rPr lang="en-US" sz="2200"/>
              <a:t>      </a:t>
            </a:r>
            <a:r>
              <a:rPr lang="en-US" sz="2200" b="1"/>
              <a:t>public</a:t>
            </a:r>
            <a:r>
              <a:rPr lang="en-US" sz="2200"/>
              <a:t> </a:t>
            </a:r>
            <a:r>
              <a:rPr lang="en-US" sz="2200" b="1"/>
              <a:t>static</a:t>
            </a:r>
            <a:r>
              <a:rPr lang="en-US" sz="2200"/>
              <a:t> </a:t>
            </a:r>
            <a:r>
              <a:rPr lang="en-US" sz="2200" b="1"/>
              <a:t>void</a:t>
            </a:r>
            <a:r>
              <a:rPr lang="en-US" sz="2200"/>
              <a:t> main() {</a:t>
            </a:r>
          </a:p>
          <a:p>
            <a:r>
              <a:rPr lang="en-US" sz="2200"/>
              <a:t>          second();</a:t>
            </a:r>
          </a:p>
          <a:p>
            <a:r>
              <a:rPr lang="en-US" sz="2200"/>
              <a:t>      }</a:t>
            </a:r>
          </a:p>
          <a:p>
            <a:pPr>
              <a:spcBef>
                <a:spcPts val="600"/>
              </a:spcBef>
            </a:pPr>
            <a:r>
              <a:rPr lang="en-US" sz="2200"/>
              <a:t>      </a:t>
            </a:r>
            <a:r>
              <a:rPr lang="en-US" sz="2200" b="1"/>
              <a:t>public</a:t>
            </a:r>
            <a:r>
              <a:rPr lang="en-US" sz="2200"/>
              <a:t> </a:t>
            </a:r>
            <a:r>
              <a:rPr lang="en-US" sz="2200" b="1"/>
              <a:t>static</a:t>
            </a:r>
            <a:r>
              <a:rPr lang="en-US" sz="2200"/>
              <a:t> </a:t>
            </a:r>
            <a:r>
              <a:rPr lang="en-US" sz="2200" b="1"/>
              <a:t>void</a:t>
            </a:r>
            <a:r>
              <a:rPr lang="en-US" sz="2200"/>
              <a:t> second() {</a:t>
            </a:r>
          </a:p>
          <a:p>
            <a:r>
              <a:rPr lang="en-US" sz="2200"/>
              <a:t>        third();</a:t>
            </a:r>
          </a:p>
          <a:p>
            <a:r>
              <a:rPr lang="en-US" sz="2200"/>
              <a:t>      }</a:t>
            </a:r>
          </a:p>
          <a:p>
            <a:pPr>
              <a:spcBef>
                <a:spcPts val="600"/>
              </a:spcBef>
            </a:pPr>
            <a:r>
              <a:rPr lang="en-US" sz="2200"/>
              <a:t>      </a:t>
            </a:r>
            <a:r>
              <a:rPr lang="en-US" sz="2200" b="1"/>
              <a:t>public</a:t>
            </a:r>
            <a:r>
              <a:rPr lang="en-US" sz="2200"/>
              <a:t> </a:t>
            </a:r>
            <a:r>
              <a:rPr lang="en-US" sz="2200" b="1"/>
              <a:t>static</a:t>
            </a:r>
            <a:r>
              <a:rPr lang="en-US" sz="2200"/>
              <a:t> </a:t>
            </a:r>
            <a:r>
              <a:rPr lang="en-US" sz="2200" b="1"/>
              <a:t>void</a:t>
            </a:r>
            <a:r>
              <a:rPr lang="en-US" sz="2200"/>
              <a:t> third() {</a:t>
            </a:r>
          </a:p>
          <a:p>
            <a:r>
              <a:rPr lang="en-US" sz="2200"/>
              <a:t>           </a:t>
            </a:r>
            <a:r>
              <a:rPr lang="en-US" sz="2200" b="1"/>
              <a:t>throw</a:t>
            </a:r>
            <a:r>
              <a:rPr lang="en-US" sz="2200"/>
              <a:t> </a:t>
            </a:r>
            <a:r>
              <a:rPr lang="en-US" sz="2200" b="1"/>
              <a:t>new</a:t>
            </a:r>
            <a:r>
              <a:rPr lang="en-US" sz="2200"/>
              <a:t/>
            </a:r>
            <a:br>
              <a:rPr lang="en-US" sz="2200"/>
            </a:br>
            <a:r>
              <a:rPr lang="en-US" sz="2200"/>
              <a:t>                </a:t>
            </a:r>
            <a:r>
              <a:rPr lang="en-US"/>
              <a:t>OurException("mine");</a:t>
            </a:r>
            <a:endParaRPr lang="en-US" sz="2200"/>
          </a:p>
          <a:p>
            <a:r>
              <a:rPr lang="en-US" sz="2200"/>
              <a:t>      }</a:t>
            </a:r>
          </a:p>
          <a:p>
            <a:r>
              <a:rPr lang="en-US" sz="2200"/>
              <a:t>}</a:t>
            </a:r>
          </a:p>
        </p:txBody>
      </p:sp>
      <p:sp>
        <p:nvSpPr>
          <p:cNvPr id="41986" name="Rectangle 3"/>
          <p:cNvSpPr>
            <a:spLocks noChangeArrowheads="1"/>
          </p:cNvSpPr>
          <p:nvPr/>
        </p:nvSpPr>
        <p:spPr bwMode="auto">
          <a:xfrm>
            <a:off x="228600" y="2590800"/>
            <a:ext cx="4191000" cy="3140075"/>
          </a:xfrm>
          <a:prstGeom prst="rect">
            <a:avLst/>
          </a:prstGeom>
          <a:noFill/>
          <a:ln w="222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r>
              <a:rPr lang="en-US" sz="2200"/>
              <a:t>If a method throws an Exception</a:t>
            </a:r>
          </a:p>
          <a:p>
            <a:r>
              <a:rPr lang="en-US" sz="2200"/>
              <a:t>that is not a subclass of </a:t>
            </a:r>
            <a:r>
              <a:rPr lang="en-US" sz="2200">
                <a:solidFill>
                  <a:srgbClr val="800000"/>
                </a:solidFill>
              </a:rPr>
              <a:t>RuntimeException</a:t>
            </a:r>
            <a:r>
              <a:rPr lang="en-US" sz="2200"/>
              <a:t>, the method needs a throws clause.</a:t>
            </a:r>
          </a:p>
          <a:p>
            <a:endParaRPr lang="en-US" sz="2200"/>
          </a:p>
          <a:p>
            <a:r>
              <a:rPr lang="en-US" sz="2200"/>
              <a:t>Don’t be concerned with this issue.</a:t>
            </a:r>
          </a:p>
          <a:p>
            <a:r>
              <a:rPr lang="en-US" sz="2200"/>
              <a:t>Just write your method and, if Java says it needs a throws clause, put one in</a:t>
            </a:r>
          </a:p>
        </p:txBody>
      </p:sp>
      <p:sp>
        <p:nvSpPr>
          <p:cNvPr id="41987" name="Line 5"/>
          <p:cNvSpPr>
            <a:spLocks noChangeShapeType="1"/>
          </p:cNvSpPr>
          <p:nvPr/>
        </p:nvSpPr>
        <p:spPr bwMode="auto">
          <a:xfrm>
            <a:off x="3886200" y="914400"/>
            <a:ext cx="457200" cy="0"/>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1988" name="Text Box 9"/>
          <p:cNvSpPr txBox="1">
            <a:spLocks noChangeArrowheads="1"/>
          </p:cNvSpPr>
          <p:nvPr/>
        </p:nvSpPr>
        <p:spPr bwMode="auto">
          <a:xfrm>
            <a:off x="533400" y="457200"/>
            <a:ext cx="2286000" cy="1552575"/>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Won</a:t>
            </a:r>
            <a:r>
              <a:rPr lang="ja-JP" altLang="en-US"/>
              <a:t>’</a:t>
            </a:r>
            <a:r>
              <a:rPr lang="en-US" altLang="ja-JP"/>
              <a:t>t compile. Needs a </a:t>
            </a:r>
            <a:r>
              <a:rPr lang="ja-JP" altLang="en-US"/>
              <a:t>“</a:t>
            </a:r>
            <a:r>
              <a:rPr lang="en-US" altLang="ja-JP"/>
              <a:t>throws clause, see next slide</a:t>
            </a:r>
            <a:endParaRPr lang="en-US"/>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685800" y="457200"/>
            <a:ext cx="7772400" cy="685800"/>
          </a:xfrm>
        </p:spPr>
        <p:txBody>
          <a:bodyPr/>
          <a:lstStyle/>
          <a:p>
            <a:pPr eaLnBrk="1" hangingPunct="1"/>
            <a:r>
              <a:rPr lang="en-US" sz="2400" b="1">
                <a:solidFill>
                  <a:srgbClr val="FF0000"/>
                </a:solidFill>
                <a:latin typeface="Times" charset="0"/>
                <a:ea typeface="ＭＳ Ｐゴシック" charset="0"/>
                <a:cs typeface="ＭＳ Ｐゴシック" charset="0"/>
              </a:rPr>
              <a:t>The </a:t>
            </a:r>
            <a:r>
              <a:rPr lang="ja-JP" altLang="en-US" sz="2400" b="1">
                <a:solidFill>
                  <a:srgbClr val="FF0000"/>
                </a:solidFill>
                <a:latin typeface="Times" charset="0"/>
                <a:ea typeface="ＭＳ Ｐゴシック" charset="0"/>
                <a:cs typeface="ＭＳ Ｐゴシック" charset="0"/>
              </a:rPr>
              <a:t>“</a:t>
            </a:r>
            <a:r>
              <a:rPr lang="en-US" altLang="ja-JP" sz="2400" b="1">
                <a:solidFill>
                  <a:srgbClr val="FF0000"/>
                </a:solidFill>
                <a:latin typeface="Times" charset="0"/>
                <a:ea typeface="ＭＳ Ｐゴシック" charset="0"/>
                <a:cs typeface="ＭＳ Ｐゴシック" charset="0"/>
              </a:rPr>
              <a:t>throws</a:t>
            </a:r>
            <a:r>
              <a:rPr lang="ja-JP" altLang="en-US" sz="2400" b="1">
                <a:solidFill>
                  <a:srgbClr val="FF0000"/>
                </a:solidFill>
                <a:latin typeface="Times" charset="0"/>
                <a:ea typeface="ＭＳ Ｐゴシック" charset="0"/>
                <a:cs typeface="ＭＳ Ｐゴシック" charset="0"/>
              </a:rPr>
              <a:t>”</a:t>
            </a:r>
            <a:r>
              <a:rPr lang="en-US" altLang="ja-JP" sz="2400" b="1">
                <a:solidFill>
                  <a:srgbClr val="FF0000"/>
                </a:solidFill>
                <a:latin typeface="Times" charset="0"/>
                <a:ea typeface="ＭＳ Ｐゴシック" charset="0"/>
                <a:cs typeface="ＭＳ Ｐゴシック" charset="0"/>
              </a:rPr>
              <a:t> clause </a:t>
            </a:r>
            <a:endParaRPr lang="en-US" sz="2400" b="1">
              <a:solidFill>
                <a:srgbClr val="FF0000"/>
              </a:solidFill>
              <a:latin typeface="Times" charset="0"/>
              <a:ea typeface="ＭＳ Ｐゴシック" charset="0"/>
              <a:cs typeface="ＭＳ Ｐゴシック" charset="0"/>
            </a:endParaRPr>
          </a:p>
        </p:txBody>
      </p:sp>
      <p:sp>
        <p:nvSpPr>
          <p:cNvPr id="44034" name="Text Box 3"/>
          <p:cNvSpPr txBox="1">
            <a:spLocks noChangeArrowheads="1"/>
          </p:cNvSpPr>
          <p:nvPr/>
        </p:nvSpPr>
        <p:spPr bwMode="auto">
          <a:xfrm>
            <a:off x="533400" y="1127125"/>
            <a:ext cx="7010400" cy="397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a:t>/** Class to illustrate exception handling */</a:t>
            </a:r>
          </a:p>
          <a:p>
            <a:r>
              <a:rPr lang="en-US" sz="2000" b="1"/>
              <a:t>public</a:t>
            </a:r>
            <a:r>
              <a:rPr lang="en-US" sz="2000"/>
              <a:t> </a:t>
            </a:r>
            <a:r>
              <a:rPr lang="en-US" sz="2000" b="1"/>
              <a:t>class</a:t>
            </a:r>
            <a:r>
              <a:rPr lang="en-US" sz="2000"/>
              <a:t> Ex {</a:t>
            </a:r>
          </a:p>
          <a:p>
            <a:pPr>
              <a:spcBef>
                <a:spcPts val="600"/>
              </a:spcBef>
            </a:pPr>
            <a:r>
              <a:rPr lang="en-US" sz="2000"/>
              <a:t>    </a:t>
            </a:r>
            <a:r>
              <a:rPr lang="en-US" sz="2000" b="1"/>
              <a:t>public</a:t>
            </a:r>
            <a:r>
              <a:rPr lang="en-US" sz="2000"/>
              <a:t> </a:t>
            </a:r>
            <a:r>
              <a:rPr lang="en-US" sz="2000" b="1"/>
              <a:t>static</a:t>
            </a:r>
            <a:r>
              <a:rPr lang="en-US" sz="2000"/>
              <a:t> </a:t>
            </a:r>
            <a:r>
              <a:rPr lang="en-US" sz="2000" b="1"/>
              <a:t>void</a:t>
            </a:r>
            <a:r>
              <a:rPr lang="en-US" sz="2000"/>
              <a:t> main() </a:t>
            </a:r>
            <a:r>
              <a:rPr lang="en-US" sz="2000" b="1">
                <a:solidFill>
                  <a:srgbClr val="8B008C"/>
                </a:solidFill>
              </a:rPr>
              <a:t>throws</a:t>
            </a:r>
            <a:r>
              <a:rPr lang="en-US" sz="2000">
                <a:solidFill>
                  <a:srgbClr val="8B008C"/>
                </a:solidFill>
              </a:rPr>
              <a:t> OurException</a:t>
            </a:r>
            <a:r>
              <a:rPr lang="en-US" sz="2000"/>
              <a:t> {</a:t>
            </a:r>
          </a:p>
          <a:p>
            <a:r>
              <a:rPr lang="en-US" sz="2000"/>
              <a:t>        second();</a:t>
            </a:r>
          </a:p>
          <a:p>
            <a:r>
              <a:rPr lang="en-US" sz="2000"/>
              <a:t>    }</a:t>
            </a:r>
          </a:p>
          <a:p>
            <a:pPr>
              <a:spcBef>
                <a:spcPts val="600"/>
              </a:spcBef>
            </a:pPr>
            <a:r>
              <a:rPr lang="en-US" sz="2000"/>
              <a:t>    </a:t>
            </a:r>
            <a:r>
              <a:rPr lang="en-US" sz="2000" b="1"/>
              <a:t>public</a:t>
            </a:r>
            <a:r>
              <a:rPr lang="en-US" sz="2000"/>
              <a:t> </a:t>
            </a:r>
            <a:r>
              <a:rPr lang="en-US" sz="2000" b="1"/>
              <a:t>static</a:t>
            </a:r>
            <a:r>
              <a:rPr lang="en-US" sz="2000"/>
              <a:t> </a:t>
            </a:r>
            <a:r>
              <a:rPr lang="en-US" sz="2000" b="1"/>
              <a:t>void</a:t>
            </a:r>
            <a:r>
              <a:rPr lang="en-US" sz="2000"/>
              <a:t> second() </a:t>
            </a:r>
            <a:r>
              <a:rPr lang="en-US" sz="2000" b="1">
                <a:solidFill>
                  <a:srgbClr val="8B008C"/>
                </a:solidFill>
              </a:rPr>
              <a:t>throws</a:t>
            </a:r>
            <a:r>
              <a:rPr lang="en-US" sz="2000">
                <a:solidFill>
                  <a:srgbClr val="8B008C"/>
                </a:solidFill>
              </a:rPr>
              <a:t> OurException</a:t>
            </a:r>
            <a:r>
              <a:rPr lang="en-US" sz="2000"/>
              <a:t> {</a:t>
            </a:r>
          </a:p>
          <a:p>
            <a:r>
              <a:rPr lang="en-US" sz="2000"/>
              <a:t>        third();</a:t>
            </a:r>
          </a:p>
          <a:p>
            <a:r>
              <a:rPr lang="en-US" sz="2000"/>
              <a:t>    }</a:t>
            </a:r>
          </a:p>
          <a:p>
            <a:pPr>
              <a:spcBef>
                <a:spcPts val="600"/>
              </a:spcBef>
            </a:pPr>
            <a:r>
              <a:rPr lang="en-US" sz="2000"/>
              <a:t>    </a:t>
            </a:r>
            <a:r>
              <a:rPr lang="en-US" sz="2000" b="1"/>
              <a:t>public</a:t>
            </a:r>
            <a:r>
              <a:rPr lang="en-US" sz="2000"/>
              <a:t> </a:t>
            </a:r>
            <a:r>
              <a:rPr lang="en-US" sz="2000" b="1"/>
              <a:t>static</a:t>
            </a:r>
            <a:r>
              <a:rPr lang="en-US" sz="2000"/>
              <a:t> </a:t>
            </a:r>
            <a:r>
              <a:rPr lang="en-US" sz="2000" b="1"/>
              <a:t>void</a:t>
            </a:r>
            <a:r>
              <a:rPr lang="en-US" sz="2000"/>
              <a:t> third() </a:t>
            </a:r>
            <a:r>
              <a:rPr lang="en-US" sz="2000" b="1">
                <a:solidFill>
                  <a:srgbClr val="8B008C"/>
                </a:solidFill>
              </a:rPr>
              <a:t>throws</a:t>
            </a:r>
            <a:r>
              <a:rPr lang="en-US" sz="2000">
                <a:solidFill>
                  <a:srgbClr val="8B008C"/>
                </a:solidFill>
              </a:rPr>
              <a:t> OurException</a:t>
            </a:r>
            <a:r>
              <a:rPr lang="en-US" sz="2000"/>
              <a:t> {</a:t>
            </a:r>
          </a:p>
          <a:p>
            <a:r>
              <a:rPr lang="en-US" sz="2000"/>
              <a:t>        </a:t>
            </a:r>
            <a:r>
              <a:rPr lang="en-US" sz="2000" b="1"/>
              <a:t>throw</a:t>
            </a:r>
            <a:r>
              <a:rPr lang="en-US" sz="2000"/>
              <a:t> </a:t>
            </a:r>
            <a:r>
              <a:rPr lang="en-US" sz="2000" b="1"/>
              <a:t>new</a:t>
            </a:r>
            <a:r>
              <a:rPr lang="en-US" sz="2000"/>
              <a:t> </a:t>
            </a:r>
            <a:r>
              <a:rPr lang="en-US" sz="2000">
                <a:solidFill>
                  <a:srgbClr val="8B008C"/>
                </a:solidFill>
              </a:rPr>
              <a:t>OurException</a:t>
            </a:r>
            <a:r>
              <a:rPr lang="en-US" sz="2000"/>
              <a:t>("mine");</a:t>
            </a:r>
          </a:p>
          <a:p>
            <a:r>
              <a:rPr lang="en-US" sz="2000"/>
              <a:t>    }</a:t>
            </a:r>
          </a:p>
          <a:p>
            <a:endParaRPr lang="en-US" sz="2000"/>
          </a:p>
        </p:txBody>
      </p:sp>
      <p:sp>
        <p:nvSpPr>
          <p:cNvPr id="44035" name="TextBox 1"/>
          <p:cNvSpPr txBox="1">
            <a:spLocks noChangeArrowheads="1"/>
          </p:cNvSpPr>
          <p:nvPr/>
        </p:nvSpPr>
        <p:spPr bwMode="auto">
          <a:xfrm>
            <a:off x="2590800" y="5181600"/>
            <a:ext cx="54324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If Java asks for it, insert the </a:t>
            </a:r>
            <a:r>
              <a:rPr lang="en-US">
                <a:solidFill>
                  <a:srgbClr val="800000"/>
                </a:solidFill>
              </a:rPr>
              <a:t>throws clause</a:t>
            </a:r>
            <a:r>
              <a:rPr lang="en-US"/>
              <a:t>.</a:t>
            </a:r>
          </a:p>
          <a:p>
            <a:r>
              <a:rPr lang="en-US"/>
              <a:t>Otherwise, don’t be concerned with it.</a:t>
            </a:r>
          </a:p>
        </p:txBody>
      </p:sp>
      <p:sp>
        <p:nvSpPr>
          <p:cNvPr id="44036" name="Line 20"/>
          <p:cNvSpPr>
            <a:spLocks noChangeShapeType="1"/>
          </p:cNvSpPr>
          <p:nvPr/>
        </p:nvSpPr>
        <p:spPr bwMode="auto">
          <a:xfrm>
            <a:off x="6705600" y="2590800"/>
            <a:ext cx="0" cy="2743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37" name="Line 20"/>
          <p:cNvSpPr>
            <a:spLocks noChangeShapeType="1"/>
          </p:cNvSpPr>
          <p:nvPr/>
        </p:nvSpPr>
        <p:spPr bwMode="auto">
          <a:xfrm>
            <a:off x="3733800" y="3200400"/>
            <a:ext cx="2133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38" name="Line 20"/>
          <p:cNvSpPr>
            <a:spLocks noChangeShapeType="1"/>
          </p:cNvSpPr>
          <p:nvPr/>
        </p:nvSpPr>
        <p:spPr bwMode="auto">
          <a:xfrm>
            <a:off x="3581400" y="2286000"/>
            <a:ext cx="2133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39" name="Line 20"/>
          <p:cNvSpPr>
            <a:spLocks noChangeShapeType="1"/>
          </p:cNvSpPr>
          <p:nvPr/>
        </p:nvSpPr>
        <p:spPr bwMode="auto">
          <a:xfrm>
            <a:off x="3657600" y="4191000"/>
            <a:ext cx="2133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40" name="Line 20"/>
          <p:cNvSpPr>
            <a:spLocks noChangeShapeType="1"/>
          </p:cNvSpPr>
          <p:nvPr/>
        </p:nvSpPr>
        <p:spPr bwMode="auto">
          <a:xfrm>
            <a:off x="4648200" y="2590800"/>
            <a:ext cx="20574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41" name="Line 20"/>
          <p:cNvSpPr>
            <a:spLocks noChangeShapeType="1"/>
          </p:cNvSpPr>
          <p:nvPr/>
        </p:nvSpPr>
        <p:spPr bwMode="auto">
          <a:xfrm>
            <a:off x="4648200" y="2286000"/>
            <a:ext cx="0" cy="304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42" name="Line 20"/>
          <p:cNvSpPr>
            <a:spLocks noChangeShapeType="1"/>
          </p:cNvSpPr>
          <p:nvPr/>
        </p:nvSpPr>
        <p:spPr bwMode="auto">
          <a:xfrm>
            <a:off x="4648200" y="3505200"/>
            <a:ext cx="20574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43" name="Line 20"/>
          <p:cNvSpPr>
            <a:spLocks noChangeShapeType="1"/>
          </p:cNvSpPr>
          <p:nvPr/>
        </p:nvSpPr>
        <p:spPr bwMode="auto">
          <a:xfrm>
            <a:off x="4648200" y="3200400"/>
            <a:ext cx="0" cy="304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44" name="Line 20"/>
          <p:cNvSpPr>
            <a:spLocks noChangeShapeType="1"/>
          </p:cNvSpPr>
          <p:nvPr/>
        </p:nvSpPr>
        <p:spPr bwMode="auto">
          <a:xfrm>
            <a:off x="4876800" y="4419600"/>
            <a:ext cx="18288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45" name="Line 20"/>
          <p:cNvSpPr>
            <a:spLocks noChangeShapeType="1"/>
          </p:cNvSpPr>
          <p:nvPr/>
        </p:nvSpPr>
        <p:spPr bwMode="auto">
          <a:xfrm>
            <a:off x="4876800" y="4114800"/>
            <a:ext cx="0" cy="304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2514600" y="228600"/>
            <a:ext cx="6096000" cy="533400"/>
          </a:xfrm>
        </p:spPr>
        <p:txBody>
          <a:bodyPr/>
          <a:lstStyle/>
          <a:p>
            <a:pPr algn="r" eaLnBrk="1" hangingPunct="1"/>
            <a:r>
              <a:rPr lang="en-US" sz="2400" b="1">
                <a:solidFill>
                  <a:srgbClr val="FF0000"/>
                </a:solidFill>
                <a:latin typeface="Times" charset="0"/>
                <a:ea typeface="ＭＳ Ｐゴシック" charset="0"/>
                <a:cs typeface="ＭＳ Ｐゴシック" charset="0"/>
              </a:rPr>
              <a:t>Try statement: catching a thrown exception</a:t>
            </a:r>
          </a:p>
        </p:txBody>
      </p:sp>
      <p:sp>
        <p:nvSpPr>
          <p:cNvPr id="46082" name="Text Box 3"/>
          <p:cNvSpPr txBox="1">
            <a:spLocks noChangeArrowheads="1"/>
          </p:cNvSpPr>
          <p:nvPr/>
        </p:nvSpPr>
        <p:spPr bwMode="auto">
          <a:xfrm>
            <a:off x="533400" y="381000"/>
            <a:ext cx="6019800" cy="640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b="1"/>
              <a:t>public</a:t>
            </a:r>
            <a:r>
              <a:rPr lang="en-US" sz="2000"/>
              <a:t> </a:t>
            </a:r>
            <a:r>
              <a:rPr lang="en-US" sz="2000" b="1"/>
              <a:t>class</a:t>
            </a:r>
            <a:r>
              <a:rPr lang="en-US" sz="2000"/>
              <a:t> Ex1 {</a:t>
            </a:r>
          </a:p>
          <a:p>
            <a:pPr>
              <a:spcBef>
                <a:spcPts val="500"/>
              </a:spcBef>
            </a:pPr>
            <a:r>
              <a:rPr lang="en-US" sz="2000"/>
              <a:t>     </a:t>
            </a:r>
            <a:r>
              <a:rPr lang="en-US" sz="2000" b="1"/>
              <a:t>public</a:t>
            </a:r>
            <a:r>
              <a:rPr lang="en-US" sz="2000"/>
              <a:t> </a:t>
            </a:r>
            <a:r>
              <a:rPr lang="en-US" sz="2000" b="1"/>
              <a:t>static</a:t>
            </a:r>
            <a:r>
              <a:rPr lang="en-US" sz="2000"/>
              <a:t> </a:t>
            </a:r>
            <a:r>
              <a:rPr lang="en-US" sz="2000" b="1"/>
              <a:t>void</a:t>
            </a:r>
            <a:r>
              <a:rPr lang="en-US" sz="2000"/>
              <a:t> main() </a:t>
            </a:r>
            <a:r>
              <a:rPr lang="en-US" sz="2000" b="1"/>
              <a:t>throws</a:t>
            </a:r>
            <a:r>
              <a:rPr lang="en-US" sz="2000"/>
              <a:t> MyException{</a:t>
            </a:r>
          </a:p>
          <a:p>
            <a:r>
              <a:rPr lang="en-US" sz="2000"/>
              <a:t>            </a:t>
            </a:r>
            <a:r>
              <a:rPr lang="en-US" sz="2000" b="1">
                <a:solidFill>
                  <a:srgbClr val="8B008C"/>
                </a:solidFill>
              </a:rPr>
              <a:t>try</a:t>
            </a:r>
            <a:r>
              <a:rPr lang="en-US" sz="2000">
                <a:solidFill>
                  <a:srgbClr val="8B008C"/>
                </a:solidFill>
              </a:rPr>
              <a:t> {</a:t>
            </a:r>
          </a:p>
          <a:p>
            <a:r>
              <a:rPr lang="en-US" sz="2000">
                <a:solidFill>
                  <a:srgbClr val="8B008C"/>
                </a:solidFill>
              </a:rPr>
              <a:t>                second();</a:t>
            </a:r>
          </a:p>
          <a:p>
            <a:r>
              <a:rPr lang="en-US" sz="2000">
                <a:solidFill>
                  <a:srgbClr val="8B008C"/>
                </a:solidFill>
              </a:rPr>
              <a:t>            }</a:t>
            </a:r>
          </a:p>
          <a:p>
            <a:r>
              <a:rPr lang="en-US" sz="2000">
                <a:solidFill>
                  <a:srgbClr val="8B008C"/>
                </a:solidFill>
              </a:rPr>
              <a:t>            </a:t>
            </a:r>
            <a:r>
              <a:rPr lang="en-US" sz="2000" b="1">
                <a:solidFill>
                  <a:srgbClr val="8B008C"/>
                </a:solidFill>
              </a:rPr>
              <a:t>catch</a:t>
            </a:r>
            <a:r>
              <a:rPr lang="en-US" sz="2000">
                <a:solidFill>
                  <a:srgbClr val="8B008C"/>
                </a:solidFill>
              </a:rPr>
              <a:t> (MyException ae) {</a:t>
            </a:r>
          </a:p>
          <a:p>
            <a:r>
              <a:rPr lang="en-US" sz="2000">
                <a:solidFill>
                  <a:srgbClr val="8B008C"/>
                </a:solidFill>
              </a:rPr>
              <a:t>                System.out.println</a:t>
            </a:r>
          </a:p>
          <a:p>
            <a:r>
              <a:rPr lang="en-US" sz="2000">
                <a:solidFill>
                  <a:srgbClr val="8B008C"/>
                </a:solidFill>
              </a:rPr>
              <a:t>                   ("Caught MyException: " + ae);</a:t>
            </a:r>
          </a:p>
          <a:p>
            <a:r>
              <a:rPr lang="en-US" sz="2000">
                <a:solidFill>
                  <a:srgbClr val="8B008C"/>
                </a:solidFill>
              </a:rPr>
              <a:t>            }</a:t>
            </a:r>
          </a:p>
          <a:p>
            <a:r>
              <a:rPr lang="en-US" sz="2000"/>
              <a:t>            System.out.println</a:t>
            </a:r>
          </a:p>
          <a:p>
            <a:r>
              <a:rPr lang="en-US" sz="2000"/>
              <a:t>                  ("procedure first is done");</a:t>
            </a:r>
          </a:p>
          <a:p>
            <a:r>
              <a:rPr lang="en-US" sz="2000"/>
              <a:t>    }</a:t>
            </a:r>
          </a:p>
          <a:p>
            <a:pPr>
              <a:spcBef>
                <a:spcPts val="600"/>
              </a:spcBef>
            </a:pPr>
            <a:r>
              <a:rPr lang="en-US" sz="2000"/>
              <a:t>    </a:t>
            </a:r>
            <a:r>
              <a:rPr lang="en-US" sz="2000" b="1"/>
              <a:t>public</a:t>
            </a:r>
            <a:r>
              <a:rPr lang="en-US" sz="2000"/>
              <a:t> </a:t>
            </a:r>
            <a:r>
              <a:rPr lang="en-US" sz="2000" b="1"/>
              <a:t>static</a:t>
            </a:r>
            <a:r>
              <a:rPr lang="en-US" sz="2000"/>
              <a:t> </a:t>
            </a:r>
            <a:r>
              <a:rPr lang="en-US" sz="2000" b="1"/>
              <a:t>void</a:t>
            </a:r>
            <a:r>
              <a:rPr lang="en-US" sz="2000"/>
              <a:t> second() </a:t>
            </a:r>
            <a:r>
              <a:rPr lang="en-US" sz="2000" b="1"/>
              <a:t>throws</a:t>
            </a:r>
            <a:r>
              <a:rPr lang="en-US" sz="2000"/>
              <a:t> MyException {</a:t>
            </a:r>
          </a:p>
          <a:p>
            <a:r>
              <a:rPr lang="en-US" sz="2000"/>
              <a:t>        third();</a:t>
            </a:r>
          </a:p>
          <a:p>
            <a:r>
              <a:rPr lang="en-US" sz="2000"/>
              <a:t>    }</a:t>
            </a:r>
          </a:p>
          <a:p>
            <a:pPr>
              <a:spcBef>
                <a:spcPts val="600"/>
              </a:spcBef>
            </a:pPr>
            <a:r>
              <a:rPr lang="en-US" sz="2000"/>
              <a:t>    </a:t>
            </a:r>
            <a:r>
              <a:rPr lang="en-US" sz="2000" b="1"/>
              <a:t>public</a:t>
            </a:r>
            <a:r>
              <a:rPr lang="en-US" sz="2000"/>
              <a:t> </a:t>
            </a:r>
            <a:r>
              <a:rPr lang="en-US" sz="2000" b="1"/>
              <a:t>static</a:t>
            </a:r>
            <a:r>
              <a:rPr lang="en-US" sz="2000"/>
              <a:t> </a:t>
            </a:r>
            <a:r>
              <a:rPr lang="en-US" sz="2000" b="1"/>
              <a:t>void</a:t>
            </a:r>
            <a:r>
              <a:rPr lang="en-US" sz="2000"/>
              <a:t> third() </a:t>
            </a:r>
            <a:r>
              <a:rPr lang="en-US" sz="2000" b="1"/>
              <a:t>throws</a:t>
            </a:r>
            <a:r>
              <a:rPr lang="en-US" sz="2000"/>
              <a:t> MyException {</a:t>
            </a:r>
          </a:p>
          <a:p>
            <a:r>
              <a:rPr lang="en-US" sz="2000"/>
              <a:t>        </a:t>
            </a:r>
            <a:r>
              <a:rPr lang="en-US" sz="2000" b="1"/>
              <a:t>throw</a:t>
            </a:r>
            <a:r>
              <a:rPr lang="en-US" sz="2000"/>
              <a:t> </a:t>
            </a:r>
            <a:r>
              <a:rPr lang="en-US" sz="2000" b="1"/>
              <a:t>new</a:t>
            </a:r>
            <a:r>
              <a:rPr lang="en-US" sz="2000"/>
              <a:t> MyException(</a:t>
            </a:r>
            <a:r>
              <a:rPr lang="ja-JP" altLang="en-US" sz="2000"/>
              <a:t>”</a:t>
            </a:r>
            <a:r>
              <a:rPr lang="en-US" altLang="ja-JP" sz="2000"/>
              <a:t>yours");</a:t>
            </a:r>
          </a:p>
          <a:p>
            <a:r>
              <a:rPr lang="en-US" sz="2000"/>
              <a:t>    }</a:t>
            </a:r>
          </a:p>
          <a:p>
            <a:r>
              <a:rPr lang="en-US" sz="2000"/>
              <a:t>}</a:t>
            </a:r>
          </a:p>
          <a:p>
            <a:endParaRPr lang="en-US" sz="2000"/>
          </a:p>
        </p:txBody>
      </p:sp>
      <p:sp>
        <p:nvSpPr>
          <p:cNvPr id="46083" name="Text Box 5"/>
          <p:cNvSpPr txBox="1">
            <a:spLocks noChangeArrowheads="1"/>
          </p:cNvSpPr>
          <p:nvPr/>
        </p:nvSpPr>
        <p:spPr bwMode="auto">
          <a:xfrm>
            <a:off x="6400800" y="1295400"/>
            <a:ext cx="2286000" cy="3609975"/>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r">
              <a:spcBef>
                <a:spcPct val="50000"/>
              </a:spcBef>
            </a:pPr>
            <a:r>
              <a:rPr lang="en-US" sz="2200"/>
              <a:t>Execute the try-block. If it finishes without throwing anything, fine.</a:t>
            </a:r>
          </a:p>
          <a:p>
            <a:pPr algn="r">
              <a:spcBef>
                <a:spcPct val="50000"/>
              </a:spcBef>
            </a:pPr>
            <a:r>
              <a:rPr lang="en-US" sz="2200"/>
              <a:t>If it throws a MyException object, catch it (execute the catch block); else throw it out further.</a:t>
            </a:r>
          </a:p>
        </p:txBody>
      </p:sp>
      <p:sp>
        <p:nvSpPr>
          <p:cNvPr id="46084" name="Rectangle 5"/>
          <p:cNvSpPr>
            <a:spLocks noChangeArrowheads="1"/>
          </p:cNvSpPr>
          <p:nvPr/>
        </p:nvSpPr>
        <p:spPr bwMode="auto">
          <a:xfrm>
            <a:off x="1295400" y="1143000"/>
            <a:ext cx="4292600" cy="2112963"/>
          </a:xfrm>
          <a:prstGeom prst="rect">
            <a:avLst/>
          </a:prstGeom>
          <a:noFill/>
          <a:ln w="22225">
            <a:solidFill>
              <a:srgbClr val="AD8484"/>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ChangeArrowheads="1"/>
          </p:cNvSpPr>
          <p:nvPr/>
        </p:nvSpPr>
        <p:spPr bwMode="auto">
          <a:xfrm>
            <a:off x="304800" y="304800"/>
            <a:ext cx="8610600" cy="618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200"/>
              <a:t>/** Input line supposed to contain an int. (whitespace on either side OK).</a:t>
            </a:r>
          </a:p>
          <a:p>
            <a:r>
              <a:rPr lang="en-US" sz="2200"/>
              <a:t>      Read line, return the int. If line doesn’t contain int, ask user again</a:t>
            </a:r>
            <a:br>
              <a:rPr lang="en-US" sz="2200"/>
            </a:br>
            <a:r>
              <a:rPr lang="en-US" sz="2200"/>
              <a:t>     */</a:t>
            </a:r>
          </a:p>
          <a:p>
            <a:r>
              <a:rPr lang="en-US" sz="2200" b="1"/>
              <a:t>public</a:t>
            </a:r>
            <a:r>
              <a:rPr lang="en-US" sz="2200"/>
              <a:t> </a:t>
            </a:r>
            <a:r>
              <a:rPr lang="en-US" sz="2200" b="1"/>
              <a:t>static</a:t>
            </a:r>
            <a:r>
              <a:rPr lang="en-US" sz="2200"/>
              <a:t> </a:t>
            </a:r>
            <a:r>
              <a:rPr lang="en-US" sz="2200" b="1"/>
              <a:t>int</a:t>
            </a:r>
            <a:r>
              <a:rPr lang="en-US" sz="2200"/>
              <a:t> readLineInt() {</a:t>
            </a:r>
          </a:p>
          <a:p>
            <a:r>
              <a:rPr lang="en-US" sz="2200"/>
              <a:t>        String input= readString().trim();</a:t>
            </a:r>
          </a:p>
          <a:p>
            <a:r>
              <a:rPr lang="en-US" sz="2200"/>
              <a:t>        // inv: input contains last input line read; previous</a:t>
            </a:r>
          </a:p>
          <a:p>
            <a:r>
              <a:rPr lang="en-US" sz="2200"/>
              <a:t>        // lines did not contain a recognizable integer.</a:t>
            </a:r>
          </a:p>
          <a:p>
            <a:r>
              <a:rPr lang="en-US" sz="2200"/>
              <a:t>        </a:t>
            </a:r>
            <a:r>
              <a:rPr lang="en-US" sz="2200" b="1"/>
              <a:t>while</a:t>
            </a:r>
            <a:r>
              <a:rPr lang="en-US" sz="2200"/>
              <a:t> (</a:t>
            </a:r>
            <a:r>
              <a:rPr lang="en-US" sz="2200" b="1"/>
              <a:t>true</a:t>
            </a:r>
            <a:r>
              <a:rPr lang="en-US" sz="2200"/>
              <a:t>) { </a:t>
            </a:r>
          </a:p>
          <a:p>
            <a:r>
              <a:rPr lang="en-US" sz="2200"/>
              <a:t>            </a:t>
            </a:r>
            <a:r>
              <a:rPr lang="en-US" sz="2200" b="1"/>
              <a:t>try</a:t>
            </a:r>
            <a:r>
              <a:rPr lang="en-US" sz="2200"/>
              <a:t> {</a:t>
            </a:r>
          </a:p>
          <a:p>
            <a:r>
              <a:rPr lang="en-US" sz="2200"/>
              <a:t>                </a:t>
            </a:r>
            <a:r>
              <a:rPr lang="en-US" sz="2200" b="1"/>
              <a:t>return</a:t>
            </a:r>
            <a:r>
              <a:rPr lang="en-US" sz="2200"/>
              <a:t> Integer.valueOf(input).intValue();</a:t>
            </a:r>
          </a:p>
          <a:p>
            <a:r>
              <a:rPr lang="en-US" sz="2200"/>
              <a:t>            }</a:t>
            </a:r>
          </a:p>
          <a:p>
            <a:r>
              <a:rPr lang="en-US" sz="2200"/>
              <a:t>            </a:t>
            </a:r>
            <a:r>
              <a:rPr lang="en-US" sz="2200" b="1"/>
              <a:t>catch</a:t>
            </a:r>
            <a:r>
              <a:rPr lang="en-US" sz="2200"/>
              <a:t> (NumberFormatException e) {</a:t>
            </a:r>
          </a:p>
          <a:p>
            <a:r>
              <a:rPr lang="en-US" sz="2200"/>
              <a:t>                System.out.println( "Input not int. Must be an int like");</a:t>
            </a:r>
          </a:p>
          <a:p>
            <a:r>
              <a:rPr lang="en-US" sz="2200"/>
              <a:t>                System.out.println("43 or -20. Try again: enter an int:");</a:t>
            </a:r>
          </a:p>
          <a:p>
            <a:r>
              <a:rPr lang="en-US" sz="2200"/>
              <a:t>                input= readString().trim();</a:t>
            </a:r>
          </a:p>
          <a:p>
            <a:r>
              <a:rPr lang="en-US" sz="2200"/>
              <a:t>            }     </a:t>
            </a:r>
          </a:p>
          <a:p>
            <a:r>
              <a:rPr lang="en-US" sz="2200"/>
              <a:t>        }</a:t>
            </a:r>
          </a:p>
          <a:p>
            <a:r>
              <a:rPr lang="en-US" sz="2200"/>
              <a:t>    }</a:t>
            </a:r>
          </a:p>
        </p:txBody>
      </p:sp>
      <p:sp>
        <p:nvSpPr>
          <p:cNvPr id="48130" name="TextBox 1"/>
          <p:cNvSpPr txBox="1">
            <a:spLocks noChangeArrowheads="1"/>
          </p:cNvSpPr>
          <p:nvPr/>
        </p:nvSpPr>
        <p:spPr bwMode="auto">
          <a:xfrm>
            <a:off x="6324600" y="2514600"/>
            <a:ext cx="2286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b="1">
                <a:solidFill>
                  <a:srgbClr val="FF0000"/>
                </a:solidFill>
              </a:rPr>
              <a:t>Useful example of catching thrown object</a:t>
            </a:r>
          </a:p>
        </p:txBody>
      </p:sp>
      <p:sp>
        <p:nvSpPr>
          <p:cNvPr id="48131" name="TextBox 2"/>
          <p:cNvSpPr txBox="1">
            <a:spLocks noChangeArrowheads="1"/>
          </p:cNvSpPr>
          <p:nvPr/>
        </p:nvSpPr>
        <p:spPr bwMode="auto">
          <a:xfrm>
            <a:off x="2514600" y="5562600"/>
            <a:ext cx="5410200" cy="830263"/>
          </a:xfrm>
          <a:prstGeom prst="rect">
            <a:avLst/>
          </a:prstGeom>
          <a:solidFill>
            <a:srgbClr val="FFF0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readLineInt continues to read a line from keyboard until user types and integer</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685800" y="381000"/>
            <a:ext cx="8153400" cy="990600"/>
          </a:xfrm>
        </p:spPr>
        <p:txBody>
          <a:bodyPr>
            <a:noAutofit/>
          </a:bodyPr>
          <a:lstStyle/>
          <a:p>
            <a:pPr algn="l"/>
            <a:r>
              <a:rPr lang="en-US" sz="3200" dirty="0">
                <a:solidFill>
                  <a:srgbClr val="800000"/>
                </a:solidFill>
              </a:rPr>
              <a:t>Animal[] v= </a:t>
            </a:r>
            <a:r>
              <a:rPr lang="en-US" sz="3200" b="1" dirty="0">
                <a:solidFill>
                  <a:srgbClr val="800000"/>
                </a:solidFill>
              </a:rPr>
              <a:t>new</a:t>
            </a:r>
            <a:r>
              <a:rPr lang="en-US" sz="3200" dirty="0">
                <a:solidFill>
                  <a:srgbClr val="800000"/>
                </a:solidFill>
              </a:rPr>
              <a:t> Animal</a:t>
            </a:r>
            <a:r>
              <a:rPr lang="en-US" sz="3200" dirty="0" smtClean="0">
                <a:solidFill>
                  <a:srgbClr val="800000"/>
                </a:solidFill>
              </a:rPr>
              <a:t>[</a:t>
            </a:r>
            <a:r>
              <a:rPr lang="en-US" sz="3200" dirty="0">
                <a:solidFill>
                  <a:srgbClr val="800000"/>
                </a:solidFill>
              </a:rPr>
              <a:t>3</a:t>
            </a:r>
            <a:r>
              <a:rPr lang="en-US" sz="3200" dirty="0" smtClean="0">
                <a:solidFill>
                  <a:srgbClr val="800000"/>
                </a:solidFill>
              </a:rPr>
              <a:t>];</a:t>
            </a:r>
            <a:endParaRPr lang="en-US" sz="3200" dirty="0">
              <a:solidFill>
                <a:srgbClr val="800000"/>
              </a:solidFill>
            </a:endParaRPr>
          </a:p>
        </p:txBody>
      </p:sp>
      <p:sp>
        <p:nvSpPr>
          <p:cNvPr id="9" name="Slide Number Placeholder 2"/>
          <p:cNvSpPr>
            <a:spLocks noGrp="1"/>
          </p:cNvSpPr>
          <p:nvPr>
            <p:ph type="sldNum" sz="quarter" idx="12"/>
          </p:nvPr>
        </p:nvSpPr>
        <p:spPr>
          <a:xfrm>
            <a:off x="0" y="1272222"/>
            <a:ext cx="533400" cy="244476"/>
          </a:xfrm>
        </p:spPr>
        <p:txBody>
          <a:bodyPr>
            <a:normAutofit fontScale="85000" lnSpcReduction="20000"/>
          </a:bodyPr>
          <a:lstStyle/>
          <a:p>
            <a:fld id="{B6F15528-21DE-4FAA-801E-634DDDAF4B2B}" type="slidenum">
              <a:rPr lang="en-US" smtClean="0"/>
              <a:pPr/>
              <a:t>2</a:t>
            </a:fld>
            <a:endParaRPr lang="en-US"/>
          </a:p>
        </p:txBody>
      </p:sp>
      <p:grpSp>
        <p:nvGrpSpPr>
          <p:cNvPr id="10" name="Group 9"/>
          <p:cNvGrpSpPr/>
          <p:nvPr/>
        </p:nvGrpSpPr>
        <p:grpSpPr>
          <a:xfrm>
            <a:off x="381000" y="1143000"/>
            <a:ext cx="2057400" cy="1288197"/>
            <a:chOff x="381000" y="1143000"/>
            <a:chExt cx="2057400" cy="1288197"/>
          </a:xfrm>
        </p:grpSpPr>
        <p:cxnSp>
          <p:nvCxnSpPr>
            <p:cNvPr id="11" name="Straight Connector 10"/>
            <p:cNvCxnSpPr/>
            <p:nvPr/>
          </p:nvCxnSpPr>
          <p:spPr>
            <a:xfrm>
              <a:off x="685800" y="1143000"/>
              <a:ext cx="1752600" cy="0"/>
            </a:xfrm>
            <a:prstGeom prst="line">
              <a:avLst/>
            </a:prstGeom>
            <a:ln w="31750">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1447800" y="1143000"/>
              <a:ext cx="0" cy="762000"/>
            </a:xfrm>
            <a:prstGeom prst="line">
              <a:avLst/>
            </a:prstGeom>
            <a:ln w="31750">
              <a:solidFill>
                <a:srgbClr val="800000"/>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381000" y="1600200"/>
              <a:ext cx="1981200" cy="830997"/>
            </a:xfrm>
            <a:prstGeom prst="rect">
              <a:avLst/>
            </a:prstGeom>
            <a:solidFill>
              <a:schemeClr val="bg1"/>
            </a:solidFill>
            <a:ln>
              <a:solidFill>
                <a:srgbClr val="800000"/>
              </a:solidFill>
            </a:ln>
          </p:spPr>
          <p:txBody>
            <a:bodyPr wrap="square" rtlCol="0">
              <a:spAutoFit/>
            </a:bodyPr>
            <a:lstStyle/>
            <a:p>
              <a:r>
                <a:rPr lang="en-US" sz="2400" dirty="0">
                  <a:solidFill>
                    <a:srgbClr val="800000"/>
                  </a:solidFill>
                </a:rPr>
                <a:t>d</a:t>
              </a:r>
              <a:r>
                <a:rPr lang="en-US" sz="2400" dirty="0" smtClean="0">
                  <a:solidFill>
                    <a:srgbClr val="800000"/>
                  </a:solidFill>
                </a:rPr>
                <a:t>eclaration of</a:t>
              </a:r>
              <a:br>
                <a:rPr lang="en-US" sz="2400" dirty="0" smtClean="0">
                  <a:solidFill>
                    <a:srgbClr val="800000"/>
                  </a:solidFill>
                </a:rPr>
              </a:br>
              <a:r>
                <a:rPr lang="en-US" sz="2400" dirty="0" smtClean="0">
                  <a:solidFill>
                    <a:srgbClr val="800000"/>
                  </a:solidFill>
                </a:rPr>
                <a:t>array  v</a:t>
              </a:r>
              <a:endParaRPr lang="en-US" sz="2400" dirty="0"/>
            </a:p>
          </p:txBody>
        </p:sp>
      </p:grpSp>
      <p:grpSp>
        <p:nvGrpSpPr>
          <p:cNvPr id="14" name="Group 13"/>
          <p:cNvGrpSpPr/>
          <p:nvPr/>
        </p:nvGrpSpPr>
        <p:grpSpPr>
          <a:xfrm>
            <a:off x="5638800" y="1676400"/>
            <a:ext cx="2286000" cy="461665"/>
            <a:chOff x="2819400" y="1828800"/>
            <a:chExt cx="1219200" cy="461665"/>
          </a:xfrm>
        </p:grpSpPr>
        <p:sp>
          <p:nvSpPr>
            <p:cNvPr id="15" name="Text Box 66"/>
            <p:cNvSpPr txBox="1">
              <a:spLocks noChangeArrowheads="1"/>
            </p:cNvSpPr>
            <p:nvPr/>
          </p:nvSpPr>
          <p:spPr bwMode="auto">
            <a:xfrm>
              <a:off x="2819400" y="18288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r">
                <a:spcBef>
                  <a:spcPct val="50000"/>
                </a:spcBef>
              </a:pPr>
              <a:r>
                <a:rPr lang="en-US" dirty="0" smtClean="0"/>
                <a:t>v</a:t>
              </a:r>
              <a:endParaRPr lang="en-US" dirty="0"/>
            </a:p>
          </p:txBody>
        </p:sp>
        <p:sp>
          <p:nvSpPr>
            <p:cNvPr id="16" name="Text Box 66"/>
            <p:cNvSpPr txBox="1">
              <a:spLocks noChangeArrowheads="1"/>
            </p:cNvSpPr>
            <p:nvPr/>
          </p:nvSpPr>
          <p:spPr bwMode="auto">
            <a:xfrm>
              <a:off x="3276600" y="1828800"/>
              <a:ext cx="762000" cy="46166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smtClean="0"/>
                <a:t>null</a:t>
              </a:r>
              <a:endParaRPr lang="en-US" dirty="0"/>
            </a:p>
          </p:txBody>
        </p:sp>
      </p:grpSp>
      <p:grpSp>
        <p:nvGrpSpPr>
          <p:cNvPr id="17" name="Group 16"/>
          <p:cNvGrpSpPr/>
          <p:nvPr/>
        </p:nvGrpSpPr>
        <p:grpSpPr>
          <a:xfrm>
            <a:off x="2667000" y="1143000"/>
            <a:ext cx="2971800" cy="1295400"/>
            <a:chOff x="381000" y="1143000"/>
            <a:chExt cx="2971800" cy="1295400"/>
          </a:xfrm>
        </p:grpSpPr>
        <p:cxnSp>
          <p:nvCxnSpPr>
            <p:cNvPr id="18" name="Straight Connector 17"/>
            <p:cNvCxnSpPr/>
            <p:nvPr/>
          </p:nvCxnSpPr>
          <p:spPr>
            <a:xfrm>
              <a:off x="685800" y="1143000"/>
              <a:ext cx="2667000" cy="0"/>
            </a:xfrm>
            <a:prstGeom prst="line">
              <a:avLst/>
            </a:prstGeom>
            <a:ln w="31750">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1447800" y="1143000"/>
              <a:ext cx="0" cy="762000"/>
            </a:xfrm>
            <a:prstGeom prst="line">
              <a:avLst/>
            </a:prstGeom>
            <a:ln w="31750">
              <a:solidFill>
                <a:srgbClr val="800000"/>
              </a:solidFill>
            </a:ln>
            <a:effectLst/>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381000" y="1607403"/>
              <a:ext cx="2362200" cy="830997"/>
            </a:xfrm>
            <a:prstGeom prst="rect">
              <a:avLst/>
            </a:prstGeom>
            <a:solidFill>
              <a:schemeClr val="bg1"/>
            </a:solidFill>
            <a:ln>
              <a:solidFill>
                <a:srgbClr val="800000"/>
              </a:solidFill>
            </a:ln>
          </p:spPr>
          <p:txBody>
            <a:bodyPr wrap="square" rtlCol="0">
              <a:spAutoFit/>
            </a:bodyPr>
            <a:lstStyle/>
            <a:p>
              <a:r>
                <a:rPr lang="en-US" sz="2400" dirty="0" smtClean="0">
                  <a:solidFill>
                    <a:srgbClr val="800000"/>
                  </a:solidFill>
                </a:rPr>
                <a:t>Create array of 3 elements</a:t>
              </a:r>
              <a:endParaRPr lang="en-US" sz="2400" dirty="0"/>
            </a:p>
          </p:txBody>
        </p:sp>
      </p:grpSp>
      <p:grpSp>
        <p:nvGrpSpPr>
          <p:cNvPr id="21" name="Group 20"/>
          <p:cNvGrpSpPr/>
          <p:nvPr/>
        </p:nvGrpSpPr>
        <p:grpSpPr>
          <a:xfrm>
            <a:off x="6172200" y="2667000"/>
            <a:ext cx="2514600" cy="2286000"/>
            <a:chOff x="6172200" y="1752600"/>
            <a:chExt cx="2514600" cy="2286000"/>
          </a:xfrm>
        </p:grpSpPr>
        <p:grpSp>
          <p:nvGrpSpPr>
            <p:cNvPr id="22" name="Group 29"/>
            <p:cNvGrpSpPr>
              <a:grpSpLocks/>
            </p:cNvGrpSpPr>
            <p:nvPr/>
          </p:nvGrpSpPr>
          <p:grpSpPr bwMode="auto">
            <a:xfrm>
              <a:off x="6553200" y="1752600"/>
              <a:ext cx="2133600" cy="2286000"/>
              <a:chOff x="4368" y="2208"/>
              <a:chExt cx="1152" cy="1350"/>
            </a:xfrm>
          </p:grpSpPr>
          <p:sp>
            <p:nvSpPr>
              <p:cNvPr id="28" name="Rectangle 21"/>
              <p:cNvSpPr>
                <a:spLocks noChangeArrowheads="1"/>
              </p:cNvSpPr>
              <p:nvPr/>
            </p:nvSpPr>
            <p:spPr bwMode="auto">
              <a:xfrm>
                <a:off x="4368" y="2496"/>
                <a:ext cx="1152" cy="10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sz="2400"/>
              </a:p>
            </p:txBody>
          </p:sp>
          <p:sp>
            <p:nvSpPr>
              <p:cNvPr id="29" name="Text Box 22"/>
              <p:cNvSpPr txBox="1">
                <a:spLocks noChangeArrowheads="1"/>
              </p:cNvSpPr>
              <p:nvPr/>
            </p:nvSpPr>
            <p:spPr bwMode="auto">
              <a:xfrm>
                <a:off x="4368" y="2208"/>
                <a:ext cx="336" cy="291"/>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smtClean="0">
                    <a:solidFill>
                      <a:srgbClr val="E41900"/>
                    </a:solidFill>
                  </a:rPr>
                  <a:t>a6</a:t>
                </a:r>
                <a:endParaRPr lang="en-US" dirty="0">
                  <a:solidFill>
                    <a:srgbClr val="E41900"/>
                  </a:solidFill>
                </a:endParaRPr>
              </a:p>
            </p:txBody>
          </p:sp>
          <p:sp>
            <p:nvSpPr>
              <p:cNvPr id="30" name="Text Box 23"/>
              <p:cNvSpPr txBox="1">
                <a:spLocks noChangeArrowheads="1"/>
              </p:cNvSpPr>
              <p:nvPr/>
            </p:nvSpPr>
            <p:spPr bwMode="auto">
              <a:xfrm>
                <a:off x="4738" y="2493"/>
                <a:ext cx="782" cy="291"/>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smtClean="0"/>
                  <a:t>Animal[]</a:t>
                </a:r>
                <a:endParaRPr lang="en-US" dirty="0"/>
              </a:p>
            </p:txBody>
          </p:sp>
        </p:grpSp>
        <p:sp>
          <p:nvSpPr>
            <p:cNvPr id="23" name="TextBox 22"/>
            <p:cNvSpPr txBox="1"/>
            <p:nvPr/>
          </p:nvSpPr>
          <p:spPr>
            <a:xfrm>
              <a:off x="6172200" y="2819400"/>
              <a:ext cx="354484" cy="1200328"/>
            </a:xfrm>
            <a:prstGeom prst="rect">
              <a:avLst/>
            </a:prstGeom>
            <a:noFill/>
          </p:spPr>
          <p:txBody>
            <a:bodyPr wrap="none" rtlCol="0">
              <a:spAutoFit/>
            </a:bodyPr>
            <a:lstStyle/>
            <a:p>
              <a:r>
                <a:rPr lang="en-US" sz="2400" dirty="0" smtClean="0"/>
                <a:t>0</a:t>
              </a:r>
            </a:p>
            <a:p>
              <a:r>
                <a:rPr lang="en-US" sz="2400" dirty="0" smtClean="0"/>
                <a:t>1</a:t>
              </a:r>
            </a:p>
            <a:p>
              <a:r>
                <a:rPr lang="en-US" sz="2400" dirty="0"/>
                <a:t>2</a:t>
              </a:r>
            </a:p>
          </p:txBody>
        </p:sp>
        <p:sp>
          <p:nvSpPr>
            <p:cNvPr id="24" name="Line 11"/>
            <p:cNvSpPr>
              <a:spLocks noChangeShapeType="1"/>
            </p:cNvSpPr>
            <p:nvPr/>
          </p:nvSpPr>
          <p:spPr bwMode="auto">
            <a:xfrm>
              <a:off x="6553200" y="2819400"/>
              <a:ext cx="2133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 name="Line 11"/>
            <p:cNvSpPr>
              <a:spLocks noChangeShapeType="1"/>
            </p:cNvSpPr>
            <p:nvPr/>
          </p:nvSpPr>
          <p:spPr bwMode="auto">
            <a:xfrm>
              <a:off x="6553200" y="3276600"/>
              <a:ext cx="2133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 name="Line 11"/>
            <p:cNvSpPr>
              <a:spLocks noChangeShapeType="1"/>
            </p:cNvSpPr>
            <p:nvPr/>
          </p:nvSpPr>
          <p:spPr bwMode="auto">
            <a:xfrm>
              <a:off x="6553200" y="3657600"/>
              <a:ext cx="2133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 name="TextBox 26"/>
            <p:cNvSpPr txBox="1"/>
            <p:nvPr/>
          </p:nvSpPr>
          <p:spPr>
            <a:xfrm>
              <a:off x="6705600" y="2819400"/>
              <a:ext cx="589224" cy="1200328"/>
            </a:xfrm>
            <a:prstGeom prst="rect">
              <a:avLst/>
            </a:prstGeom>
            <a:noFill/>
          </p:spPr>
          <p:txBody>
            <a:bodyPr wrap="none" rtlCol="0">
              <a:spAutoFit/>
            </a:bodyPr>
            <a:lstStyle/>
            <a:p>
              <a:r>
                <a:rPr lang="en-US" sz="2400" dirty="0" smtClean="0"/>
                <a:t>null</a:t>
              </a:r>
            </a:p>
            <a:p>
              <a:r>
                <a:rPr lang="en-US" sz="2400" dirty="0"/>
                <a:t>n</a:t>
              </a:r>
              <a:r>
                <a:rPr lang="en-US" sz="2400" dirty="0" smtClean="0"/>
                <a:t>ull</a:t>
              </a:r>
            </a:p>
            <a:p>
              <a:r>
                <a:rPr lang="en-US" sz="2400" dirty="0" smtClean="0"/>
                <a:t>null</a:t>
              </a:r>
              <a:endParaRPr lang="en-US" sz="2400" dirty="0"/>
            </a:p>
          </p:txBody>
        </p:sp>
      </p:grpSp>
      <p:sp>
        <p:nvSpPr>
          <p:cNvPr id="31" name="TextBox 30"/>
          <p:cNvSpPr txBox="1"/>
          <p:nvPr/>
        </p:nvSpPr>
        <p:spPr>
          <a:xfrm>
            <a:off x="2667000" y="2590800"/>
            <a:ext cx="2362200" cy="830997"/>
          </a:xfrm>
          <a:prstGeom prst="rect">
            <a:avLst/>
          </a:prstGeom>
          <a:solidFill>
            <a:schemeClr val="bg1"/>
          </a:solidFill>
          <a:ln>
            <a:solidFill>
              <a:srgbClr val="800000"/>
            </a:solidFill>
          </a:ln>
        </p:spPr>
        <p:txBody>
          <a:bodyPr wrap="square" rtlCol="0">
            <a:spAutoFit/>
          </a:bodyPr>
          <a:lstStyle/>
          <a:p>
            <a:r>
              <a:rPr lang="en-US" sz="2400" dirty="0" smtClean="0">
                <a:solidFill>
                  <a:srgbClr val="800000"/>
                </a:solidFill>
              </a:rPr>
              <a:t>Assign value of new-</a:t>
            </a:r>
            <a:r>
              <a:rPr lang="en-US" sz="2400" dirty="0" err="1" smtClean="0">
                <a:solidFill>
                  <a:srgbClr val="800000"/>
                </a:solidFill>
              </a:rPr>
              <a:t>exp</a:t>
            </a:r>
            <a:r>
              <a:rPr lang="en-US" sz="2400" dirty="0" smtClean="0">
                <a:solidFill>
                  <a:srgbClr val="800000"/>
                </a:solidFill>
              </a:rPr>
              <a:t> to v</a:t>
            </a:r>
            <a:endParaRPr lang="en-US" sz="2400" dirty="0"/>
          </a:p>
        </p:txBody>
      </p:sp>
      <p:grpSp>
        <p:nvGrpSpPr>
          <p:cNvPr id="32" name="Group 31"/>
          <p:cNvGrpSpPr/>
          <p:nvPr/>
        </p:nvGrpSpPr>
        <p:grpSpPr>
          <a:xfrm>
            <a:off x="6477000" y="1600200"/>
            <a:ext cx="1460500" cy="609600"/>
            <a:chOff x="6477000" y="1600200"/>
            <a:chExt cx="1460500" cy="609600"/>
          </a:xfrm>
        </p:grpSpPr>
        <p:sp>
          <p:nvSpPr>
            <p:cNvPr id="33" name="Text Box 22"/>
            <p:cNvSpPr txBox="1">
              <a:spLocks noChangeArrowheads="1"/>
            </p:cNvSpPr>
            <p:nvPr/>
          </p:nvSpPr>
          <p:spPr bwMode="auto">
            <a:xfrm>
              <a:off x="7315200" y="1676400"/>
              <a:ext cx="622300" cy="49276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smtClean="0">
                  <a:solidFill>
                    <a:srgbClr val="E41900"/>
                  </a:solidFill>
                </a:rPr>
                <a:t>a6</a:t>
              </a:r>
              <a:endParaRPr lang="en-US" dirty="0">
                <a:solidFill>
                  <a:srgbClr val="E41900"/>
                </a:solidFill>
              </a:endParaRPr>
            </a:p>
          </p:txBody>
        </p:sp>
        <p:cxnSp>
          <p:nvCxnSpPr>
            <p:cNvPr id="34" name="Straight Connector 33"/>
            <p:cNvCxnSpPr/>
            <p:nvPr/>
          </p:nvCxnSpPr>
          <p:spPr>
            <a:xfrm>
              <a:off x="6553200" y="1600200"/>
              <a:ext cx="533400" cy="609600"/>
            </a:xfrm>
            <a:prstGeom prst="line">
              <a:avLst/>
            </a:prstGeom>
            <a:ln w="31750">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flipH="1">
              <a:off x="6477000" y="1600200"/>
              <a:ext cx="609600" cy="609600"/>
            </a:xfrm>
            <a:prstGeom prst="line">
              <a:avLst/>
            </a:prstGeom>
            <a:ln w="31750">
              <a:solidFill>
                <a:srgbClr val="FF0000"/>
              </a:solidFill>
            </a:ln>
            <a:effectLst/>
          </p:spPr>
          <p:style>
            <a:lnRef idx="2">
              <a:schemeClr val="accent1"/>
            </a:lnRef>
            <a:fillRef idx="0">
              <a:schemeClr val="accent1"/>
            </a:fillRef>
            <a:effectRef idx="1">
              <a:schemeClr val="accent1"/>
            </a:effectRef>
            <a:fontRef idx="minor">
              <a:schemeClr val="tx1"/>
            </a:fontRef>
          </p:style>
        </p:cxnSp>
      </p:grpSp>
      <p:sp>
        <p:nvSpPr>
          <p:cNvPr id="36" name="TextBox 35"/>
          <p:cNvSpPr txBox="1"/>
          <p:nvPr/>
        </p:nvSpPr>
        <p:spPr>
          <a:xfrm>
            <a:off x="381000" y="3581400"/>
            <a:ext cx="4876800" cy="1723549"/>
          </a:xfrm>
          <a:prstGeom prst="rect">
            <a:avLst/>
          </a:prstGeom>
          <a:solidFill>
            <a:srgbClr val="F8DFF0"/>
          </a:solidFill>
        </p:spPr>
        <p:txBody>
          <a:bodyPr wrap="square" rtlCol="0">
            <a:spAutoFit/>
          </a:bodyPr>
          <a:lstStyle/>
          <a:p>
            <a:r>
              <a:rPr lang="en-US" sz="2400" dirty="0" smtClean="0"/>
              <a:t>Assign and refer to elements as usual:</a:t>
            </a:r>
          </a:p>
          <a:p>
            <a:pPr>
              <a:spcBef>
                <a:spcPts val="1200"/>
              </a:spcBef>
            </a:pPr>
            <a:r>
              <a:rPr lang="en-US" sz="2400" dirty="0" smtClean="0">
                <a:solidFill>
                  <a:srgbClr val="800000"/>
                </a:solidFill>
              </a:rPr>
              <a:t>v[0]= </a:t>
            </a:r>
            <a:r>
              <a:rPr lang="en-US" sz="2400" b="1" dirty="0" smtClean="0">
                <a:solidFill>
                  <a:srgbClr val="800000"/>
                </a:solidFill>
              </a:rPr>
              <a:t>new</a:t>
            </a:r>
            <a:r>
              <a:rPr lang="en-US" sz="2400" dirty="0" smtClean="0">
                <a:solidFill>
                  <a:srgbClr val="800000"/>
                </a:solidFill>
              </a:rPr>
              <a:t> Animal(…);</a:t>
            </a:r>
          </a:p>
          <a:p>
            <a:r>
              <a:rPr lang="en-US" sz="2400" dirty="0" smtClean="0">
                <a:solidFill>
                  <a:srgbClr val="800000"/>
                </a:solidFill>
              </a:rPr>
              <a:t>…</a:t>
            </a:r>
          </a:p>
          <a:p>
            <a:r>
              <a:rPr lang="en-US" sz="2400" dirty="0">
                <a:solidFill>
                  <a:srgbClr val="800000"/>
                </a:solidFill>
              </a:rPr>
              <a:t>a</a:t>
            </a:r>
            <a:r>
              <a:rPr lang="en-US" sz="2400" dirty="0" smtClean="0">
                <a:solidFill>
                  <a:srgbClr val="800000"/>
                </a:solidFill>
              </a:rPr>
              <a:t>= v[0].</a:t>
            </a:r>
            <a:r>
              <a:rPr lang="en-US" sz="2400" dirty="0" err="1" smtClean="0">
                <a:solidFill>
                  <a:srgbClr val="800000"/>
                </a:solidFill>
              </a:rPr>
              <a:t>getAge</a:t>
            </a:r>
            <a:r>
              <a:rPr lang="en-US" sz="2400" dirty="0" smtClean="0">
                <a:solidFill>
                  <a:srgbClr val="800000"/>
                </a:solidFill>
              </a:rPr>
              <a:t>();</a:t>
            </a:r>
          </a:p>
        </p:txBody>
      </p:sp>
      <p:grpSp>
        <p:nvGrpSpPr>
          <p:cNvPr id="37" name="Group 36"/>
          <p:cNvGrpSpPr/>
          <p:nvPr/>
        </p:nvGrpSpPr>
        <p:grpSpPr>
          <a:xfrm>
            <a:off x="4038600" y="6019800"/>
            <a:ext cx="4495800" cy="533400"/>
            <a:chOff x="1828800" y="5410200"/>
            <a:chExt cx="3429000" cy="830997"/>
          </a:xfrm>
        </p:grpSpPr>
        <p:grpSp>
          <p:nvGrpSpPr>
            <p:cNvPr id="42" name="Group 65"/>
            <p:cNvGrpSpPr>
              <a:grpSpLocks/>
            </p:cNvGrpSpPr>
            <p:nvPr/>
          </p:nvGrpSpPr>
          <p:grpSpPr bwMode="auto">
            <a:xfrm>
              <a:off x="3126312" y="5781675"/>
              <a:ext cx="624" cy="457200"/>
              <a:chOff x="2112" y="576"/>
              <a:chExt cx="624" cy="288"/>
            </a:xfrm>
          </p:grpSpPr>
          <p:sp>
            <p:nvSpPr>
              <p:cNvPr id="45" name="Line 63"/>
              <p:cNvSpPr>
                <a:spLocks noChangeShapeType="1"/>
              </p:cNvSpPr>
              <p:nvPr/>
            </p:nvSpPr>
            <p:spPr bwMode="auto">
              <a:xfrm>
                <a:off x="2112" y="576"/>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6" name="Line 64"/>
              <p:cNvSpPr>
                <a:spLocks noChangeShapeType="1"/>
              </p:cNvSpPr>
              <p:nvPr/>
            </p:nvSpPr>
            <p:spPr bwMode="auto">
              <a:xfrm>
                <a:off x="2736" y="576"/>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39" name="TextBox 38"/>
            <p:cNvSpPr txBox="1"/>
            <p:nvPr/>
          </p:nvSpPr>
          <p:spPr>
            <a:xfrm>
              <a:off x="1828800" y="5410200"/>
              <a:ext cx="3429000" cy="830997"/>
            </a:xfrm>
            <a:prstGeom prst="rect">
              <a:avLst/>
            </a:prstGeom>
            <a:solidFill>
              <a:schemeClr val="accent1">
                <a:lumMod val="40000"/>
                <a:lumOff val="60000"/>
              </a:schemeClr>
            </a:solidFill>
          </p:spPr>
          <p:txBody>
            <a:bodyPr wrap="square" rtlCol="0">
              <a:spAutoFit/>
            </a:bodyPr>
            <a:lstStyle/>
            <a:p>
              <a:r>
                <a:rPr lang="en-US" sz="2400" dirty="0" smtClean="0"/>
                <a:t>(Review: showed this in Lecture 6)</a:t>
              </a:r>
              <a:endParaRPr lang="en-US" sz="2400" dirty="0"/>
            </a:p>
          </p:txBody>
        </p:sp>
      </p:grpSp>
      <p:sp>
        <p:nvSpPr>
          <p:cNvPr id="3" name="TextBox 2"/>
          <p:cNvSpPr txBox="1"/>
          <p:nvPr/>
        </p:nvSpPr>
        <p:spPr>
          <a:xfrm>
            <a:off x="381000" y="5562600"/>
            <a:ext cx="4104609" cy="461665"/>
          </a:xfrm>
          <a:prstGeom prst="rect">
            <a:avLst/>
          </a:prstGeom>
          <a:solidFill>
            <a:srgbClr val="FFF0F9"/>
          </a:solidFill>
          <a:ln>
            <a:solidFill>
              <a:srgbClr val="800000"/>
            </a:solidFill>
          </a:ln>
        </p:spPr>
        <p:txBody>
          <a:bodyPr wrap="none" rtlCol="0">
            <a:spAutoFit/>
          </a:bodyPr>
          <a:lstStyle/>
          <a:p>
            <a:r>
              <a:rPr lang="en-US" dirty="0" err="1" smtClean="0">
                <a:solidFill>
                  <a:srgbClr val="800000"/>
                </a:solidFill>
              </a:rPr>
              <a:t>v.length</a:t>
            </a:r>
            <a:r>
              <a:rPr lang="en-US" dirty="0" smtClean="0"/>
              <a:t>   is the size of the array</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dissolve">
                                      <p:cBhvr>
                                        <p:cTn id="7" dur="1000"/>
                                        <p:tgtEl>
                                          <p:spTgt spid="17"/>
                                        </p:tgtEl>
                                      </p:cBhvr>
                                    </p:animEffect>
                                  </p:childTnLst>
                                </p:cTn>
                              </p:par>
                            </p:childTnLst>
                          </p:cTn>
                        </p:par>
                        <p:par>
                          <p:cTn id="8" fill="hold">
                            <p:stCondLst>
                              <p:cond delay="1000"/>
                            </p:stCondLst>
                            <p:childTnLst>
                              <p:par>
                                <p:cTn id="9" presetID="2" presetClass="entr" presetSubtype="2" fill="hold" nodeType="afterEffect">
                                  <p:stCondLst>
                                    <p:cond delay="0"/>
                                  </p:stCondLst>
                                  <p:childTnLst>
                                    <p:set>
                                      <p:cBhvr>
                                        <p:cTn id="10" dur="1" fill="hold">
                                          <p:stCondLst>
                                            <p:cond delay="0"/>
                                          </p:stCondLst>
                                        </p:cTn>
                                        <p:tgtEl>
                                          <p:spTgt spid="21"/>
                                        </p:tgtEl>
                                        <p:attrNameLst>
                                          <p:attrName>style.visibility</p:attrName>
                                        </p:attrNameLst>
                                      </p:cBhvr>
                                      <p:to>
                                        <p:strVal val="visible"/>
                                      </p:to>
                                    </p:set>
                                    <p:anim calcmode="lin" valueType="num">
                                      <p:cBhvr additive="base">
                                        <p:cTn id="11" dur="2000" fill="hold"/>
                                        <p:tgtEl>
                                          <p:spTgt spid="21"/>
                                        </p:tgtEl>
                                        <p:attrNameLst>
                                          <p:attrName>ppt_x</p:attrName>
                                        </p:attrNameLst>
                                      </p:cBhvr>
                                      <p:tavLst>
                                        <p:tav tm="0">
                                          <p:val>
                                            <p:strVal val="1+#ppt_w/2"/>
                                          </p:val>
                                        </p:tav>
                                        <p:tav tm="100000">
                                          <p:val>
                                            <p:strVal val="#ppt_x"/>
                                          </p:val>
                                        </p:tav>
                                      </p:tavLst>
                                    </p:anim>
                                    <p:anim calcmode="lin" valueType="num">
                                      <p:cBhvr additive="base">
                                        <p:cTn id="12" dur="20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dissolve">
                                      <p:cBhvr>
                                        <p:cTn id="17" dur="500"/>
                                        <p:tgtEl>
                                          <p:spTgt spid="31"/>
                                        </p:tgtEl>
                                      </p:cBhvr>
                                    </p:animEffect>
                                  </p:childTnLst>
                                </p:cTn>
                              </p:par>
                            </p:childTnLst>
                          </p:cTn>
                        </p:par>
                        <p:par>
                          <p:cTn id="18" fill="hold">
                            <p:stCondLst>
                              <p:cond delay="500"/>
                            </p:stCondLst>
                            <p:childTnLst>
                              <p:par>
                                <p:cTn id="19" presetID="2" presetClass="entr" presetSubtype="2" fill="hold" nodeType="afterEffect">
                                  <p:stCondLst>
                                    <p:cond delay="0"/>
                                  </p:stCondLst>
                                  <p:childTnLst>
                                    <p:set>
                                      <p:cBhvr>
                                        <p:cTn id="20" dur="1" fill="hold">
                                          <p:stCondLst>
                                            <p:cond delay="0"/>
                                          </p:stCondLst>
                                        </p:cTn>
                                        <p:tgtEl>
                                          <p:spTgt spid="32"/>
                                        </p:tgtEl>
                                        <p:attrNameLst>
                                          <p:attrName>style.visibility</p:attrName>
                                        </p:attrNameLst>
                                      </p:cBhvr>
                                      <p:to>
                                        <p:strVal val="visible"/>
                                      </p:to>
                                    </p:set>
                                    <p:anim calcmode="lin" valueType="num">
                                      <p:cBhvr additive="base">
                                        <p:cTn id="21" dur="2000" fill="hold"/>
                                        <p:tgtEl>
                                          <p:spTgt spid="32"/>
                                        </p:tgtEl>
                                        <p:attrNameLst>
                                          <p:attrName>ppt_x</p:attrName>
                                        </p:attrNameLst>
                                      </p:cBhvr>
                                      <p:tavLst>
                                        <p:tav tm="0">
                                          <p:val>
                                            <p:strVal val="1+#ppt_w/2"/>
                                          </p:val>
                                        </p:tav>
                                        <p:tav tm="100000">
                                          <p:val>
                                            <p:strVal val="#ppt_x"/>
                                          </p:val>
                                        </p:tav>
                                      </p:tavLst>
                                    </p:anim>
                                    <p:anim calcmode="lin" valueType="num">
                                      <p:cBhvr additive="base">
                                        <p:cTn id="22" dur="2000" fill="hold"/>
                                        <p:tgtEl>
                                          <p:spTgt spid="32"/>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animEffect transition="in" filter="dissolve">
                                      <p:cBhvr>
                                        <p:cTn id="27" dur="500"/>
                                        <p:tgtEl>
                                          <p:spTgt spid="36"/>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 calcmode="lin" valueType="num">
                                      <p:cBhvr additive="base">
                                        <p:cTn id="32" dur="500" fill="hold"/>
                                        <p:tgtEl>
                                          <p:spTgt spid="3"/>
                                        </p:tgtEl>
                                        <p:attrNameLst>
                                          <p:attrName>ppt_x</p:attrName>
                                        </p:attrNameLst>
                                      </p:cBhvr>
                                      <p:tavLst>
                                        <p:tav tm="0">
                                          <p:val>
                                            <p:strVal val="#ppt_x"/>
                                          </p:val>
                                        </p:tav>
                                        <p:tav tm="100000">
                                          <p:val>
                                            <p:strVal val="#ppt_x"/>
                                          </p:val>
                                        </p:tav>
                                      </p:tavLst>
                                    </p:anim>
                                    <p:anim calcmode="lin" valueType="num">
                                      <p:cBhvr additive="base">
                                        <p:cTn id="3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6" grpId="0" animBg="1"/>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2"/>
          <p:cNvSpPr>
            <a:spLocks noGrp="1"/>
          </p:cNvSpPr>
          <p:nvPr>
            <p:ph type="sldNum" sz="quarter" idx="12"/>
          </p:nvPr>
        </p:nvSpPr>
        <p:spPr>
          <a:xfrm>
            <a:off x="65532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5A13047D-425D-2D47-8921-EA844EF8CDBB}" type="slidenum">
              <a:rPr lang="en-US" sz="1400"/>
              <a:pPr/>
              <a:t>3</a:t>
            </a:fld>
            <a:endParaRPr lang="en-US" sz="1400"/>
          </a:p>
        </p:txBody>
      </p:sp>
      <p:sp>
        <p:nvSpPr>
          <p:cNvPr id="9" name="Text Box 2"/>
          <p:cNvSpPr txBox="1">
            <a:spLocks noChangeArrowheads="1"/>
          </p:cNvSpPr>
          <p:nvPr/>
        </p:nvSpPr>
        <p:spPr bwMode="auto">
          <a:xfrm>
            <a:off x="533400" y="320675"/>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r>
              <a:rPr lang="en-US">
                <a:solidFill>
                  <a:srgbClr val="800000"/>
                </a:solidFill>
              </a:rPr>
              <a:t>Array initializers</a:t>
            </a:r>
          </a:p>
        </p:txBody>
      </p:sp>
      <p:sp>
        <p:nvSpPr>
          <p:cNvPr id="10" name="Text Box 3"/>
          <p:cNvSpPr txBox="1">
            <a:spLocks noChangeArrowheads="1"/>
          </p:cNvSpPr>
          <p:nvPr/>
        </p:nvSpPr>
        <p:spPr bwMode="auto">
          <a:xfrm>
            <a:off x="457200" y="719138"/>
            <a:ext cx="8001000" cy="270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nSpc>
                <a:spcPct val="80000"/>
              </a:lnSpc>
              <a:spcBef>
                <a:spcPct val="50000"/>
              </a:spcBef>
            </a:pPr>
            <a:r>
              <a:rPr lang="en-US" sz="2200" dirty="0"/>
              <a:t>Instead of </a:t>
            </a:r>
          </a:p>
          <a:p>
            <a:pPr>
              <a:lnSpc>
                <a:spcPct val="80000"/>
              </a:lnSpc>
              <a:spcBef>
                <a:spcPct val="50000"/>
              </a:spcBef>
            </a:pPr>
            <a:r>
              <a:rPr lang="en-US" sz="2200" dirty="0"/>
              <a:t>	</a:t>
            </a:r>
            <a:r>
              <a:rPr lang="en-US" sz="2200" b="1" dirty="0" err="1"/>
              <a:t>int</a:t>
            </a:r>
            <a:r>
              <a:rPr lang="en-US" sz="2200" b="1" dirty="0"/>
              <a:t>[]</a:t>
            </a:r>
            <a:r>
              <a:rPr lang="en-US" sz="2200" dirty="0"/>
              <a:t> c= </a:t>
            </a:r>
            <a:r>
              <a:rPr lang="en-US" sz="2200" b="1" dirty="0"/>
              <a:t>new </a:t>
            </a:r>
            <a:r>
              <a:rPr lang="en-US" sz="2200" dirty="0" err="1"/>
              <a:t>int</a:t>
            </a:r>
            <a:r>
              <a:rPr lang="en-US" sz="2200" dirty="0"/>
              <a:t>[5];</a:t>
            </a:r>
          </a:p>
          <a:p>
            <a:pPr>
              <a:lnSpc>
                <a:spcPct val="80000"/>
              </a:lnSpc>
              <a:spcBef>
                <a:spcPct val="50000"/>
              </a:spcBef>
            </a:pPr>
            <a:r>
              <a:rPr lang="en-US" sz="2200" dirty="0"/>
              <a:t>	c[0]= 5; c[1]= 4; c[2]= 7; c[3]= 6; c[4]= 5;</a:t>
            </a:r>
          </a:p>
          <a:p>
            <a:pPr>
              <a:lnSpc>
                <a:spcPct val="80000"/>
              </a:lnSpc>
              <a:spcBef>
                <a:spcPct val="50000"/>
              </a:spcBef>
            </a:pPr>
            <a:endParaRPr lang="en-US" sz="2200" dirty="0"/>
          </a:p>
          <a:p>
            <a:pPr>
              <a:lnSpc>
                <a:spcPct val="80000"/>
              </a:lnSpc>
              <a:spcBef>
                <a:spcPct val="50000"/>
              </a:spcBef>
            </a:pPr>
            <a:r>
              <a:rPr lang="en-US" sz="2200" dirty="0"/>
              <a:t>Use an array initializer:</a:t>
            </a:r>
          </a:p>
          <a:p>
            <a:pPr>
              <a:lnSpc>
                <a:spcPct val="80000"/>
              </a:lnSpc>
              <a:spcBef>
                <a:spcPct val="50000"/>
              </a:spcBef>
            </a:pPr>
            <a:r>
              <a:rPr lang="en-US" sz="2200" dirty="0"/>
              <a:t>	</a:t>
            </a:r>
            <a:r>
              <a:rPr lang="en-US" sz="2200" b="1" dirty="0" err="1"/>
              <a:t>int</a:t>
            </a:r>
            <a:r>
              <a:rPr lang="en-US" sz="2200" b="1" dirty="0"/>
              <a:t>[]</a:t>
            </a:r>
            <a:r>
              <a:rPr lang="en-US" sz="2200" dirty="0"/>
              <a:t> c= </a:t>
            </a:r>
            <a:r>
              <a:rPr lang="en-US" sz="2200" b="1" dirty="0"/>
              <a:t>new </a:t>
            </a:r>
            <a:r>
              <a:rPr lang="en-US" sz="2200" b="1" dirty="0" err="1"/>
              <a:t>int</a:t>
            </a:r>
            <a:r>
              <a:rPr lang="en-US" sz="2200" dirty="0"/>
              <a:t>[ ] {5, 4, 7, 6, 5};</a:t>
            </a:r>
          </a:p>
        </p:txBody>
      </p:sp>
      <p:grpSp>
        <p:nvGrpSpPr>
          <p:cNvPr id="11" name="Group 17"/>
          <p:cNvGrpSpPr>
            <a:grpSpLocks/>
          </p:cNvGrpSpPr>
          <p:nvPr/>
        </p:nvGrpSpPr>
        <p:grpSpPr bwMode="auto">
          <a:xfrm>
            <a:off x="7239000" y="914400"/>
            <a:ext cx="1143000" cy="2609850"/>
            <a:chOff x="4560" y="576"/>
            <a:chExt cx="720" cy="1644"/>
          </a:xfrm>
        </p:grpSpPr>
        <p:sp>
          <p:nvSpPr>
            <p:cNvPr id="13" name="Text Box 6"/>
            <p:cNvSpPr txBox="1">
              <a:spLocks noChangeArrowheads="1"/>
            </p:cNvSpPr>
            <p:nvPr/>
          </p:nvSpPr>
          <p:spPr bwMode="auto">
            <a:xfrm>
              <a:off x="4560" y="812"/>
              <a:ext cx="720" cy="140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spcBef>
                  <a:spcPct val="50000"/>
                </a:spcBef>
              </a:pPr>
              <a:r>
                <a:rPr lang="en-US" sz="2000"/>
                <a:t>5</a:t>
              </a:r>
            </a:p>
            <a:p>
              <a:pPr algn="ctr">
                <a:spcBef>
                  <a:spcPct val="50000"/>
                </a:spcBef>
              </a:pPr>
              <a:r>
                <a:rPr lang="en-US" sz="2000"/>
                <a:t>4</a:t>
              </a:r>
            </a:p>
            <a:p>
              <a:pPr algn="ctr">
                <a:spcBef>
                  <a:spcPct val="50000"/>
                </a:spcBef>
              </a:pPr>
              <a:r>
                <a:rPr lang="en-US" sz="2000"/>
                <a:t>7</a:t>
              </a:r>
            </a:p>
            <a:p>
              <a:pPr algn="ctr">
                <a:spcBef>
                  <a:spcPct val="50000"/>
                </a:spcBef>
              </a:pPr>
              <a:r>
                <a:rPr lang="en-US" sz="2000"/>
                <a:t>6</a:t>
              </a:r>
            </a:p>
            <a:p>
              <a:pPr algn="ctr">
                <a:spcBef>
                  <a:spcPct val="50000"/>
                </a:spcBef>
              </a:pPr>
              <a:r>
                <a:rPr lang="en-US" sz="2000"/>
                <a:t>5</a:t>
              </a:r>
            </a:p>
          </p:txBody>
        </p:sp>
        <p:sp>
          <p:nvSpPr>
            <p:cNvPr id="14" name="Line 7"/>
            <p:cNvSpPr>
              <a:spLocks noChangeShapeType="1"/>
            </p:cNvSpPr>
            <p:nvPr/>
          </p:nvSpPr>
          <p:spPr bwMode="auto">
            <a:xfrm>
              <a:off x="4560" y="1068"/>
              <a:ext cx="7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 name="Line 8"/>
            <p:cNvSpPr>
              <a:spLocks noChangeShapeType="1"/>
            </p:cNvSpPr>
            <p:nvPr/>
          </p:nvSpPr>
          <p:spPr bwMode="auto">
            <a:xfrm>
              <a:off x="4560" y="1356"/>
              <a:ext cx="7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 name="Line 9"/>
            <p:cNvSpPr>
              <a:spLocks noChangeShapeType="1"/>
            </p:cNvSpPr>
            <p:nvPr/>
          </p:nvSpPr>
          <p:spPr bwMode="auto">
            <a:xfrm>
              <a:off x="4560" y="1644"/>
              <a:ext cx="7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 name="Text Box 10"/>
            <p:cNvSpPr txBox="1">
              <a:spLocks noChangeArrowheads="1"/>
            </p:cNvSpPr>
            <p:nvPr/>
          </p:nvSpPr>
          <p:spPr bwMode="auto">
            <a:xfrm>
              <a:off x="4560" y="576"/>
              <a:ext cx="384" cy="2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spcBef>
                  <a:spcPct val="50000"/>
                </a:spcBef>
              </a:pPr>
              <a:r>
                <a:rPr lang="en-US" sz="1800" b="1">
                  <a:solidFill>
                    <a:srgbClr val="8B008C"/>
                  </a:solidFill>
                </a:rPr>
                <a:t>a0</a:t>
              </a:r>
              <a:endParaRPr lang="en-US" sz="2000"/>
            </a:p>
          </p:txBody>
        </p:sp>
        <p:sp>
          <p:nvSpPr>
            <p:cNvPr id="18" name="Line 11"/>
            <p:cNvSpPr>
              <a:spLocks noChangeShapeType="1"/>
            </p:cNvSpPr>
            <p:nvPr/>
          </p:nvSpPr>
          <p:spPr bwMode="auto">
            <a:xfrm>
              <a:off x="4560" y="1920"/>
              <a:ext cx="7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9" name="Line 12"/>
          <p:cNvSpPr>
            <a:spLocks noChangeShapeType="1"/>
          </p:cNvSpPr>
          <p:nvPr/>
        </p:nvSpPr>
        <p:spPr bwMode="auto">
          <a:xfrm>
            <a:off x="3733800" y="3352800"/>
            <a:ext cx="1295400" cy="0"/>
          </a:xfrm>
          <a:prstGeom prst="line">
            <a:avLst/>
          </a:prstGeom>
          <a:noFill/>
          <a:ln w="44450">
            <a:solidFill>
              <a:srgbClr val="993366"/>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Line 13"/>
          <p:cNvSpPr>
            <a:spLocks noChangeShapeType="1"/>
          </p:cNvSpPr>
          <p:nvPr/>
        </p:nvSpPr>
        <p:spPr bwMode="auto">
          <a:xfrm>
            <a:off x="4267200" y="3352800"/>
            <a:ext cx="0" cy="609600"/>
          </a:xfrm>
          <a:prstGeom prst="line">
            <a:avLst/>
          </a:prstGeom>
          <a:noFill/>
          <a:ln w="44450">
            <a:solidFill>
              <a:srgbClr val="993366"/>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 name="Text Box 14"/>
          <p:cNvSpPr txBox="1">
            <a:spLocks noChangeArrowheads="1"/>
          </p:cNvSpPr>
          <p:nvPr/>
        </p:nvSpPr>
        <p:spPr bwMode="auto">
          <a:xfrm>
            <a:off x="3276600" y="3962400"/>
            <a:ext cx="5029200" cy="1446213"/>
          </a:xfrm>
          <a:prstGeom prst="rect">
            <a:avLst/>
          </a:prstGeom>
          <a:noFill/>
          <a:ln w="2540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200"/>
              <a:t>array initializer: gives values to be in the array initially. Values must have the same type, in this case, </a:t>
            </a:r>
            <a:r>
              <a:rPr lang="en-US" sz="2200" b="1"/>
              <a:t>int</a:t>
            </a:r>
            <a:r>
              <a:rPr lang="en-US" sz="2200"/>
              <a:t>. Length of array is number of values in the list</a:t>
            </a:r>
          </a:p>
        </p:txBody>
      </p:sp>
      <p:sp>
        <p:nvSpPr>
          <p:cNvPr id="22" name="Text Box 15"/>
          <p:cNvSpPr txBox="1">
            <a:spLocks noChangeArrowheads="1"/>
          </p:cNvSpPr>
          <p:nvPr/>
        </p:nvSpPr>
        <p:spPr bwMode="auto">
          <a:xfrm>
            <a:off x="1219200" y="4038600"/>
            <a:ext cx="1828800" cy="1108075"/>
          </a:xfrm>
          <a:prstGeom prst="rect">
            <a:avLst/>
          </a:prstGeom>
          <a:noFill/>
          <a:ln w="25400">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200"/>
              <a:t>No expression between brackets [ ].</a:t>
            </a:r>
          </a:p>
        </p:txBody>
      </p:sp>
      <p:sp>
        <p:nvSpPr>
          <p:cNvPr id="23" name="Line 16"/>
          <p:cNvSpPr>
            <a:spLocks noChangeShapeType="1"/>
          </p:cNvSpPr>
          <p:nvPr/>
        </p:nvSpPr>
        <p:spPr bwMode="auto">
          <a:xfrm flipH="1">
            <a:off x="2362200" y="3276600"/>
            <a:ext cx="914400" cy="762000"/>
          </a:xfrm>
          <a:prstGeom prst="line">
            <a:avLst/>
          </a:prstGeom>
          <a:noFill/>
          <a:ln w="44450">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txBox="1">
            <a:spLocks noChangeArrowheads="1"/>
          </p:cNvSpPr>
          <p:nvPr/>
        </p:nvSpPr>
        <p:spPr bwMode="auto">
          <a:xfrm>
            <a:off x="685800" y="2286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nchor="ct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eaLnBrk="1" hangingPunct="1"/>
            <a:r>
              <a:rPr lang="en-US" b="1" dirty="0" smtClean="0">
                <a:solidFill>
                  <a:srgbClr val="FF0000"/>
                </a:solidFill>
              </a:rPr>
              <a:t>Two-dimensional arrays</a:t>
            </a:r>
            <a:endParaRPr lang="en-US" b="1" dirty="0">
              <a:solidFill>
                <a:srgbClr val="FF0000"/>
              </a:solidFill>
            </a:endParaRPr>
          </a:p>
        </p:txBody>
      </p:sp>
      <p:grpSp>
        <p:nvGrpSpPr>
          <p:cNvPr id="9" name="Group 8"/>
          <p:cNvGrpSpPr/>
          <p:nvPr/>
        </p:nvGrpSpPr>
        <p:grpSpPr>
          <a:xfrm>
            <a:off x="1066800" y="1752600"/>
            <a:ext cx="2286000" cy="838200"/>
            <a:chOff x="1066800" y="1752600"/>
            <a:chExt cx="2286000" cy="838200"/>
          </a:xfrm>
        </p:grpSpPr>
        <p:cxnSp>
          <p:nvCxnSpPr>
            <p:cNvPr id="20485" name="Straight Connector 18"/>
            <p:cNvCxnSpPr>
              <a:cxnSpLocks noChangeShapeType="1"/>
            </p:cNvCxnSpPr>
            <p:nvPr/>
          </p:nvCxnSpPr>
          <p:spPr bwMode="auto">
            <a:xfrm>
              <a:off x="1066800" y="1752600"/>
              <a:ext cx="2286000" cy="838200"/>
            </a:xfrm>
            <a:prstGeom prst="line">
              <a:avLst/>
            </a:prstGeom>
            <a:noFill/>
            <a:ln w="53975">
              <a:solidFill>
                <a:srgbClr val="800000"/>
              </a:solidFill>
              <a:round/>
              <a:headEnd/>
              <a:tailEnd/>
            </a:ln>
            <a:extLst>
              <a:ext uri="{909E8E84-426E-40dd-AFC4-6F175D3DCCD1}">
                <a14:hiddenFill xmlns:a14="http://schemas.microsoft.com/office/drawing/2010/main">
                  <a:noFill/>
                </a14:hiddenFill>
              </a:ext>
            </a:extLst>
          </p:spPr>
        </p:cxnSp>
        <p:cxnSp>
          <p:nvCxnSpPr>
            <p:cNvPr id="20486" name="Straight Connector 18"/>
            <p:cNvCxnSpPr>
              <a:cxnSpLocks noChangeShapeType="1"/>
            </p:cNvCxnSpPr>
            <p:nvPr/>
          </p:nvCxnSpPr>
          <p:spPr bwMode="auto">
            <a:xfrm flipH="1">
              <a:off x="1066800" y="1752600"/>
              <a:ext cx="2286000" cy="838200"/>
            </a:xfrm>
            <a:prstGeom prst="line">
              <a:avLst/>
            </a:prstGeom>
            <a:noFill/>
            <a:ln w="53975">
              <a:solidFill>
                <a:srgbClr val="800000"/>
              </a:solidFill>
              <a:round/>
              <a:headEnd/>
              <a:tailEnd/>
            </a:ln>
            <a:extLst>
              <a:ext uri="{909E8E84-426E-40dd-AFC4-6F175D3DCCD1}">
                <a14:hiddenFill xmlns:a14="http://schemas.microsoft.com/office/drawing/2010/main">
                  <a:noFill/>
                </a14:hiddenFill>
              </a:ext>
            </a:extLst>
          </p:spPr>
        </p:cxnSp>
      </p:grpSp>
      <p:sp>
        <p:nvSpPr>
          <p:cNvPr id="2" name="Rectangle 1"/>
          <p:cNvSpPr/>
          <p:nvPr/>
        </p:nvSpPr>
        <p:spPr>
          <a:xfrm>
            <a:off x="685800" y="1066800"/>
            <a:ext cx="2623434" cy="400110"/>
          </a:xfrm>
          <a:prstGeom prst="rect">
            <a:avLst/>
          </a:prstGeom>
        </p:spPr>
        <p:txBody>
          <a:bodyPr wrap="none">
            <a:spAutoFit/>
          </a:bodyPr>
          <a:lstStyle/>
          <a:p>
            <a:pPr>
              <a:lnSpc>
                <a:spcPct val="80000"/>
              </a:lnSpc>
              <a:spcBef>
                <a:spcPct val="50000"/>
              </a:spcBef>
            </a:pPr>
            <a:r>
              <a:rPr lang="en-US" b="1" dirty="0" err="1"/>
              <a:t>int</a:t>
            </a:r>
            <a:r>
              <a:rPr lang="en-US" b="1" dirty="0"/>
              <a:t>[]</a:t>
            </a:r>
            <a:r>
              <a:rPr lang="en-US" dirty="0"/>
              <a:t> c= </a:t>
            </a:r>
            <a:r>
              <a:rPr lang="en-US" b="1" dirty="0"/>
              <a:t>new </a:t>
            </a:r>
            <a:r>
              <a:rPr lang="en-US" b="1" dirty="0" err="1"/>
              <a:t>int</a:t>
            </a:r>
            <a:r>
              <a:rPr lang="en-US" dirty="0"/>
              <a:t>[5];</a:t>
            </a:r>
            <a:endParaRPr lang="en-US" dirty="0"/>
          </a:p>
        </p:txBody>
      </p:sp>
      <p:sp>
        <p:nvSpPr>
          <p:cNvPr id="3" name="TextBox 2"/>
          <p:cNvSpPr txBox="1"/>
          <p:nvPr/>
        </p:nvSpPr>
        <p:spPr>
          <a:xfrm>
            <a:off x="4103728" y="990600"/>
            <a:ext cx="3363872" cy="461665"/>
          </a:xfrm>
          <a:prstGeom prst="rect">
            <a:avLst/>
          </a:prstGeom>
          <a:noFill/>
          <a:ln w="25400">
            <a:solidFill>
              <a:srgbClr val="800000"/>
            </a:solidFill>
          </a:ln>
        </p:spPr>
        <p:txBody>
          <a:bodyPr wrap="none" rtlCol="0">
            <a:spAutoFit/>
          </a:bodyPr>
          <a:lstStyle/>
          <a:p>
            <a:r>
              <a:rPr lang="en-US" dirty="0"/>
              <a:t>c</a:t>
            </a:r>
            <a:r>
              <a:rPr lang="en-US" dirty="0" smtClean="0"/>
              <a:t> is a 1-dimensional array</a:t>
            </a:r>
            <a:endParaRPr lang="en-US" dirty="0"/>
          </a:p>
        </p:txBody>
      </p:sp>
      <p:grpSp>
        <p:nvGrpSpPr>
          <p:cNvPr id="4" name="Group 3"/>
          <p:cNvGrpSpPr/>
          <p:nvPr/>
        </p:nvGrpSpPr>
        <p:grpSpPr>
          <a:xfrm>
            <a:off x="635883" y="1828800"/>
            <a:ext cx="8203318" cy="1200328"/>
            <a:chOff x="635883" y="1828800"/>
            <a:chExt cx="8203318" cy="1200328"/>
          </a:xfrm>
        </p:grpSpPr>
        <p:sp>
          <p:nvSpPr>
            <p:cNvPr id="14" name="Rectangle 13"/>
            <p:cNvSpPr/>
            <p:nvPr/>
          </p:nvSpPr>
          <p:spPr>
            <a:xfrm>
              <a:off x="635883" y="1905000"/>
              <a:ext cx="2948493" cy="400110"/>
            </a:xfrm>
            <a:prstGeom prst="rect">
              <a:avLst/>
            </a:prstGeom>
          </p:spPr>
          <p:txBody>
            <a:bodyPr wrap="none">
              <a:spAutoFit/>
            </a:bodyPr>
            <a:lstStyle/>
            <a:p>
              <a:pPr>
                <a:lnSpc>
                  <a:spcPct val="80000"/>
                </a:lnSpc>
                <a:spcBef>
                  <a:spcPct val="50000"/>
                </a:spcBef>
              </a:pPr>
              <a:r>
                <a:rPr lang="en-US" b="1" dirty="0" err="1"/>
                <a:t>int</a:t>
              </a:r>
              <a:r>
                <a:rPr lang="en-US" b="1" dirty="0"/>
                <a:t>[]</a:t>
              </a:r>
              <a:r>
                <a:rPr lang="en-US" dirty="0"/>
                <a:t> </a:t>
              </a:r>
              <a:r>
                <a:rPr lang="en-US" dirty="0" smtClean="0"/>
                <a:t>d= </a:t>
              </a:r>
              <a:r>
                <a:rPr lang="en-US" b="1" dirty="0"/>
                <a:t>new </a:t>
              </a:r>
              <a:r>
                <a:rPr lang="en-US" b="1" dirty="0" err="1"/>
                <a:t>int</a:t>
              </a:r>
              <a:r>
                <a:rPr lang="en-US" dirty="0"/>
                <a:t>[</a:t>
              </a:r>
              <a:r>
                <a:rPr lang="en-US" dirty="0" smtClean="0"/>
                <a:t>5, 8]</a:t>
              </a:r>
              <a:r>
                <a:rPr lang="en-US" dirty="0"/>
                <a:t>;</a:t>
              </a:r>
              <a:endParaRPr lang="en-US" dirty="0"/>
            </a:p>
          </p:txBody>
        </p:sp>
        <p:sp>
          <p:nvSpPr>
            <p:cNvPr id="15" name="TextBox 14"/>
            <p:cNvSpPr txBox="1"/>
            <p:nvPr/>
          </p:nvSpPr>
          <p:spPr>
            <a:xfrm>
              <a:off x="4114800" y="1828800"/>
              <a:ext cx="4724401" cy="1200328"/>
            </a:xfrm>
            <a:prstGeom prst="rect">
              <a:avLst/>
            </a:prstGeom>
            <a:noFill/>
            <a:ln w="25400">
              <a:solidFill>
                <a:srgbClr val="800000"/>
              </a:solidFill>
            </a:ln>
          </p:spPr>
          <p:txBody>
            <a:bodyPr wrap="square" rtlCol="0">
              <a:spAutoFit/>
            </a:bodyPr>
            <a:lstStyle/>
            <a:p>
              <a:r>
                <a:rPr lang="en-US" dirty="0" smtClean="0"/>
                <a:t>You would think this gives an array/table</a:t>
              </a:r>
              <a:r>
                <a:rPr lang="en-US" dirty="0"/>
                <a:t> </a:t>
              </a:r>
              <a:r>
                <a:rPr lang="en-US" dirty="0" smtClean="0"/>
                <a:t>with 5 rows and 8 columns. BUT Java does it differently</a:t>
              </a:r>
              <a:endParaRPr lang="en-US" dirty="0"/>
            </a:p>
          </p:txBody>
        </p:sp>
      </p:grpSp>
      <p:grpSp>
        <p:nvGrpSpPr>
          <p:cNvPr id="17" name="Group 16"/>
          <p:cNvGrpSpPr/>
          <p:nvPr/>
        </p:nvGrpSpPr>
        <p:grpSpPr>
          <a:xfrm>
            <a:off x="609600" y="3276600"/>
            <a:ext cx="6858000" cy="476310"/>
            <a:chOff x="635883" y="1828800"/>
            <a:chExt cx="6858000" cy="476310"/>
          </a:xfrm>
        </p:grpSpPr>
        <p:sp>
          <p:nvSpPr>
            <p:cNvPr id="18" name="Rectangle 17"/>
            <p:cNvSpPr/>
            <p:nvPr/>
          </p:nvSpPr>
          <p:spPr>
            <a:xfrm>
              <a:off x="635883" y="1905000"/>
              <a:ext cx="3076533" cy="400110"/>
            </a:xfrm>
            <a:prstGeom prst="rect">
              <a:avLst/>
            </a:prstGeom>
          </p:spPr>
          <p:txBody>
            <a:bodyPr wrap="none">
              <a:spAutoFit/>
            </a:bodyPr>
            <a:lstStyle/>
            <a:p>
              <a:pPr>
                <a:lnSpc>
                  <a:spcPct val="80000"/>
                </a:lnSpc>
                <a:spcBef>
                  <a:spcPct val="50000"/>
                </a:spcBef>
              </a:pPr>
              <a:r>
                <a:rPr lang="en-US" b="1" dirty="0" err="1"/>
                <a:t>int</a:t>
              </a:r>
              <a:r>
                <a:rPr lang="en-US" b="1" dirty="0"/>
                <a:t>[]</a:t>
              </a:r>
              <a:r>
                <a:rPr lang="en-US" dirty="0"/>
                <a:t> </a:t>
              </a:r>
              <a:r>
                <a:rPr lang="en-US" dirty="0" smtClean="0"/>
                <a:t>d= </a:t>
              </a:r>
              <a:r>
                <a:rPr lang="en-US" b="1" dirty="0"/>
                <a:t>new </a:t>
              </a:r>
              <a:r>
                <a:rPr lang="en-US" b="1" dirty="0" err="1"/>
                <a:t>int</a:t>
              </a:r>
              <a:r>
                <a:rPr lang="en-US" dirty="0"/>
                <a:t>[</a:t>
              </a:r>
              <a:r>
                <a:rPr lang="en-US" dirty="0" smtClean="0"/>
                <a:t>5][8]</a:t>
              </a:r>
              <a:r>
                <a:rPr lang="en-US" dirty="0"/>
                <a:t>;</a:t>
              </a:r>
              <a:endParaRPr lang="en-US" dirty="0"/>
            </a:p>
          </p:txBody>
        </p:sp>
        <p:sp>
          <p:nvSpPr>
            <p:cNvPr id="20" name="TextBox 19"/>
            <p:cNvSpPr txBox="1"/>
            <p:nvPr/>
          </p:nvSpPr>
          <p:spPr>
            <a:xfrm>
              <a:off x="4141083" y="1828800"/>
              <a:ext cx="3352800" cy="461665"/>
            </a:xfrm>
            <a:prstGeom prst="rect">
              <a:avLst/>
            </a:prstGeom>
            <a:noFill/>
            <a:ln w="25400">
              <a:solidFill>
                <a:srgbClr val="800000"/>
              </a:solidFill>
            </a:ln>
          </p:spPr>
          <p:txBody>
            <a:bodyPr wrap="square" rtlCol="0">
              <a:spAutoFit/>
            </a:bodyPr>
            <a:lstStyle/>
            <a:p>
              <a:r>
                <a:rPr lang="en-US" dirty="0" smtClean="0"/>
                <a:t>Java does it like this</a:t>
              </a:r>
              <a:endParaRPr lang="en-US" dirty="0"/>
            </a:p>
          </p:txBody>
        </p:sp>
      </p:grpSp>
      <p:sp>
        <p:nvSpPr>
          <p:cNvPr id="11" name="TextBox 10"/>
          <p:cNvSpPr txBox="1"/>
          <p:nvPr/>
        </p:nvSpPr>
        <p:spPr>
          <a:xfrm>
            <a:off x="609600" y="4114800"/>
            <a:ext cx="6168125" cy="2308324"/>
          </a:xfrm>
          <a:prstGeom prst="rect">
            <a:avLst/>
          </a:prstGeom>
          <a:solidFill>
            <a:srgbClr val="FFF2C2"/>
          </a:solidFill>
        </p:spPr>
        <p:txBody>
          <a:bodyPr wrap="none" rtlCol="0">
            <a:spAutoFit/>
          </a:bodyPr>
          <a:lstStyle/>
          <a:p>
            <a:r>
              <a:rPr lang="en-US" dirty="0" err="1" smtClean="0"/>
              <a:t>d.length</a:t>
            </a:r>
            <a:r>
              <a:rPr lang="en-US" dirty="0" smtClean="0"/>
              <a:t>              number of rows (5)</a:t>
            </a:r>
          </a:p>
          <a:p>
            <a:r>
              <a:rPr lang="en-US" dirty="0" smtClean="0"/>
              <a:t>d[0].length         number of columns in row 0 (8)</a:t>
            </a:r>
            <a:endParaRPr lang="en-US" dirty="0"/>
          </a:p>
          <a:p>
            <a:r>
              <a:rPr lang="en-US" dirty="0" smtClean="0"/>
              <a:t>d[1]</a:t>
            </a:r>
            <a:r>
              <a:rPr lang="en-US" dirty="0"/>
              <a:t>.length         number of columns in row </a:t>
            </a:r>
            <a:r>
              <a:rPr lang="en-US" dirty="0" smtClean="0"/>
              <a:t>1 </a:t>
            </a:r>
            <a:r>
              <a:rPr lang="en-US" dirty="0"/>
              <a:t>(8</a:t>
            </a:r>
            <a:r>
              <a:rPr lang="en-US" dirty="0" smtClean="0"/>
              <a:t>)</a:t>
            </a:r>
          </a:p>
          <a:p>
            <a:endParaRPr lang="en-US" dirty="0"/>
          </a:p>
          <a:p>
            <a:r>
              <a:rPr lang="en-US" dirty="0" smtClean="0"/>
              <a:t>d[2][0]= 6;         Store 6 in element d[2][0].</a:t>
            </a:r>
            <a:endParaRPr lang="en-US" dirty="0"/>
          </a:p>
          <a:p>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dissolve">
                                      <p:cBhvr>
                                        <p:cTn id="12" dur="500"/>
                                        <p:tgtEl>
                                          <p:spTgt spid="17"/>
                                        </p:tgtEl>
                                      </p:cBhvr>
                                    </p:animEffect>
                                  </p:childTnLst>
                                </p:cTn>
                              </p:par>
                            </p:childTnLst>
                          </p:cTn>
                        </p:par>
                        <p:par>
                          <p:cTn id="13" fill="hold">
                            <p:stCondLst>
                              <p:cond delay="500"/>
                            </p:stCondLst>
                            <p:childTnLst>
                              <p:par>
                                <p:cTn id="14" presetID="9" presetClass="entr" presetSubtype="0" fill="hold"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dissolve">
                                      <p:cBhvr>
                                        <p:cTn id="16"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2"/>
          <p:cNvSpPr>
            <a:spLocks noGrp="1"/>
          </p:cNvSpPr>
          <p:nvPr>
            <p:ph type="sldNum" sz="quarter" idx="12"/>
          </p:nvPr>
        </p:nvSpPr>
        <p:spPr>
          <a:xfrm>
            <a:off x="65532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921D24D3-38C9-9148-8BA9-E9829615ACA3}" type="slidenum">
              <a:rPr lang="en-US" sz="1400"/>
              <a:pPr/>
              <a:t>5</a:t>
            </a:fld>
            <a:endParaRPr lang="en-US" sz="1400"/>
          </a:p>
        </p:txBody>
      </p:sp>
      <p:sp>
        <p:nvSpPr>
          <p:cNvPr id="13" name="Text Box 2"/>
          <p:cNvSpPr txBox="1">
            <a:spLocks noChangeArrowheads="1"/>
          </p:cNvSpPr>
          <p:nvPr/>
        </p:nvSpPr>
        <p:spPr bwMode="auto">
          <a:xfrm>
            <a:off x="457200" y="304800"/>
            <a:ext cx="7924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nSpc>
                <a:spcPct val="80000"/>
              </a:lnSpc>
              <a:spcBef>
                <a:spcPct val="50000"/>
              </a:spcBef>
            </a:pPr>
            <a:r>
              <a:rPr lang="en-US" sz="2000" b="1" dirty="0" smtClean="0">
                <a:solidFill>
                  <a:srgbClr val="E41900"/>
                </a:solidFill>
              </a:rPr>
              <a:t>Java has only 1-dimensional arrays —whose elements can be arrays</a:t>
            </a:r>
            <a:r>
              <a:rPr lang="en-US" sz="2000" b="1" dirty="0">
                <a:solidFill>
                  <a:srgbClr val="E41900"/>
                </a:solidFill>
              </a:rPr>
              <a:t/>
            </a:r>
            <a:br>
              <a:rPr lang="en-US" sz="2000" b="1" dirty="0">
                <a:solidFill>
                  <a:srgbClr val="E41900"/>
                </a:solidFill>
              </a:rPr>
            </a:br>
            <a:endParaRPr lang="en-US" b="1" dirty="0">
              <a:solidFill>
                <a:srgbClr val="E41900"/>
              </a:solidFill>
            </a:endParaRPr>
          </a:p>
        </p:txBody>
      </p:sp>
      <p:sp>
        <p:nvSpPr>
          <p:cNvPr id="14" name="Text Box 4"/>
          <p:cNvSpPr txBox="1">
            <a:spLocks noChangeArrowheads="1"/>
          </p:cNvSpPr>
          <p:nvPr/>
        </p:nvSpPr>
        <p:spPr bwMode="auto">
          <a:xfrm>
            <a:off x="609600" y="46482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b</a:t>
            </a:r>
          </a:p>
        </p:txBody>
      </p:sp>
      <p:sp>
        <p:nvSpPr>
          <p:cNvPr id="16" name="Text Box 5"/>
          <p:cNvSpPr txBox="1">
            <a:spLocks noChangeArrowheads="1"/>
          </p:cNvSpPr>
          <p:nvPr/>
        </p:nvSpPr>
        <p:spPr bwMode="auto">
          <a:xfrm>
            <a:off x="914400" y="4648200"/>
            <a:ext cx="685800" cy="466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a0</a:t>
            </a:r>
          </a:p>
        </p:txBody>
      </p:sp>
      <p:sp>
        <p:nvSpPr>
          <p:cNvPr id="17" name="Text Box 6"/>
          <p:cNvSpPr txBox="1">
            <a:spLocks noChangeArrowheads="1"/>
          </p:cNvSpPr>
          <p:nvPr/>
        </p:nvSpPr>
        <p:spPr bwMode="auto">
          <a:xfrm>
            <a:off x="2514600" y="4495800"/>
            <a:ext cx="685800" cy="466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a:t>a0</a:t>
            </a:r>
          </a:p>
        </p:txBody>
      </p:sp>
      <p:sp>
        <p:nvSpPr>
          <p:cNvPr id="30" name="Text Box 19"/>
          <p:cNvSpPr txBox="1">
            <a:spLocks noChangeArrowheads="1"/>
          </p:cNvSpPr>
          <p:nvPr/>
        </p:nvSpPr>
        <p:spPr bwMode="auto">
          <a:xfrm>
            <a:off x="2514600" y="4953000"/>
            <a:ext cx="1066800" cy="10144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a:t>n</a:t>
            </a:r>
            <a:r>
              <a:rPr lang="en-US" dirty="0" smtClean="0"/>
              <a:t>ull</a:t>
            </a:r>
            <a:endParaRPr lang="en-US" dirty="0"/>
          </a:p>
          <a:p>
            <a:pPr>
              <a:spcBef>
                <a:spcPct val="50000"/>
              </a:spcBef>
            </a:pPr>
            <a:r>
              <a:rPr lang="en-US" dirty="0" smtClean="0"/>
              <a:t>null</a:t>
            </a:r>
            <a:endParaRPr lang="en-US" dirty="0"/>
          </a:p>
        </p:txBody>
      </p:sp>
      <p:sp>
        <p:nvSpPr>
          <p:cNvPr id="31" name="Line 20"/>
          <p:cNvSpPr>
            <a:spLocks noChangeShapeType="1"/>
          </p:cNvSpPr>
          <p:nvPr/>
        </p:nvSpPr>
        <p:spPr bwMode="auto">
          <a:xfrm>
            <a:off x="2514600" y="54102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Text Box 21"/>
          <p:cNvSpPr txBox="1">
            <a:spLocks noChangeArrowheads="1"/>
          </p:cNvSpPr>
          <p:nvPr/>
        </p:nvSpPr>
        <p:spPr bwMode="auto">
          <a:xfrm>
            <a:off x="2209800" y="4953000"/>
            <a:ext cx="3810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chemeClr val="bg2"/>
                </a:solidFill>
              </a:rPr>
              <a:t>0</a:t>
            </a:r>
          </a:p>
          <a:p>
            <a:pPr>
              <a:spcBef>
                <a:spcPct val="50000"/>
              </a:spcBef>
            </a:pPr>
            <a:r>
              <a:rPr lang="en-US">
                <a:solidFill>
                  <a:srgbClr val="808080"/>
                </a:solidFill>
              </a:rPr>
              <a:t>1</a:t>
            </a:r>
          </a:p>
        </p:txBody>
      </p:sp>
      <p:sp>
        <p:nvSpPr>
          <p:cNvPr id="33" name="Line 24"/>
          <p:cNvSpPr>
            <a:spLocks noChangeShapeType="1"/>
          </p:cNvSpPr>
          <p:nvPr/>
        </p:nvSpPr>
        <p:spPr bwMode="auto">
          <a:xfrm>
            <a:off x="1524000" y="4953000"/>
            <a:ext cx="990600" cy="0"/>
          </a:xfrm>
          <a:prstGeom prst="line">
            <a:avLst/>
          </a:prstGeom>
          <a:noFill/>
          <a:ln w="25400">
            <a:solidFill>
              <a:schemeClr val="tx1"/>
            </a:solidFill>
            <a:prstDash val="dashDot"/>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7" name="Text Box 28"/>
          <p:cNvSpPr txBox="1">
            <a:spLocks noChangeArrowheads="1"/>
          </p:cNvSpPr>
          <p:nvPr/>
        </p:nvSpPr>
        <p:spPr bwMode="auto">
          <a:xfrm>
            <a:off x="381000" y="838200"/>
            <a:ext cx="85344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b="1" dirty="0" err="1"/>
              <a:t>int</a:t>
            </a:r>
            <a:r>
              <a:rPr lang="en-US" dirty="0"/>
              <a:t>[][] b;          Declare variable b of type </a:t>
            </a:r>
            <a:r>
              <a:rPr lang="en-US" b="1" dirty="0" err="1"/>
              <a:t>int</a:t>
            </a:r>
            <a:r>
              <a:rPr lang="en-US" dirty="0"/>
              <a:t>[][] </a:t>
            </a:r>
          </a:p>
          <a:p>
            <a:pPr>
              <a:spcBef>
                <a:spcPct val="50000"/>
              </a:spcBef>
            </a:pPr>
            <a:r>
              <a:rPr lang="en-US" dirty="0"/>
              <a:t>b= </a:t>
            </a:r>
            <a:r>
              <a:rPr lang="en-US" b="1" dirty="0"/>
              <a:t>new</a:t>
            </a:r>
            <a:r>
              <a:rPr lang="en-US" dirty="0"/>
              <a:t> </a:t>
            </a:r>
            <a:r>
              <a:rPr lang="en-US" b="1" dirty="0" err="1"/>
              <a:t>int</a:t>
            </a:r>
            <a:r>
              <a:rPr lang="en-US" dirty="0"/>
              <a:t>[2][]  Create a 1-D array of length 2 and store </a:t>
            </a:r>
            <a:r>
              <a:rPr lang="en-US" dirty="0" smtClean="0"/>
              <a:t>its </a:t>
            </a:r>
            <a:br>
              <a:rPr lang="en-US" dirty="0" smtClean="0"/>
            </a:br>
            <a:r>
              <a:rPr lang="en-US" dirty="0" smtClean="0"/>
              <a:t>            name </a:t>
            </a:r>
            <a:r>
              <a:rPr lang="en-US" dirty="0"/>
              <a:t>in b. Its elements have type </a:t>
            </a:r>
            <a:r>
              <a:rPr lang="en-US" b="1" dirty="0" err="1"/>
              <a:t>int</a:t>
            </a:r>
            <a:r>
              <a:rPr lang="en-US" dirty="0"/>
              <a:t>[] (and start as </a:t>
            </a:r>
            <a:r>
              <a:rPr lang="en-US" b="1" dirty="0"/>
              <a:t>null</a:t>
            </a:r>
            <a:r>
              <a:rPr lang="en-US" dirty="0"/>
              <a:t>)</a:t>
            </a:r>
            <a:r>
              <a:rPr lang="en-US" dirty="0" smtClean="0"/>
              <a:t>.</a:t>
            </a:r>
            <a:endParaRPr lang="en-US" dirty="0"/>
          </a:p>
        </p:txBody>
      </p:sp>
      <p:sp>
        <p:nvSpPr>
          <p:cNvPr id="2" name="TextBox 1"/>
          <p:cNvSpPr txBox="1"/>
          <p:nvPr/>
        </p:nvSpPr>
        <p:spPr>
          <a:xfrm>
            <a:off x="4495800" y="2743200"/>
            <a:ext cx="3733799" cy="1200328"/>
          </a:xfrm>
          <a:prstGeom prst="rect">
            <a:avLst/>
          </a:prstGeom>
          <a:solidFill>
            <a:srgbClr val="FFF2C2"/>
          </a:solidFill>
        </p:spPr>
        <p:txBody>
          <a:bodyPr wrap="square" rtlCol="0">
            <a:spAutoFit/>
          </a:bodyPr>
          <a:lstStyle/>
          <a:p>
            <a:r>
              <a:rPr lang="en-US" dirty="0" smtClean="0"/>
              <a:t>In Java, there are really only 1-dimensional arrays, whose elements can be arrays!</a:t>
            </a:r>
            <a:endParaRPr lang="en-US" dirty="0"/>
          </a:p>
        </p:txBody>
      </p:sp>
      <p:sp>
        <p:nvSpPr>
          <p:cNvPr id="3" name="Rectangle 2"/>
          <p:cNvSpPr/>
          <p:nvPr/>
        </p:nvSpPr>
        <p:spPr>
          <a:xfrm>
            <a:off x="3581400" y="5715000"/>
            <a:ext cx="953807" cy="461665"/>
          </a:xfrm>
          <a:prstGeom prst="rect">
            <a:avLst/>
          </a:prstGeom>
        </p:spPr>
        <p:txBody>
          <a:bodyPr wrap="none">
            <a:spAutoFit/>
          </a:bodyPr>
          <a:lstStyle/>
          <a:p>
            <a:r>
              <a:rPr lang="en-US" b="1" dirty="0" err="1"/>
              <a:t>int</a:t>
            </a:r>
            <a:r>
              <a:rPr lang="en-US" dirty="0"/>
              <a:t>[][] </a:t>
            </a:r>
          </a:p>
        </p:txBody>
      </p:sp>
      <p:sp>
        <p:nvSpPr>
          <p:cNvPr id="4" name="Rectangle 3"/>
          <p:cNvSpPr/>
          <p:nvPr/>
        </p:nvSpPr>
        <p:spPr>
          <a:xfrm>
            <a:off x="3581400" y="5105400"/>
            <a:ext cx="953807" cy="461665"/>
          </a:xfrm>
          <a:prstGeom prst="rect">
            <a:avLst/>
          </a:prstGeom>
        </p:spPr>
        <p:txBody>
          <a:bodyPr wrap="none">
            <a:spAutoFit/>
          </a:bodyPr>
          <a:lstStyle/>
          <a:p>
            <a:r>
              <a:rPr lang="en-US" b="1" dirty="0" err="1"/>
              <a:t>int</a:t>
            </a:r>
            <a:r>
              <a:rPr lang="en-US" dirty="0"/>
              <a:t>[][] </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2"/>
          <p:cNvSpPr>
            <a:spLocks noGrp="1"/>
          </p:cNvSpPr>
          <p:nvPr>
            <p:ph type="sldNum" sz="quarter" idx="12"/>
          </p:nvPr>
        </p:nvSpPr>
        <p:spPr>
          <a:xfrm>
            <a:off x="65532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921D24D3-38C9-9148-8BA9-E9829615ACA3}" type="slidenum">
              <a:rPr lang="en-US" sz="1400"/>
              <a:pPr/>
              <a:t>6</a:t>
            </a:fld>
            <a:endParaRPr lang="en-US" sz="1400"/>
          </a:p>
        </p:txBody>
      </p:sp>
      <p:sp>
        <p:nvSpPr>
          <p:cNvPr id="13" name="Text Box 2"/>
          <p:cNvSpPr txBox="1">
            <a:spLocks noChangeArrowheads="1"/>
          </p:cNvSpPr>
          <p:nvPr/>
        </p:nvSpPr>
        <p:spPr bwMode="auto">
          <a:xfrm>
            <a:off x="457200" y="304800"/>
            <a:ext cx="7924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nSpc>
                <a:spcPct val="80000"/>
              </a:lnSpc>
              <a:spcBef>
                <a:spcPct val="50000"/>
              </a:spcBef>
            </a:pPr>
            <a:r>
              <a:rPr lang="en-US" sz="2000" b="1" dirty="0">
                <a:solidFill>
                  <a:srgbClr val="E41900"/>
                </a:solidFill>
              </a:rPr>
              <a:t>Ragged arrays: rows have different lengths</a:t>
            </a:r>
            <a:br>
              <a:rPr lang="en-US" sz="2000" b="1" dirty="0">
                <a:solidFill>
                  <a:srgbClr val="E41900"/>
                </a:solidFill>
              </a:rPr>
            </a:br>
            <a:endParaRPr lang="en-US" b="1" dirty="0">
              <a:solidFill>
                <a:srgbClr val="E41900"/>
              </a:solidFill>
            </a:endParaRPr>
          </a:p>
        </p:txBody>
      </p:sp>
      <p:sp>
        <p:nvSpPr>
          <p:cNvPr id="14" name="Text Box 4"/>
          <p:cNvSpPr txBox="1">
            <a:spLocks noChangeArrowheads="1"/>
          </p:cNvSpPr>
          <p:nvPr/>
        </p:nvSpPr>
        <p:spPr bwMode="auto">
          <a:xfrm>
            <a:off x="609600" y="46482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b</a:t>
            </a:r>
          </a:p>
        </p:txBody>
      </p:sp>
      <p:sp>
        <p:nvSpPr>
          <p:cNvPr id="16" name="Text Box 5"/>
          <p:cNvSpPr txBox="1">
            <a:spLocks noChangeArrowheads="1"/>
          </p:cNvSpPr>
          <p:nvPr/>
        </p:nvSpPr>
        <p:spPr bwMode="auto">
          <a:xfrm>
            <a:off x="914400" y="4648200"/>
            <a:ext cx="685800" cy="466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a0</a:t>
            </a:r>
          </a:p>
        </p:txBody>
      </p:sp>
      <p:sp>
        <p:nvSpPr>
          <p:cNvPr id="17" name="Text Box 6"/>
          <p:cNvSpPr txBox="1">
            <a:spLocks noChangeArrowheads="1"/>
          </p:cNvSpPr>
          <p:nvPr/>
        </p:nvSpPr>
        <p:spPr bwMode="auto">
          <a:xfrm>
            <a:off x="2514600" y="4495800"/>
            <a:ext cx="685800" cy="466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a0</a:t>
            </a:r>
          </a:p>
        </p:txBody>
      </p:sp>
      <p:grpSp>
        <p:nvGrpSpPr>
          <p:cNvPr id="18" name="Group 7"/>
          <p:cNvGrpSpPr>
            <a:grpSpLocks/>
          </p:cNvGrpSpPr>
          <p:nvPr/>
        </p:nvGrpSpPr>
        <p:grpSpPr bwMode="auto">
          <a:xfrm>
            <a:off x="4343400" y="4038600"/>
            <a:ext cx="1447800" cy="2019300"/>
            <a:chOff x="2592" y="1104"/>
            <a:chExt cx="912" cy="1272"/>
          </a:xfrm>
        </p:grpSpPr>
        <p:sp>
          <p:nvSpPr>
            <p:cNvPr id="19" name="Text Box 8"/>
            <p:cNvSpPr txBox="1">
              <a:spLocks noChangeArrowheads="1"/>
            </p:cNvSpPr>
            <p:nvPr/>
          </p:nvSpPr>
          <p:spPr bwMode="auto">
            <a:xfrm>
              <a:off x="2832" y="1104"/>
              <a:ext cx="336" cy="29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r0</a:t>
              </a:r>
            </a:p>
          </p:txBody>
        </p:sp>
        <p:sp>
          <p:nvSpPr>
            <p:cNvPr id="20" name="Text Box 9"/>
            <p:cNvSpPr txBox="1">
              <a:spLocks noChangeArrowheads="1"/>
            </p:cNvSpPr>
            <p:nvPr/>
          </p:nvSpPr>
          <p:spPr bwMode="auto">
            <a:xfrm>
              <a:off x="2832" y="1392"/>
              <a:ext cx="672" cy="98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17</a:t>
              </a:r>
            </a:p>
            <a:p>
              <a:pPr>
                <a:spcBef>
                  <a:spcPct val="50000"/>
                </a:spcBef>
              </a:pPr>
              <a:r>
                <a:rPr lang="en-US"/>
                <a:t>13</a:t>
              </a:r>
            </a:p>
            <a:p>
              <a:pPr>
                <a:spcBef>
                  <a:spcPct val="50000"/>
                </a:spcBef>
              </a:pPr>
              <a:r>
                <a:rPr lang="en-US"/>
                <a:t>19</a:t>
              </a:r>
            </a:p>
          </p:txBody>
        </p:sp>
        <p:sp>
          <p:nvSpPr>
            <p:cNvPr id="22" name="Line 10"/>
            <p:cNvSpPr>
              <a:spLocks noChangeShapeType="1"/>
            </p:cNvSpPr>
            <p:nvPr/>
          </p:nvSpPr>
          <p:spPr bwMode="auto">
            <a:xfrm>
              <a:off x="2832" y="1680"/>
              <a:ext cx="67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 name="Line 11"/>
            <p:cNvSpPr>
              <a:spLocks noChangeShapeType="1"/>
            </p:cNvSpPr>
            <p:nvPr/>
          </p:nvSpPr>
          <p:spPr bwMode="auto">
            <a:xfrm>
              <a:off x="2832" y="2016"/>
              <a:ext cx="67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 name="Text Box 12"/>
            <p:cNvSpPr txBox="1">
              <a:spLocks noChangeArrowheads="1"/>
            </p:cNvSpPr>
            <p:nvPr/>
          </p:nvSpPr>
          <p:spPr bwMode="auto">
            <a:xfrm>
              <a:off x="2592" y="1392"/>
              <a:ext cx="192"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rgbClr val="808080"/>
                  </a:solidFill>
                </a:rPr>
                <a:t>0</a:t>
              </a:r>
            </a:p>
          </p:txBody>
        </p:sp>
      </p:grpSp>
      <p:grpSp>
        <p:nvGrpSpPr>
          <p:cNvPr id="25" name="Group 30"/>
          <p:cNvGrpSpPr>
            <a:grpSpLocks/>
          </p:cNvGrpSpPr>
          <p:nvPr/>
        </p:nvGrpSpPr>
        <p:grpSpPr bwMode="auto">
          <a:xfrm>
            <a:off x="6248400" y="4038600"/>
            <a:ext cx="1447800" cy="1471613"/>
            <a:chOff x="3936" y="2544"/>
            <a:chExt cx="912" cy="927"/>
          </a:xfrm>
        </p:grpSpPr>
        <p:sp>
          <p:nvSpPr>
            <p:cNvPr id="26" name="Text Box 14"/>
            <p:cNvSpPr txBox="1">
              <a:spLocks noChangeArrowheads="1"/>
            </p:cNvSpPr>
            <p:nvPr/>
          </p:nvSpPr>
          <p:spPr bwMode="auto">
            <a:xfrm>
              <a:off x="4176" y="2544"/>
              <a:ext cx="336" cy="29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r1</a:t>
              </a:r>
            </a:p>
          </p:txBody>
        </p:sp>
        <p:sp>
          <p:nvSpPr>
            <p:cNvPr id="27" name="Text Box 15"/>
            <p:cNvSpPr txBox="1">
              <a:spLocks noChangeArrowheads="1"/>
            </p:cNvSpPr>
            <p:nvPr/>
          </p:nvSpPr>
          <p:spPr bwMode="auto">
            <a:xfrm>
              <a:off x="4176" y="2832"/>
              <a:ext cx="672" cy="63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28</a:t>
              </a:r>
            </a:p>
            <a:p>
              <a:pPr>
                <a:spcBef>
                  <a:spcPct val="50000"/>
                </a:spcBef>
              </a:pPr>
              <a:r>
                <a:rPr lang="en-US"/>
                <a:t>95</a:t>
              </a:r>
            </a:p>
          </p:txBody>
        </p:sp>
        <p:sp>
          <p:nvSpPr>
            <p:cNvPr id="28" name="Line 16"/>
            <p:cNvSpPr>
              <a:spLocks noChangeShapeType="1"/>
            </p:cNvSpPr>
            <p:nvPr/>
          </p:nvSpPr>
          <p:spPr bwMode="auto">
            <a:xfrm>
              <a:off x="4176" y="3120"/>
              <a:ext cx="67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 name="Text Box 18"/>
            <p:cNvSpPr txBox="1">
              <a:spLocks noChangeArrowheads="1"/>
            </p:cNvSpPr>
            <p:nvPr/>
          </p:nvSpPr>
          <p:spPr bwMode="auto">
            <a:xfrm>
              <a:off x="3936" y="2832"/>
              <a:ext cx="192"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rgbClr val="808080"/>
                  </a:solidFill>
                </a:rPr>
                <a:t>0</a:t>
              </a:r>
            </a:p>
          </p:txBody>
        </p:sp>
      </p:grpSp>
      <p:sp>
        <p:nvSpPr>
          <p:cNvPr id="30" name="Text Box 19"/>
          <p:cNvSpPr txBox="1">
            <a:spLocks noChangeArrowheads="1"/>
          </p:cNvSpPr>
          <p:nvPr/>
        </p:nvSpPr>
        <p:spPr bwMode="auto">
          <a:xfrm>
            <a:off x="2514600" y="4953000"/>
            <a:ext cx="1066800" cy="10144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r0</a:t>
            </a:r>
          </a:p>
          <a:p>
            <a:pPr>
              <a:spcBef>
                <a:spcPct val="50000"/>
              </a:spcBef>
            </a:pPr>
            <a:r>
              <a:rPr lang="en-US"/>
              <a:t>r1</a:t>
            </a:r>
          </a:p>
        </p:txBody>
      </p:sp>
      <p:sp>
        <p:nvSpPr>
          <p:cNvPr id="31" name="Line 20"/>
          <p:cNvSpPr>
            <a:spLocks noChangeShapeType="1"/>
          </p:cNvSpPr>
          <p:nvPr/>
        </p:nvSpPr>
        <p:spPr bwMode="auto">
          <a:xfrm>
            <a:off x="2514600" y="54102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Text Box 21"/>
          <p:cNvSpPr txBox="1">
            <a:spLocks noChangeArrowheads="1"/>
          </p:cNvSpPr>
          <p:nvPr/>
        </p:nvSpPr>
        <p:spPr bwMode="auto">
          <a:xfrm>
            <a:off x="2209800" y="4953000"/>
            <a:ext cx="3810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chemeClr val="bg2"/>
                </a:solidFill>
              </a:rPr>
              <a:t>0</a:t>
            </a:r>
          </a:p>
          <a:p>
            <a:pPr>
              <a:spcBef>
                <a:spcPct val="50000"/>
              </a:spcBef>
            </a:pPr>
            <a:r>
              <a:rPr lang="en-US">
                <a:solidFill>
                  <a:srgbClr val="808080"/>
                </a:solidFill>
              </a:rPr>
              <a:t>1</a:t>
            </a:r>
          </a:p>
        </p:txBody>
      </p:sp>
      <p:sp>
        <p:nvSpPr>
          <p:cNvPr id="33" name="Line 24"/>
          <p:cNvSpPr>
            <a:spLocks noChangeShapeType="1"/>
          </p:cNvSpPr>
          <p:nvPr/>
        </p:nvSpPr>
        <p:spPr bwMode="auto">
          <a:xfrm>
            <a:off x="1524000" y="4876800"/>
            <a:ext cx="990600" cy="0"/>
          </a:xfrm>
          <a:prstGeom prst="line">
            <a:avLst/>
          </a:prstGeom>
          <a:noFill/>
          <a:ln w="25400">
            <a:solidFill>
              <a:schemeClr val="tx1"/>
            </a:solidFill>
            <a:prstDash val="dashDot"/>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4" name="Line 25"/>
          <p:cNvSpPr>
            <a:spLocks noChangeShapeType="1"/>
          </p:cNvSpPr>
          <p:nvPr/>
        </p:nvSpPr>
        <p:spPr bwMode="auto">
          <a:xfrm flipV="1">
            <a:off x="3200400" y="4495800"/>
            <a:ext cx="1447800" cy="609600"/>
          </a:xfrm>
          <a:prstGeom prst="line">
            <a:avLst/>
          </a:prstGeom>
          <a:noFill/>
          <a:ln w="25400">
            <a:solidFill>
              <a:schemeClr val="tx1"/>
            </a:solidFill>
            <a:prstDash val="dashDot"/>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5" name="Line 26"/>
          <p:cNvSpPr>
            <a:spLocks noChangeShapeType="1"/>
          </p:cNvSpPr>
          <p:nvPr/>
        </p:nvSpPr>
        <p:spPr bwMode="auto">
          <a:xfrm>
            <a:off x="3200400" y="5791200"/>
            <a:ext cx="2286000" cy="533400"/>
          </a:xfrm>
          <a:prstGeom prst="line">
            <a:avLst/>
          </a:prstGeom>
          <a:noFill/>
          <a:ln w="25400">
            <a:solidFill>
              <a:schemeClr val="tx1"/>
            </a:solidFill>
            <a:prstDash val="dashDot"/>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 name="Line 27"/>
          <p:cNvSpPr>
            <a:spLocks noChangeShapeType="1"/>
          </p:cNvSpPr>
          <p:nvPr/>
        </p:nvSpPr>
        <p:spPr bwMode="auto">
          <a:xfrm flipV="1">
            <a:off x="5486400" y="4343400"/>
            <a:ext cx="1143000" cy="1981200"/>
          </a:xfrm>
          <a:prstGeom prst="line">
            <a:avLst/>
          </a:prstGeom>
          <a:noFill/>
          <a:ln w="25400">
            <a:solidFill>
              <a:schemeClr val="tx1"/>
            </a:solidFill>
            <a:prstDash val="dashDot"/>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7" name="Text Box 28"/>
          <p:cNvSpPr txBox="1">
            <a:spLocks noChangeArrowheads="1"/>
          </p:cNvSpPr>
          <p:nvPr/>
        </p:nvSpPr>
        <p:spPr bwMode="auto">
          <a:xfrm>
            <a:off x="381000" y="838200"/>
            <a:ext cx="85344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b="1" dirty="0" err="1"/>
              <a:t>int</a:t>
            </a:r>
            <a:r>
              <a:rPr lang="en-US" dirty="0"/>
              <a:t>[][] b;          Declare variable b of type </a:t>
            </a:r>
            <a:r>
              <a:rPr lang="en-US" b="1" dirty="0" err="1"/>
              <a:t>int</a:t>
            </a:r>
            <a:r>
              <a:rPr lang="en-US" dirty="0"/>
              <a:t>[][] </a:t>
            </a:r>
          </a:p>
          <a:p>
            <a:pPr>
              <a:spcBef>
                <a:spcPct val="50000"/>
              </a:spcBef>
            </a:pPr>
            <a:r>
              <a:rPr lang="en-US" dirty="0"/>
              <a:t>b= </a:t>
            </a:r>
            <a:r>
              <a:rPr lang="en-US" b="1" dirty="0"/>
              <a:t>new</a:t>
            </a:r>
            <a:r>
              <a:rPr lang="en-US" dirty="0"/>
              <a:t> </a:t>
            </a:r>
            <a:r>
              <a:rPr lang="en-US" b="1" dirty="0" err="1"/>
              <a:t>int</a:t>
            </a:r>
            <a:r>
              <a:rPr lang="en-US" dirty="0"/>
              <a:t>[2][]  Create a 1-D array of length 2 and store </a:t>
            </a:r>
            <a:r>
              <a:rPr lang="en-US" dirty="0" smtClean="0"/>
              <a:t>its </a:t>
            </a:r>
            <a:br>
              <a:rPr lang="en-US" dirty="0" smtClean="0"/>
            </a:br>
            <a:r>
              <a:rPr lang="en-US" dirty="0" smtClean="0"/>
              <a:t>            name </a:t>
            </a:r>
            <a:r>
              <a:rPr lang="en-US" dirty="0"/>
              <a:t>in b. Its elements have type </a:t>
            </a:r>
            <a:r>
              <a:rPr lang="en-US" b="1" dirty="0" err="1"/>
              <a:t>int</a:t>
            </a:r>
            <a:r>
              <a:rPr lang="en-US" dirty="0"/>
              <a:t>[] (and start as </a:t>
            </a:r>
            <a:r>
              <a:rPr lang="en-US" b="1" dirty="0"/>
              <a:t>null</a:t>
            </a:r>
            <a:r>
              <a:rPr lang="en-US" dirty="0"/>
              <a:t>)</a:t>
            </a:r>
            <a:r>
              <a:rPr lang="en-US" dirty="0" smtClean="0"/>
              <a:t>.</a:t>
            </a:r>
            <a:endParaRPr lang="en-US" dirty="0"/>
          </a:p>
        </p:txBody>
      </p:sp>
      <p:sp>
        <p:nvSpPr>
          <p:cNvPr id="38" name="TextBox 25"/>
          <p:cNvSpPr txBox="1">
            <a:spLocks noChangeArrowheads="1"/>
          </p:cNvSpPr>
          <p:nvPr/>
        </p:nvSpPr>
        <p:spPr bwMode="auto">
          <a:xfrm>
            <a:off x="4343400" y="5029200"/>
            <a:ext cx="3127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a:solidFill>
                  <a:srgbClr val="808080"/>
                </a:solidFill>
              </a:rPr>
              <a:t>1</a:t>
            </a:r>
          </a:p>
        </p:txBody>
      </p:sp>
      <p:sp>
        <p:nvSpPr>
          <p:cNvPr id="39" name="TextBox 26"/>
          <p:cNvSpPr txBox="1">
            <a:spLocks noChangeArrowheads="1"/>
          </p:cNvSpPr>
          <p:nvPr/>
        </p:nvSpPr>
        <p:spPr bwMode="auto">
          <a:xfrm>
            <a:off x="4343400" y="5638800"/>
            <a:ext cx="3127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a:solidFill>
                  <a:srgbClr val="808080"/>
                </a:solidFill>
              </a:rPr>
              <a:t>2</a:t>
            </a:r>
          </a:p>
        </p:txBody>
      </p:sp>
      <p:sp>
        <p:nvSpPr>
          <p:cNvPr id="40" name="TextBox 27"/>
          <p:cNvSpPr txBox="1">
            <a:spLocks noChangeArrowheads="1"/>
          </p:cNvSpPr>
          <p:nvPr/>
        </p:nvSpPr>
        <p:spPr bwMode="auto">
          <a:xfrm>
            <a:off x="6248400" y="5029200"/>
            <a:ext cx="3127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a:solidFill>
                  <a:srgbClr val="808080"/>
                </a:solidFill>
              </a:rPr>
              <a:t>1</a:t>
            </a:r>
          </a:p>
        </p:txBody>
      </p:sp>
      <p:sp>
        <p:nvSpPr>
          <p:cNvPr id="41" name="Text Box 28"/>
          <p:cNvSpPr txBox="1">
            <a:spLocks noChangeArrowheads="1"/>
          </p:cNvSpPr>
          <p:nvPr/>
        </p:nvSpPr>
        <p:spPr bwMode="auto">
          <a:xfrm>
            <a:off x="304800" y="2438400"/>
            <a:ext cx="85344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smtClean="0"/>
              <a:t>b</a:t>
            </a:r>
            <a:r>
              <a:rPr lang="en-US" dirty="0"/>
              <a:t>[0]= </a:t>
            </a:r>
            <a:r>
              <a:rPr lang="en-US" b="1" dirty="0"/>
              <a:t>new </a:t>
            </a:r>
            <a:r>
              <a:rPr lang="en-US" b="1" dirty="0" err="1"/>
              <a:t>int</a:t>
            </a:r>
            <a:r>
              <a:rPr lang="en-US" dirty="0"/>
              <a:t>[] {17, 13, 19};  Create </a:t>
            </a:r>
            <a:r>
              <a:rPr lang="en-US" b="1" dirty="0" err="1"/>
              <a:t>int</a:t>
            </a:r>
            <a:r>
              <a:rPr lang="en-US" dirty="0"/>
              <a:t> array, store its name 	in b[0].</a:t>
            </a:r>
          </a:p>
          <a:p>
            <a:pPr>
              <a:spcBef>
                <a:spcPct val="50000"/>
              </a:spcBef>
            </a:pPr>
            <a:r>
              <a:rPr lang="en-US" dirty="0"/>
              <a:t>b[1]= </a:t>
            </a:r>
            <a:r>
              <a:rPr lang="en-US" b="1" dirty="0"/>
              <a:t>new </a:t>
            </a:r>
            <a:r>
              <a:rPr lang="en-US" b="1" dirty="0" err="1"/>
              <a:t>int</a:t>
            </a:r>
            <a:r>
              <a:rPr lang="en-US" dirty="0"/>
              <a:t>[] {28,  95};  Create </a:t>
            </a:r>
            <a:r>
              <a:rPr lang="en-US" b="1" dirty="0" err="1"/>
              <a:t>int</a:t>
            </a:r>
            <a:r>
              <a:rPr lang="en-US" dirty="0"/>
              <a:t> array, store its name in b[1].</a:t>
            </a:r>
          </a:p>
        </p:txBody>
      </p:sp>
    </p:spTree>
    <p:extLst>
      <p:ext uri="{BB962C8B-B14F-4D97-AF65-F5344CB8AC3E}">
        <p14:creationId xmlns:p14="http://schemas.microsoft.com/office/powerpoint/2010/main" val="395337832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609600" y="2362200"/>
            <a:ext cx="6629400" cy="1066800"/>
          </a:xfrm>
        </p:spPr>
        <p:txBody>
          <a:bodyPr/>
          <a:lstStyle/>
          <a:p>
            <a:pPr algn="l" eaLnBrk="1" hangingPunct="1"/>
            <a:r>
              <a:rPr lang="en-US" sz="2400">
                <a:solidFill>
                  <a:schemeClr val="tx1"/>
                </a:solidFill>
                <a:latin typeface="Times" charset="0"/>
                <a:ea typeface="ＭＳ Ｐゴシック" charset="0"/>
                <a:cs typeface="ＭＳ Ｐゴシック" charset="0"/>
              </a:rPr>
              <a:t>Division by 0 causes an “Exception to be thrown”</a:t>
            </a:r>
            <a:r>
              <a:rPr lang="en-US" altLang="ja-JP" sz="2400">
                <a:solidFill>
                  <a:schemeClr val="tx1"/>
                </a:solidFill>
                <a:latin typeface="Times" charset="0"/>
                <a:ea typeface="ＭＳ Ｐゴシック" charset="0"/>
                <a:cs typeface="ＭＳ Ｐゴシック" charset="0"/>
              </a:rPr>
              <a:t>. program stops with output:</a:t>
            </a:r>
            <a:endParaRPr lang="en-US" sz="2400">
              <a:solidFill>
                <a:schemeClr val="tx1"/>
              </a:solidFill>
              <a:latin typeface="Times" charset="0"/>
              <a:ea typeface="ＭＳ Ｐゴシック" charset="0"/>
              <a:cs typeface="ＭＳ Ｐゴシック" charset="0"/>
            </a:endParaRPr>
          </a:p>
        </p:txBody>
      </p:sp>
      <p:sp>
        <p:nvSpPr>
          <p:cNvPr id="26626" name="Text Box 3"/>
          <p:cNvSpPr txBox="1">
            <a:spLocks noChangeArrowheads="1"/>
          </p:cNvSpPr>
          <p:nvPr/>
        </p:nvSpPr>
        <p:spPr bwMode="auto">
          <a:xfrm>
            <a:off x="685800" y="1143000"/>
            <a:ext cx="5105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b="1">
                <a:solidFill>
                  <a:srgbClr val="800000"/>
                </a:solidFill>
              </a:rPr>
              <a:t>public</a:t>
            </a:r>
            <a:r>
              <a:rPr lang="en-US">
                <a:solidFill>
                  <a:srgbClr val="800000"/>
                </a:solidFill>
              </a:rPr>
              <a:t> </a:t>
            </a:r>
            <a:r>
              <a:rPr lang="en-US" b="1">
                <a:solidFill>
                  <a:srgbClr val="800000"/>
                </a:solidFill>
              </a:rPr>
              <a:t>static</a:t>
            </a:r>
            <a:r>
              <a:rPr lang="en-US">
                <a:solidFill>
                  <a:srgbClr val="800000"/>
                </a:solidFill>
              </a:rPr>
              <a:t> </a:t>
            </a:r>
            <a:r>
              <a:rPr lang="en-US" b="1">
                <a:solidFill>
                  <a:srgbClr val="800000"/>
                </a:solidFill>
              </a:rPr>
              <a:t>void</a:t>
            </a:r>
            <a:r>
              <a:rPr lang="en-US">
                <a:solidFill>
                  <a:srgbClr val="800000"/>
                </a:solidFill>
              </a:rPr>
              <a:t> main(String[] args) {</a:t>
            </a:r>
          </a:p>
          <a:p>
            <a:r>
              <a:rPr lang="fr-FR">
                <a:solidFill>
                  <a:srgbClr val="800000"/>
                </a:solidFill>
              </a:rPr>
              <a:t>        </a:t>
            </a:r>
            <a:r>
              <a:rPr lang="fr-FR" b="1">
                <a:solidFill>
                  <a:srgbClr val="800000"/>
                </a:solidFill>
              </a:rPr>
              <a:t>int</a:t>
            </a:r>
            <a:r>
              <a:rPr lang="fr-FR">
                <a:solidFill>
                  <a:srgbClr val="800000"/>
                </a:solidFill>
              </a:rPr>
              <a:t> b= 3/0;  </a:t>
            </a:r>
            <a:endParaRPr lang="fr-FR" u="sng">
              <a:solidFill>
                <a:srgbClr val="800000"/>
              </a:solidFill>
            </a:endParaRPr>
          </a:p>
          <a:p>
            <a:r>
              <a:rPr lang="fr-FR">
                <a:solidFill>
                  <a:srgbClr val="800000"/>
                </a:solidFill>
              </a:rPr>
              <a:t>    }</a:t>
            </a:r>
            <a:endParaRPr lang="en-US">
              <a:solidFill>
                <a:srgbClr val="800000"/>
              </a:solidFill>
            </a:endParaRPr>
          </a:p>
        </p:txBody>
      </p:sp>
      <p:sp>
        <p:nvSpPr>
          <p:cNvPr id="26627" name="TextBox 1"/>
          <p:cNvSpPr txBox="1">
            <a:spLocks noChangeArrowheads="1"/>
          </p:cNvSpPr>
          <p:nvPr/>
        </p:nvSpPr>
        <p:spPr bwMode="auto">
          <a:xfrm>
            <a:off x="457200" y="3505200"/>
            <a:ext cx="7467600" cy="1200150"/>
          </a:xfrm>
          <a:prstGeom prst="rect">
            <a:avLst/>
          </a:prstGeom>
          <a:solidFill>
            <a:srgbClr val="FFF0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solidFill>
                  <a:srgbClr val="800000"/>
                </a:solidFill>
              </a:rPr>
              <a:t>Exception in thread "main"  </a:t>
            </a:r>
            <a:br>
              <a:rPr lang="en-US">
                <a:solidFill>
                  <a:srgbClr val="800000"/>
                </a:solidFill>
              </a:rPr>
            </a:br>
            <a:r>
              <a:rPr lang="en-US">
                <a:solidFill>
                  <a:srgbClr val="800000"/>
                </a:solidFill>
              </a:rPr>
              <a:t>                             </a:t>
            </a:r>
            <a:r>
              <a:rPr lang="en-US" u="sng">
                <a:solidFill>
                  <a:srgbClr val="800000"/>
                </a:solidFill>
              </a:rPr>
              <a:t>java.lang.ArithmeticException: / by zero</a:t>
            </a:r>
          </a:p>
          <a:p>
            <a:r>
              <a:rPr lang="en-US">
                <a:solidFill>
                  <a:srgbClr val="800000"/>
                </a:solidFill>
              </a:rPr>
              <a:t>	at C.main(</a:t>
            </a:r>
            <a:r>
              <a:rPr lang="en-US" u="sng">
                <a:solidFill>
                  <a:srgbClr val="800000"/>
                </a:solidFill>
              </a:rPr>
              <a:t>C.java:7)</a:t>
            </a:r>
          </a:p>
        </p:txBody>
      </p:sp>
      <p:sp>
        <p:nvSpPr>
          <p:cNvPr id="26628" name="Rectangle 2"/>
          <p:cNvSpPr txBox="1">
            <a:spLocks noChangeArrowheads="1"/>
          </p:cNvSpPr>
          <p:nvPr/>
        </p:nvSpPr>
        <p:spPr bwMode="auto">
          <a:xfrm>
            <a:off x="685800" y="2286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nchor="ct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eaLnBrk="1" hangingPunct="1"/>
            <a:r>
              <a:rPr lang="en-US" sz="2800" b="1" dirty="0" smtClean="0">
                <a:solidFill>
                  <a:srgbClr val="FF0000"/>
                </a:solidFill>
              </a:rPr>
              <a:t>Exceptions</a:t>
            </a:r>
            <a:endParaRPr lang="en-US" sz="2800" b="1" dirty="0">
              <a:solidFill>
                <a:srgbClr val="FF0000"/>
              </a:solidFill>
            </a:endParaRPr>
          </a:p>
        </p:txBody>
      </p:sp>
      <p:grpSp>
        <p:nvGrpSpPr>
          <p:cNvPr id="3" name="Group 2"/>
          <p:cNvGrpSpPr>
            <a:grpSpLocks/>
          </p:cNvGrpSpPr>
          <p:nvPr/>
        </p:nvGrpSpPr>
        <p:grpSpPr bwMode="auto">
          <a:xfrm>
            <a:off x="5486400" y="4343400"/>
            <a:ext cx="2514600" cy="1668463"/>
            <a:chOff x="5486400" y="4343400"/>
            <a:chExt cx="2514600" cy="1668463"/>
          </a:xfrm>
        </p:grpSpPr>
        <p:sp>
          <p:nvSpPr>
            <p:cNvPr id="26637" name="TextBox 13"/>
            <p:cNvSpPr txBox="1">
              <a:spLocks noChangeArrowheads="1"/>
            </p:cNvSpPr>
            <p:nvPr/>
          </p:nvSpPr>
          <p:spPr bwMode="auto">
            <a:xfrm>
              <a:off x="5486400" y="5181231"/>
              <a:ext cx="2514600" cy="830632"/>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The “Exception” that is “thrown”</a:t>
              </a:r>
            </a:p>
          </p:txBody>
        </p:sp>
        <p:cxnSp>
          <p:nvCxnSpPr>
            <p:cNvPr id="26638" name="Straight Connector 18"/>
            <p:cNvCxnSpPr>
              <a:cxnSpLocks noChangeShapeType="1"/>
            </p:cNvCxnSpPr>
            <p:nvPr/>
          </p:nvCxnSpPr>
          <p:spPr bwMode="auto">
            <a:xfrm>
              <a:off x="6324600" y="4343400"/>
              <a:ext cx="304800" cy="837831"/>
            </a:xfrm>
            <a:prstGeom prst="line">
              <a:avLst/>
            </a:prstGeom>
            <a:noFill/>
            <a:ln w="53975">
              <a:solidFill>
                <a:srgbClr val="008000"/>
              </a:solidFill>
              <a:round/>
              <a:headEnd/>
              <a:tailEnd/>
            </a:ln>
            <a:extLst>
              <a:ext uri="{909E8E84-426E-40dd-AFC4-6F175D3DCCD1}">
                <a14:hiddenFill xmlns:a14="http://schemas.microsoft.com/office/drawing/2010/main">
                  <a:noFill/>
                </a14:hiddenFill>
              </a:ext>
            </a:extLst>
          </p:spPr>
        </p:cxnSp>
      </p:grpSp>
      <p:grpSp>
        <p:nvGrpSpPr>
          <p:cNvPr id="4" name="Group 3"/>
          <p:cNvGrpSpPr>
            <a:grpSpLocks/>
          </p:cNvGrpSpPr>
          <p:nvPr/>
        </p:nvGrpSpPr>
        <p:grpSpPr bwMode="auto">
          <a:xfrm>
            <a:off x="838200" y="1524000"/>
            <a:ext cx="3916363" cy="4500563"/>
            <a:chOff x="685800" y="1519238"/>
            <a:chExt cx="3916363" cy="4500647"/>
          </a:xfrm>
        </p:grpSpPr>
        <p:grpSp>
          <p:nvGrpSpPr>
            <p:cNvPr id="26631" name="Group 16383"/>
            <p:cNvGrpSpPr>
              <a:grpSpLocks/>
            </p:cNvGrpSpPr>
            <p:nvPr/>
          </p:nvGrpSpPr>
          <p:grpSpPr bwMode="auto">
            <a:xfrm>
              <a:off x="685800" y="4724400"/>
              <a:ext cx="3580853" cy="1295485"/>
              <a:chOff x="685800" y="4724400"/>
              <a:chExt cx="3581400" cy="1295400"/>
            </a:xfrm>
          </p:grpSpPr>
          <p:grpSp>
            <p:nvGrpSpPr>
              <p:cNvPr id="26633" name="Group 29"/>
              <p:cNvGrpSpPr>
                <a:grpSpLocks/>
              </p:cNvGrpSpPr>
              <p:nvPr/>
            </p:nvGrpSpPr>
            <p:grpSpPr bwMode="auto">
              <a:xfrm>
                <a:off x="685800" y="4724400"/>
                <a:ext cx="3581400" cy="1295400"/>
                <a:chOff x="4419600" y="4572000"/>
                <a:chExt cx="3581400" cy="1295400"/>
              </a:xfrm>
            </p:grpSpPr>
            <p:sp>
              <p:nvSpPr>
                <p:cNvPr id="26635" name="TextBox 30"/>
                <p:cNvSpPr txBox="1">
                  <a:spLocks noChangeArrowheads="1"/>
                </p:cNvSpPr>
                <p:nvPr/>
              </p:nvSpPr>
              <p:spPr bwMode="auto">
                <a:xfrm>
                  <a:off x="4419600" y="5405735"/>
                  <a:ext cx="3581400" cy="46166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Happened in main, line 7</a:t>
                  </a:r>
                </a:p>
              </p:txBody>
            </p:sp>
            <p:cxnSp>
              <p:nvCxnSpPr>
                <p:cNvPr id="26636" name="Straight Connector 31"/>
                <p:cNvCxnSpPr>
                  <a:cxnSpLocks noChangeShapeType="1"/>
                </p:cNvCxnSpPr>
                <p:nvPr/>
              </p:nvCxnSpPr>
              <p:spPr bwMode="auto">
                <a:xfrm>
                  <a:off x="6629400" y="4572000"/>
                  <a:ext cx="0" cy="914400"/>
                </a:xfrm>
                <a:prstGeom prst="line">
                  <a:avLst/>
                </a:prstGeom>
                <a:noFill/>
                <a:ln w="53975">
                  <a:solidFill>
                    <a:srgbClr val="008000"/>
                  </a:solidFill>
                  <a:round/>
                  <a:headEnd/>
                  <a:tailEnd/>
                </a:ln>
                <a:extLst>
                  <a:ext uri="{909E8E84-426E-40dd-AFC4-6F175D3DCCD1}">
                    <a14:hiddenFill xmlns:a14="http://schemas.microsoft.com/office/drawing/2010/main">
                      <a:noFill/>
                    </a14:hiddenFill>
                  </a:ext>
                </a:extLst>
              </p:spPr>
            </p:cxnSp>
          </p:grpSp>
          <p:cxnSp>
            <p:nvCxnSpPr>
              <p:cNvPr id="26634" name="Straight Connector 33"/>
              <p:cNvCxnSpPr>
                <a:cxnSpLocks noChangeShapeType="1"/>
              </p:cNvCxnSpPr>
              <p:nvPr/>
            </p:nvCxnSpPr>
            <p:spPr bwMode="auto">
              <a:xfrm>
                <a:off x="1524000" y="4724400"/>
                <a:ext cx="2286000" cy="0"/>
              </a:xfrm>
              <a:prstGeom prst="line">
                <a:avLst/>
              </a:prstGeom>
              <a:noFill/>
              <a:ln w="53975">
                <a:solidFill>
                  <a:srgbClr val="008000"/>
                </a:solidFill>
                <a:round/>
                <a:headEnd/>
                <a:tailEnd/>
              </a:ln>
              <a:extLst>
                <a:ext uri="{909E8E84-426E-40dd-AFC4-6F175D3DCCD1}">
                  <a14:hiddenFill xmlns:a14="http://schemas.microsoft.com/office/drawing/2010/main">
                    <a:noFill/>
                  </a14:hiddenFill>
                </a:ext>
              </a:extLst>
            </p:spPr>
          </p:cxnSp>
        </p:grpSp>
        <p:sp>
          <p:nvSpPr>
            <p:cNvPr id="26632" name="TextBox 16388"/>
            <p:cNvSpPr txBox="1">
              <a:spLocks noChangeArrowheads="1"/>
            </p:cNvSpPr>
            <p:nvPr/>
          </p:nvSpPr>
          <p:spPr bwMode="auto">
            <a:xfrm>
              <a:off x="2819074" y="1519238"/>
              <a:ext cx="1783089" cy="461695"/>
            </a:xfrm>
            <a:prstGeom prst="rect">
              <a:avLst/>
            </a:prstGeom>
            <a:solidFill>
              <a:srgbClr val="B0EEB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This is line 7</a:t>
              </a:r>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685800" y="457200"/>
            <a:ext cx="7772400" cy="533400"/>
          </a:xfrm>
        </p:spPr>
        <p:txBody>
          <a:bodyPr/>
          <a:lstStyle/>
          <a:p>
            <a:pPr eaLnBrk="1" hangingPunct="1"/>
            <a:r>
              <a:rPr lang="en-US" sz="2400" b="1">
                <a:solidFill>
                  <a:srgbClr val="FF0000"/>
                </a:solidFill>
                <a:latin typeface="Times" charset="0"/>
                <a:ea typeface="ＭＳ Ｐゴシック" charset="0"/>
                <a:cs typeface="ＭＳ Ｐゴシック" charset="0"/>
              </a:rPr>
              <a:t>parseInt throws a NumberFormatException</a:t>
            </a:r>
          </a:p>
        </p:txBody>
      </p:sp>
      <p:sp>
        <p:nvSpPr>
          <p:cNvPr id="28674" name="Text Box 3"/>
          <p:cNvSpPr txBox="1">
            <a:spLocks noChangeArrowheads="1"/>
          </p:cNvSpPr>
          <p:nvPr/>
        </p:nvSpPr>
        <p:spPr bwMode="auto">
          <a:xfrm>
            <a:off x="609600" y="4648200"/>
            <a:ext cx="7315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b="1">
                <a:solidFill>
                  <a:srgbClr val="800000"/>
                </a:solidFill>
              </a:rPr>
              <a:t>public</a:t>
            </a:r>
            <a:r>
              <a:rPr lang="en-US">
                <a:solidFill>
                  <a:srgbClr val="800000"/>
                </a:solidFill>
              </a:rPr>
              <a:t> </a:t>
            </a:r>
            <a:r>
              <a:rPr lang="en-US" b="1">
                <a:solidFill>
                  <a:srgbClr val="800000"/>
                </a:solidFill>
              </a:rPr>
              <a:t>static</a:t>
            </a:r>
            <a:r>
              <a:rPr lang="en-US">
                <a:solidFill>
                  <a:srgbClr val="800000"/>
                </a:solidFill>
              </a:rPr>
              <a:t> </a:t>
            </a:r>
            <a:r>
              <a:rPr lang="en-US" b="1">
                <a:solidFill>
                  <a:srgbClr val="800000"/>
                </a:solidFill>
              </a:rPr>
              <a:t>void</a:t>
            </a:r>
            <a:r>
              <a:rPr lang="en-US">
                <a:solidFill>
                  <a:srgbClr val="800000"/>
                </a:solidFill>
              </a:rPr>
              <a:t> main(String[] args) {</a:t>
            </a:r>
          </a:p>
          <a:p>
            <a:r>
              <a:rPr lang="en-US">
                <a:solidFill>
                  <a:srgbClr val="800000"/>
                </a:solidFill>
              </a:rPr>
              <a:t>        </a:t>
            </a:r>
            <a:r>
              <a:rPr lang="en-US" i="1"/>
              <a:t>… code to store a string in </a:t>
            </a:r>
            <a:r>
              <a:rPr lang="en-US" i="1">
                <a:solidFill>
                  <a:srgbClr val="800000"/>
                </a:solidFill>
              </a:rPr>
              <a:t>s</a:t>
            </a:r>
            <a:r>
              <a:rPr lang="en-US" i="1"/>
              <a:t> —expected to be an </a:t>
            </a:r>
            <a:r>
              <a:rPr lang="en-US" b="1">
                <a:solidFill>
                  <a:srgbClr val="800000"/>
                </a:solidFill>
              </a:rPr>
              <a:t>int</a:t>
            </a:r>
          </a:p>
          <a:p>
            <a:r>
              <a:rPr lang="nl-NL">
                <a:solidFill>
                  <a:srgbClr val="800000"/>
                </a:solidFill>
              </a:rPr>
              <a:t>        </a:t>
            </a:r>
            <a:r>
              <a:rPr lang="nl-NL" b="1">
                <a:solidFill>
                  <a:srgbClr val="800000"/>
                </a:solidFill>
              </a:rPr>
              <a:t>int</a:t>
            </a:r>
            <a:r>
              <a:rPr lang="nl-NL">
                <a:solidFill>
                  <a:srgbClr val="800000"/>
                </a:solidFill>
              </a:rPr>
              <a:t> b= Integer.parseInt(s);</a:t>
            </a:r>
          </a:p>
          <a:p>
            <a:r>
              <a:rPr lang="nl-NL">
                <a:solidFill>
                  <a:srgbClr val="800000"/>
                </a:solidFill>
              </a:rPr>
              <a:t>    }</a:t>
            </a:r>
            <a:endParaRPr lang="en-US">
              <a:solidFill>
                <a:srgbClr val="800000"/>
              </a:solidFill>
            </a:endParaRPr>
          </a:p>
        </p:txBody>
      </p:sp>
      <p:sp>
        <p:nvSpPr>
          <p:cNvPr id="28675" name="Text Box 5"/>
          <p:cNvSpPr txBox="1">
            <a:spLocks noChangeArrowheads="1"/>
          </p:cNvSpPr>
          <p:nvPr/>
        </p:nvSpPr>
        <p:spPr bwMode="auto">
          <a:xfrm>
            <a:off x="457200" y="1143000"/>
            <a:ext cx="6781800" cy="1570038"/>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latin typeface="Times New Roman" charset="0"/>
              </a:rPr>
              <a:t>/** Parse s as a signed decimal integer and return</a:t>
            </a:r>
          </a:p>
          <a:p>
            <a:r>
              <a:rPr lang="en-US">
                <a:latin typeface="Times New Roman" charset="0"/>
              </a:rPr>
              <a:t>      the integer. </a:t>
            </a:r>
            <a:r>
              <a:rPr lang="en-US">
                <a:solidFill>
                  <a:srgbClr val="8B008C"/>
                </a:solidFill>
                <a:latin typeface="Times New Roman" charset="0"/>
              </a:rPr>
              <a:t>If s does not contain a signed decimal</a:t>
            </a:r>
          </a:p>
          <a:p>
            <a:r>
              <a:rPr lang="en-US">
                <a:solidFill>
                  <a:srgbClr val="8B008C"/>
                </a:solidFill>
                <a:latin typeface="Times New Roman" charset="0"/>
              </a:rPr>
              <a:t>      integer, throw a NumberFormatException.</a:t>
            </a:r>
            <a:r>
              <a:rPr lang="en-US">
                <a:latin typeface="Times New Roman" charset="0"/>
              </a:rPr>
              <a:t> */</a:t>
            </a:r>
          </a:p>
          <a:p>
            <a:r>
              <a:rPr lang="en-US" b="1">
                <a:latin typeface="Times New Roman" charset="0"/>
              </a:rPr>
              <a:t>public</a:t>
            </a:r>
            <a:r>
              <a:rPr lang="en-US">
                <a:latin typeface="Times New Roman" charset="0"/>
              </a:rPr>
              <a:t> </a:t>
            </a:r>
            <a:r>
              <a:rPr lang="en-US" b="1">
                <a:latin typeface="Times New Roman" charset="0"/>
              </a:rPr>
              <a:t>static</a:t>
            </a:r>
            <a:r>
              <a:rPr lang="en-US">
                <a:latin typeface="Times New Roman" charset="0"/>
              </a:rPr>
              <a:t> </a:t>
            </a:r>
            <a:r>
              <a:rPr lang="en-US" b="1">
                <a:latin typeface="Times New Roman" charset="0"/>
              </a:rPr>
              <a:t>int</a:t>
            </a:r>
            <a:r>
              <a:rPr lang="en-US">
                <a:latin typeface="Times New Roman" charset="0"/>
              </a:rPr>
              <a:t> parseInt(</a:t>
            </a:r>
            <a:r>
              <a:rPr lang="en-US" u="sng">
                <a:solidFill>
                  <a:srgbClr val="000AF1"/>
                </a:solidFill>
                <a:latin typeface="Times New Roman" charset="0"/>
              </a:rPr>
              <a:t>String </a:t>
            </a:r>
            <a:r>
              <a:rPr lang="en-US">
                <a:latin typeface="Times New Roman" charset="0"/>
              </a:rPr>
              <a:t>s)</a:t>
            </a:r>
          </a:p>
        </p:txBody>
      </p:sp>
      <p:sp>
        <p:nvSpPr>
          <p:cNvPr id="16388" name="TextBox 1"/>
          <p:cNvSpPr txBox="1">
            <a:spLocks noChangeArrowheads="1"/>
          </p:cNvSpPr>
          <p:nvPr/>
        </p:nvSpPr>
        <p:spPr bwMode="auto">
          <a:xfrm>
            <a:off x="381000" y="2971800"/>
            <a:ext cx="8229600" cy="1570038"/>
          </a:xfrm>
          <a:prstGeom prst="rect">
            <a:avLst/>
          </a:prstGeom>
          <a:solidFill>
            <a:srgbClr val="FFF0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solidFill>
                  <a:srgbClr val="800000"/>
                </a:solidFill>
              </a:rPr>
              <a:t>parseInt</a:t>
            </a:r>
            <a:r>
              <a:rPr lang="en-US"/>
              <a:t>, when it find an error, does not know what caused the error and hence cannot do anything intelligent about it. So it “throws the exception” to the calling method. The normal execution sequence stops!</a:t>
            </a:r>
            <a:r>
              <a:rPr lang="en-US" i="1"/>
              <a:t>     See next slide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388"/>
                                        </p:tgtEl>
                                        <p:attrNameLst>
                                          <p:attrName>style.visibility</p:attrName>
                                        </p:attrNameLst>
                                      </p:cBhvr>
                                      <p:to>
                                        <p:strVal val="visible"/>
                                      </p:to>
                                    </p:set>
                                    <p:animEffect transition="in" filter="dissolve">
                                      <p:cBhvr>
                                        <p:cTn id="7" dur="2000"/>
                                        <p:tgtEl>
                                          <p:spTgt spid="1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685800" y="228600"/>
            <a:ext cx="7772400" cy="533400"/>
          </a:xfrm>
        </p:spPr>
        <p:txBody>
          <a:bodyPr/>
          <a:lstStyle/>
          <a:p>
            <a:pPr eaLnBrk="1" hangingPunct="1"/>
            <a:r>
              <a:rPr lang="en-US" sz="2400" b="1">
                <a:solidFill>
                  <a:srgbClr val="FF0000"/>
                </a:solidFill>
                <a:latin typeface="Times" charset="0"/>
                <a:ea typeface="ＭＳ Ｐゴシック" charset="0"/>
                <a:cs typeface="ＭＳ Ｐゴシック" charset="0"/>
              </a:rPr>
              <a:t>parseInt throws a NumberFormatException</a:t>
            </a:r>
          </a:p>
        </p:txBody>
      </p:sp>
      <p:sp>
        <p:nvSpPr>
          <p:cNvPr id="30722" name="Text Box 3"/>
          <p:cNvSpPr txBox="1">
            <a:spLocks noChangeArrowheads="1"/>
          </p:cNvSpPr>
          <p:nvPr/>
        </p:nvSpPr>
        <p:spPr bwMode="auto">
          <a:xfrm>
            <a:off x="533400" y="838200"/>
            <a:ext cx="7315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b="1">
                <a:solidFill>
                  <a:srgbClr val="800000"/>
                </a:solidFill>
              </a:rPr>
              <a:t>public</a:t>
            </a:r>
            <a:r>
              <a:rPr lang="en-US">
                <a:solidFill>
                  <a:srgbClr val="800000"/>
                </a:solidFill>
              </a:rPr>
              <a:t> </a:t>
            </a:r>
            <a:r>
              <a:rPr lang="en-US" b="1">
                <a:solidFill>
                  <a:srgbClr val="800000"/>
                </a:solidFill>
              </a:rPr>
              <a:t>static</a:t>
            </a:r>
            <a:r>
              <a:rPr lang="en-US">
                <a:solidFill>
                  <a:srgbClr val="800000"/>
                </a:solidFill>
              </a:rPr>
              <a:t> </a:t>
            </a:r>
            <a:r>
              <a:rPr lang="en-US" b="1">
                <a:solidFill>
                  <a:srgbClr val="800000"/>
                </a:solidFill>
              </a:rPr>
              <a:t>void</a:t>
            </a:r>
            <a:r>
              <a:rPr lang="en-US">
                <a:solidFill>
                  <a:srgbClr val="800000"/>
                </a:solidFill>
              </a:rPr>
              <a:t> main(String[] args) {</a:t>
            </a:r>
          </a:p>
          <a:p>
            <a:r>
              <a:rPr lang="nl-NL" b="1">
                <a:solidFill>
                  <a:srgbClr val="800000"/>
                </a:solidFill>
              </a:rPr>
              <a:t>        int</a:t>
            </a:r>
            <a:r>
              <a:rPr lang="nl-NL">
                <a:solidFill>
                  <a:srgbClr val="800000"/>
                </a:solidFill>
              </a:rPr>
              <a:t> b= Integer.parseInt(“3.2”);</a:t>
            </a:r>
          </a:p>
          <a:p>
            <a:r>
              <a:rPr lang="nl-NL">
                <a:solidFill>
                  <a:srgbClr val="800000"/>
                </a:solidFill>
              </a:rPr>
              <a:t>    }</a:t>
            </a:r>
            <a:endParaRPr lang="en-US">
              <a:solidFill>
                <a:srgbClr val="800000"/>
              </a:solidFill>
            </a:endParaRPr>
          </a:p>
        </p:txBody>
      </p:sp>
      <p:sp>
        <p:nvSpPr>
          <p:cNvPr id="16386" name="TextBox 16385"/>
          <p:cNvSpPr txBox="1">
            <a:spLocks noChangeArrowheads="1"/>
          </p:cNvSpPr>
          <p:nvPr/>
        </p:nvSpPr>
        <p:spPr bwMode="auto">
          <a:xfrm>
            <a:off x="1600200" y="6096000"/>
            <a:ext cx="5663480" cy="461665"/>
          </a:xfrm>
          <a:prstGeom prst="rect">
            <a:avLst/>
          </a:prstGeom>
          <a:solidFill>
            <a:srgbClr val="FFD2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smtClean="0"/>
              <a:t>We see </a:t>
            </a:r>
            <a:r>
              <a:rPr lang="en-US" dirty="0"/>
              <a:t>stack of calls that are not completed!</a:t>
            </a:r>
          </a:p>
        </p:txBody>
      </p:sp>
      <p:grpSp>
        <p:nvGrpSpPr>
          <p:cNvPr id="16390" name="Group 16389"/>
          <p:cNvGrpSpPr>
            <a:grpSpLocks/>
          </p:cNvGrpSpPr>
          <p:nvPr/>
        </p:nvGrpSpPr>
        <p:grpSpPr bwMode="auto">
          <a:xfrm>
            <a:off x="0" y="2667000"/>
            <a:ext cx="9144000" cy="2011363"/>
            <a:chOff x="0" y="2667000"/>
            <a:chExt cx="9144000" cy="2011779"/>
          </a:xfrm>
        </p:grpSpPr>
        <p:sp>
          <p:nvSpPr>
            <p:cNvPr id="30737" name="TextBox 1"/>
            <p:cNvSpPr txBox="1">
              <a:spLocks noChangeArrowheads="1"/>
            </p:cNvSpPr>
            <p:nvPr/>
          </p:nvSpPr>
          <p:spPr bwMode="auto">
            <a:xfrm>
              <a:off x="0" y="3124200"/>
              <a:ext cx="9144000" cy="1554579"/>
            </a:xfrm>
            <a:prstGeom prst="rect">
              <a:avLst/>
            </a:prstGeom>
            <a:solidFill>
              <a:srgbClr val="FFF0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1900"/>
                <a:t>Exception in thread "main" java.lang.NumberFormatException: For input string: "3.2"</a:t>
              </a:r>
            </a:p>
            <a:p>
              <a:r>
                <a:rPr lang="en-US" sz="1900"/>
                <a:t>   at java.lang.NumberFormatException.forInputString(NumberFormatException.java:48)</a:t>
              </a:r>
            </a:p>
            <a:p>
              <a:r>
                <a:rPr lang="en-US" sz="1900"/>
                <a:t>   at java.lang.Integer.parseInt(Integer.java:458)</a:t>
              </a:r>
            </a:p>
            <a:p>
              <a:r>
                <a:rPr lang="en-US" sz="1900"/>
                <a:t>   at java.lang.Integer.parseInt(Integer.java:499)</a:t>
              </a:r>
            </a:p>
            <a:p>
              <a:r>
                <a:rPr lang="en-US" sz="1900"/>
                <a:t>   at C.main(C.java:6)</a:t>
              </a:r>
              <a:endParaRPr lang="en-US" sz="1900" i="1"/>
            </a:p>
          </p:txBody>
        </p:sp>
        <p:sp>
          <p:nvSpPr>
            <p:cNvPr id="30738" name="TextBox 16388"/>
            <p:cNvSpPr txBox="1">
              <a:spLocks noChangeArrowheads="1"/>
            </p:cNvSpPr>
            <p:nvPr/>
          </p:nvSpPr>
          <p:spPr bwMode="auto">
            <a:xfrm>
              <a:off x="381000" y="2667000"/>
              <a:ext cx="140735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Output is:</a:t>
              </a:r>
            </a:p>
          </p:txBody>
        </p:sp>
      </p:grpSp>
      <p:grpSp>
        <p:nvGrpSpPr>
          <p:cNvPr id="30725" name="Group 11"/>
          <p:cNvGrpSpPr>
            <a:grpSpLocks/>
          </p:cNvGrpSpPr>
          <p:nvPr/>
        </p:nvGrpSpPr>
        <p:grpSpPr bwMode="auto">
          <a:xfrm>
            <a:off x="4724400" y="3962400"/>
            <a:ext cx="3962400" cy="1973263"/>
            <a:chOff x="6324600" y="2735934"/>
            <a:chExt cx="3962400" cy="1974060"/>
          </a:xfrm>
        </p:grpSpPr>
        <p:sp>
          <p:nvSpPr>
            <p:cNvPr id="30735" name="TextBox 12"/>
            <p:cNvSpPr txBox="1">
              <a:spLocks noChangeArrowheads="1"/>
            </p:cNvSpPr>
            <p:nvPr/>
          </p:nvSpPr>
          <p:spPr bwMode="auto">
            <a:xfrm>
              <a:off x="8305800" y="3878997"/>
              <a:ext cx="1981200" cy="830997"/>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r"/>
              <a:r>
                <a:rPr lang="en-US"/>
                <a:t>Found error on line 458</a:t>
              </a:r>
            </a:p>
          </p:txBody>
        </p:sp>
        <p:cxnSp>
          <p:nvCxnSpPr>
            <p:cNvPr id="30736" name="Straight Connector 18"/>
            <p:cNvCxnSpPr>
              <a:cxnSpLocks noChangeShapeType="1"/>
            </p:cNvCxnSpPr>
            <p:nvPr/>
          </p:nvCxnSpPr>
          <p:spPr bwMode="auto">
            <a:xfrm>
              <a:off x="6324600" y="2735934"/>
              <a:ext cx="2133600" cy="1143459"/>
            </a:xfrm>
            <a:prstGeom prst="line">
              <a:avLst/>
            </a:prstGeom>
            <a:noFill/>
            <a:ln w="53975">
              <a:solidFill>
                <a:srgbClr val="008000"/>
              </a:solidFill>
              <a:round/>
              <a:headEnd/>
              <a:tailEnd/>
            </a:ln>
            <a:extLst>
              <a:ext uri="{909E8E84-426E-40dd-AFC4-6F175D3DCCD1}">
                <a14:hiddenFill xmlns:a14="http://schemas.microsoft.com/office/drawing/2010/main">
                  <a:noFill/>
                </a14:hiddenFill>
              </a:ext>
            </a:extLst>
          </p:spPr>
        </p:cxnSp>
      </p:grpSp>
      <p:grpSp>
        <p:nvGrpSpPr>
          <p:cNvPr id="30726" name="Group 19"/>
          <p:cNvGrpSpPr>
            <a:grpSpLocks/>
          </p:cNvGrpSpPr>
          <p:nvPr/>
        </p:nvGrpSpPr>
        <p:grpSpPr bwMode="auto">
          <a:xfrm>
            <a:off x="4419600" y="4419600"/>
            <a:ext cx="1981200" cy="1516063"/>
            <a:chOff x="6248400" y="2888398"/>
            <a:chExt cx="1981200" cy="1516796"/>
          </a:xfrm>
        </p:grpSpPr>
        <p:sp>
          <p:nvSpPr>
            <p:cNvPr id="30733" name="TextBox 21"/>
            <p:cNvSpPr txBox="1">
              <a:spLocks noChangeArrowheads="1"/>
            </p:cNvSpPr>
            <p:nvPr/>
          </p:nvSpPr>
          <p:spPr bwMode="auto">
            <a:xfrm>
              <a:off x="6248400" y="3574197"/>
              <a:ext cx="1981200" cy="830997"/>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r"/>
              <a:r>
                <a:rPr lang="en-US"/>
                <a:t>called from line 499</a:t>
              </a:r>
            </a:p>
          </p:txBody>
        </p:sp>
        <p:cxnSp>
          <p:nvCxnSpPr>
            <p:cNvPr id="30734" name="Straight Connector 18"/>
            <p:cNvCxnSpPr>
              <a:cxnSpLocks noChangeShapeType="1"/>
            </p:cNvCxnSpPr>
            <p:nvPr/>
          </p:nvCxnSpPr>
          <p:spPr bwMode="auto">
            <a:xfrm>
              <a:off x="6400800" y="2888398"/>
              <a:ext cx="0" cy="686132"/>
            </a:xfrm>
            <a:prstGeom prst="line">
              <a:avLst/>
            </a:prstGeom>
            <a:noFill/>
            <a:ln w="53975">
              <a:solidFill>
                <a:srgbClr val="008000"/>
              </a:solidFill>
              <a:round/>
              <a:headEnd/>
              <a:tailEnd/>
            </a:ln>
            <a:extLst>
              <a:ext uri="{909E8E84-426E-40dd-AFC4-6F175D3DCCD1}">
                <a14:hiddenFill xmlns:a14="http://schemas.microsoft.com/office/drawing/2010/main">
                  <a:noFill/>
                </a14:hiddenFill>
              </a:ext>
            </a:extLst>
          </p:spPr>
        </p:cxnSp>
      </p:grpSp>
      <p:grpSp>
        <p:nvGrpSpPr>
          <p:cNvPr id="30727" name="Group 26"/>
          <p:cNvGrpSpPr>
            <a:grpSpLocks/>
          </p:cNvGrpSpPr>
          <p:nvPr/>
        </p:nvGrpSpPr>
        <p:grpSpPr bwMode="auto">
          <a:xfrm>
            <a:off x="1600200" y="4724400"/>
            <a:ext cx="1981200" cy="1211263"/>
            <a:chOff x="6324600" y="3040692"/>
            <a:chExt cx="1981200" cy="1212102"/>
          </a:xfrm>
        </p:grpSpPr>
        <p:sp>
          <p:nvSpPr>
            <p:cNvPr id="30731" name="TextBox 28"/>
            <p:cNvSpPr txBox="1">
              <a:spLocks noChangeArrowheads="1"/>
            </p:cNvSpPr>
            <p:nvPr/>
          </p:nvSpPr>
          <p:spPr bwMode="auto">
            <a:xfrm>
              <a:off x="6324600" y="3421797"/>
              <a:ext cx="1981200" cy="830997"/>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r"/>
              <a:r>
                <a:rPr lang="en-US" dirty="0"/>
                <a:t>called from </a:t>
              </a:r>
              <a:r>
                <a:rPr lang="en-US" dirty="0" err="1"/>
                <a:t>C.main</a:t>
              </a:r>
              <a:r>
                <a:rPr lang="en-US" dirty="0"/>
                <a:t>, line 6</a:t>
              </a:r>
            </a:p>
          </p:txBody>
        </p:sp>
        <p:cxnSp>
          <p:nvCxnSpPr>
            <p:cNvPr id="30732" name="Straight Connector 18"/>
            <p:cNvCxnSpPr>
              <a:cxnSpLocks noChangeShapeType="1"/>
            </p:cNvCxnSpPr>
            <p:nvPr/>
          </p:nvCxnSpPr>
          <p:spPr bwMode="auto">
            <a:xfrm>
              <a:off x="6781800" y="3040692"/>
              <a:ext cx="0" cy="381264"/>
            </a:xfrm>
            <a:prstGeom prst="line">
              <a:avLst/>
            </a:prstGeom>
            <a:noFill/>
            <a:ln w="53975">
              <a:solidFill>
                <a:srgbClr val="008000"/>
              </a:solidFill>
              <a:round/>
              <a:headEnd/>
              <a:tailEnd/>
            </a:ln>
            <a:extLst>
              <a:ext uri="{909E8E84-426E-40dd-AFC4-6F175D3DCCD1}">
                <a14:hiddenFill xmlns:a14="http://schemas.microsoft.com/office/drawing/2010/main">
                  <a:noFill/>
                </a14:hiddenFill>
              </a:ext>
            </a:extLst>
          </p:spPr>
        </p:cxnSp>
      </p:grpSp>
      <p:grpSp>
        <p:nvGrpSpPr>
          <p:cNvPr id="6" name="Group 5"/>
          <p:cNvGrpSpPr>
            <a:grpSpLocks/>
          </p:cNvGrpSpPr>
          <p:nvPr/>
        </p:nvGrpSpPr>
        <p:grpSpPr bwMode="auto">
          <a:xfrm>
            <a:off x="7543800" y="1828800"/>
            <a:ext cx="1219200" cy="1303338"/>
            <a:chOff x="7467600" y="2132613"/>
            <a:chExt cx="1219200" cy="1303979"/>
          </a:xfrm>
        </p:grpSpPr>
        <p:sp>
          <p:nvSpPr>
            <p:cNvPr id="30729" name="TextBox 3"/>
            <p:cNvSpPr txBox="1">
              <a:spLocks noChangeArrowheads="1"/>
            </p:cNvSpPr>
            <p:nvPr/>
          </p:nvSpPr>
          <p:spPr bwMode="auto">
            <a:xfrm>
              <a:off x="7467600" y="2132613"/>
              <a:ext cx="1219200" cy="830997"/>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r"/>
              <a:r>
                <a:rPr lang="en-US"/>
                <a:t>3.2 not an int</a:t>
              </a:r>
            </a:p>
          </p:txBody>
        </p:sp>
        <p:cxnSp>
          <p:nvCxnSpPr>
            <p:cNvPr id="30730" name="Straight Connector 18"/>
            <p:cNvCxnSpPr>
              <a:cxnSpLocks noChangeShapeType="1"/>
            </p:cNvCxnSpPr>
            <p:nvPr/>
          </p:nvCxnSpPr>
          <p:spPr bwMode="auto">
            <a:xfrm>
              <a:off x="8077200" y="2895104"/>
              <a:ext cx="0" cy="541488"/>
            </a:xfrm>
            <a:prstGeom prst="line">
              <a:avLst/>
            </a:prstGeom>
            <a:noFill/>
            <a:ln w="53975">
              <a:solidFill>
                <a:srgbClr val="008000"/>
              </a:solidFill>
              <a:round/>
              <a:headEnd/>
              <a:tailEnd/>
            </a:ln>
            <a:extLst>
              <a:ext uri="{909E8E84-426E-40dd-AFC4-6F175D3DCCD1}">
                <a14:hiddenFill xmlns:a14="http://schemas.microsoft.com/office/drawing/2010/main">
                  <a:noFill/>
                </a14:hiddenFill>
              </a:ext>
            </a:extLst>
          </p:spPr>
        </p:cxn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6390"/>
                                        </p:tgtEl>
                                        <p:attrNameLst>
                                          <p:attrName>style.visibility</p:attrName>
                                        </p:attrNameLst>
                                      </p:cBhvr>
                                      <p:to>
                                        <p:strVal val="visible"/>
                                      </p:to>
                                    </p:set>
                                    <p:animEffect transition="in" filter="dissolve">
                                      <p:cBhvr>
                                        <p:cTn id="7" dur="500"/>
                                        <p:tgtEl>
                                          <p:spTgt spid="163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0725"/>
                                        </p:tgtEl>
                                        <p:attrNameLst>
                                          <p:attrName>style.visibility</p:attrName>
                                        </p:attrNameLst>
                                      </p:cBhvr>
                                      <p:to>
                                        <p:strVal val="visible"/>
                                      </p:to>
                                    </p:set>
                                    <p:animEffect transition="in" filter="dissolve">
                                      <p:cBhvr>
                                        <p:cTn id="17" dur="500"/>
                                        <p:tgtEl>
                                          <p:spTgt spid="30725"/>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0726"/>
                                        </p:tgtEl>
                                        <p:attrNameLst>
                                          <p:attrName>style.visibility</p:attrName>
                                        </p:attrNameLst>
                                      </p:cBhvr>
                                      <p:to>
                                        <p:strVal val="visible"/>
                                      </p:to>
                                    </p:set>
                                    <p:animEffect transition="in" filter="dissolve">
                                      <p:cBhvr>
                                        <p:cTn id="22" dur="500"/>
                                        <p:tgtEl>
                                          <p:spTgt spid="30726"/>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0727"/>
                                        </p:tgtEl>
                                        <p:attrNameLst>
                                          <p:attrName>style.visibility</p:attrName>
                                        </p:attrNameLst>
                                      </p:cBhvr>
                                      <p:to>
                                        <p:strVal val="visible"/>
                                      </p:to>
                                    </p:set>
                                    <p:animEffect transition="in" filter="dissolve">
                                      <p:cBhvr>
                                        <p:cTn id="27" dur="500"/>
                                        <p:tgtEl>
                                          <p:spTgt spid="30727"/>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6386"/>
                                        </p:tgtEl>
                                        <p:attrNameLst>
                                          <p:attrName>style.visibility</p:attrName>
                                        </p:attrNameLst>
                                      </p:cBhvr>
                                      <p:to>
                                        <p:strVal val="visible"/>
                                      </p:to>
                                    </p:set>
                                    <p:anim calcmode="lin" valueType="num">
                                      <p:cBhvr additive="base">
                                        <p:cTn id="32" dur="500" fill="hold"/>
                                        <p:tgtEl>
                                          <p:spTgt spid="16386"/>
                                        </p:tgtEl>
                                        <p:attrNameLst>
                                          <p:attrName>ppt_x</p:attrName>
                                        </p:attrNameLst>
                                      </p:cBhvr>
                                      <p:tavLst>
                                        <p:tav tm="0">
                                          <p:val>
                                            <p:strVal val="#ppt_x"/>
                                          </p:val>
                                        </p:tav>
                                        <p:tav tm="100000">
                                          <p:val>
                                            <p:strVal val="#ppt_x"/>
                                          </p:val>
                                        </p:tav>
                                      </p:tavLst>
                                    </p:anim>
                                    <p:anim calcmode="lin" valueType="num">
                                      <p:cBhvr additive="base">
                                        <p:cTn id="33" dur="500" fill="hold"/>
                                        <p:tgtEl>
                                          <p:spTgt spid="1638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nimBg="1"/>
    </p:bld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13527</TotalTime>
  <Words>2024</Words>
  <Application>Microsoft Macintosh PowerPoint</Application>
  <PresentationFormat>On-screen Show (4:3)</PresentationFormat>
  <Paragraphs>352</Paragraphs>
  <Slides>18</Slides>
  <Notes>16</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Blank Presentation</vt:lpstr>
      <vt:lpstr>PowerPoint Presentation</vt:lpstr>
      <vt:lpstr>Animal[] v= new Animal[3];</vt:lpstr>
      <vt:lpstr>PowerPoint Presentation</vt:lpstr>
      <vt:lpstr>PowerPoint Presentation</vt:lpstr>
      <vt:lpstr>PowerPoint Presentation</vt:lpstr>
      <vt:lpstr>PowerPoint Presentation</vt:lpstr>
      <vt:lpstr>Division by 0 causes an “Exception to be thrown”. program stops with output:</vt:lpstr>
      <vt:lpstr>parseInt throws a NumberFormatException</vt:lpstr>
      <vt:lpstr>parseInt throws a NumberFormatException</vt:lpstr>
      <vt:lpstr>PowerPoint Presentation</vt:lpstr>
      <vt:lpstr>PowerPoint Presentation</vt:lpstr>
      <vt:lpstr>PowerPoint Presentation</vt:lpstr>
      <vt:lpstr>PowerPoint Presentation</vt:lpstr>
      <vt:lpstr>PowerPoint Presentation</vt:lpstr>
      <vt:lpstr>PowerPoint Presentation</vt:lpstr>
      <vt:lpstr>The “throws” clause </vt:lpstr>
      <vt:lpstr>Try statement: catching a thrown exception</vt:lpstr>
      <vt:lpstr>PowerPoint Presentation</vt:lpstr>
    </vt:vector>
  </TitlesOfParts>
  <Company>University of Georgia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CS100J</dc:title>
  <dc:creator>Trial User</dc:creator>
  <cp:lastModifiedBy>David Gries</cp:lastModifiedBy>
  <cp:revision>352</cp:revision>
  <cp:lastPrinted>2013-02-01T19:22:07Z</cp:lastPrinted>
  <dcterms:created xsi:type="dcterms:W3CDTF">2003-09-02T08:26:13Z</dcterms:created>
  <dcterms:modified xsi:type="dcterms:W3CDTF">2013-09-21T21:46:19Z</dcterms:modified>
</cp:coreProperties>
</file>