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37"/>
  </p:notesMasterIdLst>
  <p:handoutMasterIdLst>
    <p:handoutMasterId r:id="rId38"/>
  </p:handoutMasterIdLst>
  <p:sldIdLst>
    <p:sldId id="256" r:id="rId2"/>
    <p:sldId id="303" r:id="rId3"/>
    <p:sldId id="307" r:id="rId4"/>
    <p:sldId id="308" r:id="rId5"/>
    <p:sldId id="309" r:id="rId6"/>
    <p:sldId id="312" r:id="rId7"/>
    <p:sldId id="340" r:id="rId8"/>
    <p:sldId id="314" r:id="rId9"/>
    <p:sldId id="315" r:id="rId10"/>
    <p:sldId id="316" r:id="rId11"/>
    <p:sldId id="343" r:id="rId12"/>
    <p:sldId id="318" r:id="rId13"/>
    <p:sldId id="345" r:id="rId14"/>
    <p:sldId id="319" r:id="rId15"/>
    <p:sldId id="346" r:id="rId16"/>
    <p:sldId id="324" r:id="rId17"/>
    <p:sldId id="325" r:id="rId18"/>
    <p:sldId id="326" r:id="rId19"/>
    <p:sldId id="327" r:id="rId20"/>
    <p:sldId id="328" r:id="rId21"/>
    <p:sldId id="329" r:id="rId22"/>
    <p:sldId id="342" r:id="rId23"/>
    <p:sldId id="347" r:id="rId24"/>
    <p:sldId id="348" r:id="rId25"/>
    <p:sldId id="330" r:id="rId26"/>
    <p:sldId id="320" r:id="rId27"/>
    <p:sldId id="349" r:id="rId28"/>
    <p:sldId id="331" r:id="rId29"/>
    <p:sldId id="350" r:id="rId30"/>
    <p:sldId id="344" r:id="rId31"/>
    <p:sldId id="332" r:id="rId32"/>
    <p:sldId id="333" r:id="rId33"/>
    <p:sldId id="351" r:id="rId34"/>
    <p:sldId id="341" r:id="rId35"/>
    <p:sldId id="334" r:id="rId3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AB"/>
    <a:srgbClr val="FFCC66"/>
    <a:srgbClr val="FFFF66"/>
    <a:srgbClr val="1806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7" d="100"/>
          <a:sy n="97" d="100"/>
        </p:scale>
        <p:origin x="-1194" y="-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>
                <a:latin typeface="Arial" pitchFamily="34" charset="0"/>
                <a:sym typeface="Arial" pitchFamily="34" charset="0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>
                <a:latin typeface="Arial" pitchFamily="34" charset="0"/>
                <a:sym typeface="Arial" pitchFamily="34" charset="0"/>
              </a:defRPr>
            </a:lvl1pPr>
          </a:lstStyle>
          <a:p>
            <a:pPr>
              <a:defRPr/>
            </a:pPr>
            <a:fld id="{7DBE3232-DDF3-4A2B-BB27-3B6BB7146106}" type="datetimeFigureOut">
              <a:rPr lang="fr-FR"/>
              <a:pPr>
                <a:defRPr/>
              </a:pPr>
              <a:t>17/04/2013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>
                <a:latin typeface="Arial" pitchFamily="34" charset="0"/>
                <a:sym typeface="Arial" pitchFamily="34" charset="0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>
                <a:latin typeface="Arial" pitchFamily="34" charset="0"/>
                <a:sym typeface="Arial" pitchFamily="34" charset="0"/>
              </a:defRPr>
            </a:lvl1pPr>
          </a:lstStyle>
          <a:p>
            <a:pPr>
              <a:defRPr/>
            </a:pPr>
            <a:fld id="{7A684A29-1113-432C-850C-45B569B5569A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16986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>
                <a:latin typeface="Arial" charset="0"/>
                <a:sym typeface="Arial" charset="0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>
                <a:latin typeface="Arial" charset="0"/>
                <a:sym typeface="Arial" charset="0"/>
              </a:defRPr>
            </a:lvl1pPr>
          </a:lstStyle>
          <a:p>
            <a:pPr>
              <a:defRPr/>
            </a:pPr>
            <a:fld id="{D06D19CE-48EB-46C6-877E-C86C5BF5974A}" type="datetimeFigureOut">
              <a:rPr lang="fr-FR"/>
              <a:pPr>
                <a:defRPr/>
              </a:pPr>
              <a:t>17/04/2013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fr-BE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r-BE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>
                <a:latin typeface="Arial" charset="0"/>
                <a:sym typeface="Arial" charset="0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>
                <a:latin typeface="Arial" charset="0"/>
                <a:sym typeface="Arial" charset="0"/>
              </a:defRPr>
            </a:lvl1pPr>
          </a:lstStyle>
          <a:p>
            <a:pPr>
              <a:defRPr/>
            </a:pPr>
            <a:fld id="{51571EAE-666D-4DB4-9F41-4EDA4DD6075C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47076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44D80A0-4CC5-427F-95F0-029A2425362E}" type="datetimeFigureOut">
              <a:rPr lang="en-US"/>
              <a:pPr>
                <a:defRPr/>
              </a:pPr>
              <a:t>4/17/2013</a:t>
            </a:fld>
            <a:endParaRPr lang="en-US" dirty="0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C8577E9-0955-465F-8E47-C6A8651076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8295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AD6B3-7E07-42DA-815C-9BC5B71E3278}" type="datetimeFigureOut">
              <a:rPr lang="en-US"/>
              <a:pPr>
                <a:defRPr/>
              </a:pPr>
              <a:t>4/17/2013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53744-EFD1-43CC-87F2-75A20F4024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47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C59C58-C5FB-4B3C-9245-2C06423A88DD}" type="datetimeFigureOut">
              <a:rPr lang="en-US"/>
              <a:pPr>
                <a:defRPr/>
              </a:pPr>
              <a:t>4/17/2013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9D9026-9FF4-4D05-A2C3-7FAF4817B0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1943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A9F4E-B1E8-4F41-8F48-99D9A48B573A}" type="datetimeFigureOut">
              <a:rPr lang="en-US"/>
              <a:pPr>
                <a:defRPr/>
              </a:pPr>
              <a:t>4/17/2013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A3379-00C1-42D4-A638-338CDC58FA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261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E9C22-F3A9-4FEE-9BBC-A9E991C4CE33}" type="datetimeFigureOut">
              <a:rPr lang="en-US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4CFF427-29ED-42D6-9927-232A0312D0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9020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64A3062-C582-44C0-940D-57A1EDEBA244}" type="datetimeFigureOut">
              <a:rPr lang="en-US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2126E77-4584-40E5-8BDA-669752B40D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96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0138BC9-8C3D-4C1B-8406-37D2B4D37F80}" type="datetimeFigureOut">
              <a:rPr lang="en-US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116AA6B-F39F-4AF3-9E0F-4FBE267A06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113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12639F-6647-4790-A1E8-4945FE8F5F2D}" type="datetimeFigureOut">
              <a:rPr lang="en-US"/>
              <a:pPr>
                <a:defRPr/>
              </a:pPr>
              <a:t>4/17/2013</a:t>
            </a:fld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0D51F-CBD5-4AEB-9FD6-52177C7C43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008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EAC1C-C68A-4310-829D-7BAC65D31715}" type="datetimeFigureOut">
              <a:rPr lang="en-US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5B28E14-6831-4DA1-9337-04C4A3C95F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149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75C4A-CB28-44CD-B363-EAC8804FFDE9}" type="datetimeFigureOut">
              <a:rPr lang="en-US"/>
              <a:pPr>
                <a:defRPr/>
              </a:pPr>
              <a:t>4/17/2013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F1E4C-4687-4BF3-9AD8-047C516109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74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C38B524-AB08-4E07-9AD7-A8EDCFAC6460}" type="datetimeFigureOut">
              <a:rPr lang="en-US"/>
              <a:pPr>
                <a:defRPr/>
              </a:pPr>
              <a:t>4/17/2013</a:t>
            </a:fld>
            <a:endParaRPr 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282AD43E-1F39-49E8-9097-EDC91A3DFD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2963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  <a:latin typeface="Arial" charset="0"/>
                <a:sym typeface="Arial" charset="0"/>
              </a:defRPr>
            </a:lvl1pPr>
          </a:lstStyle>
          <a:p>
            <a:pPr>
              <a:defRPr/>
            </a:pPr>
            <a:fld id="{55DC62ED-885D-474D-BB3A-42F61801B5A0}" type="datetimeFigureOut">
              <a:rPr lang="en-US"/>
              <a:pPr>
                <a:defRPr/>
              </a:pPr>
              <a:t>4/17/2013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Arial" charset="0"/>
                <a:sym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  <a:latin typeface="Arial" charset="0"/>
                <a:sym typeface="Arial" charset="0"/>
              </a:defRPr>
            </a:lvl1pPr>
          </a:lstStyle>
          <a:p>
            <a:pPr>
              <a:defRPr/>
            </a:pPr>
            <a:fld id="{26CFA6F8-2A5B-4C07-8221-3E449621C1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3" r:id="rId2"/>
    <p:sldLayoutId id="2147483858" r:id="rId3"/>
    <p:sldLayoutId id="2147483859" r:id="rId4"/>
    <p:sldLayoutId id="2147483860" r:id="rId5"/>
    <p:sldLayoutId id="2147483854" r:id="rId6"/>
    <p:sldLayoutId id="2147483861" r:id="rId7"/>
    <p:sldLayoutId id="2147483855" r:id="rId8"/>
    <p:sldLayoutId id="2147483862" r:id="rId9"/>
    <p:sldLayoutId id="2147483856" r:id="rId10"/>
    <p:sldLayoutId id="214748386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fc.gecdsb.on.ca/~earls/links.htm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/>
          </p:cNvSpPr>
          <p:nvPr/>
        </p:nvSpPr>
        <p:spPr bwMode="auto">
          <a:xfrm>
            <a:off x="912813" y="995363"/>
            <a:ext cx="73152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ctr"/>
          <a:lstStyle/>
          <a:p>
            <a:pPr marL="39688" algn="ctr"/>
            <a:endParaRPr lang="fr-FR" sz="4400">
              <a:solidFill>
                <a:srgbClr val="FF3300"/>
              </a:solidFill>
              <a:cs typeface="Arial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Proving things about concurrent programs</a:t>
            </a:r>
            <a:endParaRPr lang="fr-BE" dirty="0"/>
          </a:p>
        </p:txBody>
      </p:sp>
      <p:sp>
        <p:nvSpPr>
          <p:cNvPr id="9219" name="Rectang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Lecture 24 – CS2110 – Spring 2013</a:t>
            </a:r>
            <a:endParaRPr lang="en-US" smtClean="0"/>
          </a:p>
        </p:txBody>
      </p:sp>
      <p:pic>
        <p:nvPicPr>
          <p:cNvPr id="9221" name="Picture 7" descr="http://lh4.google.ca/abramsv/R9WRs6tLeuI/AAAAAAAALOA/c9EBNLvzt4k/s640/40337-crazy-traffic-at-arc-de-triomphe-paris-fran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57200"/>
            <a:ext cx="4762500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Determinism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mtClean="0"/>
              <a:t>What Lamport would call a safety property</a:t>
            </a:r>
          </a:p>
          <a:p>
            <a:endParaRPr lang="en-US" smtClean="0"/>
          </a:p>
          <a:p>
            <a:r>
              <a:rPr lang="en-US" smtClean="0"/>
              <a:t>A program is </a:t>
            </a:r>
            <a:r>
              <a:rPr lang="en-US" i="1" smtClean="0"/>
              <a:t>deterministic </a:t>
            </a:r>
            <a:r>
              <a:rPr lang="en-US" smtClean="0"/>
              <a:t>if it produces the identical results every time it is run with identical input</a:t>
            </a:r>
          </a:p>
          <a:p>
            <a:pPr lvl="1"/>
            <a:r>
              <a:rPr lang="en-US" smtClean="0"/>
              <a:t>This is desirable</a:t>
            </a:r>
          </a:p>
          <a:p>
            <a:endParaRPr lang="en-US" smtClean="0"/>
          </a:p>
          <a:p>
            <a:r>
              <a:rPr lang="en-US" smtClean="0"/>
              <a:t>A program is </a:t>
            </a:r>
            <a:r>
              <a:rPr lang="en-US" i="1" smtClean="0"/>
              <a:t>non deterministic </a:t>
            </a:r>
            <a:r>
              <a:rPr lang="en-US" smtClean="0"/>
              <a:t>if the same inputs sometimes result in different outcomes</a:t>
            </a:r>
          </a:p>
          <a:p>
            <a:pPr lvl="1"/>
            <a:r>
              <a:rPr lang="en-US" smtClean="0"/>
              <a:t>This is confusing and can signal problems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BDD920A-A9E1-4AC9-9503-7D14AD11FB7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Linearizability</a:t>
            </a:r>
            <a:endParaRPr lang="fr-BE" smtClean="0"/>
          </a:p>
        </p:txBody>
      </p:sp>
      <p:sp>
        <p:nvSpPr>
          <p:cNvPr id="2253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458200" cy="4495800"/>
          </a:xfrm>
        </p:spPr>
        <p:txBody>
          <a:bodyPr/>
          <a:lstStyle/>
          <a:p>
            <a:r>
              <a:rPr lang="en-US" dirty="0" smtClean="0"/>
              <a:t>Concept was proposed by Wing and Herlihy</a:t>
            </a:r>
          </a:p>
          <a:p>
            <a:pPr lvl="1"/>
            <a:r>
              <a:rPr lang="en-US" dirty="0" smtClean="0"/>
              <a:t>Start with your concurrent program</a:t>
            </a:r>
          </a:p>
          <a:p>
            <a:pPr lvl="1"/>
            <a:r>
              <a:rPr lang="en-US" dirty="0" smtClean="0"/>
              <a:t>But prove that it behaves </a:t>
            </a:r>
            <a:r>
              <a:rPr lang="en-US" dirty="0" smtClean="0"/>
              <a:t>like a non-concurrent </a:t>
            </a:r>
            <a:r>
              <a:rPr lang="en-US" dirty="0" smtClean="0"/>
              <a:t>program that does the same operations in some “linear” order</a:t>
            </a:r>
          </a:p>
          <a:p>
            <a:pPr lvl="2"/>
            <a:r>
              <a:rPr lang="en-US" sz="2800" i="1" dirty="0" smtClean="0">
                <a:solidFill>
                  <a:srgbClr val="C00000"/>
                </a:solidFill>
              </a:rPr>
              <a:t>Idea behind proof: if the effect of two executions is the same, then we can treat them as equivalent</a:t>
            </a:r>
          </a:p>
          <a:p>
            <a:r>
              <a:rPr lang="en-US" dirty="0" smtClean="0"/>
              <a:t>Program is concurrent yet acts deterministic</a:t>
            </a:r>
          </a:p>
          <a:p>
            <a:endParaRPr lang="en-US" dirty="0" smtClean="0"/>
          </a:p>
          <a:p>
            <a:r>
              <a:rPr lang="en-US" dirty="0" smtClean="0"/>
              <a:t>Not all programs are </a:t>
            </a:r>
            <a:r>
              <a:rPr lang="en-US" dirty="0" err="1" smtClean="0"/>
              <a:t>linearizable</a:t>
            </a:r>
            <a:endParaRPr lang="fr-B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9FE3D993-04C9-4653-B21C-6F1986588FE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We also worry about </a:t>
            </a:r>
            <a:r>
              <a:rPr lang="en-US" smtClean="0">
                <a:solidFill>
                  <a:srgbClr val="C00000"/>
                </a:solidFill>
              </a:rPr>
              <a:t>Deadlock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mtClean="0"/>
              <a:t>Deadlock occurs if two or more threads are unable to execute because each is waiting for the other to do something, and both are blocked</a:t>
            </a:r>
          </a:p>
          <a:p>
            <a:endParaRPr lang="en-US" smtClean="0"/>
          </a:p>
          <a:p>
            <a:r>
              <a:rPr lang="en-US" smtClean="0"/>
              <a:t>This is typically a buggy situation and hence we also need to prove that our concurrent code can’t deadlock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1F3B1CDD-1094-4CAD-8375-0CE76ED40FA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Deadlock</a:t>
            </a:r>
            <a:endParaRPr lang="fr-BE" smtClean="0"/>
          </a:p>
        </p:txBody>
      </p:sp>
      <p:sp>
        <p:nvSpPr>
          <p:cNvPr id="24579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mtClean="0"/>
              <a:t>Recall from last week</a:t>
            </a:r>
          </a:p>
          <a:p>
            <a:endParaRPr lang="en-US" smtClean="0"/>
          </a:p>
          <a:p>
            <a:r>
              <a:rPr lang="en-US" smtClean="0"/>
              <a:t>Deadlock depends on four conditions</a:t>
            </a:r>
          </a:p>
          <a:p>
            <a:pPr lvl="1"/>
            <a:r>
              <a:rPr lang="en-US" smtClean="0"/>
              <a:t>A wait-for cycle</a:t>
            </a:r>
          </a:p>
          <a:p>
            <a:pPr lvl="1"/>
            <a:r>
              <a:rPr lang="en-US" smtClean="0"/>
              <a:t>Locks that are held until the thread finishes what it wants to do, not released</a:t>
            </a:r>
          </a:p>
          <a:p>
            <a:pPr lvl="1"/>
            <a:r>
              <a:rPr lang="en-US" smtClean="0"/>
              <a:t>No preemption of locks</a:t>
            </a:r>
          </a:p>
          <a:p>
            <a:pPr lvl="1"/>
            <a:r>
              <a:rPr lang="en-US" smtClean="0"/>
              <a:t>Mutual exclusion</a:t>
            </a:r>
            <a:endParaRPr lang="fr-BE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4023170-6D04-4694-B880-46A84B1C94E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Revisit: Deadlock avoidance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534400" cy="4495800"/>
          </a:xfrm>
        </p:spPr>
        <p:txBody>
          <a:bodyPr/>
          <a:lstStyle/>
          <a:p>
            <a:r>
              <a:rPr lang="en-US" sz="2800" smtClean="0"/>
              <a:t>Suppose that threads acquire locks in some standard order. </a:t>
            </a:r>
            <a:r>
              <a:rPr lang="en-US" sz="2800" i="1" smtClean="0"/>
              <a:t>Thm: deadlock cannot occur!</a:t>
            </a:r>
          </a:p>
          <a:p>
            <a:pPr lvl="1"/>
            <a:r>
              <a:rPr lang="en-US" sz="2400" smtClean="0"/>
              <a:t>Slightly oversimplified proof:  A deadlock means that there is some cycle of threads A, B…. T each waiting for the next to take some action. </a:t>
            </a:r>
          </a:p>
          <a:p>
            <a:pPr lvl="1"/>
            <a:r>
              <a:rPr lang="en-US" sz="2400" smtClean="0"/>
              <a:t>Consider thread A and assume A holds lock X</a:t>
            </a:r>
            <a:r>
              <a:rPr lang="en-US" sz="2400" baseline="-25000" smtClean="0"/>
              <a:t>a</a:t>
            </a:r>
            <a:r>
              <a:rPr lang="en-US" sz="2400" smtClean="0"/>
              <a:t>.</a:t>
            </a:r>
          </a:p>
          <a:p>
            <a:pPr lvl="2"/>
            <a:r>
              <a:rPr lang="en-US" sz="2000" smtClean="0"/>
              <a:t>A is waiting on B: A wants a lock X</a:t>
            </a:r>
            <a:r>
              <a:rPr lang="en-US" sz="2000" baseline="-25000" smtClean="0"/>
              <a:t>b</a:t>
            </a:r>
            <a:r>
              <a:rPr lang="en-US" sz="2000" smtClean="0"/>
              <a:t> and B holds that lock.   </a:t>
            </a:r>
          </a:p>
          <a:p>
            <a:pPr lvl="2"/>
            <a:r>
              <a:rPr lang="en-US" sz="2000" smtClean="0"/>
              <a:t>Now look at B: it holds X</a:t>
            </a:r>
            <a:r>
              <a:rPr lang="en-US" sz="2000" baseline="-25000" smtClean="0"/>
              <a:t>b</a:t>
            </a:r>
            <a:r>
              <a:rPr lang="en-US" sz="2000" smtClean="0"/>
              <a:t> and wants X</a:t>
            </a:r>
            <a:r>
              <a:rPr lang="en-US" sz="2000" baseline="-25000" smtClean="0"/>
              <a:t>c</a:t>
            </a:r>
            <a:r>
              <a:rPr lang="en-US" sz="2000" smtClean="0"/>
              <a:t>. </a:t>
            </a:r>
          </a:p>
          <a:p>
            <a:pPr lvl="2"/>
            <a:r>
              <a:rPr lang="en-US" sz="2000" smtClean="0"/>
              <a:t>We eventually get to thread T that holds X</a:t>
            </a:r>
            <a:r>
              <a:rPr lang="en-US" sz="2000" baseline="-25000" smtClean="0"/>
              <a:t>t</a:t>
            </a:r>
            <a:r>
              <a:rPr lang="en-US" sz="2000" smtClean="0"/>
              <a:t> and wants X</a:t>
            </a:r>
            <a:r>
              <a:rPr lang="en-US" sz="2000" baseline="-25000" smtClean="0"/>
              <a:t>a</a:t>
            </a:r>
            <a:r>
              <a:rPr lang="en-US" sz="2000" smtClean="0"/>
              <a:t>  </a:t>
            </a:r>
          </a:p>
          <a:p>
            <a:pPr lvl="2"/>
            <a:r>
              <a:rPr lang="en-US" sz="2000" smtClean="0"/>
              <a:t>But per our rules X</a:t>
            </a:r>
            <a:r>
              <a:rPr lang="en-US" sz="2000" baseline="-25000" smtClean="0"/>
              <a:t>a</a:t>
            </a:r>
            <a:r>
              <a:rPr lang="en-US" sz="2000" smtClean="0"/>
              <a:t> &lt; X</a:t>
            </a:r>
            <a:r>
              <a:rPr lang="en-US" sz="2000" baseline="-25000" smtClean="0"/>
              <a:t>b</a:t>
            </a:r>
            <a:r>
              <a:rPr lang="en-US" sz="2000" smtClean="0"/>
              <a:t> &lt; …. X</a:t>
            </a:r>
            <a:r>
              <a:rPr lang="en-US" sz="2000" baseline="-25000" smtClean="0"/>
              <a:t>t </a:t>
            </a:r>
            <a:r>
              <a:rPr lang="en-US" sz="2000" smtClean="0"/>
              <a:t>&lt; X</a:t>
            </a:r>
            <a:r>
              <a:rPr lang="en-US" sz="2000" baseline="-25000" smtClean="0"/>
              <a:t>a</a:t>
            </a:r>
            <a:r>
              <a:rPr lang="en-US" sz="2000" smtClean="0"/>
              <a:t>: a contradiction!  QED</a:t>
            </a:r>
          </a:p>
          <a:p>
            <a:pPr lvl="1"/>
            <a:r>
              <a:rPr lang="en-US" smtClean="0"/>
              <a:t>Notice that this is similar to an inductive argument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15E1F36-8849-4B0F-AE26-CB0B348ED48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Induction connection?</a:t>
            </a:r>
            <a:endParaRPr lang="fr-BE" smtClean="0"/>
          </a:p>
        </p:txBody>
      </p:sp>
      <p:sp>
        <p:nvSpPr>
          <p:cNvPr id="26627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mtClean="0"/>
              <a:t>Base case focuses on two threads, A and T</a:t>
            </a:r>
          </a:p>
          <a:p>
            <a:pPr lvl="1"/>
            <a:r>
              <a:rPr lang="en-US" smtClean="0"/>
              <a:t>A is holding X</a:t>
            </a:r>
            <a:r>
              <a:rPr lang="en-US" baseline="-25000" smtClean="0"/>
              <a:t>A</a:t>
            </a:r>
            <a:r>
              <a:rPr lang="en-US" smtClean="0"/>
              <a:t> and wants X</a:t>
            </a:r>
            <a:r>
              <a:rPr lang="en-US" baseline="-25000" smtClean="0"/>
              <a:t>T</a:t>
            </a:r>
            <a:endParaRPr lang="en-US" smtClean="0"/>
          </a:p>
          <a:p>
            <a:pPr lvl="1"/>
            <a:r>
              <a:rPr lang="en-US" smtClean="0"/>
              <a:t>T is holding X</a:t>
            </a:r>
            <a:r>
              <a:rPr lang="en-US" baseline="-25000" smtClean="0"/>
              <a:t>T</a:t>
            </a:r>
            <a:r>
              <a:rPr lang="en-US" smtClean="0"/>
              <a:t> and will wait for A</a:t>
            </a:r>
          </a:p>
          <a:p>
            <a:pPr lvl="1"/>
            <a:r>
              <a:rPr lang="en-US" smtClean="0"/>
              <a:t>But T is violating policy.  So we can’t deadlock with two threads</a:t>
            </a:r>
          </a:p>
          <a:p>
            <a:pPr lvl="1"/>
            <a:endParaRPr lang="en-US" smtClean="0"/>
          </a:p>
          <a:p>
            <a:r>
              <a:rPr lang="en-US" smtClean="0"/>
              <a:t>Induction case: assume no deadlocks with n-1 threads.  Show no deadlocks with n threads.</a:t>
            </a:r>
          </a:p>
          <a:p>
            <a:pPr lvl="1"/>
            <a:r>
              <a:rPr lang="en-US" smtClean="0"/>
              <a:t>We won’t write this out in logic, but we could.</a:t>
            </a:r>
            <a:endParaRPr lang="fr-BE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33986F7-C044-4FAC-B3D0-D46F83BDE97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z="3600" smtClean="0"/>
              <a:t>Paris traffic circles: Deadlock in action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mtClean="0"/>
              <a:t>Paris has a strange rule at some traffic circles: </a:t>
            </a:r>
            <a:r>
              <a:rPr lang="fr-FR" i="1" smtClean="0"/>
              <a:t>priorité a droite</a:t>
            </a:r>
          </a:p>
          <a:p>
            <a:r>
              <a:rPr lang="fr-FR" smtClean="0"/>
              <a:t>Traffic circles</a:t>
            </a:r>
            <a:br>
              <a:rPr lang="fr-FR" smtClean="0"/>
            </a:br>
            <a:r>
              <a:rPr lang="fr-FR" smtClean="0"/>
              <a:t>around, say, the</a:t>
            </a:r>
            <a:br>
              <a:rPr lang="fr-FR" smtClean="0"/>
            </a:br>
            <a:r>
              <a:rPr lang="fr-FR" smtClean="0"/>
              <a:t>Arc de Triomphe</a:t>
            </a:r>
          </a:p>
          <a:p>
            <a:r>
              <a:rPr lang="fr-FR" smtClean="0"/>
              <a:t>Roads enter from</a:t>
            </a:r>
            <a:br>
              <a:rPr lang="fr-FR" smtClean="0"/>
            </a:br>
            <a:r>
              <a:rPr lang="fr-FR" smtClean="0"/>
              <a:t>the right</a:t>
            </a:r>
          </a:p>
          <a:p>
            <a:r>
              <a:rPr lang="fr-FR" smtClean="0"/>
              <a:t>You must yield to</a:t>
            </a:r>
            <a:br>
              <a:rPr lang="fr-FR" smtClean="0"/>
            </a:br>
            <a:r>
              <a:rPr lang="fr-FR" smtClean="0"/>
              <a:t>let them enter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6E8C864-4165-49C0-8E4B-1860F7F27A2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pic>
        <p:nvPicPr>
          <p:cNvPr id="27653" name="Picture 2" descr="http://lh4.google.ca/abramsv/R9WRs6tLeuI/AAAAAAAALOA/c9EBNLvzt4k/s640/40337-crazy-traffic-at-arc-de-triomphe-paris-fran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0" y="2438400"/>
            <a:ext cx="4762500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z="4000" smtClean="0"/>
              <a:t>Paris traffic circle: </a:t>
            </a:r>
            <a:r>
              <a:rPr lang="fr-FR" sz="4000" i="1" smtClean="0"/>
              <a:t>priorité a droite</a:t>
            </a:r>
            <a:endParaRPr lang="en-US" sz="4000" smtClean="0"/>
          </a:p>
        </p:txBody>
      </p:sp>
      <p:sp>
        <p:nvSpPr>
          <p:cNvPr id="28675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686800" cy="4495800"/>
          </a:xfrm>
        </p:spPr>
        <p:txBody>
          <a:bodyPr/>
          <a:lstStyle/>
          <a:p>
            <a:r>
              <a:rPr lang="en-US" smtClean="0"/>
              <a:t>An issue at Place d’Etoile and Place Victor Hugo (rest of France uses </a:t>
            </a:r>
            <a:r>
              <a:rPr lang="fr-FR" sz="3200" i="1" smtClean="0"/>
              <a:t>priorité a gauche</a:t>
            </a:r>
            <a:r>
              <a:rPr lang="fr-FR" sz="3200" smtClean="0"/>
              <a:t>)</a:t>
            </a:r>
          </a:p>
          <a:p>
            <a:endParaRPr lang="en-US" smtClean="0"/>
          </a:p>
          <a:p>
            <a:r>
              <a:rPr lang="en-US" smtClean="0"/>
              <a:t>Think of cars as threads and “space” as objects</a:t>
            </a:r>
          </a:p>
          <a:p>
            <a:pPr lvl="1"/>
            <a:r>
              <a:rPr lang="en-US" smtClean="0"/>
              <a:t>If thread A occupies a space that thread B wishes to enter, then B waits for A</a:t>
            </a:r>
          </a:p>
          <a:p>
            <a:pPr lvl="1"/>
            <a:r>
              <a:rPr lang="en-US" smtClean="0"/>
              <a:t>Under this rule, deadlocks can form!</a:t>
            </a:r>
          </a:p>
          <a:p>
            <a:pPr lvl="1"/>
            <a:endParaRPr lang="en-US" smtClean="0"/>
          </a:p>
          <a:p>
            <a:r>
              <a:rPr lang="en-US" smtClean="0"/>
              <a:t>To see this, look for a wait-for cycle</a:t>
            </a:r>
          </a:p>
          <a:p>
            <a:pPr lvl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D2D3952-EC6A-4A7E-877D-DF23782EBB7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Why is </a:t>
            </a:r>
            <a:r>
              <a:rPr lang="fr-FR" sz="4000" i="1" smtClean="0"/>
              <a:t>priorité a droite </a:t>
            </a:r>
            <a:r>
              <a:rPr lang="en-US" sz="4000" smtClean="0"/>
              <a:t>a bad rule?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A9E97F07-2161-4481-9EDF-F39506F9BBF0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pic>
        <p:nvPicPr>
          <p:cNvPr id="29700" name="Picture 5" descr="http://www.avotaynu.com/../gifs/Arc_de_Triomph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398588"/>
            <a:ext cx="5257800" cy="526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1" name="Picture 2" descr="paris-decor-arc-de-triomph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4267200"/>
            <a:ext cx="7175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2" name="Picture 7" descr="frenchman09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724400"/>
            <a:ext cx="2286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ular Callout 6"/>
          <p:cNvSpPr/>
          <p:nvPr/>
        </p:nvSpPr>
        <p:spPr>
          <a:xfrm>
            <a:off x="5791200" y="1905000"/>
            <a:ext cx="2590800" cy="457200"/>
          </a:xfrm>
          <a:prstGeom prst="wedgeRectCallout">
            <a:avLst>
              <a:gd name="adj1" fmla="val -110226"/>
              <a:gd name="adj2" fmla="val 489959"/>
            </a:avLst>
          </a:prstGeom>
          <a:solidFill>
            <a:srgbClr val="FFFF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rgbClr val="C00000"/>
                </a:solidFill>
              </a:rPr>
              <a:t>Arc de </a:t>
            </a:r>
            <a:r>
              <a:rPr lang="en-US" sz="2000" dirty="0" err="1">
                <a:solidFill>
                  <a:srgbClr val="C00000"/>
                </a:solidFill>
              </a:rPr>
              <a:t>Triomphe</a:t>
            </a:r>
            <a:endParaRPr lang="fr-BE" sz="2000" dirty="0">
              <a:solidFill>
                <a:srgbClr val="C00000"/>
              </a:solidFill>
            </a:endParaRPr>
          </a:p>
        </p:txBody>
      </p:sp>
      <p:sp>
        <p:nvSpPr>
          <p:cNvPr id="8" name="Rectangular Callout 7"/>
          <p:cNvSpPr/>
          <p:nvPr/>
        </p:nvSpPr>
        <p:spPr>
          <a:xfrm>
            <a:off x="6248400" y="2438400"/>
            <a:ext cx="2590800" cy="533400"/>
          </a:xfrm>
          <a:prstGeom prst="wedgeRectCallout">
            <a:avLst>
              <a:gd name="adj1" fmla="val -127873"/>
              <a:gd name="adj2" fmla="val 372160"/>
            </a:avLst>
          </a:prstGeom>
          <a:solidFill>
            <a:srgbClr val="FFFF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rgbClr val="C00000"/>
                </a:solidFill>
              </a:rPr>
              <a:t>French guy</a:t>
            </a:r>
            <a:endParaRPr lang="fr-BE" sz="2000" dirty="0">
              <a:solidFill>
                <a:srgbClr val="C00000"/>
              </a:solidFill>
            </a:endParaRPr>
          </a:p>
        </p:txBody>
      </p:sp>
      <p:sp>
        <p:nvSpPr>
          <p:cNvPr id="9" name="Rectangular Callout 8"/>
          <p:cNvSpPr/>
          <p:nvPr/>
        </p:nvSpPr>
        <p:spPr>
          <a:xfrm>
            <a:off x="6477000" y="3048000"/>
            <a:ext cx="2590800" cy="609600"/>
          </a:xfrm>
          <a:prstGeom prst="wedgeRectCallout">
            <a:avLst>
              <a:gd name="adj1" fmla="val -176474"/>
              <a:gd name="adj2" fmla="val 299795"/>
            </a:avLst>
          </a:prstGeom>
          <a:solidFill>
            <a:srgbClr val="FFFF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rgbClr val="C00000"/>
                </a:solidFill>
              </a:rPr>
              <a:t>French Traffic</a:t>
            </a:r>
            <a:endParaRPr lang="fr-BE" sz="2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Why is </a:t>
            </a:r>
            <a:r>
              <a:rPr lang="fr-FR" sz="4000" i="1" smtClean="0"/>
              <a:t>priorité a droite </a:t>
            </a:r>
            <a:r>
              <a:rPr lang="en-US" sz="4000" smtClean="0"/>
              <a:t>a bad rule?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96661326-A55F-4562-B69B-ACB9D7BFBCC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pic>
        <p:nvPicPr>
          <p:cNvPr id="30724" name="Picture 2" descr="paris-decor-arc-de-triomph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657600"/>
            <a:ext cx="7175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5" name="Picture 2" descr="C:\Program Files\Microsoft Expression\MEDIA\CAGCAT10\j0212957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6688" y="2895600"/>
            <a:ext cx="858837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6" name="Picture 2" descr="C:\Program Files\Microsoft Expression\MEDIA\CAGCAT10\j0212957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3028950" y="3743325"/>
            <a:ext cx="8731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7" name="Picture 2" descr="C:\Program Files\Microsoft Expression\MEDIA\CAGCAT10\j0212957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038600" y="4648200"/>
            <a:ext cx="949325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8" name="Picture 2" descr="C:\Program Files\Microsoft Expression\MEDIA\CAGCAT10\j0212957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001419" y="3893344"/>
            <a:ext cx="969962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9" name="Picture 2" descr="C:\Program Files\Microsoft Expression\MEDIA\CAGCAT10\j0212957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80307">
            <a:off x="4935538" y="3081338"/>
            <a:ext cx="936625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0" name="Picture 2" descr="C:\Program Files\Microsoft Expression\MEDIA\CAGCAT10\j0212957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550092">
            <a:off x="3159125" y="2838451"/>
            <a:ext cx="9366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1" name="Picture 2" descr="C:\Program Files\Microsoft Expression\MEDIA\CAGCAT10\j0212957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710658">
            <a:off x="2903538" y="4405313"/>
            <a:ext cx="936625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2" name="Picture 2" descr="C:\Program Files\Microsoft Expression\MEDIA\CAGCAT10\j0212957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162139">
            <a:off x="4798219" y="4874419"/>
            <a:ext cx="936625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3" name="Picture 7" descr="frenchman09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4114800"/>
            <a:ext cx="2286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Overview</a:t>
            </a:r>
            <a:endParaRPr lang="fr-BE" smtClean="0"/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302625" cy="4495800"/>
          </a:xfrm>
        </p:spPr>
        <p:txBody>
          <a:bodyPr/>
          <a:lstStyle/>
          <a:p>
            <a:r>
              <a:rPr lang="en-US" dirty="0" smtClean="0"/>
              <a:t>Two weeks ago we </a:t>
            </a:r>
            <a:r>
              <a:rPr lang="en-US" dirty="0" smtClean="0"/>
              <a:t>looked at techniques for proving things about recursive algorithms</a:t>
            </a:r>
          </a:p>
          <a:p>
            <a:pPr lvl="1"/>
            <a:r>
              <a:rPr lang="en-US" dirty="0" smtClean="0"/>
              <a:t>We saw that in general, recursion matches with the notion of an inductive proof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How can one reason about a concurrent algorithm?</a:t>
            </a:r>
          </a:p>
          <a:p>
            <a:pPr lvl="1"/>
            <a:r>
              <a:rPr lang="en-US" dirty="0" smtClean="0"/>
              <a:t>We still want proofs of correctness</a:t>
            </a:r>
          </a:p>
          <a:p>
            <a:pPr lvl="1"/>
            <a:r>
              <a:rPr lang="en-US" dirty="0" smtClean="0"/>
              <a:t>Techniques aren’t identical but we </a:t>
            </a:r>
            <a:r>
              <a:rPr lang="en-US" dirty="0" smtClean="0"/>
              <a:t>often use induction</a:t>
            </a:r>
          </a:p>
          <a:p>
            <a:pPr lvl="1"/>
            <a:r>
              <a:rPr lang="en-US" dirty="0" smtClean="0"/>
              <a:t>Induction isn’t the only way to prove things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DB97F91-303E-48FC-8EE0-EEBBD83D629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Why is </a:t>
            </a:r>
            <a:r>
              <a:rPr lang="fr-FR" sz="4000" i="1" smtClean="0"/>
              <a:t>priorité a droite </a:t>
            </a:r>
            <a:r>
              <a:rPr lang="en-US" sz="4000" smtClean="0"/>
              <a:t>a bad rule?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9B13C717-25F9-4654-A530-26C44CD657C8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pic>
        <p:nvPicPr>
          <p:cNvPr id="31748" name="Picture 2" descr="paris-decor-arc-de-triomph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657600"/>
            <a:ext cx="7175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Picture 2" descr="C:\Program Files\Microsoft Expression\MEDIA\CAGCAT10\j0212957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6688" y="2895600"/>
            <a:ext cx="858837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0" name="Picture 2" descr="C:\Program Files\Microsoft Expression\MEDIA\CAGCAT10\j0212957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3028950" y="3743325"/>
            <a:ext cx="8731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1" name="Picture 2" descr="C:\Program Files\Microsoft Expression\MEDIA\CAGCAT10\j0212957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038600" y="4648200"/>
            <a:ext cx="949325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2" name="Picture 2" descr="C:\Program Files\Microsoft Expression\MEDIA\CAGCAT10\j0212957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001419" y="3893344"/>
            <a:ext cx="969962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3" name="Picture 2" descr="C:\Program Files\Microsoft Expression\MEDIA\CAGCAT10\j0212957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80307">
            <a:off x="4935538" y="3081338"/>
            <a:ext cx="936625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4" name="Picture 2" descr="C:\Program Files\Microsoft Expression\MEDIA\CAGCAT10\j0212957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550092">
            <a:off x="3159125" y="2838451"/>
            <a:ext cx="9366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5" name="Picture 2" descr="C:\Program Files\Microsoft Expression\MEDIA\CAGCAT10\j0212957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710658">
            <a:off x="2903538" y="4405313"/>
            <a:ext cx="936625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6" name="Picture 2" descr="C:\Program Files\Microsoft Expression\MEDIA\CAGCAT10\j0212957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162139">
            <a:off x="4798219" y="4874419"/>
            <a:ext cx="936625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Straight Arrow Connector 14"/>
          <p:cNvCxnSpPr/>
          <p:nvPr/>
        </p:nvCxnSpPr>
        <p:spPr>
          <a:xfrm rot="5400000" flipH="1" flipV="1">
            <a:off x="5029201" y="3810000"/>
            <a:ext cx="762000" cy="317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0800000">
            <a:off x="4419600" y="3200400"/>
            <a:ext cx="914400" cy="2286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0800000">
            <a:off x="3733800" y="3200400"/>
            <a:ext cx="6096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3162300" y="3543300"/>
            <a:ext cx="838200" cy="152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 flipH="1" flipV="1">
            <a:off x="4953000" y="4648200"/>
            <a:ext cx="762000" cy="152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572000" y="4876800"/>
            <a:ext cx="609600" cy="152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505200" y="4724400"/>
            <a:ext cx="914400" cy="152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3200401" y="4419600"/>
            <a:ext cx="609600" cy="317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765" name="Picture 7" descr="frenchman09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4114800"/>
            <a:ext cx="2286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ular Callout 22"/>
          <p:cNvSpPr/>
          <p:nvPr/>
        </p:nvSpPr>
        <p:spPr>
          <a:xfrm>
            <a:off x="6172200" y="1600199"/>
            <a:ext cx="2590800" cy="1372099"/>
          </a:xfrm>
          <a:prstGeom prst="wedgeRectCallout">
            <a:avLst>
              <a:gd name="adj1" fmla="val -114146"/>
              <a:gd name="adj2" fmla="val 126338"/>
            </a:avLst>
          </a:prstGeom>
          <a:solidFill>
            <a:srgbClr val="FFFF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C00000"/>
                </a:solidFill>
              </a:rPr>
              <a:t>Ooh la </a:t>
            </a:r>
            <a:r>
              <a:rPr lang="en-US" sz="2800" b="1" dirty="0" err="1">
                <a:solidFill>
                  <a:srgbClr val="C00000"/>
                </a:solidFill>
              </a:rPr>
              <a:t>la</a:t>
            </a:r>
            <a:r>
              <a:rPr lang="en-US" sz="2800" b="1" dirty="0">
                <a:solidFill>
                  <a:srgbClr val="C00000"/>
                </a:solidFill>
              </a:rPr>
              <a:t>! </a:t>
            </a:r>
            <a:r>
              <a:rPr lang="en-US" sz="2800" b="1" dirty="0" err="1">
                <a:solidFill>
                  <a:srgbClr val="C00000"/>
                </a:solidFill>
              </a:rPr>
              <a:t>Quel</a:t>
            </a:r>
            <a:r>
              <a:rPr lang="en-US" sz="2800" b="1" dirty="0">
                <a:solidFill>
                  <a:srgbClr val="C00000"/>
                </a:solidFill>
              </a:rPr>
              <a:t> catastrophe!</a:t>
            </a:r>
            <a:endParaRPr lang="fr-BE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z="3200" smtClean="0"/>
              <a:t>But why is this specific to </a:t>
            </a:r>
            <a:r>
              <a:rPr lang="fr-FR" sz="3200" i="1" smtClean="0"/>
              <a:t>priorité a droite?</a:t>
            </a:r>
            <a:r>
              <a:rPr lang="en-US" sz="3200" smtClean="0"/>
              <a:t> </a:t>
            </a:r>
          </a:p>
        </p:txBody>
      </p:sp>
      <p:sp>
        <p:nvSpPr>
          <p:cNvPr id="32771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mtClean="0"/>
              <a:t>With </a:t>
            </a:r>
            <a:r>
              <a:rPr lang="fr-FR" i="1" smtClean="0"/>
              <a:t>priorité a gauche </a:t>
            </a:r>
            <a:r>
              <a:rPr lang="en-US" smtClean="0"/>
              <a:t>cars already in the circle have priority over cars trying to enter</a:t>
            </a:r>
          </a:p>
          <a:p>
            <a:r>
              <a:rPr lang="en-US" smtClean="0"/>
              <a:t>Cars can drive around the circle until each car gets to its desired exit road and the traffic drains away</a:t>
            </a:r>
          </a:p>
          <a:p>
            <a:pPr lvl="1"/>
            <a:r>
              <a:rPr lang="en-US" smtClean="0"/>
              <a:t>In fact can drive around and around if they like</a:t>
            </a:r>
          </a:p>
          <a:p>
            <a:pPr lvl="1"/>
            <a:r>
              <a:rPr lang="en-US" smtClean="0"/>
              <a:t>Deadlock can’t arise!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4A816A6-65E5-4C44-9434-EE4766D7BDF3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Inductive proof?</a:t>
            </a:r>
            <a:endParaRPr lang="fr-BE" smtClean="0"/>
          </a:p>
        </p:txBody>
      </p:sp>
      <p:sp>
        <p:nvSpPr>
          <p:cNvPr id="33795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524000"/>
            <a:ext cx="8153400" cy="4495800"/>
          </a:xfrm>
        </p:spPr>
        <p:txBody>
          <a:bodyPr/>
          <a:lstStyle/>
          <a:p>
            <a:r>
              <a:rPr lang="en-US" smtClean="0"/>
              <a:t>Again, lends itself to an inductive proof</a:t>
            </a:r>
          </a:p>
          <a:p>
            <a:r>
              <a:rPr lang="en-US" smtClean="0"/>
              <a:t>Here’s the key step in graphical form:</a:t>
            </a:r>
          </a:p>
          <a:p>
            <a:pPr lvl="1"/>
            <a:r>
              <a:rPr lang="en-US" smtClean="0"/>
              <a:t>Assume we are not yet deadlocked: there is at least one space “X” free on the traffic circle</a:t>
            </a:r>
          </a:p>
          <a:p>
            <a:pPr lvl="1"/>
            <a:r>
              <a:rPr lang="en-US" smtClean="0"/>
              <a:t>Red and Green cars both want</a:t>
            </a:r>
            <a:br>
              <a:rPr lang="en-US" smtClean="0"/>
            </a:br>
            <a:r>
              <a:rPr lang="en-US" smtClean="0"/>
              <a:t>to advance into X</a:t>
            </a:r>
          </a:p>
          <a:p>
            <a:pPr lvl="1"/>
            <a:r>
              <a:rPr lang="en-US" smtClean="0"/>
              <a:t>Green is on the left, so it wins</a:t>
            </a:r>
          </a:p>
          <a:p>
            <a:pPr lvl="1"/>
            <a:r>
              <a:rPr lang="en-US" smtClean="0"/>
              <a:t>This leaves space behind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E244EA4-1EE5-49B5-B84D-670ED63F641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pic>
        <p:nvPicPr>
          <p:cNvPr id="33797" name="Picture 2" descr="paris-decor-arc-de-triomph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876800"/>
            <a:ext cx="7175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C:\Program Files\Microsoft Expression\MEDIA\CAGCAT10\j0212957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198518" y="5244307"/>
            <a:ext cx="96996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9" name="Picture 2" descr="C:\Program Files\Microsoft Expression\MEDIA\CAGCAT10\j0212957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84258">
            <a:off x="7851775" y="4587875"/>
            <a:ext cx="936625" cy="5873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7162800" y="4495800"/>
            <a:ext cx="533400" cy="4572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chemeClr val="tx1"/>
                </a:solidFill>
              </a:rPr>
              <a:t>X</a:t>
            </a:r>
            <a:endParaRPr lang="fr-BE" sz="3200" b="1" dirty="0">
              <a:solidFill>
                <a:schemeClr val="tx1"/>
              </a:solidFill>
            </a:endParaRPr>
          </a:p>
        </p:txBody>
      </p:sp>
      <p:sp>
        <p:nvSpPr>
          <p:cNvPr id="10" name="Arc 9"/>
          <p:cNvSpPr/>
          <p:nvPr/>
        </p:nvSpPr>
        <p:spPr>
          <a:xfrm rot="16200000" flipV="1">
            <a:off x="6210300" y="4229100"/>
            <a:ext cx="1143000" cy="1524000"/>
          </a:xfrm>
          <a:prstGeom prst="arc">
            <a:avLst>
              <a:gd name="adj1" fmla="val 16200000"/>
              <a:gd name="adj2" fmla="val 988226"/>
            </a:avLst>
          </a:prstGeom>
          <a:ln w="762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sp>
        <p:nvSpPr>
          <p:cNvPr id="11" name="Rectangle 10"/>
          <p:cNvSpPr/>
          <p:nvPr/>
        </p:nvSpPr>
        <p:spPr>
          <a:xfrm>
            <a:off x="7239000" y="5105400"/>
            <a:ext cx="533400" cy="4572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chemeClr val="tx1"/>
                </a:solidFill>
              </a:rPr>
              <a:t>X</a:t>
            </a:r>
            <a:endParaRPr lang="fr-BE" sz="3200" b="1" dirty="0">
              <a:solidFill>
                <a:schemeClr val="tx1"/>
              </a:solidFill>
            </a:endParaRPr>
          </a:p>
        </p:txBody>
      </p:sp>
      <p:pic>
        <p:nvPicPr>
          <p:cNvPr id="12" name="Picture 2" descr="C:\Program Files\Microsoft Expression\MEDIA\CAGCAT10\j0212957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191000"/>
            <a:ext cx="96996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As a proof</a:t>
            </a:r>
            <a:endParaRPr lang="fr-BE" smtClean="0"/>
          </a:p>
        </p:txBody>
      </p:sp>
      <p:sp>
        <p:nvSpPr>
          <p:cNvPr id="34819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Two base cases</a:t>
            </a:r>
          </a:p>
          <a:p>
            <a:pPr lvl="1"/>
            <a:r>
              <a:rPr lang="en-US" dirty="0" smtClean="0"/>
              <a:t>Traffic circle is “fully populated”.</a:t>
            </a:r>
          </a:p>
          <a:p>
            <a:pPr lvl="2"/>
            <a:r>
              <a:rPr lang="en-US" dirty="0" smtClean="0"/>
              <a:t>Then traffic can rotate around circle until cars reach their exit streets and leave</a:t>
            </a:r>
          </a:p>
          <a:p>
            <a:pPr lvl="2"/>
            <a:r>
              <a:rPr lang="en-US" dirty="0" smtClean="0"/>
              <a:t>So: some event can occur (not deadlocked)</a:t>
            </a:r>
          </a:p>
          <a:p>
            <a:pPr lvl="1"/>
            <a:r>
              <a:rPr lang="en-US" dirty="0" smtClean="0"/>
              <a:t>Traffic circle has at least one gap</a:t>
            </a:r>
          </a:p>
          <a:p>
            <a:pPr lvl="2"/>
            <a:r>
              <a:rPr lang="en-US" dirty="0" smtClean="0"/>
              <a:t>Priority-a-gauche ensures that the in-circle traffic will claim it, not the car contending to enter from right</a:t>
            </a:r>
          </a:p>
          <a:p>
            <a:pPr lvl="2"/>
            <a:r>
              <a:rPr lang="en-US" dirty="0" smtClean="0"/>
              <a:t>So: some event can occur (not deadlocked)</a:t>
            </a:r>
            <a:endParaRPr lang="fr-B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B0B2D7C-8344-4B41-AC00-A401D73C94F9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As a proof</a:t>
            </a:r>
            <a:endParaRPr lang="fr-BE" smtClean="0"/>
          </a:p>
        </p:txBody>
      </p:sp>
      <p:sp>
        <p:nvSpPr>
          <p:cNvPr id="3584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 smtClean="0"/>
              <a:t>Inductive case</a:t>
            </a:r>
          </a:p>
          <a:p>
            <a:pPr lvl="1"/>
            <a:r>
              <a:rPr lang="en-US" dirty="0" smtClean="0"/>
              <a:t>Assumes that “chains” of </a:t>
            </a:r>
            <a:r>
              <a:rPr lang="en-US" dirty="0" smtClean="0"/>
              <a:t>k </a:t>
            </a:r>
            <a:r>
              <a:rPr lang="en-US" dirty="0" smtClean="0"/>
              <a:t>cars are deadlock free</a:t>
            </a:r>
          </a:p>
          <a:p>
            <a:pPr lvl="1"/>
            <a:r>
              <a:rPr lang="en-US" dirty="0" smtClean="0"/>
              <a:t>Add one car</a:t>
            </a:r>
          </a:p>
          <a:p>
            <a:pPr lvl="2"/>
            <a:r>
              <a:rPr lang="en-US" dirty="0" smtClean="0"/>
              <a:t>If you add it in the circle, it waits for the car in front to move (which it will, by induction), then follows it</a:t>
            </a:r>
          </a:p>
          <a:p>
            <a:pPr lvl="2"/>
            <a:r>
              <a:rPr lang="en-US" dirty="0" smtClean="0"/>
              <a:t>If you add it outside the circle, it can only enter if there is no contention with any car in the </a:t>
            </a:r>
            <a:r>
              <a:rPr lang="en-US" dirty="0" smtClean="0"/>
              <a:t>circle</a:t>
            </a:r>
          </a:p>
          <a:p>
            <a:pPr lvl="2"/>
            <a:r>
              <a:rPr lang="en-US" dirty="0" smtClean="0"/>
              <a:t>So: not deadlocked with chains of length k+1</a:t>
            </a:r>
            <a:endParaRPr lang="fr-BE" dirty="0" smtClean="0"/>
          </a:p>
          <a:p>
            <a:pPr lvl="2"/>
            <a:endParaRPr lang="en-US" dirty="0" smtClean="0"/>
          </a:p>
          <a:p>
            <a:r>
              <a:rPr lang="en-US" dirty="0" smtClean="0"/>
              <a:t>We conclude: the circle itself won’t deadlock!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2CF1AC8-CE92-48D0-ACD2-04052F88AF57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But are cars happy?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752600"/>
            <a:ext cx="8302625" cy="4114800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fr-FR" dirty="0" smtClean="0"/>
              <a:t>car </a:t>
            </a:r>
            <a:r>
              <a:rPr lang="fr-FR" dirty="0" err="1" smtClean="0"/>
              <a:t>trying</a:t>
            </a:r>
            <a:r>
              <a:rPr lang="fr-FR" dirty="0" smtClean="0"/>
              <a:t> to enter </a:t>
            </a:r>
            <a:r>
              <a:rPr lang="fr-FR" dirty="0" err="1" smtClean="0"/>
              <a:t>might</a:t>
            </a:r>
            <a:r>
              <a:rPr lang="fr-FR" dirty="0" smtClean="0"/>
              <a:t> have </a:t>
            </a:r>
            <a:r>
              <a:rPr lang="fr-FR" dirty="0" err="1" smtClean="0"/>
              <a:t>bad</a:t>
            </a:r>
            <a:r>
              <a:rPr lang="fr-FR" dirty="0" smtClean="0"/>
              <a:t> </a:t>
            </a:r>
            <a:r>
              <a:rPr lang="fr-FR" dirty="0" err="1" smtClean="0"/>
              <a:t>luck</a:t>
            </a:r>
            <a:r>
              <a:rPr lang="fr-FR" dirty="0" smtClean="0"/>
              <a:t> and </a:t>
            </a:r>
            <a:r>
              <a:rPr lang="fr-FR" dirty="0" err="1" smtClean="0"/>
              <a:t>wait</a:t>
            </a:r>
            <a:r>
              <a:rPr lang="fr-FR" dirty="0" smtClean="0"/>
              <a:t>… </a:t>
            </a:r>
            <a:r>
              <a:rPr lang="fr-FR" dirty="0" err="1" smtClean="0"/>
              <a:t>forever</a:t>
            </a:r>
            <a:r>
              <a:rPr lang="fr-FR" dirty="0" smtClean="0"/>
              <a:t>!</a:t>
            </a:r>
          </a:p>
          <a:p>
            <a:pPr lvl="1"/>
            <a:r>
              <a:rPr lang="fr-FR" dirty="0" smtClean="0"/>
              <a:t>This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called</a:t>
            </a:r>
            <a:r>
              <a:rPr lang="fr-FR" dirty="0" smtClean="0"/>
              <a:t> « </a:t>
            </a:r>
            <a:r>
              <a:rPr lang="fr-FR" dirty="0" err="1" smtClean="0"/>
              <a:t>starvation</a:t>
            </a:r>
            <a:r>
              <a:rPr lang="fr-FR" dirty="0" smtClean="0"/>
              <a:t> »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193EA41-E167-4861-9AFF-BC47458F35D5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pic>
        <p:nvPicPr>
          <p:cNvPr id="36872" name="Picture 8" descr="http://galeri.uludagsozluk.com/14/oliver-twist_34761_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542755"/>
            <a:ext cx="3124200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6200" y="3352800"/>
            <a:ext cx="5029199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>"Mr. </a:t>
            </a:r>
            <a:r>
              <a:rPr lang="en-US" sz="1400" dirty="0" err="1" smtClean="0"/>
              <a:t>Limbkins</a:t>
            </a:r>
            <a:r>
              <a:rPr lang="en-US" sz="1400" dirty="0" smtClean="0"/>
              <a:t>, I beg your pardon, sir! Oliver Twist has asked for more!"</a:t>
            </a:r>
            <a:br>
              <a:rPr lang="en-US" sz="14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>There was a general start. Horror was depicted on every countenance.</a:t>
            </a:r>
            <a:br>
              <a:rPr lang="en-US" sz="14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>"For more!" said Mr. </a:t>
            </a:r>
            <a:r>
              <a:rPr lang="en-US" sz="1400" dirty="0" err="1" smtClean="0"/>
              <a:t>Limbkins</a:t>
            </a:r>
            <a:r>
              <a:rPr lang="en-US" sz="1400" dirty="0" smtClean="0"/>
              <a:t>. "Compose yourself, Bumble, and answer me distinctly. Do I understand that he asked for more, after he had eaten the supper allotted by the dietary?"</a:t>
            </a:r>
            <a:br>
              <a:rPr lang="en-US" sz="14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>"He did, sir," replied Bumble.</a:t>
            </a:r>
            <a:br>
              <a:rPr lang="en-US" sz="14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>"That boy will be hung," said the gentleman in the white waistcoat. "I know that boy will be hung</a:t>
            </a:r>
            <a:endParaRPr lang="en-US" sz="1400" i="1" dirty="0"/>
          </a:p>
        </p:txBody>
      </p:sp>
      <p:pic>
        <p:nvPicPr>
          <p:cNvPr id="36874" name="Picture 10" descr="http://c.mp-farm.com/a/500x450.watermarks/1500000/157375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0348" y="0"/>
            <a:ext cx="2171700" cy="1850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Starvation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mtClean="0"/>
              <a:t>We say that a thread </a:t>
            </a:r>
            <a:r>
              <a:rPr lang="en-US" b="1" smtClean="0">
                <a:solidFill>
                  <a:srgbClr val="C00000"/>
                </a:solidFill>
              </a:rPr>
              <a:t>starves</a:t>
            </a:r>
            <a:r>
              <a:rPr lang="en-US" smtClean="0"/>
              <a:t> if it can’t execute</a:t>
            </a:r>
          </a:p>
          <a:p>
            <a:pPr lvl="1"/>
            <a:r>
              <a:rPr lang="en-US" smtClean="0"/>
              <a:t>A common reason: some thread locks a resource but forgets to unlock it</a:t>
            </a:r>
          </a:p>
          <a:p>
            <a:pPr lvl="1"/>
            <a:r>
              <a:rPr lang="en-US" smtClean="0"/>
              <a:t>Not a deadlock because only one thread is stuck</a:t>
            </a:r>
          </a:p>
          <a:p>
            <a:pPr lvl="1"/>
            <a:endParaRPr lang="en-US" smtClean="0"/>
          </a:p>
          <a:p>
            <a:r>
              <a:rPr lang="en-US" smtClean="0"/>
              <a:t>We want a starvation-free solution</a:t>
            </a:r>
          </a:p>
          <a:p>
            <a:pPr lvl="1"/>
            <a:endParaRPr lang="en-US" smtClean="0"/>
          </a:p>
          <a:p>
            <a:r>
              <a:rPr lang="en-US" smtClean="0"/>
              <a:t>Lamport calls this a </a:t>
            </a:r>
            <a:r>
              <a:rPr lang="en-US" b="1" u="sng" smtClean="0"/>
              <a:t>liveness</a:t>
            </a:r>
            <a:r>
              <a:rPr lang="en-US" smtClean="0"/>
              <a:t> property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4200107-A9CC-48DD-9549-343CDD55B4B8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What did this example show?</a:t>
            </a:r>
            <a:endParaRPr lang="fr-BE" smtClean="0"/>
          </a:p>
        </p:txBody>
      </p:sp>
      <p:sp>
        <p:nvSpPr>
          <p:cNvPr id="38915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 smtClean="0"/>
              <a:t>We can sometimes prevent deadlock by controlling the “order” that contending threads grab resources</a:t>
            </a:r>
          </a:p>
          <a:p>
            <a:pPr lvl="1"/>
            <a:r>
              <a:rPr lang="en-US" dirty="0" err="1" smtClean="0"/>
              <a:t>Priorite</a:t>
            </a:r>
            <a:r>
              <a:rPr lang="en-US" dirty="0" smtClean="0"/>
              <a:t> a gauche is such a rule.  </a:t>
            </a:r>
          </a:p>
          <a:p>
            <a:pPr lvl="1"/>
            <a:r>
              <a:rPr lang="en-US" dirty="0" smtClean="0"/>
              <a:t>But this also creates risk of starvation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Ensuring that a system is both deadlock and starvation free requires clever </a:t>
            </a:r>
            <a:r>
              <a:rPr lang="en-US" dirty="0" smtClean="0"/>
              <a:t>design</a:t>
            </a:r>
          </a:p>
          <a:p>
            <a:pPr lvl="1"/>
            <a:r>
              <a:rPr lang="en-US" dirty="0" smtClean="0"/>
              <a:t>Arc de </a:t>
            </a:r>
            <a:r>
              <a:rPr lang="en-US" dirty="0" err="1" smtClean="0"/>
              <a:t>Triomphe</a:t>
            </a:r>
            <a:r>
              <a:rPr lang="en-US" dirty="0" smtClean="0"/>
              <a:t>: would need some way to ensure that the “entry order” is fair</a:t>
            </a:r>
            <a:endParaRPr lang="en-US" dirty="0" smtClean="0"/>
          </a:p>
          <a:p>
            <a:pPr>
              <a:buFont typeface="Wingdings" pitchFamily="2" charset="2"/>
              <a:buNone/>
            </a:pPr>
            <a:endParaRPr lang="fr-B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0B422D7-9BA6-4215-8E91-91E639E2C3B2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Recap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 smtClean="0"/>
              <a:t>To prove a concurrent program correct we need to</a:t>
            </a:r>
          </a:p>
          <a:p>
            <a:pPr lvl="1"/>
            <a:r>
              <a:rPr lang="en-US" dirty="0" smtClean="0"/>
              <a:t>Prove that the shared memory is accessed safely</a:t>
            </a:r>
          </a:p>
          <a:p>
            <a:pPr lvl="1"/>
            <a:r>
              <a:rPr lang="en-US" dirty="0" smtClean="0"/>
              <a:t>Prove that threads can make useful progress</a:t>
            </a:r>
          </a:p>
          <a:p>
            <a:pPr lvl="2"/>
            <a:r>
              <a:rPr lang="en-US" dirty="0" smtClean="0"/>
              <a:t>No deadlocks or </a:t>
            </a:r>
            <a:r>
              <a:rPr lang="en-US" dirty="0" err="1" smtClean="0"/>
              <a:t>livelocks</a:t>
            </a:r>
            <a:r>
              <a:rPr lang="en-US" dirty="0" smtClean="0"/>
              <a:t> or </a:t>
            </a:r>
            <a:r>
              <a:rPr lang="en-US" dirty="0" smtClean="0"/>
              <a:t>starvation</a:t>
            </a:r>
          </a:p>
          <a:p>
            <a:pPr lvl="2"/>
            <a:r>
              <a:rPr lang="en-US" dirty="0" smtClean="0"/>
              <a:t>Some notion of “fairness”</a:t>
            </a:r>
            <a:endParaRPr lang="en-US" dirty="0" smtClean="0"/>
          </a:p>
          <a:p>
            <a:pPr lvl="1"/>
            <a:r>
              <a:rPr lang="en-US" dirty="0" smtClean="0"/>
              <a:t>Guarantee determinism (optional, but useful)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In practice this is very hard to do because of the vast number of possible </a:t>
            </a:r>
            <a:r>
              <a:rPr lang="en-US" dirty="0" err="1" smtClean="0"/>
              <a:t>interleavings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A3A5694-F2C2-4203-8BF4-EB8817ECF011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z="4000" smtClean="0"/>
              <a:t>Debugging concurrent programs</a:t>
            </a:r>
            <a:endParaRPr lang="fr-BE" sz="4000" smtClean="0"/>
          </a:p>
        </p:txBody>
      </p:sp>
      <p:sp>
        <p:nvSpPr>
          <p:cNvPr id="4096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mtClean="0"/>
              <a:t>When we add threads to a program, or create a threaded program, debugging becomes more challenging</a:t>
            </a:r>
          </a:p>
          <a:p>
            <a:pPr lvl="1"/>
            <a:r>
              <a:rPr lang="en-US" smtClean="0"/>
              <a:t>Without threads we think only about the “straight line” execution of our code</a:t>
            </a:r>
          </a:p>
          <a:p>
            <a:pPr lvl="1"/>
            <a:r>
              <a:rPr lang="en-US" smtClean="0"/>
              <a:t>With threads need to think about all the orderings that can arise as they get scheduled</a:t>
            </a:r>
            <a:endParaRPr lang="fr-BE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34C82EC-06E5-46FC-AD1D-2C48CB246ABC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Safety and Liveness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534400" cy="4495800"/>
          </a:xfrm>
        </p:spPr>
        <p:txBody>
          <a:bodyPr/>
          <a:lstStyle/>
          <a:p>
            <a:r>
              <a:rPr lang="en-US" smtClean="0"/>
              <a:t>When a program uses multiple threads, we need to worry about many things</a:t>
            </a:r>
          </a:p>
          <a:p>
            <a:pPr lvl="1"/>
            <a:r>
              <a:rPr lang="en-US" smtClean="0"/>
              <a:t>Are concurrent memory accesses correctly synchronized?</a:t>
            </a:r>
          </a:p>
          <a:p>
            <a:pPr lvl="1"/>
            <a:r>
              <a:rPr lang="en-US" smtClean="0"/>
              <a:t>Do the threads “interfere” with one-another?</a:t>
            </a:r>
          </a:p>
          <a:p>
            <a:pPr lvl="1"/>
            <a:r>
              <a:rPr lang="en-US" smtClean="0"/>
              <a:t>Can a deadlock arise?</a:t>
            </a:r>
          </a:p>
          <a:p>
            <a:pPr lvl="1"/>
            <a:r>
              <a:rPr lang="en-US" smtClean="0"/>
              <a:t>What if some single thread gets blocked but the others continue to run?</a:t>
            </a:r>
          </a:p>
          <a:p>
            <a:pPr lvl="1"/>
            <a:r>
              <a:rPr lang="en-US" smtClean="0"/>
              <a:t>Could an infinite loop arise in which threads get stuck running, but making no progress?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4503A10-FCC2-4070-8077-A5CD9529C13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z="4000" smtClean="0"/>
              <a:t>Bugs in concurrent programs</a:t>
            </a:r>
            <a:endParaRPr lang="fr-BE" sz="4000" smtClean="0"/>
          </a:p>
        </p:txBody>
      </p:sp>
      <p:sp>
        <p:nvSpPr>
          <p:cNvPr id="41987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mtClean="0"/>
              <a:t>In addition to regular kinds of bugs they often have bugs specific to concurrency!</a:t>
            </a:r>
          </a:p>
          <a:p>
            <a:pPr lvl="1"/>
            <a:r>
              <a:rPr lang="en-US" smtClean="0"/>
              <a:t>Non-determinism and race conditions</a:t>
            </a:r>
          </a:p>
          <a:p>
            <a:pPr lvl="1"/>
            <a:r>
              <a:rPr lang="en-US" smtClean="0"/>
              <a:t>Deadlock, livelock, starvation</a:t>
            </a:r>
          </a:p>
          <a:p>
            <a:pPr lvl="1"/>
            <a:r>
              <a:rPr lang="en-US" smtClean="0"/>
              <a:t>Harder to reason about</a:t>
            </a:r>
            <a:endParaRPr lang="fr-BE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03FF093-C37D-4EF6-A384-CE0F81643788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pic>
        <p:nvPicPr>
          <p:cNvPr id="41989" name="Picture 2" descr="Episode 35: Over Buffer Flow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810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1" name="Picture 7" descr="http://ts4.mm.bing.net/th?id=H.4657562283870267&amp;pid=1.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810000"/>
            <a:ext cx="2857500" cy="275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z="4000" smtClean="0"/>
              <a:t>Bugs in concurrent programs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mtClean="0"/>
              <a:t>Bruce Lindsay once suggested that there are two kinds of bugs</a:t>
            </a:r>
          </a:p>
          <a:p>
            <a:pPr lvl="1"/>
            <a:r>
              <a:rPr lang="en-US" smtClean="0"/>
              <a:t>Bohrbugs are like the Bohr model of the nucleus: we can track them down and exterminate them</a:t>
            </a:r>
          </a:p>
          <a:p>
            <a:pPr lvl="2"/>
            <a:r>
              <a:rPr lang="en-US" smtClean="0"/>
              <a:t>Most deterministic, non-concurrent programs only have Bohrbugs and this is a good thing</a:t>
            </a:r>
          </a:p>
          <a:p>
            <a:pPr lvl="1"/>
            <a:endParaRPr lang="en-US" smtClean="0"/>
          </a:p>
          <a:p>
            <a:pPr lvl="1"/>
            <a:r>
              <a:rPr lang="en-US" smtClean="0"/>
              <a:t>Heisenbugs are hard to pin down: the closer you look the more they shift around, like a Heisenberg model of the atomic nucleus (a “cloud”)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22389BB-078E-4F97-8499-B80C0EDD1738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pic>
        <p:nvPicPr>
          <p:cNvPr id="43013" name="Picture 2" descr="Episode 35: Over Buffer Flow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810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z="4000" smtClean="0"/>
              <a:t>Bugs in concurrent programs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z="2800" smtClean="0"/>
              <a:t>Concurrent programs often have latent Heisenbugs</a:t>
            </a:r>
          </a:p>
          <a:p>
            <a:pPr lvl="1"/>
            <a:r>
              <a:rPr lang="en-US" sz="2400" smtClean="0"/>
              <a:t>Something that happened a while ago was the case</a:t>
            </a:r>
          </a:p>
          <a:p>
            <a:pPr lvl="1"/>
            <a:r>
              <a:rPr lang="en-US" sz="2400" smtClean="0"/>
              <a:t>And the thread scheduling order may determine when you actually see the crash!</a:t>
            </a:r>
          </a:p>
          <a:p>
            <a:pPr lvl="1"/>
            <a:endParaRPr lang="en-US" sz="24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011959C-DE40-43C4-B1DD-40DE1720C6E1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pic>
        <p:nvPicPr>
          <p:cNvPr id="44037" name="Picture 2" descr="Episode 35: Over Buffer Flow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810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8" name="Picture 7" descr="http://fc.gecdsb.on.ca/~earls/quantum%20atom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4191000"/>
            <a:ext cx="5372100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9" name="TextBox 6"/>
          <p:cNvSpPr txBox="1">
            <a:spLocks noChangeArrowheads="1"/>
          </p:cNvSpPr>
          <p:nvPr/>
        </p:nvSpPr>
        <p:spPr bwMode="auto">
          <a:xfrm>
            <a:off x="1295400" y="4724400"/>
            <a:ext cx="1905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algn="r" eaLnBrk="1" hangingPunct="1"/>
            <a:r>
              <a:rPr lang="en-US" i="1" dirty="0"/>
              <a:t>Where’s the electron?</a:t>
            </a:r>
            <a:endParaRPr lang="fr-BE" i="1" dirty="0"/>
          </a:p>
        </p:txBody>
      </p:sp>
      <p:sp>
        <p:nvSpPr>
          <p:cNvPr id="8" name="TextBox 6"/>
          <p:cNvSpPr txBox="1">
            <a:spLocks noChangeArrowheads="1"/>
          </p:cNvSpPr>
          <p:nvPr/>
        </p:nvSpPr>
        <p:spPr bwMode="auto">
          <a:xfrm>
            <a:off x="838200" y="4724400"/>
            <a:ext cx="2362200" cy="8309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  <a:sym typeface="Arial" charset="0"/>
              </a:defRPr>
            </a:lvl9pPr>
          </a:lstStyle>
          <a:p>
            <a:pPr algn="r" eaLnBrk="1" hangingPunct="1"/>
            <a:r>
              <a:rPr lang="en-US" i="1" dirty="0"/>
              <a:t>Where’s the </a:t>
            </a:r>
            <a:r>
              <a:rPr lang="en-US" i="1" strike="dblStrike" dirty="0" smtClean="0"/>
              <a:t>electron</a:t>
            </a:r>
            <a:r>
              <a:rPr lang="en-US" dirty="0"/>
              <a:t> bug</a:t>
            </a:r>
            <a:r>
              <a:rPr lang="en-US" i="1" dirty="0" smtClean="0"/>
              <a:t>?</a:t>
            </a:r>
            <a:endParaRPr lang="fr-BE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z="4000" smtClean="0"/>
              <a:t>Bugs in concurrent programs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537575" cy="4495800"/>
          </a:xfrm>
        </p:spPr>
        <p:txBody>
          <a:bodyPr/>
          <a:lstStyle/>
          <a:p>
            <a:r>
              <a:rPr lang="en-US" sz="2800" smtClean="0"/>
              <a:t>Concurrent programs notorious for Heisenbugs</a:t>
            </a:r>
          </a:p>
          <a:p>
            <a:r>
              <a:rPr lang="en-US" sz="2800" smtClean="0"/>
              <a:t>You tend to focus on their eventual effect</a:t>
            </a:r>
          </a:p>
          <a:p>
            <a:pPr lvl="1"/>
            <a:r>
              <a:rPr lang="en-US" sz="2700" smtClean="0"/>
              <a:t>But that was the </a:t>
            </a:r>
            <a:r>
              <a:rPr lang="en-US" sz="2700" i="1" u="sng" smtClean="0"/>
              <a:t>symptom,</a:t>
            </a:r>
            <a:r>
              <a:rPr lang="en-US" sz="2700" smtClean="0"/>
              <a:t> not the cause!</a:t>
            </a:r>
          </a:p>
          <a:p>
            <a:pPr lvl="1"/>
            <a:r>
              <a:rPr lang="en-US" sz="2700" smtClean="0"/>
              <a:t>You work endlessly but aren’t actually even looking at the thing that caused the problem!</a:t>
            </a:r>
          </a:p>
          <a:p>
            <a:pPr lvl="2"/>
            <a:endParaRPr lang="en-US" sz="2400" smtClean="0"/>
          </a:p>
          <a:p>
            <a:r>
              <a:rPr lang="en-US" sz="3000" smtClean="0"/>
              <a:t>And the debugger might cause the problem to shift around</a:t>
            </a:r>
          </a:p>
          <a:p>
            <a:pPr lvl="1"/>
            <a:endParaRPr lang="en-US" sz="24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2942EB9-F479-4E42-A3B0-E85D954B9EF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pic>
        <p:nvPicPr>
          <p:cNvPr id="45061" name="Picture 2" descr="Episode 35: Over Buffer Flow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81000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Adding threads to unsafe code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mtClean="0"/>
              <a:t>Modern fad: Adding threading to a program so that it can benefit from multicore hardware</a:t>
            </a:r>
          </a:p>
          <a:p>
            <a:pPr lvl="1"/>
            <a:r>
              <a:rPr lang="en-US" smtClean="0"/>
              <a:t>Start with a program that was built without threads.  Then introduce threads and synchronization</a:t>
            </a:r>
          </a:p>
          <a:p>
            <a:pPr lvl="1"/>
            <a:r>
              <a:rPr lang="en-US" smtClean="0"/>
              <a:t>If you weren’t the </a:t>
            </a:r>
            <a:br>
              <a:rPr lang="en-US" smtClean="0"/>
            </a:br>
            <a:r>
              <a:rPr lang="en-US" smtClean="0"/>
              <a:t>original designer, </a:t>
            </a:r>
            <a:br>
              <a:rPr lang="en-US" smtClean="0"/>
            </a:br>
            <a:r>
              <a:rPr lang="en-US" smtClean="0"/>
              <a:t>this is a risky way</a:t>
            </a:r>
            <a:br>
              <a:rPr lang="en-US" smtClean="0"/>
            </a:br>
            <a:r>
              <a:rPr lang="en-US" smtClean="0"/>
              <a:t>to work!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7CBE962-CD1C-4F76-94B3-6100EB890E7B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pic>
        <p:nvPicPr>
          <p:cNvPr id="46085" name="Picture 6" descr="http://www.digital-tv.co.uk/blog/wp-content/uploads/2008/03/borat-high-fiv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4572000"/>
            <a:ext cx="1895475" cy="218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ular Callout 6"/>
          <p:cNvSpPr/>
          <p:nvPr/>
        </p:nvSpPr>
        <p:spPr>
          <a:xfrm>
            <a:off x="6096000" y="3581400"/>
            <a:ext cx="2971800" cy="1219200"/>
          </a:xfrm>
          <a:prstGeom prst="wedgeRectCallout">
            <a:avLst>
              <a:gd name="adj1" fmla="val -64546"/>
              <a:gd name="adj2" fmla="val 81957"/>
            </a:avLst>
          </a:prstGeom>
          <a:solidFill>
            <a:srgbClr val="FFFF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i="1" dirty="0">
                <a:solidFill>
                  <a:srgbClr val="C00000"/>
                </a:solidFill>
              </a:rPr>
              <a:t>Concurrency in </a:t>
            </a:r>
            <a:r>
              <a:rPr lang="en-US" b="1" i="1" dirty="0" smtClean="0">
                <a:solidFill>
                  <a:srgbClr val="C00000"/>
                </a:solidFill>
              </a:rPr>
              <a:t/>
            </a:r>
            <a:br>
              <a:rPr lang="en-US" b="1" i="1" dirty="0" smtClean="0">
                <a:solidFill>
                  <a:srgbClr val="C00000"/>
                </a:solidFill>
              </a:rPr>
            </a:br>
            <a:r>
              <a:rPr lang="en-US" b="1" i="1" dirty="0" smtClean="0">
                <a:solidFill>
                  <a:srgbClr val="C00000"/>
                </a:solidFill>
              </a:rPr>
              <a:t>risky </a:t>
            </a:r>
            <a:r>
              <a:rPr lang="en-US" b="1" i="1" dirty="0">
                <a:solidFill>
                  <a:srgbClr val="C00000"/>
                </a:solidFill>
              </a:rPr>
              <a:t>style?  OK!</a:t>
            </a:r>
            <a:endParaRPr lang="fr-BE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Our recommendations?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z="2800" smtClean="0"/>
              <a:t>Threads are an unavoidable evil</a:t>
            </a:r>
          </a:p>
          <a:p>
            <a:pPr lvl="1"/>
            <a:r>
              <a:rPr lang="en-US" sz="2400" smtClean="0"/>
              <a:t>We need them for performance and responsiveness</a:t>
            </a:r>
          </a:p>
          <a:p>
            <a:pPr lvl="1"/>
            <a:r>
              <a:rPr lang="en-US" sz="2400" smtClean="0"/>
              <a:t>But they make it (much) harder to prove things about our programs</a:t>
            </a:r>
          </a:p>
          <a:p>
            <a:pPr lvl="1"/>
            <a:r>
              <a:rPr lang="en-US" sz="2400" smtClean="0"/>
              <a:t>Must use them cautiously and in very controlled ways</a:t>
            </a:r>
          </a:p>
          <a:p>
            <a:pPr lvl="1"/>
            <a:endParaRPr lang="en-US" sz="2400" smtClean="0"/>
          </a:p>
          <a:p>
            <a:r>
              <a:rPr lang="en-US" sz="2800" smtClean="0">
                <a:solidFill>
                  <a:srgbClr val="C00000"/>
                </a:solidFill>
              </a:rPr>
              <a:t>Linearizability</a:t>
            </a:r>
            <a:r>
              <a:rPr lang="en-US" sz="2800" smtClean="0"/>
              <a:t> can greatly simplify analysis</a:t>
            </a:r>
          </a:p>
          <a:p>
            <a:r>
              <a:rPr lang="en-US" sz="2800" smtClean="0"/>
              <a:t>Use </a:t>
            </a:r>
            <a:r>
              <a:rPr lang="en-US" sz="2800" smtClean="0">
                <a:solidFill>
                  <a:srgbClr val="C00000"/>
                </a:solidFill>
              </a:rPr>
              <a:t>inductive style of proofs</a:t>
            </a:r>
            <a:r>
              <a:rPr lang="en-US" sz="2800" smtClean="0"/>
              <a:t> to reason about chains of threads that wait for one-another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F51223D3-FD57-4C40-9398-1AFF552723D3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Safety and Liveness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 smtClean="0"/>
              <a:t>Leslie Lamport suggested that we think about the question in terms of </a:t>
            </a:r>
            <a:r>
              <a:rPr lang="en-US" b="1" i="1" dirty="0" smtClean="0">
                <a:solidFill>
                  <a:srgbClr val="C00000"/>
                </a:solidFill>
              </a:rPr>
              <a:t>safety</a:t>
            </a:r>
            <a:r>
              <a:rPr lang="en-US" i="1" dirty="0" smtClean="0"/>
              <a:t> </a:t>
            </a:r>
            <a:r>
              <a:rPr lang="en-US" dirty="0" smtClean="0"/>
              <a:t>and </a:t>
            </a:r>
            <a:r>
              <a:rPr lang="en-US" b="1" i="1" dirty="0" err="1" smtClean="0">
                <a:solidFill>
                  <a:srgbClr val="C00000"/>
                </a:solidFill>
              </a:rPr>
              <a:t>liveness</a:t>
            </a:r>
            <a:endParaRPr lang="en-US" b="1" dirty="0" smtClean="0">
              <a:solidFill>
                <a:srgbClr val="C00000"/>
              </a:solidFill>
            </a:endParaRPr>
          </a:p>
          <a:p>
            <a:pPr lvl="1"/>
            <a:r>
              <a:rPr lang="en-US" dirty="0" smtClean="0"/>
              <a:t>A program is </a:t>
            </a:r>
            <a:r>
              <a:rPr lang="en-US" i="1" dirty="0" smtClean="0"/>
              <a:t>safe </a:t>
            </a:r>
            <a:r>
              <a:rPr lang="en-US" dirty="0" smtClean="0"/>
              <a:t>if nothing bad happens.  The guarantee that concurrently accessed memory will be locked first is a </a:t>
            </a:r>
            <a:r>
              <a:rPr lang="en-US" i="1" dirty="0" smtClean="0"/>
              <a:t>safety property.</a:t>
            </a:r>
            <a:r>
              <a:rPr lang="en-US" dirty="0" smtClean="0"/>
              <a:t>  </a:t>
            </a:r>
          </a:p>
          <a:p>
            <a:pPr lvl="2"/>
            <a:r>
              <a:rPr lang="en-US" dirty="0" smtClean="0"/>
              <a:t>The property is also called </a:t>
            </a:r>
            <a:r>
              <a:rPr lang="en-US" b="1" dirty="0" smtClean="0">
                <a:solidFill>
                  <a:srgbClr val="C00000"/>
                </a:solidFill>
              </a:rPr>
              <a:t>mutual exclusion</a:t>
            </a:r>
          </a:p>
          <a:p>
            <a:pPr lvl="1"/>
            <a:r>
              <a:rPr lang="en-US" dirty="0" smtClean="0"/>
              <a:t>A program is live if good things eventually happen.  The guarantee that all threads get to make progress is a </a:t>
            </a:r>
            <a:r>
              <a:rPr lang="en-US" i="1" dirty="0" err="1" smtClean="0"/>
              <a:t>liveness</a:t>
            </a:r>
            <a:r>
              <a:rPr lang="en-US" i="1" dirty="0" smtClean="0"/>
              <a:t> property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1DB5235-5B42-4B0C-B73B-922EC28F24D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Proper synchronization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mtClean="0"/>
              <a:t>Consider a program with multiple threads in it</a:t>
            </a:r>
          </a:p>
          <a:p>
            <a:pPr lvl="1"/>
            <a:r>
              <a:rPr lang="en-US" smtClean="0"/>
              <a:t>Perhaps threads T1 and T2</a:t>
            </a:r>
          </a:p>
          <a:p>
            <a:pPr lvl="1"/>
            <a:r>
              <a:rPr lang="en-US" smtClean="0"/>
              <a:t>They share some objects</a:t>
            </a:r>
          </a:p>
          <a:p>
            <a:endParaRPr lang="en-US" smtClean="0"/>
          </a:p>
          <a:p>
            <a:r>
              <a:rPr lang="en-US" smtClean="0"/>
              <a:t>First, we need to ask if the shared objects are </a:t>
            </a:r>
            <a:r>
              <a:rPr lang="en-US" b="1" smtClean="0">
                <a:solidFill>
                  <a:srgbClr val="C00000"/>
                </a:solidFill>
              </a:rPr>
              <a:t>thread safe </a:t>
            </a:r>
          </a:p>
          <a:p>
            <a:pPr lvl="1"/>
            <a:r>
              <a:rPr lang="en-US" smtClean="0"/>
              <a:t>Every access protected by synchronized() { … 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F5855820-FDC4-47FA-99F4-EDDE48250C5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534400" cy="990600"/>
          </a:xfrm>
        </p:spPr>
        <p:txBody>
          <a:bodyPr/>
          <a:lstStyle/>
          <a:p>
            <a:r>
              <a:rPr lang="en-US" sz="3600" smtClean="0"/>
              <a:t>Hardware needs synchronization too!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z="2800" dirty="0" smtClean="0"/>
              <a:t>As we saw last week, the hardware itself may malfunction if we omit synchronization!</a:t>
            </a:r>
          </a:p>
          <a:p>
            <a:pPr lvl="1"/>
            <a:r>
              <a:rPr lang="en-US" sz="2400" dirty="0" smtClean="0"/>
              <a:t>Modern CPUs sometimes reorder operations to execute them faster, usually because some slow event (like fetching something from memory) occurs, and leaves the CPU with time to kill</a:t>
            </a:r>
          </a:p>
          <a:p>
            <a:pPr lvl="1"/>
            <a:r>
              <a:rPr lang="en-US" sz="2400" dirty="0" smtClean="0"/>
              <a:t>So it might look ahead and find some stuff that can safely be done a bit </a:t>
            </a:r>
            <a:r>
              <a:rPr lang="en-US" sz="2400" dirty="0" smtClean="0"/>
              <a:t>early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45F4B944-1776-4120-8662-D4EB1ABC78E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z="3600" smtClean="0"/>
              <a:t>Hardware needs synchronization too!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876800"/>
          </a:xfrm>
        </p:spPr>
        <p:txBody>
          <a:bodyPr/>
          <a:lstStyle/>
          <a:p>
            <a:r>
              <a:rPr lang="en-US" dirty="0" smtClean="0"/>
              <a:t>Without synchronization locks,  if a thread updates objects the thread itself always sees the exact updates in the order they were done</a:t>
            </a:r>
          </a:p>
          <a:p>
            <a:endParaRPr lang="en-US" dirty="0" smtClean="0"/>
          </a:p>
          <a:p>
            <a:r>
              <a:rPr lang="en-US" dirty="0" smtClean="0"/>
              <a:t>But other threads on other cores could see them out of order and could see some updates but not </a:t>
            </a:r>
            <a:r>
              <a:rPr lang="en-US" dirty="0" smtClean="0"/>
              <a:t>others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Java </a:t>
            </a:r>
            <a:r>
              <a:rPr lang="en-US" b="1" dirty="0" smtClean="0">
                <a:solidFill>
                  <a:srgbClr val="C00000"/>
                </a:solidFill>
              </a:rPr>
              <a:t>volatile</a:t>
            </a:r>
            <a:r>
              <a:rPr lang="en-US" dirty="0" smtClean="0"/>
              <a:t> keyword: warns compiler that a global variable isn’t protected by synchronization.   Volatile is difficult to use correctly.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E1296EFB-1DCC-4565-AA08-1F694B354C80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Interleavings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dirty="0" smtClean="0"/>
              <a:t>Suppose that a program correctly locks all accesses to shared </a:t>
            </a:r>
            <a:r>
              <a:rPr lang="en-US" dirty="0" smtClean="0"/>
              <a:t>objects, or uses volatile correctly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Would it now be safe?</a:t>
            </a:r>
          </a:p>
          <a:p>
            <a:endParaRPr lang="en-US" dirty="0" smtClean="0"/>
          </a:p>
          <a:p>
            <a:r>
              <a:rPr lang="en-US" dirty="0" smtClean="0"/>
              <a:t>Issue that arises involves </a:t>
            </a:r>
            <a:r>
              <a:rPr lang="en-US" i="1" dirty="0" err="1" smtClean="0"/>
              <a:t>interleavings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E36DC05-4070-4805-99F5-61495ED4AE7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Interleavings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mtClean="0"/>
              <a:t>Suppose threads A and B are executing</a:t>
            </a:r>
          </a:p>
          <a:p>
            <a:endParaRPr lang="en-US" smtClean="0"/>
          </a:p>
          <a:p>
            <a:r>
              <a:rPr lang="en-US" smtClean="0"/>
              <a:t>A updates Object X, and then B changes X</a:t>
            </a:r>
          </a:p>
          <a:p>
            <a:pPr lvl="1"/>
            <a:r>
              <a:rPr lang="en-US" smtClean="0"/>
              <a:t>Was this order “enforced by the program” or could it be an accident of thread scheduling?</a:t>
            </a:r>
          </a:p>
          <a:p>
            <a:pPr lvl="1"/>
            <a:endParaRPr lang="en-US" smtClean="0"/>
          </a:p>
          <a:p>
            <a:r>
              <a:rPr lang="en-US" smtClean="0"/>
              <a:t>Ideally, when threads interact we would like to control ordering so that it will be predictable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1F1F1DE-4973-4485-8943-DFA7704906A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Pages>0</Pages>
  <Words>1862</Words>
  <Characters>0</Characters>
  <Application>Microsoft Office PowerPoint</Application>
  <PresentationFormat>On-screen Show (4:3)</PresentationFormat>
  <Lines>0</Lines>
  <Paragraphs>251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Arial</vt:lpstr>
      <vt:lpstr>ヒラギノ角ゴ ProN W3</vt:lpstr>
      <vt:lpstr>Tw Cen MT</vt:lpstr>
      <vt:lpstr>Wingdings</vt:lpstr>
      <vt:lpstr>Wingdings 2</vt:lpstr>
      <vt:lpstr>Calibri</vt:lpstr>
      <vt:lpstr>Median</vt:lpstr>
      <vt:lpstr>Proving things about concurrent programs</vt:lpstr>
      <vt:lpstr>Overview</vt:lpstr>
      <vt:lpstr>Safety and Liveness</vt:lpstr>
      <vt:lpstr>Safety and Liveness</vt:lpstr>
      <vt:lpstr>Proper synchronization</vt:lpstr>
      <vt:lpstr>Hardware needs synchronization too!</vt:lpstr>
      <vt:lpstr>Hardware needs synchronization too!</vt:lpstr>
      <vt:lpstr>Interleavings</vt:lpstr>
      <vt:lpstr>Interleavings</vt:lpstr>
      <vt:lpstr>Determinism</vt:lpstr>
      <vt:lpstr>Linearizability</vt:lpstr>
      <vt:lpstr>We also worry about Deadlock</vt:lpstr>
      <vt:lpstr>Deadlock</vt:lpstr>
      <vt:lpstr>Revisit: Deadlock avoidance</vt:lpstr>
      <vt:lpstr>Induction connection?</vt:lpstr>
      <vt:lpstr>Paris traffic circles: Deadlock in action</vt:lpstr>
      <vt:lpstr>Paris traffic circle: priorité a droite</vt:lpstr>
      <vt:lpstr>Why is priorité a droite a bad rule?</vt:lpstr>
      <vt:lpstr>Why is priorité a droite a bad rule?</vt:lpstr>
      <vt:lpstr>Why is priorité a droite a bad rule?</vt:lpstr>
      <vt:lpstr>But why is this specific to priorité a droite? </vt:lpstr>
      <vt:lpstr>Inductive proof?</vt:lpstr>
      <vt:lpstr>As a proof</vt:lpstr>
      <vt:lpstr>As a proof</vt:lpstr>
      <vt:lpstr>But are cars happy?</vt:lpstr>
      <vt:lpstr>Starvation</vt:lpstr>
      <vt:lpstr>What did this example show?</vt:lpstr>
      <vt:lpstr>Recap</vt:lpstr>
      <vt:lpstr>Debugging concurrent programs</vt:lpstr>
      <vt:lpstr>Bugs in concurrent programs</vt:lpstr>
      <vt:lpstr>Bugs in concurrent programs</vt:lpstr>
      <vt:lpstr>Bugs in concurrent programs</vt:lpstr>
      <vt:lpstr>Bugs in concurrent programs</vt:lpstr>
      <vt:lpstr>Adding threads to unsafe code</vt:lpstr>
      <vt:lpstr>Our recommendations?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Priority Queue</dc:title>
  <dc:creator>Dexter Kozen</dc:creator>
  <cp:lastModifiedBy>Ken Birman</cp:lastModifiedBy>
  <cp:revision>49</cp:revision>
  <dcterms:modified xsi:type="dcterms:W3CDTF">2013-04-17T14:22:08Z</dcterms:modified>
</cp:coreProperties>
</file>