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8"/>
  </p:notesMasterIdLst>
  <p:handoutMasterIdLst>
    <p:handoutMasterId r:id="rId39"/>
  </p:handoutMasterIdLst>
  <p:sldIdLst>
    <p:sldId id="256" r:id="rId2"/>
    <p:sldId id="289" r:id="rId3"/>
    <p:sldId id="287" r:id="rId4"/>
    <p:sldId id="290" r:id="rId5"/>
    <p:sldId id="291" r:id="rId6"/>
    <p:sldId id="292" r:id="rId7"/>
    <p:sldId id="293" r:id="rId8"/>
    <p:sldId id="294" r:id="rId9"/>
    <p:sldId id="295" r:id="rId10"/>
    <p:sldId id="257" r:id="rId11"/>
    <p:sldId id="259" r:id="rId12"/>
    <p:sldId id="260" r:id="rId13"/>
    <p:sldId id="258" r:id="rId14"/>
    <p:sldId id="261" r:id="rId15"/>
    <p:sldId id="262" r:id="rId16"/>
    <p:sldId id="263" r:id="rId17"/>
    <p:sldId id="264" r:id="rId18"/>
    <p:sldId id="265" r:id="rId19"/>
    <p:sldId id="288" r:id="rId20"/>
    <p:sldId id="267" r:id="rId21"/>
    <p:sldId id="268" r:id="rId22"/>
    <p:sldId id="266" r:id="rId23"/>
    <p:sldId id="283" r:id="rId24"/>
    <p:sldId id="270" r:id="rId25"/>
    <p:sldId id="286" r:id="rId26"/>
    <p:sldId id="281" r:id="rId27"/>
    <p:sldId id="285" r:id="rId28"/>
    <p:sldId id="271" r:id="rId29"/>
    <p:sldId id="272" r:id="rId30"/>
    <p:sldId id="273" r:id="rId31"/>
    <p:sldId id="274" r:id="rId32"/>
    <p:sldId id="275" r:id="rId33"/>
    <p:sldId id="276" r:id="rId34"/>
    <p:sldId id="277" r:id="rId35"/>
    <p:sldId id="278" r:id="rId36"/>
    <p:sldId id="282" r:id="rId3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FFF99"/>
    <a:srgbClr val="3399FF"/>
    <a:srgbClr val="00FFFF"/>
    <a:srgbClr val="6DF970"/>
    <a:srgbClr val="FF33CC"/>
    <a:srgbClr val="99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28" autoAdjust="0"/>
  </p:normalViewPr>
  <p:slideViewPr>
    <p:cSldViewPr>
      <p:cViewPr>
        <p:scale>
          <a:sx n="97" d="100"/>
          <a:sy n="97" d="100"/>
        </p:scale>
        <p:origin x="-2022" y="-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val>
            <c:numRef>
              <c:f>Sheet1!$A$2:$A$27</c:f>
              <c:numCache>
                <c:formatCode>General</c:formatCode>
                <c:ptCount val="26"/>
                <c:pt idx="0">
                  <c:v>8</c:v>
                </c:pt>
                <c:pt idx="1">
                  <c:v>35</c:v>
                </c:pt>
                <c:pt idx="2">
                  <c:v>54</c:v>
                </c:pt>
                <c:pt idx="3">
                  <c:v>65</c:v>
                </c:pt>
                <c:pt idx="4">
                  <c:v>42</c:v>
                </c:pt>
                <c:pt idx="5">
                  <c:v>53</c:v>
                </c:pt>
                <c:pt idx="6">
                  <c:v>43</c:v>
                </c:pt>
                <c:pt idx="7">
                  <c:v>25</c:v>
                </c:pt>
                <c:pt idx="8">
                  <c:v>30</c:v>
                </c:pt>
                <c:pt idx="9">
                  <c:v>6</c:v>
                </c:pt>
                <c:pt idx="10">
                  <c:v>10</c:v>
                </c:pt>
                <c:pt idx="11">
                  <c:v>3</c:v>
                </c:pt>
                <c:pt idx="12">
                  <c:v>4</c:v>
                </c:pt>
                <c:pt idx="13">
                  <c:v>3</c:v>
                </c:pt>
                <c:pt idx="14">
                  <c:v>2</c:v>
                </c:pt>
                <c:pt idx="15">
                  <c:v>2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3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1</c:v>
                </c:pt>
                <c:pt idx="2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722432"/>
        <c:axId val="89117440"/>
      </c:barChart>
      <c:catAx>
        <c:axId val="88722432"/>
        <c:scaling>
          <c:orientation val="minMax"/>
        </c:scaling>
        <c:delete val="0"/>
        <c:axPos val="b"/>
        <c:majorTickMark val="out"/>
        <c:minorTickMark val="none"/>
        <c:tickLblPos val="nextTo"/>
        <c:crossAx val="89117440"/>
        <c:crosses val="autoZero"/>
        <c:auto val="1"/>
        <c:lblAlgn val="ctr"/>
        <c:lblOffset val="100"/>
        <c:noMultiLvlLbl val="0"/>
      </c:catAx>
      <c:valAx>
        <c:axId val="89117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872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2B657-6369-4400-B73F-73B379F4C4F6}" type="datetimeFigureOut">
              <a:rPr lang="en-US" smtClean="0"/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F7970-5D48-4050-A2E8-01474218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96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4F4959A6-2CC2-4DC1-B673-0733EB3AD8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01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609039-2D76-471A-9EE7-8AE96D156CE6}" type="slidenum">
              <a:rPr lang="en-US"/>
              <a:pPr/>
              <a:t>15</a:t>
            </a:fld>
            <a:endParaRPr lang="en-US"/>
          </a:p>
        </p:txBody>
      </p:sp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Why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ListCell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(new Integer(24), …) instead of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ListCell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(24, …)?</a:t>
            </a: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Defined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ListCell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as containing objects</a:t>
            </a: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Recall 24 is of primitive type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new Integer(24) is an object of type Integer</a:t>
            </a: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Method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getDatum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() returns an Object, not an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This means we often have to know the type of the object returned from a list and have to cast it to the type we need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21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Method is declared static, so it belongs to class and can be invoked by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class.methodName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(), but does not belong to the objects.</a:t>
            </a: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Math routines are defined this way: public static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pow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a,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b) can be called anywhere as Math.pow(2,4)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10/4/2013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6A503-9122-4E93-A4B4-7410E404E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04F0-10FD-45AD-8F4F-8CFE6EEE47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033519-28F7-4058-9EC5-EC28C3CEA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4D180-EE11-4E27-8372-9868D38D7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B1DB41-62F8-43FD-B90E-0395AB349D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77C1D9-AFAC-4719-9F93-6391FAA78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C3AA92E-9305-45E1-8775-754C74D82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573CC-7A34-4C3A-8E02-369043C5F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78F07F-DEF4-473A-83EA-71882CF0E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E4D5D0-211D-4E06-A02A-F355210EBB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10/4/2013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1B77B4-B048-417A-A779-109CB601B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10/4/2013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1E01F3-56FE-48F9-8291-70F50270A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</a:t>
            </a:r>
            <a:r>
              <a:rPr lang="en-US" dirty="0" smtClean="0"/>
              <a:t>9</a:t>
            </a:r>
            <a:endParaRPr lang="en-US" dirty="0"/>
          </a:p>
          <a:p>
            <a:r>
              <a:rPr lang="en-US" dirty="0"/>
              <a:t>CS2110 – </a:t>
            </a:r>
            <a:r>
              <a:rPr lang="en-US" dirty="0" smtClean="0"/>
              <a:t>Fall 2013</a:t>
            </a:r>
            <a:endParaRPr lang="en-US" dirty="0"/>
          </a:p>
        </p:txBody>
      </p:sp>
      <p:pic>
        <p:nvPicPr>
          <p:cNvPr id="1026" name="Picture 2" descr="http://www.thepearloutlet.com/buypearls_images/Tahitian_pearl_neck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86540"/>
            <a:ext cx="235267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smtClean="0"/>
              <a:t>List Overview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smtClean="0"/>
              <a:t>Purpose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/>
              <a:t>Maintain an ordered collection of elements (with possible duplication)</a:t>
            </a:r>
          </a:p>
          <a:p>
            <a:pPr marL="728663" lvl="1"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Common operations 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/>
              <a:t>Create a list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/>
              <a:t>Access elements of a list sequentially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/>
              <a:t>Insert elements into a list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/>
              <a:t>Delete elements from a list</a:t>
            </a:r>
          </a:p>
          <a:p>
            <a:pPr marL="728663" lvl="1">
              <a:lnSpc>
                <a:spcPct val="90000"/>
              </a:lnSpc>
            </a:pPr>
            <a:endParaRPr lang="en-US" sz="1800" smtClean="0"/>
          </a:p>
          <a:p>
            <a:pPr>
              <a:lnSpc>
                <a:spcPct val="90000"/>
              </a:lnSpc>
            </a:pPr>
            <a:r>
              <a:rPr lang="en-US" smtClean="0"/>
              <a:t>Arrays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>
                <a:solidFill>
                  <a:srgbClr val="00B050"/>
                </a:solidFill>
              </a:rPr>
              <a:t>Random access  </a:t>
            </a:r>
            <a:r>
              <a:rPr lang="en-US" sz="1800" b="1" smtClean="0">
                <a:solidFill>
                  <a:srgbClr val="00B050"/>
                </a:solidFill>
                <a:sym typeface="Wingdings" pitchFamily="2" charset="2"/>
              </a:rPr>
              <a:t> </a:t>
            </a:r>
            <a:endParaRPr lang="en-US" sz="1800" b="1" smtClean="0">
              <a:solidFill>
                <a:srgbClr val="00B050"/>
              </a:solidFill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 smtClean="0">
                <a:solidFill>
                  <a:srgbClr val="C00000"/>
                </a:solidFill>
              </a:rPr>
              <a:t>Fixed size: cannot grow or shrink after creation  </a:t>
            </a:r>
            <a:r>
              <a:rPr lang="en-US" sz="1800" b="1" smtClean="0">
                <a:solidFill>
                  <a:srgbClr val="C00000"/>
                </a:solidFill>
                <a:sym typeface="Wingdings" pitchFamily="2" charset="2"/>
              </a:rPr>
              <a:t>  (Sometimes simulated using copying)</a:t>
            </a:r>
            <a:endParaRPr lang="en-US" sz="1800" b="1" smtClean="0">
              <a:solidFill>
                <a:srgbClr val="C00000"/>
              </a:solidFill>
            </a:endParaRP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r>
              <a:rPr lang="en-US" smtClean="0"/>
              <a:t>Linked Lists</a:t>
            </a:r>
          </a:p>
          <a:p>
            <a:pPr marL="728663" lvl="1">
              <a:lnSpc>
                <a:spcPct val="90000"/>
              </a:lnSpc>
            </a:pPr>
            <a:r>
              <a:rPr lang="en-US" sz="1800" b="1" smtClean="0">
                <a:solidFill>
                  <a:srgbClr val="C00000"/>
                </a:solidFill>
              </a:rPr>
              <a:t>No random access  </a:t>
            </a:r>
            <a:r>
              <a:rPr lang="en-US" sz="1800" b="1" smtClean="0">
                <a:solidFill>
                  <a:srgbClr val="C00000"/>
                </a:solidFill>
                <a:sym typeface="Wingdings" pitchFamily="2" charset="2"/>
              </a:rPr>
              <a:t>  (Sometimes random-access is “simulated” but cost is linear)</a:t>
            </a:r>
            <a:endParaRPr lang="en-US" sz="1800" b="1" smtClean="0">
              <a:solidFill>
                <a:srgbClr val="C00000"/>
              </a:solidFill>
            </a:endParaRPr>
          </a:p>
          <a:p>
            <a:pPr marL="728663" lvl="1">
              <a:lnSpc>
                <a:spcPct val="90000"/>
              </a:lnSpc>
            </a:pPr>
            <a:r>
              <a:rPr lang="en-US" sz="1800" b="1" smtClean="0">
                <a:solidFill>
                  <a:srgbClr val="00B050"/>
                </a:solidFill>
              </a:rPr>
              <a:t>Can grow and shrink dynamically  </a:t>
            </a:r>
            <a:r>
              <a:rPr lang="en-US" sz="1800" b="1" smtClean="0">
                <a:solidFill>
                  <a:srgbClr val="00B050"/>
                </a:solidFill>
                <a:sym typeface="Wingdings" pitchFamily="2" charset="2"/>
              </a:rPr>
              <a:t></a:t>
            </a:r>
            <a:endParaRPr lang="en-US" sz="1800" b="1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Simple List Interface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B84CD05-76B9-4958-AD28-567540B17C2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2648" y="4953000"/>
            <a:ext cx="8153400" cy="1143000"/>
          </a:xfrm>
        </p:spPr>
        <p:txBody>
          <a:bodyPr/>
          <a:lstStyle/>
          <a:p>
            <a:r>
              <a:rPr lang="en-US" dirty="0" smtClean="0"/>
              <a:t>Note that Java has a more complete interface and we do expect you to be proficient with it!</a:t>
            </a:r>
            <a:endParaRPr lang="en-US" dirty="0"/>
          </a:p>
        </p:txBody>
      </p:sp>
      <p:sp>
        <p:nvSpPr>
          <p:cNvPr id="6146" name="Rectangle 2"/>
          <p:cNvSpPr>
            <a:spLocks/>
          </p:cNvSpPr>
          <p:nvPr/>
        </p:nvSpPr>
        <p:spPr bwMode="auto">
          <a:xfrm>
            <a:off x="1055688" y="2225675"/>
            <a:ext cx="7023100" cy="2387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800"/>
              </a:spcBef>
            </a:pP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interface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List&lt;T&gt; {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insert(T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delete(T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contains(T element);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size();</a:t>
            </a:r>
          </a:p>
          <a:p>
            <a:pPr>
              <a:spcBef>
                <a:spcPts val="80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Data Structures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Array</a:t>
            </a:r>
          </a:p>
          <a:p>
            <a:pPr marL="728663" lvl="1"/>
            <a:r>
              <a:rPr lang="en-US" sz="1800" b="1"/>
              <a:t>Must specify array size at creation</a:t>
            </a:r>
          </a:p>
          <a:p>
            <a:pPr marL="728663" lvl="1"/>
            <a:r>
              <a:rPr lang="en-US" sz="1800" b="1"/>
              <a:t>Insert, delete require moving elements</a:t>
            </a:r>
          </a:p>
          <a:p>
            <a:pPr marL="728663" lvl="1"/>
            <a:r>
              <a:rPr lang="en-US" sz="1800" b="1"/>
              <a:t>Must copy array to a larger array when it gets full</a:t>
            </a:r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67B47091-B96C-433C-BE1E-FDC5220F42B3}" type="slidenum">
              <a:rPr lang="en-US"/>
              <a:pPr/>
              <a:t>12</a:t>
            </a:fld>
            <a:endParaRPr lang="en-US"/>
          </a:p>
        </p:txBody>
      </p:sp>
      <p:sp>
        <p:nvSpPr>
          <p:cNvPr id="7171" name="Rectangle 3"/>
          <p:cNvSpPr>
            <a:spLocks/>
          </p:cNvSpPr>
          <p:nvPr/>
        </p:nvSpPr>
        <p:spPr bwMode="auto">
          <a:xfrm>
            <a:off x="4648200" y="1676400"/>
            <a:ext cx="38100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 dirty="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Linked list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uses a sequence of linked cells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we will define a class </a:t>
            </a:r>
            <a:r>
              <a:rPr lang="en-US" sz="18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ListCell</a:t>
            </a:r>
            <a:r>
              <a:rPr lang="en-US" sz="18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from which we build lists</a:t>
            </a:r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1371600" y="4648200"/>
            <a:ext cx="2286000" cy="396875"/>
            <a:chOff x="0" y="0"/>
            <a:chExt cx="1440" cy="250"/>
          </a:xfrm>
        </p:grpSpPr>
        <p:sp>
          <p:nvSpPr>
            <p:cNvPr id="7173" name="Rectangle 5"/>
            <p:cNvSpPr>
              <a:spLocks/>
            </p:cNvSpPr>
            <p:nvPr/>
          </p:nvSpPr>
          <p:spPr bwMode="auto">
            <a:xfrm>
              <a:off x="40" y="26"/>
              <a:ext cx="1186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24   -7   87   78   </a:t>
              </a:r>
            </a:p>
          </p:txBody>
        </p:sp>
        <p:sp>
          <p:nvSpPr>
            <p:cNvPr id="7174" name="Rectangle 6"/>
            <p:cNvSpPr>
              <a:spLocks/>
            </p:cNvSpPr>
            <p:nvPr/>
          </p:nvSpPr>
          <p:spPr bwMode="auto">
            <a:xfrm>
              <a:off x="0" y="0"/>
              <a:ext cx="1440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90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578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866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154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/>
          </p:cNvSpPr>
          <p:nvPr/>
        </p:nvSpPr>
        <p:spPr bwMode="auto">
          <a:xfrm>
            <a:off x="2286000" y="4648200"/>
            <a:ext cx="2286000" cy="384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7463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32035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6607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1179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Rectangle 16"/>
          <p:cNvSpPr>
            <a:spLocks/>
          </p:cNvSpPr>
          <p:nvPr/>
        </p:nvSpPr>
        <p:spPr bwMode="auto">
          <a:xfrm>
            <a:off x="811213" y="5573713"/>
            <a:ext cx="663575" cy="31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chemeClr val="tx1"/>
                </a:solidFill>
                <a:cs typeface="Times New Roman" charset="0"/>
              </a:rPr>
              <a:t>empty</a:t>
            </a:r>
          </a:p>
        </p:txBody>
      </p:sp>
      <p:sp>
        <p:nvSpPr>
          <p:cNvPr id="7185" name="AutoShape 17"/>
          <p:cNvSpPr>
            <a:spLocks/>
          </p:cNvSpPr>
          <p:nvPr/>
        </p:nvSpPr>
        <p:spPr bwMode="auto">
          <a:xfrm rot="10800000" flipH="1">
            <a:off x="1490663" y="5133975"/>
            <a:ext cx="1938337" cy="60801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rgbClr val="FF99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7186" name="Group 18"/>
          <p:cNvGrpSpPr>
            <a:grpSpLocks/>
          </p:cNvGrpSpPr>
          <p:nvPr/>
        </p:nvGrpSpPr>
        <p:grpSpPr bwMode="auto">
          <a:xfrm>
            <a:off x="5867400" y="3654425"/>
            <a:ext cx="457200" cy="698500"/>
            <a:chOff x="0" y="0"/>
            <a:chExt cx="288" cy="440"/>
          </a:xfrm>
        </p:grpSpPr>
        <p:sp>
          <p:nvSpPr>
            <p:cNvPr id="7187" name="Rectangle 19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24</a:t>
              </a:r>
            </a:p>
          </p:txBody>
        </p:sp>
        <p:sp>
          <p:nvSpPr>
            <p:cNvPr id="7188" name="Rectangle 20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6248400" y="4887913"/>
            <a:ext cx="457200" cy="698500"/>
            <a:chOff x="0" y="0"/>
            <a:chExt cx="288" cy="440"/>
          </a:xfrm>
        </p:grpSpPr>
        <p:sp>
          <p:nvSpPr>
            <p:cNvPr id="7190" name="Rectangle 22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-7</a:t>
              </a:r>
            </a:p>
          </p:txBody>
        </p:sp>
        <p:sp>
          <p:nvSpPr>
            <p:cNvPr id="7191" name="Rectangle 23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92" name="Group 24"/>
          <p:cNvGrpSpPr>
            <a:grpSpLocks/>
          </p:cNvGrpSpPr>
          <p:nvPr/>
        </p:nvGrpSpPr>
        <p:grpSpPr bwMode="auto">
          <a:xfrm>
            <a:off x="7391400" y="3654425"/>
            <a:ext cx="457200" cy="698500"/>
            <a:chOff x="0" y="0"/>
            <a:chExt cx="288" cy="440"/>
          </a:xfrm>
        </p:grpSpPr>
        <p:sp>
          <p:nvSpPr>
            <p:cNvPr id="7193" name="Rectangle 25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87</a:t>
              </a:r>
            </a:p>
          </p:txBody>
        </p:sp>
        <p:sp>
          <p:nvSpPr>
            <p:cNvPr id="7194" name="Rectangle 26"/>
            <p:cNvSpPr>
              <a:spLocks/>
            </p:cNvSpPr>
            <p:nvPr/>
          </p:nvSpPr>
          <p:spPr bwMode="auto">
            <a:xfrm>
              <a:off x="0" y="220"/>
              <a:ext cx="288" cy="22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7195" name="Group 27"/>
          <p:cNvGrpSpPr>
            <a:grpSpLocks/>
          </p:cNvGrpSpPr>
          <p:nvPr/>
        </p:nvGrpSpPr>
        <p:grpSpPr bwMode="auto">
          <a:xfrm>
            <a:off x="7620000" y="5178425"/>
            <a:ext cx="457200" cy="692150"/>
            <a:chOff x="0" y="0"/>
            <a:chExt cx="288" cy="436"/>
          </a:xfrm>
        </p:grpSpPr>
        <p:sp>
          <p:nvSpPr>
            <p:cNvPr id="7196" name="Rectangle 28"/>
            <p:cNvSpPr>
              <a:spLocks/>
            </p:cNvSpPr>
            <p:nvPr/>
          </p:nvSpPr>
          <p:spPr bwMode="auto">
            <a:xfrm>
              <a:off x="0" y="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78</a:t>
              </a:r>
            </a:p>
          </p:txBody>
        </p:sp>
        <p:sp>
          <p:nvSpPr>
            <p:cNvPr id="7197" name="Rectangle 29"/>
            <p:cNvSpPr>
              <a:spLocks/>
            </p:cNvSpPr>
            <p:nvPr/>
          </p:nvSpPr>
          <p:spPr bwMode="auto">
            <a:xfrm>
              <a:off x="0" y="220"/>
              <a:ext cx="288" cy="21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40639" bIns="0"/>
            <a:lstStyle/>
            <a:p>
              <a:pPr marL="39688" algn="ctr">
                <a:spcBef>
                  <a:spcPts val="900"/>
                </a:spcBef>
              </a:pPr>
              <a:r>
                <a:rPr lang="en-US" sz="1600">
                  <a:solidFill>
                    <a:srgbClr val="FF9900"/>
                  </a:solidFill>
                  <a:latin typeface="Arial" charset="0"/>
                  <a:cs typeface="Arial" charset="0"/>
                  <a:sym typeface="Arial" charset="0"/>
                </a:rPr>
                <a:t>•</a:t>
              </a:r>
            </a:p>
          </p:txBody>
        </p:sp>
      </p:grpSp>
      <p:sp>
        <p:nvSpPr>
          <p:cNvPr id="7198" name="Line 30"/>
          <p:cNvSpPr>
            <a:spLocks noChangeShapeType="1"/>
          </p:cNvSpPr>
          <p:nvPr/>
        </p:nvSpPr>
        <p:spPr bwMode="auto">
          <a:xfrm>
            <a:off x="6096000" y="4187825"/>
            <a:ext cx="228600" cy="700088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31"/>
          <p:cNvSpPr>
            <a:spLocks noChangeShapeType="1"/>
          </p:cNvSpPr>
          <p:nvPr/>
        </p:nvSpPr>
        <p:spPr bwMode="auto">
          <a:xfrm rot="10800000" flipH="1">
            <a:off x="6477000" y="3806825"/>
            <a:ext cx="914400" cy="1600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0" name="Line 32"/>
          <p:cNvSpPr>
            <a:spLocks noChangeShapeType="1"/>
          </p:cNvSpPr>
          <p:nvPr/>
        </p:nvSpPr>
        <p:spPr bwMode="auto">
          <a:xfrm>
            <a:off x="7620000" y="4187825"/>
            <a:ext cx="228600" cy="9906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Terminology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Head = first element of the list</a:t>
            </a:r>
          </a:p>
          <a:p>
            <a:r>
              <a:rPr lang="en-US"/>
              <a:t>Tail = rest of the </a:t>
            </a:r>
            <a:r>
              <a:rPr lang="en-US" smtClean="0"/>
              <a:t>list</a:t>
            </a:r>
            <a:endParaRPr lang="en-US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16AEA541-66C6-4BFD-8F62-7DDF909443B2}" type="slidenum">
              <a:rPr lang="en-US"/>
              <a:pPr/>
              <a:t>13</a:t>
            </a:fld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927600" y="3238500"/>
            <a:ext cx="812800" cy="406400"/>
            <a:chOff x="0" y="0"/>
            <a:chExt cx="512" cy="256"/>
          </a:xfrm>
        </p:grpSpPr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199" name="Rectangle 7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0" name="Oval 8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863600" y="3238500"/>
            <a:ext cx="812800" cy="406400"/>
            <a:chOff x="0" y="0"/>
            <a:chExt cx="512" cy="256"/>
          </a:xfrm>
        </p:grpSpPr>
        <p:sp>
          <p:nvSpPr>
            <p:cNvPr id="8202" name="Rectangle 10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3" name="Rectangle 11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4" name="Oval 12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2260600" y="3238500"/>
            <a:ext cx="812800" cy="406400"/>
            <a:chOff x="0" y="0"/>
            <a:chExt cx="512" cy="256"/>
          </a:xfrm>
        </p:grpSpPr>
        <p:sp>
          <p:nvSpPr>
            <p:cNvPr id="8206" name="Rectangle 14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7" name="Rectangle 15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8" name="Oval 16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0" name="Rectangle 18"/>
          <p:cNvSpPr>
            <a:spLocks/>
          </p:cNvSpPr>
          <p:nvPr/>
        </p:nvSpPr>
        <p:spPr bwMode="auto">
          <a:xfrm>
            <a:off x="66675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211" name="Rectangle 19"/>
          <p:cNvSpPr>
            <a:spLocks/>
          </p:cNvSpPr>
          <p:nvPr/>
        </p:nvSpPr>
        <p:spPr bwMode="auto">
          <a:xfrm>
            <a:off x="62611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594100" y="3238500"/>
            <a:ext cx="812800" cy="406400"/>
            <a:chOff x="0" y="0"/>
            <a:chExt cx="512" cy="256"/>
          </a:xfrm>
        </p:grpSpPr>
        <p:sp>
          <p:nvSpPr>
            <p:cNvPr id="8214" name="Rectangle 22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5" name="Rectangle 23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6" name="Oval 24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7" name="Line 25"/>
          <p:cNvSpPr>
            <a:spLocks noChangeShapeType="1"/>
          </p:cNvSpPr>
          <p:nvPr/>
        </p:nvSpPr>
        <p:spPr bwMode="auto">
          <a:xfrm flipH="1">
            <a:off x="1497013" y="3441700"/>
            <a:ext cx="788987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28194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>
            <a:off x="41783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54991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Rectangle 31"/>
          <p:cNvSpPr>
            <a:spLocks/>
          </p:cNvSpPr>
          <p:nvPr/>
        </p:nvSpPr>
        <p:spPr bwMode="auto">
          <a:xfrm>
            <a:off x="22352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10</a:t>
            </a:r>
          </a:p>
        </p:txBody>
      </p:sp>
      <p:sp>
        <p:nvSpPr>
          <p:cNvPr id="8224" name="Rectangle 32"/>
          <p:cNvSpPr>
            <a:spLocks/>
          </p:cNvSpPr>
          <p:nvPr/>
        </p:nvSpPr>
        <p:spPr bwMode="auto">
          <a:xfrm>
            <a:off x="62484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84</a:t>
            </a:r>
          </a:p>
        </p:txBody>
      </p:sp>
      <p:sp>
        <p:nvSpPr>
          <p:cNvPr id="8225" name="Rectangle 33"/>
          <p:cNvSpPr>
            <a:spLocks/>
          </p:cNvSpPr>
          <p:nvPr/>
        </p:nvSpPr>
        <p:spPr bwMode="auto">
          <a:xfrm>
            <a:off x="35687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-7</a:t>
            </a:r>
          </a:p>
        </p:txBody>
      </p:sp>
      <p:sp>
        <p:nvSpPr>
          <p:cNvPr id="8226" name="Rectangle 34"/>
          <p:cNvSpPr>
            <a:spLocks/>
          </p:cNvSpPr>
          <p:nvPr/>
        </p:nvSpPr>
        <p:spPr bwMode="auto">
          <a:xfrm>
            <a:off x="4978400" y="3251200"/>
            <a:ext cx="2921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</a:t>
            </a:r>
          </a:p>
        </p:txBody>
      </p:sp>
      <p:sp>
        <p:nvSpPr>
          <p:cNvPr id="8227" name="Rectangle 35"/>
          <p:cNvSpPr>
            <a:spLocks/>
          </p:cNvSpPr>
          <p:nvPr/>
        </p:nvSpPr>
        <p:spPr bwMode="auto">
          <a:xfrm>
            <a:off x="8636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33</a:t>
            </a:r>
          </a:p>
        </p:txBody>
      </p:sp>
      <p:sp>
        <p:nvSpPr>
          <p:cNvPr id="8228" name="Rectangle 36"/>
          <p:cNvSpPr>
            <a:spLocks/>
          </p:cNvSpPr>
          <p:nvPr/>
        </p:nvSpPr>
        <p:spPr bwMode="auto">
          <a:xfrm>
            <a:off x="4978400" y="4381500"/>
            <a:ext cx="47256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tail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rot="10800000" flipH="1">
            <a:off x="2197100" y="4368800"/>
            <a:ext cx="49657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rot="10800000" flipH="1">
            <a:off x="800100" y="4368800"/>
            <a:ext cx="9525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1" name="Rectangle 39"/>
          <p:cNvSpPr>
            <a:spLocks/>
          </p:cNvSpPr>
          <p:nvPr/>
        </p:nvSpPr>
        <p:spPr bwMode="auto">
          <a:xfrm>
            <a:off x="901700" y="4381500"/>
            <a:ext cx="6617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head</a:t>
            </a:r>
          </a:p>
        </p:txBody>
      </p:sp>
      <p:sp>
        <p:nvSpPr>
          <p:cNvPr id="2" name="Rectangle 1"/>
          <p:cNvSpPr/>
          <p:nvPr/>
        </p:nvSpPr>
        <p:spPr>
          <a:xfrm>
            <a:off x="6677025" y="3124200"/>
            <a:ext cx="3987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>
                <a:sym typeface="Symbol"/>
              </a:rPr>
              <a:t></a:t>
            </a:r>
            <a:endParaRPr lang="en-US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Class ListCell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0CBDC20-6A12-4EF9-A02D-886F1F282794}" type="slidenum">
              <a:rPr lang="en-US"/>
              <a:pPr/>
              <a:t>14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 rIns="0"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class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&lt;T&gt; 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   private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T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private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&lt;T&gt;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(T datum,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&lt;T&gt; next){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 dirty="0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this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</a:t>
            </a:r>
            <a:r>
              <a:rPr lang="en-US" sz="1800" b="1" dirty="0" err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datum;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 dirty="0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this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.</a:t>
            </a:r>
            <a:r>
              <a:rPr lang="en-US" sz="1800" b="1" dirty="0" err="1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next;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T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 {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&lt;T&gt;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 {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(T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obj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{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obj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&lt;T&gt; c) { </a:t>
            </a:r>
            <a:r>
              <a:rPr lang="en-US" sz="1800" b="1" dirty="0">
                <a:solidFill>
                  <a:srgbClr val="0000C0"/>
                </a:solidFill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c;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Line Callout 1 1"/>
          <p:cNvSpPr/>
          <p:nvPr/>
        </p:nvSpPr>
        <p:spPr>
          <a:xfrm>
            <a:off x="5419492" y="381000"/>
            <a:ext cx="3495907" cy="1371600"/>
          </a:xfrm>
          <a:prstGeom prst="borderCallout1">
            <a:avLst>
              <a:gd name="adj1" fmla="val 46659"/>
              <a:gd name="adj2" fmla="val -1829"/>
              <a:gd name="adj3" fmla="val 136769"/>
              <a:gd name="adj4" fmla="val -37482"/>
            </a:avLst>
          </a:prstGeom>
          <a:solidFill>
            <a:srgbClr val="6DF9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smtClean="0">
                <a:solidFill>
                  <a:schemeClr val="tx1"/>
                </a:solidFill>
              </a:rPr>
              <a:t>Each list element “points” to the next one!</a:t>
            </a:r>
          </a:p>
          <a:p>
            <a:pPr algn="ctr"/>
            <a:r>
              <a:rPr lang="en-US" i="1" smtClean="0">
                <a:solidFill>
                  <a:schemeClr val="tx1"/>
                </a:solidFill>
              </a:rPr>
              <a:t>End of list: </a:t>
            </a:r>
            <a:r>
              <a:rPr lang="en-US" sz="2000" b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next==</a:t>
            </a:r>
            <a:r>
              <a:rPr lang="en-US" sz="2000" b="1" i="1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null</a:t>
            </a:r>
            <a:endParaRPr lang="en-US" b="1" i="1">
              <a:solidFill>
                <a:srgbClr val="C00000"/>
              </a:solidFill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smtClean="0"/>
              <a:t>Ways of building </a:t>
            </a:r>
            <a:r>
              <a:rPr lang="en-US"/>
              <a:t>a Linked List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599" y="1589567"/>
            <a:ext cx="7045325" cy="4572000"/>
          </a:xfrm>
          <a:ln/>
        </p:spPr>
        <p:txBody>
          <a:bodyPr rIns="132080"/>
          <a:lstStyle/>
          <a:p>
            <a:pPr marL="0" indent="0">
              <a:buNone/>
            </a:pPr>
            <a:endParaRPr lang="en-US" sz="1600" b="1" dirty="0" smtClean="0">
              <a:solidFill>
                <a:srgbClr val="00990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buNone/>
            </a:pPr>
            <a:endParaRPr lang="en-US" sz="1600" b="1" dirty="0">
              <a:solidFill>
                <a:srgbClr val="00990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600" b="1" dirty="0" err="1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600" b="1" dirty="0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&lt;Integer</a:t>
            </a:r>
            <a:r>
              <a:rPr lang="en-US" sz="1600" b="1" dirty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&gt; </a:t>
            </a:r>
            <a:r>
              <a:rPr lang="en-US" sz="1600" b="1" dirty="0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 =</a:t>
            </a:r>
            <a:r>
              <a:rPr lang="en-US" sz="1600" b="1" dirty="0">
                <a:solidFill>
                  <a:srgbClr val="009900"/>
                </a:solidFill>
                <a:latin typeface="Courier New" charset="0"/>
                <a:sym typeface="Courier New" charset="0"/>
              </a:rPr>
              <a:t/>
            </a:r>
            <a:br>
              <a:rPr lang="en-US" sz="1600" b="1" dirty="0">
                <a:solidFill>
                  <a:srgbClr val="009900"/>
                </a:solidFill>
                <a:latin typeface="Courier New" charset="0"/>
                <a:sym typeface="Courier New" charset="0"/>
              </a:rPr>
            </a:br>
            <a:r>
              <a:rPr lang="en-US" sz="1600" b="1" dirty="0" smtClean="0">
                <a:solidFill>
                  <a:srgbClr val="009900"/>
                </a:solidFill>
                <a:latin typeface="Courier New" charset="0"/>
                <a:sym typeface="Courier New" charset="0"/>
              </a:rPr>
              <a:t>    </a:t>
            </a:r>
            <a:r>
              <a:rPr lang="en-US" sz="1600" b="1" dirty="0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new </a:t>
            </a:r>
            <a:r>
              <a:rPr lang="en-US" sz="1600" b="1" dirty="0" err="1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600" b="1" dirty="0" smtClean="0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&lt;Integer&gt;(new Integer(24),null);</a:t>
            </a:r>
            <a:endParaRPr lang="en-US" sz="1600" b="1" dirty="0">
              <a:solidFill>
                <a:srgbClr val="009900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4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0FADA963-896D-444D-96F3-D3193BCA221A}" type="slidenum">
              <a:rPr lang="en-US"/>
              <a:pPr/>
              <a:t>15</a:t>
            </a:fld>
            <a:endParaRPr lang="en-US"/>
          </a:p>
        </p:txBody>
      </p:sp>
      <p:sp>
        <p:nvSpPr>
          <p:cNvPr id="10243" name="Rectangle 3"/>
          <p:cNvSpPr>
            <a:spLocks/>
          </p:cNvSpPr>
          <p:nvPr/>
        </p:nvSpPr>
        <p:spPr bwMode="auto">
          <a:xfrm>
            <a:off x="7443788" y="215265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0244" name="AutoShape 4"/>
          <p:cNvSpPr>
            <a:spLocks/>
          </p:cNvSpPr>
          <p:nvPr/>
        </p:nvSpPr>
        <p:spPr bwMode="auto">
          <a:xfrm>
            <a:off x="7459663" y="21875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459663" y="2463800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8035925" y="2730500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8112125" y="2806700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8188325" y="2882900"/>
            <a:ext cx="15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9" name="Line 9"/>
          <p:cNvSpPr>
            <a:spLocks noChangeShapeType="1"/>
          </p:cNvSpPr>
          <p:nvPr/>
        </p:nvSpPr>
        <p:spPr bwMode="auto">
          <a:xfrm>
            <a:off x="7654925" y="2578100"/>
            <a:ext cx="533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8188325" y="2578100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8188325" y="2882900"/>
            <a:ext cx="1588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8112125" y="2882900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5803900" y="1863725"/>
            <a:ext cx="1620838" cy="3952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Rectangle 14"/>
          <p:cNvSpPr>
            <a:spLocks/>
          </p:cNvSpPr>
          <p:nvPr/>
        </p:nvSpPr>
        <p:spPr bwMode="auto">
          <a:xfrm>
            <a:off x="7143750" y="38671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0255" name="Rectangle 15"/>
          <p:cNvSpPr>
            <a:spLocks/>
          </p:cNvSpPr>
          <p:nvPr/>
        </p:nvSpPr>
        <p:spPr bwMode="auto">
          <a:xfrm>
            <a:off x="7981950" y="43243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–7</a:t>
            </a:r>
          </a:p>
        </p:txBody>
      </p:sp>
      <p:sp>
        <p:nvSpPr>
          <p:cNvPr id="10256" name="Rectangle 16"/>
          <p:cNvSpPr>
            <a:spLocks/>
          </p:cNvSpPr>
          <p:nvPr/>
        </p:nvSpPr>
        <p:spPr bwMode="auto">
          <a:xfrm>
            <a:off x="7600950" y="51625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0257" name="AutoShape 17"/>
          <p:cNvSpPr>
            <a:spLocks/>
          </p:cNvSpPr>
          <p:nvPr/>
        </p:nvSpPr>
        <p:spPr bwMode="auto">
          <a:xfrm>
            <a:off x="7159625" y="39020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7159625" y="4206875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AutoShape 19"/>
          <p:cNvSpPr>
            <a:spLocks/>
          </p:cNvSpPr>
          <p:nvPr/>
        </p:nvSpPr>
        <p:spPr bwMode="auto">
          <a:xfrm>
            <a:off x="7997825" y="4325937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>
            <a:off x="7997825" y="4630737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AutoShape 21"/>
          <p:cNvSpPr>
            <a:spLocks/>
          </p:cNvSpPr>
          <p:nvPr/>
        </p:nvSpPr>
        <p:spPr bwMode="auto">
          <a:xfrm>
            <a:off x="7635875" y="519747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>
            <a:off x="7635875" y="5502275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7312025" y="4283075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H="1">
            <a:off x="7845425" y="4740275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>
            <a:off x="8188325" y="5754687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Line 26"/>
          <p:cNvSpPr>
            <a:spLocks noChangeShapeType="1"/>
          </p:cNvSpPr>
          <p:nvPr/>
        </p:nvSpPr>
        <p:spPr bwMode="auto">
          <a:xfrm>
            <a:off x="8264525" y="5830887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7" name="Line 27"/>
          <p:cNvSpPr>
            <a:spLocks noChangeShapeType="1"/>
          </p:cNvSpPr>
          <p:nvPr/>
        </p:nvSpPr>
        <p:spPr bwMode="auto">
          <a:xfrm>
            <a:off x="8340725" y="5907087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8" name="Line 28"/>
          <p:cNvSpPr>
            <a:spLocks noChangeShapeType="1"/>
          </p:cNvSpPr>
          <p:nvPr/>
        </p:nvSpPr>
        <p:spPr bwMode="auto">
          <a:xfrm>
            <a:off x="7807325" y="5602287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9" name="Line 29"/>
          <p:cNvSpPr>
            <a:spLocks noChangeShapeType="1"/>
          </p:cNvSpPr>
          <p:nvPr/>
        </p:nvSpPr>
        <p:spPr bwMode="auto">
          <a:xfrm>
            <a:off x="8340725" y="5602287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0" name="Line 30"/>
          <p:cNvSpPr>
            <a:spLocks noChangeShapeType="1"/>
          </p:cNvSpPr>
          <p:nvPr/>
        </p:nvSpPr>
        <p:spPr bwMode="auto">
          <a:xfrm>
            <a:off x="8340725" y="5907087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>
            <a:off x="8264525" y="5907087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2" name="Line 32"/>
          <p:cNvSpPr>
            <a:spLocks noChangeShapeType="1"/>
          </p:cNvSpPr>
          <p:nvPr/>
        </p:nvSpPr>
        <p:spPr bwMode="auto">
          <a:xfrm>
            <a:off x="5278438" y="3913187"/>
            <a:ext cx="1846262" cy="47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73" name="Rectangle 33"/>
          <p:cNvSpPr>
            <a:spLocks/>
          </p:cNvSpPr>
          <p:nvPr/>
        </p:nvSpPr>
        <p:spPr bwMode="auto">
          <a:xfrm>
            <a:off x="365125" y="3881438"/>
            <a:ext cx="5448300" cy="193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t = new Integer(24);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s = new Integer(-7);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Integer e = new Integer(87);</a:t>
            </a:r>
          </a:p>
          <a:p>
            <a:pPr marL="39688"/>
            <a:endParaRPr lang="en-US" sz="1600" b="1">
              <a:solidFill>
                <a:srgbClr val="00990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ListCell&lt;Integer&gt; p =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new ListCell&lt;Integer&gt;(t,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   new ListCell&lt;Integer&gt;(s,</a:t>
            </a:r>
          </a:p>
          <a:p>
            <a:pPr marL="39688"/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         new ListCell&lt;Integer&gt;(e, null)));</a:t>
            </a:r>
          </a:p>
        </p:txBody>
      </p:sp>
      <p:sp>
        <p:nvSpPr>
          <p:cNvPr id="10274" name="Rectangle 34"/>
          <p:cNvSpPr>
            <a:spLocks/>
          </p:cNvSpPr>
          <p:nvPr/>
        </p:nvSpPr>
        <p:spPr bwMode="auto">
          <a:xfrm>
            <a:off x="3844925" y="3759200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0275" name="Rectangle 35"/>
          <p:cNvSpPr>
            <a:spLocks/>
          </p:cNvSpPr>
          <p:nvPr/>
        </p:nvSpPr>
        <p:spPr bwMode="auto">
          <a:xfrm>
            <a:off x="4064000" y="3759200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0276" name="Rectangle 36"/>
          <p:cNvSpPr>
            <a:spLocks/>
          </p:cNvSpPr>
          <p:nvPr/>
        </p:nvSpPr>
        <p:spPr bwMode="auto">
          <a:xfrm>
            <a:off x="4127500" y="3797300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4989513" y="3797300"/>
            <a:ext cx="1587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78" name="Rectangle 38"/>
          <p:cNvSpPr>
            <a:spLocks/>
          </p:cNvSpPr>
          <p:nvPr/>
        </p:nvSpPr>
        <p:spPr bwMode="auto">
          <a:xfrm>
            <a:off x="3954463" y="1682750"/>
            <a:ext cx="2682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c</a:t>
            </a:r>
          </a:p>
        </p:txBody>
      </p:sp>
      <p:sp>
        <p:nvSpPr>
          <p:cNvPr id="10279" name="Rectangle 39"/>
          <p:cNvSpPr>
            <a:spLocks/>
          </p:cNvSpPr>
          <p:nvPr/>
        </p:nvSpPr>
        <p:spPr bwMode="auto">
          <a:xfrm>
            <a:off x="4173538" y="1682750"/>
            <a:ext cx="9667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0280" name="Rectangle 40"/>
          <p:cNvSpPr>
            <a:spLocks/>
          </p:cNvSpPr>
          <p:nvPr/>
        </p:nvSpPr>
        <p:spPr bwMode="auto">
          <a:xfrm>
            <a:off x="4237038" y="1720850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5099050" y="1720850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82" name="Rectangle 42"/>
          <p:cNvSpPr>
            <a:spLocks/>
          </p:cNvSpPr>
          <p:nvPr/>
        </p:nvSpPr>
        <p:spPr bwMode="auto">
          <a:xfrm>
            <a:off x="6740525" y="1558925"/>
            <a:ext cx="2009775" cy="4918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Building a Linked List (cont’d)</a:t>
            </a:r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FD6195CC-ACF6-4458-8430-E810178A873F}" type="slidenum">
              <a:rPr lang="en-US"/>
              <a:pPr/>
              <a:t>16</a:t>
            </a:fld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7243763" y="226060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8081963" y="2717800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12292" name="Rectangle 4"/>
          <p:cNvSpPr>
            <a:spLocks/>
          </p:cNvSpPr>
          <p:nvPr/>
        </p:nvSpPr>
        <p:spPr bwMode="auto">
          <a:xfrm>
            <a:off x="7700963" y="355600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2293" name="AutoShape 5"/>
          <p:cNvSpPr>
            <a:spLocks/>
          </p:cNvSpPr>
          <p:nvPr/>
        </p:nvSpPr>
        <p:spPr bwMode="auto">
          <a:xfrm>
            <a:off x="7259638" y="22955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7259638" y="26003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5" name="AutoShape 7"/>
          <p:cNvSpPr>
            <a:spLocks/>
          </p:cNvSpPr>
          <p:nvPr/>
        </p:nvSpPr>
        <p:spPr bwMode="auto">
          <a:xfrm>
            <a:off x="8097838" y="27193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8097838" y="30241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AutoShape 9"/>
          <p:cNvSpPr>
            <a:spLocks/>
          </p:cNvSpPr>
          <p:nvPr/>
        </p:nvSpPr>
        <p:spPr bwMode="auto">
          <a:xfrm>
            <a:off x="7735888" y="35909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7735888" y="38957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>
            <a:off x="7412038" y="2676525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7945438" y="3133725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>
            <a:off x="8288338" y="4148138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>
            <a:off x="8364538" y="42243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>
            <a:off x="8440738" y="4300538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>
            <a:off x="7907338" y="3995738"/>
            <a:ext cx="533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>
            <a:off x="8440738" y="3995738"/>
            <a:ext cx="158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>
            <a:off x="8440738" y="4300538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8364538" y="43005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8" name="Rectangle 20"/>
          <p:cNvSpPr>
            <a:spLocks/>
          </p:cNvSpPr>
          <p:nvPr/>
        </p:nvSpPr>
        <p:spPr bwMode="auto">
          <a:xfrm>
            <a:off x="347662" y="2201783"/>
            <a:ext cx="7304088" cy="27084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40639" bIns="0">
            <a:spAutoFit/>
          </a:bodyPr>
          <a:lstStyle/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t = new Integer(24); 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s = new Integer(-7);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Integer e = new Integer(87);</a:t>
            </a:r>
          </a:p>
          <a:p>
            <a:pPr marL="39688"/>
            <a:r>
              <a:rPr lang="en-US" sz="1600" b="1">
                <a:solidFill>
                  <a:srgbClr val="9900CC"/>
                </a:solidFill>
                <a:latin typeface="Courier New" charset="0"/>
                <a:cs typeface="Courier New" charset="0"/>
                <a:sym typeface="Courier New" charset="0"/>
              </a:rPr>
              <a:t>//Can also use "autoboxing"</a:t>
            </a: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endParaRPr lang="en-US" sz="1600" b="1">
              <a:solidFill>
                <a:srgbClr val="0033CC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ListCell&lt;Integer&gt; </a:t>
            </a:r>
            <a:r>
              <a:rPr lang="en-US" sz="1600" b="1" smtClean="0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 </a:t>
            </a:r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= new ListCell&lt;Integer&gt;(e, null);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ListCell&lt;Integer&gt;(s, p);</a:t>
            </a:r>
          </a:p>
          <a:p>
            <a:pPr marL="39688"/>
            <a:r>
              <a:rPr lang="en-US" sz="1600" b="1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ListCell&lt;Integer&gt;(t, p);</a:t>
            </a:r>
          </a:p>
        </p:txBody>
      </p:sp>
      <p:sp>
        <p:nvSpPr>
          <p:cNvPr id="12309" name="Rectangle 21"/>
          <p:cNvSpPr>
            <a:spLocks/>
          </p:cNvSpPr>
          <p:nvPr/>
        </p:nvSpPr>
        <p:spPr bwMode="auto">
          <a:xfrm>
            <a:off x="4068763" y="2843213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2310" name="Rectangle 22"/>
          <p:cNvSpPr>
            <a:spLocks/>
          </p:cNvSpPr>
          <p:nvPr/>
        </p:nvSpPr>
        <p:spPr bwMode="auto">
          <a:xfrm>
            <a:off x="4287838" y="2843213"/>
            <a:ext cx="9667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2311" name="Rectangle 23"/>
          <p:cNvSpPr>
            <a:spLocks/>
          </p:cNvSpPr>
          <p:nvPr/>
        </p:nvSpPr>
        <p:spPr bwMode="auto">
          <a:xfrm>
            <a:off x="4332288" y="2890838"/>
            <a:ext cx="1243012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12" name="Line 24"/>
          <p:cNvSpPr>
            <a:spLocks noChangeShapeType="1"/>
          </p:cNvSpPr>
          <p:nvPr/>
        </p:nvSpPr>
        <p:spPr bwMode="auto">
          <a:xfrm>
            <a:off x="5213350" y="2881313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/>
          </p:cNvSpPr>
          <p:nvPr/>
        </p:nvSpPr>
        <p:spPr bwMode="auto">
          <a:xfrm>
            <a:off x="6954838" y="1801813"/>
            <a:ext cx="1966912" cy="27701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14" name="Line 26"/>
          <p:cNvSpPr>
            <a:spLocks noChangeShapeType="1"/>
          </p:cNvSpPr>
          <p:nvPr/>
        </p:nvSpPr>
        <p:spPr bwMode="auto">
          <a:xfrm>
            <a:off x="5430838" y="3006725"/>
            <a:ext cx="2300287" cy="6778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 rot="10800000" flipH="1">
            <a:off x="5445125" y="2947988"/>
            <a:ext cx="2633663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6" name="Line 28"/>
          <p:cNvSpPr>
            <a:spLocks noChangeShapeType="1"/>
          </p:cNvSpPr>
          <p:nvPr/>
        </p:nvSpPr>
        <p:spPr bwMode="auto">
          <a:xfrm rot="10800000" flipH="1">
            <a:off x="5445125" y="2471738"/>
            <a:ext cx="179705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317" name="Rectangle 29"/>
          <p:cNvSpPr>
            <a:spLocks/>
          </p:cNvSpPr>
          <p:nvPr/>
        </p:nvSpPr>
        <p:spPr bwMode="auto">
          <a:xfrm>
            <a:off x="600074" y="1676400"/>
            <a:ext cx="1489075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Another way:</a:t>
            </a:r>
          </a:p>
        </p:txBody>
      </p:sp>
      <p:sp>
        <p:nvSpPr>
          <p:cNvPr id="12318" name="Rectangle 30"/>
          <p:cNvSpPr>
            <a:spLocks/>
          </p:cNvSpPr>
          <p:nvPr/>
        </p:nvSpPr>
        <p:spPr bwMode="auto">
          <a:xfrm>
            <a:off x="614363" y="5373688"/>
            <a:ext cx="6810375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Note: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 = new ListCell&lt;Integer&gt;(s,p);</a:t>
            </a:r>
            <a: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  <a:t/>
            </a:r>
            <a:b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</a:br>
            <a:r>
              <a:rPr lang="en-US">
                <a:solidFill>
                  <a:srgbClr val="FF0000"/>
                </a:solidFill>
                <a:latin typeface="Arial" charset="0"/>
                <a:sym typeface="Arial" charset="0"/>
              </a:rPr>
              <a:t>does </a:t>
            </a:r>
            <a:r>
              <a:rPr lang="en-US" i="1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not </a:t>
            </a:r>
            <a:r>
              <a:rPr lang="en-US">
                <a:solidFill>
                  <a:srgbClr val="FF0000"/>
                </a:solidFill>
                <a:latin typeface="Arial" charset="0"/>
                <a:cs typeface="Arial" charset="0"/>
                <a:sym typeface="Arial" charset="0"/>
              </a:rPr>
              <a:t>create a circular list!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1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2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3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4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5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6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7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8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1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1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2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1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2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2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  <p:bldP spid="12292" grpId="0" autoUpdateAnimBg="0"/>
      <p:bldP spid="12293" grpId="0" animBg="1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  <p:bldP spid="12302" grpId="0" animBg="1"/>
      <p:bldP spid="12303" grpId="0" animBg="1"/>
      <p:bldP spid="12304" grpId="0" animBg="1"/>
      <p:bldP spid="12305" grpId="0" animBg="1"/>
      <p:bldP spid="12306" grpId="0" animBg="1"/>
      <p:bldP spid="12307" grpId="0" animBg="1"/>
      <p:bldP spid="12314" grpId="0" animBg="1"/>
      <p:bldP spid="12315" grpId="0" animBg="1"/>
      <p:bldP spid="12315" grpId="1" animBg="1"/>
      <p:bldP spid="123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Accessing List Elements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Linked Lists are </a:t>
            </a:r>
            <a:r>
              <a:rPr lang="en-US" i="1"/>
              <a:t>sequential-access</a:t>
            </a:r>
            <a:r>
              <a:rPr lang="en-US"/>
              <a:t> data structures.</a:t>
            </a:r>
          </a:p>
          <a:p>
            <a:pPr marL="728663" lvl="1"/>
            <a:r>
              <a:rPr lang="en-US" sz="1800"/>
              <a:t>To access contents of cell n in sequence, you must access cells 0 ... n-1 </a:t>
            </a:r>
          </a:p>
          <a:p>
            <a:r>
              <a:rPr lang="en-US"/>
              <a:t>Accessing data in first cell: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p.getDatum()</a:t>
            </a:r>
            <a:r>
              <a:rPr lang="en-US"/>
              <a:t> </a:t>
            </a:r>
          </a:p>
          <a:p>
            <a:r>
              <a:rPr lang="en-US"/>
              <a:t>Accessing data in second cell: </a:t>
            </a: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p.getNext().getDatum()</a:t>
            </a: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r>
              <a:rPr lang="en-US"/>
              <a:t>Accessing </a:t>
            </a:r>
            <a:r>
              <a:rPr lang="en-US" b="1">
                <a:latin typeface="Courier New" charset="0"/>
                <a:cs typeface="Courier New" charset="0"/>
                <a:sym typeface="Courier New" charset="0"/>
              </a:rPr>
              <a:t>next</a:t>
            </a:r>
            <a:r>
              <a:rPr lang="en-US"/>
              <a:t> field in second cell: </a:t>
            </a: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p.getNext().getNext()</a:t>
            </a: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29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32C8599A-8692-4CDD-852F-84F620611B2E}" type="slidenum">
              <a:rPr lang="en-US"/>
              <a:pPr/>
              <a:t>17</a:t>
            </a:fld>
            <a:endParaRPr lang="en-US"/>
          </a:p>
        </p:txBody>
      </p:sp>
      <p:sp>
        <p:nvSpPr>
          <p:cNvPr id="13315" name="Rectangle 3"/>
          <p:cNvSpPr>
            <a:spLocks/>
          </p:cNvSpPr>
          <p:nvPr/>
        </p:nvSpPr>
        <p:spPr bwMode="auto">
          <a:xfrm>
            <a:off x="4244975" y="1528763"/>
            <a:ext cx="4432300" cy="461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endParaRPr lang="en-US" sz="2000">
              <a:solidFill>
                <a:srgbClr val="0033CC"/>
              </a:solidFill>
              <a:latin typeface="Arial" charset="0"/>
              <a:cs typeface="Arial" charset="0"/>
              <a:sym typeface="Arial" charset="0"/>
            </a:endParaRP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Writing to fields </a:t>
            </a:r>
            <a:b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in cells can be</a:t>
            </a:r>
            <a:b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done the same way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Update data in first cell:</a:t>
            </a:r>
            <a:b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p.setDatum(new Integer(53));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Update data in second cell: </a:t>
            </a: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p.getNext().setDatum(new Integer(53));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Chop off third cell: </a:t>
            </a:r>
            <a:r>
              <a:rPr lang="en-US" sz="16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p.getNext().setNext(null);</a:t>
            </a:r>
          </a:p>
        </p:txBody>
      </p:sp>
      <p:sp>
        <p:nvSpPr>
          <p:cNvPr id="13316" name="Rectangle 4"/>
          <p:cNvSpPr>
            <a:spLocks/>
          </p:cNvSpPr>
          <p:nvPr/>
        </p:nvSpPr>
        <p:spPr bwMode="auto">
          <a:xfrm>
            <a:off x="7194550" y="1762125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13317" name="Rectangle 5"/>
          <p:cNvSpPr>
            <a:spLocks/>
          </p:cNvSpPr>
          <p:nvPr/>
        </p:nvSpPr>
        <p:spPr bwMode="auto">
          <a:xfrm>
            <a:off x="8032750" y="2219325"/>
            <a:ext cx="3571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7651750" y="3057525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13319" name="AutoShape 7"/>
          <p:cNvSpPr>
            <a:spLocks/>
          </p:cNvSpPr>
          <p:nvPr/>
        </p:nvSpPr>
        <p:spPr bwMode="auto">
          <a:xfrm>
            <a:off x="7210425" y="179705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7210425" y="2101850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1" name="AutoShape 9"/>
          <p:cNvSpPr>
            <a:spLocks/>
          </p:cNvSpPr>
          <p:nvPr/>
        </p:nvSpPr>
        <p:spPr bwMode="auto">
          <a:xfrm>
            <a:off x="8048625" y="2220912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8048625" y="2525712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3" name="AutoShape 11"/>
          <p:cNvSpPr>
            <a:spLocks/>
          </p:cNvSpPr>
          <p:nvPr/>
        </p:nvSpPr>
        <p:spPr bwMode="auto">
          <a:xfrm>
            <a:off x="7686675" y="309245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7686675" y="3397250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7362825" y="217805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7896225" y="2635250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8239125" y="3649662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8315325" y="3725862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8391525" y="3802062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7858125" y="3497262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8391525" y="3497262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8391525" y="3802062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8315325" y="3802062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759450" y="1827212"/>
            <a:ext cx="1416050" cy="28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Rectangle 23"/>
          <p:cNvSpPr>
            <a:spLocks/>
          </p:cNvSpPr>
          <p:nvPr/>
        </p:nvSpPr>
        <p:spPr bwMode="auto">
          <a:xfrm>
            <a:off x="4391025" y="1654175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13336" name="Rectangle 24"/>
          <p:cNvSpPr>
            <a:spLocks/>
          </p:cNvSpPr>
          <p:nvPr/>
        </p:nvSpPr>
        <p:spPr bwMode="auto">
          <a:xfrm>
            <a:off x="4610100" y="1654175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  <p:sp>
        <p:nvSpPr>
          <p:cNvPr id="13337" name="Rectangle 25"/>
          <p:cNvSpPr>
            <a:spLocks/>
          </p:cNvSpPr>
          <p:nvPr/>
        </p:nvSpPr>
        <p:spPr bwMode="auto">
          <a:xfrm>
            <a:off x="4673600" y="1692275"/>
            <a:ext cx="1243013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5535613" y="1692275"/>
            <a:ext cx="1587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Rectangle 27"/>
          <p:cNvSpPr>
            <a:spLocks/>
          </p:cNvSpPr>
          <p:nvPr/>
        </p:nvSpPr>
        <p:spPr bwMode="auto">
          <a:xfrm>
            <a:off x="6791325" y="1482725"/>
            <a:ext cx="2009775" cy="26320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Access Example: Linear Search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9812F8B-E602-4C95-BAF0-3DEF5116C495}" type="slidenum">
              <a:rPr lang="en-US"/>
              <a:pPr/>
              <a:t>18</a:t>
            </a:fld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US" sz="1600" b="1" dirty="0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 Here is another version. Why does this work?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c) {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while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(c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!= </a:t>
            </a:r>
            <a:r>
              <a:rPr lang="en-US" sz="16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null)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{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smtClean="0"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>
                <a:latin typeface="Courier New" charset="0"/>
                <a:cs typeface="Courier New" charset="0"/>
                <a:sym typeface="Courier New" charset="0"/>
              </a:rPr>
              <a:t>c = c.getNext</a:t>
            </a:r>
            <a:r>
              <a:rPr lang="en-US" sz="1600" b="1" smtClean="0"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1371600" y="3886200"/>
            <a:ext cx="7162800" cy="19558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300"/>
              </a:spcBef>
            </a:pPr>
            <a:r>
              <a:rPr lang="en-US" sz="1600" b="1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 Scan list looking for x, return true if found </a:t>
            </a:r>
            <a:endParaRPr lang="en-US" sz="16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ListCell c) {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for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(ListCell lc = c; lc !=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 lc = lc.getNext()) {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(lc.getDatum().equals(x))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6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Why would we need to write code for search?  It already exists in Java </a:t>
            </a:r>
            <a:r>
              <a:rPr lang="en-US" i="1" dirty="0" err="1" smtClean="0">
                <a:solidFill>
                  <a:srgbClr val="C00000"/>
                </a:solidFill>
              </a:rPr>
              <a:t>utils</a:t>
            </a:r>
            <a:r>
              <a:rPr lang="en-US" i="1" dirty="0" smtClean="0">
                <a:solidFill>
                  <a:srgbClr val="C00000"/>
                </a:solidFill>
              </a:rPr>
              <a:t>!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677C1D9-AFAC-4719-9F93-6391FAA785A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Good question!  In practice you should always use </a:t>
            </a:r>
            <a:r>
              <a:rPr lang="en-US" dirty="0" err="1" smtClean="0"/>
              <a:t>indexOf</a:t>
            </a:r>
            <a:r>
              <a:rPr lang="en-US" dirty="0" smtClean="0"/>
              <a:t>(), contains(),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But by understanding how to code search, you gain skills you’ll need when working with data structures that are more complex and that don’t match predefined things in Java </a:t>
            </a:r>
            <a:r>
              <a:rPr lang="en-US" dirty="0" err="1" smtClean="0"/>
              <a:t>utils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 rule: </a:t>
            </a:r>
            <a:r>
              <a:rPr lang="en-US" i="1" dirty="0" smtClean="0">
                <a:solidFill>
                  <a:srgbClr val="C00000"/>
                </a:solidFill>
              </a:rPr>
              <a:t>If it already exists, use it.  </a:t>
            </a:r>
            <a:r>
              <a:rPr lang="en-US" dirty="0" smtClean="0"/>
              <a:t>But for anything you use, know how you would code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86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spent on A2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max:  </a:t>
            </a:r>
            <a:r>
              <a:rPr lang="en-US" sz="2400" dirty="0" smtClean="0"/>
              <a:t>25.4; </a:t>
            </a:r>
            <a:r>
              <a:rPr lang="en-US" sz="2400" dirty="0" err="1" smtClean="0"/>
              <a:t>avg</a:t>
            </a:r>
            <a:r>
              <a:rPr lang="en-US" sz="2400" dirty="0" smtClean="0"/>
              <a:t>:  </a:t>
            </a:r>
            <a:r>
              <a:rPr lang="en-US" sz="2400" dirty="0"/>
              <a:t>5.2 </a:t>
            </a:r>
            <a:r>
              <a:rPr lang="en-US" sz="2400" dirty="0" smtClean="0"/>
              <a:t>hours, mean</a:t>
            </a:r>
            <a:r>
              <a:rPr lang="en-US" sz="2400" dirty="0"/>
              <a:t>: 4.5 </a:t>
            </a:r>
            <a:r>
              <a:rPr lang="en-US" sz="2400" dirty="0" smtClean="0"/>
              <a:t>hours, min</a:t>
            </a:r>
            <a:r>
              <a:rPr lang="en-US" sz="2400" dirty="0"/>
              <a:t>:  0.57 hours</a:t>
            </a:r>
          </a:p>
          <a:p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0468851"/>
              </p:ext>
            </p:extLst>
          </p:nvPr>
        </p:nvGraphicFramePr>
        <p:xfrm>
          <a:off x="381000" y="2438400"/>
          <a:ext cx="84582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682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Recursion on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C209BC-DDA0-4688-8FAE-3E99B4C44BFC}" type="slidenum">
              <a:rPr lang="en-US"/>
              <a:pPr/>
              <a:t>20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can be done on lists</a:t>
            </a:r>
          </a:p>
          <a:p>
            <a:pPr marL="728663" lvl="1"/>
            <a:r>
              <a:rPr lang="en-US"/>
              <a:t>Similar to recursion on integers</a:t>
            </a:r>
          </a:p>
          <a:p>
            <a:endParaRPr lang="en-US"/>
          </a:p>
          <a:p>
            <a:r>
              <a:rPr lang="en-US"/>
              <a:t>Almost always</a:t>
            </a:r>
          </a:p>
          <a:p>
            <a:pPr marL="728663" lvl="1"/>
            <a:r>
              <a:rPr lang="en-US"/>
              <a:t>Base case: empty list</a:t>
            </a:r>
          </a:p>
          <a:p>
            <a:pPr marL="728663" lvl="1"/>
            <a:r>
              <a:rPr lang="en-US"/>
              <a:t>Recursive case: Assume you can solve problem on the tail, use that in the solution for the whole list</a:t>
            </a:r>
          </a:p>
          <a:p>
            <a:endParaRPr lang="en-US"/>
          </a:p>
          <a:p>
            <a:r>
              <a:rPr lang="en-US"/>
              <a:t>Many list operations can be implemented very simply by using this idea</a:t>
            </a:r>
          </a:p>
          <a:p>
            <a:pPr marL="728663" lvl="1"/>
            <a:r>
              <a:rPr lang="en-US"/>
              <a:t>Although some are easier to implement using iteration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Recursive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21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dirty="0"/>
              <a:t>Base case: empty list</a:t>
            </a:r>
          </a:p>
          <a:p>
            <a:pPr marL="728663" lvl="1"/>
            <a:r>
              <a:rPr lang="en-US" dirty="0"/>
              <a:t>return false</a:t>
            </a:r>
          </a:p>
          <a:p>
            <a:pPr marL="728663" lvl="1"/>
            <a:endParaRPr lang="en-US" dirty="0"/>
          </a:p>
          <a:p>
            <a:pPr marL="728663" lvl="1"/>
            <a:endParaRPr lang="en-US" dirty="0"/>
          </a:p>
          <a:p>
            <a:r>
              <a:rPr lang="en-US" dirty="0"/>
              <a:t>Recursive case: non-empty list</a:t>
            </a:r>
          </a:p>
          <a:p>
            <a:pPr marL="728663" lvl="1"/>
            <a:r>
              <a:rPr lang="en-US" dirty="0"/>
              <a:t>if data in first cell equals object x, return true</a:t>
            </a:r>
          </a:p>
          <a:p>
            <a:pPr marL="728663" lvl="1"/>
            <a:r>
              <a:rPr lang="en-US" dirty="0"/>
              <a:t>else return the result of doing linear search on the tail</a:t>
            </a:r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sym typeface="Arial" charset="0"/>
              </a:rPr>
              <a:t>Recursive Search: Static method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C32EBFB-72F6-4BDD-9829-173709FE1178}" type="slidenum">
              <a:rPr lang="en-US"/>
              <a:pPr/>
              <a:t>22</a:t>
            </a:fld>
            <a:endParaRPr lang="en-US"/>
          </a:p>
        </p:txBody>
      </p:sp>
      <p:sp>
        <p:nvSpPr>
          <p:cNvPr id="18433" name="Rectangle 1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c) 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 ==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search(x,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628650" y="4200525"/>
            <a:ext cx="7950200" cy="1143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ListCell c) {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 !=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&amp;&amp;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(c.getDatum().equals(x) || search(x, c.getNext()));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sym typeface="Arial" charset="0"/>
              </a:rPr>
              <a:t>Recursive Search: Instance method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C32EBFB-72F6-4BDD-9829-173709FE1178}" type="slidenum">
              <a:rPr lang="en-US"/>
              <a:pPr/>
              <a:t>23</a:t>
            </a:fld>
            <a:endParaRPr lang="en-US"/>
          </a:p>
        </p:txBody>
      </p:sp>
      <p:sp>
        <p:nvSpPr>
          <p:cNvPr id="18433" name="Rectangle 1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search(T x) {</a:t>
            </a:r>
            <a:endParaRPr lang="en-US" sz="1800" b="1" smtClean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(datum.equals(x))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 marL="0" indent="0">
              <a:buNone/>
            </a:pP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latin typeface="Courier New" charset="0"/>
                <a:cs typeface="Courier New" charset="0"/>
                <a:sym typeface="Courier New" charset="0"/>
              </a:rPr>
              <a:t> 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smtClean="0">
                <a:latin typeface="Courier New" charset="0"/>
                <a:cs typeface="Courier New" charset="0"/>
                <a:sym typeface="Courier New" charset="0"/>
              </a:rPr>
              <a:t> (next </a:t>
            </a: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==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endParaRPr lang="en-US" sz="1800" b="1" smtClean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latin typeface="Courier New" charset="0"/>
                <a:cs typeface="Courier New" charset="0"/>
                <a:sym typeface="Courier New" charset="0"/>
              </a:rPr>
              <a:t>next.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search(x);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628650" y="4200525"/>
            <a:ext cx="7950200" cy="1143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search(T x) 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{</a:t>
            </a:r>
          </a:p>
          <a:p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datum.equals(x) || </a:t>
            </a:r>
          </a:p>
          <a:p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(next!=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&amp;&amp; next.search(x));</a:t>
            </a:r>
          </a:p>
          <a:p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139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Reversing a List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2EF72FD-F187-47D2-939F-D4FA8C6FA411}" type="slidenum">
              <a:rPr lang="en-US"/>
              <a:pPr/>
              <a:t>24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/>
              <a:t>Given a list, create a new list with elements in reverse order</a:t>
            </a:r>
          </a:p>
          <a:p>
            <a:pPr>
              <a:lnSpc>
                <a:spcPct val="90000"/>
              </a:lnSpc>
            </a:pPr>
            <a:r>
              <a:rPr lang="en-US"/>
              <a:t>Intuition: think of reversing a pile of coins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</a:pPr>
            <a:endParaRPr lang="en-US" sz="1800" b="1">
              <a:solidFill>
                <a:srgbClr val="009900"/>
              </a:solidFill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endParaRPr lang="en-US" b="1">
              <a:latin typeface="Courier New" charset="0"/>
              <a:sym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/>
              <a:t>It may not be obvious how to write this recursively...</a:t>
            </a:r>
          </a:p>
        </p:txBody>
      </p:sp>
      <p:sp>
        <p:nvSpPr>
          <p:cNvPr id="19459" name="Rectangle 3"/>
          <p:cNvSpPr>
            <a:spLocks/>
          </p:cNvSpPr>
          <p:nvPr/>
        </p:nvSpPr>
        <p:spPr bwMode="auto">
          <a:xfrm>
            <a:off x="990600" y="2895600"/>
            <a:ext cx="7353300" cy="24384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300"/>
              </a:spcBef>
            </a:pP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 reverse(ListCell c)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{</a:t>
            </a:r>
          </a:p>
          <a:p>
            <a:pPr>
              <a:spcBef>
                <a:spcPts val="300"/>
              </a:spcBef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ListCell rev =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>
              <a:spcBef>
                <a:spcPts val="300"/>
              </a:spcBef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while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 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!=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{</a:t>
            </a:r>
            <a:endParaRPr lang="en-US" sz="18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rev = </a:t>
            </a:r>
            <a:r>
              <a:rPr lang="en-US" sz="1800" b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new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ListCell(c.getDatum(), rev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>
              <a:spcBef>
                <a:spcPts val="300"/>
              </a:spcBef>
            </a:pP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c 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= c.getNext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8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</a:p>
          <a:p>
            <a:pPr>
              <a:spcBef>
                <a:spcPts val="300"/>
              </a:spcBef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rev;</a:t>
            </a:r>
          </a:p>
          <a:p>
            <a:pPr>
              <a:spcBef>
                <a:spcPts val="300"/>
              </a:spcBef>
            </a:pP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Reversing a list: Animation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4267200"/>
            <a:ext cx="8153400" cy="1828800"/>
          </a:xfrm>
        </p:spPr>
        <p:txBody>
          <a:bodyPr>
            <a:normAutofit fontScale="92500"/>
          </a:bodyPr>
          <a:lstStyle/>
          <a:p>
            <a:r>
              <a:rPr lang="en-US" smtClean="0"/>
              <a:t>Approach: One by one, remove the first element of the given list and make it the first element of “rev”</a:t>
            </a:r>
          </a:p>
          <a:p>
            <a:r>
              <a:rPr lang="en-US" smtClean="0"/>
              <a:t>By the time we are done, the last element from the given list will be the first element of the finished “rev”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8600" y="1901517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24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1676400" y="234888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-7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3124200" y="2806085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11</a:t>
            </a:r>
            <a:endParaRPr lang="en-US" b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143000" y="2501285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590800" y="2968317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032455" y="3339485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4565855" y="3503612"/>
            <a:ext cx="304800" cy="306388"/>
            <a:chOff x="8239125" y="3497262"/>
            <a:chExt cx="304800" cy="306388"/>
          </a:xfrm>
        </p:grpSpPr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8239125" y="3649662"/>
              <a:ext cx="3048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8315325" y="37258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8391525" y="3497262"/>
              <a:ext cx="1588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8315325" y="38020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6851855" y="2514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24</a:t>
            </a:r>
            <a:endParaRPr lang="en-US" b="1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772400" y="3187085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8305800" y="3351212"/>
            <a:ext cx="304800" cy="306388"/>
            <a:chOff x="8239125" y="3497262"/>
            <a:chExt cx="304800" cy="306388"/>
          </a:xfrm>
        </p:grpSpPr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8239125" y="3649662"/>
              <a:ext cx="3048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8315325" y="37258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8391525" y="3497262"/>
              <a:ext cx="1588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8315325" y="38020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Oval 27"/>
          <p:cNvSpPr/>
          <p:nvPr/>
        </p:nvSpPr>
        <p:spPr>
          <a:xfrm>
            <a:off x="5334000" y="2057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-7</a:t>
            </a:r>
            <a:endParaRPr lang="en-US" b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6248400" y="2676832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3810000" y="1676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11</a:t>
            </a:r>
            <a:endParaRPr lang="en-US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751439" y="220980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846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8" grpId="0" animBg="1"/>
      <p:bldP spid="3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Recursive Reverse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C0CE28B-2E6C-4356-9DCE-4087DEACA839}" type="slidenum">
              <a:rPr lang="en-US"/>
              <a:pPr/>
              <a:t>26</a:t>
            </a:fld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12648" y="5105400"/>
            <a:ext cx="8153400" cy="990600"/>
          </a:xfrm>
        </p:spPr>
        <p:txBody>
          <a:bodyPr/>
          <a:lstStyle/>
          <a:p>
            <a:r>
              <a:rPr lang="en-US" smtClean="0"/>
              <a:t>Exercise: Turn this into an instance method</a:t>
            </a:r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528638" y="1905000"/>
            <a:ext cx="8077200" cy="29718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114300" tIns="114300" rIns="114300" bIns="114300"/>
          <a:lstStyle/>
          <a:p>
            <a:pPr>
              <a:spcBef>
                <a:spcPts val="300"/>
              </a:spcBef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reverse(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c) {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return reverse(c,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  <a:p>
            <a:pPr>
              <a:spcBef>
                <a:spcPts val="300"/>
              </a:spcBef>
            </a:pPr>
            <a:endParaRPr lang="en-US" sz="1800" b="1" dirty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private static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reverse(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r) {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 ==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return r;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reverse(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(),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           new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(), r));</a:t>
            </a:r>
          </a:p>
          <a:p>
            <a:pPr>
              <a:spcBef>
                <a:spcPts val="3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Reversing a list: Animation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514600" y="153383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24</a:t>
            </a:r>
            <a:endParaRPr lang="en-US" b="1" dirty="0"/>
          </a:p>
        </p:txBody>
      </p:sp>
      <p:sp>
        <p:nvSpPr>
          <p:cNvPr id="6" name="Oval 5"/>
          <p:cNvSpPr/>
          <p:nvPr/>
        </p:nvSpPr>
        <p:spPr>
          <a:xfrm>
            <a:off x="3962400" y="1981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-7</a:t>
            </a:r>
            <a:endParaRPr lang="en-US" b="1" dirty="0"/>
          </a:p>
        </p:txBody>
      </p:sp>
      <p:sp>
        <p:nvSpPr>
          <p:cNvPr id="7" name="Oval 6"/>
          <p:cNvSpPr/>
          <p:nvPr/>
        </p:nvSpPr>
        <p:spPr>
          <a:xfrm>
            <a:off x="5410200" y="2438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11</a:t>
            </a:r>
            <a:endParaRPr lang="en-US" b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429000" y="213360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2600632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318455" y="297180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6851855" y="3135927"/>
            <a:ext cx="304800" cy="306388"/>
            <a:chOff x="8239125" y="3497262"/>
            <a:chExt cx="304800" cy="306388"/>
          </a:xfrm>
        </p:grpSpPr>
        <p:sp>
          <p:nvSpPr>
            <p:cNvPr id="12" name="Line 15"/>
            <p:cNvSpPr>
              <a:spLocks noChangeShapeType="1"/>
            </p:cNvSpPr>
            <p:nvPr/>
          </p:nvSpPr>
          <p:spPr bwMode="auto">
            <a:xfrm>
              <a:off x="8239125" y="3649662"/>
              <a:ext cx="3048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8315325" y="37258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7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>
              <a:off x="8391525" y="3497262"/>
              <a:ext cx="1588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1"/>
            <p:cNvSpPr>
              <a:spLocks noChangeShapeType="1"/>
            </p:cNvSpPr>
            <p:nvPr/>
          </p:nvSpPr>
          <p:spPr bwMode="auto">
            <a:xfrm>
              <a:off x="8315325" y="38020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Oval 18"/>
          <p:cNvSpPr/>
          <p:nvPr/>
        </p:nvSpPr>
        <p:spPr>
          <a:xfrm>
            <a:off x="5937455" y="48006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24</a:t>
            </a:r>
            <a:endParaRPr lang="en-US" b="1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858000" y="5473085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7391400" y="5637212"/>
            <a:ext cx="304800" cy="306388"/>
            <a:chOff x="8239125" y="3497262"/>
            <a:chExt cx="304800" cy="306388"/>
          </a:xfrm>
        </p:grpSpPr>
        <p:sp>
          <p:nvSpPr>
            <p:cNvPr id="22" name="Line 15"/>
            <p:cNvSpPr>
              <a:spLocks noChangeShapeType="1"/>
            </p:cNvSpPr>
            <p:nvPr/>
          </p:nvSpPr>
          <p:spPr bwMode="auto">
            <a:xfrm>
              <a:off x="8239125" y="3649662"/>
              <a:ext cx="3048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8315325" y="37258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19"/>
            <p:cNvSpPr>
              <a:spLocks noChangeShapeType="1"/>
            </p:cNvSpPr>
            <p:nvPr/>
          </p:nvSpPr>
          <p:spPr bwMode="auto">
            <a:xfrm>
              <a:off x="8391525" y="3497262"/>
              <a:ext cx="1588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>
              <a:off x="8391525" y="3802062"/>
              <a:ext cx="1588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Line 21"/>
            <p:cNvSpPr>
              <a:spLocks noChangeShapeType="1"/>
            </p:cNvSpPr>
            <p:nvPr/>
          </p:nvSpPr>
          <p:spPr bwMode="auto">
            <a:xfrm>
              <a:off x="8315325" y="3802062"/>
              <a:ext cx="1524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Oval 27"/>
          <p:cNvSpPr/>
          <p:nvPr/>
        </p:nvSpPr>
        <p:spPr>
          <a:xfrm>
            <a:off x="4419600" y="4343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-7</a:t>
            </a:r>
            <a:endParaRPr lang="en-US" b="1" dirty="0"/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5334000" y="4962832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2895600" y="39624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11</a:t>
            </a:r>
            <a:endParaRPr lang="en-US" b="1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3837039" y="449580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2303206" y="5943600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new 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(),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null));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562100" y="5406379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reverse(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(),</a:t>
            </a:r>
          </a:p>
        </p:txBody>
      </p:sp>
      <p:sp>
        <p:nvSpPr>
          <p:cNvPr id="4" name="Rectangle 3"/>
          <p:cNvSpPr/>
          <p:nvPr/>
        </p:nvSpPr>
        <p:spPr>
          <a:xfrm>
            <a:off x="367419" y="4873779"/>
            <a:ext cx="3871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300"/>
              </a:spcBef>
            </a:pP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reverse(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(),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1752600" y="2448232"/>
            <a:ext cx="2732139" cy="1025679"/>
            <a:chOff x="1752600" y="2448232"/>
            <a:chExt cx="2732139" cy="1025679"/>
          </a:xfrm>
        </p:grpSpPr>
        <p:grpSp>
          <p:nvGrpSpPr>
            <p:cNvPr id="38" name="Group 37"/>
            <p:cNvGrpSpPr/>
            <p:nvPr/>
          </p:nvGrpSpPr>
          <p:grpSpPr>
            <a:xfrm>
              <a:off x="1752600" y="2448232"/>
              <a:ext cx="1295400" cy="675968"/>
              <a:chOff x="1752600" y="2448232"/>
              <a:chExt cx="1295400" cy="675968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cxnSp>
            <p:nvCxnSpPr>
              <p:cNvPr id="37" name="Straight Arrow Connector 36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Group 39"/>
            <p:cNvGrpSpPr/>
            <p:nvPr/>
          </p:nvGrpSpPr>
          <p:grpSpPr>
            <a:xfrm>
              <a:off x="3189339" y="2797943"/>
              <a:ext cx="1295400" cy="675968"/>
              <a:chOff x="1752600" y="2448232"/>
              <a:chExt cx="1295400" cy="675968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c.next</a:t>
                </a:r>
                <a:endParaRPr lang="en-US" dirty="0"/>
              </a:p>
            </p:txBody>
          </p:sp>
          <p:cxnSp>
            <p:nvCxnSpPr>
              <p:cNvPr id="42" name="Straight Arrow Connector 41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up 43"/>
          <p:cNvGrpSpPr/>
          <p:nvPr/>
        </p:nvGrpSpPr>
        <p:grpSpPr>
          <a:xfrm>
            <a:off x="3467100" y="2971800"/>
            <a:ext cx="2732139" cy="1025679"/>
            <a:chOff x="1752600" y="2448232"/>
            <a:chExt cx="2732139" cy="1025679"/>
          </a:xfrm>
        </p:grpSpPr>
        <p:grpSp>
          <p:nvGrpSpPr>
            <p:cNvPr id="45" name="Group 44"/>
            <p:cNvGrpSpPr/>
            <p:nvPr/>
          </p:nvGrpSpPr>
          <p:grpSpPr>
            <a:xfrm>
              <a:off x="1752600" y="2448232"/>
              <a:ext cx="1295400" cy="675968"/>
              <a:chOff x="1752600" y="2448232"/>
              <a:chExt cx="1295400" cy="675968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cxnSp>
            <p:nvCxnSpPr>
              <p:cNvPr id="50" name="Straight Arrow Connector 49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6" name="Group 45"/>
            <p:cNvGrpSpPr/>
            <p:nvPr/>
          </p:nvGrpSpPr>
          <p:grpSpPr>
            <a:xfrm>
              <a:off x="3189339" y="2797943"/>
              <a:ext cx="1295400" cy="675968"/>
              <a:chOff x="1752600" y="2448232"/>
              <a:chExt cx="1295400" cy="675968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c.next</a:t>
                </a:r>
                <a:endParaRPr lang="en-US" dirty="0"/>
              </a:p>
            </p:txBody>
          </p:sp>
          <p:cxnSp>
            <p:nvCxnSpPr>
              <p:cNvPr id="48" name="Straight Arrow Connector 47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Group 50"/>
          <p:cNvGrpSpPr/>
          <p:nvPr/>
        </p:nvGrpSpPr>
        <p:grpSpPr>
          <a:xfrm>
            <a:off x="4914900" y="3366115"/>
            <a:ext cx="2732139" cy="1025679"/>
            <a:chOff x="1752600" y="2448232"/>
            <a:chExt cx="2732139" cy="1025679"/>
          </a:xfrm>
        </p:grpSpPr>
        <p:grpSp>
          <p:nvGrpSpPr>
            <p:cNvPr id="52" name="Group 51"/>
            <p:cNvGrpSpPr/>
            <p:nvPr/>
          </p:nvGrpSpPr>
          <p:grpSpPr>
            <a:xfrm>
              <a:off x="1752600" y="2448232"/>
              <a:ext cx="1295400" cy="675968"/>
              <a:chOff x="1752600" y="2448232"/>
              <a:chExt cx="1295400" cy="675968"/>
            </a:xfrm>
          </p:grpSpPr>
          <p:sp>
            <p:nvSpPr>
              <p:cNvPr id="56" name="TextBox 55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</a:t>
                </a:r>
                <a:endParaRPr lang="en-US" dirty="0"/>
              </a:p>
            </p:txBody>
          </p:sp>
          <p:cxnSp>
            <p:nvCxnSpPr>
              <p:cNvPr id="57" name="Straight Arrow Connector 56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/>
            <p:cNvGrpSpPr/>
            <p:nvPr/>
          </p:nvGrpSpPr>
          <p:grpSpPr>
            <a:xfrm>
              <a:off x="3189339" y="2797943"/>
              <a:ext cx="1295400" cy="675968"/>
              <a:chOff x="1752600" y="2448232"/>
              <a:chExt cx="1295400" cy="675968"/>
            </a:xfrm>
          </p:grpSpPr>
          <p:sp>
            <p:nvSpPr>
              <p:cNvPr id="54" name="TextBox 53"/>
              <p:cNvSpPr txBox="1"/>
              <p:nvPr/>
            </p:nvSpPr>
            <p:spPr>
              <a:xfrm>
                <a:off x="1752600" y="2662535"/>
                <a:ext cx="1295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c.next</a:t>
                </a:r>
                <a:endParaRPr lang="en-US" dirty="0"/>
              </a:p>
            </p:txBody>
          </p:sp>
          <p:cxnSp>
            <p:nvCxnSpPr>
              <p:cNvPr id="55" name="Straight Arrow Connector 54"/>
              <p:cNvCxnSpPr/>
              <p:nvPr/>
            </p:nvCxnSpPr>
            <p:spPr>
              <a:xfrm flipV="1">
                <a:off x="2057400" y="2448232"/>
                <a:ext cx="457200" cy="383232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headEnd type="none" w="med" len="me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70625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8" grpId="0" animBg="1"/>
      <p:bldP spid="30" grpId="0" animBg="1"/>
      <p:bldP spid="32" grpId="0"/>
      <p:bldP spid="33" grpId="0"/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List with Header</a:t>
            </a:r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E8AAA7A-75E9-4B5C-B5B4-ECB6FC1095D1}" type="slidenum">
              <a:rPr lang="en-US"/>
              <a:pPr/>
              <a:t>28</a:t>
            </a:fld>
            <a:endParaRPr lang="en-US"/>
          </a:p>
        </p:txBody>
      </p:sp>
      <p:sp>
        <p:nvSpPr>
          <p:cNvPr id="21506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/>
              <a:t>Sometimes it is preferable to have a List class distinct from the </a:t>
            </a:r>
            <a:r>
              <a:rPr lang="en-US" sz="2000" dirty="0" err="1"/>
              <a:t>ListCell</a:t>
            </a:r>
            <a:r>
              <a:rPr lang="en-US" sz="2000" dirty="0"/>
              <a:t> class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The List object is like a head element that always exists even if list itself is empty</a:t>
            </a: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class List {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protected 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head;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public List(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c) {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   head = c;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public 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getHead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()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………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public void 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setHead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b="1" dirty="0" err="1"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c)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   ………</a:t>
            </a:r>
            <a:endParaRPr lang="en-US" sz="1800" b="1" dirty="0">
              <a:latin typeface="Courier New" charset="0"/>
              <a:sym typeface="Courier New" charset="0"/>
            </a:endParaRPr>
          </a:p>
          <a:p>
            <a:pPr marL="728663" lvl="1">
              <a:lnSpc>
                <a:spcPct val="90000"/>
              </a:lnSpc>
              <a:buNone/>
            </a:pPr>
            <a:r>
              <a:rPr lang="en-US" sz="1800" b="1" dirty="0"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latin typeface="Courier New" charset="0"/>
              <a:sym typeface="Courier New" charset="0"/>
            </a:endParaRPr>
          </a:p>
        </p:txBody>
      </p:sp>
      <p:sp>
        <p:nvSpPr>
          <p:cNvPr id="21508" name="AutoShape 4"/>
          <p:cNvSpPr>
            <a:spLocks/>
          </p:cNvSpPr>
          <p:nvPr/>
        </p:nvSpPr>
        <p:spPr bwMode="auto">
          <a:xfrm>
            <a:off x="7521575" y="2751389"/>
            <a:ext cx="304800" cy="310259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6807200" y="3792049"/>
            <a:ext cx="407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1510" name="Rectangle 6"/>
          <p:cNvSpPr>
            <a:spLocks/>
          </p:cNvSpPr>
          <p:nvPr/>
        </p:nvSpPr>
        <p:spPr bwMode="auto">
          <a:xfrm>
            <a:off x="7645400" y="4257438"/>
            <a:ext cx="3571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1511" name="Rectangle 7"/>
          <p:cNvSpPr>
            <a:spLocks/>
          </p:cNvSpPr>
          <p:nvPr/>
        </p:nvSpPr>
        <p:spPr bwMode="auto">
          <a:xfrm>
            <a:off x="7264400" y="5110651"/>
            <a:ext cx="407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6823075" y="3827600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6823075" y="4137859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7661275" y="4259054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7661275" y="4569313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AutoShape 12"/>
          <p:cNvSpPr>
            <a:spLocks/>
          </p:cNvSpPr>
          <p:nvPr/>
        </p:nvSpPr>
        <p:spPr bwMode="auto">
          <a:xfrm>
            <a:off x="7299325" y="5146201"/>
            <a:ext cx="381000" cy="542953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7299325" y="5456460"/>
            <a:ext cx="3810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6975475" y="4215424"/>
            <a:ext cx="685800" cy="759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7508875" y="4680812"/>
            <a:ext cx="304800" cy="46538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>
            <a:off x="7851775" y="5713394"/>
            <a:ext cx="3048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7927975" y="5790958"/>
            <a:ext cx="152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8004175" y="5868523"/>
            <a:ext cx="1588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7470775" y="5558264"/>
            <a:ext cx="533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8004175" y="5558264"/>
            <a:ext cx="1588" cy="15513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5" name="Line 21"/>
          <p:cNvSpPr>
            <a:spLocks noChangeShapeType="1"/>
          </p:cNvSpPr>
          <p:nvPr/>
        </p:nvSpPr>
        <p:spPr bwMode="auto">
          <a:xfrm>
            <a:off x="8004175" y="5868523"/>
            <a:ext cx="1588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6" name="Line 22"/>
          <p:cNvSpPr>
            <a:spLocks noChangeShapeType="1"/>
          </p:cNvSpPr>
          <p:nvPr/>
        </p:nvSpPr>
        <p:spPr bwMode="auto">
          <a:xfrm>
            <a:off x="7927975" y="5868523"/>
            <a:ext cx="152400" cy="161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527" name="Rectangle 23"/>
          <p:cNvSpPr>
            <a:spLocks/>
          </p:cNvSpPr>
          <p:nvPr/>
        </p:nvSpPr>
        <p:spPr bwMode="auto">
          <a:xfrm>
            <a:off x="6403975" y="2518694"/>
            <a:ext cx="2009775" cy="366816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28" name="Rectangle 24"/>
          <p:cNvSpPr>
            <a:spLocks/>
          </p:cNvSpPr>
          <p:nvPr/>
        </p:nvSpPr>
        <p:spPr bwMode="auto">
          <a:xfrm>
            <a:off x="6970713" y="6164239"/>
            <a:ext cx="81881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latin typeface="Arial" charset="0"/>
                <a:cs typeface="Arial" charset="0"/>
                <a:sym typeface="Arial" charset="0"/>
              </a:rPr>
              <a:t>Heap</a:t>
            </a:r>
          </a:p>
        </p:txBody>
      </p:sp>
      <p:sp>
        <p:nvSpPr>
          <p:cNvPr id="21529" name="AutoShape 25"/>
          <p:cNvSpPr>
            <a:spLocks/>
          </p:cNvSpPr>
          <p:nvPr/>
        </p:nvSpPr>
        <p:spPr bwMode="auto">
          <a:xfrm>
            <a:off x="7475538" y="3066496"/>
            <a:ext cx="381000" cy="21653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>
            <a:off x="6975475" y="3181227"/>
            <a:ext cx="704850" cy="605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 flipV="1">
            <a:off x="3429000" y="2778860"/>
            <a:ext cx="4092575" cy="42154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2" name="Rectangle 28"/>
          <p:cNvSpPr>
            <a:spLocks/>
          </p:cNvSpPr>
          <p:nvPr/>
        </p:nvSpPr>
        <p:spPr bwMode="auto">
          <a:xfrm>
            <a:off x="6859588" y="2998626"/>
            <a:ext cx="661988" cy="36196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</a:t>
            </a:r>
          </a:p>
        </p:txBody>
      </p:sp>
      <p:sp>
        <p:nvSpPr>
          <p:cNvPr id="21533" name="Rectangle 29"/>
          <p:cNvSpPr>
            <a:spLocks/>
          </p:cNvSpPr>
          <p:nvPr/>
        </p:nvSpPr>
        <p:spPr bwMode="auto">
          <a:xfrm>
            <a:off x="7456488" y="2765932"/>
            <a:ext cx="431800" cy="310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Variations on List with Header</a:t>
            </a:r>
          </a:p>
        </p:txBody>
      </p:sp>
      <p:sp>
        <p:nvSpPr>
          <p:cNvPr id="5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6B660B4-80EF-47BF-ACDB-F269F581D284}" type="slidenum">
              <a:rPr lang="en-US"/>
              <a:pPr/>
              <a:t>29</a:t>
            </a:fld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425952" cy="4495800"/>
          </a:xfrm>
          <a:ln/>
        </p:spPr>
        <p:txBody>
          <a:bodyPr rIns="132080"/>
          <a:lstStyle/>
          <a:p>
            <a:r>
              <a:rPr lang="en-US" dirty="0" smtClean="0"/>
              <a:t>Header </a:t>
            </a:r>
            <a:r>
              <a:rPr lang="en-US" dirty="0"/>
              <a:t>can also keep other info</a:t>
            </a:r>
          </a:p>
          <a:p>
            <a:pPr marL="728663" lvl="1"/>
            <a:r>
              <a:rPr lang="en-US" sz="1800" dirty="0"/>
              <a:t>Reference to last cell of list</a:t>
            </a:r>
          </a:p>
          <a:p>
            <a:pPr marL="728663" lvl="1"/>
            <a:endParaRPr lang="en-US" sz="1800" dirty="0"/>
          </a:p>
          <a:p>
            <a:pPr marL="728663" lvl="1"/>
            <a:r>
              <a:rPr lang="en-US" sz="1800" dirty="0"/>
              <a:t>Number of elements in list</a:t>
            </a:r>
          </a:p>
          <a:p>
            <a:pPr marL="728663" lvl="1"/>
            <a:endParaRPr lang="en-US" sz="1800" dirty="0"/>
          </a:p>
          <a:p>
            <a:pPr marL="728663" lvl="1"/>
            <a:r>
              <a:rPr lang="en-US" sz="1800" dirty="0"/>
              <a:t>Search/insertion/ deletion as instance methods</a:t>
            </a:r>
          </a:p>
          <a:p>
            <a:pPr marL="728663" lvl="1"/>
            <a:r>
              <a:rPr lang="en-US" sz="1800" dirty="0"/>
              <a:t>…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7135813" y="2386013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974013" y="2843213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7593013" y="3681413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2534" name="AutoShape 6"/>
          <p:cNvSpPr>
            <a:spLocks/>
          </p:cNvSpPr>
          <p:nvPr/>
        </p:nvSpPr>
        <p:spPr bwMode="auto">
          <a:xfrm>
            <a:off x="7151688" y="242093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7151688" y="272573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6" name="AutoShape 8"/>
          <p:cNvSpPr>
            <a:spLocks/>
          </p:cNvSpPr>
          <p:nvPr/>
        </p:nvSpPr>
        <p:spPr bwMode="auto">
          <a:xfrm>
            <a:off x="7989888" y="284480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7989888" y="3149600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8" name="AutoShape 10"/>
          <p:cNvSpPr>
            <a:spLocks/>
          </p:cNvSpPr>
          <p:nvPr/>
        </p:nvSpPr>
        <p:spPr bwMode="auto">
          <a:xfrm>
            <a:off x="7627938" y="371633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7627938" y="402113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>
            <a:off x="7304088" y="2801938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1" name="Line 13"/>
          <p:cNvSpPr>
            <a:spLocks noChangeShapeType="1"/>
          </p:cNvSpPr>
          <p:nvPr/>
        </p:nvSpPr>
        <p:spPr bwMode="auto">
          <a:xfrm flipH="1">
            <a:off x="7837488" y="3259138"/>
            <a:ext cx="304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8180388" y="4273550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>
            <a:off x="8256588" y="434975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4" name="Line 16"/>
          <p:cNvSpPr>
            <a:spLocks noChangeShapeType="1"/>
          </p:cNvSpPr>
          <p:nvPr/>
        </p:nvSpPr>
        <p:spPr bwMode="auto">
          <a:xfrm>
            <a:off x="8332788" y="442595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7799388" y="412115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6" name="Line 18"/>
          <p:cNvSpPr>
            <a:spLocks noChangeShapeType="1"/>
          </p:cNvSpPr>
          <p:nvPr/>
        </p:nvSpPr>
        <p:spPr bwMode="auto">
          <a:xfrm>
            <a:off x="8332788" y="4121150"/>
            <a:ext cx="158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8332788" y="442595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8" name="Line 20"/>
          <p:cNvSpPr>
            <a:spLocks noChangeShapeType="1"/>
          </p:cNvSpPr>
          <p:nvPr/>
        </p:nvSpPr>
        <p:spPr bwMode="auto">
          <a:xfrm>
            <a:off x="8256588" y="442595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5897563" y="6124575"/>
            <a:ext cx="882650" cy="444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FF9900"/>
                </a:solidFill>
                <a:latin typeface="Arial" charset="0"/>
                <a:cs typeface="Arial" charset="0"/>
                <a:sym typeface="Arial" charset="0"/>
              </a:rPr>
              <a:t>Heap</a:t>
            </a:r>
          </a:p>
        </p:txBody>
      </p:sp>
      <p:sp>
        <p:nvSpPr>
          <p:cNvPr id="22550" name="AutoShape 22"/>
          <p:cNvSpPr>
            <a:spLocks/>
          </p:cNvSpPr>
          <p:nvPr/>
        </p:nvSpPr>
        <p:spPr bwMode="auto">
          <a:xfrm>
            <a:off x="4694238" y="1982788"/>
            <a:ext cx="381000" cy="434975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4048125" y="2017713"/>
            <a:ext cx="661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</a:t>
            </a:r>
          </a:p>
        </p:txBody>
      </p:sp>
      <p:sp>
        <p:nvSpPr>
          <p:cNvPr id="22552" name="Line 24"/>
          <p:cNvSpPr>
            <a:spLocks noChangeShapeType="1"/>
          </p:cNvSpPr>
          <p:nvPr/>
        </p:nvSpPr>
        <p:spPr bwMode="auto">
          <a:xfrm>
            <a:off x="4876800" y="2209800"/>
            <a:ext cx="2274888" cy="211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53" name="Rectangle 25"/>
          <p:cNvSpPr>
            <a:spLocks/>
          </p:cNvSpPr>
          <p:nvPr/>
        </p:nvSpPr>
        <p:spPr bwMode="auto">
          <a:xfrm>
            <a:off x="4648200" y="1730375"/>
            <a:ext cx="430213" cy="30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4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</a:t>
            </a:r>
          </a:p>
        </p:txBody>
      </p:sp>
      <p:sp>
        <p:nvSpPr>
          <p:cNvPr id="22554" name="AutoShape 26"/>
          <p:cNvSpPr>
            <a:spLocks/>
          </p:cNvSpPr>
          <p:nvPr/>
        </p:nvSpPr>
        <p:spPr bwMode="auto">
          <a:xfrm>
            <a:off x="4670425" y="1733550"/>
            <a:ext cx="401638" cy="249238"/>
          </a:xfrm>
          <a:prstGeom prst="roundRect">
            <a:avLst>
              <a:gd name="adj" fmla="val 1666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2555" name="Group 27"/>
          <p:cNvGrpSpPr>
            <a:grpSpLocks/>
          </p:cNvGrpSpPr>
          <p:nvPr/>
        </p:nvGrpSpPr>
        <p:grpSpPr bwMode="auto">
          <a:xfrm>
            <a:off x="4643438" y="2940050"/>
            <a:ext cx="430212" cy="866775"/>
            <a:chOff x="0" y="0"/>
            <a:chExt cx="271" cy="546"/>
          </a:xfrm>
        </p:grpSpPr>
        <p:sp>
          <p:nvSpPr>
            <p:cNvPr id="22556" name="AutoShape 28"/>
            <p:cNvSpPr>
              <a:spLocks/>
            </p:cNvSpPr>
            <p:nvPr/>
          </p:nvSpPr>
          <p:spPr bwMode="auto">
            <a:xfrm>
              <a:off x="29" y="159"/>
              <a:ext cx="240" cy="387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57" name="Rectangle 29"/>
            <p:cNvSpPr>
              <a:spLocks/>
            </p:cNvSpPr>
            <p:nvPr/>
          </p:nvSpPr>
          <p:spPr bwMode="auto">
            <a:xfrm>
              <a:off x="0" y="0"/>
              <a:ext cx="27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4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List</a:t>
              </a:r>
            </a:p>
          </p:txBody>
        </p:sp>
        <p:sp>
          <p:nvSpPr>
            <p:cNvPr id="22558" name="AutoShape 30"/>
            <p:cNvSpPr>
              <a:spLocks/>
            </p:cNvSpPr>
            <p:nvPr/>
          </p:nvSpPr>
          <p:spPr bwMode="auto">
            <a:xfrm>
              <a:off x="14" y="2"/>
              <a:ext cx="253" cy="157"/>
            </a:xfrm>
            <a:prstGeom prst="roundRect">
              <a:avLst>
                <a:gd name="adj" fmla="val 1666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59" name="Line 31"/>
            <p:cNvSpPr>
              <a:spLocks noChangeShapeType="1"/>
            </p:cNvSpPr>
            <p:nvPr/>
          </p:nvSpPr>
          <p:spPr bwMode="auto">
            <a:xfrm>
              <a:off x="26" y="374"/>
              <a:ext cx="2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560" name="Group 32"/>
          <p:cNvGrpSpPr>
            <a:grpSpLocks/>
          </p:cNvGrpSpPr>
          <p:nvPr/>
        </p:nvGrpSpPr>
        <p:grpSpPr bwMode="auto">
          <a:xfrm>
            <a:off x="4043363" y="3227388"/>
            <a:ext cx="661987" cy="604837"/>
            <a:chOff x="0" y="0"/>
            <a:chExt cx="417" cy="381"/>
          </a:xfrm>
        </p:grpSpPr>
        <p:sp>
          <p:nvSpPr>
            <p:cNvPr id="22561" name="Rectangle 33"/>
            <p:cNvSpPr>
              <a:spLocks/>
            </p:cNvSpPr>
            <p:nvPr/>
          </p:nvSpPr>
          <p:spPr bwMode="auto">
            <a:xfrm>
              <a:off x="0" y="0"/>
              <a:ext cx="41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head</a:t>
              </a:r>
            </a:p>
          </p:txBody>
        </p:sp>
        <p:sp>
          <p:nvSpPr>
            <p:cNvPr id="22562" name="Rectangle 34"/>
            <p:cNvSpPr>
              <a:spLocks/>
            </p:cNvSpPr>
            <p:nvPr/>
          </p:nvSpPr>
          <p:spPr bwMode="auto">
            <a:xfrm>
              <a:off x="90" y="157"/>
              <a:ext cx="281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tail</a:t>
              </a:r>
            </a:p>
          </p:txBody>
        </p:sp>
      </p:grpSp>
      <p:sp>
        <p:nvSpPr>
          <p:cNvPr id="22563" name="Line 35"/>
          <p:cNvSpPr>
            <a:spLocks noChangeShapeType="1"/>
          </p:cNvSpPr>
          <p:nvPr/>
        </p:nvSpPr>
        <p:spPr bwMode="auto">
          <a:xfrm rot="10800000" flipH="1">
            <a:off x="4905375" y="2495550"/>
            <a:ext cx="2203450" cy="858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64" name="Line 36"/>
          <p:cNvSpPr>
            <a:spLocks noChangeShapeType="1"/>
          </p:cNvSpPr>
          <p:nvPr/>
        </p:nvSpPr>
        <p:spPr bwMode="auto">
          <a:xfrm>
            <a:off x="4892675" y="3659188"/>
            <a:ext cx="2673350" cy="96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2565" name="Group 37"/>
          <p:cNvGrpSpPr>
            <a:grpSpLocks/>
          </p:cNvGrpSpPr>
          <p:nvPr/>
        </p:nvGrpSpPr>
        <p:grpSpPr bwMode="auto">
          <a:xfrm>
            <a:off x="4095750" y="4721225"/>
            <a:ext cx="1046163" cy="1246188"/>
            <a:chOff x="0" y="0"/>
            <a:chExt cx="659" cy="785"/>
          </a:xfrm>
        </p:grpSpPr>
        <p:sp>
          <p:nvSpPr>
            <p:cNvPr id="22566" name="AutoShape 38"/>
            <p:cNvSpPr>
              <a:spLocks/>
            </p:cNvSpPr>
            <p:nvPr/>
          </p:nvSpPr>
          <p:spPr bwMode="auto">
            <a:xfrm>
              <a:off x="407" y="159"/>
              <a:ext cx="240" cy="614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67" name="Rectangle 39"/>
            <p:cNvSpPr>
              <a:spLocks/>
            </p:cNvSpPr>
            <p:nvPr/>
          </p:nvSpPr>
          <p:spPr bwMode="auto">
            <a:xfrm>
              <a:off x="0" y="181"/>
              <a:ext cx="41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head</a:t>
              </a:r>
            </a:p>
          </p:txBody>
        </p:sp>
        <p:sp>
          <p:nvSpPr>
            <p:cNvPr id="22568" name="Rectangle 40"/>
            <p:cNvSpPr>
              <a:spLocks/>
            </p:cNvSpPr>
            <p:nvPr/>
          </p:nvSpPr>
          <p:spPr bwMode="auto">
            <a:xfrm>
              <a:off x="378" y="0"/>
              <a:ext cx="271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4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List</a:t>
              </a:r>
            </a:p>
          </p:txBody>
        </p:sp>
        <p:sp>
          <p:nvSpPr>
            <p:cNvPr id="22569" name="AutoShape 41"/>
            <p:cNvSpPr>
              <a:spLocks/>
            </p:cNvSpPr>
            <p:nvPr/>
          </p:nvSpPr>
          <p:spPr bwMode="auto">
            <a:xfrm>
              <a:off x="392" y="2"/>
              <a:ext cx="253" cy="157"/>
            </a:xfrm>
            <a:prstGeom prst="roundRect">
              <a:avLst>
                <a:gd name="adj" fmla="val 1666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2570" name="Line 42"/>
            <p:cNvSpPr>
              <a:spLocks noChangeShapeType="1"/>
            </p:cNvSpPr>
            <p:nvPr/>
          </p:nvSpPr>
          <p:spPr bwMode="auto">
            <a:xfrm>
              <a:off x="404" y="374"/>
              <a:ext cx="2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1" name="Rectangle 43"/>
            <p:cNvSpPr>
              <a:spLocks/>
            </p:cNvSpPr>
            <p:nvPr/>
          </p:nvSpPr>
          <p:spPr bwMode="auto">
            <a:xfrm>
              <a:off x="90" y="338"/>
              <a:ext cx="281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tail</a:t>
              </a:r>
            </a:p>
          </p:txBody>
        </p:sp>
        <p:sp>
          <p:nvSpPr>
            <p:cNvPr id="22572" name="Line 44"/>
            <p:cNvSpPr>
              <a:spLocks noChangeShapeType="1"/>
            </p:cNvSpPr>
            <p:nvPr/>
          </p:nvSpPr>
          <p:spPr bwMode="auto">
            <a:xfrm rot="10800000" flipH="1">
              <a:off x="406" y="553"/>
              <a:ext cx="253" cy="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573" name="Rectangle 45"/>
            <p:cNvSpPr>
              <a:spLocks/>
            </p:cNvSpPr>
            <p:nvPr/>
          </p:nvSpPr>
          <p:spPr bwMode="auto">
            <a:xfrm>
              <a:off x="51" y="561"/>
              <a:ext cx="353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size</a:t>
              </a:r>
            </a:p>
          </p:txBody>
        </p:sp>
        <p:sp>
          <p:nvSpPr>
            <p:cNvPr id="22574" name="Rectangle 46"/>
            <p:cNvSpPr>
              <a:spLocks/>
            </p:cNvSpPr>
            <p:nvPr/>
          </p:nvSpPr>
          <p:spPr bwMode="auto">
            <a:xfrm>
              <a:off x="417" y="552"/>
              <a:ext cx="177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3</a:t>
              </a:r>
            </a:p>
          </p:txBody>
        </p:sp>
      </p:grpSp>
      <p:sp>
        <p:nvSpPr>
          <p:cNvPr id="22575" name="Line 47"/>
          <p:cNvSpPr>
            <a:spLocks noChangeShapeType="1"/>
          </p:cNvSpPr>
          <p:nvPr/>
        </p:nvSpPr>
        <p:spPr bwMode="auto">
          <a:xfrm rot="10800000" flipH="1">
            <a:off x="4905375" y="2606675"/>
            <a:ext cx="2174875" cy="2576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6" name="Line 48"/>
          <p:cNvSpPr>
            <a:spLocks noChangeShapeType="1"/>
          </p:cNvSpPr>
          <p:nvPr/>
        </p:nvSpPr>
        <p:spPr bwMode="auto">
          <a:xfrm rot="10800000" flipH="1">
            <a:off x="4905375" y="3908425"/>
            <a:ext cx="2605088" cy="1550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7" name="Line 49"/>
          <p:cNvSpPr>
            <a:spLocks noChangeShapeType="1"/>
          </p:cNvSpPr>
          <p:nvPr/>
        </p:nvSpPr>
        <p:spPr bwMode="auto">
          <a:xfrm>
            <a:off x="3252788" y="3078163"/>
            <a:ext cx="1274762" cy="4127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8" name="Line 50"/>
          <p:cNvSpPr>
            <a:spLocks noChangeShapeType="1"/>
          </p:cNvSpPr>
          <p:nvPr/>
        </p:nvSpPr>
        <p:spPr bwMode="auto">
          <a:xfrm>
            <a:off x="3238500" y="3895725"/>
            <a:ext cx="1398588" cy="7620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579" name="Rectangle 51"/>
          <p:cNvSpPr>
            <a:spLocks/>
          </p:cNvSpPr>
          <p:nvPr/>
        </p:nvSpPr>
        <p:spPr bwMode="auto">
          <a:xfrm>
            <a:off x="3987800" y="1609725"/>
            <a:ext cx="4668838" cy="4530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1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2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1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63" grpId="0" animBg="1"/>
      <p:bldP spid="22564" grpId="0" animBg="1"/>
      <p:bldP spid="22575" grpId="0" animBg="1"/>
      <p:bldP spid="225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and Homework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Text:</a:t>
            </a:r>
          </a:p>
          <a:p>
            <a:pPr lvl="1"/>
            <a:r>
              <a:rPr lang="en-US" dirty="0" smtClean="0"/>
              <a:t>Chapters 10, 11 and </a:t>
            </a:r>
            <a:r>
              <a:rPr lang="en-US" u="sng" dirty="0" smtClean="0">
                <a:solidFill>
                  <a:srgbClr val="00B050"/>
                </a:solidFill>
              </a:rPr>
              <a:t>12</a:t>
            </a:r>
            <a:endParaRPr lang="en-US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Homework: Learn these List methods</a:t>
            </a:r>
            <a:r>
              <a:rPr lang="en-US" dirty="0"/>
              <a:t>, from </a:t>
            </a:r>
            <a:r>
              <a:rPr lang="en-US" sz="2000" b="1" dirty="0"/>
              <a:t>http://</a:t>
            </a:r>
            <a:r>
              <a:rPr lang="en-US" sz="2000" b="1" dirty="0" smtClean="0"/>
              <a:t>docs.oracle.com/javase/7/docs/api/java/util/List.html</a:t>
            </a:r>
            <a:endParaRPr lang="en-US" b="1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dd, </a:t>
            </a:r>
            <a:r>
              <a:rPr lang="en-US" dirty="0" err="1" smtClean="0"/>
              <a:t>addAll</a:t>
            </a:r>
            <a:r>
              <a:rPr lang="en-US" dirty="0" smtClean="0"/>
              <a:t>, contains, </a:t>
            </a:r>
            <a:r>
              <a:rPr lang="en-US" dirty="0" err="1" smtClean="0"/>
              <a:t>containsAll</a:t>
            </a:r>
            <a:r>
              <a:rPr lang="en-US" dirty="0" smtClean="0"/>
              <a:t>, get, </a:t>
            </a:r>
            <a:r>
              <a:rPr lang="en-US" dirty="0" err="1" smtClean="0"/>
              <a:t>indexOf</a:t>
            </a:r>
            <a:r>
              <a:rPr lang="en-US" dirty="0" smtClean="0"/>
              <a:t>, </a:t>
            </a:r>
            <a:r>
              <a:rPr lang="en-US" dirty="0" err="1" smtClean="0"/>
              <a:t>isEmpty</a:t>
            </a:r>
            <a:r>
              <a:rPr lang="en-US" dirty="0" smtClean="0"/>
              <a:t>, </a:t>
            </a:r>
            <a:r>
              <a:rPr lang="en-US" dirty="0" err="1" smtClean="0"/>
              <a:t>lastIndexOf</a:t>
            </a:r>
            <a:r>
              <a:rPr lang="en-US" dirty="0" smtClean="0"/>
              <a:t>, remove, size, </a:t>
            </a:r>
            <a:r>
              <a:rPr lang="en-US" dirty="0" err="1" smtClean="0"/>
              <a:t>toArray</a:t>
            </a:r>
            <a:endParaRPr lang="en-US" dirty="0" smtClean="0"/>
          </a:p>
          <a:p>
            <a:pPr lvl="1"/>
            <a:r>
              <a:rPr lang="en-US" dirty="0" err="1" smtClean="0"/>
              <a:t>myList</a:t>
            </a:r>
            <a:r>
              <a:rPr lang="en-US" dirty="0" smtClean="0"/>
              <a:t> = new List(</a:t>
            </a:r>
            <a:r>
              <a:rPr lang="en-US" dirty="0" err="1" smtClean="0"/>
              <a:t>someOtherList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myList</a:t>
            </a:r>
            <a:r>
              <a:rPr lang="en-US" dirty="0" smtClean="0"/>
              <a:t> = new List(Collection&lt;T&gt;)</a:t>
            </a:r>
          </a:p>
          <a:p>
            <a:pPr lvl="1"/>
            <a:r>
              <a:rPr lang="en-US" dirty="0" smtClean="0"/>
              <a:t>Also useful: </a:t>
            </a:r>
            <a:r>
              <a:rPr lang="en-US" dirty="0" err="1" smtClean="0"/>
              <a:t>Arrays.asList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1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Special Cases to Worry About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9B3B539-47A9-4F68-8021-FAF011A4288E}" type="slidenum">
              <a:rPr lang="en-US"/>
              <a:pPr/>
              <a:t>30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10000"/>
          </a:bodyPr>
          <a:lstStyle/>
          <a:p>
            <a:r>
              <a:rPr lang="en-US"/>
              <a:t>Empty list</a:t>
            </a:r>
          </a:p>
          <a:p>
            <a:pPr marL="728663" lvl="1"/>
            <a:r>
              <a:rPr lang="en-US"/>
              <a:t>add</a:t>
            </a:r>
          </a:p>
          <a:p>
            <a:pPr marL="728663" lvl="1"/>
            <a:r>
              <a:rPr lang="en-US"/>
              <a:t>find</a:t>
            </a:r>
          </a:p>
          <a:p>
            <a:pPr marL="728663" lvl="1"/>
            <a:r>
              <a:rPr lang="en-US"/>
              <a:t>delete</a:t>
            </a:r>
          </a:p>
          <a:p>
            <a:r>
              <a:rPr lang="en-US"/>
              <a:t>Front of list</a:t>
            </a:r>
          </a:p>
          <a:p>
            <a:pPr marL="728663" lvl="1"/>
            <a:r>
              <a:rPr lang="en-US"/>
              <a:t>insert</a:t>
            </a:r>
          </a:p>
          <a:p>
            <a:r>
              <a:rPr lang="en-US"/>
              <a:t>End of list</a:t>
            </a:r>
          </a:p>
          <a:p>
            <a:pPr marL="728663" lvl="1"/>
            <a:r>
              <a:rPr lang="en-US"/>
              <a:t>find</a:t>
            </a:r>
          </a:p>
          <a:p>
            <a:pPr marL="728663" lvl="1"/>
            <a:r>
              <a:rPr lang="en-US"/>
              <a:t>delete</a:t>
            </a:r>
          </a:p>
          <a:p>
            <a:r>
              <a:rPr lang="en-US"/>
              <a:t>Lists with just one element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Example: Delete from a List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DF1F039-34C1-4D74-A1B0-D3ECFE241ECB}" type="slidenum">
              <a:rPr lang="en-US"/>
              <a:pPr/>
              <a:t>31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Delete </a:t>
            </a:r>
            <a:r>
              <a:rPr lang="en-US" i="1"/>
              <a:t>first occurrence</a:t>
            </a:r>
            <a:r>
              <a:rPr lang="en-US"/>
              <a:t> of x from a list</a:t>
            </a:r>
          </a:p>
          <a:p>
            <a:r>
              <a:rPr lang="en-US"/>
              <a:t>Intuitive idea of recursive code:</a:t>
            </a:r>
          </a:p>
          <a:p>
            <a:pPr marL="728663" lvl="1"/>
            <a:r>
              <a:rPr lang="en-US" sz="1800"/>
              <a:t>If list is empty, return null</a:t>
            </a:r>
          </a:p>
          <a:p>
            <a:pPr marL="728663" lvl="1"/>
            <a:r>
              <a:rPr lang="en-US" sz="1800"/>
              <a:t>If datum at head is x, return tail</a:t>
            </a:r>
          </a:p>
          <a:p>
            <a:pPr marL="728663" lvl="1"/>
            <a:r>
              <a:rPr lang="en-US" sz="1800"/>
              <a:t>Otherwise, return list consisting of </a:t>
            </a:r>
          </a:p>
          <a:p>
            <a:pPr marL="1182688" lvl="2"/>
            <a:r>
              <a:rPr lang="en-US" sz="1600"/>
              <a:t>head of the list, and </a:t>
            </a:r>
          </a:p>
          <a:p>
            <a:pPr marL="1182688" lvl="2"/>
            <a:r>
              <a:rPr lang="en-US" sz="1600"/>
              <a:t>List that results from deleting x from the tail</a:t>
            </a:r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742950" y="3676650"/>
            <a:ext cx="7391400" cy="2540000"/>
            <a:chOff x="0" y="0"/>
            <a:chExt cx="4656" cy="1600"/>
          </a:xfrm>
        </p:grpSpPr>
        <p:sp>
          <p:nvSpPr>
            <p:cNvPr id="24580" name="Rectangle 4"/>
            <p:cNvSpPr>
              <a:spLocks/>
            </p:cNvSpPr>
            <p:nvPr/>
          </p:nvSpPr>
          <p:spPr bwMode="auto">
            <a:xfrm>
              <a:off x="0" y="0"/>
              <a:ext cx="4656" cy="16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/>
            </p:cNvSpPr>
            <p:nvPr/>
          </p:nvSpPr>
          <p:spPr bwMode="auto">
            <a:xfrm>
              <a:off x="0" y="0"/>
              <a:ext cx="4656" cy="1600"/>
            </a:xfrm>
            <a:prstGeom prst="rect">
              <a:avLst/>
            </a:prstGeom>
            <a:solidFill>
              <a:srgbClr val="FFFF99"/>
            </a:solid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rgbClr val="3F7F5F"/>
                  </a:solidFill>
                  <a:latin typeface="Courier New" charset="0"/>
                  <a:cs typeface="Courier New" charset="0"/>
                  <a:sym typeface="Courier New" charset="0"/>
                </a:rPr>
                <a:t>// recursive delete</a:t>
              </a:r>
              <a:endPara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endParaRP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public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static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ListCell delete(Object x, ListCell c) {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if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(c ==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null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)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null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if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(c.getDatum().equals(x))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c.getNext();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c.setNext(delete(x, c.getNext()));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  </a:t>
              </a:r>
              <a:r>
                <a:rPr lang="en-US" sz="1800" b="1">
                  <a:solidFill>
                    <a:srgbClr val="7F0055"/>
                  </a:solidFill>
                  <a:latin typeface="Courier New" charset="0"/>
                  <a:cs typeface="Courier New" charset="0"/>
                  <a:sym typeface="Courier New" charset="0"/>
                </a:rPr>
                <a:t>return</a:t>
              </a: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 c;</a:t>
              </a:r>
            </a:p>
            <a:p>
              <a:pPr>
                <a:spcBef>
                  <a:spcPts val="700"/>
                </a:spcBef>
              </a:pPr>
              <a:r>
                <a:rPr lang="en-US" sz="1800" b="1">
                  <a:solidFill>
                    <a:schemeClr val="tx1"/>
                  </a:solidFill>
                  <a:latin typeface="Courier New" charset="0"/>
                  <a:cs typeface="Courier New" charset="0"/>
                  <a:sym typeface="Courier New" charset="0"/>
                </a:rPr>
                <a:t>}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Iterative Delete</a:t>
            </a:r>
          </a:p>
        </p:txBody>
      </p:sp>
      <p:sp>
        <p:nvSpPr>
          <p:cNvPr id="5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8729DE-3BF1-4B67-8ACE-FBAF937ED123}" type="slidenum">
              <a:rPr lang="en-US"/>
              <a:pPr/>
              <a:t>32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3730752" cy="4495800"/>
          </a:xfrm>
          <a:ln/>
        </p:spPr>
        <p:txBody>
          <a:bodyPr rIns="132080">
            <a:normAutofit fontScale="92500" lnSpcReduction="20000"/>
          </a:bodyPr>
          <a:lstStyle/>
          <a:p>
            <a:r>
              <a:rPr lang="en-US" dirty="0"/>
              <a:t>Two steps:</a:t>
            </a:r>
          </a:p>
          <a:p>
            <a:pPr marL="728663" lvl="1"/>
            <a:r>
              <a:rPr lang="en-US" sz="1800" dirty="0"/>
              <a:t>Locate cell that is the </a:t>
            </a:r>
            <a:r>
              <a:rPr lang="en-US" sz="1800" i="1" dirty="0"/>
              <a:t>predecessor</a:t>
            </a:r>
            <a:r>
              <a:rPr lang="en-US" sz="1800" dirty="0"/>
              <a:t> of cell to be deleted (i.e., the cell containing x)</a:t>
            </a:r>
          </a:p>
          <a:p>
            <a:pPr marL="1182688" lvl="2"/>
            <a:r>
              <a:rPr lang="en-US" sz="1600" dirty="0"/>
              <a:t>Keep two cursors, </a:t>
            </a:r>
            <a:r>
              <a:rPr lang="en-US" sz="1600" i="1" dirty="0"/>
              <a:t>scout</a:t>
            </a:r>
            <a:r>
              <a:rPr lang="en-US" sz="1600" dirty="0"/>
              <a:t> and </a:t>
            </a:r>
            <a:r>
              <a:rPr lang="en-US" sz="1600" i="1" dirty="0"/>
              <a:t>current</a:t>
            </a:r>
          </a:p>
          <a:p>
            <a:pPr marL="1182688" lvl="2"/>
            <a:r>
              <a:rPr lang="en-US" sz="1600" i="1" dirty="0"/>
              <a:t>scout</a:t>
            </a:r>
            <a:r>
              <a:rPr lang="en-US" sz="1600" dirty="0"/>
              <a:t> is always one cell ahead of </a:t>
            </a:r>
            <a:r>
              <a:rPr lang="en-US" sz="1600" i="1" dirty="0"/>
              <a:t>current</a:t>
            </a:r>
          </a:p>
          <a:p>
            <a:pPr marL="1182688" lvl="2"/>
            <a:r>
              <a:rPr lang="en-US" sz="1600" dirty="0"/>
              <a:t>Stop when </a:t>
            </a:r>
            <a:r>
              <a:rPr lang="en-US" sz="1600" i="1" dirty="0"/>
              <a:t>scout</a:t>
            </a:r>
            <a:r>
              <a:rPr lang="en-US" sz="1600" dirty="0"/>
              <a:t> finds cell containing x, or falls off end of list</a:t>
            </a:r>
          </a:p>
          <a:p>
            <a:pPr marL="728663" lvl="1"/>
            <a:r>
              <a:rPr lang="en-US" sz="1800" dirty="0"/>
              <a:t>If </a:t>
            </a:r>
            <a:r>
              <a:rPr lang="en-US" sz="1800" i="1" dirty="0"/>
              <a:t>scout</a:t>
            </a:r>
            <a:r>
              <a:rPr lang="en-US" sz="1800" dirty="0"/>
              <a:t> finds cell, update </a:t>
            </a:r>
            <a:r>
              <a:rPr lang="en-US" sz="1800" i="1" dirty="0"/>
              <a:t>next</a:t>
            </a:r>
            <a:r>
              <a:rPr lang="en-US" sz="1800" dirty="0"/>
              <a:t> field of </a:t>
            </a:r>
            <a:r>
              <a:rPr lang="en-US" sz="1800" i="1" dirty="0"/>
              <a:t>current </a:t>
            </a:r>
            <a:r>
              <a:rPr lang="en-US" sz="1800" dirty="0"/>
              <a:t>cell to splice out object x from list</a:t>
            </a:r>
          </a:p>
          <a:p>
            <a:r>
              <a:rPr lang="en-US" dirty="0"/>
              <a:t>Note: Need special case for x in first cell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834188" y="2995613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6834188" y="2995613"/>
            <a:ext cx="1587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5" name="Rectangle 5"/>
          <p:cNvSpPr>
            <a:spLocks/>
          </p:cNvSpPr>
          <p:nvPr/>
        </p:nvSpPr>
        <p:spPr bwMode="auto">
          <a:xfrm>
            <a:off x="6746875" y="1874838"/>
            <a:ext cx="3571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-7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6784975" y="277495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804025" y="4813300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87</a:t>
            </a:r>
          </a:p>
        </p:txBody>
      </p:sp>
      <p:sp>
        <p:nvSpPr>
          <p:cNvPr id="25608" name="AutoShape 8"/>
          <p:cNvSpPr>
            <a:spLocks/>
          </p:cNvSpPr>
          <p:nvPr/>
        </p:nvSpPr>
        <p:spPr bwMode="auto">
          <a:xfrm>
            <a:off x="6762750" y="1914525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6762750" y="2219325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0" name="AutoShape 10"/>
          <p:cNvSpPr>
            <a:spLocks/>
          </p:cNvSpPr>
          <p:nvPr/>
        </p:nvSpPr>
        <p:spPr bwMode="auto">
          <a:xfrm>
            <a:off x="6800850" y="2781300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6800850" y="3086100"/>
            <a:ext cx="3810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2" name="AutoShape 12"/>
          <p:cNvSpPr>
            <a:spLocks/>
          </p:cNvSpPr>
          <p:nvPr/>
        </p:nvSpPr>
        <p:spPr bwMode="auto">
          <a:xfrm>
            <a:off x="6838950" y="48529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838950" y="51577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>
            <a:off x="7391400" y="5410200"/>
            <a:ext cx="3048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467600" y="548640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7543800" y="5562600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7010400" y="5257800"/>
            <a:ext cx="533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>
            <a:off x="7543800" y="5257800"/>
            <a:ext cx="1588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7543800" y="5562600"/>
            <a:ext cx="1588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7467600" y="5562600"/>
            <a:ext cx="152400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1" name="Rectangle 21"/>
          <p:cNvSpPr>
            <a:spLocks/>
          </p:cNvSpPr>
          <p:nvPr/>
        </p:nvSpPr>
        <p:spPr bwMode="auto">
          <a:xfrm>
            <a:off x="3905250" y="1838325"/>
            <a:ext cx="280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</a:t>
            </a: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124325" y="1838325"/>
            <a:ext cx="5730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List:</a:t>
            </a:r>
          </a:p>
        </p:txBody>
      </p:sp>
      <p:sp>
        <p:nvSpPr>
          <p:cNvPr id="25623" name="Rectangle 23"/>
          <p:cNvSpPr>
            <a:spLocks/>
          </p:cNvSpPr>
          <p:nvPr/>
        </p:nvSpPr>
        <p:spPr bwMode="auto">
          <a:xfrm>
            <a:off x="4187825" y="1881188"/>
            <a:ext cx="1727200" cy="2682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667250" y="1881188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6948488" y="2349500"/>
            <a:ext cx="12700" cy="430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6843713" y="396240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6843713" y="3962400"/>
            <a:ext cx="158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28" name="Rectangle 28"/>
          <p:cNvSpPr>
            <a:spLocks/>
          </p:cNvSpPr>
          <p:nvPr/>
        </p:nvSpPr>
        <p:spPr bwMode="auto">
          <a:xfrm>
            <a:off x="6794500" y="3741738"/>
            <a:ext cx="4079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36</a:t>
            </a:r>
          </a:p>
        </p:txBody>
      </p:sp>
      <p:sp>
        <p:nvSpPr>
          <p:cNvPr id="25629" name="AutoShape 29"/>
          <p:cNvSpPr>
            <a:spLocks/>
          </p:cNvSpPr>
          <p:nvPr/>
        </p:nvSpPr>
        <p:spPr bwMode="auto">
          <a:xfrm>
            <a:off x="6810375" y="3748088"/>
            <a:ext cx="381000" cy="5334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30" name="Line 30"/>
          <p:cNvSpPr>
            <a:spLocks noChangeShapeType="1"/>
          </p:cNvSpPr>
          <p:nvPr/>
        </p:nvSpPr>
        <p:spPr bwMode="auto">
          <a:xfrm>
            <a:off x="6810375" y="4052888"/>
            <a:ext cx="3810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31" name="Line 31"/>
          <p:cNvSpPr>
            <a:spLocks noChangeShapeType="1"/>
          </p:cNvSpPr>
          <p:nvPr/>
        </p:nvSpPr>
        <p:spPr bwMode="auto">
          <a:xfrm>
            <a:off x="7772400" y="3394075"/>
            <a:ext cx="1588" cy="512763"/>
          </a:xfrm>
          <a:prstGeom prst="line">
            <a:avLst/>
          </a:prstGeom>
          <a:noFill/>
          <a:ln w="12700">
            <a:noFill/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32" name="Line 32"/>
          <p:cNvSpPr>
            <a:spLocks noChangeShapeType="1"/>
          </p:cNvSpPr>
          <p:nvPr/>
        </p:nvSpPr>
        <p:spPr bwMode="auto">
          <a:xfrm flipH="1">
            <a:off x="6989763" y="3198813"/>
            <a:ext cx="12700" cy="555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33" name="Line 33"/>
          <p:cNvSpPr>
            <a:spLocks noChangeShapeType="1"/>
          </p:cNvSpPr>
          <p:nvPr/>
        </p:nvSpPr>
        <p:spPr bwMode="auto">
          <a:xfrm>
            <a:off x="6972300" y="4178300"/>
            <a:ext cx="14288" cy="6651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5634" name="Group 34"/>
          <p:cNvGrpSpPr>
            <a:grpSpLocks/>
          </p:cNvGrpSpPr>
          <p:nvPr/>
        </p:nvGrpSpPr>
        <p:grpSpPr bwMode="auto">
          <a:xfrm>
            <a:off x="7410450" y="1963738"/>
            <a:ext cx="1238250" cy="1219200"/>
            <a:chOff x="0" y="0"/>
            <a:chExt cx="780" cy="768"/>
          </a:xfrm>
        </p:grpSpPr>
        <p:grpSp>
          <p:nvGrpSpPr>
            <p:cNvPr id="25635" name="Group 35"/>
            <p:cNvGrpSpPr>
              <a:grpSpLocks/>
            </p:cNvGrpSpPr>
            <p:nvPr/>
          </p:nvGrpSpPr>
          <p:grpSpPr bwMode="auto">
            <a:xfrm>
              <a:off x="0" y="0"/>
              <a:ext cx="780" cy="240"/>
              <a:chOff x="0" y="0"/>
              <a:chExt cx="780" cy="240"/>
            </a:xfrm>
          </p:grpSpPr>
          <p:sp>
            <p:nvSpPr>
              <p:cNvPr id="25636" name="Line 36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37" name="Rectangle 37"/>
              <p:cNvSpPr>
                <a:spLocks/>
              </p:cNvSpPr>
              <p:nvPr/>
            </p:nvSpPr>
            <p:spPr bwMode="auto">
              <a:xfrm>
                <a:off x="184" y="0"/>
                <a:ext cx="596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current</a:t>
                </a:r>
              </a:p>
            </p:txBody>
          </p:sp>
        </p:grpSp>
        <p:grpSp>
          <p:nvGrpSpPr>
            <p:cNvPr id="25638" name="Group 38"/>
            <p:cNvGrpSpPr>
              <a:grpSpLocks/>
            </p:cNvGrpSpPr>
            <p:nvPr/>
          </p:nvGrpSpPr>
          <p:grpSpPr bwMode="auto">
            <a:xfrm>
              <a:off x="0" y="528"/>
              <a:ext cx="711" cy="240"/>
              <a:chOff x="0" y="0"/>
              <a:chExt cx="711" cy="240"/>
            </a:xfrm>
          </p:grpSpPr>
          <p:sp>
            <p:nvSpPr>
              <p:cNvPr id="25639" name="Line 39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24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0" name="Rectangle 40"/>
              <p:cNvSpPr>
                <a:spLocks/>
              </p:cNvSpPr>
              <p:nvPr/>
            </p:nvSpPr>
            <p:spPr bwMode="auto">
              <a:xfrm>
                <a:off x="230" y="0"/>
                <a:ext cx="481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scout</a:t>
                </a:r>
              </a:p>
            </p:txBody>
          </p:sp>
        </p:grpSp>
      </p:grpSp>
      <p:grpSp>
        <p:nvGrpSpPr>
          <p:cNvPr id="25641" name="Group 41"/>
          <p:cNvGrpSpPr>
            <a:grpSpLocks/>
          </p:cNvGrpSpPr>
          <p:nvPr/>
        </p:nvGrpSpPr>
        <p:grpSpPr bwMode="auto">
          <a:xfrm>
            <a:off x="7410450" y="3003550"/>
            <a:ext cx="1238250" cy="1219200"/>
            <a:chOff x="0" y="0"/>
            <a:chExt cx="780" cy="768"/>
          </a:xfrm>
        </p:grpSpPr>
        <p:grpSp>
          <p:nvGrpSpPr>
            <p:cNvPr id="25642" name="Group 42"/>
            <p:cNvGrpSpPr>
              <a:grpSpLocks/>
            </p:cNvGrpSpPr>
            <p:nvPr/>
          </p:nvGrpSpPr>
          <p:grpSpPr bwMode="auto">
            <a:xfrm>
              <a:off x="0" y="0"/>
              <a:ext cx="780" cy="240"/>
              <a:chOff x="0" y="0"/>
              <a:chExt cx="780" cy="240"/>
            </a:xfrm>
          </p:grpSpPr>
          <p:sp>
            <p:nvSpPr>
              <p:cNvPr id="25643" name="Line 43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19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4" name="Rectangle 44"/>
              <p:cNvSpPr>
                <a:spLocks/>
              </p:cNvSpPr>
              <p:nvPr/>
            </p:nvSpPr>
            <p:spPr bwMode="auto">
              <a:xfrm>
                <a:off x="184" y="0"/>
                <a:ext cx="596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current</a:t>
                </a:r>
              </a:p>
            </p:txBody>
          </p:sp>
        </p:grpSp>
        <p:grpSp>
          <p:nvGrpSpPr>
            <p:cNvPr id="25645" name="Group 45"/>
            <p:cNvGrpSpPr>
              <a:grpSpLocks/>
            </p:cNvGrpSpPr>
            <p:nvPr/>
          </p:nvGrpSpPr>
          <p:grpSpPr bwMode="auto">
            <a:xfrm>
              <a:off x="0" y="528"/>
              <a:ext cx="711" cy="240"/>
              <a:chOff x="0" y="0"/>
              <a:chExt cx="711" cy="240"/>
            </a:xfrm>
          </p:grpSpPr>
          <p:sp>
            <p:nvSpPr>
              <p:cNvPr id="25646" name="Line 46"/>
              <p:cNvSpPr>
                <a:spLocks noChangeShapeType="1"/>
              </p:cNvSpPr>
              <p:nvPr/>
            </p:nvSpPr>
            <p:spPr bwMode="auto">
              <a:xfrm flipH="1">
                <a:off x="0" y="137"/>
                <a:ext cx="240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7" name="Rectangle 47"/>
              <p:cNvSpPr>
                <a:spLocks/>
              </p:cNvSpPr>
              <p:nvPr/>
            </p:nvSpPr>
            <p:spPr bwMode="auto">
              <a:xfrm>
                <a:off x="230" y="0"/>
                <a:ext cx="481" cy="24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0" tIns="0" rIns="40639" bIns="0">
                <a:spAutoFit/>
              </a:bodyPr>
              <a:lstStyle/>
              <a:p>
                <a:pPr marL="39688" algn="ctr"/>
                <a:r>
                  <a:rPr lang="en-US" sz="20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scout</a:t>
                </a:r>
              </a:p>
            </p:txBody>
          </p:sp>
        </p:grpSp>
      </p:grpSp>
      <p:sp>
        <p:nvSpPr>
          <p:cNvPr id="25648" name="AutoShape 48"/>
          <p:cNvSpPr>
            <a:spLocks/>
          </p:cNvSpPr>
          <p:nvPr/>
        </p:nvSpPr>
        <p:spPr bwMode="auto">
          <a:xfrm>
            <a:off x="6038850" y="3171825"/>
            <a:ext cx="914400" cy="16764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0800" y="3600"/>
                  <a:pt x="0" y="7200"/>
                  <a:pt x="0" y="10800"/>
                </a:cubicBezTo>
                <a:cubicBezTo>
                  <a:pt x="0" y="14400"/>
                  <a:pt x="10800" y="180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49" name="Rectangle 49"/>
          <p:cNvSpPr>
            <a:spLocks/>
          </p:cNvSpPr>
          <p:nvPr/>
        </p:nvSpPr>
        <p:spPr bwMode="auto">
          <a:xfrm>
            <a:off x="4805363" y="5746750"/>
            <a:ext cx="2159000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delete 36 from list</a:t>
            </a:r>
          </a:p>
        </p:txBody>
      </p:sp>
      <p:sp>
        <p:nvSpPr>
          <p:cNvPr id="25650" name="Rectangle 50"/>
          <p:cNvSpPr>
            <a:spLocks/>
          </p:cNvSpPr>
          <p:nvPr/>
        </p:nvSpPr>
        <p:spPr bwMode="auto">
          <a:xfrm>
            <a:off x="6724650" y="1038225"/>
            <a:ext cx="2174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:</a:t>
            </a:r>
          </a:p>
        </p:txBody>
      </p:sp>
      <p:sp>
        <p:nvSpPr>
          <p:cNvPr id="25651" name="AutoShape 51"/>
          <p:cNvSpPr>
            <a:spLocks/>
          </p:cNvSpPr>
          <p:nvPr/>
        </p:nvSpPr>
        <p:spPr bwMode="auto">
          <a:xfrm>
            <a:off x="7502525" y="1077913"/>
            <a:ext cx="1203325" cy="341312"/>
          </a:xfrm>
          <a:prstGeom prst="roundRect">
            <a:avLst>
              <a:gd name="adj" fmla="val 16662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52" name="Rectangle 52"/>
          <p:cNvSpPr>
            <a:spLocks/>
          </p:cNvSpPr>
          <p:nvPr/>
        </p:nvSpPr>
        <p:spPr bwMode="auto">
          <a:xfrm>
            <a:off x="6738938" y="1038225"/>
            <a:ext cx="7889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head:</a:t>
            </a:r>
          </a:p>
        </p:txBody>
      </p:sp>
      <p:sp>
        <p:nvSpPr>
          <p:cNvPr id="25653" name="Line 53"/>
          <p:cNvSpPr>
            <a:spLocks noChangeShapeType="1"/>
          </p:cNvSpPr>
          <p:nvPr/>
        </p:nvSpPr>
        <p:spPr bwMode="auto">
          <a:xfrm flipH="1">
            <a:off x="6953250" y="1266825"/>
            <a:ext cx="1600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654" name="AutoShape 54"/>
          <p:cNvSpPr>
            <a:spLocks/>
          </p:cNvSpPr>
          <p:nvPr/>
        </p:nvSpPr>
        <p:spPr bwMode="auto">
          <a:xfrm>
            <a:off x="5276850" y="534988"/>
            <a:ext cx="2667000" cy="1493837"/>
          </a:xfrm>
          <a:custGeom>
            <a:avLst/>
            <a:gdLst/>
            <a:ahLst/>
            <a:cxnLst/>
            <a:rect l="0" t="0" r="r" b="b"/>
            <a:pathLst>
              <a:path w="21600" h="20002">
                <a:moveTo>
                  <a:pt x="0" y="20002"/>
                </a:moveTo>
                <a:cubicBezTo>
                  <a:pt x="4680" y="11413"/>
                  <a:pt x="9360" y="2824"/>
                  <a:pt x="12960" y="613"/>
                </a:cubicBezTo>
                <a:cubicBezTo>
                  <a:pt x="16560" y="-1598"/>
                  <a:pt x="19080" y="2569"/>
                  <a:pt x="21600" y="6736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55" name="Rectangle 55"/>
          <p:cNvSpPr>
            <a:spLocks/>
          </p:cNvSpPr>
          <p:nvPr/>
        </p:nvSpPr>
        <p:spPr bwMode="auto">
          <a:xfrm>
            <a:off x="7442200" y="1042988"/>
            <a:ext cx="966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ListCell: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7" grpId="0" animBg="1"/>
      <p:bldP spid="2564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Iterative Code for Delete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3F6098B-377E-4513-B3EE-B21E33273751}" type="slidenum">
              <a:rPr lang="en-US"/>
              <a:pPr/>
              <a:t>33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solidFill>
            <a:srgbClr val="FFFF99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delete (Object x) 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(head ==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head.getDatum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{ </a:t>
            </a:r>
            <a:r>
              <a:rPr lang="en-US" sz="1800" b="1" dirty="0">
                <a:solidFill>
                  <a:srgbClr val="3F7F5F"/>
                </a:solidFill>
                <a:latin typeface="Courier New" charset="0"/>
                <a:cs typeface="Courier New" charset="0"/>
                <a:sym typeface="Courier New" charset="0"/>
              </a:rPr>
              <a:t>//x in first cell?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head =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head.getNext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current = head;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scout =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head.getNext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while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((scout !=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&amp;&amp; !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scout.getDatum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current = scout;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scout =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scout.getNext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(scout !=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current.setNext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scout.getNext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3" name="Line 25"/>
          <p:cNvSpPr>
            <a:spLocks noChangeShapeType="1"/>
          </p:cNvSpPr>
          <p:nvPr/>
        </p:nvSpPr>
        <p:spPr bwMode="auto">
          <a:xfrm>
            <a:off x="3449638" y="4881563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4" name="Line 26"/>
          <p:cNvSpPr>
            <a:spLocks noChangeShapeType="1"/>
          </p:cNvSpPr>
          <p:nvPr/>
        </p:nvSpPr>
        <p:spPr bwMode="auto">
          <a:xfrm>
            <a:off x="3492500" y="4951413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6" name="Line 28"/>
          <p:cNvSpPr>
            <a:spLocks noChangeShapeType="1"/>
          </p:cNvSpPr>
          <p:nvPr/>
        </p:nvSpPr>
        <p:spPr bwMode="auto">
          <a:xfrm flipH="1">
            <a:off x="3565525" y="4521200"/>
            <a:ext cx="3175" cy="3603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333375" y="3114675"/>
            <a:ext cx="3438525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class DLLCell {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Object datum;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DLLCell next;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private DLLCell prev;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	…</a:t>
            </a:r>
          </a:p>
          <a:p>
            <a:pPr marL="39688">
              <a:tabLst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  <a:tab pos="444500" algn="l"/>
                <a:tab pos="952500" algn="l"/>
              </a:tabLst>
            </a:pPr>
            <a:r>
              <a:rPr lang="en-US" sz="1800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Doubly-Linked Lists</a:t>
            </a:r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3DC536-04BB-4400-B1F4-25DF7CDBFFD2}" type="slidenum">
              <a:rPr lang="en-US"/>
              <a:pPr/>
              <a:t>34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In some applications, it is convenient to have a </a:t>
            </a:r>
            <a:r>
              <a:rPr lang="en-US" b="1">
                <a:solidFill>
                  <a:srgbClr val="009900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/>
              <a:t> that has references to both its predecessor and its successor in the list.  </a:t>
            </a:r>
          </a:p>
        </p:txBody>
      </p:sp>
      <p:sp>
        <p:nvSpPr>
          <p:cNvPr id="27651" name="Rectangle 3"/>
          <p:cNvSpPr>
            <a:spLocks/>
          </p:cNvSpPr>
          <p:nvPr/>
        </p:nvSpPr>
        <p:spPr bwMode="auto">
          <a:xfrm>
            <a:off x="4052888" y="4581525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6</a:t>
            </a:r>
          </a:p>
        </p:txBody>
      </p:sp>
      <p:sp>
        <p:nvSpPr>
          <p:cNvPr id="27652" name="AutoShape 4"/>
          <p:cNvSpPr>
            <a:spLocks/>
          </p:cNvSpPr>
          <p:nvPr/>
        </p:nvSpPr>
        <p:spPr bwMode="auto">
          <a:xfrm>
            <a:off x="3951288" y="4373563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3937000" y="4608513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951288" y="4913313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5376863" y="4591050"/>
            <a:ext cx="407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45</a:t>
            </a:r>
          </a:p>
        </p:txBody>
      </p:sp>
      <p:sp>
        <p:nvSpPr>
          <p:cNvPr id="27656" name="AutoShape 8"/>
          <p:cNvSpPr>
            <a:spLocks/>
          </p:cNvSpPr>
          <p:nvPr/>
        </p:nvSpPr>
        <p:spPr bwMode="auto">
          <a:xfrm>
            <a:off x="5275263" y="4383088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>
            <a:off x="5260975" y="4618038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5275263" y="4922838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6700838" y="4600575"/>
            <a:ext cx="2809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8</a:t>
            </a:r>
          </a:p>
        </p:txBody>
      </p:sp>
      <p:sp>
        <p:nvSpPr>
          <p:cNvPr id="27660" name="AutoShape 12"/>
          <p:cNvSpPr>
            <a:spLocks/>
          </p:cNvSpPr>
          <p:nvPr/>
        </p:nvSpPr>
        <p:spPr bwMode="auto">
          <a:xfrm>
            <a:off x="6599238" y="4392613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6584950" y="4627563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2" name="Line 14"/>
          <p:cNvSpPr>
            <a:spLocks noChangeShapeType="1"/>
          </p:cNvSpPr>
          <p:nvPr/>
        </p:nvSpPr>
        <p:spPr bwMode="auto">
          <a:xfrm>
            <a:off x="6599238" y="4932363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8024813" y="4610100"/>
            <a:ext cx="3571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-9</a:t>
            </a:r>
          </a:p>
        </p:txBody>
      </p:sp>
      <p:sp>
        <p:nvSpPr>
          <p:cNvPr id="27664" name="AutoShape 16"/>
          <p:cNvSpPr>
            <a:spLocks/>
          </p:cNvSpPr>
          <p:nvPr/>
        </p:nvSpPr>
        <p:spPr bwMode="auto">
          <a:xfrm>
            <a:off x="7923213" y="4402138"/>
            <a:ext cx="568325" cy="762000"/>
          </a:xfrm>
          <a:prstGeom prst="roundRect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5" name="Line 17"/>
          <p:cNvSpPr>
            <a:spLocks noChangeShapeType="1"/>
          </p:cNvSpPr>
          <p:nvPr/>
        </p:nvSpPr>
        <p:spPr bwMode="auto">
          <a:xfrm>
            <a:off x="7908925" y="4637088"/>
            <a:ext cx="568325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7923213" y="4941888"/>
            <a:ext cx="5826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67" name="AutoShape 19"/>
          <p:cNvSpPr>
            <a:spLocks/>
          </p:cNvSpPr>
          <p:nvPr/>
        </p:nvSpPr>
        <p:spPr bwMode="auto">
          <a:xfrm>
            <a:off x="4241800" y="4418013"/>
            <a:ext cx="1041400" cy="665162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8" name="AutoShape 20"/>
          <p:cNvSpPr>
            <a:spLocks/>
          </p:cNvSpPr>
          <p:nvPr/>
        </p:nvSpPr>
        <p:spPr bwMode="auto">
          <a:xfrm>
            <a:off x="5637213" y="4414838"/>
            <a:ext cx="1000125" cy="677862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69" name="AutoShape 21"/>
          <p:cNvSpPr>
            <a:spLocks/>
          </p:cNvSpPr>
          <p:nvPr/>
        </p:nvSpPr>
        <p:spPr bwMode="auto">
          <a:xfrm>
            <a:off x="7032625" y="4384675"/>
            <a:ext cx="984250" cy="714375"/>
          </a:xfrm>
          <a:custGeom>
            <a:avLst/>
            <a:gdLst/>
            <a:ahLst/>
            <a:cxnLst/>
            <a:rect l="0" t="0" r="r" b="b"/>
            <a:pathLst>
              <a:path w="21600" h="19640">
                <a:moveTo>
                  <a:pt x="0" y="18088"/>
                </a:moveTo>
                <a:cubicBezTo>
                  <a:pt x="4121" y="19432"/>
                  <a:pt x="8242" y="20776"/>
                  <a:pt x="10175" y="18088"/>
                </a:cubicBezTo>
                <a:cubicBezTo>
                  <a:pt x="12107" y="15401"/>
                  <a:pt x="9777" y="4949"/>
                  <a:pt x="11681" y="2063"/>
                </a:cubicBezTo>
                <a:cubicBezTo>
                  <a:pt x="13585" y="-824"/>
                  <a:pt x="17593" y="-77"/>
                  <a:pt x="21600" y="719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0" name="AutoShape 22"/>
          <p:cNvSpPr>
            <a:spLocks/>
          </p:cNvSpPr>
          <p:nvPr/>
        </p:nvSpPr>
        <p:spPr bwMode="auto">
          <a:xfrm>
            <a:off x="4152900" y="3951288"/>
            <a:ext cx="1393825" cy="4508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1" name="AutoShape 23"/>
          <p:cNvSpPr>
            <a:spLocks/>
          </p:cNvSpPr>
          <p:nvPr/>
        </p:nvSpPr>
        <p:spPr bwMode="auto">
          <a:xfrm>
            <a:off x="5683250" y="3987800"/>
            <a:ext cx="1123950" cy="4381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2" name="AutoShape 24"/>
          <p:cNvSpPr>
            <a:spLocks/>
          </p:cNvSpPr>
          <p:nvPr/>
        </p:nvSpPr>
        <p:spPr bwMode="auto">
          <a:xfrm>
            <a:off x="6915150" y="4070350"/>
            <a:ext cx="1393825" cy="450850"/>
          </a:xfrm>
          <a:custGeom>
            <a:avLst/>
            <a:gdLst/>
            <a:ahLst/>
            <a:cxnLst/>
            <a:rect l="0" t="0" r="r" b="b"/>
            <a:pathLst>
              <a:path w="20083" h="20708">
                <a:moveTo>
                  <a:pt x="19235" y="20708"/>
                </a:moveTo>
                <a:cubicBezTo>
                  <a:pt x="20100" y="13231"/>
                  <a:pt x="20985" y="5754"/>
                  <a:pt x="18164" y="2639"/>
                </a:cubicBezTo>
                <a:cubicBezTo>
                  <a:pt x="15343" y="-477"/>
                  <a:pt x="5315" y="-892"/>
                  <a:pt x="2350" y="1704"/>
                </a:cubicBezTo>
                <a:cubicBezTo>
                  <a:pt x="-615" y="4300"/>
                  <a:pt x="-121" y="11154"/>
                  <a:pt x="373" y="18008"/>
                </a:cubicBezTo>
              </a:path>
            </a:pathLst>
          </a:custGeom>
          <a:noFill/>
          <a:ln w="12700">
            <a:solidFill>
              <a:schemeClr val="tx1"/>
            </a:solidFill>
            <a:miter lim="800000"/>
            <a:headEnd/>
            <a:tailEnd type="arrow" w="lg" len="lg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7675" name="Line 27"/>
          <p:cNvSpPr>
            <a:spLocks noChangeShapeType="1"/>
          </p:cNvSpPr>
          <p:nvPr/>
        </p:nvSpPr>
        <p:spPr bwMode="auto">
          <a:xfrm flipH="1">
            <a:off x="3578225" y="4521200"/>
            <a:ext cx="663575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7" name="Line 29"/>
          <p:cNvSpPr>
            <a:spLocks noChangeShapeType="1"/>
          </p:cNvSpPr>
          <p:nvPr/>
        </p:nvSpPr>
        <p:spPr bwMode="auto">
          <a:xfrm>
            <a:off x="8716963" y="5145088"/>
            <a:ext cx="3048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8" name="Line 30"/>
          <p:cNvSpPr>
            <a:spLocks noChangeShapeType="1"/>
          </p:cNvSpPr>
          <p:nvPr/>
        </p:nvSpPr>
        <p:spPr bwMode="auto">
          <a:xfrm>
            <a:off x="8759825" y="5214938"/>
            <a:ext cx="15240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79" name="Line 31"/>
          <p:cNvSpPr>
            <a:spLocks noChangeShapeType="1"/>
          </p:cNvSpPr>
          <p:nvPr/>
        </p:nvSpPr>
        <p:spPr bwMode="auto">
          <a:xfrm>
            <a:off x="8831263" y="5016500"/>
            <a:ext cx="1587" cy="128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0" name="Line 32"/>
          <p:cNvSpPr>
            <a:spLocks noChangeShapeType="1"/>
          </p:cNvSpPr>
          <p:nvPr/>
        </p:nvSpPr>
        <p:spPr bwMode="auto">
          <a:xfrm>
            <a:off x="8315325" y="5037138"/>
            <a:ext cx="501650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4556125" y="4983163"/>
            <a:ext cx="585788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next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4510088" y="3621088"/>
            <a:ext cx="598487" cy="35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prev</a:t>
            </a:r>
          </a:p>
        </p:txBody>
      </p:sp>
      <p:sp>
        <p:nvSpPr>
          <p:cNvPr id="27684" name="Line 36"/>
          <p:cNvSpPr>
            <a:spLocks noChangeShapeType="1"/>
          </p:cNvSpPr>
          <p:nvPr/>
        </p:nvSpPr>
        <p:spPr bwMode="auto">
          <a:xfrm rot="10800000" flipH="1">
            <a:off x="5181600" y="5105400"/>
            <a:ext cx="381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Doubly-Linked vs Singly-Linked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DA8F77F-0803-4589-A71A-44635D602E06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smtClean="0"/>
          </a:p>
          <a:p>
            <a:r>
              <a:rPr lang="en-US" smtClean="0"/>
              <a:t>Advantages of doubly-linked over singly-linked lists</a:t>
            </a:r>
          </a:p>
          <a:p>
            <a:pPr lvl="1"/>
            <a:r>
              <a:rPr lang="en-US" smtClean="0"/>
              <a:t>some things are easier – e.g., reversing a doubly-linked list can be done simply by swapping the previous and next fields of each cell</a:t>
            </a:r>
          </a:p>
          <a:p>
            <a:pPr lvl="1"/>
            <a:r>
              <a:rPr lang="en-US" smtClean="0"/>
              <a:t>don't need the scout to delete</a:t>
            </a:r>
          </a:p>
          <a:p>
            <a:endParaRPr lang="en-US" smtClean="0"/>
          </a:p>
          <a:p>
            <a:r>
              <a:rPr lang="en-US" smtClean="0"/>
              <a:t>Disadvantages</a:t>
            </a:r>
          </a:p>
          <a:p>
            <a:pPr lvl="1"/>
            <a:r>
              <a:rPr lang="en-US" smtClean="0"/>
              <a:t>doubly-linked lists require twice as much space</a:t>
            </a:r>
          </a:p>
          <a:p>
            <a:pPr lvl="1"/>
            <a:r>
              <a:rPr lang="en-US" smtClean="0"/>
              <a:t>insert and delete take more time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Java ArrayList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A43C341-C430-40C4-A864-E438F8985295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mtClean="0"/>
              <a:t>“Extensible array”</a:t>
            </a:r>
          </a:p>
          <a:p>
            <a:r>
              <a:rPr lang="en-US" smtClean="0"/>
              <a:t>Starts with an initial capacity = size of underlying array</a:t>
            </a:r>
          </a:p>
          <a:p>
            <a:r>
              <a:rPr lang="en-US" smtClean="0"/>
              <a:t>If you try to insert an element beyond the end of the array, it will allocate a new (larger) array, copy everything over invisibly</a:t>
            </a:r>
          </a:p>
          <a:p>
            <a:pPr lvl="1"/>
            <a:r>
              <a:rPr lang="en-US" smtClean="0"/>
              <a:t>Appears infinitely extensible</a:t>
            </a:r>
          </a:p>
          <a:p>
            <a:endParaRPr lang="en-US" smtClean="0"/>
          </a:p>
          <a:p>
            <a:r>
              <a:rPr lang="en-US" smtClean="0"/>
              <a:t>Advantages:</a:t>
            </a:r>
          </a:p>
          <a:p>
            <a:pPr lvl="1"/>
            <a:r>
              <a:rPr lang="en-US" smtClean="0"/>
              <a:t>random access in constant time</a:t>
            </a:r>
          </a:p>
          <a:p>
            <a:pPr lvl="1"/>
            <a:r>
              <a:rPr lang="en-US" smtClean="0"/>
              <a:t>dynamically extensible</a:t>
            </a:r>
          </a:p>
          <a:p>
            <a:endParaRPr lang="en-US" smtClean="0"/>
          </a:p>
          <a:p>
            <a:r>
              <a:rPr lang="en-US" smtClean="0"/>
              <a:t>Disadvantages:</a:t>
            </a:r>
          </a:p>
          <a:p>
            <a:pPr lvl="1"/>
            <a:r>
              <a:rPr lang="en-US" smtClean="0"/>
              <a:t>Allocation, copying overhead</a:t>
            </a:r>
            <a:endParaRPr lang="en-US"/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224B8037-BA53-4FD5-A603-91371DCEA01B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/>
              <a:t>36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assignment A3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22455045"/>
              </p:ext>
            </p:extLst>
          </p:nvPr>
        </p:nvGraphicFramePr>
        <p:xfrm>
          <a:off x="609600" y="1828800"/>
          <a:ext cx="38862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13112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 4x4 park with the butterfly in position (1,1), a flower and a cliff.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7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497" y="3052023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08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86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061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assignment A3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97455474"/>
              </p:ext>
            </p:extLst>
          </p:nvPr>
        </p:nvGraphicFramePr>
        <p:xfrm>
          <a:off x="609600" y="1828800"/>
          <a:ext cx="38862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13112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 4x4 park with the butterfly in position (1,1), a flower and a cliff.</a:t>
            </a:r>
          </a:p>
          <a:p>
            <a:endParaRPr lang="en-US" dirty="0"/>
          </a:p>
          <a:p>
            <a:r>
              <a:rPr lang="en-US" dirty="0" smtClean="0"/>
              <a:t>The same park! The map “wraps” as if the park lives</a:t>
            </a:r>
            <a:br>
              <a:rPr lang="en-US" dirty="0" smtClean="0"/>
            </a:br>
            <a:r>
              <a:rPr lang="en-US" dirty="0" smtClean="0"/>
              <a:t>on a torus! 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7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08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86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881971"/>
              </p:ext>
            </p:extLst>
          </p:nvPr>
        </p:nvGraphicFramePr>
        <p:xfrm>
          <a:off x="609600" y="3810000"/>
          <a:ext cx="3886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245" y="4219038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497" y="38862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886200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tonyb.freeyellow.com/sitebuildercontent/sitebuilderpictures/toru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950" y="5048721"/>
            <a:ext cx="1130300" cy="113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045" y="5765635"/>
            <a:ext cx="190500" cy="1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5694071"/>
            <a:ext cx="190500" cy="13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670" y="5135940"/>
            <a:ext cx="228625" cy="15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066800" y="2126279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905000" y="2133600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143000" y="2475468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905000" y="2399268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89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Park coordinates to Java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677C1D9-AFAC-4719-9F93-6391FAA785A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686800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In the Park we use a </a:t>
            </a:r>
            <a:r>
              <a:rPr lang="en-US" sz="2400" dirty="0" err="1" smtClean="0"/>
              <a:t>column,row</a:t>
            </a:r>
            <a:r>
              <a:rPr lang="en-US" sz="2400" dirty="0" smtClean="0"/>
              <a:t> notation to identify cells, and have HEIGHT columns and WIDTH rows.</a:t>
            </a:r>
          </a:p>
          <a:p>
            <a:r>
              <a:rPr lang="en-US" sz="2400" dirty="0" smtClean="0"/>
              <a:t>Inside Java, we use 2-D arrays that index from 0</a:t>
            </a:r>
          </a:p>
          <a:p>
            <a:pPr lvl="1"/>
            <a:r>
              <a:rPr lang="en-US" sz="2000" dirty="0" err="1" smtClean="0"/>
              <a:t>TileCell</a:t>
            </a:r>
            <a:r>
              <a:rPr lang="en-US" sz="2000" dirty="0" smtClean="0"/>
              <a:t>[][] </a:t>
            </a:r>
            <a:r>
              <a:rPr lang="en-US" sz="2000" dirty="0" err="1" smtClean="0"/>
              <a:t>myMap</a:t>
            </a:r>
            <a:r>
              <a:rPr lang="en-US" sz="2000" dirty="0" smtClean="0"/>
              <a:t> = new </a:t>
            </a:r>
            <a:r>
              <a:rPr lang="en-US" sz="2000" dirty="0" err="1" smtClean="0"/>
              <a:t>TileCell</a:t>
            </a:r>
            <a:r>
              <a:rPr lang="en-US" sz="2000" dirty="0" smtClean="0"/>
              <a:t>[Height][Width]</a:t>
            </a:r>
          </a:p>
          <a:p>
            <a:pPr lvl="1"/>
            <a:r>
              <a:rPr lang="en-US" sz="2000" dirty="0" smtClean="0"/>
              <a:t>But one issue is that a (</a:t>
            </a:r>
            <a:r>
              <a:rPr lang="en-US" sz="2000" dirty="0" err="1" smtClean="0"/>
              <a:t>column,row</a:t>
            </a:r>
            <a:r>
              <a:rPr lang="en-US" sz="2000" dirty="0" smtClean="0"/>
              <a:t>) coordinate in the Park has to be “swapped” and adjusted to access the corresponding cell of </a:t>
            </a:r>
            <a:r>
              <a:rPr lang="en-US" sz="2000" dirty="0" err="1" smtClean="0"/>
              <a:t>myMap</a:t>
            </a:r>
            <a:endParaRPr lang="en-US" sz="2000" dirty="0" smtClean="0"/>
          </a:p>
          <a:p>
            <a:r>
              <a:rPr lang="en-US" sz="2400" dirty="0" smtClean="0"/>
              <a:t>Rule:</a:t>
            </a:r>
          </a:p>
          <a:p>
            <a:pPr lvl="1"/>
            <a:r>
              <a:rPr lang="en-US" sz="2000" dirty="0" smtClean="0"/>
              <a:t>Save the Park Cell from </a:t>
            </a:r>
            <a:r>
              <a:rPr lang="en-US" sz="2000" b="1" dirty="0" smtClean="0"/>
              <a:t>Park location (</a:t>
            </a:r>
            <a:r>
              <a:rPr lang="en-US" sz="2000" b="1" dirty="0" err="1" smtClean="0"/>
              <a:t>r,c</a:t>
            </a:r>
            <a:r>
              <a:rPr lang="en-US" sz="2000" b="1" dirty="0" smtClean="0"/>
              <a:t>) </a:t>
            </a:r>
            <a:r>
              <a:rPr lang="en-US" sz="2000" dirty="0" smtClean="0"/>
              <a:t>at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[HEIGHT-c][r-1]</a:t>
            </a:r>
          </a:p>
          <a:p>
            <a:pPr lvl="1"/>
            <a:r>
              <a:rPr lang="en-US" sz="2000" b="1" dirty="0" err="1" smtClean="0"/>
              <a:t>myMap</a:t>
            </a:r>
            <a:r>
              <a:rPr lang="en-US" sz="2000" b="1" dirty="0" smtClean="0"/>
              <a:t>[x][y] </a:t>
            </a:r>
            <a:r>
              <a:rPr lang="en-US" sz="2000" dirty="0" smtClean="0"/>
              <a:t>tells you about </a:t>
            </a:r>
            <a:r>
              <a:rPr lang="en-US" sz="2000" b="1" dirty="0" smtClean="0"/>
              <a:t>Park location (y+1, HEIGHT-x)</a:t>
            </a:r>
          </a:p>
        </p:txBody>
      </p:sp>
    </p:spTree>
    <p:extLst>
      <p:ext uri="{BB962C8B-B14F-4D97-AF65-F5344CB8AC3E}">
        <p14:creationId xmlns:p14="http://schemas.microsoft.com/office/powerpoint/2010/main" val="3748421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Park coordinates to Java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677C1D9-AFAC-4719-9F93-6391FAA785A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828800"/>
            <a:ext cx="8686800" cy="4495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Rule:</a:t>
            </a:r>
          </a:p>
          <a:p>
            <a:pPr lvl="1"/>
            <a:r>
              <a:rPr lang="en-US" sz="2000" dirty="0"/>
              <a:t>Save the Park Cell from </a:t>
            </a:r>
            <a:r>
              <a:rPr lang="en-US" sz="2000" b="1" dirty="0"/>
              <a:t>Park location (</a:t>
            </a:r>
            <a:r>
              <a:rPr lang="en-US" sz="2000" b="1" dirty="0" err="1"/>
              <a:t>r,c</a:t>
            </a:r>
            <a:r>
              <a:rPr lang="en-US" sz="2000" b="1" dirty="0"/>
              <a:t>) </a:t>
            </a:r>
            <a:r>
              <a:rPr lang="en-US" sz="2000" dirty="0"/>
              <a:t>at </a:t>
            </a:r>
            <a:r>
              <a:rPr lang="en-US" sz="2000" b="1" dirty="0" err="1"/>
              <a:t>myMap</a:t>
            </a:r>
            <a:r>
              <a:rPr lang="en-US" sz="2000" b="1" dirty="0"/>
              <a:t>[HEIGHT-c][r-1]</a:t>
            </a:r>
          </a:p>
          <a:p>
            <a:pPr lvl="1"/>
            <a:r>
              <a:rPr lang="en-US" sz="2000" b="1" dirty="0" err="1"/>
              <a:t>myMap</a:t>
            </a:r>
            <a:r>
              <a:rPr lang="en-US" sz="2000" b="1" dirty="0"/>
              <a:t>[x][y] </a:t>
            </a:r>
            <a:r>
              <a:rPr lang="en-US" sz="2000" dirty="0"/>
              <a:t>tells you about </a:t>
            </a:r>
            <a:r>
              <a:rPr lang="en-US" sz="2000" b="1" dirty="0"/>
              <a:t>Park location (y+1, HEIGHT-x)</a:t>
            </a:r>
          </a:p>
          <a:p>
            <a:pPr lvl="1"/>
            <a:endParaRPr lang="en-US" sz="2000" b="1" dirty="0"/>
          </a:p>
          <a:p>
            <a:r>
              <a:rPr lang="en-US" sz="2300" b="1" dirty="0" smtClean="0"/>
              <a:t>Examples:  assume HEIGHT=3, WIDTH=3</a:t>
            </a:r>
          </a:p>
          <a:p>
            <a:pPr lvl="1"/>
            <a:r>
              <a:rPr lang="en-US" sz="2000" b="1" dirty="0" smtClean="0"/>
              <a:t>Location (1,3) = top left corner.  Stored in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[HEIGHT-3][1-1], which is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[0][0].  Converts back to (1,3)</a:t>
            </a:r>
          </a:p>
          <a:p>
            <a:pPr lvl="1"/>
            <a:r>
              <a:rPr lang="en-US" sz="2000" b="1" dirty="0" smtClean="0"/>
              <a:t>Location (1,1) = bottom left corner.  Store in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[2][0].  </a:t>
            </a:r>
          </a:p>
          <a:p>
            <a:pPr lvl="1"/>
            <a:r>
              <a:rPr lang="en-US" sz="2000" b="1" dirty="0" smtClean="0"/>
              <a:t>Location (2,2) = middle of the 3x3 Park.  Store in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[1][1]</a:t>
            </a:r>
          </a:p>
          <a:p>
            <a:pPr lvl="1"/>
            <a:r>
              <a:rPr lang="en-US" sz="2000" b="1" dirty="0" smtClean="0"/>
              <a:t>Location (2,3) = top row, middle: Store in </a:t>
            </a:r>
            <a:r>
              <a:rPr lang="en-US" sz="2000" b="1" dirty="0" err="1" smtClean="0"/>
              <a:t>myMap</a:t>
            </a:r>
            <a:r>
              <a:rPr lang="en-US" sz="2000" b="1" dirty="0" smtClean="0"/>
              <a:t>[0][1]</a:t>
            </a:r>
          </a:p>
        </p:txBody>
      </p:sp>
    </p:spTree>
    <p:extLst>
      <p:ext uri="{BB962C8B-B14F-4D97-AF65-F5344CB8AC3E}">
        <p14:creationId xmlns:p14="http://schemas.microsoft.com/office/powerpoint/2010/main" val="842105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Park coordinates to Java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04298338"/>
              </p:ext>
            </p:extLst>
          </p:nvPr>
        </p:nvGraphicFramePr>
        <p:xfrm>
          <a:off x="3200400" y="2057400"/>
          <a:ext cx="5181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172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2514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1" dirty="0" smtClean="0"/>
              <a:t>Park </a:t>
            </a:r>
            <a:br>
              <a:rPr lang="en-US" b="1" i="1" dirty="0" smtClean="0"/>
            </a:br>
            <a:r>
              <a:rPr lang="en-US" b="1" i="1" dirty="0" smtClean="0"/>
              <a:t>(Height=3, Width=3)</a:t>
            </a:r>
            <a:endParaRPr lang="en-US" b="1" i="1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8982123"/>
              </p:ext>
            </p:extLst>
          </p:nvPr>
        </p:nvGraphicFramePr>
        <p:xfrm>
          <a:off x="3200400" y="4160520"/>
          <a:ext cx="5181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172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52400" y="461772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1" dirty="0" err="1" smtClean="0"/>
              <a:t>myMap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(Height=3, Width=3)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10384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Park coordinates to Java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88487220"/>
              </p:ext>
            </p:extLst>
          </p:nvPr>
        </p:nvGraphicFramePr>
        <p:xfrm>
          <a:off x="3200400" y="2057400"/>
          <a:ext cx="5181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172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sz="2800" b="1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52400" y="2197774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1" dirty="0" smtClean="0"/>
              <a:t>Park uses </a:t>
            </a:r>
            <a:br>
              <a:rPr lang="en-US" b="1" i="1" dirty="0" smtClean="0"/>
            </a:br>
            <a:r>
              <a:rPr lang="en-US" b="1" i="1" dirty="0" smtClean="0"/>
              <a:t>(column, row) notation</a:t>
            </a:r>
            <a:endParaRPr lang="en-US" b="1" i="1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98657485"/>
              </p:ext>
            </p:extLst>
          </p:nvPr>
        </p:nvGraphicFramePr>
        <p:xfrm>
          <a:off x="3200400" y="4160520"/>
          <a:ext cx="5181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/>
                <a:gridCol w="1727200"/>
                <a:gridCol w="1727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[0][2]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[1][2]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[2][0]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[2][1]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tx1"/>
                          </a:solidFill>
                        </a:rPr>
                        <a:t>[2][2]</a:t>
                      </a:r>
                      <a:endParaRPr 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6813" y="4370856"/>
            <a:ext cx="289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i="1" dirty="0" err="1" smtClean="0"/>
              <a:t>myMap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uses [row][column] indexing</a:t>
            </a:r>
            <a:endParaRPr lang="en-US" b="1" i="1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267200" y="2362200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19600" y="2743200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72000" y="3345597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43600" y="2362200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96000" y="2743200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248400" y="3345597"/>
            <a:ext cx="0" cy="205740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772400" y="2369403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7924800" y="2750403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8077200" y="3352800"/>
            <a:ext cx="0" cy="20574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33400" y="5943600"/>
            <a:ext cx="8077200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Example: Park (2,1) =&gt; </a:t>
            </a:r>
            <a:r>
              <a:rPr lang="en-US" dirty="0" err="1" smtClean="0">
                <a:solidFill>
                  <a:srgbClr val="C00000"/>
                </a:solidFill>
              </a:rPr>
              <a:t>myMap</a:t>
            </a:r>
            <a:r>
              <a:rPr lang="en-US" dirty="0" smtClean="0">
                <a:solidFill>
                  <a:srgbClr val="C00000"/>
                </a:solidFill>
              </a:rPr>
              <a:t>[HEIGHT-r][c-1]</a:t>
            </a:r>
          </a:p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                                . . </a:t>
            </a:r>
            <a:r>
              <a:rPr lang="en-US" smtClean="0">
                <a:solidFill>
                  <a:srgbClr val="C00000"/>
                </a:solidFill>
              </a:rPr>
              <a:t>. myMap</a:t>
            </a:r>
            <a:r>
              <a:rPr lang="en-US" dirty="0" smtClean="0">
                <a:solidFill>
                  <a:srgbClr val="C00000"/>
                </a:solidFill>
              </a:rPr>
              <a:t>[3-1][2-1]: </a:t>
            </a:r>
            <a:r>
              <a:rPr lang="en-US" dirty="0" err="1" smtClean="0">
                <a:solidFill>
                  <a:srgbClr val="C00000"/>
                </a:solidFill>
              </a:rPr>
              <a:t>myMap</a:t>
            </a:r>
            <a:r>
              <a:rPr lang="en-US" dirty="0" smtClean="0">
                <a:solidFill>
                  <a:srgbClr val="C00000"/>
                </a:solidFill>
              </a:rPr>
              <a:t>[2][1]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67200" y="1524000"/>
            <a:ext cx="4114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HEIGHT=3, WIDTH=3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15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Pages>0</Pages>
  <Words>2605</Words>
  <Characters>0</Characters>
  <Application>Microsoft Office PowerPoint</Application>
  <PresentationFormat>On-screen Show (4:3)</PresentationFormat>
  <Lines>0</Lines>
  <Paragraphs>561</Paragraphs>
  <Slides>36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Median</vt:lpstr>
      <vt:lpstr>Lists</vt:lpstr>
      <vt:lpstr>Time spent on A2</vt:lpstr>
      <vt:lpstr>References and Homework</vt:lpstr>
      <vt:lpstr>Understanding assignment A3</vt:lpstr>
      <vt:lpstr>Understanding assignment A3</vt:lpstr>
      <vt:lpstr>Mapping Park coordinates to Java</vt:lpstr>
      <vt:lpstr>Mapping Park coordinates to Java</vt:lpstr>
      <vt:lpstr>Mapping Park coordinates to Java</vt:lpstr>
      <vt:lpstr>Mapping Park coordinates to Java</vt:lpstr>
      <vt:lpstr>List Overview</vt:lpstr>
      <vt:lpstr>A Simple List Interface</vt:lpstr>
      <vt:lpstr>List Data Structures</vt:lpstr>
      <vt:lpstr>List Terminology</vt:lpstr>
      <vt:lpstr>Class ListCell</vt:lpstr>
      <vt:lpstr>Ways of building a Linked List</vt:lpstr>
      <vt:lpstr>Building a Linked List (cont’d)</vt:lpstr>
      <vt:lpstr>Accessing List Elements</vt:lpstr>
      <vt:lpstr>Access Example: Linear Search</vt:lpstr>
      <vt:lpstr>Why would we need to write code for search?  It already exists in Java utils!</vt:lpstr>
      <vt:lpstr>Recursion on Lists</vt:lpstr>
      <vt:lpstr>Recursive Search</vt:lpstr>
      <vt:lpstr>Recursive Search: Static method</vt:lpstr>
      <vt:lpstr>Recursive Search: Instance method</vt:lpstr>
      <vt:lpstr>Reversing a List</vt:lpstr>
      <vt:lpstr>Reversing a list: Animation</vt:lpstr>
      <vt:lpstr>Recursive Reverse</vt:lpstr>
      <vt:lpstr>Reversing a list: Animation</vt:lpstr>
      <vt:lpstr>List with Header</vt:lpstr>
      <vt:lpstr>Variations on List with Header</vt:lpstr>
      <vt:lpstr>Special Cases to Worry About</vt:lpstr>
      <vt:lpstr>Example: Delete from a List</vt:lpstr>
      <vt:lpstr>Iterative Delete</vt:lpstr>
      <vt:lpstr>Iterative Code for Delete</vt:lpstr>
      <vt:lpstr>Doubly-Linked Lists</vt:lpstr>
      <vt:lpstr>Doubly-Linked vs Singly-Linked</vt:lpstr>
      <vt:lpstr>Java ArrayList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31</cp:revision>
  <cp:lastPrinted>2013-02-17T17:13:15Z</cp:lastPrinted>
  <dcterms:modified xsi:type="dcterms:W3CDTF">2013-10-04T13:29:24Z</dcterms:modified>
</cp:coreProperties>
</file>