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2" r:id="rId3"/>
    <p:sldId id="321" r:id="rId4"/>
    <p:sldId id="322" r:id="rId5"/>
    <p:sldId id="323" r:id="rId6"/>
    <p:sldId id="289" r:id="rId7"/>
    <p:sldId id="312" r:id="rId8"/>
    <p:sldId id="297" r:id="rId9"/>
    <p:sldId id="298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17" d="100"/>
          <a:sy n="117" d="100"/>
        </p:scale>
        <p:origin x="-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2013.9.9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2013.9.9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2013.9.9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2013.9.9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2013.9.9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2013.9.9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2013.9.9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2013.9.9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2013.9.9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2013.9.9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2013.9.9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2013.9.9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2013.9.9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2013.9.9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2013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12059" y="4239273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5720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overrides</a:t>
            </a:r>
            <a:r>
              <a:rPr lang="en-US" sz="2200" dirty="0" smtClean="0"/>
              <a:t> the definition in partition </a:t>
            </a:r>
            <a:r>
              <a:rPr lang="en-US" sz="2200" dirty="0" smtClean="0">
                <a:solidFill>
                  <a:srgbClr val="800000"/>
                </a:solidFill>
              </a:rPr>
              <a:t>Object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3246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3249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/** Return a representation of this object */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to String()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r>
              <a:rPr lang="en-US" sz="2200" dirty="0" smtClean="0"/>
              <a:t>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 “ </a:t>
            </a:r>
            <a:r>
              <a:rPr lang="en-US" sz="2200" dirty="0" err="1" smtClean="0"/>
              <a:t>Soc</a:t>
            </a:r>
            <a:r>
              <a:rPr lang="en-US" sz="2200" dirty="0" smtClean="0"/>
              <a:t> sec: …”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 + “.” +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(boss == </a:t>
            </a:r>
            <a:r>
              <a:rPr lang="en-US" sz="2200" b="1" dirty="0" smtClean="0"/>
              <a:t>null</a:t>
            </a:r>
            <a:r>
              <a:rPr lang="en-US" sz="2200" dirty="0" smtClean="0"/>
              <a:t> ? “” : “Boss ” + </a:t>
            </a:r>
            <a:r>
              <a:rPr lang="en-US" sz="2200" dirty="0" err="1" smtClean="0"/>
              <a:t>boss.lname</a:t>
            </a:r>
            <a:r>
              <a:rPr lang="en-US" sz="2200" dirty="0" smtClean="0"/>
              <a:t> + “.”);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1EC44C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y;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b="1" dirty="0">
                <a:solidFill>
                  <a:srgbClr val="1EC44C"/>
                </a:solidFill>
              </a:rPr>
              <a:t>/** = </a:t>
            </a:r>
            <a:r>
              <a:rPr lang="en-US" b="1" dirty="0" smtClean="0">
                <a:solidFill>
                  <a:srgbClr val="1EC44C"/>
                </a:solidFill>
              </a:rPr>
              <a:t> </a:t>
            </a:r>
            <a:r>
              <a:rPr lang="en-US" b="1" dirty="0" err="1" smtClean="0">
                <a:solidFill>
                  <a:srgbClr val="1EC44C"/>
                </a:solidFill>
              </a:rPr>
              <a:t>repr</a:t>
            </a:r>
            <a:r>
              <a:rPr lang="en-US" b="1" dirty="0" smtClean="0">
                <a:solidFill>
                  <a:srgbClr val="1EC44C"/>
                </a:solidFill>
              </a:rPr>
              <a:t>. </a:t>
            </a:r>
            <a:r>
              <a:rPr lang="en-US" b="1" dirty="0">
                <a:solidFill>
                  <a:srgbClr val="1EC44C"/>
                </a:solidFill>
              </a:rPr>
              <a:t>of this point in form </a:t>
            </a:r>
            <a:r>
              <a:rPr lang="ja-JP" altLang="en-US" b="1" dirty="0">
                <a:solidFill>
                  <a:srgbClr val="1EC44C"/>
                </a:solidFill>
              </a:rPr>
              <a:t>“</a:t>
            </a:r>
            <a:r>
              <a:rPr lang="en-US" altLang="ja-JP" b="1" dirty="0">
                <a:solidFill>
                  <a:srgbClr val="1EC44C"/>
                </a:solidFill>
              </a:rPr>
              <a:t>(x, y)</a:t>
            </a:r>
            <a:r>
              <a:rPr lang="ja-JP" altLang="en-US" b="1" dirty="0">
                <a:solidFill>
                  <a:srgbClr val="1EC44C"/>
                </a:solidFill>
              </a:rPr>
              <a:t>”</a:t>
            </a:r>
            <a:r>
              <a:rPr lang="en-US" altLang="ja-JP" b="1" dirty="0">
                <a:solidFill>
                  <a:srgbClr val="1EC44C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this object is </a:t>
            </a:r>
            <a:r>
              <a:rPr lang="en-US" altLang="ja-JP" dirty="0" smtClean="0">
                <a:solidFill>
                  <a:srgbClr val="1EC44C"/>
                </a:solidFill>
              </a:rPr>
              <a:t>c</a:t>
            </a:r>
            <a:r>
              <a:rPr lang="ja-JP" altLang="en-US" dirty="0" smtClean="0">
                <a:solidFill>
                  <a:srgbClr val="1EC44C"/>
                </a:solidFill>
              </a:rPr>
              <a:t>’</a:t>
            </a:r>
            <a:r>
              <a:rPr lang="en-US" altLang="ja-JP" dirty="0" smtClean="0">
                <a:solidFill>
                  <a:srgbClr val="1EC44C"/>
                </a:solidFill>
              </a:rPr>
              <a:t>s </a:t>
            </a:r>
            <a:r>
              <a:rPr lang="en-US" altLang="ja-JP" dirty="0">
                <a:solidFill>
                  <a:srgbClr val="1EC44C"/>
                </a:solidFill>
              </a:rPr>
              <a:t>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c is not null. </a:t>
            </a:r>
            <a:r>
              <a:rPr lang="en-US" dirty="0">
                <a:solidFill>
                  <a:srgbClr val="1EC44C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this object is </a:t>
            </a:r>
            <a:r>
              <a:rPr lang="en-US" altLang="ja-JP" dirty="0" smtClean="0">
                <a:solidFill>
                  <a:srgbClr val="1EC44C"/>
                </a:solidFill>
              </a:rPr>
              <a:t>c</a:t>
            </a:r>
            <a:r>
              <a:rPr lang="ja-JP" altLang="en-US" dirty="0" smtClean="0">
                <a:solidFill>
                  <a:srgbClr val="1EC44C"/>
                </a:solidFill>
              </a:rPr>
              <a:t>’</a:t>
            </a:r>
            <a:r>
              <a:rPr lang="en-US" altLang="ja-JP" dirty="0" smtClean="0">
                <a:solidFill>
                  <a:srgbClr val="1EC44C"/>
                </a:solidFill>
              </a:rPr>
              <a:t>s </a:t>
            </a:r>
            <a:r>
              <a:rPr lang="en-US" altLang="ja-JP" dirty="0">
                <a:solidFill>
                  <a:srgbClr val="1EC44C"/>
                </a:solidFill>
              </a:rPr>
              <a:t>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c is not null. </a:t>
            </a:r>
            <a:r>
              <a:rPr lang="en-US" dirty="0">
                <a:solidFill>
                  <a:srgbClr val="1EC44C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b is c</a:t>
            </a:r>
            <a:r>
              <a:rPr lang="ja-JP" altLang="en-US" dirty="0">
                <a:solidFill>
                  <a:srgbClr val="1EC44C"/>
                </a:solidFill>
              </a:rPr>
              <a:t>’</a:t>
            </a:r>
            <a:r>
              <a:rPr lang="en-US" altLang="ja-JP" dirty="0">
                <a:solidFill>
                  <a:srgbClr val="1EC44C"/>
                </a:solidFill>
              </a:rPr>
              <a:t>s 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</a:t>
            </a:r>
            <a:r>
              <a:rPr lang="en-US" dirty="0">
                <a:solidFill>
                  <a:srgbClr val="1EC44C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0"/>
            <a:ext cx="367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</a:t>
            </a:r>
            <a:r>
              <a:rPr lang="en-US" sz="2400" dirty="0" smtClean="0">
                <a:solidFill>
                  <a:srgbClr val="FF0000"/>
                </a:solidFill>
              </a:rPr>
              <a:t>(W,W)       </a:t>
            </a:r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1EC44C"/>
                </a:solidFill>
              </a:rPr>
              <a:t>/** = </a:t>
            </a:r>
            <a:r>
              <a:rPr lang="ja-JP" altLang="en-US" dirty="0">
                <a:solidFill>
                  <a:srgbClr val="1EC44C"/>
                </a:solidFill>
              </a:rPr>
              <a:t>“</a:t>
            </a:r>
            <a:r>
              <a:rPr lang="en-US" altLang="ja-JP" dirty="0">
                <a:solidFill>
                  <a:srgbClr val="1EC44C"/>
                </a:solidFill>
              </a:rPr>
              <a:t>b is c</a:t>
            </a:r>
            <a:r>
              <a:rPr lang="ja-JP" altLang="en-US" dirty="0">
                <a:solidFill>
                  <a:srgbClr val="1EC44C"/>
                </a:solidFill>
              </a:rPr>
              <a:t>’</a:t>
            </a:r>
            <a:r>
              <a:rPr lang="en-US" altLang="ja-JP" dirty="0">
                <a:solidFill>
                  <a:srgbClr val="1EC44C"/>
                </a:solidFill>
              </a:rPr>
              <a:t>s boss</a:t>
            </a:r>
            <a:r>
              <a:rPr lang="ja-JP" altLang="en-US" dirty="0">
                <a:solidFill>
                  <a:srgbClr val="1EC44C"/>
                </a:solidFill>
              </a:rPr>
              <a:t>”</a:t>
            </a:r>
            <a:r>
              <a:rPr lang="en-US" altLang="ja-JP" dirty="0">
                <a:solidFill>
                  <a:srgbClr val="1EC44C"/>
                </a:solidFill>
              </a:rPr>
              <a:t>.</a:t>
            </a:r>
          </a:p>
          <a:p>
            <a:r>
              <a:rPr lang="en-US" dirty="0">
                <a:solidFill>
                  <a:srgbClr val="1EC44C"/>
                </a:solidFill>
              </a:rPr>
              <a:t>      </a:t>
            </a:r>
            <a:r>
              <a:rPr lang="en-US" dirty="0" smtClean="0">
                <a:solidFill>
                  <a:srgbClr val="1EC44C"/>
                </a:solidFill>
              </a:rPr>
              <a:t>Pre: </a:t>
            </a:r>
            <a:r>
              <a:rPr lang="en-US" dirty="0">
                <a:solidFill>
                  <a:srgbClr val="1EC44C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580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static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800000"/>
                </a:solidFill>
              </a:rPr>
              <a:t>public static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smtClean="0">
                <a:solidFill>
                  <a:srgbClr val="FF0000"/>
                </a:solidFill>
              </a:rPr>
              <a:t>String[]</a:t>
            </a:r>
            <a:r>
              <a:rPr lang="en-US" sz="2400" dirty="0" smtClean="0"/>
              <a:t>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019800"/>
            <a:ext cx="6858518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consists of calling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953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Convention: if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 doesn’t use parameter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/>
              <a:t>, then call it with argument </a:t>
            </a:r>
            <a:r>
              <a:rPr lang="en-US" sz="2400" b="1" dirty="0" smtClean="0">
                <a:solidFill>
                  <a:srgbClr val="800000"/>
                </a:solidFill>
              </a:rPr>
              <a:t>null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One use of static variable: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maintain info about all objects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Bid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Ob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600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numObjects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48396" y="1719417"/>
            <a:ext cx="429980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{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numObjects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    …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3124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= 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numObjects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about testing and test cases</a:t>
            </a:r>
          </a:p>
          <a:p>
            <a:r>
              <a:rPr lang="en-US" sz="2400" dirty="0" smtClean="0"/>
              <a:t>Class Object,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Overriding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Static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application: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(String[])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Specifications of </a:t>
            </a:r>
            <a:r>
              <a:rPr lang="en-US" sz="3200" dirty="0" err="1" smtClean="0">
                <a:solidFill>
                  <a:srgbClr val="800000"/>
                </a:solidFill>
              </a:rPr>
              <a:t>boolean</a:t>
            </a:r>
            <a:r>
              <a:rPr lang="en-US" sz="3200" dirty="0" smtClean="0">
                <a:solidFill>
                  <a:srgbClr val="800000"/>
                </a:solidFill>
              </a:rPr>
              <a:t> functions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153400" cy="91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/** Return true if this Butterfly is male and false if not.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isMale</a:t>
            </a:r>
            <a:r>
              <a:rPr lang="en-US" sz="2400" dirty="0" smtClean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" y="1905000"/>
            <a:ext cx="8534400" cy="1752600"/>
            <a:chOff x="228600" y="1905000"/>
            <a:chExt cx="8534400" cy="1752600"/>
          </a:xfrm>
        </p:grpSpPr>
        <p:sp>
          <p:nvSpPr>
            <p:cNvPr id="10" name="Content Placeholder 3"/>
            <p:cNvSpPr txBox="1">
              <a:spLocks/>
            </p:cNvSpPr>
            <p:nvPr/>
          </p:nvSpPr>
          <p:spPr>
            <a:xfrm>
              <a:off x="228600" y="2286000"/>
              <a:ext cx="5181600" cy="914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/** Return “this Butterfly is male”. */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boolean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isMale</a:t>
              </a:r>
              <a:r>
                <a:rPr lang="en-US" sz="2400" dirty="0" smtClean="0">
                  <a:latin typeface="Times New Roman"/>
                  <a:cs typeface="Times New Roman"/>
                </a:rPr>
                <a:t>()</a:t>
              </a:r>
            </a:p>
          </p:txBody>
        </p:sp>
        <p:sp>
          <p:nvSpPr>
            <p:cNvPr id="11" name="Content Placeholder 3"/>
            <p:cNvSpPr txBox="1">
              <a:spLocks/>
            </p:cNvSpPr>
            <p:nvPr/>
          </p:nvSpPr>
          <p:spPr>
            <a:xfrm>
              <a:off x="4953000" y="1905000"/>
              <a:ext cx="3810000" cy="1752600"/>
            </a:xfrm>
            <a:prstGeom prst="rect">
              <a:avLst/>
            </a:prstGeom>
            <a:solidFill>
              <a:srgbClr val="FFF7F3"/>
            </a:solidFill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Says same thing. Shorter, no case analysis. Think of it as 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latin typeface="Times New Roman"/>
                  <a:cs typeface="Times New Roman"/>
                </a:rPr>
                <a:t>   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return value of sentence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  “this Butterfly is male”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3733800"/>
            <a:ext cx="8153400" cy="1295400"/>
            <a:chOff x="457200" y="4267200"/>
            <a:chExt cx="8153400" cy="1295400"/>
          </a:xfrm>
        </p:grpSpPr>
        <p:sp>
          <p:nvSpPr>
            <p:cNvPr id="13" name="Content Placeholder 3"/>
            <p:cNvSpPr txBox="1">
              <a:spLocks/>
            </p:cNvSpPr>
            <p:nvPr/>
          </p:nvSpPr>
          <p:spPr>
            <a:xfrm>
              <a:off x="2514600" y="4267200"/>
              <a:ext cx="6096000" cy="1295400"/>
            </a:xfrm>
            <a:prstGeom prst="rect">
              <a:avLst/>
            </a:prstGeom>
            <a:solidFill>
              <a:srgbClr val="FFF3EB"/>
            </a:solidFill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Do you say, “it returns absolute value of -20?</a:t>
              </a: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Of course not. Mathematicians may </a:t>
              </a:r>
              <a:r>
                <a:rPr lang="en-US" sz="2400" dirty="0" smtClean="0">
                  <a:latin typeface="Times New Roman"/>
                  <a:cs typeface="Times New Roman"/>
                </a:rPr>
                <a:t>say simply</a:t>
              </a:r>
              <a:r>
                <a:rPr lang="en-US" sz="2400" dirty="0" smtClean="0">
                  <a:latin typeface="Times New Roman"/>
                  <a:cs typeface="Times New Roman"/>
                </a:rPr>
                <a:t/>
              </a:r>
              <a:br>
                <a:rPr lang="en-US" sz="2400" dirty="0" smtClean="0">
                  <a:latin typeface="Times New Roman"/>
                  <a:cs typeface="Times New Roman"/>
                </a:rPr>
              </a:br>
              <a:r>
                <a:rPr lang="en-US" sz="2400" dirty="0" smtClean="0">
                  <a:latin typeface="Times New Roman"/>
                  <a:cs typeface="Times New Roman"/>
                </a:rPr>
                <a:t>“that’s the </a:t>
              </a:r>
              <a:r>
                <a:rPr lang="en-US" sz="2400" dirty="0" smtClean="0">
                  <a:latin typeface="Times New Roman"/>
                  <a:cs typeface="Times New Roman"/>
                </a:rPr>
                <a:t>absolute value of 60</a:t>
              </a:r>
            </a:p>
          </p:txBody>
        </p:sp>
        <p:sp>
          <p:nvSpPr>
            <p:cNvPr id="14" name="Content Placeholder 3"/>
            <p:cNvSpPr txBox="1">
              <a:spLocks/>
            </p:cNvSpPr>
            <p:nvPr/>
          </p:nvSpPr>
          <p:spPr>
            <a:xfrm>
              <a:off x="457200" y="4267200"/>
              <a:ext cx="1524000" cy="914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400" dirty="0" smtClean="0">
                  <a:latin typeface="Times New Roman"/>
                  <a:cs typeface="Times New Roman"/>
                </a:rPr>
                <a:t>abs(-20)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5105400"/>
            <a:ext cx="8458199" cy="1288197"/>
            <a:chOff x="304800" y="5105400"/>
            <a:chExt cx="8458199" cy="1288197"/>
          </a:xfrm>
        </p:grpSpPr>
        <p:sp>
          <p:nvSpPr>
            <p:cNvPr id="16" name="Rectangle 15"/>
            <p:cNvSpPr/>
            <p:nvPr/>
          </p:nvSpPr>
          <p:spPr>
            <a:xfrm>
              <a:off x="304800" y="5105400"/>
              <a:ext cx="41620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/** </a:t>
              </a:r>
              <a:r>
                <a:rPr lang="en-US" sz="2400" dirty="0" smtClean="0">
                  <a:latin typeface="Times New Roman"/>
                  <a:cs typeface="Times New Roman"/>
                </a:rPr>
                <a:t>= “</a:t>
              </a:r>
              <a:r>
                <a:rPr lang="en-US" sz="2400" dirty="0">
                  <a:latin typeface="Times New Roman"/>
                  <a:cs typeface="Times New Roman"/>
                </a:rPr>
                <a:t>this Butterfly is male”. */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0" y="5562600"/>
              <a:ext cx="6476999" cy="830997"/>
            </a:xfrm>
            <a:prstGeom prst="rect">
              <a:avLst/>
            </a:prstGeom>
            <a:solidFill>
              <a:srgbClr val="FFFF8B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Read as: the call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isMale</a:t>
              </a:r>
              <a:r>
                <a:rPr lang="en-US" sz="2400" dirty="0" smtClean="0">
                  <a:latin typeface="Times New Roman"/>
                  <a:cs typeface="Times New Roman"/>
                </a:rPr>
                <a:t>() equals the value </a:t>
              </a:r>
              <a:r>
                <a:rPr lang="en-US" sz="2400" dirty="0" smtClean="0">
                  <a:latin typeface="Times New Roman"/>
                  <a:cs typeface="Times New Roman"/>
                </a:rPr>
                <a:t>of the sentence </a:t>
              </a:r>
              <a:r>
                <a:rPr lang="en-US" sz="2400" dirty="0" smtClean="0">
                  <a:latin typeface="Times New Roman"/>
                  <a:cs typeface="Times New Roman"/>
                </a:rPr>
                <a:t>“this Butterfly is male”.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00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 is “the name of” the object?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>
                <a:solidFill>
                  <a:srgbClr val="800000"/>
                </a:solidFill>
              </a:rPr>
              <a:t>Bfly@</a:t>
            </a:r>
            <a:r>
              <a:rPr lang="en-US" sz="2400" dirty="0" smtClean="0">
                <a:solidFill>
                  <a:srgbClr val="800000"/>
                </a:solidFill>
              </a:rPr>
              <a:t>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pointer to the object –i.e. its address in memory, and you can call it a pointer if you wish. But it contains more than that.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953000" y="4445406"/>
            <a:ext cx="35813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44479" y="4890615"/>
            <a:ext cx="14821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/>
              <a:t>“</a:t>
            </a:r>
            <a:r>
              <a:rPr lang="en-US" altLang="ja-JP"/>
              <a:t>Mumsie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mom</a:t>
            </a:r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pop</a:t>
            </a:r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children</a:t>
            </a:r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4" y="5943600"/>
            <a:ext cx="3900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598314" y="4445406"/>
            <a:ext cx="936086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BFly</a:t>
            </a:r>
            <a:endParaRPr lang="en-US" sz="2400" dirty="0"/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953000" y="4114800"/>
            <a:ext cx="22098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Bfly@aa11bb24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900065"/>
            <a:chOff x="533400" y="3505200"/>
            <a:chExt cx="4267200" cy="29000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3622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800000"/>
                  </a:solidFill>
                </a:rPr>
                <a:t>Bfly@aa11bb24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9436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err="1" smtClean="0"/>
                <a:t>BFly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b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Bfly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b;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by the name of the object or a pointer to the object.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44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= 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letters*/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72200" y="4114800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5365171" cy="1200328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cases for number of children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04800" y="1752600"/>
            <a:ext cx="2574236" cy="2057401"/>
            <a:chOff x="1143000" y="762000"/>
            <a:chExt cx="2514600" cy="2464947"/>
          </a:xfrm>
        </p:grpSpPr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16014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TextBox 5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Child 2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8" name="TextBox 53"/>
            <p:cNvSpPr txBox="1">
              <a:spLocks noChangeArrowheads="1"/>
            </p:cNvSpPr>
            <p:nvPr/>
          </p:nvSpPr>
          <p:spPr bwMode="auto">
            <a:xfrm>
              <a:off x="2005915" y="2131415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j0</a:t>
              </a:r>
            </a:p>
          </p:txBody>
        </p:sp>
        <p:sp>
          <p:nvSpPr>
            <p:cNvPr id="9" name="TextBox 54"/>
            <p:cNvSpPr txBox="1">
              <a:spLocks noChangeArrowheads="1"/>
            </p:cNvSpPr>
            <p:nvPr/>
          </p:nvSpPr>
          <p:spPr bwMode="auto">
            <a:xfrm>
              <a:off x="1143000" y="2131416"/>
              <a:ext cx="792872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10" name="TextBox 55"/>
            <p:cNvSpPr txBox="1">
              <a:spLocks noChangeArrowheads="1"/>
            </p:cNvSpPr>
            <p:nvPr/>
          </p:nvSpPr>
          <p:spPr bwMode="auto">
            <a:xfrm>
              <a:off x="2241100" y="2131416"/>
              <a:ext cx="688334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11" name="TextBox 56"/>
            <p:cNvSpPr txBox="1">
              <a:spLocks noChangeArrowheads="1"/>
            </p:cNvSpPr>
            <p:nvPr/>
          </p:nvSpPr>
          <p:spPr bwMode="auto">
            <a:xfrm>
              <a:off x="1664043" y="2693022"/>
              <a:ext cx="1104790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12" name="TextBox 57"/>
            <p:cNvSpPr txBox="1">
              <a:spLocks noChangeArrowheads="1"/>
            </p:cNvSpPr>
            <p:nvPr/>
          </p:nvSpPr>
          <p:spPr bwMode="auto">
            <a:xfrm>
              <a:off x="2929433" y="2131415"/>
              <a:ext cx="499567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w0</a:t>
              </a: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2899132" y="2693022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0</a:t>
              </a:r>
            </a:p>
          </p:txBody>
        </p:sp>
        <p:sp>
          <p:nvSpPr>
            <p:cNvPr id="14" name="TextBox 60"/>
            <p:cNvSpPr txBox="1">
              <a:spLocks noChangeArrowheads="1"/>
            </p:cNvSpPr>
            <p:nvPr/>
          </p:nvSpPr>
          <p:spPr bwMode="auto">
            <a:xfrm>
              <a:off x="1143000" y="1600201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BFly</a:t>
              </a:r>
              <a:endParaRPr lang="en-US" sz="1800" dirty="0"/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s0</a:t>
              </a:r>
            </a:p>
          </p:txBody>
        </p: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228600" y="4267199"/>
            <a:ext cx="2650436" cy="2286001"/>
            <a:chOff x="1068565" y="762000"/>
            <a:chExt cx="2589035" cy="2738830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43403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TextBox 8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Mumsie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21" name="TextBox 83"/>
            <p:cNvSpPr txBox="1">
              <a:spLocks noChangeArrowheads="1"/>
            </p:cNvSpPr>
            <p:nvPr/>
          </p:nvSpPr>
          <p:spPr bwMode="auto">
            <a:xfrm>
              <a:off x="2005913" y="2222710"/>
              <a:ext cx="551346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22" name="TextBox 84"/>
            <p:cNvSpPr txBox="1">
              <a:spLocks noChangeArrowheads="1"/>
            </p:cNvSpPr>
            <p:nvPr/>
          </p:nvSpPr>
          <p:spPr bwMode="auto">
            <a:xfrm>
              <a:off x="1068565" y="2222709"/>
              <a:ext cx="867307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23" name="TextBox 85"/>
            <p:cNvSpPr txBox="1">
              <a:spLocks noChangeArrowheads="1"/>
            </p:cNvSpPr>
            <p:nvPr/>
          </p:nvSpPr>
          <p:spPr bwMode="auto">
            <a:xfrm>
              <a:off x="2482825" y="2162941"/>
              <a:ext cx="595478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24" name="TextBox 86"/>
            <p:cNvSpPr txBox="1">
              <a:spLocks noChangeArrowheads="1"/>
            </p:cNvSpPr>
            <p:nvPr/>
          </p:nvSpPr>
          <p:spPr bwMode="auto">
            <a:xfrm>
              <a:off x="1664043" y="2861769"/>
              <a:ext cx="1253659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25" name="TextBox 87"/>
            <p:cNvSpPr txBox="1">
              <a:spLocks noChangeArrowheads="1"/>
            </p:cNvSpPr>
            <p:nvPr/>
          </p:nvSpPr>
          <p:spPr bwMode="auto">
            <a:xfrm>
              <a:off x="3047999" y="2236550"/>
              <a:ext cx="551345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26" name="TextBox 88"/>
            <p:cNvSpPr txBox="1">
              <a:spLocks noChangeArrowheads="1"/>
            </p:cNvSpPr>
            <p:nvPr/>
          </p:nvSpPr>
          <p:spPr bwMode="auto">
            <a:xfrm>
              <a:off x="3048000" y="2861769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27" name="TextBox 90"/>
            <p:cNvSpPr txBox="1">
              <a:spLocks noChangeArrowheads="1"/>
            </p:cNvSpPr>
            <p:nvPr/>
          </p:nvSpPr>
          <p:spPr bwMode="auto">
            <a:xfrm>
              <a:off x="1143000" y="1600200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BFly</a:t>
              </a:r>
              <a:endParaRPr lang="en-US" sz="1800" dirty="0"/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j0</a:t>
              </a:r>
            </a:p>
          </p:txBody>
        </p:sp>
      </p:grpSp>
      <p:grpSp>
        <p:nvGrpSpPr>
          <p:cNvPr id="31" name="Group 95"/>
          <p:cNvGrpSpPr>
            <a:grpSpLocks/>
          </p:cNvGrpSpPr>
          <p:nvPr/>
        </p:nvGrpSpPr>
        <p:grpSpPr bwMode="auto">
          <a:xfrm>
            <a:off x="3200400" y="4343400"/>
            <a:ext cx="2650436" cy="2209801"/>
            <a:chOff x="1068565" y="762000"/>
            <a:chExt cx="2589035" cy="2647536"/>
          </a:xfrm>
        </p:grpSpPr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3427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TextBox 97"/>
            <p:cNvSpPr txBox="1">
              <a:spLocks noChangeArrowheads="1"/>
            </p:cNvSpPr>
            <p:nvPr/>
          </p:nvSpPr>
          <p:spPr bwMode="auto">
            <a:xfrm>
              <a:off x="2036216" y="1583649"/>
              <a:ext cx="126539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Opa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34" name="TextBox 98"/>
            <p:cNvSpPr txBox="1">
              <a:spLocks noChangeArrowheads="1"/>
            </p:cNvSpPr>
            <p:nvPr/>
          </p:nvSpPr>
          <p:spPr bwMode="auto">
            <a:xfrm>
              <a:off x="1812912" y="2131416"/>
              <a:ext cx="574002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35" name="TextBox 99"/>
            <p:cNvSpPr txBox="1">
              <a:spLocks noChangeArrowheads="1"/>
            </p:cNvSpPr>
            <p:nvPr/>
          </p:nvSpPr>
          <p:spPr bwMode="auto">
            <a:xfrm>
              <a:off x="1068565" y="2131415"/>
              <a:ext cx="780515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36" name="TextBox 100"/>
            <p:cNvSpPr txBox="1">
              <a:spLocks noChangeArrowheads="1"/>
            </p:cNvSpPr>
            <p:nvPr/>
          </p:nvSpPr>
          <p:spPr bwMode="auto">
            <a:xfrm>
              <a:off x="2259521" y="2131415"/>
              <a:ext cx="669913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37" name="TextBox 101"/>
            <p:cNvSpPr txBox="1">
              <a:spLocks noChangeArrowheads="1"/>
            </p:cNvSpPr>
            <p:nvPr/>
          </p:nvSpPr>
          <p:spPr bwMode="auto">
            <a:xfrm>
              <a:off x="1625207" y="2679180"/>
              <a:ext cx="1165103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38" name="TextBox 102"/>
            <p:cNvSpPr txBox="1">
              <a:spLocks noChangeArrowheads="1"/>
            </p:cNvSpPr>
            <p:nvPr/>
          </p:nvSpPr>
          <p:spPr bwMode="auto">
            <a:xfrm>
              <a:off x="2929433" y="2131415"/>
              <a:ext cx="648437" cy="442587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null</a:t>
              </a:r>
            </a:p>
          </p:txBody>
        </p:sp>
        <p:sp>
          <p:nvSpPr>
            <p:cNvPr id="39" name="TextBox 103"/>
            <p:cNvSpPr txBox="1">
              <a:spLocks noChangeArrowheads="1"/>
            </p:cNvSpPr>
            <p:nvPr/>
          </p:nvSpPr>
          <p:spPr bwMode="auto">
            <a:xfrm>
              <a:off x="2920606" y="2679180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41" name="TextBox 105"/>
            <p:cNvSpPr txBox="1">
              <a:spLocks noChangeArrowheads="1"/>
            </p:cNvSpPr>
            <p:nvPr/>
          </p:nvSpPr>
          <p:spPr bwMode="auto">
            <a:xfrm>
              <a:off x="1217433" y="1583650"/>
              <a:ext cx="777176" cy="51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err="1" smtClean="0"/>
                <a:t>BFly</a:t>
              </a:r>
              <a:endParaRPr lang="en-US" sz="1800" dirty="0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b0</a:t>
              </a:r>
            </a:p>
          </p:txBody>
        </p:sp>
      </p:grpSp>
      <p:grpSp>
        <p:nvGrpSpPr>
          <p:cNvPr id="45" name="Group 110"/>
          <p:cNvGrpSpPr>
            <a:grpSpLocks/>
          </p:cNvGrpSpPr>
          <p:nvPr/>
        </p:nvGrpSpPr>
        <p:grpSpPr bwMode="auto">
          <a:xfrm>
            <a:off x="3276600" y="1752599"/>
            <a:ext cx="2574236" cy="2057402"/>
            <a:chOff x="1143000" y="762000"/>
            <a:chExt cx="2514600" cy="2464948"/>
          </a:xfrm>
        </p:grpSpPr>
        <p:sp>
          <p:nvSpPr>
            <p:cNvPr id="46" name="Rectangle 37"/>
            <p:cNvSpPr>
              <a:spLocks noChangeArrowheads="1"/>
            </p:cNvSpPr>
            <p:nvPr/>
          </p:nvSpPr>
          <p:spPr bwMode="auto">
            <a:xfrm>
              <a:off x="1219200" y="1066800"/>
              <a:ext cx="2438400" cy="21601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TextBox 112"/>
            <p:cNvSpPr txBox="1">
              <a:spLocks noChangeArrowheads="1"/>
            </p:cNvSpPr>
            <p:nvPr/>
          </p:nvSpPr>
          <p:spPr bwMode="auto">
            <a:xfrm>
              <a:off x="1981200" y="1600200"/>
              <a:ext cx="14478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Popsi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  <p:sp>
          <p:nvSpPr>
            <p:cNvPr id="48" name="TextBox 113"/>
            <p:cNvSpPr txBox="1">
              <a:spLocks noChangeArrowheads="1"/>
            </p:cNvSpPr>
            <p:nvPr/>
          </p:nvSpPr>
          <p:spPr bwMode="auto">
            <a:xfrm>
              <a:off x="1983259" y="2145300"/>
              <a:ext cx="574001" cy="442587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null</a:t>
              </a:r>
            </a:p>
          </p:txBody>
        </p:sp>
        <p:sp>
          <p:nvSpPr>
            <p:cNvPr id="49" name="TextBox 114"/>
            <p:cNvSpPr txBox="1">
              <a:spLocks noChangeArrowheads="1"/>
            </p:cNvSpPr>
            <p:nvPr/>
          </p:nvSpPr>
          <p:spPr bwMode="auto">
            <a:xfrm>
              <a:off x="1202741" y="2071646"/>
              <a:ext cx="780515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mom</a:t>
              </a:r>
            </a:p>
          </p:txBody>
        </p:sp>
        <p:sp>
          <p:nvSpPr>
            <p:cNvPr id="50" name="TextBox 115"/>
            <p:cNvSpPr txBox="1">
              <a:spLocks noChangeArrowheads="1"/>
            </p:cNvSpPr>
            <p:nvPr/>
          </p:nvSpPr>
          <p:spPr bwMode="auto">
            <a:xfrm>
              <a:off x="1961782" y="2071646"/>
              <a:ext cx="1120820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pop</a:t>
              </a:r>
            </a:p>
          </p:txBody>
        </p:sp>
        <p:sp>
          <p:nvSpPr>
            <p:cNvPr id="51" name="TextBox 116"/>
            <p:cNvSpPr txBox="1">
              <a:spLocks noChangeArrowheads="1"/>
            </p:cNvSpPr>
            <p:nvPr/>
          </p:nvSpPr>
          <p:spPr bwMode="auto">
            <a:xfrm>
              <a:off x="1738477" y="2679181"/>
              <a:ext cx="1165103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children</a:t>
              </a:r>
            </a:p>
          </p:txBody>
        </p:sp>
        <p:sp>
          <p:nvSpPr>
            <p:cNvPr id="52" name="TextBox 117"/>
            <p:cNvSpPr txBox="1">
              <a:spLocks noChangeArrowheads="1"/>
            </p:cNvSpPr>
            <p:nvPr/>
          </p:nvSpPr>
          <p:spPr bwMode="auto">
            <a:xfrm>
              <a:off x="3025343" y="2116965"/>
              <a:ext cx="499567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b0</a:t>
              </a:r>
            </a:p>
          </p:txBody>
        </p:sp>
        <p:sp>
          <p:nvSpPr>
            <p:cNvPr id="53" name="TextBox 118"/>
            <p:cNvSpPr txBox="1">
              <a:spLocks noChangeArrowheads="1"/>
            </p:cNvSpPr>
            <p:nvPr/>
          </p:nvSpPr>
          <p:spPr bwMode="auto">
            <a:xfrm>
              <a:off x="3033877" y="2679181"/>
              <a:ext cx="381000" cy="442630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2</a:t>
              </a:r>
            </a:p>
          </p:txBody>
        </p:sp>
        <p:sp>
          <p:nvSpPr>
            <p:cNvPr id="54" name="TextBox 120"/>
            <p:cNvSpPr txBox="1">
              <a:spLocks noChangeArrowheads="1"/>
            </p:cNvSpPr>
            <p:nvPr/>
          </p:nvSpPr>
          <p:spPr bwMode="auto">
            <a:xfrm>
              <a:off x="1143000" y="1492355"/>
              <a:ext cx="777176" cy="51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200" dirty="0"/>
                <a:t>name</a:t>
              </a:r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>
              <a:off x="2743200" y="1066800"/>
              <a:ext cx="914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BFly</a:t>
              </a:r>
              <a:endParaRPr lang="en-US" sz="1800" dirty="0"/>
            </a:p>
          </p:txBody>
        </p:sp>
        <p:sp>
          <p:nvSpPr>
            <p:cNvPr id="56" name="Rectangle 37"/>
            <p:cNvSpPr>
              <a:spLocks noChangeArrowheads="1"/>
            </p:cNvSpPr>
            <p:nvPr/>
          </p:nvSpPr>
          <p:spPr bwMode="auto">
            <a:xfrm>
              <a:off x="1219200" y="762000"/>
              <a:ext cx="762000" cy="30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/>
                <a:t>w0</a:t>
              </a:r>
            </a:p>
          </p:txBody>
        </p:sp>
      </p:grpSp>
      <p:cxnSp>
        <p:nvCxnSpPr>
          <p:cNvPr id="58" name="Straight Arrow Connector 141"/>
          <p:cNvCxnSpPr>
            <a:cxnSpLocks noChangeShapeType="1"/>
            <a:stCxn id="12" idx="3"/>
            <a:endCxn id="49" idx="1"/>
          </p:cNvCxnSpPr>
          <p:nvPr/>
        </p:nvCxnSpPr>
        <p:spPr bwMode="auto">
          <a:xfrm flipV="1">
            <a:off x="2645015" y="3061157"/>
            <a:ext cx="692743" cy="19168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142"/>
          <p:cNvCxnSpPr>
            <a:cxnSpLocks noChangeShapeType="1"/>
          </p:cNvCxnSpPr>
          <p:nvPr/>
        </p:nvCxnSpPr>
        <p:spPr bwMode="auto">
          <a:xfrm flipH="1">
            <a:off x="4831320" y="3124200"/>
            <a:ext cx="426480" cy="1549805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156"/>
          <p:cNvCxnSpPr>
            <a:cxnSpLocks noChangeShapeType="1"/>
            <a:stCxn id="8" idx="2"/>
          </p:cNvCxnSpPr>
          <p:nvPr/>
        </p:nvCxnSpPr>
        <p:spPr bwMode="auto">
          <a:xfrm flipH="1">
            <a:off x="1371600" y="3265048"/>
            <a:ext cx="11598" cy="1306952"/>
          </a:xfrm>
          <a:prstGeom prst="straightConnector1">
            <a:avLst/>
          </a:prstGeom>
          <a:noFill/>
          <a:ln w="19050">
            <a:solidFill>
              <a:srgbClr val="FF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" name="Group 81"/>
          <p:cNvGrpSpPr/>
          <p:nvPr/>
        </p:nvGrpSpPr>
        <p:grpSpPr>
          <a:xfrm>
            <a:off x="5943600" y="1765300"/>
            <a:ext cx="2726636" cy="2044700"/>
            <a:chOff x="6019800" y="698500"/>
            <a:chExt cx="2726636" cy="2044700"/>
          </a:xfrm>
        </p:grpSpPr>
        <p:grpSp>
          <p:nvGrpSpPr>
            <p:cNvPr id="61" name="Group 163"/>
            <p:cNvGrpSpPr>
              <a:grpSpLocks/>
            </p:cNvGrpSpPr>
            <p:nvPr/>
          </p:nvGrpSpPr>
          <p:grpSpPr bwMode="auto">
            <a:xfrm>
              <a:off x="6019800" y="698500"/>
              <a:ext cx="2726636" cy="2044700"/>
              <a:chOff x="6072538" y="1547167"/>
              <a:chExt cx="2726636" cy="2045797"/>
            </a:xfrm>
          </p:grpSpPr>
          <p:sp>
            <p:nvSpPr>
              <p:cNvPr id="62" name="Rectangle 37"/>
              <p:cNvSpPr>
                <a:spLocks noChangeArrowheads="1"/>
              </p:cNvSpPr>
              <p:nvPr/>
            </p:nvSpPr>
            <p:spPr bwMode="auto">
              <a:xfrm>
                <a:off x="6302945" y="1753720"/>
                <a:ext cx="2496229" cy="183924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127"/>
              <p:cNvSpPr txBox="1">
                <a:spLocks noChangeArrowheads="1"/>
              </p:cNvSpPr>
              <p:nvPr/>
            </p:nvSpPr>
            <p:spPr bwMode="auto">
              <a:xfrm>
                <a:off x="7083017" y="2115189"/>
                <a:ext cx="1482136" cy="369332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ja-JP" altLang="en-US" sz="1800"/>
                  <a:t>“</a:t>
                </a:r>
                <a:r>
                  <a:rPr lang="en-US" altLang="ja-JP" sz="1800"/>
                  <a:t>Child 1</a:t>
                </a:r>
                <a:r>
                  <a:rPr lang="ja-JP" altLang="en-US" sz="1800"/>
                  <a:t>”</a:t>
                </a:r>
                <a:endParaRPr lang="en-US" sz="1800"/>
              </a:p>
            </p:txBody>
          </p:sp>
          <p:sp>
            <p:nvSpPr>
              <p:cNvPr id="64" name="TextBox 128"/>
              <p:cNvSpPr txBox="1">
                <a:spLocks noChangeArrowheads="1"/>
              </p:cNvSpPr>
              <p:nvPr/>
            </p:nvSpPr>
            <p:spPr bwMode="auto">
              <a:xfrm>
                <a:off x="7063138" y="2602586"/>
                <a:ext cx="564421" cy="369332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null</a:t>
                </a:r>
              </a:p>
            </p:txBody>
          </p:sp>
          <p:sp>
            <p:nvSpPr>
              <p:cNvPr id="65" name="TextBox 129"/>
              <p:cNvSpPr txBox="1">
                <a:spLocks noChangeArrowheads="1"/>
              </p:cNvSpPr>
              <p:nvPr/>
            </p:nvSpPr>
            <p:spPr bwMode="auto">
              <a:xfrm>
                <a:off x="6072538" y="2579934"/>
                <a:ext cx="887876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mom</a:t>
                </a:r>
              </a:p>
            </p:txBody>
          </p:sp>
          <p:sp>
            <p:nvSpPr>
              <p:cNvPr id="66" name="TextBox 130"/>
              <p:cNvSpPr txBox="1">
                <a:spLocks noChangeArrowheads="1"/>
              </p:cNvSpPr>
              <p:nvPr/>
            </p:nvSpPr>
            <p:spPr bwMode="auto">
              <a:xfrm>
                <a:off x="7596538" y="2590713"/>
                <a:ext cx="609600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pop</a:t>
                </a:r>
              </a:p>
            </p:txBody>
          </p:sp>
          <p:sp>
            <p:nvSpPr>
              <p:cNvPr id="67" name="TextBox 131"/>
              <p:cNvSpPr txBox="1">
                <a:spLocks noChangeArrowheads="1"/>
              </p:cNvSpPr>
              <p:nvPr/>
            </p:nvSpPr>
            <p:spPr bwMode="auto">
              <a:xfrm>
                <a:off x="6937204" y="3059278"/>
                <a:ext cx="1192734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children</a:t>
                </a:r>
              </a:p>
            </p:txBody>
          </p:sp>
          <p:sp>
            <p:nvSpPr>
              <p:cNvPr id="68" name="TextBox 132"/>
              <p:cNvSpPr txBox="1">
                <a:spLocks noChangeArrowheads="1"/>
              </p:cNvSpPr>
              <p:nvPr/>
            </p:nvSpPr>
            <p:spPr bwMode="auto">
              <a:xfrm>
                <a:off x="8175116" y="2590713"/>
                <a:ext cx="488221" cy="369425"/>
              </a:xfrm>
              <a:prstGeom prst="rect">
                <a:avLst/>
              </a:prstGeom>
              <a:solidFill>
                <a:srgbClr val="FFFFC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w0</a:t>
                </a:r>
              </a:p>
            </p:txBody>
          </p:sp>
          <p:sp>
            <p:nvSpPr>
              <p:cNvPr id="69" name="TextBox 135"/>
              <p:cNvSpPr txBox="1">
                <a:spLocks noChangeArrowheads="1"/>
              </p:cNvSpPr>
              <p:nvPr/>
            </p:nvSpPr>
            <p:spPr bwMode="auto">
              <a:xfrm>
                <a:off x="6224938" y="2115189"/>
                <a:ext cx="795607" cy="43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2200" dirty="0"/>
                  <a:t>name</a:t>
                </a:r>
              </a:p>
            </p:txBody>
          </p:sp>
          <p:sp>
            <p:nvSpPr>
              <p:cNvPr id="70" name="Rectangle 37"/>
              <p:cNvSpPr>
                <a:spLocks noChangeArrowheads="1"/>
              </p:cNvSpPr>
              <p:nvPr/>
            </p:nvSpPr>
            <p:spPr bwMode="auto">
              <a:xfrm>
                <a:off x="6302945" y="1547167"/>
                <a:ext cx="780072" cy="20655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/>
                  <a:t>L0</a:t>
                </a:r>
              </a:p>
            </p:txBody>
          </p:sp>
        </p:grpSp>
        <p:sp>
          <p:nvSpPr>
            <p:cNvPr id="72" name="TextBox 133"/>
            <p:cNvSpPr txBox="1">
              <a:spLocks noChangeArrowheads="1"/>
            </p:cNvSpPr>
            <p:nvPr/>
          </p:nvSpPr>
          <p:spPr bwMode="auto">
            <a:xfrm>
              <a:off x="8153400" y="2209800"/>
              <a:ext cx="390525" cy="369888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1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7800975" y="914400"/>
              <a:ext cx="935038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BFly</a:t>
              </a:r>
              <a:endParaRPr lang="en-US" sz="1800" dirty="0"/>
            </a:p>
          </p:txBody>
        </p:sp>
      </p:grpSp>
      <p:cxnSp>
        <p:nvCxnSpPr>
          <p:cNvPr id="76" name="Straight Arrow Connector 142"/>
          <p:cNvCxnSpPr>
            <a:cxnSpLocks noChangeShapeType="1"/>
            <a:stCxn id="68" idx="1"/>
          </p:cNvCxnSpPr>
          <p:nvPr/>
        </p:nvCxnSpPr>
        <p:spPr bwMode="auto">
          <a:xfrm flipH="1" flipV="1">
            <a:off x="5867400" y="2686386"/>
            <a:ext cx="2178050" cy="306388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6096001" y="4233208"/>
            <a:ext cx="26670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L0 gets a mom, say j0, the mom’s number of children must increase.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You should test this.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27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/** = worker's boss (null if none) */</a:t>
            </a:r>
          </a:p>
          <a:p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getBoss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/** Set boss to b */</a:t>
            </a:r>
          </a:p>
          <a:p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dirty="0" err="1">
                <a:latin typeface="Times New Roman" charset="0"/>
                <a:cs typeface="Times New Roman" charset="0"/>
              </a:rPr>
              <a:t>setBoss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/>
                    <a:t>Obama</a:t>
                  </a:r>
                  <a:r>
                    <a:rPr lang="ja-JP" altLang="en-US" sz="2400"/>
                    <a:t>”</a:t>
                  </a:r>
                  <a:endParaRPr lang="en-US" sz="240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/>
                        <a:t>“</a:t>
                      </a:r>
                      <a:r>
                        <a:rPr lang="en-US" altLang="ja-JP" sz="2400" dirty="0"/>
                        <a:t>Obama</a:t>
                      </a:r>
                      <a:r>
                        <a:rPr lang="ja-JP" altLang="en-US" sz="2400" dirty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" y="5200472"/>
            <a:ext cx="40386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often leave off the top partition to reduce clutter; we know that it is always there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15056</TotalTime>
  <Words>1663</Words>
  <Application>Microsoft Macintosh PowerPoint</Application>
  <PresentationFormat>On-screen Show (4:3)</PresentationFormat>
  <Paragraphs>381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CS/ENGRD 2110 Fall 2013</vt:lpstr>
      <vt:lpstr>References to text and JavaSummary.pptx</vt:lpstr>
      <vt:lpstr>Homework</vt:lpstr>
      <vt:lpstr>Specifications of boolean functions</vt:lpstr>
      <vt:lpstr>What is “the name of” the object?</vt:lpstr>
      <vt:lpstr> A bit about testing</vt:lpstr>
      <vt:lpstr>Test cases for number of children</vt:lpstr>
      <vt:lpstr>Class W (for Worker)</vt:lpstr>
      <vt:lpstr>Class Object: the superest class of them all</vt:lpstr>
      <vt:lpstr>Method toString</vt:lpstr>
      <vt:lpstr>Method toString</vt:lpstr>
      <vt:lpstr>Another example of toString()</vt:lpstr>
      <vt:lpstr>Intro to static components</vt:lpstr>
      <vt:lpstr>Intro to static components</vt:lpstr>
      <vt:lpstr>Intro to static components</vt:lpstr>
      <vt:lpstr>Java application</vt:lpstr>
      <vt:lpstr>One use of static variable:       maintain info about all objects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304</cp:revision>
  <cp:lastPrinted>2013-01-16T16:51:30Z</cp:lastPrinted>
  <dcterms:created xsi:type="dcterms:W3CDTF">2006-08-16T00:00:00Z</dcterms:created>
  <dcterms:modified xsi:type="dcterms:W3CDTF">2013-09-09T15:39:03Z</dcterms:modified>
</cp:coreProperties>
</file>