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321" r:id="rId4"/>
    <p:sldId id="300" r:id="rId5"/>
    <p:sldId id="299" r:id="rId6"/>
    <p:sldId id="260" r:id="rId7"/>
    <p:sldId id="262" r:id="rId8"/>
    <p:sldId id="302" r:id="rId9"/>
    <p:sldId id="301" r:id="rId10"/>
    <p:sldId id="306" r:id="rId11"/>
    <p:sldId id="289" r:id="rId12"/>
    <p:sldId id="265" r:id="rId13"/>
    <p:sldId id="266" r:id="rId14"/>
    <p:sldId id="307" r:id="rId15"/>
    <p:sldId id="269" r:id="rId16"/>
    <p:sldId id="270" r:id="rId17"/>
    <p:sldId id="290" r:id="rId18"/>
    <p:sldId id="308" r:id="rId19"/>
    <p:sldId id="320" r:id="rId20"/>
    <p:sldId id="309" r:id="rId21"/>
    <p:sldId id="310" r:id="rId22"/>
    <p:sldId id="311" r:id="rId23"/>
    <p:sldId id="318" r:id="rId24"/>
    <p:sldId id="312" r:id="rId25"/>
    <p:sldId id="313" r:id="rId26"/>
    <p:sldId id="315" r:id="rId27"/>
    <p:sldId id="314" r:id="rId28"/>
    <p:sldId id="316" r:id="rId29"/>
    <p:sldId id="317" r:id="rId30"/>
    <p:sldId id="319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4" autoAdjust="0"/>
  </p:normalViewPr>
  <p:slideViewPr>
    <p:cSldViewPr>
      <p:cViewPr varScale="1">
        <p:scale>
          <a:sx n="117" d="100"/>
          <a:sy n="117" d="100"/>
        </p:scale>
        <p:origin x="-10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7A287A-1EF6-4C48-A821-600F40E24D5C}" type="datetime1">
              <a:rPr lang="x-none" smtClean="0"/>
              <a:t>2013.8.28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158-A339-5E4B-8BDA-20FA37F85875}" type="datetime1">
              <a:rPr lang="x-none" smtClean="0"/>
              <a:t>2013.8.28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2EBC2-BD20-4F70-ACA3-71FBD2A33DA3}" type="datetime1">
              <a:rPr lang="en-US" smtClean="0"/>
              <a:t>2013.8.28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A34-B187-4C4C-813A-B19089BDF61A}" type="datetime1">
              <a:rPr lang="en-US" smtClean="0"/>
              <a:t>2013.8.28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AB5C17-85E3-4DE0-87FE-DD47CB875591}" type="datetime1">
              <a:rPr lang="en-US" smtClean="0"/>
              <a:t>2013.8.28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B68-E63F-4230-A579-817B5D616B68}" type="datetime1">
              <a:rPr lang="en-US" smtClean="0"/>
              <a:t>2013.8.28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2A8-9349-4AF4-9B1C-79F6E6DE51CE}" type="datetime1">
              <a:rPr lang="en-US" smtClean="0"/>
              <a:t>2013.8.28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EB0C8-AB6E-4979-82CC-174D51F90310}" type="datetime1">
              <a:rPr lang="en-US" smtClean="0"/>
              <a:t>2013.8.28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7372C0-CBDB-4250-BA93-99E557CF7A43}" type="datetime1">
              <a:rPr lang="en-US" smtClean="0"/>
              <a:t>2013.8.28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DC9-AD03-4485-9E94-4C259A109348}" type="datetime1">
              <a:rPr lang="en-US" smtClean="0"/>
              <a:t>2013.8.28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5E06-62BE-44A2-BD69-8CEBCAACA8A3}" type="datetime1">
              <a:rPr lang="en-US" smtClean="0"/>
              <a:t>2013.8.28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E96-6CB5-4C9E-BFA6-8E63E726DC98}" type="datetime1">
              <a:rPr lang="en-US" smtClean="0"/>
              <a:t>2013.8.28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1D5D72-5206-4AC8-8F54-1CF8C810014D}" type="datetime1">
              <a:rPr lang="en-US" smtClean="0"/>
              <a:t>2013.8.28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7C3EB2-976B-473A-B8BE-5A6C97467BE9}" type="datetime1">
              <a:rPr lang="en-US" smtClean="0"/>
              <a:t>2013.8.28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Fall 2013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Overview and intro to types</a:t>
            </a:r>
          </a:p>
          <a:p>
            <a:r>
              <a:rPr lang="fr-BE" dirty="0" smtClean="0"/>
              <a:t>http://courses.cs.cornell.edu/cs2110/2013fa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link on our web page to register</a:t>
            </a:r>
          </a:p>
          <a:p>
            <a:endParaRPr lang="en-US" dirty="0"/>
          </a:p>
          <a:p>
            <a:r>
              <a:rPr lang="en-US" dirty="0" smtClean="0"/>
              <a:t>Incredible resource for 24 x 7 help with anything</a:t>
            </a:r>
          </a:p>
          <a:p>
            <a:endParaRPr lang="en-US" dirty="0"/>
          </a:p>
          <a:p>
            <a:r>
              <a:rPr lang="en-US" dirty="0" smtClean="0"/>
              <a:t>We keep an eye on it</a:t>
            </a:r>
            <a:br>
              <a:rPr lang="en-US" dirty="0" smtClean="0"/>
            </a:br>
            <a:r>
              <a:rPr lang="en-US" dirty="0" smtClean="0"/>
              <a:t>and answer questions, </a:t>
            </a:r>
            <a:br>
              <a:rPr lang="en-US" dirty="0" smtClean="0"/>
            </a:br>
            <a:r>
              <a:rPr lang="en-US" dirty="0" smtClean="0"/>
              <a:t>but YOU can (and will)</a:t>
            </a:r>
            <a:br>
              <a:rPr lang="en-US" dirty="0" smtClean="0"/>
            </a:br>
            <a:r>
              <a:rPr lang="en-US" dirty="0" smtClean="0"/>
              <a:t>too. Visit the Piazza</a:t>
            </a:r>
            <a:br>
              <a:rPr lang="en-US" dirty="0" smtClean="0"/>
            </a:br>
            <a:r>
              <a:rPr lang="en-US" dirty="0" smtClean="0"/>
              <a:t>often.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1" y="3429000"/>
            <a:ext cx="4139941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Book: Frank M. </a:t>
            </a:r>
            <a:r>
              <a:rPr lang="fr-BE" dirty="0" err="1" smtClean="0"/>
              <a:t>Carrano</a:t>
            </a:r>
            <a:r>
              <a:rPr lang="fr-BE" dirty="0" smtClean="0"/>
              <a:t>, </a:t>
            </a:r>
            <a:r>
              <a:rPr lang="fr-BE" i="1" dirty="0" smtClean="0"/>
              <a:t>Data Structures </a:t>
            </a:r>
            <a:r>
              <a:rPr lang="en-US" i="1" dirty="0" smtClean="0"/>
              <a:t>and Abstractions with Java, 3</a:t>
            </a:r>
            <a:r>
              <a:rPr lang="en-US" i="1" baseline="30000" dirty="0" smtClean="0"/>
              <a:t>nd</a:t>
            </a:r>
            <a:r>
              <a:rPr lang="en-US" i="1" dirty="0" smtClean="0"/>
              <a:t> ed., Prentice Hall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Note: 2</a:t>
            </a:r>
            <a:r>
              <a:rPr lang="en-US" i="1" baseline="30000" dirty="0" smtClean="0">
                <a:solidFill>
                  <a:srgbClr val="FF3300"/>
                </a:solidFill>
              </a:rPr>
              <a:t>nd</a:t>
            </a:r>
            <a:r>
              <a:rPr lang="en-US" i="1" dirty="0" smtClean="0">
                <a:solidFill>
                  <a:srgbClr val="FF3300"/>
                </a:solidFill>
              </a:rPr>
              <a:t> edition is okay</a:t>
            </a:r>
          </a:p>
          <a:p>
            <a:pPr lvl="1"/>
            <a:r>
              <a:rPr lang="en-US" dirty="0" smtClean="0"/>
              <a:t>Share textbook: fantastic idea. You do need access to it from time to time</a:t>
            </a:r>
          </a:p>
          <a:p>
            <a:pPr lvl="1"/>
            <a:r>
              <a:rPr lang="en-US" dirty="0" smtClean="0"/>
              <a:t>Copies on reserve in </a:t>
            </a:r>
            <a:r>
              <a:rPr lang="en-US" dirty="0" err="1" smtClean="0"/>
              <a:t>Engr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Additional material on Prentice Hall website</a:t>
            </a:r>
          </a:p>
          <a:p>
            <a:pPr lvl="1"/>
            <a:r>
              <a:rPr lang="en-US" dirty="0" smtClean="0"/>
              <a:t>“e-Book” not required</a:t>
            </a:r>
          </a:p>
          <a:p>
            <a:r>
              <a:rPr lang="en-US" dirty="0" smtClean="0"/>
              <a:t>PPT slides (on course website and Piazza) outline all of OO in Java. Has index at beginning</a:t>
            </a:r>
          </a:p>
          <a:p>
            <a:r>
              <a:rPr lang="en-US" dirty="0" smtClean="0"/>
              <a:t>Great Java resource: online materials at Oracle JDK web site. Google has it indexed.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Follow instructions on our </a:t>
            </a:r>
            <a:r>
              <a:rPr lang="fr-BE" dirty="0">
                <a:solidFill>
                  <a:srgbClr val="3366FF"/>
                </a:solidFill>
              </a:rPr>
              <a:t>R</a:t>
            </a:r>
            <a:r>
              <a:rPr lang="fr-BE" dirty="0" smtClean="0">
                <a:solidFill>
                  <a:srgbClr val="3366FF"/>
                </a:solidFill>
              </a:rPr>
              <a:t>esources</a:t>
            </a:r>
            <a:r>
              <a:rPr lang="fr-BE" dirty="0" smtClean="0"/>
              <a:t> </a:t>
            </a:r>
            <a:r>
              <a:rPr lang="fr-BE" dirty="0" smtClean="0"/>
              <a:t>web page</a:t>
            </a:r>
          </a:p>
          <a:p>
            <a:pPr lvl="1"/>
            <a:r>
              <a:rPr lang="fr-BE" dirty="0" smtClean="0"/>
              <a:t>Make sure you have Java JDK </a:t>
            </a:r>
            <a:r>
              <a:rPr lang="fr-BE" dirty="0" smtClean="0"/>
              <a:t>1.7</a:t>
            </a:r>
            <a:r>
              <a:rPr lang="fr-BE" dirty="0" smtClean="0"/>
              <a:t>, if not download and install.  We explain how on the web page.</a:t>
            </a:r>
          </a:p>
          <a:p>
            <a:pPr lvl="1"/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download</a:t>
            </a:r>
            <a:r>
              <a:rPr lang="fr-BE" dirty="0" smtClean="0"/>
              <a:t> and </a:t>
            </a:r>
            <a:r>
              <a:rPr lang="fr-BE" dirty="0" err="1" smtClean="0"/>
              <a:t>install</a:t>
            </a:r>
            <a:r>
              <a:rPr lang="fr-BE" dirty="0" smtClean="0"/>
              <a:t> the Eclipse </a:t>
            </a:r>
            <a:r>
              <a:rPr lang="fr-BE" dirty="0" err="1" smtClean="0"/>
              <a:t>Juno</a:t>
            </a:r>
            <a:r>
              <a:rPr lang="fr-BE" dirty="0" smtClean="0"/>
              <a:t> « IDE » for Java </a:t>
            </a:r>
            <a:r>
              <a:rPr lang="fr-BE" dirty="0" err="1" smtClean="0"/>
              <a:t>developers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en-US" dirty="0"/>
              <a:t>Eclipse IDE for Java </a:t>
            </a:r>
            <a:r>
              <a:rPr lang="en-US" dirty="0" smtClean="0"/>
              <a:t>Developers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Test it out: launch Eclipse and click “new&gt;Java Project” </a:t>
            </a:r>
            <a:endParaRPr lang="en-US" dirty="0"/>
          </a:p>
          <a:p>
            <a:pPr lvl="1"/>
            <a:r>
              <a:rPr lang="en-US" dirty="0" smtClean="0"/>
              <a:t>This is one of a few ways Java can be used </a:t>
            </a:r>
          </a:p>
          <a:p>
            <a:pPr lvl="1"/>
            <a:r>
              <a:rPr lang="en-US" dirty="0" smtClean="0"/>
              <a:t>When program runs, output is visible </a:t>
            </a:r>
            <a:br>
              <a:rPr lang="en-US" dirty="0" smtClean="0"/>
            </a:br>
            <a:r>
              <a:rPr lang="en-US" dirty="0" smtClean="0"/>
              <a:t>in a little console window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r>
              <a:rPr lang="en-US" dirty="0" smtClean="0"/>
              <a:t>Follow </a:t>
            </a:r>
            <a:r>
              <a:rPr lang="fr-BE" dirty="0" smtClean="0">
                <a:solidFill>
                  <a:srgbClr val="3366FF"/>
                </a:solidFill>
              </a:rPr>
              <a:t>Resources</a:t>
            </a:r>
            <a:r>
              <a:rPr lang="en-US" dirty="0" smtClean="0"/>
              <a:t> link to download</a:t>
            </a:r>
            <a:br>
              <a:rPr lang="en-US" dirty="0" smtClean="0"/>
            </a:br>
            <a:r>
              <a:rPr lang="en-US" dirty="0" smtClean="0"/>
              <a:t>               and install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12" y="3048000"/>
            <a:ext cx="1944188" cy="1447800"/>
          </a:xfrm>
          <a:prstGeom prst="rect">
            <a:avLst/>
          </a:prstGeom>
          <a:noFill/>
        </p:spPr>
      </p:pic>
      <p:pic>
        <p:nvPicPr>
          <p:cNvPr id="9" name="Picture 4" descr="http://umbcadmissionsblog.files.wordpress.com/2008/08/borat_thumbs_up_narrowweb__300x5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346" y="4245864"/>
            <a:ext cx="1295400" cy="2176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5181600"/>
            <a:ext cx="6400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“In my country of Kazakhstan everyone is use Eclipse and Java! </a:t>
            </a:r>
            <a:r>
              <a:rPr lang="en-US" sz="2400" i="1" dirty="0"/>
              <a:t>J</a:t>
            </a:r>
            <a:r>
              <a:rPr lang="en-US" sz="2400" i="1" dirty="0" smtClean="0"/>
              <a:t>ava 1.7 is best for hack American web site and steal credit card.”  </a:t>
            </a:r>
            <a:endParaRPr lang="fr-BE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DrJava</a:t>
            </a:r>
            <a:r>
              <a:rPr lang="en-US" dirty="0" smtClean="0"/>
              <a:t>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</a:t>
            </a:r>
          </a:p>
          <a:p>
            <a:r>
              <a:rPr lang="en-US" dirty="0" err="1" smtClean="0"/>
              <a:t>DrJava</a:t>
            </a:r>
            <a:r>
              <a:rPr lang="en-US" dirty="0" smtClean="0"/>
              <a:t> is a much simpler IDE, few features</a:t>
            </a:r>
          </a:p>
          <a:p>
            <a:r>
              <a:rPr lang="en-US" dirty="0" smtClean="0"/>
              <a:t>We use it </a:t>
            </a:r>
            <a:r>
              <a:rPr lang="en-US" b="1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to demo Java features and programming concepts. Has an “interactions pane”, which allows trying things without requiring a complete Java </a:t>
            </a:r>
            <a:r>
              <a:rPr lang="en-US" smtClean="0"/>
              <a:t>program.</a:t>
            </a:r>
            <a:endParaRPr lang="en-US" dirty="0" smtClean="0"/>
          </a:p>
          <a:p>
            <a:r>
              <a:rPr lang="en-US" dirty="0" smtClean="0"/>
              <a:t>DON’T use it for course assignments –use Eclipse</a:t>
            </a:r>
          </a:p>
          <a:p>
            <a:r>
              <a:rPr lang="en-US" dirty="0" smtClean="0"/>
              <a:t>Free </a:t>
            </a:r>
            <a:r>
              <a:rPr lang="en-US" dirty="0"/>
              <a:t>at </a:t>
            </a:r>
            <a:r>
              <a:rPr lang="en-US" dirty="0" err="1" smtClean="0"/>
              <a:t>www.drjava.org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drja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21428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5–7 assignments involving both programming and </a:t>
            </a:r>
            <a:r>
              <a:rPr lang="fr-BE" dirty="0" err="1" smtClean="0"/>
              <a:t>written</a:t>
            </a:r>
            <a:r>
              <a:rPr lang="fr-BE" dirty="0" smtClean="0"/>
              <a:t> </a:t>
            </a:r>
            <a:r>
              <a:rPr lang="fr-BE" dirty="0" err="1" smtClean="0"/>
              <a:t>answers</a:t>
            </a:r>
            <a:r>
              <a:rPr lang="fr-BE" dirty="0" smtClean="0"/>
              <a:t> (45%)</a:t>
            </a:r>
          </a:p>
          <a:p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prelims</a:t>
            </a:r>
            <a:r>
              <a:rPr lang="fr-BE" dirty="0" smtClean="0"/>
              <a:t> (15% </a:t>
            </a:r>
            <a:r>
              <a:rPr lang="fr-BE" dirty="0" err="1" smtClean="0"/>
              <a:t>each</a:t>
            </a:r>
            <a:r>
              <a:rPr lang="fr-BE" dirty="0" smtClean="0"/>
              <a:t>)</a:t>
            </a:r>
          </a:p>
          <a:p>
            <a:r>
              <a:rPr lang="fr-BE" dirty="0" smtClean="0"/>
              <a:t>Final exam (20%)</a:t>
            </a:r>
          </a:p>
          <a:p>
            <a:r>
              <a:rPr lang="fr-BE" dirty="0" smtClean="0"/>
              <a:t>Course </a:t>
            </a:r>
            <a:r>
              <a:rPr lang="fr-BE" dirty="0" err="1" smtClean="0"/>
              <a:t>evaluation</a:t>
            </a:r>
            <a:r>
              <a:rPr lang="fr-BE" dirty="0" smtClean="0"/>
              <a:t> (1%)</a:t>
            </a:r>
          </a:p>
          <a:p>
            <a:r>
              <a:rPr lang="fr-BE" dirty="0" smtClean="0"/>
              <a:t>Possible surprise in-class quizzes (4%)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>
                <a:solidFill>
                  <a:srgbClr val="660066"/>
                </a:solidFill>
              </a:rPr>
              <a:t>The formula may change as the course progresses and we make changes in assignments, give quizzes, etc.</a:t>
            </a:r>
            <a:endParaRPr lang="fr-BE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Assignments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15340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ast: do by yourself</a:t>
            </a:r>
          </a:p>
          <a:p>
            <a:r>
              <a:rPr lang="en-US" sz="2400" dirty="0" smtClean="0"/>
              <a:t>Rest: teams of one or two</a:t>
            </a:r>
          </a:p>
          <a:p>
            <a:pPr lvl="1"/>
            <a:r>
              <a:rPr lang="en-US" sz="2400" dirty="0" smtClean="0"/>
              <a:t>A1 will be posted soon </a:t>
            </a:r>
            <a:r>
              <a:rPr lang="en-US" sz="2400" dirty="0" smtClean="0"/>
              <a:t>on the </a:t>
            </a:r>
            <a:r>
              <a:rPr lang="en-US" sz="2400" dirty="0" smtClean="0"/>
              <a:t>CMS</a:t>
            </a:r>
          </a:p>
          <a:p>
            <a:pPr lvl="1"/>
            <a:r>
              <a:rPr lang="en-US" sz="2400" dirty="0" smtClean="0"/>
              <a:t>We encourage you to do them by yourself </a:t>
            </a:r>
          </a:p>
          <a:p>
            <a:pPr lvl="1"/>
            <a:r>
              <a:rPr lang="en-US" sz="2400" dirty="0" smtClean="0"/>
              <a:t>Finding a partner: choose your own or contact your TA. Piazza can be helpful.</a:t>
            </a: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Two kinds of assignment</a:t>
            </a:r>
            <a:r>
              <a:rPr lang="en-US" sz="2400" dirty="0" smtClean="0"/>
              <a:t>:</a:t>
            </a:r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Vanilla</a:t>
            </a:r>
            <a:r>
              <a:rPr lang="en-US" sz="2400" dirty="0"/>
              <a:t>: specific experience to learn and practice what’s being </a:t>
            </a:r>
            <a:r>
              <a:rPr lang="en-US" sz="2400" dirty="0" smtClean="0"/>
              <a:t>taught. We give exact instructions for doing it</a:t>
            </a:r>
            <a:endParaRPr lang="en-US" sz="2400" dirty="0"/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Chocolate</a:t>
            </a:r>
            <a:r>
              <a:rPr lang="en-US" sz="2400" dirty="0"/>
              <a:t>: O</a:t>
            </a:r>
            <a:r>
              <a:rPr lang="en-US" sz="2400" dirty="0" smtClean="0"/>
              <a:t>pen</a:t>
            </a:r>
            <a:r>
              <a:rPr lang="en-US" sz="2400" dirty="0"/>
              <a:t>-ended project done in 3 </a:t>
            </a:r>
            <a:r>
              <a:rPr lang="en-US" sz="2400" dirty="0" smtClean="0"/>
              <a:t>chunks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AI robot butterfly</a:t>
            </a:r>
            <a:r>
              <a:rPr lang="en-US" sz="2400" dirty="0" smtClean="0"/>
              <a:t>). Parts of the design are left to you. CS 2111 will give more help on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800000"/>
                </a:solidFill>
              </a:rPr>
              <a:t>Types in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 smtClean="0"/>
              <a:t>References</a:t>
            </a:r>
            <a:r>
              <a:rPr lang="fr-BE" sz="2400" b="1" dirty="0" smtClean="0">
                <a:solidFill>
                  <a:srgbClr val="800000"/>
                </a:solidFill>
              </a:rPr>
              <a:t> </a:t>
            </a:r>
            <a:r>
              <a:rPr lang="fr-BE" sz="2400" b="1" dirty="0" smtClean="0">
                <a:solidFill>
                  <a:srgbClr val="008000"/>
                </a:solidFill>
              </a:rPr>
              <a:t>in text </a:t>
            </a:r>
            <a:r>
              <a:rPr lang="fr-BE" sz="2400" b="1" dirty="0" smtClean="0">
                <a:solidFill>
                  <a:srgbClr val="000000"/>
                </a:solidFill>
              </a:rPr>
              <a:t>and in </a:t>
            </a:r>
            <a:r>
              <a:rPr lang="fr-BE" sz="2400" b="1" dirty="0" smtClean="0">
                <a:solidFill>
                  <a:srgbClr val="800000"/>
                </a:solidFill>
              </a:rPr>
              <a:t>JavaSummary</a:t>
            </a:r>
            <a:endParaRPr lang="fr-BE" sz="24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type: </a:t>
            </a:r>
            <a:r>
              <a:rPr lang="fr-BE" sz="2400" dirty="0" smtClean="0">
                <a:solidFill>
                  <a:srgbClr val="008000"/>
                </a:solidFill>
              </a:rPr>
              <a:t>A.14   </a:t>
            </a:r>
            <a:r>
              <a:rPr lang="fr-BE" sz="2400" dirty="0" smtClean="0">
                <a:solidFill>
                  <a:srgbClr val="800000"/>
                </a:solidFill>
              </a:rPr>
              <a:t>slide 4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variable: </a:t>
            </a:r>
            <a:r>
              <a:rPr lang="fr-BE" sz="2400" dirty="0" smtClean="0">
                <a:solidFill>
                  <a:srgbClr val="008000"/>
                </a:solidFill>
              </a:rPr>
              <a:t>A.13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 declaration</a:t>
            </a:r>
            <a:r>
              <a:rPr lang="fr-BE" sz="2400" dirty="0" smtClean="0">
                <a:solidFill>
                  <a:srgbClr val="008000"/>
                </a:solidFill>
              </a:rPr>
              <a:t>: A.15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Primitive types, </a:t>
            </a:r>
            <a:r>
              <a:rPr lang="fr-BE" sz="2400" dirty="0" smtClean="0">
                <a:solidFill>
                  <a:srgbClr val="008000"/>
                </a:solidFill>
              </a:rPr>
              <a:t>A.16, back inside cover  </a:t>
            </a:r>
            <a:r>
              <a:rPr lang="fr-BE" sz="2400" dirty="0">
                <a:solidFill>
                  <a:srgbClr val="800000"/>
                </a:solidFill>
              </a:rPr>
              <a:t>slide 5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Constants, </a:t>
            </a:r>
            <a:r>
              <a:rPr lang="fr-BE" sz="2400" dirty="0" smtClean="0">
                <a:solidFill>
                  <a:srgbClr val="008000"/>
                </a:solidFill>
              </a:rPr>
              <a:t>A.17 </a:t>
            </a:r>
            <a:r>
              <a:rPr lang="fr-BE" sz="2400" dirty="0">
                <a:solidFill>
                  <a:srgbClr val="800000"/>
                </a:solidFill>
              </a:rPr>
              <a:t>slide </a:t>
            </a:r>
            <a:r>
              <a:rPr lang="fr-BE" sz="2400" dirty="0" smtClean="0">
                <a:solidFill>
                  <a:srgbClr val="800000"/>
                </a:solidFill>
              </a:rPr>
              <a:t>20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Assignment, </a:t>
            </a:r>
            <a:r>
              <a:rPr lang="fr-BE" sz="2400" dirty="0" smtClean="0">
                <a:solidFill>
                  <a:srgbClr val="008000"/>
                </a:solidFill>
              </a:rPr>
              <a:t>A.18-A.20  </a:t>
            </a:r>
            <a:r>
              <a:rPr lang="fr-BE" sz="2400" dirty="0">
                <a:solidFill>
                  <a:srgbClr val="800000"/>
                </a:solidFill>
              </a:rPr>
              <a:t>slide 8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Casting, </a:t>
            </a:r>
            <a:r>
              <a:rPr lang="fr-BE" sz="2400" dirty="0" smtClean="0">
                <a:solidFill>
                  <a:srgbClr val="008000"/>
                </a:solidFill>
              </a:rPr>
              <a:t>A.21  </a:t>
            </a:r>
            <a:r>
              <a:rPr lang="fr-BE" sz="2400" dirty="0">
                <a:solidFill>
                  <a:srgbClr val="800000"/>
                </a:solidFill>
              </a:rPr>
              <a:t>slide 6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000000"/>
                </a:solidFill>
              </a:rPr>
              <a:t>  Expressions</a:t>
            </a:r>
            <a:r>
              <a:rPr lang="fr-BE" sz="2400" dirty="0" smtClean="0">
                <a:solidFill>
                  <a:srgbClr val="008000"/>
                </a:solidFill>
              </a:rPr>
              <a:t>: A.22-A.23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Precedences: </a:t>
            </a:r>
            <a:r>
              <a:rPr lang="fr-BE" sz="2400" dirty="0" smtClean="0">
                <a:solidFill>
                  <a:srgbClr val="008000"/>
                </a:solidFill>
              </a:rPr>
              <a:t>A.24, back inside cover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Unicode character codes, </a:t>
            </a:r>
            <a:r>
              <a:rPr lang="fr-BE" sz="2400" dirty="0" smtClean="0">
                <a:solidFill>
                  <a:srgbClr val="008000"/>
                </a:solidFill>
              </a:rPr>
              <a:t>back inside cover</a:t>
            </a: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Type </a:t>
            </a:r>
            <a:r>
              <a:rPr lang="fr-BE" sz="2400" dirty="0" smtClean="0">
                <a:solidFill>
                  <a:srgbClr val="800000"/>
                </a:solidFill>
              </a:rPr>
              <a:t>integer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 smtClean="0"/>
              <a:t>…, –</a:t>
            </a:r>
            <a:r>
              <a:rPr lang="en-US" sz="2400" dirty="0"/>
              <a:t>3,  –2,  –1</a:t>
            </a:r>
            <a:r>
              <a:rPr lang="en-US" sz="2400" dirty="0" smtClean="0"/>
              <a:t>, </a:t>
            </a:r>
            <a:r>
              <a:rPr lang="en-US" sz="2400" dirty="0"/>
              <a:t>0,  1,  2,  3, </a:t>
            </a:r>
            <a:r>
              <a:rPr lang="en-US" sz="2400" dirty="0" smtClean="0"/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</a:t>
            </a:r>
            <a:r>
              <a:rPr lang="en-US" sz="2400" dirty="0" smtClean="0"/>
              <a:t>unary </a:t>
            </a:r>
            <a:r>
              <a:rPr lang="en-US" sz="2400" dirty="0"/>
              <a:t>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788617"/>
            <a:ext cx="2590800" cy="4154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God’s integers!</a:t>
            </a:r>
          </a:p>
          <a:p>
            <a:pPr algn="r"/>
            <a:r>
              <a:rPr lang="en-US" sz="2400" dirty="0" smtClean="0"/>
              <a:t>Can represent them in many ways — decimal, binary, octal, maybe as strokes ||||</a:t>
            </a:r>
          </a:p>
          <a:p>
            <a:pPr algn="r"/>
            <a:r>
              <a:rPr lang="en-US" sz="2400" dirty="0" smtClean="0"/>
              <a:t>(that’s 4)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Do you know how your computer represents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4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to CS2110!</a:t>
            </a:r>
            <a:endParaRPr lang="fr-B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earning about:</a:t>
            </a:r>
          </a:p>
          <a:p>
            <a:r>
              <a:rPr lang="en-US" sz="2400" dirty="0" smtClean="0"/>
              <a:t>OO, abstract data types, generics, Java </a:t>
            </a:r>
            <a:r>
              <a:rPr lang="en-US" sz="2400" dirty="0" smtClean="0"/>
              <a:t>Collections</a:t>
            </a:r>
            <a:r>
              <a:rPr lang="en-US" sz="2400" dirty="0" smtClean="0"/>
              <a:t>, …</a:t>
            </a:r>
          </a:p>
          <a:p>
            <a:r>
              <a:rPr lang="en-US" sz="2400" dirty="0" smtClean="0"/>
              <a:t>Reasoning about complex problems, analyzing algorithms we create to solve them, and implementing algorithms with elegant, easy-to-understand, correct code</a:t>
            </a:r>
          </a:p>
          <a:p>
            <a:r>
              <a:rPr lang="en-US" sz="2400" dirty="0" smtClean="0"/>
              <a:t>Testing; </a:t>
            </a:r>
            <a:r>
              <a:rPr lang="en-US" sz="2400" dirty="0"/>
              <a:t>Reasoning about correctness</a:t>
            </a:r>
            <a:endParaRPr lang="en-US" sz="2400" dirty="0" smtClean="0"/>
          </a:p>
          <a:p>
            <a:r>
              <a:rPr lang="en-US" sz="2400" dirty="0" smtClean="0"/>
              <a:t>Data structures: linked lists, trees, graphs, etc.</a:t>
            </a:r>
          </a:p>
          <a:p>
            <a:r>
              <a:rPr lang="en-US" sz="2400" dirty="0" smtClean="0"/>
              <a:t>Recursion                 </a:t>
            </a:r>
          </a:p>
          <a:p>
            <a:r>
              <a:rPr lang="en-US" sz="2400" dirty="0" smtClean="0"/>
              <a:t>Algorithmic complexity</a:t>
            </a:r>
          </a:p>
          <a:p>
            <a:r>
              <a:rPr lang="en-US" sz="2400" dirty="0" smtClean="0"/>
              <a:t>Parallelism —threads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8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Matlab</a:t>
            </a:r>
            <a:r>
              <a:rPr lang="en-US" sz="2400" dirty="0" smtClean="0"/>
              <a:t> and Python are </a:t>
            </a: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One variable can contain at different</a:t>
            </a:r>
            <a:br>
              <a:rPr lang="en-US" sz="2400" dirty="0" smtClean="0"/>
            </a:br>
            <a:r>
              <a:rPr lang="en-US" sz="2400" dirty="0" smtClean="0"/>
              <a:t>times a number, a string, an array, etc.</a:t>
            </a:r>
          </a:p>
          <a:p>
            <a:pPr marL="0" indent="0">
              <a:buNone/>
            </a:pPr>
            <a:r>
              <a:rPr lang="en-US" sz="2400" dirty="0" smtClean="0"/>
              <a:t>One isn’t so concerned with types.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524000"/>
            <a:ext cx="301045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Valid Python sequence:</a:t>
            </a:r>
          </a:p>
          <a:p>
            <a:r>
              <a:rPr lang="en-US" sz="2400" dirty="0" smtClean="0"/>
              <a:t>    x</a:t>
            </a:r>
            <a:r>
              <a:rPr lang="en-US" sz="2400" dirty="0"/>
              <a:t>= 100;</a:t>
            </a:r>
          </a:p>
          <a:p>
            <a:r>
              <a:rPr lang="en-US" sz="2400" dirty="0"/>
              <a:t>    x= ‘Hello World’;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x</a:t>
            </a:r>
            <a:r>
              <a:rPr lang="en-US" sz="2400" dirty="0"/>
              <a:t>= (1, 2, 3, 4, 5 );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76600"/>
            <a:ext cx="2819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Corresponding Java</a:t>
            </a:r>
          </a:p>
          <a:p>
            <a:r>
              <a:rPr lang="en-US" sz="2400" b="1" dirty="0" err="1" smtClean="0"/>
              <a:t>int</a:t>
            </a:r>
            <a:r>
              <a:rPr lang="en-US" sz="2400" dirty="0" smtClean="0"/>
              <a:t> x;</a:t>
            </a:r>
          </a:p>
          <a:p>
            <a:r>
              <a:rPr lang="en-US" sz="2400" dirty="0" smtClean="0"/>
              <a:t>x= 100;</a:t>
            </a:r>
          </a:p>
          <a:p>
            <a:endParaRPr lang="en-US" sz="2400" dirty="0"/>
          </a:p>
          <a:p>
            <a:r>
              <a:rPr lang="en-US" sz="2400" dirty="0"/>
              <a:t>x</a:t>
            </a:r>
            <a:r>
              <a:rPr lang="en-US" sz="2400" dirty="0" smtClean="0"/>
              <a:t>= “Hello”;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36576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Java </a:t>
            </a:r>
            <a:r>
              <a:rPr lang="en-US" sz="2400" b="1" dirty="0" smtClean="0">
                <a:solidFill>
                  <a:srgbClr val="800000"/>
                </a:solidFill>
              </a:rPr>
              <a:t>strongly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 variable must be declared before it is used and can contain only values of the type with which it is declared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15000" y="3886200"/>
            <a:ext cx="2895600" cy="2648128"/>
            <a:chOff x="5715000" y="3886200"/>
            <a:chExt cx="2895600" cy="2648128"/>
          </a:xfrm>
        </p:grpSpPr>
        <p:sp>
          <p:nvSpPr>
            <p:cNvPr id="8" name="TextBox 7"/>
            <p:cNvSpPr txBox="1"/>
            <p:nvPr/>
          </p:nvSpPr>
          <p:spPr>
            <a:xfrm>
              <a:off x="5715000" y="5334000"/>
              <a:ext cx="2895600" cy="1200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 of x:</a:t>
              </a:r>
              <a:br>
                <a:rPr lang="en-US" sz="2400" dirty="0" smtClean="0"/>
              </a:br>
              <a:r>
                <a:rPr lang="en-US" sz="2400" dirty="0" smtClean="0"/>
                <a:t>x can contain only values of type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153400" y="3886200"/>
              <a:ext cx="0" cy="152400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77000" y="3886200"/>
              <a:ext cx="1676400" cy="0"/>
            </a:xfrm>
            <a:prstGeom prst="line">
              <a:avLst/>
            </a:pr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5181600"/>
            <a:ext cx="4495800" cy="1371600"/>
            <a:chOff x="1295400" y="4945797"/>
            <a:chExt cx="4495800" cy="1371600"/>
          </a:xfrm>
        </p:grpSpPr>
        <p:sp>
          <p:nvSpPr>
            <p:cNvPr id="18" name="TextBox 17"/>
            <p:cNvSpPr txBox="1"/>
            <p:nvPr/>
          </p:nvSpPr>
          <p:spPr>
            <a:xfrm>
              <a:off x="1295400" y="5486400"/>
              <a:ext cx="27432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Illegal assignment: “Hello” is not an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962400" y="4945797"/>
              <a:ext cx="1828800" cy="99780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22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Weakly typed versus strongly typed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5438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Shorter programs, generally.</a:t>
            </a:r>
          </a:p>
          <a:p>
            <a:pPr marL="0" indent="0">
              <a:buNone/>
            </a:pPr>
            <a:r>
              <a:rPr lang="en-US" sz="2400" dirty="0" smtClean="0"/>
              <a:t>Programmer has more freedom, language is more liberal</a:t>
            </a:r>
            <a:br>
              <a:rPr lang="en-US" sz="2400" dirty="0" smtClean="0"/>
            </a:br>
            <a:r>
              <a:rPr lang="en-US" sz="2400" dirty="0" smtClean="0"/>
              <a:t>     in applying operations to values.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1" y="3352800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</a:rPr>
              <a:t>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Programmer has to be more disciplined. </a:t>
            </a:r>
            <a:r>
              <a:rPr lang="en-US" sz="2400" dirty="0"/>
              <a:t>D</a:t>
            </a:r>
            <a:r>
              <a:rPr lang="en-US" sz="2400" dirty="0" smtClean="0"/>
              <a:t>eclarations</a:t>
            </a:r>
            <a:br>
              <a:rPr lang="en-US" sz="2400" dirty="0" smtClean="0"/>
            </a:br>
            <a:r>
              <a:rPr lang="en-US" sz="2400" dirty="0" smtClean="0"/>
              <a:t>     provide a place for comments about variables.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errors caught at compile-time (e.g. it’s a syntax error</a:t>
            </a:r>
            <a:br>
              <a:rPr lang="en-US" sz="2400" dirty="0" smtClean="0"/>
            </a:br>
            <a:r>
              <a:rPr lang="en-US" sz="2400" dirty="0" smtClean="0"/>
              <a:t>     to assign a string to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variable).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5867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weak and strong typing not well defined; literature has several 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0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Most-used ‘primitive’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–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38800" y="12192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2819400"/>
            <a:ext cx="8284956" cy="861774"/>
            <a:chOff x="381000" y="3048000"/>
            <a:chExt cx="8284956" cy="861774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1000" y="3048000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double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en-US" dirty="0">
                  <a:solidFill>
                    <a:srgbClr val="008000"/>
                  </a:solidFill>
                </a:rPr>
                <a:t>–</a:t>
              </a:r>
              <a:r>
                <a:rPr lang="en-US" dirty="0" smtClean="0">
                  <a:solidFill>
                    <a:srgbClr val="008000"/>
                  </a:solidFill>
                </a:rPr>
                <a:t>22.51E6, </a:t>
              </a:r>
              <a:r>
                <a:rPr lang="en-US" dirty="0">
                  <a:solidFill>
                    <a:srgbClr val="008000"/>
                  </a:solidFill>
                </a:rPr>
                <a:t>24.9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+,  –,  *,  /,  %, unary </a:t>
              </a:r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Write values in “scientific notation”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057472"/>
            <a:ext cx="8284956" cy="1200328"/>
            <a:chOff x="381000" y="2844463"/>
            <a:chExt cx="8284956" cy="120032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1000" y="2920663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char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V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$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\n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none</a:t>
              </a:r>
              <a:endParaRPr lang="en-US" dirty="0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562600" y="2844463"/>
              <a:ext cx="3103356" cy="1200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Use single quotes for type char.</a:t>
              </a:r>
            </a:p>
            <a:p>
              <a:pPr algn="r"/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\n</a:t>
              </a:r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 is new-line char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5385137"/>
            <a:ext cx="8284956" cy="927795"/>
            <a:chOff x="381000" y="3105328"/>
            <a:chExt cx="8284956" cy="92779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81000" y="3105328"/>
              <a:ext cx="4953000" cy="85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8B008C"/>
                  </a:solidFill>
                </a:rPr>
                <a:t>boolean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rgbClr val="008000"/>
                  </a:solidFill>
                </a:rPr>
                <a:t>true  false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! (not), &amp;&amp; (and), || (or)</a:t>
              </a:r>
              <a:endParaRPr lang="en-US" dirty="0"/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562600" y="3202126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008000"/>
                  </a:solidFill>
                </a:rPr>
                <a:t>Can’t use integers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as </a:t>
              </a:r>
              <a:r>
                <a:rPr lang="en-US" dirty="0" err="1" smtClean="0">
                  <a:solidFill>
                    <a:srgbClr val="008000"/>
                  </a:solidFill>
                </a:rPr>
                <a:t>booleans</a:t>
              </a:r>
              <a:r>
                <a:rPr lang="en-US" dirty="0">
                  <a:solidFill>
                    <a:srgbClr val="008000"/>
                  </a:solidFill>
                </a:rPr>
                <a:t>!</a:t>
              </a:r>
            </a:p>
          </p:txBody>
        </p: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33256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About ‘primitive’ type int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1, i.e. 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</a:t>
            </a:r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1066800"/>
            <a:ext cx="33528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800000"/>
                </a:solidFill>
              </a:rPr>
              <a:t>Java Principle</a:t>
            </a:r>
            <a:r>
              <a:rPr lang="en-US" sz="2400" dirty="0" smtClean="0"/>
              <a:t>: A basic operation of type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must produce an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01-09sep01-sh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" y="3840829"/>
            <a:ext cx="8457143" cy="278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9" y="3048000"/>
            <a:ext cx="83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41621"/>
                </a:solidFill>
              </a:rPr>
              <a:t>                                      –2</a:t>
            </a:r>
            <a:r>
              <a:rPr lang="en-US" sz="2400" baseline="30000" dirty="0" smtClean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:  -</a:t>
            </a:r>
            <a:r>
              <a:rPr lang="en-US" sz="2400" dirty="0" smtClean="0">
                <a:solidFill>
                  <a:srgbClr val="741621"/>
                </a:solidFill>
              </a:rPr>
              <a:t>2147483648   </a:t>
            </a:r>
            <a:r>
              <a:rPr lang="en-US" sz="2400" dirty="0" smtClean="0">
                <a:solidFill>
                  <a:srgbClr val="FF0000"/>
                </a:solidFill>
              </a:rPr>
              <a:t>WRAP-AROUND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16" y="2590800"/>
            <a:ext cx="8361884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/>
              <a:t>: </a:t>
            </a:r>
            <a:r>
              <a:rPr lang="en-US" sz="2400" dirty="0" smtClean="0"/>
              <a:t>name for max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value: 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baseline="30000" dirty="0" smtClean="0">
                <a:solidFill>
                  <a:srgbClr val="800000"/>
                </a:solidFill>
              </a:rPr>
              <a:t>31</a:t>
            </a:r>
            <a:r>
              <a:rPr lang="en-US" sz="2400" dirty="0">
                <a:solidFill>
                  <a:srgbClr val="800000"/>
                </a:solidFill>
              </a:rPr>
              <a:t>–</a:t>
            </a:r>
            <a:r>
              <a:rPr lang="en-US" sz="2400" dirty="0" smtClean="0">
                <a:solidFill>
                  <a:srgbClr val="800000"/>
                </a:solidFill>
              </a:rPr>
              <a:t>1: 2147483647</a:t>
            </a:r>
          </a:p>
          <a:p>
            <a:pPr>
              <a:spcBef>
                <a:spcPts val="800"/>
              </a:spcBef>
            </a:pPr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>
                <a:solidFill>
                  <a:srgbClr val="800000"/>
                </a:solidFill>
              </a:rPr>
              <a:t> + 1 is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Primitive number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1905000"/>
            <a:ext cx="6528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B008C"/>
                </a:solidFill>
              </a:rPr>
              <a:t>Integer </a:t>
            </a:r>
            <a:r>
              <a:rPr lang="en-US" dirty="0">
                <a:solidFill>
                  <a:srgbClr val="8B008C"/>
                </a:solidFill>
              </a:rPr>
              <a:t>types</a:t>
            </a:r>
            <a:r>
              <a:rPr lang="en-US" dirty="0"/>
              <a:t>:    </a:t>
            </a:r>
            <a:r>
              <a:rPr lang="en-US" b="1" dirty="0" smtClean="0"/>
              <a:t>byte</a:t>
            </a:r>
            <a:r>
              <a:rPr lang="en-US" dirty="0" smtClean="0"/>
              <a:t>      </a:t>
            </a:r>
            <a:r>
              <a:rPr lang="en-US" b="1" dirty="0"/>
              <a:t>short     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long</a:t>
            </a:r>
            <a:endParaRPr lang="en-US" b="1" dirty="0"/>
          </a:p>
          <a:p>
            <a:r>
              <a:rPr lang="en-US" dirty="0"/>
              <a:t>                         1 byte    2 bytes    4 bytes     8 bytes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B008C"/>
                </a:solidFill>
              </a:rPr>
              <a:t>Real types</a:t>
            </a:r>
            <a:r>
              <a:rPr lang="en-US" dirty="0" smtClean="0"/>
              <a:t>:         </a:t>
            </a:r>
            <a:r>
              <a:rPr lang="en-US" b="1" dirty="0" smtClean="0"/>
              <a:t>float</a:t>
            </a:r>
            <a:r>
              <a:rPr lang="en-US" dirty="0" smtClean="0"/>
              <a:t>       </a:t>
            </a:r>
            <a:r>
              <a:rPr lang="en-US" b="1" dirty="0"/>
              <a:t>double</a:t>
            </a:r>
            <a:r>
              <a:rPr lang="en-US" dirty="0"/>
              <a:t>             </a:t>
            </a:r>
            <a:r>
              <a:rPr lang="en-US" dirty="0">
                <a:solidFill>
                  <a:srgbClr val="008000"/>
                </a:solidFill>
              </a:rPr>
              <a:t>–22.51E6 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                      4 bytes    8 bytes             </a:t>
            </a:r>
            <a:r>
              <a:rPr lang="en-US" dirty="0" smtClean="0">
                <a:solidFill>
                  <a:srgbClr val="008000"/>
                </a:solidFill>
              </a:rPr>
              <a:t>24.9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these to save space. </a:t>
            </a:r>
          </a:p>
          <a:p>
            <a:endParaRPr lang="en-US" sz="2400" dirty="0" smtClean="0"/>
          </a:p>
          <a:p>
            <a:r>
              <a:rPr lang="en-US" sz="2400" dirty="0" smtClean="0"/>
              <a:t>Have an array of 1,000,000 integers in range 0..7?</a:t>
            </a:r>
          </a:p>
          <a:p>
            <a:r>
              <a:rPr lang="en-US" sz="2400" dirty="0" smtClean="0"/>
              <a:t>Use a </a:t>
            </a:r>
            <a:r>
              <a:rPr lang="en-US" sz="2400" b="1" dirty="0" smtClean="0"/>
              <a:t>byte</a:t>
            </a:r>
            <a:r>
              <a:rPr lang="en-US" sz="2400" dirty="0" smtClean="0"/>
              <a:t> array rather than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array</a:t>
            </a:r>
            <a:endParaRPr lang="en-US" sz="24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239000" y="29718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26340"/>
            <a:ext cx="2514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Don’t worry about this in next 7-8 weeks. Use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and </a:t>
            </a:r>
            <a:r>
              <a:rPr lang="en-US" sz="2400" b="1" dirty="0" smtClean="0"/>
              <a:t>double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43525" y="5334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1039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Casting among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13" name="Straight Arrow Connector 16"/>
          <p:cNvCxnSpPr>
            <a:cxnSpLocks noChangeShapeType="1"/>
            <a:stCxn id="9" idx="0"/>
          </p:cNvCxnSpPr>
          <p:nvPr/>
        </p:nvCxnSpPr>
        <p:spPr bwMode="auto">
          <a:xfrm flipH="1" flipV="1">
            <a:off x="990600" y="1981200"/>
            <a:ext cx="30480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743200" y="2446337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any number expression</a:t>
            </a:r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flipH="1" flipV="1">
            <a:off x="1676400" y="20574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3500437"/>
            <a:ext cx="5518150" cy="1681163"/>
            <a:chOff x="762000" y="3124200"/>
            <a:chExt cx="5518623" cy="1680865"/>
          </a:xfrm>
        </p:grpSpPr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) 3.2    </a:t>
            </a:r>
            <a:r>
              <a:rPr lang="en-US" dirty="0" smtClean="0"/>
              <a:t>   </a:t>
            </a:r>
            <a:r>
              <a:rPr lang="en-US" dirty="0"/>
              <a:t>casts </a:t>
            </a:r>
            <a:r>
              <a:rPr lang="en-US" b="1" dirty="0"/>
              <a:t>double</a:t>
            </a:r>
            <a:r>
              <a:rPr lang="en-US" dirty="0"/>
              <a:t> value 3.2 to an </a:t>
            </a:r>
            <a:r>
              <a:rPr lang="en-US" b="1" dirty="0" err="1"/>
              <a:t>int</a:t>
            </a:r>
            <a:endParaRPr lang="en-US" dirty="0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343400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1" y="5410200"/>
            <a:ext cx="8042420" cy="914400"/>
            <a:chOff x="533401" y="5410200"/>
            <a:chExt cx="8042420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533401" y="5493603"/>
              <a:ext cx="312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b="1" dirty="0" err="1" smtClean="0"/>
                <a:t>int</a:t>
              </a:r>
              <a:r>
                <a:rPr lang="en-US" sz="2400" dirty="0" smtClean="0"/>
                <a:t>) is a </a:t>
              </a:r>
              <a:r>
                <a:rPr lang="en-US" sz="2400" dirty="0" smtClean="0">
                  <a:solidFill>
                    <a:srgbClr val="800000"/>
                  </a:solidFill>
                </a:rPr>
                <a:t>unary prefix operator</a:t>
              </a:r>
              <a:r>
                <a:rPr lang="en-US" sz="2400" dirty="0" smtClean="0"/>
                <a:t>, just like –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5410200"/>
              <a:ext cx="3470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–  – 3        evaluates to  3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–</a:t>
              </a:r>
              <a:r>
                <a:rPr lang="en-US" sz="2400" dirty="0" smtClean="0">
                  <a:solidFill>
                    <a:srgbClr val="FF0000"/>
                  </a:solidFill>
                </a:rPr>
                <a:t> 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int</a:t>
              </a:r>
              <a:r>
                <a:rPr lang="en-US" sz="2400" dirty="0" smtClean="0">
                  <a:solidFill>
                    <a:srgbClr val="FF0000"/>
                  </a:solidFill>
                </a:rPr>
                <a:t>) 3.2  evaluates to –3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Char is a number type!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824412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7200" y="1752600"/>
            <a:ext cx="7086600" cy="1223963"/>
            <a:chOff x="685800" y="4800600"/>
            <a:chExt cx="7086600" cy="1223665"/>
          </a:xfrm>
        </p:grpSpPr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char</a:t>
              </a:r>
              <a:r>
                <a:rPr lang="en-US" dirty="0"/>
                <a:t>  is a number type:     (</a:t>
              </a:r>
              <a:r>
                <a:rPr lang="en-US" b="1" dirty="0" err="1"/>
                <a:t>int</a:t>
              </a:r>
              <a:r>
                <a:rPr lang="en-US" dirty="0"/>
                <a:t>) 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b="1" dirty="0">
                  <a:solidFill>
                    <a:srgbClr val="008000"/>
                  </a:solidFill>
                </a:rPr>
                <a:t>V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dirty="0"/>
                <a:t>         (</a:t>
              </a:r>
              <a:r>
                <a:rPr lang="en-US" b="1" dirty="0"/>
                <a:t>char</a:t>
              </a:r>
              <a:r>
                <a:rPr lang="en-US" dirty="0"/>
                <a:t>) 86          </a:t>
              </a:r>
            </a:p>
          </p:txBody>
        </p:sp>
        <p:grpSp>
          <p:nvGrpSpPr>
            <p:cNvPr id="31" name="Group 35858"/>
            <p:cNvGrpSpPr>
              <a:grpSpLocks/>
            </p:cNvGrpSpPr>
            <p:nvPr/>
          </p:nvGrpSpPr>
          <p:grpSpPr bwMode="auto">
            <a:xfrm>
              <a:off x="1143000" y="5257800"/>
              <a:ext cx="3886200" cy="766352"/>
              <a:chOff x="1143000" y="5257800"/>
              <a:chExt cx="3886200" cy="766352"/>
            </a:xfrm>
          </p:grpSpPr>
          <p:cxnSp>
            <p:nvCxnSpPr>
              <p:cNvPr id="36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Box 46"/>
              <p:cNvSpPr txBox="1">
                <a:spLocks noChangeArrowheads="1"/>
              </p:cNvSpPr>
              <p:nvPr/>
            </p:nvSpPr>
            <p:spPr bwMode="auto">
              <a:xfrm>
                <a:off x="1143000" y="5562600"/>
                <a:ext cx="3886200" cy="4615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Unicode </a:t>
                </a:r>
                <a:r>
                  <a:rPr lang="en-US" dirty="0" err="1" smtClean="0"/>
                  <a:t>repr</a:t>
                </a:r>
                <a:r>
                  <a:rPr lang="en-US" dirty="0" smtClean="0"/>
                  <a:t>. in decimal: </a:t>
                </a:r>
                <a:r>
                  <a:rPr lang="en-US" dirty="0"/>
                  <a:t>86</a:t>
                </a:r>
              </a:p>
            </p:txBody>
          </p:sp>
          <p:cxnSp>
            <p:nvCxnSpPr>
              <p:cNvPr id="38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33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35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" name="TextBox 6"/>
          <p:cNvSpPr txBox="1"/>
          <p:nvPr/>
        </p:nvSpPr>
        <p:spPr>
          <a:xfrm>
            <a:off x="533400" y="3352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Unicode: 16-bit char </a:t>
            </a:r>
            <a:r>
              <a:rPr lang="en-US" sz="2400" dirty="0" err="1" smtClean="0"/>
              <a:t>repr</a:t>
            </a:r>
            <a:r>
              <a:rPr lang="en-US" sz="2400" dirty="0" smtClean="0"/>
              <a:t>. </a:t>
            </a:r>
            <a:r>
              <a:rPr lang="en-US" sz="2400" dirty="0"/>
              <a:t>E</a:t>
            </a:r>
            <a:r>
              <a:rPr lang="en-US" sz="2400" dirty="0" smtClean="0"/>
              <a:t>ncodes chars in just about all languages.  In java, use hexadecimal (base 16) char literals: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u0041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A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u0042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B'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u0056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V</a:t>
            </a:r>
            <a:r>
              <a:rPr lang="fr-FR" dirty="0">
                <a:solidFill>
                  <a:srgbClr val="000000"/>
                </a:solidFill>
              </a:rPr>
              <a:t>'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u0024'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</a:t>
            </a:r>
            <a:r>
              <a:rPr lang="fr-FR" dirty="0" smtClean="0">
                <a:solidFill>
                  <a:srgbClr val="000000"/>
                </a:solidFill>
              </a:rPr>
              <a:t>‘</a:t>
            </a:r>
            <a:r>
              <a:rPr lang="fr-FR" dirty="0">
                <a:solidFill>
                  <a:srgbClr val="000000"/>
                </a:solidFill>
              </a:rPr>
              <a:t>$</a:t>
            </a:r>
            <a:r>
              <a:rPr lang="fr-FR" dirty="0" smtClean="0">
                <a:solidFill>
                  <a:srgbClr val="000000"/>
                </a:solidFill>
              </a:rPr>
              <a:t>'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943600"/>
            <a:ext cx="28198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>
                <a:solidFill>
                  <a:srgbClr val="800000"/>
                </a:solidFill>
              </a:rPr>
              <a:t>www.unicode.org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57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u0950'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ॐ</a:t>
            </a:r>
            <a:r>
              <a:rPr lang="fr-FR" dirty="0" smtClean="0">
                <a:solidFill>
                  <a:srgbClr val="000000"/>
                </a:solidFill>
              </a:rPr>
              <a:t>’     —</a:t>
            </a:r>
            <a:r>
              <a:rPr lang="fr-FR" dirty="0">
                <a:solidFill>
                  <a:srgbClr val="000000"/>
                </a:solidFill>
              </a:rPr>
              <a:t>O</a:t>
            </a:r>
            <a:r>
              <a:rPr lang="fr-FR" dirty="0" smtClean="0">
                <a:solidFill>
                  <a:srgbClr val="000000"/>
                </a:solidFill>
              </a:rPr>
              <a:t>m, the </a:t>
            </a:r>
            <a:r>
              <a:rPr lang="fr-FR" dirty="0" err="1" smtClean="0">
                <a:solidFill>
                  <a:srgbClr val="000000"/>
                </a:solidFill>
              </a:rPr>
              <a:t>sound</a:t>
            </a:r>
            <a:r>
              <a:rPr lang="fr-FR" dirty="0" smtClean="0">
                <a:solidFill>
                  <a:srgbClr val="000000"/>
                </a:solidFill>
              </a:rPr>
              <a:t> of the </a:t>
            </a:r>
            <a:r>
              <a:rPr lang="fr-FR" dirty="0" err="1" smtClean="0">
                <a:solidFill>
                  <a:srgbClr val="000000"/>
                </a:solidFill>
              </a:rPr>
              <a:t>universe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u5927'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fr-FR" dirty="0">
                <a:solidFill>
                  <a:srgbClr val="000000"/>
                </a:solidFill>
              </a:rPr>
              <a:t>' </a:t>
            </a:r>
            <a:r>
              <a:rPr lang="fr-FR" dirty="0" smtClean="0">
                <a:solidFill>
                  <a:srgbClr val="000000"/>
                </a:solidFill>
              </a:rPr>
              <a:t>    —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en-US" altLang="ja-JP" dirty="0" smtClean="0">
                <a:solidFill>
                  <a:srgbClr val="000000"/>
                </a:solidFill>
              </a:rPr>
              <a:t> is (I think) a transliteration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u885b'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fr-FR" dirty="0" smtClean="0">
                <a:solidFill>
                  <a:srgbClr val="000000"/>
                </a:solidFill>
              </a:rPr>
              <a:t>'         of David </a:t>
            </a:r>
            <a:r>
              <a:rPr lang="fr-FR" dirty="0" err="1" smtClean="0">
                <a:solidFill>
                  <a:srgbClr val="000000"/>
                </a:solidFill>
              </a:rPr>
              <a:t>into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Chinese</a:t>
            </a:r>
            <a:r>
              <a:rPr lang="fr-FR" dirty="0" smtClean="0">
                <a:solidFill>
                  <a:srgbClr val="000000"/>
                </a:solidFill>
              </a:rPr>
              <a:t> (Da Wei)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Basic Variable Declaration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6934200" y="5334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Page A-6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 dirty="0" smtClean="0">
                <a:solidFill>
                  <a:srgbClr val="741621"/>
                </a:solidFill>
              </a:rPr>
              <a:t>Declaration</a:t>
            </a:r>
            <a:r>
              <a:rPr lang="en-US" sz="2200" dirty="0" smtClean="0"/>
              <a:t>: </a:t>
            </a:r>
            <a:r>
              <a:rPr lang="en-US" sz="2200" dirty="0"/>
              <a:t>gives name of variable, type of value it can contain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22098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x;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22367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9600" y="2895600"/>
            <a:ext cx="7848600" cy="2971800"/>
            <a:chOff x="685800" y="2362200"/>
            <a:chExt cx="7848600" cy="2971800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area</a:t>
                </a:r>
                <a:r>
                  <a:rPr lang="en-US" sz="2200" dirty="0"/>
                  <a:t>, can contain a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double</a:t>
                </a:r>
                <a:r>
                  <a:rPr lang="en-US" sz="2200" dirty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/>
                  <a:t>value</a:t>
                </a:r>
              </a:p>
            </p:txBody>
          </p:sp>
        </p:grp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95400" y="51816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x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828800" y="533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9600" y="3810000"/>
            <a:ext cx="7848600" cy="2057400"/>
            <a:chOff x="685800" y="3429000"/>
            <a:chExt cx="7848600" cy="205740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</a:t>
                </a:r>
                <a:r>
                  <a:rPr lang="en-US" sz="2200" dirty="0"/>
                  <a:t>, can contain a pointer to an </a:t>
                </a:r>
                <a:r>
                  <a:rPr lang="en-US" sz="2200" b="1" dirty="0" err="1"/>
                  <a:t>int</a:t>
                </a:r>
                <a:r>
                  <a:rPr lang="en-US" sz="2200" dirty="0"/>
                  <a:t> array. We explain </a:t>
                </a:r>
                <a:r>
                  <a:rPr lang="en-US" sz="2200" dirty="0" smtClean="0"/>
                  <a:t>arrays much </a:t>
                </a:r>
                <a:r>
                  <a:rPr lang="en-US" sz="2200" dirty="0"/>
                  <a:t>later</a:t>
                </a:r>
              </a:p>
            </p:txBody>
          </p:sp>
        </p:grp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400800" y="48006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7315200" y="50292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46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6482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05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 smtClean="0"/>
              <a:t>Much like in other languages —need ‘;’ at end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spcBef>
                <a:spcPct val="25000"/>
              </a:spcBef>
            </a:pPr>
            <a:r>
              <a:rPr lang="en-US" b="1" dirty="0" smtClean="0">
                <a:solidFill>
                  <a:srgbClr val="741621"/>
                </a:solidFill>
              </a:rPr>
              <a:t>            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fr-BE" dirty="0">
                <a:solidFill>
                  <a:srgbClr val="800000"/>
                </a:solidFill>
              </a:rPr>
              <a:t>&lt;variable&gt;=  &lt;expression</a:t>
            </a:r>
            <a:r>
              <a:rPr lang="fr-BE" dirty="0" smtClean="0">
                <a:solidFill>
                  <a:srgbClr val="800000"/>
                </a:solidFill>
              </a:rPr>
              <a:t>&gt; ;</a:t>
            </a:r>
            <a:endParaRPr lang="en-US" b="1" dirty="0" smtClean="0">
              <a:solidFill>
                <a:srgbClr val="800000"/>
              </a:solidFill>
            </a:endParaRPr>
          </a:p>
          <a:p>
            <a:pPr>
              <a:spcBef>
                <a:spcPct val="25000"/>
              </a:spcBef>
            </a:pPr>
            <a:endParaRPr lang="en-US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3235404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x= 10; </a:t>
            </a:r>
          </a:p>
          <a:p>
            <a:r>
              <a:rPr lang="en-US" sz="2200" dirty="0" smtClean="0"/>
              <a:t>… other code</a:t>
            </a:r>
          </a:p>
          <a:p>
            <a:r>
              <a:rPr lang="en-US" sz="2200" dirty="0"/>
              <a:t>x</a:t>
            </a:r>
            <a:r>
              <a:rPr lang="en-US" sz="2200" dirty="0" smtClean="0"/>
              <a:t>= x+1;</a:t>
            </a:r>
            <a:endParaRPr lang="en-US" sz="2200" dirty="0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3338592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Have to declare x before assigning to it.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5292804"/>
            <a:ext cx="7696200" cy="1107996"/>
            <a:chOff x="609600" y="4191000"/>
            <a:chExt cx="7696200" cy="1107996"/>
          </a:xfrm>
        </p:grpSpPr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438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10; </a:t>
              </a:r>
            </a:p>
            <a:p>
              <a:r>
                <a:rPr lang="en-US" sz="2200" dirty="0" smtClean="0"/>
                <a:t>… other code</a:t>
              </a:r>
            </a:p>
            <a:p>
              <a:r>
                <a:rPr lang="en-US" sz="2200" dirty="0"/>
                <a:t>x</a:t>
              </a:r>
              <a:r>
                <a:rPr lang="en-US" sz="2200" dirty="0" smtClean="0"/>
                <a:t>= x+1;</a:t>
              </a:r>
              <a:endParaRPr lang="en-US" sz="2200" dirty="0"/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5029200" cy="11079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Can combine declaration with an initializing assignment.  Shorthand for a declaration followed by an assignment.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0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 type restriction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772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Every expression has a type, which depends on its operators and the types of its operands in a natural way.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/>
                <a:cs typeface="Times New Roman"/>
              </a:rPr>
              <a:t>Rule: In 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x= e; </a:t>
            </a:r>
            <a:r>
              <a:rPr lang="en-US" dirty="0" smtClean="0">
                <a:latin typeface="Times New Roman"/>
                <a:cs typeface="Times New Roman"/>
              </a:rPr>
              <a:t>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has to be same as or narrower than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. Reason: To avoid possibly losing info without the programmer realizing it.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3581400"/>
            <a:ext cx="7696200" cy="842665"/>
            <a:chOff x="838200" y="3957935"/>
            <a:chExt cx="7696200" cy="842665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810000" y="4031159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The value of 5+1 is automatically cast from type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to type 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3957935"/>
              <a:ext cx="2477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r>
                <a:rPr lang="en-US" sz="2400" b="1" dirty="0" smtClean="0"/>
                <a:t>ouble</a:t>
              </a:r>
              <a:r>
                <a:rPr lang="en-US" sz="2400" dirty="0" smtClean="0"/>
                <a:t> y=  5 + 1;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5436513"/>
            <a:ext cx="7772400" cy="769441"/>
            <a:chOff x="609600" y="4191000"/>
            <a:chExt cx="7772400" cy="769441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819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(75.5 + 1);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You can cast to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explicitly.  76 will be stored in x. </a:t>
              </a:r>
              <a:endParaRPr lang="en-US" sz="2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648200"/>
            <a:ext cx="7772400" cy="685800"/>
            <a:chOff x="685800" y="4648200"/>
            <a:chExt cx="7772400" cy="6858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4724400"/>
              <a:ext cx="7772400" cy="430887"/>
              <a:chOff x="609600" y="4191000"/>
              <a:chExt cx="7772400" cy="430887"/>
            </a:xfrm>
          </p:grpSpPr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609600" y="4191000"/>
                <a:ext cx="2438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 dirty="0" err="1"/>
                  <a:t>int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x=  75.5 + </a:t>
                </a:r>
                <a:r>
                  <a:rPr lang="en-US" sz="2200" dirty="0"/>
                  <a:t>1</a:t>
                </a:r>
                <a:r>
                  <a:rPr lang="en-US" sz="2200" dirty="0" smtClean="0"/>
                  <a:t>; 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4724400" cy="4308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 smtClean="0"/>
                  <a:t>Illegal: The </a:t>
                </a:r>
                <a:r>
                  <a:rPr lang="en-US" sz="2200" dirty="0" err="1" smtClean="0"/>
                  <a:t>exp</a:t>
                </a:r>
                <a:r>
                  <a:rPr lang="en-US" sz="2200" dirty="0" smtClean="0"/>
                  <a:t> value is of type </a:t>
                </a:r>
                <a:r>
                  <a:rPr lang="en-US" sz="2200" b="1" dirty="0" smtClean="0"/>
                  <a:t>double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43000" y="4648200"/>
              <a:ext cx="1219200" cy="6858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9200" y="4724400"/>
              <a:ext cx="1143000" cy="609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Homework!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39374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Homework 1.</a:t>
            </a:r>
            <a:r>
              <a:rPr lang="en-US" sz="2400" dirty="0" smtClean="0"/>
              <a:t> Read article </a:t>
            </a:r>
            <a:r>
              <a:rPr lang="en-US" sz="2400" dirty="0">
                <a:solidFill>
                  <a:srgbClr val="800000"/>
                </a:solidFill>
              </a:rPr>
              <a:t>Why Software is So </a:t>
            </a:r>
            <a:r>
              <a:rPr lang="en-US" sz="2400" dirty="0" smtClean="0">
                <a:solidFill>
                  <a:srgbClr val="800000"/>
                </a:solidFill>
              </a:rPr>
              <a:t>Bad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                    Link:  Course website -&gt;  Lectures notes   (Lecture </a:t>
            </a:r>
            <a:r>
              <a:rPr lang="en-US" sz="2400" dirty="0" smtClean="0"/>
              <a:t>1)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2. </a:t>
            </a:r>
            <a:r>
              <a:rPr lang="en-US" sz="2400" dirty="0" smtClean="0"/>
              <a:t>Get Java and Eclipse on your computer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3. </a:t>
            </a:r>
            <a:r>
              <a:rPr lang="en-US" sz="2400" dirty="0" smtClean="0"/>
              <a:t>Spend some time perusing the course website.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Look at course information, resources, links,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 function in Matlab, Python, and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1524000"/>
            <a:ext cx="3886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unction</a:t>
            </a:r>
            <a:r>
              <a:rPr lang="en-US" dirty="0" smtClean="0">
                <a:latin typeface="Times New Roman"/>
                <a:cs typeface="Times New Roman"/>
              </a:rPr>
              <a:t> s </a:t>
            </a:r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dirty="0" smtClean="0">
                <a:latin typeface="Times New Roman"/>
                <a:cs typeface="Times New Roman"/>
              </a:rPr>
              <a:t>sum(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b)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%  Return sum of a and b</a:t>
            </a:r>
          </a:p>
          <a:p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= </a:t>
            </a:r>
            <a:r>
              <a:rPr lang="ro-RO" dirty="0" smtClean="0">
                <a:latin typeface="Times New Roman"/>
                <a:cs typeface="Times New Roman"/>
              </a:rPr>
              <a:t>a + b;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/** return sum of a and b */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sum(</a:t>
            </a:r>
            <a:r>
              <a:rPr lang="en-US" b="1" dirty="0" smtClean="0"/>
              <a:t>double</a:t>
            </a:r>
            <a:r>
              <a:rPr lang="en-US" dirty="0" smtClean="0"/>
              <a:t> a, </a:t>
            </a:r>
            <a:r>
              <a:rPr lang="en-US" b="1" dirty="0" smtClean="0"/>
              <a:t>double</a:t>
            </a:r>
            <a:r>
              <a:rPr lang="en-US" dirty="0" smtClean="0"/>
              <a:t> b) {</a:t>
            </a:r>
          </a:p>
          <a:p>
            <a:r>
              <a:rPr lang="ro-RO" dirty="0" smtClean="0"/>
              <a:t>     </a:t>
            </a:r>
            <a:r>
              <a:rPr lang="ro-RO" b="1" dirty="0" smtClean="0"/>
              <a:t>return</a:t>
            </a:r>
            <a:r>
              <a:rPr lang="ro-RO" dirty="0" smtClean="0"/>
              <a:t> a + b;</a:t>
            </a:r>
          </a:p>
          <a:p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38272"/>
            <a:ext cx="40240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/>
                <a:cs typeface="Times New Roman"/>
              </a:rPr>
              <a:t>def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sum(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>
                <a:latin typeface="Times New Roman"/>
                <a:cs typeface="Times New Roman"/>
              </a:rPr>
              <a:t>"</a:t>
            </a:r>
            <a:r>
              <a:rPr lang="en-US" sz="2400" dirty="0" smtClean="0">
                <a:latin typeface="Times New Roman"/>
                <a:cs typeface="Times New Roman"/>
              </a:rPr>
              <a:t>"" return sum of a and b</a:t>
            </a:r>
            <a:r>
              <a:rPr lang="en-US" sz="2400" dirty="0">
                <a:latin typeface="Times New Roman"/>
                <a:cs typeface="Times New Roman"/>
              </a:rPr>
              <a:t>"""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  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return</a:t>
            </a:r>
            <a:r>
              <a:rPr lang="en-US" sz="2400" dirty="0" smtClean="0">
                <a:latin typeface="Times New Roman"/>
                <a:cs typeface="Times New Roman"/>
              </a:rPr>
              <a:t> a + 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703" y="1524000"/>
            <a:ext cx="108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Matlab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458" y="2819400"/>
            <a:ext cx="99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Python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86200" y="5486400"/>
            <a:ext cx="4728245" cy="1135797"/>
            <a:chOff x="3886200" y="5486400"/>
            <a:chExt cx="4728245" cy="1135797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5791200"/>
              <a:ext cx="2747045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Declarations of parameters a and b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816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9600" y="6248400"/>
              <a:ext cx="15240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50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196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81200" y="5486400"/>
            <a:ext cx="1604045" cy="1071265"/>
            <a:chOff x="3657600" y="5486400"/>
            <a:chExt cx="1604045" cy="1071265"/>
          </a:xfrm>
        </p:grpSpPr>
        <p:sp>
          <p:nvSpPr>
            <p:cNvPr id="33" name="TextBox 32"/>
            <p:cNvSpPr txBox="1"/>
            <p:nvPr/>
          </p:nvSpPr>
          <p:spPr>
            <a:xfrm>
              <a:off x="3657600" y="6096000"/>
              <a:ext cx="160404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  <a:r>
                <a:rPr lang="en-US" sz="2400" dirty="0" smtClean="0"/>
                <a:t>eturn type</a:t>
              </a:r>
              <a:endParaRPr lang="en-US" sz="24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196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14800" y="3886200"/>
            <a:ext cx="4495800" cy="1200328"/>
            <a:chOff x="4114800" y="3886200"/>
            <a:chExt cx="4495800" cy="1200328"/>
          </a:xfrm>
        </p:grpSpPr>
        <p:sp>
          <p:nvSpPr>
            <p:cNvPr id="23" name="TextBox 22"/>
            <p:cNvSpPr txBox="1"/>
            <p:nvPr/>
          </p:nvSpPr>
          <p:spPr>
            <a:xfrm>
              <a:off x="6477000" y="3886200"/>
              <a:ext cx="2133600" cy="1200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Specification:</a:t>
              </a:r>
            </a:p>
            <a:p>
              <a:pPr algn="r"/>
              <a:r>
                <a:rPr lang="en-US" sz="2400" dirty="0"/>
                <a:t>i</a:t>
              </a:r>
              <a:r>
                <a:rPr lang="en-US" sz="2400" dirty="0" smtClean="0"/>
                <a:t>n comment</a:t>
              </a:r>
            </a:p>
            <a:p>
              <a:pPr algn="r"/>
              <a:r>
                <a:rPr lang="en-US" sz="2400" dirty="0"/>
                <a:t>b</a:t>
              </a:r>
              <a:r>
                <a:rPr lang="en-US" sz="2400" dirty="0" smtClean="0"/>
                <a:t>efore function</a:t>
              </a:r>
              <a:endParaRPr lang="en-US" sz="2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114800" y="4876800"/>
              <a:ext cx="2438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 2110 about?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tools are “universal” but</a:t>
            </a:r>
            <a:br>
              <a:rPr lang="en-US" dirty="0" smtClean="0"/>
            </a:br>
            <a:r>
              <a:rPr lang="en-US" dirty="0" smtClean="0"/>
              <a:t>the key is to master computational thinking. </a:t>
            </a:r>
          </a:p>
          <a:p>
            <a:pPr lvl="1"/>
            <a:r>
              <a:rPr lang="en-US" dirty="0" smtClean="0"/>
              <a:t>Looking at problems in ways that lead naturally to highly effective, correct, computational solutions</a:t>
            </a:r>
          </a:p>
          <a:p>
            <a:pPr lvl="1"/>
            <a:r>
              <a:rPr lang="en-US" dirty="0" smtClean="0"/>
              <a:t>There are many ways to do anything, but some are far better than others</a:t>
            </a:r>
          </a:p>
          <a:p>
            <a:r>
              <a:rPr lang="en-US" dirty="0" smtClean="0"/>
              <a:t>Mastery of computational thinking will help you become a master of the universe!  </a:t>
            </a:r>
          </a:p>
          <a:p>
            <a:r>
              <a:rPr lang="en-US" dirty="0" smtClean="0"/>
              <a:t>Great job prospects with high salaries…</a:t>
            </a:r>
            <a:endParaRPr lang="fr-BE" dirty="0"/>
          </a:p>
        </p:txBody>
      </p:sp>
      <p:pic>
        <p:nvPicPr>
          <p:cNvPr id="5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CS2110 right for you?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Knowledge of Java not required</a:t>
            </a:r>
          </a:p>
          <a:p>
            <a:pPr lvl="1"/>
            <a:r>
              <a:rPr lang="en-US" sz="2800" dirty="0" smtClean="0"/>
              <a:t>Only ~</a:t>
            </a:r>
            <a:r>
              <a:rPr lang="en-US" sz="2800" dirty="0"/>
              <a:t>3</a:t>
            </a:r>
            <a:r>
              <a:rPr lang="en-US" sz="2800" dirty="0" smtClean="0"/>
              <a:t>0% of you know Java</a:t>
            </a:r>
          </a:p>
          <a:p>
            <a:pPr lvl="1"/>
            <a:r>
              <a:rPr lang="en-US" sz="2800" dirty="0" smtClean="0"/>
              <a:t>Others know </a:t>
            </a:r>
            <a:r>
              <a:rPr lang="en-US" sz="2800" dirty="0" err="1" smtClean="0"/>
              <a:t>Matlab</a:t>
            </a:r>
            <a:r>
              <a:rPr lang="en-US" sz="2800" dirty="0" smtClean="0"/>
              <a:t>, Python, …</a:t>
            </a:r>
          </a:p>
          <a:p>
            <a:pPr lvl="1"/>
            <a:r>
              <a:rPr lang="en-US" sz="2800" dirty="0" smtClean="0"/>
              <a:t>Requirement: comfort with some programming language. </a:t>
            </a:r>
          </a:p>
          <a:p>
            <a:pPr marL="36576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Prior knowledge of OO not required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We assume you do not know Java!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take CS1110 just because you are worried that your high school programming experience won’t do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Don’t </a:t>
            </a:r>
            <a:r>
              <a:rPr lang="en-US" i="1" dirty="0" smtClean="0"/>
              <a:t>skip directly to CS3110.  CS3110 requires permission from Prof Constable!</a:t>
            </a:r>
            <a:endParaRPr lang="fr-BE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 10:10-11am, </a:t>
            </a:r>
            <a:r>
              <a:rPr lang="fr-BE" dirty="0" err="1" smtClean="0"/>
              <a:t>Statler</a:t>
            </a:r>
            <a:r>
              <a:rPr lang="fr-BE" dirty="0" smtClean="0"/>
              <a:t> auditorium</a:t>
            </a:r>
          </a:p>
          <a:p>
            <a:pPr lvl="1"/>
            <a:r>
              <a:rPr lang="fr-BE" dirty="0" smtClean="0"/>
              <a:t>Attendance mandatory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</a:t>
            </a:r>
            <a:r>
              <a:rPr lang="en-US" dirty="0"/>
              <a:t>We call it CS 2110 in online materials</a:t>
            </a:r>
          </a:p>
          <a:p>
            <a:pPr lvl="1"/>
            <a:r>
              <a:rPr lang="en-US" dirty="0"/>
              <a:t>Non-engineers sign up for CS 2110</a:t>
            </a:r>
          </a:p>
          <a:p>
            <a:pPr lvl="1"/>
            <a:r>
              <a:rPr lang="en-US" dirty="0"/>
              <a:t>Engineers sign up for ENGRD 2110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666875" cy="176492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Sometimes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led by member of teaching staff</a:t>
            </a:r>
          </a:p>
          <a:p>
            <a:r>
              <a:rPr lang="en-US" dirty="0" smtClean="0"/>
              <a:t>No permission needed to switch sections, but do register for whichever one you attend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CS2111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“enrichment” course</a:t>
            </a:r>
          </a:p>
          <a:p>
            <a:r>
              <a:rPr lang="en-US" dirty="0"/>
              <a:t>We </a:t>
            </a:r>
            <a:r>
              <a:rPr lang="en-US" dirty="0" smtClean="0"/>
              <a:t>want </a:t>
            </a:r>
            <a:r>
              <a:rPr lang="en-US" dirty="0"/>
              <a:t>to help students who might otherwise feel  overwhelmed by </a:t>
            </a:r>
            <a:r>
              <a:rPr lang="en-US" dirty="0" smtClean="0"/>
              <a:t>CS2110</a:t>
            </a:r>
          </a:p>
          <a:p>
            <a:r>
              <a:rPr lang="en-US" dirty="0" smtClean="0"/>
              <a:t>Gives more explanation of core ideas behind Java, programming, data structures, assignments, etc.</a:t>
            </a:r>
          </a:p>
          <a:p>
            <a:r>
              <a:rPr lang="en-US" dirty="0" smtClean="0"/>
              <a:t>Taught by Gries, 1 credit S/U</a:t>
            </a:r>
          </a:p>
          <a:p>
            <a:r>
              <a:rPr lang="en-US" dirty="0"/>
              <a:t>O</a:t>
            </a:r>
            <a:r>
              <a:rPr lang="en-US" dirty="0" smtClean="0"/>
              <a:t>nly for students who also take CS2110</a:t>
            </a:r>
          </a:p>
          <a:p>
            <a:r>
              <a:rPr lang="en-US" dirty="0" smtClean="0"/>
              <a:t>Only requirement: Attend one weekly lecture</a:t>
            </a:r>
          </a:p>
          <a:p>
            <a:endParaRPr lang="en-US" dirty="0"/>
          </a:p>
        </p:txBody>
      </p:sp>
      <p:pic>
        <p:nvPicPr>
          <p:cNvPr id="6" name="Picture 2" descr="http://farm1.staticflickr.com/52/139143191_696f81f310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2" y="164573"/>
            <a:ext cx="2115645" cy="14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295400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Two-hour labs: students work </a:t>
            </a:r>
            <a:r>
              <a:rPr lang="fr-BE" dirty="0" err="1" smtClean="0"/>
              <a:t>together</a:t>
            </a:r>
            <a:r>
              <a:rPr lang="fr-BE" dirty="0" smtClean="0"/>
              <a:t> in </a:t>
            </a:r>
            <a:r>
              <a:rPr lang="fr-BE" dirty="0" err="1" smtClean="0"/>
              <a:t>cooperative</a:t>
            </a:r>
            <a:r>
              <a:rPr lang="fr-BE" dirty="0" smtClean="0"/>
              <a:t> setting</a:t>
            </a:r>
          </a:p>
          <a:p>
            <a:r>
              <a:rPr lang="en-US" i="1" dirty="0" smtClean="0"/>
              <a:t>One credit S/U course based on attendance</a:t>
            </a:r>
          </a:p>
          <a:p>
            <a:r>
              <a:rPr lang="fr-BE" dirty="0" smtClean="0"/>
              <a:t>Time and location TBA</a:t>
            </a:r>
          </a:p>
          <a:p>
            <a:r>
              <a:rPr lang="en-US" dirty="0" smtClean="0"/>
              <a:t>See website for more info: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 smtClean="0">
                <a:solidFill>
                  <a:srgbClr val="0000FF"/>
                </a:solidFill>
              </a:rPr>
              <a:t>www.engineering.cornell.edu</a:t>
            </a:r>
            <a:r>
              <a:rPr lang="fr-BE" sz="2800" dirty="0">
                <a:solidFill>
                  <a:srgbClr val="0000FF"/>
                </a:solidFill>
              </a:rPr>
              <a:t>/academics/undergraduate/curriculum/courses/workshops/index.cfm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3202</TotalTime>
  <Words>2186</Words>
  <Application>Microsoft Macintosh PowerPoint</Application>
  <PresentationFormat>On-screen Show (4:3)</PresentationFormat>
  <Paragraphs>332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CS/ENGRD 2110 Fall 2013</vt:lpstr>
      <vt:lpstr>Welcome to CS2110!</vt:lpstr>
      <vt:lpstr>Homework!</vt:lpstr>
      <vt:lpstr>What’s CS 2110 about?</vt:lpstr>
      <vt:lpstr>Is CS2110 right for you?</vt:lpstr>
      <vt:lpstr>Lectures</vt:lpstr>
      <vt:lpstr>Sections</vt:lpstr>
      <vt:lpstr>CS2111</vt:lpstr>
      <vt:lpstr>Academic Excellence Workshops</vt:lpstr>
      <vt:lpstr>Piazza</vt:lpstr>
      <vt:lpstr>Resources</vt:lpstr>
      <vt:lpstr>Obtaining Java</vt:lpstr>
      <vt:lpstr>Eclipse IDE</vt:lpstr>
      <vt:lpstr>DrJava IDE</vt:lpstr>
      <vt:lpstr>Coursework</vt:lpstr>
      <vt:lpstr>Assignments</vt:lpstr>
      <vt:lpstr>Academic Integrity… Trust but verify!</vt:lpstr>
      <vt:lpstr>Types in Java</vt:lpstr>
      <vt:lpstr>Type: Set of values          together with operations on them.</vt:lpstr>
      <vt:lpstr>Type: Set of values          together with operations on them.</vt:lpstr>
      <vt:lpstr>Weakly typed versus strongly typed</vt:lpstr>
      <vt:lpstr>Most-used ‘primitive’ types</vt:lpstr>
      <vt:lpstr>About ‘primitive’ type int</vt:lpstr>
      <vt:lpstr>Primitive number types</vt:lpstr>
      <vt:lpstr>Casting among types</vt:lpstr>
      <vt:lpstr>Char is a number type!</vt:lpstr>
      <vt:lpstr>Basic Variable Declaration</vt:lpstr>
      <vt:lpstr>Assignment statement</vt:lpstr>
      <vt:lpstr>Assignment statement type restriction</vt:lpstr>
      <vt:lpstr>A function in Matlab, Python, and 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David Gries</cp:lastModifiedBy>
  <cp:revision>153</cp:revision>
  <cp:lastPrinted>2013-01-15T17:22:47Z</cp:lastPrinted>
  <dcterms:created xsi:type="dcterms:W3CDTF">2006-08-16T00:00:00Z</dcterms:created>
  <dcterms:modified xsi:type="dcterms:W3CDTF">2013-08-28T12:38:15Z</dcterms:modified>
</cp:coreProperties>
</file>