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27" d="100"/>
          <a:sy n="127" d="100"/>
        </p:scale>
        <p:origin x="-1212"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fr-BE"/>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fr-BE"/>
          </a:p>
        </p:txBody>
      </p:sp>
      <p:sp>
        <p:nvSpPr>
          <p:cNvPr id="4" name="Date Placeholder 3"/>
          <p:cNvSpPr>
            <a:spLocks noGrp="1"/>
          </p:cNvSpPr>
          <p:nvPr>
            <p:ph type="dt" sz="half" idx="10"/>
          </p:nvPr>
        </p:nvSpPr>
        <p:spPr/>
        <p:txBody>
          <a:bodyPr/>
          <a:lstStyle/>
          <a:p>
            <a:fld id="{51A1AEE2-93D7-4733-9203-5A1CEA690DCA}" type="datetimeFigureOut">
              <a:rPr lang="fr-BE" smtClean="0"/>
              <a:t>26/10/2010</a:t>
            </a:fld>
            <a:endParaRPr lang="fr-BE"/>
          </a:p>
        </p:txBody>
      </p:sp>
      <p:sp>
        <p:nvSpPr>
          <p:cNvPr id="5" name="Footer Placeholder 4"/>
          <p:cNvSpPr>
            <a:spLocks noGrp="1"/>
          </p:cNvSpPr>
          <p:nvPr>
            <p:ph type="ftr" sz="quarter" idx="11"/>
          </p:nvPr>
        </p:nvSpPr>
        <p:spPr/>
        <p:txBody>
          <a:bodyPr/>
          <a:lstStyle/>
          <a:p>
            <a:endParaRPr lang="fr-BE"/>
          </a:p>
        </p:txBody>
      </p:sp>
      <p:sp>
        <p:nvSpPr>
          <p:cNvPr id="6" name="Slide Number Placeholder 5"/>
          <p:cNvSpPr>
            <a:spLocks noGrp="1"/>
          </p:cNvSpPr>
          <p:nvPr>
            <p:ph type="sldNum" sz="quarter" idx="12"/>
          </p:nvPr>
        </p:nvSpPr>
        <p:spPr/>
        <p:txBody>
          <a:bodyPr/>
          <a:lstStyle/>
          <a:p>
            <a:fld id="{87664561-A8FF-4BDF-B426-28B8C784CC61}" type="slidenum">
              <a:rPr lang="fr-BE" smtClean="0"/>
              <a:t>‹#›</a:t>
            </a:fld>
            <a:endParaRPr lang="fr-BE"/>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r-BE"/>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BE"/>
          </a:p>
        </p:txBody>
      </p:sp>
      <p:sp>
        <p:nvSpPr>
          <p:cNvPr id="4" name="Date Placeholder 3"/>
          <p:cNvSpPr>
            <a:spLocks noGrp="1"/>
          </p:cNvSpPr>
          <p:nvPr>
            <p:ph type="dt" sz="half" idx="10"/>
          </p:nvPr>
        </p:nvSpPr>
        <p:spPr/>
        <p:txBody>
          <a:bodyPr/>
          <a:lstStyle/>
          <a:p>
            <a:fld id="{51A1AEE2-93D7-4733-9203-5A1CEA690DCA}" type="datetimeFigureOut">
              <a:rPr lang="fr-BE" smtClean="0"/>
              <a:t>26/10/2010</a:t>
            </a:fld>
            <a:endParaRPr lang="fr-BE"/>
          </a:p>
        </p:txBody>
      </p:sp>
      <p:sp>
        <p:nvSpPr>
          <p:cNvPr id="5" name="Footer Placeholder 4"/>
          <p:cNvSpPr>
            <a:spLocks noGrp="1"/>
          </p:cNvSpPr>
          <p:nvPr>
            <p:ph type="ftr" sz="quarter" idx="11"/>
          </p:nvPr>
        </p:nvSpPr>
        <p:spPr/>
        <p:txBody>
          <a:bodyPr/>
          <a:lstStyle/>
          <a:p>
            <a:endParaRPr lang="fr-BE"/>
          </a:p>
        </p:txBody>
      </p:sp>
      <p:sp>
        <p:nvSpPr>
          <p:cNvPr id="6" name="Slide Number Placeholder 5"/>
          <p:cNvSpPr>
            <a:spLocks noGrp="1"/>
          </p:cNvSpPr>
          <p:nvPr>
            <p:ph type="sldNum" sz="quarter" idx="12"/>
          </p:nvPr>
        </p:nvSpPr>
        <p:spPr/>
        <p:txBody>
          <a:bodyPr/>
          <a:lstStyle/>
          <a:p>
            <a:fld id="{87664561-A8FF-4BDF-B426-28B8C784CC61}" type="slidenum">
              <a:rPr lang="fr-BE" smtClean="0"/>
              <a:t>‹#›</a:t>
            </a:fld>
            <a:endParaRPr lang="fr-B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fr-BE"/>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BE"/>
          </a:p>
        </p:txBody>
      </p:sp>
      <p:sp>
        <p:nvSpPr>
          <p:cNvPr id="4" name="Date Placeholder 3"/>
          <p:cNvSpPr>
            <a:spLocks noGrp="1"/>
          </p:cNvSpPr>
          <p:nvPr>
            <p:ph type="dt" sz="half" idx="10"/>
          </p:nvPr>
        </p:nvSpPr>
        <p:spPr/>
        <p:txBody>
          <a:bodyPr/>
          <a:lstStyle/>
          <a:p>
            <a:fld id="{51A1AEE2-93D7-4733-9203-5A1CEA690DCA}" type="datetimeFigureOut">
              <a:rPr lang="fr-BE" smtClean="0"/>
              <a:t>26/10/2010</a:t>
            </a:fld>
            <a:endParaRPr lang="fr-BE"/>
          </a:p>
        </p:txBody>
      </p:sp>
      <p:sp>
        <p:nvSpPr>
          <p:cNvPr id="5" name="Footer Placeholder 4"/>
          <p:cNvSpPr>
            <a:spLocks noGrp="1"/>
          </p:cNvSpPr>
          <p:nvPr>
            <p:ph type="ftr" sz="quarter" idx="11"/>
          </p:nvPr>
        </p:nvSpPr>
        <p:spPr/>
        <p:txBody>
          <a:bodyPr/>
          <a:lstStyle/>
          <a:p>
            <a:endParaRPr lang="fr-BE"/>
          </a:p>
        </p:txBody>
      </p:sp>
      <p:sp>
        <p:nvSpPr>
          <p:cNvPr id="6" name="Slide Number Placeholder 5"/>
          <p:cNvSpPr>
            <a:spLocks noGrp="1"/>
          </p:cNvSpPr>
          <p:nvPr>
            <p:ph type="sldNum" sz="quarter" idx="12"/>
          </p:nvPr>
        </p:nvSpPr>
        <p:spPr/>
        <p:txBody>
          <a:bodyPr/>
          <a:lstStyle/>
          <a:p>
            <a:fld id="{87664561-A8FF-4BDF-B426-28B8C784CC61}" type="slidenum">
              <a:rPr lang="fr-BE" smtClean="0"/>
              <a:t>‹#›</a:t>
            </a:fld>
            <a:endParaRPr lang="fr-B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r-BE"/>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BE"/>
          </a:p>
        </p:txBody>
      </p:sp>
      <p:sp>
        <p:nvSpPr>
          <p:cNvPr id="4" name="Date Placeholder 3"/>
          <p:cNvSpPr>
            <a:spLocks noGrp="1"/>
          </p:cNvSpPr>
          <p:nvPr>
            <p:ph type="dt" sz="half" idx="10"/>
          </p:nvPr>
        </p:nvSpPr>
        <p:spPr/>
        <p:txBody>
          <a:bodyPr/>
          <a:lstStyle/>
          <a:p>
            <a:fld id="{51A1AEE2-93D7-4733-9203-5A1CEA690DCA}" type="datetimeFigureOut">
              <a:rPr lang="fr-BE" smtClean="0"/>
              <a:t>26/10/2010</a:t>
            </a:fld>
            <a:endParaRPr lang="fr-BE"/>
          </a:p>
        </p:txBody>
      </p:sp>
      <p:sp>
        <p:nvSpPr>
          <p:cNvPr id="5" name="Footer Placeholder 4"/>
          <p:cNvSpPr>
            <a:spLocks noGrp="1"/>
          </p:cNvSpPr>
          <p:nvPr>
            <p:ph type="ftr" sz="quarter" idx="11"/>
          </p:nvPr>
        </p:nvSpPr>
        <p:spPr/>
        <p:txBody>
          <a:bodyPr/>
          <a:lstStyle/>
          <a:p>
            <a:endParaRPr lang="fr-BE"/>
          </a:p>
        </p:txBody>
      </p:sp>
      <p:sp>
        <p:nvSpPr>
          <p:cNvPr id="6" name="Slide Number Placeholder 5"/>
          <p:cNvSpPr>
            <a:spLocks noGrp="1"/>
          </p:cNvSpPr>
          <p:nvPr>
            <p:ph type="sldNum" sz="quarter" idx="12"/>
          </p:nvPr>
        </p:nvSpPr>
        <p:spPr/>
        <p:txBody>
          <a:bodyPr/>
          <a:lstStyle/>
          <a:p>
            <a:fld id="{87664561-A8FF-4BDF-B426-28B8C784CC61}" type="slidenum">
              <a:rPr lang="fr-BE" smtClean="0"/>
              <a:t>‹#›</a:t>
            </a:fld>
            <a:endParaRPr lang="fr-B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fr-BE"/>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1A1AEE2-93D7-4733-9203-5A1CEA690DCA}" type="datetimeFigureOut">
              <a:rPr lang="fr-BE" smtClean="0"/>
              <a:t>26/10/2010</a:t>
            </a:fld>
            <a:endParaRPr lang="fr-BE"/>
          </a:p>
        </p:txBody>
      </p:sp>
      <p:sp>
        <p:nvSpPr>
          <p:cNvPr id="5" name="Footer Placeholder 4"/>
          <p:cNvSpPr>
            <a:spLocks noGrp="1"/>
          </p:cNvSpPr>
          <p:nvPr>
            <p:ph type="ftr" sz="quarter" idx="11"/>
          </p:nvPr>
        </p:nvSpPr>
        <p:spPr/>
        <p:txBody>
          <a:bodyPr/>
          <a:lstStyle/>
          <a:p>
            <a:endParaRPr lang="fr-BE"/>
          </a:p>
        </p:txBody>
      </p:sp>
      <p:sp>
        <p:nvSpPr>
          <p:cNvPr id="6" name="Slide Number Placeholder 5"/>
          <p:cNvSpPr>
            <a:spLocks noGrp="1"/>
          </p:cNvSpPr>
          <p:nvPr>
            <p:ph type="sldNum" sz="quarter" idx="12"/>
          </p:nvPr>
        </p:nvSpPr>
        <p:spPr/>
        <p:txBody>
          <a:bodyPr/>
          <a:lstStyle/>
          <a:p>
            <a:fld id="{87664561-A8FF-4BDF-B426-28B8C784CC61}" type="slidenum">
              <a:rPr lang="fr-BE" smtClean="0"/>
              <a:t>‹#›</a:t>
            </a:fld>
            <a:endParaRPr lang="fr-BE"/>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r-BE"/>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BE"/>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BE"/>
          </a:p>
        </p:txBody>
      </p:sp>
      <p:sp>
        <p:nvSpPr>
          <p:cNvPr id="5" name="Date Placeholder 4"/>
          <p:cNvSpPr>
            <a:spLocks noGrp="1"/>
          </p:cNvSpPr>
          <p:nvPr>
            <p:ph type="dt" sz="half" idx="10"/>
          </p:nvPr>
        </p:nvSpPr>
        <p:spPr/>
        <p:txBody>
          <a:bodyPr/>
          <a:lstStyle/>
          <a:p>
            <a:fld id="{51A1AEE2-93D7-4733-9203-5A1CEA690DCA}" type="datetimeFigureOut">
              <a:rPr lang="fr-BE" smtClean="0"/>
              <a:t>26/10/2010</a:t>
            </a:fld>
            <a:endParaRPr lang="fr-BE"/>
          </a:p>
        </p:txBody>
      </p:sp>
      <p:sp>
        <p:nvSpPr>
          <p:cNvPr id="6" name="Footer Placeholder 5"/>
          <p:cNvSpPr>
            <a:spLocks noGrp="1"/>
          </p:cNvSpPr>
          <p:nvPr>
            <p:ph type="ftr" sz="quarter" idx="11"/>
          </p:nvPr>
        </p:nvSpPr>
        <p:spPr/>
        <p:txBody>
          <a:bodyPr/>
          <a:lstStyle/>
          <a:p>
            <a:endParaRPr lang="fr-BE"/>
          </a:p>
        </p:txBody>
      </p:sp>
      <p:sp>
        <p:nvSpPr>
          <p:cNvPr id="7" name="Slide Number Placeholder 6"/>
          <p:cNvSpPr>
            <a:spLocks noGrp="1"/>
          </p:cNvSpPr>
          <p:nvPr>
            <p:ph type="sldNum" sz="quarter" idx="12"/>
          </p:nvPr>
        </p:nvSpPr>
        <p:spPr/>
        <p:txBody>
          <a:bodyPr/>
          <a:lstStyle/>
          <a:p>
            <a:fld id="{87664561-A8FF-4BDF-B426-28B8C784CC61}" type="slidenum">
              <a:rPr lang="fr-BE" smtClean="0"/>
              <a:t>‹#›</a:t>
            </a:fld>
            <a:endParaRPr lang="fr-B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fr-BE"/>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BE"/>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BE"/>
          </a:p>
        </p:txBody>
      </p:sp>
      <p:sp>
        <p:nvSpPr>
          <p:cNvPr id="7" name="Date Placeholder 6"/>
          <p:cNvSpPr>
            <a:spLocks noGrp="1"/>
          </p:cNvSpPr>
          <p:nvPr>
            <p:ph type="dt" sz="half" idx="10"/>
          </p:nvPr>
        </p:nvSpPr>
        <p:spPr/>
        <p:txBody>
          <a:bodyPr/>
          <a:lstStyle/>
          <a:p>
            <a:fld id="{51A1AEE2-93D7-4733-9203-5A1CEA690DCA}" type="datetimeFigureOut">
              <a:rPr lang="fr-BE" smtClean="0"/>
              <a:t>26/10/2010</a:t>
            </a:fld>
            <a:endParaRPr lang="fr-BE"/>
          </a:p>
        </p:txBody>
      </p:sp>
      <p:sp>
        <p:nvSpPr>
          <p:cNvPr id="8" name="Footer Placeholder 7"/>
          <p:cNvSpPr>
            <a:spLocks noGrp="1"/>
          </p:cNvSpPr>
          <p:nvPr>
            <p:ph type="ftr" sz="quarter" idx="11"/>
          </p:nvPr>
        </p:nvSpPr>
        <p:spPr/>
        <p:txBody>
          <a:bodyPr/>
          <a:lstStyle/>
          <a:p>
            <a:endParaRPr lang="fr-BE"/>
          </a:p>
        </p:txBody>
      </p:sp>
      <p:sp>
        <p:nvSpPr>
          <p:cNvPr id="9" name="Slide Number Placeholder 8"/>
          <p:cNvSpPr>
            <a:spLocks noGrp="1"/>
          </p:cNvSpPr>
          <p:nvPr>
            <p:ph type="sldNum" sz="quarter" idx="12"/>
          </p:nvPr>
        </p:nvSpPr>
        <p:spPr/>
        <p:txBody>
          <a:bodyPr/>
          <a:lstStyle/>
          <a:p>
            <a:fld id="{87664561-A8FF-4BDF-B426-28B8C784CC61}" type="slidenum">
              <a:rPr lang="fr-BE" smtClean="0"/>
              <a:t>‹#›</a:t>
            </a:fld>
            <a:endParaRPr lang="fr-B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r-BE"/>
          </a:p>
        </p:txBody>
      </p:sp>
      <p:sp>
        <p:nvSpPr>
          <p:cNvPr id="3" name="Date Placeholder 2"/>
          <p:cNvSpPr>
            <a:spLocks noGrp="1"/>
          </p:cNvSpPr>
          <p:nvPr>
            <p:ph type="dt" sz="half" idx="10"/>
          </p:nvPr>
        </p:nvSpPr>
        <p:spPr/>
        <p:txBody>
          <a:bodyPr/>
          <a:lstStyle/>
          <a:p>
            <a:fld id="{51A1AEE2-93D7-4733-9203-5A1CEA690DCA}" type="datetimeFigureOut">
              <a:rPr lang="fr-BE" smtClean="0"/>
              <a:t>26/10/2010</a:t>
            </a:fld>
            <a:endParaRPr lang="fr-BE"/>
          </a:p>
        </p:txBody>
      </p:sp>
      <p:sp>
        <p:nvSpPr>
          <p:cNvPr id="4" name="Footer Placeholder 3"/>
          <p:cNvSpPr>
            <a:spLocks noGrp="1"/>
          </p:cNvSpPr>
          <p:nvPr>
            <p:ph type="ftr" sz="quarter" idx="11"/>
          </p:nvPr>
        </p:nvSpPr>
        <p:spPr/>
        <p:txBody>
          <a:bodyPr/>
          <a:lstStyle/>
          <a:p>
            <a:endParaRPr lang="fr-BE"/>
          </a:p>
        </p:txBody>
      </p:sp>
      <p:sp>
        <p:nvSpPr>
          <p:cNvPr id="5" name="Slide Number Placeholder 4"/>
          <p:cNvSpPr>
            <a:spLocks noGrp="1"/>
          </p:cNvSpPr>
          <p:nvPr>
            <p:ph type="sldNum" sz="quarter" idx="12"/>
          </p:nvPr>
        </p:nvSpPr>
        <p:spPr/>
        <p:txBody>
          <a:bodyPr/>
          <a:lstStyle/>
          <a:p>
            <a:fld id="{87664561-A8FF-4BDF-B426-28B8C784CC61}" type="slidenum">
              <a:rPr lang="fr-BE" smtClean="0"/>
              <a:t>‹#›</a:t>
            </a:fld>
            <a:endParaRPr lang="fr-B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1A1AEE2-93D7-4733-9203-5A1CEA690DCA}" type="datetimeFigureOut">
              <a:rPr lang="fr-BE" smtClean="0"/>
              <a:t>26/10/2010</a:t>
            </a:fld>
            <a:endParaRPr lang="fr-BE"/>
          </a:p>
        </p:txBody>
      </p:sp>
      <p:sp>
        <p:nvSpPr>
          <p:cNvPr id="3" name="Footer Placeholder 2"/>
          <p:cNvSpPr>
            <a:spLocks noGrp="1"/>
          </p:cNvSpPr>
          <p:nvPr>
            <p:ph type="ftr" sz="quarter" idx="11"/>
          </p:nvPr>
        </p:nvSpPr>
        <p:spPr/>
        <p:txBody>
          <a:bodyPr/>
          <a:lstStyle/>
          <a:p>
            <a:endParaRPr lang="fr-BE"/>
          </a:p>
        </p:txBody>
      </p:sp>
      <p:sp>
        <p:nvSpPr>
          <p:cNvPr id="4" name="Slide Number Placeholder 3"/>
          <p:cNvSpPr>
            <a:spLocks noGrp="1"/>
          </p:cNvSpPr>
          <p:nvPr>
            <p:ph type="sldNum" sz="quarter" idx="12"/>
          </p:nvPr>
        </p:nvSpPr>
        <p:spPr/>
        <p:txBody>
          <a:bodyPr/>
          <a:lstStyle/>
          <a:p>
            <a:fld id="{87664561-A8FF-4BDF-B426-28B8C784CC61}" type="slidenum">
              <a:rPr lang="fr-BE" smtClean="0"/>
              <a:t>‹#›</a:t>
            </a:fld>
            <a:endParaRPr lang="fr-B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fr-BE"/>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BE"/>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1A1AEE2-93D7-4733-9203-5A1CEA690DCA}" type="datetimeFigureOut">
              <a:rPr lang="fr-BE" smtClean="0"/>
              <a:t>26/10/2010</a:t>
            </a:fld>
            <a:endParaRPr lang="fr-BE"/>
          </a:p>
        </p:txBody>
      </p:sp>
      <p:sp>
        <p:nvSpPr>
          <p:cNvPr id="6" name="Footer Placeholder 5"/>
          <p:cNvSpPr>
            <a:spLocks noGrp="1"/>
          </p:cNvSpPr>
          <p:nvPr>
            <p:ph type="ftr" sz="quarter" idx="11"/>
          </p:nvPr>
        </p:nvSpPr>
        <p:spPr/>
        <p:txBody>
          <a:bodyPr/>
          <a:lstStyle/>
          <a:p>
            <a:endParaRPr lang="fr-BE"/>
          </a:p>
        </p:txBody>
      </p:sp>
      <p:sp>
        <p:nvSpPr>
          <p:cNvPr id="7" name="Slide Number Placeholder 6"/>
          <p:cNvSpPr>
            <a:spLocks noGrp="1"/>
          </p:cNvSpPr>
          <p:nvPr>
            <p:ph type="sldNum" sz="quarter" idx="12"/>
          </p:nvPr>
        </p:nvSpPr>
        <p:spPr/>
        <p:txBody>
          <a:bodyPr/>
          <a:lstStyle/>
          <a:p>
            <a:fld id="{87664561-A8FF-4BDF-B426-28B8C784CC61}" type="slidenum">
              <a:rPr lang="fr-BE" smtClean="0"/>
              <a:t>‹#›</a:t>
            </a:fld>
            <a:endParaRPr lang="fr-BE"/>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fr-BE"/>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BE"/>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1A1AEE2-93D7-4733-9203-5A1CEA690DCA}" type="datetimeFigureOut">
              <a:rPr lang="fr-BE" smtClean="0"/>
              <a:t>26/10/2010</a:t>
            </a:fld>
            <a:endParaRPr lang="fr-BE"/>
          </a:p>
        </p:txBody>
      </p:sp>
      <p:sp>
        <p:nvSpPr>
          <p:cNvPr id="6" name="Footer Placeholder 5"/>
          <p:cNvSpPr>
            <a:spLocks noGrp="1"/>
          </p:cNvSpPr>
          <p:nvPr>
            <p:ph type="ftr" sz="quarter" idx="11"/>
          </p:nvPr>
        </p:nvSpPr>
        <p:spPr/>
        <p:txBody>
          <a:bodyPr/>
          <a:lstStyle/>
          <a:p>
            <a:endParaRPr lang="fr-BE"/>
          </a:p>
        </p:txBody>
      </p:sp>
      <p:sp>
        <p:nvSpPr>
          <p:cNvPr id="7" name="Slide Number Placeholder 6"/>
          <p:cNvSpPr>
            <a:spLocks noGrp="1"/>
          </p:cNvSpPr>
          <p:nvPr>
            <p:ph type="sldNum" sz="quarter" idx="12"/>
          </p:nvPr>
        </p:nvSpPr>
        <p:spPr/>
        <p:txBody>
          <a:bodyPr/>
          <a:lstStyle/>
          <a:p>
            <a:fld id="{87664561-A8FF-4BDF-B426-28B8C784CC61}" type="slidenum">
              <a:rPr lang="fr-BE" smtClean="0"/>
              <a:t>‹#›</a:t>
            </a:fld>
            <a:endParaRPr lang="fr-BE"/>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fr-BE"/>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BE"/>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1A1AEE2-93D7-4733-9203-5A1CEA690DCA}" type="datetimeFigureOut">
              <a:rPr lang="fr-BE" smtClean="0"/>
              <a:t>26/10/2010</a:t>
            </a:fld>
            <a:endParaRPr lang="fr-BE"/>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BE"/>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7664561-A8FF-4BDF-B426-28B8C784CC61}" type="slidenum">
              <a:rPr lang="fr-BE" smtClean="0"/>
              <a:t>‹#›</a:t>
            </a:fld>
            <a:endParaRPr lang="fr-BE"/>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nvGraphicFramePr>
        <p:xfrm>
          <a:off x="2438400" y="1295400"/>
          <a:ext cx="6089428" cy="4434078"/>
        </p:xfrm>
        <a:graphic>
          <a:graphicData uri="http://schemas.openxmlformats.org/drawingml/2006/table">
            <a:tbl>
              <a:tblPr/>
              <a:tblGrid>
                <a:gridCol w="229996"/>
                <a:gridCol w="219044"/>
                <a:gridCol w="5640388"/>
              </a:tblGrid>
              <a:tr h="369455">
                <a:tc>
                  <a:txBody>
                    <a:bodyPr/>
                    <a:lstStyle/>
                    <a:p>
                      <a:pPr marL="0" marR="0" algn="just">
                        <a:lnSpc>
                          <a:spcPct val="115000"/>
                        </a:lnSpc>
                        <a:spcBef>
                          <a:spcPts val="0"/>
                        </a:spcBef>
                        <a:spcAft>
                          <a:spcPts val="0"/>
                        </a:spcAft>
                      </a:pPr>
                      <a:r>
                        <a:rPr lang="en-US" sz="1100" b="1" dirty="0">
                          <a:latin typeface="Calibri"/>
                          <a:ea typeface="Calibri"/>
                          <a:cs typeface="Times New Roman"/>
                        </a:rPr>
                        <a:t>T</a:t>
                      </a:r>
                      <a:endParaRPr lang="fr-BE" sz="1100" dirty="0">
                        <a:latin typeface="Calibri"/>
                        <a:ea typeface="Calibri"/>
                        <a:cs typeface="Times New Roman"/>
                      </a:endParaRPr>
                    </a:p>
                  </a:txBody>
                  <a:tcPr marL="65713" marR="6571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lnSpc>
                          <a:spcPct val="115000"/>
                        </a:lnSpc>
                        <a:spcBef>
                          <a:spcPts val="0"/>
                        </a:spcBef>
                        <a:spcAft>
                          <a:spcPts val="0"/>
                        </a:spcAft>
                      </a:pPr>
                      <a:r>
                        <a:rPr lang="en-US" sz="1100" b="1" dirty="0">
                          <a:latin typeface="Calibri"/>
                          <a:ea typeface="Calibri"/>
                          <a:cs typeface="Times New Roman"/>
                        </a:rPr>
                        <a:t>F</a:t>
                      </a:r>
                      <a:endParaRPr lang="fr-BE" sz="1100" dirty="0">
                        <a:latin typeface="Calibri"/>
                        <a:ea typeface="Calibri"/>
                        <a:cs typeface="Times New Roman"/>
                      </a:endParaRPr>
                    </a:p>
                  </a:txBody>
                  <a:tcPr marL="65713" marR="6571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just">
                        <a:lnSpc>
                          <a:spcPct val="115000"/>
                        </a:lnSpc>
                        <a:spcBef>
                          <a:spcPts val="0"/>
                        </a:spcBef>
                        <a:spcAft>
                          <a:spcPts val="0"/>
                        </a:spcAft>
                      </a:pPr>
                      <a:r>
                        <a:rPr lang="en-US" sz="1100" b="1">
                          <a:latin typeface="Calibri"/>
                          <a:ea typeface="Calibri"/>
                          <a:cs typeface="Times New Roman"/>
                        </a:rPr>
                        <a:t>Suppose that Sally has a proof that some algorithm runs in time O(</a:t>
                      </a:r>
                      <a:r>
                        <a:rPr lang="en-US" sz="1100" b="1" i="1">
                          <a:latin typeface="Calibri"/>
                          <a:ea typeface="Calibri"/>
                          <a:cs typeface="Times New Roman"/>
                        </a:rPr>
                        <a:t>n</a:t>
                      </a:r>
                      <a:r>
                        <a:rPr lang="en-US" sz="1100" b="1" i="1" baseline="30000">
                          <a:latin typeface="Calibri"/>
                          <a:ea typeface="Calibri"/>
                          <a:cs typeface="Times New Roman"/>
                        </a:rPr>
                        <a:t>3</a:t>
                      </a:r>
                      <a:r>
                        <a:rPr lang="en-US" sz="1100" b="1">
                          <a:latin typeface="Calibri"/>
                          <a:ea typeface="Calibri"/>
                          <a:cs typeface="Times New Roman"/>
                        </a:rPr>
                        <a:t> </a:t>
                      </a:r>
                      <a:r>
                        <a:rPr lang="en-US" sz="1100" b="1" i="1">
                          <a:latin typeface="Calibri"/>
                          <a:ea typeface="Calibri"/>
                          <a:cs typeface="Times New Roman"/>
                        </a:rPr>
                        <a:t>log n</a:t>
                      </a:r>
                      <a:r>
                        <a:rPr lang="en-US" sz="1100" b="1">
                          <a:latin typeface="Calibri"/>
                          <a:ea typeface="Calibri"/>
                          <a:cs typeface="Times New Roman"/>
                        </a:rPr>
                        <a:t>) but the Victor has a proof that the algorithm runs in time O(</a:t>
                      </a:r>
                      <a:r>
                        <a:rPr lang="en-US" sz="1100" b="1" i="1">
                          <a:latin typeface="Calibri"/>
                          <a:ea typeface="Calibri"/>
                          <a:cs typeface="Times New Roman"/>
                        </a:rPr>
                        <a:t>2</a:t>
                      </a:r>
                      <a:r>
                        <a:rPr lang="en-US" sz="1100" b="1" i="1" baseline="30000">
                          <a:latin typeface="Calibri"/>
                          <a:ea typeface="Calibri"/>
                          <a:cs typeface="Times New Roman"/>
                        </a:rPr>
                        <a:t>n</a:t>
                      </a:r>
                      <a:r>
                        <a:rPr lang="en-US" sz="1100" b="1">
                          <a:latin typeface="Calibri"/>
                          <a:ea typeface="Calibri"/>
                          <a:cs typeface="Times New Roman"/>
                        </a:rPr>
                        <a:t>).  One of their proofs must have an error.</a:t>
                      </a:r>
                      <a:endParaRPr lang="fr-BE" sz="1100">
                        <a:latin typeface="Calibri"/>
                        <a:ea typeface="Calibri"/>
                        <a:cs typeface="Times New Roman"/>
                      </a:endParaRPr>
                    </a:p>
                  </a:txBody>
                  <a:tcPr marL="65713" marR="6571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84727">
                <a:tc>
                  <a:txBody>
                    <a:bodyPr/>
                    <a:lstStyle/>
                    <a:p>
                      <a:pPr marL="0" marR="0" algn="just">
                        <a:lnSpc>
                          <a:spcPct val="115000"/>
                        </a:lnSpc>
                        <a:spcBef>
                          <a:spcPts val="0"/>
                        </a:spcBef>
                        <a:spcAft>
                          <a:spcPts val="0"/>
                        </a:spcAft>
                      </a:pPr>
                      <a:r>
                        <a:rPr lang="en-US" sz="1100" b="1">
                          <a:latin typeface="Calibri"/>
                          <a:ea typeface="Calibri"/>
                          <a:cs typeface="Times New Roman"/>
                        </a:rPr>
                        <a:t>T</a:t>
                      </a:r>
                      <a:endParaRPr lang="fr-BE" sz="1100">
                        <a:latin typeface="Calibri"/>
                        <a:ea typeface="Calibri"/>
                        <a:cs typeface="Times New Roman"/>
                      </a:endParaRPr>
                    </a:p>
                  </a:txBody>
                  <a:tcPr marL="65713" marR="6571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0000"/>
                    </a:solidFill>
                  </a:tcPr>
                </a:tc>
                <a:tc>
                  <a:txBody>
                    <a:bodyPr/>
                    <a:lstStyle/>
                    <a:p>
                      <a:pPr marL="0" marR="0" algn="just">
                        <a:lnSpc>
                          <a:spcPct val="115000"/>
                        </a:lnSpc>
                        <a:spcBef>
                          <a:spcPts val="0"/>
                        </a:spcBef>
                        <a:spcAft>
                          <a:spcPts val="0"/>
                        </a:spcAft>
                      </a:pPr>
                      <a:r>
                        <a:rPr lang="en-US" sz="1100" b="1" dirty="0">
                          <a:latin typeface="Calibri"/>
                          <a:ea typeface="Calibri"/>
                          <a:cs typeface="Times New Roman"/>
                        </a:rPr>
                        <a:t>F</a:t>
                      </a:r>
                      <a:endParaRPr lang="fr-BE" sz="1100" dirty="0">
                        <a:latin typeface="Calibri"/>
                        <a:ea typeface="Calibri"/>
                        <a:cs typeface="Times New Roman"/>
                      </a:endParaRPr>
                    </a:p>
                  </a:txBody>
                  <a:tcPr marL="65713" marR="6571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0000"/>
                    </a:solidFill>
                  </a:tcPr>
                </a:tc>
                <a:tc>
                  <a:txBody>
                    <a:bodyPr/>
                    <a:lstStyle/>
                    <a:p>
                      <a:pPr marL="0" marR="0" algn="just">
                        <a:lnSpc>
                          <a:spcPct val="115000"/>
                        </a:lnSpc>
                        <a:spcBef>
                          <a:spcPts val="0"/>
                        </a:spcBef>
                        <a:spcAft>
                          <a:spcPts val="0"/>
                        </a:spcAft>
                      </a:pPr>
                      <a:r>
                        <a:rPr lang="en-US" sz="1100" b="1">
                          <a:latin typeface="Calibri"/>
                          <a:ea typeface="Calibri"/>
                          <a:cs typeface="Times New Roman"/>
                        </a:rPr>
                        <a:t>“This statement is false.”</a:t>
                      </a:r>
                      <a:endParaRPr lang="fr-BE" sz="1100">
                        <a:latin typeface="Calibri"/>
                        <a:ea typeface="Calibri"/>
                        <a:cs typeface="Times New Roman"/>
                      </a:endParaRPr>
                    </a:p>
                  </a:txBody>
                  <a:tcPr marL="65713" marR="6571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54182">
                <a:tc>
                  <a:txBody>
                    <a:bodyPr/>
                    <a:lstStyle/>
                    <a:p>
                      <a:pPr marL="0" marR="0" algn="just">
                        <a:lnSpc>
                          <a:spcPct val="115000"/>
                        </a:lnSpc>
                        <a:spcBef>
                          <a:spcPts val="0"/>
                        </a:spcBef>
                        <a:spcAft>
                          <a:spcPts val="0"/>
                        </a:spcAft>
                      </a:pPr>
                      <a:r>
                        <a:rPr lang="en-US" sz="1100" b="1" dirty="0">
                          <a:latin typeface="Calibri"/>
                          <a:ea typeface="Calibri"/>
                          <a:cs typeface="Times New Roman"/>
                        </a:rPr>
                        <a:t>T</a:t>
                      </a:r>
                      <a:endParaRPr lang="fr-BE" sz="1100" dirty="0">
                        <a:latin typeface="Calibri"/>
                        <a:ea typeface="Calibri"/>
                        <a:cs typeface="Times New Roman"/>
                      </a:endParaRPr>
                    </a:p>
                  </a:txBody>
                  <a:tcPr marL="65713" marR="6571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just">
                        <a:lnSpc>
                          <a:spcPct val="115000"/>
                        </a:lnSpc>
                        <a:spcBef>
                          <a:spcPts val="0"/>
                        </a:spcBef>
                        <a:spcAft>
                          <a:spcPts val="0"/>
                        </a:spcAft>
                      </a:pPr>
                      <a:r>
                        <a:rPr lang="en-US" sz="1100" b="1" dirty="0">
                          <a:latin typeface="Calibri"/>
                          <a:ea typeface="Calibri"/>
                          <a:cs typeface="Times New Roman"/>
                        </a:rPr>
                        <a:t>F</a:t>
                      </a:r>
                      <a:endParaRPr lang="fr-BE" sz="1100" dirty="0">
                        <a:latin typeface="Calibri"/>
                        <a:ea typeface="Calibri"/>
                        <a:cs typeface="Times New Roman"/>
                      </a:endParaRPr>
                    </a:p>
                  </a:txBody>
                  <a:tcPr marL="65713" marR="6571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lnSpc>
                          <a:spcPct val="115000"/>
                        </a:lnSpc>
                        <a:spcBef>
                          <a:spcPts val="0"/>
                        </a:spcBef>
                        <a:spcAft>
                          <a:spcPts val="0"/>
                        </a:spcAft>
                      </a:pPr>
                      <a:r>
                        <a:rPr lang="en-US" sz="1100" b="1">
                          <a:latin typeface="Calibri"/>
                          <a:ea typeface="Calibri"/>
                          <a:cs typeface="Times New Roman"/>
                        </a:rPr>
                        <a:t>A program calls buildTree and treeAnalysis on </a:t>
                      </a:r>
                      <a:r>
                        <a:rPr lang="en-US" sz="1100" b="1" i="1">
                          <a:latin typeface="Calibri"/>
                          <a:ea typeface="Calibri"/>
                          <a:cs typeface="Times New Roman"/>
                        </a:rPr>
                        <a:t>n </a:t>
                      </a:r>
                      <a:r>
                        <a:rPr lang="en-US" sz="1100" b="1">
                          <a:latin typeface="Calibri"/>
                          <a:ea typeface="Calibri"/>
                          <a:cs typeface="Times New Roman"/>
                        </a:rPr>
                        <a:t>objects.  buildTree performs </a:t>
                      </a:r>
                      <a:r>
                        <a:rPr lang="en-US" sz="1100" b="1" i="1">
                          <a:latin typeface="Calibri"/>
                          <a:ea typeface="Calibri"/>
                          <a:cs typeface="Times New Roman"/>
                        </a:rPr>
                        <a:t>1.5n</a:t>
                      </a:r>
                      <a:r>
                        <a:rPr lang="en-US" sz="1100" b="1" i="1" baseline="30000">
                          <a:latin typeface="Calibri"/>
                          <a:ea typeface="Calibri"/>
                          <a:cs typeface="Times New Roman"/>
                        </a:rPr>
                        <a:t>2</a:t>
                      </a:r>
                      <a:r>
                        <a:rPr lang="en-US" sz="1100" b="1" i="1">
                          <a:latin typeface="Calibri"/>
                          <a:ea typeface="Calibri"/>
                          <a:cs typeface="Times New Roman"/>
                        </a:rPr>
                        <a:t> </a:t>
                      </a:r>
                      <a:r>
                        <a:rPr lang="en-US" sz="1100" b="1">
                          <a:latin typeface="Calibri"/>
                          <a:ea typeface="Calibri"/>
                          <a:cs typeface="Times New Roman"/>
                        </a:rPr>
                        <a:t>operations, while treeAnalysis performs </a:t>
                      </a:r>
                      <a:r>
                        <a:rPr lang="en-US" sz="1100" b="1" i="1">
                          <a:latin typeface="Calibri"/>
                          <a:ea typeface="Calibri"/>
                          <a:cs typeface="Times New Roman"/>
                        </a:rPr>
                        <a:t>nlog(n)+sqrt(n) </a:t>
                      </a:r>
                      <a:r>
                        <a:rPr lang="en-US" sz="1100" b="1">
                          <a:latin typeface="Calibri"/>
                          <a:ea typeface="Calibri"/>
                          <a:cs typeface="Times New Roman"/>
                        </a:rPr>
                        <a:t>operations.  If these are the only parts of the program that we’re interested in, the overall complexity is O(</a:t>
                      </a:r>
                      <a:r>
                        <a:rPr lang="en-US" sz="1100" b="1" i="1">
                          <a:latin typeface="Calibri"/>
                          <a:ea typeface="Calibri"/>
                          <a:cs typeface="Times New Roman"/>
                        </a:rPr>
                        <a:t>n</a:t>
                      </a:r>
                      <a:r>
                        <a:rPr lang="en-US" sz="1100" b="1" i="1" baseline="30000">
                          <a:latin typeface="Calibri"/>
                          <a:ea typeface="Calibri"/>
                          <a:cs typeface="Times New Roman"/>
                        </a:rPr>
                        <a:t>2</a:t>
                      </a:r>
                      <a:r>
                        <a:rPr lang="en-US" sz="1100" b="1">
                          <a:latin typeface="Calibri"/>
                          <a:ea typeface="Calibri"/>
                          <a:cs typeface="Times New Roman"/>
                        </a:rPr>
                        <a:t>).</a:t>
                      </a:r>
                      <a:endParaRPr lang="fr-BE" sz="1100">
                        <a:latin typeface="Calibri"/>
                        <a:ea typeface="Calibri"/>
                        <a:cs typeface="Times New Roman"/>
                      </a:endParaRPr>
                    </a:p>
                  </a:txBody>
                  <a:tcPr marL="65713" marR="6571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69455">
                <a:tc>
                  <a:txBody>
                    <a:bodyPr/>
                    <a:lstStyle/>
                    <a:p>
                      <a:pPr marL="0" marR="0" algn="just">
                        <a:lnSpc>
                          <a:spcPct val="115000"/>
                        </a:lnSpc>
                        <a:spcBef>
                          <a:spcPts val="0"/>
                        </a:spcBef>
                        <a:spcAft>
                          <a:spcPts val="0"/>
                        </a:spcAft>
                      </a:pPr>
                      <a:r>
                        <a:rPr lang="en-US" sz="1100" b="1" dirty="0">
                          <a:latin typeface="Calibri"/>
                          <a:ea typeface="Calibri"/>
                          <a:cs typeface="Times New Roman"/>
                        </a:rPr>
                        <a:t>T</a:t>
                      </a:r>
                      <a:endParaRPr lang="fr-BE" sz="1100" dirty="0">
                        <a:latin typeface="Calibri"/>
                        <a:ea typeface="Calibri"/>
                        <a:cs typeface="Times New Roman"/>
                      </a:endParaRPr>
                    </a:p>
                  </a:txBody>
                  <a:tcPr marL="65713" marR="6571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just">
                        <a:lnSpc>
                          <a:spcPct val="115000"/>
                        </a:lnSpc>
                        <a:spcBef>
                          <a:spcPts val="0"/>
                        </a:spcBef>
                        <a:spcAft>
                          <a:spcPts val="0"/>
                        </a:spcAft>
                      </a:pPr>
                      <a:r>
                        <a:rPr lang="en-US" sz="1100" b="1" dirty="0">
                          <a:latin typeface="Calibri"/>
                          <a:ea typeface="Calibri"/>
                          <a:cs typeface="Times New Roman"/>
                        </a:rPr>
                        <a:t>F</a:t>
                      </a:r>
                      <a:endParaRPr lang="fr-BE" sz="1100" dirty="0">
                        <a:latin typeface="Calibri"/>
                        <a:ea typeface="Calibri"/>
                        <a:cs typeface="Times New Roman"/>
                      </a:endParaRPr>
                    </a:p>
                  </a:txBody>
                  <a:tcPr marL="65713" marR="6571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lnSpc>
                          <a:spcPct val="115000"/>
                        </a:lnSpc>
                        <a:spcBef>
                          <a:spcPts val="0"/>
                        </a:spcBef>
                        <a:spcAft>
                          <a:spcPts val="0"/>
                        </a:spcAft>
                      </a:pPr>
                      <a:r>
                        <a:rPr lang="en-US" sz="1100" b="1">
                          <a:latin typeface="Calibri"/>
                          <a:ea typeface="Calibri"/>
                          <a:cs typeface="Times New Roman"/>
                        </a:rPr>
                        <a:t>If some parameter is declared to be of type ArrayList&lt;? super Frog&gt;, then the corresponding arguments must be ArrayLists with an element type T such that Frog is a subtype of T.</a:t>
                      </a:r>
                      <a:endParaRPr lang="fr-BE" sz="1100">
                        <a:latin typeface="Calibri"/>
                        <a:ea typeface="Calibri"/>
                        <a:cs typeface="Times New Roman"/>
                      </a:endParaRPr>
                    </a:p>
                  </a:txBody>
                  <a:tcPr marL="65713" marR="6571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69455">
                <a:tc>
                  <a:txBody>
                    <a:bodyPr/>
                    <a:lstStyle/>
                    <a:p>
                      <a:pPr marL="0" marR="0" algn="just">
                        <a:lnSpc>
                          <a:spcPct val="115000"/>
                        </a:lnSpc>
                        <a:spcBef>
                          <a:spcPts val="0"/>
                        </a:spcBef>
                        <a:spcAft>
                          <a:spcPts val="0"/>
                        </a:spcAft>
                      </a:pPr>
                      <a:r>
                        <a:rPr lang="en-US" sz="1100" b="1" dirty="0">
                          <a:latin typeface="Calibri"/>
                          <a:ea typeface="Calibri"/>
                          <a:cs typeface="Times New Roman"/>
                        </a:rPr>
                        <a:t>T</a:t>
                      </a:r>
                      <a:endParaRPr lang="fr-BE" sz="1100" dirty="0">
                        <a:latin typeface="Calibri"/>
                        <a:ea typeface="Calibri"/>
                        <a:cs typeface="Times New Roman"/>
                      </a:endParaRPr>
                    </a:p>
                  </a:txBody>
                  <a:tcPr marL="65713" marR="6571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just">
                        <a:lnSpc>
                          <a:spcPct val="115000"/>
                        </a:lnSpc>
                        <a:spcBef>
                          <a:spcPts val="0"/>
                        </a:spcBef>
                        <a:spcAft>
                          <a:spcPts val="0"/>
                        </a:spcAft>
                      </a:pPr>
                      <a:r>
                        <a:rPr lang="en-US" sz="1100" b="1">
                          <a:latin typeface="Calibri"/>
                          <a:ea typeface="Calibri"/>
                          <a:cs typeface="Times New Roman"/>
                        </a:rPr>
                        <a:t>F</a:t>
                      </a:r>
                      <a:endParaRPr lang="fr-BE" sz="1100">
                        <a:latin typeface="Calibri"/>
                        <a:ea typeface="Calibri"/>
                        <a:cs typeface="Times New Roman"/>
                      </a:endParaRPr>
                    </a:p>
                  </a:txBody>
                  <a:tcPr marL="65713" marR="6571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lnSpc>
                          <a:spcPct val="115000"/>
                        </a:lnSpc>
                        <a:spcBef>
                          <a:spcPts val="0"/>
                        </a:spcBef>
                        <a:spcAft>
                          <a:spcPts val="0"/>
                        </a:spcAft>
                      </a:pPr>
                      <a:r>
                        <a:rPr lang="en-US" sz="1100" b="1">
                          <a:latin typeface="Calibri"/>
                          <a:ea typeface="Calibri"/>
                          <a:cs typeface="Times New Roman"/>
                        </a:rPr>
                        <a:t>The “observer” pattern lets you attach a list of methods to an object.  Each time the object is changed, the attached methods will be invoked one by one. </a:t>
                      </a:r>
                      <a:endParaRPr lang="fr-BE" sz="1100">
                        <a:latin typeface="Calibri"/>
                        <a:ea typeface="Calibri"/>
                        <a:cs typeface="Times New Roman"/>
                      </a:endParaRPr>
                    </a:p>
                  </a:txBody>
                  <a:tcPr marL="65713" marR="6571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69455">
                <a:tc>
                  <a:txBody>
                    <a:bodyPr/>
                    <a:lstStyle/>
                    <a:p>
                      <a:pPr marL="0" marR="0" algn="just">
                        <a:lnSpc>
                          <a:spcPct val="115000"/>
                        </a:lnSpc>
                        <a:spcBef>
                          <a:spcPts val="0"/>
                        </a:spcBef>
                        <a:spcAft>
                          <a:spcPts val="0"/>
                        </a:spcAft>
                      </a:pPr>
                      <a:r>
                        <a:rPr lang="en-US" sz="1100" b="1" dirty="0">
                          <a:latin typeface="Calibri"/>
                          <a:ea typeface="Calibri"/>
                          <a:cs typeface="Times New Roman"/>
                        </a:rPr>
                        <a:t>T</a:t>
                      </a:r>
                      <a:endParaRPr lang="fr-BE" sz="1100" dirty="0">
                        <a:latin typeface="Calibri"/>
                        <a:ea typeface="Calibri"/>
                        <a:cs typeface="Times New Roman"/>
                      </a:endParaRPr>
                    </a:p>
                  </a:txBody>
                  <a:tcPr marL="65713" marR="6571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just">
                        <a:lnSpc>
                          <a:spcPct val="115000"/>
                        </a:lnSpc>
                        <a:spcBef>
                          <a:spcPts val="0"/>
                        </a:spcBef>
                        <a:spcAft>
                          <a:spcPts val="0"/>
                        </a:spcAft>
                      </a:pPr>
                      <a:r>
                        <a:rPr lang="en-US" sz="1100" b="1">
                          <a:latin typeface="Calibri"/>
                          <a:ea typeface="Calibri"/>
                          <a:cs typeface="Times New Roman"/>
                        </a:rPr>
                        <a:t>F</a:t>
                      </a:r>
                      <a:endParaRPr lang="fr-BE" sz="1100">
                        <a:latin typeface="Calibri"/>
                        <a:ea typeface="Calibri"/>
                        <a:cs typeface="Times New Roman"/>
                      </a:endParaRPr>
                    </a:p>
                  </a:txBody>
                  <a:tcPr marL="65713" marR="6571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lnSpc>
                          <a:spcPct val="115000"/>
                        </a:lnSpc>
                        <a:spcBef>
                          <a:spcPts val="0"/>
                        </a:spcBef>
                        <a:spcAft>
                          <a:spcPts val="0"/>
                        </a:spcAft>
                      </a:pPr>
                      <a:r>
                        <a:rPr lang="en-US" sz="1100" b="1">
                          <a:latin typeface="Calibri"/>
                          <a:ea typeface="Calibri"/>
                          <a:cs typeface="Times New Roman"/>
                        </a:rPr>
                        <a:t>No matter how you pick the pivot, there is some risk that the Quicksort algorithm will give performance O(</a:t>
                      </a:r>
                      <a:r>
                        <a:rPr lang="en-US" sz="1100" b="1" i="1">
                          <a:latin typeface="Calibri"/>
                          <a:ea typeface="Calibri"/>
                          <a:cs typeface="Times New Roman"/>
                        </a:rPr>
                        <a:t>n</a:t>
                      </a:r>
                      <a:r>
                        <a:rPr lang="en-US" sz="1100" b="1" i="1" baseline="30000">
                          <a:latin typeface="Calibri"/>
                          <a:ea typeface="Calibri"/>
                          <a:cs typeface="Times New Roman"/>
                        </a:rPr>
                        <a:t>2</a:t>
                      </a:r>
                      <a:r>
                        <a:rPr lang="en-US" sz="1100" b="1">
                          <a:latin typeface="Calibri"/>
                          <a:ea typeface="Calibri"/>
                          <a:cs typeface="Times New Roman"/>
                        </a:rPr>
                        <a:t>) for some kinds of inputs.</a:t>
                      </a:r>
                      <a:endParaRPr lang="fr-BE" sz="1100">
                        <a:latin typeface="Calibri"/>
                        <a:ea typeface="Calibri"/>
                        <a:cs typeface="Times New Roman"/>
                      </a:endParaRPr>
                    </a:p>
                  </a:txBody>
                  <a:tcPr marL="65713" marR="6571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923636">
                <a:tc>
                  <a:txBody>
                    <a:bodyPr/>
                    <a:lstStyle/>
                    <a:p>
                      <a:pPr marL="0" marR="0" algn="just">
                        <a:lnSpc>
                          <a:spcPct val="115000"/>
                        </a:lnSpc>
                        <a:spcBef>
                          <a:spcPts val="0"/>
                        </a:spcBef>
                        <a:spcAft>
                          <a:spcPts val="0"/>
                        </a:spcAft>
                      </a:pPr>
                      <a:r>
                        <a:rPr lang="en-US" sz="1100" b="1" dirty="0">
                          <a:latin typeface="Calibri"/>
                          <a:ea typeface="Calibri"/>
                          <a:cs typeface="Times New Roman"/>
                        </a:rPr>
                        <a:t>T</a:t>
                      </a:r>
                      <a:endParaRPr lang="fr-BE" sz="1100" dirty="0">
                        <a:latin typeface="Calibri"/>
                        <a:ea typeface="Calibri"/>
                        <a:cs typeface="Times New Roman"/>
                      </a:endParaRPr>
                    </a:p>
                  </a:txBody>
                  <a:tcPr marL="65713" marR="6571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just">
                        <a:lnSpc>
                          <a:spcPct val="115000"/>
                        </a:lnSpc>
                        <a:spcBef>
                          <a:spcPts val="0"/>
                        </a:spcBef>
                        <a:spcAft>
                          <a:spcPts val="0"/>
                        </a:spcAft>
                      </a:pPr>
                      <a:r>
                        <a:rPr lang="en-US" sz="1100" b="1">
                          <a:latin typeface="Calibri"/>
                          <a:ea typeface="Calibri"/>
                          <a:cs typeface="Times New Roman"/>
                        </a:rPr>
                        <a:t>F</a:t>
                      </a:r>
                      <a:endParaRPr lang="fr-BE" sz="1100">
                        <a:latin typeface="Calibri"/>
                        <a:ea typeface="Calibri"/>
                        <a:cs typeface="Times New Roman"/>
                      </a:endParaRPr>
                    </a:p>
                  </a:txBody>
                  <a:tcPr marL="65713" marR="6571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lnSpc>
                          <a:spcPct val="115000"/>
                        </a:lnSpc>
                        <a:spcBef>
                          <a:spcPts val="0"/>
                        </a:spcBef>
                        <a:spcAft>
                          <a:spcPts val="0"/>
                        </a:spcAft>
                      </a:pPr>
                      <a:r>
                        <a:rPr lang="en-US" sz="1100" b="1">
                          <a:latin typeface="Calibri"/>
                          <a:ea typeface="Calibri"/>
                          <a:cs typeface="Times New Roman"/>
                        </a:rPr>
                        <a:t>We talk about abstract data types (ADTs) because sometimes we want to express more about a kind of object than just the methods for accessing it.  For example, the performance might be an important property of an ADT, or even some aspect of the implementation.  In contrast a Java interface only lets us specify the type signatures of methods, and a Java class lets us provide code and also specify fields, but we still can’t talk about big-O complexity or algorithms used. </a:t>
                      </a:r>
                      <a:endParaRPr lang="fr-BE" sz="1100">
                        <a:latin typeface="Calibri"/>
                        <a:ea typeface="Calibri"/>
                        <a:cs typeface="Times New Roman"/>
                      </a:endParaRPr>
                    </a:p>
                  </a:txBody>
                  <a:tcPr marL="65713" marR="6571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69455">
                <a:tc>
                  <a:txBody>
                    <a:bodyPr/>
                    <a:lstStyle/>
                    <a:p>
                      <a:pPr marL="0" marR="0" algn="just">
                        <a:lnSpc>
                          <a:spcPct val="115000"/>
                        </a:lnSpc>
                        <a:spcBef>
                          <a:spcPts val="0"/>
                        </a:spcBef>
                        <a:spcAft>
                          <a:spcPts val="0"/>
                        </a:spcAft>
                      </a:pPr>
                      <a:r>
                        <a:rPr lang="en-US" sz="1100" b="1">
                          <a:latin typeface="Calibri"/>
                          <a:ea typeface="Calibri"/>
                          <a:cs typeface="Times New Roman"/>
                        </a:rPr>
                        <a:t>T</a:t>
                      </a:r>
                      <a:endParaRPr lang="fr-BE" sz="1100">
                        <a:latin typeface="Calibri"/>
                        <a:ea typeface="Calibri"/>
                        <a:cs typeface="Times New Roman"/>
                      </a:endParaRPr>
                    </a:p>
                  </a:txBody>
                  <a:tcPr marL="65713" marR="6571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lnSpc>
                          <a:spcPct val="115000"/>
                        </a:lnSpc>
                        <a:spcBef>
                          <a:spcPts val="0"/>
                        </a:spcBef>
                        <a:spcAft>
                          <a:spcPts val="0"/>
                        </a:spcAft>
                      </a:pPr>
                      <a:r>
                        <a:rPr lang="en-US" sz="1100" b="1" dirty="0">
                          <a:latin typeface="Calibri"/>
                          <a:ea typeface="Calibri"/>
                          <a:cs typeface="Times New Roman"/>
                        </a:rPr>
                        <a:t>F</a:t>
                      </a:r>
                      <a:endParaRPr lang="fr-BE" sz="1100" dirty="0">
                        <a:latin typeface="Calibri"/>
                        <a:ea typeface="Calibri"/>
                        <a:cs typeface="Times New Roman"/>
                      </a:endParaRPr>
                    </a:p>
                  </a:txBody>
                  <a:tcPr marL="65713" marR="6571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just">
                        <a:lnSpc>
                          <a:spcPct val="115000"/>
                        </a:lnSpc>
                        <a:spcBef>
                          <a:spcPts val="0"/>
                        </a:spcBef>
                        <a:spcAft>
                          <a:spcPts val="0"/>
                        </a:spcAft>
                      </a:pPr>
                      <a:r>
                        <a:rPr lang="en-US" sz="1100" b="1">
                          <a:latin typeface="Calibri"/>
                          <a:ea typeface="Calibri"/>
                          <a:cs typeface="Times New Roman"/>
                        </a:rPr>
                        <a:t>Suppose that Animal X = new Animal(“Cat”).  Now we execute Animal Y = X.  At the end of this sequence there are two (identical) Animal objects; X points to one, and Y points to the other.</a:t>
                      </a:r>
                      <a:endParaRPr lang="fr-BE" sz="1100">
                        <a:latin typeface="Calibri"/>
                        <a:ea typeface="Calibri"/>
                        <a:cs typeface="Times New Roman"/>
                      </a:endParaRPr>
                    </a:p>
                  </a:txBody>
                  <a:tcPr marL="65713" marR="6571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69455">
                <a:tc>
                  <a:txBody>
                    <a:bodyPr/>
                    <a:lstStyle/>
                    <a:p>
                      <a:pPr marL="0" marR="0" algn="just">
                        <a:lnSpc>
                          <a:spcPct val="115000"/>
                        </a:lnSpc>
                        <a:spcBef>
                          <a:spcPts val="0"/>
                        </a:spcBef>
                        <a:spcAft>
                          <a:spcPts val="0"/>
                        </a:spcAft>
                      </a:pPr>
                      <a:r>
                        <a:rPr lang="en-US" sz="1100" b="1" dirty="0">
                          <a:latin typeface="Calibri"/>
                          <a:ea typeface="Calibri"/>
                          <a:cs typeface="Times New Roman"/>
                        </a:rPr>
                        <a:t>T</a:t>
                      </a:r>
                      <a:endParaRPr lang="fr-BE" sz="1100" dirty="0">
                        <a:latin typeface="Calibri"/>
                        <a:ea typeface="Calibri"/>
                        <a:cs typeface="Times New Roman"/>
                      </a:endParaRPr>
                    </a:p>
                  </a:txBody>
                  <a:tcPr marL="65713" marR="6571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just">
                        <a:lnSpc>
                          <a:spcPct val="115000"/>
                        </a:lnSpc>
                        <a:spcBef>
                          <a:spcPts val="0"/>
                        </a:spcBef>
                        <a:spcAft>
                          <a:spcPts val="0"/>
                        </a:spcAft>
                      </a:pPr>
                      <a:r>
                        <a:rPr lang="en-US" sz="1100" b="1">
                          <a:latin typeface="Calibri"/>
                          <a:ea typeface="Calibri"/>
                          <a:cs typeface="Times New Roman"/>
                        </a:rPr>
                        <a:t>F</a:t>
                      </a:r>
                      <a:endParaRPr lang="fr-BE" sz="1100">
                        <a:latin typeface="Calibri"/>
                        <a:ea typeface="Calibri"/>
                        <a:cs typeface="Times New Roman"/>
                      </a:endParaRPr>
                    </a:p>
                  </a:txBody>
                  <a:tcPr marL="65713" marR="6571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lnSpc>
                          <a:spcPct val="115000"/>
                        </a:lnSpc>
                        <a:spcBef>
                          <a:spcPts val="0"/>
                        </a:spcBef>
                        <a:spcAft>
                          <a:spcPts val="0"/>
                        </a:spcAft>
                      </a:pPr>
                      <a:r>
                        <a:rPr lang="en-US" sz="1100" b="1">
                          <a:latin typeface="Calibri"/>
                          <a:ea typeface="Calibri"/>
                          <a:cs typeface="Times New Roman"/>
                        </a:rPr>
                        <a:t>Suppose we create X = new Animal(“Cat”) and then we execute X.setWeight(7.2).  X will still point to the same object, although its weight field should be equal to the animal’s weight.</a:t>
                      </a:r>
                      <a:endParaRPr lang="fr-BE" sz="1100">
                        <a:latin typeface="Calibri"/>
                        <a:ea typeface="Calibri"/>
                        <a:cs typeface="Times New Roman"/>
                      </a:endParaRPr>
                    </a:p>
                  </a:txBody>
                  <a:tcPr marL="65713" marR="6571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84727">
                <a:tc>
                  <a:txBody>
                    <a:bodyPr/>
                    <a:lstStyle/>
                    <a:p>
                      <a:pPr marL="0" marR="0" algn="just">
                        <a:lnSpc>
                          <a:spcPct val="115000"/>
                        </a:lnSpc>
                        <a:spcBef>
                          <a:spcPts val="0"/>
                        </a:spcBef>
                        <a:spcAft>
                          <a:spcPts val="0"/>
                        </a:spcAft>
                      </a:pPr>
                      <a:r>
                        <a:rPr lang="en-US" sz="1100" b="1" dirty="0">
                          <a:latin typeface="Calibri"/>
                          <a:ea typeface="Calibri"/>
                          <a:cs typeface="Times New Roman"/>
                        </a:rPr>
                        <a:t>T</a:t>
                      </a:r>
                      <a:endParaRPr lang="fr-BE" sz="1100" dirty="0">
                        <a:latin typeface="Calibri"/>
                        <a:ea typeface="Calibri"/>
                        <a:cs typeface="Times New Roman"/>
                      </a:endParaRPr>
                    </a:p>
                  </a:txBody>
                  <a:tcPr marL="65713" marR="6571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just">
                        <a:lnSpc>
                          <a:spcPct val="115000"/>
                        </a:lnSpc>
                        <a:spcBef>
                          <a:spcPts val="0"/>
                        </a:spcBef>
                        <a:spcAft>
                          <a:spcPts val="0"/>
                        </a:spcAft>
                      </a:pPr>
                      <a:r>
                        <a:rPr lang="en-US" sz="1100" b="1">
                          <a:latin typeface="Calibri"/>
                          <a:ea typeface="Calibri"/>
                          <a:cs typeface="Times New Roman"/>
                        </a:rPr>
                        <a:t>F</a:t>
                      </a:r>
                      <a:endParaRPr lang="fr-BE" sz="1100">
                        <a:latin typeface="Calibri"/>
                        <a:ea typeface="Calibri"/>
                        <a:cs typeface="Times New Roman"/>
                      </a:endParaRPr>
                    </a:p>
                  </a:txBody>
                  <a:tcPr marL="65713" marR="6571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lnSpc>
                          <a:spcPct val="115000"/>
                        </a:lnSpc>
                        <a:spcBef>
                          <a:spcPts val="0"/>
                        </a:spcBef>
                        <a:spcAft>
                          <a:spcPts val="0"/>
                        </a:spcAft>
                      </a:pPr>
                      <a:r>
                        <a:rPr lang="en-US" sz="1100" b="1" dirty="0">
                          <a:latin typeface="Calibri"/>
                          <a:ea typeface="Calibri"/>
                          <a:cs typeface="Times New Roman"/>
                        </a:rPr>
                        <a:t>If multiple keys hash to the same value, a </a:t>
                      </a:r>
                      <a:r>
                        <a:rPr lang="en-US" sz="1100" b="1" dirty="0" err="1">
                          <a:latin typeface="Calibri"/>
                          <a:ea typeface="Calibri"/>
                          <a:cs typeface="Times New Roman"/>
                        </a:rPr>
                        <a:t>HashMap</a:t>
                      </a:r>
                      <a:r>
                        <a:rPr lang="en-US" sz="1100" b="1" dirty="0">
                          <a:latin typeface="Calibri"/>
                          <a:ea typeface="Calibri"/>
                          <a:cs typeface="Times New Roman"/>
                        </a:rPr>
                        <a:t> will still function correctly.</a:t>
                      </a:r>
                      <a:endParaRPr lang="fr-BE" sz="1100" dirty="0">
                        <a:latin typeface="Calibri"/>
                        <a:ea typeface="Calibri"/>
                        <a:cs typeface="Times New Roman"/>
                      </a:endParaRPr>
                    </a:p>
                  </a:txBody>
                  <a:tcPr marL="65713" marR="6571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6" name="Rectangular Callout 5"/>
          <p:cNvSpPr/>
          <p:nvPr/>
        </p:nvSpPr>
        <p:spPr>
          <a:xfrm>
            <a:off x="381000" y="685800"/>
            <a:ext cx="1600200" cy="993648"/>
          </a:xfrm>
          <a:prstGeom prst="wedgeRectCallout">
            <a:avLst>
              <a:gd name="adj1" fmla="val 82446"/>
              <a:gd name="adj2" fmla="val 49043"/>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Neither!</a:t>
            </a:r>
            <a:endParaRPr lang="fr-BE"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09600"/>
            <a:ext cx="8229600" cy="1143000"/>
          </a:xfrm>
        </p:spPr>
        <p:txBody>
          <a:bodyPr>
            <a:normAutofit fontScale="90000"/>
          </a:bodyPr>
          <a:lstStyle/>
          <a:p>
            <a:pPr algn="l"/>
            <a:r>
              <a:rPr lang="en-US" sz="2400" dirty="0" smtClean="0">
                <a:latin typeface="Comic Sans MS" pitchFamily="66" charset="0"/>
              </a:rPr>
              <a:t>// Imbalance of a BST defined to be the absolute difference</a:t>
            </a:r>
            <a:br>
              <a:rPr lang="en-US" sz="2400" dirty="0" smtClean="0">
                <a:latin typeface="Comic Sans MS" pitchFamily="66" charset="0"/>
              </a:rPr>
            </a:br>
            <a:r>
              <a:rPr lang="en-US" sz="2400" dirty="0" smtClean="0">
                <a:latin typeface="Comic Sans MS" pitchFamily="66" charset="0"/>
              </a:rPr>
              <a:t>// between depth of its left and right </a:t>
            </a:r>
            <a:r>
              <a:rPr lang="en-US" sz="2400" dirty="0" err="1" smtClean="0">
                <a:latin typeface="Comic Sans MS" pitchFamily="66" charset="0"/>
              </a:rPr>
              <a:t>subtrees</a:t>
            </a:r>
            <a:endParaRPr lang="fr-BE" sz="2400" dirty="0">
              <a:latin typeface="Comic Sans MS" pitchFamily="66" charset="0"/>
            </a:endParaRPr>
          </a:p>
        </p:txBody>
      </p:sp>
      <p:sp>
        <p:nvSpPr>
          <p:cNvPr id="3" name="Content Placeholder 2"/>
          <p:cNvSpPr>
            <a:spLocks noGrp="1"/>
          </p:cNvSpPr>
          <p:nvPr>
            <p:ph idx="1"/>
          </p:nvPr>
        </p:nvSpPr>
        <p:spPr/>
        <p:txBody>
          <a:bodyPr>
            <a:normAutofit/>
          </a:bodyPr>
          <a:lstStyle/>
          <a:p>
            <a:pPr>
              <a:buNone/>
            </a:pPr>
            <a:r>
              <a:rPr lang="en-US" sz="2400" dirty="0" smtClean="0">
                <a:latin typeface="Comic Sans MS" pitchFamily="66" charset="0"/>
              </a:rPr>
              <a:t>public static </a:t>
            </a:r>
            <a:r>
              <a:rPr lang="en-US" sz="2400" dirty="0" err="1" smtClean="0">
                <a:latin typeface="Comic Sans MS" pitchFamily="66" charset="0"/>
              </a:rPr>
              <a:t>int</a:t>
            </a:r>
            <a:r>
              <a:rPr lang="en-US" sz="2400" dirty="0" smtClean="0">
                <a:latin typeface="Comic Sans MS" pitchFamily="66" charset="0"/>
              </a:rPr>
              <a:t> imbalance(</a:t>
            </a:r>
            <a:r>
              <a:rPr lang="en-US" sz="2400" dirty="0" err="1" smtClean="0">
                <a:latin typeface="Comic Sans MS" pitchFamily="66" charset="0"/>
              </a:rPr>
              <a:t>BSTnode</a:t>
            </a:r>
            <a:r>
              <a:rPr lang="en-US" sz="2400" dirty="0" smtClean="0">
                <a:latin typeface="Comic Sans MS" pitchFamily="66" charset="0"/>
              </a:rPr>
              <a:t> </a:t>
            </a:r>
            <a:r>
              <a:rPr lang="en-US" sz="2400" dirty="0" err="1" smtClean="0">
                <a:latin typeface="Comic Sans MS" pitchFamily="66" charset="0"/>
              </a:rPr>
              <a:t>bn</a:t>
            </a:r>
            <a:r>
              <a:rPr lang="en-US" sz="2400" dirty="0" smtClean="0">
                <a:latin typeface="Comic Sans MS" pitchFamily="66" charset="0"/>
              </a:rPr>
              <a:t>)</a:t>
            </a:r>
            <a:r>
              <a:rPr lang="fr-BE" sz="2400" dirty="0" smtClean="0">
                <a:latin typeface="Comic Sans MS" pitchFamily="66" charset="0"/>
              </a:rPr>
              <a:t> {</a:t>
            </a:r>
            <a:br>
              <a:rPr lang="fr-BE" sz="2400" dirty="0" smtClean="0">
                <a:latin typeface="Comic Sans MS" pitchFamily="66" charset="0"/>
              </a:rPr>
            </a:br>
            <a:r>
              <a:rPr lang="fr-BE" sz="2400" dirty="0" smtClean="0">
                <a:latin typeface="Comic Sans MS" pitchFamily="66" charset="0"/>
              </a:rPr>
              <a:t>return Math.abs(</a:t>
            </a:r>
            <a:r>
              <a:rPr lang="fr-BE" sz="2400" dirty="0" err="1" smtClean="0">
                <a:latin typeface="Comic Sans MS" pitchFamily="66" charset="0"/>
              </a:rPr>
              <a:t>Depth</a:t>
            </a:r>
            <a:r>
              <a:rPr lang="fr-BE" sz="2400" dirty="0" smtClean="0">
                <a:latin typeface="Comic Sans MS" pitchFamily="66" charset="0"/>
              </a:rPr>
              <a:t>(</a:t>
            </a:r>
            <a:r>
              <a:rPr lang="fr-BE" sz="2400" dirty="0" err="1" smtClean="0">
                <a:latin typeface="Comic Sans MS" pitchFamily="66" charset="0"/>
              </a:rPr>
              <a:t>bn.left</a:t>
            </a:r>
            <a:r>
              <a:rPr lang="fr-BE" sz="2400" dirty="0" smtClean="0">
                <a:latin typeface="Comic Sans MS" pitchFamily="66" charset="0"/>
              </a:rPr>
              <a:t>)-</a:t>
            </a:r>
            <a:r>
              <a:rPr lang="fr-BE" sz="2400" dirty="0" err="1" smtClean="0">
                <a:latin typeface="Comic Sans MS" pitchFamily="66" charset="0"/>
              </a:rPr>
              <a:t>Depth</a:t>
            </a:r>
            <a:r>
              <a:rPr lang="fr-BE" sz="2400" dirty="0" smtClean="0">
                <a:latin typeface="Comic Sans MS" pitchFamily="66" charset="0"/>
              </a:rPr>
              <a:t>(</a:t>
            </a:r>
            <a:r>
              <a:rPr lang="fr-BE" sz="2400" dirty="0" err="1" smtClean="0">
                <a:latin typeface="Comic Sans MS" pitchFamily="66" charset="0"/>
              </a:rPr>
              <a:t>bn.right</a:t>
            </a:r>
            <a:r>
              <a:rPr lang="fr-BE" sz="2400" dirty="0" smtClean="0">
                <a:latin typeface="Comic Sans MS" pitchFamily="66" charset="0"/>
              </a:rPr>
              <a:t>));</a:t>
            </a:r>
          </a:p>
          <a:p>
            <a:pPr>
              <a:buNone/>
            </a:pPr>
            <a:r>
              <a:rPr lang="fr-BE" sz="2400" dirty="0" smtClean="0">
                <a:latin typeface="Comic Sans MS" pitchFamily="66" charset="0"/>
              </a:rPr>
              <a:t>}</a:t>
            </a:r>
          </a:p>
          <a:p>
            <a:pPr>
              <a:buNone/>
            </a:pPr>
            <a:r>
              <a:rPr lang="en-US" sz="2400" dirty="0" smtClean="0">
                <a:latin typeface="Comic Sans MS" pitchFamily="66" charset="0"/>
              </a:rPr>
              <a:t>public static </a:t>
            </a:r>
            <a:r>
              <a:rPr lang="en-US" sz="2400" dirty="0" err="1" smtClean="0">
                <a:latin typeface="Comic Sans MS" pitchFamily="66" charset="0"/>
              </a:rPr>
              <a:t>int</a:t>
            </a:r>
            <a:r>
              <a:rPr lang="en-US" sz="2400" dirty="0" smtClean="0">
                <a:latin typeface="Comic Sans MS" pitchFamily="66" charset="0"/>
              </a:rPr>
              <a:t> Depth(</a:t>
            </a:r>
            <a:r>
              <a:rPr lang="en-US" sz="2400" dirty="0" err="1" smtClean="0">
                <a:latin typeface="Comic Sans MS" pitchFamily="66" charset="0"/>
              </a:rPr>
              <a:t>BSTnode</a:t>
            </a:r>
            <a:r>
              <a:rPr lang="en-US" sz="2400" dirty="0" smtClean="0">
                <a:latin typeface="Comic Sans MS" pitchFamily="66" charset="0"/>
              </a:rPr>
              <a:t> </a:t>
            </a:r>
            <a:r>
              <a:rPr lang="en-US" sz="2400" dirty="0" err="1" smtClean="0">
                <a:latin typeface="Comic Sans MS" pitchFamily="66" charset="0"/>
              </a:rPr>
              <a:t>bn</a:t>
            </a:r>
            <a:r>
              <a:rPr lang="en-US" sz="2400" dirty="0" smtClean="0">
                <a:latin typeface="Comic Sans MS" pitchFamily="66" charset="0"/>
              </a:rPr>
              <a:t>)</a:t>
            </a:r>
            <a:r>
              <a:rPr lang="fr-BE" sz="2400" dirty="0" smtClean="0">
                <a:latin typeface="Comic Sans MS" pitchFamily="66" charset="0"/>
              </a:rPr>
              <a:t> {</a:t>
            </a:r>
            <a:br>
              <a:rPr lang="fr-BE" sz="2400" dirty="0" smtClean="0">
                <a:latin typeface="Comic Sans MS" pitchFamily="66" charset="0"/>
              </a:rPr>
            </a:br>
            <a:r>
              <a:rPr lang="fr-BE" sz="2400" dirty="0" smtClean="0">
                <a:latin typeface="Comic Sans MS" pitchFamily="66" charset="0"/>
              </a:rPr>
              <a:t>if(</a:t>
            </a:r>
            <a:r>
              <a:rPr lang="fr-BE" sz="2400" dirty="0" err="1" smtClean="0">
                <a:latin typeface="Comic Sans MS" pitchFamily="66" charset="0"/>
              </a:rPr>
              <a:t>bn</a:t>
            </a:r>
            <a:r>
              <a:rPr lang="fr-BE" sz="2400" dirty="0" smtClean="0">
                <a:latin typeface="Comic Sans MS" pitchFamily="66" charset="0"/>
              </a:rPr>
              <a:t> == </a:t>
            </a:r>
            <a:r>
              <a:rPr lang="fr-BE" sz="2400" dirty="0" err="1" smtClean="0">
                <a:latin typeface="Comic Sans MS" pitchFamily="66" charset="0"/>
              </a:rPr>
              <a:t>null</a:t>
            </a:r>
            <a:r>
              <a:rPr lang="fr-BE" sz="2400" dirty="0" smtClean="0">
                <a:latin typeface="Comic Sans MS" pitchFamily="66" charset="0"/>
              </a:rPr>
              <a:t>) return 0;</a:t>
            </a:r>
            <a:br>
              <a:rPr lang="fr-BE" sz="2400" dirty="0" smtClean="0">
                <a:latin typeface="Comic Sans MS" pitchFamily="66" charset="0"/>
              </a:rPr>
            </a:br>
            <a:r>
              <a:rPr lang="fr-BE" sz="2400" dirty="0" smtClean="0">
                <a:latin typeface="Comic Sans MS" pitchFamily="66" charset="0"/>
              </a:rPr>
              <a:t>return </a:t>
            </a:r>
            <a:r>
              <a:rPr lang="fr-BE" sz="2400" dirty="0" err="1" smtClean="0">
                <a:latin typeface="Comic Sans MS" pitchFamily="66" charset="0"/>
              </a:rPr>
              <a:t>Math.Max</a:t>
            </a:r>
            <a:r>
              <a:rPr lang="fr-BE" sz="2400" dirty="0" smtClean="0">
                <a:latin typeface="Comic Sans MS" pitchFamily="66" charset="0"/>
              </a:rPr>
              <a:t>(</a:t>
            </a:r>
            <a:r>
              <a:rPr lang="fr-BE" sz="2400" dirty="0" err="1" smtClean="0">
                <a:latin typeface="Comic Sans MS" pitchFamily="66" charset="0"/>
              </a:rPr>
              <a:t>Depth</a:t>
            </a:r>
            <a:r>
              <a:rPr lang="fr-BE" sz="2400" dirty="0" smtClean="0">
                <a:latin typeface="Comic Sans MS" pitchFamily="66" charset="0"/>
              </a:rPr>
              <a:t>(</a:t>
            </a:r>
            <a:r>
              <a:rPr lang="fr-BE" sz="2400" dirty="0" err="1" smtClean="0">
                <a:latin typeface="Comic Sans MS" pitchFamily="66" charset="0"/>
              </a:rPr>
              <a:t>bn.left</a:t>
            </a:r>
            <a:r>
              <a:rPr lang="fr-BE" sz="2400" dirty="0" smtClean="0">
                <a:latin typeface="Comic Sans MS" pitchFamily="66" charset="0"/>
              </a:rPr>
              <a:t>), </a:t>
            </a:r>
            <a:r>
              <a:rPr lang="fr-BE" sz="2400" dirty="0" err="1" smtClean="0">
                <a:latin typeface="Comic Sans MS" pitchFamily="66" charset="0"/>
              </a:rPr>
              <a:t>Depth</a:t>
            </a:r>
            <a:r>
              <a:rPr lang="fr-BE" sz="2400" dirty="0" smtClean="0">
                <a:latin typeface="Comic Sans MS" pitchFamily="66" charset="0"/>
              </a:rPr>
              <a:t>(</a:t>
            </a:r>
            <a:r>
              <a:rPr lang="fr-BE" sz="2400" dirty="0" err="1" smtClean="0">
                <a:latin typeface="Comic Sans MS" pitchFamily="66" charset="0"/>
              </a:rPr>
              <a:t>bn.right</a:t>
            </a:r>
            <a:r>
              <a:rPr lang="fr-BE" sz="2400" dirty="0" smtClean="0">
                <a:latin typeface="Comic Sans MS" pitchFamily="66" charset="0"/>
              </a:rPr>
              <a:t>))+1;</a:t>
            </a:r>
          </a:p>
          <a:p>
            <a:pPr>
              <a:buNone/>
            </a:pPr>
            <a:r>
              <a:rPr lang="fr-BE" sz="2400" dirty="0" smtClean="0">
                <a:latin typeface="Comic Sans MS" pitchFamily="66" charset="0"/>
              </a:rPr>
              <a:t>}</a:t>
            </a:r>
            <a:endParaRPr lang="en-US" sz="2400" dirty="0" smtClean="0">
              <a:latin typeface="Comic Sans MS" pitchFamily="66" charset="0"/>
            </a:endParaRPr>
          </a:p>
          <a:p>
            <a:pPr>
              <a:buNone/>
            </a:pPr>
            <a:endParaRPr lang="en-US" sz="2400" dirty="0" smtClean="0"/>
          </a:p>
          <a:p>
            <a:pPr>
              <a:buNone/>
            </a:pPr>
            <a:r>
              <a:rPr lang="en-US" sz="2400" i="1" dirty="0" smtClean="0"/>
              <a:t>What is the complexity of this algorithm?</a:t>
            </a:r>
          </a:p>
          <a:p>
            <a:pPr>
              <a:buNone/>
            </a:pPr>
            <a:r>
              <a:rPr lang="en-US" sz="2400" dirty="0" smtClean="0"/>
              <a:t>This algorithm visits every node once, so complexity is O(n)</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TotalTime>
  <Words>413</Words>
  <Application>Microsoft Office PowerPoint</Application>
  <PresentationFormat>On-screen Show (4:3)</PresentationFormat>
  <Paragraphs>39</Paragraphs>
  <Slides>2</Slides>
  <Notes>0</Notes>
  <HiddenSlides>0</HiddenSlides>
  <MMClips>0</MMClips>
  <ScaleCrop>false</ScaleCrop>
  <HeadingPairs>
    <vt:vector size="4" baseType="variant">
      <vt:variant>
        <vt:lpstr>Theme</vt:lpstr>
      </vt:variant>
      <vt:variant>
        <vt:i4>1</vt:i4>
      </vt:variant>
      <vt:variant>
        <vt:lpstr>Slide Titles</vt:lpstr>
      </vt:variant>
      <vt:variant>
        <vt:i4>2</vt:i4>
      </vt:variant>
    </vt:vector>
  </HeadingPairs>
  <TitlesOfParts>
    <vt:vector size="3" baseType="lpstr">
      <vt:lpstr>Office Theme</vt:lpstr>
      <vt:lpstr>Slide 1</vt:lpstr>
      <vt:lpstr>// Imbalance of a BST defined to be the absolute difference // between depth of its left and right subtrees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ken</dc:creator>
  <cp:lastModifiedBy>ken</cp:lastModifiedBy>
  <cp:revision>2</cp:revision>
  <dcterms:created xsi:type="dcterms:W3CDTF">2010-10-26T13:13:36Z</dcterms:created>
  <dcterms:modified xsi:type="dcterms:W3CDTF">2010-10-26T13:24:13Z</dcterms:modified>
</cp:coreProperties>
</file>